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59" r:id="rId4"/>
    <p:sldId id="258" r:id="rId5"/>
    <p:sldId id="272" r:id="rId6"/>
    <p:sldId id="262" r:id="rId7"/>
    <p:sldId id="275" r:id="rId8"/>
    <p:sldId id="277" r:id="rId9"/>
    <p:sldId id="276" r:id="rId10"/>
    <p:sldId id="264" r:id="rId11"/>
    <p:sldId id="274" r:id="rId12"/>
    <p:sldId id="273" r:id="rId13"/>
    <p:sldId id="269" r:id="rId14"/>
    <p:sldId id="26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38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935"/>
            </a:lvl1pPr>
            <a:lvl2pPr lvl="1" algn="ctr">
              <a:spcBef>
                <a:spcPts val="0"/>
              </a:spcBef>
              <a:buSzPct val="100000"/>
              <a:defRPr sz="6935"/>
            </a:lvl2pPr>
            <a:lvl3pPr lvl="2" algn="ctr">
              <a:spcBef>
                <a:spcPts val="0"/>
              </a:spcBef>
              <a:buSzPct val="100000"/>
              <a:defRPr sz="6935"/>
            </a:lvl3pPr>
            <a:lvl4pPr lvl="3" algn="ctr">
              <a:spcBef>
                <a:spcPts val="0"/>
              </a:spcBef>
              <a:buSzPct val="100000"/>
              <a:defRPr sz="6935"/>
            </a:lvl4pPr>
            <a:lvl5pPr lvl="4" algn="ctr">
              <a:spcBef>
                <a:spcPts val="0"/>
              </a:spcBef>
              <a:buSzPct val="100000"/>
              <a:defRPr sz="6935"/>
            </a:lvl5pPr>
            <a:lvl6pPr lvl="5" algn="ctr">
              <a:spcBef>
                <a:spcPts val="0"/>
              </a:spcBef>
              <a:buSzPct val="100000"/>
              <a:defRPr sz="6935"/>
            </a:lvl6pPr>
            <a:lvl7pPr lvl="6" algn="ctr">
              <a:spcBef>
                <a:spcPts val="0"/>
              </a:spcBef>
              <a:buSzPct val="100000"/>
              <a:defRPr sz="6935"/>
            </a:lvl7pPr>
            <a:lvl8pPr lvl="7" algn="ctr">
              <a:spcBef>
                <a:spcPts val="0"/>
              </a:spcBef>
              <a:buSzPct val="100000"/>
              <a:defRPr sz="6935"/>
            </a:lvl8pPr>
            <a:lvl9pPr lvl="8" algn="ctr">
              <a:spcBef>
                <a:spcPts val="0"/>
              </a:spcBef>
              <a:buSzPct val="100000"/>
              <a:defRPr sz="6935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5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16167" y="10052"/>
            <a:ext cx="12192000" cy="15180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865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22300" y="139700"/>
            <a:ext cx="10786800" cy="11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4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48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48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48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48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48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48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48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accent2"/>
              </a:buClr>
              <a:buFont typeface="Arial" panose="020B0604020202020204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22300" y="1657700"/>
            <a:ext cx="10786800" cy="43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2400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6096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65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192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65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65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4384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65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3048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65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6576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65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2672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65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8768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 panose="020B0604020202020204"/>
              <a:buNone/>
              <a:defRPr sz="1865" b="0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2"/>
          <a:srcRect l="13054" t="26099" r="8069" b="27328"/>
          <a:stretch>
            <a:fillRect/>
          </a:stretch>
        </p:blipFill>
        <p:spPr>
          <a:xfrm>
            <a:off x="253463" y="6410392"/>
            <a:ext cx="829200" cy="3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 descr="logo_lockup_google_developers_horizontal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178408" y="305183"/>
            <a:ext cx="3013600" cy="8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77192" y="6148532"/>
            <a:ext cx="1735139" cy="586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5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5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65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35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735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735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735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735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735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735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735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735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nzhihun.coding.me/ol3-primer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.jd.com/30344825.html" TargetMode="External"/><Relationship Id="rId5" Type="http://schemas.openxmlformats.org/officeDocument/2006/relationships/hyperlink" Target="https://www.jianshu.com/p/573cde18575a%0d" TargetMode="External"/><Relationship Id="rId4" Type="http://schemas.openxmlformats.org/officeDocument/2006/relationships/hyperlink" Target="https://www.jianshu.com/p/6785e755fa0d%0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hettovoice.github.io/ol-rotate-featur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nblogs.com/yes-V-can/p/6597157.html" TargetMode="External"/><Relationship Id="rId5" Type="http://schemas.openxmlformats.org/officeDocument/2006/relationships/hyperlink" Target="http://bjornharrtell.github.io/jsts/index_modules.html" TargetMode="External"/><Relationship Id="rId4" Type="http://schemas.openxmlformats.org/officeDocument/2006/relationships/hyperlink" Target="http://viglino.github.io/ol-ex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esiumj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://openlayers.org/ol-cesium/%0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vansanchez.github.io/leaflet-vs-openlayers-slides/#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layers/openlayers/relea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layers.org/en/latest/doc/tutorials/introducti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4801235" y="1844675"/>
            <a:ext cx="3247390" cy="67818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en-GB"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OpenLayers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801235" y="3144520"/>
            <a:ext cx="2573655" cy="56896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 panose="020B0604020202020204"/>
              <a:buNone/>
            </a:pPr>
            <a:r>
              <a:rPr lang="en-US" altLang="en-GB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by Max 2018-3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4261962"/>
            <a:ext cx="12192001" cy="259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0" descr="logo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230" y="1844675"/>
            <a:ext cx="66675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zh-CN" altLang="en-US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进阶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3100" y="1280795"/>
            <a:ext cx="1010348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0" hangingPunct="1">
              <a:lnSpc>
                <a:spcPct val="20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OpenLayers 3 Primer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:  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hlinkClick r:id="rId3"/>
              </a:rPr>
              <a:t>http://anzhihun.coding.me/ol3-primer/index.html</a:t>
            </a: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OpenLayers 3 入门指南:  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hlinkClick r:id="rId4" action="ppaction://hlinkfile"/>
              </a:rPr>
              <a:t>https://www.jianshu.com/p/6785e755fa0d</a:t>
            </a: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OpenLayers 3源码解析: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hlinkClick r:id="rId5" action="ppaction://hlinkfile"/>
              </a:rPr>
              <a:t>https://www.jianshu.com/p/573cde18575a</a:t>
            </a: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WebGIS之OpenLayers全面解析: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hlinkClick r:id="rId6" action="ppaction://hlinkfile"/>
              </a:rPr>
              <a:t>https://e.jd.com/30344825.html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zh-CN" altLang="en-US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插件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2305" y="1280795"/>
            <a:ext cx="1010348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0" hangingPunct="1">
              <a:lnSpc>
                <a:spcPct val="20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ol-rotate-feature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: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https://ghettovoice.github.io/ol-rotate-feature/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ol-ext: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hlinkClick r:id="rId4"/>
              </a:rPr>
              <a:t>http://viglino.github.io/ol-ext/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fontAlgn="auto" latinLnBrk="0" hangingPunct="1">
              <a:lnSpc>
                <a:spcPct val="200000"/>
              </a:lnSpc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JSTS: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hlinkClick r:id="rId5"/>
              </a:rPr>
              <a:t>http://bjornharrtell.github.io/jsts/index_modules.html</a:t>
            </a:r>
            <a:b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OpenLayers 3 扩展插件收集: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hlinkClick r:id="rId6" action="ppaction://hlinkfile"/>
              </a:rPr>
              <a:t>https://www.cnblogs.com/yes-V-can/p/6597157.html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3D </a:t>
            </a:r>
            <a:r>
              <a:rPr lang="zh-CN" altLang="en-US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地图</a:t>
            </a:r>
            <a:endParaRPr lang="zh-CN" altLang="en-US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0"/>
          <p:cNvSpPr txBox="1"/>
          <p:nvPr/>
        </p:nvSpPr>
        <p:spPr>
          <a:xfrm>
            <a:off x="3539490" y="1802765"/>
            <a:ext cx="67106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C</a:t>
            </a:r>
            <a:r>
              <a:rPr lang="zh-CN" altLang="en-US" sz="3600">
                <a:sym typeface="+mn-ea"/>
              </a:rPr>
              <a:t>esium</a:t>
            </a:r>
            <a:r>
              <a:rPr lang="en-US" altLang="zh-CN" sz="3600">
                <a:sym typeface="+mn-ea"/>
              </a:rPr>
              <a:t>:</a:t>
            </a:r>
            <a:r>
              <a:rPr lang="en-US" altLang="zh-CN" sz="3600"/>
              <a:t> </a:t>
            </a:r>
          </a:p>
          <a:p>
            <a:endParaRPr lang="en-US" altLang="zh-CN" sz="3600"/>
          </a:p>
          <a:p>
            <a:r>
              <a:rPr lang="zh-CN" altLang="en-US" sz="2400">
                <a:hlinkClick r:id="rId3" action="ppaction://hlinkfile"/>
              </a:rPr>
              <a:t>https://cesiumjs.org/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hlinkClick r:id="rId4"/>
              </a:rPr>
              <a:t>http://openlayers.org/ol-cesium/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950" y="1628140"/>
            <a:ext cx="1085850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eaflet </a:t>
            </a:r>
            <a:r>
              <a:rPr lang="en-US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VS O</a:t>
            </a: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pen</a:t>
            </a:r>
            <a:r>
              <a:rPr lang="en-US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ayers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42200" y="5933500"/>
            <a:ext cx="11107600" cy="744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u="sng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hlinkClick r:id="rId3"/>
              </a:rPr>
              <a:t>http://ivansanchez.github.io/leaflet-vs-openlayers-slides/#/</a:t>
            </a:r>
            <a:endParaRPr lang="en-GB" sz="1800" u="sng">
              <a:solidFill>
                <a:schemeClr val="hlin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420" y="2124075"/>
            <a:ext cx="6485890" cy="26092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542200" y="2851297"/>
            <a:ext cx="11107600" cy="115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-US" altLang="en-GB" sz="44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GB" sz="44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  <p:pic>
        <p:nvPicPr>
          <p:cNvPr id="2" name="图片 0" descr="204596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150" y="2656840"/>
            <a:ext cx="1418590" cy="14185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课程定位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15600" y="1692000"/>
            <a:ext cx="11360800" cy="41968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558800" lvl="0" indent="-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charset="0"/>
              <a:buChar char="Ø"/>
            </a:pPr>
            <a:r>
              <a:rPr lang="en-GB" sz="22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内容版本：</a:t>
            </a:r>
            <a:r>
              <a:rPr lang="en-GB" sz="22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OpenLayers </a:t>
            </a:r>
            <a:r>
              <a:rPr lang="en-US" altLang="en-GB" sz="22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en-GB" sz="22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endParaRPr lang="en-GB" sz="220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58800" lvl="0" indent="-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charset="0"/>
              <a:buChar char="Ø"/>
            </a:pPr>
            <a:r>
              <a:rPr lang="en-GB" sz="22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适合对象：</a:t>
            </a:r>
            <a:r>
              <a:rPr lang="en-GB" sz="22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前端基础较扎实的开发者</a:t>
            </a:r>
            <a:endParaRPr lang="en-GB" sz="220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58800" lvl="0" indent="-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charset="0"/>
              <a:buChar char="Ø"/>
            </a:pPr>
            <a:r>
              <a:rPr lang="en-GB" sz="22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时间安排：</a:t>
            </a:r>
            <a:r>
              <a:rPr lang="en-US" altLang="en-GB" sz="22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GB" sz="22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5分钟</a:t>
            </a:r>
            <a:r>
              <a:rPr lang="zh-CN" altLang="en-GB" sz="22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左右</a:t>
            </a:r>
          </a:p>
          <a:p>
            <a:pPr marL="558800" lvl="0" indent="-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charset="0"/>
              <a:buChar char="Ø"/>
            </a:pPr>
            <a:r>
              <a:rPr lang="en-GB" sz="22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目标愿景：</a:t>
            </a:r>
            <a:r>
              <a:rPr lang="en-GB" sz="22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让你用最少的时间掌握 </a:t>
            </a:r>
            <a:r>
              <a:rPr lang="en-GB" sz="22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OpenLayers </a:t>
            </a:r>
            <a:r>
              <a:rPr lang="en-GB" sz="22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GB" sz="22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基本概念和用法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关于版本号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66090" y="5547995"/>
            <a:ext cx="11259820" cy="52895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1400"/>
              </a:spcBef>
              <a:buNone/>
            </a:pPr>
            <a:r>
              <a:rPr lang="en-GB" sz="200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只是语义化版本号而已，没有颠覆性变化。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15616" y="59980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u="sng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https://github.com/openlayers/openlayers/releases</a:t>
            </a:r>
            <a:endParaRPr lang="en-GB" sz="1800" u="sng">
              <a:solidFill>
                <a:schemeClr val="hlin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2834640" y="1950085"/>
            <a:ext cx="6523990" cy="67818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69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6935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6935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6935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6935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6935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6935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6935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6935">
                <a:solidFill>
                  <a:schemeClr val="dk1"/>
                </a:solidFill>
              </a:defRPr>
            </a:lvl9pPr>
          </a:lstStyle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en-GB" sz="3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OpenLayers </a:t>
            </a:r>
            <a:r>
              <a:rPr lang="en-US" altLang="en-GB" sz="3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  -&gt;  </a:t>
            </a:r>
            <a:r>
              <a:rPr lang="en-GB" sz="3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OpenLayers </a:t>
            </a:r>
            <a:r>
              <a:rPr lang="en-US" altLang="en-GB" sz="3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en-US" altLang="en-GB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2" name="Shape 61"/>
          <p:cNvSpPr txBox="1"/>
          <p:nvPr/>
        </p:nvSpPr>
        <p:spPr>
          <a:xfrm>
            <a:off x="4656455" y="3159125"/>
            <a:ext cx="2880995" cy="67818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69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6935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6935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6935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6935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6935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6935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6935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6935">
                <a:solidFill>
                  <a:schemeClr val="dk1"/>
                </a:solidFill>
              </a:defRPr>
            </a:lvl9pPr>
          </a:lstStyle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en-GB" sz="3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试验  -&gt;  </a:t>
            </a:r>
            <a:r>
              <a:rPr lang="en-GB" sz="3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稳定</a:t>
            </a:r>
            <a:r>
              <a:rPr lang="en-US" altLang="en-GB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浏览器兼容性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16235" y="572284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u="sng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hlinkClick r:id="rId3"/>
              </a:rPr>
              <a:t>http://openlayers.org/en/latest/doc/tutorials/introduction.html</a:t>
            </a:r>
            <a:endParaRPr lang="en-GB" sz="1800" u="sng">
              <a:solidFill>
                <a:schemeClr val="hlin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0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>
                  <a:alpha val="100000"/>
                </a:srgbClr>
              </a:clrFrom>
              <a:clrTo>
                <a:srgbClr val="FAFAFA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1785" y="1375410"/>
            <a:ext cx="3948430" cy="41078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CN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类比百度地图</a:t>
            </a:r>
            <a:endParaRPr lang="en-GB" sz="3000" b="1">
              <a:solidFill>
                <a:srgbClr val="1976D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15600" y="1692000"/>
            <a:ext cx="11360800" cy="41968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558800" lvl="0" indent="-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charset="0"/>
              <a:buChar char="Ø"/>
            </a:pPr>
            <a:r>
              <a:rPr lang="zh-CN" altLang="en-US" sz="2200">
                <a:sym typeface="+mn-ea"/>
              </a:rPr>
              <a:t>OpenLayers 是一个地图引擎。</a:t>
            </a:r>
          </a:p>
          <a:p>
            <a:pPr marL="558800" lvl="0" indent="-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charset="0"/>
              <a:buChar char="Ø"/>
            </a:pPr>
            <a:r>
              <a:rPr lang="zh-CN" altLang="en-US" sz="2200">
                <a:sym typeface="+mn-ea"/>
              </a:rPr>
              <a:t>百度地图是一个地图服务。</a:t>
            </a:r>
            <a:endParaRPr lang="en-GB" sz="220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CN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核心</a:t>
            </a: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组成部分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15290" y="944880"/>
            <a:ext cx="11360785" cy="5840095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82600" lvl="0" indent="-342900" rtl="0" eaLnBrk="1" fontAlgn="auto" latinLnBrk="0" hangingPunct="1">
              <a:lnSpc>
                <a:spcPct val="150000"/>
              </a:lnSpc>
              <a:spcBef>
                <a:spcPts val="0"/>
              </a:spcBef>
              <a:buClr>
                <a:srgbClr val="212121"/>
              </a:buClr>
              <a:buSzPct val="100000"/>
              <a:buFont typeface="Wingdings" panose="05000000000000000000" charset="0"/>
              <a:buChar char="Ø"/>
            </a:pPr>
            <a:r>
              <a:rPr lang="en-GB" sz="1600" b="1" dirty="0" err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地图</a:t>
            </a:r>
            <a:r>
              <a:rPr lang="en-GB" sz="1600" b="1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(Map)</a:t>
            </a:r>
            <a:r>
              <a:rPr lang="en-GB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GB" sz="14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对应的类是ol.Map。从代码上来看，它就像是一个空壳子，感觉没做什么实事，因为具体事务都由其他组成部分处理了。但没有它，整个地图的其他组成部分就不能有效协调，组织在一起。同时对于开发者而言，它就是第一个入口，必须要掌握。</a:t>
            </a:r>
          </a:p>
          <a:p>
            <a:pPr marL="482600" lvl="0" indent="-342900">
              <a:lnSpc>
                <a:spcPct val="150000"/>
              </a:lnSpc>
              <a:buClr>
                <a:srgbClr val="212121"/>
              </a:buClr>
              <a:buFont typeface="Wingdings" panose="05000000000000000000" charset="0"/>
              <a:buChar char="Ø"/>
            </a:pPr>
            <a:r>
              <a:rPr lang="en-GB" altLang="zh-CN" sz="1400" b="1" dirty="0" err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图层</a:t>
            </a:r>
            <a:r>
              <a:rPr lang="en-GB" altLang="zh-CN" sz="1400" b="1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(Layer)，</a:t>
            </a:r>
            <a:r>
              <a:rPr lang="en-GB" altLang="zh-CN" sz="14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OpenLayers有多种多样用于不同业务的图层，每一种图层在实现上都对应于一个类，放在包ol.layer下面。OpenLayers </a:t>
            </a:r>
            <a:r>
              <a:rPr lang="en-GB" altLang="zh-CN" sz="14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允许多个layer重叠在一起，相互之间互不干扰</a:t>
            </a:r>
            <a:r>
              <a:rPr lang="en-GB" altLang="zh-CN" sz="14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482600" lvl="0" indent="-342900">
              <a:lnSpc>
                <a:spcPct val="150000"/>
              </a:lnSpc>
              <a:buClr>
                <a:srgbClr val="212121"/>
              </a:buClr>
              <a:buFont typeface="Wingdings" panose="05000000000000000000" charset="0"/>
              <a:buChar char="Ø"/>
            </a:pPr>
            <a:r>
              <a:rPr lang="en-GB" altLang="zh-CN" sz="1400" b="1" dirty="0" err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数据源</a:t>
            </a:r>
            <a:r>
              <a:rPr lang="en-GB" altLang="zh-CN" sz="1400" b="1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(Source)，</a:t>
            </a:r>
            <a:r>
              <a:rPr lang="en-GB" altLang="zh-CN" sz="14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它是和图层一一对应的，OpenLayers也存在多种不同的数据源，每一种在实现上也对应于一个具体的类，它们都放在包ol.source下面。 </a:t>
            </a:r>
            <a:r>
              <a:rPr lang="en-GB" altLang="zh-CN" sz="14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毫无疑问，它是整个地图背后真正的核心</a:t>
            </a:r>
            <a:r>
              <a:rPr lang="en-GB" altLang="zh-CN" sz="14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。 如果没有数据，那么渲染引擎将没有任何价值。目前</a:t>
            </a:r>
            <a:r>
              <a:rPr lang="en-GB" altLang="zh-CN" sz="14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OpenLayers</a:t>
            </a:r>
            <a:r>
              <a:rPr lang="en-GB" altLang="zh-CN" sz="14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支持多种多样在线或离线的数据源；可以是静态图或者瓦片图；也可以是栅格化的或者矢量的。</a:t>
            </a:r>
            <a:endParaRPr lang="en-GB" sz="14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82600" lvl="0" indent="-342900" rtl="0" eaLnBrk="1" fontAlgn="auto" latinLnBrk="0" hangingPunct="1">
              <a:lnSpc>
                <a:spcPct val="150000"/>
              </a:lnSpc>
              <a:spcBef>
                <a:spcPts val="0"/>
              </a:spcBef>
              <a:buClr>
                <a:srgbClr val="212121"/>
              </a:buClr>
              <a:buSzPct val="100000"/>
              <a:buFont typeface="Wingdings" panose="05000000000000000000" charset="0"/>
              <a:buChar char="Ø"/>
            </a:pPr>
            <a:r>
              <a:rPr lang="en-GB" sz="1400" b="1" dirty="0" err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视图</a:t>
            </a:r>
            <a:r>
              <a:rPr lang="en-GB" sz="1400" b="1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(View)，</a:t>
            </a:r>
            <a:r>
              <a:rPr lang="en-GB" sz="14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对应的类是ol.View，控制地图显示的中心位置，范围，层级等</a:t>
            </a:r>
            <a:r>
              <a:rPr lang="en-GB" sz="14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GB" sz="1400" b="1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82600" lvl="0" indent="-342900" rtl="0" eaLnBrk="1" fontAlgn="auto" latinLnBrk="0" hangingPunct="1">
              <a:lnSpc>
                <a:spcPct val="150000"/>
              </a:lnSpc>
              <a:spcBef>
                <a:spcPts val="0"/>
              </a:spcBef>
              <a:buClr>
                <a:srgbClr val="212121"/>
              </a:buClr>
              <a:buSzPct val="100000"/>
              <a:buFont typeface="Wingdings" panose="05000000000000000000" charset="0"/>
              <a:buChar char="Ø"/>
            </a:pPr>
            <a:r>
              <a:rPr lang="en-GB" sz="1400" b="1" dirty="0" err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控件</a:t>
            </a:r>
            <a:r>
              <a:rPr lang="en-GB" sz="1400" b="1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(Control)，</a:t>
            </a:r>
            <a:r>
              <a:rPr lang="en-GB" sz="14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它为用户提供了和地图交互的入口</a:t>
            </a:r>
            <a:r>
              <a:rPr lang="en-GB" sz="14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。 针对不同的用途，具有不同的控件。其实现类都放在包ol.control下面，在地图上看到的放大缩小按钮就是众多控件中的一种。控件具备相同的一个特性，就是一直保持在地图的某个固定位置，不会随着地图移动而移动，也不会随着地图放大缩小而变化，一直处于地图的最上层。</a:t>
            </a:r>
          </a:p>
          <a:p>
            <a:pPr marL="482600" lvl="0" indent="-342900" rtl="0" eaLnBrk="1" fontAlgn="auto" latinLnBrk="0" hangingPunct="1">
              <a:lnSpc>
                <a:spcPct val="150000"/>
              </a:lnSpc>
              <a:spcBef>
                <a:spcPts val="0"/>
              </a:spcBef>
              <a:buClr>
                <a:srgbClr val="212121"/>
              </a:buClr>
              <a:buSzPct val="100000"/>
              <a:buFont typeface="Wingdings" panose="05000000000000000000" charset="0"/>
              <a:buChar char="Ø"/>
            </a:pPr>
            <a:r>
              <a:rPr lang="en-GB" sz="1400" b="1" dirty="0" err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交互</a:t>
            </a:r>
            <a:r>
              <a:rPr lang="en-GB" sz="1400" b="1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(Interaction)，</a:t>
            </a:r>
            <a:r>
              <a:rPr lang="en-GB" sz="14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</a:rPr>
              <a:t>这是所有软件都具备的一个组成部分，直观地是看不见的，其实现类放在包ol.interaction下面，如果没有它，我们就没有办法直接用鼠标控制地图放大、缩小、移动。这并不仅仅存在于GIS引擎中，它存在于任何产品中。任何优秀的产品必然有着良好的交互能力，即使没有任何GIS知识，也能体会到它的作用和重要性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CN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核心</a:t>
            </a:r>
            <a:r>
              <a:rPr 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组成部分</a:t>
            </a:r>
            <a:r>
              <a:rPr lang="zh-CN" altLang="en-GB" sz="3000" b="1">
                <a:solidFill>
                  <a:srgbClr val="1976D2"/>
                </a:solidFill>
                <a:latin typeface="微软雅黑" panose="020B0503020204020204" charset="-122"/>
                <a:ea typeface="微软雅黑" panose="020B0503020204020204" charset="-122"/>
              </a:rPr>
              <a:t>图示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630045" y="1318260"/>
            <a:ext cx="8931910" cy="50203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48510" y="3367405"/>
            <a:ext cx="18402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Map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204335" y="1790700"/>
            <a:ext cx="5289550" cy="14401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194175" y="3496310"/>
            <a:ext cx="1957705" cy="12115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07230" y="2157095"/>
            <a:ext cx="1517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Layer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619240" y="2009775"/>
            <a:ext cx="2294890" cy="1001395"/>
          </a:xfrm>
          <a:prstGeom prst="roundRect">
            <a:avLst/>
          </a:prstGeom>
          <a:solidFill>
            <a:srgbClr val="C939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82765" y="2219325"/>
            <a:ext cx="1767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Source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07230" y="3748405"/>
            <a:ext cx="1330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414770" y="3496310"/>
            <a:ext cx="3078480" cy="12115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Control</a:t>
            </a:r>
            <a:endParaRPr lang="en-GB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203700" y="4885690"/>
            <a:ext cx="5289550" cy="108013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Interaction</a:t>
            </a:r>
            <a:endParaRPr lang="en-GB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l.Mapçæé åæ°è¯´æ">
            <a:extLst>
              <a:ext uri="{FF2B5EF4-FFF2-40B4-BE49-F238E27FC236}">
                <a16:creationId xmlns:a16="http://schemas.microsoft.com/office/drawing/2014/main" id="{9F4A471D-C9D4-4070-AA34-AF6A91993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0"/>
            <a:ext cx="10417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24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3CDB89-62DC-4D79-9E50-882FB9850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4"/>
          <a:stretch/>
        </p:blipFill>
        <p:spPr>
          <a:xfrm>
            <a:off x="3292792" y="154745"/>
            <a:ext cx="5606415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391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413</Words>
  <Application>Microsoft Office PowerPoint</Application>
  <PresentationFormat>宽屏</PresentationFormat>
  <Paragraphs>49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Wingdings</vt:lpstr>
      <vt:lpstr>simple-light-2</vt:lpstr>
      <vt:lpstr>OpenLayers</vt:lpstr>
      <vt:lpstr>课程定位</vt:lpstr>
      <vt:lpstr>关于版本号</vt:lpstr>
      <vt:lpstr>浏览器兼容性</vt:lpstr>
      <vt:lpstr>类比百度地图</vt:lpstr>
      <vt:lpstr>核心组成部分</vt:lpstr>
      <vt:lpstr>核心组成部分图示</vt:lpstr>
      <vt:lpstr>PowerPoint 演示文稿</vt:lpstr>
      <vt:lpstr>PowerPoint 演示文稿</vt:lpstr>
      <vt:lpstr>进阶</vt:lpstr>
      <vt:lpstr>插件</vt:lpstr>
      <vt:lpstr>3D 地图</vt:lpstr>
      <vt:lpstr>Leaflet VS OpenLayers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Angular2.0视频教程</dc:title>
  <dc:creator/>
  <cp:lastModifiedBy>zhu longhui</cp:lastModifiedBy>
  <cp:revision>100</cp:revision>
  <dcterms:created xsi:type="dcterms:W3CDTF">2017-02-08T06:03:00Z</dcterms:created>
  <dcterms:modified xsi:type="dcterms:W3CDTF">2018-03-28T09:17:13Z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