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60" r:id="rId3"/>
    <p:sldId id="319" r:id="rId4"/>
    <p:sldId id="318" r:id="rId5"/>
    <p:sldId id="328" r:id="rId6"/>
    <p:sldId id="337" r:id="rId7"/>
    <p:sldId id="332" r:id="rId8"/>
    <p:sldId id="292" r:id="rId9"/>
    <p:sldId id="331" r:id="rId10"/>
    <p:sldId id="329" r:id="rId11"/>
    <p:sldId id="330" r:id="rId12"/>
    <p:sldId id="333" r:id="rId13"/>
    <p:sldId id="327" r:id="rId14"/>
    <p:sldId id="291" r:id="rId15"/>
    <p:sldId id="305" r:id="rId16"/>
    <p:sldId id="306" r:id="rId17"/>
    <p:sldId id="336" r:id="rId18"/>
    <p:sldId id="307" r:id="rId19"/>
    <p:sldId id="308" r:id="rId20"/>
    <p:sldId id="309" r:id="rId21"/>
    <p:sldId id="310" r:id="rId22"/>
    <p:sldId id="334" r:id="rId23"/>
    <p:sldId id="311" r:id="rId24"/>
    <p:sldId id="312" r:id="rId25"/>
    <p:sldId id="313" r:id="rId26"/>
    <p:sldId id="314" r:id="rId27"/>
    <p:sldId id="335" r:id="rId28"/>
    <p:sldId id="340" r:id="rId29"/>
    <p:sldId id="338" r:id="rId30"/>
    <p:sldId id="339" r:id="rId31"/>
    <p:sldId id="341" r:id="rId32"/>
    <p:sldId id="342" r:id="rId33"/>
    <p:sldId id="289" r:id="rId34"/>
    <p:sldId id="32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434" autoAdjust="0"/>
  </p:normalViewPr>
  <p:slideViewPr>
    <p:cSldViewPr snapToGrid="0" snapToObjects="1">
      <p:cViewPr>
        <p:scale>
          <a:sx n="60" d="100"/>
          <a:sy n="60" d="100"/>
        </p:scale>
        <p:origin x="1638" y="4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D7B54-10FA-4B58-9BB9-8A810A6BB78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32D42-FB83-432B-9862-2E27D13C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0E8FD-D04B-45D3-9727-4D028C5089BD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4312-430C-47F9-90D6-A40331DA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1" y="2130437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8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1" y="3119007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1" y="3547071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1" y="3961307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9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8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8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  <a:lvl2pPr>
              <a:defRPr b="0" i="0">
                <a:latin typeface="Calibri"/>
                <a:cs typeface="Calibri"/>
              </a:defRPr>
            </a:lvl2pPr>
            <a:lvl3pPr>
              <a:defRPr b="0" i="0">
                <a:latin typeface="Calibri"/>
                <a:cs typeface="Calibri"/>
              </a:defRPr>
            </a:lvl3pPr>
            <a:lvl4pPr>
              <a:defRPr b="0" i="0">
                <a:latin typeface="Calibri"/>
                <a:cs typeface="Calibri"/>
              </a:defRPr>
            </a:lvl4pPr>
            <a:lvl5pPr>
              <a:defRPr b="0" i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1" y="230166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63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35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4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93" y="2382916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40" y="6306869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2016 MUM 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796721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8434" y="6378859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1800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47832" y="2204444"/>
            <a:ext cx="5574700" cy="1221143"/>
          </a:xfrm>
        </p:spPr>
        <p:txBody>
          <a:bodyPr/>
          <a:lstStyle/>
          <a:p>
            <a:r>
              <a:rPr lang="en-US" sz="8000" dirty="0" smtClean="0"/>
              <a:t>Big data</a:t>
            </a:r>
            <a:endParaRPr lang="en-US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66948" y="4815364"/>
            <a:ext cx="5575300" cy="513676"/>
          </a:xfrm>
        </p:spPr>
        <p:txBody>
          <a:bodyPr/>
          <a:lstStyle/>
          <a:p>
            <a:r>
              <a:rPr lang="en-US" sz="3200" dirty="0" smtClean="0"/>
              <a:t>LONG HUYNH - 984850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\</a:t>
            </a:r>
            <a:r>
              <a:rPr lang="en-US" dirty="0" smtClean="0"/>
              <a:t>jobs\WordCountDriver.java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\mappers\WordCountMapper.java</a:t>
            </a:r>
            <a:endParaRPr lang="en-US" dirty="0" smtClean="0"/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\ </a:t>
            </a:r>
            <a:r>
              <a:rPr lang="en-US" dirty="0" smtClean="0"/>
              <a:t>reducers\</a:t>
            </a:r>
            <a:r>
              <a:rPr lang="en-US" dirty="0"/>
              <a:t>WordCount</a:t>
            </a:r>
            <a:r>
              <a:rPr lang="en-US" dirty="0" smtClean="0"/>
              <a:t>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&amp; Run on </a:t>
            </a:r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1687093"/>
          </a:xfrm>
        </p:spPr>
        <p:txBody>
          <a:bodyPr/>
          <a:lstStyle/>
          <a:p>
            <a:r>
              <a:rPr lang="en-US" sz="2800" dirty="0"/>
              <a:t>Input: /project/input/*</a:t>
            </a:r>
          </a:p>
          <a:p>
            <a:endParaRPr lang="en-US" sz="2800" dirty="0"/>
          </a:p>
          <a:p>
            <a:endParaRPr lang="en-US" dirty="0" smtClean="0"/>
          </a:p>
          <a:p>
            <a:r>
              <a:rPr lang="en-US" sz="2800" dirty="0"/>
              <a:t>Terminal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71049"/>
              </p:ext>
            </p:extLst>
          </p:nvPr>
        </p:nvGraphicFramePr>
        <p:xfrm>
          <a:off x="887367" y="1518291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8330" b="30290"/>
          <a:stretch/>
        </p:blipFill>
        <p:spPr>
          <a:xfrm>
            <a:off x="291872" y="3084537"/>
            <a:ext cx="8656183" cy="14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9" y="1037229"/>
            <a:ext cx="7369293" cy="51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233421"/>
            <a:ext cx="5574700" cy="1246765"/>
          </a:xfrm>
        </p:spPr>
        <p:txBody>
          <a:bodyPr/>
          <a:lstStyle/>
          <a:p>
            <a:r>
              <a:rPr lang="en-US" dirty="0" smtClean="0"/>
              <a:t>Part 2 </a:t>
            </a:r>
            <a:br>
              <a:rPr lang="en-US" dirty="0" smtClean="0"/>
            </a:br>
            <a:r>
              <a:rPr lang="en-US" dirty="0" smtClean="0"/>
              <a:t>Pair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2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7"/>
            <a:ext cx="8229600" cy="1037232"/>
          </a:xfrm>
        </p:spPr>
        <p:txBody>
          <a:bodyPr/>
          <a:lstStyle/>
          <a:p>
            <a:r>
              <a:rPr lang="en-US" dirty="0"/>
              <a:t>The Pairs approach to compute relative </a:t>
            </a:r>
            <a:r>
              <a:rPr lang="en-US" dirty="0" smtClean="0"/>
              <a:t>frequencies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657" y="2101760"/>
            <a:ext cx="7241460" cy="4248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class Mapper</a:t>
            </a:r>
          </a:p>
          <a:p>
            <a:r>
              <a:rPr lang="en-US" dirty="0"/>
              <a:t>		method Map(</a:t>
            </a:r>
            <a:r>
              <a:rPr lang="en-US" dirty="0" err="1"/>
              <a:t>docid</a:t>
            </a:r>
            <a:r>
              <a:rPr lang="en-US" dirty="0"/>
              <a:t> a, doc d)</a:t>
            </a:r>
          </a:p>
          <a:p>
            <a:r>
              <a:rPr lang="en-US" dirty="0"/>
              <a:t>			for all term w in doc d do</a:t>
            </a:r>
          </a:p>
          <a:p>
            <a:r>
              <a:rPr lang="en-US" dirty="0"/>
              <a:t>				for all term u in Neighborhoods(w) do</a:t>
            </a:r>
          </a:p>
          <a:p>
            <a:r>
              <a:rPr lang="en-US" dirty="0"/>
              <a:t>					Emit(pair (w, u), count 1)</a:t>
            </a:r>
          </a:p>
          <a:p>
            <a:r>
              <a:rPr lang="en-US" dirty="0"/>
              <a:t>					Emit(pair (w, *), count 1)</a:t>
            </a:r>
          </a:p>
          <a:p>
            <a:r>
              <a:rPr lang="en-US" dirty="0"/>
              <a:t>	class Reducer</a:t>
            </a:r>
          </a:p>
          <a:p>
            <a:r>
              <a:rPr lang="en-US" dirty="0"/>
              <a:t>		method Initialize</a:t>
            </a:r>
          </a:p>
          <a:p>
            <a:r>
              <a:rPr lang="en-US" dirty="0"/>
              <a:t>			 marginal = 0</a:t>
            </a:r>
          </a:p>
          <a:p>
            <a:r>
              <a:rPr lang="en-US" dirty="0"/>
              <a:t>		method Reduce(pair p, counts [c1, c2,..])</a:t>
            </a:r>
          </a:p>
          <a:p>
            <a:r>
              <a:rPr lang="en-US" dirty="0"/>
              <a:t>			s = 0</a:t>
            </a:r>
          </a:p>
          <a:p>
            <a:r>
              <a:rPr lang="en-US" dirty="0"/>
              <a:t>			for all count c in counts[c1, c2,...] do</a:t>
            </a:r>
          </a:p>
          <a:p>
            <a:r>
              <a:rPr lang="en-US" dirty="0"/>
              <a:t>				s += c</a:t>
            </a:r>
          </a:p>
          <a:p>
            <a:r>
              <a:rPr lang="en-US" dirty="0"/>
              <a:t>			if (</a:t>
            </a:r>
            <a:r>
              <a:rPr lang="en-US" dirty="0" err="1"/>
              <a:t>p.u</a:t>
            </a:r>
            <a:r>
              <a:rPr lang="en-US" dirty="0"/>
              <a:t> == "*") marginal = s</a:t>
            </a:r>
          </a:p>
          <a:p>
            <a:r>
              <a:rPr lang="en-US" dirty="0"/>
              <a:t>			else Emit(pair p, double </a:t>
            </a:r>
            <a:r>
              <a:rPr lang="en-US" dirty="0" smtClean="0"/>
              <a:t>s/marginal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8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\jobs\PairDriver.java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 mappers\PairMapper.java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 reducers\PairReducer.java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1687093"/>
          </a:xfrm>
        </p:spPr>
        <p:txBody>
          <a:bodyPr/>
          <a:lstStyle/>
          <a:p>
            <a:r>
              <a:rPr lang="en-US" sz="2800" dirty="0"/>
              <a:t>Input: /</a:t>
            </a:r>
            <a:r>
              <a:rPr lang="en-US" sz="2800"/>
              <a:t>project/input</a:t>
            </a:r>
            <a:r>
              <a:rPr lang="en-US" sz="2800" smtClean="0"/>
              <a:t>/*</a:t>
            </a:r>
            <a:endParaRPr lang="en-US" sz="2800" dirty="0"/>
          </a:p>
          <a:p>
            <a:endParaRPr lang="en-US" dirty="0" smtClean="0"/>
          </a:p>
          <a:p>
            <a:r>
              <a:rPr lang="en-US" sz="2800" dirty="0"/>
              <a:t>Output: /project/output/*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14804"/>
              </p:ext>
            </p:extLst>
          </p:nvPr>
        </p:nvGraphicFramePr>
        <p:xfrm>
          <a:off x="889825" y="1335880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67965"/>
              </p:ext>
            </p:extLst>
          </p:nvPr>
        </p:nvGraphicFramePr>
        <p:xfrm>
          <a:off x="889823" y="2576169"/>
          <a:ext cx="736927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87"/>
                <a:gridCol w="1860753"/>
                <a:gridCol w="1842319"/>
                <a:gridCol w="1842319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(12, 18)	1/11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(18, 79)	1/17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(34, 29)	3/12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smtClean="0"/>
                        <a:t>(79, 18)	1/5</a:t>
                      </a:r>
                      <a:endParaRPr lang="en-US" sz="1900" b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29)	2/11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92)	1/17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56)	3/12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29)	1/5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34)	4/11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12)	4/14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79)	1/12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34)	1/5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56)	2/11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18)	2/14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92)	1/12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56)	1/5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79)	1/11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34)	4/14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12)	3/10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12)	3/13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92)	1/11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56)	2/14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18)	1/10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18)	2/13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12)	4/17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79)	1/14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29)	2/10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29)	3/13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29)	3/17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92)	1/14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34)	3/10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34)	3/13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34)	5/17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12)	3/12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92)	1/10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56)	1/13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56)	3/17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18)	1/12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12)	1/5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79)	1/13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6" y="914399"/>
            <a:ext cx="7697044" cy="54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247069"/>
            <a:ext cx="5574700" cy="1301356"/>
          </a:xfrm>
        </p:spPr>
        <p:txBody>
          <a:bodyPr/>
          <a:lstStyle/>
          <a:p>
            <a:r>
              <a:rPr lang="en-US" dirty="0" smtClean="0"/>
              <a:t>Part 3 </a:t>
            </a:r>
            <a:br>
              <a:rPr lang="en-US" dirty="0" smtClean="0"/>
            </a:br>
            <a:r>
              <a:rPr lang="en-US" dirty="0" smtClean="0"/>
              <a:t>Stripe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29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382"/>
            <a:ext cx="8229600" cy="4525963"/>
          </a:xfrm>
        </p:spPr>
        <p:txBody>
          <a:bodyPr/>
          <a:lstStyle/>
          <a:p>
            <a:r>
              <a:rPr lang="en-US" sz="2800" dirty="0"/>
              <a:t>The Stripe approach to compute relative frequencies</a:t>
            </a:r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99654" y="1542422"/>
            <a:ext cx="7374195" cy="4822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	class Mapper</a:t>
            </a:r>
          </a:p>
          <a:p>
            <a:r>
              <a:rPr lang="en-US" sz="1600" dirty="0"/>
              <a:t>		method Map(</a:t>
            </a:r>
            <a:r>
              <a:rPr lang="en-US" sz="1600" dirty="0" err="1"/>
              <a:t>docid</a:t>
            </a:r>
            <a:r>
              <a:rPr lang="en-US" sz="1600" dirty="0"/>
              <a:t> a, doc d)</a:t>
            </a:r>
          </a:p>
          <a:p>
            <a:r>
              <a:rPr lang="en-US" sz="1600" dirty="0"/>
              <a:t>			for all term w in doc d do</a:t>
            </a:r>
          </a:p>
          <a:p>
            <a:r>
              <a:rPr lang="en-US" sz="1600" dirty="0"/>
              <a:t>				H = new </a:t>
            </a:r>
            <a:r>
              <a:rPr lang="en-US" sz="1600" dirty="0" err="1"/>
              <a:t>AssociativeArray</a:t>
            </a:r>
            <a:endParaRPr lang="en-US" sz="1600" dirty="0"/>
          </a:p>
          <a:p>
            <a:r>
              <a:rPr lang="en-US" sz="1600" dirty="0"/>
              <a:t>				for all term u in Neighborhoods(w) do</a:t>
            </a:r>
          </a:p>
          <a:p>
            <a:r>
              <a:rPr lang="en-US" sz="1600" dirty="0"/>
              <a:t>					H{u} = H{u} + 1</a:t>
            </a:r>
          </a:p>
          <a:p>
            <a:r>
              <a:rPr lang="en-US" sz="1600" dirty="0"/>
              <a:t>				Emit(term w, stripe H)</a:t>
            </a:r>
          </a:p>
          <a:p>
            <a:r>
              <a:rPr lang="en-US" sz="1600" dirty="0"/>
              <a:t>	class Reducer</a:t>
            </a:r>
          </a:p>
          <a:p>
            <a:r>
              <a:rPr lang="en-US" sz="1600" dirty="0"/>
              <a:t>		method Reduce(term w, stripes [H1, H2,...])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Hf</a:t>
            </a:r>
            <a:r>
              <a:rPr lang="en-US" sz="1600" dirty="0"/>
              <a:t> = new </a:t>
            </a:r>
            <a:r>
              <a:rPr lang="en-US" sz="1600" dirty="0" err="1"/>
              <a:t>AssociativeArray</a:t>
            </a:r>
            <a:endParaRPr lang="en-US" sz="1600" dirty="0"/>
          </a:p>
          <a:p>
            <a:r>
              <a:rPr lang="en-US" sz="1600" dirty="0"/>
              <a:t>			 marginal = 0 </a:t>
            </a:r>
          </a:p>
          <a:p>
            <a:r>
              <a:rPr lang="en-US" sz="1600" dirty="0"/>
              <a:t>			for all stripe H in stripes [H1, H2, ...] do</a:t>
            </a:r>
          </a:p>
          <a:p>
            <a:r>
              <a:rPr lang="en-US" sz="1600" dirty="0"/>
              <a:t>				//Element-wise sum: Sum(</a:t>
            </a:r>
            <a:r>
              <a:rPr lang="en-US" sz="1600" dirty="0" err="1"/>
              <a:t>Hf</a:t>
            </a:r>
            <a:r>
              <a:rPr lang="en-US" sz="1600" dirty="0"/>
              <a:t>, H)</a:t>
            </a:r>
          </a:p>
          <a:p>
            <a:r>
              <a:rPr lang="en-US" sz="1600" dirty="0"/>
              <a:t>				for all term t in stripe H do</a:t>
            </a:r>
          </a:p>
          <a:p>
            <a:r>
              <a:rPr lang="en-US" sz="1600" dirty="0"/>
              <a:t>					</a:t>
            </a:r>
            <a:r>
              <a:rPr lang="en-US" sz="1600" dirty="0" err="1"/>
              <a:t>Hf</a:t>
            </a:r>
            <a:r>
              <a:rPr lang="en-US" sz="1600" dirty="0"/>
              <a:t>{t} += H{t}</a:t>
            </a:r>
          </a:p>
          <a:p>
            <a:r>
              <a:rPr lang="en-US" sz="1600" dirty="0"/>
              <a:t>					total += H{t}</a:t>
            </a:r>
          </a:p>
          <a:p>
            <a:r>
              <a:rPr lang="en-US" sz="1600" dirty="0"/>
              <a:t>			for all term t in stripe </a:t>
            </a:r>
            <a:r>
              <a:rPr lang="en-US" sz="1600" dirty="0" err="1"/>
              <a:t>Hf</a:t>
            </a:r>
            <a:r>
              <a:rPr lang="en-US" sz="1600" dirty="0"/>
              <a:t> do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Hf</a:t>
            </a:r>
            <a:r>
              <a:rPr lang="en-US" sz="1600" dirty="0"/>
              <a:t>{t} = </a:t>
            </a:r>
            <a:r>
              <a:rPr lang="en-US" sz="1600" dirty="0" err="1"/>
              <a:t>Hf</a:t>
            </a:r>
            <a:r>
              <a:rPr lang="en-US" sz="1600" dirty="0"/>
              <a:t>{t}/ marginal</a:t>
            </a:r>
          </a:p>
          <a:p>
            <a:r>
              <a:rPr lang="en-US" sz="1600" dirty="0"/>
              <a:t>			Emit(term w, stripe </a:t>
            </a:r>
            <a:r>
              <a:rPr lang="en-US" sz="1600" dirty="0" err="1"/>
              <a:t>Hf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6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523"/>
            <a:ext cx="8229600" cy="4795851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Basic word count approach</a:t>
            </a:r>
          </a:p>
          <a:p>
            <a:r>
              <a:rPr lang="en-US" dirty="0" smtClean="0"/>
              <a:t>Pair approach</a:t>
            </a:r>
          </a:p>
          <a:p>
            <a:r>
              <a:rPr lang="en-US" dirty="0" smtClean="0"/>
              <a:t>Stripe approach</a:t>
            </a:r>
          </a:p>
          <a:p>
            <a:r>
              <a:rPr lang="en-US" dirty="0" smtClean="0"/>
              <a:t>Hybrid approach</a:t>
            </a:r>
          </a:p>
          <a:p>
            <a:r>
              <a:rPr lang="en-US" dirty="0" smtClean="0"/>
              <a:t>Spark</a:t>
            </a:r>
          </a:p>
          <a:p>
            <a:r>
              <a:rPr 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56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6" y="1500324"/>
            <a:ext cx="8436077" cy="4525963"/>
          </a:xfrm>
        </p:spPr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\jobs\StripeDriver.java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\mappers\StripeMapper.java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\reducers\StripeReducer.java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4525963"/>
          </a:xfrm>
        </p:spPr>
        <p:txBody>
          <a:bodyPr/>
          <a:lstStyle/>
          <a:p>
            <a:r>
              <a:rPr lang="en-US" dirty="0" smtClean="0"/>
              <a:t>Input</a:t>
            </a:r>
            <a:r>
              <a:rPr lang="en-US" dirty="0"/>
              <a:t>: /project/input /*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/</a:t>
            </a:r>
            <a:r>
              <a:rPr lang="en-US" dirty="0" smtClean="0"/>
              <a:t>project/output/*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1186"/>
              </p:ext>
            </p:extLst>
          </p:nvPr>
        </p:nvGraphicFramePr>
        <p:xfrm>
          <a:off x="889825" y="1732733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30970"/>
              </p:ext>
            </p:extLst>
          </p:nvPr>
        </p:nvGraphicFramePr>
        <p:xfrm>
          <a:off x="889825" y="3358535"/>
          <a:ext cx="736927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27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12	[ (18, 1/11), (29, 2/11), (34, 4/11), (56, 2/11), (79, 1/11), (92, 1/11)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	[ (12, 4/17), (29, 3/17), (34, 5/17), (56, 3/17), (79, 1/17), (92, 1/17)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29	[ (12, 4/14), (18, 2/14), (34, 4/14), (56, 2/14), (79, 1/14), (92, 1/14)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34	[ (12, 3/12), (18, 1/12), (29, 3/12), (56, 3/12), (79, 1/12), (92, 1/12)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56	[ (12, 3/10), (18, 1/10), (29, 2/10), (34, 3/10), (92, 1/10)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79	[ (12, 1/5), (18, 1/5), (29, 1/5), (34, 1/5), (56, 1/5)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92	[ (12, 3/13), (18, 2/13), (29, 3/13), (34, 3/13), (56, 1/13), (79, 1/13) ]</a:t>
                      </a:r>
                      <a:endParaRPr lang="en-US" sz="19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6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56" y="968992"/>
            <a:ext cx="7620356" cy="53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301659"/>
            <a:ext cx="5574700" cy="1274060"/>
          </a:xfrm>
        </p:spPr>
        <p:txBody>
          <a:bodyPr/>
          <a:lstStyle/>
          <a:p>
            <a:r>
              <a:rPr lang="en-US" dirty="0" smtClean="0"/>
              <a:t>Part 4</a:t>
            </a:r>
            <a:br>
              <a:rPr lang="en-US" dirty="0" smtClean="0"/>
            </a:br>
            <a:r>
              <a:rPr lang="en-US" dirty="0" smtClean="0"/>
              <a:t>Hybrid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44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382"/>
            <a:ext cx="8229600" cy="4525963"/>
          </a:xfrm>
        </p:spPr>
        <p:txBody>
          <a:bodyPr/>
          <a:lstStyle/>
          <a:p>
            <a:r>
              <a:rPr lang="en-US" sz="2400" dirty="0"/>
              <a:t>The Hybrid approach to compute relative frequencies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654" y="1430599"/>
            <a:ext cx="7374195" cy="4822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	class Mapper</a:t>
            </a:r>
          </a:p>
          <a:p>
            <a:r>
              <a:rPr lang="en-US" sz="1400" dirty="0"/>
              <a:t>		method Map(</a:t>
            </a:r>
            <a:r>
              <a:rPr lang="en-US" sz="1400" dirty="0" err="1"/>
              <a:t>docid</a:t>
            </a:r>
            <a:r>
              <a:rPr lang="en-US" sz="1400" dirty="0"/>
              <a:t> a, doc d)</a:t>
            </a:r>
          </a:p>
          <a:p>
            <a:r>
              <a:rPr lang="en-US" sz="1400" dirty="0"/>
              <a:t>			for all term w in doc d do</a:t>
            </a:r>
          </a:p>
          <a:p>
            <a:r>
              <a:rPr lang="en-US" sz="1400" dirty="0"/>
              <a:t>				for all term u in Neighborhoods(w) do</a:t>
            </a:r>
          </a:p>
          <a:p>
            <a:r>
              <a:rPr lang="en-US" sz="1400" dirty="0"/>
              <a:t>					Emit(pair (w, u), count 1)</a:t>
            </a:r>
          </a:p>
          <a:p>
            <a:r>
              <a:rPr lang="en-US" sz="1400" dirty="0"/>
              <a:t>	class Reducer</a:t>
            </a:r>
          </a:p>
          <a:p>
            <a:r>
              <a:rPr lang="en-US" sz="1400" dirty="0"/>
              <a:t>		method Initialize</a:t>
            </a:r>
          </a:p>
          <a:p>
            <a:r>
              <a:rPr lang="en-US" sz="1400" dirty="0"/>
              <a:t>			H = new </a:t>
            </a:r>
            <a:r>
              <a:rPr lang="en-US" sz="1400" dirty="0" err="1"/>
              <a:t>AssociativeArray</a:t>
            </a:r>
            <a:endParaRPr lang="en-US" sz="1400" dirty="0"/>
          </a:p>
          <a:p>
            <a:r>
              <a:rPr lang="en-US" sz="1400" dirty="0"/>
              <a:t>		method Reduce(pair p, counts [c1, c2,..])</a:t>
            </a:r>
          </a:p>
          <a:p>
            <a:r>
              <a:rPr lang="en-US" sz="1400" dirty="0"/>
              <a:t>			s = 0</a:t>
            </a:r>
          </a:p>
          <a:p>
            <a:r>
              <a:rPr lang="en-US" sz="1400" dirty="0"/>
              <a:t>			for all count c in counts[c1, c2,...] do</a:t>
            </a:r>
          </a:p>
          <a:p>
            <a:r>
              <a:rPr lang="en-US" sz="1400" dirty="0"/>
              <a:t>				s += c</a:t>
            </a:r>
          </a:p>
          <a:p>
            <a:r>
              <a:rPr lang="en-US" sz="1400" dirty="0"/>
              <a:t>			//Element-wise sum: Sum(H{</a:t>
            </a:r>
            <a:r>
              <a:rPr lang="en-US" sz="1400" dirty="0" err="1"/>
              <a:t>p.w</a:t>
            </a:r>
            <a:r>
              <a:rPr lang="en-US" sz="1400" dirty="0"/>
              <a:t>}, pair (</a:t>
            </a:r>
            <a:r>
              <a:rPr lang="en-US" sz="1400" dirty="0" err="1"/>
              <a:t>p.u</a:t>
            </a:r>
            <a:r>
              <a:rPr lang="en-US" sz="1400" dirty="0"/>
              <a:t>, s) )</a:t>
            </a:r>
          </a:p>
          <a:p>
            <a:r>
              <a:rPr lang="en-US" sz="1400" dirty="0"/>
              <a:t>			(H{</a:t>
            </a:r>
            <a:r>
              <a:rPr lang="en-US" sz="1400" dirty="0" err="1"/>
              <a:t>p.w</a:t>
            </a:r>
            <a:r>
              <a:rPr lang="en-US" sz="1400" dirty="0"/>
              <a:t>}){</a:t>
            </a:r>
            <a:r>
              <a:rPr lang="en-US" sz="1400" dirty="0" err="1"/>
              <a:t>p.u</a:t>
            </a:r>
            <a:r>
              <a:rPr lang="en-US" sz="1400" dirty="0"/>
              <a:t>} += s</a:t>
            </a:r>
          </a:p>
          <a:p>
            <a:r>
              <a:rPr lang="en-US" sz="1400" dirty="0"/>
              <a:t>		method Close</a:t>
            </a:r>
          </a:p>
          <a:p>
            <a:r>
              <a:rPr lang="en-US" sz="1400" dirty="0"/>
              <a:t>			for all term w in H do</a:t>
            </a:r>
          </a:p>
          <a:p>
            <a:r>
              <a:rPr lang="en-US" sz="1400" dirty="0"/>
              <a:t>				</a:t>
            </a:r>
            <a:r>
              <a:rPr lang="en-US" sz="1400" dirty="0" smtClean="0"/>
              <a:t>marginal= </a:t>
            </a:r>
            <a:r>
              <a:rPr lang="en-US" sz="1400" dirty="0"/>
              <a:t>0</a:t>
            </a:r>
          </a:p>
          <a:p>
            <a:r>
              <a:rPr lang="en-US" sz="1400" dirty="0"/>
              <a:t>				for all term u in H{w} do</a:t>
            </a:r>
          </a:p>
          <a:p>
            <a:r>
              <a:rPr lang="en-US" sz="1400" dirty="0"/>
              <a:t>					 marginal += (H{w}){u}</a:t>
            </a:r>
          </a:p>
          <a:p>
            <a:r>
              <a:rPr lang="en-US" sz="1400" dirty="0"/>
              <a:t>				for all term u in H{w} do</a:t>
            </a:r>
          </a:p>
          <a:p>
            <a:r>
              <a:rPr lang="en-US" sz="1400" dirty="0"/>
              <a:t>					(H{w}){u} = (H{w}){u} / marginal</a:t>
            </a:r>
          </a:p>
          <a:p>
            <a:r>
              <a:rPr lang="en-US" sz="1400" dirty="0"/>
              <a:t>				Emit(term w, stripe H{w})</a:t>
            </a:r>
          </a:p>
        </p:txBody>
      </p:sp>
    </p:spTree>
    <p:extLst>
      <p:ext uri="{BB962C8B-B14F-4D97-AF65-F5344CB8AC3E}">
        <p14:creationId xmlns:p14="http://schemas.microsoft.com/office/powerpoint/2010/main" val="5699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00324"/>
            <a:ext cx="8583563" cy="4525963"/>
          </a:xfrm>
        </p:spPr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\jobs\HybridDriver.java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\mappers\HybridMapper.java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\reducers\HybridReducer.java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4525963"/>
          </a:xfrm>
        </p:spPr>
        <p:txBody>
          <a:bodyPr/>
          <a:lstStyle/>
          <a:p>
            <a:r>
              <a:rPr lang="en-US" dirty="0" smtClean="0"/>
              <a:t>Input</a:t>
            </a:r>
            <a:r>
              <a:rPr lang="en-US" dirty="0"/>
              <a:t>: </a:t>
            </a:r>
            <a:r>
              <a:rPr lang="en-US" dirty="0" smtClean="0"/>
              <a:t>/project/input/*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/project/output</a:t>
            </a:r>
            <a:r>
              <a:rPr lang="en-US" dirty="0" smtClean="0"/>
              <a:t>/*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14082"/>
              </p:ext>
            </p:extLst>
          </p:nvPr>
        </p:nvGraphicFramePr>
        <p:xfrm>
          <a:off x="889825" y="1719085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07792"/>
              </p:ext>
            </p:extLst>
          </p:nvPr>
        </p:nvGraphicFramePr>
        <p:xfrm>
          <a:off x="889825" y="3358535"/>
          <a:ext cx="736927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27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12	[ (18, 1/11), (29, 2/11), (34, 4/11), (56, 2/11), (79, 1/11), (92, 1/11)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	[ (12, 4/17), (29, 3/17), (34, 5/17), (56, 3/17), (79, 1/17), (92, 1/17)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29	[ (12, 4/14), (18, 2/14), (34, 4/14), (56, 2/14), (79, 1/14), (92, 1/14)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34	[ (12, 3/12), (18, 1/12), (29, 3/12), (56, 3/12), (79, 1/12), (92, 1/12)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56	[ (12, 3/10), (18, 1/10), (29, 2/10), (34, 3/10), (92, 1/10)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79	[ (12, 1/5), (18, 1/5), (29, 1/5), (34, 1/5), (56, 1/5)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92	[ (12, 3/13), (18, 2/13), (29, 3/13), (34, 3/13), (56, 1/13), (79, 1/13) ]</a:t>
                      </a:r>
                      <a:endParaRPr lang="en-US" sz="19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8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r>
              <a:rPr lang="en-US" dirty="0" smtClean="0"/>
              <a:t> </a:t>
            </a:r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6" y="914400"/>
            <a:ext cx="7690513" cy="540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301659"/>
            <a:ext cx="5574700" cy="1274060"/>
          </a:xfrm>
        </p:spPr>
        <p:txBody>
          <a:bodyPr/>
          <a:lstStyle/>
          <a:p>
            <a:r>
              <a:rPr lang="en-US" dirty="0" smtClean="0"/>
              <a:t>Run with text example</a:t>
            </a:r>
            <a:br>
              <a:rPr lang="en-US" dirty="0" smtClean="0"/>
            </a:br>
            <a:r>
              <a:rPr lang="en-US" dirty="0" smtClean="0"/>
              <a:t>Question 4 in lab 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76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8" y="1072055"/>
            <a:ext cx="7788165" cy="2508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18" y="3864695"/>
            <a:ext cx="7788165" cy="2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68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</a:t>
            </a:r>
            <a:r>
              <a:rPr lang="en-US" dirty="0" smtClean="0"/>
              <a:t>put by using pair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00971"/>
            <a:ext cx="8005116" cy="1289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47" y="2952914"/>
            <a:ext cx="8032270" cy="28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324192" cy="639762"/>
          </a:xfrm>
        </p:spPr>
        <p:txBody>
          <a:bodyPr/>
          <a:lstStyle/>
          <a:p>
            <a:r>
              <a:rPr lang="en-US" dirty="0" smtClean="0"/>
              <a:t>Out</a:t>
            </a:r>
            <a:r>
              <a:rPr lang="en-US" dirty="0" smtClean="0"/>
              <a:t>put by using Stripe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46" y="1276021"/>
            <a:ext cx="7924802" cy="1837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46" y="3728544"/>
            <a:ext cx="7924802" cy="17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324192" cy="639762"/>
          </a:xfrm>
        </p:spPr>
        <p:txBody>
          <a:bodyPr/>
          <a:lstStyle/>
          <a:p>
            <a:r>
              <a:rPr lang="en-US" dirty="0" smtClean="0"/>
              <a:t>Out</a:t>
            </a:r>
            <a:r>
              <a:rPr lang="en-US" dirty="0" smtClean="0"/>
              <a:t>put by using hybrid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7" y="1271423"/>
            <a:ext cx="7850521" cy="14402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9" y="3415533"/>
            <a:ext cx="7870689" cy="16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propertyinvestment.joburg/wp-content/uploads/2015/02/07.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09" y="1769171"/>
            <a:ext cx="533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0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29gx9627manh35u6u63gnsfl.wpengine.netdna-cdn.com/wp-content/uploads/2015/12/thank-you-1400x800-c-defaul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7" y="744513"/>
            <a:ext cx="9522347" cy="54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7" y="1195526"/>
            <a:ext cx="8386549" cy="1397559"/>
          </a:xfrm>
        </p:spPr>
        <p:txBody>
          <a:bodyPr/>
          <a:lstStyle/>
          <a:p>
            <a:r>
              <a:rPr lang="en-US" sz="3000" dirty="0"/>
              <a:t>View more in </a:t>
            </a:r>
            <a:r>
              <a:rPr lang="en-US" sz="2400" i="1" dirty="0"/>
              <a:t>Cloudera Hadoop - Single Node Setup.docx</a:t>
            </a:r>
          </a:p>
          <a:p>
            <a:r>
              <a:rPr lang="en-US" sz="3000" dirty="0"/>
              <a:t>Source code: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https://github.com/longhuynh/BigData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137" b="14975"/>
          <a:stretch/>
        </p:blipFill>
        <p:spPr>
          <a:xfrm>
            <a:off x="0" y="2620371"/>
            <a:ext cx="9144000" cy="32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064532"/>
            <a:ext cx="4198798" cy="4961755"/>
          </a:xfrm>
        </p:spPr>
        <p:txBody>
          <a:bodyPr/>
          <a:lstStyle/>
          <a:p>
            <a:r>
              <a:rPr lang="en-US" dirty="0" smtClean="0"/>
              <a:t>Create Maven Project</a:t>
            </a:r>
          </a:p>
          <a:p>
            <a:r>
              <a:rPr lang="en-US" dirty="0" smtClean="0"/>
              <a:t>Add dependency (see pom.xml)</a:t>
            </a:r>
          </a:p>
          <a:p>
            <a:r>
              <a:rPr lang="en-US" dirty="0" smtClean="0"/>
              <a:t>Create package and project	structure like below</a:t>
            </a:r>
          </a:p>
          <a:p>
            <a:r>
              <a:rPr lang="en-US" dirty="0" smtClean="0"/>
              <a:t>Using Maven to build project to jar file.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34" y="1119119"/>
            <a:ext cx="4306416" cy="49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description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7" y="1064532"/>
            <a:ext cx="8263712" cy="4961755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om.hadoop.dto</a:t>
            </a:r>
            <a:r>
              <a:rPr lang="en-US" dirty="0" smtClean="0"/>
              <a:t>: Entity classes</a:t>
            </a:r>
          </a:p>
          <a:p>
            <a:r>
              <a:rPr lang="en-US" dirty="0" err="1" smtClean="0"/>
              <a:t>com.hadoop.mappers</a:t>
            </a:r>
            <a:r>
              <a:rPr lang="en-US" dirty="0" smtClean="0"/>
              <a:t>: Mapper classes.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om.hadoop.reducers</a:t>
            </a:r>
            <a:r>
              <a:rPr lang="en-US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ouble output.</a:t>
            </a:r>
            <a:endParaRPr lang="en-US" dirty="0" smtClean="0"/>
          </a:p>
          <a:p>
            <a:r>
              <a:rPr lang="en-US" dirty="0" err="1" smtClean="0"/>
              <a:t>com.hadoop.formatouput.reducers</a:t>
            </a:r>
            <a:r>
              <a:rPr lang="en-US" dirty="0"/>
              <a:t>: </a:t>
            </a:r>
            <a:r>
              <a:rPr lang="en-US" dirty="0" smtClean="0"/>
              <a:t>Text output.</a:t>
            </a:r>
            <a:endParaRPr lang="en-US" dirty="0"/>
          </a:p>
          <a:p>
            <a:r>
              <a:rPr lang="en-US" dirty="0" smtClean="0"/>
              <a:t>com.hadoop.jobs: Run mappers and reducers for double output.</a:t>
            </a:r>
          </a:p>
          <a:p>
            <a:r>
              <a:rPr lang="en-US" dirty="0" err="1" smtClean="0"/>
              <a:t>com.hadoop</a:t>
            </a:r>
            <a:r>
              <a:rPr lang="en-US" dirty="0" smtClean="0"/>
              <a:t>.</a:t>
            </a:r>
            <a:r>
              <a:rPr lang="en-US" dirty="0"/>
              <a:t> formatouput.</a:t>
            </a:r>
            <a:r>
              <a:rPr lang="en-US" dirty="0" smtClean="0"/>
              <a:t>jobs</a:t>
            </a:r>
            <a:r>
              <a:rPr lang="en-US" dirty="0"/>
              <a:t>: Run mappers and reducers for </a:t>
            </a:r>
            <a:r>
              <a:rPr lang="en-US" dirty="0" smtClean="0"/>
              <a:t>text output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64532"/>
            <a:ext cx="8140891" cy="4961755"/>
          </a:xfrm>
        </p:spPr>
        <p:txBody>
          <a:bodyPr/>
          <a:lstStyle/>
          <a:p>
            <a:r>
              <a:rPr lang="en-US" dirty="0" smtClean="0"/>
              <a:t>Create Mapper, Reducer, Driver classes.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sh</a:t>
            </a:r>
            <a:r>
              <a:rPr lang="en-US" dirty="0" smtClean="0"/>
              <a:t> file to run in Terminal </a:t>
            </a:r>
          </a:p>
          <a:p>
            <a:pPr lvl="1"/>
            <a:r>
              <a:rPr lang="en-US" sz="2400" dirty="0"/>
              <a:t>project\bash\mvn_package.sh : maven clean and install.</a:t>
            </a:r>
          </a:p>
          <a:p>
            <a:pPr lvl="1"/>
            <a:r>
              <a:rPr lang="en-US" sz="2400" dirty="0"/>
              <a:t>project\bash\</a:t>
            </a:r>
            <a:r>
              <a:rPr lang="en-US" sz="2400" dirty="0" err="1"/>
              <a:t>pre_run_hadoop_job</a:t>
            </a:r>
            <a:endParaRPr lang="en-US" sz="2400" dirty="0"/>
          </a:p>
          <a:p>
            <a:pPr lvl="1"/>
            <a:r>
              <a:rPr lang="en-US" sz="2400" dirty="0"/>
              <a:t>project\bash\</a:t>
            </a:r>
            <a:r>
              <a:rPr lang="en-US" sz="2400" dirty="0" err="1"/>
              <a:t>run_hadoop_job</a:t>
            </a:r>
            <a:endParaRPr lang="en-US" sz="2400" dirty="0"/>
          </a:p>
          <a:p>
            <a:pPr lvl="1"/>
            <a:r>
              <a:rPr lang="en-US" sz="2400" dirty="0"/>
              <a:t>...</a:t>
            </a:r>
          </a:p>
          <a:p>
            <a:r>
              <a:rPr lang="en-US" dirty="0" smtClean="0"/>
              <a:t>Open terminal and run </a:t>
            </a:r>
            <a:r>
              <a:rPr lang="en-US" dirty="0" err="1" smtClean="0"/>
              <a:t>sh</a:t>
            </a:r>
            <a:r>
              <a:rPr lang="en-US" dirty="0"/>
              <a:t> </a:t>
            </a:r>
            <a:r>
              <a:rPr lang="en-US" dirty="0" smtClean="0"/>
              <a:t>file by using drag and drop file to terminal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8330" b="30290"/>
          <a:stretch/>
        </p:blipFill>
        <p:spPr>
          <a:xfrm>
            <a:off x="291872" y="4898789"/>
            <a:ext cx="8656183" cy="14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165181"/>
            <a:ext cx="5574700" cy="1287708"/>
          </a:xfrm>
        </p:spPr>
        <p:txBody>
          <a:bodyPr/>
          <a:lstStyle/>
          <a:p>
            <a:r>
              <a:rPr lang="en-US" dirty="0" smtClean="0"/>
              <a:t>Part 1 </a:t>
            </a:r>
            <a:br>
              <a:rPr lang="en-US" dirty="0" smtClean="0"/>
            </a:br>
            <a:r>
              <a:rPr lang="en-US" dirty="0" smtClean="0"/>
              <a:t>Basic </a:t>
            </a:r>
            <a:r>
              <a:rPr lang="en-US" dirty="0"/>
              <a:t>W</a:t>
            </a:r>
            <a:r>
              <a:rPr lang="en-US" dirty="0" smtClean="0"/>
              <a:t>ord Count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48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32"/>
            <a:ext cx="8229600" cy="49617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word count basic to </a:t>
            </a:r>
            <a:r>
              <a:rPr lang="en-US" dirty="0"/>
              <a:t>compute relative </a:t>
            </a:r>
            <a:r>
              <a:rPr lang="en-US" dirty="0" smtClean="0"/>
              <a:t>frequencies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657" y="2101760"/>
            <a:ext cx="7241460" cy="4248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class Mapper</a:t>
            </a:r>
          </a:p>
          <a:p>
            <a:r>
              <a:rPr lang="en-US" dirty="0"/>
              <a:t>		method Map(</a:t>
            </a:r>
            <a:r>
              <a:rPr lang="en-US" dirty="0" err="1"/>
              <a:t>docid</a:t>
            </a:r>
            <a:r>
              <a:rPr lang="en-US" dirty="0"/>
              <a:t> a, doc d)</a:t>
            </a:r>
          </a:p>
          <a:p>
            <a:r>
              <a:rPr lang="en-US" dirty="0"/>
              <a:t>			for all term w in doc d do</a:t>
            </a:r>
          </a:p>
          <a:p>
            <a:r>
              <a:rPr lang="en-US" dirty="0"/>
              <a:t>					Emit(w, count 1)</a:t>
            </a:r>
          </a:p>
          <a:p>
            <a:r>
              <a:rPr lang="en-US" dirty="0"/>
              <a:t>	class Reducer</a:t>
            </a:r>
          </a:p>
          <a:p>
            <a:r>
              <a:rPr lang="en-US" dirty="0"/>
              <a:t>		method Reduce(term t, counts [c1, c2,..])</a:t>
            </a:r>
          </a:p>
          <a:p>
            <a:r>
              <a:rPr lang="en-US" dirty="0"/>
              <a:t>			s = 0</a:t>
            </a:r>
          </a:p>
          <a:p>
            <a:r>
              <a:rPr lang="en-US" dirty="0"/>
              <a:t>			for all count c in counts[c1, c2,...] do</a:t>
            </a:r>
          </a:p>
          <a:p>
            <a:r>
              <a:rPr lang="en-US" dirty="0"/>
              <a:t>				s += c</a:t>
            </a:r>
          </a:p>
          <a:p>
            <a:r>
              <a:rPr lang="en-US" dirty="0"/>
              <a:t>			Emit(term t, s)</a:t>
            </a:r>
          </a:p>
        </p:txBody>
      </p:sp>
    </p:spTree>
    <p:extLst>
      <p:ext uri="{BB962C8B-B14F-4D97-AF65-F5344CB8AC3E}">
        <p14:creationId xmlns:p14="http://schemas.microsoft.com/office/powerpoint/2010/main" val="27561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638</Words>
  <Application>Microsoft Office PowerPoint</Application>
  <PresentationFormat>On-screen Show (4:3)</PresentationFormat>
  <Paragraphs>240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Gill Sans</vt:lpstr>
      <vt:lpstr>Gill Sans Light</vt:lpstr>
      <vt:lpstr>Office Theme</vt:lpstr>
      <vt:lpstr>Big data</vt:lpstr>
      <vt:lpstr>Agenda</vt:lpstr>
      <vt:lpstr>Overview</vt:lpstr>
      <vt:lpstr>Overview</vt:lpstr>
      <vt:lpstr>SETUP STEPS</vt:lpstr>
      <vt:lpstr>Package description</vt:lpstr>
      <vt:lpstr>Create project steps</vt:lpstr>
      <vt:lpstr>Part 1  Basic Word Count</vt:lpstr>
      <vt:lpstr>Pseudo code</vt:lpstr>
      <vt:lpstr>Implement code</vt:lpstr>
      <vt:lpstr>Input &amp; Run on Terminal</vt:lpstr>
      <vt:lpstr>Terminal OUTPUT</vt:lpstr>
      <vt:lpstr>Part 2  Pair Approach</vt:lpstr>
      <vt:lpstr>Pseudo code</vt:lpstr>
      <vt:lpstr>Implement code</vt:lpstr>
      <vt:lpstr>Input &amp; output</vt:lpstr>
      <vt:lpstr>Terminal output</vt:lpstr>
      <vt:lpstr>Part 3  Stripe Approach</vt:lpstr>
      <vt:lpstr>Pseudo code</vt:lpstr>
      <vt:lpstr>Implement code</vt:lpstr>
      <vt:lpstr>Input &amp; output</vt:lpstr>
      <vt:lpstr>Terminal Output</vt:lpstr>
      <vt:lpstr>Part 4 Hybrid Approach</vt:lpstr>
      <vt:lpstr>Pseudo code</vt:lpstr>
      <vt:lpstr>Implement code</vt:lpstr>
      <vt:lpstr>Input &amp; output</vt:lpstr>
      <vt:lpstr>terminal output</vt:lpstr>
      <vt:lpstr>Run with text example Question 4 in lab 7</vt:lpstr>
      <vt:lpstr>Input</vt:lpstr>
      <vt:lpstr>Output by using pair approach</vt:lpstr>
      <vt:lpstr>Output by using Stripe approach</vt:lpstr>
      <vt:lpstr>Output by using hybrid approach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Huynh</dc:creator>
  <cp:lastModifiedBy>Long Huynh</cp:lastModifiedBy>
  <cp:revision>393</cp:revision>
  <dcterms:created xsi:type="dcterms:W3CDTF">2012-11-26T03:04:13Z</dcterms:created>
  <dcterms:modified xsi:type="dcterms:W3CDTF">2016-06-08T16:40:20Z</dcterms:modified>
</cp:coreProperties>
</file>