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9" r:id="rId2"/>
    <p:sldId id="260" r:id="rId3"/>
    <p:sldId id="319" r:id="rId4"/>
    <p:sldId id="318" r:id="rId5"/>
    <p:sldId id="328" r:id="rId6"/>
    <p:sldId id="337" r:id="rId7"/>
    <p:sldId id="332" r:id="rId8"/>
    <p:sldId id="343" r:id="rId9"/>
    <p:sldId id="344" r:id="rId10"/>
    <p:sldId id="292" r:id="rId11"/>
    <p:sldId id="331" r:id="rId12"/>
    <p:sldId id="329" r:id="rId13"/>
    <p:sldId id="330" r:id="rId14"/>
    <p:sldId id="333" r:id="rId15"/>
    <p:sldId id="327" r:id="rId16"/>
    <p:sldId id="291" r:id="rId17"/>
    <p:sldId id="305" r:id="rId18"/>
    <p:sldId id="306" r:id="rId19"/>
    <p:sldId id="336" r:id="rId20"/>
    <p:sldId id="307" r:id="rId21"/>
    <p:sldId id="308" r:id="rId22"/>
    <p:sldId id="309" r:id="rId23"/>
    <p:sldId id="310" r:id="rId24"/>
    <p:sldId id="334" r:id="rId25"/>
    <p:sldId id="311" r:id="rId26"/>
    <p:sldId id="312" r:id="rId27"/>
    <p:sldId id="313" r:id="rId28"/>
    <p:sldId id="314" r:id="rId29"/>
    <p:sldId id="335" r:id="rId30"/>
    <p:sldId id="340" r:id="rId31"/>
    <p:sldId id="338" r:id="rId32"/>
    <p:sldId id="339" r:id="rId33"/>
    <p:sldId id="341" r:id="rId34"/>
    <p:sldId id="342" r:id="rId35"/>
    <p:sldId id="348" r:id="rId36"/>
    <p:sldId id="345" r:id="rId37"/>
    <p:sldId id="353" r:id="rId38"/>
    <p:sldId id="352" r:id="rId39"/>
    <p:sldId id="347" r:id="rId40"/>
    <p:sldId id="350" r:id="rId41"/>
    <p:sldId id="351" r:id="rId42"/>
    <p:sldId id="354" r:id="rId43"/>
    <p:sldId id="355" r:id="rId44"/>
    <p:sldId id="356" r:id="rId45"/>
    <p:sldId id="358" r:id="rId46"/>
    <p:sldId id="357" r:id="rId47"/>
    <p:sldId id="359" r:id="rId48"/>
    <p:sldId id="360" r:id="rId49"/>
    <p:sldId id="361" r:id="rId50"/>
    <p:sldId id="363" r:id="rId51"/>
    <p:sldId id="362" r:id="rId52"/>
    <p:sldId id="289" r:id="rId53"/>
    <p:sldId id="326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1368" y="-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D7B54-10FA-4B58-9BB9-8A810A6BB78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32D42-FB83-432B-9862-2E27D13C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0E8FD-D04B-45D3-9727-4D028C5089B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24312-430C-47F9-90D6-A40331DA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56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6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48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1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7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41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1" y="2130437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8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1" y="3119007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1" y="3547071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1" y="3961307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9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8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8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  <a:lvl2pPr>
              <a:defRPr b="0" i="0">
                <a:latin typeface="Calibri"/>
                <a:cs typeface="Calibri"/>
              </a:defRPr>
            </a:lvl2pPr>
            <a:lvl3pPr>
              <a:defRPr b="0" i="0">
                <a:latin typeface="Calibri"/>
                <a:cs typeface="Calibri"/>
              </a:defRPr>
            </a:lvl3pPr>
            <a:lvl4pPr>
              <a:defRPr b="0" i="0">
                <a:latin typeface="Calibri"/>
                <a:cs typeface="Calibri"/>
              </a:defRPr>
            </a:lvl4pPr>
            <a:lvl5pPr>
              <a:defRPr b="0" i="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1" y="230166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63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35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4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93" y="2382916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40" y="6306869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2016 MUM 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796721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8434" y="6378859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1800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47832" y="2204444"/>
            <a:ext cx="5574700" cy="1221143"/>
          </a:xfrm>
        </p:spPr>
        <p:txBody>
          <a:bodyPr/>
          <a:lstStyle/>
          <a:p>
            <a:r>
              <a:rPr lang="en-US" sz="8000" dirty="0" smtClean="0"/>
              <a:t>Big data</a:t>
            </a:r>
            <a:endParaRPr lang="en-US" sz="8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66948" y="4815364"/>
            <a:ext cx="5575300" cy="513676"/>
          </a:xfrm>
        </p:spPr>
        <p:txBody>
          <a:bodyPr/>
          <a:lstStyle/>
          <a:p>
            <a:r>
              <a:rPr lang="en-US" sz="3200" dirty="0" smtClean="0"/>
              <a:t>LONG HUYNH - 984850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1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165181"/>
            <a:ext cx="5574700" cy="1287708"/>
          </a:xfrm>
        </p:spPr>
        <p:txBody>
          <a:bodyPr/>
          <a:lstStyle/>
          <a:p>
            <a:r>
              <a:rPr lang="en-US" dirty="0" smtClean="0"/>
              <a:t>Part 1 </a:t>
            </a:r>
            <a:br>
              <a:rPr lang="en-US" dirty="0" smtClean="0"/>
            </a:br>
            <a:r>
              <a:rPr lang="en-US" dirty="0" smtClean="0"/>
              <a:t>Basic </a:t>
            </a:r>
            <a:r>
              <a:rPr lang="en-US" dirty="0"/>
              <a:t>W</a:t>
            </a:r>
            <a:r>
              <a:rPr lang="en-US" dirty="0" smtClean="0"/>
              <a:t>ord Count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48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32"/>
            <a:ext cx="8229600" cy="49617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word count basic to </a:t>
            </a:r>
            <a:r>
              <a:rPr lang="en-US" dirty="0"/>
              <a:t>compute relative </a:t>
            </a:r>
            <a:r>
              <a:rPr lang="en-US" dirty="0" smtClean="0"/>
              <a:t>frequencies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657" y="2101760"/>
            <a:ext cx="7241460" cy="4248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class Mapper</a:t>
            </a:r>
          </a:p>
          <a:p>
            <a:r>
              <a:rPr lang="en-US" dirty="0"/>
              <a:t>		method Map(</a:t>
            </a:r>
            <a:r>
              <a:rPr lang="en-US" dirty="0" err="1"/>
              <a:t>docid</a:t>
            </a:r>
            <a:r>
              <a:rPr lang="en-US" dirty="0"/>
              <a:t> a, doc d)</a:t>
            </a:r>
          </a:p>
          <a:p>
            <a:r>
              <a:rPr lang="en-US" dirty="0"/>
              <a:t>			for all term w in doc d do</a:t>
            </a:r>
          </a:p>
          <a:p>
            <a:r>
              <a:rPr lang="en-US" dirty="0"/>
              <a:t>					Emit(w, count 1)</a:t>
            </a:r>
          </a:p>
          <a:p>
            <a:r>
              <a:rPr lang="en-US" dirty="0"/>
              <a:t>	class Reducer</a:t>
            </a:r>
          </a:p>
          <a:p>
            <a:r>
              <a:rPr lang="en-US" dirty="0"/>
              <a:t>		method Reduce(term t, counts [c1, c2,..])</a:t>
            </a:r>
          </a:p>
          <a:p>
            <a:r>
              <a:rPr lang="en-US" dirty="0"/>
              <a:t>			s = 0</a:t>
            </a:r>
          </a:p>
          <a:p>
            <a:r>
              <a:rPr lang="en-US" dirty="0"/>
              <a:t>			for all count c in counts[c1, c2,...] do</a:t>
            </a:r>
          </a:p>
          <a:p>
            <a:r>
              <a:rPr lang="en-US" dirty="0"/>
              <a:t>				s += c</a:t>
            </a:r>
          </a:p>
          <a:p>
            <a:r>
              <a:rPr lang="en-US" dirty="0"/>
              <a:t>			Emit(term t, s)</a:t>
            </a:r>
          </a:p>
        </p:txBody>
      </p:sp>
    </p:spTree>
    <p:extLst>
      <p:ext uri="{BB962C8B-B14F-4D97-AF65-F5344CB8AC3E}">
        <p14:creationId xmlns:p14="http://schemas.microsoft.com/office/powerpoint/2010/main" val="27561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\</a:t>
            </a:r>
            <a:r>
              <a:rPr lang="en-US" dirty="0" smtClean="0"/>
              <a:t>jobs\WordCountDriver.java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\mappers\WordCountMapper.java</a:t>
            </a:r>
            <a:endParaRPr lang="en-US" dirty="0" smtClean="0"/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\ </a:t>
            </a:r>
            <a:r>
              <a:rPr lang="en-US" dirty="0" smtClean="0"/>
              <a:t>reducers\</a:t>
            </a:r>
            <a:r>
              <a:rPr lang="en-US" dirty="0"/>
              <a:t>WordCount</a:t>
            </a:r>
            <a:r>
              <a:rPr lang="en-US" dirty="0" smtClean="0"/>
              <a:t>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Run on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1687093"/>
          </a:xfrm>
        </p:spPr>
        <p:txBody>
          <a:bodyPr/>
          <a:lstStyle/>
          <a:p>
            <a:r>
              <a:rPr lang="en-US" sz="2800" dirty="0"/>
              <a:t>Input: /project/input/*</a:t>
            </a:r>
          </a:p>
          <a:p>
            <a:endParaRPr lang="en-US" sz="2800" dirty="0"/>
          </a:p>
          <a:p>
            <a:endParaRPr lang="en-US" dirty="0" smtClean="0"/>
          </a:p>
          <a:p>
            <a:r>
              <a:rPr lang="en-US" sz="2800" dirty="0"/>
              <a:t>Terminal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71049"/>
              </p:ext>
            </p:extLst>
          </p:nvPr>
        </p:nvGraphicFramePr>
        <p:xfrm>
          <a:off x="887367" y="1518291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8330" b="30290"/>
          <a:stretch/>
        </p:blipFill>
        <p:spPr>
          <a:xfrm>
            <a:off x="291872" y="3084537"/>
            <a:ext cx="8656183" cy="14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9" y="1037229"/>
            <a:ext cx="7369293" cy="51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233421"/>
            <a:ext cx="5574700" cy="1246765"/>
          </a:xfrm>
        </p:spPr>
        <p:txBody>
          <a:bodyPr/>
          <a:lstStyle/>
          <a:p>
            <a:r>
              <a:rPr lang="en-US" dirty="0" smtClean="0"/>
              <a:t>Part 2 </a:t>
            </a:r>
            <a:br>
              <a:rPr lang="en-US" dirty="0" smtClean="0"/>
            </a:br>
            <a:r>
              <a:rPr lang="en-US" dirty="0" smtClean="0"/>
              <a:t>Pair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2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7"/>
            <a:ext cx="8229600" cy="1037232"/>
          </a:xfrm>
        </p:spPr>
        <p:txBody>
          <a:bodyPr/>
          <a:lstStyle/>
          <a:p>
            <a:r>
              <a:rPr lang="en-US" dirty="0"/>
              <a:t>The Pairs approach to compute relative </a:t>
            </a:r>
            <a:r>
              <a:rPr lang="en-US" dirty="0" smtClean="0"/>
              <a:t>frequencies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657" y="2101760"/>
            <a:ext cx="7241460" cy="4248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class Mapper</a:t>
            </a:r>
          </a:p>
          <a:p>
            <a:r>
              <a:rPr lang="en-US" dirty="0"/>
              <a:t>		method Map(</a:t>
            </a:r>
            <a:r>
              <a:rPr lang="en-US" dirty="0" err="1"/>
              <a:t>docid</a:t>
            </a:r>
            <a:r>
              <a:rPr lang="en-US" dirty="0"/>
              <a:t> a, doc d)</a:t>
            </a:r>
          </a:p>
          <a:p>
            <a:r>
              <a:rPr lang="en-US" dirty="0"/>
              <a:t>			for all term w in doc d do</a:t>
            </a:r>
          </a:p>
          <a:p>
            <a:r>
              <a:rPr lang="en-US" dirty="0"/>
              <a:t>				for all term u in Neighborhoods(w) do</a:t>
            </a:r>
          </a:p>
          <a:p>
            <a:r>
              <a:rPr lang="en-US" dirty="0"/>
              <a:t>					Emit(pair (w, u), count 1)</a:t>
            </a:r>
          </a:p>
          <a:p>
            <a:r>
              <a:rPr lang="en-US" dirty="0"/>
              <a:t>					Emit(pair (w, *), count 1)</a:t>
            </a:r>
          </a:p>
          <a:p>
            <a:r>
              <a:rPr lang="en-US" dirty="0"/>
              <a:t>	class Reducer</a:t>
            </a:r>
          </a:p>
          <a:p>
            <a:r>
              <a:rPr lang="en-US" dirty="0"/>
              <a:t>		method Initialize</a:t>
            </a:r>
          </a:p>
          <a:p>
            <a:r>
              <a:rPr lang="en-US" dirty="0"/>
              <a:t>			 marginal = 0</a:t>
            </a:r>
          </a:p>
          <a:p>
            <a:r>
              <a:rPr lang="en-US" dirty="0"/>
              <a:t>		method Reduce(pair p, counts [c1, c2,..])</a:t>
            </a:r>
          </a:p>
          <a:p>
            <a:r>
              <a:rPr lang="en-US" dirty="0"/>
              <a:t>			s = 0</a:t>
            </a:r>
          </a:p>
          <a:p>
            <a:r>
              <a:rPr lang="en-US" dirty="0"/>
              <a:t>			for all count c in counts[c1, c2,...] do</a:t>
            </a:r>
          </a:p>
          <a:p>
            <a:r>
              <a:rPr lang="en-US" dirty="0"/>
              <a:t>				s += c</a:t>
            </a:r>
          </a:p>
          <a:p>
            <a:r>
              <a:rPr lang="en-US" dirty="0"/>
              <a:t>			if (</a:t>
            </a:r>
            <a:r>
              <a:rPr lang="en-US" dirty="0" err="1"/>
              <a:t>p.u</a:t>
            </a:r>
            <a:r>
              <a:rPr lang="en-US" dirty="0"/>
              <a:t> == "*") marginal = s</a:t>
            </a:r>
          </a:p>
          <a:p>
            <a:r>
              <a:rPr lang="en-US" dirty="0"/>
              <a:t>			else Emit(pair p, double </a:t>
            </a:r>
            <a:r>
              <a:rPr lang="en-US" dirty="0" smtClean="0"/>
              <a:t>s/marginal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8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\jobs\PairDriver.java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 mappers\PairMapper.java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 reducers\PairReducer.java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1687093"/>
          </a:xfrm>
        </p:spPr>
        <p:txBody>
          <a:bodyPr/>
          <a:lstStyle/>
          <a:p>
            <a:r>
              <a:rPr lang="en-US" sz="2800" dirty="0"/>
              <a:t>Input: /</a:t>
            </a:r>
            <a:r>
              <a:rPr lang="en-US" sz="2800"/>
              <a:t>project/input</a:t>
            </a:r>
            <a:r>
              <a:rPr lang="en-US" sz="2800" smtClean="0"/>
              <a:t>/*</a:t>
            </a:r>
            <a:endParaRPr lang="en-US" sz="2800" dirty="0"/>
          </a:p>
          <a:p>
            <a:endParaRPr lang="en-US" dirty="0" smtClean="0"/>
          </a:p>
          <a:p>
            <a:r>
              <a:rPr lang="en-US" sz="2800" dirty="0"/>
              <a:t>Output: /project/output/*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14804"/>
              </p:ext>
            </p:extLst>
          </p:nvPr>
        </p:nvGraphicFramePr>
        <p:xfrm>
          <a:off x="889825" y="1335880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67965"/>
              </p:ext>
            </p:extLst>
          </p:nvPr>
        </p:nvGraphicFramePr>
        <p:xfrm>
          <a:off x="889823" y="2576169"/>
          <a:ext cx="736927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87"/>
                <a:gridCol w="1860753"/>
                <a:gridCol w="1842319"/>
                <a:gridCol w="1842319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(12, 18)	1/11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(18, 79)	1/17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(34, 29)	3/12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smtClean="0"/>
                        <a:t>(79, 18)	1/5</a:t>
                      </a:r>
                      <a:endParaRPr lang="en-US" sz="1900" b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29)	2/11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92)	1/17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56)	3/12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29)	1/5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34)	4/11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12)	4/14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79)	1/12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34)	1/5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56)	2/11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18)	2/14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92)	1/12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56)	1/5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79)	1/11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34)	4/14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12)	3/10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12)	3/13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92)	1/11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56)	2/14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18)	1/10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18)	2/13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12)	4/17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79)	1/14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29)	2/10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29)	3/13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29)	3/17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92)	1/14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34)	3/10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34)	3/13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34)	5/17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12)	3/12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92)	1/10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56)	1/13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56)	3/17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18)	1/12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12)	1/5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79)	1/13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4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6" y="914399"/>
            <a:ext cx="7697044" cy="54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523"/>
            <a:ext cx="8229600" cy="4795851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Basic word count approach</a:t>
            </a:r>
          </a:p>
          <a:p>
            <a:r>
              <a:rPr lang="en-US" dirty="0" smtClean="0"/>
              <a:t>Pair approach</a:t>
            </a:r>
          </a:p>
          <a:p>
            <a:r>
              <a:rPr lang="en-US" dirty="0" smtClean="0"/>
              <a:t>Stripe approach</a:t>
            </a:r>
          </a:p>
          <a:p>
            <a:r>
              <a:rPr lang="en-US" dirty="0" smtClean="0"/>
              <a:t>Hybrid approach</a:t>
            </a:r>
          </a:p>
          <a:p>
            <a:r>
              <a:rPr lang="en-US" dirty="0" smtClean="0"/>
              <a:t>Spark</a:t>
            </a:r>
          </a:p>
          <a:p>
            <a:r>
              <a:rPr lang="en-US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56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247069"/>
            <a:ext cx="5574700" cy="1301356"/>
          </a:xfrm>
        </p:spPr>
        <p:txBody>
          <a:bodyPr/>
          <a:lstStyle/>
          <a:p>
            <a:r>
              <a:rPr lang="en-US" dirty="0" smtClean="0"/>
              <a:t>Part 3 </a:t>
            </a:r>
            <a:br>
              <a:rPr lang="en-US" dirty="0" smtClean="0"/>
            </a:br>
            <a:r>
              <a:rPr lang="en-US" dirty="0" smtClean="0"/>
              <a:t>Stripe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29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382"/>
            <a:ext cx="8229600" cy="4525963"/>
          </a:xfrm>
        </p:spPr>
        <p:txBody>
          <a:bodyPr/>
          <a:lstStyle/>
          <a:p>
            <a:r>
              <a:rPr lang="en-US" sz="2800" dirty="0"/>
              <a:t>The Stripe approach to compute relative frequencies</a:t>
            </a:r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99654" y="1542422"/>
            <a:ext cx="7374195" cy="4822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	class Mapper</a:t>
            </a:r>
          </a:p>
          <a:p>
            <a:r>
              <a:rPr lang="en-US" sz="1600" dirty="0"/>
              <a:t>		method Map(</a:t>
            </a:r>
            <a:r>
              <a:rPr lang="en-US" sz="1600" dirty="0" err="1"/>
              <a:t>docid</a:t>
            </a:r>
            <a:r>
              <a:rPr lang="en-US" sz="1600" dirty="0"/>
              <a:t> a, doc d)</a:t>
            </a:r>
          </a:p>
          <a:p>
            <a:r>
              <a:rPr lang="en-US" sz="1600" dirty="0"/>
              <a:t>			for all term w in doc d do</a:t>
            </a:r>
          </a:p>
          <a:p>
            <a:r>
              <a:rPr lang="en-US" sz="1600" dirty="0"/>
              <a:t>				H = new </a:t>
            </a:r>
            <a:r>
              <a:rPr lang="en-US" sz="1600" dirty="0" err="1"/>
              <a:t>AssociativeArray</a:t>
            </a:r>
            <a:endParaRPr lang="en-US" sz="1600" dirty="0"/>
          </a:p>
          <a:p>
            <a:r>
              <a:rPr lang="en-US" sz="1600" dirty="0"/>
              <a:t>				for all term u in Neighborhoods(w) do</a:t>
            </a:r>
          </a:p>
          <a:p>
            <a:r>
              <a:rPr lang="en-US" sz="1600" dirty="0"/>
              <a:t>					H{u} = H{u} + 1</a:t>
            </a:r>
          </a:p>
          <a:p>
            <a:r>
              <a:rPr lang="en-US" sz="1600" dirty="0"/>
              <a:t>				Emit(term w, stripe H)</a:t>
            </a:r>
          </a:p>
          <a:p>
            <a:r>
              <a:rPr lang="en-US" sz="1600" dirty="0"/>
              <a:t>	class Reducer</a:t>
            </a:r>
          </a:p>
          <a:p>
            <a:r>
              <a:rPr lang="en-US" sz="1600" dirty="0"/>
              <a:t>		method Reduce(term w, stripes [H1, H2,...])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Hf</a:t>
            </a:r>
            <a:r>
              <a:rPr lang="en-US" sz="1600" dirty="0"/>
              <a:t> = new </a:t>
            </a:r>
            <a:r>
              <a:rPr lang="en-US" sz="1600" dirty="0" err="1"/>
              <a:t>AssociativeArray</a:t>
            </a:r>
            <a:endParaRPr lang="en-US" sz="1600" dirty="0"/>
          </a:p>
          <a:p>
            <a:r>
              <a:rPr lang="en-US" sz="1600" dirty="0"/>
              <a:t>			 marginal = 0 </a:t>
            </a:r>
          </a:p>
          <a:p>
            <a:r>
              <a:rPr lang="en-US" sz="1600" dirty="0"/>
              <a:t>			for all stripe H in stripes [H1, H2, ...] do</a:t>
            </a:r>
          </a:p>
          <a:p>
            <a:r>
              <a:rPr lang="en-US" sz="1600" dirty="0"/>
              <a:t>				//Element-wise sum: Sum(</a:t>
            </a:r>
            <a:r>
              <a:rPr lang="en-US" sz="1600" dirty="0" err="1"/>
              <a:t>Hf</a:t>
            </a:r>
            <a:r>
              <a:rPr lang="en-US" sz="1600" dirty="0"/>
              <a:t>, H)</a:t>
            </a:r>
          </a:p>
          <a:p>
            <a:r>
              <a:rPr lang="en-US" sz="1600" dirty="0"/>
              <a:t>				for all term t in stripe H do</a:t>
            </a:r>
          </a:p>
          <a:p>
            <a:r>
              <a:rPr lang="en-US" sz="1600" dirty="0"/>
              <a:t>					</a:t>
            </a:r>
            <a:r>
              <a:rPr lang="en-US" sz="1600" dirty="0" err="1"/>
              <a:t>Hf</a:t>
            </a:r>
            <a:r>
              <a:rPr lang="en-US" sz="1600" dirty="0"/>
              <a:t>{t} += H{t}</a:t>
            </a:r>
          </a:p>
          <a:p>
            <a:r>
              <a:rPr lang="en-US" sz="1600" dirty="0"/>
              <a:t>					total += H{t}</a:t>
            </a:r>
          </a:p>
          <a:p>
            <a:r>
              <a:rPr lang="en-US" sz="1600" dirty="0"/>
              <a:t>			for all term t in stripe </a:t>
            </a:r>
            <a:r>
              <a:rPr lang="en-US" sz="1600" dirty="0" err="1"/>
              <a:t>Hf</a:t>
            </a:r>
            <a:r>
              <a:rPr lang="en-US" sz="1600" dirty="0"/>
              <a:t> do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Hf</a:t>
            </a:r>
            <a:r>
              <a:rPr lang="en-US" sz="1600" dirty="0"/>
              <a:t>{t} = </a:t>
            </a:r>
            <a:r>
              <a:rPr lang="en-US" sz="1600" dirty="0" err="1"/>
              <a:t>Hf</a:t>
            </a:r>
            <a:r>
              <a:rPr lang="en-US" sz="1600" dirty="0"/>
              <a:t>{t}/ marginal</a:t>
            </a:r>
          </a:p>
          <a:p>
            <a:r>
              <a:rPr lang="en-US" sz="1600" dirty="0"/>
              <a:t>			Emit(term w, stripe </a:t>
            </a:r>
            <a:r>
              <a:rPr lang="en-US" sz="1600" dirty="0" err="1"/>
              <a:t>Hf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46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6" y="1500324"/>
            <a:ext cx="8436077" cy="4525963"/>
          </a:xfrm>
        </p:spPr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\jobs\StripeDriver.java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\mappers\StripeMapper.java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\reducers\StripeReducer.java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4525963"/>
          </a:xfrm>
        </p:spPr>
        <p:txBody>
          <a:bodyPr/>
          <a:lstStyle/>
          <a:p>
            <a:r>
              <a:rPr lang="en-US" dirty="0" smtClean="0"/>
              <a:t>Input</a:t>
            </a:r>
            <a:r>
              <a:rPr lang="en-US" dirty="0"/>
              <a:t>: /project/input /*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 /</a:t>
            </a:r>
            <a:r>
              <a:rPr lang="en-US" dirty="0" smtClean="0"/>
              <a:t>project/output/*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1186"/>
              </p:ext>
            </p:extLst>
          </p:nvPr>
        </p:nvGraphicFramePr>
        <p:xfrm>
          <a:off x="889825" y="1732733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30970"/>
              </p:ext>
            </p:extLst>
          </p:nvPr>
        </p:nvGraphicFramePr>
        <p:xfrm>
          <a:off x="889825" y="3358535"/>
          <a:ext cx="736927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927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12	[ (18, 1/11), (29, 2/11), (34, 4/11), (56, 2/11), (79, 1/11), (92, 1/11)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	[ (12, 4/17), (29, 3/17), (34, 5/17), (56, 3/17), (79, 1/17), (92, 1/17)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29	[ (12, 4/14), (18, 2/14), (34, 4/14), (56, 2/14), (79, 1/14), (92, 1/14)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34	[ (12, 3/12), (18, 1/12), (29, 3/12), (56, 3/12), (79, 1/12), (92, 1/12)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56	[ (12, 3/10), (18, 1/10), (29, 2/10), (34, 3/10), (92, 1/10)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79	[ (12, 1/5), (18, 1/5), (29, 1/5), (34, 1/5), (56, 1/5)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92	[ (12, 3/13), (18, 2/13), (29, 3/13), (34, 3/13), (56, 1/13), (79, 1/13) ]</a:t>
                      </a:r>
                      <a:endParaRPr lang="en-US" sz="19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6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56" y="968992"/>
            <a:ext cx="7620356" cy="539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301659"/>
            <a:ext cx="5574700" cy="1274060"/>
          </a:xfrm>
        </p:spPr>
        <p:txBody>
          <a:bodyPr/>
          <a:lstStyle/>
          <a:p>
            <a:r>
              <a:rPr lang="en-US" dirty="0" smtClean="0"/>
              <a:t>Part 4</a:t>
            </a:r>
            <a:br>
              <a:rPr lang="en-US" dirty="0" smtClean="0"/>
            </a:br>
            <a:r>
              <a:rPr lang="en-US" dirty="0" smtClean="0"/>
              <a:t>Hybrid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44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382"/>
            <a:ext cx="8229600" cy="4525963"/>
          </a:xfrm>
        </p:spPr>
        <p:txBody>
          <a:bodyPr/>
          <a:lstStyle/>
          <a:p>
            <a:r>
              <a:rPr lang="en-US" sz="2400" dirty="0"/>
              <a:t>The Hybrid approach to compute relative frequencies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654" y="1430599"/>
            <a:ext cx="7374195" cy="4822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	class Mapper</a:t>
            </a:r>
          </a:p>
          <a:p>
            <a:r>
              <a:rPr lang="en-US" sz="1400" dirty="0"/>
              <a:t>		method Map(</a:t>
            </a:r>
            <a:r>
              <a:rPr lang="en-US" sz="1400" dirty="0" err="1"/>
              <a:t>docid</a:t>
            </a:r>
            <a:r>
              <a:rPr lang="en-US" sz="1400" dirty="0"/>
              <a:t> a, doc d)</a:t>
            </a:r>
          </a:p>
          <a:p>
            <a:r>
              <a:rPr lang="en-US" sz="1400" dirty="0"/>
              <a:t>			for all term w in doc d do</a:t>
            </a:r>
          </a:p>
          <a:p>
            <a:r>
              <a:rPr lang="en-US" sz="1400" dirty="0"/>
              <a:t>				for all term u in Neighborhoods(w) do</a:t>
            </a:r>
          </a:p>
          <a:p>
            <a:r>
              <a:rPr lang="en-US" sz="1400" dirty="0"/>
              <a:t>					Emit(pair (w, u), count 1)</a:t>
            </a:r>
          </a:p>
          <a:p>
            <a:r>
              <a:rPr lang="en-US" sz="1400" dirty="0"/>
              <a:t>	class Reducer</a:t>
            </a:r>
          </a:p>
          <a:p>
            <a:r>
              <a:rPr lang="en-US" sz="1400" dirty="0"/>
              <a:t>		method Initialize</a:t>
            </a:r>
          </a:p>
          <a:p>
            <a:r>
              <a:rPr lang="en-US" sz="1400" dirty="0"/>
              <a:t>			H = new </a:t>
            </a:r>
            <a:r>
              <a:rPr lang="en-US" sz="1400" dirty="0" err="1"/>
              <a:t>AssociativeArray</a:t>
            </a:r>
            <a:endParaRPr lang="en-US" sz="1400" dirty="0"/>
          </a:p>
          <a:p>
            <a:r>
              <a:rPr lang="en-US" sz="1400" dirty="0"/>
              <a:t>		method Reduce(pair p, counts [c1, c2,..])</a:t>
            </a:r>
          </a:p>
          <a:p>
            <a:r>
              <a:rPr lang="en-US" sz="1400" dirty="0"/>
              <a:t>			s = 0</a:t>
            </a:r>
          </a:p>
          <a:p>
            <a:r>
              <a:rPr lang="en-US" sz="1400" dirty="0"/>
              <a:t>			for all count c in counts[c1, c2,...] do</a:t>
            </a:r>
          </a:p>
          <a:p>
            <a:r>
              <a:rPr lang="en-US" sz="1400" dirty="0"/>
              <a:t>				s += c</a:t>
            </a:r>
          </a:p>
          <a:p>
            <a:r>
              <a:rPr lang="en-US" sz="1400" dirty="0"/>
              <a:t>			//Element-wise sum: Sum(H{</a:t>
            </a:r>
            <a:r>
              <a:rPr lang="en-US" sz="1400" dirty="0" err="1"/>
              <a:t>p.w</a:t>
            </a:r>
            <a:r>
              <a:rPr lang="en-US" sz="1400" dirty="0"/>
              <a:t>}, pair (</a:t>
            </a:r>
            <a:r>
              <a:rPr lang="en-US" sz="1400" dirty="0" err="1"/>
              <a:t>p.u</a:t>
            </a:r>
            <a:r>
              <a:rPr lang="en-US" sz="1400" dirty="0"/>
              <a:t>, s) )</a:t>
            </a:r>
          </a:p>
          <a:p>
            <a:r>
              <a:rPr lang="en-US" sz="1400" dirty="0"/>
              <a:t>			(H{</a:t>
            </a:r>
            <a:r>
              <a:rPr lang="en-US" sz="1400" dirty="0" err="1"/>
              <a:t>p.w</a:t>
            </a:r>
            <a:r>
              <a:rPr lang="en-US" sz="1400" dirty="0"/>
              <a:t>}){</a:t>
            </a:r>
            <a:r>
              <a:rPr lang="en-US" sz="1400" dirty="0" err="1"/>
              <a:t>p.u</a:t>
            </a:r>
            <a:r>
              <a:rPr lang="en-US" sz="1400" dirty="0"/>
              <a:t>} += s</a:t>
            </a:r>
          </a:p>
          <a:p>
            <a:r>
              <a:rPr lang="en-US" sz="1400" dirty="0"/>
              <a:t>		method Close</a:t>
            </a:r>
          </a:p>
          <a:p>
            <a:r>
              <a:rPr lang="en-US" sz="1400" dirty="0"/>
              <a:t>			for all term w in H do</a:t>
            </a:r>
          </a:p>
          <a:p>
            <a:r>
              <a:rPr lang="en-US" sz="1400" dirty="0"/>
              <a:t>				</a:t>
            </a:r>
            <a:r>
              <a:rPr lang="en-US" sz="1400" dirty="0" smtClean="0"/>
              <a:t>marginal= </a:t>
            </a:r>
            <a:r>
              <a:rPr lang="en-US" sz="1400" dirty="0"/>
              <a:t>0</a:t>
            </a:r>
          </a:p>
          <a:p>
            <a:r>
              <a:rPr lang="en-US" sz="1400" dirty="0"/>
              <a:t>				for all term u in H{w} do</a:t>
            </a:r>
          </a:p>
          <a:p>
            <a:r>
              <a:rPr lang="en-US" sz="1400" dirty="0"/>
              <a:t>					 marginal += (H{w}){u}</a:t>
            </a:r>
          </a:p>
          <a:p>
            <a:r>
              <a:rPr lang="en-US" sz="1400" dirty="0"/>
              <a:t>				for all term u in H{w} do</a:t>
            </a:r>
          </a:p>
          <a:p>
            <a:r>
              <a:rPr lang="en-US" sz="1400" dirty="0"/>
              <a:t>					(H{w}){u} = (H{w}){u} / marginal</a:t>
            </a:r>
          </a:p>
          <a:p>
            <a:r>
              <a:rPr lang="en-US" sz="1400" dirty="0"/>
              <a:t>				Emit(term w, stripe H{w})</a:t>
            </a:r>
          </a:p>
        </p:txBody>
      </p:sp>
    </p:spTree>
    <p:extLst>
      <p:ext uri="{BB962C8B-B14F-4D97-AF65-F5344CB8AC3E}">
        <p14:creationId xmlns:p14="http://schemas.microsoft.com/office/powerpoint/2010/main" val="5699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00324"/>
            <a:ext cx="8583563" cy="4525963"/>
          </a:xfrm>
        </p:spPr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\jobs\HybridDriver.java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\mappers\HybridMapper.java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\reducers\HybridReducer.java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4525963"/>
          </a:xfrm>
        </p:spPr>
        <p:txBody>
          <a:bodyPr/>
          <a:lstStyle/>
          <a:p>
            <a:r>
              <a:rPr lang="en-US" dirty="0" smtClean="0"/>
              <a:t>Input</a:t>
            </a:r>
            <a:r>
              <a:rPr lang="en-US" dirty="0"/>
              <a:t>: </a:t>
            </a:r>
            <a:r>
              <a:rPr lang="en-US" dirty="0" smtClean="0"/>
              <a:t>/project/input/*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 /project/output</a:t>
            </a:r>
            <a:r>
              <a:rPr lang="en-US" dirty="0" smtClean="0"/>
              <a:t>/*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14082"/>
              </p:ext>
            </p:extLst>
          </p:nvPr>
        </p:nvGraphicFramePr>
        <p:xfrm>
          <a:off x="889825" y="1719085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07792"/>
              </p:ext>
            </p:extLst>
          </p:nvPr>
        </p:nvGraphicFramePr>
        <p:xfrm>
          <a:off x="889825" y="3358535"/>
          <a:ext cx="736927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927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12	[ (18, 1/11), (29, 2/11), (34, 4/11), (56, 2/11), (79, 1/11), (92, 1/11)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	[ (12, 4/17), (29, 3/17), (34, 5/17), (56, 3/17), (79, 1/17), (92, 1/17)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29	[ (12, 4/14), (18, 2/14), (34, 4/14), (56, 2/14), (79, 1/14), (92, 1/14)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34	[ (12, 3/12), (18, 1/12), (29, 3/12), (56, 3/12), (79, 1/12), (92, 1/12)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56	[ (12, 3/10), (18, 1/10), (29, 2/10), (34, 3/10), (92, 1/10)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79	[ (12, 1/5), (18, 1/5), (29, 1/5), (34, 1/5), (56, 1/5)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92	[ (12, 3/13), (18, 2/13), (29, 3/13), (34, 3/13), (56, 1/13), (79, 1/13) ]</a:t>
                      </a:r>
                      <a:endParaRPr lang="en-US" sz="19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8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6" y="914400"/>
            <a:ext cx="7690513" cy="540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68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301659"/>
            <a:ext cx="5574700" cy="1274060"/>
          </a:xfrm>
        </p:spPr>
        <p:txBody>
          <a:bodyPr/>
          <a:lstStyle/>
          <a:p>
            <a:r>
              <a:rPr lang="en-US" dirty="0" smtClean="0"/>
              <a:t>Run with text example</a:t>
            </a:r>
            <a:br>
              <a:rPr lang="en-US" dirty="0" smtClean="0"/>
            </a:br>
            <a:r>
              <a:rPr lang="en-US" dirty="0" smtClean="0"/>
              <a:t>Question 4 in lab 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76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8" y="1072055"/>
            <a:ext cx="7788165" cy="2508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18" y="3864695"/>
            <a:ext cx="7788165" cy="24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by using pair approach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00971"/>
            <a:ext cx="8005116" cy="1289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47" y="2952914"/>
            <a:ext cx="8032270" cy="28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324192" cy="639762"/>
          </a:xfrm>
        </p:spPr>
        <p:txBody>
          <a:bodyPr/>
          <a:lstStyle/>
          <a:p>
            <a:r>
              <a:rPr lang="en-US" dirty="0" smtClean="0"/>
              <a:t>Output by using Stripe approach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46" y="1276021"/>
            <a:ext cx="7924802" cy="1837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46" y="3728544"/>
            <a:ext cx="7924802" cy="17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324192" cy="639762"/>
          </a:xfrm>
        </p:spPr>
        <p:txBody>
          <a:bodyPr/>
          <a:lstStyle/>
          <a:p>
            <a:r>
              <a:rPr lang="en-US" dirty="0" smtClean="0"/>
              <a:t>Output by using hybrid approach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27" y="1271423"/>
            <a:ext cx="7850521" cy="14402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9" y="3415533"/>
            <a:ext cx="7870689" cy="16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br>
              <a:rPr lang="en-US" dirty="0" smtClean="0"/>
            </a:br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83" y="5796870"/>
            <a:ext cx="5824603" cy="169101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b="0" i="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91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0317"/>
            <a:ext cx="8259098" cy="4525963"/>
          </a:xfrm>
        </p:spPr>
        <p:txBody>
          <a:bodyPr/>
          <a:lstStyle/>
          <a:p>
            <a:r>
              <a:rPr lang="en-US" dirty="0" smtClean="0"/>
              <a:t>Purpose </a:t>
            </a:r>
          </a:p>
          <a:p>
            <a:pPr lvl="1"/>
            <a:r>
              <a:rPr lang="en-US" dirty="0" smtClean="0"/>
              <a:t>Understands Spark as much as I can</a:t>
            </a:r>
          </a:p>
          <a:p>
            <a:r>
              <a:rPr lang="en-US" dirty="0" smtClean="0"/>
              <a:t>Why Word Count? </a:t>
            </a:r>
          </a:p>
          <a:p>
            <a:pPr lvl="1"/>
            <a:r>
              <a:rPr lang="en-US" dirty="0" smtClean="0"/>
              <a:t>Keeps everything simple to catch up</a:t>
            </a:r>
            <a:endParaRPr lang="en-US" dirty="0"/>
          </a:p>
          <a:p>
            <a:r>
              <a:rPr lang="en-US" dirty="0" smtClean="0"/>
              <a:t>Implemented code: </a:t>
            </a:r>
          </a:p>
          <a:p>
            <a:pPr lvl="1"/>
            <a:r>
              <a:rPr lang="en-US" dirty="0" smtClean="0"/>
              <a:t>Basic word count algorithm </a:t>
            </a:r>
          </a:p>
          <a:p>
            <a:pPr lvl="1"/>
            <a:r>
              <a:rPr lang="en-US" dirty="0" smtClean="0"/>
              <a:t>In 2 ways: Hadoop &amp; </a:t>
            </a:r>
            <a:r>
              <a:rPr lang="en-US" dirty="0" smtClean="0"/>
              <a:t>Spark</a:t>
            </a:r>
          </a:p>
          <a:p>
            <a:pPr lvl="1"/>
            <a:r>
              <a:rPr lang="en-US" dirty="0" smtClean="0"/>
              <a:t>\project\spark\</a:t>
            </a:r>
            <a:r>
              <a:rPr lang="en-US" dirty="0" err="1" smtClean="0"/>
              <a:t>src</a:t>
            </a:r>
            <a:r>
              <a:rPr lang="en-US" dirty="0" smtClean="0"/>
              <a:t>\main\java\com\spark\</a:t>
            </a:r>
            <a:r>
              <a:rPr lang="en-US" dirty="0" err="1" smtClean="0"/>
              <a:t>wordcount</a:t>
            </a:r>
            <a:r>
              <a:rPr lang="en-US" dirty="0" smtClean="0"/>
              <a:t>\WordCount.java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implement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5" y="914398"/>
            <a:ext cx="7021772" cy="3229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501" y="4330181"/>
            <a:ext cx="8038499" cy="19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Run on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1687093"/>
          </a:xfrm>
        </p:spPr>
        <p:txBody>
          <a:bodyPr/>
          <a:lstStyle/>
          <a:p>
            <a:r>
              <a:rPr lang="en-US" sz="2800" dirty="0"/>
              <a:t>Input: /project/input/*</a:t>
            </a:r>
          </a:p>
          <a:p>
            <a:endParaRPr lang="en-US" sz="2800" dirty="0"/>
          </a:p>
          <a:p>
            <a:endParaRPr lang="en-US" dirty="0" smtClean="0"/>
          </a:p>
          <a:p>
            <a:r>
              <a:rPr lang="en-US" sz="2800" dirty="0"/>
              <a:t>Terminal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87367" y="1518291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67" y="3205384"/>
            <a:ext cx="7596356" cy="14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05731"/>
              </p:ext>
            </p:extLst>
          </p:nvPr>
        </p:nvGraphicFramePr>
        <p:xfrm>
          <a:off x="6971701" y="1408174"/>
          <a:ext cx="17721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94"/>
                <a:gridCol w="8860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18,</a:t>
                      </a:r>
                      <a:r>
                        <a:rPr lang="en-US" b="0" baseline="0" dirty="0" smtClean="0"/>
                        <a:t> 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92, 1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29, 1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56, 1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56, 1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92, 1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46" y="1649501"/>
            <a:ext cx="4563431" cy="381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63421"/>
              </p:ext>
            </p:extLst>
          </p:nvPr>
        </p:nvGraphicFramePr>
        <p:xfrm>
          <a:off x="385845" y="2283811"/>
          <a:ext cx="7454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79, 1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18, 3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56, 3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92,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34, 5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12, 4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29, 4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742903" y="955564"/>
            <a:ext cx="0" cy="452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23372" y="955563"/>
            <a:ext cx="1501539" cy="4373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b="0" i="0" dirty="0" err="1" smtClean="0">
                <a:latin typeface="Gill Sans Light"/>
                <a:cs typeface="Gill Sans Light"/>
              </a:rPr>
              <a:t>mapToPair</a:t>
            </a:r>
            <a:r>
              <a:rPr lang="en-US" b="0" i="0" dirty="0" smtClean="0">
                <a:latin typeface="Gill Sans Light"/>
                <a:cs typeface="Gill Sans Light"/>
              </a:rPr>
              <a:t>()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25613" y="3557420"/>
            <a:ext cx="1146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20930" y="2889991"/>
            <a:ext cx="1734406" cy="4373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b="0" i="0" dirty="0" err="1" smtClean="0">
                <a:latin typeface="Gill Sans Light"/>
                <a:cs typeface="Gill Sans Light"/>
              </a:rPr>
              <a:t>reduceByKey</a:t>
            </a:r>
            <a:r>
              <a:rPr lang="en-US" b="0" i="0" dirty="0" smtClean="0">
                <a:latin typeface="Gill Sans Light"/>
                <a:cs typeface="Gill Sans Light"/>
              </a:rPr>
              <a:t>()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53613" y="3557420"/>
            <a:ext cx="1030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0662" y="2945066"/>
            <a:ext cx="1734406" cy="4373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b="0" i="0" dirty="0" err="1" smtClean="0">
                <a:latin typeface="Gill Sans Light"/>
                <a:cs typeface="Gill Sans Light"/>
              </a:rPr>
              <a:t>reduceByKey</a:t>
            </a:r>
            <a:r>
              <a:rPr lang="en-US" b="0" i="0" dirty="0" smtClean="0">
                <a:latin typeface="Gill Sans Light"/>
                <a:cs typeface="Gill Sans Light"/>
              </a:rPr>
              <a:t>()</a:t>
            </a:r>
          </a:p>
        </p:txBody>
      </p:sp>
      <p:sp>
        <p:nvSpPr>
          <p:cNvPr id="17" name="Oval 16"/>
          <p:cNvSpPr/>
          <p:nvPr/>
        </p:nvSpPr>
        <p:spPr>
          <a:xfrm>
            <a:off x="6927457" y="1378678"/>
            <a:ext cx="771202" cy="39927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806809" y="2128419"/>
            <a:ext cx="771202" cy="39927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814503" y="5088143"/>
            <a:ext cx="771202" cy="39927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6853" y="2620644"/>
            <a:ext cx="771202" cy="39927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3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2" grpId="0"/>
      <p:bldP spid="17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7" y="1195526"/>
            <a:ext cx="8386549" cy="1397559"/>
          </a:xfrm>
        </p:spPr>
        <p:txBody>
          <a:bodyPr/>
          <a:lstStyle/>
          <a:p>
            <a:r>
              <a:rPr lang="en-US" sz="3000" dirty="0"/>
              <a:t>View more in </a:t>
            </a:r>
            <a:r>
              <a:rPr lang="en-US" sz="2400" i="1" dirty="0"/>
              <a:t>Cloudera Hadoop - Single Node Setup.docx</a:t>
            </a:r>
          </a:p>
          <a:p>
            <a:r>
              <a:rPr lang="en-US" sz="3000" dirty="0"/>
              <a:t>Source code: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https://github.com/longhuynh/BigData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137" b="14975"/>
          <a:stretch/>
        </p:blipFill>
        <p:spPr>
          <a:xfrm>
            <a:off x="0" y="2620371"/>
            <a:ext cx="9144000" cy="32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5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ON Terminal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61" y="1114425"/>
            <a:ext cx="7813342" cy="52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6</a:t>
            </a:r>
            <a:br>
              <a:rPr lang="en-US" dirty="0" smtClean="0"/>
            </a:b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83" y="5796870"/>
            <a:ext cx="5824603" cy="169101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b="0" i="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82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0317"/>
            <a:ext cx="8259098" cy="4886835"/>
          </a:xfrm>
        </p:spPr>
        <p:txBody>
          <a:bodyPr/>
          <a:lstStyle/>
          <a:p>
            <a:r>
              <a:rPr lang="en-US" dirty="0" smtClean="0"/>
              <a:t>Purpose </a:t>
            </a:r>
          </a:p>
          <a:p>
            <a:pPr lvl="1"/>
            <a:r>
              <a:rPr lang="en-US" dirty="0" smtClean="0"/>
              <a:t>Understands </a:t>
            </a:r>
            <a:r>
              <a:rPr lang="en-US" dirty="0" smtClean="0"/>
              <a:t>more about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HBase</a:t>
            </a:r>
            <a:r>
              <a:rPr lang="en-US" dirty="0" smtClean="0"/>
              <a:t> Java API </a:t>
            </a:r>
            <a:endParaRPr lang="en-US" dirty="0" smtClean="0"/>
          </a:p>
          <a:p>
            <a:r>
              <a:rPr lang="en-US" dirty="0" smtClean="0"/>
              <a:t>Feature:</a:t>
            </a:r>
            <a:endParaRPr lang="en-US" dirty="0" smtClean="0"/>
          </a:p>
          <a:p>
            <a:pPr lvl="1"/>
            <a:r>
              <a:rPr lang="en-US" dirty="0" smtClean="0"/>
              <a:t>Create table, d</a:t>
            </a:r>
            <a:r>
              <a:rPr lang="en-US" dirty="0" smtClean="0"/>
              <a:t>elete table</a:t>
            </a:r>
          </a:p>
          <a:p>
            <a:pPr lvl="1"/>
            <a:r>
              <a:rPr lang="en-US" dirty="0" smtClean="0"/>
              <a:t>Add record, delete record.</a:t>
            </a:r>
          </a:p>
          <a:p>
            <a:pPr lvl="1"/>
            <a:r>
              <a:rPr lang="en-US" dirty="0" smtClean="0"/>
              <a:t>Get one/all record(s)</a:t>
            </a:r>
            <a:endParaRPr lang="en-US" dirty="0"/>
          </a:p>
          <a:p>
            <a:r>
              <a:rPr lang="en-US" dirty="0" smtClean="0"/>
              <a:t>Implemented </a:t>
            </a:r>
            <a:r>
              <a:rPr lang="en-US" dirty="0" smtClean="0"/>
              <a:t>code</a:t>
            </a:r>
            <a:endParaRPr lang="en-US" dirty="0" smtClean="0"/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H</a:t>
            </a:r>
            <a:r>
              <a:rPr lang="en-US" dirty="0" err="1"/>
              <a:t>B</a:t>
            </a:r>
            <a:r>
              <a:rPr lang="en-US" dirty="0" err="1" smtClean="0"/>
              <a:t>ase</a:t>
            </a:r>
            <a:r>
              <a:rPr lang="en-US" dirty="0" smtClean="0"/>
              <a:t> example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15005"/>
            <a:ext cx="8259098" cy="4525963"/>
          </a:xfrm>
        </p:spPr>
        <p:txBody>
          <a:bodyPr/>
          <a:lstStyle/>
          <a:p>
            <a:r>
              <a:rPr lang="en-US" dirty="0" err="1"/>
              <a:t>Creat</a:t>
            </a:r>
            <a:r>
              <a:rPr lang="en-US" dirty="0"/>
              <a:t> an </a:t>
            </a:r>
            <a:r>
              <a:rPr lang="en-US" dirty="0" err="1"/>
              <a:t>HBase</a:t>
            </a:r>
            <a:r>
              <a:rPr lang="en-US" dirty="0"/>
              <a:t> Maven Project</a:t>
            </a:r>
          </a:p>
          <a:p>
            <a:r>
              <a:rPr lang="en-US" dirty="0" smtClean="0"/>
              <a:t>Edit file pom.xml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Implemented code</a:t>
            </a:r>
            <a:endParaRPr lang="en-US" dirty="0" smtClean="0"/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HB</a:t>
            </a:r>
            <a:r>
              <a:rPr lang="en-US" dirty="0" err="1" smtClean="0"/>
              <a:t>ase</a:t>
            </a:r>
            <a:r>
              <a:rPr lang="en-US" dirty="0" smtClean="0"/>
              <a:t> example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hbase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hbase</a:t>
            </a:r>
            <a:r>
              <a:rPr lang="en-US" dirty="0" smtClean="0"/>
              <a:t>\table\HBaseTable.java</a:t>
            </a:r>
            <a:endParaRPr lang="en-US" dirty="0"/>
          </a:p>
          <a:p>
            <a:pPr marL="457188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58" y="2570327"/>
            <a:ext cx="6136780" cy="15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6785"/>
          <a:stretch/>
        </p:blipFill>
        <p:spPr>
          <a:xfrm>
            <a:off x="671938" y="914399"/>
            <a:ext cx="4023117" cy="3930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792" y="3774852"/>
            <a:ext cx="3916908" cy="23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UI to Manage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94" y="1624084"/>
            <a:ext cx="8502555" cy="447390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1194" y="919049"/>
            <a:ext cx="8544600" cy="973640"/>
          </a:xfrm>
        </p:spPr>
        <p:txBody>
          <a:bodyPr/>
          <a:lstStyle/>
          <a:p>
            <a:r>
              <a:rPr lang="en-US" dirty="0" smtClean="0"/>
              <a:t>Default username/password: </a:t>
            </a:r>
            <a:r>
              <a:rPr lang="en-US" dirty="0" err="1" smtClean="0"/>
              <a:t>cloudera</a:t>
            </a:r>
            <a:r>
              <a:rPr lang="en-US" dirty="0"/>
              <a:t>/ </a:t>
            </a:r>
            <a:r>
              <a:rPr lang="en-US" dirty="0" err="1"/>
              <a:t>cloudera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1" y="2301665"/>
            <a:ext cx="5574700" cy="1369583"/>
          </a:xfrm>
        </p:spPr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Optional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83" y="5796870"/>
            <a:ext cx="5824603" cy="169101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b="0" i="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525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4937" y="1064750"/>
            <a:ext cx="7374195" cy="4822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	class Mapper</a:t>
            </a:r>
          </a:p>
          <a:p>
            <a:r>
              <a:rPr lang="en-US" sz="1600" dirty="0"/>
              <a:t>		method Map(</a:t>
            </a:r>
            <a:r>
              <a:rPr lang="en-US" sz="1600" dirty="0" err="1"/>
              <a:t>docid</a:t>
            </a:r>
            <a:r>
              <a:rPr lang="en-US" sz="1600" dirty="0"/>
              <a:t> a, doc d)</a:t>
            </a:r>
          </a:p>
          <a:p>
            <a:r>
              <a:rPr lang="en-US" sz="1600" dirty="0"/>
              <a:t>			for all </a:t>
            </a:r>
            <a:r>
              <a:rPr lang="en-US" sz="1600" dirty="0" smtClean="0"/>
              <a:t>row </a:t>
            </a:r>
            <a:r>
              <a:rPr lang="en-US" sz="1600" dirty="0"/>
              <a:t>in doc d </a:t>
            </a:r>
            <a:r>
              <a:rPr lang="en-US" sz="1600" dirty="0" smtClean="0"/>
              <a:t>do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array = SPLIT(row)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 = array[0]</a:t>
            </a:r>
            <a:endParaRPr lang="en-US" sz="1600" dirty="0"/>
          </a:p>
          <a:p>
            <a:r>
              <a:rPr lang="en-US" sz="1600" dirty="0"/>
              <a:t>				H = new </a:t>
            </a:r>
            <a:r>
              <a:rPr lang="en-US" sz="1600" dirty="0" err="1"/>
              <a:t>AssociativeArray</a:t>
            </a:r>
            <a:endParaRPr lang="en-US" sz="1600" dirty="0"/>
          </a:p>
          <a:p>
            <a:r>
              <a:rPr lang="en-US" sz="1600" dirty="0"/>
              <a:t>				for all term u </a:t>
            </a:r>
            <a:r>
              <a:rPr lang="en-US" sz="1600" dirty="0"/>
              <a:t>in </a:t>
            </a:r>
            <a:r>
              <a:rPr lang="en-US" sz="1600" dirty="0" smtClean="0"/>
              <a:t>array[1]  </a:t>
            </a:r>
            <a:r>
              <a:rPr lang="en-US" sz="1600" dirty="0"/>
              <a:t>do</a:t>
            </a:r>
          </a:p>
          <a:p>
            <a:r>
              <a:rPr lang="en-US" sz="1600" dirty="0"/>
              <a:t>					H{u} </a:t>
            </a:r>
            <a:r>
              <a:rPr lang="en-US" sz="1600" dirty="0" smtClean="0"/>
              <a:t>&lt;-- 1 // Check exist</a:t>
            </a:r>
            <a:endParaRPr lang="en-US" sz="1600" dirty="0"/>
          </a:p>
          <a:p>
            <a:r>
              <a:rPr lang="en-US" sz="1600" dirty="0"/>
              <a:t>				Emit(term w, stripe H)</a:t>
            </a:r>
          </a:p>
          <a:p>
            <a:r>
              <a:rPr lang="en-US" sz="1600" dirty="0"/>
              <a:t>	class Reducer</a:t>
            </a:r>
          </a:p>
          <a:p>
            <a:r>
              <a:rPr lang="en-US" sz="1600" dirty="0"/>
              <a:t>		method Reduce(term w, stripes [H1, H2,...])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Hf</a:t>
            </a:r>
            <a:r>
              <a:rPr lang="en-US" sz="1600" dirty="0"/>
              <a:t> = new </a:t>
            </a:r>
            <a:r>
              <a:rPr lang="en-US" sz="1600" dirty="0" err="1"/>
              <a:t>AssociativeArray</a:t>
            </a:r>
            <a:endParaRPr lang="en-US" sz="1600" dirty="0"/>
          </a:p>
          <a:p>
            <a:r>
              <a:rPr lang="en-US" sz="1600" dirty="0"/>
              <a:t>			 marginal = 0 </a:t>
            </a:r>
          </a:p>
          <a:p>
            <a:r>
              <a:rPr lang="en-US" sz="1600" dirty="0"/>
              <a:t>			for all stripe H in stripes [H1, H2, ...] do</a:t>
            </a:r>
          </a:p>
          <a:p>
            <a:r>
              <a:rPr lang="en-US" sz="1600" dirty="0"/>
              <a:t>				</a:t>
            </a:r>
            <a:r>
              <a:rPr lang="en-US" sz="1600" dirty="0" err="1" smtClean="0"/>
              <a:t>Hf</a:t>
            </a:r>
            <a:r>
              <a:rPr lang="en-US" sz="1600" dirty="0" smtClean="0"/>
              <a:t> = INTERSECT(H, </a:t>
            </a:r>
            <a:r>
              <a:rPr lang="en-US" sz="1600" dirty="0" err="1" smtClean="0"/>
              <a:t>Hf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			Emit(term w, stripe </a:t>
            </a:r>
            <a:r>
              <a:rPr lang="en-US" sz="1600" dirty="0" err="1"/>
              <a:t>Hf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47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6" y="1500325"/>
            <a:ext cx="8436077" cy="3426518"/>
          </a:xfrm>
        </p:spPr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/>
              <a:t>\project\optional\</a:t>
            </a:r>
            <a:r>
              <a:rPr lang="en-US" dirty="0" err="1"/>
              <a:t>src</a:t>
            </a:r>
            <a:r>
              <a:rPr lang="en-US" dirty="0"/>
              <a:t>\main\java\com\</a:t>
            </a:r>
            <a:r>
              <a:rPr lang="en-US" dirty="0" err="1"/>
              <a:t>hadoop</a:t>
            </a:r>
            <a:r>
              <a:rPr lang="en-US" dirty="0"/>
              <a:t>\jobs </a:t>
            </a:r>
            <a:r>
              <a:rPr lang="en-US" dirty="0" smtClean="0"/>
              <a:t>CustomerDriver.java</a:t>
            </a:r>
            <a:endParaRPr lang="en-US" dirty="0" smtClean="0"/>
          </a:p>
          <a:p>
            <a:pPr lvl="1"/>
            <a:r>
              <a:rPr lang="en-US" dirty="0"/>
              <a:t>\</a:t>
            </a:r>
            <a:r>
              <a:rPr lang="en-US" dirty="0" smtClean="0"/>
              <a:t>project\optional\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\mappers\</a:t>
            </a:r>
            <a:r>
              <a:rPr lang="en-US" dirty="0"/>
              <a:t>Customer</a:t>
            </a:r>
            <a:r>
              <a:rPr lang="en-US" dirty="0" smtClean="0"/>
              <a:t>Mapper.java</a:t>
            </a:r>
            <a:endParaRPr lang="en-US" dirty="0" smtClean="0"/>
          </a:p>
          <a:p>
            <a:pPr lvl="1"/>
            <a:r>
              <a:rPr lang="en-US" dirty="0"/>
              <a:t>\project\optional\</a:t>
            </a:r>
            <a:r>
              <a:rPr lang="en-US" dirty="0" err="1"/>
              <a:t>src</a:t>
            </a:r>
            <a:r>
              <a:rPr lang="en-US" dirty="0"/>
              <a:t>\main\java\com\</a:t>
            </a:r>
            <a:r>
              <a:rPr lang="en-US" dirty="0" err="1"/>
              <a:t>hadoop</a:t>
            </a:r>
            <a:r>
              <a:rPr lang="en-US" dirty="0"/>
              <a:t>\</a:t>
            </a:r>
            <a:r>
              <a:rPr lang="en-US" dirty="0" smtClean="0"/>
              <a:t>reducers\CustomerReducer.java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694057"/>
          </a:xfrm>
        </p:spPr>
        <p:txBody>
          <a:bodyPr/>
          <a:lstStyle/>
          <a:p>
            <a:r>
              <a:rPr lang="en-US" dirty="0" smtClean="0"/>
              <a:t>Input</a:t>
            </a:r>
            <a:r>
              <a:rPr lang="en-US" dirty="0"/>
              <a:t>: /</a:t>
            </a:r>
            <a:r>
              <a:rPr lang="en-US" dirty="0" smtClean="0"/>
              <a:t>project/input/</a:t>
            </a:r>
            <a:r>
              <a:rPr lang="en-US" dirty="0" err="1" smtClean="0"/>
              <a:t>customerinput</a:t>
            </a:r>
            <a:r>
              <a:rPr lang="en-US" dirty="0" smtClean="0"/>
              <a:t>*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4243"/>
          <a:stretch/>
        </p:blipFill>
        <p:spPr>
          <a:xfrm>
            <a:off x="871964" y="1528845"/>
            <a:ext cx="7271555" cy="2142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0151"/>
          <a:stretch/>
        </p:blipFill>
        <p:spPr>
          <a:xfrm>
            <a:off x="871964" y="4085940"/>
            <a:ext cx="7400072" cy="20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064532"/>
            <a:ext cx="4198798" cy="4961755"/>
          </a:xfrm>
        </p:spPr>
        <p:txBody>
          <a:bodyPr/>
          <a:lstStyle/>
          <a:p>
            <a:r>
              <a:rPr lang="en-US" dirty="0" smtClean="0"/>
              <a:t>Create Maven Project</a:t>
            </a:r>
          </a:p>
          <a:p>
            <a:r>
              <a:rPr lang="en-US" dirty="0" smtClean="0"/>
              <a:t>Add dependency (see pom.xml)</a:t>
            </a:r>
          </a:p>
          <a:p>
            <a:r>
              <a:rPr lang="en-US" dirty="0" smtClean="0"/>
              <a:t>Create package and project	structure like below</a:t>
            </a:r>
          </a:p>
          <a:p>
            <a:r>
              <a:rPr lang="en-US" dirty="0"/>
              <a:t>Create Mapper, Reducer, Driver classes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5" y="739467"/>
            <a:ext cx="4392809" cy="51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694057"/>
          </a:xfrm>
        </p:spPr>
        <p:txBody>
          <a:bodyPr/>
          <a:lstStyle/>
          <a:p>
            <a:r>
              <a:rPr lang="en-US" dirty="0" smtClean="0"/>
              <a:t>\bash\run_optional_job.sh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57" y="1760713"/>
            <a:ext cx="7854286" cy="125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52" b="670"/>
          <a:stretch/>
        </p:blipFill>
        <p:spPr>
          <a:xfrm>
            <a:off x="868551" y="928048"/>
            <a:ext cx="7688595" cy="53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propertyinvestment.joburg/wp-content/uploads/2015/02/07.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09" y="1769171"/>
            <a:ext cx="5334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0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29gx9627manh35u6u63gnsfl.wpengine.netdna-cdn.com/wp-content/uploads/2015/12/thank-you-1400x800-c-defaul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44" y="823612"/>
            <a:ext cx="9383921" cy="536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9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description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7" y="1064532"/>
            <a:ext cx="8263712" cy="4961755"/>
          </a:xfrm>
        </p:spPr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om.hadoop.dto</a:t>
            </a:r>
            <a:r>
              <a:rPr lang="en-US" dirty="0" smtClean="0"/>
              <a:t>: Entity classes</a:t>
            </a:r>
          </a:p>
          <a:p>
            <a:r>
              <a:rPr lang="en-US" dirty="0" err="1" smtClean="0"/>
              <a:t>com.hadoop.mappers</a:t>
            </a:r>
            <a:r>
              <a:rPr lang="en-US" dirty="0" smtClean="0"/>
              <a:t>: Mapper classes.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om.hadoop.reducers</a:t>
            </a:r>
            <a:r>
              <a:rPr lang="en-US" dirty="0" smtClean="0"/>
              <a:t>: </a:t>
            </a:r>
            <a:r>
              <a:rPr lang="en-US" dirty="0"/>
              <a:t>D</a:t>
            </a:r>
            <a:r>
              <a:rPr lang="en-US" dirty="0" smtClean="0"/>
              <a:t>ouble output.</a:t>
            </a:r>
          </a:p>
          <a:p>
            <a:r>
              <a:rPr lang="en-US" dirty="0" err="1" smtClean="0"/>
              <a:t>com.hadoop.formatouput.reducers</a:t>
            </a:r>
            <a:r>
              <a:rPr lang="en-US" dirty="0"/>
              <a:t>: </a:t>
            </a:r>
            <a:r>
              <a:rPr lang="en-US" dirty="0" smtClean="0"/>
              <a:t>Text output.</a:t>
            </a:r>
            <a:endParaRPr lang="en-US" dirty="0"/>
          </a:p>
          <a:p>
            <a:r>
              <a:rPr lang="en-US" dirty="0" smtClean="0"/>
              <a:t>com.hadoop.jobs: Run mappers and reducers for double output.</a:t>
            </a:r>
          </a:p>
          <a:p>
            <a:r>
              <a:rPr lang="en-US" dirty="0" err="1" smtClean="0"/>
              <a:t>com.hadoop</a:t>
            </a:r>
            <a:r>
              <a:rPr lang="en-US" dirty="0" smtClean="0"/>
              <a:t>.</a:t>
            </a:r>
            <a:r>
              <a:rPr lang="en-US" dirty="0"/>
              <a:t> formatouput.</a:t>
            </a:r>
            <a:r>
              <a:rPr lang="en-US" dirty="0" smtClean="0"/>
              <a:t>jobs</a:t>
            </a:r>
            <a:r>
              <a:rPr lang="en-US" dirty="0"/>
              <a:t>: Run mappers and reducers for </a:t>
            </a:r>
            <a:r>
              <a:rPr lang="en-US" dirty="0" smtClean="0"/>
              <a:t>text output.</a:t>
            </a:r>
          </a:p>
          <a:p>
            <a:r>
              <a:rPr lang="en-US" dirty="0" err="1" smtClean="0"/>
              <a:t>com.Hadoop.partitioner</a:t>
            </a:r>
            <a:r>
              <a:rPr lang="en-US" dirty="0" smtClean="0"/>
              <a:t>: </a:t>
            </a:r>
            <a:r>
              <a:rPr lang="en-US" dirty="0" err="1" smtClean="0"/>
              <a:t>Partitioner</a:t>
            </a:r>
            <a:r>
              <a:rPr lang="en-US" dirty="0" smtClean="0"/>
              <a:t> classes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064532"/>
            <a:ext cx="8140891" cy="4961755"/>
          </a:xfrm>
        </p:spPr>
        <p:txBody>
          <a:bodyPr/>
          <a:lstStyle/>
          <a:p>
            <a:r>
              <a:rPr lang="en-US" dirty="0"/>
              <a:t>Using Maven to build project to jar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sh</a:t>
            </a:r>
            <a:r>
              <a:rPr lang="en-US" dirty="0" smtClean="0"/>
              <a:t> file to run in Terminal </a:t>
            </a:r>
          </a:p>
          <a:p>
            <a:pPr lvl="1"/>
            <a:r>
              <a:rPr lang="en-US" sz="2400" dirty="0" smtClean="0"/>
              <a:t>cloudera\bash\mvn_package.sh </a:t>
            </a:r>
            <a:r>
              <a:rPr lang="en-US" sz="2400" dirty="0"/>
              <a:t>: maven clean and install.</a:t>
            </a:r>
          </a:p>
          <a:p>
            <a:pPr lvl="1"/>
            <a:r>
              <a:rPr lang="en-US" sz="2400" dirty="0" err="1"/>
              <a:t>cloudera</a:t>
            </a:r>
            <a:r>
              <a:rPr lang="en-US" sz="2400" dirty="0"/>
              <a:t>\bash\</a:t>
            </a:r>
            <a:r>
              <a:rPr lang="en-US" sz="2400" dirty="0" err="1"/>
              <a:t>pre_run_hadoop_job</a:t>
            </a:r>
            <a:r>
              <a:rPr lang="en-US" sz="2400" dirty="0" smtClean="0"/>
              <a:t>: </a:t>
            </a:r>
            <a:r>
              <a:rPr lang="en-US" sz="2400" dirty="0" err="1" smtClean="0"/>
              <a:t>creat</a:t>
            </a:r>
            <a:r>
              <a:rPr lang="en-US" sz="2400" dirty="0" smtClean="0"/>
              <a:t> folder on </a:t>
            </a:r>
            <a:r>
              <a:rPr lang="en-US" sz="2400" dirty="0" err="1" smtClean="0"/>
              <a:t>hadoop</a:t>
            </a:r>
            <a:endParaRPr lang="en-US" sz="2400" dirty="0"/>
          </a:p>
          <a:p>
            <a:pPr lvl="1"/>
            <a:r>
              <a:rPr lang="en-US" sz="2400" dirty="0" err="1"/>
              <a:t>cloudera</a:t>
            </a:r>
            <a:r>
              <a:rPr lang="en-US" sz="2400" dirty="0"/>
              <a:t>\bash\</a:t>
            </a:r>
            <a:r>
              <a:rPr lang="en-US" sz="2400" dirty="0" err="1"/>
              <a:t>run_hadoop_job</a:t>
            </a:r>
            <a:r>
              <a:rPr lang="en-US" sz="2400" dirty="0" smtClean="0"/>
              <a:t>: run Hadoop tasks</a:t>
            </a:r>
            <a:endParaRPr lang="en-US" sz="2400" dirty="0"/>
          </a:p>
          <a:p>
            <a:pPr lvl="1"/>
            <a:r>
              <a:rPr lang="en-US" sz="2400" dirty="0" err="1" smtClean="0"/>
              <a:t>cloudera</a:t>
            </a:r>
            <a:r>
              <a:rPr lang="en-US" sz="2400" dirty="0" smtClean="0"/>
              <a:t>\bash\run_optional_job.sh: run part 9.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56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064532"/>
            <a:ext cx="8140891" cy="4961755"/>
          </a:xfrm>
        </p:spPr>
        <p:txBody>
          <a:bodyPr/>
          <a:lstStyle/>
          <a:p>
            <a:r>
              <a:rPr lang="en-US" dirty="0" smtClean="0"/>
              <a:t>Create folder input and create input files</a:t>
            </a:r>
          </a:p>
          <a:p>
            <a:r>
              <a:rPr lang="en-US" dirty="0" smtClean="0"/>
              <a:t>Create folder like Hadoop </a:t>
            </a:r>
            <a:r>
              <a:rPr lang="en-US" dirty="0" err="1" smtClean="0"/>
              <a:t>jobName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6"/>
          <a:stretch/>
        </p:blipFill>
        <p:spPr>
          <a:xfrm>
            <a:off x="1040669" y="2218678"/>
            <a:ext cx="6735115" cy="41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on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064532"/>
            <a:ext cx="8140891" cy="2784137"/>
          </a:xfrm>
        </p:spPr>
        <p:txBody>
          <a:bodyPr/>
          <a:lstStyle/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 smtClean="0"/>
              <a:t>cloudera\bash\run_hadoop_job.sh to see command line</a:t>
            </a:r>
          </a:p>
          <a:p>
            <a:r>
              <a:rPr lang="en-US" dirty="0" smtClean="0"/>
              <a:t>Open terminal then drag and drop this file to terminal</a:t>
            </a:r>
          </a:p>
          <a:p>
            <a:r>
              <a:rPr lang="en-US" dirty="0" smtClean="0"/>
              <a:t>Copy to terminal and run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19" b="47120"/>
          <a:stretch/>
        </p:blipFill>
        <p:spPr>
          <a:xfrm>
            <a:off x="631294" y="5568287"/>
            <a:ext cx="7952370" cy="660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8330" b="30290"/>
          <a:stretch/>
        </p:blipFill>
        <p:spPr>
          <a:xfrm>
            <a:off x="631294" y="3766403"/>
            <a:ext cx="7966800" cy="12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957</Words>
  <Application>Microsoft Office PowerPoint</Application>
  <PresentationFormat>On-screen Show (4:3)</PresentationFormat>
  <Paragraphs>364</Paragraphs>
  <Slides>53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Gill Sans</vt:lpstr>
      <vt:lpstr>Gill Sans Light</vt:lpstr>
      <vt:lpstr>Office Theme</vt:lpstr>
      <vt:lpstr>Big data</vt:lpstr>
      <vt:lpstr>Agenda</vt:lpstr>
      <vt:lpstr>Overview</vt:lpstr>
      <vt:lpstr>Overview</vt:lpstr>
      <vt:lpstr>SETUP STEPS</vt:lpstr>
      <vt:lpstr>Package description</vt:lpstr>
      <vt:lpstr>Create project steps</vt:lpstr>
      <vt:lpstr>Create FOLDERs</vt:lpstr>
      <vt:lpstr>Run on terminal</vt:lpstr>
      <vt:lpstr>Part 1  Basic Word Count</vt:lpstr>
      <vt:lpstr>Pseudo code</vt:lpstr>
      <vt:lpstr>Implement code</vt:lpstr>
      <vt:lpstr>Input &amp; Run on Terminal</vt:lpstr>
      <vt:lpstr>Terminal OUTPUT</vt:lpstr>
      <vt:lpstr>Part 2  Pair Approach</vt:lpstr>
      <vt:lpstr>Pseudo code</vt:lpstr>
      <vt:lpstr>Implement code</vt:lpstr>
      <vt:lpstr>Input &amp; output</vt:lpstr>
      <vt:lpstr>Terminal output</vt:lpstr>
      <vt:lpstr>Part 3  Stripe Approach</vt:lpstr>
      <vt:lpstr>Pseudo code</vt:lpstr>
      <vt:lpstr>Implement code</vt:lpstr>
      <vt:lpstr>Input &amp; output</vt:lpstr>
      <vt:lpstr>Terminal Output</vt:lpstr>
      <vt:lpstr>Part 4 Hybrid Approach</vt:lpstr>
      <vt:lpstr>Pseudo code</vt:lpstr>
      <vt:lpstr>Implement code</vt:lpstr>
      <vt:lpstr>Input &amp; output</vt:lpstr>
      <vt:lpstr>terminal output</vt:lpstr>
      <vt:lpstr>Run with text example Question 4 in lab 7</vt:lpstr>
      <vt:lpstr>Input</vt:lpstr>
      <vt:lpstr>Output by using pair approach</vt:lpstr>
      <vt:lpstr>Output by using Stripe approach</vt:lpstr>
      <vt:lpstr>Output by using hybrid approach</vt:lpstr>
      <vt:lpstr>Part 5 Spark</vt:lpstr>
      <vt:lpstr>Word count</vt:lpstr>
      <vt:lpstr>Code implement</vt:lpstr>
      <vt:lpstr>Input &amp; Run on Terminal</vt:lpstr>
      <vt:lpstr>OUTPUT</vt:lpstr>
      <vt:lpstr>OUTPUT ON Terminal</vt:lpstr>
      <vt:lpstr>Part 6 HBase</vt:lpstr>
      <vt:lpstr>HBAse Table</vt:lpstr>
      <vt:lpstr>Project steps</vt:lpstr>
      <vt:lpstr>OUTPUT</vt:lpstr>
      <vt:lpstr>Using UI to Manage</vt:lpstr>
      <vt:lpstr>Part 9 Optional Project</vt:lpstr>
      <vt:lpstr>Pseudo code</vt:lpstr>
      <vt:lpstr>Implement code</vt:lpstr>
      <vt:lpstr>Input</vt:lpstr>
      <vt:lpstr>Command line</vt:lpstr>
      <vt:lpstr>Terminal 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Huynh</dc:creator>
  <cp:lastModifiedBy>Long Huynh</cp:lastModifiedBy>
  <cp:revision>473</cp:revision>
  <dcterms:created xsi:type="dcterms:W3CDTF">2012-11-26T03:04:13Z</dcterms:created>
  <dcterms:modified xsi:type="dcterms:W3CDTF">2016-06-11T22:08:07Z</dcterms:modified>
</cp:coreProperties>
</file>