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2"/>
  </p:notesMasterIdLst>
  <p:sldIdLst>
    <p:sldId id="256" r:id="rId2"/>
    <p:sldId id="257" r:id="rId3"/>
    <p:sldId id="333" r:id="rId4"/>
    <p:sldId id="316" r:id="rId5"/>
    <p:sldId id="313" r:id="rId6"/>
    <p:sldId id="315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34" r:id="rId15"/>
    <p:sldId id="329" r:id="rId16"/>
    <p:sldId id="335" r:id="rId17"/>
    <p:sldId id="326" r:id="rId18"/>
    <p:sldId id="325" r:id="rId19"/>
    <p:sldId id="331" r:id="rId20"/>
    <p:sldId id="332" r:id="rId21"/>
  </p:sldIdLst>
  <p:sldSz cx="9144000" cy="5143500" type="screen16x9"/>
  <p:notesSz cx="6858000" cy="9144000"/>
  <p:embeddedFontLst>
    <p:embeddedFont>
      <p:font typeface="Arimo" panose="020B0604020202020204" charset="0"/>
      <p:regular r:id="rId23"/>
      <p:bold r:id="rId24"/>
      <p:italic r:id="rId25"/>
      <p:boldItalic r:id="rId26"/>
    </p:embeddedFont>
    <p:embeddedFont>
      <p:font typeface="Bebas Neue" panose="020B0606020202050201" pitchFamily="34" charset="0"/>
      <p:regular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80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3" orient="horz" pos="1092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pos="648" userDrawn="1">
          <p15:clr>
            <a:srgbClr val="A4A3A4"/>
          </p15:clr>
        </p15:guide>
        <p15:guide id="6" orient="horz" pos="20" userDrawn="1">
          <p15:clr>
            <a:srgbClr val="A4A3A4"/>
          </p15:clr>
        </p15:guide>
        <p15:guide id="7" pos="4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180698-85C6-49C0-9FC1-F2304766FACD}">
  <a:tblStyle styleId="{3E180698-85C6-49C0-9FC1-F2304766FA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249" autoAdjust="0"/>
  </p:normalViewPr>
  <p:slideViewPr>
    <p:cSldViewPr snapToGrid="0">
      <p:cViewPr varScale="1">
        <p:scale>
          <a:sx n="106" d="100"/>
          <a:sy n="106" d="100"/>
        </p:scale>
        <p:origin x="787" y="77"/>
      </p:cViewPr>
      <p:guideLst>
        <p:guide orient="horz" pos="780"/>
        <p:guide pos="576"/>
        <p:guide orient="horz" pos="1092"/>
        <p:guide orient="horz"/>
        <p:guide pos="648"/>
        <p:guide orient="horz" pos="20"/>
        <p:guide pos="4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9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29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27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76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7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5" r:id="rId4"/>
    <p:sldLayoutId id="214748367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media/releases/2020/p0324-daily-step-coun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sleep/features/getting-enough-sleep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ellabea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ashnic/fitb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936019" y="1199002"/>
            <a:ext cx="4719692" cy="14164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data analysis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Bellabeat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project</a:t>
            </a:r>
            <a:endParaRPr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898284" y="3668503"/>
            <a:ext cx="3099484" cy="4777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/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Ton Long Huy - 06/2022</a:t>
            </a:r>
            <a:endParaRPr i="1"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3870412" y="881191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6CA28B0-2E18-D4CD-97E9-9FC82540C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501" y="1620732"/>
            <a:ext cx="7715400" cy="3345300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/>
              <a:t>The users are categorized into 4 groups (in </a:t>
            </a:r>
            <a:r>
              <a:rPr lang="en-US" sz="1400" dirty="0" err="1"/>
              <a:t>decending</a:t>
            </a:r>
            <a:r>
              <a:rPr lang="en-US" sz="1400" dirty="0"/>
              <a:t> order) using Active Minutes metric:</a:t>
            </a:r>
          </a:p>
          <a:p>
            <a:pPr marL="4000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000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Very </a:t>
            </a:r>
            <a:r>
              <a:rPr lang="en-US" sz="1400" dirty="0"/>
              <a:t>if</a:t>
            </a:r>
            <a:r>
              <a:rPr lang="en-US" sz="1400" b="1" dirty="0"/>
              <a:t> </a:t>
            </a:r>
            <a:r>
              <a:rPr lang="en-US" sz="1400" dirty="0"/>
              <a:t>(</a:t>
            </a:r>
            <a:r>
              <a:rPr lang="en-US" sz="1400" dirty="0" err="1"/>
              <a:t>VeryActiveMinutes</a:t>
            </a:r>
            <a:r>
              <a:rPr lang="en-US" sz="1400" dirty="0"/>
              <a:t> &gt; Mean(</a:t>
            </a:r>
            <a:r>
              <a:rPr lang="en-US" sz="1400" dirty="0" err="1"/>
              <a:t>VeryActiveMinutes</a:t>
            </a:r>
            <a:r>
              <a:rPr lang="en-US" sz="1400" dirty="0"/>
              <a:t>))</a:t>
            </a:r>
          </a:p>
          <a:p>
            <a:pPr marL="4000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000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Fairly </a:t>
            </a:r>
            <a:r>
              <a:rPr lang="en-US" sz="1400" dirty="0"/>
              <a:t>if</a:t>
            </a:r>
            <a:r>
              <a:rPr lang="en-US" sz="1400" b="1" dirty="0"/>
              <a:t> </a:t>
            </a:r>
            <a:r>
              <a:rPr lang="en-US" sz="1400" dirty="0"/>
              <a:t>(</a:t>
            </a:r>
            <a:r>
              <a:rPr lang="en-US" sz="1400" dirty="0" err="1"/>
              <a:t>FairlyActiveMinutes</a:t>
            </a:r>
            <a:r>
              <a:rPr lang="en-US" sz="1400" dirty="0"/>
              <a:t> &gt; Mean(</a:t>
            </a:r>
            <a:r>
              <a:rPr lang="en-US" sz="1400" dirty="0" err="1"/>
              <a:t>VeryActiveMinutes</a:t>
            </a:r>
            <a:r>
              <a:rPr lang="en-US" sz="1400" dirty="0"/>
              <a:t>))</a:t>
            </a:r>
          </a:p>
          <a:p>
            <a:pPr marL="4000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000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Lightly </a:t>
            </a:r>
            <a:r>
              <a:rPr lang="en-US" sz="1400" dirty="0"/>
              <a:t>if (</a:t>
            </a:r>
            <a:r>
              <a:rPr lang="en-US" sz="1400" dirty="0" err="1"/>
              <a:t>LightlyActiveMinutes</a:t>
            </a:r>
            <a:r>
              <a:rPr lang="en-US" sz="1400" dirty="0"/>
              <a:t> &gt; Mean(</a:t>
            </a:r>
            <a:r>
              <a:rPr lang="en-US" sz="1400" dirty="0" err="1"/>
              <a:t>LightlyActiveMinutes</a:t>
            </a:r>
            <a:r>
              <a:rPr lang="en-US" sz="1400" dirty="0"/>
              <a:t>))</a:t>
            </a:r>
          </a:p>
          <a:p>
            <a:pPr marL="4000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000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Sedentary</a:t>
            </a:r>
            <a:r>
              <a:rPr lang="en-US" sz="1400" dirty="0"/>
              <a:t> if (</a:t>
            </a:r>
            <a:r>
              <a:rPr lang="en-US" sz="1400" dirty="0" err="1"/>
              <a:t>SedentaryActiveMinutes</a:t>
            </a:r>
            <a:r>
              <a:rPr lang="en-US" sz="1400" dirty="0"/>
              <a:t> &gt; Mean(</a:t>
            </a:r>
            <a:r>
              <a:rPr lang="en-US" sz="1400" dirty="0" err="1"/>
              <a:t>SedentaryActiveMinutes</a:t>
            </a:r>
            <a:r>
              <a:rPr lang="en-US" sz="1400" dirty="0"/>
              <a:t>))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EE2D9B-0876-196F-77B9-F2DAB9A0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6" y="734203"/>
            <a:ext cx="7715400" cy="605700"/>
          </a:xfrm>
        </p:spPr>
        <p:txBody>
          <a:bodyPr/>
          <a:lstStyle/>
          <a:p>
            <a:r>
              <a:rPr lang="en-US" sz="3600" dirty="0"/>
              <a:t>Data set 02  </a:t>
            </a:r>
            <a:r>
              <a:rPr lang="en-US" sz="3600"/>
              <a:t>| User TYPES &amp; calories </a:t>
            </a:r>
            <a:endParaRPr lang="en-US" sz="3600" dirty="0"/>
          </a:p>
        </p:txBody>
      </p:sp>
      <p:sp>
        <p:nvSpPr>
          <p:cNvPr id="4" name="Google Shape;329;p35">
            <a:extLst>
              <a:ext uri="{FF2B5EF4-FFF2-40B4-BE49-F238E27FC236}">
                <a16:creationId xmlns:a16="http://schemas.microsoft.com/office/drawing/2014/main" id="{92DBF067-7531-10DD-B1C9-E21DAA73BA5C}"/>
              </a:ext>
            </a:extLst>
          </p:cNvPr>
          <p:cNvSpPr/>
          <p:nvPr/>
        </p:nvSpPr>
        <p:spPr>
          <a:xfrm rot="1630957">
            <a:off x="7588272" y="371212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30;p35">
            <a:extLst>
              <a:ext uri="{FF2B5EF4-FFF2-40B4-BE49-F238E27FC236}">
                <a16:creationId xmlns:a16="http://schemas.microsoft.com/office/drawing/2014/main" id="{6F51AED9-D73A-336A-3348-342A97DDCAAE}"/>
              </a:ext>
            </a:extLst>
          </p:cNvPr>
          <p:cNvSpPr/>
          <p:nvPr/>
        </p:nvSpPr>
        <p:spPr>
          <a:xfrm rot="1630957">
            <a:off x="7135159" y="360432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31;p35">
            <a:extLst>
              <a:ext uri="{FF2B5EF4-FFF2-40B4-BE49-F238E27FC236}">
                <a16:creationId xmlns:a16="http://schemas.microsoft.com/office/drawing/2014/main" id="{C797A151-9531-4B83-736D-1DD25A39CB26}"/>
              </a:ext>
            </a:extLst>
          </p:cNvPr>
          <p:cNvSpPr/>
          <p:nvPr/>
        </p:nvSpPr>
        <p:spPr>
          <a:xfrm rot="21545199">
            <a:off x="8369674" y="410584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32;p35">
            <a:extLst>
              <a:ext uri="{FF2B5EF4-FFF2-40B4-BE49-F238E27FC236}">
                <a16:creationId xmlns:a16="http://schemas.microsoft.com/office/drawing/2014/main" id="{2836094D-3027-4674-F09C-203C3FB1176D}"/>
              </a:ext>
            </a:extLst>
          </p:cNvPr>
          <p:cNvSpPr/>
          <p:nvPr/>
        </p:nvSpPr>
        <p:spPr>
          <a:xfrm rot="1630957">
            <a:off x="8145584" y="349875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98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3021CC-32BB-BD41-0C52-F821E6D8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3055"/>
            <a:ext cx="7792872" cy="605700"/>
          </a:xfrm>
        </p:spPr>
        <p:txBody>
          <a:bodyPr/>
          <a:lstStyle/>
          <a:p>
            <a:r>
              <a:rPr lang="en-US" sz="3600" dirty="0"/>
              <a:t>DATA VISUALIZATION  | User TYPES &amp; calories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F9D06-8651-99DA-6C1A-2A50A6E85139}"/>
              </a:ext>
            </a:extLst>
          </p:cNvPr>
          <p:cNvSpPr txBox="1"/>
          <p:nvPr/>
        </p:nvSpPr>
        <p:spPr>
          <a:xfrm>
            <a:off x="792854" y="1511591"/>
            <a:ext cx="3653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chemeClr val="lt2"/>
              </a:buClr>
              <a:buSzPts val="1200"/>
            </a:pPr>
            <a:r>
              <a:rPr lang="en-US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User Type by Active Minutes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56FAA4-EB26-35EC-FB0D-43DEE2D034FD}"/>
              </a:ext>
            </a:extLst>
          </p:cNvPr>
          <p:cNvSpPr txBox="1"/>
          <p:nvPr/>
        </p:nvSpPr>
        <p:spPr>
          <a:xfrm>
            <a:off x="5292242" y="1511590"/>
            <a:ext cx="3653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chemeClr val="lt2"/>
              </a:buClr>
              <a:buSzPts val="1200"/>
            </a:pPr>
            <a:r>
              <a:rPr lang="en-US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Calories burnt by User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615D5-A420-6EBA-B1AA-E3C9E3960C2D}"/>
              </a:ext>
            </a:extLst>
          </p:cNvPr>
          <p:cNvSpPr txBox="1"/>
          <p:nvPr/>
        </p:nvSpPr>
        <p:spPr>
          <a:xfrm>
            <a:off x="561345" y="4236556"/>
            <a:ext cx="392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chemeClr val="tx1"/>
              </a:buClr>
              <a:tabLst>
                <a:tab pos="395288" algn="l"/>
              </a:tabLst>
            </a:pPr>
            <a:r>
              <a:rPr lang="en-US" i="1" dirty="0">
                <a:solidFill>
                  <a:srgbClr val="FFC000"/>
                </a:solidFill>
              </a:rPr>
              <a:t>~43% </a:t>
            </a:r>
            <a:r>
              <a:rPr lang="en-US" i="1" dirty="0">
                <a:solidFill>
                  <a:schemeClr val="tx1"/>
                </a:solidFill>
              </a:rPr>
              <a:t>of lightly and sedentary active users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AB4DAF-5171-310F-2F97-C5562AFD2570}"/>
              </a:ext>
            </a:extLst>
          </p:cNvPr>
          <p:cNvSpPr txBox="1"/>
          <p:nvPr/>
        </p:nvSpPr>
        <p:spPr>
          <a:xfrm>
            <a:off x="4814165" y="4236556"/>
            <a:ext cx="392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chemeClr val="lt2"/>
              </a:buClr>
              <a:buSzPts val="1200"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Very Active User </a:t>
            </a:r>
            <a:r>
              <a:rPr lang="en-US" i="1" dirty="0">
                <a:solidFill>
                  <a:schemeClr val="accent6"/>
                </a:solidFill>
              </a:rPr>
              <a:t>have the most calories burnt</a:t>
            </a:r>
            <a:endParaRPr lang="en-US" b="1" i="1" dirty="0">
              <a:solidFill>
                <a:schemeClr val="accent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BAB36-76BE-6BA9-A912-AA03466F9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" r="32"/>
          <a:stretch/>
        </p:blipFill>
        <p:spPr>
          <a:xfrm>
            <a:off x="4502588" y="1819366"/>
            <a:ext cx="4612683" cy="24171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AA6724-7AE7-AC17-1183-32C7CAE40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1" y="1819366"/>
            <a:ext cx="4425315" cy="24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4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759249-E274-DBF3-4FCA-67C0997C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842"/>
            <a:ext cx="7515300" cy="359068"/>
          </a:xfrm>
        </p:spPr>
        <p:txBody>
          <a:bodyPr/>
          <a:lstStyle/>
          <a:p>
            <a:r>
              <a:rPr lang="en-US" sz="3600" dirty="0"/>
              <a:t>findings &amp; Ideas | User TYPES &amp; calories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D8B91A-54C2-E8EE-66C9-7CAD26A24FC8}"/>
              </a:ext>
            </a:extLst>
          </p:cNvPr>
          <p:cNvSpPr txBox="1"/>
          <p:nvPr/>
        </p:nvSpPr>
        <p:spPr>
          <a:xfrm>
            <a:off x="808529" y="1647966"/>
            <a:ext cx="64728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chemeClr val="lt2"/>
              </a:buClr>
              <a:buSzPts val="1200"/>
            </a:pPr>
            <a:r>
              <a:rPr lang="en-US" sz="1600" b="1" i="1" u="sng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Findings:</a:t>
            </a:r>
          </a:p>
          <a:p>
            <a:pPr marL="114300">
              <a:buClr>
                <a:schemeClr val="lt2"/>
              </a:buClr>
              <a:buSzPts val="1200"/>
            </a:pPr>
            <a:endParaRPr lang="en-US" sz="500" b="1" i="1" u="sng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285750" indent="-1714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en-US" dirty="0">
                <a:solidFill>
                  <a:srgbClr val="FFC000"/>
                </a:solidFill>
              </a:rPr>
              <a:t>~43% </a:t>
            </a:r>
            <a:r>
              <a:rPr lang="en-US" dirty="0">
                <a:solidFill>
                  <a:schemeClr val="tx1"/>
                </a:solidFill>
              </a:rPr>
              <a:t>of lightly and sedentary active users.</a:t>
            </a:r>
          </a:p>
          <a:p>
            <a:pPr marL="285750" indent="-171450" algn="just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en-US" dirty="0">
                <a:solidFill>
                  <a:schemeClr val="tx1"/>
                </a:solidFill>
              </a:rPr>
              <a:t>Unsurprisingly, there is a </a:t>
            </a:r>
            <a:r>
              <a:rPr lang="en-US" dirty="0">
                <a:solidFill>
                  <a:srgbClr val="FFC000"/>
                </a:solidFill>
              </a:rPr>
              <a:t>linear relationship between the activity level and calories burned</a:t>
            </a:r>
            <a:r>
              <a:rPr lang="en-US" dirty="0">
                <a:solidFill>
                  <a:schemeClr val="tx1"/>
                </a:solidFill>
              </a:rPr>
              <a:t>, it’s important for losing weight. Very Active User have the most calories burnt, followed after by Fairly, Lightly and Sedentary.</a:t>
            </a:r>
          </a:p>
          <a:p>
            <a:pPr marL="285750" indent="-1714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14300" algn="just">
              <a:buClr>
                <a:schemeClr val="tx1"/>
              </a:buClr>
            </a:pPr>
            <a:r>
              <a:rPr lang="en-US" sz="1600" b="1" i="1" u="sng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Ideas:</a:t>
            </a:r>
          </a:p>
          <a:p>
            <a:pPr marL="114300">
              <a:buClr>
                <a:schemeClr val="accent5"/>
              </a:buClr>
            </a:pPr>
            <a:endParaRPr lang="en-US" sz="500" dirty="0">
              <a:solidFill>
                <a:schemeClr val="tx1"/>
              </a:solidFill>
            </a:endParaRPr>
          </a:p>
          <a:p>
            <a:pPr marL="285750" indent="-171450" algn="just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Bellabeat</a:t>
            </a:r>
            <a:r>
              <a:rPr lang="en-US" dirty="0">
                <a:solidFill>
                  <a:schemeClr val="tx1"/>
                </a:solidFill>
              </a:rPr>
              <a:t> can use this fact to motivate and educate its users (</a:t>
            </a:r>
            <a:r>
              <a:rPr lang="en-US" dirty="0">
                <a:solidFill>
                  <a:srgbClr val="FFC000"/>
                </a:solidFill>
              </a:rPr>
              <a:t>lightly and sedentary group</a:t>
            </a:r>
            <a:r>
              <a:rPr lang="en-US" dirty="0">
                <a:solidFill>
                  <a:schemeClr val="tx1"/>
                </a:solidFill>
              </a:rPr>
              <a:t>) to be more active by pushing notifications or posts on the mobile app.</a:t>
            </a:r>
          </a:p>
          <a:p>
            <a:pPr marL="114300">
              <a:buClr>
                <a:schemeClr val="lt2"/>
              </a:buClr>
              <a:buSzPts val="1200"/>
            </a:pPr>
            <a:endParaRPr lang="en-US" sz="1600" b="1" i="1" u="sng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Google Shape;329;p35">
            <a:extLst>
              <a:ext uri="{FF2B5EF4-FFF2-40B4-BE49-F238E27FC236}">
                <a16:creationId xmlns:a16="http://schemas.microsoft.com/office/drawing/2014/main" id="{696624F6-2002-C4E4-B42F-BDA9FAC8ABFE}"/>
              </a:ext>
            </a:extLst>
          </p:cNvPr>
          <p:cNvSpPr/>
          <p:nvPr/>
        </p:nvSpPr>
        <p:spPr>
          <a:xfrm rot="1630957">
            <a:off x="7588272" y="371212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30;p35">
            <a:extLst>
              <a:ext uri="{FF2B5EF4-FFF2-40B4-BE49-F238E27FC236}">
                <a16:creationId xmlns:a16="http://schemas.microsoft.com/office/drawing/2014/main" id="{66BD4851-C1D8-2247-F67E-A6F2A4D3ABB7}"/>
              </a:ext>
            </a:extLst>
          </p:cNvPr>
          <p:cNvSpPr/>
          <p:nvPr/>
        </p:nvSpPr>
        <p:spPr>
          <a:xfrm rot="1630957">
            <a:off x="7135159" y="360432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31;p35">
            <a:extLst>
              <a:ext uri="{FF2B5EF4-FFF2-40B4-BE49-F238E27FC236}">
                <a16:creationId xmlns:a16="http://schemas.microsoft.com/office/drawing/2014/main" id="{9FD1E35C-2A5A-ADCE-BB1F-4199C62E82D3}"/>
              </a:ext>
            </a:extLst>
          </p:cNvPr>
          <p:cNvSpPr/>
          <p:nvPr/>
        </p:nvSpPr>
        <p:spPr>
          <a:xfrm rot="21545199">
            <a:off x="8369674" y="410584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32;p35">
            <a:extLst>
              <a:ext uri="{FF2B5EF4-FFF2-40B4-BE49-F238E27FC236}">
                <a16:creationId xmlns:a16="http://schemas.microsoft.com/office/drawing/2014/main" id="{DBF266E8-2AC7-4785-C945-D6E16036705B}"/>
              </a:ext>
            </a:extLst>
          </p:cNvPr>
          <p:cNvSpPr/>
          <p:nvPr/>
        </p:nvSpPr>
        <p:spPr>
          <a:xfrm rot="1630957">
            <a:off x="8145584" y="349875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43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2FED83-A659-8B1F-A8F6-4F962E77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853" y="705934"/>
            <a:ext cx="7715400" cy="605700"/>
          </a:xfrm>
        </p:spPr>
        <p:txBody>
          <a:bodyPr/>
          <a:lstStyle/>
          <a:p>
            <a:r>
              <a:rPr lang="en-US" sz="3600" dirty="0"/>
              <a:t>Data set 03 | Daily steps &amp; steps IN 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B5D10-2D6C-0D2C-0CDA-AAC4CA2F5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3" y="1812093"/>
            <a:ext cx="4500181" cy="2300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586A6-4BDC-FCF7-0BF2-8D0569AC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22" y="1812093"/>
            <a:ext cx="4334916" cy="2300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C58516-DB05-38B0-C7CE-44533AE5E378}"/>
              </a:ext>
            </a:extLst>
          </p:cNvPr>
          <p:cNvSpPr txBox="1"/>
          <p:nvPr/>
        </p:nvSpPr>
        <p:spPr>
          <a:xfrm>
            <a:off x="1158326" y="1494013"/>
            <a:ext cx="3653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chemeClr val="lt2"/>
              </a:buClr>
              <a:buSzPts val="1200"/>
            </a:pPr>
            <a:r>
              <a:rPr lang="en-US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Daily steps in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7A202-384F-E79B-A215-7118C5163BBB}"/>
              </a:ext>
            </a:extLst>
          </p:cNvPr>
          <p:cNvSpPr txBox="1"/>
          <p:nvPr/>
        </p:nvSpPr>
        <p:spPr>
          <a:xfrm>
            <a:off x="6045959" y="1517964"/>
            <a:ext cx="3653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chemeClr val="lt2"/>
              </a:buClr>
              <a:buSzPts val="1200"/>
            </a:pPr>
            <a:r>
              <a:rPr lang="en-US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Steps in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CA04F-FF54-9EED-3C61-7B5979C4BB91}"/>
              </a:ext>
            </a:extLst>
          </p:cNvPr>
          <p:cNvSpPr txBox="1"/>
          <p:nvPr/>
        </p:nvSpPr>
        <p:spPr>
          <a:xfrm>
            <a:off x="750627" y="4181964"/>
            <a:ext cx="373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chemeClr val="tx1"/>
              </a:buClr>
              <a:tabLst>
                <a:tab pos="395288" algn="l"/>
              </a:tabLst>
            </a:pPr>
            <a:r>
              <a:rPr lang="en-US" i="1" dirty="0">
                <a:solidFill>
                  <a:schemeClr val="tx1"/>
                </a:solidFill>
              </a:rPr>
              <a:t>Average of </a:t>
            </a:r>
            <a:r>
              <a:rPr lang="en-US" i="1" dirty="0">
                <a:solidFill>
                  <a:srgbClr val="FFC000"/>
                </a:solidFill>
              </a:rPr>
              <a:t>7,500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steps </a:t>
            </a:r>
            <a:r>
              <a:rPr lang="en-US" i="1" dirty="0">
                <a:solidFill>
                  <a:schemeClr val="tx1"/>
                </a:solidFill>
              </a:rPr>
              <a:t>per 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9E855-249E-1960-C61F-B4994B3917BF}"/>
              </a:ext>
            </a:extLst>
          </p:cNvPr>
          <p:cNvSpPr txBox="1"/>
          <p:nvPr/>
        </p:nvSpPr>
        <p:spPr>
          <a:xfrm>
            <a:off x="4814165" y="4181964"/>
            <a:ext cx="392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chemeClr val="lt2"/>
              </a:buClr>
              <a:buSzPts val="1200"/>
            </a:pPr>
            <a:r>
              <a:rPr lang="en-US" i="1" dirty="0">
                <a:solidFill>
                  <a:schemeClr val="tx1"/>
                </a:solidFill>
              </a:rPr>
              <a:t>Mostly active between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12-2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p.m</a:t>
            </a:r>
            <a:r>
              <a:rPr lang="en-US" i="1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5-7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p.m</a:t>
            </a:r>
            <a:endParaRPr lang="en-US" b="1" i="1" dirty="0">
              <a:solidFill>
                <a:schemeClr val="accent1">
                  <a:lumMod val="75000"/>
                </a:schemeClr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400062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759249-E274-DBF3-4FCA-67C0997C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842"/>
            <a:ext cx="7515300" cy="359068"/>
          </a:xfrm>
        </p:spPr>
        <p:txBody>
          <a:bodyPr/>
          <a:lstStyle/>
          <a:p>
            <a:r>
              <a:rPr lang="en-US" sz="3600" dirty="0"/>
              <a:t>findings &amp; Ideas | Daily steps &amp; steps IN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D8B91A-54C2-E8EE-66C9-7CAD26A24FC8}"/>
              </a:ext>
            </a:extLst>
          </p:cNvPr>
          <p:cNvSpPr txBox="1"/>
          <p:nvPr/>
        </p:nvSpPr>
        <p:spPr>
          <a:xfrm>
            <a:off x="808528" y="1655166"/>
            <a:ext cx="751530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chemeClr val="lt2"/>
              </a:buClr>
              <a:buSzPts val="1200"/>
            </a:pPr>
            <a:r>
              <a:rPr lang="en-US" sz="1600" b="1" i="1" u="sng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Findings:</a:t>
            </a:r>
          </a:p>
          <a:p>
            <a:pPr marL="114300">
              <a:buClr>
                <a:schemeClr val="lt2"/>
              </a:buClr>
              <a:buSzPts val="1200"/>
            </a:pPr>
            <a:endParaRPr lang="en-US" sz="500" b="1" i="1" u="sng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2857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Users take about an average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7,500</a:t>
            </a:r>
            <a:r>
              <a:rPr lang="en-US" dirty="0">
                <a:solidFill>
                  <a:schemeClr val="tx1"/>
                </a:solidFill>
              </a:rPr>
              <a:t> steps per day. 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i="1" dirty="0">
                <a:solidFill>
                  <a:schemeClr val="tx1"/>
                </a:solidFill>
              </a:rPr>
              <a:t>According to </a:t>
            </a:r>
            <a:r>
              <a:rPr lang="en-US" sz="1200" i="1" dirty="0">
                <a:solidFill>
                  <a:schemeClr val="tx1"/>
                </a:solidFill>
                <a:hlinkClick r:id="rId3"/>
              </a:rPr>
              <a:t>CDC</a:t>
            </a:r>
            <a:r>
              <a:rPr lang="en-US" sz="1200" i="1" dirty="0">
                <a:solidFill>
                  <a:schemeClr val="tx1"/>
                </a:solidFill>
              </a:rPr>
              <a:t>, taking 8,000 to 12,000 steps /day is associated with a 51-65% lower risk for all-cause mortality).</a:t>
            </a:r>
          </a:p>
          <a:p>
            <a:pPr marL="2857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During the day, users are most active between 8 </a:t>
            </a:r>
            <a:r>
              <a:rPr lang="en-US" dirty="0" err="1">
                <a:solidFill>
                  <a:schemeClr val="tx1"/>
                </a:solidFill>
              </a:rPr>
              <a:t>a.m</a:t>
            </a:r>
            <a:r>
              <a:rPr lang="en-US" dirty="0">
                <a:solidFill>
                  <a:schemeClr val="tx1"/>
                </a:solidFill>
              </a:rPr>
              <a:t> to 7 p.m. Especially from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12-2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p.m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(lunch break) and 5-7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p.m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(after work).</a:t>
            </a:r>
          </a:p>
          <a:p>
            <a:pPr marL="285750" indent="-1714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tx1"/>
              </a:solidFill>
            </a:endParaRPr>
          </a:p>
          <a:p>
            <a:pPr marL="114300" algn="just">
              <a:buClr>
                <a:schemeClr val="tx1"/>
              </a:buClr>
            </a:pPr>
            <a:r>
              <a:rPr lang="en-US" sz="1600" b="1" i="1" u="sng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Ideas:</a:t>
            </a:r>
          </a:p>
          <a:p>
            <a:pPr marL="114300">
              <a:buClr>
                <a:schemeClr val="accent5"/>
              </a:buClr>
            </a:pPr>
            <a:endParaRPr lang="en-US" sz="500" dirty="0">
              <a:solidFill>
                <a:schemeClr val="tx1"/>
              </a:solidFill>
            </a:endParaRPr>
          </a:p>
          <a:p>
            <a:pPr marL="285750" indent="-1714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Allow users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set daily goal </a:t>
            </a:r>
            <a:r>
              <a:rPr lang="en-US" i="1" dirty="0">
                <a:solidFill>
                  <a:schemeClr val="tx1"/>
                </a:solidFill>
              </a:rPr>
              <a:t>(Ex: 8,000 – 12,000 steps).</a:t>
            </a:r>
          </a:p>
          <a:p>
            <a:pPr marL="285750" indent="-1714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Pushing notifications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remind in their active time</a:t>
            </a:r>
            <a:r>
              <a:rPr lang="en-US" dirty="0">
                <a:solidFill>
                  <a:schemeClr val="tx1"/>
                </a:solidFill>
              </a:rPr>
              <a:t> of the day </a:t>
            </a:r>
            <a:r>
              <a:rPr lang="en-US" i="1" dirty="0">
                <a:solidFill>
                  <a:schemeClr val="tx1"/>
                </a:solidFill>
              </a:rPr>
              <a:t>(Ex: 12-2 </a:t>
            </a:r>
            <a:r>
              <a:rPr lang="en-US" i="1" dirty="0" err="1">
                <a:solidFill>
                  <a:schemeClr val="tx1"/>
                </a:solidFill>
              </a:rPr>
              <a:t>p.m</a:t>
            </a:r>
            <a:r>
              <a:rPr lang="en-US" i="1" dirty="0">
                <a:solidFill>
                  <a:schemeClr val="tx1"/>
                </a:solidFill>
              </a:rPr>
              <a:t> and 5-7 </a:t>
            </a:r>
            <a:r>
              <a:rPr lang="en-US" i="1" dirty="0" err="1">
                <a:solidFill>
                  <a:schemeClr val="tx1"/>
                </a:solidFill>
              </a:rPr>
              <a:t>p.m</a:t>
            </a:r>
            <a:r>
              <a:rPr lang="en-US" i="1" dirty="0">
                <a:solidFill>
                  <a:schemeClr val="tx1"/>
                </a:solidFill>
              </a:rPr>
              <a:t>).</a:t>
            </a:r>
          </a:p>
          <a:p>
            <a:pPr marL="285750" indent="-1714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Gamification for reward system</a:t>
            </a:r>
            <a:r>
              <a:rPr lang="en-US" dirty="0">
                <a:solidFill>
                  <a:schemeClr val="tx1"/>
                </a:solidFill>
              </a:rPr>
              <a:t>, consisting of different levels based amount of daily steps. For each level users have reached, users will unlock badges, receiving stars or discounts in exchange for other </a:t>
            </a:r>
            <a:r>
              <a:rPr lang="en-US" dirty="0" err="1">
                <a:solidFill>
                  <a:schemeClr val="tx1"/>
                </a:solidFill>
              </a:rPr>
              <a:t>Bellabeat’s</a:t>
            </a:r>
            <a:r>
              <a:rPr lang="en-US" dirty="0">
                <a:solidFill>
                  <a:schemeClr val="tx1"/>
                </a:solidFill>
              </a:rPr>
              <a:t> products.</a:t>
            </a:r>
          </a:p>
          <a:p>
            <a:pPr marL="285750" indent="-1714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171450" algn="just">
              <a:buFont typeface="Arial" panose="020B0604020202020204" pitchFamily="34" charset="0"/>
              <a:buChar char="•"/>
            </a:pPr>
            <a:endParaRPr lang="en-US" sz="1600" b="1" i="1" u="sng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Google Shape;329;p35">
            <a:extLst>
              <a:ext uri="{FF2B5EF4-FFF2-40B4-BE49-F238E27FC236}">
                <a16:creationId xmlns:a16="http://schemas.microsoft.com/office/drawing/2014/main" id="{696624F6-2002-C4E4-B42F-BDA9FAC8ABFE}"/>
              </a:ext>
            </a:extLst>
          </p:cNvPr>
          <p:cNvSpPr/>
          <p:nvPr/>
        </p:nvSpPr>
        <p:spPr>
          <a:xfrm rot="1630957">
            <a:off x="8652103" y="40600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30;p35">
            <a:extLst>
              <a:ext uri="{FF2B5EF4-FFF2-40B4-BE49-F238E27FC236}">
                <a16:creationId xmlns:a16="http://schemas.microsoft.com/office/drawing/2014/main" id="{66BD4851-C1D8-2247-F67E-A6F2A4D3ABB7}"/>
              </a:ext>
            </a:extLst>
          </p:cNvPr>
          <p:cNvSpPr/>
          <p:nvPr/>
        </p:nvSpPr>
        <p:spPr>
          <a:xfrm rot="1630957">
            <a:off x="8892166" y="4185162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31;p35">
            <a:extLst>
              <a:ext uri="{FF2B5EF4-FFF2-40B4-BE49-F238E27FC236}">
                <a16:creationId xmlns:a16="http://schemas.microsoft.com/office/drawing/2014/main" id="{9FD1E35C-2A5A-ADCE-BB1F-4199C62E82D3}"/>
              </a:ext>
            </a:extLst>
          </p:cNvPr>
          <p:cNvSpPr/>
          <p:nvPr/>
        </p:nvSpPr>
        <p:spPr>
          <a:xfrm rot="21545199">
            <a:off x="8369674" y="410584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32;p35">
            <a:extLst>
              <a:ext uri="{FF2B5EF4-FFF2-40B4-BE49-F238E27FC236}">
                <a16:creationId xmlns:a16="http://schemas.microsoft.com/office/drawing/2014/main" id="{DBF266E8-2AC7-4785-C945-D6E16036705B}"/>
              </a:ext>
            </a:extLst>
          </p:cNvPr>
          <p:cNvSpPr/>
          <p:nvPr/>
        </p:nvSpPr>
        <p:spPr>
          <a:xfrm rot="1630957">
            <a:off x="8768277" y="3653891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477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7EDC00-52EA-07D0-1AFD-B2DFC6B8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048" y="720962"/>
            <a:ext cx="7715400" cy="605700"/>
          </a:xfrm>
        </p:spPr>
        <p:txBody>
          <a:bodyPr/>
          <a:lstStyle/>
          <a:p>
            <a:r>
              <a:rPr lang="en-US" sz="3600" dirty="0"/>
              <a:t>Data set 04 | user Sleep 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95F48-A76F-09E7-AD47-1B47E97A1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75" y="1852660"/>
            <a:ext cx="4386494" cy="2307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2A255-C36E-8A8B-FAF2-C9329C61A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827" y="1848238"/>
            <a:ext cx="4258601" cy="2312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658AD4-DB06-E417-1DEF-2F2A99618FE4}"/>
              </a:ext>
            </a:extLst>
          </p:cNvPr>
          <p:cNvSpPr txBox="1"/>
          <p:nvPr/>
        </p:nvSpPr>
        <p:spPr>
          <a:xfrm>
            <a:off x="1158326" y="1494013"/>
            <a:ext cx="3653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chemeClr val="lt2"/>
              </a:buClr>
              <a:buSzPts val="1200"/>
            </a:pPr>
            <a:r>
              <a:rPr lang="en-US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Sleep hours in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97F0E-E7EB-6EFC-D9ED-2FC75ACEC6CD}"/>
              </a:ext>
            </a:extLst>
          </p:cNvPr>
          <p:cNvSpPr txBox="1"/>
          <p:nvPr/>
        </p:nvSpPr>
        <p:spPr>
          <a:xfrm>
            <a:off x="4888082" y="1494012"/>
            <a:ext cx="387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chemeClr val="lt2"/>
              </a:buClr>
              <a:buSzPts val="1200"/>
            </a:pPr>
            <a:r>
              <a:rPr lang="en-US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Minutes of daily sleep and other activities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48C3E-F7E4-A919-FAC7-330E3488294A}"/>
              </a:ext>
            </a:extLst>
          </p:cNvPr>
          <p:cNvSpPr txBox="1"/>
          <p:nvPr/>
        </p:nvSpPr>
        <p:spPr>
          <a:xfrm>
            <a:off x="750627" y="4181964"/>
            <a:ext cx="373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chemeClr val="tx1"/>
              </a:buClr>
              <a:tabLst>
                <a:tab pos="395288" algn="l"/>
              </a:tabLst>
            </a:pPr>
            <a:r>
              <a:rPr lang="en-US" i="1" dirty="0">
                <a:solidFill>
                  <a:schemeClr val="tx1"/>
                </a:solidFill>
              </a:rPr>
              <a:t>Average of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6,5 and 7 hours per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B65CC-FBBC-C024-BF85-22C666E3FA7D}"/>
              </a:ext>
            </a:extLst>
          </p:cNvPr>
          <p:cNvSpPr txBox="1"/>
          <p:nvPr/>
        </p:nvSpPr>
        <p:spPr>
          <a:xfrm>
            <a:off x="4735772" y="4181964"/>
            <a:ext cx="425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chemeClr val="lt2"/>
              </a:buClr>
              <a:buSzPts val="1200"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30-50 mins </a:t>
            </a:r>
            <a:r>
              <a:rPr lang="en-US" i="1" dirty="0">
                <a:solidFill>
                  <a:schemeClr val="tx1"/>
                </a:solidFill>
              </a:rPr>
              <a:t>on the bed before actually sleeping</a:t>
            </a:r>
            <a:endParaRPr lang="en-US" b="1" i="1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422512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759249-E274-DBF3-4FCA-67C0997C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842"/>
            <a:ext cx="7515300" cy="359068"/>
          </a:xfrm>
        </p:spPr>
        <p:txBody>
          <a:bodyPr/>
          <a:lstStyle/>
          <a:p>
            <a:r>
              <a:rPr lang="en-US" sz="3600" dirty="0"/>
              <a:t>findings &amp; Ideas | user Sleep 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D8B91A-54C2-E8EE-66C9-7CAD26A24FC8}"/>
              </a:ext>
            </a:extLst>
          </p:cNvPr>
          <p:cNvSpPr txBox="1"/>
          <p:nvPr/>
        </p:nvSpPr>
        <p:spPr>
          <a:xfrm>
            <a:off x="808528" y="1647966"/>
            <a:ext cx="7515301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chemeClr val="lt2"/>
              </a:buClr>
              <a:buSzPts val="1200"/>
            </a:pPr>
            <a:r>
              <a:rPr lang="en-US" sz="1600" b="1" i="1" u="sng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Findings:</a:t>
            </a:r>
          </a:p>
          <a:p>
            <a:pPr marL="114300">
              <a:buClr>
                <a:schemeClr val="lt2"/>
              </a:buClr>
              <a:buSzPts val="1200"/>
            </a:pPr>
            <a:endParaRPr lang="en-US" sz="500" b="1" i="1" u="sng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2857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 average, users sleep between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6,5 and 7 hours a day</a:t>
            </a:r>
            <a:r>
              <a:rPr lang="en-US" dirty="0">
                <a:solidFill>
                  <a:schemeClr val="tx1"/>
                </a:solidFill>
              </a:rPr>
              <a:t>. According to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CDC</a:t>
            </a:r>
            <a:r>
              <a:rPr lang="en-US" dirty="0">
                <a:solidFill>
                  <a:schemeClr val="tx1"/>
                </a:solidFill>
              </a:rPr>
              <a:t>, we need  7 to 8 hours of sleep a day.</a:t>
            </a:r>
          </a:p>
          <a:p>
            <a:pPr marL="2857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Users spend 30 to 50 minutes on the bed for other activities before actually sleeping.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 can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suppose that user is difficulty sleeping or spending time on the phone.</a:t>
            </a:r>
          </a:p>
          <a:p>
            <a:pPr marL="285750" indent="-1714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tx1"/>
              </a:solidFill>
            </a:endParaRPr>
          </a:p>
          <a:p>
            <a:pPr marL="114300" algn="just">
              <a:buClr>
                <a:schemeClr val="tx1"/>
              </a:buClr>
            </a:pPr>
            <a:r>
              <a:rPr lang="en-US" sz="1600" b="1" i="1" u="sng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Ideas:</a:t>
            </a:r>
          </a:p>
          <a:p>
            <a:pPr marL="2857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tx1"/>
              </a:solidFill>
            </a:endParaRPr>
          </a:p>
          <a:p>
            <a:pPr marL="4000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users who spend time using their phone before sleep, they can set up a desired time to go to sleep and receive a reminding notification 15 mins in advance. </a:t>
            </a:r>
          </a:p>
          <a:p>
            <a:pPr marL="4000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For users </a:t>
            </a:r>
            <a:r>
              <a:rPr lang="en-US" dirty="0">
                <a:solidFill>
                  <a:schemeClr val="tx1"/>
                </a:solidFill>
              </a:rPr>
              <a:t>who may find difficulty in sleeping, </a:t>
            </a:r>
            <a:r>
              <a:rPr lang="en-US" dirty="0" err="1">
                <a:solidFill>
                  <a:schemeClr val="tx1"/>
                </a:solidFill>
              </a:rPr>
              <a:t>Bellabeat</a:t>
            </a:r>
            <a:r>
              <a:rPr lang="en-US" dirty="0">
                <a:solidFill>
                  <a:schemeClr val="tx1"/>
                </a:solidFill>
              </a:rPr>
              <a:t> can help users sleep better 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audio-generated content </a:t>
            </a:r>
            <a:r>
              <a:rPr lang="en-US" i="1" dirty="0">
                <a:solidFill>
                  <a:schemeClr val="tx1"/>
                </a:solidFill>
              </a:rPr>
              <a:t>(Ex: Podcast with relaxing music, sleep techniques,…)</a:t>
            </a:r>
          </a:p>
          <a:p>
            <a:pPr marL="285750" indent="-1714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171450" algn="just">
              <a:buFont typeface="Arial" panose="020B0604020202020204" pitchFamily="34" charset="0"/>
              <a:buChar char="•"/>
            </a:pPr>
            <a:endParaRPr lang="en-US" sz="1600" b="1" i="1" u="sng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Google Shape;329;p35">
            <a:extLst>
              <a:ext uri="{FF2B5EF4-FFF2-40B4-BE49-F238E27FC236}">
                <a16:creationId xmlns:a16="http://schemas.microsoft.com/office/drawing/2014/main" id="{696624F6-2002-C4E4-B42F-BDA9FAC8ABFE}"/>
              </a:ext>
            </a:extLst>
          </p:cNvPr>
          <p:cNvSpPr/>
          <p:nvPr/>
        </p:nvSpPr>
        <p:spPr>
          <a:xfrm rot="1630957">
            <a:off x="8652103" y="40600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30;p35">
            <a:extLst>
              <a:ext uri="{FF2B5EF4-FFF2-40B4-BE49-F238E27FC236}">
                <a16:creationId xmlns:a16="http://schemas.microsoft.com/office/drawing/2014/main" id="{66BD4851-C1D8-2247-F67E-A6F2A4D3ABB7}"/>
              </a:ext>
            </a:extLst>
          </p:cNvPr>
          <p:cNvSpPr/>
          <p:nvPr/>
        </p:nvSpPr>
        <p:spPr>
          <a:xfrm rot="1630957">
            <a:off x="8892166" y="4185162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31;p35">
            <a:extLst>
              <a:ext uri="{FF2B5EF4-FFF2-40B4-BE49-F238E27FC236}">
                <a16:creationId xmlns:a16="http://schemas.microsoft.com/office/drawing/2014/main" id="{9FD1E35C-2A5A-ADCE-BB1F-4199C62E82D3}"/>
              </a:ext>
            </a:extLst>
          </p:cNvPr>
          <p:cNvSpPr/>
          <p:nvPr/>
        </p:nvSpPr>
        <p:spPr>
          <a:xfrm rot="21545199">
            <a:off x="8369674" y="410584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32;p35">
            <a:extLst>
              <a:ext uri="{FF2B5EF4-FFF2-40B4-BE49-F238E27FC236}">
                <a16:creationId xmlns:a16="http://schemas.microsoft.com/office/drawing/2014/main" id="{DBF266E8-2AC7-4785-C945-D6E16036705B}"/>
              </a:ext>
            </a:extLst>
          </p:cNvPr>
          <p:cNvSpPr/>
          <p:nvPr/>
        </p:nvSpPr>
        <p:spPr>
          <a:xfrm rot="1630957">
            <a:off x="8768277" y="3653891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05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64A856-1841-E8AC-D463-36E8C6D1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3450"/>
            <a:ext cx="7715400" cy="605700"/>
          </a:xfrm>
        </p:spPr>
        <p:txBody>
          <a:bodyPr/>
          <a:lstStyle/>
          <a:p>
            <a:r>
              <a:rPr lang="en-US" sz="3600" dirty="0"/>
              <a:t>Dashboard tab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E506B1-B61E-2873-FCC4-D0ECE18B7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69" y="1159150"/>
            <a:ext cx="6082262" cy="34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75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E4D8D8-C364-072C-06C4-7F41F18B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3450"/>
            <a:ext cx="7715400" cy="605700"/>
          </a:xfrm>
        </p:spPr>
        <p:txBody>
          <a:bodyPr/>
          <a:lstStyle/>
          <a:p>
            <a:r>
              <a:rPr lang="en-US" sz="3600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EE6A8-0615-F6D0-94E1-1EE396AD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200" y="1164588"/>
            <a:ext cx="6123600" cy="34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86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CC15480-6857-D81C-A497-6E6D48E34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00" y="1482239"/>
            <a:ext cx="7419766" cy="3035032"/>
          </a:xfrm>
        </p:spPr>
        <p:txBody>
          <a:bodyPr/>
          <a:lstStyle/>
          <a:p>
            <a:pPr marL="114300" indent="0">
              <a:buNone/>
            </a:pPr>
            <a:r>
              <a:rPr lang="en-US" sz="1300" dirty="0"/>
              <a:t>After analyzing </a:t>
            </a:r>
            <a:r>
              <a:rPr lang="en-US" sz="1300" dirty="0" err="1"/>
              <a:t>FitBit</a:t>
            </a:r>
            <a:r>
              <a:rPr lang="en-US" sz="1300" dirty="0"/>
              <a:t> Tracker Data, we have the following findings:</a:t>
            </a:r>
          </a:p>
          <a:p>
            <a:pPr marL="287338" indent="-173038">
              <a:buClr>
                <a:schemeClr val="tx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87,88% </a:t>
            </a:r>
            <a:r>
              <a:rPr lang="en-US" sz="1300" dirty="0"/>
              <a:t>of the users use their device 25 – 31 days, but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mo"/>
                <a:ea typeface="Arimo"/>
                <a:cs typeface="Arimo"/>
                <a:sym typeface="Arimo"/>
              </a:rPr>
              <a:t>49.15% </a:t>
            </a:r>
            <a:r>
              <a:rPr 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does not wear all day.</a:t>
            </a:r>
          </a:p>
          <a:p>
            <a:pPr marL="2857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/>
              <a:t>There is a 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linear relationship between the activity level and calories burnt.</a:t>
            </a:r>
          </a:p>
          <a:p>
            <a:pPr marL="2857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Users are especially 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active at lunch break and after work.</a:t>
            </a:r>
            <a:endParaRPr lang="en-US" sz="1300" b="1" dirty="0"/>
          </a:p>
          <a:p>
            <a:pPr marL="2857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/>
              <a:t>Users take about an average of 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7,500 steps per day</a:t>
            </a:r>
            <a:r>
              <a:rPr lang="en-US" sz="1300" b="1" dirty="0"/>
              <a:t> </a:t>
            </a:r>
            <a:r>
              <a:rPr lang="en-US" sz="1300" dirty="0"/>
              <a:t>and spend 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30-50 mins on the bed </a:t>
            </a:r>
            <a:r>
              <a:rPr lang="en-US" sz="1300" dirty="0"/>
              <a:t>before actually sleeping</a:t>
            </a:r>
          </a:p>
          <a:p>
            <a:pPr marL="2857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114300" indent="0">
              <a:buNone/>
            </a:pPr>
            <a:r>
              <a:rPr lang="en-US" sz="1300" dirty="0"/>
              <a:t>I recommend </a:t>
            </a:r>
            <a:r>
              <a:rPr lang="en-US" sz="1300" b="1" dirty="0"/>
              <a:t>some solutions that may help enhance the </a:t>
            </a:r>
            <a:r>
              <a:rPr lang="en-US" sz="1300" b="1" dirty="0" err="1"/>
              <a:t>Bellabeat</a:t>
            </a:r>
            <a:r>
              <a:rPr lang="en-US" sz="1300" b="1" dirty="0"/>
              <a:t> marketing strategy</a:t>
            </a:r>
            <a:r>
              <a:rPr lang="en-US" sz="1300" dirty="0"/>
              <a:t>:</a:t>
            </a:r>
          </a:p>
          <a:p>
            <a:pPr marL="2857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/>
              <a:t>Continue promote its product features for more daily use: 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outdoor and swimming activities </a:t>
            </a:r>
            <a:r>
              <a:rPr lang="en-US" sz="1300" i="1" dirty="0"/>
              <a:t>(long-lasting battery &amp; water-resistant), 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fashion trend</a:t>
            </a:r>
            <a:r>
              <a:rPr lang="en-US" sz="1300" dirty="0"/>
              <a:t>.</a:t>
            </a:r>
          </a:p>
          <a:p>
            <a:pPr marL="2857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/>
              <a:t>Allow user to set daily goals (walking) and set desired sleep hour.</a:t>
            </a:r>
          </a:p>
          <a:p>
            <a:pPr marL="2857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Pushing notification </a:t>
            </a:r>
            <a:r>
              <a:rPr lang="en-US" sz="1300" dirty="0"/>
              <a:t>to educate and remind its users in their daily activities (sleep hour, walking steps,...).</a:t>
            </a:r>
          </a:p>
          <a:p>
            <a:pPr marL="2857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Gamification</a:t>
            </a:r>
            <a:r>
              <a:rPr lang="en-US" sz="1300" dirty="0"/>
              <a:t> the reward system.</a:t>
            </a:r>
          </a:p>
          <a:p>
            <a:pPr marL="2857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/>
              <a:t>Develop 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audio-generated content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1300" dirty="0"/>
            </a:br>
            <a:endParaRPr lang="en-US" sz="13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6493E-A085-369B-70BB-166310D6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0821"/>
            <a:ext cx="7715400" cy="605700"/>
          </a:xfrm>
        </p:spPr>
        <p:txBody>
          <a:bodyPr/>
          <a:lstStyle/>
          <a:p>
            <a:r>
              <a:rPr lang="en-US" sz="3600" dirty="0"/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236526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57D443-1FB6-E737-3449-77ECF3C0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05" y="726959"/>
            <a:ext cx="7603191" cy="446039"/>
          </a:xfrm>
        </p:spPr>
        <p:txBody>
          <a:bodyPr/>
          <a:lstStyle/>
          <a:p>
            <a:r>
              <a:rPr lang="en-US" sz="3600" dirty="0"/>
              <a:t>Outline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763E9C-D7C4-820D-6924-F77FEEDF6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00" y="1555289"/>
            <a:ext cx="7715400" cy="304923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596900" lvl="1" indent="0">
              <a:buClr>
                <a:schemeClr val="tx1"/>
              </a:buClr>
              <a:buNone/>
            </a:pPr>
            <a:r>
              <a:rPr lang="en-US" sz="1400" dirty="0">
                <a:solidFill>
                  <a:schemeClr val="tx1"/>
                </a:solidFill>
              </a:rPr>
              <a:t>1.1 About Company</a:t>
            </a:r>
          </a:p>
          <a:p>
            <a:pPr marL="596900" lvl="1" indent="0">
              <a:buClr>
                <a:schemeClr val="tx1"/>
              </a:buClr>
              <a:buNone/>
            </a:pPr>
            <a:r>
              <a:rPr lang="en-US" sz="1400" dirty="0">
                <a:solidFill>
                  <a:schemeClr val="tx1"/>
                </a:solidFill>
              </a:rPr>
              <a:t>1.2 Project Summary</a:t>
            </a:r>
          </a:p>
          <a:p>
            <a:pPr marL="596900" lvl="1" indent="0">
              <a:buClr>
                <a:schemeClr val="tx1"/>
              </a:buClr>
              <a:buNone/>
            </a:pPr>
            <a:endParaRPr lang="en-US" sz="8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1800" b="1" dirty="0">
                <a:solidFill>
                  <a:schemeClr val="tx1"/>
                </a:solidFill>
              </a:rPr>
              <a:t>Methodology</a:t>
            </a:r>
          </a:p>
          <a:p>
            <a:pPr>
              <a:buClr>
                <a:schemeClr val="tx1"/>
              </a:buClr>
            </a:pPr>
            <a:endParaRPr lang="en-US" sz="800" b="1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1800" b="1" dirty="0">
                <a:solidFill>
                  <a:schemeClr val="tx1"/>
                </a:solidFill>
              </a:rPr>
              <a:t>Data sets and analysis</a:t>
            </a:r>
          </a:p>
          <a:p>
            <a:pPr marL="596900" lvl="1" indent="0">
              <a:buClr>
                <a:schemeClr val="tx1"/>
              </a:buClr>
              <a:buNone/>
            </a:pPr>
            <a:r>
              <a:rPr lang="en-US" sz="1400" dirty="0">
                <a:solidFill>
                  <a:schemeClr val="tx1"/>
                </a:solidFill>
              </a:rPr>
              <a:t>3.1 Data set brief </a:t>
            </a:r>
          </a:p>
          <a:p>
            <a:pPr marL="596900" lvl="1" indent="0">
              <a:buClr>
                <a:schemeClr val="tx1"/>
              </a:buClr>
              <a:buNone/>
            </a:pPr>
            <a:r>
              <a:rPr lang="en-US" sz="1400" dirty="0">
                <a:solidFill>
                  <a:schemeClr val="tx1"/>
                </a:solidFill>
              </a:rPr>
              <a:t>3.2 Visualization &amp; chart</a:t>
            </a:r>
          </a:p>
          <a:p>
            <a:pPr marL="596900" lvl="1" indent="0">
              <a:buClr>
                <a:schemeClr val="tx1"/>
              </a:buClr>
              <a:buNone/>
            </a:pPr>
            <a:r>
              <a:rPr lang="en-US" sz="1400" dirty="0">
                <a:solidFill>
                  <a:schemeClr val="tx1"/>
                </a:solidFill>
              </a:rPr>
              <a:t>3.3 Findings and ideas</a:t>
            </a:r>
          </a:p>
          <a:p>
            <a:pPr marL="596900" lvl="1" indent="0">
              <a:buClr>
                <a:schemeClr val="tx1"/>
              </a:buClr>
              <a:buNone/>
            </a:pPr>
            <a:r>
              <a:rPr lang="en-US" sz="1400" dirty="0">
                <a:solidFill>
                  <a:schemeClr val="tx1"/>
                </a:solidFill>
              </a:rPr>
              <a:t>3.4 Dashboard</a:t>
            </a:r>
          </a:p>
          <a:p>
            <a:pPr marL="596900" lvl="1" indent="0">
              <a:buClr>
                <a:schemeClr val="tx1"/>
              </a:buClr>
              <a:buNone/>
            </a:pPr>
            <a:endParaRPr lang="en-US" sz="8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+mj-lt"/>
              <a:buAutoNum type="arabicPeriod" startAt="4"/>
            </a:pPr>
            <a:r>
              <a:rPr lang="en-US" sz="1800" b="1" dirty="0">
                <a:solidFill>
                  <a:schemeClr val="tx1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D44390-9CBB-5079-DF56-8642D25B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00" y="1753169"/>
            <a:ext cx="7715400" cy="605700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Own your future by owning your data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BA124F-1C04-A6A6-37A6-5F659E480C13}"/>
              </a:ext>
            </a:extLst>
          </p:cNvPr>
          <p:cNvSpPr txBox="1"/>
          <p:nvPr/>
        </p:nvSpPr>
        <p:spPr>
          <a:xfrm>
            <a:off x="3035785" y="2784632"/>
            <a:ext cx="2874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Thank you for your time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4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DAD0C2-3577-0D19-35DA-B2F183CB2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01" y="1670756"/>
            <a:ext cx="6655220" cy="2833694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400" u="sng" dirty="0" err="1">
                <a:hlinkClick r:id="rId2"/>
              </a:rPr>
              <a:t>Bellabeat</a:t>
            </a:r>
            <a:r>
              <a:rPr lang="en-US" sz="1400" dirty="0"/>
              <a:t> is an US-based tech manufacturer of health-focused products for </a:t>
            </a:r>
            <a:r>
              <a:rPr lang="en-US" sz="1400"/>
              <a:t>women founded </a:t>
            </a:r>
            <a:r>
              <a:rPr lang="en-US" sz="1400" dirty="0"/>
              <a:t>in 2013.</a:t>
            </a:r>
          </a:p>
          <a:p>
            <a:pPr marL="114300" indent="0" algn="just">
              <a:buNone/>
            </a:pPr>
            <a:endParaRPr lang="en-US" sz="1400" dirty="0"/>
          </a:p>
          <a:p>
            <a:pPr marL="114300" indent="0" algn="just">
              <a:buNone/>
            </a:pPr>
            <a:r>
              <a:rPr lang="en-US" sz="1400" dirty="0"/>
              <a:t>The four pillars of their brand include: </a:t>
            </a:r>
            <a:r>
              <a:rPr lang="en-US" sz="1400" b="1" dirty="0">
                <a:solidFill>
                  <a:srgbClr val="FFC000"/>
                </a:solidFill>
              </a:rPr>
              <a:t>smart insights, women-centric, holistic approach and body positivity</a:t>
            </a:r>
            <a:r>
              <a:rPr lang="en-US" sz="1400" dirty="0">
                <a:solidFill>
                  <a:srgbClr val="FFC000"/>
                </a:solidFill>
              </a:rPr>
              <a:t>. </a:t>
            </a:r>
          </a:p>
          <a:p>
            <a:pPr marL="4000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Collecting data on activity, sleep, stress, and reproductive health has allowed </a:t>
            </a:r>
            <a:r>
              <a:rPr lang="en-US" sz="1400" dirty="0" err="1"/>
              <a:t>Bellabeat</a:t>
            </a:r>
            <a:r>
              <a:rPr lang="en-US" sz="1400" dirty="0"/>
              <a:t> to empower women with knowledge about their own health and habits.</a:t>
            </a:r>
          </a:p>
          <a:p>
            <a:pPr marL="4000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That “through tracking your body’s bio-responses and aligning that data with your hormonal cycle, you’ll always know why you feel how you do.”</a:t>
            </a:r>
          </a:p>
          <a:p>
            <a:pPr marL="114300" indent="0" algn="just"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B0D51E-8963-4B01-F2C3-29AA54B2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88" y="739587"/>
            <a:ext cx="7605611" cy="565315"/>
          </a:xfrm>
        </p:spPr>
        <p:txBody>
          <a:bodyPr/>
          <a:lstStyle/>
          <a:p>
            <a:r>
              <a:rPr lang="en-US" sz="3600" dirty="0"/>
              <a:t>1.1. About company</a:t>
            </a:r>
          </a:p>
        </p:txBody>
      </p:sp>
      <p:sp>
        <p:nvSpPr>
          <p:cNvPr id="4" name="Google Shape;329;p35">
            <a:extLst>
              <a:ext uri="{FF2B5EF4-FFF2-40B4-BE49-F238E27FC236}">
                <a16:creationId xmlns:a16="http://schemas.microsoft.com/office/drawing/2014/main" id="{2B0A8556-59A3-5ABC-FB10-AEC33D910C6F}"/>
              </a:ext>
            </a:extLst>
          </p:cNvPr>
          <p:cNvSpPr/>
          <p:nvPr/>
        </p:nvSpPr>
        <p:spPr>
          <a:xfrm rot="1630957">
            <a:off x="7588272" y="371212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30;p35">
            <a:extLst>
              <a:ext uri="{FF2B5EF4-FFF2-40B4-BE49-F238E27FC236}">
                <a16:creationId xmlns:a16="http://schemas.microsoft.com/office/drawing/2014/main" id="{9481DB73-2DBD-C2C9-E294-AB05E56A9F29}"/>
              </a:ext>
            </a:extLst>
          </p:cNvPr>
          <p:cNvSpPr/>
          <p:nvPr/>
        </p:nvSpPr>
        <p:spPr>
          <a:xfrm rot="1630957">
            <a:off x="8017834" y="400943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31;p35">
            <a:extLst>
              <a:ext uri="{FF2B5EF4-FFF2-40B4-BE49-F238E27FC236}">
                <a16:creationId xmlns:a16="http://schemas.microsoft.com/office/drawing/2014/main" id="{23FD2F78-353B-5D97-E1A4-F4F01CD643DB}"/>
              </a:ext>
            </a:extLst>
          </p:cNvPr>
          <p:cNvSpPr/>
          <p:nvPr/>
        </p:nvSpPr>
        <p:spPr>
          <a:xfrm rot="21545199">
            <a:off x="8369674" y="410584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32;p35">
            <a:extLst>
              <a:ext uri="{FF2B5EF4-FFF2-40B4-BE49-F238E27FC236}">
                <a16:creationId xmlns:a16="http://schemas.microsoft.com/office/drawing/2014/main" id="{ECDE7DC5-0D58-BD06-D68B-9A4DA4D7CF78}"/>
              </a:ext>
            </a:extLst>
          </p:cNvPr>
          <p:cNvSpPr/>
          <p:nvPr/>
        </p:nvSpPr>
        <p:spPr>
          <a:xfrm rot="1630957">
            <a:off x="8145584" y="349875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40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206807D-5E71-D44B-56F7-A9FA50080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299" y="1636889"/>
            <a:ext cx="6836721" cy="2967636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/>
              <a:t>Co-founder and Chief Creative Office of </a:t>
            </a:r>
            <a:r>
              <a:rPr lang="en-US" sz="1400" dirty="0" err="1"/>
              <a:t>Bellabeat</a:t>
            </a:r>
            <a:r>
              <a:rPr lang="en-US" sz="1400" dirty="0"/>
              <a:t>, believes that analyzing smart device fitness data could help unlock new growth opportunities for the company.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600" b="1" u="sng" dirty="0"/>
              <a:t>Key Task:</a:t>
            </a:r>
          </a:p>
          <a:p>
            <a:pPr marL="169863" indent="0">
              <a:buNone/>
            </a:pPr>
            <a:r>
              <a:rPr lang="en-US" sz="1400" dirty="0"/>
              <a:t>1. Analyze smart devices to gain insight into how to consumers are using their smart devices. </a:t>
            </a:r>
          </a:p>
          <a:p>
            <a:pPr marL="169863" indent="0">
              <a:buNone/>
            </a:pPr>
            <a:r>
              <a:rPr lang="en-US" sz="1400" dirty="0"/>
              <a:t>2. Use the gained insight to propose some recommendations for </a:t>
            </a:r>
            <a:r>
              <a:rPr lang="en-US" sz="1400" dirty="0" err="1"/>
              <a:t>Bellabeat</a:t>
            </a:r>
            <a:r>
              <a:rPr lang="en-US" sz="1400" dirty="0"/>
              <a:t> marketing strategy.</a:t>
            </a:r>
          </a:p>
          <a:p>
            <a:pPr marL="114300" indent="0">
              <a:buNone/>
            </a:pPr>
            <a:endParaRPr lang="en-US" sz="800" dirty="0"/>
          </a:p>
          <a:p>
            <a:pPr marL="114300" indent="0">
              <a:buNone/>
            </a:pPr>
            <a:r>
              <a:rPr lang="en-US" sz="1600" b="1" u="sng" dirty="0"/>
              <a:t>Answer the questions:</a:t>
            </a:r>
          </a:p>
          <a:p>
            <a:pPr marL="114300" indent="0">
              <a:buNone/>
            </a:pPr>
            <a:r>
              <a:rPr lang="en-US" sz="1400" dirty="0"/>
              <a:t> 1. What are some trends in smart device usage?</a:t>
            </a:r>
          </a:p>
          <a:p>
            <a:pPr marL="114300" indent="0">
              <a:buNone/>
            </a:pPr>
            <a:r>
              <a:rPr lang="en-US" sz="1400" dirty="0"/>
              <a:t> 2. How could these trends apply to </a:t>
            </a:r>
            <a:r>
              <a:rPr lang="en-US" sz="1400" dirty="0" err="1"/>
              <a:t>Bellabeat</a:t>
            </a:r>
            <a:r>
              <a:rPr lang="en-US" sz="1400" dirty="0"/>
              <a:t> customers?</a:t>
            </a:r>
          </a:p>
          <a:p>
            <a:pPr marL="114300" indent="0">
              <a:buNone/>
            </a:pPr>
            <a:r>
              <a:rPr lang="en-US" sz="1400" dirty="0"/>
              <a:t> 3. How could these trends help influence </a:t>
            </a:r>
            <a:r>
              <a:rPr lang="en-US" sz="1400" dirty="0" err="1"/>
              <a:t>Bellabeat</a:t>
            </a:r>
            <a:r>
              <a:rPr lang="en-US" sz="1400" dirty="0"/>
              <a:t> marketing strategy?</a:t>
            </a:r>
          </a:p>
          <a:p>
            <a:pPr marL="114300" indent="0"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5A9379-1C70-DFFF-9907-4E58A7C6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11" y="722488"/>
            <a:ext cx="7628189" cy="436661"/>
          </a:xfrm>
        </p:spPr>
        <p:txBody>
          <a:bodyPr/>
          <a:lstStyle/>
          <a:p>
            <a:r>
              <a:rPr lang="en-US" sz="3600" dirty="0"/>
              <a:t>1.2. PROJECT summary</a:t>
            </a:r>
          </a:p>
        </p:txBody>
      </p:sp>
      <p:sp>
        <p:nvSpPr>
          <p:cNvPr id="4" name="Google Shape;329;p35">
            <a:extLst>
              <a:ext uri="{FF2B5EF4-FFF2-40B4-BE49-F238E27FC236}">
                <a16:creationId xmlns:a16="http://schemas.microsoft.com/office/drawing/2014/main" id="{D8611E60-A790-75DC-A6F8-E52DEF3C608C}"/>
              </a:ext>
            </a:extLst>
          </p:cNvPr>
          <p:cNvSpPr/>
          <p:nvPr/>
        </p:nvSpPr>
        <p:spPr>
          <a:xfrm rot="1630957">
            <a:off x="7588272" y="371212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30;p35">
            <a:extLst>
              <a:ext uri="{FF2B5EF4-FFF2-40B4-BE49-F238E27FC236}">
                <a16:creationId xmlns:a16="http://schemas.microsoft.com/office/drawing/2014/main" id="{8C7F6098-B62F-4455-EC34-FB20C688E4BC}"/>
              </a:ext>
            </a:extLst>
          </p:cNvPr>
          <p:cNvSpPr/>
          <p:nvPr/>
        </p:nvSpPr>
        <p:spPr>
          <a:xfrm rot="1630957">
            <a:off x="7135159" y="360432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31;p35">
            <a:extLst>
              <a:ext uri="{FF2B5EF4-FFF2-40B4-BE49-F238E27FC236}">
                <a16:creationId xmlns:a16="http://schemas.microsoft.com/office/drawing/2014/main" id="{64869DBD-CC32-A304-0A06-024D17BC1AA7}"/>
              </a:ext>
            </a:extLst>
          </p:cNvPr>
          <p:cNvSpPr/>
          <p:nvPr/>
        </p:nvSpPr>
        <p:spPr>
          <a:xfrm rot="21545199">
            <a:off x="8369674" y="410584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32;p35">
            <a:extLst>
              <a:ext uri="{FF2B5EF4-FFF2-40B4-BE49-F238E27FC236}">
                <a16:creationId xmlns:a16="http://schemas.microsoft.com/office/drawing/2014/main" id="{53B71240-140B-F0AB-31F1-AFBE5980E043}"/>
              </a:ext>
            </a:extLst>
          </p:cNvPr>
          <p:cNvSpPr/>
          <p:nvPr/>
        </p:nvSpPr>
        <p:spPr>
          <a:xfrm rot="1630957">
            <a:off x="8145584" y="349875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8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1F0B7D-3018-6F56-6D5A-3CDB0E1C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088" y="1613184"/>
            <a:ext cx="7803253" cy="2978925"/>
          </a:xfrm>
        </p:spPr>
        <p:txBody>
          <a:bodyPr/>
          <a:lstStyle/>
          <a:p>
            <a:pPr marL="114300" indent="0">
              <a:buClr>
                <a:schemeClr val="tx1"/>
              </a:buClr>
              <a:buNone/>
            </a:pPr>
            <a:r>
              <a:rPr lang="en-US" dirty="0"/>
              <a:t>87,88% of the users use their device 25 – 31 days, but only 50,85% of users wear device all day.</a:t>
            </a:r>
          </a:p>
          <a:p>
            <a:pPr marL="400050" indent="-285750">
              <a:buClr>
                <a:schemeClr val="tx1"/>
              </a:buClr>
              <a:buFont typeface="Wingdings" panose="05000000000000000000" pitchFamily="2" charset="2"/>
              <a:buChar char="à"/>
            </a:pPr>
            <a:r>
              <a:rPr lang="en-US" sz="1400" b="1" i="1" dirty="0">
                <a:solidFill>
                  <a:srgbClr val="FFC000"/>
                </a:solidFill>
                <a:sym typeface="Wingdings" panose="05000000000000000000" pitchFamily="2" charset="2"/>
              </a:rPr>
              <a:t>Continuing to promote </a:t>
            </a:r>
            <a:r>
              <a:rPr lang="en-US" sz="1400" b="1" i="1" dirty="0" err="1">
                <a:solidFill>
                  <a:srgbClr val="FFC000"/>
                </a:solidFill>
              </a:rPr>
              <a:t>Bellabeat’s</a:t>
            </a:r>
            <a:r>
              <a:rPr lang="en-US" sz="1400" b="1" i="1" dirty="0">
                <a:solidFill>
                  <a:srgbClr val="FFC000"/>
                </a:solidFill>
              </a:rPr>
              <a:t> product features for more daily use.</a:t>
            </a:r>
          </a:p>
          <a:p>
            <a:pPr>
              <a:buClr>
                <a:schemeClr val="tx1"/>
              </a:buClr>
            </a:pPr>
            <a:endParaRPr lang="en-US" sz="1000" b="1" i="1" dirty="0"/>
          </a:p>
          <a:p>
            <a:pPr marL="114300" indent="0">
              <a:buClr>
                <a:schemeClr val="tx1"/>
              </a:buClr>
              <a:buNone/>
            </a:pPr>
            <a:r>
              <a:rPr lang="en-US" dirty="0"/>
              <a:t>There is linear relationship between minutes of physical activity and the calories burnt.</a:t>
            </a:r>
          </a:p>
          <a:p>
            <a:pPr marL="400050" indent="-285750">
              <a:buClr>
                <a:schemeClr val="tx1"/>
              </a:buClr>
              <a:buFont typeface="Wingdings" panose="05000000000000000000" pitchFamily="2" charset="2"/>
              <a:buChar char="à"/>
            </a:pPr>
            <a:r>
              <a:rPr lang="en-US" sz="1400" b="1" i="1" dirty="0">
                <a:solidFill>
                  <a:srgbClr val="FFC000"/>
                </a:solidFill>
                <a:sym typeface="Wingdings" panose="05000000000000000000" pitchFamily="2" charset="2"/>
              </a:rPr>
              <a:t>M</a:t>
            </a:r>
            <a:r>
              <a:rPr lang="en-US" sz="1400" b="1" i="1" dirty="0">
                <a:solidFill>
                  <a:srgbClr val="FFC000"/>
                </a:solidFill>
              </a:rPr>
              <a:t>otivating users to be more active by pushing notification via mobile app.</a:t>
            </a:r>
          </a:p>
          <a:p>
            <a:pPr>
              <a:buClr>
                <a:schemeClr val="tx1"/>
              </a:buClr>
            </a:pPr>
            <a:endParaRPr lang="en-US" sz="1000" b="1" i="1" dirty="0"/>
          </a:p>
          <a:p>
            <a:pPr marL="114300" indent="0">
              <a:buClr>
                <a:schemeClr val="tx1"/>
              </a:buClr>
              <a:buNone/>
            </a:pPr>
            <a:r>
              <a:rPr lang="en-US" dirty="0"/>
              <a:t>Users take about an average of 7,500 steps /day and especially be active from 12-2 </a:t>
            </a:r>
            <a:r>
              <a:rPr lang="en-US" dirty="0" err="1"/>
              <a:t>p.m</a:t>
            </a:r>
            <a:r>
              <a:rPr lang="en-US" dirty="0"/>
              <a:t> and 5-7 p.m.</a:t>
            </a:r>
          </a:p>
          <a:p>
            <a:pPr marL="400050" indent="-285750">
              <a:buClr>
                <a:schemeClr val="tx1"/>
              </a:buClr>
              <a:buFont typeface="Wingdings" panose="05000000000000000000" pitchFamily="2" charset="2"/>
              <a:buChar char="à"/>
            </a:pPr>
            <a:r>
              <a:rPr lang="en-US" sz="1400" b="1" i="1" dirty="0">
                <a:solidFill>
                  <a:srgbClr val="FFC000"/>
                </a:solidFill>
                <a:sym typeface="Wingdings" panose="05000000000000000000" pitchFamily="2" charset="2"/>
              </a:rPr>
              <a:t>Allow users to set daily walking goals</a:t>
            </a:r>
            <a:endParaRPr lang="en-US" sz="1400" b="1" i="1" dirty="0">
              <a:solidFill>
                <a:srgbClr val="FFC000"/>
              </a:solidFill>
            </a:endParaRPr>
          </a:p>
          <a:p>
            <a:pPr marL="400050" indent="-285750">
              <a:buClr>
                <a:schemeClr val="tx1"/>
              </a:buClr>
              <a:buFont typeface="Wingdings" panose="05000000000000000000" pitchFamily="2" charset="2"/>
              <a:buChar char="à"/>
            </a:pPr>
            <a:r>
              <a:rPr lang="en-US" sz="1400" b="1" i="1" dirty="0">
                <a:solidFill>
                  <a:srgbClr val="FFC000"/>
                </a:solidFill>
              </a:rPr>
              <a:t>Using the Rewards System based on amount of steps walked every day.</a:t>
            </a:r>
          </a:p>
          <a:p>
            <a:pPr marL="114300" indent="0">
              <a:buClr>
                <a:schemeClr val="tx1"/>
              </a:buClr>
              <a:buNone/>
            </a:pPr>
            <a:endParaRPr lang="en-US" sz="1000" dirty="0"/>
          </a:p>
          <a:p>
            <a:pPr marL="114300" indent="0">
              <a:buClr>
                <a:schemeClr val="tx1"/>
              </a:buClr>
              <a:buNone/>
            </a:pPr>
            <a:r>
              <a:rPr lang="en-US" dirty="0"/>
              <a:t>Users sleep between 6,5-7 hours /day and spend 30-50 mins on the bed before actually sleeping.</a:t>
            </a:r>
          </a:p>
          <a:p>
            <a:pPr marL="400050" indent="-285750">
              <a:buClr>
                <a:schemeClr val="tx1"/>
              </a:buClr>
              <a:buFont typeface="Wingdings" panose="05000000000000000000" pitchFamily="2" charset="2"/>
              <a:buChar char="à"/>
            </a:pPr>
            <a:r>
              <a:rPr lang="en-US" sz="1400" b="1" i="1" dirty="0">
                <a:solidFill>
                  <a:srgbClr val="FFC000"/>
                </a:solidFill>
                <a:sym typeface="Wingdings" panose="05000000000000000000" pitchFamily="2" charset="2"/>
              </a:rPr>
              <a:t>Pushing notifications </a:t>
            </a:r>
            <a:r>
              <a:rPr lang="en-US" sz="1400" b="1" i="1" dirty="0">
                <a:solidFill>
                  <a:srgbClr val="FFC000"/>
                </a:solidFill>
              </a:rPr>
              <a:t>via mobile app</a:t>
            </a:r>
            <a:r>
              <a:rPr lang="en-US" sz="1400" b="1" i="1" dirty="0">
                <a:solidFill>
                  <a:srgbClr val="FFC000"/>
                </a:solidFill>
                <a:sym typeface="Wingdings" panose="05000000000000000000" pitchFamily="2" charset="2"/>
              </a:rPr>
              <a:t> to alarms user to sleep. </a:t>
            </a:r>
          </a:p>
          <a:p>
            <a:pPr marL="400050" indent="-285750">
              <a:buClr>
                <a:schemeClr val="tx1"/>
              </a:buClr>
              <a:buFont typeface="Wingdings" panose="05000000000000000000" pitchFamily="2" charset="2"/>
              <a:buChar char="à"/>
            </a:pPr>
            <a:r>
              <a:rPr lang="en-US" sz="1400" b="1" i="1" dirty="0">
                <a:solidFill>
                  <a:srgbClr val="FFC000"/>
                </a:solidFill>
                <a:sym typeface="Wingdings" panose="05000000000000000000" pitchFamily="2" charset="2"/>
              </a:rPr>
              <a:t>Audio-generated content: </a:t>
            </a:r>
            <a:r>
              <a:rPr lang="en-US" sz="1400" b="1" i="1" dirty="0">
                <a:solidFill>
                  <a:srgbClr val="FFC000"/>
                </a:solidFill>
              </a:rPr>
              <a:t>Podcast with relaxing music, sleep techniques,…</a:t>
            </a:r>
          </a:p>
          <a:p>
            <a:pPr>
              <a:buClr>
                <a:schemeClr val="tx1"/>
              </a:buClr>
            </a:pPr>
            <a:endParaRPr lang="en-US" sz="1300" dirty="0"/>
          </a:p>
          <a:p>
            <a:pPr marL="114300" indent="0">
              <a:buClr>
                <a:schemeClr val="tx1"/>
              </a:buClr>
              <a:buNone/>
            </a:pPr>
            <a:endParaRPr lang="en-US" sz="13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3F684F-21B8-CC0B-A540-66500C90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88" y="733778"/>
            <a:ext cx="7605611" cy="425372"/>
          </a:xfrm>
        </p:spPr>
        <p:txBody>
          <a:bodyPr/>
          <a:lstStyle/>
          <a:p>
            <a:r>
              <a:rPr lang="en-US" sz="3600" dirty="0"/>
              <a:t>1.2. PROJECT summary</a:t>
            </a:r>
          </a:p>
        </p:txBody>
      </p:sp>
      <p:sp>
        <p:nvSpPr>
          <p:cNvPr id="6" name="Google Shape;331;p35">
            <a:extLst>
              <a:ext uri="{FF2B5EF4-FFF2-40B4-BE49-F238E27FC236}">
                <a16:creationId xmlns:a16="http://schemas.microsoft.com/office/drawing/2014/main" id="{864C1807-271A-4AE6-3D90-D2CE20BB6B82}"/>
              </a:ext>
            </a:extLst>
          </p:cNvPr>
          <p:cNvSpPr/>
          <p:nvPr/>
        </p:nvSpPr>
        <p:spPr>
          <a:xfrm rot="21545199">
            <a:off x="8369674" y="410584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32;p35">
            <a:extLst>
              <a:ext uri="{FF2B5EF4-FFF2-40B4-BE49-F238E27FC236}">
                <a16:creationId xmlns:a16="http://schemas.microsoft.com/office/drawing/2014/main" id="{8710F81F-1945-2840-88D3-4578528E3ABF}"/>
              </a:ext>
            </a:extLst>
          </p:cNvPr>
          <p:cNvSpPr/>
          <p:nvPr/>
        </p:nvSpPr>
        <p:spPr>
          <a:xfrm rot="1630957">
            <a:off x="8145584" y="349875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D6FCC5-1D45-3B30-EC4B-392FB900D6E4}"/>
              </a:ext>
            </a:extLst>
          </p:cNvPr>
          <p:cNvGrpSpPr/>
          <p:nvPr/>
        </p:nvGrpSpPr>
        <p:grpSpPr>
          <a:xfrm>
            <a:off x="488093" y="1755606"/>
            <a:ext cx="367233" cy="367233"/>
            <a:chOff x="428291" y="1810952"/>
            <a:chExt cx="367233" cy="36723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A0B4A-CF21-BA5E-7568-A1F0469C2AF0}"/>
                </a:ext>
              </a:extLst>
            </p:cNvPr>
            <p:cNvSpPr txBox="1"/>
            <p:nvPr/>
          </p:nvSpPr>
          <p:spPr>
            <a:xfrm>
              <a:off x="456857" y="1823055"/>
              <a:ext cx="338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FAAF3D5-6C11-0F8F-02DB-818C0A13BB13}"/>
                </a:ext>
              </a:extLst>
            </p:cNvPr>
            <p:cNvSpPr/>
            <p:nvPr/>
          </p:nvSpPr>
          <p:spPr>
            <a:xfrm>
              <a:off x="428291" y="1810952"/>
              <a:ext cx="367233" cy="367233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0A7288-B3F2-D660-49F2-606D2FBC4A04}"/>
              </a:ext>
            </a:extLst>
          </p:cNvPr>
          <p:cNvGrpSpPr/>
          <p:nvPr/>
        </p:nvGrpSpPr>
        <p:grpSpPr>
          <a:xfrm>
            <a:off x="488093" y="2335312"/>
            <a:ext cx="367233" cy="382564"/>
            <a:chOff x="428291" y="1795621"/>
            <a:chExt cx="367233" cy="3825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3B23D1-2D45-B827-0580-8E9ABBA3CA1A}"/>
                </a:ext>
              </a:extLst>
            </p:cNvPr>
            <p:cNvSpPr txBox="1"/>
            <p:nvPr/>
          </p:nvSpPr>
          <p:spPr>
            <a:xfrm>
              <a:off x="456857" y="1795621"/>
              <a:ext cx="338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6F641DD-8E06-EEEE-52C5-45568E64BF7A}"/>
                </a:ext>
              </a:extLst>
            </p:cNvPr>
            <p:cNvSpPr/>
            <p:nvPr/>
          </p:nvSpPr>
          <p:spPr>
            <a:xfrm>
              <a:off x="428291" y="1810952"/>
              <a:ext cx="367233" cy="367233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358174-9A15-CAEA-C1BF-F9EAC3ED64B8}"/>
              </a:ext>
            </a:extLst>
          </p:cNvPr>
          <p:cNvGrpSpPr/>
          <p:nvPr/>
        </p:nvGrpSpPr>
        <p:grpSpPr>
          <a:xfrm>
            <a:off x="488093" y="2988293"/>
            <a:ext cx="367233" cy="367233"/>
            <a:chOff x="428291" y="1810952"/>
            <a:chExt cx="367233" cy="36723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A5D6ED-213B-1BC1-6B1A-CCF02478B6AF}"/>
                </a:ext>
              </a:extLst>
            </p:cNvPr>
            <p:cNvSpPr txBox="1"/>
            <p:nvPr/>
          </p:nvSpPr>
          <p:spPr>
            <a:xfrm>
              <a:off x="456857" y="1812834"/>
              <a:ext cx="338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53AAD0F-1098-76F7-2792-38FC0C3E2BD8}"/>
                </a:ext>
              </a:extLst>
            </p:cNvPr>
            <p:cNvSpPr/>
            <p:nvPr/>
          </p:nvSpPr>
          <p:spPr>
            <a:xfrm>
              <a:off x="428291" y="1810952"/>
              <a:ext cx="367233" cy="367233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4F2634-E1DA-6A7B-A8D4-E26D49D7DF69}"/>
              </a:ext>
            </a:extLst>
          </p:cNvPr>
          <p:cNvGrpSpPr/>
          <p:nvPr/>
        </p:nvGrpSpPr>
        <p:grpSpPr>
          <a:xfrm>
            <a:off x="488093" y="3723548"/>
            <a:ext cx="367233" cy="368984"/>
            <a:chOff x="428291" y="1809201"/>
            <a:chExt cx="367233" cy="36898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9F660D-BFF5-0592-1D41-D196A1B66626}"/>
                </a:ext>
              </a:extLst>
            </p:cNvPr>
            <p:cNvSpPr txBox="1"/>
            <p:nvPr/>
          </p:nvSpPr>
          <p:spPr>
            <a:xfrm>
              <a:off x="456857" y="1809201"/>
              <a:ext cx="338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CA7A106-0895-666B-AB34-1225369C1AF6}"/>
                </a:ext>
              </a:extLst>
            </p:cNvPr>
            <p:cNvSpPr/>
            <p:nvPr/>
          </p:nvSpPr>
          <p:spPr>
            <a:xfrm>
              <a:off x="428291" y="1810952"/>
              <a:ext cx="367233" cy="367233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681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CECA08D-4A88-CED1-464E-DCACE7E15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00" y="1602831"/>
            <a:ext cx="6706768" cy="3001693"/>
          </a:xfrm>
        </p:spPr>
        <p:txBody>
          <a:bodyPr/>
          <a:lstStyle/>
          <a:p>
            <a:pPr>
              <a:buClr>
                <a:schemeClr val="tx1"/>
              </a:buClr>
              <a:buFont typeface="+mj-lt"/>
              <a:buAutoNum type="alphaLcParenR"/>
            </a:pPr>
            <a:r>
              <a:rPr lang="en-US" sz="1400" b="1" u="sng" dirty="0"/>
              <a:t>Data used:</a:t>
            </a:r>
          </a:p>
          <a:p>
            <a:pPr>
              <a:buClr>
                <a:schemeClr val="tx1"/>
              </a:buClr>
              <a:buFont typeface="+mj-lt"/>
              <a:buAutoNum type="alphaLcParenR"/>
            </a:pPr>
            <a:endParaRPr lang="en-US" sz="400" b="1" u="sng" dirty="0"/>
          </a:p>
          <a:p>
            <a:pPr marL="4000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/>
              <a:t>The data source used for this case is </a:t>
            </a:r>
            <a:r>
              <a:rPr lang="en-US" sz="1300" dirty="0">
                <a:hlinkClick r:id="rId2"/>
              </a:rPr>
              <a:t>Fitbit Fitness Tracker Data</a:t>
            </a:r>
            <a:r>
              <a:rPr lang="en-US" sz="1300" dirty="0"/>
              <a:t>, downloaded from Kaggle where it was updated by Mobius under the CCO, allowing for the dataset to be copies, modified, distributed and performs with out asking for permission.</a:t>
            </a:r>
            <a:r>
              <a:rPr lang="en-US" sz="1300" dirty="0">
                <a:latin typeface="Inter"/>
              </a:rPr>
              <a:t> </a:t>
            </a:r>
          </a:p>
          <a:p>
            <a:pPr marL="4000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Clr>
                <a:schemeClr val="tx1"/>
              </a:buClr>
              <a:buFont typeface="+mj-lt"/>
              <a:buAutoNum type="alphaLcParenR" startAt="2"/>
            </a:pPr>
            <a:r>
              <a:rPr lang="en-US" sz="1400" b="1" u="sng" dirty="0"/>
              <a:t>The research method:</a:t>
            </a:r>
          </a:p>
          <a:p>
            <a:pPr>
              <a:buClr>
                <a:schemeClr val="tx1"/>
              </a:buClr>
              <a:buFont typeface="+mj-lt"/>
              <a:buAutoNum type="alphaLcParenR" startAt="2"/>
            </a:pPr>
            <a:endParaRPr lang="en-US" sz="400" b="1" u="sng" dirty="0"/>
          </a:p>
          <a:p>
            <a:pPr marL="4000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FFC000"/>
                </a:solidFill>
              </a:rPr>
              <a:t>Excel: </a:t>
            </a:r>
            <a:r>
              <a:rPr lang="en-US" sz="1300" dirty="0"/>
              <a:t>Each dataset was cleaned using Excel with the following steps:</a:t>
            </a:r>
          </a:p>
          <a:p>
            <a:pPr marL="8572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300" dirty="0"/>
              <a:t>Format date data into YYY-MM-DD </a:t>
            </a:r>
            <a:r>
              <a:rPr lang="en-US" sz="1300" dirty="0" err="1"/>
              <a:t>hh:mm:ss</a:t>
            </a:r>
            <a:r>
              <a:rPr lang="en-US" sz="1300" dirty="0"/>
              <a:t>.</a:t>
            </a:r>
          </a:p>
          <a:p>
            <a:pPr marL="8572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300" dirty="0"/>
              <a:t>Format all numerical data into Number format with either no decimals or up to 2 decimals.</a:t>
            </a:r>
          </a:p>
          <a:p>
            <a:pPr marL="8572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300" dirty="0"/>
              <a:t>Check for duplicate data using ‘Duplicate data’ tool in Excel.</a:t>
            </a:r>
          </a:p>
          <a:p>
            <a:pPr marL="8572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sz="400" dirty="0"/>
          </a:p>
          <a:p>
            <a:pPr marL="4000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FFC000"/>
                </a:solidFill>
              </a:rPr>
              <a:t>T-SQL (Azure):</a:t>
            </a:r>
            <a:br>
              <a:rPr lang="en-US" sz="1300" dirty="0"/>
            </a:br>
            <a:r>
              <a:rPr lang="en-US" sz="1300" dirty="0"/>
              <a:t>After data is cleaned, using T-SQL to analyze the data.</a:t>
            </a:r>
            <a:br>
              <a:rPr lang="en-US" sz="1300" dirty="0"/>
            </a:br>
            <a:endParaRPr lang="en-US" sz="13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0D3A26-D5AA-0EEB-8FC4-B29DF024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10" y="733778"/>
            <a:ext cx="7628189" cy="425372"/>
          </a:xfrm>
        </p:spPr>
        <p:txBody>
          <a:bodyPr/>
          <a:lstStyle/>
          <a:p>
            <a:r>
              <a:rPr lang="en-US" sz="3600" dirty="0"/>
              <a:t>2. methodology</a:t>
            </a:r>
          </a:p>
        </p:txBody>
      </p:sp>
      <p:sp>
        <p:nvSpPr>
          <p:cNvPr id="4" name="Google Shape;329;p35">
            <a:extLst>
              <a:ext uri="{FF2B5EF4-FFF2-40B4-BE49-F238E27FC236}">
                <a16:creationId xmlns:a16="http://schemas.microsoft.com/office/drawing/2014/main" id="{121D10F4-FD49-FB93-8021-3CCE64A16C93}"/>
              </a:ext>
            </a:extLst>
          </p:cNvPr>
          <p:cNvSpPr/>
          <p:nvPr/>
        </p:nvSpPr>
        <p:spPr>
          <a:xfrm rot="1630957">
            <a:off x="7588272" y="371212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30;p35">
            <a:extLst>
              <a:ext uri="{FF2B5EF4-FFF2-40B4-BE49-F238E27FC236}">
                <a16:creationId xmlns:a16="http://schemas.microsoft.com/office/drawing/2014/main" id="{CE6C8B1D-C96C-0957-DD7F-52AE7EADE307}"/>
              </a:ext>
            </a:extLst>
          </p:cNvPr>
          <p:cNvSpPr/>
          <p:nvPr/>
        </p:nvSpPr>
        <p:spPr>
          <a:xfrm rot="1630957">
            <a:off x="8783207" y="4489873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31;p35">
            <a:extLst>
              <a:ext uri="{FF2B5EF4-FFF2-40B4-BE49-F238E27FC236}">
                <a16:creationId xmlns:a16="http://schemas.microsoft.com/office/drawing/2014/main" id="{D4DF6D8C-5832-E3EE-9A99-4BC7F13596EF}"/>
              </a:ext>
            </a:extLst>
          </p:cNvPr>
          <p:cNvSpPr/>
          <p:nvPr/>
        </p:nvSpPr>
        <p:spPr>
          <a:xfrm rot="21545199">
            <a:off x="8576055" y="424951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32;p35">
            <a:extLst>
              <a:ext uri="{FF2B5EF4-FFF2-40B4-BE49-F238E27FC236}">
                <a16:creationId xmlns:a16="http://schemas.microsoft.com/office/drawing/2014/main" id="{96B44328-A8DD-C881-3E25-7308CC63892C}"/>
              </a:ext>
            </a:extLst>
          </p:cNvPr>
          <p:cNvSpPr/>
          <p:nvPr/>
        </p:nvSpPr>
        <p:spPr>
          <a:xfrm rot="1630957">
            <a:off x="8802991" y="4142344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22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DA7508E-23DD-9E67-9C36-CCF3A3001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29" y="1616149"/>
            <a:ext cx="6470220" cy="2988375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400" dirty="0"/>
              <a:t>Knowing how often do users use their device can help plan our marketing strategy and see what features would benefit the use of smart devices.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The users can be categorized into 3 main groups by time use in month:</a:t>
            </a:r>
          </a:p>
          <a:p>
            <a:pPr marL="2857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High use </a:t>
            </a:r>
            <a:r>
              <a:rPr lang="en-US" sz="1400" dirty="0"/>
              <a:t>– users who use their device </a:t>
            </a:r>
            <a:r>
              <a:rPr lang="en-US" sz="1400" b="1" dirty="0"/>
              <a:t>between 25 and 31 days</a:t>
            </a:r>
            <a:r>
              <a:rPr lang="en-US" sz="1400" dirty="0"/>
              <a:t>.</a:t>
            </a:r>
          </a:p>
          <a:p>
            <a:pPr marL="2857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Moderate use</a:t>
            </a:r>
            <a:r>
              <a:rPr lang="en-US" sz="1400" dirty="0"/>
              <a:t> – users who use their device </a:t>
            </a:r>
            <a:r>
              <a:rPr lang="en-US" sz="1400" b="1" dirty="0"/>
              <a:t>between 15 and 24 days</a:t>
            </a:r>
            <a:r>
              <a:rPr lang="en-US" sz="1400" dirty="0"/>
              <a:t>.</a:t>
            </a:r>
          </a:p>
          <a:p>
            <a:pPr marL="2857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Low use </a:t>
            </a:r>
            <a:r>
              <a:rPr lang="en-US" sz="1400" dirty="0"/>
              <a:t>– users who use their device </a:t>
            </a:r>
            <a:r>
              <a:rPr lang="en-US" sz="1400" b="1" dirty="0"/>
              <a:t>between 1 and 14 days</a:t>
            </a:r>
            <a:r>
              <a:rPr lang="en-US" sz="1400" dirty="0"/>
              <a:t>.</a:t>
            </a:r>
            <a:br>
              <a:rPr lang="en-US" sz="1400" dirty="0"/>
            </a:b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The next slide illustrates user’s device usage time of the day and month.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pPr marL="2857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5DD19F-EC0F-C878-8076-29DEC8D7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0" y="744656"/>
            <a:ext cx="7832320" cy="605700"/>
          </a:xfrm>
        </p:spPr>
        <p:txBody>
          <a:bodyPr/>
          <a:lstStyle/>
          <a:p>
            <a:r>
              <a:rPr lang="en-US" sz="3600" dirty="0"/>
              <a:t>3. DATA SET 01  |  use of smart devices</a:t>
            </a:r>
          </a:p>
        </p:txBody>
      </p:sp>
      <p:sp>
        <p:nvSpPr>
          <p:cNvPr id="4" name="Google Shape;329;p35">
            <a:extLst>
              <a:ext uri="{FF2B5EF4-FFF2-40B4-BE49-F238E27FC236}">
                <a16:creationId xmlns:a16="http://schemas.microsoft.com/office/drawing/2014/main" id="{78D7B4FD-61E9-AF20-0309-04E6978CAC2C}"/>
              </a:ext>
            </a:extLst>
          </p:cNvPr>
          <p:cNvSpPr/>
          <p:nvPr/>
        </p:nvSpPr>
        <p:spPr>
          <a:xfrm rot="1630957">
            <a:off x="7588272" y="371212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30;p35">
            <a:extLst>
              <a:ext uri="{FF2B5EF4-FFF2-40B4-BE49-F238E27FC236}">
                <a16:creationId xmlns:a16="http://schemas.microsoft.com/office/drawing/2014/main" id="{136921C2-D08A-E8BC-C933-F6CEE33DF2B0}"/>
              </a:ext>
            </a:extLst>
          </p:cNvPr>
          <p:cNvSpPr/>
          <p:nvPr/>
        </p:nvSpPr>
        <p:spPr>
          <a:xfrm rot="1630957">
            <a:off x="7135159" y="360432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31;p35">
            <a:extLst>
              <a:ext uri="{FF2B5EF4-FFF2-40B4-BE49-F238E27FC236}">
                <a16:creationId xmlns:a16="http://schemas.microsoft.com/office/drawing/2014/main" id="{3D796CD9-EF89-23FE-8B17-65AD305C701E}"/>
              </a:ext>
            </a:extLst>
          </p:cNvPr>
          <p:cNvSpPr/>
          <p:nvPr/>
        </p:nvSpPr>
        <p:spPr>
          <a:xfrm rot="21545199">
            <a:off x="8369674" y="410584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32;p35">
            <a:extLst>
              <a:ext uri="{FF2B5EF4-FFF2-40B4-BE49-F238E27FC236}">
                <a16:creationId xmlns:a16="http://schemas.microsoft.com/office/drawing/2014/main" id="{74BB68E9-D66C-EC4C-889F-91974A13DB7A}"/>
              </a:ext>
            </a:extLst>
          </p:cNvPr>
          <p:cNvSpPr/>
          <p:nvPr/>
        </p:nvSpPr>
        <p:spPr>
          <a:xfrm rot="1630957">
            <a:off x="8145584" y="349875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82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A9C7DA-BF63-24FC-73FE-A5FF8FFF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44278"/>
            <a:ext cx="7515300" cy="414871"/>
          </a:xfrm>
        </p:spPr>
        <p:txBody>
          <a:bodyPr/>
          <a:lstStyle/>
          <a:p>
            <a:r>
              <a:rPr lang="en-US" sz="3600" dirty="0"/>
              <a:t> DATA VISUALIZATION  |  use of smart devices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6D95C7-972D-F747-7DA7-DA4800E07A63}"/>
              </a:ext>
            </a:extLst>
          </p:cNvPr>
          <p:cNvSpPr txBox="1"/>
          <p:nvPr/>
        </p:nvSpPr>
        <p:spPr>
          <a:xfrm>
            <a:off x="1028700" y="1414472"/>
            <a:ext cx="2494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chemeClr val="lt2"/>
              </a:buClr>
              <a:buSzPts val="1200"/>
            </a:pPr>
            <a:r>
              <a:rPr lang="en-US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Time used per month</a:t>
            </a:r>
            <a:endParaRPr lang="en-US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808B145-5236-1CA0-72F4-C2A7F7A62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789" y="1753027"/>
            <a:ext cx="4198984" cy="24919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D2B45A-5F40-4E52-80E0-CE07DFB14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358" y="1753026"/>
            <a:ext cx="4595258" cy="24919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A46C2FC-A84F-BBE8-5964-C1DD6F813572}"/>
              </a:ext>
            </a:extLst>
          </p:cNvPr>
          <p:cNvSpPr txBox="1"/>
          <p:nvPr/>
        </p:nvSpPr>
        <p:spPr>
          <a:xfrm>
            <a:off x="5690851" y="1423758"/>
            <a:ext cx="2609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chemeClr val="lt2"/>
              </a:buClr>
              <a:buSzPts val="1200"/>
            </a:pPr>
            <a:r>
              <a:rPr lang="en-US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Time worn per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B377F-6EAC-AB02-0CDA-F301CB77A3E8}"/>
              </a:ext>
            </a:extLst>
          </p:cNvPr>
          <p:cNvSpPr txBox="1"/>
          <p:nvPr/>
        </p:nvSpPr>
        <p:spPr>
          <a:xfrm>
            <a:off x="910219" y="4244981"/>
            <a:ext cx="2609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chemeClr val="lt2"/>
              </a:buClr>
              <a:buSzPts val="1200"/>
            </a:pPr>
            <a:r>
              <a:rPr lang="en-US" i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High use takes up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Arimo"/>
                <a:ea typeface="Arimo"/>
                <a:cs typeface="Arimo"/>
                <a:sym typeface="Arimo"/>
              </a:rPr>
              <a:t>87.88%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8107-1F42-4751-6C1E-CC05167250D1}"/>
              </a:ext>
            </a:extLst>
          </p:cNvPr>
          <p:cNvSpPr txBox="1"/>
          <p:nvPr/>
        </p:nvSpPr>
        <p:spPr>
          <a:xfrm>
            <a:off x="5336907" y="4244980"/>
            <a:ext cx="289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chemeClr val="lt2"/>
              </a:buClr>
              <a:buSzPts val="1200"/>
            </a:pP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Arimo"/>
                <a:ea typeface="Arimo"/>
                <a:cs typeface="Arimo"/>
                <a:sym typeface="Arimo"/>
              </a:rPr>
              <a:t>49.15% </a:t>
            </a:r>
            <a:r>
              <a:rPr lang="en-US" i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do not wear all day</a:t>
            </a:r>
          </a:p>
        </p:txBody>
      </p:sp>
    </p:spTree>
    <p:extLst>
      <p:ext uri="{BB962C8B-B14F-4D97-AF65-F5344CB8AC3E}">
        <p14:creationId xmlns:p14="http://schemas.microsoft.com/office/powerpoint/2010/main" val="270951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759249-E274-DBF3-4FCA-67C0997C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44278"/>
            <a:ext cx="7515300" cy="414871"/>
          </a:xfrm>
        </p:spPr>
        <p:txBody>
          <a:bodyPr/>
          <a:lstStyle/>
          <a:p>
            <a:r>
              <a:rPr lang="en-US" sz="3600" dirty="0"/>
              <a:t>findings &amp; Ideas  |  use of smart devices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D8B91A-54C2-E8EE-66C9-7CAD26A24FC8}"/>
              </a:ext>
            </a:extLst>
          </p:cNvPr>
          <p:cNvSpPr txBox="1"/>
          <p:nvPr/>
        </p:nvSpPr>
        <p:spPr>
          <a:xfrm>
            <a:off x="814350" y="1705225"/>
            <a:ext cx="64627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chemeClr val="lt2"/>
              </a:buClr>
              <a:buSzPts val="1200"/>
            </a:pPr>
            <a:r>
              <a:rPr lang="en-US" sz="1600" b="1" i="1" u="sng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Findings:</a:t>
            </a:r>
          </a:p>
          <a:p>
            <a:pPr marL="400050" indent="-285750">
              <a:buClr>
                <a:schemeClr val="tx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Time </a:t>
            </a: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use in month: </a:t>
            </a:r>
            <a:r>
              <a:rPr lang="en-US" sz="14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High </a:t>
            </a:r>
            <a:r>
              <a:rPr lang="en-US" sz="1400" dirty="0">
                <a:solidFill>
                  <a:schemeClr val="accent6"/>
                </a:solidFill>
                <a:latin typeface="Arimo"/>
                <a:ea typeface="Arimo"/>
                <a:cs typeface="Arimo"/>
                <a:sym typeface="Arimo"/>
              </a:rPr>
              <a:t>use (</a:t>
            </a:r>
            <a:r>
              <a:rPr lang="en-US" sz="1400" dirty="0">
                <a:solidFill>
                  <a:schemeClr val="accent6"/>
                </a:solidFill>
              </a:rPr>
              <a:t>25 – 31 days)</a:t>
            </a:r>
            <a:r>
              <a:rPr lang="en-US" sz="1400" dirty="0">
                <a:solidFill>
                  <a:schemeClr val="accent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4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takes up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mo"/>
                <a:ea typeface="Arimo"/>
                <a:cs typeface="Arimo"/>
                <a:sym typeface="Arimo"/>
              </a:rPr>
              <a:t>87.88%</a:t>
            </a:r>
          </a:p>
          <a:p>
            <a:pPr marL="400050" indent="-285750">
              <a:buClr>
                <a:schemeClr val="tx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Time use in day: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mo"/>
                <a:ea typeface="Arimo"/>
                <a:cs typeface="Arimo"/>
                <a:sym typeface="Arimo"/>
              </a:rPr>
              <a:t>49.15% </a:t>
            </a:r>
            <a:r>
              <a:rPr lang="en-US" sz="14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do not wear all day</a:t>
            </a:r>
          </a:p>
          <a:p>
            <a:pPr marL="2857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4300">
              <a:buClr>
                <a:schemeClr val="accent5"/>
              </a:buClr>
            </a:pPr>
            <a:r>
              <a:rPr lang="en-US" sz="1600" b="1" i="1" u="sng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Ideas:</a:t>
            </a:r>
          </a:p>
          <a:p>
            <a:pPr marL="4000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There are 87,88% of high-use users but 49.15% does not wear the devices all day. </a:t>
            </a:r>
          </a:p>
          <a:p>
            <a:pPr marL="4000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This is the opportunities for </a:t>
            </a:r>
            <a:r>
              <a:rPr lang="en-US" dirty="0" err="1">
                <a:solidFill>
                  <a:schemeClr val="accent6"/>
                </a:solidFill>
              </a:rPr>
              <a:t>Bellabeat</a:t>
            </a:r>
            <a:r>
              <a:rPr lang="en-US" dirty="0">
                <a:solidFill>
                  <a:schemeClr val="accent6"/>
                </a:solidFill>
              </a:rPr>
              <a:t> to gain the more daily use by promoting its product features:</a:t>
            </a:r>
          </a:p>
          <a:p>
            <a:pPr marL="736600" lvl="4" indent="-27305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6"/>
                </a:solidFill>
              </a:rPr>
              <a:t>Water-resistant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swimming activities.</a:t>
            </a:r>
          </a:p>
          <a:p>
            <a:pPr marL="736600" lvl="1" indent="-27305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6"/>
                </a:solidFill>
              </a:rPr>
              <a:t>Fashion / elegant products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Outfit-of-the-day trend.</a:t>
            </a:r>
          </a:p>
          <a:p>
            <a:pPr marL="736600" indent="-27305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6"/>
                </a:solidFill>
              </a:rPr>
              <a:t>Long-lasting battery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outdoor activities.</a:t>
            </a:r>
          </a:p>
          <a:p>
            <a:pPr marL="2857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4300" indent="0">
              <a:buClr>
                <a:schemeClr val="accent5"/>
              </a:buClr>
              <a:buNone/>
            </a:pPr>
            <a:endParaRPr lang="en-US" sz="1600" dirty="0"/>
          </a:p>
          <a:p>
            <a:pPr marL="114300">
              <a:buClr>
                <a:schemeClr val="lt2"/>
              </a:buClr>
              <a:buSzPts val="1200"/>
            </a:pPr>
            <a:endParaRPr lang="en-US" b="1" i="1" u="sng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Google Shape;329;p35">
            <a:extLst>
              <a:ext uri="{FF2B5EF4-FFF2-40B4-BE49-F238E27FC236}">
                <a16:creationId xmlns:a16="http://schemas.microsoft.com/office/drawing/2014/main" id="{D80BAFD8-83C9-5A8A-7137-CBE7090DF209}"/>
              </a:ext>
            </a:extLst>
          </p:cNvPr>
          <p:cNvSpPr/>
          <p:nvPr/>
        </p:nvSpPr>
        <p:spPr>
          <a:xfrm rot="1630957">
            <a:off x="7588272" y="371212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30;p35">
            <a:extLst>
              <a:ext uri="{FF2B5EF4-FFF2-40B4-BE49-F238E27FC236}">
                <a16:creationId xmlns:a16="http://schemas.microsoft.com/office/drawing/2014/main" id="{3294E263-1F05-694D-BE1B-CF086E5D7DB2}"/>
              </a:ext>
            </a:extLst>
          </p:cNvPr>
          <p:cNvSpPr/>
          <p:nvPr/>
        </p:nvSpPr>
        <p:spPr>
          <a:xfrm rot="1630957">
            <a:off x="7135159" y="360432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31;p35">
            <a:extLst>
              <a:ext uri="{FF2B5EF4-FFF2-40B4-BE49-F238E27FC236}">
                <a16:creationId xmlns:a16="http://schemas.microsoft.com/office/drawing/2014/main" id="{11C75497-F3B8-9F89-6909-8559B91620F7}"/>
              </a:ext>
            </a:extLst>
          </p:cNvPr>
          <p:cNvSpPr/>
          <p:nvPr/>
        </p:nvSpPr>
        <p:spPr>
          <a:xfrm rot="21545199">
            <a:off x="8369674" y="410584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32;p35">
            <a:extLst>
              <a:ext uri="{FF2B5EF4-FFF2-40B4-BE49-F238E27FC236}">
                <a16:creationId xmlns:a16="http://schemas.microsoft.com/office/drawing/2014/main" id="{C6FBB535-8CA3-31C1-292B-59743C528CF6}"/>
              </a:ext>
            </a:extLst>
          </p:cNvPr>
          <p:cNvSpPr/>
          <p:nvPr/>
        </p:nvSpPr>
        <p:spPr>
          <a:xfrm rot="1630957">
            <a:off x="8145584" y="349875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8497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1482</Words>
  <Application>Microsoft Office PowerPoint</Application>
  <PresentationFormat>On-screen Show (16:9)</PresentationFormat>
  <Paragraphs>164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Wingdings</vt:lpstr>
      <vt:lpstr>Arimo</vt:lpstr>
      <vt:lpstr>Roboto Condensed Light</vt:lpstr>
      <vt:lpstr>Bebas Neue</vt:lpstr>
      <vt:lpstr>Inter</vt:lpstr>
      <vt:lpstr>Courier New</vt:lpstr>
      <vt:lpstr>Data Analysis for Business by Slidesgo</vt:lpstr>
      <vt:lpstr>data analysis Bellabeat project</vt:lpstr>
      <vt:lpstr>Outline</vt:lpstr>
      <vt:lpstr>1.1. About company</vt:lpstr>
      <vt:lpstr>1.2. PROJECT summary</vt:lpstr>
      <vt:lpstr>1.2. PROJECT summary</vt:lpstr>
      <vt:lpstr>2. methodology</vt:lpstr>
      <vt:lpstr>3. DATA SET 01  |  use of smart devices</vt:lpstr>
      <vt:lpstr> DATA VISUALIZATION  |  use of smart devices</vt:lpstr>
      <vt:lpstr>findings &amp; Ideas  |  use of smart devices</vt:lpstr>
      <vt:lpstr>Data set 02  | User TYPES &amp; calories </vt:lpstr>
      <vt:lpstr>DATA VISUALIZATION  | User TYPES &amp; calories </vt:lpstr>
      <vt:lpstr>findings &amp; Ideas | User TYPES &amp; calories </vt:lpstr>
      <vt:lpstr>Data set 03 | Daily steps &amp; steps IN day</vt:lpstr>
      <vt:lpstr>findings &amp; Ideas | Daily steps &amp; steps IN day</vt:lpstr>
      <vt:lpstr>Data set 04 | user Sleep activity</vt:lpstr>
      <vt:lpstr>findings &amp; Ideas | user Sleep activity</vt:lpstr>
      <vt:lpstr>Dashboard tab 1</vt:lpstr>
      <vt:lpstr>Dashboard tab 2</vt:lpstr>
      <vt:lpstr>4. conclusion</vt:lpstr>
      <vt:lpstr>Own your future by owning your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Bellabeat data analysis project</dc:title>
  <dc:creator>Dell</dc:creator>
  <cp:lastModifiedBy>Long Huy</cp:lastModifiedBy>
  <cp:revision>18</cp:revision>
  <dcterms:modified xsi:type="dcterms:W3CDTF">2022-07-28T09:29:23Z</dcterms:modified>
</cp:coreProperties>
</file>