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29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5F46A96C-79F8-4EED-84E6-3990A4F5C70C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0093CCDD-E834-4E20-A8CD-5A8B6EA4346B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6A96C-79F8-4EED-84E6-3990A4F5C70C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3CCDD-E834-4E20-A8CD-5A8B6EA434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6A96C-79F8-4EED-84E6-3990A4F5C70C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3CCDD-E834-4E20-A8CD-5A8B6EA4346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6A96C-79F8-4EED-84E6-3990A4F5C70C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3CCDD-E834-4E20-A8CD-5A8B6EA4346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5F46A96C-79F8-4EED-84E6-3990A4F5C70C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0093CCDD-E834-4E20-A8CD-5A8B6EA4346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6A96C-79F8-4EED-84E6-3990A4F5C70C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3CCDD-E834-4E20-A8CD-5A8B6EA4346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6A96C-79F8-4EED-84E6-3990A4F5C70C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3CCDD-E834-4E20-A8CD-5A8B6EA4346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6A96C-79F8-4EED-84E6-3990A4F5C70C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3CCDD-E834-4E20-A8CD-5A8B6EA4346B}" type="slidenum">
              <a:rPr lang="en-US" smtClean="0"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6A96C-79F8-4EED-84E6-3990A4F5C70C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3CCDD-E834-4E20-A8CD-5A8B6EA4346B}" type="slidenum">
              <a:rPr lang="en-US" smtClean="0"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6A96C-79F8-4EED-84E6-3990A4F5C70C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3CCDD-E834-4E20-A8CD-5A8B6EA4346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6A96C-79F8-4EED-84E6-3990A4F5C70C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3CCDD-E834-4E20-A8CD-5A8B6EA4346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F46A96C-79F8-4EED-84E6-3990A4F5C70C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093CCDD-E834-4E20-A8CD-5A8B6EA4346B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INTENSIVE DATA ANALYSIS II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 l="14641" t="11458" r="15666" b="6250"/>
          <a:stretch>
            <a:fillRect/>
          </a:stretch>
        </p:blipFill>
        <p:spPr bwMode="auto">
          <a:xfrm>
            <a:off x="76200" y="304800"/>
            <a:ext cx="9067800" cy="601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sz="2400" u="sng" dirty="0" smtClean="0"/>
              <a:t>Independent Variables:</a:t>
            </a:r>
          </a:p>
          <a:p>
            <a:pPr lvl="1">
              <a:lnSpc>
                <a:spcPct val="150000"/>
              </a:lnSpc>
            </a:pPr>
            <a:r>
              <a:rPr lang="en-US" sz="2100" u="sng" dirty="0" smtClean="0"/>
              <a:t>Days/Month</a:t>
            </a:r>
            <a:r>
              <a:rPr lang="en-US" sz="2100" dirty="0" smtClean="0"/>
              <a:t>: </a:t>
            </a:r>
            <a:r>
              <a:rPr lang="en-US" sz="2100" dirty="0" smtClean="0"/>
              <a:t>number of days since last email conversation with </a:t>
            </a:r>
            <a:r>
              <a:rPr lang="en-US" sz="2100" dirty="0" smtClean="0"/>
              <a:t>recipient (0-365/0-11)</a:t>
            </a:r>
            <a:endParaRPr lang="en-US" sz="2100" dirty="0" smtClean="0"/>
          </a:p>
          <a:p>
            <a:pPr lvl="1">
              <a:lnSpc>
                <a:spcPct val="150000"/>
              </a:lnSpc>
            </a:pPr>
            <a:r>
              <a:rPr lang="en-US" sz="2100" u="sng" dirty="0" smtClean="0"/>
              <a:t>Messages</a:t>
            </a:r>
            <a:r>
              <a:rPr lang="en-US" sz="2100" dirty="0" smtClean="0"/>
              <a:t>: total number of emails sent to the recipient over the year</a:t>
            </a:r>
          </a:p>
          <a:p>
            <a:pPr lvl="1">
              <a:lnSpc>
                <a:spcPct val="150000"/>
              </a:lnSpc>
            </a:pPr>
            <a:r>
              <a:rPr lang="en-US" sz="2100" u="sng" dirty="0" smtClean="0"/>
              <a:t>Vividness</a:t>
            </a:r>
            <a:r>
              <a:rPr lang="en-US" sz="2100" u="sng" dirty="0" smtClean="0"/>
              <a:t>:</a:t>
            </a:r>
            <a:r>
              <a:rPr lang="en-US" sz="2100" dirty="0" smtClean="0"/>
              <a:t> Scale of 1(no memory) – 10 (strong memory)</a:t>
            </a:r>
          </a:p>
          <a:p>
            <a:pPr>
              <a:lnSpc>
                <a:spcPct val="150000"/>
              </a:lnSpc>
            </a:pPr>
            <a:r>
              <a:rPr lang="en-US" sz="2400" u="sng" dirty="0" smtClean="0"/>
              <a:t>Dependent Variables</a:t>
            </a:r>
          </a:p>
          <a:p>
            <a:pPr lvl="1">
              <a:lnSpc>
                <a:spcPct val="150000"/>
              </a:lnSpc>
            </a:pPr>
            <a:r>
              <a:rPr lang="en-US" sz="2100" u="sng" dirty="0" smtClean="0"/>
              <a:t>Name accuracy</a:t>
            </a:r>
            <a:r>
              <a:rPr lang="en-US" sz="2100" dirty="0" smtClean="0"/>
              <a:t>: (0,1)</a:t>
            </a:r>
          </a:p>
          <a:p>
            <a:pPr lvl="1">
              <a:lnSpc>
                <a:spcPct val="150000"/>
              </a:lnSpc>
            </a:pPr>
            <a:r>
              <a:rPr lang="en-US" sz="2100" u="sng" dirty="0" smtClean="0"/>
              <a:t>Time </a:t>
            </a:r>
            <a:r>
              <a:rPr lang="en-US" sz="2100" u="sng" dirty="0" smtClean="0"/>
              <a:t>Judgments:</a:t>
            </a:r>
            <a:r>
              <a:rPr lang="en-US" sz="2100" dirty="0" smtClean="0"/>
              <a:t> Month of sent </a:t>
            </a:r>
            <a:r>
              <a:rPr lang="en-US" sz="2100" dirty="0" smtClean="0"/>
              <a:t>email (0-11)</a:t>
            </a:r>
          </a:p>
          <a:p>
            <a:pPr lvl="1">
              <a:lnSpc>
                <a:spcPct val="150000"/>
              </a:lnSpc>
            </a:pPr>
            <a:r>
              <a:rPr lang="en-US" sz="2100" u="sng" dirty="0" smtClean="0"/>
              <a:t>Temporal Distance</a:t>
            </a:r>
            <a:r>
              <a:rPr lang="en-US" sz="2100" dirty="0" smtClean="0"/>
              <a:t>:</a:t>
            </a:r>
            <a:r>
              <a:rPr lang="en-US" sz="2100" dirty="0" smtClean="0"/>
              <a:t> </a:t>
            </a:r>
            <a:r>
              <a:rPr lang="en-US" sz="2100" dirty="0" smtClean="0"/>
              <a:t>Distance between actual month and participant’s estimate of the month (0-11)</a:t>
            </a:r>
          </a:p>
          <a:p>
            <a:pPr lvl="1"/>
            <a:endParaRPr lang="en-US" sz="2100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Correlation Matrix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33405" y="1676400"/>
          <a:ext cx="8305794" cy="4038600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1186542"/>
                <a:gridCol w="1186542"/>
                <a:gridCol w="1186542"/>
                <a:gridCol w="1186542"/>
                <a:gridCol w="1186542"/>
                <a:gridCol w="1186542"/>
                <a:gridCol w="1186542"/>
              </a:tblGrid>
              <a:tr h="864050"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mbria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/>
                        <a:t>Accuracy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mbria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/>
                        <a:t>Messages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latin typeface="Cambria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/>
                        <a:t>Vividness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mbria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/>
                        <a:t>Month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latin typeface="Cambria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/>
                        <a:t>Temporal Distance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mbria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/>
                        <a:t>Month_0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latin typeface="Cambria" pitchFamily="18" charset="0"/>
                      </a:endParaRPr>
                    </a:p>
                  </a:txBody>
                  <a:tcPr marL="9525" marR="9525" marT="9525" marB="0" anchor="ctr"/>
                </a:tc>
              </a:tr>
              <a:tr h="47737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/>
                        <a:t>Accuracy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latin typeface="Cambria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/>
                        <a:t>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latin typeface="Cambria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/>
                        <a:t>0.13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latin typeface="Cambria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/>
                        <a:t>0.58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mbria" pitchFamily="18" charset="0"/>
                      </a:endParaRP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/>
                        <a:t>-0.23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mbria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/>
                        <a:t>-0.35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latin typeface="Cambria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/>
                        <a:t>-0.23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latin typeface="Cambria" pitchFamily="18" charset="0"/>
                      </a:endParaRPr>
                    </a:p>
                  </a:txBody>
                  <a:tcPr marL="9525" marR="9525" marT="9525" marB="0" anchor="ctr"/>
                </a:tc>
              </a:tr>
              <a:tr h="47737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/>
                        <a:t>Messages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latin typeface="Cambria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/>
                        <a:t>0.13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latin typeface="Cambria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/>
                        <a:t>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latin typeface="Cambria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/>
                        <a:t>0.1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latin typeface="Cambria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/>
                        <a:t>-0.24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latin typeface="Cambria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/>
                        <a:t>-0.07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latin typeface="Cambria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/>
                        <a:t>-0.24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latin typeface="Cambria" pitchFamily="18" charset="0"/>
                      </a:endParaRPr>
                    </a:p>
                  </a:txBody>
                  <a:tcPr marL="9525" marR="9525" marT="9525" marB="0" anchor="ctr"/>
                </a:tc>
              </a:tr>
              <a:tr h="47737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/>
                        <a:t>Vividness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latin typeface="Cambria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/>
                        <a:t>0.58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latin typeface="Cambria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/>
                        <a:t>0.1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mbria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/>
                        <a:t>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latin typeface="Cambria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/>
                        <a:t>-0.32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latin typeface="Cambria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/>
                        <a:t>-0.42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latin typeface="Cambria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/>
                        <a:t>-0.32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latin typeface="Cambria" pitchFamily="18" charset="0"/>
                      </a:endParaRPr>
                    </a:p>
                  </a:txBody>
                  <a:tcPr marL="9525" marR="9525" marT="9525" marB="0" anchor="ctr"/>
                </a:tc>
              </a:tr>
              <a:tr h="47737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/>
                        <a:t>Month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latin typeface="Cambria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/>
                        <a:t>-0.23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latin typeface="Cambria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/>
                        <a:t>-0.24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latin typeface="Cambria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/>
                        <a:t>-0.32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mbria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/>
                        <a:t>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latin typeface="Cambria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/>
                        <a:t>0.31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latin typeface="Cambria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/>
                        <a:t>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latin typeface="Cambria" pitchFamily="18" charset="0"/>
                      </a:endParaRPr>
                    </a:p>
                  </a:txBody>
                  <a:tcPr marL="9525" marR="9525" marT="9525" marB="0" anchor="ctr"/>
                </a:tc>
              </a:tr>
              <a:tr h="7876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/>
                        <a:t>TimeJudgmentDistance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latin typeface="Cambria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/>
                        <a:t>-0.35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latin typeface="Cambria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/>
                        <a:t>-0.07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latin typeface="Cambria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/>
                        <a:t>-0.42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mbria" pitchFamily="18" charset="0"/>
                      </a:endParaRP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/>
                        <a:t>0.31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latin typeface="Cambria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/>
                        <a:t>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latin typeface="Cambria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/>
                        <a:t>0.31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latin typeface="Cambria" pitchFamily="18" charset="0"/>
                      </a:endParaRPr>
                    </a:p>
                  </a:txBody>
                  <a:tcPr marL="9525" marR="9525" marT="9525" marB="0" anchor="ctr"/>
                </a:tc>
              </a:tr>
              <a:tr h="47737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/>
                        <a:t>Month_0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latin typeface="Cambria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/>
                        <a:t>-0.23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latin typeface="Cambria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/>
                        <a:t>-0.24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latin typeface="Cambria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/>
                        <a:t>-0.32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mbria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/>
                        <a:t>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latin typeface="Cambria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/>
                        <a:t>0.31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latin typeface="Cambria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/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mbria" pitchFamily="18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35</TotalTime>
  <Words>152</Words>
  <Application>Microsoft Office PowerPoint</Application>
  <PresentationFormat>On-screen Show (4:3)</PresentationFormat>
  <Paragraphs>59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Origin</vt:lpstr>
      <vt:lpstr>INTENSIVE DATA ANALYSIS II</vt:lpstr>
      <vt:lpstr>Slide 2</vt:lpstr>
      <vt:lpstr>Key Variables</vt:lpstr>
      <vt:lpstr>Correlation Matrix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INTENSIVE DATA ANALYSIS II</dc:title>
  <dc:creator>lenovo</dc:creator>
  <cp:lastModifiedBy>lenovo</cp:lastModifiedBy>
  <cp:revision>3</cp:revision>
  <dcterms:created xsi:type="dcterms:W3CDTF">2017-10-12T02:50:57Z</dcterms:created>
  <dcterms:modified xsi:type="dcterms:W3CDTF">2017-10-12T03:26:30Z</dcterms:modified>
</cp:coreProperties>
</file>