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7" r:id="rId4"/>
    <p:sldId id="271" r:id="rId5"/>
    <p:sldId id="264" r:id="rId6"/>
    <p:sldId id="265" r:id="rId7"/>
    <p:sldId id="276" r:id="rId8"/>
    <p:sldId id="305" r:id="rId9"/>
    <p:sldId id="260" r:id="rId10"/>
    <p:sldId id="262" r:id="rId11"/>
    <p:sldId id="259" r:id="rId12"/>
    <p:sldId id="270" r:id="rId13"/>
    <p:sldId id="274" r:id="rId14"/>
    <p:sldId id="272" r:id="rId15"/>
    <p:sldId id="268" r:id="rId16"/>
    <p:sldId id="275" r:id="rId17"/>
    <p:sldId id="278" r:id="rId18"/>
    <p:sldId id="277" r:id="rId19"/>
    <p:sldId id="280" r:id="rId20"/>
    <p:sldId id="279" r:id="rId21"/>
    <p:sldId id="282" r:id="rId22"/>
    <p:sldId id="284" r:id="rId23"/>
    <p:sldId id="283" r:id="rId24"/>
    <p:sldId id="293" r:id="rId25"/>
    <p:sldId id="292" r:id="rId26"/>
    <p:sldId id="285" r:id="rId27"/>
    <p:sldId id="288" r:id="rId28"/>
    <p:sldId id="286" r:id="rId29"/>
    <p:sldId id="287" r:id="rId30"/>
    <p:sldId id="294" r:id="rId31"/>
    <p:sldId id="298" r:id="rId32"/>
    <p:sldId id="290" r:id="rId33"/>
    <p:sldId id="295" r:id="rId34"/>
    <p:sldId id="296" r:id="rId35"/>
    <p:sldId id="303" r:id="rId36"/>
    <p:sldId id="297" r:id="rId37"/>
    <p:sldId id="300" r:id="rId38"/>
    <p:sldId id="304" r:id="rId39"/>
    <p:sldId id="302" r:id="rId40"/>
    <p:sldId id="301" r:id="rId41"/>
    <p:sldId id="307" r:id="rId42"/>
    <p:sldId id="308" r:id="rId43"/>
    <p:sldId id="309" r:id="rId44"/>
    <p:sldId id="31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33" autoAdjust="0"/>
  </p:normalViewPr>
  <p:slideViewPr>
    <p:cSldViewPr snapToGrid="0" snapToObjects="1">
      <p:cViewPr>
        <p:scale>
          <a:sx n="130" d="100"/>
          <a:sy n="130" d="100"/>
        </p:scale>
        <p:origin x="264" y="4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C2854-6FF3-FF49-B8B8-61C7E94EA03C}" type="datetimeFigureOut">
              <a:rPr kumimoji="1" lang="zh-CN" altLang="en-US" smtClean="0"/>
              <a:t>15/6/18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75990-A66E-F642-B105-AF75237C3F4E}" type="slidenum">
              <a:rPr kumimoji="1" lang="zh-CN" altLang="en-US" smtClean="0"/>
              <a:t>‹#›</a:t>
            </a:fld>
            <a:endParaRPr kumimoji="1" lang="zh-CN" altLang="en-US"/>
          </a:p>
        </p:txBody>
      </p:sp>
    </p:spTree>
    <p:extLst>
      <p:ext uri="{BB962C8B-B14F-4D97-AF65-F5344CB8AC3E}">
        <p14:creationId xmlns:p14="http://schemas.microsoft.com/office/powerpoint/2010/main" val="39832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www.nature.com.virtual.anu.edu.au/nsmb/journal/v17/n10/full/nsmb.1921.html%23ref28" TargetMode="External"/><Relationship Id="rId12" Type="http://schemas.openxmlformats.org/officeDocument/2006/relationships/hyperlink" Target="http://www.nature.com.virtual.anu.edu.au/nsmb/journal/v17/n10/full/nsmb.1921.html%23ref29" TargetMode="External"/><Relationship Id="rId13" Type="http://schemas.openxmlformats.org/officeDocument/2006/relationships/hyperlink" Target="http://www.nature.com.virtual.anu.edu.au/nsmb/journal/v17/n10/full/nsmb.1921.html%23ref30" TargetMode="External"/><Relationship Id="rId14" Type="http://schemas.openxmlformats.org/officeDocument/2006/relationships/hyperlink" Target="http://www.nature.com.virtual.anu.edu.au/nsmb/journal/v17/n10/full/nsmb.1921.html%23ref31" TargetMode="External"/><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www.nature.com.virtual.anu.edu.au/nsmb/journal/v17/n10/full/nsmb.1921.html%23ref6" TargetMode="External"/><Relationship Id="rId4" Type="http://schemas.openxmlformats.org/officeDocument/2006/relationships/hyperlink" Target="http://www.nature.com.virtual.anu.edu.au/nsmb/journal/v17/n10/full/nsmb.1921.html%23ref21" TargetMode="External"/><Relationship Id="rId5" Type="http://schemas.openxmlformats.org/officeDocument/2006/relationships/hyperlink" Target="http://www.nature.com.virtual.anu.edu.au/nsmb/journal/v17/n10/full/nsmb.1921.html%23ref22" TargetMode="External"/><Relationship Id="rId6" Type="http://schemas.openxmlformats.org/officeDocument/2006/relationships/hyperlink" Target="http://www.nature.com.virtual.anu.edu.au/nsmb/journal/v17/n10/full/nsmb.1921.html%23ref23" TargetMode="External"/><Relationship Id="rId7" Type="http://schemas.openxmlformats.org/officeDocument/2006/relationships/hyperlink" Target="http://www.nature.com.virtual.anu.edu.au/nsmb/journal/v17/n10/full/nsmb.1921.html%23f1" TargetMode="External"/><Relationship Id="rId8" Type="http://schemas.openxmlformats.org/officeDocument/2006/relationships/hyperlink" Target="http://www.nature.com.virtual.anu.edu.au/nsmb/journal/v17/n10/full/nsmb.1921.html%23ref62" TargetMode="External"/><Relationship Id="rId9" Type="http://schemas.openxmlformats.org/officeDocument/2006/relationships/hyperlink" Target="http://www.nature.com.virtual.anu.edu.au/nsmb/journal/v17/n10/full/nsmb.1921.html%23ref63" TargetMode="External"/><Relationship Id="rId10" Type="http://schemas.openxmlformats.org/officeDocument/2006/relationships/hyperlink" Target="http://www.nature.com.virtual.anu.edu.au/nsmb/journal/v17/n10/full/nsmb.1921.html%23ref27"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onlinelibrary.wiley.com.virtual.anu.edu.au/doi/10.1002/jcp.21993/full%23bib60" TargetMode="External"/><Relationship Id="rId4" Type="http://schemas.openxmlformats.org/officeDocument/2006/relationships/hyperlink" Target="http://onlinelibrary.wiley.com.virtual.anu.edu.au/doi/10.1002/jcp.21993/full%23bib64" TargetMode="External"/><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a:t>
            </a:fld>
            <a:endParaRPr lang="en-AU"/>
          </a:p>
        </p:txBody>
      </p:sp>
    </p:spTree>
    <p:extLst>
      <p:ext uri="{BB962C8B-B14F-4D97-AF65-F5344CB8AC3E}">
        <p14:creationId xmlns:p14="http://schemas.microsoft.com/office/powerpoint/2010/main" val="111792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11</a:t>
            </a:fld>
            <a:endParaRPr lang="en-AU"/>
          </a:p>
        </p:txBody>
      </p:sp>
    </p:spTree>
    <p:extLst>
      <p:ext uri="{BB962C8B-B14F-4D97-AF65-F5344CB8AC3E}">
        <p14:creationId xmlns:p14="http://schemas.microsoft.com/office/powerpoint/2010/main" val="304701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elegans</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12</a:t>
            </a:fld>
            <a:endParaRPr lang="en-AU"/>
          </a:p>
        </p:txBody>
      </p:sp>
    </p:spTree>
    <p:extLst>
      <p:ext uri="{BB962C8B-B14F-4D97-AF65-F5344CB8AC3E}">
        <p14:creationId xmlns:p14="http://schemas.microsoft.com/office/powerpoint/2010/main" val="2001206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13</a:t>
            </a:fld>
            <a:endParaRPr lang="en-AU"/>
          </a:p>
        </p:txBody>
      </p:sp>
    </p:spTree>
    <p:extLst>
      <p:ext uri="{BB962C8B-B14F-4D97-AF65-F5344CB8AC3E}">
        <p14:creationId xmlns:p14="http://schemas.microsoft.com/office/powerpoint/2010/main" val="345187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14</a:t>
            </a:fld>
            <a:endParaRPr lang="en-AU"/>
          </a:p>
        </p:txBody>
      </p:sp>
    </p:spTree>
    <p:extLst>
      <p:ext uri="{BB962C8B-B14F-4D97-AF65-F5344CB8AC3E}">
        <p14:creationId xmlns:p14="http://schemas.microsoft.com/office/powerpoint/2010/main" val="4098156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Finally, additional mechanisms might be in place at </a:t>
            </a:r>
          </a:p>
          <a:p>
            <a:r>
              <a:rPr lang="en-AU" dirty="0" smtClean="0"/>
              <a:t>the RNA level to provide robustness and guard against transcrip­tional fluctuations. </a:t>
            </a:r>
          </a:p>
          <a:p>
            <a:r>
              <a:rPr lang="en-AU" dirty="0" smtClean="0"/>
              <a:t>It has been proposed that high levels of transcrip­tion coupled with inefficient translation can lower intrinsic noise in </a:t>
            </a:r>
          </a:p>
          <a:p>
            <a:r>
              <a:rPr lang="en-AU" dirty="0" smtClean="0"/>
              <a:t>protein output.</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17</a:t>
            </a:fld>
            <a:endParaRPr lang="en-AU"/>
          </a:p>
        </p:txBody>
      </p:sp>
    </p:spTree>
    <p:extLst>
      <p:ext uri="{BB962C8B-B14F-4D97-AF65-F5344CB8AC3E}">
        <p14:creationId xmlns:p14="http://schemas.microsoft.com/office/powerpoint/2010/main" val="1706058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Biological systems can compensate for genetic and environmental </a:t>
            </a:r>
          </a:p>
          <a:p>
            <a:r>
              <a:rPr lang="en-AU" dirty="0" smtClean="0"/>
              <a:t>perturbations. Genetic buffering allows invariance of the phenotype </a:t>
            </a:r>
          </a:p>
          <a:p>
            <a:r>
              <a:rPr lang="en-AU" dirty="0" smtClean="0"/>
              <a:t>in the face of perturbations. This endows the organism with reduced </a:t>
            </a:r>
          </a:p>
          <a:p>
            <a:r>
              <a:rPr lang="en-AU" dirty="0" smtClean="0"/>
              <a:t>susceptibility to mutations and results in robustness. External </a:t>
            </a:r>
          </a:p>
          <a:p>
            <a:r>
              <a:rPr lang="en-AU" dirty="0" smtClean="0"/>
              <a:t>perturbations may arise from changes in the environment, whereas </a:t>
            </a:r>
          </a:p>
          <a:p>
            <a:r>
              <a:rPr lang="en-AU" dirty="0" smtClean="0"/>
              <a:t>internal factors derive from inexact processes within a cell such as </a:t>
            </a:r>
          </a:p>
          <a:p>
            <a:r>
              <a:rPr lang="en-AU" dirty="0" smtClean="0"/>
              <a:t>transcriptional bursts, changes in gene dosage and leaky transcrip­tion. This variation in gene expression may lead to fluctuation in </a:t>
            </a:r>
          </a:p>
          <a:p>
            <a:r>
              <a:rPr lang="en-AU" dirty="0" smtClean="0"/>
              <a:t>activity, limiting the accuracy of specific cellular processes. </a:t>
            </a:r>
          </a:p>
          <a:p>
            <a:r>
              <a:rPr lang="en-AU" dirty="0" smtClean="0"/>
              <a:t>In order </a:t>
            </a:r>
          </a:p>
          <a:p>
            <a:r>
              <a:rPr lang="en-AU" dirty="0" smtClean="0"/>
              <a:t>to prevent these fluctuations from having a severe impact on pheno­type, several mechanisms for providing robustness have evolved. </a:t>
            </a:r>
          </a:p>
          <a:p>
            <a:endParaRPr lang="en-AU" dirty="0" smtClean="0"/>
          </a:p>
          <a:p>
            <a:r>
              <a:rPr lang="en-AU" dirty="0" smtClean="0"/>
              <a:t>First, creating networks of feedback and </a:t>
            </a:r>
            <a:r>
              <a:rPr lang="en-AU" dirty="0" err="1" smtClean="0"/>
              <a:t>feedforward</a:t>
            </a:r>
            <a:r>
              <a:rPr lang="en-AU" dirty="0" smtClean="0"/>
              <a:t> loops can reduce the </a:t>
            </a:r>
          </a:p>
          <a:p>
            <a:r>
              <a:rPr lang="en-AU" dirty="0" smtClean="0"/>
              <a:t>effects of variation by stabilizing different phenotypic states such </a:t>
            </a:r>
          </a:p>
          <a:p>
            <a:r>
              <a:rPr lang="en-AU" dirty="0" smtClean="0"/>
              <a:t>that minor variation will not be sufficient to alter the current state6. </a:t>
            </a:r>
          </a:p>
          <a:p>
            <a:endParaRPr lang="en-AU" dirty="0" smtClean="0"/>
          </a:p>
          <a:p>
            <a:r>
              <a:rPr lang="en-AU" dirty="0" smtClean="0"/>
              <a:t>Second, functional redundancy within regulatory networks provides </a:t>
            </a:r>
          </a:p>
          <a:p>
            <a:r>
              <a:rPr lang="en-AU" dirty="0" smtClean="0"/>
              <a:t>stability because multiple changes need to occur to perturb the sys­</a:t>
            </a:r>
          </a:p>
          <a:p>
            <a:r>
              <a:rPr lang="en-AU" dirty="0" smtClean="0"/>
              <a:t>tem1. </a:t>
            </a:r>
          </a:p>
          <a:p>
            <a:endParaRPr lang="en-AU" dirty="0" smtClean="0"/>
          </a:p>
          <a:p>
            <a:r>
              <a:rPr lang="en-AU" dirty="0" smtClean="0"/>
              <a:t>Third, genetic buffering prevents small changes at the genetic </a:t>
            </a:r>
          </a:p>
          <a:p>
            <a:r>
              <a:rPr lang="en-AU" dirty="0" smtClean="0"/>
              <a:t>level from influencing the phenotype. </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18</a:t>
            </a:fld>
            <a:endParaRPr lang="en-AU"/>
          </a:p>
        </p:txBody>
      </p:sp>
    </p:spTree>
    <p:extLst>
      <p:ext uri="{BB962C8B-B14F-4D97-AF65-F5344CB8AC3E}">
        <p14:creationId xmlns:p14="http://schemas.microsoft.com/office/powerpoint/2010/main" val="2407107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dirty="0" err="1" smtClean="0"/>
              <a:t>miRNAs</a:t>
            </a:r>
            <a:r>
              <a:rPr lang="en-GB" altLang="en-US" dirty="0" smtClean="0"/>
              <a:t> were discovered in studies of developmental progressions in the nematode </a:t>
            </a:r>
            <a:r>
              <a:rPr lang="en-GB" altLang="en-US" i="1" dirty="0" smtClean="0"/>
              <a:t>C. </a:t>
            </a:r>
            <a:r>
              <a:rPr lang="en-GB" altLang="en-US" i="1" dirty="0" err="1" smtClean="0"/>
              <a:t>elegans</a:t>
            </a:r>
            <a:r>
              <a:rPr lang="en-GB" altLang="en-US" dirty="0" smtClean="0"/>
              <a:t>.</a:t>
            </a:r>
          </a:p>
          <a:p>
            <a:pPr eaLnBrk="1" hangingPunct="1"/>
            <a:endParaRPr lang="en-GB" altLang="en-US" dirty="0" smtClean="0"/>
          </a:p>
          <a:p>
            <a:pPr eaLnBrk="1" hangingPunct="1"/>
            <a:r>
              <a:rPr lang="en-GB" altLang="en-US" dirty="0" smtClean="0"/>
              <a:t>A miRNA encoded by </a:t>
            </a:r>
            <a:r>
              <a:rPr lang="en-GB" altLang="en-US" i="1" dirty="0" smtClean="0"/>
              <a:t>lin-4</a:t>
            </a:r>
            <a:r>
              <a:rPr lang="en-GB" altLang="en-US" dirty="0" smtClean="0"/>
              <a:t> is required for proper larval development</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19</a:t>
            </a:fld>
            <a:endParaRPr lang="en-AU"/>
          </a:p>
        </p:txBody>
      </p:sp>
    </p:spTree>
    <p:extLst>
      <p:ext uri="{BB962C8B-B14F-4D97-AF65-F5344CB8AC3E}">
        <p14:creationId xmlns:p14="http://schemas.microsoft.com/office/powerpoint/2010/main" val="84958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smtClean="0">
                <a:solidFill>
                  <a:schemeClr val="tx1"/>
                </a:solidFill>
                <a:effectLst/>
                <a:latin typeface="+mn-lt"/>
                <a:ea typeface="+mn-ea"/>
                <a:cs typeface="+mn-cs"/>
              </a:rPr>
              <a:t>Adult </a:t>
            </a:r>
            <a:r>
              <a:rPr lang="en-AU" sz="1200" b="0" i="1" kern="1200" dirty="0" smtClean="0">
                <a:solidFill>
                  <a:schemeClr val="tx1"/>
                </a:solidFill>
                <a:effectLst/>
                <a:latin typeface="+mn-lt"/>
                <a:ea typeface="+mn-ea"/>
                <a:cs typeface="+mn-cs"/>
              </a:rPr>
              <a:t>lin-4</a:t>
            </a:r>
            <a:r>
              <a:rPr lang="en-AU" sz="1200" b="0" i="0" kern="1200" dirty="0" smtClean="0">
                <a:solidFill>
                  <a:schemeClr val="tx1"/>
                </a:solidFill>
                <a:effectLst/>
                <a:latin typeface="+mn-lt"/>
                <a:ea typeface="+mn-ea"/>
                <a:cs typeface="+mn-cs"/>
              </a:rPr>
              <a:t> loss-of-function mutants lack many adult structures, and they are unable to lay eggs on account of a failure to develop a vulva, so the eggs accumulate within their bodies. </a:t>
            </a:r>
            <a:r>
              <a:rPr lang="en-AU" sz="1200" b="0" i="1" kern="1200" dirty="0" smtClean="0">
                <a:solidFill>
                  <a:schemeClr val="tx1"/>
                </a:solidFill>
                <a:effectLst/>
                <a:latin typeface="+mn-lt"/>
                <a:ea typeface="+mn-ea"/>
                <a:cs typeface="+mn-cs"/>
              </a:rPr>
              <a:t>lin-14</a:t>
            </a:r>
            <a:r>
              <a:rPr lang="en-AU" sz="1200" b="0" i="0" kern="1200" dirty="0" smtClean="0">
                <a:solidFill>
                  <a:schemeClr val="tx1"/>
                </a:solidFill>
                <a:effectLst/>
                <a:latin typeface="+mn-lt"/>
                <a:ea typeface="+mn-ea"/>
                <a:cs typeface="+mn-cs"/>
              </a:rPr>
              <a:t> loss-of-function mutants develop certain adult features precociously at larval stages, resulting in smaller, poorly formed adults.</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20</a:t>
            </a:fld>
            <a:endParaRPr lang="en-AU"/>
          </a:p>
        </p:txBody>
      </p:sp>
    </p:spTree>
    <p:extLst>
      <p:ext uri="{BB962C8B-B14F-4D97-AF65-F5344CB8AC3E}">
        <p14:creationId xmlns:p14="http://schemas.microsoft.com/office/powerpoint/2010/main" val="1484923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latin typeface="Arial" pitchFamily="34" charset="0"/>
                <a:ea typeface="+mn-ea"/>
                <a:cs typeface="+mn-cs"/>
              </a:rPr>
              <a:t>Vegetative phase change is the transition from juvenile to adult growth in plants</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21</a:t>
            </a:fld>
            <a:endParaRPr lang="en-AU"/>
          </a:p>
        </p:txBody>
      </p:sp>
    </p:spTree>
    <p:extLst>
      <p:ext uri="{BB962C8B-B14F-4D97-AF65-F5344CB8AC3E}">
        <p14:creationId xmlns:p14="http://schemas.microsoft.com/office/powerpoint/2010/main" val="562694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latin typeface="Arial" pitchFamily="34" charset="0"/>
                <a:ea typeface="+mn-ea"/>
                <a:cs typeface="+mn-cs"/>
              </a:rPr>
              <a:t>The SPL genes are a family of transcription factors that are miR156 targets</a:t>
            </a:r>
          </a:p>
          <a:p>
            <a:endParaRPr lang="en-GB" dirty="0" smtClean="0">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Arial" pitchFamily="34" charset="0"/>
                <a:ea typeface="+mn-ea"/>
                <a:cs typeface="+mn-cs"/>
              </a:rPr>
              <a:t>In wild-type plants, miR156 expression decreases with plant age, allowing SPL to accumulate and promote phase change.</a:t>
            </a:r>
          </a:p>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22</a:t>
            </a:fld>
            <a:endParaRPr lang="en-AU"/>
          </a:p>
        </p:txBody>
      </p:sp>
    </p:spTree>
    <p:extLst>
      <p:ext uri="{BB962C8B-B14F-4D97-AF65-F5344CB8AC3E}">
        <p14:creationId xmlns:p14="http://schemas.microsoft.com/office/powerpoint/2010/main" val="421320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3</a:t>
            </a:fld>
            <a:endParaRPr lang="en-AU"/>
          </a:p>
        </p:txBody>
      </p:sp>
    </p:spTree>
    <p:extLst>
      <p:ext uri="{BB962C8B-B14F-4D97-AF65-F5344CB8AC3E}">
        <p14:creationId xmlns:p14="http://schemas.microsoft.com/office/powerpoint/2010/main" val="2762153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23</a:t>
            </a:fld>
            <a:endParaRPr lang="en-AU"/>
          </a:p>
        </p:txBody>
      </p:sp>
    </p:spTree>
    <p:extLst>
      <p:ext uri="{BB962C8B-B14F-4D97-AF65-F5344CB8AC3E}">
        <p14:creationId xmlns:p14="http://schemas.microsoft.com/office/powerpoint/2010/main" val="3224628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miRNAs</a:t>
            </a:r>
            <a:r>
              <a:rPr lang="en-US" baseline="0" dirty="0" smtClean="0"/>
              <a:t>  are a class of endogenous small non-coding RNAs that play crucial roles in both plants and animals. In plants, </a:t>
            </a:r>
            <a:r>
              <a:rPr lang="en-US" baseline="0" dirty="0" err="1" smtClean="0"/>
              <a:t>miRNAs</a:t>
            </a:r>
            <a:r>
              <a:rPr lang="en-US" baseline="0" dirty="0" smtClean="0"/>
              <a:t> play important roles in many biological processes. These pictures show plants in which </a:t>
            </a:r>
            <a:r>
              <a:rPr lang="en-US" baseline="0" dirty="0" err="1" smtClean="0"/>
              <a:t>miRNA</a:t>
            </a:r>
            <a:r>
              <a:rPr lang="en-US" baseline="0" dirty="0" smtClean="0"/>
              <a:t> regulation has been disturbed and you can see that all of them show dramatic phenotypes, so </a:t>
            </a:r>
            <a:r>
              <a:rPr lang="en-US" baseline="0" dirty="0" err="1" smtClean="0"/>
              <a:t>miRNAs</a:t>
            </a:r>
            <a:r>
              <a:rPr lang="en-US" baseline="0" dirty="0" smtClean="0"/>
              <a:t> are very important for proper plant development. </a:t>
            </a:r>
            <a:endParaRPr lang="en-AU" dirty="0"/>
          </a:p>
        </p:txBody>
      </p:sp>
      <p:sp>
        <p:nvSpPr>
          <p:cNvPr id="4" name="Slide Number Placeholder 3"/>
          <p:cNvSpPr>
            <a:spLocks noGrp="1"/>
          </p:cNvSpPr>
          <p:nvPr>
            <p:ph type="sldNum" sz="quarter" idx="10"/>
          </p:nvPr>
        </p:nvSpPr>
        <p:spPr/>
        <p:txBody>
          <a:bodyPr/>
          <a:lstStyle/>
          <a:p>
            <a:fld id="{644E4322-FB2F-4A8D-B866-AC5EFF903E0D}" type="slidenum">
              <a:rPr lang="en-AU" smtClean="0"/>
              <a:pPr/>
              <a:t>24</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latin typeface="Arial" panose="020B0604020202020204" pitchFamily="34" charset="0"/>
                <a:cs typeface="Arial" panose="020B0604020202020204" pitchFamily="34" charset="0"/>
              </a:rPr>
              <a:t>Results differ from program to program. High false-positive rates are often observed due to the unpredictable complexity of </a:t>
            </a:r>
            <a:r>
              <a:rPr lang="en-AU" sz="1200" i="1" dirty="0" smtClean="0">
                <a:latin typeface="Arial" panose="020B0604020202020204" pitchFamily="34" charset="0"/>
                <a:cs typeface="Arial" panose="020B0604020202020204" pitchFamily="34" charset="0"/>
              </a:rPr>
              <a:t>in vivo </a:t>
            </a:r>
            <a:r>
              <a:rPr lang="en-AU" sz="1200" dirty="0" smtClean="0">
                <a:latin typeface="Arial" panose="020B0604020202020204" pitchFamily="34" charset="0"/>
                <a:cs typeface="Arial" panose="020B0604020202020204" pitchFamily="34" charset="0"/>
              </a:rPr>
              <a:t>situations</a:t>
            </a:r>
            <a:r>
              <a:rPr lang="en-AU" sz="1400" dirty="0" smtClean="0">
                <a:latin typeface="Arial" panose="020B0604020202020204" pitchFamily="34" charset="0"/>
                <a:cs typeface="Arial" panose="020B0604020202020204" pitchFamily="34" charset="0"/>
              </a:rPr>
              <a:t>. </a:t>
            </a:r>
            <a:endParaRPr lang="en-AU" sz="1400" i="1" dirty="0" smtClean="0">
              <a:latin typeface="Arial" panose="020B0604020202020204" pitchFamily="34" charset="0"/>
              <a:cs typeface="Arial" panose="020B0604020202020204" pitchFamily="34" charset="0"/>
            </a:endParaRPr>
          </a:p>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26</a:t>
            </a:fld>
            <a:endParaRPr lang="en-AU"/>
          </a:p>
        </p:txBody>
      </p:sp>
    </p:spTree>
    <p:extLst>
      <p:ext uri="{BB962C8B-B14F-4D97-AF65-F5344CB8AC3E}">
        <p14:creationId xmlns:p14="http://schemas.microsoft.com/office/powerpoint/2010/main" val="7592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a:t>
            </a:r>
            <a:r>
              <a:rPr lang="en-AU" baseline="0" dirty="0" smtClean="0"/>
              <a:t> Gene ontology</a:t>
            </a:r>
          </a:p>
          <a:p>
            <a:r>
              <a:rPr lang="en-AU" sz="1200" b="0" i="0" kern="1200" dirty="0" smtClean="0">
                <a:solidFill>
                  <a:schemeClr val="tx1"/>
                </a:solidFill>
                <a:effectLst/>
                <a:latin typeface="+mn-lt"/>
                <a:ea typeface="+mn-ea"/>
                <a:cs typeface="+mn-cs"/>
              </a:rPr>
              <a:t>The Gene Ontology project is a major bioinformatics initiative with the aim of standardizing the representation of gene and gene product attributes across species and databases. </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Because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reduce the steady-state transcript levels of most target genes</a:t>
            </a:r>
            <a:r>
              <a:rPr lang="en-AU" sz="1200" b="0" i="0" u="none" strike="noStrike" kern="1200" baseline="30000" dirty="0" smtClean="0">
                <a:solidFill>
                  <a:schemeClr val="tx1"/>
                </a:solidFill>
                <a:effectLst/>
                <a:latin typeface="+mn-lt"/>
                <a:ea typeface="+mn-ea"/>
                <a:cs typeface="+mn-cs"/>
                <a:hlinkClick r:id="rId3" tooltip="Hendrickson, D.G. et al. Concordant regulation of translation and mRNA abundance for hundreds of targets of a human microRNA. PLoS Biol. 7, e1000238 (2009)."/>
              </a:rPr>
              <a:t>6</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4" tooltip="Baek, D. et al. The impact of microRNAs on protein output. Nature 455, 64-71 (2008)."/>
              </a:rPr>
              <a:t>21</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5" tooltip="Selbach, M. et al. Widespread changes in protein synthesis induced by microRNAs. Nature 455, 58-63 (2008)."/>
              </a:rPr>
              <a:t>22</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6" tooltip="Lim, L.P. et al. Microarray analysis shows that some microRNAs downregulate large numbers of target mRNAs. Nature 433, 769-773 (2005)."/>
              </a:rPr>
              <a:t>23</a:t>
            </a:r>
            <a:r>
              <a:rPr lang="en-AU" sz="1200" b="0" i="0" kern="1200" dirty="0" smtClean="0">
                <a:solidFill>
                  <a:schemeClr val="tx1"/>
                </a:solidFill>
                <a:effectLst/>
                <a:latin typeface="+mn-lt"/>
                <a:ea typeface="+mn-ea"/>
                <a:cs typeface="+mn-cs"/>
              </a:rPr>
              <a:t>, identifying mRNAs that are </a:t>
            </a:r>
            <a:r>
              <a:rPr lang="en-AU" sz="1200" b="0" i="0" kern="1200" dirty="0" err="1" smtClean="0">
                <a:solidFill>
                  <a:schemeClr val="tx1"/>
                </a:solidFill>
                <a:effectLst/>
                <a:latin typeface="+mn-lt"/>
                <a:ea typeface="+mn-ea"/>
                <a:cs typeface="+mn-cs"/>
              </a:rPr>
              <a:t>downregulated</a:t>
            </a:r>
            <a:r>
              <a:rPr lang="en-AU" sz="1200" b="0" i="0" kern="1200" dirty="0" smtClean="0">
                <a:solidFill>
                  <a:schemeClr val="tx1"/>
                </a:solidFill>
                <a:effectLst/>
                <a:latin typeface="+mn-lt"/>
                <a:ea typeface="+mn-ea"/>
                <a:cs typeface="+mn-cs"/>
              </a:rPr>
              <a:t> after ectopic miRNA expression or </a:t>
            </a:r>
            <a:r>
              <a:rPr lang="en-AU" sz="1200" b="0" i="0" kern="1200" dirty="0" err="1" smtClean="0">
                <a:solidFill>
                  <a:schemeClr val="tx1"/>
                </a:solidFill>
                <a:effectLst/>
                <a:latin typeface="+mn-lt"/>
                <a:ea typeface="+mn-ea"/>
                <a:cs typeface="+mn-cs"/>
              </a:rPr>
              <a:t>upregulated</a:t>
            </a:r>
            <a:r>
              <a:rPr lang="en-AU" sz="1200" b="0" i="0" kern="1200" dirty="0" smtClean="0">
                <a:solidFill>
                  <a:schemeClr val="tx1"/>
                </a:solidFill>
                <a:effectLst/>
                <a:latin typeface="+mn-lt"/>
                <a:ea typeface="+mn-ea"/>
                <a:cs typeface="+mn-cs"/>
              </a:rPr>
              <a:t> after miRNA antagonism provides a useful way to identify putative miRNA-regulated genes (</a:t>
            </a:r>
            <a:r>
              <a:rPr lang="en-AU" sz="1200" b="0" i="0" u="none" strike="noStrike" kern="1200" dirty="0" smtClean="0">
                <a:solidFill>
                  <a:schemeClr val="tx1"/>
                </a:solidFill>
                <a:effectLst/>
                <a:latin typeface="+mn-lt"/>
                <a:ea typeface="+mn-ea"/>
                <a:cs typeface="+mn-cs"/>
                <a:hlinkClick r:id="rId7"/>
              </a:rPr>
              <a:t>Fig. 1</a:t>
            </a:r>
            <a:r>
              <a:rPr lang="en-AU" sz="1200" b="0" i="0" kern="1200" dirty="0" smtClean="0">
                <a:solidFill>
                  <a:schemeClr val="tx1"/>
                </a:solidFill>
                <a:effectLst/>
                <a:latin typeface="+mn-lt"/>
                <a:ea typeface="+mn-ea"/>
                <a:cs typeface="+mn-cs"/>
              </a:rPr>
              <a:t>). Although this method cannot distinguish direct from indirect targets, harvesting cells soon after transfection might enhance the proportion of direct targets</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Proteomic analysis can also identify miRNA targets. Stable isotope </a:t>
            </a:r>
            <a:r>
              <a:rPr lang="en-AU" sz="1200" b="0" i="0" kern="1200" dirty="0" err="1" smtClean="0">
                <a:solidFill>
                  <a:schemeClr val="tx1"/>
                </a:solidFill>
                <a:effectLst/>
                <a:latin typeface="+mn-lt"/>
                <a:ea typeface="+mn-ea"/>
                <a:cs typeface="+mn-cs"/>
              </a:rPr>
              <a:t>labeling</a:t>
            </a:r>
            <a:r>
              <a:rPr lang="en-AU" sz="1200" b="0" i="0" kern="1200" dirty="0" smtClean="0">
                <a:solidFill>
                  <a:schemeClr val="tx1"/>
                </a:solidFill>
                <a:effectLst/>
                <a:latin typeface="+mn-lt"/>
                <a:ea typeface="+mn-ea"/>
                <a:cs typeface="+mn-cs"/>
              </a:rPr>
              <a:t> with amino acids in cell culture (SILAC) followed by mass spectrometry can assess the effect of the loss or overexpression of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on global protein expression</a:t>
            </a:r>
          </a:p>
          <a:p>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The mammalian </a:t>
            </a:r>
            <a:r>
              <a:rPr lang="en-AU" sz="1200" b="0" i="0" kern="1200" dirty="0" err="1" smtClean="0">
                <a:solidFill>
                  <a:schemeClr val="tx1"/>
                </a:solidFill>
                <a:effectLst/>
                <a:latin typeface="+mn-lt"/>
                <a:ea typeface="+mn-ea"/>
                <a:cs typeface="+mn-cs"/>
              </a:rPr>
              <a:t>miRISC</a:t>
            </a:r>
            <a:r>
              <a:rPr lang="en-AU" sz="1200" b="0" i="0" kern="1200" dirty="0" smtClean="0">
                <a:solidFill>
                  <a:schemeClr val="tx1"/>
                </a:solidFill>
                <a:effectLst/>
                <a:latin typeface="+mn-lt"/>
                <a:ea typeface="+mn-ea"/>
                <a:cs typeface="+mn-cs"/>
              </a:rPr>
              <a:t> contains a mature miRNA and several proteins, including an Ago protein and Tnrc6 (refs. </a:t>
            </a:r>
            <a:r>
              <a:rPr lang="en-AU" sz="1200" b="0" i="0" u="none" strike="noStrike" kern="1200" dirty="0" smtClean="0">
                <a:solidFill>
                  <a:schemeClr val="tx1"/>
                </a:solidFill>
                <a:effectLst/>
                <a:latin typeface="+mn-lt"/>
                <a:ea typeface="+mn-ea"/>
                <a:cs typeface="+mn-cs"/>
                <a:hlinkClick r:id="rId8" tooltip="Landthaler, M. et al. Molecular characterization of human Argonaute-containing ribonucleoprotein complexes and their bound target mRNAs. RNA 14, 2580-2596 (2008)."/>
              </a:rPr>
              <a:t>62</a:t>
            </a:r>
            <a:r>
              <a:rPr lang="en-AU" sz="1200" b="0" i="0" kern="1200" dirty="0" smtClean="0">
                <a:solidFill>
                  <a:schemeClr val="tx1"/>
                </a:solidFill>
                <a:effectLst/>
                <a:latin typeface="+mn-lt"/>
                <a:ea typeface="+mn-ea"/>
                <a:cs typeface="+mn-cs"/>
              </a:rPr>
              <a:t>, </a:t>
            </a:r>
            <a:r>
              <a:rPr lang="en-AU" sz="1200" b="0" i="0" u="none" strike="noStrike" kern="1200" dirty="0" smtClean="0">
                <a:solidFill>
                  <a:schemeClr val="tx1"/>
                </a:solidFill>
                <a:effectLst/>
                <a:latin typeface="+mn-lt"/>
                <a:ea typeface="+mn-ea"/>
                <a:cs typeface="+mn-cs"/>
                <a:hlinkClick r:id="rId9" tooltip="Ding, L. &amp; Han, M. GW182 family proteins are crucial for microRNA-mediated gene silencing. Trends Cell Biol. 17, 411-416 (2007)."/>
              </a:rPr>
              <a:t>63</a:t>
            </a:r>
            <a:r>
              <a:rPr lang="en-AU" sz="1200" b="0" i="0" kern="1200" dirty="0" smtClean="0">
                <a:solidFill>
                  <a:schemeClr val="tx1"/>
                </a:solidFill>
                <a:effectLst/>
                <a:latin typeface="+mn-lt"/>
                <a:ea typeface="+mn-ea"/>
                <a:cs typeface="+mn-cs"/>
              </a:rPr>
              <a:t>). Several studies have identified miRNA targets by their association with </a:t>
            </a:r>
            <a:r>
              <a:rPr lang="en-AU" sz="1200" b="0" i="0" kern="1200" dirty="0" err="1" smtClean="0">
                <a:solidFill>
                  <a:schemeClr val="tx1"/>
                </a:solidFill>
                <a:effectLst/>
                <a:latin typeface="+mn-lt"/>
                <a:ea typeface="+mn-ea"/>
                <a:cs typeface="+mn-cs"/>
              </a:rPr>
              <a:t>miRISC</a:t>
            </a:r>
            <a:r>
              <a:rPr lang="en-AU" sz="1200" b="0" i="0" kern="1200" dirty="0" smtClean="0">
                <a:solidFill>
                  <a:schemeClr val="tx1"/>
                </a:solidFill>
                <a:effectLst/>
                <a:latin typeface="+mn-lt"/>
                <a:ea typeface="+mn-ea"/>
                <a:cs typeface="+mn-cs"/>
              </a:rPr>
              <a:t> proteins, using </a:t>
            </a:r>
            <a:r>
              <a:rPr lang="en-AU" sz="1200" b="0" i="0" kern="1200" dirty="0" err="1" smtClean="0">
                <a:solidFill>
                  <a:schemeClr val="tx1"/>
                </a:solidFill>
                <a:effectLst/>
                <a:latin typeface="+mn-lt"/>
                <a:ea typeface="+mn-ea"/>
                <a:cs typeface="+mn-cs"/>
              </a:rPr>
              <a:t>immunoprecipitation</a:t>
            </a:r>
            <a:r>
              <a:rPr lang="en-AU" sz="1200" b="0" i="0" kern="1200" dirty="0" smtClean="0">
                <a:solidFill>
                  <a:schemeClr val="tx1"/>
                </a:solidFill>
                <a:effectLst/>
                <a:latin typeface="+mn-lt"/>
                <a:ea typeface="+mn-ea"/>
                <a:cs typeface="+mn-cs"/>
              </a:rPr>
              <a:t> of epitope-tagged </a:t>
            </a:r>
            <a:r>
              <a:rPr lang="en-AU" sz="1200" b="0" i="0" kern="1200" dirty="0" err="1" smtClean="0">
                <a:solidFill>
                  <a:schemeClr val="tx1"/>
                </a:solidFill>
                <a:effectLst/>
                <a:latin typeface="+mn-lt"/>
                <a:ea typeface="+mn-ea"/>
                <a:cs typeface="+mn-cs"/>
              </a:rPr>
              <a:t>miRISC</a:t>
            </a:r>
            <a:r>
              <a:rPr lang="en-AU" sz="1200" b="0" i="0" kern="1200" dirty="0" smtClean="0">
                <a:solidFill>
                  <a:schemeClr val="tx1"/>
                </a:solidFill>
                <a:effectLst/>
                <a:latin typeface="+mn-lt"/>
                <a:ea typeface="+mn-ea"/>
                <a:cs typeface="+mn-cs"/>
              </a:rPr>
              <a:t> components</a:t>
            </a:r>
            <a:r>
              <a:rPr lang="en-AU" sz="1200" b="0" i="0" u="none" strike="noStrike" kern="1200" baseline="30000" dirty="0" smtClean="0">
                <a:solidFill>
                  <a:schemeClr val="tx1"/>
                </a:solidFill>
                <a:effectLst/>
                <a:latin typeface="+mn-lt"/>
                <a:ea typeface="+mn-ea"/>
                <a:cs typeface="+mn-cs"/>
                <a:hlinkClick r:id="rId10" tooltip="Easow, G., Teleman, A.A. &amp; Cohen, S.M. Isolation of microRNA targets by miRNP immunopurification. RNA 13, 1198-1204 (2007)."/>
              </a:rPr>
              <a:t>27</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11" tooltip="Hong, X., Hammell, M., Ambros, V. &amp; Cohen, S.M. Immunopurification of Ago1 miRNPs selects for a distinct class of microRNA targets. Proc. Natl. Acad. Sci. USA 106, 15085-15090 (2009)."/>
              </a:rPr>
              <a:t>28</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12" tooltip="Karginov, F.V. et al. A biochemical approach to identifying microRNA targets. Proc. Natl. Acad. Sci. USA 104, 19291-19296 (2007)."/>
              </a:rPr>
              <a:t>29</a:t>
            </a:r>
            <a:r>
              <a:rPr lang="en-AU" sz="1200" b="0" i="0" kern="1200" baseline="30000" dirty="0" smtClean="0">
                <a:solidFill>
                  <a:schemeClr val="tx1"/>
                </a:solidFill>
                <a:effectLst/>
                <a:latin typeface="+mn-lt"/>
                <a:ea typeface="+mn-ea"/>
                <a:cs typeface="+mn-cs"/>
              </a:rPr>
              <a:t>, </a:t>
            </a:r>
            <a:r>
              <a:rPr lang="en-AU" sz="1200" b="0" i="0" u="none" strike="noStrike" kern="1200" baseline="30000" dirty="0" smtClean="0">
                <a:solidFill>
                  <a:schemeClr val="tx1"/>
                </a:solidFill>
                <a:effectLst/>
                <a:latin typeface="+mn-lt"/>
                <a:ea typeface="+mn-ea"/>
                <a:cs typeface="+mn-cs"/>
                <a:hlinkClick r:id="rId13" tooltip="Hendrickson, D.G., Hogan, D.J., Herschlag, D., Ferrell, J.E. &amp; Brown, P.O. Systematic identification of mRNAs recruited to argonaute 2 by specific microRNAs and corresponding changes in transcript abundance. PLoS ONE 3, e2126 (2008)."/>
              </a:rPr>
              <a:t>30</a:t>
            </a:r>
            <a:r>
              <a:rPr lang="en-AU" sz="1200" b="0" i="0" kern="1200" dirty="0" smtClean="0">
                <a:solidFill>
                  <a:schemeClr val="tx1"/>
                </a:solidFill>
                <a:effectLst/>
                <a:latin typeface="+mn-lt"/>
                <a:ea typeface="+mn-ea"/>
                <a:cs typeface="+mn-cs"/>
              </a:rPr>
              <a:t> or native miRISC</a:t>
            </a:r>
            <a:r>
              <a:rPr lang="en-AU" sz="1200" b="0" i="0" u="none" strike="noStrike" kern="1200" baseline="30000" dirty="0" smtClean="0">
                <a:solidFill>
                  <a:schemeClr val="tx1"/>
                </a:solidFill>
                <a:effectLst/>
                <a:latin typeface="+mn-lt"/>
                <a:ea typeface="+mn-ea"/>
                <a:cs typeface="+mn-cs"/>
                <a:hlinkClick r:id="rId14" tooltip="Beitzinger, M., Peters, L., Zhu, J.Y., Kremmer, E. &amp; Meister, G. Identification of human microRNA targets from isolated argonaute protein complexes. RNA Biol. 4, 76-84 (2007)."/>
              </a:rPr>
              <a:t>31</a:t>
            </a:r>
            <a:r>
              <a:rPr lang="en-AU" sz="1200" b="0" i="0" kern="1200" dirty="0" smtClean="0">
                <a:solidFill>
                  <a:schemeClr val="tx1"/>
                </a:solidFill>
                <a:effectLst/>
                <a:latin typeface="+mn-lt"/>
                <a:ea typeface="+mn-ea"/>
                <a:cs typeface="+mn-cs"/>
              </a:rPr>
              <a:t>, often while manipulating a specific miRNA to identify its targets</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27</a:t>
            </a:fld>
            <a:endParaRPr lang="en-AU"/>
          </a:p>
        </p:txBody>
      </p:sp>
    </p:spTree>
    <p:extLst>
      <p:ext uri="{BB962C8B-B14F-4D97-AF65-F5344CB8AC3E}">
        <p14:creationId xmlns:p14="http://schemas.microsoft.com/office/powerpoint/2010/main" val="3658642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Parallel Analysis of RNA Ends (PARE) libraries </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28</a:t>
            </a:fld>
            <a:endParaRPr lang="en-AU"/>
          </a:p>
        </p:txBody>
      </p:sp>
    </p:spTree>
    <p:extLst>
      <p:ext uri="{BB962C8B-B14F-4D97-AF65-F5344CB8AC3E}">
        <p14:creationId xmlns:p14="http://schemas.microsoft.com/office/powerpoint/2010/main" val="2852357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36</a:t>
            </a:fld>
            <a:endParaRPr lang="en-AU"/>
          </a:p>
        </p:txBody>
      </p:sp>
    </p:spTree>
    <p:extLst>
      <p:ext uri="{BB962C8B-B14F-4D97-AF65-F5344CB8AC3E}">
        <p14:creationId xmlns:p14="http://schemas.microsoft.com/office/powerpoint/2010/main" val="3308817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37</a:t>
            </a:fld>
            <a:endParaRPr lang="en-AU"/>
          </a:p>
        </p:txBody>
      </p:sp>
    </p:spTree>
    <p:extLst>
      <p:ext uri="{BB962C8B-B14F-4D97-AF65-F5344CB8AC3E}">
        <p14:creationId xmlns:p14="http://schemas.microsoft.com/office/powerpoint/2010/main" val="305887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err="1" smtClean="0"/>
              <a:t>microRNA</a:t>
            </a:r>
            <a:r>
              <a:rPr lang="en-AU" baseline="0" dirty="0" smtClean="0"/>
              <a:t> gene is transcribed and processed into mature </a:t>
            </a:r>
            <a:r>
              <a:rPr lang="en-AU" baseline="0" dirty="0" err="1" smtClean="0"/>
              <a:t>miRNA</a:t>
            </a:r>
            <a:r>
              <a:rPr lang="en-AU" baseline="0" dirty="0" smtClean="0"/>
              <a:t>. The </a:t>
            </a:r>
            <a:r>
              <a:rPr lang="en-AU" baseline="0" dirty="0" err="1" smtClean="0"/>
              <a:t>miRNA</a:t>
            </a:r>
            <a:r>
              <a:rPr lang="en-AU" baseline="0" dirty="0" smtClean="0"/>
              <a:t> is then incorporated into RISC and guides the RISC to bind onto the target.  2 mins</a:t>
            </a:r>
            <a:endParaRPr lang="en-AU" dirty="0"/>
          </a:p>
        </p:txBody>
      </p:sp>
      <p:sp>
        <p:nvSpPr>
          <p:cNvPr id="4" name="Slide Number Placeholder 3"/>
          <p:cNvSpPr>
            <a:spLocks noGrp="1"/>
          </p:cNvSpPr>
          <p:nvPr>
            <p:ph type="sldNum" sz="quarter" idx="10"/>
          </p:nvPr>
        </p:nvSpPr>
        <p:spPr/>
        <p:txBody>
          <a:bodyPr/>
          <a:lstStyle/>
          <a:p>
            <a:fld id="{71E0BFB1-7282-4600-9A3D-6DE2D7C1035D}" type="slidenum">
              <a:rPr lang="en-AU" smtClean="0"/>
              <a:pPr/>
              <a:t>4</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5</a:t>
            </a:fld>
            <a:endParaRPr lang="en-AU"/>
          </a:p>
        </p:txBody>
      </p:sp>
    </p:spTree>
    <p:extLst>
      <p:ext uri="{BB962C8B-B14F-4D97-AF65-F5344CB8AC3E}">
        <p14:creationId xmlns:p14="http://schemas.microsoft.com/office/powerpoint/2010/main" val="49896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6</a:t>
            </a:fld>
            <a:endParaRPr lang="en-AU"/>
          </a:p>
        </p:txBody>
      </p:sp>
    </p:spTree>
    <p:extLst>
      <p:ext uri="{BB962C8B-B14F-4D97-AF65-F5344CB8AC3E}">
        <p14:creationId xmlns:p14="http://schemas.microsoft.com/office/powerpoint/2010/main" val="352978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Types of miRNA Target Sites</a:t>
            </a:r>
          </a:p>
          <a:p>
            <a:r>
              <a:rPr lang="en-AU" dirty="0" smtClean="0"/>
              <a:t>(A–C) Canonical, 7–8 </a:t>
            </a:r>
            <a:r>
              <a:rPr lang="en-AU" dirty="0" err="1" smtClean="0"/>
              <a:t>nt</a:t>
            </a:r>
            <a:r>
              <a:rPr lang="en-AU" dirty="0" smtClean="0"/>
              <a:t> seed-matched sites. Vertical dashes indicate contiguous Watson–Crick pairing.</a:t>
            </a:r>
          </a:p>
          <a:p>
            <a:r>
              <a:rPr lang="en-AU" dirty="0" smtClean="0"/>
              <a:t>(D–E) Marginal, 6 </a:t>
            </a:r>
            <a:r>
              <a:rPr lang="en-AU" dirty="0" err="1" smtClean="0"/>
              <a:t>nt</a:t>
            </a:r>
            <a:r>
              <a:rPr lang="en-AU" dirty="0" smtClean="0"/>
              <a:t> sites matching the seed region. These 6mer sites typically have reduced efficacy (Figure 4A) and are conserved by chance more frequently </a:t>
            </a:r>
          </a:p>
          <a:p>
            <a:r>
              <a:rPr lang="en-AU" dirty="0" smtClean="0"/>
              <a:t>than the larger sites. Therefore, when prioritizing site efficacy and prediction specificity, prediction algorithms with stringent seed-pairing criteria disregard 6mer </a:t>
            </a:r>
          </a:p>
          <a:p>
            <a:r>
              <a:rPr lang="en-AU" dirty="0" smtClean="0"/>
              <a:t>sites.</a:t>
            </a:r>
          </a:p>
          <a:p>
            <a:r>
              <a:rPr lang="en-AU" dirty="0" smtClean="0"/>
              <a:t>(F–G) Sites with productive 3′ pairing. For 3′-supplementary sites (F), Watson–Crick pairing usually </a:t>
            </a:r>
            <a:r>
              <a:rPr lang="en-AU" dirty="0" err="1" smtClean="0"/>
              <a:t>centering</a:t>
            </a:r>
            <a:r>
              <a:rPr lang="en-AU" dirty="0" smtClean="0"/>
              <a:t> miRNA nucleotides 13–16 (orange) supplements </a:t>
            </a:r>
          </a:p>
          <a:p>
            <a:r>
              <a:rPr lang="en-AU" dirty="0" smtClean="0"/>
              <a:t>a 6–8 </a:t>
            </a:r>
            <a:r>
              <a:rPr lang="en-AU" dirty="0" err="1" smtClean="0"/>
              <a:t>nt</a:t>
            </a:r>
            <a:r>
              <a:rPr lang="en-AU" dirty="0" smtClean="0"/>
              <a:t> site (A–E). At least 3–4 well-positioned contiguous pairs are typically required for increased efficacy, which explains why 3′-supplementary sites are </a:t>
            </a:r>
          </a:p>
          <a:p>
            <a:r>
              <a:rPr lang="en-AU" dirty="0" smtClean="0"/>
              <a:t>atypical. For 3′-compensatory sites (G), Watson–Crick pairing usually </a:t>
            </a:r>
            <a:r>
              <a:rPr lang="en-AU" dirty="0" err="1" smtClean="0"/>
              <a:t>centering</a:t>
            </a:r>
            <a:r>
              <a:rPr lang="en-AU" dirty="0" smtClean="0"/>
              <a:t> on miRNA nucleotides 13–16 (orange) can compensate for a seed mismatch </a:t>
            </a:r>
          </a:p>
          <a:p>
            <a:r>
              <a:rPr lang="en-AU" dirty="0" smtClean="0"/>
              <a:t>and thereby create a functional site.</a:t>
            </a:r>
          </a:p>
          <a:p>
            <a:r>
              <a:rPr lang="en-AU" dirty="0" smtClean="0"/>
              <a:t>(H) Number of preferentially conserved mammalian sites matching a typical highly conserved miRNA (Friedman et al., 2008). For each site matching the seed </a:t>
            </a:r>
          </a:p>
          <a:p>
            <a:r>
              <a:rPr lang="en-AU" dirty="0" smtClean="0"/>
              <a:t>region, orange-hatched subsectors indicate the fraction of conserved sites with preferentially conserved 3′-supplementary pairing. Analysis was performed </a:t>
            </a:r>
          </a:p>
          <a:p>
            <a:r>
              <a:rPr lang="en-AU" dirty="0" smtClean="0"/>
              <a:t>with the 87 miRNA families highly conserved in vertebrates. A 7mer site is counted only if it is not part of an 8mer site, and a 6mer site is counted only if it is not </a:t>
            </a:r>
          </a:p>
          <a:p>
            <a:r>
              <a:rPr lang="en-AU" dirty="0" smtClean="0"/>
              <a:t>part of a larger site. Values plotted are the number of preferentially conserved sites confidently detected above background, calculated as the average number </a:t>
            </a:r>
          </a:p>
          <a:p>
            <a:r>
              <a:rPr lang="en-AU" dirty="0" smtClean="0"/>
              <a:t>of conserved sites minus the upper 95% confidence limit on the sites estimated to be conserved by chance. Thus for each site type of panels (A)–(E), there is </a:t>
            </a:r>
          </a:p>
          <a:p>
            <a:r>
              <a:rPr lang="en-AU" dirty="0" smtClean="0"/>
              <a:t>95% confidence that the actual average of preferentially conserved sites is higher than that plotted.</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7</a:t>
            </a:fld>
            <a:endParaRPr lang="en-AU"/>
          </a:p>
        </p:txBody>
      </p:sp>
    </p:spTree>
    <p:extLst>
      <p:ext uri="{BB962C8B-B14F-4D97-AF65-F5344CB8AC3E}">
        <p14:creationId xmlns:p14="http://schemas.microsoft.com/office/powerpoint/2010/main" val="4212908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8</a:t>
            </a:fld>
            <a:endParaRPr lang="en-AU"/>
          </a:p>
        </p:txBody>
      </p:sp>
    </p:spTree>
    <p:extLst>
      <p:ext uri="{BB962C8B-B14F-4D97-AF65-F5344CB8AC3E}">
        <p14:creationId xmlns:p14="http://schemas.microsoft.com/office/powerpoint/2010/main" val="149254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kern="120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Genomic location of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 </a:t>
            </a:r>
            <a:r>
              <a:rPr lang="en-AU" sz="1200" b="0" i="0" kern="1200" dirty="0" err="1" smtClean="0">
                <a:solidFill>
                  <a:schemeClr val="tx1"/>
                </a:solidFill>
                <a:effectLst/>
                <a:latin typeface="+mn-lt"/>
                <a:ea typeface="+mn-ea"/>
                <a:cs typeface="+mn-cs"/>
              </a:rPr>
              <a:t>Intergenic</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found in genomic regions distinct from known transcription units. These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can be </a:t>
            </a:r>
            <a:r>
              <a:rPr lang="en-AU" sz="1200" b="0" i="0" kern="1200" dirty="0" err="1" smtClean="0">
                <a:solidFill>
                  <a:schemeClr val="tx1"/>
                </a:solidFill>
                <a:effectLst/>
                <a:latin typeface="+mn-lt"/>
                <a:ea typeface="+mn-ea"/>
                <a:cs typeface="+mn-cs"/>
              </a:rPr>
              <a:t>monocistronic</a:t>
            </a:r>
            <a:r>
              <a:rPr lang="en-AU" sz="1200" b="0" i="0" kern="1200" dirty="0" smtClean="0">
                <a:solidFill>
                  <a:schemeClr val="tx1"/>
                </a:solidFill>
                <a:effectLst/>
                <a:latin typeface="+mn-lt"/>
                <a:ea typeface="+mn-ea"/>
                <a:cs typeface="+mn-cs"/>
              </a:rPr>
              <a:t> (top part) with their own promoters (black arrowhead), or </a:t>
            </a:r>
            <a:r>
              <a:rPr lang="en-AU" sz="1200" b="0" i="0" kern="1200" dirty="0" err="1" smtClean="0">
                <a:solidFill>
                  <a:schemeClr val="tx1"/>
                </a:solidFill>
                <a:effectLst/>
                <a:latin typeface="+mn-lt"/>
                <a:ea typeface="+mn-ea"/>
                <a:cs typeface="+mn-cs"/>
              </a:rPr>
              <a:t>polycistronic</a:t>
            </a:r>
            <a:r>
              <a:rPr lang="en-AU" sz="1200" b="0" i="0" kern="1200" dirty="0" smtClean="0">
                <a:solidFill>
                  <a:schemeClr val="tx1"/>
                </a:solidFill>
                <a:effectLst/>
                <a:latin typeface="+mn-lt"/>
                <a:ea typeface="+mn-ea"/>
                <a:cs typeface="+mn-cs"/>
              </a:rPr>
              <a:t>, where several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transcribed as cluster of primary transcripts (bottom part) with a shared promoter (black arrowhead). B: </a:t>
            </a:r>
            <a:r>
              <a:rPr lang="en-AU" sz="1200" b="0" i="0" kern="1200" dirty="0" err="1" smtClean="0">
                <a:solidFill>
                  <a:schemeClr val="tx1"/>
                </a:solidFill>
                <a:effectLst/>
                <a:latin typeface="+mn-lt"/>
                <a:ea typeface="+mn-ea"/>
                <a:cs typeface="+mn-cs"/>
              </a:rPr>
              <a:t>Intronic</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found in the introns of annotated genes, both protein coding and noncoding. These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can be present as a single miRNA (top part) or as a cluster of several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(bottom part). </a:t>
            </a:r>
            <a:r>
              <a:rPr lang="en-AU" sz="1200" b="0" i="0" kern="1200" dirty="0" err="1" smtClean="0">
                <a:solidFill>
                  <a:schemeClr val="tx1"/>
                </a:solidFill>
                <a:effectLst/>
                <a:latin typeface="+mn-lt"/>
                <a:ea typeface="+mn-ea"/>
                <a:cs typeface="+mn-cs"/>
              </a:rPr>
              <a:t>Intronic</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thought to be transcribed from the same promoter as their host genes (black arrowhead, all parts) and processed from the introns of host gene transcripts. In the special case of </a:t>
            </a:r>
            <a:r>
              <a:rPr lang="en-AU" sz="1200" b="0" i="0" kern="1200" dirty="0" err="1" smtClean="0">
                <a:solidFill>
                  <a:schemeClr val="tx1"/>
                </a:solidFill>
                <a:effectLst/>
                <a:latin typeface="+mn-lt"/>
                <a:ea typeface="+mn-ea"/>
                <a:cs typeface="+mn-cs"/>
              </a:rPr>
              <a:t>mirtrons</a:t>
            </a:r>
            <a:r>
              <a:rPr lang="en-AU" sz="1200" b="0" i="0" kern="1200" dirty="0" smtClean="0">
                <a:solidFill>
                  <a:schemeClr val="tx1"/>
                </a:solidFill>
                <a:effectLst/>
                <a:latin typeface="+mn-lt"/>
                <a:ea typeface="+mn-ea"/>
                <a:cs typeface="+mn-cs"/>
              </a:rPr>
              <a:t> (middle part), the intron is the exact sequence of the pre-miRNA with splice sites on either side (denoted by white asterisks). In this case, the Microprocessor complex is thought to be unnecessary in </a:t>
            </a:r>
            <a:r>
              <a:rPr lang="en-AU" sz="1200" b="0" i="0" kern="1200" dirty="0" err="1" smtClean="0">
                <a:solidFill>
                  <a:schemeClr val="tx1"/>
                </a:solidFill>
                <a:effectLst/>
                <a:latin typeface="+mn-lt"/>
                <a:ea typeface="+mn-ea"/>
                <a:cs typeface="+mn-cs"/>
              </a:rPr>
              <a:t>mirtron</a:t>
            </a:r>
            <a:r>
              <a:rPr lang="en-AU" sz="1200" b="0" i="0" kern="1200" dirty="0" smtClean="0">
                <a:solidFill>
                  <a:schemeClr val="tx1"/>
                </a:solidFill>
                <a:effectLst/>
                <a:latin typeface="+mn-lt"/>
                <a:ea typeface="+mn-ea"/>
                <a:cs typeface="+mn-cs"/>
              </a:rPr>
              <a:t> maturation (Okamura et al., </a:t>
            </a:r>
            <a:r>
              <a:rPr lang="en-AU" sz="1200" b="0" i="0" u="sng" kern="1200" dirty="0" smtClean="0">
                <a:solidFill>
                  <a:schemeClr val="tx1"/>
                </a:solidFill>
                <a:effectLst/>
                <a:latin typeface="+mn-lt"/>
                <a:ea typeface="+mn-ea"/>
                <a:cs typeface="+mn-cs"/>
                <a:hlinkClick r:id="rId3" tooltip="Link to bibliographic citation"/>
              </a:rPr>
              <a:t>2007</a:t>
            </a:r>
            <a:r>
              <a:rPr lang="en-AU" sz="1200" b="0" i="0" kern="1200" dirty="0" smtClean="0">
                <a:solidFill>
                  <a:schemeClr val="tx1"/>
                </a:solidFill>
                <a:effectLst/>
                <a:latin typeface="+mn-lt"/>
                <a:ea typeface="+mn-ea"/>
                <a:cs typeface="+mn-cs"/>
              </a:rPr>
              <a:t>). C: </a:t>
            </a:r>
            <a:r>
              <a:rPr lang="en-AU" sz="1200" b="0" i="0" kern="1200" dirty="0" err="1" smtClean="0">
                <a:solidFill>
                  <a:schemeClr val="tx1"/>
                </a:solidFill>
                <a:effectLst/>
                <a:latin typeface="+mn-lt"/>
                <a:ea typeface="+mn-ea"/>
                <a:cs typeface="+mn-cs"/>
              </a:rPr>
              <a:t>Exonic</a:t>
            </a:r>
            <a:r>
              <a:rPr lang="en-AU" sz="1200" b="0" i="0" kern="1200" dirty="0" smtClean="0">
                <a:solidFill>
                  <a:schemeClr val="tx1"/>
                </a:solidFill>
                <a:effectLst/>
                <a:latin typeface="+mn-lt"/>
                <a:ea typeface="+mn-ea"/>
                <a:cs typeface="+mn-cs"/>
              </a:rPr>
              <a:t>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far more rare than either of the types above and often overlap an exon and an intron of a noncoding gene. These </a:t>
            </a:r>
            <a:r>
              <a:rPr lang="en-AU" sz="1200" b="0" i="0" kern="1200" dirty="0" err="1" smtClean="0">
                <a:solidFill>
                  <a:schemeClr val="tx1"/>
                </a:solidFill>
                <a:effectLst/>
                <a:latin typeface="+mn-lt"/>
                <a:ea typeface="+mn-ea"/>
                <a:cs typeface="+mn-cs"/>
              </a:rPr>
              <a:t>miRNAs</a:t>
            </a:r>
            <a:r>
              <a:rPr lang="en-AU" sz="1200" b="0" i="0" kern="1200" dirty="0" smtClean="0">
                <a:solidFill>
                  <a:schemeClr val="tx1"/>
                </a:solidFill>
                <a:effectLst/>
                <a:latin typeface="+mn-lt"/>
                <a:ea typeface="+mn-ea"/>
                <a:cs typeface="+mn-cs"/>
              </a:rPr>
              <a:t> are also thought to be transcribed by their host gene promoter and their maturation often excludes host gene function (Rodriguez et al., </a:t>
            </a:r>
            <a:r>
              <a:rPr lang="en-AU" sz="1200" b="0" i="0" u="sng" kern="1200" dirty="0" smtClean="0">
                <a:solidFill>
                  <a:schemeClr val="tx1"/>
                </a:solidFill>
                <a:effectLst/>
                <a:latin typeface="+mn-lt"/>
                <a:ea typeface="+mn-ea"/>
                <a:cs typeface="+mn-cs"/>
                <a:hlinkClick r:id="rId4" tooltip="Link to bibliographic citation"/>
              </a:rPr>
              <a:t>2004</a:t>
            </a:r>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9</a:t>
            </a:fld>
            <a:endParaRPr lang="en-AU"/>
          </a:p>
        </p:txBody>
      </p:sp>
    </p:spTree>
    <p:extLst>
      <p:ext uri="{BB962C8B-B14F-4D97-AF65-F5344CB8AC3E}">
        <p14:creationId xmlns:p14="http://schemas.microsoft.com/office/powerpoint/2010/main" val="221855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Somewhere between 36% and 47% of </a:t>
            </a:r>
            <a:r>
              <a:rPr lang="en-AU" dirty="0" err="1" smtClean="0"/>
              <a:t>miRNAs</a:t>
            </a:r>
            <a:r>
              <a:rPr lang="en-AU" dirty="0" smtClean="0"/>
              <a:t> are found in</a:t>
            </a:r>
          </a:p>
          <a:p>
            <a:r>
              <a:rPr lang="en-AU" dirty="0" smtClean="0"/>
              <a:t>clusters in </a:t>
            </a:r>
            <a:r>
              <a:rPr lang="en-AU" dirty="0" err="1" smtClean="0"/>
              <a:t>zebraﬁsh</a:t>
            </a:r>
            <a:r>
              <a:rPr lang="en-AU" dirty="0" smtClean="0"/>
              <a:t>, mouse, and human (Grifﬁths-Jones et al.,</a:t>
            </a:r>
          </a:p>
          <a:p>
            <a:r>
              <a:rPr lang="en-AU" dirty="0" smtClean="0"/>
              <a:t>2008; Thatcher et al., 2008) (Fig. 2). Indeed, 55 and 51 distinct</a:t>
            </a:r>
          </a:p>
          <a:p>
            <a:r>
              <a:rPr lang="en-AU" dirty="0" smtClean="0"/>
              <a:t>miRNA clusters exist in the human and mouse genomes,</a:t>
            </a:r>
          </a:p>
          <a:p>
            <a:r>
              <a:rPr lang="en-AU" dirty="0" smtClean="0"/>
              <a:t>respectively </a:t>
            </a:r>
          </a:p>
          <a:p>
            <a:endParaRPr lang="en-AU" dirty="0" smtClean="0"/>
          </a:p>
          <a:p>
            <a:endParaRPr lang="en-AU" dirty="0" smtClean="0"/>
          </a:p>
          <a:p>
            <a:r>
              <a:rPr lang="en-AU" dirty="0" smtClean="0"/>
              <a:t>Based on analysis of protein</a:t>
            </a:r>
          </a:p>
          <a:p>
            <a:r>
              <a:rPr lang="en-AU" dirty="0" smtClean="0"/>
              <a:t>interaction networks, it has been proposed that the mRNA</a:t>
            </a:r>
          </a:p>
          <a:p>
            <a:r>
              <a:rPr lang="en-AU" dirty="0" smtClean="0"/>
              <a:t>transcripts coding for proteins that interact with each other are</a:t>
            </a:r>
          </a:p>
          <a:p>
            <a:r>
              <a:rPr lang="en-AU" dirty="0" smtClean="0"/>
              <a:t>typically targeted by </a:t>
            </a:r>
            <a:r>
              <a:rPr lang="en-AU" dirty="0" err="1" smtClean="0"/>
              <a:t>miRNAs</a:t>
            </a:r>
            <a:r>
              <a:rPr lang="en-AU" dirty="0" smtClean="0"/>
              <a:t> from the same </a:t>
            </a:r>
            <a:r>
              <a:rPr lang="en-AU" dirty="0" err="1" smtClean="0"/>
              <a:t>polycistronic</a:t>
            </a:r>
            <a:endParaRPr lang="en-AU" dirty="0" smtClean="0"/>
          </a:p>
          <a:p>
            <a:r>
              <a:rPr lang="en-AU" dirty="0" smtClean="0"/>
              <a:t>cluster (Yuan et al., 2009). This ﬁnding is important because it</a:t>
            </a:r>
          </a:p>
          <a:p>
            <a:r>
              <a:rPr lang="en-AU" dirty="0" smtClean="0"/>
              <a:t>implies extremely complex miRNA regulation of genetic</a:t>
            </a:r>
          </a:p>
          <a:p>
            <a:r>
              <a:rPr lang="en-AU" dirty="0" smtClean="0"/>
              <a:t>networks and pathways and seems to indicate even more</a:t>
            </a:r>
          </a:p>
          <a:p>
            <a:r>
              <a:rPr lang="en-AU" dirty="0" smtClean="0"/>
              <a:t>carefully nuanced regulation by </a:t>
            </a:r>
            <a:r>
              <a:rPr lang="en-AU" dirty="0" err="1" smtClean="0"/>
              <a:t>miRNAs</a:t>
            </a:r>
            <a:r>
              <a:rPr lang="en-AU" dirty="0" smtClean="0"/>
              <a:t> than was perhaps</a:t>
            </a:r>
          </a:p>
          <a:p>
            <a:r>
              <a:rPr lang="en-AU" dirty="0" smtClean="0"/>
              <a:t>expected.</a:t>
            </a:r>
          </a:p>
          <a:p>
            <a:r>
              <a:rPr lang="en-AU" dirty="0" err="1" smtClean="0"/>
              <a:t>miRNAs</a:t>
            </a:r>
            <a:r>
              <a:rPr lang="en-AU" dirty="0" smtClean="0"/>
              <a:t> encoded within </a:t>
            </a:r>
            <a:r>
              <a:rPr lang="en-AU" dirty="0" err="1" smtClean="0"/>
              <a:t>oth</a:t>
            </a:r>
            <a:endParaRPr lang="en-AU" dirty="0" smtClean="0"/>
          </a:p>
          <a:p>
            <a:endParaRPr lang="en-AU" dirty="0" smtClean="0"/>
          </a:p>
          <a:p>
            <a:endParaRPr lang="en-AU" dirty="0" smtClean="0"/>
          </a:p>
          <a:p>
            <a:r>
              <a:rPr lang="en-AU" sz="1200" b="0" i="0" kern="1200" dirty="0" smtClean="0">
                <a:solidFill>
                  <a:schemeClr val="tx1"/>
                </a:solidFill>
                <a:effectLst/>
                <a:latin typeface="+mn-lt"/>
                <a:ea typeface="+mn-ea"/>
                <a:cs typeface="+mn-cs"/>
              </a:rPr>
              <a:t> The seven microRNAs of the mir-35 cluster appear to be expressed only during embryogenesis as assayed by northern blots and a GFP reporter. A deletion that removes the seven microRNAs in the mir-35 cluster results in a temperature-sensitive late embryonic or L1 lethal phenotype, while deletions that remove mir-37 through mir-41, mir-42 alone, or mir-37 through mir-42 do not cause lethality. Thus, expression of just mir-35 and/or mir-36 is sufficient for normal development, indicating either that mir-35 and/or mir-36 are the only microRNA(s) in this family required for development or that they function redundantly with the other members of the family</a:t>
            </a:r>
            <a:endParaRPr lang="en-AU" dirty="0" smtClean="0"/>
          </a:p>
          <a:p>
            <a:endParaRPr lang="en-AU" dirty="0"/>
          </a:p>
        </p:txBody>
      </p:sp>
      <p:sp>
        <p:nvSpPr>
          <p:cNvPr id="4" name="Slide Number Placeholder 3"/>
          <p:cNvSpPr>
            <a:spLocks noGrp="1"/>
          </p:cNvSpPr>
          <p:nvPr>
            <p:ph type="sldNum" sz="quarter" idx="10"/>
          </p:nvPr>
        </p:nvSpPr>
        <p:spPr/>
        <p:txBody>
          <a:bodyPr/>
          <a:lstStyle/>
          <a:p>
            <a:fld id="{53F4CFBA-8003-4BFB-9557-8DFDD54CB71B}" type="slidenum">
              <a:rPr lang="en-AU" smtClean="0"/>
              <a:t>10</a:t>
            </a:fld>
            <a:endParaRPr lang="en-AU"/>
          </a:p>
        </p:txBody>
      </p:sp>
    </p:spTree>
    <p:extLst>
      <p:ext uri="{BB962C8B-B14F-4D97-AF65-F5344CB8AC3E}">
        <p14:creationId xmlns:p14="http://schemas.microsoft.com/office/powerpoint/2010/main" val="392197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hyperlink" Target="http://www.plantcell.org/cgi/reprint/tpc.110.082784v1"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hyperlink" Target="http://www.ncbi.nlm.nih.gov/pmc/articles/PMC179063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hyperlink" Target="doi:10.1016/j.gde.2009.06.001" TargetMode="Externa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wmf"/><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plantcell.org/content/vol18/issue5/images/large/pc039834F01_RGB.jpeg"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nnualreviews.org/doi/abs/10.1146/annurev-arplant-050312-12004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ell.com/abstract/S0092-8674(05)00345-4" TargetMode="Externa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AU" b="1" dirty="0" smtClean="0">
                <a:effectLst>
                  <a:outerShdw blurRad="38100" dist="38100" dir="2700000" algn="tl">
                    <a:srgbClr val="000000">
                      <a:alpha val="43137"/>
                    </a:srgbClr>
                  </a:outerShdw>
                </a:effectLst>
              </a:rPr>
              <a:t>Small Regulatory RNA  II</a:t>
            </a:r>
            <a:endParaRPr lang="en-AU"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3657600"/>
            <a:ext cx="6400800" cy="1752600"/>
          </a:xfrm>
        </p:spPr>
        <p:txBody>
          <a:bodyPr/>
          <a:lstStyle/>
          <a:p>
            <a:r>
              <a:rPr lang="en-AU" dirty="0" smtClean="0"/>
              <a:t>Mary (</a:t>
            </a:r>
            <a:r>
              <a:rPr lang="en-AU" dirty="0" err="1" smtClean="0"/>
              <a:t>Junyan</a:t>
            </a:r>
            <a:r>
              <a:rPr lang="en-AU" dirty="0" smtClean="0"/>
              <a:t>) Li</a:t>
            </a:r>
          </a:p>
          <a:p>
            <a:r>
              <a:rPr lang="en-AU" dirty="0" smtClean="0"/>
              <a:t>Millar Lab</a:t>
            </a:r>
          </a:p>
          <a:p>
            <a:r>
              <a:rPr lang="en-AU" dirty="0" smtClean="0"/>
              <a:t>junyan.li@anu.edu.au</a:t>
            </a:r>
            <a:endParaRPr lang="en-AU" dirty="0"/>
          </a:p>
        </p:txBody>
      </p:sp>
    </p:spTree>
    <p:extLst>
      <p:ext uri="{BB962C8B-B14F-4D97-AF65-F5344CB8AC3E}">
        <p14:creationId xmlns:p14="http://schemas.microsoft.com/office/powerpoint/2010/main" val="17664700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icros"/>
          <p:cNvPicPr>
            <a:picLocks noChangeAspect="1" noChangeArrowheads="1"/>
          </p:cNvPicPr>
          <p:nvPr/>
        </p:nvPicPr>
        <p:blipFill>
          <a:blip r:embed="rId3">
            <a:extLst>
              <a:ext uri="{28A0092B-C50C-407E-A947-70E740481C1C}">
                <a14:useLocalDpi xmlns:a14="http://schemas.microsoft.com/office/drawing/2010/main" val="0"/>
              </a:ext>
            </a:extLst>
          </a:blip>
          <a:srcRect l="27216" b="42906"/>
          <a:stretch>
            <a:fillRect/>
          </a:stretch>
        </p:blipFill>
        <p:spPr bwMode="auto">
          <a:xfrm rot="21600000">
            <a:off x="3178175" y="276225"/>
            <a:ext cx="5761038" cy="3730625"/>
          </a:xfrm>
          <a:prstGeom prst="rect">
            <a:avLst/>
          </a:prstGeom>
          <a:noFill/>
          <a:extLst>
            <a:ext uri="{909E8E84-426E-40dd-AFC4-6F175D3DCCD1}">
              <a14:hiddenFill xmlns:a14="http://schemas.microsoft.com/office/drawing/2010/main">
                <a:solidFill>
                  <a:srgbClr val="FFFFFF"/>
                </a:solidFill>
              </a14:hiddenFill>
            </a:ext>
          </a:extLst>
        </p:spPr>
      </p:pic>
      <p:sp>
        <p:nvSpPr>
          <p:cNvPr id="13315" name="Rectangle 3"/>
          <p:cNvSpPr>
            <a:spLocks noChangeArrowheads="1"/>
          </p:cNvSpPr>
          <p:nvPr/>
        </p:nvSpPr>
        <p:spPr bwMode="auto">
          <a:xfrm>
            <a:off x="3197225" y="1350963"/>
            <a:ext cx="468313" cy="284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3316" name="Text Box 4"/>
          <p:cNvSpPr txBox="1">
            <a:spLocks noChangeArrowheads="1"/>
          </p:cNvSpPr>
          <p:nvPr/>
        </p:nvSpPr>
        <p:spPr bwMode="auto">
          <a:xfrm>
            <a:off x="1003045" y="410368"/>
            <a:ext cx="7277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Primary-miRNA can be </a:t>
            </a:r>
            <a:r>
              <a:rPr lang="en-AU" altLang="en-US" sz="3200" b="1" dirty="0" err="1">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polycistronic</a:t>
            </a:r>
            <a:endParaRPr lang="en-AU"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3317" name="Text Box 5"/>
          <p:cNvSpPr txBox="1">
            <a:spLocks noChangeArrowheads="1"/>
          </p:cNvSpPr>
          <p:nvPr/>
        </p:nvSpPr>
        <p:spPr bwMode="auto">
          <a:xfrm>
            <a:off x="3033713" y="1447800"/>
            <a:ext cx="66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Rice</a:t>
            </a:r>
          </a:p>
        </p:txBody>
      </p:sp>
      <p:sp>
        <p:nvSpPr>
          <p:cNvPr id="13319" name="Rectangle 7"/>
          <p:cNvSpPr>
            <a:spLocks noChangeArrowheads="1"/>
          </p:cNvSpPr>
          <p:nvPr/>
        </p:nvSpPr>
        <p:spPr bwMode="auto">
          <a:xfrm>
            <a:off x="2492375" y="3170238"/>
            <a:ext cx="468313" cy="284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pic>
        <p:nvPicPr>
          <p:cNvPr id="13323" name="Picture 11" descr="se4219885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725" y="3324225"/>
            <a:ext cx="6122988" cy="3251200"/>
          </a:xfrm>
          <a:prstGeom prst="rect">
            <a:avLst/>
          </a:prstGeom>
          <a:noFill/>
          <a:extLst>
            <a:ext uri="{909E8E84-426E-40dd-AFC4-6F175D3DCCD1}">
              <a14:hiddenFill xmlns:a14="http://schemas.microsoft.com/office/drawing/2010/main">
                <a:solidFill>
                  <a:srgbClr val="FFFFFF"/>
                </a:solidFill>
              </a14:hiddenFill>
            </a:ext>
          </a:extLst>
        </p:spPr>
      </p:pic>
      <p:sp>
        <p:nvSpPr>
          <p:cNvPr id="13320" name="Text Box 8"/>
          <p:cNvSpPr txBox="1">
            <a:spLocks noChangeArrowheads="1"/>
          </p:cNvSpPr>
          <p:nvPr/>
        </p:nvSpPr>
        <p:spPr bwMode="auto">
          <a:xfrm>
            <a:off x="2760663" y="3567113"/>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dirty="0"/>
              <a:t>Worms</a:t>
            </a:r>
          </a:p>
        </p:txBody>
      </p:sp>
      <p:sp>
        <p:nvSpPr>
          <p:cNvPr id="13321" name="Text Box 9"/>
          <p:cNvSpPr txBox="1">
            <a:spLocks noChangeArrowheads="1"/>
          </p:cNvSpPr>
          <p:nvPr/>
        </p:nvSpPr>
        <p:spPr bwMode="auto">
          <a:xfrm>
            <a:off x="147638" y="1331913"/>
            <a:ext cx="2330450" cy="37856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AU" altLang="en-US" sz="2000" u="sng" dirty="0">
                <a:solidFill>
                  <a:schemeClr val="tx1">
                    <a:lumMod val="95000"/>
                    <a:lumOff val="5000"/>
                  </a:schemeClr>
                </a:solidFill>
                <a:latin typeface="Arial" panose="020B0604020202020204" pitchFamily="34" charset="0"/>
                <a:cs typeface="Arial" panose="020B0604020202020204" pitchFamily="34" charset="0"/>
              </a:rPr>
              <a:t>Clusters</a:t>
            </a:r>
          </a:p>
          <a:p>
            <a:pPr algn="just"/>
            <a:endParaRPr lang="en-AU" altLang="en-US" sz="2000" dirty="0" smtClean="0">
              <a:solidFill>
                <a:schemeClr val="tx1">
                  <a:lumMod val="95000"/>
                  <a:lumOff val="5000"/>
                </a:schemeClr>
              </a:solidFill>
              <a:latin typeface="Arial" panose="020B0604020202020204" pitchFamily="34" charset="0"/>
              <a:cs typeface="Arial" panose="020B0604020202020204" pitchFamily="34" charset="0"/>
            </a:endParaRPr>
          </a:p>
          <a:p>
            <a:pPr algn="just"/>
            <a:r>
              <a:rPr lang="en-AU" altLang="en-US" sz="2000" dirty="0" smtClean="0">
                <a:solidFill>
                  <a:schemeClr val="tx1">
                    <a:lumMod val="95000"/>
                    <a:lumOff val="5000"/>
                  </a:schemeClr>
                </a:solidFill>
                <a:latin typeface="Arial" panose="020B0604020202020204" pitchFamily="34" charset="0"/>
                <a:cs typeface="Arial" panose="020B0604020202020204" pitchFamily="34" charset="0"/>
              </a:rPr>
              <a:t>Drosophila:</a:t>
            </a:r>
            <a:endParaRPr lang="en-AU" altLang="en-US" sz="2000" dirty="0">
              <a:solidFill>
                <a:schemeClr val="tx1">
                  <a:lumMod val="95000"/>
                  <a:lumOff val="5000"/>
                </a:schemeClr>
              </a:solidFill>
              <a:latin typeface="Arial" panose="020B0604020202020204" pitchFamily="34" charset="0"/>
              <a:cs typeface="Arial" panose="020B0604020202020204" pitchFamily="34" charset="0"/>
            </a:endParaRPr>
          </a:p>
          <a:p>
            <a:pPr algn="just"/>
            <a:r>
              <a:rPr lang="en-AU" altLang="en-US" sz="2000" dirty="0">
                <a:solidFill>
                  <a:schemeClr val="tx1">
                    <a:lumMod val="95000"/>
                    <a:lumOff val="5000"/>
                  </a:schemeClr>
                </a:solidFill>
                <a:latin typeface="Arial" panose="020B0604020202020204" pitchFamily="34" charset="0"/>
                <a:cs typeface="Arial" panose="020B0604020202020204" pitchFamily="34" charset="0"/>
              </a:rPr>
              <a:t>50% </a:t>
            </a:r>
            <a:r>
              <a:rPr lang="en-AU" altLang="en-US" sz="2000" dirty="0" err="1">
                <a:solidFill>
                  <a:schemeClr val="tx1">
                    <a:lumMod val="95000"/>
                    <a:lumOff val="5000"/>
                  </a:schemeClr>
                </a:solidFill>
                <a:latin typeface="Arial" panose="020B0604020202020204" pitchFamily="34" charset="0"/>
                <a:cs typeface="Arial" panose="020B0604020202020204" pitchFamily="34" charset="0"/>
              </a:rPr>
              <a:t>miR</a:t>
            </a:r>
            <a:r>
              <a:rPr lang="en-AU" altLang="en-US" sz="2000" dirty="0">
                <a:solidFill>
                  <a:schemeClr val="tx1">
                    <a:lumMod val="95000"/>
                    <a:lumOff val="5000"/>
                  </a:schemeClr>
                </a:solidFill>
                <a:latin typeface="Arial" panose="020B0604020202020204" pitchFamily="34" charset="0"/>
                <a:cs typeface="Arial" panose="020B0604020202020204" pitchFamily="34" charset="0"/>
              </a:rPr>
              <a:t> genes</a:t>
            </a:r>
          </a:p>
          <a:p>
            <a:pPr algn="just"/>
            <a:r>
              <a:rPr lang="en-AU" altLang="en-US" sz="2000" dirty="0">
                <a:solidFill>
                  <a:schemeClr val="tx1">
                    <a:lumMod val="95000"/>
                    <a:lumOff val="5000"/>
                  </a:schemeClr>
                </a:solidFill>
                <a:latin typeface="Arial" panose="020B0604020202020204" pitchFamily="34" charset="0"/>
                <a:cs typeface="Arial" panose="020B0604020202020204" pitchFamily="34" charset="0"/>
              </a:rPr>
              <a:t>in clusters</a:t>
            </a:r>
          </a:p>
          <a:p>
            <a:pPr algn="just"/>
            <a:endParaRPr lang="en-AU" altLang="en-US" sz="2000" dirty="0">
              <a:solidFill>
                <a:schemeClr val="tx1">
                  <a:lumMod val="95000"/>
                  <a:lumOff val="5000"/>
                </a:schemeClr>
              </a:solidFill>
              <a:latin typeface="Arial" panose="020B0604020202020204" pitchFamily="34" charset="0"/>
              <a:cs typeface="Arial" panose="020B0604020202020204" pitchFamily="34" charset="0"/>
            </a:endParaRPr>
          </a:p>
          <a:p>
            <a:pPr algn="just"/>
            <a:r>
              <a:rPr lang="en-AU" altLang="en-US" sz="2000" dirty="0">
                <a:solidFill>
                  <a:schemeClr val="tx1">
                    <a:lumMod val="95000"/>
                    <a:lumOff val="5000"/>
                  </a:schemeClr>
                </a:solidFill>
                <a:latin typeface="Arial" panose="020B0604020202020204" pitchFamily="34" charset="0"/>
                <a:cs typeface="Arial" panose="020B0604020202020204" pitchFamily="34" charset="0"/>
              </a:rPr>
              <a:t>Mouse cluster-</a:t>
            </a:r>
          </a:p>
          <a:p>
            <a:pPr algn="just"/>
            <a:r>
              <a:rPr lang="en-AU" altLang="en-US" sz="2000" dirty="0" smtClean="0">
                <a:solidFill>
                  <a:schemeClr val="tx1">
                    <a:lumMod val="95000"/>
                    <a:lumOff val="5000"/>
                  </a:schemeClr>
                </a:solidFill>
                <a:latin typeface="Arial" panose="020B0604020202020204" pitchFamily="34" charset="0"/>
                <a:cs typeface="Arial" panose="020B0604020202020204" pitchFamily="34" charset="0"/>
              </a:rPr>
              <a:t>51 </a:t>
            </a:r>
            <a:r>
              <a:rPr lang="en-AU" altLang="en-US" sz="2000" dirty="0" err="1">
                <a:solidFill>
                  <a:schemeClr val="tx1">
                    <a:lumMod val="95000"/>
                    <a:lumOff val="5000"/>
                  </a:schemeClr>
                </a:solidFill>
                <a:latin typeface="Arial" panose="020B0604020202020204" pitchFamily="34" charset="0"/>
                <a:cs typeface="Arial" panose="020B0604020202020204" pitchFamily="34" charset="0"/>
              </a:rPr>
              <a:t>miR</a:t>
            </a:r>
            <a:r>
              <a:rPr lang="en-AU" altLang="en-US" sz="2000" dirty="0">
                <a:solidFill>
                  <a:schemeClr val="tx1">
                    <a:lumMod val="95000"/>
                    <a:lumOff val="5000"/>
                  </a:schemeClr>
                </a:solidFill>
                <a:latin typeface="Arial" panose="020B0604020202020204" pitchFamily="34" charset="0"/>
                <a:cs typeface="Arial" panose="020B0604020202020204" pitchFamily="34" charset="0"/>
              </a:rPr>
              <a:t> genes</a:t>
            </a:r>
          </a:p>
          <a:p>
            <a:pPr algn="just"/>
            <a:endParaRPr lang="en-AU" altLang="en-US" sz="2000" dirty="0">
              <a:solidFill>
                <a:schemeClr val="tx1">
                  <a:lumMod val="95000"/>
                  <a:lumOff val="5000"/>
                </a:schemeClr>
              </a:solidFill>
              <a:latin typeface="Arial" panose="020B0604020202020204" pitchFamily="34" charset="0"/>
              <a:cs typeface="Arial" panose="020B0604020202020204" pitchFamily="34" charset="0"/>
            </a:endParaRPr>
          </a:p>
          <a:p>
            <a:pPr algn="just"/>
            <a:r>
              <a:rPr lang="en-AU" altLang="en-US" sz="2000" dirty="0" err="1">
                <a:solidFill>
                  <a:schemeClr val="tx1">
                    <a:lumMod val="95000"/>
                    <a:lumOff val="5000"/>
                  </a:schemeClr>
                </a:solidFill>
                <a:latin typeface="Arial" panose="020B0604020202020204" pitchFamily="34" charset="0"/>
                <a:cs typeface="Arial" panose="020B0604020202020204" pitchFamily="34" charset="0"/>
              </a:rPr>
              <a:t>miRs</a:t>
            </a:r>
            <a:r>
              <a:rPr lang="en-AU" altLang="en-US" sz="2000" dirty="0">
                <a:solidFill>
                  <a:schemeClr val="tx1">
                    <a:lumMod val="95000"/>
                    <a:lumOff val="5000"/>
                  </a:schemeClr>
                </a:solidFill>
                <a:latin typeface="Arial" panose="020B0604020202020204" pitchFamily="34" charset="0"/>
                <a:cs typeface="Arial" panose="020B0604020202020204" pitchFamily="34" charset="0"/>
              </a:rPr>
              <a:t> can be </a:t>
            </a:r>
          </a:p>
          <a:p>
            <a:pPr algn="just"/>
            <a:r>
              <a:rPr lang="en-AU" altLang="en-US" sz="2000" dirty="0">
                <a:solidFill>
                  <a:schemeClr val="tx1">
                    <a:lumMod val="95000"/>
                    <a:lumOff val="5000"/>
                  </a:schemeClr>
                </a:solidFill>
                <a:latin typeface="Arial" panose="020B0604020202020204" pitchFamily="34" charset="0"/>
                <a:cs typeface="Arial" panose="020B0604020202020204" pitchFamily="34" charset="0"/>
              </a:rPr>
              <a:t>sequence related</a:t>
            </a:r>
          </a:p>
          <a:p>
            <a:pPr algn="ctr"/>
            <a:endParaRPr lang="en-AU" altLang="en-US"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531209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iRNA identification pipeline</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Flowchart: Process 3"/>
          <p:cNvSpPr/>
          <p:nvPr/>
        </p:nvSpPr>
        <p:spPr>
          <a:xfrm>
            <a:off x="2971800" y="762000"/>
            <a:ext cx="26670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Small RNA read data</a:t>
            </a:r>
            <a:endParaRPr lang="en-AU" dirty="0"/>
          </a:p>
        </p:txBody>
      </p:sp>
      <p:cxnSp>
        <p:nvCxnSpPr>
          <p:cNvPr id="6" name="Straight Arrow Connector 5"/>
          <p:cNvCxnSpPr/>
          <p:nvPr/>
        </p:nvCxnSpPr>
        <p:spPr>
          <a:xfrm>
            <a:off x="4305300" y="1447800"/>
            <a:ext cx="0" cy="38100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8" name="Flowchart: Process 7"/>
          <p:cNvSpPr/>
          <p:nvPr/>
        </p:nvSpPr>
        <p:spPr>
          <a:xfrm>
            <a:off x="2971800" y="1906772"/>
            <a:ext cx="26670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Do reads map to genome and form a hairpin?</a:t>
            </a:r>
            <a:endParaRPr lang="en-AU" dirty="0"/>
          </a:p>
        </p:txBody>
      </p:sp>
      <p:cxnSp>
        <p:nvCxnSpPr>
          <p:cNvPr id="9" name="Straight Arrow Connector 8"/>
          <p:cNvCxnSpPr/>
          <p:nvPr/>
        </p:nvCxnSpPr>
        <p:spPr>
          <a:xfrm>
            <a:off x="4297326" y="2667000"/>
            <a:ext cx="0" cy="38100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1828800" y="3048000"/>
            <a:ext cx="50292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Do the reads have consistent 5’ processing and presence of a star sequence?</a:t>
            </a:r>
            <a:endParaRPr lang="en-AU" dirty="0"/>
          </a:p>
        </p:txBody>
      </p:sp>
      <p:cxnSp>
        <p:nvCxnSpPr>
          <p:cNvPr id="11" name="Straight Arrow Connector 10"/>
          <p:cNvCxnSpPr/>
          <p:nvPr/>
        </p:nvCxnSpPr>
        <p:spPr>
          <a:xfrm>
            <a:off x="4309731" y="3849872"/>
            <a:ext cx="0" cy="38100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12"/>
          <p:cNvSpPr/>
          <p:nvPr/>
        </p:nvSpPr>
        <p:spPr>
          <a:xfrm>
            <a:off x="2514600" y="4355805"/>
            <a:ext cx="36576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Are the two products complementary when folded?</a:t>
            </a:r>
            <a:endParaRPr lang="en-AU" dirty="0"/>
          </a:p>
        </p:txBody>
      </p:sp>
      <p:sp>
        <p:nvSpPr>
          <p:cNvPr id="14" name="Flowchart: Process 13"/>
          <p:cNvSpPr/>
          <p:nvPr/>
        </p:nvSpPr>
        <p:spPr>
          <a:xfrm>
            <a:off x="2516372" y="5562600"/>
            <a:ext cx="36576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Blast search mature product against </a:t>
            </a:r>
            <a:r>
              <a:rPr lang="en-AU" dirty="0" err="1" smtClean="0"/>
              <a:t>miRBase</a:t>
            </a:r>
            <a:endParaRPr lang="en-AU" dirty="0"/>
          </a:p>
        </p:txBody>
      </p:sp>
      <p:cxnSp>
        <p:nvCxnSpPr>
          <p:cNvPr id="15" name="Straight Arrow Connector 14"/>
          <p:cNvCxnSpPr/>
          <p:nvPr/>
        </p:nvCxnSpPr>
        <p:spPr>
          <a:xfrm>
            <a:off x="4270745" y="5029200"/>
            <a:ext cx="0" cy="38100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1313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73050" y="147638"/>
            <a:ext cx="8229600" cy="1143000"/>
          </a:xfrm>
        </p:spPr>
        <p:txBody>
          <a:bodyPr/>
          <a:lstStyle/>
          <a:p>
            <a:r>
              <a:rPr lang="en-US"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How many </a:t>
            </a:r>
            <a:r>
              <a:rPr lang="en-US" altLang="en-US" sz="3200" b="1" dirty="0" smtClean="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potential miRNA genes </a:t>
            </a:r>
            <a:r>
              <a:rPr lang="en-US"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are there in genomes</a:t>
            </a:r>
            <a:endParaRPr lang="en-AU"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1683" name="Rectangle 3"/>
          <p:cNvSpPr>
            <a:spLocks noGrp="1" noChangeArrowheads="1"/>
          </p:cNvSpPr>
          <p:nvPr>
            <p:ph type="body" sz="half" idx="1"/>
          </p:nvPr>
        </p:nvSpPr>
        <p:spPr>
          <a:xfrm>
            <a:off x="363538" y="1957388"/>
            <a:ext cx="3549650" cy="2620962"/>
          </a:xfrm>
        </p:spPr>
        <p:txBody>
          <a:bodyPr/>
          <a:lstStyle/>
          <a:p>
            <a:pPr>
              <a:buFontTx/>
              <a:buNone/>
            </a:pPr>
            <a:r>
              <a:rPr lang="en-US" altLang="en-US" sz="2200" dirty="0">
                <a:latin typeface="Arial" panose="020B0604020202020204" pitchFamily="34" charset="0"/>
                <a:cs typeface="Arial" panose="020B0604020202020204" pitchFamily="34" charset="0"/>
              </a:rPr>
              <a:t>        </a:t>
            </a:r>
            <a:r>
              <a:rPr lang="en-US" altLang="en-US" sz="2200" u="sng" dirty="0">
                <a:latin typeface="Arial" panose="020B0604020202020204" pitchFamily="34" charset="0"/>
                <a:cs typeface="Arial" panose="020B0604020202020204" pitchFamily="34" charset="0"/>
              </a:rPr>
              <a:t>Animals</a:t>
            </a:r>
          </a:p>
          <a:p>
            <a:r>
              <a:rPr lang="en-US" altLang="en-US" sz="2200" dirty="0" smtClean="0">
                <a:latin typeface="Arial" panose="020B0604020202020204" pitchFamily="34" charset="0"/>
                <a:cs typeface="Arial" panose="020B0604020202020204" pitchFamily="34" charset="0"/>
              </a:rPr>
              <a:t>Human (1872)</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Mouse </a:t>
            </a:r>
            <a:r>
              <a:rPr lang="en-US" altLang="en-US" sz="2200" dirty="0" smtClean="0">
                <a:latin typeface="Arial" panose="020B0604020202020204" pitchFamily="34" charset="0"/>
                <a:cs typeface="Arial" panose="020B0604020202020204" pitchFamily="34" charset="0"/>
              </a:rPr>
              <a:t>(1186)</a:t>
            </a:r>
            <a:endParaRPr lang="en-US" altLang="en-US" sz="2200" dirty="0">
              <a:latin typeface="Arial" panose="020B0604020202020204" pitchFamily="34" charset="0"/>
              <a:cs typeface="Arial" panose="020B0604020202020204" pitchFamily="34" charset="0"/>
            </a:endParaRPr>
          </a:p>
          <a:p>
            <a:r>
              <a:rPr lang="en-US" altLang="en-US" sz="2200" dirty="0" smtClean="0">
                <a:latin typeface="Arial" panose="020B0604020202020204" pitchFamily="34" charset="0"/>
                <a:cs typeface="Arial" panose="020B0604020202020204" pitchFamily="34" charset="0"/>
              </a:rPr>
              <a:t>Worm (223)</a:t>
            </a:r>
            <a:endParaRPr lang="en-US" altLang="en-US" sz="2200" dirty="0">
              <a:latin typeface="Arial" panose="020B0604020202020204" pitchFamily="34" charset="0"/>
              <a:cs typeface="Arial" panose="020B0604020202020204" pitchFamily="34" charset="0"/>
            </a:endParaRPr>
          </a:p>
          <a:p>
            <a:r>
              <a:rPr lang="en-US" altLang="en-US" sz="2200" dirty="0" smtClean="0">
                <a:latin typeface="Arial" panose="020B0604020202020204" pitchFamily="34" charset="0"/>
                <a:cs typeface="Arial" panose="020B0604020202020204" pitchFamily="34" charset="0"/>
              </a:rPr>
              <a:t>Fly (238)</a:t>
            </a:r>
            <a:endParaRPr lang="en-AU" altLang="en-US" sz="2200" dirty="0">
              <a:latin typeface="Arial" panose="020B0604020202020204" pitchFamily="34" charset="0"/>
              <a:cs typeface="Arial" panose="020B0604020202020204" pitchFamily="34" charset="0"/>
            </a:endParaRPr>
          </a:p>
        </p:txBody>
      </p:sp>
      <p:sp>
        <p:nvSpPr>
          <p:cNvPr id="71684" name="Rectangle 4"/>
          <p:cNvSpPr>
            <a:spLocks noGrp="1" noChangeArrowheads="1"/>
          </p:cNvSpPr>
          <p:nvPr>
            <p:ph type="body" sz="half" idx="2"/>
          </p:nvPr>
        </p:nvSpPr>
        <p:spPr>
          <a:xfrm>
            <a:off x="2908300" y="1962150"/>
            <a:ext cx="3389313" cy="2620963"/>
          </a:xfrm>
        </p:spPr>
        <p:txBody>
          <a:bodyPr/>
          <a:lstStyle/>
          <a:p>
            <a:pPr>
              <a:buFontTx/>
              <a:buNone/>
            </a:pPr>
            <a:r>
              <a:rPr lang="en-US" altLang="en-US" sz="2200" dirty="0">
                <a:latin typeface="Arial" panose="020B0604020202020204" pitchFamily="34" charset="0"/>
                <a:cs typeface="Arial" panose="020B0604020202020204" pitchFamily="34" charset="0"/>
              </a:rPr>
              <a:t>          </a:t>
            </a:r>
            <a:r>
              <a:rPr lang="en-US" altLang="en-US" sz="2200" u="sng" dirty="0">
                <a:latin typeface="Arial" panose="020B0604020202020204" pitchFamily="34" charset="0"/>
                <a:cs typeface="Arial" panose="020B0604020202020204" pitchFamily="34" charset="0"/>
              </a:rPr>
              <a:t>Plants</a:t>
            </a:r>
          </a:p>
          <a:p>
            <a:r>
              <a:rPr lang="en-US" altLang="en-US" sz="2200" dirty="0">
                <a:latin typeface="Arial" panose="020B0604020202020204" pitchFamily="34" charset="0"/>
                <a:cs typeface="Arial" panose="020B0604020202020204" pitchFamily="34" charset="0"/>
              </a:rPr>
              <a:t>Arabidopsis </a:t>
            </a:r>
            <a:r>
              <a:rPr lang="en-US" altLang="en-US" sz="2200" dirty="0" smtClean="0">
                <a:latin typeface="Arial" panose="020B0604020202020204" pitchFamily="34" charset="0"/>
                <a:cs typeface="Arial" panose="020B0604020202020204" pitchFamily="34" charset="0"/>
              </a:rPr>
              <a:t>(298)</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Rice </a:t>
            </a:r>
            <a:r>
              <a:rPr lang="en-US" altLang="en-US" sz="2200" dirty="0" smtClean="0">
                <a:latin typeface="Arial" panose="020B0604020202020204" pitchFamily="34" charset="0"/>
                <a:cs typeface="Arial" panose="020B0604020202020204" pitchFamily="34" charset="0"/>
              </a:rPr>
              <a:t>(592)</a:t>
            </a:r>
            <a:endParaRPr lang="en-US" altLang="en-US" sz="2200" dirty="0">
              <a:latin typeface="Arial" panose="020B0604020202020204" pitchFamily="34" charset="0"/>
              <a:cs typeface="Arial" panose="020B0604020202020204" pitchFamily="34" charset="0"/>
            </a:endParaRPr>
          </a:p>
          <a:p>
            <a:r>
              <a:rPr lang="en-US" altLang="en-US" sz="2200" dirty="0" smtClean="0">
                <a:latin typeface="Arial" panose="020B0604020202020204" pitchFamily="34" charset="0"/>
                <a:cs typeface="Arial" panose="020B0604020202020204" pitchFamily="34" charset="0"/>
              </a:rPr>
              <a:t>Cotton (352)</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Moss </a:t>
            </a:r>
            <a:r>
              <a:rPr lang="en-US" altLang="en-US" sz="2200" dirty="0" smtClean="0">
                <a:latin typeface="Arial" panose="020B0604020202020204" pitchFamily="34" charset="0"/>
                <a:cs typeface="Arial" panose="020B0604020202020204" pitchFamily="34" charset="0"/>
              </a:rPr>
              <a:t>(229)</a:t>
            </a:r>
            <a:endParaRPr lang="en-AU" altLang="en-US" sz="2200" dirty="0">
              <a:latin typeface="Arial" panose="020B0604020202020204" pitchFamily="34" charset="0"/>
              <a:cs typeface="Arial" panose="020B0604020202020204" pitchFamily="34" charset="0"/>
            </a:endParaRPr>
          </a:p>
        </p:txBody>
      </p:sp>
      <p:sp>
        <p:nvSpPr>
          <p:cNvPr id="71685" name="Text Box 5"/>
          <p:cNvSpPr txBox="1">
            <a:spLocks noChangeArrowheads="1"/>
          </p:cNvSpPr>
          <p:nvPr/>
        </p:nvSpPr>
        <p:spPr bwMode="auto">
          <a:xfrm>
            <a:off x="539749" y="1521470"/>
            <a:ext cx="74458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Current estimates of the number of miRNA genes </a:t>
            </a:r>
            <a:r>
              <a:rPr lang="en-US" altLang="en-US" sz="2400" dirty="0" smtClean="0"/>
              <a:t>present:</a:t>
            </a:r>
            <a:endParaRPr lang="en-AU" altLang="en-US" sz="2400" dirty="0"/>
          </a:p>
        </p:txBody>
      </p:sp>
      <p:sp>
        <p:nvSpPr>
          <p:cNvPr id="71687" name="Rectangle 7"/>
          <p:cNvSpPr>
            <a:spLocks noChangeArrowheads="1"/>
          </p:cNvSpPr>
          <p:nvPr/>
        </p:nvSpPr>
        <p:spPr bwMode="auto">
          <a:xfrm>
            <a:off x="5781675" y="1946275"/>
            <a:ext cx="4608513"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Arial" charset="0"/>
              </a:defRPr>
            </a:lvl4pPr>
            <a:lvl5pPr marL="2057400" indent="-228600">
              <a:spcBef>
                <a:spcPct val="20000"/>
              </a:spcBef>
              <a:buChar char="»"/>
              <a:defRPr>
                <a:solidFill>
                  <a:schemeClr val="tx1"/>
                </a:solidFill>
                <a:latin typeface="Arial" charset="0"/>
              </a:defRPr>
            </a:lvl5pPr>
            <a:lvl6pPr marL="2514600" indent="-228600" fontAlgn="base">
              <a:spcBef>
                <a:spcPct val="20000"/>
              </a:spcBef>
              <a:spcAft>
                <a:spcPct val="0"/>
              </a:spcAft>
              <a:buChar char="»"/>
              <a:defRPr>
                <a:solidFill>
                  <a:schemeClr val="tx1"/>
                </a:solidFill>
                <a:latin typeface="Arial" charset="0"/>
              </a:defRPr>
            </a:lvl6pPr>
            <a:lvl7pPr marL="2971800" indent="-228600" fontAlgn="base">
              <a:spcBef>
                <a:spcPct val="20000"/>
              </a:spcBef>
              <a:spcAft>
                <a:spcPct val="0"/>
              </a:spcAft>
              <a:buChar char="»"/>
              <a:defRPr>
                <a:solidFill>
                  <a:schemeClr val="tx1"/>
                </a:solidFill>
                <a:latin typeface="Arial" charset="0"/>
              </a:defRPr>
            </a:lvl7pPr>
            <a:lvl8pPr marL="3429000" indent="-228600" fontAlgn="base">
              <a:spcBef>
                <a:spcPct val="20000"/>
              </a:spcBef>
              <a:spcAft>
                <a:spcPct val="0"/>
              </a:spcAft>
              <a:buChar char="»"/>
              <a:defRPr>
                <a:solidFill>
                  <a:schemeClr val="tx1"/>
                </a:solidFill>
                <a:latin typeface="Arial" charset="0"/>
              </a:defRPr>
            </a:lvl8pPr>
            <a:lvl9pPr marL="3886200" indent="-228600" fontAlgn="base">
              <a:spcBef>
                <a:spcPct val="20000"/>
              </a:spcBef>
              <a:spcAft>
                <a:spcPct val="0"/>
              </a:spcAft>
              <a:buChar char="»"/>
              <a:defRPr>
                <a:solidFill>
                  <a:schemeClr val="tx1"/>
                </a:solidFill>
                <a:latin typeface="Arial" charset="0"/>
              </a:defRPr>
            </a:lvl9pPr>
          </a:lstStyle>
          <a:p>
            <a:pPr>
              <a:buFontTx/>
              <a:buNone/>
            </a:pPr>
            <a:r>
              <a:rPr lang="en-US" altLang="en-US" sz="2200" dirty="0">
                <a:latin typeface="Arial" panose="020B0604020202020204" pitchFamily="34" charset="0"/>
                <a:cs typeface="Arial" panose="020B0604020202020204" pitchFamily="34" charset="0"/>
              </a:rPr>
              <a:t>          </a:t>
            </a:r>
            <a:r>
              <a:rPr lang="en-US" altLang="en-US" sz="2200" u="sng" dirty="0">
                <a:latin typeface="Arial" panose="020B0604020202020204" pitchFamily="34" charset="0"/>
                <a:cs typeface="Arial" panose="020B0604020202020204" pitchFamily="34" charset="0"/>
              </a:rPr>
              <a:t>Viruses</a:t>
            </a:r>
          </a:p>
          <a:p>
            <a:r>
              <a:rPr lang="en-US" altLang="en-US" sz="2200" dirty="0">
                <a:latin typeface="Arial" panose="020B0604020202020204" pitchFamily="34" charset="0"/>
                <a:cs typeface="Arial" panose="020B0604020202020204" pitchFamily="34" charset="0"/>
              </a:rPr>
              <a:t>Epstein </a:t>
            </a:r>
            <a:r>
              <a:rPr lang="en-US" altLang="en-US" sz="2200" dirty="0" err="1">
                <a:latin typeface="Arial" panose="020B0604020202020204" pitchFamily="34" charset="0"/>
                <a:cs typeface="Arial" panose="020B0604020202020204" pitchFamily="34" charset="0"/>
              </a:rPr>
              <a:t>barr</a:t>
            </a:r>
            <a:r>
              <a:rPr lang="en-US" altLang="en-US" sz="2200" dirty="0">
                <a:latin typeface="Arial" panose="020B0604020202020204" pitchFamily="34" charset="0"/>
                <a:cs typeface="Arial" panose="020B0604020202020204" pitchFamily="34" charset="0"/>
              </a:rPr>
              <a:t> (</a:t>
            </a:r>
            <a:r>
              <a:rPr lang="en-US" altLang="en-US" sz="2200" dirty="0" smtClean="0">
                <a:latin typeface="Arial" panose="020B0604020202020204" pitchFamily="34" charset="0"/>
                <a:cs typeface="Arial" panose="020B0604020202020204" pitchFamily="34" charset="0"/>
              </a:rPr>
              <a:t>25)</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Herpes simplex (</a:t>
            </a:r>
            <a:r>
              <a:rPr lang="en-US" altLang="en-US" sz="2200" dirty="0" smtClean="0">
                <a:latin typeface="Arial" panose="020B0604020202020204" pitchFamily="34" charset="0"/>
                <a:cs typeface="Arial" panose="020B0604020202020204" pitchFamily="34" charset="0"/>
              </a:rPr>
              <a:t>18)</a:t>
            </a:r>
            <a:endParaRPr lang="en-US" altLang="en-US" sz="22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Kaposi herpes </a:t>
            </a:r>
            <a:r>
              <a:rPr lang="en-US" altLang="en-US" sz="2200" dirty="0" smtClean="0">
                <a:latin typeface="Arial" panose="020B0604020202020204" pitchFamily="34" charset="0"/>
                <a:cs typeface="Arial" panose="020B0604020202020204" pitchFamily="34" charset="0"/>
              </a:rPr>
              <a:t>(13)</a:t>
            </a:r>
            <a:endParaRPr lang="en-AU" altLang="en-US" sz="2200" dirty="0">
              <a:latin typeface="Arial" panose="020B0604020202020204" pitchFamily="34" charset="0"/>
              <a:cs typeface="Arial" panose="020B0604020202020204" pitchFamily="34" charset="0"/>
            </a:endParaRPr>
          </a:p>
        </p:txBody>
      </p:sp>
      <p:sp>
        <p:nvSpPr>
          <p:cNvPr id="71688" name="Rectangle 8"/>
          <p:cNvSpPr>
            <a:spLocks noChangeArrowheads="1"/>
          </p:cNvSpPr>
          <p:nvPr/>
        </p:nvSpPr>
        <p:spPr bwMode="auto">
          <a:xfrm>
            <a:off x="485775" y="4419600"/>
            <a:ext cx="8472488"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lgn="just"/>
            <a:r>
              <a:rPr lang="en-AU" altLang="en-US" sz="2400" dirty="0"/>
              <a:t>Possibly several thousand </a:t>
            </a:r>
            <a:r>
              <a:rPr lang="en-AU" altLang="en-US" sz="2400" dirty="0" err="1" smtClean="0"/>
              <a:t>miR</a:t>
            </a:r>
            <a:r>
              <a:rPr lang="en-AU" altLang="en-US" sz="2400" dirty="0" smtClean="0"/>
              <a:t> in complex species, </a:t>
            </a:r>
            <a:r>
              <a:rPr lang="en-AU" altLang="en-US" sz="2400" dirty="0"/>
              <a:t>that are not conserved – species specific</a:t>
            </a:r>
          </a:p>
          <a:p>
            <a:pPr algn="just">
              <a:buFontTx/>
              <a:buNone/>
            </a:pPr>
            <a:r>
              <a:rPr lang="en-AU" altLang="en-US" sz="2400" dirty="0"/>
              <a:t>	- </a:t>
            </a:r>
            <a:r>
              <a:rPr lang="en-AU" altLang="en-US" sz="2400" dirty="0" err="1" smtClean="0"/>
              <a:t>MiR</a:t>
            </a:r>
            <a:r>
              <a:rPr lang="en-AU" altLang="en-US" sz="2400" dirty="0" smtClean="0"/>
              <a:t> </a:t>
            </a:r>
            <a:r>
              <a:rPr lang="en-AU" altLang="en-US" sz="2400" dirty="0"/>
              <a:t>genes can rapidly evolve - may correspond to the differences we see between species.  </a:t>
            </a:r>
          </a:p>
        </p:txBody>
      </p:sp>
    </p:spTree>
    <p:extLst>
      <p:ext uri="{BB962C8B-B14F-4D97-AF65-F5344CB8AC3E}">
        <p14:creationId xmlns:p14="http://schemas.microsoft.com/office/powerpoint/2010/main" val="31972989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731340" y="432299"/>
            <a:ext cx="79528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Some microRNAs are deeply conserved</a:t>
            </a:r>
          </a:p>
        </p:txBody>
      </p:sp>
      <p:sp>
        <p:nvSpPr>
          <p:cNvPr id="11267" name="Text Box 3"/>
          <p:cNvSpPr txBox="1">
            <a:spLocks noChangeArrowheads="1"/>
          </p:cNvSpPr>
          <p:nvPr/>
        </p:nvSpPr>
        <p:spPr bwMode="auto">
          <a:xfrm>
            <a:off x="1538288" y="1103313"/>
            <a:ext cx="1236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tx1">
                    <a:lumMod val="95000"/>
                    <a:lumOff val="5000"/>
                  </a:schemeClr>
                </a:solidFill>
                <a:latin typeface="Helvetica" pitchFamily="-112" charset="0"/>
              </a:rPr>
              <a:t>miR166</a:t>
            </a:r>
            <a:endParaRPr lang="en-US" altLang="en-US" sz="2400" dirty="0">
              <a:solidFill>
                <a:schemeClr val="tx1">
                  <a:lumMod val="95000"/>
                  <a:lumOff val="5000"/>
                </a:schemeClr>
              </a:solidFill>
              <a:latin typeface="Helvetica" pitchFamily="-112" charset="0"/>
            </a:endParaRPr>
          </a:p>
        </p:txBody>
      </p:sp>
      <p:sp>
        <p:nvSpPr>
          <p:cNvPr id="11268" name="Line 4"/>
          <p:cNvSpPr>
            <a:spLocks noChangeShapeType="1"/>
          </p:cNvSpPr>
          <p:nvPr/>
        </p:nvSpPr>
        <p:spPr bwMode="auto">
          <a:xfrm>
            <a:off x="2184400" y="1520825"/>
            <a:ext cx="0" cy="465138"/>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solidFill>
                <a:schemeClr val="tx1">
                  <a:lumMod val="95000"/>
                  <a:lumOff val="5000"/>
                </a:schemeClr>
              </a:solidFill>
            </a:endParaRPr>
          </a:p>
        </p:txBody>
      </p:sp>
      <p:sp>
        <p:nvSpPr>
          <p:cNvPr id="11269" name="Line 5"/>
          <p:cNvSpPr>
            <a:spLocks noChangeShapeType="1"/>
          </p:cNvSpPr>
          <p:nvPr/>
        </p:nvSpPr>
        <p:spPr bwMode="auto">
          <a:xfrm>
            <a:off x="2009775" y="2001838"/>
            <a:ext cx="36195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solidFill>
                <a:schemeClr val="tx1">
                  <a:lumMod val="95000"/>
                  <a:lumOff val="5000"/>
                </a:schemeClr>
              </a:solidFill>
            </a:endParaRPr>
          </a:p>
        </p:txBody>
      </p:sp>
      <p:sp>
        <p:nvSpPr>
          <p:cNvPr id="11270" name="Text Box 6"/>
          <p:cNvSpPr txBox="1">
            <a:spLocks noChangeArrowheads="1"/>
          </p:cNvSpPr>
          <p:nvPr/>
        </p:nvSpPr>
        <p:spPr bwMode="auto">
          <a:xfrm>
            <a:off x="1219200" y="2070100"/>
            <a:ext cx="204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dirty="0">
                <a:solidFill>
                  <a:schemeClr val="tx1">
                    <a:lumMod val="95000"/>
                    <a:lumOff val="5000"/>
                  </a:schemeClr>
                </a:solidFill>
                <a:latin typeface="Helvetica" pitchFamily="-112" charset="0"/>
              </a:rPr>
              <a:t>PHABULOSA</a:t>
            </a:r>
          </a:p>
        </p:txBody>
      </p:sp>
      <p:sp>
        <p:nvSpPr>
          <p:cNvPr id="11271" name="Text Box 7"/>
          <p:cNvSpPr txBox="1">
            <a:spLocks noChangeArrowheads="1"/>
          </p:cNvSpPr>
          <p:nvPr/>
        </p:nvSpPr>
        <p:spPr bwMode="auto">
          <a:xfrm>
            <a:off x="6562725" y="1155700"/>
            <a:ext cx="77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dirty="0">
                <a:solidFill>
                  <a:schemeClr val="tx1">
                    <a:lumMod val="95000"/>
                    <a:lumOff val="5000"/>
                  </a:schemeClr>
                </a:solidFill>
                <a:latin typeface="Helvetica" pitchFamily="-112" charset="0"/>
              </a:rPr>
              <a:t>let-7</a:t>
            </a:r>
          </a:p>
        </p:txBody>
      </p:sp>
      <p:sp>
        <p:nvSpPr>
          <p:cNvPr id="11272" name="Line 8"/>
          <p:cNvSpPr>
            <a:spLocks noChangeShapeType="1"/>
          </p:cNvSpPr>
          <p:nvPr/>
        </p:nvSpPr>
        <p:spPr bwMode="auto">
          <a:xfrm>
            <a:off x="6994525" y="1573213"/>
            <a:ext cx="0" cy="465137"/>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solidFill>
                <a:schemeClr val="tx1">
                  <a:lumMod val="95000"/>
                  <a:lumOff val="5000"/>
                </a:schemeClr>
              </a:solidFill>
            </a:endParaRPr>
          </a:p>
        </p:txBody>
      </p:sp>
      <p:sp>
        <p:nvSpPr>
          <p:cNvPr id="11273" name="Line 9"/>
          <p:cNvSpPr>
            <a:spLocks noChangeShapeType="1"/>
          </p:cNvSpPr>
          <p:nvPr/>
        </p:nvSpPr>
        <p:spPr bwMode="auto">
          <a:xfrm>
            <a:off x="6819900" y="2054225"/>
            <a:ext cx="361950"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solidFill>
                <a:schemeClr val="tx1">
                  <a:lumMod val="95000"/>
                  <a:lumOff val="5000"/>
                </a:schemeClr>
              </a:solidFill>
            </a:endParaRPr>
          </a:p>
        </p:txBody>
      </p:sp>
      <p:sp>
        <p:nvSpPr>
          <p:cNvPr id="11274" name="Text Box 10"/>
          <p:cNvSpPr txBox="1">
            <a:spLocks noChangeArrowheads="1"/>
          </p:cNvSpPr>
          <p:nvPr/>
        </p:nvSpPr>
        <p:spPr bwMode="auto">
          <a:xfrm>
            <a:off x="6515100" y="2122488"/>
            <a:ext cx="93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solidFill>
                  <a:schemeClr val="tx1">
                    <a:lumMod val="95000"/>
                    <a:lumOff val="5000"/>
                  </a:schemeClr>
                </a:solidFill>
                <a:latin typeface="Helvetica" pitchFamily="-112" charset="0"/>
              </a:rPr>
              <a:t>lin-41</a:t>
            </a:r>
          </a:p>
        </p:txBody>
      </p:sp>
      <p:sp>
        <p:nvSpPr>
          <p:cNvPr id="11275" name="Text Box 11"/>
          <p:cNvSpPr txBox="1">
            <a:spLocks noChangeArrowheads="1"/>
          </p:cNvSpPr>
          <p:nvPr/>
        </p:nvSpPr>
        <p:spPr bwMode="auto">
          <a:xfrm>
            <a:off x="6116638" y="2794000"/>
            <a:ext cx="170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tx1">
                    <a:lumMod val="95000"/>
                    <a:lumOff val="5000"/>
                  </a:schemeClr>
                </a:solidFill>
                <a:latin typeface="Helvetica" pitchFamily="-112" charset="0"/>
              </a:rPr>
              <a:t>Late larval to </a:t>
            </a:r>
          </a:p>
          <a:p>
            <a:r>
              <a:rPr lang="en-US" altLang="en-US" sz="2000" dirty="0">
                <a:solidFill>
                  <a:schemeClr val="tx1">
                    <a:lumMod val="95000"/>
                    <a:lumOff val="5000"/>
                  </a:schemeClr>
                </a:solidFill>
                <a:latin typeface="Helvetica" pitchFamily="-112" charset="0"/>
              </a:rPr>
              <a:t>Adult cell fate</a:t>
            </a:r>
          </a:p>
        </p:txBody>
      </p:sp>
      <p:sp>
        <p:nvSpPr>
          <p:cNvPr id="11276" name="Text Box 12"/>
          <p:cNvSpPr txBox="1">
            <a:spLocks noChangeArrowheads="1"/>
          </p:cNvSpPr>
          <p:nvPr/>
        </p:nvSpPr>
        <p:spPr bwMode="auto">
          <a:xfrm>
            <a:off x="1167986" y="2789976"/>
            <a:ext cx="2371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r>
              <a:rPr lang="en-US" altLang="en-US" sz="2000" dirty="0">
                <a:solidFill>
                  <a:schemeClr val="tx1">
                    <a:lumMod val="95000"/>
                    <a:lumOff val="5000"/>
                  </a:schemeClr>
                </a:solidFill>
                <a:latin typeface="Helvetica" pitchFamily="-112" charset="0"/>
              </a:rPr>
              <a:t>Leaf development</a:t>
            </a:r>
          </a:p>
          <a:p>
            <a:pPr algn="just"/>
            <a:r>
              <a:rPr lang="en-US" altLang="en-US" sz="2000" dirty="0">
                <a:solidFill>
                  <a:schemeClr val="tx1">
                    <a:lumMod val="95000"/>
                    <a:lumOff val="5000"/>
                  </a:schemeClr>
                </a:solidFill>
                <a:latin typeface="Helvetica" pitchFamily="-112" charset="0"/>
              </a:rPr>
              <a:t>Vascular patterning</a:t>
            </a:r>
          </a:p>
        </p:txBody>
      </p:sp>
      <p:sp>
        <p:nvSpPr>
          <p:cNvPr id="11277" name="Text Box 13"/>
          <p:cNvSpPr txBox="1">
            <a:spLocks noChangeArrowheads="1"/>
          </p:cNvSpPr>
          <p:nvPr/>
        </p:nvSpPr>
        <p:spPr bwMode="auto">
          <a:xfrm>
            <a:off x="3003550" y="3810000"/>
            <a:ext cx="28351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chemeClr val="tx1">
                    <a:lumMod val="95000"/>
                    <a:lumOff val="5000"/>
                  </a:schemeClr>
                </a:solidFill>
              </a:rPr>
              <a:t>~400 million years</a:t>
            </a:r>
          </a:p>
        </p:txBody>
      </p:sp>
      <p:sp>
        <p:nvSpPr>
          <p:cNvPr id="11278" name="Text Box 14"/>
          <p:cNvSpPr txBox="1">
            <a:spLocks noChangeArrowheads="1"/>
          </p:cNvSpPr>
          <p:nvPr/>
        </p:nvSpPr>
        <p:spPr bwMode="auto">
          <a:xfrm>
            <a:off x="1167987" y="3643132"/>
            <a:ext cx="183896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sng" dirty="0">
                <a:solidFill>
                  <a:schemeClr val="tx1">
                    <a:lumMod val="95000"/>
                    <a:lumOff val="5000"/>
                  </a:schemeClr>
                </a:solidFill>
                <a:latin typeface="Helvetica" pitchFamily="-112" charset="0"/>
              </a:rPr>
              <a:t>Land Plants</a:t>
            </a:r>
          </a:p>
          <a:p>
            <a:endParaRPr lang="en-US" altLang="en-US" sz="2000" u="sng" dirty="0">
              <a:solidFill>
                <a:schemeClr val="tx1">
                  <a:lumMod val="95000"/>
                  <a:lumOff val="5000"/>
                </a:schemeClr>
              </a:solidFill>
              <a:latin typeface="Helvetica" pitchFamily="-112" charset="0"/>
            </a:endParaRPr>
          </a:p>
          <a:p>
            <a:r>
              <a:rPr lang="en-US" altLang="en-US" sz="2000" dirty="0">
                <a:solidFill>
                  <a:schemeClr val="tx1">
                    <a:lumMod val="95000"/>
                    <a:lumOff val="5000"/>
                  </a:schemeClr>
                </a:solidFill>
                <a:latin typeface="Helvetica" pitchFamily="-112" charset="0"/>
              </a:rPr>
              <a:t>Flowering</a:t>
            </a:r>
          </a:p>
          <a:p>
            <a:r>
              <a:rPr lang="en-US" altLang="en-US" sz="2000" dirty="0">
                <a:solidFill>
                  <a:schemeClr val="tx1">
                    <a:lumMod val="95000"/>
                    <a:lumOff val="5000"/>
                  </a:schemeClr>
                </a:solidFill>
                <a:latin typeface="Helvetica" pitchFamily="-112" charset="0"/>
              </a:rPr>
              <a:t>Non-flowering </a:t>
            </a:r>
          </a:p>
          <a:p>
            <a:r>
              <a:rPr lang="en-US" altLang="en-US" sz="2000" dirty="0">
                <a:solidFill>
                  <a:schemeClr val="tx1">
                    <a:lumMod val="95000"/>
                    <a:lumOff val="5000"/>
                  </a:schemeClr>
                </a:solidFill>
                <a:latin typeface="Helvetica" pitchFamily="-112" charset="0"/>
              </a:rPr>
              <a:t>Fern</a:t>
            </a:r>
          </a:p>
          <a:p>
            <a:r>
              <a:rPr lang="en-US" altLang="en-US" sz="2000" dirty="0" err="1">
                <a:solidFill>
                  <a:schemeClr val="tx1">
                    <a:lumMod val="95000"/>
                    <a:lumOff val="5000"/>
                  </a:schemeClr>
                </a:solidFill>
                <a:latin typeface="Helvetica" pitchFamily="-112" charset="0"/>
              </a:rPr>
              <a:t>Lycopod</a:t>
            </a:r>
            <a:endParaRPr lang="en-US" altLang="en-US" sz="2000" dirty="0">
              <a:solidFill>
                <a:schemeClr val="tx1">
                  <a:lumMod val="95000"/>
                  <a:lumOff val="5000"/>
                </a:schemeClr>
              </a:solidFill>
              <a:latin typeface="Helvetica" pitchFamily="-112" charset="0"/>
            </a:endParaRPr>
          </a:p>
          <a:p>
            <a:r>
              <a:rPr lang="en-US" altLang="en-US" sz="2000" dirty="0">
                <a:solidFill>
                  <a:schemeClr val="tx1">
                    <a:lumMod val="95000"/>
                    <a:lumOff val="5000"/>
                  </a:schemeClr>
                </a:solidFill>
                <a:latin typeface="Helvetica" pitchFamily="-112" charset="0"/>
              </a:rPr>
              <a:t>Moss</a:t>
            </a:r>
          </a:p>
          <a:p>
            <a:r>
              <a:rPr lang="en-US" altLang="en-US" sz="2000" dirty="0">
                <a:solidFill>
                  <a:schemeClr val="tx1">
                    <a:lumMod val="95000"/>
                    <a:lumOff val="5000"/>
                  </a:schemeClr>
                </a:solidFill>
                <a:latin typeface="Helvetica" pitchFamily="-112" charset="0"/>
              </a:rPr>
              <a:t>Liverwort </a:t>
            </a:r>
          </a:p>
          <a:p>
            <a:r>
              <a:rPr lang="en-US" altLang="en-US" sz="2000" dirty="0">
                <a:solidFill>
                  <a:schemeClr val="tx1">
                    <a:lumMod val="95000"/>
                    <a:lumOff val="5000"/>
                  </a:schemeClr>
                </a:solidFill>
                <a:latin typeface="Helvetica" pitchFamily="-112" charset="0"/>
              </a:rPr>
              <a:t>Hornwort</a:t>
            </a:r>
          </a:p>
        </p:txBody>
      </p:sp>
      <p:sp>
        <p:nvSpPr>
          <p:cNvPr id="11279" name="Rectangle 15"/>
          <p:cNvSpPr>
            <a:spLocks noChangeArrowheads="1"/>
          </p:cNvSpPr>
          <p:nvPr/>
        </p:nvSpPr>
        <p:spPr bwMode="auto">
          <a:xfrm>
            <a:off x="5897562" y="3643132"/>
            <a:ext cx="25685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AU" altLang="en-US" sz="2000" u="sng" dirty="0" err="1">
                <a:solidFill>
                  <a:schemeClr val="tx1">
                    <a:lumMod val="95000"/>
                    <a:lumOff val="5000"/>
                  </a:schemeClr>
                </a:solidFill>
                <a:latin typeface="Helvetica" pitchFamily="-112" charset="0"/>
              </a:rPr>
              <a:t>Bilaterian</a:t>
            </a:r>
            <a:r>
              <a:rPr lang="en-AU" altLang="en-US" sz="2000" u="sng" dirty="0">
                <a:solidFill>
                  <a:schemeClr val="tx1">
                    <a:lumMod val="95000"/>
                    <a:lumOff val="5000"/>
                  </a:schemeClr>
                </a:solidFill>
                <a:latin typeface="Helvetica" pitchFamily="-112" charset="0"/>
              </a:rPr>
              <a:t> Animals</a:t>
            </a:r>
          </a:p>
          <a:p>
            <a:endParaRPr lang="en-AU" altLang="en-US" sz="2000" u="sng" dirty="0">
              <a:solidFill>
                <a:schemeClr val="tx1">
                  <a:lumMod val="95000"/>
                  <a:lumOff val="5000"/>
                </a:schemeClr>
              </a:solidFill>
              <a:latin typeface="Helvetica" pitchFamily="-112" charset="0"/>
            </a:endParaRPr>
          </a:p>
          <a:p>
            <a:r>
              <a:rPr lang="en-AU" altLang="en-US" sz="2000" dirty="0" smtClean="0">
                <a:solidFill>
                  <a:schemeClr val="tx1">
                    <a:lumMod val="95000"/>
                    <a:lumOff val="5000"/>
                  </a:schemeClr>
                </a:solidFill>
                <a:latin typeface="Helvetica" pitchFamily="-112" charset="0"/>
              </a:rPr>
              <a:t>Vertebrate</a:t>
            </a:r>
            <a:r>
              <a:rPr lang="en-AU" altLang="en-US" sz="2000" dirty="0">
                <a:solidFill>
                  <a:schemeClr val="tx1">
                    <a:lumMod val="95000"/>
                    <a:lumOff val="5000"/>
                  </a:schemeClr>
                </a:solidFill>
                <a:latin typeface="Helvetica" pitchFamily="-112" charset="0"/>
              </a:rPr>
              <a:t>, </a:t>
            </a:r>
          </a:p>
          <a:p>
            <a:r>
              <a:rPr lang="en-AU" altLang="en-US" sz="2000" dirty="0">
                <a:solidFill>
                  <a:schemeClr val="tx1">
                    <a:lumMod val="95000"/>
                    <a:lumOff val="5000"/>
                  </a:schemeClr>
                </a:solidFill>
                <a:latin typeface="Helvetica" pitchFamily="-112" charset="0"/>
              </a:rPr>
              <a:t>Sea squirt (ascidian) </a:t>
            </a:r>
          </a:p>
          <a:p>
            <a:r>
              <a:rPr lang="en-AU" altLang="en-US" sz="2000" dirty="0" smtClean="0">
                <a:solidFill>
                  <a:schemeClr val="tx1">
                    <a:lumMod val="95000"/>
                    <a:lumOff val="5000"/>
                  </a:schemeClr>
                </a:solidFill>
                <a:latin typeface="Helvetica" pitchFamily="-112" charset="0"/>
              </a:rPr>
              <a:t>Hemichordate</a:t>
            </a:r>
            <a:r>
              <a:rPr lang="en-AU" altLang="en-US" sz="2000" dirty="0">
                <a:solidFill>
                  <a:schemeClr val="tx1">
                    <a:lumMod val="95000"/>
                    <a:lumOff val="5000"/>
                  </a:schemeClr>
                </a:solidFill>
                <a:latin typeface="Helvetica" pitchFamily="-112" charset="0"/>
              </a:rPr>
              <a:t>, </a:t>
            </a:r>
          </a:p>
          <a:p>
            <a:r>
              <a:rPr lang="en-AU" altLang="en-US" sz="2000" dirty="0" smtClean="0">
                <a:solidFill>
                  <a:schemeClr val="tx1">
                    <a:lumMod val="95000"/>
                    <a:lumOff val="5000"/>
                  </a:schemeClr>
                </a:solidFill>
                <a:latin typeface="Helvetica" pitchFamily="-112" charset="0"/>
              </a:rPr>
              <a:t>Mollusc</a:t>
            </a:r>
            <a:r>
              <a:rPr lang="en-AU" altLang="en-US" sz="2000" dirty="0">
                <a:solidFill>
                  <a:schemeClr val="tx1">
                    <a:lumMod val="95000"/>
                    <a:lumOff val="5000"/>
                  </a:schemeClr>
                </a:solidFill>
                <a:latin typeface="Helvetica" pitchFamily="-112" charset="0"/>
              </a:rPr>
              <a:t>, </a:t>
            </a:r>
          </a:p>
          <a:p>
            <a:r>
              <a:rPr lang="en-AU" altLang="en-US" sz="2000" dirty="0" smtClean="0">
                <a:solidFill>
                  <a:schemeClr val="tx1">
                    <a:lumMod val="95000"/>
                    <a:lumOff val="5000"/>
                  </a:schemeClr>
                </a:solidFill>
                <a:latin typeface="Helvetica" pitchFamily="-112" charset="0"/>
              </a:rPr>
              <a:t>Annelid </a:t>
            </a:r>
            <a:endParaRPr lang="en-AU" altLang="en-US" sz="2000" dirty="0">
              <a:solidFill>
                <a:schemeClr val="tx1">
                  <a:lumMod val="95000"/>
                  <a:lumOff val="5000"/>
                </a:schemeClr>
              </a:solidFill>
              <a:latin typeface="Helvetica" pitchFamily="-112" charset="0"/>
            </a:endParaRPr>
          </a:p>
          <a:p>
            <a:r>
              <a:rPr lang="en-AU" altLang="en-US" sz="2000" dirty="0" smtClean="0">
                <a:solidFill>
                  <a:schemeClr val="tx1">
                    <a:lumMod val="95000"/>
                    <a:lumOff val="5000"/>
                  </a:schemeClr>
                </a:solidFill>
                <a:latin typeface="Helvetica" pitchFamily="-112" charset="0"/>
              </a:rPr>
              <a:t>Arthropod </a:t>
            </a:r>
            <a:endParaRPr lang="en-AU" altLang="en-US" sz="2000" dirty="0">
              <a:solidFill>
                <a:schemeClr val="tx1">
                  <a:lumMod val="95000"/>
                  <a:lumOff val="5000"/>
                </a:schemeClr>
              </a:solidFill>
              <a:latin typeface="Helvetica" pitchFamily="-112" charset="0"/>
            </a:endParaRPr>
          </a:p>
        </p:txBody>
      </p:sp>
    </p:spTree>
    <p:extLst>
      <p:ext uri="{BB962C8B-B14F-4D97-AF65-F5344CB8AC3E}">
        <p14:creationId xmlns:p14="http://schemas.microsoft.com/office/powerpoint/2010/main" val="35575838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Some </a:t>
            </a:r>
            <a:r>
              <a:rPr lang="en-US" altLang="en-US" sz="3200" b="1" i="1" dirty="0" smtClean="0">
                <a:effectLst>
                  <a:outerShdw blurRad="38100" dist="38100" dir="2700000" algn="tl">
                    <a:srgbClr val="000000">
                      <a:alpha val="43137"/>
                    </a:srgbClr>
                  </a:outerShdw>
                </a:effectLst>
                <a:latin typeface="Arial" charset="0"/>
                <a:ea typeface="ＭＳ Ｐゴシック" pitchFamily="-112" charset="-128"/>
                <a:cs typeface="Arial" charset="0"/>
              </a:rPr>
              <a:t>MIR</a:t>
            </a:r>
            <a:r>
              <a:rPr lang="en-US"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 gene families are present in  all plants or all angiosperms</a:t>
            </a:r>
          </a:p>
        </p:txBody>
      </p:sp>
      <p:pic>
        <p:nvPicPr>
          <p:cNvPr id="634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2435225"/>
            <a:ext cx="8999538"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TextBox 4"/>
          <p:cNvSpPr txBox="1">
            <a:spLocks noChangeArrowheads="1"/>
          </p:cNvSpPr>
          <p:nvPr/>
        </p:nvSpPr>
        <p:spPr bwMode="auto">
          <a:xfrm>
            <a:off x="2971800" y="6096000"/>
            <a:ext cx="6172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dirty="0" err="1">
                <a:latin typeface="Times New Roman" pitchFamily="-112" charset="0"/>
                <a:cs typeface="Times New Roman" pitchFamily="-112" charset="0"/>
              </a:rPr>
              <a:t>Cuperus</a:t>
            </a:r>
            <a:r>
              <a:rPr lang="en-GB" altLang="en-US" sz="800" dirty="0">
                <a:latin typeface="Times New Roman" pitchFamily="-112" charset="0"/>
                <a:cs typeface="Times New Roman" pitchFamily="-112" charset="0"/>
              </a:rPr>
              <a:t>, J.T., </a:t>
            </a:r>
            <a:r>
              <a:rPr lang="en-GB" altLang="en-US" sz="800" dirty="0" err="1">
                <a:latin typeface="Times New Roman" pitchFamily="-112" charset="0"/>
                <a:cs typeface="Times New Roman" pitchFamily="-112" charset="0"/>
              </a:rPr>
              <a:t>Fahlgren</a:t>
            </a:r>
            <a:r>
              <a:rPr lang="en-GB" altLang="en-US" sz="800" dirty="0">
                <a:latin typeface="Times New Roman" pitchFamily="-112" charset="0"/>
                <a:cs typeface="Times New Roman" pitchFamily="-112" charset="0"/>
              </a:rPr>
              <a:t>, N., and Carrington, J.C. (2011). Evolution and Functional Diversification of MIRNA Genes. Plant Cell: </a:t>
            </a:r>
            <a:r>
              <a:rPr lang="en-GB" altLang="en-US" sz="800" dirty="0">
                <a:latin typeface="Times New Roman" pitchFamily="-112" charset="0"/>
                <a:cs typeface="Times New Roman" pitchFamily="-112" charset="0"/>
                <a:hlinkClick r:id="rId4"/>
              </a:rPr>
              <a:t>tpc.110.082784</a:t>
            </a:r>
            <a:r>
              <a:rPr lang="en-GB" altLang="en-US" sz="800" dirty="0">
                <a:latin typeface="Times New Roman" pitchFamily="-112" charset="0"/>
                <a:cs typeface="Times New Roman" pitchFamily="-112" charset="0"/>
              </a:rPr>
              <a:t>. </a:t>
            </a:r>
            <a:endParaRPr lang="en-US" altLang="en-US" sz="800" dirty="0">
              <a:latin typeface="Times New Roman" pitchFamily="-112" charset="0"/>
              <a:cs typeface="Times New Roman" pitchFamily="-112" charset="0"/>
            </a:endParaRPr>
          </a:p>
        </p:txBody>
      </p:sp>
      <p:sp>
        <p:nvSpPr>
          <p:cNvPr id="2" name="Right Brace 1"/>
          <p:cNvSpPr/>
          <p:nvPr/>
        </p:nvSpPr>
        <p:spPr>
          <a:xfrm rot="16200000">
            <a:off x="3262312" y="1662113"/>
            <a:ext cx="333375" cy="1371600"/>
          </a:xfrm>
          <a:prstGeom prst="rightBrace">
            <a:avLst>
              <a:gd name="adj1" fmla="val 105339"/>
              <a:gd name="adj2" fmla="val 50000"/>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sp>
        <p:nvSpPr>
          <p:cNvPr id="6" name="Right Brace 5"/>
          <p:cNvSpPr/>
          <p:nvPr/>
        </p:nvSpPr>
        <p:spPr>
          <a:xfrm rot="16200000">
            <a:off x="4329112" y="290513"/>
            <a:ext cx="333375" cy="3505200"/>
          </a:xfrm>
          <a:prstGeom prst="rightBrace">
            <a:avLst>
              <a:gd name="adj1" fmla="val 105339"/>
              <a:gd name="adj2"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sp>
        <p:nvSpPr>
          <p:cNvPr id="3" name="TextBox 2"/>
          <p:cNvSpPr txBox="1"/>
          <p:nvPr/>
        </p:nvSpPr>
        <p:spPr>
          <a:xfrm>
            <a:off x="381000" y="2181225"/>
            <a:ext cx="2133600" cy="584200"/>
          </a:xfrm>
          <a:prstGeom prst="rect">
            <a:avLst/>
          </a:prstGeom>
          <a:noFill/>
        </p:spPr>
        <p:txBody>
          <a:bodyPr>
            <a:spAutoFit/>
          </a:bodyPr>
          <a:lstStyle/>
          <a:p>
            <a:pPr algn="r">
              <a:defRPr/>
            </a:pPr>
            <a:r>
              <a:rPr lang="en-GB" sz="1600" dirty="0">
                <a:solidFill>
                  <a:schemeClr val="accent3">
                    <a:lumMod val="75000"/>
                  </a:schemeClr>
                </a:solidFill>
                <a:ea typeface="ＭＳ Ｐゴシック" charset="-128"/>
                <a:cs typeface="+mn-cs"/>
              </a:rPr>
              <a:t>These are conserved in all plants</a:t>
            </a:r>
          </a:p>
        </p:txBody>
      </p:sp>
      <p:sp>
        <p:nvSpPr>
          <p:cNvPr id="63496" name="TextBox 7"/>
          <p:cNvSpPr txBox="1">
            <a:spLocks noChangeArrowheads="1"/>
          </p:cNvSpPr>
          <p:nvPr/>
        </p:nvSpPr>
        <p:spPr bwMode="auto">
          <a:xfrm>
            <a:off x="6400800" y="1849438"/>
            <a:ext cx="21336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600" dirty="0">
                <a:solidFill>
                  <a:srgbClr val="00B0F0"/>
                </a:solidFill>
              </a:rPr>
              <a:t>These are conserved in all angiosperms</a:t>
            </a:r>
          </a:p>
        </p:txBody>
      </p:sp>
    </p:spTree>
    <p:extLst>
      <p:ext uri="{BB962C8B-B14F-4D97-AF65-F5344CB8AC3E}">
        <p14:creationId xmlns:p14="http://schemas.microsoft.com/office/powerpoint/2010/main" val="9577984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eaLnBrk="1" hangingPunct="1"/>
            <a:r>
              <a:rPr lang="en-GB" altLang="en-US" sz="3400" b="1" dirty="0" smtClean="0">
                <a:effectLst>
                  <a:outerShdw blurRad="38100" dist="38100" dir="2700000" algn="tl">
                    <a:srgbClr val="000000">
                      <a:alpha val="43137"/>
                    </a:srgbClr>
                  </a:outerShdw>
                </a:effectLst>
                <a:latin typeface="Arial" charset="0"/>
                <a:ea typeface="ＭＳ Ｐゴシック" pitchFamily="-112" charset="-128"/>
                <a:cs typeface="Arial" charset="0"/>
              </a:rPr>
              <a:t>Some miRNAs are deeply conserved and important gene regulators</a:t>
            </a:r>
          </a:p>
        </p:txBody>
      </p:sp>
      <p:sp>
        <p:nvSpPr>
          <p:cNvPr id="62467" name="TextBox 10"/>
          <p:cNvSpPr txBox="1">
            <a:spLocks noChangeArrowheads="1"/>
          </p:cNvSpPr>
          <p:nvPr/>
        </p:nvSpPr>
        <p:spPr bwMode="auto">
          <a:xfrm>
            <a:off x="2590800" y="6019800"/>
            <a:ext cx="655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a:latin typeface="Times New Roman" pitchFamily="-112" charset="0"/>
                <a:cs typeface="Times New Roman" pitchFamily="-112" charset="0"/>
              </a:rPr>
              <a:t>Fahlgren, N., Howell, M.D., Kasschau, K.D., Chapman, E.J., Sullivan, C.M., Cumbie, J.S., Givan, S.A., Law, T.F., Grant, S.R., Dangl, J.L., and Carrington, J.C. (2007) High-throughput sequencing of </a:t>
            </a:r>
            <a:r>
              <a:rPr lang="en-GB" altLang="en-US" sz="800" i="1">
                <a:latin typeface="Times New Roman" pitchFamily="-112" charset="0"/>
                <a:cs typeface="Times New Roman" pitchFamily="-112" charset="0"/>
              </a:rPr>
              <a:t>Arabidopsis</a:t>
            </a:r>
            <a:r>
              <a:rPr lang="en-GB" altLang="en-US" sz="800">
                <a:latin typeface="Times New Roman" pitchFamily="-112" charset="0"/>
                <a:cs typeface="Times New Roman" pitchFamily="-112" charset="0"/>
              </a:rPr>
              <a:t> microRNAs: Evidence for frequent birth and death of </a:t>
            </a:r>
            <a:r>
              <a:rPr lang="en-GB" altLang="en-US" sz="800" i="1">
                <a:latin typeface="Times New Roman" pitchFamily="-112" charset="0"/>
                <a:cs typeface="Times New Roman" pitchFamily="-112" charset="0"/>
              </a:rPr>
              <a:t>MIRNA</a:t>
            </a:r>
            <a:r>
              <a:rPr lang="en-GB" altLang="en-US" sz="800">
                <a:latin typeface="Times New Roman" pitchFamily="-112" charset="0"/>
                <a:cs typeface="Times New Roman" pitchFamily="-112" charset="0"/>
              </a:rPr>
              <a:t> genes. PLoS ONE. 2007; 2(2): </a:t>
            </a:r>
            <a:r>
              <a:rPr lang="en-GB" altLang="en-US" sz="800">
                <a:latin typeface="Times New Roman" pitchFamily="-112" charset="0"/>
                <a:cs typeface="Times New Roman" pitchFamily="-112" charset="0"/>
                <a:hlinkClick r:id="rId2"/>
              </a:rPr>
              <a:t>e219</a:t>
            </a:r>
            <a:r>
              <a:rPr lang="en-GB" altLang="en-US" sz="800">
                <a:latin typeface="Times New Roman" pitchFamily="-112" charset="0"/>
                <a:cs typeface="Times New Roman" pitchFamily="-112" charset="0"/>
              </a:rPr>
              <a:t>. </a:t>
            </a:r>
          </a:p>
        </p:txBody>
      </p:sp>
      <p:grpSp>
        <p:nvGrpSpPr>
          <p:cNvPr id="62468" name="Group 12"/>
          <p:cNvGrpSpPr>
            <a:grpSpLocks/>
          </p:cNvGrpSpPr>
          <p:nvPr/>
        </p:nvGrpSpPr>
        <p:grpSpPr bwMode="auto">
          <a:xfrm>
            <a:off x="228600" y="1524000"/>
            <a:ext cx="8686800" cy="4419600"/>
            <a:chOff x="228600" y="1524000"/>
            <a:chExt cx="8686800" cy="4419600"/>
          </a:xfrm>
        </p:grpSpPr>
        <p:sp>
          <p:nvSpPr>
            <p:cNvPr id="10" name="TextBox 9"/>
            <p:cNvSpPr txBox="1"/>
            <p:nvPr/>
          </p:nvSpPr>
          <p:spPr>
            <a:xfrm>
              <a:off x="5105400" y="1828800"/>
              <a:ext cx="3306763" cy="923925"/>
            </a:xfrm>
            <a:prstGeom prst="rect">
              <a:avLst/>
            </a:prstGeom>
            <a:solidFill>
              <a:schemeClr val="accent1">
                <a:lumMod val="20000"/>
                <a:lumOff val="80000"/>
              </a:schemeClr>
            </a:solidFill>
          </p:spPr>
          <p:txBody>
            <a:bodyPr>
              <a:spAutoFit/>
            </a:bodyPr>
            <a:lstStyle/>
            <a:p>
              <a:pPr>
                <a:defRPr/>
              </a:pPr>
              <a:r>
                <a:rPr lang="en-GB" dirty="0">
                  <a:latin typeface="Arial" pitchFamily="34" charset="0"/>
                  <a:ea typeface="+mn-ea"/>
                  <a:cs typeface="+mn-cs"/>
                </a:rPr>
                <a:t>Nearly half of the targets of conserved miRNAs are transcription factors. </a:t>
              </a:r>
            </a:p>
          </p:txBody>
        </p:sp>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790825"/>
              <a:ext cx="23622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12"/>
            <p:cNvSpPr txBox="1">
              <a:spLocks noChangeArrowheads="1"/>
            </p:cNvSpPr>
            <p:nvPr/>
          </p:nvSpPr>
          <p:spPr bwMode="auto">
            <a:xfrm>
              <a:off x="6096000" y="3962400"/>
              <a:ext cx="2819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buFont typeface="Arial" charset="0"/>
                <a:buChar char="•"/>
              </a:pPr>
              <a:r>
                <a:rPr lang="en-GB" altLang="en-US" sz="1400" dirty="0"/>
                <a:t>Non-conserved </a:t>
              </a:r>
              <a:r>
                <a:rPr lang="en-GB" altLang="en-US" sz="1400" i="1" dirty="0"/>
                <a:t>MIRNA</a:t>
              </a:r>
              <a:r>
                <a:rPr lang="en-GB" altLang="en-US" sz="1400" dirty="0"/>
                <a:t> families usually occur as single genes</a:t>
              </a:r>
            </a:p>
            <a:p>
              <a:pPr eaLnBrk="1" hangingPunct="1">
                <a:buFont typeface="Arial" charset="0"/>
                <a:buChar char="•"/>
              </a:pPr>
              <a:r>
                <a:rPr lang="en-GB" altLang="en-US" sz="1400" dirty="0"/>
                <a:t>Conserved ones have often duplicated to larger gene families</a:t>
              </a:r>
            </a:p>
          </p:txBody>
        </p:sp>
        <p:grpSp>
          <p:nvGrpSpPr>
            <p:cNvPr id="62472" name="Group 14"/>
            <p:cNvGrpSpPr>
              <a:grpSpLocks/>
            </p:cNvGrpSpPr>
            <p:nvPr/>
          </p:nvGrpSpPr>
          <p:grpSpPr bwMode="auto">
            <a:xfrm>
              <a:off x="228600" y="1524000"/>
              <a:ext cx="4800600" cy="3571875"/>
              <a:chOff x="228600" y="1524000"/>
              <a:chExt cx="4800600" cy="3571875"/>
            </a:xfrm>
          </p:grpSpPr>
          <p:grpSp>
            <p:nvGrpSpPr>
              <p:cNvPr id="62474" name="Group 8"/>
              <p:cNvGrpSpPr>
                <a:grpSpLocks/>
              </p:cNvGrpSpPr>
              <p:nvPr/>
            </p:nvGrpSpPr>
            <p:grpSpPr bwMode="auto">
              <a:xfrm>
                <a:off x="304800" y="1524000"/>
                <a:ext cx="4724400" cy="3571875"/>
                <a:chOff x="0" y="1676400"/>
                <a:chExt cx="4724400" cy="3571875"/>
              </a:xfrm>
            </p:grpSpPr>
            <p:pic>
              <p:nvPicPr>
                <p:cNvPr id="624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45720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810000" y="4267200"/>
                  <a:ext cx="914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14" name="Rectangle 13"/>
              <p:cNvSpPr/>
              <p:nvPr/>
            </p:nvSpPr>
            <p:spPr>
              <a:xfrm>
                <a:off x="228600" y="1600200"/>
                <a:ext cx="381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16" name="TextBox 15"/>
            <p:cNvSpPr txBox="1"/>
            <p:nvPr/>
          </p:nvSpPr>
          <p:spPr>
            <a:xfrm>
              <a:off x="4114800" y="2895600"/>
              <a:ext cx="762000" cy="254000"/>
            </a:xfrm>
            <a:prstGeom prst="rect">
              <a:avLst/>
            </a:prstGeom>
            <a:noFill/>
          </p:spPr>
          <p:txBody>
            <a:bodyPr>
              <a:spAutoFit/>
            </a:bodyPr>
            <a:lstStyle/>
            <a:p>
              <a:pPr>
                <a:defRPr/>
              </a:pPr>
              <a:r>
                <a:rPr lang="en-GB" sz="1050" b="1" dirty="0">
                  <a:solidFill>
                    <a:schemeClr val="tx1">
                      <a:lumMod val="75000"/>
                      <a:lumOff val="25000"/>
                    </a:schemeClr>
                  </a:solidFill>
                  <a:latin typeface="Arial" pitchFamily="34" charset="0"/>
                  <a:ea typeface="+mn-ea"/>
                  <a:cs typeface="Arial" pitchFamily="34" charset="0"/>
                </a:rPr>
                <a:t>Factors</a:t>
              </a:r>
            </a:p>
          </p:txBody>
        </p:sp>
      </p:grpSp>
    </p:spTree>
    <p:extLst>
      <p:ext uri="{BB962C8B-B14F-4D97-AF65-F5344CB8AC3E}">
        <p14:creationId xmlns:p14="http://schemas.microsoft.com/office/powerpoint/2010/main" val="274103147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4288"/>
            <a:ext cx="9144000" cy="1284288"/>
          </a:xfrm>
        </p:spPr>
        <p:txBody>
          <a:bodyPr>
            <a:normAutofit/>
          </a:bodyPr>
          <a:lstStyle/>
          <a:p>
            <a:pPr eaLnBrk="1" hangingPunct="1"/>
            <a:r>
              <a:rPr lang="en-AU" altLang="en-US" sz="3200" b="1" dirty="0" smtClean="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ea typeface="ＭＳ Ｐゴシック" pitchFamily="-112" charset="-128"/>
                <a:cs typeface="Arial" panose="020B0604020202020204" pitchFamily="34" charset="0"/>
              </a:rPr>
              <a:t>MicroRNAs can alter the genomic output of a cell</a:t>
            </a:r>
          </a:p>
        </p:txBody>
      </p:sp>
      <p:sp>
        <p:nvSpPr>
          <p:cNvPr id="24579" name="Text Box 3"/>
          <p:cNvSpPr txBox="1">
            <a:spLocks noChangeArrowheads="1"/>
          </p:cNvSpPr>
          <p:nvPr/>
        </p:nvSpPr>
        <p:spPr bwMode="auto">
          <a:xfrm>
            <a:off x="211138" y="1855788"/>
            <a:ext cx="24955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a:t> </a:t>
            </a:r>
            <a:r>
              <a:rPr lang="en-AU" altLang="en-US"/>
              <a:t>miR-124</a:t>
            </a:r>
          </a:p>
          <a:p>
            <a:pPr eaLnBrk="1" hangingPunct="1"/>
            <a:r>
              <a:rPr lang="en-AU" altLang="en-US" sz="1800"/>
              <a:t>(Brain-specific miRNA)</a:t>
            </a:r>
          </a:p>
        </p:txBody>
      </p:sp>
      <p:sp>
        <p:nvSpPr>
          <p:cNvPr id="24580" name="Line 4"/>
          <p:cNvSpPr>
            <a:spLocks noChangeShapeType="1"/>
          </p:cNvSpPr>
          <p:nvPr/>
        </p:nvSpPr>
        <p:spPr bwMode="auto">
          <a:xfrm flipV="1">
            <a:off x="1704975" y="2116138"/>
            <a:ext cx="10382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4581" name="Text Box 5"/>
          <p:cNvSpPr txBox="1">
            <a:spLocks noChangeArrowheads="1"/>
          </p:cNvSpPr>
          <p:nvPr/>
        </p:nvSpPr>
        <p:spPr bwMode="auto">
          <a:xfrm>
            <a:off x="2882900" y="1925638"/>
            <a:ext cx="12350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a:t>Hela Cells</a:t>
            </a:r>
          </a:p>
        </p:txBody>
      </p:sp>
      <p:sp>
        <p:nvSpPr>
          <p:cNvPr id="24582" name="Line 6"/>
          <p:cNvSpPr>
            <a:spLocks noChangeShapeType="1"/>
          </p:cNvSpPr>
          <p:nvPr/>
        </p:nvSpPr>
        <p:spPr bwMode="auto">
          <a:xfrm>
            <a:off x="3533775" y="2592388"/>
            <a:ext cx="11113"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4583" name="Text Box 7"/>
          <p:cNvSpPr txBox="1">
            <a:spLocks noChangeArrowheads="1"/>
          </p:cNvSpPr>
          <p:nvPr/>
        </p:nvSpPr>
        <p:spPr bwMode="auto">
          <a:xfrm>
            <a:off x="2516188" y="3971925"/>
            <a:ext cx="1955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a:t>mRNA output becomes more like brain cells</a:t>
            </a:r>
          </a:p>
        </p:txBody>
      </p:sp>
      <p:sp>
        <p:nvSpPr>
          <p:cNvPr id="24584" name="Text Box 8"/>
          <p:cNvSpPr txBox="1">
            <a:spLocks noChangeArrowheads="1"/>
          </p:cNvSpPr>
          <p:nvPr/>
        </p:nvSpPr>
        <p:spPr bwMode="auto">
          <a:xfrm>
            <a:off x="6143625" y="1838325"/>
            <a:ext cx="26860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a:t> 	</a:t>
            </a:r>
            <a:r>
              <a:rPr lang="en-AU" altLang="en-US"/>
              <a:t>miR-1</a:t>
            </a:r>
          </a:p>
          <a:p>
            <a:pPr eaLnBrk="1" hangingPunct="1"/>
            <a:r>
              <a:rPr lang="en-AU" altLang="en-US" sz="1800"/>
              <a:t>(Muscle-specific miRNA)</a:t>
            </a:r>
          </a:p>
        </p:txBody>
      </p:sp>
      <p:sp>
        <p:nvSpPr>
          <p:cNvPr id="24585" name="Line 9"/>
          <p:cNvSpPr>
            <a:spLocks noChangeShapeType="1"/>
          </p:cNvSpPr>
          <p:nvPr/>
        </p:nvSpPr>
        <p:spPr bwMode="auto">
          <a:xfrm flipH="1">
            <a:off x="6103938" y="2106613"/>
            <a:ext cx="935037"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4586" name="Text Box 10"/>
          <p:cNvSpPr txBox="1">
            <a:spLocks noChangeArrowheads="1"/>
          </p:cNvSpPr>
          <p:nvPr/>
        </p:nvSpPr>
        <p:spPr bwMode="auto">
          <a:xfrm>
            <a:off x="4778375" y="1925638"/>
            <a:ext cx="12350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a:t>Hela Cells</a:t>
            </a:r>
          </a:p>
        </p:txBody>
      </p:sp>
      <p:sp>
        <p:nvSpPr>
          <p:cNvPr id="24587" name="Line 11"/>
          <p:cNvSpPr>
            <a:spLocks noChangeShapeType="1"/>
          </p:cNvSpPr>
          <p:nvPr/>
        </p:nvSpPr>
        <p:spPr bwMode="auto">
          <a:xfrm>
            <a:off x="5429250" y="2592388"/>
            <a:ext cx="11113" cy="1219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4588" name="Text Box 12"/>
          <p:cNvSpPr txBox="1">
            <a:spLocks noChangeArrowheads="1"/>
          </p:cNvSpPr>
          <p:nvPr/>
        </p:nvSpPr>
        <p:spPr bwMode="auto">
          <a:xfrm>
            <a:off x="4583113" y="3971925"/>
            <a:ext cx="1955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dirty="0"/>
              <a:t>mRNA output becomes more like muscle cells</a:t>
            </a:r>
          </a:p>
        </p:txBody>
      </p:sp>
      <p:sp>
        <p:nvSpPr>
          <p:cNvPr id="24589" name="Rectangle 13"/>
          <p:cNvSpPr>
            <a:spLocks noChangeArrowheads="1"/>
          </p:cNvSpPr>
          <p:nvPr/>
        </p:nvSpPr>
        <p:spPr bwMode="auto">
          <a:xfrm>
            <a:off x="457200" y="49450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ctr" eaLnBrk="1" hangingPunct="1"/>
            <a:r>
              <a:rPr lang="en-AU" altLang="en-US" b="1" dirty="0" smtClean="0">
                <a:solidFill>
                  <a:schemeClr val="tx1">
                    <a:lumMod val="95000"/>
                    <a:lumOff val="5000"/>
                  </a:schemeClr>
                </a:solidFill>
              </a:rPr>
              <a:t>One </a:t>
            </a:r>
            <a:r>
              <a:rPr lang="en-AU" altLang="en-US" b="1" dirty="0" err="1">
                <a:solidFill>
                  <a:schemeClr val="tx1">
                    <a:lumMod val="95000"/>
                    <a:lumOff val="5000"/>
                  </a:schemeClr>
                </a:solidFill>
              </a:rPr>
              <a:t>miRNAs</a:t>
            </a:r>
            <a:r>
              <a:rPr lang="en-AU" altLang="en-US" b="1" dirty="0">
                <a:solidFill>
                  <a:schemeClr val="tx1">
                    <a:lumMod val="95000"/>
                    <a:lumOff val="5000"/>
                  </a:schemeClr>
                </a:solidFill>
              </a:rPr>
              <a:t> can regulate the expression of many </a:t>
            </a:r>
            <a:r>
              <a:rPr lang="en-AU" altLang="en-US" b="1" dirty="0" smtClean="0">
                <a:solidFill>
                  <a:schemeClr val="tx1">
                    <a:lumMod val="95000"/>
                    <a:lumOff val="5000"/>
                  </a:schemeClr>
                </a:solidFill>
              </a:rPr>
              <a:t>genes. </a:t>
            </a:r>
            <a:endParaRPr lang="en-AU" altLang="en-US" b="1" dirty="0">
              <a:solidFill>
                <a:schemeClr val="tx1">
                  <a:lumMod val="95000"/>
                  <a:lumOff val="5000"/>
                </a:schemeClr>
              </a:solidFill>
            </a:endParaRPr>
          </a:p>
        </p:txBody>
      </p:sp>
      <p:sp>
        <p:nvSpPr>
          <p:cNvPr id="24590" name="Rectangle 14"/>
          <p:cNvSpPr>
            <a:spLocks noChangeArrowheads="1"/>
          </p:cNvSpPr>
          <p:nvPr/>
        </p:nvSpPr>
        <p:spPr bwMode="auto">
          <a:xfrm>
            <a:off x="5818775" y="6256338"/>
            <a:ext cx="322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600" dirty="0"/>
              <a:t>Lim et al., (2005), </a:t>
            </a:r>
            <a:r>
              <a:rPr lang="en-AU" altLang="en-US" sz="1600" i="1" dirty="0"/>
              <a:t>Nature </a:t>
            </a:r>
            <a:r>
              <a:rPr lang="en-AU" altLang="en-US" sz="1600" dirty="0"/>
              <a:t>433;769</a:t>
            </a:r>
            <a:endParaRPr lang="en-US" altLang="en-US" sz="1600" dirty="0"/>
          </a:p>
        </p:txBody>
      </p:sp>
    </p:spTree>
    <p:extLst>
      <p:ext uri="{BB962C8B-B14F-4D97-AF65-F5344CB8AC3E}">
        <p14:creationId xmlns:p14="http://schemas.microsoft.com/office/powerpoint/2010/main" val="5459692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36171" y="228600"/>
            <a:ext cx="832485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altLang="en-US" sz="3200" b="1" dirty="0" err="1" smtClean="0">
                <a:effectLst>
                  <a:outerShdw blurRad="38100" dist="38100" dir="2700000" algn="tl">
                    <a:srgbClr val="000000">
                      <a:alpha val="43137"/>
                    </a:srgbClr>
                  </a:outerShdw>
                </a:effectLst>
                <a:latin typeface="Arial" panose="020B0604020202020204" pitchFamily="34" charset="0"/>
                <a:ea typeface="ＭＳ Ｐゴシック" pitchFamily="-112" charset="-128"/>
                <a:cs typeface="Arial" panose="020B0604020202020204" pitchFamily="34" charset="0"/>
              </a:rPr>
              <a:t>MiRNAs</a:t>
            </a:r>
            <a:r>
              <a:rPr lang="en-AU" altLang="en-US" sz="3200" b="1" dirty="0" smtClean="0">
                <a:effectLst>
                  <a:outerShdw blurRad="38100" dist="38100" dir="2700000" algn="tl">
                    <a:srgbClr val="000000">
                      <a:alpha val="43137"/>
                    </a:srgbClr>
                  </a:outerShdw>
                </a:effectLst>
                <a:latin typeface="Arial" panose="020B0604020202020204" pitchFamily="34" charset="0"/>
                <a:ea typeface="ＭＳ Ｐゴシック" pitchFamily="-112" charset="-128"/>
                <a:cs typeface="Arial" panose="020B0604020202020204" pitchFamily="34" charset="0"/>
              </a:rPr>
              <a:t> provide buffering to genetic programs and robustness to development</a:t>
            </a:r>
            <a:endParaRPr lang="en-US" altLang="en-US" sz="3200" b="1" dirty="0" smtClean="0">
              <a:effectLst>
                <a:outerShdw blurRad="38100" dist="38100" dir="2700000" algn="tl">
                  <a:srgbClr val="000000">
                    <a:alpha val="43137"/>
                  </a:srgbClr>
                </a:outerShdw>
              </a:effectLst>
              <a:latin typeface="Arial" panose="020B0604020202020204" pitchFamily="34" charset="0"/>
              <a:ea typeface="ＭＳ Ｐゴシック" pitchFamily="-112" charset="-128"/>
              <a:cs typeface="Arial" panose="020B0604020202020204" pitchFamily="34" charset="0"/>
            </a:endParaRPr>
          </a:p>
        </p:txBody>
      </p:sp>
      <p:sp>
        <p:nvSpPr>
          <p:cNvPr id="5" name="Text Box 3"/>
          <p:cNvSpPr txBox="1">
            <a:spLocks noChangeArrowheads="1"/>
          </p:cNvSpPr>
          <p:nvPr/>
        </p:nvSpPr>
        <p:spPr bwMode="auto">
          <a:xfrm>
            <a:off x="2882900" y="5327650"/>
            <a:ext cx="224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b="1" dirty="0"/>
              <a:t>Differentiation</a:t>
            </a:r>
            <a:endParaRPr lang="en-AU" altLang="en-US" b="1" dirty="0"/>
          </a:p>
        </p:txBody>
      </p:sp>
      <p:sp>
        <p:nvSpPr>
          <p:cNvPr id="6" name="Text Box 4"/>
          <p:cNvSpPr txBox="1">
            <a:spLocks noChangeArrowheads="1"/>
          </p:cNvSpPr>
          <p:nvPr/>
        </p:nvSpPr>
        <p:spPr bwMode="auto">
          <a:xfrm flipV="1">
            <a:off x="1741488" y="2224088"/>
            <a:ext cx="549275" cy="249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b="1" dirty="0"/>
              <a:t>Expression level</a:t>
            </a:r>
            <a:endParaRPr lang="en-AU" altLang="en-US" b="1" dirty="0"/>
          </a:p>
        </p:txBody>
      </p:sp>
      <p:sp>
        <p:nvSpPr>
          <p:cNvPr id="7" name="Rectangle 5"/>
          <p:cNvSpPr>
            <a:spLocks noChangeArrowheads="1"/>
          </p:cNvSpPr>
          <p:nvPr/>
        </p:nvSpPr>
        <p:spPr bwMode="auto">
          <a:xfrm>
            <a:off x="2319338" y="1714501"/>
            <a:ext cx="4918075" cy="3328987"/>
          </a:xfrm>
          <a:prstGeom prst="rect">
            <a:avLst/>
          </a:prstGeom>
          <a:solidFill>
            <a:schemeClr val="bg1">
              <a:lumMod val="85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p>
        </p:txBody>
      </p:sp>
      <p:sp>
        <p:nvSpPr>
          <p:cNvPr id="8" name="Line 6"/>
          <p:cNvSpPr>
            <a:spLocks noChangeShapeType="1"/>
          </p:cNvSpPr>
          <p:nvPr/>
        </p:nvSpPr>
        <p:spPr bwMode="auto">
          <a:xfrm flipV="1">
            <a:off x="2319338" y="2781300"/>
            <a:ext cx="45561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 name="Freeform 7"/>
          <p:cNvSpPr>
            <a:spLocks/>
          </p:cNvSpPr>
          <p:nvPr/>
        </p:nvSpPr>
        <p:spPr bwMode="auto">
          <a:xfrm>
            <a:off x="2698750" y="2757488"/>
            <a:ext cx="4514850" cy="1406525"/>
          </a:xfrm>
          <a:custGeom>
            <a:avLst/>
            <a:gdLst>
              <a:gd name="T0" fmla="*/ 0 w 2844"/>
              <a:gd name="T1" fmla="*/ 2147483647 h 1433"/>
              <a:gd name="T2" fmla="*/ 2147483647 w 2844"/>
              <a:gd name="T3" fmla="*/ 2147483647 h 1433"/>
              <a:gd name="T4" fmla="*/ 2147483647 w 2844"/>
              <a:gd name="T5" fmla="*/ 2147483647 h 1433"/>
              <a:gd name="T6" fmla="*/ 2147483647 w 2844"/>
              <a:gd name="T7" fmla="*/ 2147483647 h 1433"/>
              <a:gd name="T8" fmla="*/ 2147483647 w 2844"/>
              <a:gd name="T9" fmla="*/ 2147483647 h 1433"/>
              <a:gd name="T10" fmla="*/ 2147483647 w 2844"/>
              <a:gd name="T11" fmla="*/ 2147483647 h 1433"/>
              <a:gd name="T12" fmla="*/ 2147483647 w 2844"/>
              <a:gd name="T13" fmla="*/ 2147483647 h 1433"/>
              <a:gd name="T14" fmla="*/ 0 60000 65536"/>
              <a:gd name="T15" fmla="*/ 0 60000 65536"/>
              <a:gd name="T16" fmla="*/ 0 60000 65536"/>
              <a:gd name="T17" fmla="*/ 0 60000 65536"/>
              <a:gd name="T18" fmla="*/ 0 60000 65536"/>
              <a:gd name="T19" fmla="*/ 0 60000 65536"/>
              <a:gd name="T20" fmla="*/ 0 60000 65536"/>
              <a:gd name="T21" fmla="*/ 0 w 2844"/>
              <a:gd name="T22" fmla="*/ 0 h 1433"/>
              <a:gd name="T23" fmla="*/ 2844 w 2844"/>
              <a:gd name="T24" fmla="*/ 1433 h 1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44" h="1433">
                <a:moveTo>
                  <a:pt x="0" y="21"/>
                </a:moveTo>
                <a:cubicBezTo>
                  <a:pt x="45" y="10"/>
                  <a:pt x="91" y="0"/>
                  <a:pt x="132" y="51"/>
                </a:cubicBezTo>
                <a:cubicBezTo>
                  <a:pt x="173" y="102"/>
                  <a:pt x="209" y="182"/>
                  <a:pt x="246" y="327"/>
                </a:cubicBezTo>
                <a:cubicBezTo>
                  <a:pt x="283" y="472"/>
                  <a:pt x="306" y="763"/>
                  <a:pt x="354" y="921"/>
                </a:cubicBezTo>
                <a:cubicBezTo>
                  <a:pt x="402" y="1079"/>
                  <a:pt x="360" y="1194"/>
                  <a:pt x="534" y="1275"/>
                </a:cubicBezTo>
                <a:cubicBezTo>
                  <a:pt x="708" y="1356"/>
                  <a:pt x="1013" y="1381"/>
                  <a:pt x="1398" y="1407"/>
                </a:cubicBezTo>
                <a:cubicBezTo>
                  <a:pt x="1783" y="1433"/>
                  <a:pt x="2603" y="1427"/>
                  <a:pt x="2844" y="1431"/>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p>
        </p:txBody>
      </p:sp>
      <p:sp>
        <p:nvSpPr>
          <p:cNvPr id="12" name="Freeform 10"/>
          <p:cNvSpPr>
            <a:spLocks/>
          </p:cNvSpPr>
          <p:nvPr/>
        </p:nvSpPr>
        <p:spPr bwMode="auto">
          <a:xfrm>
            <a:off x="4343400" y="3673475"/>
            <a:ext cx="152400" cy="441325"/>
          </a:xfrm>
          <a:custGeom>
            <a:avLst/>
            <a:gdLst>
              <a:gd name="T0" fmla="*/ 0 w 114"/>
              <a:gd name="T1" fmla="*/ 2147483647 h 278"/>
              <a:gd name="T2" fmla="*/ 2147483647 w 114"/>
              <a:gd name="T3" fmla="*/ 2147483647 h 278"/>
              <a:gd name="T4" fmla="*/ 2147483647 w 114"/>
              <a:gd name="T5" fmla="*/ 2147483647 h 278"/>
              <a:gd name="T6" fmla="*/ 0 60000 65536"/>
              <a:gd name="T7" fmla="*/ 0 60000 65536"/>
              <a:gd name="T8" fmla="*/ 0 60000 65536"/>
              <a:gd name="T9" fmla="*/ 0 w 114"/>
              <a:gd name="T10" fmla="*/ 0 h 278"/>
              <a:gd name="T11" fmla="*/ 114 w 114"/>
              <a:gd name="T12" fmla="*/ 278 h 278"/>
            </a:gdLst>
            <a:ahLst/>
            <a:cxnLst>
              <a:cxn ang="T6">
                <a:pos x="T0" y="T1"/>
              </a:cxn>
              <a:cxn ang="T7">
                <a:pos x="T2" y="T3"/>
              </a:cxn>
              <a:cxn ang="T8">
                <a:pos x="T4" y="T5"/>
              </a:cxn>
            </a:cxnLst>
            <a:rect l="T9" t="T10" r="T11" b="T12"/>
            <a:pathLst>
              <a:path w="114" h="278">
                <a:moveTo>
                  <a:pt x="0" y="266"/>
                </a:moveTo>
                <a:cubicBezTo>
                  <a:pt x="32" y="133"/>
                  <a:pt x="65" y="0"/>
                  <a:pt x="84" y="2"/>
                </a:cubicBezTo>
                <a:cubicBezTo>
                  <a:pt x="103" y="4"/>
                  <a:pt x="109" y="230"/>
                  <a:pt x="114" y="27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p>
        </p:txBody>
      </p:sp>
      <p:sp>
        <p:nvSpPr>
          <p:cNvPr id="13" name="Freeform 11"/>
          <p:cNvSpPr>
            <a:spLocks/>
          </p:cNvSpPr>
          <p:nvPr/>
        </p:nvSpPr>
        <p:spPr bwMode="auto">
          <a:xfrm>
            <a:off x="5021263" y="3321082"/>
            <a:ext cx="160337" cy="846137"/>
          </a:xfrm>
          <a:custGeom>
            <a:avLst/>
            <a:gdLst>
              <a:gd name="T0" fmla="*/ 2147483647 w 97"/>
              <a:gd name="T1" fmla="*/ 2147483647 h 749"/>
              <a:gd name="T2" fmla="*/ 2147483647 w 97"/>
              <a:gd name="T3" fmla="*/ 2147483647 h 749"/>
              <a:gd name="T4" fmla="*/ 2147483647 w 97"/>
              <a:gd name="T5" fmla="*/ 2147483647 h 749"/>
              <a:gd name="T6" fmla="*/ 2147483647 w 97"/>
              <a:gd name="T7" fmla="*/ 2147483647 h 749"/>
              <a:gd name="T8" fmla="*/ 2147483647 w 97"/>
              <a:gd name="T9" fmla="*/ 2147483647 h 749"/>
              <a:gd name="T10" fmla="*/ 0 60000 65536"/>
              <a:gd name="T11" fmla="*/ 0 60000 65536"/>
              <a:gd name="T12" fmla="*/ 0 60000 65536"/>
              <a:gd name="T13" fmla="*/ 0 60000 65536"/>
              <a:gd name="T14" fmla="*/ 0 60000 65536"/>
              <a:gd name="T15" fmla="*/ 0 w 97"/>
              <a:gd name="T16" fmla="*/ 0 h 749"/>
              <a:gd name="T17" fmla="*/ 97 w 97"/>
              <a:gd name="T18" fmla="*/ 749 h 749"/>
            </a:gdLst>
            <a:ahLst/>
            <a:cxnLst>
              <a:cxn ang="T10">
                <a:pos x="T0" y="T1"/>
              </a:cxn>
              <a:cxn ang="T11">
                <a:pos x="T2" y="T3"/>
              </a:cxn>
              <a:cxn ang="T12">
                <a:pos x="T4" y="T5"/>
              </a:cxn>
              <a:cxn ang="T13">
                <a:pos x="T6" y="T7"/>
              </a:cxn>
              <a:cxn ang="T14">
                <a:pos x="T8" y="T9"/>
              </a:cxn>
            </a:cxnLst>
            <a:rect l="T15" t="T16" r="T17" b="T18"/>
            <a:pathLst>
              <a:path w="97" h="749">
                <a:moveTo>
                  <a:pt x="1" y="743"/>
                </a:moveTo>
                <a:cubicBezTo>
                  <a:pt x="0" y="494"/>
                  <a:pt x="0" y="245"/>
                  <a:pt x="7" y="131"/>
                </a:cubicBezTo>
                <a:cubicBezTo>
                  <a:pt x="14" y="17"/>
                  <a:pt x="31" y="0"/>
                  <a:pt x="43" y="59"/>
                </a:cubicBezTo>
                <a:cubicBezTo>
                  <a:pt x="55" y="118"/>
                  <a:pt x="70" y="370"/>
                  <a:pt x="79" y="485"/>
                </a:cubicBezTo>
                <a:cubicBezTo>
                  <a:pt x="88" y="600"/>
                  <a:pt x="94" y="705"/>
                  <a:pt x="97" y="74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p>
        </p:txBody>
      </p:sp>
      <p:sp>
        <p:nvSpPr>
          <p:cNvPr id="14" name="Freeform 12"/>
          <p:cNvSpPr>
            <a:spLocks/>
          </p:cNvSpPr>
          <p:nvPr/>
        </p:nvSpPr>
        <p:spPr bwMode="auto">
          <a:xfrm>
            <a:off x="5793901" y="3436671"/>
            <a:ext cx="152400" cy="722312"/>
          </a:xfrm>
          <a:custGeom>
            <a:avLst/>
            <a:gdLst>
              <a:gd name="T0" fmla="*/ 2147483647 w 97"/>
              <a:gd name="T1" fmla="*/ 2147483647 h 749"/>
              <a:gd name="T2" fmla="*/ 2147483647 w 97"/>
              <a:gd name="T3" fmla="*/ 2147483647 h 749"/>
              <a:gd name="T4" fmla="*/ 2147483647 w 97"/>
              <a:gd name="T5" fmla="*/ 2147483647 h 749"/>
              <a:gd name="T6" fmla="*/ 2147483647 w 97"/>
              <a:gd name="T7" fmla="*/ 2147483647 h 749"/>
              <a:gd name="T8" fmla="*/ 2147483647 w 97"/>
              <a:gd name="T9" fmla="*/ 2147483647 h 749"/>
              <a:gd name="T10" fmla="*/ 0 60000 65536"/>
              <a:gd name="T11" fmla="*/ 0 60000 65536"/>
              <a:gd name="T12" fmla="*/ 0 60000 65536"/>
              <a:gd name="T13" fmla="*/ 0 60000 65536"/>
              <a:gd name="T14" fmla="*/ 0 60000 65536"/>
              <a:gd name="T15" fmla="*/ 0 w 97"/>
              <a:gd name="T16" fmla="*/ 0 h 749"/>
              <a:gd name="T17" fmla="*/ 97 w 97"/>
              <a:gd name="T18" fmla="*/ 749 h 749"/>
            </a:gdLst>
            <a:ahLst/>
            <a:cxnLst>
              <a:cxn ang="T10">
                <a:pos x="T0" y="T1"/>
              </a:cxn>
              <a:cxn ang="T11">
                <a:pos x="T2" y="T3"/>
              </a:cxn>
              <a:cxn ang="T12">
                <a:pos x="T4" y="T5"/>
              </a:cxn>
              <a:cxn ang="T13">
                <a:pos x="T6" y="T7"/>
              </a:cxn>
              <a:cxn ang="T14">
                <a:pos x="T8" y="T9"/>
              </a:cxn>
            </a:cxnLst>
            <a:rect l="T15" t="T16" r="T17" b="T18"/>
            <a:pathLst>
              <a:path w="97" h="749">
                <a:moveTo>
                  <a:pt x="1" y="743"/>
                </a:moveTo>
                <a:cubicBezTo>
                  <a:pt x="0" y="494"/>
                  <a:pt x="0" y="245"/>
                  <a:pt x="7" y="131"/>
                </a:cubicBezTo>
                <a:cubicBezTo>
                  <a:pt x="14" y="17"/>
                  <a:pt x="31" y="0"/>
                  <a:pt x="43" y="59"/>
                </a:cubicBezTo>
                <a:cubicBezTo>
                  <a:pt x="55" y="118"/>
                  <a:pt x="70" y="370"/>
                  <a:pt x="79" y="485"/>
                </a:cubicBezTo>
                <a:cubicBezTo>
                  <a:pt x="88" y="600"/>
                  <a:pt x="94" y="705"/>
                  <a:pt x="97" y="74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p>
        </p:txBody>
      </p:sp>
      <p:sp>
        <p:nvSpPr>
          <p:cNvPr id="18" name="Line 16"/>
          <p:cNvSpPr>
            <a:spLocks noChangeShapeType="1"/>
          </p:cNvSpPr>
          <p:nvPr/>
        </p:nvSpPr>
        <p:spPr bwMode="auto">
          <a:xfrm>
            <a:off x="5099050" y="5600700"/>
            <a:ext cx="1990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9" name="Text Box 17"/>
          <p:cNvSpPr txBox="1">
            <a:spLocks noChangeArrowheads="1"/>
          </p:cNvSpPr>
          <p:nvPr/>
        </p:nvSpPr>
        <p:spPr bwMode="auto">
          <a:xfrm>
            <a:off x="7312025" y="2520951"/>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b="1" dirty="0" smtClean="0"/>
              <a:t>miRNA</a:t>
            </a:r>
            <a:endParaRPr lang="en-US" altLang="en-US" sz="1800" b="1" dirty="0"/>
          </a:p>
        </p:txBody>
      </p:sp>
      <p:sp>
        <p:nvSpPr>
          <p:cNvPr id="20" name="Text Box 18"/>
          <p:cNvSpPr txBox="1">
            <a:spLocks noChangeArrowheads="1"/>
          </p:cNvSpPr>
          <p:nvPr/>
        </p:nvSpPr>
        <p:spPr bwMode="auto">
          <a:xfrm>
            <a:off x="7312025" y="48371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b="1"/>
              <a:t>Target</a:t>
            </a:r>
            <a:endParaRPr lang="en-US" altLang="en-US" sz="1800" b="1"/>
          </a:p>
        </p:txBody>
      </p:sp>
      <p:sp>
        <p:nvSpPr>
          <p:cNvPr id="21" name="Line 19"/>
          <p:cNvSpPr>
            <a:spLocks noChangeShapeType="1"/>
          </p:cNvSpPr>
          <p:nvPr/>
        </p:nvSpPr>
        <p:spPr bwMode="auto">
          <a:xfrm>
            <a:off x="7737475" y="2924175"/>
            <a:ext cx="0" cy="17526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2" name="Text Box 20"/>
          <p:cNvSpPr txBox="1">
            <a:spLocks noChangeArrowheads="1"/>
          </p:cNvSpPr>
          <p:nvPr/>
        </p:nvSpPr>
        <p:spPr bwMode="auto">
          <a:xfrm>
            <a:off x="7740650" y="365601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1800" b="1"/>
              <a:t>buffering</a:t>
            </a:r>
            <a:endParaRPr lang="en-US" altLang="en-US" sz="1800" b="1"/>
          </a:p>
        </p:txBody>
      </p:sp>
      <p:sp>
        <p:nvSpPr>
          <p:cNvPr id="23" name="Text Box 21"/>
          <p:cNvSpPr txBox="1">
            <a:spLocks noChangeArrowheads="1"/>
          </p:cNvSpPr>
          <p:nvPr/>
        </p:nvSpPr>
        <p:spPr bwMode="auto">
          <a:xfrm>
            <a:off x="403225" y="5965825"/>
            <a:ext cx="8094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2000" b="1" dirty="0"/>
              <a:t>Primary regulation - Transcription; Secondary regulation - miRNA</a:t>
            </a:r>
            <a:endParaRPr lang="en-AU" altLang="en-US" sz="2000" b="1" dirty="0"/>
          </a:p>
        </p:txBody>
      </p:sp>
      <p:cxnSp>
        <p:nvCxnSpPr>
          <p:cNvPr id="26" name="Straight Connector 25"/>
          <p:cNvCxnSpPr/>
          <p:nvPr/>
        </p:nvCxnSpPr>
        <p:spPr>
          <a:xfrm>
            <a:off x="2343151" y="3736625"/>
            <a:ext cx="489426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43151" y="4345379"/>
            <a:ext cx="489426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367696" y="4080668"/>
            <a:ext cx="95725"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5051187" y="4109862"/>
            <a:ext cx="95725"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5819537" y="4116779"/>
            <a:ext cx="95725"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517944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4638"/>
            <a:ext cx="8324850" cy="1143000"/>
          </a:xfrm>
        </p:spPr>
        <p:txBody>
          <a:bodyPr/>
          <a:lstStyle/>
          <a:p>
            <a:r>
              <a:rPr lang="en-AU" alt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MicroRNAs provide buffering to genetic programs and robustness to development</a:t>
            </a:r>
            <a:endParaRPr lang="en-US" alt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7043" name="Text Box 3"/>
          <p:cNvSpPr txBox="1">
            <a:spLocks noChangeArrowheads="1"/>
          </p:cNvSpPr>
          <p:nvPr/>
        </p:nvSpPr>
        <p:spPr bwMode="auto">
          <a:xfrm>
            <a:off x="2730500" y="5327650"/>
            <a:ext cx="224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t>Differentiation</a:t>
            </a:r>
            <a:endParaRPr lang="en-AU" altLang="en-US" sz="2400" b="1"/>
          </a:p>
        </p:txBody>
      </p:sp>
      <p:sp>
        <p:nvSpPr>
          <p:cNvPr id="87044" name="Text Box 4"/>
          <p:cNvSpPr txBox="1">
            <a:spLocks noChangeArrowheads="1"/>
          </p:cNvSpPr>
          <p:nvPr/>
        </p:nvSpPr>
        <p:spPr bwMode="auto">
          <a:xfrm flipV="1">
            <a:off x="1646238" y="1981200"/>
            <a:ext cx="549275" cy="249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en-US" sz="2400" b="1" dirty="0"/>
              <a:t>Expression level</a:t>
            </a:r>
            <a:endParaRPr lang="en-AU" altLang="en-US" sz="2400" b="1" dirty="0"/>
          </a:p>
        </p:txBody>
      </p:sp>
      <p:sp>
        <p:nvSpPr>
          <p:cNvPr id="87045" name="Rectangle 5"/>
          <p:cNvSpPr>
            <a:spLocks noChangeArrowheads="1"/>
          </p:cNvSpPr>
          <p:nvPr/>
        </p:nvSpPr>
        <p:spPr bwMode="auto">
          <a:xfrm>
            <a:off x="2166938" y="1703388"/>
            <a:ext cx="4922837" cy="3328987"/>
          </a:xfrm>
          <a:prstGeom prst="rect">
            <a:avLst/>
          </a:prstGeom>
          <a:solidFill>
            <a:schemeClr val="bg1">
              <a:lumMod val="85000"/>
            </a:schemeClr>
          </a:solidFill>
          <a:ln w="9525">
            <a:solidFill>
              <a:schemeClr val="tx1"/>
            </a:solidFill>
            <a:miter lim="800000"/>
            <a:headEnd/>
            <a:tailEnd/>
          </a:ln>
          <a:effectLst/>
        </p:spPr>
        <p:txBody>
          <a:bodyPr wrap="none" anchor="ctr"/>
          <a:lstStyle/>
          <a:p>
            <a:endParaRPr lang="en-AU"/>
          </a:p>
        </p:txBody>
      </p:sp>
      <p:sp>
        <p:nvSpPr>
          <p:cNvPr id="87046" name="Line 6"/>
          <p:cNvSpPr>
            <a:spLocks noChangeShapeType="1"/>
          </p:cNvSpPr>
          <p:nvPr/>
        </p:nvSpPr>
        <p:spPr bwMode="auto">
          <a:xfrm flipV="1">
            <a:off x="2166938" y="2781300"/>
            <a:ext cx="4556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47" name="Freeform 7"/>
          <p:cNvSpPr>
            <a:spLocks/>
          </p:cNvSpPr>
          <p:nvPr/>
        </p:nvSpPr>
        <p:spPr bwMode="auto">
          <a:xfrm>
            <a:off x="2546350" y="2757488"/>
            <a:ext cx="4514850" cy="1265237"/>
          </a:xfrm>
          <a:custGeom>
            <a:avLst/>
            <a:gdLst>
              <a:gd name="T0" fmla="*/ 0 w 2844"/>
              <a:gd name="T1" fmla="*/ 21 h 1433"/>
              <a:gd name="T2" fmla="*/ 132 w 2844"/>
              <a:gd name="T3" fmla="*/ 51 h 1433"/>
              <a:gd name="T4" fmla="*/ 246 w 2844"/>
              <a:gd name="T5" fmla="*/ 327 h 1433"/>
              <a:gd name="T6" fmla="*/ 354 w 2844"/>
              <a:gd name="T7" fmla="*/ 921 h 1433"/>
              <a:gd name="T8" fmla="*/ 534 w 2844"/>
              <a:gd name="T9" fmla="*/ 1275 h 1433"/>
              <a:gd name="T10" fmla="*/ 1398 w 2844"/>
              <a:gd name="T11" fmla="*/ 1407 h 1433"/>
              <a:gd name="T12" fmla="*/ 2844 w 2844"/>
              <a:gd name="T13" fmla="*/ 1431 h 1433"/>
            </a:gdLst>
            <a:ahLst/>
            <a:cxnLst>
              <a:cxn ang="0">
                <a:pos x="T0" y="T1"/>
              </a:cxn>
              <a:cxn ang="0">
                <a:pos x="T2" y="T3"/>
              </a:cxn>
              <a:cxn ang="0">
                <a:pos x="T4" y="T5"/>
              </a:cxn>
              <a:cxn ang="0">
                <a:pos x="T6" y="T7"/>
              </a:cxn>
              <a:cxn ang="0">
                <a:pos x="T8" y="T9"/>
              </a:cxn>
              <a:cxn ang="0">
                <a:pos x="T10" y="T11"/>
              </a:cxn>
              <a:cxn ang="0">
                <a:pos x="T12" y="T13"/>
              </a:cxn>
            </a:cxnLst>
            <a:rect l="0" t="0" r="r" b="b"/>
            <a:pathLst>
              <a:path w="2844" h="1433">
                <a:moveTo>
                  <a:pt x="0" y="21"/>
                </a:moveTo>
                <a:cubicBezTo>
                  <a:pt x="45" y="10"/>
                  <a:pt x="91" y="0"/>
                  <a:pt x="132" y="51"/>
                </a:cubicBezTo>
                <a:cubicBezTo>
                  <a:pt x="173" y="102"/>
                  <a:pt x="209" y="182"/>
                  <a:pt x="246" y="327"/>
                </a:cubicBezTo>
                <a:cubicBezTo>
                  <a:pt x="283" y="472"/>
                  <a:pt x="306" y="763"/>
                  <a:pt x="354" y="921"/>
                </a:cubicBezTo>
                <a:cubicBezTo>
                  <a:pt x="402" y="1079"/>
                  <a:pt x="360" y="1194"/>
                  <a:pt x="534" y="1275"/>
                </a:cubicBezTo>
                <a:cubicBezTo>
                  <a:pt x="708" y="1356"/>
                  <a:pt x="1013" y="1381"/>
                  <a:pt x="1398" y="1407"/>
                </a:cubicBezTo>
                <a:cubicBezTo>
                  <a:pt x="1783" y="1433"/>
                  <a:pt x="2603" y="1427"/>
                  <a:pt x="2844" y="1431"/>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48" name="Line 8"/>
          <p:cNvSpPr>
            <a:spLocks noChangeShapeType="1"/>
          </p:cNvSpPr>
          <p:nvPr/>
        </p:nvSpPr>
        <p:spPr bwMode="auto">
          <a:xfrm>
            <a:off x="2174875" y="4962525"/>
            <a:ext cx="371475"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49" name="Freeform 9"/>
          <p:cNvSpPr>
            <a:spLocks/>
          </p:cNvSpPr>
          <p:nvPr/>
        </p:nvSpPr>
        <p:spPr bwMode="auto">
          <a:xfrm>
            <a:off x="2501900" y="2710946"/>
            <a:ext cx="4543425" cy="2284412"/>
          </a:xfrm>
          <a:custGeom>
            <a:avLst/>
            <a:gdLst>
              <a:gd name="T0" fmla="*/ 0 w 2862"/>
              <a:gd name="T1" fmla="*/ 1417 h 1439"/>
              <a:gd name="T2" fmla="*/ 270 w 2862"/>
              <a:gd name="T3" fmla="*/ 1405 h 1439"/>
              <a:gd name="T4" fmla="*/ 480 w 2862"/>
              <a:gd name="T5" fmla="*/ 1213 h 1439"/>
              <a:gd name="T6" fmla="*/ 642 w 2862"/>
              <a:gd name="T7" fmla="*/ 703 h 1439"/>
              <a:gd name="T8" fmla="*/ 786 w 2862"/>
              <a:gd name="T9" fmla="*/ 169 h 1439"/>
              <a:gd name="T10" fmla="*/ 1032 w 2862"/>
              <a:gd name="T11" fmla="*/ 31 h 1439"/>
              <a:gd name="T12" fmla="*/ 1218 w 2862"/>
              <a:gd name="T13" fmla="*/ 7 h 1439"/>
              <a:gd name="T14" fmla="*/ 1788 w 2862"/>
              <a:gd name="T15" fmla="*/ 1 h 1439"/>
              <a:gd name="T16" fmla="*/ 2862 w 2862"/>
              <a:gd name="T17" fmla="*/ 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2" h="1439">
                <a:moveTo>
                  <a:pt x="0" y="1417"/>
                </a:moveTo>
                <a:cubicBezTo>
                  <a:pt x="95" y="1428"/>
                  <a:pt x="190" y="1439"/>
                  <a:pt x="270" y="1405"/>
                </a:cubicBezTo>
                <a:cubicBezTo>
                  <a:pt x="350" y="1371"/>
                  <a:pt x="418" y="1330"/>
                  <a:pt x="480" y="1213"/>
                </a:cubicBezTo>
                <a:cubicBezTo>
                  <a:pt x="542" y="1096"/>
                  <a:pt x="591" y="877"/>
                  <a:pt x="642" y="703"/>
                </a:cubicBezTo>
                <a:cubicBezTo>
                  <a:pt x="693" y="529"/>
                  <a:pt x="721" y="281"/>
                  <a:pt x="786" y="169"/>
                </a:cubicBezTo>
                <a:cubicBezTo>
                  <a:pt x="851" y="57"/>
                  <a:pt x="960" y="58"/>
                  <a:pt x="1032" y="31"/>
                </a:cubicBezTo>
                <a:cubicBezTo>
                  <a:pt x="1104" y="4"/>
                  <a:pt x="1092" y="12"/>
                  <a:pt x="1218" y="7"/>
                </a:cubicBezTo>
                <a:cubicBezTo>
                  <a:pt x="1344" y="2"/>
                  <a:pt x="1514" y="2"/>
                  <a:pt x="1788" y="1"/>
                </a:cubicBezTo>
                <a:cubicBezTo>
                  <a:pt x="2062" y="0"/>
                  <a:pt x="2685" y="0"/>
                  <a:pt x="2862" y="1"/>
                </a:cubicBezTo>
              </a:path>
            </a:pathLst>
          </a:custGeom>
          <a:noFill/>
          <a:ln w="38100" cmpd="sng">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50" name="Line 10"/>
          <p:cNvSpPr>
            <a:spLocks noChangeShapeType="1"/>
          </p:cNvSpPr>
          <p:nvPr/>
        </p:nvSpPr>
        <p:spPr bwMode="auto">
          <a:xfrm>
            <a:off x="4803775" y="5572125"/>
            <a:ext cx="19907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51" name="Text Box 11"/>
          <p:cNvSpPr txBox="1">
            <a:spLocks noChangeArrowheads="1"/>
          </p:cNvSpPr>
          <p:nvPr/>
        </p:nvSpPr>
        <p:spPr bwMode="auto">
          <a:xfrm>
            <a:off x="7045325" y="2513013"/>
            <a:ext cx="8499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dirty="0" smtClean="0"/>
              <a:t>miRNA</a:t>
            </a:r>
            <a:endParaRPr lang="en-US" altLang="en-US" b="1" dirty="0"/>
          </a:p>
        </p:txBody>
      </p:sp>
      <p:sp>
        <p:nvSpPr>
          <p:cNvPr id="87052" name="Text Box 12"/>
          <p:cNvSpPr txBox="1">
            <a:spLocks noChangeArrowheads="1"/>
          </p:cNvSpPr>
          <p:nvPr/>
        </p:nvSpPr>
        <p:spPr bwMode="auto">
          <a:xfrm>
            <a:off x="7159625" y="48371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Target</a:t>
            </a:r>
            <a:endParaRPr lang="en-US" altLang="en-US" b="1"/>
          </a:p>
        </p:txBody>
      </p:sp>
      <p:sp>
        <p:nvSpPr>
          <p:cNvPr id="87053" name="Line 13"/>
          <p:cNvSpPr>
            <a:spLocks noChangeShapeType="1"/>
          </p:cNvSpPr>
          <p:nvPr/>
        </p:nvSpPr>
        <p:spPr bwMode="auto">
          <a:xfrm>
            <a:off x="7585075" y="2924175"/>
            <a:ext cx="0" cy="1752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7054" name="Text Box 14"/>
          <p:cNvSpPr txBox="1">
            <a:spLocks noChangeArrowheads="1"/>
          </p:cNvSpPr>
          <p:nvPr/>
        </p:nvSpPr>
        <p:spPr bwMode="auto">
          <a:xfrm>
            <a:off x="7588250" y="3656013"/>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b="1"/>
              <a:t>buffering</a:t>
            </a:r>
            <a:endParaRPr lang="en-US" altLang="en-US" b="1"/>
          </a:p>
        </p:txBody>
      </p:sp>
      <p:sp>
        <p:nvSpPr>
          <p:cNvPr id="87055" name="Text Box 15"/>
          <p:cNvSpPr txBox="1">
            <a:spLocks noChangeArrowheads="1"/>
          </p:cNvSpPr>
          <p:nvPr/>
        </p:nvSpPr>
        <p:spPr bwMode="auto">
          <a:xfrm>
            <a:off x="1143000" y="5937249"/>
            <a:ext cx="8094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Primary regulation - Transcription; Secondary regulation - miRNA</a:t>
            </a:r>
            <a:endParaRPr lang="en-AU" altLang="en-US" sz="2000" b="1" dirty="0"/>
          </a:p>
        </p:txBody>
      </p:sp>
      <p:cxnSp>
        <p:nvCxnSpPr>
          <p:cNvPr id="3" name="Straight Connector 2"/>
          <p:cNvCxnSpPr/>
          <p:nvPr/>
        </p:nvCxnSpPr>
        <p:spPr>
          <a:xfrm>
            <a:off x="2195513" y="3656013"/>
            <a:ext cx="489426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197761" y="4267200"/>
            <a:ext cx="4894262"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5188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GB" altLang="en-US" sz="3200" b="1" dirty="0" err="1">
                <a:effectLst>
                  <a:outerShdw blurRad="38100" dist="38100" dir="2700000" algn="tl">
                    <a:srgbClr val="000000">
                      <a:alpha val="43137"/>
                    </a:srgbClr>
                  </a:outerShdw>
                </a:effectLst>
                <a:latin typeface="Arial" charset="0"/>
                <a:ea typeface="ＭＳ Ｐゴシック" pitchFamily="-112" charset="-128"/>
                <a:cs typeface="Arial" charset="0"/>
              </a:rPr>
              <a:t>M</a:t>
            </a:r>
            <a:r>
              <a:rPr lang="en-GB" altLang="en-US" sz="3200" b="1" dirty="0" err="1" smtClean="0">
                <a:effectLst>
                  <a:outerShdw blurRad="38100" dist="38100" dir="2700000" algn="tl">
                    <a:srgbClr val="000000">
                      <a:alpha val="43137"/>
                    </a:srgbClr>
                  </a:outerShdw>
                </a:effectLst>
                <a:latin typeface="Arial" charset="0"/>
                <a:ea typeface="ＭＳ Ｐゴシック" pitchFamily="-112" charset="-128"/>
                <a:cs typeface="Arial" charset="0"/>
              </a:rPr>
              <a:t>iRNAs</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 regulate developmental timing</a:t>
            </a:r>
          </a:p>
        </p:txBody>
      </p:sp>
      <p:sp>
        <p:nvSpPr>
          <p:cNvPr id="82949" name="TextBox 19"/>
          <p:cNvSpPr txBox="1">
            <a:spLocks noChangeArrowheads="1"/>
          </p:cNvSpPr>
          <p:nvPr/>
        </p:nvSpPr>
        <p:spPr bwMode="auto">
          <a:xfrm>
            <a:off x="3657600" y="4114800"/>
            <a:ext cx="93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000" i="1" dirty="0">
                <a:solidFill>
                  <a:srgbClr val="002060"/>
                </a:solidFill>
              </a:rPr>
              <a:t>lin-14</a:t>
            </a:r>
            <a:r>
              <a:rPr lang="en-GB" altLang="en-US" sz="1000" dirty="0">
                <a:solidFill>
                  <a:srgbClr val="002060"/>
                </a:solidFill>
              </a:rPr>
              <a:t> mRNA</a:t>
            </a:r>
          </a:p>
          <a:p>
            <a:pPr eaLnBrk="1" hangingPunct="1"/>
            <a:r>
              <a:rPr lang="en-GB" altLang="en-US" sz="1000" i="1" dirty="0">
                <a:solidFill>
                  <a:srgbClr val="FF0000"/>
                </a:solidFill>
              </a:rPr>
              <a:t>lin-4</a:t>
            </a:r>
            <a:r>
              <a:rPr lang="en-GB" altLang="en-US" sz="1000" dirty="0">
                <a:solidFill>
                  <a:srgbClr val="FF0000"/>
                </a:solidFill>
              </a:rPr>
              <a:t> miRNA</a:t>
            </a:r>
          </a:p>
        </p:txBody>
      </p:sp>
      <p:grpSp>
        <p:nvGrpSpPr>
          <p:cNvPr id="82950" name="Group 27"/>
          <p:cNvGrpSpPr>
            <a:grpSpLocks/>
          </p:cNvGrpSpPr>
          <p:nvPr/>
        </p:nvGrpSpPr>
        <p:grpSpPr bwMode="auto">
          <a:xfrm>
            <a:off x="533400" y="1721973"/>
            <a:ext cx="8610600" cy="3333750"/>
            <a:chOff x="533400" y="1752600"/>
            <a:chExt cx="8610600" cy="3333750"/>
          </a:xfrm>
        </p:grpSpPr>
        <p:pic>
          <p:nvPicPr>
            <p:cNvPr id="82951" name="Picture 4"/>
            <p:cNvPicPr>
              <a:picLocks noChangeAspect="1" noChangeArrowheads="1"/>
            </p:cNvPicPr>
            <p:nvPr/>
          </p:nvPicPr>
          <p:blipFill>
            <a:blip r:embed="rId3">
              <a:lum bright="10000" contrast="20000"/>
              <a:extLst>
                <a:ext uri="{28A0092B-C50C-407E-A947-70E740481C1C}">
                  <a14:useLocalDpi xmlns:a14="http://schemas.microsoft.com/office/drawing/2010/main" val="0"/>
                </a:ext>
              </a:extLst>
            </a:blip>
            <a:srcRect/>
            <a:stretch>
              <a:fillRect/>
            </a:stretch>
          </p:blipFill>
          <p:spPr bwMode="auto">
            <a:xfrm>
              <a:off x="533400" y="3044639"/>
              <a:ext cx="28194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4" name="TextBox 6"/>
            <p:cNvSpPr txBox="1">
              <a:spLocks noChangeArrowheads="1"/>
            </p:cNvSpPr>
            <p:nvPr/>
          </p:nvSpPr>
          <p:spPr bwMode="auto">
            <a:xfrm>
              <a:off x="3581400" y="1752600"/>
              <a:ext cx="1181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400" b="1" i="1"/>
                <a:t>lin-14 </a:t>
              </a:r>
              <a:r>
                <a:rPr lang="en-GB" altLang="en-US" sz="1400" b="1"/>
                <a:t>gene</a:t>
              </a:r>
              <a:r>
                <a:rPr lang="en-GB" altLang="en-US" b="1"/>
                <a:t> </a:t>
              </a:r>
            </a:p>
          </p:txBody>
        </p:sp>
        <p:sp>
          <p:nvSpPr>
            <p:cNvPr id="82955" name="TextBox 10"/>
            <p:cNvSpPr txBox="1">
              <a:spLocks noChangeArrowheads="1"/>
            </p:cNvSpPr>
            <p:nvPr/>
          </p:nvSpPr>
          <p:spPr bwMode="auto">
            <a:xfrm>
              <a:off x="5715000" y="2514600"/>
              <a:ext cx="1898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400"/>
                <a:t>3’ untranslated region</a:t>
              </a:r>
            </a:p>
          </p:txBody>
        </p:sp>
        <p:grpSp>
          <p:nvGrpSpPr>
            <p:cNvPr id="82956" name="Group 24"/>
            <p:cNvGrpSpPr>
              <a:grpSpLocks/>
            </p:cNvGrpSpPr>
            <p:nvPr/>
          </p:nvGrpSpPr>
          <p:grpSpPr bwMode="auto">
            <a:xfrm rot="2026682">
              <a:off x="5667375" y="2444750"/>
              <a:ext cx="849313" cy="911225"/>
              <a:chOff x="300764" y="-1139787"/>
              <a:chExt cx="4620625" cy="4592351"/>
            </a:xfrm>
          </p:grpSpPr>
          <p:sp>
            <p:nvSpPr>
              <p:cNvPr id="25" name="Right Triangle 24"/>
              <p:cNvSpPr/>
              <p:nvPr/>
            </p:nvSpPr>
            <p:spPr>
              <a:xfrm rot="19858879">
                <a:off x="1567406" y="2592702"/>
                <a:ext cx="898214" cy="84806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26" name="Pie 25"/>
              <p:cNvSpPr/>
              <p:nvPr/>
            </p:nvSpPr>
            <p:spPr>
              <a:xfrm rot="14969504" flipV="1">
                <a:off x="433116" y="-1282611"/>
                <a:ext cx="4336331" cy="4620625"/>
              </a:xfrm>
              <a:prstGeom prst="pie">
                <a:avLst>
                  <a:gd name="adj1" fmla="val 8087325"/>
                  <a:gd name="adj2" fmla="val 90683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sp>
          <p:nvSpPr>
            <p:cNvPr id="19" name="Rectangle 18"/>
            <p:cNvSpPr/>
            <p:nvPr/>
          </p:nvSpPr>
          <p:spPr>
            <a:xfrm>
              <a:off x="3657600" y="3276600"/>
              <a:ext cx="5334000" cy="1809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nvGrpSpPr>
            <p:cNvPr id="82958" name="Group 24"/>
            <p:cNvGrpSpPr>
              <a:grpSpLocks/>
            </p:cNvGrpSpPr>
            <p:nvPr/>
          </p:nvGrpSpPr>
          <p:grpSpPr bwMode="auto">
            <a:xfrm rot="-2666971">
              <a:off x="6437313" y="2439988"/>
              <a:ext cx="793750" cy="863600"/>
              <a:chOff x="326012" y="-1142207"/>
              <a:chExt cx="4620625" cy="4578166"/>
            </a:xfrm>
          </p:grpSpPr>
          <p:sp>
            <p:nvSpPr>
              <p:cNvPr id="23" name="Right Triangle 22"/>
              <p:cNvSpPr/>
              <p:nvPr/>
            </p:nvSpPr>
            <p:spPr>
              <a:xfrm rot="19858879">
                <a:off x="1598515" y="2568867"/>
                <a:ext cx="905643" cy="849988"/>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24" name="Pie 23"/>
              <p:cNvSpPr/>
              <p:nvPr/>
            </p:nvSpPr>
            <p:spPr>
              <a:xfrm rot="14969504" flipV="1">
                <a:off x="463806" y="-1282448"/>
                <a:ext cx="4342525" cy="4620625"/>
              </a:xfrm>
              <a:prstGeom prst="pie">
                <a:avLst>
                  <a:gd name="adj1" fmla="val 8087325"/>
                  <a:gd name="adj2" fmla="val 9068348"/>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pic>
          <p:nvPicPr>
            <p:cNvPr id="829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352800"/>
              <a:ext cx="437515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60" name="Group 36"/>
            <p:cNvGrpSpPr>
              <a:grpSpLocks/>
            </p:cNvGrpSpPr>
            <p:nvPr/>
          </p:nvGrpSpPr>
          <p:grpSpPr bwMode="auto">
            <a:xfrm>
              <a:off x="3505200" y="2057400"/>
              <a:ext cx="5638800" cy="533400"/>
              <a:chOff x="3505200" y="2057400"/>
              <a:chExt cx="5638800" cy="533400"/>
            </a:xfrm>
          </p:grpSpPr>
          <p:pic>
            <p:nvPicPr>
              <p:cNvPr id="829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057400"/>
                <a:ext cx="563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29"/>
              <p:cNvSpPr/>
              <p:nvPr/>
            </p:nvSpPr>
            <p:spPr>
              <a:xfrm>
                <a:off x="5816600" y="2168525"/>
                <a:ext cx="12700" cy="320675"/>
              </a:xfrm>
              <a:custGeom>
                <a:avLst/>
                <a:gdLst>
                  <a:gd name="connsiteX0" fmla="*/ 0 w 13382"/>
                  <a:gd name="connsiteY0" fmla="*/ 0 h 321155"/>
                  <a:gd name="connsiteX1" fmla="*/ 8921 w 13382"/>
                  <a:gd name="connsiteY1" fmla="*/ 53526 h 321155"/>
                  <a:gd name="connsiteX2" fmla="*/ 13382 w 13382"/>
                  <a:gd name="connsiteY2" fmla="*/ 151657 h 321155"/>
                  <a:gd name="connsiteX3" fmla="*/ 13382 w 13382"/>
                  <a:gd name="connsiteY3" fmla="*/ 298853 h 321155"/>
                  <a:gd name="connsiteX4" fmla="*/ 8921 w 13382"/>
                  <a:gd name="connsiteY4" fmla="*/ 312234 h 321155"/>
                  <a:gd name="connsiteX5" fmla="*/ 8921 w 13382"/>
                  <a:gd name="connsiteY5" fmla="*/ 321155 h 32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82" h="321155">
                    <a:moveTo>
                      <a:pt x="0" y="0"/>
                    </a:moveTo>
                    <a:cubicBezTo>
                      <a:pt x="7815" y="23443"/>
                      <a:pt x="6531" y="16474"/>
                      <a:pt x="8921" y="53526"/>
                    </a:cubicBezTo>
                    <a:cubicBezTo>
                      <a:pt x="11029" y="86202"/>
                      <a:pt x="11895" y="118947"/>
                      <a:pt x="13382" y="151657"/>
                    </a:cubicBezTo>
                    <a:cubicBezTo>
                      <a:pt x="3102" y="285278"/>
                      <a:pt x="13382" y="119710"/>
                      <a:pt x="13382" y="298853"/>
                    </a:cubicBezTo>
                    <a:cubicBezTo>
                      <a:pt x="13382" y="303555"/>
                      <a:pt x="9843" y="307624"/>
                      <a:pt x="8921" y="312234"/>
                    </a:cubicBezTo>
                    <a:cubicBezTo>
                      <a:pt x="8338" y="315150"/>
                      <a:pt x="8921" y="318181"/>
                      <a:pt x="8921" y="321155"/>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1" name="Freeform 30"/>
              <p:cNvSpPr/>
              <p:nvPr/>
            </p:nvSpPr>
            <p:spPr>
              <a:xfrm>
                <a:off x="5915025" y="2149475"/>
                <a:ext cx="4763" cy="328613"/>
              </a:xfrm>
              <a:custGeom>
                <a:avLst/>
                <a:gdLst>
                  <a:gd name="connsiteX0" fmla="*/ 0 w 5859"/>
                  <a:gd name="connsiteY0" fmla="*/ 0 h 294392"/>
                  <a:gd name="connsiteX1" fmla="*/ 4460 w 5859"/>
                  <a:gd name="connsiteY1" fmla="*/ 294392 h 294392"/>
                </a:gdLst>
                <a:ahLst/>
                <a:cxnLst>
                  <a:cxn ang="0">
                    <a:pos x="connsiteX0" y="connsiteY0"/>
                  </a:cxn>
                  <a:cxn ang="0">
                    <a:pos x="connsiteX1" y="connsiteY1"/>
                  </a:cxn>
                </a:cxnLst>
                <a:rect l="l" t="t" r="r" b="b"/>
                <a:pathLst>
                  <a:path w="5859" h="294392">
                    <a:moveTo>
                      <a:pt x="0" y="0"/>
                    </a:moveTo>
                    <a:cubicBezTo>
                      <a:pt x="5859" y="199215"/>
                      <a:pt x="4460" y="101083"/>
                      <a:pt x="4460" y="294392"/>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2" name="Freeform 31"/>
              <p:cNvSpPr/>
              <p:nvPr/>
            </p:nvSpPr>
            <p:spPr>
              <a:xfrm>
                <a:off x="6337300" y="2154238"/>
                <a:ext cx="9525" cy="339725"/>
              </a:xfrm>
              <a:custGeom>
                <a:avLst/>
                <a:gdLst>
                  <a:gd name="connsiteX0" fmla="*/ 9760 w 9760"/>
                  <a:gd name="connsiteY0" fmla="*/ 0 h 338997"/>
                  <a:gd name="connsiteX1" fmla="*/ 5300 w 9760"/>
                  <a:gd name="connsiteY1" fmla="*/ 66907 h 338997"/>
                  <a:gd name="connsiteX2" fmla="*/ 839 w 9760"/>
                  <a:gd name="connsiteY2" fmla="*/ 338997 h 338997"/>
                </a:gdLst>
                <a:ahLst/>
                <a:cxnLst>
                  <a:cxn ang="0">
                    <a:pos x="connsiteX0" y="connsiteY0"/>
                  </a:cxn>
                  <a:cxn ang="0">
                    <a:pos x="connsiteX1" y="connsiteY1"/>
                  </a:cxn>
                  <a:cxn ang="0">
                    <a:pos x="connsiteX2" y="connsiteY2"/>
                  </a:cxn>
                </a:cxnLst>
                <a:rect l="l" t="t" r="r" b="b"/>
                <a:pathLst>
                  <a:path w="9760" h="338997">
                    <a:moveTo>
                      <a:pt x="9760" y="0"/>
                    </a:moveTo>
                    <a:cubicBezTo>
                      <a:pt x="8273" y="22302"/>
                      <a:pt x="6127" y="44570"/>
                      <a:pt x="5300" y="66907"/>
                    </a:cubicBezTo>
                    <a:cubicBezTo>
                      <a:pt x="0" y="209994"/>
                      <a:pt x="839" y="218710"/>
                      <a:pt x="839" y="338997"/>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3" name="Freeform 32"/>
              <p:cNvSpPr/>
              <p:nvPr/>
            </p:nvSpPr>
            <p:spPr>
              <a:xfrm>
                <a:off x="6464300" y="2154238"/>
                <a:ext cx="17463" cy="342900"/>
              </a:xfrm>
              <a:custGeom>
                <a:avLst/>
                <a:gdLst>
                  <a:gd name="connsiteX0" fmla="*/ 17115 w 17115"/>
                  <a:gd name="connsiteY0" fmla="*/ 0 h 343457"/>
                  <a:gd name="connsiteX1" fmla="*/ 8194 w 17115"/>
                  <a:gd name="connsiteY1" fmla="*/ 133814 h 343457"/>
                  <a:gd name="connsiteX2" fmla="*/ 3733 w 17115"/>
                  <a:gd name="connsiteY2" fmla="*/ 343457 h 343457"/>
                </a:gdLst>
                <a:ahLst/>
                <a:cxnLst>
                  <a:cxn ang="0">
                    <a:pos x="connsiteX0" y="connsiteY0"/>
                  </a:cxn>
                  <a:cxn ang="0">
                    <a:pos x="connsiteX1" y="connsiteY1"/>
                  </a:cxn>
                  <a:cxn ang="0">
                    <a:pos x="connsiteX2" y="connsiteY2"/>
                  </a:cxn>
                </a:cxnLst>
                <a:rect l="l" t="t" r="r" b="b"/>
                <a:pathLst>
                  <a:path w="17115" h="343457">
                    <a:moveTo>
                      <a:pt x="17115" y="0"/>
                    </a:moveTo>
                    <a:cubicBezTo>
                      <a:pt x="0" y="51338"/>
                      <a:pt x="12391" y="9992"/>
                      <a:pt x="8194" y="133814"/>
                    </a:cubicBezTo>
                    <a:cubicBezTo>
                      <a:pt x="3036" y="285965"/>
                      <a:pt x="3733" y="234981"/>
                      <a:pt x="3733" y="343457"/>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4" name="Freeform 33"/>
              <p:cNvSpPr/>
              <p:nvPr/>
            </p:nvSpPr>
            <p:spPr>
              <a:xfrm>
                <a:off x="6569075" y="2168525"/>
                <a:ext cx="19050" cy="328613"/>
              </a:xfrm>
              <a:custGeom>
                <a:avLst/>
                <a:gdLst>
                  <a:gd name="connsiteX0" fmla="*/ 19461 w 19461"/>
                  <a:gd name="connsiteY0" fmla="*/ 0 h 330076"/>
                  <a:gd name="connsiteX1" fmla="*/ 15001 w 19461"/>
                  <a:gd name="connsiteY1" fmla="*/ 13382 h 330076"/>
                  <a:gd name="connsiteX2" fmla="*/ 6080 w 19461"/>
                  <a:gd name="connsiteY2" fmla="*/ 124894 h 330076"/>
                  <a:gd name="connsiteX3" fmla="*/ 1620 w 19461"/>
                  <a:gd name="connsiteY3" fmla="*/ 330076 h 330076"/>
                </a:gdLst>
                <a:ahLst/>
                <a:cxnLst>
                  <a:cxn ang="0">
                    <a:pos x="connsiteX0" y="connsiteY0"/>
                  </a:cxn>
                  <a:cxn ang="0">
                    <a:pos x="connsiteX1" y="connsiteY1"/>
                  </a:cxn>
                  <a:cxn ang="0">
                    <a:pos x="connsiteX2" y="connsiteY2"/>
                  </a:cxn>
                  <a:cxn ang="0">
                    <a:pos x="connsiteX3" y="connsiteY3"/>
                  </a:cxn>
                </a:cxnLst>
                <a:rect l="l" t="t" r="r" b="b"/>
                <a:pathLst>
                  <a:path w="19461" h="330076">
                    <a:moveTo>
                      <a:pt x="19461" y="0"/>
                    </a:moveTo>
                    <a:cubicBezTo>
                      <a:pt x="17974" y="4461"/>
                      <a:pt x="15923" y="8771"/>
                      <a:pt x="15001" y="13382"/>
                    </a:cubicBezTo>
                    <a:cubicBezTo>
                      <a:pt x="8115" y="47816"/>
                      <a:pt x="7646" y="93572"/>
                      <a:pt x="6080" y="124894"/>
                    </a:cubicBezTo>
                    <a:cubicBezTo>
                      <a:pt x="0" y="246497"/>
                      <a:pt x="1620" y="203548"/>
                      <a:pt x="1620" y="330076"/>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5" name="Freeform 34"/>
              <p:cNvSpPr/>
              <p:nvPr/>
            </p:nvSpPr>
            <p:spPr>
              <a:xfrm>
                <a:off x="6924675" y="2185988"/>
                <a:ext cx="20638" cy="311150"/>
              </a:xfrm>
              <a:custGeom>
                <a:avLst/>
                <a:gdLst>
                  <a:gd name="connsiteX0" fmla="*/ 20733 w 20733"/>
                  <a:gd name="connsiteY0" fmla="*/ 0 h 312234"/>
                  <a:gd name="connsiteX1" fmla="*/ 7351 w 20733"/>
                  <a:gd name="connsiteY1" fmla="*/ 62447 h 312234"/>
                  <a:gd name="connsiteX2" fmla="*/ 2891 w 20733"/>
                  <a:gd name="connsiteY2" fmla="*/ 312234 h 312234"/>
                </a:gdLst>
                <a:ahLst/>
                <a:cxnLst>
                  <a:cxn ang="0">
                    <a:pos x="connsiteX0" y="connsiteY0"/>
                  </a:cxn>
                  <a:cxn ang="0">
                    <a:pos x="connsiteX1" y="connsiteY1"/>
                  </a:cxn>
                  <a:cxn ang="0">
                    <a:pos x="connsiteX2" y="connsiteY2"/>
                  </a:cxn>
                </a:cxnLst>
                <a:rect l="l" t="t" r="r" b="b"/>
                <a:pathLst>
                  <a:path w="20733" h="312234">
                    <a:moveTo>
                      <a:pt x="20733" y="0"/>
                    </a:moveTo>
                    <a:cubicBezTo>
                      <a:pt x="3181" y="26328"/>
                      <a:pt x="10831" y="10241"/>
                      <a:pt x="7351" y="62447"/>
                    </a:cubicBezTo>
                    <a:cubicBezTo>
                      <a:pt x="0" y="172713"/>
                      <a:pt x="2891" y="176118"/>
                      <a:pt x="2891" y="312234"/>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6" name="Freeform 35"/>
              <p:cNvSpPr/>
              <p:nvPr/>
            </p:nvSpPr>
            <p:spPr>
              <a:xfrm>
                <a:off x="7224713" y="2163763"/>
                <a:ext cx="6350" cy="330200"/>
              </a:xfrm>
              <a:custGeom>
                <a:avLst/>
                <a:gdLst>
                  <a:gd name="connsiteX0" fmla="*/ 6117 w 6117"/>
                  <a:gd name="connsiteY0" fmla="*/ 0 h 330076"/>
                  <a:gd name="connsiteX1" fmla="*/ 1656 w 6117"/>
                  <a:gd name="connsiteY1" fmla="*/ 330076 h 330076"/>
                </a:gdLst>
                <a:ahLst/>
                <a:cxnLst>
                  <a:cxn ang="0">
                    <a:pos x="connsiteX0" y="connsiteY0"/>
                  </a:cxn>
                  <a:cxn ang="0">
                    <a:pos x="connsiteX1" y="connsiteY1"/>
                  </a:cxn>
                </a:cxnLst>
                <a:rect l="l" t="t" r="r" b="b"/>
                <a:pathLst>
                  <a:path w="6117" h="330076">
                    <a:moveTo>
                      <a:pt x="6117" y="0"/>
                    </a:moveTo>
                    <a:cubicBezTo>
                      <a:pt x="0" y="214080"/>
                      <a:pt x="1656" y="104057"/>
                      <a:pt x="1656" y="330076"/>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sp>
          <p:nvSpPr>
            <p:cNvPr id="82961" name="TextBox 37"/>
            <p:cNvSpPr txBox="1">
              <a:spLocks noChangeArrowheads="1"/>
            </p:cNvSpPr>
            <p:nvPr/>
          </p:nvSpPr>
          <p:spPr bwMode="auto">
            <a:xfrm>
              <a:off x="5562600" y="1752600"/>
              <a:ext cx="204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i="1">
                  <a:solidFill>
                    <a:srgbClr val="FF0000"/>
                  </a:solidFill>
                </a:rPr>
                <a:t>lin-4</a:t>
              </a:r>
              <a:r>
                <a:rPr lang="en-GB" altLang="en-US">
                  <a:solidFill>
                    <a:srgbClr val="FF0000"/>
                  </a:solidFill>
                </a:rPr>
                <a:t> binding sites</a:t>
              </a:r>
            </a:p>
          </p:txBody>
        </p:sp>
      </p:grpSp>
      <p:sp>
        <p:nvSpPr>
          <p:cNvPr id="82948" name="TextBox 26"/>
          <p:cNvSpPr txBox="1">
            <a:spLocks noChangeArrowheads="1"/>
          </p:cNvSpPr>
          <p:nvPr/>
        </p:nvSpPr>
        <p:spPr bwMode="auto">
          <a:xfrm>
            <a:off x="869950" y="5986462"/>
            <a:ext cx="800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a:latin typeface="Times New Roman" pitchFamily="18" charset="0"/>
                <a:cs typeface="Times New Roman" pitchFamily="18" charset="0"/>
              </a:rPr>
              <a:t>Lee, R.C., Feinbaum, R.L., and Ambrose, V. (1993). The </a:t>
            </a:r>
            <a:r>
              <a:rPr lang="en-GB" altLang="en-US" sz="800" i="1">
                <a:latin typeface="Times New Roman" pitchFamily="18" charset="0"/>
                <a:cs typeface="Times New Roman" pitchFamily="18" charset="0"/>
              </a:rPr>
              <a:t>C. elegans</a:t>
            </a:r>
            <a:r>
              <a:rPr lang="en-GB" altLang="en-US" sz="800">
                <a:latin typeface="Times New Roman" pitchFamily="18" charset="0"/>
                <a:cs typeface="Times New Roman" pitchFamily="18" charset="0"/>
              </a:rPr>
              <a:t> heterochronic gene </a:t>
            </a:r>
            <a:r>
              <a:rPr lang="en-GB" altLang="en-US" sz="800" i="1">
                <a:latin typeface="Times New Roman" pitchFamily="18" charset="0"/>
                <a:cs typeface="Times New Roman" pitchFamily="18" charset="0"/>
              </a:rPr>
              <a:t>lin-4</a:t>
            </a:r>
            <a:r>
              <a:rPr lang="en-GB" altLang="en-US" sz="800">
                <a:latin typeface="Times New Roman" pitchFamily="18" charset="0"/>
                <a:cs typeface="Times New Roman" pitchFamily="18" charset="0"/>
              </a:rPr>
              <a:t> encodes small RNAs with antisense complementarity to </a:t>
            </a:r>
            <a:r>
              <a:rPr lang="en-GB" altLang="en-US" sz="800" i="1">
                <a:latin typeface="Times New Roman" pitchFamily="18" charset="0"/>
                <a:cs typeface="Times New Roman" pitchFamily="18" charset="0"/>
              </a:rPr>
              <a:t>lin-14</a:t>
            </a:r>
            <a:r>
              <a:rPr lang="en-GB" altLang="en-US" sz="800">
                <a:latin typeface="Times New Roman" pitchFamily="18" charset="0"/>
                <a:cs typeface="Times New Roman" pitchFamily="18" charset="0"/>
              </a:rPr>
              <a:t>. Cell 75: 843–845. Wightman, B., Ha, I., and Ruvkun, G. (1993) Posttranscriptional regulation of the heterochronic gene </a:t>
            </a:r>
            <a:r>
              <a:rPr lang="en-GB" altLang="en-US" sz="800" i="1">
                <a:latin typeface="Times New Roman" pitchFamily="18" charset="0"/>
                <a:cs typeface="Times New Roman" pitchFamily="18" charset="0"/>
              </a:rPr>
              <a:t>lin-14</a:t>
            </a:r>
            <a:r>
              <a:rPr lang="en-GB" altLang="en-US" sz="800">
                <a:latin typeface="Times New Roman" pitchFamily="18" charset="0"/>
                <a:cs typeface="Times New Roman" pitchFamily="18" charset="0"/>
              </a:rPr>
              <a:t> by </a:t>
            </a:r>
            <a:r>
              <a:rPr lang="en-GB" altLang="en-US" sz="800" i="1">
                <a:latin typeface="Times New Roman" pitchFamily="18" charset="0"/>
                <a:cs typeface="Times New Roman" pitchFamily="18" charset="0"/>
              </a:rPr>
              <a:t>lin-4</a:t>
            </a:r>
            <a:r>
              <a:rPr lang="en-GB" altLang="en-US" sz="800">
                <a:latin typeface="Times New Roman" pitchFamily="18" charset="0"/>
                <a:cs typeface="Times New Roman" pitchFamily="18" charset="0"/>
              </a:rPr>
              <a:t> mediates temporal pattern formation in </a:t>
            </a:r>
            <a:r>
              <a:rPr lang="en-GB" altLang="en-US" sz="800" i="1">
                <a:latin typeface="Times New Roman" pitchFamily="18" charset="0"/>
                <a:cs typeface="Times New Roman" pitchFamily="18" charset="0"/>
              </a:rPr>
              <a:t>C. elegans</a:t>
            </a:r>
            <a:r>
              <a:rPr lang="en-GB" altLang="en-US" sz="800">
                <a:latin typeface="Times New Roman" pitchFamily="18" charset="0"/>
                <a:cs typeface="Times New Roman" pitchFamily="18" charset="0"/>
              </a:rPr>
              <a:t>. Cell 75: 855–862.</a:t>
            </a:r>
          </a:p>
        </p:txBody>
      </p:sp>
    </p:spTree>
    <p:extLst>
      <p:ext uri="{BB962C8B-B14F-4D97-AF65-F5344CB8AC3E}">
        <p14:creationId xmlns:p14="http://schemas.microsoft.com/office/powerpoint/2010/main" val="5555599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17" y="-158625"/>
            <a:ext cx="8229600" cy="603127"/>
          </a:xfrm>
        </p:spPr>
        <p:txBody>
          <a:bodyPr>
            <a:norm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MicroRNA Biogenesis</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4"/>
          <p:cNvSpPr>
            <a:spLocks noRot="1" noChangeArrowheads="1"/>
          </p:cNvSpPr>
          <p:nvPr/>
        </p:nvSpPr>
        <p:spPr bwMode="auto">
          <a:xfrm>
            <a:off x="609511" y="1244543"/>
            <a:ext cx="815340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bg2"/>
              </a:buClr>
              <a:buSzPct val="75000"/>
              <a:buFont typeface="Wingdings" pitchFamily="2" charset="2"/>
              <a:buNone/>
            </a:pPr>
            <a:endParaRPr lang="en-US" altLang="zh-CN" sz="3200">
              <a:ea typeface="宋体" pitchFamily="2" charset="-122"/>
            </a:endParaRPr>
          </a:p>
        </p:txBody>
      </p:sp>
      <p:sp>
        <p:nvSpPr>
          <p:cNvPr id="5" name="Rectangle 5"/>
          <p:cNvSpPr>
            <a:spLocks noChangeArrowheads="1"/>
          </p:cNvSpPr>
          <p:nvPr/>
        </p:nvSpPr>
        <p:spPr bwMode="auto">
          <a:xfrm>
            <a:off x="865014" y="766765"/>
            <a:ext cx="3343275" cy="165100"/>
          </a:xfrm>
          <a:prstGeom prst="rect">
            <a:avLst/>
          </a:prstGeom>
          <a:solidFill>
            <a:srgbClr val="000099"/>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 name="Text Box 6"/>
          <p:cNvSpPr txBox="1">
            <a:spLocks noChangeArrowheads="1"/>
          </p:cNvSpPr>
          <p:nvPr/>
        </p:nvSpPr>
        <p:spPr bwMode="auto">
          <a:xfrm>
            <a:off x="3034569" y="1905516"/>
            <a:ext cx="84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a:solidFill>
                  <a:srgbClr val="000099"/>
                </a:solidFill>
                <a:latin typeface="Helvetica" pitchFamily="-112" charset="0"/>
                <a:ea typeface="宋体" pitchFamily="2" charset="-122"/>
                <a:cs typeface="Arial" charset="0"/>
              </a:rPr>
              <a:t>Dicer</a:t>
            </a:r>
            <a:endParaRPr lang="en-AU" altLang="zh-CN" b="1" dirty="0">
              <a:solidFill>
                <a:srgbClr val="000099"/>
              </a:solidFill>
              <a:latin typeface="Helvetica" pitchFamily="-112" charset="0"/>
              <a:ea typeface="宋体" pitchFamily="2" charset="-122"/>
              <a:cs typeface="Arial" charset="0"/>
            </a:endParaRPr>
          </a:p>
        </p:txBody>
      </p:sp>
      <p:sp>
        <p:nvSpPr>
          <p:cNvPr id="7" name="Text Box 7"/>
          <p:cNvSpPr txBox="1">
            <a:spLocks noChangeArrowheads="1"/>
          </p:cNvSpPr>
          <p:nvPr/>
        </p:nvSpPr>
        <p:spPr bwMode="auto">
          <a:xfrm>
            <a:off x="3657426" y="1390504"/>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err="1">
                <a:solidFill>
                  <a:srgbClr val="000099"/>
                </a:solidFill>
                <a:latin typeface="Helvetica" pitchFamily="-112" charset="0"/>
                <a:ea typeface="宋体" pitchFamily="2" charset="-122"/>
                <a:cs typeface="Arial" charset="0"/>
              </a:rPr>
              <a:t>Pri</a:t>
            </a:r>
            <a:r>
              <a:rPr lang="en-US" altLang="en-US" b="1" dirty="0">
                <a:solidFill>
                  <a:srgbClr val="000099"/>
                </a:solidFill>
                <a:latin typeface="Helvetica" pitchFamily="-112" charset="0"/>
                <a:ea typeface="宋体" pitchFamily="2" charset="-122"/>
                <a:cs typeface="Arial" charset="0"/>
              </a:rPr>
              <a:t>-miRNA</a:t>
            </a:r>
          </a:p>
        </p:txBody>
      </p:sp>
      <p:grpSp>
        <p:nvGrpSpPr>
          <p:cNvPr id="8" name="Group 8"/>
          <p:cNvGrpSpPr>
            <a:grpSpLocks/>
          </p:cNvGrpSpPr>
          <p:nvPr/>
        </p:nvGrpSpPr>
        <p:grpSpPr bwMode="auto">
          <a:xfrm>
            <a:off x="1107728" y="960501"/>
            <a:ext cx="2462212" cy="852487"/>
            <a:chOff x="1789" y="1638"/>
            <a:chExt cx="1551" cy="537"/>
          </a:xfrm>
        </p:grpSpPr>
        <p:sp>
          <p:nvSpPr>
            <p:cNvPr id="9" name="Freeform 9"/>
            <p:cNvSpPr>
              <a:spLocks/>
            </p:cNvSpPr>
            <p:nvPr/>
          </p:nvSpPr>
          <p:spPr bwMode="auto">
            <a:xfrm rot="-9413994">
              <a:off x="2294" y="1898"/>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 name="Freeform 10"/>
            <p:cNvSpPr>
              <a:spLocks/>
            </p:cNvSpPr>
            <p:nvPr/>
          </p:nvSpPr>
          <p:spPr bwMode="auto">
            <a:xfrm rot="-9413994">
              <a:off x="3036" y="1923"/>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 name="Freeform 11"/>
            <p:cNvSpPr>
              <a:spLocks/>
            </p:cNvSpPr>
            <p:nvPr/>
          </p:nvSpPr>
          <p:spPr bwMode="auto">
            <a:xfrm rot="-9413994">
              <a:off x="3151" y="1930"/>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2" name="Freeform 12"/>
            <p:cNvSpPr>
              <a:spLocks/>
            </p:cNvSpPr>
            <p:nvPr/>
          </p:nvSpPr>
          <p:spPr bwMode="auto">
            <a:xfrm rot="-9413994">
              <a:off x="3092" y="1931"/>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 name="Freeform 13"/>
            <p:cNvSpPr>
              <a:spLocks/>
            </p:cNvSpPr>
            <p:nvPr/>
          </p:nvSpPr>
          <p:spPr bwMode="auto">
            <a:xfrm>
              <a:off x="1906" y="1638"/>
              <a:ext cx="204" cy="225"/>
            </a:xfrm>
            <a:custGeom>
              <a:avLst/>
              <a:gdLst>
                <a:gd name="T0" fmla="*/ 204 w 204"/>
                <a:gd name="T1" fmla="*/ 225 h 225"/>
                <a:gd name="T2" fmla="*/ 114 w 204"/>
                <a:gd name="T3" fmla="*/ 216 h 225"/>
                <a:gd name="T4" fmla="*/ 87 w 204"/>
                <a:gd name="T5" fmla="*/ 204 h 225"/>
                <a:gd name="T6" fmla="*/ 96 w 204"/>
                <a:gd name="T7" fmla="*/ 147 h 225"/>
                <a:gd name="T8" fmla="*/ 108 w 204"/>
                <a:gd name="T9" fmla="*/ 120 h 225"/>
                <a:gd name="T10" fmla="*/ 93 w 204"/>
                <a:gd name="T11" fmla="*/ 72 h 225"/>
                <a:gd name="T12" fmla="*/ 6 w 204"/>
                <a:gd name="T13" fmla="*/ 15 h 225"/>
                <a:gd name="T14" fmla="*/ 0 w 204"/>
                <a:gd name="T15" fmla="*/ 0 h 225"/>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225"/>
                <a:gd name="T26" fmla="*/ 204 w 204"/>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225">
                  <a:moveTo>
                    <a:pt x="204" y="225"/>
                  </a:moveTo>
                  <a:cubicBezTo>
                    <a:pt x="171" y="218"/>
                    <a:pt x="154" y="218"/>
                    <a:pt x="114" y="216"/>
                  </a:cubicBezTo>
                  <a:cubicBezTo>
                    <a:pt x="104" y="213"/>
                    <a:pt x="97" y="207"/>
                    <a:pt x="87" y="204"/>
                  </a:cubicBezTo>
                  <a:cubicBezTo>
                    <a:pt x="79" y="180"/>
                    <a:pt x="70" y="165"/>
                    <a:pt x="96" y="147"/>
                  </a:cubicBezTo>
                  <a:cubicBezTo>
                    <a:pt x="101" y="139"/>
                    <a:pt x="108" y="120"/>
                    <a:pt x="108" y="120"/>
                  </a:cubicBezTo>
                  <a:cubicBezTo>
                    <a:pt x="106" y="97"/>
                    <a:pt x="111" y="84"/>
                    <a:pt x="93" y="72"/>
                  </a:cubicBezTo>
                  <a:cubicBezTo>
                    <a:pt x="72" y="41"/>
                    <a:pt x="32" y="41"/>
                    <a:pt x="6" y="15"/>
                  </a:cubicBezTo>
                  <a:cubicBezTo>
                    <a:pt x="2" y="4"/>
                    <a:pt x="4" y="9"/>
                    <a:pt x="0" y="0"/>
                  </a:cubicBezTo>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 name="Freeform 14"/>
            <p:cNvSpPr>
              <a:spLocks/>
            </p:cNvSpPr>
            <p:nvPr/>
          </p:nvSpPr>
          <p:spPr bwMode="auto">
            <a:xfrm>
              <a:off x="1789" y="1975"/>
              <a:ext cx="306" cy="200"/>
            </a:xfrm>
            <a:custGeom>
              <a:avLst/>
              <a:gdLst>
                <a:gd name="T0" fmla="*/ 306 w 306"/>
                <a:gd name="T1" fmla="*/ 2 h 200"/>
                <a:gd name="T2" fmla="*/ 270 w 306"/>
                <a:gd name="T3" fmla="*/ 8 h 200"/>
                <a:gd name="T4" fmla="*/ 249 w 306"/>
                <a:gd name="T5" fmla="*/ 65 h 200"/>
                <a:gd name="T6" fmla="*/ 234 w 306"/>
                <a:gd name="T7" fmla="*/ 80 h 200"/>
                <a:gd name="T8" fmla="*/ 216 w 306"/>
                <a:gd name="T9" fmla="*/ 86 h 200"/>
                <a:gd name="T10" fmla="*/ 153 w 306"/>
                <a:gd name="T11" fmla="*/ 74 h 200"/>
                <a:gd name="T12" fmla="*/ 108 w 306"/>
                <a:gd name="T13" fmla="*/ 53 h 200"/>
                <a:gd name="T14" fmla="*/ 60 w 306"/>
                <a:gd name="T15" fmla="*/ 56 h 200"/>
                <a:gd name="T16" fmla="*/ 15 w 306"/>
                <a:gd name="T17" fmla="*/ 110 h 200"/>
                <a:gd name="T18" fmla="*/ 12 w 306"/>
                <a:gd name="T19" fmla="*/ 182 h 200"/>
                <a:gd name="T20" fmla="*/ 0 w 306"/>
                <a:gd name="T21" fmla="*/ 20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6"/>
                <a:gd name="T34" fmla="*/ 0 h 200"/>
                <a:gd name="T35" fmla="*/ 306 w 306"/>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6" h="200">
                  <a:moveTo>
                    <a:pt x="306" y="2"/>
                  </a:moveTo>
                  <a:cubicBezTo>
                    <a:pt x="294" y="3"/>
                    <a:pt x="279" y="0"/>
                    <a:pt x="270" y="8"/>
                  </a:cubicBezTo>
                  <a:cubicBezTo>
                    <a:pt x="255" y="20"/>
                    <a:pt x="257" y="49"/>
                    <a:pt x="249" y="65"/>
                  </a:cubicBezTo>
                  <a:cubicBezTo>
                    <a:pt x="245" y="72"/>
                    <a:pt x="242" y="77"/>
                    <a:pt x="234" y="80"/>
                  </a:cubicBezTo>
                  <a:cubicBezTo>
                    <a:pt x="228" y="83"/>
                    <a:pt x="216" y="86"/>
                    <a:pt x="216" y="86"/>
                  </a:cubicBezTo>
                  <a:cubicBezTo>
                    <a:pt x="198" y="84"/>
                    <a:pt x="170" y="83"/>
                    <a:pt x="153" y="74"/>
                  </a:cubicBezTo>
                  <a:cubicBezTo>
                    <a:pt x="139" y="67"/>
                    <a:pt x="123" y="58"/>
                    <a:pt x="108" y="53"/>
                  </a:cubicBezTo>
                  <a:cubicBezTo>
                    <a:pt x="92" y="54"/>
                    <a:pt x="76" y="53"/>
                    <a:pt x="60" y="56"/>
                  </a:cubicBezTo>
                  <a:cubicBezTo>
                    <a:pt x="41" y="59"/>
                    <a:pt x="24" y="96"/>
                    <a:pt x="15" y="110"/>
                  </a:cubicBezTo>
                  <a:cubicBezTo>
                    <a:pt x="9" y="134"/>
                    <a:pt x="16" y="157"/>
                    <a:pt x="12" y="182"/>
                  </a:cubicBezTo>
                  <a:cubicBezTo>
                    <a:pt x="11" y="188"/>
                    <a:pt x="7" y="200"/>
                    <a:pt x="0" y="200"/>
                  </a:cubicBezTo>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 name="Freeform 15"/>
            <p:cNvSpPr>
              <a:spLocks/>
            </p:cNvSpPr>
            <p:nvPr/>
          </p:nvSpPr>
          <p:spPr bwMode="auto">
            <a:xfrm rot="-9413994">
              <a:off x="2728" y="192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 name="Freeform 16"/>
            <p:cNvSpPr>
              <a:spLocks/>
            </p:cNvSpPr>
            <p:nvPr/>
          </p:nvSpPr>
          <p:spPr bwMode="auto">
            <a:xfrm rot="-9413994">
              <a:off x="2679" y="1916"/>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 name="Freeform 17"/>
            <p:cNvSpPr>
              <a:spLocks/>
            </p:cNvSpPr>
            <p:nvPr/>
          </p:nvSpPr>
          <p:spPr bwMode="auto">
            <a:xfrm rot="-9413994">
              <a:off x="2637" y="1915"/>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 name="Freeform 18"/>
            <p:cNvSpPr>
              <a:spLocks/>
            </p:cNvSpPr>
            <p:nvPr/>
          </p:nvSpPr>
          <p:spPr bwMode="auto">
            <a:xfrm rot="-9413994">
              <a:off x="2597" y="191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 name="Freeform 19"/>
            <p:cNvSpPr>
              <a:spLocks/>
            </p:cNvSpPr>
            <p:nvPr/>
          </p:nvSpPr>
          <p:spPr bwMode="auto">
            <a:xfrm rot="-9413994">
              <a:off x="2555" y="191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0" name="Freeform 20"/>
            <p:cNvSpPr>
              <a:spLocks/>
            </p:cNvSpPr>
            <p:nvPr/>
          </p:nvSpPr>
          <p:spPr bwMode="auto">
            <a:xfrm rot="-9413994">
              <a:off x="2474" y="1912"/>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1" name="Freeform 21"/>
            <p:cNvSpPr>
              <a:spLocks/>
            </p:cNvSpPr>
            <p:nvPr/>
          </p:nvSpPr>
          <p:spPr bwMode="auto">
            <a:xfrm rot="-9413994">
              <a:off x="2433" y="1910"/>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2" name="Freeform 22"/>
            <p:cNvSpPr>
              <a:spLocks/>
            </p:cNvSpPr>
            <p:nvPr/>
          </p:nvSpPr>
          <p:spPr bwMode="auto">
            <a:xfrm rot="-9413994">
              <a:off x="2391" y="1909"/>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3" name="Freeform 23"/>
            <p:cNvSpPr>
              <a:spLocks/>
            </p:cNvSpPr>
            <p:nvPr/>
          </p:nvSpPr>
          <p:spPr bwMode="auto">
            <a:xfrm rot="-10731118">
              <a:off x="2319" y="1999"/>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4" name="Freeform 24"/>
            <p:cNvSpPr>
              <a:spLocks/>
            </p:cNvSpPr>
            <p:nvPr/>
          </p:nvSpPr>
          <p:spPr bwMode="auto">
            <a:xfrm rot="-10731118">
              <a:off x="2397" y="1897"/>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99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5" name="Freeform 25"/>
            <p:cNvSpPr>
              <a:spLocks/>
            </p:cNvSpPr>
            <p:nvPr/>
          </p:nvSpPr>
          <p:spPr bwMode="auto">
            <a:xfrm>
              <a:off x="2106" y="1801"/>
              <a:ext cx="297" cy="99"/>
            </a:xfrm>
            <a:custGeom>
              <a:avLst/>
              <a:gdLst>
                <a:gd name="T0" fmla="*/ 0 w 297"/>
                <a:gd name="T1" fmla="*/ 56 h 99"/>
                <a:gd name="T2" fmla="*/ 42 w 297"/>
                <a:gd name="T3" fmla="*/ 59 h 99"/>
                <a:gd name="T4" fmla="*/ 81 w 297"/>
                <a:gd name="T5" fmla="*/ 26 h 99"/>
                <a:gd name="T6" fmla="*/ 111 w 297"/>
                <a:gd name="T7" fmla="*/ 2 h 99"/>
                <a:gd name="T8" fmla="*/ 162 w 297"/>
                <a:gd name="T9" fmla="*/ 14 h 99"/>
                <a:gd name="T10" fmla="*/ 189 w 297"/>
                <a:gd name="T11" fmla="*/ 86 h 99"/>
                <a:gd name="T12" fmla="*/ 297 w 297"/>
                <a:gd name="T13" fmla="*/ 92 h 99"/>
                <a:gd name="T14" fmla="*/ 0 60000 65536"/>
                <a:gd name="T15" fmla="*/ 0 60000 65536"/>
                <a:gd name="T16" fmla="*/ 0 60000 65536"/>
                <a:gd name="T17" fmla="*/ 0 60000 65536"/>
                <a:gd name="T18" fmla="*/ 0 60000 65536"/>
                <a:gd name="T19" fmla="*/ 0 60000 65536"/>
                <a:gd name="T20" fmla="*/ 0 60000 65536"/>
                <a:gd name="T21" fmla="*/ 0 w 297"/>
                <a:gd name="T22" fmla="*/ 0 h 99"/>
                <a:gd name="T23" fmla="*/ 297 w 297"/>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7" h="99">
                  <a:moveTo>
                    <a:pt x="0" y="56"/>
                  </a:moveTo>
                  <a:cubicBezTo>
                    <a:pt x="14" y="60"/>
                    <a:pt x="29" y="64"/>
                    <a:pt x="42" y="59"/>
                  </a:cubicBezTo>
                  <a:cubicBezTo>
                    <a:pt x="55" y="54"/>
                    <a:pt x="69" y="35"/>
                    <a:pt x="81" y="26"/>
                  </a:cubicBezTo>
                  <a:cubicBezTo>
                    <a:pt x="93" y="17"/>
                    <a:pt x="98" y="4"/>
                    <a:pt x="111" y="2"/>
                  </a:cubicBezTo>
                  <a:cubicBezTo>
                    <a:pt x="124" y="0"/>
                    <a:pt x="149" y="0"/>
                    <a:pt x="162" y="14"/>
                  </a:cubicBezTo>
                  <a:cubicBezTo>
                    <a:pt x="175" y="28"/>
                    <a:pt x="167" y="73"/>
                    <a:pt x="189" y="86"/>
                  </a:cubicBezTo>
                  <a:cubicBezTo>
                    <a:pt x="211" y="99"/>
                    <a:pt x="279" y="91"/>
                    <a:pt x="297" y="92"/>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6" name="Freeform 26"/>
            <p:cNvSpPr>
              <a:spLocks/>
            </p:cNvSpPr>
            <p:nvPr/>
          </p:nvSpPr>
          <p:spPr bwMode="auto">
            <a:xfrm>
              <a:off x="2094" y="1965"/>
              <a:ext cx="231" cy="108"/>
            </a:xfrm>
            <a:custGeom>
              <a:avLst/>
              <a:gdLst>
                <a:gd name="T0" fmla="*/ 0 w 231"/>
                <a:gd name="T1" fmla="*/ 9 h 108"/>
                <a:gd name="T2" fmla="*/ 48 w 231"/>
                <a:gd name="T3" fmla="*/ 12 h 108"/>
                <a:gd name="T4" fmla="*/ 66 w 231"/>
                <a:gd name="T5" fmla="*/ 81 h 108"/>
                <a:gd name="T6" fmla="*/ 120 w 231"/>
                <a:gd name="T7" fmla="*/ 99 h 108"/>
                <a:gd name="T8" fmla="*/ 174 w 231"/>
                <a:gd name="T9" fmla="*/ 27 h 108"/>
                <a:gd name="T10" fmla="*/ 231 w 231"/>
                <a:gd name="T11" fmla="*/ 27 h 108"/>
                <a:gd name="T12" fmla="*/ 0 60000 65536"/>
                <a:gd name="T13" fmla="*/ 0 60000 65536"/>
                <a:gd name="T14" fmla="*/ 0 60000 65536"/>
                <a:gd name="T15" fmla="*/ 0 60000 65536"/>
                <a:gd name="T16" fmla="*/ 0 60000 65536"/>
                <a:gd name="T17" fmla="*/ 0 60000 65536"/>
                <a:gd name="T18" fmla="*/ 0 w 231"/>
                <a:gd name="T19" fmla="*/ 0 h 108"/>
                <a:gd name="T20" fmla="*/ 231 w 231"/>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31" h="108">
                  <a:moveTo>
                    <a:pt x="0" y="9"/>
                  </a:moveTo>
                  <a:cubicBezTo>
                    <a:pt x="18" y="4"/>
                    <a:pt x="37" y="0"/>
                    <a:pt x="48" y="12"/>
                  </a:cubicBezTo>
                  <a:cubicBezTo>
                    <a:pt x="59" y="24"/>
                    <a:pt x="54" y="67"/>
                    <a:pt x="66" y="81"/>
                  </a:cubicBezTo>
                  <a:cubicBezTo>
                    <a:pt x="78" y="95"/>
                    <a:pt x="102" y="108"/>
                    <a:pt x="120" y="99"/>
                  </a:cubicBezTo>
                  <a:cubicBezTo>
                    <a:pt x="138" y="90"/>
                    <a:pt x="156" y="39"/>
                    <a:pt x="174" y="27"/>
                  </a:cubicBezTo>
                  <a:cubicBezTo>
                    <a:pt x="192" y="15"/>
                    <a:pt x="222" y="27"/>
                    <a:pt x="231" y="27"/>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7" name="Freeform 27"/>
            <p:cNvSpPr>
              <a:spLocks/>
            </p:cNvSpPr>
            <p:nvPr/>
          </p:nvSpPr>
          <p:spPr bwMode="auto">
            <a:xfrm>
              <a:off x="2778" y="1868"/>
              <a:ext cx="562" cy="188"/>
            </a:xfrm>
            <a:custGeom>
              <a:avLst/>
              <a:gdLst>
                <a:gd name="T0" fmla="*/ 81 w 562"/>
                <a:gd name="T1" fmla="*/ 49 h 188"/>
                <a:gd name="T2" fmla="*/ 138 w 562"/>
                <a:gd name="T3" fmla="*/ 55 h 188"/>
                <a:gd name="T4" fmla="*/ 171 w 562"/>
                <a:gd name="T5" fmla="*/ 34 h 188"/>
                <a:gd name="T6" fmla="*/ 195 w 562"/>
                <a:gd name="T7" fmla="*/ 13 h 188"/>
                <a:gd name="T8" fmla="*/ 231 w 562"/>
                <a:gd name="T9" fmla="*/ 1 h 188"/>
                <a:gd name="T10" fmla="*/ 261 w 562"/>
                <a:gd name="T11" fmla="*/ 16 h 188"/>
                <a:gd name="T12" fmla="*/ 279 w 562"/>
                <a:gd name="T13" fmla="*/ 61 h 188"/>
                <a:gd name="T14" fmla="*/ 381 w 562"/>
                <a:gd name="T15" fmla="*/ 67 h 188"/>
                <a:gd name="T16" fmla="*/ 423 w 562"/>
                <a:gd name="T17" fmla="*/ 49 h 188"/>
                <a:gd name="T18" fmla="*/ 477 w 562"/>
                <a:gd name="T19" fmla="*/ 10 h 188"/>
                <a:gd name="T20" fmla="*/ 540 w 562"/>
                <a:gd name="T21" fmla="*/ 22 h 188"/>
                <a:gd name="T22" fmla="*/ 555 w 562"/>
                <a:gd name="T23" fmla="*/ 109 h 188"/>
                <a:gd name="T24" fmla="*/ 495 w 562"/>
                <a:gd name="T25" fmla="*/ 157 h 188"/>
                <a:gd name="T26" fmla="*/ 402 w 562"/>
                <a:gd name="T27" fmla="*/ 139 h 188"/>
                <a:gd name="T28" fmla="*/ 294 w 562"/>
                <a:gd name="T29" fmla="*/ 127 h 188"/>
                <a:gd name="T30" fmla="*/ 270 w 562"/>
                <a:gd name="T31" fmla="*/ 133 h 188"/>
                <a:gd name="T32" fmla="*/ 258 w 562"/>
                <a:gd name="T33" fmla="*/ 166 h 188"/>
                <a:gd name="T34" fmla="*/ 201 w 562"/>
                <a:gd name="T35" fmla="*/ 184 h 188"/>
                <a:gd name="T36" fmla="*/ 159 w 562"/>
                <a:gd name="T37" fmla="*/ 142 h 188"/>
                <a:gd name="T38" fmla="*/ 123 w 562"/>
                <a:gd name="T39" fmla="*/ 124 h 188"/>
                <a:gd name="T40" fmla="*/ 30 w 562"/>
                <a:gd name="T41" fmla="*/ 145 h 188"/>
                <a:gd name="T42" fmla="*/ 0 w 562"/>
                <a:gd name="T43" fmla="*/ 148 h 1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88"/>
                <a:gd name="T68" fmla="*/ 562 w 562"/>
                <a:gd name="T69" fmla="*/ 188 h 1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88">
                  <a:moveTo>
                    <a:pt x="81" y="49"/>
                  </a:moveTo>
                  <a:cubicBezTo>
                    <a:pt x="102" y="53"/>
                    <a:pt x="123" y="57"/>
                    <a:pt x="138" y="55"/>
                  </a:cubicBezTo>
                  <a:cubicBezTo>
                    <a:pt x="153" y="53"/>
                    <a:pt x="162" y="41"/>
                    <a:pt x="171" y="34"/>
                  </a:cubicBezTo>
                  <a:cubicBezTo>
                    <a:pt x="180" y="27"/>
                    <a:pt x="185" y="18"/>
                    <a:pt x="195" y="13"/>
                  </a:cubicBezTo>
                  <a:cubicBezTo>
                    <a:pt x="205" y="8"/>
                    <a:pt x="220" y="0"/>
                    <a:pt x="231" y="1"/>
                  </a:cubicBezTo>
                  <a:cubicBezTo>
                    <a:pt x="242" y="2"/>
                    <a:pt x="253" y="6"/>
                    <a:pt x="261" y="16"/>
                  </a:cubicBezTo>
                  <a:cubicBezTo>
                    <a:pt x="269" y="26"/>
                    <a:pt x="259" y="52"/>
                    <a:pt x="279" y="61"/>
                  </a:cubicBezTo>
                  <a:cubicBezTo>
                    <a:pt x="299" y="70"/>
                    <a:pt x="357" y="69"/>
                    <a:pt x="381" y="67"/>
                  </a:cubicBezTo>
                  <a:cubicBezTo>
                    <a:pt x="405" y="65"/>
                    <a:pt x="407" y="58"/>
                    <a:pt x="423" y="49"/>
                  </a:cubicBezTo>
                  <a:cubicBezTo>
                    <a:pt x="439" y="40"/>
                    <a:pt x="458" y="14"/>
                    <a:pt x="477" y="10"/>
                  </a:cubicBezTo>
                  <a:cubicBezTo>
                    <a:pt x="496" y="6"/>
                    <a:pt x="527" y="5"/>
                    <a:pt x="540" y="22"/>
                  </a:cubicBezTo>
                  <a:cubicBezTo>
                    <a:pt x="553" y="39"/>
                    <a:pt x="562" y="87"/>
                    <a:pt x="555" y="109"/>
                  </a:cubicBezTo>
                  <a:cubicBezTo>
                    <a:pt x="548" y="131"/>
                    <a:pt x="520" y="152"/>
                    <a:pt x="495" y="157"/>
                  </a:cubicBezTo>
                  <a:cubicBezTo>
                    <a:pt x="470" y="162"/>
                    <a:pt x="435" y="144"/>
                    <a:pt x="402" y="139"/>
                  </a:cubicBezTo>
                  <a:cubicBezTo>
                    <a:pt x="369" y="134"/>
                    <a:pt x="316" y="128"/>
                    <a:pt x="294" y="127"/>
                  </a:cubicBezTo>
                  <a:cubicBezTo>
                    <a:pt x="272" y="126"/>
                    <a:pt x="276" y="126"/>
                    <a:pt x="270" y="133"/>
                  </a:cubicBezTo>
                  <a:cubicBezTo>
                    <a:pt x="264" y="140"/>
                    <a:pt x="269" y="158"/>
                    <a:pt x="258" y="166"/>
                  </a:cubicBezTo>
                  <a:cubicBezTo>
                    <a:pt x="247" y="174"/>
                    <a:pt x="217" y="188"/>
                    <a:pt x="201" y="184"/>
                  </a:cubicBezTo>
                  <a:cubicBezTo>
                    <a:pt x="185" y="180"/>
                    <a:pt x="172" y="152"/>
                    <a:pt x="159" y="142"/>
                  </a:cubicBezTo>
                  <a:cubicBezTo>
                    <a:pt x="146" y="132"/>
                    <a:pt x="144" y="124"/>
                    <a:pt x="123" y="124"/>
                  </a:cubicBezTo>
                  <a:cubicBezTo>
                    <a:pt x="102" y="124"/>
                    <a:pt x="50" y="141"/>
                    <a:pt x="30" y="145"/>
                  </a:cubicBezTo>
                  <a:cubicBezTo>
                    <a:pt x="10" y="149"/>
                    <a:pt x="5" y="148"/>
                    <a:pt x="0" y="148"/>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8" name="Freeform 28"/>
            <p:cNvSpPr>
              <a:spLocks/>
            </p:cNvSpPr>
            <p:nvPr/>
          </p:nvSpPr>
          <p:spPr bwMode="auto">
            <a:xfrm rot="-9413994">
              <a:off x="2864" y="192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9" name="Freeform 29"/>
            <p:cNvSpPr>
              <a:spLocks/>
            </p:cNvSpPr>
            <p:nvPr/>
          </p:nvSpPr>
          <p:spPr bwMode="auto">
            <a:xfrm rot="-9413994">
              <a:off x="2820" y="1926"/>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0" name="Freeform 30"/>
            <p:cNvSpPr>
              <a:spLocks/>
            </p:cNvSpPr>
            <p:nvPr/>
          </p:nvSpPr>
          <p:spPr bwMode="auto">
            <a:xfrm rot="-9413994">
              <a:off x="2776" y="1927"/>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1" name="Freeform 31"/>
            <p:cNvSpPr>
              <a:spLocks/>
            </p:cNvSpPr>
            <p:nvPr/>
          </p:nvSpPr>
          <p:spPr bwMode="auto">
            <a:xfrm rot="-9413994">
              <a:off x="2348" y="1907"/>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2" name="Freeform 32"/>
            <p:cNvSpPr>
              <a:spLocks/>
            </p:cNvSpPr>
            <p:nvPr/>
          </p:nvSpPr>
          <p:spPr bwMode="auto">
            <a:xfrm rot="-9413994">
              <a:off x="2058" y="1887"/>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3" name="Freeform 33"/>
            <p:cNvSpPr>
              <a:spLocks/>
            </p:cNvSpPr>
            <p:nvPr/>
          </p:nvSpPr>
          <p:spPr bwMode="auto">
            <a:xfrm rot="-9413994">
              <a:off x="2107" y="1879"/>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34" name="Text Box 34"/>
          <p:cNvSpPr txBox="1">
            <a:spLocks noChangeArrowheads="1"/>
          </p:cNvSpPr>
          <p:nvPr/>
        </p:nvSpPr>
        <p:spPr bwMode="auto">
          <a:xfrm>
            <a:off x="5242630" y="5532353"/>
            <a:ext cx="4138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zh-CN" b="1" dirty="0" smtClean="0">
                <a:solidFill>
                  <a:srgbClr val="FF0000"/>
                </a:solidFill>
                <a:latin typeface="Helvetica" pitchFamily="-112" charset="0"/>
                <a:ea typeface="宋体" pitchFamily="2" charset="-122"/>
                <a:cs typeface="Arial" charset="0"/>
              </a:rPr>
              <a:t>PTGS (</a:t>
            </a:r>
            <a:r>
              <a:rPr lang="en-US" altLang="zh-CN" b="1" dirty="0">
                <a:solidFill>
                  <a:srgbClr val="FF0000"/>
                </a:solidFill>
                <a:latin typeface="Helvetica" pitchFamily="-112" charset="0"/>
                <a:ea typeface="宋体" pitchFamily="2" charset="-122"/>
                <a:cs typeface="Arial" charset="0"/>
              </a:rPr>
              <a:t>Post transcriptional gene silencing</a:t>
            </a:r>
            <a:r>
              <a:rPr lang="en-US" altLang="zh-CN" b="1" dirty="0" smtClean="0">
                <a:solidFill>
                  <a:srgbClr val="FF0000"/>
                </a:solidFill>
                <a:latin typeface="Helvetica" pitchFamily="-112" charset="0"/>
                <a:ea typeface="宋体" pitchFamily="2" charset="-122"/>
                <a:cs typeface="Arial" charset="0"/>
              </a:rPr>
              <a:t>)</a:t>
            </a:r>
            <a:endParaRPr lang="en-US" altLang="zh-CN" b="1" dirty="0">
              <a:solidFill>
                <a:srgbClr val="FF0000"/>
              </a:solidFill>
              <a:latin typeface="Helvetica" pitchFamily="-112" charset="0"/>
              <a:ea typeface="宋体" pitchFamily="2" charset="-122"/>
              <a:cs typeface="Arial" charset="0"/>
            </a:endParaRPr>
          </a:p>
        </p:txBody>
      </p:sp>
      <p:grpSp>
        <p:nvGrpSpPr>
          <p:cNvPr id="35" name="Group 35"/>
          <p:cNvGrpSpPr>
            <a:grpSpLocks/>
          </p:cNvGrpSpPr>
          <p:nvPr/>
        </p:nvGrpSpPr>
        <p:grpSpPr bwMode="auto">
          <a:xfrm>
            <a:off x="4209467" y="5067339"/>
            <a:ext cx="1008063" cy="323850"/>
            <a:chOff x="3203" y="2652"/>
            <a:chExt cx="635" cy="204"/>
          </a:xfrm>
        </p:grpSpPr>
        <p:sp>
          <p:nvSpPr>
            <p:cNvPr id="36" name="Oval 36"/>
            <p:cNvSpPr>
              <a:spLocks noChangeArrowheads="1"/>
            </p:cNvSpPr>
            <p:nvPr/>
          </p:nvSpPr>
          <p:spPr bwMode="auto">
            <a:xfrm>
              <a:off x="3203" y="2652"/>
              <a:ext cx="635" cy="137"/>
            </a:xfrm>
            <a:prstGeom prst="ellipse">
              <a:avLst/>
            </a:prstGeom>
            <a:solidFill>
              <a:srgbClr val="0000FF"/>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7" name="Freeform 37"/>
            <p:cNvSpPr>
              <a:spLocks/>
            </p:cNvSpPr>
            <p:nvPr/>
          </p:nvSpPr>
          <p:spPr bwMode="auto">
            <a:xfrm rot="1317124">
              <a:off x="3299" y="2792"/>
              <a:ext cx="46" cy="64"/>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8" name="Freeform 38"/>
            <p:cNvSpPr>
              <a:spLocks/>
            </p:cNvSpPr>
            <p:nvPr/>
          </p:nvSpPr>
          <p:spPr bwMode="auto">
            <a:xfrm rot="1317124">
              <a:off x="3340"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39" name="Freeform 39"/>
            <p:cNvSpPr>
              <a:spLocks/>
            </p:cNvSpPr>
            <p:nvPr/>
          </p:nvSpPr>
          <p:spPr bwMode="auto">
            <a:xfrm rot="1317124">
              <a:off x="3381"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0" name="Freeform 40"/>
            <p:cNvSpPr>
              <a:spLocks/>
            </p:cNvSpPr>
            <p:nvPr/>
          </p:nvSpPr>
          <p:spPr bwMode="auto">
            <a:xfrm rot="1317124">
              <a:off x="3422"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1" name="Freeform 41"/>
            <p:cNvSpPr>
              <a:spLocks/>
            </p:cNvSpPr>
            <p:nvPr/>
          </p:nvSpPr>
          <p:spPr bwMode="auto">
            <a:xfrm rot="1317124">
              <a:off x="3463"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2" name="Freeform 42"/>
            <p:cNvSpPr>
              <a:spLocks/>
            </p:cNvSpPr>
            <p:nvPr/>
          </p:nvSpPr>
          <p:spPr bwMode="auto">
            <a:xfrm rot="1317124">
              <a:off x="3504"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3" name="Freeform 43"/>
            <p:cNvSpPr>
              <a:spLocks/>
            </p:cNvSpPr>
            <p:nvPr/>
          </p:nvSpPr>
          <p:spPr bwMode="auto">
            <a:xfrm rot="1317124">
              <a:off x="3545"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4" name="Freeform 44"/>
            <p:cNvSpPr>
              <a:spLocks/>
            </p:cNvSpPr>
            <p:nvPr/>
          </p:nvSpPr>
          <p:spPr bwMode="auto">
            <a:xfrm rot="1317124">
              <a:off x="3586"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5" name="Freeform 45"/>
            <p:cNvSpPr>
              <a:spLocks/>
            </p:cNvSpPr>
            <p:nvPr/>
          </p:nvSpPr>
          <p:spPr bwMode="auto">
            <a:xfrm rot="1317124">
              <a:off x="3627"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6" name="Freeform 46"/>
            <p:cNvSpPr>
              <a:spLocks/>
            </p:cNvSpPr>
            <p:nvPr/>
          </p:nvSpPr>
          <p:spPr bwMode="auto">
            <a:xfrm rot="1317124">
              <a:off x="3668" y="2773"/>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47" name="Freeform 47"/>
            <p:cNvSpPr>
              <a:spLocks/>
            </p:cNvSpPr>
            <p:nvPr/>
          </p:nvSpPr>
          <p:spPr bwMode="auto">
            <a:xfrm>
              <a:off x="3291" y="2746"/>
              <a:ext cx="462" cy="37"/>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48" name="Group 48"/>
          <p:cNvGrpSpPr>
            <a:grpSpLocks/>
          </p:cNvGrpSpPr>
          <p:nvPr/>
        </p:nvGrpSpPr>
        <p:grpSpPr bwMode="auto">
          <a:xfrm>
            <a:off x="1942649" y="1893588"/>
            <a:ext cx="1008063" cy="433387"/>
            <a:chOff x="601" y="2909"/>
            <a:chExt cx="547" cy="218"/>
          </a:xfrm>
        </p:grpSpPr>
        <p:sp>
          <p:nvSpPr>
            <p:cNvPr id="49" name="Freeform 49"/>
            <p:cNvSpPr>
              <a:spLocks/>
            </p:cNvSpPr>
            <p:nvPr/>
          </p:nvSpPr>
          <p:spPr bwMode="auto">
            <a:xfrm>
              <a:off x="867" y="2943"/>
              <a:ext cx="207" cy="147"/>
            </a:xfrm>
            <a:custGeom>
              <a:avLst/>
              <a:gdLst>
                <a:gd name="T0" fmla="*/ 0 w 50"/>
                <a:gd name="T1" fmla="*/ 6 h 117"/>
                <a:gd name="T2" fmla="*/ 31 w 50"/>
                <a:gd name="T3" fmla="*/ 117 h 117"/>
                <a:gd name="T4" fmla="*/ 50 w 50"/>
                <a:gd name="T5" fmla="*/ 112 h 117"/>
                <a:gd name="T6" fmla="*/ 19 w 50"/>
                <a:gd name="T7" fmla="*/ 0 h 117"/>
                <a:gd name="T8" fmla="*/ 0 w 50"/>
                <a:gd name="T9" fmla="*/ 6 h 117"/>
                <a:gd name="T10" fmla="*/ 0 60000 65536"/>
                <a:gd name="T11" fmla="*/ 0 60000 65536"/>
                <a:gd name="T12" fmla="*/ 0 60000 65536"/>
                <a:gd name="T13" fmla="*/ 0 60000 65536"/>
                <a:gd name="T14" fmla="*/ 0 60000 65536"/>
                <a:gd name="T15" fmla="*/ 0 w 50"/>
                <a:gd name="T16" fmla="*/ 0 h 117"/>
                <a:gd name="T17" fmla="*/ 50 w 50"/>
                <a:gd name="T18" fmla="*/ 117 h 117"/>
              </a:gdLst>
              <a:ahLst/>
              <a:cxnLst>
                <a:cxn ang="T10">
                  <a:pos x="T0" y="T1"/>
                </a:cxn>
                <a:cxn ang="T11">
                  <a:pos x="T2" y="T3"/>
                </a:cxn>
                <a:cxn ang="T12">
                  <a:pos x="T4" y="T5"/>
                </a:cxn>
                <a:cxn ang="T13">
                  <a:pos x="T6" y="T7"/>
                </a:cxn>
                <a:cxn ang="T14">
                  <a:pos x="T8" y="T9"/>
                </a:cxn>
              </a:cxnLst>
              <a:rect l="T15" t="T16" r="T17" b="T18"/>
              <a:pathLst>
                <a:path w="50" h="117">
                  <a:moveTo>
                    <a:pt x="0" y="6"/>
                  </a:moveTo>
                  <a:lnTo>
                    <a:pt x="31" y="117"/>
                  </a:lnTo>
                  <a:lnTo>
                    <a:pt x="50" y="112"/>
                  </a:lnTo>
                  <a:lnTo>
                    <a:pt x="19" y="0"/>
                  </a:lnTo>
                  <a:lnTo>
                    <a:pt x="0"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0" name="Freeform 50"/>
            <p:cNvSpPr>
              <a:spLocks/>
            </p:cNvSpPr>
            <p:nvPr/>
          </p:nvSpPr>
          <p:spPr bwMode="auto">
            <a:xfrm>
              <a:off x="671" y="2961"/>
              <a:ext cx="221" cy="156"/>
            </a:xfrm>
            <a:custGeom>
              <a:avLst/>
              <a:gdLst>
                <a:gd name="T0" fmla="*/ 0 w 53"/>
                <a:gd name="T1" fmla="*/ 6 h 124"/>
                <a:gd name="T2" fmla="*/ 34 w 53"/>
                <a:gd name="T3" fmla="*/ 124 h 124"/>
                <a:gd name="T4" fmla="*/ 53 w 53"/>
                <a:gd name="T5" fmla="*/ 119 h 124"/>
                <a:gd name="T6" fmla="*/ 19 w 53"/>
                <a:gd name="T7" fmla="*/ 0 h 124"/>
                <a:gd name="T8" fmla="*/ 0 w 53"/>
                <a:gd name="T9" fmla="*/ 6 h 124"/>
                <a:gd name="T10" fmla="*/ 0 60000 65536"/>
                <a:gd name="T11" fmla="*/ 0 60000 65536"/>
                <a:gd name="T12" fmla="*/ 0 60000 65536"/>
                <a:gd name="T13" fmla="*/ 0 60000 65536"/>
                <a:gd name="T14" fmla="*/ 0 60000 65536"/>
                <a:gd name="T15" fmla="*/ 0 w 53"/>
                <a:gd name="T16" fmla="*/ 0 h 124"/>
                <a:gd name="T17" fmla="*/ 53 w 53"/>
                <a:gd name="T18" fmla="*/ 124 h 124"/>
              </a:gdLst>
              <a:ahLst/>
              <a:cxnLst>
                <a:cxn ang="T10">
                  <a:pos x="T0" y="T1"/>
                </a:cxn>
                <a:cxn ang="T11">
                  <a:pos x="T2" y="T3"/>
                </a:cxn>
                <a:cxn ang="T12">
                  <a:pos x="T4" y="T5"/>
                </a:cxn>
                <a:cxn ang="T13">
                  <a:pos x="T6" y="T7"/>
                </a:cxn>
                <a:cxn ang="T14">
                  <a:pos x="T8" y="T9"/>
                </a:cxn>
              </a:cxnLst>
              <a:rect l="T15" t="T16" r="T17" b="T18"/>
              <a:pathLst>
                <a:path w="53" h="124">
                  <a:moveTo>
                    <a:pt x="0" y="6"/>
                  </a:moveTo>
                  <a:lnTo>
                    <a:pt x="34" y="124"/>
                  </a:lnTo>
                  <a:lnTo>
                    <a:pt x="53" y="119"/>
                  </a:lnTo>
                  <a:lnTo>
                    <a:pt x="19" y="0"/>
                  </a:lnTo>
                  <a:lnTo>
                    <a:pt x="0"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1" name="Freeform 51"/>
            <p:cNvSpPr>
              <a:spLocks/>
            </p:cNvSpPr>
            <p:nvPr/>
          </p:nvSpPr>
          <p:spPr bwMode="auto">
            <a:xfrm>
              <a:off x="663" y="3019"/>
              <a:ext cx="461" cy="102"/>
            </a:xfrm>
            <a:custGeom>
              <a:avLst/>
              <a:gdLst>
                <a:gd name="T0" fmla="*/ 111 w 111"/>
                <a:gd name="T1" fmla="*/ 39 h 81"/>
                <a:gd name="T2" fmla="*/ 109 w 111"/>
                <a:gd name="T3" fmla="*/ 48 h 81"/>
                <a:gd name="T4" fmla="*/ 106 w 111"/>
                <a:gd name="T5" fmla="*/ 55 h 81"/>
                <a:gd name="T6" fmla="*/ 101 w 111"/>
                <a:gd name="T7" fmla="*/ 62 h 81"/>
                <a:gd name="T8" fmla="*/ 94 w 111"/>
                <a:gd name="T9" fmla="*/ 69 h 81"/>
                <a:gd name="T10" fmla="*/ 87 w 111"/>
                <a:gd name="T11" fmla="*/ 74 h 81"/>
                <a:gd name="T12" fmla="*/ 76 w 111"/>
                <a:gd name="T13" fmla="*/ 78 h 81"/>
                <a:gd name="T14" fmla="*/ 68 w 111"/>
                <a:gd name="T15" fmla="*/ 79 h 81"/>
                <a:gd name="T16" fmla="*/ 55 w 111"/>
                <a:gd name="T17" fmla="*/ 81 h 81"/>
                <a:gd name="T18" fmla="*/ 45 w 111"/>
                <a:gd name="T19" fmla="*/ 79 h 81"/>
                <a:gd name="T20" fmla="*/ 35 w 111"/>
                <a:gd name="T21" fmla="*/ 78 h 81"/>
                <a:gd name="T22" fmla="*/ 24 w 111"/>
                <a:gd name="T23" fmla="*/ 74 h 81"/>
                <a:gd name="T24" fmla="*/ 17 w 111"/>
                <a:gd name="T25" fmla="*/ 69 h 81"/>
                <a:gd name="T26" fmla="*/ 10 w 111"/>
                <a:gd name="T27" fmla="*/ 62 h 81"/>
                <a:gd name="T28" fmla="*/ 5 w 111"/>
                <a:gd name="T29" fmla="*/ 55 h 81"/>
                <a:gd name="T30" fmla="*/ 2 w 111"/>
                <a:gd name="T31" fmla="*/ 48 h 81"/>
                <a:gd name="T32" fmla="*/ 0 w 111"/>
                <a:gd name="T33" fmla="*/ 39 h 81"/>
                <a:gd name="T34" fmla="*/ 2 w 111"/>
                <a:gd name="T35" fmla="*/ 31 h 81"/>
                <a:gd name="T36" fmla="*/ 5 w 111"/>
                <a:gd name="T37" fmla="*/ 24 h 81"/>
                <a:gd name="T38" fmla="*/ 10 w 111"/>
                <a:gd name="T39" fmla="*/ 17 h 81"/>
                <a:gd name="T40" fmla="*/ 17 w 111"/>
                <a:gd name="T41" fmla="*/ 12 h 81"/>
                <a:gd name="T42" fmla="*/ 24 w 111"/>
                <a:gd name="T43" fmla="*/ 6 h 81"/>
                <a:gd name="T44" fmla="*/ 35 w 111"/>
                <a:gd name="T45" fmla="*/ 3 h 81"/>
                <a:gd name="T46" fmla="*/ 45 w 111"/>
                <a:gd name="T47" fmla="*/ 0 h 81"/>
                <a:gd name="T48" fmla="*/ 55 w 111"/>
                <a:gd name="T49" fmla="*/ 0 h 81"/>
                <a:gd name="T50" fmla="*/ 68 w 111"/>
                <a:gd name="T51" fmla="*/ 0 h 81"/>
                <a:gd name="T52" fmla="*/ 76 w 111"/>
                <a:gd name="T53" fmla="*/ 3 h 81"/>
                <a:gd name="T54" fmla="*/ 87 w 111"/>
                <a:gd name="T55" fmla="*/ 6 h 81"/>
                <a:gd name="T56" fmla="*/ 94 w 111"/>
                <a:gd name="T57" fmla="*/ 12 h 81"/>
                <a:gd name="T58" fmla="*/ 101 w 111"/>
                <a:gd name="T59" fmla="*/ 17 h 81"/>
                <a:gd name="T60" fmla="*/ 106 w 111"/>
                <a:gd name="T61" fmla="*/ 24 h 81"/>
                <a:gd name="T62" fmla="*/ 109 w 111"/>
                <a:gd name="T63" fmla="*/ 31 h 81"/>
                <a:gd name="T64" fmla="*/ 111 w 111"/>
                <a:gd name="T65" fmla="*/ 39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81"/>
                <a:gd name="T101" fmla="*/ 111 w 11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81">
                  <a:moveTo>
                    <a:pt x="111" y="39"/>
                  </a:moveTo>
                  <a:lnTo>
                    <a:pt x="109" y="48"/>
                  </a:lnTo>
                  <a:lnTo>
                    <a:pt x="106" y="55"/>
                  </a:lnTo>
                  <a:lnTo>
                    <a:pt x="101" y="62"/>
                  </a:lnTo>
                  <a:lnTo>
                    <a:pt x="94" y="69"/>
                  </a:lnTo>
                  <a:lnTo>
                    <a:pt x="87" y="74"/>
                  </a:lnTo>
                  <a:lnTo>
                    <a:pt x="76" y="78"/>
                  </a:lnTo>
                  <a:lnTo>
                    <a:pt x="68" y="79"/>
                  </a:lnTo>
                  <a:lnTo>
                    <a:pt x="55" y="81"/>
                  </a:lnTo>
                  <a:lnTo>
                    <a:pt x="45" y="79"/>
                  </a:lnTo>
                  <a:lnTo>
                    <a:pt x="35" y="78"/>
                  </a:lnTo>
                  <a:lnTo>
                    <a:pt x="24" y="74"/>
                  </a:lnTo>
                  <a:lnTo>
                    <a:pt x="17" y="69"/>
                  </a:lnTo>
                  <a:lnTo>
                    <a:pt x="10" y="62"/>
                  </a:lnTo>
                  <a:lnTo>
                    <a:pt x="5" y="55"/>
                  </a:lnTo>
                  <a:lnTo>
                    <a:pt x="2" y="48"/>
                  </a:lnTo>
                  <a:lnTo>
                    <a:pt x="0" y="39"/>
                  </a:lnTo>
                  <a:lnTo>
                    <a:pt x="2" y="31"/>
                  </a:lnTo>
                  <a:lnTo>
                    <a:pt x="5" y="24"/>
                  </a:lnTo>
                  <a:lnTo>
                    <a:pt x="10" y="17"/>
                  </a:lnTo>
                  <a:lnTo>
                    <a:pt x="17" y="12"/>
                  </a:lnTo>
                  <a:lnTo>
                    <a:pt x="24" y="6"/>
                  </a:lnTo>
                  <a:lnTo>
                    <a:pt x="35" y="3"/>
                  </a:lnTo>
                  <a:lnTo>
                    <a:pt x="45" y="0"/>
                  </a:lnTo>
                  <a:lnTo>
                    <a:pt x="55" y="0"/>
                  </a:lnTo>
                  <a:lnTo>
                    <a:pt x="68" y="0"/>
                  </a:lnTo>
                  <a:lnTo>
                    <a:pt x="76" y="3"/>
                  </a:lnTo>
                  <a:lnTo>
                    <a:pt x="87" y="6"/>
                  </a:lnTo>
                  <a:lnTo>
                    <a:pt x="94" y="12"/>
                  </a:lnTo>
                  <a:lnTo>
                    <a:pt x="101" y="17"/>
                  </a:lnTo>
                  <a:lnTo>
                    <a:pt x="106" y="24"/>
                  </a:lnTo>
                  <a:lnTo>
                    <a:pt x="109" y="31"/>
                  </a:lnTo>
                  <a:lnTo>
                    <a:pt x="111" y="39"/>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2" name="Freeform 52"/>
            <p:cNvSpPr>
              <a:spLocks/>
            </p:cNvSpPr>
            <p:nvPr/>
          </p:nvSpPr>
          <p:spPr bwMode="auto">
            <a:xfrm>
              <a:off x="892" y="3068"/>
              <a:ext cx="249" cy="59"/>
            </a:xfrm>
            <a:custGeom>
              <a:avLst/>
              <a:gdLst>
                <a:gd name="T0" fmla="*/ 0 w 60"/>
                <a:gd name="T1" fmla="*/ 47 h 47"/>
                <a:gd name="T2" fmla="*/ 0 w 60"/>
                <a:gd name="T3" fmla="*/ 47 h 47"/>
                <a:gd name="T4" fmla="*/ 13 w 60"/>
                <a:gd name="T5" fmla="*/ 46 h 47"/>
                <a:gd name="T6" fmla="*/ 23 w 60"/>
                <a:gd name="T7" fmla="*/ 44 h 47"/>
                <a:gd name="T8" fmla="*/ 33 w 60"/>
                <a:gd name="T9" fmla="*/ 39 h 47"/>
                <a:gd name="T10" fmla="*/ 42 w 60"/>
                <a:gd name="T11" fmla="*/ 34 h 47"/>
                <a:gd name="T12" fmla="*/ 49 w 60"/>
                <a:gd name="T13" fmla="*/ 27 h 47"/>
                <a:gd name="T14" fmla="*/ 56 w 60"/>
                <a:gd name="T15" fmla="*/ 20 h 47"/>
                <a:gd name="T16" fmla="*/ 60 w 60"/>
                <a:gd name="T17" fmla="*/ 11 h 47"/>
                <a:gd name="T18" fmla="*/ 60 w 60"/>
                <a:gd name="T19" fmla="*/ 0 h 47"/>
                <a:gd name="T20" fmla="*/ 51 w 60"/>
                <a:gd name="T21" fmla="*/ 0 h 47"/>
                <a:gd name="T22" fmla="*/ 49 w 60"/>
                <a:gd name="T23" fmla="*/ 7 h 47"/>
                <a:gd name="T24" fmla="*/ 46 w 60"/>
                <a:gd name="T25" fmla="*/ 14 h 47"/>
                <a:gd name="T26" fmla="*/ 42 w 60"/>
                <a:gd name="T27" fmla="*/ 20 h 47"/>
                <a:gd name="T28" fmla="*/ 37 w 60"/>
                <a:gd name="T29" fmla="*/ 25 h 47"/>
                <a:gd name="T30" fmla="*/ 28 w 60"/>
                <a:gd name="T31" fmla="*/ 30 h 47"/>
                <a:gd name="T32" fmla="*/ 21 w 60"/>
                <a:gd name="T33" fmla="*/ 34 h 47"/>
                <a:gd name="T34" fmla="*/ 11 w 60"/>
                <a:gd name="T35" fmla="*/ 35 h 47"/>
                <a:gd name="T36" fmla="*/ 0 w 60"/>
                <a:gd name="T37" fmla="*/ 37 h 47"/>
                <a:gd name="T38" fmla="*/ 0 w 60"/>
                <a:gd name="T39" fmla="*/ 37 h 47"/>
                <a:gd name="T40" fmla="*/ 0 w 60"/>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0" y="47"/>
                  </a:moveTo>
                  <a:lnTo>
                    <a:pt x="0" y="47"/>
                  </a:lnTo>
                  <a:lnTo>
                    <a:pt x="13" y="46"/>
                  </a:lnTo>
                  <a:lnTo>
                    <a:pt x="23" y="44"/>
                  </a:lnTo>
                  <a:lnTo>
                    <a:pt x="33" y="39"/>
                  </a:lnTo>
                  <a:lnTo>
                    <a:pt x="42" y="34"/>
                  </a:lnTo>
                  <a:lnTo>
                    <a:pt x="49" y="27"/>
                  </a:lnTo>
                  <a:lnTo>
                    <a:pt x="56" y="20"/>
                  </a:lnTo>
                  <a:lnTo>
                    <a:pt x="60" y="11"/>
                  </a:lnTo>
                  <a:lnTo>
                    <a:pt x="60" y="0"/>
                  </a:lnTo>
                  <a:lnTo>
                    <a:pt x="51" y="0"/>
                  </a:lnTo>
                  <a:lnTo>
                    <a:pt x="49" y="7"/>
                  </a:lnTo>
                  <a:lnTo>
                    <a:pt x="46" y="14"/>
                  </a:lnTo>
                  <a:lnTo>
                    <a:pt x="42" y="20"/>
                  </a:lnTo>
                  <a:lnTo>
                    <a:pt x="37" y="25"/>
                  </a:lnTo>
                  <a:lnTo>
                    <a:pt x="28" y="30"/>
                  </a:lnTo>
                  <a:lnTo>
                    <a:pt x="21" y="34"/>
                  </a:lnTo>
                  <a:lnTo>
                    <a:pt x="11" y="35"/>
                  </a:lnTo>
                  <a:lnTo>
                    <a:pt x="0" y="37"/>
                  </a:lnTo>
                  <a:lnTo>
                    <a:pt x="0" y="4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3" name="Freeform 53"/>
            <p:cNvSpPr>
              <a:spLocks/>
            </p:cNvSpPr>
            <p:nvPr/>
          </p:nvSpPr>
          <p:spPr bwMode="auto">
            <a:xfrm>
              <a:off x="642" y="3068"/>
              <a:ext cx="250" cy="59"/>
            </a:xfrm>
            <a:custGeom>
              <a:avLst/>
              <a:gdLst>
                <a:gd name="T0" fmla="*/ 0 w 60"/>
                <a:gd name="T1" fmla="*/ 0 h 47"/>
                <a:gd name="T2" fmla="*/ 0 w 60"/>
                <a:gd name="T3" fmla="*/ 0 h 47"/>
                <a:gd name="T4" fmla="*/ 1 w 60"/>
                <a:gd name="T5" fmla="*/ 11 h 47"/>
                <a:gd name="T6" fmla="*/ 5 w 60"/>
                <a:gd name="T7" fmla="*/ 20 h 47"/>
                <a:gd name="T8" fmla="*/ 12 w 60"/>
                <a:gd name="T9" fmla="*/ 27 h 47"/>
                <a:gd name="T10" fmla="*/ 19 w 60"/>
                <a:gd name="T11" fmla="*/ 34 h 47"/>
                <a:gd name="T12" fmla="*/ 27 w 60"/>
                <a:gd name="T13" fmla="*/ 39 h 47"/>
                <a:gd name="T14" fmla="*/ 38 w 60"/>
                <a:gd name="T15" fmla="*/ 44 h 47"/>
                <a:gd name="T16" fmla="*/ 48 w 60"/>
                <a:gd name="T17" fmla="*/ 46 h 47"/>
                <a:gd name="T18" fmla="*/ 60 w 60"/>
                <a:gd name="T19" fmla="*/ 47 h 47"/>
                <a:gd name="T20" fmla="*/ 60 w 60"/>
                <a:gd name="T21" fmla="*/ 37 h 47"/>
                <a:gd name="T22" fmla="*/ 50 w 60"/>
                <a:gd name="T23" fmla="*/ 35 h 47"/>
                <a:gd name="T24" fmla="*/ 41 w 60"/>
                <a:gd name="T25" fmla="*/ 34 h 47"/>
                <a:gd name="T26" fmla="*/ 33 w 60"/>
                <a:gd name="T27" fmla="*/ 30 h 47"/>
                <a:gd name="T28" fmla="*/ 24 w 60"/>
                <a:gd name="T29" fmla="*/ 25 h 47"/>
                <a:gd name="T30" fmla="*/ 19 w 60"/>
                <a:gd name="T31" fmla="*/ 20 h 47"/>
                <a:gd name="T32" fmla="*/ 14 w 60"/>
                <a:gd name="T33" fmla="*/ 14 h 47"/>
                <a:gd name="T34" fmla="*/ 12 w 60"/>
                <a:gd name="T35" fmla="*/ 7 h 47"/>
                <a:gd name="T36" fmla="*/ 10 w 60"/>
                <a:gd name="T37" fmla="*/ 0 h 47"/>
                <a:gd name="T38" fmla="*/ 10 w 60"/>
                <a:gd name="T39" fmla="*/ 0 h 47"/>
                <a:gd name="T40" fmla="*/ 0 w 60"/>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0" y="0"/>
                  </a:moveTo>
                  <a:lnTo>
                    <a:pt x="0" y="0"/>
                  </a:lnTo>
                  <a:lnTo>
                    <a:pt x="1" y="11"/>
                  </a:lnTo>
                  <a:lnTo>
                    <a:pt x="5" y="20"/>
                  </a:lnTo>
                  <a:lnTo>
                    <a:pt x="12" y="27"/>
                  </a:lnTo>
                  <a:lnTo>
                    <a:pt x="19" y="34"/>
                  </a:lnTo>
                  <a:lnTo>
                    <a:pt x="27" y="39"/>
                  </a:lnTo>
                  <a:lnTo>
                    <a:pt x="38" y="44"/>
                  </a:lnTo>
                  <a:lnTo>
                    <a:pt x="48" y="46"/>
                  </a:lnTo>
                  <a:lnTo>
                    <a:pt x="60" y="47"/>
                  </a:lnTo>
                  <a:lnTo>
                    <a:pt x="60" y="37"/>
                  </a:lnTo>
                  <a:lnTo>
                    <a:pt x="50" y="35"/>
                  </a:lnTo>
                  <a:lnTo>
                    <a:pt x="41" y="34"/>
                  </a:lnTo>
                  <a:lnTo>
                    <a:pt x="33" y="30"/>
                  </a:lnTo>
                  <a:lnTo>
                    <a:pt x="24" y="25"/>
                  </a:lnTo>
                  <a:lnTo>
                    <a:pt x="19" y="20"/>
                  </a:lnTo>
                  <a:lnTo>
                    <a:pt x="14" y="14"/>
                  </a:lnTo>
                  <a:lnTo>
                    <a:pt x="12" y="7"/>
                  </a:lnTo>
                  <a:lnTo>
                    <a:pt x="10" y="0"/>
                  </a:lnTo>
                  <a:lnTo>
                    <a:pt x="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4" name="Freeform 54"/>
            <p:cNvSpPr>
              <a:spLocks/>
            </p:cNvSpPr>
            <p:nvPr/>
          </p:nvSpPr>
          <p:spPr bwMode="auto">
            <a:xfrm>
              <a:off x="642" y="3011"/>
              <a:ext cx="250" cy="57"/>
            </a:xfrm>
            <a:custGeom>
              <a:avLst/>
              <a:gdLst>
                <a:gd name="T0" fmla="*/ 60 w 60"/>
                <a:gd name="T1" fmla="*/ 0 h 45"/>
                <a:gd name="T2" fmla="*/ 60 w 60"/>
                <a:gd name="T3" fmla="*/ 0 h 45"/>
                <a:gd name="T4" fmla="*/ 48 w 60"/>
                <a:gd name="T5" fmla="*/ 0 h 45"/>
                <a:gd name="T6" fmla="*/ 38 w 60"/>
                <a:gd name="T7" fmla="*/ 4 h 45"/>
                <a:gd name="T8" fmla="*/ 27 w 60"/>
                <a:gd name="T9" fmla="*/ 7 h 45"/>
                <a:gd name="T10" fmla="*/ 19 w 60"/>
                <a:gd name="T11" fmla="*/ 12 h 45"/>
                <a:gd name="T12" fmla="*/ 12 w 60"/>
                <a:gd name="T13" fmla="*/ 19 h 45"/>
                <a:gd name="T14" fmla="*/ 5 w 60"/>
                <a:gd name="T15" fmla="*/ 28 h 45"/>
                <a:gd name="T16" fmla="*/ 1 w 60"/>
                <a:gd name="T17" fmla="*/ 37 h 45"/>
                <a:gd name="T18" fmla="*/ 0 w 60"/>
                <a:gd name="T19" fmla="*/ 45 h 45"/>
                <a:gd name="T20" fmla="*/ 10 w 60"/>
                <a:gd name="T21" fmla="*/ 45 h 45"/>
                <a:gd name="T22" fmla="*/ 12 w 60"/>
                <a:gd name="T23" fmla="*/ 39 h 45"/>
                <a:gd name="T24" fmla="*/ 14 w 60"/>
                <a:gd name="T25" fmla="*/ 32 h 45"/>
                <a:gd name="T26" fmla="*/ 19 w 60"/>
                <a:gd name="T27" fmla="*/ 26 h 45"/>
                <a:gd name="T28" fmla="*/ 24 w 60"/>
                <a:gd name="T29" fmla="*/ 21 h 45"/>
                <a:gd name="T30" fmla="*/ 33 w 60"/>
                <a:gd name="T31" fmla="*/ 16 h 45"/>
                <a:gd name="T32" fmla="*/ 41 w 60"/>
                <a:gd name="T33" fmla="*/ 12 h 45"/>
                <a:gd name="T34" fmla="*/ 50 w 60"/>
                <a:gd name="T35" fmla="*/ 11 h 45"/>
                <a:gd name="T36" fmla="*/ 60 w 60"/>
                <a:gd name="T37" fmla="*/ 11 h 45"/>
                <a:gd name="T38" fmla="*/ 60 w 60"/>
                <a:gd name="T39" fmla="*/ 11 h 45"/>
                <a:gd name="T40" fmla="*/ 60 w 60"/>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60" y="0"/>
                  </a:moveTo>
                  <a:lnTo>
                    <a:pt x="60" y="0"/>
                  </a:lnTo>
                  <a:lnTo>
                    <a:pt x="48" y="0"/>
                  </a:lnTo>
                  <a:lnTo>
                    <a:pt x="38" y="4"/>
                  </a:lnTo>
                  <a:lnTo>
                    <a:pt x="27" y="7"/>
                  </a:lnTo>
                  <a:lnTo>
                    <a:pt x="19" y="12"/>
                  </a:lnTo>
                  <a:lnTo>
                    <a:pt x="12" y="19"/>
                  </a:lnTo>
                  <a:lnTo>
                    <a:pt x="5" y="28"/>
                  </a:lnTo>
                  <a:lnTo>
                    <a:pt x="1" y="37"/>
                  </a:lnTo>
                  <a:lnTo>
                    <a:pt x="0" y="45"/>
                  </a:lnTo>
                  <a:lnTo>
                    <a:pt x="10" y="45"/>
                  </a:lnTo>
                  <a:lnTo>
                    <a:pt x="12" y="39"/>
                  </a:lnTo>
                  <a:lnTo>
                    <a:pt x="14" y="32"/>
                  </a:lnTo>
                  <a:lnTo>
                    <a:pt x="19" y="26"/>
                  </a:lnTo>
                  <a:lnTo>
                    <a:pt x="24" y="21"/>
                  </a:lnTo>
                  <a:lnTo>
                    <a:pt x="33" y="16"/>
                  </a:lnTo>
                  <a:lnTo>
                    <a:pt x="41" y="12"/>
                  </a:lnTo>
                  <a:lnTo>
                    <a:pt x="50" y="11"/>
                  </a:lnTo>
                  <a:lnTo>
                    <a:pt x="60" y="11"/>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5" name="Freeform 55"/>
            <p:cNvSpPr>
              <a:spLocks/>
            </p:cNvSpPr>
            <p:nvPr/>
          </p:nvSpPr>
          <p:spPr bwMode="auto">
            <a:xfrm>
              <a:off x="892" y="3011"/>
              <a:ext cx="249" cy="57"/>
            </a:xfrm>
            <a:custGeom>
              <a:avLst/>
              <a:gdLst>
                <a:gd name="T0" fmla="*/ 60 w 60"/>
                <a:gd name="T1" fmla="*/ 45 h 45"/>
                <a:gd name="T2" fmla="*/ 60 w 60"/>
                <a:gd name="T3" fmla="*/ 45 h 45"/>
                <a:gd name="T4" fmla="*/ 60 w 60"/>
                <a:gd name="T5" fmla="*/ 37 h 45"/>
                <a:gd name="T6" fmla="*/ 56 w 60"/>
                <a:gd name="T7" fmla="*/ 28 h 45"/>
                <a:gd name="T8" fmla="*/ 49 w 60"/>
                <a:gd name="T9" fmla="*/ 19 h 45"/>
                <a:gd name="T10" fmla="*/ 42 w 60"/>
                <a:gd name="T11" fmla="*/ 12 h 45"/>
                <a:gd name="T12" fmla="*/ 33 w 60"/>
                <a:gd name="T13" fmla="*/ 7 h 45"/>
                <a:gd name="T14" fmla="*/ 23 w 60"/>
                <a:gd name="T15" fmla="*/ 4 h 45"/>
                <a:gd name="T16" fmla="*/ 13 w 60"/>
                <a:gd name="T17" fmla="*/ 0 h 45"/>
                <a:gd name="T18" fmla="*/ 0 w 60"/>
                <a:gd name="T19" fmla="*/ 0 h 45"/>
                <a:gd name="T20" fmla="*/ 0 w 60"/>
                <a:gd name="T21" fmla="*/ 11 h 45"/>
                <a:gd name="T22" fmla="*/ 11 w 60"/>
                <a:gd name="T23" fmla="*/ 11 h 45"/>
                <a:gd name="T24" fmla="*/ 21 w 60"/>
                <a:gd name="T25" fmla="*/ 12 h 45"/>
                <a:gd name="T26" fmla="*/ 28 w 60"/>
                <a:gd name="T27" fmla="*/ 16 h 45"/>
                <a:gd name="T28" fmla="*/ 37 w 60"/>
                <a:gd name="T29" fmla="*/ 21 h 45"/>
                <a:gd name="T30" fmla="*/ 42 w 60"/>
                <a:gd name="T31" fmla="*/ 26 h 45"/>
                <a:gd name="T32" fmla="*/ 46 w 60"/>
                <a:gd name="T33" fmla="*/ 32 h 45"/>
                <a:gd name="T34" fmla="*/ 49 w 60"/>
                <a:gd name="T35" fmla="*/ 39 h 45"/>
                <a:gd name="T36" fmla="*/ 51 w 60"/>
                <a:gd name="T37" fmla="*/ 45 h 45"/>
                <a:gd name="T38" fmla="*/ 51 w 60"/>
                <a:gd name="T39" fmla="*/ 45 h 45"/>
                <a:gd name="T40" fmla="*/ 60 w 60"/>
                <a:gd name="T41" fmla="*/ 45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60" y="45"/>
                  </a:moveTo>
                  <a:lnTo>
                    <a:pt x="60" y="45"/>
                  </a:lnTo>
                  <a:lnTo>
                    <a:pt x="60" y="37"/>
                  </a:lnTo>
                  <a:lnTo>
                    <a:pt x="56" y="28"/>
                  </a:lnTo>
                  <a:lnTo>
                    <a:pt x="49" y="19"/>
                  </a:lnTo>
                  <a:lnTo>
                    <a:pt x="42" y="12"/>
                  </a:lnTo>
                  <a:lnTo>
                    <a:pt x="33" y="7"/>
                  </a:lnTo>
                  <a:lnTo>
                    <a:pt x="23" y="4"/>
                  </a:lnTo>
                  <a:lnTo>
                    <a:pt x="13" y="0"/>
                  </a:lnTo>
                  <a:lnTo>
                    <a:pt x="0" y="0"/>
                  </a:lnTo>
                  <a:lnTo>
                    <a:pt x="0" y="11"/>
                  </a:lnTo>
                  <a:lnTo>
                    <a:pt x="11" y="11"/>
                  </a:lnTo>
                  <a:lnTo>
                    <a:pt x="21" y="12"/>
                  </a:lnTo>
                  <a:lnTo>
                    <a:pt x="28" y="16"/>
                  </a:lnTo>
                  <a:lnTo>
                    <a:pt x="37" y="21"/>
                  </a:lnTo>
                  <a:lnTo>
                    <a:pt x="42" y="26"/>
                  </a:lnTo>
                  <a:lnTo>
                    <a:pt x="46" y="32"/>
                  </a:lnTo>
                  <a:lnTo>
                    <a:pt x="49" y="39"/>
                  </a:lnTo>
                  <a:lnTo>
                    <a:pt x="51" y="45"/>
                  </a:lnTo>
                  <a:lnTo>
                    <a:pt x="60" y="4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6" name="Freeform 56"/>
            <p:cNvSpPr>
              <a:spLocks/>
            </p:cNvSpPr>
            <p:nvPr/>
          </p:nvSpPr>
          <p:spPr bwMode="auto">
            <a:xfrm>
              <a:off x="663" y="2915"/>
              <a:ext cx="461" cy="104"/>
            </a:xfrm>
            <a:custGeom>
              <a:avLst/>
              <a:gdLst>
                <a:gd name="T0" fmla="*/ 111 w 111"/>
                <a:gd name="T1" fmla="*/ 42 h 82"/>
                <a:gd name="T2" fmla="*/ 109 w 111"/>
                <a:gd name="T3" fmla="*/ 50 h 82"/>
                <a:gd name="T4" fmla="*/ 106 w 111"/>
                <a:gd name="T5" fmla="*/ 57 h 82"/>
                <a:gd name="T6" fmla="*/ 101 w 111"/>
                <a:gd name="T7" fmla="*/ 64 h 82"/>
                <a:gd name="T8" fmla="*/ 94 w 111"/>
                <a:gd name="T9" fmla="*/ 69 h 82"/>
                <a:gd name="T10" fmla="*/ 87 w 111"/>
                <a:gd name="T11" fmla="*/ 75 h 82"/>
                <a:gd name="T12" fmla="*/ 76 w 111"/>
                <a:gd name="T13" fmla="*/ 78 h 82"/>
                <a:gd name="T14" fmla="*/ 68 w 111"/>
                <a:gd name="T15" fmla="*/ 82 h 82"/>
                <a:gd name="T16" fmla="*/ 55 w 111"/>
                <a:gd name="T17" fmla="*/ 82 h 82"/>
                <a:gd name="T18" fmla="*/ 45 w 111"/>
                <a:gd name="T19" fmla="*/ 82 h 82"/>
                <a:gd name="T20" fmla="*/ 35 w 111"/>
                <a:gd name="T21" fmla="*/ 78 h 82"/>
                <a:gd name="T22" fmla="*/ 24 w 111"/>
                <a:gd name="T23" fmla="*/ 75 h 82"/>
                <a:gd name="T24" fmla="*/ 17 w 111"/>
                <a:gd name="T25" fmla="*/ 69 h 82"/>
                <a:gd name="T26" fmla="*/ 10 w 111"/>
                <a:gd name="T27" fmla="*/ 64 h 82"/>
                <a:gd name="T28" fmla="*/ 5 w 111"/>
                <a:gd name="T29" fmla="*/ 57 h 82"/>
                <a:gd name="T30" fmla="*/ 2 w 111"/>
                <a:gd name="T31" fmla="*/ 50 h 82"/>
                <a:gd name="T32" fmla="*/ 0 w 111"/>
                <a:gd name="T33" fmla="*/ 42 h 82"/>
                <a:gd name="T34" fmla="*/ 2 w 111"/>
                <a:gd name="T35" fmla="*/ 33 h 82"/>
                <a:gd name="T36" fmla="*/ 5 w 111"/>
                <a:gd name="T37" fmla="*/ 26 h 82"/>
                <a:gd name="T38" fmla="*/ 10 w 111"/>
                <a:gd name="T39" fmla="*/ 19 h 82"/>
                <a:gd name="T40" fmla="*/ 17 w 111"/>
                <a:gd name="T41" fmla="*/ 12 h 82"/>
                <a:gd name="T42" fmla="*/ 24 w 111"/>
                <a:gd name="T43" fmla="*/ 7 h 82"/>
                <a:gd name="T44" fmla="*/ 35 w 111"/>
                <a:gd name="T45" fmla="*/ 3 h 82"/>
                <a:gd name="T46" fmla="*/ 45 w 111"/>
                <a:gd name="T47" fmla="*/ 2 h 82"/>
                <a:gd name="T48" fmla="*/ 55 w 111"/>
                <a:gd name="T49" fmla="*/ 0 h 82"/>
                <a:gd name="T50" fmla="*/ 68 w 111"/>
                <a:gd name="T51" fmla="*/ 2 h 82"/>
                <a:gd name="T52" fmla="*/ 76 w 111"/>
                <a:gd name="T53" fmla="*/ 3 h 82"/>
                <a:gd name="T54" fmla="*/ 87 w 111"/>
                <a:gd name="T55" fmla="*/ 7 h 82"/>
                <a:gd name="T56" fmla="*/ 94 w 111"/>
                <a:gd name="T57" fmla="*/ 12 h 82"/>
                <a:gd name="T58" fmla="*/ 101 w 111"/>
                <a:gd name="T59" fmla="*/ 19 h 82"/>
                <a:gd name="T60" fmla="*/ 106 w 111"/>
                <a:gd name="T61" fmla="*/ 26 h 82"/>
                <a:gd name="T62" fmla="*/ 109 w 111"/>
                <a:gd name="T63" fmla="*/ 33 h 82"/>
                <a:gd name="T64" fmla="*/ 111 w 111"/>
                <a:gd name="T65" fmla="*/ 42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82"/>
                <a:gd name="T101" fmla="*/ 111 w 111"/>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82">
                  <a:moveTo>
                    <a:pt x="111" y="42"/>
                  </a:moveTo>
                  <a:lnTo>
                    <a:pt x="109" y="50"/>
                  </a:lnTo>
                  <a:lnTo>
                    <a:pt x="106" y="57"/>
                  </a:lnTo>
                  <a:lnTo>
                    <a:pt x="101" y="64"/>
                  </a:lnTo>
                  <a:lnTo>
                    <a:pt x="94" y="69"/>
                  </a:lnTo>
                  <a:lnTo>
                    <a:pt x="87" y="75"/>
                  </a:lnTo>
                  <a:lnTo>
                    <a:pt x="76" y="78"/>
                  </a:lnTo>
                  <a:lnTo>
                    <a:pt x="68" y="82"/>
                  </a:lnTo>
                  <a:lnTo>
                    <a:pt x="55" y="82"/>
                  </a:lnTo>
                  <a:lnTo>
                    <a:pt x="45" y="82"/>
                  </a:lnTo>
                  <a:lnTo>
                    <a:pt x="35" y="78"/>
                  </a:lnTo>
                  <a:lnTo>
                    <a:pt x="24" y="75"/>
                  </a:lnTo>
                  <a:lnTo>
                    <a:pt x="17" y="69"/>
                  </a:lnTo>
                  <a:lnTo>
                    <a:pt x="10" y="64"/>
                  </a:lnTo>
                  <a:lnTo>
                    <a:pt x="5" y="57"/>
                  </a:lnTo>
                  <a:lnTo>
                    <a:pt x="2" y="50"/>
                  </a:lnTo>
                  <a:lnTo>
                    <a:pt x="0" y="42"/>
                  </a:lnTo>
                  <a:lnTo>
                    <a:pt x="2" y="33"/>
                  </a:lnTo>
                  <a:lnTo>
                    <a:pt x="5" y="26"/>
                  </a:lnTo>
                  <a:lnTo>
                    <a:pt x="10" y="19"/>
                  </a:lnTo>
                  <a:lnTo>
                    <a:pt x="17" y="12"/>
                  </a:lnTo>
                  <a:lnTo>
                    <a:pt x="24" y="7"/>
                  </a:lnTo>
                  <a:lnTo>
                    <a:pt x="35" y="3"/>
                  </a:lnTo>
                  <a:lnTo>
                    <a:pt x="45" y="2"/>
                  </a:lnTo>
                  <a:lnTo>
                    <a:pt x="55" y="0"/>
                  </a:lnTo>
                  <a:lnTo>
                    <a:pt x="68" y="2"/>
                  </a:lnTo>
                  <a:lnTo>
                    <a:pt x="76" y="3"/>
                  </a:lnTo>
                  <a:lnTo>
                    <a:pt x="87" y="7"/>
                  </a:lnTo>
                  <a:lnTo>
                    <a:pt x="94" y="12"/>
                  </a:lnTo>
                  <a:lnTo>
                    <a:pt x="101" y="19"/>
                  </a:lnTo>
                  <a:lnTo>
                    <a:pt x="106" y="26"/>
                  </a:lnTo>
                  <a:lnTo>
                    <a:pt x="109" y="33"/>
                  </a:lnTo>
                  <a:lnTo>
                    <a:pt x="111" y="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7" name="Freeform 57"/>
            <p:cNvSpPr>
              <a:spLocks/>
            </p:cNvSpPr>
            <p:nvPr/>
          </p:nvSpPr>
          <p:spPr bwMode="auto">
            <a:xfrm>
              <a:off x="892" y="2968"/>
              <a:ext cx="249" cy="57"/>
            </a:xfrm>
            <a:custGeom>
              <a:avLst/>
              <a:gdLst>
                <a:gd name="T0" fmla="*/ 0 w 60"/>
                <a:gd name="T1" fmla="*/ 45 h 45"/>
                <a:gd name="T2" fmla="*/ 0 w 60"/>
                <a:gd name="T3" fmla="*/ 45 h 45"/>
                <a:gd name="T4" fmla="*/ 13 w 60"/>
                <a:gd name="T5" fmla="*/ 45 h 45"/>
                <a:gd name="T6" fmla="*/ 23 w 60"/>
                <a:gd name="T7" fmla="*/ 41 h 45"/>
                <a:gd name="T8" fmla="*/ 33 w 60"/>
                <a:gd name="T9" fmla="*/ 38 h 45"/>
                <a:gd name="T10" fmla="*/ 42 w 60"/>
                <a:gd name="T11" fmla="*/ 33 h 45"/>
                <a:gd name="T12" fmla="*/ 49 w 60"/>
                <a:gd name="T13" fmla="*/ 26 h 45"/>
                <a:gd name="T14" fmla="*/ 56 w 60"/>
                <a:gd name="T15" fmla="*/ 17 h 45"/>
                <a:gd name="T16" fmla="*/ 60 w 60"/>
                <a:gd name="T17" fmla="*/ 8 h 45"/>
                <a:gd name="T18" fmla="*/ 60 w 60"/>
                <a:gd name="T19" fmla="*/ 0 h 45"/>
                <a:gd name="T20" fmla="*/ 51 w 60"/>
                <a:gd name="T21" fmla="*/ 0 h 45"/>
                <a:gd name="T22" fmla="*/ 49 w 60"/>
                <a:gd name="T23" fmla="*/ 6 h 45"/>
                <a:gd name="T24" fmla="*/ 46 w 60"/>
                <a:gd name="T25" fmla="*/ 13 h 45"/>
                <a:gd name="T26" fmla="*/ 42 w 60"/>
                <a:gd name="T27" fmla="*/ 19 h 45"/>
                <a:gd name="T28" fmla="*/ 37 w 60"/>
                <a:gd name="T29" fmla="*/ 24 h 45"/>
                <a:gd name="T30" fmla="*/ 28 w 60"/>
                <a:gd name="T31" fmla="*/ 29 h 45"/>
                <a:gd name="T32" fmla="*/ 21 w 60"/>
                <a:gd name="T33" fmla="*/ 33 h 45"/>
                <a:gd name="T34" fmla="*/ 11 w 60"/>
                <a:gd name="T35" fmla="*/ 34 h 45"/>
                <a:gd name="T36" fmla="*/ 0 w 60"/>
                <a:gd name="T37" fmla="*/ 34 h 45"/>
                <a:gd name="T38" fmla="*/ 0 w 60"/>
                <a:gd name="T39" fmla="*/ 34 h 45"/>
                <a:gd name="T40" fmla="*/ 0 w 60"/>
                <a:gd name="T41" fmla="*/ 45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0" y="45"/>
                  </a:moveTo>
                  <a:lnTo>
                    <a:pt x="0" y="45"/>
                  </a:lnTo>
                  <a:lnTo>
                    <a:pt x="13" y="45"/>
                  </a:lnTo>
                  <a:lnTo>
                    <a:pt x="23" y="41"/>
                  </a:lnTo>
                  <a:lnTo>
                    <a:pt x="33" y="38"/>
                  </a:lnTo>
                  <a:lnTo>
                    <a:pt x="42" y="33"/>
                  </a:lnTo>
                  <a:lnTo>
                    <a:pt x="49" y="26"/>
                  </a:lnTo>
                  <a:lnTo>
                    <a:pt x="56" y="17"/>
                  </a:lnTo>
                  <a:lnTo>
                    <a:pt x="60" y="8"/>
                  </a:lnTo>
                  <a:lnTo>
                    <a:pt x="60" y="0"/>
                  </a:lnTo>
                  <a:lnTo>
                    <a:pt x="51" y="0"/>
                  </a:lnTo>
                  <a:lnTo>
                    <a:pt x="49" y="6"/>
                  </a:lnTo>
                  <a:lnTo>
                    <a:pt x="46" y="13"/>
                  </a:lnTo>
                  <a:lnTo>
                    <a:pt x="42" y="19"/>
                  </a:lnTo>
                  <a:lnTo>
                    <a:pt x="37" y="24"/>
                  </a:lnTo>
                  <a:lnTo>
                    <a:pt x="28" y="29"/>
                  </a:lnTo>
                  <a:lnTo>
                    <a:pt x="21" y="33"/>
                  </a:lnTo>
                  <a:lnTo>
                    <a:pt x="11" y="34"/>
                  </a:lnTo>
                  <a:lnTo>
                    <a:pt x="0" y="34"/>
                  </a:lnTo>
                  <a:lnTo>
                    <a:pt x="0" y="4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8" name="Freeform 58"/>
            <p:cNvSpPr>
              <a:spLocks/>
            </p:cNvSpPr>
            <p:nvPr/>
          </p:nvSpPr>
          <p:spPr bwMode="auto">
            <a:xfrm>
              <a:off x="642" y="2968"/>
              <a:ext cx="250" cy="57"/>
            </a:xfrm>
            <a:custGeom>
              <a:avLst/>
              <a:gdLst>
                <a:gd name="T0" fmla="*/ 0 w 60"/>
                <a:gd name="T1" fmla="*/ 0 h 45"/>
                <a:gd name="T2" fmla="*/ 0 w 60"/>
                <a:gd name="T3" fmla="*/ 0 h 45"/>
                <a:gd name="T4" fmla="*/ 1 w 60"/>
                <a:gd name="T5" fmla="*/ 8 h 45"/>
                <a:gd name="T6" fmla="*/ 5 w 60"/>
                <a:gd name="T7" fmla="*/ 17 h 45"/>
                <a:gd name="T8" fmla="*/ 12 w 60"/>
                <a:gd name="T9" fmla="*/ 26 h 45"/>
                <a:gd name="T10" fmla="*/ 19 w 60"/>
                <a:gd name="T11" fmla="*/ 33 h 45"/>
                <a:gd name="T12" fmla="*/ 27 w 60"/>
                <a:gd name="T13" fmla="*/ 38 h 45"/>
                <a:gd name="T14" fmla="*/ 38 w 60"/>
                <a:gd name="T15" fmla="*/ 41 h 45"/>
                <a:gd name="T16" fmla="*/ 48 w 60"/>
                <a:gd name="T17" fmla="*/ 45 h 45"/>
                <a:gd name="T18" fmla="*/ 60 w 60"/>
                <a:gd name="T19" fmla="*/ 45 h 45"/>
                <a:gd name="T20" fmla="*/ 60 w 60"/>
                <a:gd name="T21" fmla="*/ 34 h 45"/>
                <a:gd name="T22" fmla="*/ 50 w 60"/>
                <a:gd name="T23" fmla="*/ 34 h 45"/>
                <a:gd name="T24" fmla="*/ 41 w 60"/>
                <a:gd name="T25" fmla="*/ 33 h 45"/>
                <a:gd name="T26" fmla="*/ 33 w 60"/>
                <a:gd name="T27" fmla="*/ 29 h 45"/>
                <a:gd name="T28" fmla="*/ 24 w 60"/>
                <a:gd name="T29" fmla="*/ 24 h 45"/>
                <a:gd name="T30" fmla="*/ 19 w 60"/>
                <a:gd name="T31" fmla="*/ 19 h 45"/>
                <a:gd name="T32" fmla="*/ 14 w 60"/>
                <a:gd name="T33" fmla="*/ 13 h 45"/>
                <a:gd name="T34" fmla="*/ 12 w 60"/>
                <a:gd name="T35" fmla="*/ 6 h 45"/>
                <a:gd name="T36" fmla="*/ 10 w 60"/>
                <a:gd name="T37" fmla="*/ 0 h 45"/>
                <a:gd name="T38" fmla="*/ 10 w 60"/>
                <a:gd name="T39" fmla="*/ 0 h 45"/>
                <a:gd name="T40" fmla="*/ 0 w 60"/>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0" y="0"/>
                  </a:moveTo>
                  <a:lnTo>
                    <a:pt x="0" y="0"/>
                  </a:lnTo>
                  <a:lnTo>
                    <a:pt x="1" y="8"/>
                  </a:lnTo>
                  <a:lnTo>
                    <a:pt x="5" y="17"/>
                  </a:lnTo>
                  <a:lnTo>
                    <a:pt x="12" y="26"/>
                  </a:lnTo>
                  <a:lnTo>
                    <a:pt x="19" y="33"/>
                  </a:lnTo>
                  <a:lnTo>
                    <a:pt x="27" y="38"/>
                  </a:lnTo>
                  <a:lnTo>
                    <a:pt x="38" y="41"/>
                  </a:lnTo>
                  <a:lnTo>
                    <a:pt x="48" y="45"/>
                  </a:lnTo>
                  <a:lnTo>
                    <a:pt x="60" y="45"/>
                  </a:lnTo>
                  <a:lnTo>
                    <a:pt x="60" y="34"/>
                  </a:lnTo>
                  <a:lnTo>
                    <a:pt x="50" y="34"/>
                  </a:lnTo>
                  <a:lnTo>
                    <a:pt x="41" y="33"/>
                  </a:lnTo>
                  <a:lnTo>
                    <a:pt x="33" y="29"/>
                  </a:lnTo>
                  <a:lnTo>
                    <a:pt x="24" y="24"/>
                  </a:lnTo>
                  <a:lnTo>
                    <a:pt x="19" y="19"/>
                  </a:lnTo>
                  <a:lnTo>
                    <a:pt x="14" y="13"/>
                  </a:lnTo>
                  <a:lnTo>
                    <a:pt x="12" y="6"/>
                  </a:lnTo>
                  <a:lnTo>
                    <a:pt x="10" y="0"/>
                  </a:lnTo>
                  <a:lnTo>
                    <a:pt x="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59" name="Freeform 59"/>
            <p:cNvSpPr>
              <a:spLocks/>
            </p:cNvSpPr>
            <p:nvPr/>
          </p:nvSpPr>
          <p:spPr bwMode="auto">
            <a:xfrm>
              <a:off x="642" y="2909"/>
              <a:ext cx="250" cy="59"/>
            </a:xfrm>
            <a:custGeom>
              <a:avLst/>
              <a:gdLst>
                <a:gd name="T0" fmla="*/ 60 w 60"/>
                <a:gd name="T1" fmla="*/ 0 h 47"/>
                <a:gd name="T2" fmla="*/ 60 w 60"/>
                <a:gd name="T3" fmla="*/ 0 h 47"/>
                <a:gd name="T4" fmla="*/ 48 w 60"/>
                <a:gd name="T5" fmla="*/ 1 h 47"/>
                <a:gd name="T6" fmla="*/ 38 w 60"/>
                <a:gd name="T7" fmla="*/ 3 h 47"/>
                <a:gd name="T8" fmla="*/ 27 w 60"/>
                <a:gd name="T9" fmla="*/ 8 h 47"/>
                <a:gd name="T10" fmla="*/ 19 w 60"/>
                <a:gd name="T11" fmla="*/ 13 h 47"/>
                <a:gd name="T12" fmla="*/ 12 w 60"/>
                <a:gd name="T13" fmla="*/ 20 h 47"/>
                <a:gd name="T14" fmla="*/ 5 w 60"/>
                <a:gd name="T15" fmla="*/ 27 h 47"/>
                <a:gd name="T16" fmla="*/ 1 w 60"/>
                <a:gd name="T17" fmla="*/ 36 h 47"/>
                <a:gd name="T18" fmla="*/ 0 w 60"/>
                <a:gd name="T19" fmla="*/ 47 h 47"/>
                <a:gd name="T20" fmla="*/ 10 w 60"/>
                <a:gd name="T21" fmla="*/ 47 h 47"/>
                <a:gd name="T22" fmla="*/ 12 w 60"/>
                <a:gd name="T23" fmla="*/ 40 h 47"/>
                <a:gd name="T24" fmla="*/ 14 w 60"/>
                <a:gd name="T25" fmla="*/ 33 h 47"/>
                <a:gd name="T26" fmla="*/ 19 w 60"/>
                <a:gd name="T27" fmla="*/ 27 h 47"/>
                <a:gd name="T28" fmla="*/ 24 w 60"/>
                <a:gd name="T29" fmla="*/ 22 h 47"/>
                <a:gd name="T30" fmla="*/ 33 w 60"/>
                <a:gd name="T31" fmla="*/ 17 h 47"/>
                <a:gd name="T32" fmla="*/ 41 w 60"/>
                <a:gd name="T33" fmla="*/ 13 h 47"/>
                <a:gd name="T34" fmla="*/ 50 w 60"/>
                <a:gd name="T35" fmla="*/ 12 h 47"/>
                <a:gd name="T36" fmla="*/ 60 w 60"/>
                <a:gd name="T37" fmla="*/ 10 h 47"/>
                <a:gd name="T38" fmla="*/ 60 w 60"/>
                <a:gd name="T39" fmla="*/ 10 h 47"/>
                <a:gd name="T40" fmla="*/ 60 w 60"/>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60" y="0"/>
                  </a:moveTo>
                  <a:lnTo>
                    <a:pt x="60" y="0"/>
                  </a:lnTo>
                  <a:lnTo>
                    <a:pt x="48" y="1"/>
                  </a:lnTo>
                  <a:lnTo>
                    <a:pt x="38" y="3"/>
                  </a:lnTo>
                  <a:lnTo>
                    <a:pt x="27" y="8"/>
                  </a:lnTo>
                  <a:lnTo>
                    <a:pt x="19" y="13"/>
                  </a:lnTo>
                  <a:lnTo>
                    <a:pt x="12" y="20"/>
                  </a:lnTo>
                  <a:lnTo>
                    <a:pt x="5" y="27"/>
                  </a:lnTo>
                  <a:lnTo>
                    <a:pt x="1" y="36"/>
                  </a:lnTo>
                  <a:lnTo>
                    <a:pt x="0" y="47"/>
                  </a:lnTo>
                  <a:lnTo>
                    <a:pt x="10" y="47"/>
                  </a:lnTo>
                  <a:lnTo>
                    <a:pt x="12" y="40"/>
                  </a:lnTo>
                  <a:lnTo>
                    <a:pt x="14" y="33"/>
                  </a:lnTo>
                  <a:lnTo>
                    <a:pt x="19" y="27"/>
                  </a:lnTo>
                  <a:lnTo>
                    <a:pt x="24" y="22"/>
                  </a:lnTo>
                  <a:lnTo>
                    <a:pt x="33" y="17"/>
                  </a:lnTo>
                  <a:lnTo>
                    <a:pt x="41" y="13"/>
                  </a:lnTo>
                  <a:lnTo>
                    <a:pt x="50" y="12"/>
                  </a:lnTo>
                  <a:lnTo>
                    <a:pt x="60" y="10"/>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0" name="Freeform 60"/>
            <p:cNvSpPr>
              <a:spLocks/>
            </p:cNvSpPr>
            <p:nvPr/>
          </p:nvSpPr>
          <p:spPr bwMode="auto">
            <a:xfrm>
              <a:off x="892" y="2909"/>
              <a:ext cx="249" cy="59"/>
            </a:xfrm>
            <a:custGeom>
              <a:avLst/>
              <a:gdLst>
                <a:gd name="T0" fmla="*/ 60 w 60"/>
                <a:gd name="T1" fmla="*/ 47 h 47"/>
                <a:gd name="T2" fmla="*/ 60 w 60"/>
                <a:gd name="T3" fmla="*/ 47 h 47"/>
                <a:gd name="T4" fmla="*/ 60 w 60"/>
                <a:gd name="T5" fmla="*/ 36 h 47"/>
                <a:gd name="T6" fmla="*/ 56 w 60"/>
                <a:gd name="T7" fmla="*/ 27 h 47"/>
                <a:gd name="T8" fmla="*/ 49 w 60"/>
                <a:gd name="T9" fmla="*/ 20 h 47"/>
                <a:gd name="T10" fmla="*/ 42 w 60"/>
                <a:gd name="T11" fmla="*/ 13 h 47"/>
                <a:gd name="T12" fmla="*/ 33 w 60"/>
                <a:gd name="T13" fmla="*/ 8 h 47"/>
                <a:gd name="T14" fmla="*/ 23 w 60"/>
                <a:gd name="T15" fmla="*/ 3 h 47"/>
                <a:gd name="T16" fmla="*/ 13 w 60"/>
                <a:gd name="T17" fmla="*/ 1 h 47"/>
                <a:gd name="T18" fmla="*/ 0 w 60"/>
                <a:gd name="T19" fmla="*/ 0 h 47"/>
                <a:gd name="T20" fmla="*/ 0 w 60"/>
                <a:gd name="T21" fmla="*/ 10 h 47"/>
                <a:gd name="T22" fmla="*/ 11 w 60"/>
                <a:gd name="T23" fmla="*/ 12 h 47"/>
                <a:gd name="T24" fmla="*/ 21 w 60"/>
                <a:gd name="T25" fmla="*/ 13 h 47"/>
                <a:gd name="T26" fmla="*/ 28 w 60"/>
                <a:gd name="T27" fmla="*/ 17 h 47"/>
                <a:gd name="T28" fmla="*/ 37 w 60"/>
                <a:gd name="T29" fmla="*/ 22 h 47"/>
                <a:gd name="T30" fmla="*/ 42 w 60"/>
                <a:gd name="T31" fmla="*/ 27 h 47"/>
                <a:gd name="T32" fmla="*/ 46 w 60"/>
                <a:gd name="T33" fmla="*/ 33 h 47"/>
                <a:gd name="T34" fmla="*/ 49 w 60"/>
                <a:gd name="T35" fmla="*/ 40 h 47"/>
                <a:gd name="T36" fmla="*/ 51 w 60"/>
                <a:gd name="T37" fmla="*/ 47 h 47"/>
                <a:gd name="T38" fmla="*/ 51 w 60"/>
                <a:gd name="T39" fmla="*/ 47 h 47"/>
                <a:gd name="T40" fmla="*/ 60 w 60"/>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60" y="47"/>
                  </a:moveTo>
                  <a:lnTo>
                    <a:pt x="60" y="47"/>
                  </a:lnTo>
                  <a:lnTo>
                    <a:pt x="60" y="36"/>
                  </a:lnTo>
                  <a:lnTo>
                    <a:pt x="56" y="27"/>
                  </a:lnTo>
                  <a:lnTo>
                    <a:pt x="49" y="20"/>
                  </a:lnTo>
                  <a:lnTo>
                    <a:pt x="42" y="13"/>
                  </a:lnTo>
                  <a:lnTo>
                    <a:pt x="33" y="8"/>
                  </a:lnTo>
                  <a:lnTo>
                    <a:pt x="23" y="3"/>
                  </a:lnTo>
                  <a:lnTo>
                    <a:pt x="13" y="1"/>
                  </a:lnTo>
                  <a:lnTo>
                    <a:pt x="0" y="0"/>
                  </a:lnTo>
                  <a:lnTo>
                    <a:pt x="0" y="10"/>
                  </a:lnTo>
                  <a:lnTo>
                    <a:pt x="11" y="12"/>
                  </a:lnTo>
                  <a:lnTo>
                    <a:pt x="21" y="13"/>
                  </a:lnTo>
                  <a:lnTo>
                    <a:pt x="28" y="17"/>
                  </a:lnTo>
                  <a:lnTo>
                    <a:pt x="37" y="22"/>
                  </a:lnTo>
                  <a:lnTo>
                    <a:pt x="42" y="27"/>
                  </a:lnTo>
                  <a:lnTo>
                    <a:pt x="46" y="33"/>
                  </a:lnTo>
                  <a:lnTo>
                    <a:pt x="49" y="40"/>
                  </a:lnTo>
                  <a:lnTo>
                    <a:pt x="51" y="47"/>
                  </a:lnTo>
                  <a:lnTo>
                    <a:pt x="60" y="4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1" name="Freeform 61"/>
            <p:cNvSpPr>
              <a:spLocks/>
            </p:cNvSpPr>
            <p:nvPr/>
          </p:nvSpPr>
          <p:spPr bwMode="auto">
            <a:xfrm rot="-9413994">
              <a:off x="1010" y="298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2" name="Freeform 62"/>
            <p:cNvSpPr>
              <a:spLocks/>
            </p:cNvSpPr>
            <p:nvPr/>
          </p:nvSpPr>
          <p:spPr bwMode="auto">
            <a:xfrm rot="-9413994">
              <a:off x="961" y="297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3" name="Freeform 63"/>
            <p:cNvSpPr>
              <a:spLocks/>
            </p:cNvSpPr>
            <p:nvPr/>
          </p:nvSpPr>
          <p:spPr bwMode="auto">
            <a:xfrm rot="-9413994">
              <a:off x="919" y="297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4" name="Freeform 64"/>
            <p:cNvSpPr>
              <a:spLocks/>
            </p:cNvSpPr>
            <p:nvPr/>
          </p:nvSpPr>
          <p:spPr bwMode="auto">
            <a:xfrm rot="-9413994">
              <a:off x="879" y="297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5" name="Freeform 65"/>
            <p:cNvSpPr>
              <a:spLocks/>
            </p:cNvSpPr>
            <p:nvPr/>
          </p:nvSpPr>
          <p:spPr bwMode="auto">
            <a:xfrm rot="-9413994">
              <a:off x="837" y="297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6" name="Freeform 66"/>
            <p:cNvSpPr>
              <a:spLocks/>
            </p:cNvSpPr>
            <p:nvPr/>
          </p:nvSpPr>
          <p:spPr bwMode="auto">
            <a:xfrm rot="-9413994">
              <a:off x="756" y="2970"/>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7" name="Freeform 67"/>
            <p:cNvSpPr>
              <a:spLocks/>
            </p:cNvSpPr>
            <p:nvPr/>
          </p:nvSpPr>
          <p:spPr bwMode="auto">
            <a:xfrm rot="-9413994">
              <a:off x="715" y="2968"/>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8" name="Freeform 68"/>
            <p:cNvSpPr>
              <a:spLocks/>
            </p:cNvSpPr>
            <p:nvPr/>
          </p:nvSpPr>
          <p:spPr bwMode="auto">
            <a:xfrm rot="-9413994">
              <a:off x="673" y="2967"/>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69" name="Freeform 69"/>
            <p:cNvSpPr>
              <a:spLocks/>
            </p:cNvSpPr>
            <p:nvPr/>
          </p:nvSpPr>
          <p:spPr bwMode="auto">
            <a:xfrm rot="-10731118">
              <a:off x="601" y="3057"/>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0" name="Freeform 70"/>
            <p:cNvSpPr>
              <a:spLocks/>
            </p:cNvSpPr>
            <p:nvPr/>
          </p:nvSpPr>
          <p:spPr bwMode="auto">
            <a:xfrm rot="-10731118">
              <a:off x="679" y="2955"/>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1" name="Freeform 71"/>
            <p:cNvSpPr>
              <a:spLocks/>
            </p:cNvSpPr>
            <p:nvPr/>
          </p:nvSpPr>
          <p:spPr bwMode="auto">
            <a:xfrm rot="-9413994">
              <a:off x="1102" y="298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2" name="Freeform 72"/>
            <p:cNvSpPr>
              <a:spLocks/>
            </p:cNvSpPr>
            <p:nvPr/>
          </p:nvSpPr>
          <p:spPr bwMode="auto">
            <a:xfrm rot="-9413994">
              <a:off x="1058" y="298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3" name="Freeform 73"/>
            <p:cNvSpPr>
              <a:spLocks/>
            </p:cNvSpPr>
            <p:nvPr/>
          </p:nvSpPr>
          <p:spPr bwMode="auto">
            <a:xfrm rot="-9413994">
              <a:off x="630" y="296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74" name="Group 74"/>
          <p:cNvGrpSpPr>
            <a:grpSpLocks/>
          </p:cNvGrpSpPr>
          <p:nvPr/>
        </p:nvGrpSpPr>
        <p:grpSpPr bwMode="auto">
          <a:xfrm>
            <a:off x="1575905" y="1928264"/>
            <a:ext cx="254000" cy="407987"/>
            <a:chOff x="2524" y="2102"/>
            <a:chExt cx="160" cy="257"/>
          </a:xfrm>
        </p:grpSpPr>
        <p:sp>
          <p:nvSpPr>
            <p:cNvPr id="75" name="Rectangle 75"/>
            <p:cNvSpPr>
              <a:spLocks noChangeArrowheads="1"/>
            </p:cNvSpPr>
            <p:nvPr/>
          </p:nvSpPr>
          <p:spPr bwMode="auto">
            <a:xfrm>
              <a:off x="2573" y="2102"/>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6" name="Freeform 76"/>
            <p:cNvSpPr>
              <a:spLocks/>
            </p:cNvSpPr>
            <p:nvPr/>
          </p:nvSpPr>
          <p:spPr bwMode="auto">
            <a:xfrm>
              <a:off x="2524" y="2248"/>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77" name="Line 77"/>
          <p:cNvSpPr>
            <a:spLocks noChangeShapeType="1"/>
          </p:cNvSpPr>
          <p:nvPr/>
        </p:nvSpPr>
        <p:spPr bwMode="auto">
          <a:xfrm flipV="1">
            <a:off x="96842" y="960501"/>
            <a:ext cx="4892675" cy="0"/>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8" name="Rectangle 78"/>
          <p:cNvSpPr>
            <a:spLocks noChangeArrowheads="1"/>
          </p:cNvSpPr>
          <p:nvPr/>
        </p:nvSpPr>
        <p:spPr bwMode="auto">
          <a:xfrm>
            <a:off x="2927176" y="771527"/>
            <a:ext cx="685800" cy="165100"/>
          </a:xfrm>
          <a:prstGeom prst="rect">
            <a:avLst/>
          </a:prstGeom>
          <a:solidFill>
            <a:srgbClr val="FF6600"/>
          </a:solidFill>
          <a:ln w="9525">
            <a:solidFill>
              <a:srgbClr val="FF0000"/>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79" name="Rectangle 79"/>
          <p:cNvSpPr>
            <a:spLocks noChangeArrowheads="1"/>
          </p:cNvSpPr>
          <p:nvPr/>
        </p:nvSpPr>
        <p:spPr bwMode="auto">
          <a:xfrm>
            <a:off x="1498426" y="771527"/>
            <a:ext cx="685800" cy="165100"/>
          </a:xfrm>
          <a:prstGeom prst="rect">
            <a:avLst/>
          </a:prstGeom>
          <a:solidFill>
            <a:srgbClr val="FF99CC"/>
          </a:solidFill>
          <a:ln w="9525">
            <a:solidFill>
              <a:srgbClr val="FF00FF"/>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80" name="Text Box 80"/>
          <p:cNvSpPr txBox="1">
            <a:spLocks noChangeArrowheads="1"/>
          </p:cNvSpPr>
          <p:nvPr/>
        </p:nvSpPr>
        <p:spPr bwMode="auto">
          <a:xfrm>
            <a:off x="1384126" y="431802"/>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sp>
        <p:nvSpPr>
          <p:cNvPr id="81" name="Text Box 81"/>
          <p:cNvSpPr txBox="1">
            <a:spLocks noChangeArrowheads="1"/>
          </p:cNvSpPr>
          <p:nvPr/>
        </p:nvSpPr>
        <p:spPr bwMode="auto">
          <a:xfrm>
            <a:off x="2816051" y="430215"/>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sp>
        <p:nvSpPr>
          <p:cNvPr id="82" name="Text Box 82"/>
          <p:cNvSpPr txBox="1">
            <a:spLocks noChangeArrowheads="1"/>
          </p:cNvSpPr>
          <p:nvPr/>
        </p:nvSpPr>
        <p:spPr bwMode="auto">
          <a:xfrm>
            <a:off x="5046489" y="714377"/>
            <a:ext cx="67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b="1">
                <a:solidFill>
                  <a:srgbClr val="000099"/>
                </a:solidFill>
                <a:latin typeface="Helvetica" pitchFamily="-112" charset="0"/>
                <a:ea typeface="宋体" pitchFamily="2" charset="-122"/>
                <a:cs typeface="Arial" charset="0"/>
              </a:rPr>
              <a:t>DNA</a:t>
            </a:r>
          </a:p>
        </p:txBody>
      </p:sp>
      <p:sp>
        <p:nvSpPr>
          <p:cNvPr id="83" name="Line 83"/>
          <p:cNvSpPr>
            <a:spLocks noChangeShapeType="1"/>
          </p:cNvSpPr>
          <p:nvPr/>
        </p:nvSpPr>
        <p:spPr bwMode="auto">
          <a:xfrm>
            <a:off x="1560339" y="860427"/>
            <a:ext cx="5905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4" name="Line 84"/>
          <p:cNvSpPr>
            <a:spLocks noChangeShapeType="1"/>
          </p:cNvSpPr>
          <p:nvPr/>
        </p:nvSpPr>
        <p:spPr bwMode="auto">
          <a:xfrm flipH="1">
            <a:off x="2965276" y="860427"/>
            <a:ext cx="5905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85" name="Text Box 85"/>
          <p:cNvSpPr txBox="1">
            <a:spLocks noChangeArrowheads="1"/>
          </p:cNvSpPr>
          <p:nvPr/>
        </p:nvSpPr>
        <p:spPr bwMode="auto">
          <a:xfrm>
            <a:off x="4001914" y="5897350"/>
            <a:ext cx="20891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smtClean="0">
                <a:solidFill>
                  <a:srgbClr val="000099"/>
                </a:solidFill>
                <a:latin typeface="Helvetica" pitchFamily="-112" charset="0"/>
                <a:ea typeface="宋体" pitchFamily="2" charset="-122"/>
                <a:cs typeface="Arial" charset="0"/>
              </a:rPr>
              <a:t>miRISCs</a:t>
            </a:r>
            <a:r>
              <a:rPr lang="en-US" altLang="zh-CN" sz="1400" b="1" dirty="0" smtClean="0">
                <a:solidFill>
                  <a:srgbClr val="000099"/>
                </a:solidFill>
                <a:latin typeface="Helvetica" pitchFamily="-112" charset="0"/>
                <a:ea typeface="宋体" pitchFamily="2" charset="-122"/>
                <a:cs typeface="Arial" charset="0"/>
              </a:rPr>
              <a:t> (miRNA loaded RNA-Induced</a:t>
            </a:r>
            <a:endParaRPr lang="en-US" altLang="zh-CN" sz="1400" b="1" dirty="0">
              <a:solidFill>
                <a:srgbClr val="000099"/>
              </a:solidFill>
              <a:latin typeface="Helvetica" pitchFamily="-112" charset="0"/>
              <a:ea typeface="宋体" pitchFamily="2" charset="-122"/>
              <a:cs typeface="Arial" charset="0"/>
            </a:endParaRPr>
          </a:p>
          <a:p>
            <a:r>
              <a:rPr lang="en-US" altLang="zh-CN" sz="1400" b="1" dirty="0">
                <a:solidFill>
                  <a:srgbClr val="000099"/>
                </a:solidFill>
                <a:latin typeface="Helvetica" pitchFamily="-112" charset="0"/>
                <a:ea typeface="宋体" pitchFamily="2" charset="-122"/>
                <a:cs typeface="Arial" charset="0"/>
              </a:rPr>
              <a:t>Silencing Complex)</a:t>
            </a:r>
            <a:endParaRPr lang="en-AU" altLang="zh-CN" sz="1400" b="1" dirty="0">
              <a:solidFill>
                <a:srgbClr val="000099"/>
              </a:solidFill>
              <a:latin typeface="Helvetica" pitchFamily="-112" charset="0"/>
              <a:ea typeface="宋体" pitchFamily="2" charset="-122"/>
              <a:cs typeface="Arial" charset="0"/>
            </a:endParaRPr>
          </a:p>
        </p:txBody>
      </p:sp>
      <p:grpSp>
        <p:nvGrpSpPr>
          <p:cNvPr id="86" name="Group 86"/>
          <p:cNvGrpSpPr>
            <a:grpSpLocks/>
          </p:cNvGrpSpPr>
          <p:nvPr/>
        </p:nvGrpSpPr>
        <p:grpSpPr bwMode="auto">
          <a:xfrm>
            <a:off x="1144434" y="3664703"/>
            <a:ext cx="1620838" cy="298450"/>
            <a:chOff x="998" y="2399"/>
            <a:chExt cx="1021" cy="188"/>
          </a:xfrm>
        </p:grpSpPr>
        <p:sp>
          <p:nvSpPr>
            <p:cNvPr id="87" name="Freeform 87"/>
            <p:cNvSpPr>
              <a:spLocks/>
            </p:cNvSpPr>
            <p:nvPr/>
          </p:nvSpPr>
          <p:spPr bwMode="auto">
            <a:xfrm rot="-9413994">
              <a:off x="1715" y="245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88" name="Freeform 88"/>
            <p:cNvSpPr>
              <a:spLocks/>
            </p:cNvSpPr>
            <p:nvPr/>
          </p:nvSpPr>
          <p:spPr bwMode="auto">
            <a:xfrm rot="-9413994">
              <a:off x="1830" y="2461"/>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89" name="Freeform 89"/>
            <p:cNvSpPr>
              <a:spLocks/>
            </p:cNvSpPr>
            <p:nvPr/>
          </p:nvSpPr>
          <p:spPr bwMode="auto">
            <a:xfrm rot="-9413994">
              <a:off x="1771" y="246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0" name="Freeform 90"/>
            <p:cNvSpPr>
              <a:spLocks/>
            </p:cNvSpPr>
            <p:nvPr/>
          </p:nvSpPr>
          <p:spPr bwMode="auto">
            <a:xfrm rot="-9413994">
              <a:off x="1407" y="245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1" name="Freeform 91"/>
            <p:cNvSpPr>
              <a:spLocks/>
            </p:cNvSpPr>
            <p:nvPr/>
          </p:nvSpPr>
          <p:spPr bwMode="auto">
            <a:xfrm rot="-9413994">
              <a:off x="1358" y="2447"/>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2" name="Freeform 92"/>
            <p:cNvSpPr>
              <a:spLocks/>
            </p:cNvSpPr>
            <p:nvPr/>
          </p:nvSpPr>
          <p:spPr bwMode="auto">
            <a:xfrm rot="-9413994">
              <a:off x="1316" y="2446"/>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3" name="Freeform 93"/>
            <p:cNvSpPr>
              <a:spLocks/>
            </p:cNvSpPr>
            <p:nvPr/>
          </p:nvSpPr>
          <p:spPr bwMode="auto">
            <a:xfrm rot="-9413994">
              <a:off x="1276" y="244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4" name="Freeform 94"/>
            <p:cNvSpPr>
              <a:spLocks/>
            </p:cNvSpPr>
            <p:nvPr/>
          </p:nvSpPr>
          <p:spPr bwMode="auto">
            <a:xfrm rot="-9413994">
              <a:off x="1234" y="244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5" name="Freeform 95"/>
            <p:cNvSpPr>
              <a:spLocks/>
            </p:cNvSpPr>
            <p:nvPr/>
          </p:nvSpPr>
          <p:spPr bwMode="auto">
            <a:xfrm rot="-9413994">
              <a:off x="1153" y="244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6" name="Freeform 96"/>
            <p:cNvSpPr>
              <a:spLocks/>
            </p:cNvSpPr>
            <p:nvPr/>
          </p:nvSpPr>
          <p:spPr bwMode="auto">
            <a:xfrm rot="-9413994">
              <a:off x="1112" y="244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7" name="Freeform 97"/>
            <p:cNvSpPr>
              <a:spLocks/>
            </p:cNvSpPr>
            <p:nvPr/>
          </p:nvSpPr>
          <p:spPr bwMode="auto">
            <a:xfrm rot="-9413994">
              <a:off x="1070" y="2440"/>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8" name="Freeform 98"/>
            <p:cNvSpPr>
              <a:spLocks/>
            </p:cNvSpPr>
            <p:nvPr/>
          </p:nvSpPr>
          <p:spPr bwMode="auto">
            <a:xfrm rot="-10731118">
              <a:off x="998" y="2530"/>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99" name="Freeform 99"/>
            <p:cNvSpPr>
              <a:spLocks/>
            </p:cNvSpPr>
            <p:nvPr/>
          </p:nvSpPr>
          <p:spPr bwMode="auto">
            <a:xfrm rot="-10731118">
              <a:off x="1076" y="2428"/>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99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0" name="Freeform 100"/>
            <p:cNvSpPr>
              <a:spLocks/>
            </p:cNvSpPr>
            <p:nvPr/>
          </p:nvSpPr>
          <p:spPr bwMode="auto">
            <a:xfrm>
              <a:off x="1457" y="2399"/>
              <a:ext cx="562" cy="188"/>
            </a:xfrm>
            <a:custGeom>
              <a:avLst/>
              <a:gdLst>
                <a:gd name="T0" fmla="*/ 81 w 562"/>
                <a:gd name="T1" fmla="*/ 49 h 188"/>
                <a:gd name="T2" fmla="*/ 138 w 562"/>
                <a:gd name="T3" fmla="*/ 55 h 188"/>
                <a:gd name="T4" fmla="*/ 171 w 562"/>
                <a:gd name="T5" fmla="*/ 34 h 188"/>
                <a:gd name="T6" fmla="*/ 195 w 562"/>
                <a:gd name="T7" fmla="*/ 13 h 188"/>
                <a:gd name="T8" fmla="*/ 231 w 562"/>
                <a:gd name="T9" fmla="*/ 1 h 188"/>
                <a:gd name="T10" fmla="*/ 261 w 562"/>
                <a:gd name="T11" fmla="*/ 16 h 188"/>
                <a:gd name="T12" fmla="*/ 279 w 562"/>
                <a:gd name="T13" fmla="*/ 61 h 188"/>
                <a:gd name="T14" fmla="*/ 381 w 562"/>
                <a:gd name="T15" fmla="*/ 67 h 188"/>
                <a:gd name="T16" fmla="*/ 423 w 562"/>
                <a:gd name="T17" fmla="*/ 49 h 188"/>
                <a:gd name="T18" fmla="*/ 477 w 562"/>
                <a:gd name="T19" fmla="*/ 10 h 188"/>
                <a:gd name="T20" fmla="*/ 540 w 562"/>
                <a:gd name="T21" fmla="*/ 22 h 188"/>
                <a:gd name="T22" fmla="*/ 555 w 562"/>
                <a:gd name="T23" fmla="*/ 109 h 188"/>
                <a:gd name="T24" fmla="*/ 495 w 562"/>
                <a:gd name="T25" fmla="*/ 157 h 188"/>
                <a:gd name="T26" fmla="*/ 402 w 562"/>
                <a:gd name="T27" fmla="*/ 139 h 188"/>
                <a:gd name="T28" fmla="*/ 294 w 562"/>
                <a:gd name="T29" fmla="*/ 127 h 188"/>
                <a:gd name="T30" fmla="*/ 270 w 562"/>
                <a:gd name="T31" fmla="*/ 133 h 188"/>
                <a:gd name="T32" fmla="*/ 258 w 562"/>
                <a:gd name="T33" fmla="*/ 166 h 188"/>
                <a:gd name="T34" fmla="*/ 201 w 562"/>
                <a:gd name="T35" fmla="*/ 184 h 188"/>
                <a:gd name="T36" fmla="*/ 159 w 562"/>
                <a:gd name="T37" fmla="*/ 142 h 188"/>
                <a:gd name="T38" fmla="*/ 123 w 562"/>
                <a:gd name="T39" fmla="*/ 124 h 188"/>
                <a:gd name="T40" fmla="*/ 30 w 562"/>
                <a:gd name="T41" fmla="*/ 145 h 188"/>
                <a:gd name="T42" fmla="*/ 0 w 562"/>
                <a:gd name="T43" fmla="*/ 148 h 1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88"/>
                <a:gd name="T68" fmla="*/ 562 w 562"/>
                <a:gd name="T69" fmla="*/ 188 h 1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88">
                  <a:moveTo>
                    <a:pt x="81" y="49"/>
                  </a:moveTo>
                  <a:cubicBezTo>
                    <a:pt x="102" y="53"/>
                    <a:pt x="123" y="57"/>
                    <a:pt x="138" y="55"/>
                  </a:cubicBezTo>
                  <a:cubicBezTo>
                    <a:pt x="153" y="53"/>
                    <a:pt x="162" y="41"/>
                    <a:pt x="171" y="34"/>
                  </a:cubicBezTo>
                  <a:cubicBezTo>
                    <a:pt x="180" y="27"/>
                    <a:pt x="185" y="18"/>
                    <a:pt x="195" y="13"/>
                  </a:cubicBezTo>
                  <a:cubicBezTo>
                    <a:pt x="205" y="8"/>
                    <a:pt x="220" y="0"/>
                    <a:pt x="231" y="1"/>
                  </a:cubicBezTo>
                  <a:cubicBezTo>
                    <a:pt x="242" y="2"/>
                    <a:pt x="253" y="6"/>
                    <a:pt x="261" y="16"/>
                  </a:cubicBezTo>
                  <a:cubicBezTo>
                    <a:pt x="269" y="26"/>
                    <a:pt x="259" y="52"/>
                    <a:pt x="279" y="61"/>
                  </a:cubicBezTo>
                  <a:cubicBezTo>
                    <a:pt x="299" y="70"/>
                    <a:pt x="357" y="69"/>
                    <a:pt x="381" y="67"/>
                  </a:cubicBezTo>
                  <a:cubicBezTo>
                    <a:pt x="405" y="65"/>
                    <a:pt x="407" y="58"/>
                    <a:pt x="423" y="49"/>
                  </a:cubicBezTo>
                  <a:cubicBezTo>
                    <a:pt x="439" y="40"/>
                    <a:pt x="458" y="14"/>
                    <a:pt x="477" y="10"/>
                  </a:cubicBezTo>
                  <a:cubicBezTo>
                    <a:pt x="496" y="6"/>
                    <a:pt x="527" y="5"/>
                    <a:pt x="540" y="22"/>
                  </a:cubicBezTo>
                  <a:cubicBezTo>
                    <a:pt x="553" y="39"/>
                    <a:pt x="562" y="87"/>
                    <a:pt x="555" y="109"/>
                  </a:cubicBezTo>
                  <a:cubicBezTo>
                    <a:pt x="548" y="131"/>
                    <a:pt x="520" y="152"/>
                    <a:pt x="495" y="157"/>
                  </a:cubicBezTo>
                  <a:cubicBezTo>
                    <a:pt x="470" y="162"/>
                    <a:pt x="435" y="144"/>
                    <a:pt x="402" y="139"/>
                  </a:cubicBezTo>
                  <a:cubicBezTo>
                    <a:pt x="369" y="134"/>
                    <a:pt x="316" y="128"/>
                    <a:pt x="294" y="127"/>
                  </a:cubicBezTo>
                  <a:cubicBezTo>
                    <a:pt x="272" y="126"/>
                    <a:pt x="276" y="126"/>
                    <a:pt x="270" y="133"/>
                  </a:cubicBezTo>
                  <a:cubicBezTo>
                    <a:pt x="264" y="140"/>
                    <a:pt x="269" y="158"/>
                    <a:pt x="258" y="166"/>
                  </a:cubicBezTo>
                  <a:cubicBezTo>
                    <a:pt x="247" y="174"/>
                    <a:pt x="217" y="188"/>
                    <a:pt x="201" y="184"/>
                  </a:cubicBezTo>
                  <a:cubicBezTo>
                    <a:pt x="185" y="180"/>
                    <a:pt x="172" y="152"/>
                    <a:pt x="159" y="142"/>
                  </a:cubicBezTo>
                  <a:cubicBezTo>
                    <a:pt x="146" y="132"/>
                    <a:pt x="144" y="124"/>
                    <a:pt x="123" y="124"/>
                  </a:cubicBezTo>
                  <a:cubicBezTo>
                    <a:pt x="102" y="124"/>
                    <a:pt x="50" y="141"/>
                    <a:pt x="30" y="145"/>
                  </a:cubicBezTo>
                  <a:cubicBezTo>
                    <a:pt x="10" y="149"/>
                    <a:pt x="5" y="148"/>
                    <a:pt x="0" y="148"/>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1" name="Freeform 101"/>
            <p:cNvSpPr>
              <a:spLocks/>
            </p:cNvSpPr>
            <p:nvPr/>
          </p:nvSpPr>
          <p:spPr bwMode="auto">
            <a:xfrm rot="-9413994">
              <a:off x="1543" y="2456"/>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2" name="Freeform 102"/>
            <p:cNvSpPr>
              <a:spLocks/>
            </p:cNvSpPr>
            <p:nvPr/>
          </p:nvSpPr>
          <p:spPr bwMode="auto">
            <a:xfrm rot="-9413994">
              <a:off x="1499" y="2457"/>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3" name="Freeform 103"/>
            <p:cNvSpPr>
              <a:spLocks/>
            </p:cNvSpPr>
            <p:nvPr/>
          </p:nvSpPr>
          <p:spPr bwMode="auto">
            <a:xfrm rot="-9413994">
              <a:off x="1455" y="2458"/>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4" name="Freeform 104"/>
            <p:cNvSpPr>
              <a:spLocks/>
            </p:cNvSpPr>
            <p:nvPr/>
          </p:nvSpPr>
          <p:spPr bwMode="auto">
            <a:xfrm rot="-9413994">
              <a:off x="1027" y="2438"/>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105" name="Group 105"/>
          <p:cNvGrpSpPr>
            <a:grpSpLocks/>
          </p:cNvGrpSpPr>
          <p:nvPr/>
        </p:nvGrpSpPr>
        <p:grpSpPr bwMode="auto">
          <a:xfrm>
            <a:off x="529493" y="2131607"/>
            <a:ext cx="974725" cy="852487"/>
            <a:chOff x="482" y="2193"/>
            <a:chExt cx="614" cy="537"/>
          </a:xfrm>
        </p:grpSpPr>
        <p:sp>
          <p:nvSpPr>
            <p:cNvPr id="106" name="Freeform 106"/>
            <p:cNvSpPr>
              <a:spLocks/>
            </p:cNvSpPr>
            <p:nvPr/>
          </p:nvSpPr>
          <p:spPr bwMode="auto">
            <a:xfrm rot="-9413994">
              <a:off x="987" y="2453"/>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7" name="Freeform 107"/>
            <p:cNvSpPr>
              <a:spLocks/>
            </p:cNvSpPr>
            <p:nvPr/>
          </p:nvSpPr>
          <p:spPr bwMode="auto">
            <a:xfrm>
              <a:off x="599" y="2193"/>
              <a:ext cx="204" cy="225"/>
            </a:xfrm>
            <a:custGeom>
              <a:avLst/>
              <a:gdLst>
                <a:gd name="T0" fmla="*/ 204 w 204"/>
                <a:gd name="T1" fmla="*/ 225 h 225"/>
                <a:gd name="T2" fmla="*/ 114 w 204"/>
                <a:gd name="T3" fmla="*/ 216 h 225"/>
                <a:gd name="T4" fmla="*/ 87 w 204"/>
                <a:gd name="T5" fmla="*/ 204 h 225"/>
                <a:gd name="T6" fmla="*/ 96 w 204"/>
                <a:gd name="T7" fmla="*/ 147 h 225"/>
                <a:gd name="T8" fmla="*/ 108 w 204"/>
                <a:gd name="T9" fmla="*/ 120 h 225"/>
                <a:gd name="T10" fmla="*/ 93 w 204"/>
                <a:gd name="T11" fmla="*/ 72 h 225"/>
                <a:gd name="T12" fmla="*/ 6 w 204"/>
                <a:gd name="T13" fmla="*/ 15 h 225"/>
                <a:gd name="T14" fmla="*/ 0 w 204"/>
                <a:gd name="T15" fmla="*/ 0 h 225"/>
                <a:gd name="T16" fmla="*/ 0 60000 65536"/>
                <a:gd name="T17" fmla="*/ 0 60000 65536"/>
                <a:gd name="T18" fmla="*/ 0 60000 65536"/>
                <a:gd name="T19" fmla="*/ 0 60000 65536"/>
                <a:gd name="T20" fmla="*/ 0 60000 65536"/>
                <a:gd name="T21" fmla="*/ 0 60000 65536"/>
                <a:gd name="T22" fmla="*/ 0 60000 65536"/>
                <a:gd name="T23" fmla="*/ 0 60000 65536"/>
                <a:gd name="T24" fmla="*/ 0 w 204"/>
                <a:gd name="T25" fmla="*/ 0 h 225"/>
                <a:gd name="T26" fmla="*/ 204 w 204"/>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4" h="225">
                  <a:moveTo>
                    <a:pt x="204" y="225"/>
                  </a:moveTo>
                  <a:cubicBezTo>
                    <a:pt x="171" y="218"/>
                    <a:pt x="154" y="218"/>
                    <a:pt x="114" y="216"/>
                  </a:cubicBezTo>
                  <a:cubicBezTo>
                    <a:pt x="104" y="213"/>
                    <a:pt x="97" y="207"/>
                    <a:pt x="87" y="204"/>
                  </a:cubicBezTo>
                  <a:cubicBezTo>
                    <a:pt x="79" y="180"/>
                    <a:pt x="70" y="165"/>
                    <a:pt x="96" y="147"/>
                  </a:cubicBezTo>
                  <a:cubicBezTo>
                    <a:pt x="101" y="139"/>
                    <a:pt x="108" y="120"/>
                    <a:pt x="108" y="120"/>
                  </a:cubicBezTo>
                  <a:cubicBezTo>
                    <a:pt x="106" y="97"/>
                    <a:pt x="111" y="84"/>
                    <a:pt x="93" y="72"/>
                  </a:cubicBezTo>
                  <a:cubicBezTo>
                    <a:pt x="72" y="41"/>
                    <a:pt x="32" y="41"/>
                    <a:pt x="6" y="15"/>
                  </a:cubicBezTo>
                  <a:cubicBezTo>
                    <a:pt x="2" y="4"/>
                    <a:pt x="4" y="9"/>
                    <a:pt x="0" y="0"/>
                  </a:cubicBezTo>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8" name="Freeform 108"/>
            <p:cNvSpPr>
              <a:spLocks/>
            </p:cNvSpPr>
            <p:nvPr/>
          </p:nvSpPr>
          <p:spPr bwMode="auto">
            <a:xfrm>
              <a:off x="482" y="2530"/>
              <a:ext cx="306" cy="200"/>
            </a:xfrm>
            <a:custGeom>
              <a:avLst/>
              <a:gdLst>
                <a:gd name="T0" fmla="*/ 306 w 306"/>
                <a:gd name="T1" fmla="*/ 2 h 200"/>
                <a:gd name="T2" fmla="*/ 270 w 306"/>
                <a:gd name="T3" fmla="*/ 8 h 200"/>
                <a:gd name="T4" fmla="*/ 249 w 306"/>
                <a:gd name="T5" fmla="*/ 65 h 200"/>
                <a:gd name="T6" fmla="*/ 234 w 306"/>
                <a:gd name="T7" fmla="*/ 80 h 200"/>
                <a:gd name="T8" fmla="*/ 216 w 306"/>
                <a:gd name="T9" fmla="*/ 86 h 200"/>
                <a:gd name="T10" fmla="*/ 153 w 306"/>
                <a:gd name="T11" fmla="*/ 74 h 200"/>
                <a:gd name="T12" fmla="*/ 108 w 306"/>
                <a:gd name="T13" fmla="*/ 53 h 200"/>
                <a:gd name="T14" fmla="*/ 60 w 306"/>
                <a:gd name="T15" fmla="*/ 56 h 200"/>
                <a:gd name="T16" fmla="*/ 15 w 306"/>
                <a:gd name="T17" fmla="*/ 110 h 200"/>
                <a:gd name="T18" fmla="*/ 12 w 306"/>
                <a:gd name="T19" fmla="*/ 182 h 200"/>
                <a:gd name="T20" fmla="*/ 0 w 306"/>
                <a:gd name="T21" fmla="*/ 200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6"/>
                <a:gd name="T34" fmla="*/ 0 h 200"/>
                <a:gd name="T35" fmla="*/ 306 w 306"/>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6" h="200">
                  <a:moveTo>
                    <a:pt x="306" y="2"/>
                  </a:moveTo>
                  <a:cubicBezTo>
                    <a:pt x="294" y="3"/>
                    <a:pt x="279" y="0"/>
                    <a:pt x="270" y="8"/>
                  </a:cubicBezTo>
                  <a:cubicBezTo>
                    <a:pt x="255" y="20"/>
                    <a:pt x="257" y="49"/>
                    <a:pt x="249" y="65"/>
                  </a:cubicBezTo>
                  <a:cubicBezTo>
                    <a:pt x="245" y="72"/>
                    <a:pt x="242" y="77"/>
                    <a:pt x="234" y="80"/>
                  </a:cubicBezTo>
                  <a:cubicBezTo>
                    <a:pt x="228" y="83"/>
                    <a:pt x="216" y="86"/>
                    <a:pt x="216" y="86"/>
                  </a:cubicBezTo>
                  <a:cubicBezTo>
                    <a:pt x="198" y="84"/>
                    <a:pt x="170" y="83"/>
                    <a:pt x="153" y="74"/>
                  </a:cubicBezTo>
                  <a:cubicBezTo>
                    <a:pt x="139" y="67"/>
                    <a:pt x="123" y="58"/>
                    <a:pt x="108" y="53"/>
                  </a:cubicBezTo>
                  <a:cubicBezTo>
                    <a:pt x="92" y="54"/>
                    <a:pt x="76" y="53"/>
                    <a:pt x="60" y="56"/>
                  </a:cubicBezTo>
                  <a:cubicBezTo>
                    <a:pt x="41" y="59"/>
                    <a:pt x="24" y="96"/>
                    <a:pt x="15" y="110"/>
                  </a:cubicBezTo>
                  <a:cubicBezTo>
                    <a:pt x="9" y="134"/>
                    <a:pt x="16" y="157"/>
                    <a:pt x="12" y="182"/>
                  </a:cubicBezTo>
                  <a:cubicBezTo>
                    <a:pt x="11" y="188"/>
                    <a:pt x="7" y="200"/>
                    <a:pt x="0" y="200"/>
                  </a:cubicBezTo>
                </a:path>
              </a:pathLst>
            </a:cu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09" name="Freeform 109"/>
            <p:cNvSpPr>
              <a:spLocks/>
            </p:cNvSpPr>
            <p:nvPr/>
          </p:nvSpPr>
          <p:spPr bwMode="auto">
            <a:xfrm>
              <a:off x="799" y="2356"/>
              <a:ext cx="297" cy="99"/>
            </a:xfrm>
            <a:custGeom>
              <a:avLst/>
              <a:gdLst>
                <a:gd name="T0" fmla="*/ 0 w 297"/>
                <a:gd name="T1" fmla="*/ 56 h 99"/>
                <a:gd name="T2" fmla="*/ 42 w 297"/>
                <a:gd name="T3" fmla="*/ 59 h 99"/>
                <a:gd name="T4" fmla="*/ 81 w 297"/>
                <a:gd name="T5" fmla="*/ 26 h 99"/>
                <a:gd name="T6" fmla="*/ 111 w 297"/>
                <a:gd name="T7" fmla="*/ 2 h 99"/>
                <a:gd name="T8" fmla="*/ 162 w 297"/>
                <a:gd name="T9" fmla="*/ 14 h 99"/>
                <a:gd name="T10" fmla="*/ 189 w 297"/>
                <a:gd name="T11" fmla="*/ 86 h 99"/>
                <a:gd name="T12" fmla="*/ 297 w 297"/>
                <a:gd name="T13" fmla="*/ 92 h 99"/>
                <a:gd name="T14" fmla="*/ 0 60000 65536"/>
                <a:gd name="T15" fmla="*/ 0 60000 65536"/>
                <a:gd name="T16" fmla="*/ 0 60000 65536"/>
                <a:gd name="T17" fmla="*/ 0 60000 65536"/>
                <a:gd name="T18" fmla="*/ 0 60000 65536"/>
                <a:gd name="T19" fmla="*/ 0 60000 65536"/>
                <a:gd name="T20" fmla="*/ 0 60000 65536"/>
                <a:gd name="T21" fmla="*/ 0 w 297"/>
                <a:gd name="T22" fmla="*/ 0 h 99"/>
                <a:gd name="T23" fmla="*/ 297 w 297"/>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7" h="99">
                  <a:moveTo>
                    <a:pt x="0" y="56"/>
                  </a:moveTo>
                  <a:cubicBezTo>
                    <a:pt x="14" y="60"/>
                    <a:pt x="29" y="64"/>
                    <a:pt x="42" y="59"/>
                  </a:cubicBezTo>
                  <a:cubicBezTo>
                    <a:pt x="55" y="54"/>
                    <a:pt x="69" y="35"/>
                    <a:pt x="81" y="26"/>
                  </a:cubicBezTo>
                  <a:cubicBezTo>
                    <a:pt x="93" y="17"/>
                    <a:pt x="98" y="4"/>
                    <a:pt x="111" y="2"/>
                  </a:cubicBezTo>
                  <a:cubicBezTo>
                    <a:pt x="124" y="0"/>
                    <a:pt x="149" y="0"/>
                    <a:pt x="162" y="14"/>
                  </a:cubicBezTo>
                  <a:cubicBezTo>
                    <a:pt x="175" y="28"/>
                    <a:pt x="167" y="73"/>
                    <a:pt x="189" y="86"/>
                  </a:cubicBezTo>
                  <a:cubicBezTo>
                    <a:pt x="211" y="99"/>
                    <a:pt x="279" y="91"/>
                    <a:pt x="297" y="92"/>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0" name="Freeform 110"/>
            <p:cNvSpPr>
              <a:spLocks/>
            </p:cNvSpPr>
            <p:nvPr/>
          </p:nvSpPr>
          <p:spPr bwMode="auto">
            <a:xfrm>
              <a:off x="787" y="2520"/>
              <a:ext cx="231" cy="108"/>
            </a:xfrm>
            <a:custGeom>
              <a:avLst/>
              <a:gdLst>
                <a:gd name="T0" fmla="*/ 0 w 231"/>
                <a:gd name="T1" fmla="*/ 9 h 108"/>
                <a:gd name="T2" fmla="*/ 48 w 231"/>
                <a:gd name="T3" fmla="*/ 12 h 108"/>
                <a:gd name="T4" fmla="*/ 66 w 231"/>
                <a:gd name="T5" fmla="*/ 81 h 108"/>
                <a:gd name="T6" fmla="*/ 120 w 231"/>
                <a:gd name="T7" fmla="*/ 99 h 108"/>
                <a:gd name="T8" fmla="*/ 174 w 231"/>
                <a:gd name="T9" fmla="*/ 27 h 108"/>
                <a:gd name="T10" fmla="*/ 231 w 231"/>
                <a:gd name="T11" fmla="*/ 27 h 108"/>
                <a:gd name="T12" fmla="*/ 0 60000 65536"/>
                <a:gd name="T13" fmla="*/ 0 60000 65536"/>
                <a:gd name="T14" fmla="*/ 0 60000 65536"/>
                <a:gd name="T15" fmla="*/ 0 60000 65536"/>
                <a:gd name="T16" fmla="*/ 0 60000 65536"/>
                <a:gd name="T17" fmla="*/ 0 60000 65536"/>
                <a:gd name="T18" fmla="*/ 0 w 231"/>
                <a:gd name="T19" fmla="*/ 0 h 108"/>
                <a:gd name="T20" fmla="*/ 231 w 231"/>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231" h="108">
                  <a:moveTo>
                    <a:pt x="0" y="9"/>
                  </a:moveTo>
                  <a:cubicBezTo>
                    <a:pt x="18" y="4"/>
                    <a:pt x="37" y="0"/>
                    <a:pt x="48" y="12"/>
                  </a:cubicBezTo>
                  <a:cubicBezTo>
                    <a:pt x="59" y="24"/>
                    <a:pt x="54" y="67"/>
                    <a:pt x="66" y="81"/>
                  </a:cubicBezTo>
                  <a:cubicBezTo>
                    <a:pt x="78" y="95"/>
                    <a:pt x="102" y="108"/>
                    <a:pt x="120" y="99"/>
                  </a:cubicBezTo>
                  <a:cubicBezTo>
                    <a:pt x="138" y="90"/>
                    <a:pt x="156" y="39"/>
                    <a:pt x="174" y="27"/>
                  </a:cubicBezTo>
                  <a:cubicBezTo>
                    <a:pt x="192" y="15"/>
                    <a:pt x="222" y="27"/>
                    <a:pt x="231" y="27"/>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1" name="Freeform 111"/>
            <p:cNvSpPr>
              <a:spLocks/>
            </p:cNvSpPr>
            <p:nvPr/>
          </p:nvSpPr>
          <p:spPr bwMode="auto">
            <a:xfrm rot="-9413994">
              <a:off x="1041" y="246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2" name="Freeform 112"/>
            <p:cNvSpPr>
              <a:spLocks/>
            </p:cNvSpPr>
            <p:nvPr/>
          </p:nvSpPr>
          <p:spPr bwMode="auto">
            <a:xfrm rot="-9413994">
              <a:off x="751" y="244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3" name="Freeform 113"/>
            <p:cNvSpPr>
              <a:spLocks/>
            </p:cNvSpPr>
            <p:nvPr/>
          </p:nvSpPr>
          <p:spPr bwMode="auto">
            <a:xfrm rot="-9413994">
              <a:off x="800" y="243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114" name="Group 114"/>
          <p:cNvGrpSpPr>
            <a:grpSpLocks/>
          </p:cNvGrpSpPr>
          <p:nvPr/>
        </p:nvGrpSpPr>
        <p:grpSpPr bwMode="auto">
          <a:xfrm rot="16200000" flipH="1">
            <a:off x="3621045" y="5371602"/>
            <a:ext cx="254000" cy="436562"/>
            <a:chOff x="2524" y="2747"/>
            <a:chExt cx="160" cy="275"/>
          </a:xfrm>
        </p:grpSpPr>
        <p:sp>
          <p:nvSpPr>
            <p:cNvPr id="115" name="Rectangle 115"/>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16" name="Freeform 116"/>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117" name="Text Box 117"/>
          <p:cNvSpPr txBox="1">
            <a:spLocks noChangeArrowheads="1"/>
          </p:cNvSpPr>
          <p:nvPr/>
        </p:nvSpPr>
        <p:spPr bwMode="auto">
          <a:xfrm>
            <a:off x="3526203" y="2455492"/>
            <a:ext cx="1384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a:solidFill>
                  <a:srgbClr val="000099"/>
                </a:solidFill>
                <a:latin typeface="Helvetica" pitchFamily="-112" charset="0"/>
                <a:ea typeface="宋体" pitchFamily="2" charset="-122"/>
                <a:cs typeface="Arial" charset="0"/>
              </a:rPr>
              <a:t>Pre-miRNA</a:t>
            </a:r>
          </a:p>
        </p:txBody>
      </p:sp>
      <p:sp>
        <p:nvSpPr>
          <p:cNvPr id="118" name="Line 118"/>
          <p:cNvSpPr>
            <a:spLocks noChangeShapeType="1"/>
          </p:cNvSpPr>
          <p:nvPr/>
        </p:nvSpPr>
        <p:spPr bwMode="auto">
          <a:xfrm>
            <a:off x="5730701" y="928690"/>
            <a:ext cx="3070225" cy="6350"/>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119" name="Group 119"/>
          <p:cNvGrpSpPr>
            <a:grpSpLocks/>
          </p:cNvGrpSpPr>
          <p:nvPr/>
        </p:nvGrpSpPr>
        <p:grpSpPr bwMode="auto">
          <a:xfrm>
            <a:off x="1575377" y="2985076"/>
            <a:ext cx="254000" cy="407987"/>
            <a:chOff x="2524" y="2102"/>
            <a:chExt cx="160" cy="257"/>
          </a:xfrm>
        </p:grpSpPr>
        <p:sp>
          <p:nvSpPr>
            <p:cNvPr id="120" name="Rectangle 120"/>
            <p:cNvSpPr>
              <a:spLocks noChangeArrowheads="1"/>
            </p:cNvSpPr>
            <p:nvPr/>
          </p:nvSpPr>
          <p:spPr bwMode="auto">
            <a:xfrm>
              <a:off x="2573" y="2102"/>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21" name="Freeform 121"/>
            <p:cNvSpPr>
              <a:spLocks/>
            </p:cNvSpPr>
            <p:nvPr/>
          </p:nvSpPr>
          <p:spPr bwMode="auto">
            <a:xfrm>
              <a:off x="2524" y="2248"/>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122" name="Rectangle 122"/>
          <p:cNvSpPr>
            <a:spLocks noChangeArrowheads="1"/>
          </p:cNvSpPr>
          <p:nvPr/>
        </p:nvSpPr>
        <p:spPr bwMode="auto">
          <a:xfrm>
            <a:off x="6546676" y="752477"/>
            <a:ext cx="1619250" cy="184150"/>
          </a:xfrm>
          <a:prstGeom prst="rect">
            <a:avLst/>
          </a:prstGeom>
          <a:solidFill>
            <a:srgbClr val="006600"/>
          </a:solidFill>
          <a:ln w="9525">
            <a:solidFill>
              <a:srgbClr val="006600"/>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23" name="Line 123"/>
          <p:cNvSpPr>
            <a:spLocks noChangeShapeType="1"/>
          </p:cNvSpPr>
          <p:nvPr/>
        </p:nvSpPr>
        <p:spPr bwMode="auto">
          <a:xfrm>
            <a:off x="6692726" y="850902"/>
            <a:ext cx="1393825"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nvGrpSpPr>
          <p:cNvPr id="124" name="Group 124"/>
          <p:cNvGrpSpPr>
            <a:grpSpLocks/>
          </p:cNvGrpSpPr>
          <p:nvPr/>
        </p:nvGrpSpPr>
        <p:grpSpPr bwMode="auto">
          <a:xfrm>
            <a:off x="7168380" y="1315980"/>
            <a:ext cx="254000" cy="589536"/>
            <a:chOff x="2524" y="2747"/>
            <a:chExt cx="160" cy="275"/>
          </a:xfrm>
        </p:grpSpPr>
        <p:sp>
          <p:nvSpPr>
            <p:cNvPr id="125" name="Rectangle 125"/>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26" name="Freeform 126"/>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127" name="Group 127"/>
          <p:cNvGrpSpPr>
            <a:grpSpLocks/>
          </p:cNvGrpSpPr>
          <p:nvPr/>
        </p:nvGrpSpPr>
        <p:grpSpPr bwMode="auto">
          <a:xfrm>
            <a:off x="6308636" y="2077980"/>
            <a:ext cx="2200275" cy="101600"/>
            <a:chOff x="4002" y="1533"/>
            <a:chExt cx="1386" cy="64"/>
          </a:xfrm>
        </p:grpSpPr>
        <p:sp>
          <p:nvSpPr>
            <p:cNvPr id="128" name="Freeform 128"/>
            <p:cNvSpPr>
              <a:spLocks/>
            </p:cNvSpPr>
            <p:nvPr/>
          </p:nvSpPr>
          <p:spPr bwMode="auto">
            <a:xfrm>
              <a:off x="4002" y="1533"/>
              <a:ext cx="696" cy="64"/>
            </a:xfrm>
            <a:custGeom>
              <a:avLst/>
              <a:gdLst>
                <a:gd name="T0" fmla="*/ 0 w 696"/>
                <a:gd name="T1" fmla="*/ 15 h 64"/>
                <a:gd name="T2" fmla="*/ 372 w 696"/>
                <a:gd name="T3" fmla="*/ 63 h 64"/>
                <a:gd name="T4" fmla="*/ 642 w 696"/>
                <a:gd name="T5" fmla="*/ 9 h 64"/>
                <a:gd name="T6" fmla="*/ 696 w 696"/>
                <a:gd name="T7" fmla="*/ 9 h 64"/>
                <a:gd name="T8" fmla="*/ 0 60000 65536"/>
                <a:gd name="T9" fmla="*/ 0 60000 65536"/>
                <a:gd name="T10" fmla="*/ 0 60000 65536"/>
                <a:gd name="T11" fmla="*/ 0 60000 65536"/>
                <a:gd name="T12" fmla="*/ 0 w 696"/>
                <a:gd name="T13" fmla="*/ 0 h 64"/>
                <a:gd name="T14" fmla="*/ 696 w 696"/>
                <a:gd name="T15" fmla="*/ 64 h 64"/>
              </a:gdLst>
              <a:ahLst/>
              <a:cxnLst>
                <a:cxn ang="T8">
                  <a:pos x="T0" y="T1"/>
                </a:cxn>
                <a:cxn ang="T9">
                  <a:pos x="T2" y="T3"/>
                </a:cxn>
                <a:cxn ang="T10">
                  <a:pos x="T4" y="T5"/>
                </a:cxn>
                <a:cxn ang="T11">
                  <a:pos x="T6" y="T7"/>
                </a:cxn>
              </a:cxnLst>
              <a:rect l="T12" t="T13" r="T14" b="T15"/>
              <a:pathLst>
                <a:path w="696" h="64">
                  <a:moveTo>
                    <a:pt x="0" y="15"/>
                  </a:moveTo>
                  <a:cubicBezTo>
                    <a:pt x="132" y="39"/>
                    <a:pt x="265" y="64"/>
                    <a:pt x="372" y="63"/>
                  </a:cubicBezTo>
                  <a:cubicBezTo>
                    <a:pt x="479" y="62"/>
                    <a:pt x="588" y="18"/>
                    <a:pt x="642" y="9"/>
                  </a:cubicBezTo>
                  <a:cubicBezTo>
                    <a:pt x="696" y="0"/>
                    <a:pt x="687" y="9"/>
                    <a:pt x="696" y="9"/>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29" name="Freeform 129"/>
            <p:cNvSpPr>
              <a:spLocks/>
            </p:cNvSpPr>
            <p:nvPr/>
          </p:nvSpPr>
          <p:spPr bwMode="auto">
            <a:xfrm flipH="1">
              <a:off x="4692" y="1533"/>
              <a:ext cx="696" cy="64"/>
            </a:xfrm>
            <a:custGeom>
              <a:avLst/>
              <a:gdLst>
                <a:gd name="T0" fmla="*/ 0 w 696"/>
                <a:gd name="T1" fmla="*/ 15 h 64"/>
                <a:gd name="T2" fmla="*/ 372 w 696"/>
                <a:gd name="T3" fmla="*/ 63 h 64"/>
                <a:gd name="T4" fmla="*/ 642 w 696"/>
                <a:gd name="T5" fmla="*/ 9 h 64"/>
                <a:gd name="T6" fmla="*/ 696 w 696"/>
                <a:gd name="T7" fmla="*/ 9 h 64"/>
                <a:gd name="T8" fmla="*/ 0 60000 65536"/>
                <a:gd name="T9" fmla="*/ 0 60000 65536"/>
                <a:gd name="T10" fmla="*/ 0 60000 65536"/>
                <a:gd name="T11" fmla="*/ 0 60000 65536"/>
                <a:gd name="T12" fmla="*/ 0 w 696"/>
                <a:gd name="T13" fmla="*/ 0 h 64"/>
                <a:gd name="T14" fmla="*/ 696 w 696"/>
                <a:gd name="T15" fmla="*/ 64 h 64"/>
              </a:gdLst>
              <a:ahLst/>
              <a:cxnLst>
                <a:cxn ang="T8">
                  <a:pos x="T0" y="T1"/>
                </a:cxn>
                <a:cxn ang="T9">
                  <a:pos x="T2" y="T3"/>
                </a:cxn>
                <a:cxn ang="T10">
                  <a:pos x="T4" y="T5"/>
                </a:cxn>
                <a:cxn ang="T11">
                  <a:pos x="T6" y="T7"/>
                </a:cxn>
              </a:cxnLst>
              <a:rect l="T12" t="T13" r="T14" b="T15"/>
              <a:pathLst>
                <a:path w="696" h="64">
                  <a:moveTo>
                    <a:pt x="0" y="15"/>
                  </a:moveTo>
                  <a:cubicBezTo>
                    <a:pt x="132" y="39"/>
                    <a:pt x="265" y="64"/>
                    <a:pt x="372" y="63"/>
                  </a:cubicBezTo>
                  <a:cubicBezTo>
                    <a:pt x="479" y="62"/>
                    <a:pt x="588" y="18"/>
                    <a:pt x="642" y="9"/>
                  </a:cubicBezTo>
                  <a:cubicBezTo>
                    <a:pt x="696" y="0"/>
                    <a:pt x="687" y="9"/>
                    <a:pt x="696" y="9"/>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130" name="Freeform 130"/>
          <p:cNvSpPr>
            <a:spLocks/>
          </p:cNvSpPr>
          <p:nvPr/>
        </p:nvSpPr>
        <p:spPr bwMode="auto">
          <a:xfrm>
            <a:off x="6196421" y="4251004"/>
            <a:ext cx="1104900" cy="101600"/>
          </a:xfrm>
          <a:custGeom>
            <a:avLst/>
            <a:gdLst>
              <a:gd name="T0" fmla="*/ 0 w 696"/>
              <a:gd name="T1" fmla="*/ 15 h 64"/>
              <a:gd name="T2" fmla="*/ 372 w 696"/>
              <a:gd name="T3" fmla="*/ 63 h 64"/>
              <a:gd name="T4" fmla="*/ 642 w 696"/>
              <a:gd name="T5" fmla="*/ 9 h 64"/>
              <a:gd name="T6" fmla="*/ 696 w 696"/>
              <a:gd name="T7" fmla="*/ 9 h 64"/>
              <a:gd name="T8" fmla="*/ 0 60000 65536"/>
              <a:gd name="T9" fmla="*/ 0 60000 65536"/>
              <a:gd name="T10" fmla="*/ 0 60000 65536"/>
              <a:gd name="T11" fmla="*/ 0 60000 65536"/>
              <a:gd name="T12" fmla="*/ 0 w 696"/>
              <a:gd name="T13" fmla="*/ 0 h 64"/>
              <a:gd name="T14" fmla="*/ 696 w 696"/>
              <a:gd name="T15" fmla="*/ 64 h 64"/>
            </a:gdLst>
            <a:ahLst/>
            <a:cxnLst>
              <a:cxn ang="T8">
                <a:pos x="T0" y="T1"/>
              </a:cxn>
              <a:cxn ang="T9">
                <a:pos x="T2" y="T3"/>
              </a:cxn>
              <a:cxn ang="T10">
                <a:pos x="T4" y="T5"/>
              </a:cxn>
              <a:cxn ang="T11">
                <a:pos x="T6" y="T7"/>
              </a:cxn>
            </a:cxnLst>
            <a:rect l="T12" t="T13" r="T14" b="T15"/>
            <a:pathLst>
              <a:path w="696" h="64">
                <a:moveTo>
                  <a:pt x="0" y="15"/>
                </a:moveTo>
                <a:cubicBezTo>
                  <a:pt x="132" y="39"/>
                  <a:pt x="265" y="64"/>
                  <a:pt x="372" y="63"/>
                </a:cubicBezTo>
                <a:cubicBezTo>
                  <a:pt x="479" y="62"/>
                  <a:pt x="588" y="18"/>
                  <a:pt x="642" y="9"/>
                </a:cubicBezTo>
                <a:cubicBezTo>
                  <a:pt x="696" y="0"/>
                  <a:pt x="687" y="9"/>
                  <a:pt x="696" y="9"/>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1" name="Freeform 131"/>
          <p:cNvSpPr>
            <a:spLocks/>
          </p:cNvSpPr>
          <p:nvPr/>
        </p:nvSpPr>
        <p:spPr bwMode="auto">
          <a:xfrm flipH="1">
            <a:off x="7275921" y="4240819"/>
            <a:ext cx="1104900" cy="101600"/>
          </a:xfrm>
          <a:custGeom>
            <a:avLst/>
            <a:gdLst>
              <a:gd name="T0" fmla="*/ 0 w 696"/>
              <a:gd name="T1" fmla="*/ 15 h 64"/>
              <a:gd name="T2" fmla="*/ 372 w 696"/>
              <a:gd name="T3" fmla="*/ 63 h 64"/>
              <a:gd name="T4" fmla="*/ 642 w 696"/>
              <a:gd name="T5" fmla="*/ 9 h 64"/>
              <a:gd name="T6" fmla="*/ 696 w 696"/>
              <a:gd name="T7" fmla="*/ 9 h 64"/>
              <a:gd name="T8" fmla="*/ 0 60000 65536"/>
              <a:gd name="T9" fmla="*/ 0 60000 65536"/>
              <a:gd name="T10" fmla="*/ 0 60000 65536"/>
              <a:gd name="T11" fmla="*/ 0 60000 65536"/>
              <a:gd name="T12" fmla="*/ 0 w 696"/>
              <a:gd name="T13" fmla="*/ 0 h 64"/>
              <a:gd name="T14" fmla="*/ 696 w 696"/>
              <a:gd name="T15" fmla="*/ 64 h 64"/>
            </a:gdLst>
            <a:ahLst/>
            <a:cxnLst>
              <a:cxn ang="T8">
                <a:pos x="T0" y="T1"/>
              </a:cxn>
              <a:cxn ang="T9">
                <a:pos x="T2" y="T3"/>
              </a:cxn>
              <a:cxn ang="T10">
                <a:pos x="T4" y="T5"/>
              </a:cxn>
              <a:cxn ang="T11">
                <a:pos x="T6" y="T7"/>
              </a:cxn>
            </a:cxnLst>
            <a:rect l="T12" t="T13" r="T14" b="T15"/>
            <a:pathLst>
              <a:path w="696" h="64">
                <a:moveTo>
                  <a:pt x="0" y="15"/>
                </a:moveTo>
                <a:cubicBezTo>
                  <a:pt x="132" y="39"/>
                  <a:pt x="265" y="64"/>
                  <a:pt x="372" y="63"/>
                </a:cubicBezTo>
                <a:cubicBezTo>
                  <a:pt x="479" y="62"/>
                  <a:pt x="588" y="18"/>
                  <a:pt x="642" y="9"/>
                </a:cubicBezTo>
                <a:cubicBezTo>
                  <a:pt x="696" y="0"/>
                  <a:pt x="687" y="9"/>
                  <a:pt x="696" y="9"/>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nvGrpSpPr>
          <p:cNvPr id="132" name="Group 132"/>
          <p:cNvGrpSpPr>
            <a:grpSpLocks/>
          </p:cNvGrpSpPr>
          <p:nvPr/>
        </p:nvGrpSpPr>
        <p:grpSpPr bwMode="auto">
          <a:xfrm>
            <a:off x="6844121" y="3924097"/>
            <a:ext cx="1008063" cy="333375"/>
            <a:chOff x="2324" y="3624"/>
            <a:chExt cx="635" cy="210"/>
          </a:xfrm>
        </p:grpSpPr>
        <p:sp>
          <p:nvSpPr>
            <p:cNvPr id="133" name="Oval 133"/>
            <p:cNvSpPr>
              <a:spLocks noChangeArrowheads="1"/>
            </p:cNvSpPr>
            <p:nvPr/>
          </p:nvSpPr>
          <p:spPr bwMode="auto">
            <a:xfrm>
              <a:off x="2324" y="3624"/>
              <a:ext cx="635" cy="137"/>
            </a:xfrm>
            <a:prstGeom prst="ellipse">
              <a:avLst/>
            </a:prstGeom>
            <a:solidFill>
              <a:srgbClr val="0000FF"/>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4" name="Freeform 134"/>
            <p:cNvSpPr>
              <a:spLocks/>
            </p:cNvSpPr>
            <p:nvPr/>
          </p:nvSpPr>
          <p:spPr bwMode="auto">
            <a:xfrm rot="1317124">
              <a:off x="2420" y="3770"/>
              <a:ext cx="46" cy="64"/>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5" name="Freeform 135"/>
            <p:cNvSpPr>
              <a:spLocks/>
            </p:cNvSpPr>
            <p:nvPr/>
          </p:nvSpPr>
          <p:spPr bwMode="auto">
            <a:xfrm rot="1317124">
              <a:off x="2461"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6" name="Freeform 136"/>
            <p:cNvSpPr>
              <a:spLocks/>
            </p:cNvSpPr>
            <p:nvPr/>
          </p:nvSpPr>
          <p:spPr bwMode="auto">
            <a:xfrm rot="1317124">
              <a:off x="2502"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7" name="Freeform 137"/>
            <p:cNvSpPr>
              <a:spLocks/>
            </p:cNvSpPr>
            <p:nvPr/>
          </p:nvSpPr>
          <p:spPr bwMode="auto">
            <a:xfrm rot="1317124">
              <a:off x="2543"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8" name="Freeform 138"/>
            <p:cNvSpPr>
              <a:spLocks/>
            </p:cNvSpPr>
            <p:nvPr/>
          </p:nvSpPr>
          <p:spPr bwMode="auto">
            <a:xfrm rot="1317124">
              <a:off x="2584"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39" name="Freeform 139"/>
            <p:cNvSpPr>
              <a:spLocks/>
            </p:cNvSpPr>
            <p:nvPr/>
          </p:nvSpPr>
          <p:spPr bwMode="auto">
            <a:xfrm rot="1317124">
              <a:off x="2625"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0" name="Freeform 140"/>
            <p:cNvSpPr>
              <a:spLocks/>
            </p:cNvSpPr>
            <p:nvPr/>
          </p:nvSpPr>
          <p:spPr bwMode="auto">
            <a:xfrm rot="1317124">
              <a:off x="2666"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1" name="Freeform 141"/>
            <p:cNvSpPr>
              <a:spLocks/>
            </p:cNvSpPr>
            <p:nvPr/>
          </p:nvSpPr>
          <p:spPr bwMode="auto">
            <a:xfrm rot="1317124">
              <a:off x="2707"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2" name="Freeform 142"/>
            <p:cNvSpPr>
              <a:spLocks/>
            </p:cNvSpPr>
            <p:nvPr/>
          </p:nvSpPr>
          <p:spPr bwMode="auto">
            <a:xfrm rot="1317124">
              <a:off x="2748"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3" name="Freeform 143"/>
            <p:cNvSpPr>
              <a:spLocks/>
            </p:cNvSpPr>
            <p:nvPr/>
          </p:nvSpPr>
          <p:spPr bwMode="auto">
            <a:xfrm rot="1317124">
              <a:off x="2789" y="3751"/>
              <a:ext cx="54" cy="82"/>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4" name="Freeform 144"/>
            <p:cNvSpPr>
              <a:spLocks/>
            </p:cNvSpPr>
            <p:nvPr/>
          </p:nvSpPr>
          <p:spPr bwMode="auto">
            <a:xfrm>
              <a:off x="2412" y="3724"/>
              <a:ext cx="462" cy="37"/>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145" name="Line 145"/>
          <p:cNvSpPr>
            <a:spLocks noChangeShapeType="1"/>
          </p:cNvSpPr>
          <p:nvPr/>
        </p:nvSpPr>
        <p:spPr bwMode="auto">
          <a:xfrm flipV="1">
            <a:off x="4713499" y="5566594"/>
            <a:ext cx="0" cy="2889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AU"/>
          </a:p>
        </p:txBody>
      </p:sp>
      <p:sp>
        <p:nvSpPr>
          <p:cNvPr id="146" name="Text Box 146"/>
          <p:cNvSpPr txBox="1">
            <a:spLocks noChangeArrowheads="1"/>
          </p:cNvSpPr>
          <p:nvPr/>
        </p:nvSpPr>
        <p:spPr bwMode="auto">
          <a:xfrm>
            <a:off x="6707014" y="444502"/>
            <a:ext cx="1335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a:solidFill>
                  <a:srgbClr val="000099"/>
                </a:solidFill>
                <a:ea typeface="宋体" pitchFamily="2" charset="-122"/>
                <a:cs typeface="Arial" charset="0"/>
              </a:rPr>
              <a:t>Target gene</a:t>
            </a:r>
          </a:p>
        </p:txBody>
      </p:sp>
      <p:grpSp>
        <p:nvGrpSpPr>
          <p:cNvPr id="147" name="Group 147"/>
          <p:cNvGrpSpPr>
            <a:grpSpLocks/>
          </p:cNvGrpSpPr>
          <p:nvPr/>
        </p:nvGrpSpPr>
        <p:grpSpPr bwMode="auto">
          <a:xfrm>
            <a:off x="7174909" y="2676390"/>
            <a:ext cx="254000" cy="737797"/>
            <a:chOff x="2524" y="2747"/>
            <a:chExt cx="160" cy="275"/>
          </a:xfrm>
        </p:grpSpPr>
        <p:sp>
          <p:nvSpPr>
            <p:cNvPr id="148" name="Rectangle 148"/>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49" name="Freeform 149"/>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150" name="Group 153"/>
          <p:cNvGrpSpPr>
            <a:grpSpLocks/>
          </p:cNvGrpSpPr>
          <p:nvPr/>
        </p:nvGrpSpPr>
        <p:grpSpPr bwMode="auto">
          <a:xfrm>
            <a:off x="7239577" y="4600422"/>
            <a:ext cx="225425" cy="647700"/>
            <a:chOff x="2524" y="2747"/>
            <a:chExt cx="160" cy="275"/>
          </a:xfrm>
        </p:grpSpPr>
        <p:sp>
          <p:nvSpPr>
            <p:cNvPr id="151" name="Rectangle 154"/>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2" name="Freeform 155"/>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153" name="Group 156"/>
          <p:cNvGrpSpPr>
            <a:grpSpLocks/>
          </p:cNvGrpSpPr>
          <p:nvPr/>
        </p:nvGrpSpPr>
        <p:grpSpPr bwMode="auto">
          <a:xfrm>
            <a:off x="1750531" y="2483603"/>
            <a:ext cx="1620838" cy="298450"/>
            <a:chOff x="998" y="2399"/>
            <a:chExt cx="1021" cy="188"/>
          </a:xfrm>
        </p:grpSpPr>
        <p:sp>
          <p:nvSpPr>
            <p:cNvPr id="154" name="Freeform 157"/>
            <p:cNvSpPr>
              <a:spLocks/>
            </p:cNvSpPr>
            <p:nvPr/>
          </p:nvSpPr>
          <p:spPr bwMode="auto">
            <a:xfrm rot="-9413994">
              <a:off x="1715" y="245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5" name="Freeform 158"/>
            <p:cNvSpPr>
              <a:spLocks/>
            </p:cNvSpPr>
            <p:nvPr/>
          </p:nvSpPr>
          <p:spPr bwMode="auto">
            <a:xfrm rot="-9413994">
              <a:off x="1830" y="2461"/>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6" name="Freeform 159"/>
            <p:cNvSpPr>
              <a:spLocks/>
            </p:cNvSpPr>
            <p:nvPr/>
          </p:nvSpPr>
          <p:spPr bwMode="auto">
            <a:xfrm rot="-9413994">
              <a:off x="1771" y="246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7" name="Freeform 160"/>
            <p:cNvSpPr>
              <a:spLocks/>
            </p:cNvSpPr>
            <p:nvPr/>
          </p:nvSpPr>
          <p:spPr bwMode="auto">
            <a:xfrm rot="-9413994">
              <a:off x="1407" y="245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8" name="Freeform 161"/>
            <p:cNvSpPr>
              <a:spLocks/>
            </p:cNvSpPr>
            <p:nvPr/>
          </p:nvSpPr>
          <p:spPr bwMode="auto">
            <a:xfrm rot="-9413994">
              <a:off x="1358" y="2447"/>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59" name="Freeform 162"/>
            <p:cNvSpPr>
              <a:spLocks/>
            </p:cNvSpPr>
            <p:nvPr/>
          </p:nvSpPr>
          <p:spPr bwMode="auto">
            <a:xfrm rot="-9413994">
              <a:off x="1316" y="2446"/>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0" name="Freeform 163"/>
            <p:cNvSpPr>
              <a:spLocks/>
            </p:cNvSpPr>
            <p:nvPr/>
          </p:nvSpPr>
          <p:spPr bwMode="auto">
            <a:xfrm rot="-9413994">
              <a:off x="1276" y="244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1" name="Freeform 164"/>
            <p:cNvSpPr>
              <a:spLocks/>
            </p:cNvSpPr>
            <p:nvPr/>
          </p:nvSpPr>
          <p:spPr bwMode="auto">
            <a:xfrm rot="-9413994">
              <a:off x="1234" y="244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2" name="Freeform 165"/>
            <p:cNvSpPr>
              <a:spLocks/>
            </p:cNvSpPr>
            <p:nvPr/>
          </p:nvSpPr>
          <p:spPr bwMode="auto">
            <a:xfrm rot="-9413994">
              <a:off x="1153" y="244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3" name="Freeform 166"/>
            <p:cNvSpPr>
              <a:spLocks/>
            </p:cNvSpPr>
            <p:nvPr/>
          </p:nvSpPr>
          <p:spPr bwMode="auto">
            <a:xfrm rot="-9413994">
              <a:off x="1112" y="244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4" name="Freeform 167"/>
            <p:cNvSpPr>
              <a:spLocks/>
            </p:cNvSpPr>
            <p:nvPr/>
          </p:nvSpPr>
          <p:spPr bwMode="auto">
            <a:xfrm rot="-9413994">
              <a:off x="1070" y="2440"/>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5" name="Freeform 168"/>
            <p:cNvSpPr>
              <a:spLocks/>
            </p:cNvSpPr>
            <p:nvPr/>
          </p:nvSpPr>
          <p:spPr bwMode="auto">
            <a:xfrm rot="-10731118">
              <a:off x="998" y="2530"/>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6" name="Freeform 169"/>
            <p:cNvSpPr>
              <a:spLocks/>
            </p:cNvSpPr>
            <p:nvPr/>
          </p:nvSpPr>
          <p:spPr bwMode="auto">
            <a:xfrm rot="-10731118">
              <a:off x="1076" y="2428"/>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99CC"/>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7" name="Freeform 170"/>
            <p:cNvSpPr>
              <a:spLocks/>
            </p:cNvSpPr>
            <p:nvPr/>
          </p:nvSpPr>
          <p:spPr bwMode="auto">
            <a:xfrm>
              <a:off x="1457" y="2399"/>
              <a:ext cx="562" cy="188"/>
            </a:xfrm>
            <a:custGeom>
              <a:avLst/>
              <a:gdLst>
                <a:gd name="T0" fmla="*/ 81 w 562"/>
                <a:gd name="T1" fmla="*/ 49 h 188"/>
                <a:gd name="T2" fmla="*/ 138 w 562"/>
                <a:gd name="T3" fmla="*/ 55 h 188"/>
                <a:gd name="T4" fmla="*/ 171 w 562"/>
                <a:gd name="T5" fmla="*/ 34 h 188"/>
                <a:gd name="T6" fmla="*/ 195 w 562"/>
                <a:gd name="T7" fmla="*/ 13 h 188"/>
                <a:gd name="T8" fmla="*/ 231 w 562"/>
                <a:gd name="T9" fmla="*/ 1 h 188"/>
                <a:gd name="T10" fmla="*/ 261 w 562"/>
                <a:gd name="T11" fmla="*/ 16 h 188"/>
                <a:gd name="T12" fmla="*/ 279 w 562"/>
                <a:gd name="T13" fmla="*/ 61 h 188"/>
                <a:gd name="T14" fmla="*/ 381 w 562"/>
                <a:gd name="T15" fmla="*/ 67 h 188"/>
                <a:gd name="T16" fmla="*/ 423 w 562"/>
                <a:gd name="T17" fmla="*/ 49 h 188"/>
                <a:gd name="T18" fmla="*/ 477 w 562"/>
                <a:gd name="T19" fmla="*/ 10 h 188"/>
                <a:gd name="T20" fmla="*/ 540 w 562"/>
                <a:gd name="T21" fmla="*/ 22 h 188"/>
                <a:gd name="T22" fmla="*/ 555 w 562"/>
                <a:gd name="T23" fmla="*/ 109 h 188"/>
                <a:gd name="T24" fmla="*/ 495 w 562"/>
                <a:gd name="T25" fmla="*/ 157 h 188"/>
                <a:gd name="T26" fmla="*/ 402 w 562"/>
                <a:gd name="T27" fmla="*/ 139 h 188"/>
                <a:gd name="T28" fmla="*/ 294 w 562"/>
                <a:gd name="T29" fmla="*/ 127 h 188"/>
                <a:gd name="T30" fmla="*/ 270 w 562"/>
                <a:gd name="T31" fmla="*/ 133 h 188"/>
                <a:gd name="T32" fmla="*/ 258 w 562"/>
                <a:gd name="T33" fmla="*/ 166 h 188"/>
                <a:gd name="T34" fmla="*/ 201 w 562"/>
                <a:gd name="T35" fmla="*/ 184 h 188"/>
                <a:gd name="T36" fmla="*/ 159 w 562"/>
                <a:gd name="T37" fmla="*/ 142 h 188"/>
                <a:gd name="T38" fmla="*/ 123 w 562"/>
                <a:gd name="T39" fmla="*/ 124 h 188"/>
                <a:gd name="T40" fmla="*/ 30 w 562"/>
                <a:gd name="T41" fmla="*/ 145 h 188"/>
                <a:gd name="T42" fmla="*/ 0 w 562"/>
                <a:gd name="T43" fmla="*/ 148 h 1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2"/>
                <a:gd name="T67" fmla="*/ 0 h 188"/>
                <a:gd name="T68" fmla="*/ 562 w 562"/>
                <a:gd name="T69" fmla="*/ 188 h 1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2" h="188">
                  <a:moveTo>
                    <a:pt x="81" y="49"/>
                  </a:moveTo>
                  <a:cubicBezTo>
                    <a:pt x="102" y="53"/>
                    <a:pt x="123" y="57"/>
                    <a:pt x="138" y="55"/>
                  </a:cubicBezTo>
                  <a:cubicBezTo>
                    <a:pt x="153" y="53"/>
                    <a:pt x="162" y="41"/>
                    <a:pt x="171" y="34"/>
                  </a:cubicBezTo>
                  <a:cubicBezTo>
                    <a:pt x="180" y="27"/>
                    <a:pt x="185" y="18"/>
                    <a:pt x="195" y="13"/>
                  </a:cubicBezTo>
                  <a:cubicBezTo>
                    <a:pt x="205" y="8"/>
                    <a:pt x="220" y="0"/>
                    <a:pt x="231" y="1"/>
                  </a:cubicBezTo>
                  <a:cubicBezTo>
                    <a:pt x="242" y="2"/>
                    <a:pt x="253" y="6"/>
                    <a:pt x="261" y="16"/>
                  </a:cubicBezTo>
                  <a:cubicBezTo>
                    <a:pt x="269" y="26"/>
                    <a:pt x="259" y="52"/>
                    <a:pt x="279" y="61"/>
                  </a:cubicBezTo>
                  <a:cubicBezTo>
                    <a:pt x="299" y="70"/>
                    <a:pt x="357" y="69"/>
                    <a:pt x="381" y="67"/>
                  </a:cubicBezTo>
                  <a:cubicBezTo>
                    <a:pt x="405" y="65"/>
                    <a:pt x="407" y="58"/>
                    <a:pt x="423" y="49"/>
                  </a:cubicBezTo>
                  <a:cubicBezTo>
                    <a:pt x="439" y="40"/>
                    <a:pt x="458" y="14"/>
                    <a:pt x="477" y="10"/>
                  </a:cubicBezTo>
                  <a:cubicBezTo>
                    <a:pt x="496" y="6"/>
                    <a:pt x="527" y="5"/>
                    <a:pt x="540" y="22"/>
                  </a:cubicBezTo>
                  <a:cubicBezTo>
                    <a:pt x="553" y="39"/>
                    <a:pt x="562" y="87"/>
                    <a:pt x="555" y="109"/>
                  </a:cubicBezTo>
                  <a:cubicBezTo>
                    <a:pt x="548" y="131"/>
                    <a:pt x="520" y="152"/>
                    <a:pt x="495" y="157"/>
                  </a:cubicBezTo>
                  <a:cubicBezTo>
                    <a:pt x="470" y="162"/>
                    <a:pt x="435" y="144"/>
                    <a:pt x="402" y="139"/>
                  </a:cubicBezTo>
                  <a:cubicBezTo>
                    <a:pt x="369" y="134"/>
                    <a:pt x="316" y="128"/>
                    <a:pt x="294" y="127"/>
                  </a:cubicBezTo>
                  <a:cubicBezTo>
                    <a:pt x="272" y="126"/>
                    <a:pt x="276" y="126"/>
                    <a:pt x="270" y="133"/>
                  </a:cubicBezTo>
                  <a:cubicBezTo>
                    <a:pt x="264" y="140"/>
                    <a:pt x="269" y="158"/>
                    <a:pt x="258" y="166"/>
                  </a:cubicBezTo>
                  <a:cubicBezTo>
                    <a:pt x="247" y="174"/>
                    <a:pt x="217" y="188"/>
                    <a:pt x="201" y="184"/>
                  </a:cubicBezTo>
                  <a:cubicBezTo>
                    <a:pt x="185" y="180"/>
                    <a:pt x="172" y="152"/>
                    <a:pt x="159" y="142"/>
                  </a:cubicBezTo>
                  <a:cubicBezTo>
                    <a:pt x="146" y="132"/>
                    <a:pt x="144" y="124"/>
                    <a:pt x="123" y="124"/>
                  </a:cubicBezTo>
                  <a:cubicBezTo>
                    <a:pt x="102" y="124"/>
                    <a:pt x="50" y="141"/>
                    <a:pt x="30" y="145"/>
                  </a:cubicBezTo>
                  <a:cubicBezTo>
                    <a:pt x="10" y="149"/>
                    <a:pt x="5" y="148"/>
                    <a:pt x="0" y="148"/>
                  </a:cubicBezTo>
                </a:path>
              </a:pathLst>
            </a:custGeom>
            <a:noFill/>
            <a:ln w="317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8" name="Freeform 171"/>
            <p:cNvSpPr>
              <a:spLocks/>
            </p:cNvSpPr>
            <p:nvPr/>
          </p:nvSpPr>
          <p:spPr bwMode="auto">
            <a:xfrm rot="-9413994">
              <a:off x="1543" y="2456"/>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69" name="Freeform 172"/>
            <p:cNvSpPr>
              <a:spLocks/>
            </p:cNvSpPr>
            <p:nvPr/>
          </p:nvSpPr>
          <p:spPr bwMode="auto">
            <a:xfrm rot="-9413994">
              <a:off x="1499" y="2457"/>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0" name="Freeform 173"/>
            <p:cNvSpPr>
              <a:spLocks/>
            </p:cNvSpPr>
            <p:nvPr/>
          </p:nvSpPr>
          <p:spPr bwMode="auto">
            <a:xfrm rot="-9413994">
              <a:off x="1455" y="2458"/>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1" name="Freeform 174"/>
            <p:cNvSpPr>
              <a:spLocks/>
            </p:cNvSpPr>
            <p:nvPr/>
          </p:nvSpPr>
          <p:spPr bwMode="auto">
            <a:xfrm rot="-9413994">
              <a:off x="1027" y="2438"/>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173" name="Text Box 203"/>
          <p:cNvSpPr txBox="1">
            <a:spLocks noChangeArrowheads="1"/>
          </p:cNvSpPr>
          <p:nvPr/>
        </p:nvSpPr>
        <p:spPr bwMode="auto">
          <a:xfrm>
            <a:off x="3270629" y="3029559"/>
            <a:ext cx="18716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b="1" dirty="0" smtClean="0">
                <a:solidFill>
                  <a:srgbClr val="000099"/>
                </a:solidFill>
                <a:latin typeface="Helvetica" pitchFamily="-112" charset="0"/>
                <a:ea typeface="宋体" pitchFamily="2" charset="-122"/>
                <a:cs typeface="Arial" charset="0"/>
              </a:rPr>
              <a:t>Dicer/</a:t>
            </a:r>
            <a:r>
              <a:rPr lang="en-US" altLang="en-US" b="1" dirty="0" err="1" smtClean="0">
                <a:solidFill>
                  <a:srgbClr val="000099"/>
                </a:solidFill>
                <a:latin typeface="Helvetica" pitchFamily="-112" charset="0"/>
                <a:ea typeface="宋体" pitchFamily="2" charset="-122"/>
                <a:cs typeface="Arial" charset="0"/>
              </a:rPr>
              <a:t>Droshar</a:t>
            </a:r>
            <a:endParaRPr lang="en-AU" altLang="zh-CN" b="1" dirty="0">
              <a:solidFill>
                <a:srgbClr val="000099"/>
              </a:solidFill>
              <a:latin typeface="Helvetica" pitchFamily="-112" charset="0"/>
              <a:ea typeface="宋体" pitchFamily="2" charset="-122"/>
              <a:cs typeface="Arial" charset="0"/>
            </a:endParaRPr>
          </a:p>
        </p:txBody>
      </p:sp>
      <p:sp>
        <p:nvSpPr>
          <p:cNvPr id="174" name="Text Box 204"/>
          <p:cNvSpPr txBox="1">
            <a:spLocks noChangeArrowheads="1"/>
          </p:cNvSpPr>
          <p:nvPr/>
        </p:nvSpPr>
        <p:spPr bwMode="auto">
          <a:xfrm>
            <a:off x="876283" y="4099604"/>
            <a:ext cx="19640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sz="1600" b="1" dirty="0" smtClean="0">
                <a:solidFill>
                  <a:srgbClr val="003399"/>
                </a:solidFill>
                <a:ea typeface="宋体" pitchFamily="2" charset="-122"/>
                <a:cs typeface="Arial" charset="0"/>
              </a:rPr>
              <a:t>ds-miRNA (21 </a:t>
            </a:r>
            <a:r>
              <a:rPr lang="en-US" altLang="en-US" sz="1600" b="1" dirty="0" err="1" smtClean="0">
                <a:solidFill>
                  <a:srgbClr val="003399"/>
                </a:solidFill>
                <a:ea typeface="宋体" pitchFamily="2" charset="-122"/>
                <a:cs typeface="Arial" charset="0"/>
              </a:rPr>
              <a:t>nt</a:t>
            </a:r>
            <a:r>
              <a:rPr lang="en-US" altLang="en-US" sz="1600" b="1" dirty="0" smtClean="0">
                <a:solidFill>
                  <a:srgbClr val="003399"/>
                </a:solidFill>
                <a:ea typeface="宋体" pitchFamily="2" charset="-122"/>
                <a:cs typeface="Arial" charset="0"/>
              </a:rPr>
              <a:t>)</a:t>
            </a:r>
            <a:endParaRPr lang="en-US" altLang="en-US" sz="1600" b="1" dirty="0">
              <a:solidFill>
                <a:srgbClr val="003399"/>
              </a:solidFill>
              <a:ea typeface="宋体" pitchFamily="2" charset="-122"/>
              <a:cs typeface="Arial" charset="0"/>
            </a:endParaRPr>
          </a:p>
        </p:txBody>
      </p:sp>
      <p:grpSp>
        <p:nvGrpSpPr>
          <p:cNvPr id="175" name="Group 206"/>
          <p:cNvGrpSpPr>
            <a:grpSpLocks/>
          </p:cNvGrpSpPr>
          <p:nvPr/>
        </p:nvGrpSpPr>
        <p:grpSpPr bwMode="auto">
          <a:xfrm>
            <a:off x="1981465" y="3029559"/>
            <a:ext cx="1008063" cy="433388"/>
            <a:chOff x="601" y="2909"/>
            <a:chExt cx="547" cy="218"/>
          </a:xfrm>
        </p:grpSpPr>
        <p:sp>
          <p:nvSpPr>
            <p:cNvPr id="176" name="Freeform 207"/>
            <p:cNvSpPr>
              <a:spLocks/>
            </p:cNvSpPr>
            <p:nvPr/>
          </p:nvSpPr>
          <p:spPr bwMode="auto">
            <a:xfrm>
              <a:off x="867" y="2943"/>
              <a:ext cx="207" cy="147"/>
            </a:xfrm>
            <a:custGeom>
              <a:avLst/>
              <a:gdLst>
                <a:gd name="T0" fmla="*/ 0 w 50"/>
                <a:gd name="T1" fmla="*/ 6 h 117"/>
                <a:gd name="T2" fmla="*/ 31 w 50"/>
                <a:gd name="T3" fmla="*/ 117 h 117"/>
                <a:gd name="T4" fmla="*/ 50 w 50"/>
                <a:gd name="T5" fmla="*/ 112 h 117"/>
                <a:gd name="T6" fmla="*/ 19 w 50"/>
                <a:gd name="T7" fmla="*/ 0 h 117"/>
                <a:gd name="T8" fmla="*/ 0 w 50"/>
                <a:gd name="T9" fmla="*/ 6 h 117"/>
                <a:gd name="T10" fmla="*/ 0 60000 65536"/>
                <a:gd name="T11" fmla="*/ 0 60000 65536"/>
                <a:gd name="T12" fmla="*/ 0 60000 65536"/>
                <a:gd name="T13" fmla="*/ 0 60000 65536"/>
                <a:gd name="T14" fmla="*/ 0 60000 65536"/>
                <a:gd name="T15" fmla="*/ 0 w 50"/>
                <a:gd name="T16" fmla="*/ 0 h 117"/>
                <a:gd name="T17" fmla="*/ 50 w 50"/>
                <a:gd name="T18" fmla="*/ 117 h 117"/>
              </a:gdLst>
              <a:ahLst/>
              <a:cxnLst>
                <a:cxn ang="T10">
                  <a:pos x="T0" y="T1"/>
                </a:cxn>
                <a:cxn ang="T11">
                  <a:pos x="T2" y="T3"/>
                </a:cxn>
                <a:cxn ang="T12">
                  <a:pos x="T4" y="T5"/>
                </a:cxn>
                <a:cxn ang="T13">
                  <a:pos x="T6" y="T7"/>
                </a:cxn>
                <a:cxn ang="T14">
                  <a:pos x="T8" y="T9"/>
                </a:cxn>
              </a:cxnLst>
              <a:rect l="T15" t="T16" r="T17" b="T18"/>
              <a:pathLst>
                <a:path w="50" h="117">
                  <a:moveTo>
                    <a:pt x="0" y="6"/>
                  </a:moveTo>
                  <a:lnTo>
                    <a:pt x="31" y="117"/>
                  </a:lnTo>
                  <a:lnTo>
                    <a:pt x="50" y="112"/>
                  </a:lnTo>
                  <a:lnTo>
                    <a:pt x="19" y="0"/>
                  </a:lnTo>
                  <a:lnTo>
                    <a:pt x="0"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7" name="Freeform 208"/>
            <p:cNvSpPr>
              <a:spLocks/>
            </p:cNvSpPr>
            <p:nvPr/>
          </p:nvSpPr>
          <p:spPr bwMode="auto">
            <a:xfrm>
              <a:off x="671" y="2961"/>
              <a:ext cx="221" cy="156"/>
            </a:xfrm>
            <a:custGeom>
              <a:avLst/>
              <a:gdLst>
                <a:gd name="T0" fmla="*/ 0 w 53"/>
                <a:gd name="T1" fmla="*/ 6 h 124"/>
                <a:gd name="T2" fmla="*/ 34 w 53"/>
                <a:gd name="T3" fmla="*/ 124 h 124"/>
                <a:gd name="T4" fmla="*/ 53 w 53"/>
                <a:gd name="T5" fmla="*/ 119 h 124"/>
                <a:gd name="T6" fmla="*/ 19 w 53"/>
                <a:gd name="T7" fmla="*/ 0 h 124"/>
                <a:gd name="T8" fmla="*/ 0 w 53"/>
                <a:gd name="T9" fmla="*/ 6 h 124"/>
                <a:gd name="T10" fmla="*/ 0 60000 65536"/>
                <a:gd name="T11" fmla="*/ 0 60000 65536"/>
                <a:gd name="T12" fmla="*/ 0 60000 65536"/>
                <a:gd name="T13" fmla="*/ 0 60000 65536"/>
                <a:gd name="T14" fmla="*/ 0 60000 65536"/>
                <a:gd name="T15" fmla="*/ 0 w 53"/>
                <a:gd name="T16" fmla="*/ 0 h 124"/>
                <a:gd name="T17" fmla="*/ 53 w 53"/>
                <a:gd name="T18" fmla="*/ 124 h 124"/>
              </a:gdLst>
              <a:ahLst/>
              <a:cxnLst>
                <a:cxn ang="T10">
                  <a:pos x="T0" y="T1"/>
                </a:cxn>
                <a:cxn ang="T11">
                  <a:pos x="T2" y="T3"/>
                </a:cxn>
                <a:cxn ang="T12">
                  <a:pos x="T4" y="T5"/>
                </a:cxn>
                <a:cxn ang="T13">
                  <a:pos x="T6" y="T7"/>
                </a:cxn>
                <a:cxn ang="T14">
                  <a:pos x="T8" y="T9"/>
                </a:cxn>
              </a:cxnLst>
              <a:rect l="T15" t="T16" r="T17" b="T18"/>
              <a:pathLst>
                <a:path w="53" h="124">
                  <a:moveTo>
                    <a:pt x="0" y="6"/>
                  </a:moveTo>
                  <a:lnTo>
                    <a:pt x="34" y="124"/>
                  </a:lnTo>
                  <a:lnTo>
                    <a:pt x="53" y="119"/>
                  </a:lnTo>
                  <a:lnTo>
                    <a:pt x="19" y="0"/>
                  </a:lnTo>
                  <a:lnTo>
                    <a:pt x="0"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8" name="Freeform 209"/>
            <p:cNvSpPr>
              <a:spLocks/>
            </p:cNvSpPr>
            <p:nvPr/>
          </p:nvSpPr>
          <p:spPr bwMode="auto">
            <a:xfrm>
              <a:off x="663" y="3019"/>
              <a:ext cx="461" cy="102"/>
            </a:xfrm>
            <a:custGeom>
              <a:avLst/>
              <a:gdLst>
                <a:gd name="T0" fmla="*/ 111 w 111"/>
                <a:gd name="T1" fmla="*/ 39 h 81"/>
                <a:gd name="T2" fmla="*/ 109 w 111"/>
                <a:gd name="T3" fmla="*/ 48 h 81"/>
                <a:gd name="T4" fmla="*/ 106 w 111"/>
                <a:gd name="T5" fmla="*/ 55 h 81"/>
                <a:gd name="T6" fmla="*/ 101 w 111"/>
                <a:gd name="T7" fmla="*/ 62 h 81"/>
                <a:gd name="T8" fmla="*/ 94 w 111"/>
                <a:gd name="T9" fmla="*/ 69 h 81"/>
                <a:gd name="T10" fmla="*/ 87 w 111"/>
                <a:gd name="T11" fmla="*/ 74 h 81"/>
                <a:gd name="T12" fmla="*/ 76 w 111"/>
                <a:gd name="T13" fmla="*/ 78 h 81"/>
                <a:gd name="T14" fmla="*/ 68 w 111"/>
                <a:gd name="T15" fmla="*/ 79 h 81"/>
                <a:gd name="T16" fmla="*/ 55 w 111"/>
                <a:gd name="T17" fmla="*/ 81 h 81"/>
                <a:gd name="T18" fmla="*/ 45 w 111"/>
                <a:gd name="T19" fmla="*/ 79 h 81"/>
                <a:gd name="T20" fmla="*/ 35 w 111"/>
                <a:gd name="T21" fmla="*/ 78 h 81"/>
                <a:gd name="T22" fmla="*/ 24 w 111"/>
                <a:gd name="T23" fmla="*/ 74 h 81"/>
                <a:gd name="T24" fmla="*/ 17 w 111"/>
                <a:gd name="T25" fmla="*/ 69 h 81"/>
                <a:gd name="T26" fmla="*/ 10 w 111"/>
                <a:gd name="T27" fmla="*/ 62 h 81"/>
                <a:gd name="T28" fmla="*/ 5 w 111"/>
                <a:gd name="T29" fmla="*/ 55 h 81"/>
                <a:gd name="T30" fmla="*/ 2 w 111"/>
                <a:gd name="T31" fmla="*/ 48 h 81"/>
                <a:gd name="T32" fmla="*/ 0 w 111"/>
                <a:gd name="T33" fmla="*/ 39 h 81"/>
                <a:gd name="T34" fmla="*/ 2 w 111"/>
                <a:gd name="T35" fmla="*/ 31 h 81"/>
                <a:gd name="T36" fmla="*/ 5 w 111"/>
                <a:gd name="T37" fmla="*/ 24 h 81"/>
                <a:gd name="T38" fmla="*/ 10 w 111"/>
                <a:gd name="T39" fmla="*/ 17 h 81"/>
                <a:gd name="T40" fmla="*/ 17 w 111"/>
                <a:gd name="T41" fmla="*/ 12 h 81"/>
                <a:gd name="T42" fmla="*/ 24 w 111"/>
                <a:gd name="T43" fmla="*/ 6 h 81"/>
                <a:gd name="T44" fmla="*/ 35 w 111"/>
                <a:gd name="T45" fmla="*/ 3 h 81"/>
                <a:gd name="T46" fmla="*/ 45 w 111"/>
                <a:gd name="T47" fmla="*/ 0 h 81"/>
                <a:gd name="T48" fmla="*/ 55 w 111"/>
                <a:gd name="T49" fmla="*/ 0 h 81"/>
                <a:gd name="T50" fmla="*/ 68 w 111"/>
                <a:gd name="T51" fmla="*/ 0 h 81"/>
                <a:gd name="T52" fmla="*/ 76 w 111"/>
                <a:gd name="T53" fmla="*/ 3 h 81"/>
                <a:gd name="T54" fmla="*/ 87 w 111"/>
                <a:gd name="T55" fmla="*/ 6 h 81"/>
                <a:gd name="T56" fmla="*/ 94 w 111"/>
                <a:gd name="T57" fmla="*/ 12 h 81"/>
                <a:gd name="T58" fmla="*/ 101 w 111"/>
                <a:gd name="T59" fmla="*/ 17 h 81"/>
                <a:gd name="T60" fmla="*/ 106 w 111"/>
                <a:gd name="T61" fmla="*/ 24 h 81"/>
                <a:gd name="T62" fmla="*/ 109 w 111"/>
                <a:gd name="T63" fmla="*/ 31 h 81"/>
                <a:gd name="T64" fmla="*/ 111 w 111"/>
                <a:gd name="T65" fmla="*/ 39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81"/>
                <a:gd name="T101" fmla="*/ 111 w 111"/>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81">
                  <a:moveTo>
                    <a:pt x="111" y="39"/>
                  </a:moveTo>
                  <a:lnTo>
                    <a:pt x="109" y="48"/>
                  </a:lnTo>
                  <a:lnTo>
                    <a:pt x="106" y="55"/>
                  </a:lnTo>
                  <a:lnTo>
                    <a:pt x="101" y="62"/>
                  </a:lnTo>
                  <a:lnTo>
                    <a:pt x="94" y="69"/>
                  </a:lnTo>
                  <a:lnTo>
                    <a:pt x="87" y="74"/>
                  </a:lnTo>
                  <a:lnTo>
                    <a:pt x="76" y="78"/>
                  </a:lnTo>
                  <a:lnTo>
                    <a:pt x="68" y="79"/>
                  </a:lnTo>
                  <a:lnTo>
                    <a:pt x="55" y="81"/>
                  </a:lnTo>
                  <a:lnTo>
                    <a:pt x="45" y="79"/>
                  </a:lnTo>
                  <a:lnTo>
                    <a:pt x="35" y="78"/>
                  </a:lnTo>
                  <a:lnTo>
                    <a:pt x="24" y="74"/>
                  </a:lnTo>
                  <a:lnTo>
                    <a:pt x="17" y="69"/>
                  </a:lnTo>
                  <a:lnTo>
                    <a:pt x="10" y="62"/>
                  </a:lnTo>
                  <a:lnTo>
                    <a:pt x="5" y="55"/>
                  </a:lnTo>
                  <a:lnTo>
                    <a:pt x="2" y="48"/>
                  </a:lnTo>
                  <a:lnTo>
                    <a:pt x="0" y="39"/>
                  </a:lnTo>
                  <a:lnTo>
                    <a:pt x="2" y="31"/>
                  </a:lnTo>
                  <a:lnTo>
                    <a:pt x="5" y="24"/>
                  </a:lnTo>
                  <a:lnTo>
                    <a:pt x="10" y="17"/>
                  </a:lnTo>
                  <a:lnTo>
                    <a:pt x="17" y="12"/>
                  </a:lnTo>
                  <a:lnTo>
                    <a:pt x="24" y="6"/>
                  </a:lnTo>
                  <a:lnTo>
                    <a:pt x="35" y="3"/>
                  </a:lnTo>
                  <a:lnTo>
                    <a:pt x="45" y="0"/>
                  </a:lnTo>
                  <a:lnTo>
                    <a:pt x="55" y="0"/>
                  </a:lnTo>
                  <a:lnTo>
                    <a:pt x="68" y="0"/>
                  </a:lnTo>
                  <a:lnTo>
                    <a:pt x="76" y="3"/>
                  </a:lnTo>
                  <a:lnTo>
                    <a:pt x="87" y="6"/>
                  </a:lnTo>
                  <a:lnTo>
                    <a:pt x="94" y="12"/>
                  </a:lnTo>
                  <a:lnTo>
                    <a:pt x="101" y="17"/>
                  </a:lnTo>
                  <a:lnTo>
                    <a:pt x="106" y="24"/>
                  </a:lnTo>
                  <a:lnTo>
                    <a:pt x="109" y="31"/>
                  </a:lnTo>
                  <a:lnTo>
                    <a:pt x="111" y="39"/>
                  </a:lnTo>
                  <a:close/>
                </a:path>
              </a:pathLst>
            </a:custGeom>
            <a:solidFill>
              <a:srgbClr val="FF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79" name="Freeform 210"/>
            <p:cNvSpPr>
              <a:spLocks/>
            </p:cNvSpPr>
            <p:nvPr/>
          </p:nvSpPr>
          <p:spPr bwMode="auto">
            <a:xfrm>
              <a:off x="892" y="3068"/>
              <a:ext cx="249" cy="59"/>
            </a:xfrm>
            <a:custGeom>
              <a:avLst/>
              <a:gdLst>
                <a:gd name="T0" fmla="*/ 0 w 60"/>
                <a:gd name="T1" fmla="*/ 47 h 47"/>
                <a:gd name="T2" fmla="*/ 0 w 60"/>
                <a:gd name="T3" fmla="*/ 47 h 47"/>
                <a:gd name="T4" fmla="*/ 13 w 60"/>
                <a:gd name="T5" fmla="*/ 46 h 47"/>
                <a:gd name="T6" fmla="*/ 23 w 60"/>
                <a:gd name="T7" fmla="*/ 44 h 47"/>
                <a:gd name="T8" fmla="*/ 33 w 60"/>
                <a:gd name="T9" fmla="*/ 39 h 47"/>
                <a:gd name="T10" fmla="*/ 42 w 60"/>
                <a:gd name="T11" fmla="*/ 34 h 47"/>
                <a:gd name="T12" fmla="*/ 49 w 60"/>
                <a:gd name="T13" fmla="*/ 27 h 47"/>
                <a:gd name="T14" fmla="*/ 56 w 60"/>
                <a:gd name="T15" fmla="*/ 20 h 47"/>
                <a:gd name="T16" fmla="*/ 60 w 60"/>
                <a:gd name="T17" fmla="*/ 11 h 47"/>
                <a:gd name="T18" fmla="*/ 60 w 60"/>
                <a:gd name="T19" fmla="*/ 0 h 47"/>
                <a:gd name="T20" fmla="*/ 51 w 60"/>
                <a:gd name="T21" fmla="*/ 0 h 47"/>
                <a:gd name="T22" fmla="*/ 49 w 60"/>
                <a:gd name="T23" fmla="*/ 7 h 47"/>
                <a:gd name="T24" fmla="*/ 46 w 60"/>
                <a:gd name="T25" fmla="*/ 14 h 47"/>
                <a:gd name="T26" fmla="*/ 42 w 60"/>
                <a:gd name="T27" fmla="*/ 20 h 47"/>
                <a:gd name="T28" fmla="*/ 37 w 60"/>
                <a:gd name="T29" fmla="*/ 25 h 47"/>
                <a:gd name="T30" fmla="*/ 28 w 60"/>
                <a:gd name="T31" fmla="*/ 30 h 47"/>
                <a:gd name="T32" fmla="*/ 21 w 60"/>
                <a:gd name="T33" fmla="*/ 34 h 47"/>
                <a:gd name="T34" fmla="*/ 11 w 60"/>
                <a:gd name="T35" fmla="*/ 35 h 47"/>
                <a:gd name="T36" fmla="*/ 0 w 60"/>
                <a:gd name="T37" fmla="*/ 37 h 47"/>
                <a:gd name="T38" fmla="*/ 0 w 60"/>
                <a:gd name="T39" fmla="*/ 37 h 47"/>
                <a:gd name="T40" fmla="*/ 0 w 60"/>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0" y="47"/>
                  </a:moveTo>
                  <a:lnTo>
                    <a:pt x="0" y="47"/>
                  </a:lnTo>
                  <a:lnTo>
                    <a:pt x="13" y="46"/>
                  </a:lnTo>
                  <a:lnTo>
                    <a:pt x="23" y="44"/>
                  </a:lnTo>
                  <a:lnTo>
                    <a:pt x="33" y="39"/>
                  </a:lnTo>
                  <a:lnTo>
                    <a:pt x="42" y="34"/>
                  </a:lnTo>
                  <a:lnTo>
                    <a:pt x="49" y="27"/>
                  </a:lnTo>
                  <a:lnTo>
                    <a:pt x="56" y="20"/>
                  </a:lnTo>
                  <a:lnTo>
                    <a:pt x="60" y="11"/>
                  </a:lnTo>
                  <a:lnTo>
                    <a:pt x="60" y="0"/>
                  </a:lnTo>
                  <a:lnTo>
                    <a:pt x="51" y="0"/>
                  </a:lnTo>
                  <a:lnTo>
                    <a:pt x="49" y="7"/>
                  </a:lnTo>
                  <a:lnTo>
                    <a:pt x="46" y="14"/>
                  </a:lnTo>
                  <a:lnTo>
                    <a:pt x="42" y="20"/>
                  </a:lnTo>
                  <a:lnTo>
                    <a:pt x="37" y="25"/>
                  </a:lnTo>
                  <a:lnTo>
                    <a:pt x="28" y="30"/>
                  </a:lnTo>
                  <a:lnTo>
                    <a:pt x="21" y="34"/>
                  </a:lnTo>
                  <a:lnTo>
                    <a:pt x="11" y="35"/>
                  </a:lnTo>
                  <a:lnTo>
                    <a:pt x="0" y="37"/>
                  </a:lnTo>
                  <a:lnTo>
                    <a:pt x="0" y="4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0" name="Freeform 211"/>
            <p:cNvSpPr>
              <a:spLocks/>
            </p:cNvSpPr>
            <p:nvPr/>
          </p:nvSpPr>
          <p:spPr bwMode="auto">
            <a:xfrm>
              <a:off x="642" y="3068"/>
              <a:ext cx="250" cy="59"/>
            </a:xfrm>
            <a:custGeom>
              <a:avLst/>
              <a:gdLst>
                <a:gd name="T0" fmla="*/ 0 w 60"/>
                <a:gd name="T1" fmla="*/ 0 h 47"/>
                <a:gd name="T2" fmla="*/ 0 w 60"/>
                <a:gd name="T3" fmla="*/ 0 h 47"/>
                <a:gd name="T4" fmla="*/ 1 w 60"/>
                <a:gd name="T5" fmla="*/ 11 h 47"/>
                <a:gd name="T6" fmla="*/ 5 w 60"/>
                <a:gd name="T7" fmla="*/ 20 h 47"/>
                <a:gd name="T8" fmla="*/ 12 w 60"/>
                <a:gd name="T9" fmla="*/ 27 h 47"/>
                <a:gd name="T10" fmla="*/ 19 w 60"/>
                <a:gd name="T11" fmla="*/ 34 h 47"/>
                <a:gd name="T12" fmla="*/ 27 w 60"/>
                <a:gd name="T13" fmla="*/ 39 h 47"/>
                <a:gd name="T14" fmla="*/ 38 w 60"/>
                <a:gd name="T15" fmla="*/ 44 h 47"/>
                <a:gd name="T16" fmla="*/ 48 w 60"/>
                <a:gd name="T17" fmla="*/ 46 h 47"/>
                <a:gd name="T18" fmla="*/ 60 w 60"/>
                <a:gd name="T19" fmla="*/ 47 h 47"/>
                <a:gd name="T20" fmla="*/ 60 w 60"/>
                <a:gd name="T21" fmla="*/ 37 h 47"/>
                <a:gd name="T22" fmla="*/ 50 w 60"/>
                <a:gd name="T23" fmla="*/ 35 h 47"/>
                <a:gd name="T24" fmla="*/ 41 w 60"/>
                <a:gd name="T25" fmla="*/ 34 h 47"/>
                <a:gd name="T26" fmla="*/ 33 w 60"/>
                <a:gd name="T27" fmla="*/ 30 h 47"/>
                <a:gd name="T28" fmla="*/ 24 w 60"/>
                <a:gd name="T29" fmla="*/ 25 h 47"/>
                <a:gd name="T30" fmla="*/ 19 w 60"/>
                <a:gd name="T31" fmla="*/ 20 h 47"/>
                <a:gd name="T32" fmla="*/ 14 w 60"/>
                <a:gd name="T33" fmla="*/ 14 h 47"/>
                <a:gd name="T34" fmla="*/ 12 w 60"/>
                <a:gd name="T35" fmla="*/ 7 h 47"/>
                <a:gd name="T36" fmla="*/ 10 w 60"/>
                <a:gd name="T37" fmla="*/ 0 h 47"/>
                <a:gd name="T38" fmla="*/ 10 w 60"/>
                <a:gd name="T39" fmla="*/ 0 h 47"/>
                <a:gd name="T40" fmla="*/ 0 w 60"/>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0" y="0"/>
                  </a:moveTo>
                  <a:lnTo>
                    <a:pt x="0" y="0"/>
                  </a:lnTo>
                  <a:lnTo>
                    <a:pt x="1" y="11"/>
                  </a:lnTo>
                  <a:lnTo>
                    <a:pt x="5" y="20"/>
                  </a:lnTo>
                  <a:lnTo>
                    <a:pt x="12" y="27"/>
                  </a:lnTo>
                  <a:lnTo>
                    <a:pt x="19" y="34"/>
                  </a:lnTo>
                  <a:lnTo>
                    <a:pt x="27" y="39"/>
                  </a:lnTo>
                  <a:lnTo>
                    <a:pt x="38" y="44"/>
                  </a:lnTo>
                  <a:lnTo>
                    <a:pt x="48" y="46"/>
                  </a:lnTo>
                  <a:lnTo>
                    <a:pt x="60" y="47"/>
                  </a:lnTo>
                  <a:lnTo>
                    <a:pt x="60" y="37"/>
                  </a:lnTo>
                  <a:lnTo>
                    <a:pt x="50" y="35"/>
                  </a:lnTo>
                  <a:lnTo>
                    <a:pt x="41" y="34"/>
                  </a:lnTo>
                  <a:lnTo>
                    <a:pt x="33" y="30"/>
                  </a:lnTo>
                  <a:lnTo>
                    <a:pt x="24" y="25"/>
                  </a:lnTo>
                  <a:lnTo>
                    <a:pt x="19" y="20"/>
                  </a:lnTo>
                  <a:lnTo>
                    <a:pt x="14" y="14"/>
                  </a:lnTo>
                  <a:lnTo>
                    <a:pt x="12" y="7"/>
                  </a:lnTo>
                  <a:lnTo>
                    <a:pt x="10" y="0"/>
                  </a:lnTo>
                  <a:lnTo>
                    <a:pt x="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1" name="Freeform 212"/>
            <p:cNvSpPr>
              <a:spLocks/>
            </p:cNvSpPr>
            <p:nvPr/>
          </p:nvSpPr>
          <p:spPr bwMode="auto">
            <a:xfrm>
              <a:off x="642" y="3011"/>
              <a:ext cx="250" cy="57"/>
            </a:xfrm>
            <a:custGeom>
              <a:avLst/>
              <a:gdLst>
                <a:gd name="T0" fmla="*/ 60 w 60"/>
                <a:gd name="T1" fmla="*/ 0 h 45"/>
                <a:gd name="T2" fmla="*/ 60 w 60"/>
                <a:gd name="T3" fmla="*/ 0 h 45"/>
                <a:gd name="T4" fmla="*/ 48 w 60"/>
                <a:gd name="T5" fmla="*/ 0 h 45"/>
                <a:gd name="T6" fmla="*/ 38 w 60"/>
                <a:gd name="T7" fmla="*/ 4 h 45"/>
                <a:gd name="T8" fmla="*/ 27 w 60"/>
                <a:gd name="T9" fmla="*/ 7 h 45"/>
                <a:gd name="T10" fmla="*/ 19 w 60"/>
                <a:gd name="T11" fmla="*/ 12 h 45"/>
                <a:gd name="T12" fmla="*/ 12 w 60"/>
                <a:gd name="T13" fmla="*/ 19 h 45"/>
                <a:gd name="T14" fmla="*/ 5 w 60"/>
                <a:gd name="T15" fmla="*/ 28 h 45"/>
                <a:gd name="T16" fmla="*/ 1 w 60"/>
                <a:gd name="T17" fmla="*/ 37 h 45"/>
                <a:gd name="T18" fmla="*/ 0 w 60"/>
                <a:gd name="T19" fmla="*/ 45 h 45"/>
                <a:gd name="T20" fmla="*/ 10 w 60"/>
                <a:gd name="T21" fmla="*/ 45 h 45"/>
                <a:gd name="T22" fmla="*/ 12 w 60"/>
                <a:gd name="T23" fmla="*/ 39 h 45"/>
                <a:gd name="T24" fmla="*/ 14 w 60"/>
                <a:gd name="T25" fmla="*/ 32 h 45"/>
                <a:gd name="T26" fmla="*/ 19 w 60"/>
                <a:gd name="T27" fmla="*/ 26 h 45"/>
                <a:gd name="T28" fmla="*/ 24 w 60"/>
                <a:gd name="T29" fmla="*/ 21 h 45"/>
                <a:gd name="T30" fmla="*/ 33 w 60"/>
                <a:gd name="T31" fmla="*/ 16 h 45"/>
                <a:gd name="T32" fmla="*/ 41 w 60"/>
                <a:gd name="T33" fmla="*/ 12 h 45"/>
                <a:gd name="T34" fmla="*/ 50 w 60"/>
                <a:gd name="T35" fmla="*/ 11 h 45"/>
                <a:gd name="T36" fmla="*/ 60 w 60"/>
                <a:gd name="T37" fmla="*/ 11 h 45"/>
                <a:gd name="T38" fmla="*/ 60 w 60"/>
                <a:gd name="T39" fmla="*/ 11 h 45"/>
                <a:gd name="T40" fmla="*/ 60 w 60"/>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60" y="0"/>
                  </a:moveTo>
                  <a:lnTo>
                    <a:pt x="60" y="0"/>
                  </a:lnTo>
                  <a:lnTo>
                    <a:pt x="48" y="0"/>
                  </a:lnTo>
                  <a:lnTo>
                    <a:pt x="38" y="4"/>
                  </a:lnTo>
                  <a:lnTo>
                    <a:pt x="27" y="7"/>
                  </a:lnTo>
                  <a:lnTo>
                    <a:pt x="19" y="12"/>
                  </a:lnTo>
                  <a:lnTo>
                    <a:pt x="12" y="19"/>
                  </a:lnTo>
                  <a:lnTo>
                    <a:pt x="5" y="28"/>
                  </a:lnTo>
                  <a:lnTo>
                    <a:pt x="1" y="37"/>
                  </a:lnTo>
                  <a:lnTo>
                    <a:pt x="0" y="45"/>
                  </a:lnTo>
                  <a:lnTo>
                    <a:pt x="10" y="45"/>
                  </a:lnTo>
                  <a:lnTo>
                    <a:pt x="12" y="39"/>
                  </a:lnTo>
                  <a:lnTo>
                    <a:pt x="14" y="32"/>
                  </a:lnTo>
                  <a:lnTo>
                    <a:pt x="19" y="26"/>
                  </a:lnTo>
                  <a:lnTo>
                    <a:pt x="24" y="21"/>
                  </a:lnTo>
                  <a:lnTo>
                    <a:pt x="33" y="16"/>
                  </a:lnTo>
                  <a:lnTo>
                    <a:pt x="41" y="12"/>
                  </a:lnTo>
                  <a:lnTo>
                    <a:pt x="50" y="11"/>
                  </a:lnTo>
                  <a:lnTo>
                    <a:pt x="60" y="11"/>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2" name="Freeform 213"/>
            <p:cNvSpPr>
              <a:spLocks/>
            </p:cNvSpPr>
            <p:nvPr/>
          </p:nvSpPr>
          <p:spPr bwMode="auto">
            <a:xfrm>
              <a:off x="892" y="3011"/>
              <a:ext cx="249" cy="57"/>
            </a:xfrm>
            <a:custGeom>
              <a:avLst/>
              <a:gdLst>
                <a:gd name="T0" fmla="*/ 60 w 60"/>
                <a:gd name="T1" fmla="*/ 45 h 45"/>
                <a:gd name="T2" fmla="*/ 60 w 60"/>
                <a:gd name="T3" fmla="*/ 45 h 45"/>
                <a:gd name="T4" fmla="*/ 60 w 60"/>
                <a:gd name="T5" fmla="*/ 37 h 45"/>
                <a:gd name="T6" fmla="*/ 56 w 60"/>
                <a:gd name="T7" fmla="*/ 28 h 45"/>
                <a:gd name="T8" fmla="*/ 49 w 60"/>
                <a:gd name="T9" fmla="*/ 19 h 45"/>
                <a:gd name="T10" fmla="*/ 42 w 60"/>
                <a:gd name="T11" fmla="*/ 12 h 45"/>
                <a:gd name="T12" fmla="*/ 33 w 60"/>
                <a:gd name="T13" fmla="*/ 7 h 45"/>
                <a:gd name="T14" fmla="*/ 23 w 60"/>
                <a:gd name="T15" fmla="*/ 4 h 45"/>
                <a:gd name="T16" fmla="*/ 13 w 60"/>
                <a:gd name="T17" fmla="*/ 0 h 45"/>
                <a:gd name="T18" fmla="*/ 0 w 60"/>
                <a:gd name="T19" fmla="*/ 0 h 45"/>
                <a:gd name="T20" fmla="*/ 0 w 60"/>
                <a:gd name="T21" fmla="*/ 11 h 45"/>
                <a:gd name="T22" fmla="*/ 11 w 60"/>
                <a:gd name="T23" fmla="*/ 11 h 45"/>
                <a:gd name="T24" fmla="*/ 21 w 60"/>
                <a:gd name="T25" fmla="*/ 12 h 45"/>
                <a:gd name="T26" fmla="*/ 28 w 60"/>
                <a:gd name="T27" fmla="*/ 16 h 45"/>
                <a:gd name="T28" fmla="*/ 37 w 60"/>
                <a:gd name="T29" fmla="*/ 21 h 45"/>
                <a:gd name="T30" fmla="*/ 42 w 60"/>
                <a:gd name="T31" fmla="*/ 26 h 45"/>
                <a:gd name="T32" fmla="*/ 46 w 60"/>
                <a:gd name="T33" fmla="*/ 32 h 45"/>
                <a:gd name="T34" fmla="*/ 49 w 60"/>
                <a:gd name="T35" fmla="*/ 39 h 45"/>
                <a:gd name="T36" fmla="*/ 51 w 60"/>
                <a:gd name="T37" fmla="*/ 45 h 45"/>
                <a:gd name="T38" fmla="*/ 51 w 60"/>
                <a:gd name="T39" fmla="*/ 45 h 45"/>
                <a:gd name="T40" fmla="*/ 60 w 60"/>
                <a:gd name="T41" fmla="*/ 45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60" y="45"/>
                  </a:moveTo>
                  <a:lnTo>
                    <a:pt x="60" y="45"/>
                  </a:lnTo>
                  <a:lnTo>
                    <a:pt x="60" y="37"/>
                  </a:lnTo>
                  <a:lnTo>
                    <a:pt x="56" y="28"/>
                  </a:lnTo>
                  <a:lnTo>
                    <a:pt x="49" y="19"/>
                  </a:lnTo>
                  <a:lnTo>
                    <a:pt x="42" y="12"/>
                  </a:lnTo>
                  <a:lnTo>
                    <a:pt x="33" y="7"/>
                  </a:lnTo>
                  <a:lnTo>
                    <a:pt x="23" y="4"/>
                  </a:lnTo>
                  <a:lnTo>
                    <a:pt x="13" y="0"/>
                  </a:lnTo>
                  <a:lnTo>
                    <a:pt x="0" y="0"/>
                  </a:lnTo>
                  <a:lnTo>
                    <a:pt x="0" y="11"/>
                  </a:lnTo>
                  <a:lnTo>
                    <a:pt x="11" y="11"/>
                  </a:lnTo>
                  <a:lnTo>
                    <a:pt x="21" y="12"/>
                  </a:lnTo>
                  <a:lnTo>
                    <a:pt x="28" y="16"/>
                  </a:lnTo>
                  <a:lnTo>
                    <a:pt x="37" y="21"/>
                  </a:lnTo>
                  <a:lnTo>
                    <a:pt x="42" y="26"/>
                  </a:lnTo>
                  <a:lnTo>
                    <a:pt x="46" y="32"/>
                  </a:lnTo>
                  <a:lnTo>
                    <a:pt x="49" y="39"/>
                  </a:lnTo>
                  <a:lnTo>
                    <a:pt x="51" y="45"/>
                  </a:lnTo>
                  <a:lnTo>
                    <a:pt x="60" y="4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3" name="Freeform 214"/>
            <p:cNvSpPr>
              <a:spLocks/>
            </p:cNvSpPr>
            <p:nvPr/>
          </p:nvSpPr>
          <p:spPr bwMode="auto">
            <a:xfrm>
              <a:off x="663" y="2915"/>
              <a:ext cx="461" cy="104"/>
            </a:xfrm>
            <a:custGeom>
              <a:avLst/>
              <a:gdLst>
                <a:gd name="T0" fmla="*/ 111 w 111"/>
                <a:gd name="T1" fmla="*/ 42 h 82"/>
                <a:gd name="T2" fmla="*/ 109 w 111"/>
                <a:gd name="T3" fmla="*/ 50 h 82"/>
                <a:gd name="T4" fmla="*/ 106 w 111"/>
                <a:gd name="T5" fmla="*/ 57 h 82"/>
                <a:gd name="T6" fmla="*/ 101 w 111"/>
                <a:gd name="T7" fmla="*/ 64 h 82"/>
                <a:gd name="T8" fmla="*/ 94 w 111"/>
                <a:gd name="T9" fmla="*/ 69 h 82"/>
                <a:gd name="T10" fmla="*/ 87 w 111"/>
                <a:gd name="T11" fmla="*/ 75 h 82"/>
                <a:gd name="T12" fmla="*/ 76 w 111"/>
                <a:gd name="T13" fmla="*/ 78 h 82"/>
                <a:gd name="T14" fmla="*/ 68 w 111"/>
                <a:gd name="T15" fmla="*/ 82 h 82"/>
                <a:gd name="T16" fmla="*/ 55 w 111"/>
                <a:gd name="T17" fmla="*/ 82 h 82"/>
                <a:gd name="T18" fmla="*/ 45 w 111"/>
                <a:gd name="T19" fmla="*/ 82 h 82"/>
                <a:gd name="T20" fmla="*/ 35 w 111"/>
                <a:gd name="T21" fmla="*/ 78 h 82"/>
                <a:gd name="T22" fmla="*/ 24 w 111"/>
                <a:gd name="T23" fmla="*/ 75 h 82"/>
                <a:gd name="T24" fmla="*/ 17 w 111"/>
                <a:gd name="T25" fmla="*/ 69 h 82"/>
                <a:gd name="T26" fmla="*/ 10 w 111"/>
                <a:gd name="T27" fmla="*/ 64 h 82"/>
                <a:gd name="T28" fmla="*/ 5 w 111"/>
                <a:gd name="T29" fmla="*/ 57 h 82"/>
                <a:gd name="T30" fmla="*/ 2 w 111"/>
                <a:gd name="T31" fmla="*/ 50 h 82"/>
                <a:gd name="T32" fmla="*/ 0 w 111"/>
                <a:gd name="T33" fmla="*/ 42 h 82"/>
                <a:gd name="T34" fmla="*/ 2 w 111"/>
                <a:gd name="T35" fmla="*/ 33 h 82"/>
                <a:gd name="T36" fmla="*/ 5 w 111"/>
                <a:gd name="T37" fmla="*/ 26 h 82"/>
                <a:gd name="T38" fmla="*/ 10 w 111"/>
                <a:gd name="T39" fmla="*/ 19 h 82"/>
                <a:gd name="T40" fmla="*/ 17 w 111"/>
                <a:gd name="T41" fmla="*/ 12 h 82"/>
                <a:gd name="T42" fmla="*/ 24 w 111"/>
                <a:gd name="T43" fmla="*/ 7 h 82"/>
                <a:gd name="T44" fmla="*/ 35 w 111"/>
                <a:gd name="T45" fmla="*/ 3 h 82"/>
                <a:gd name="T46" fmla="*/ 45 w 111"/>
                <a:gd name="T47" fmla="*/ 2 h 82"/>
                <a:gd name="T48" fmla="*/ 55 w 111"/>
                <a:gd name="T49" fmla="*/ 0 h 82"/>
                <a:gd name="T50" fmla="*/ 68 w 111"/>
                <a:gd name="T51" fmla="*/ 2 h 82"/>
                <a:gd name="T52" fmla="*/ 76 w 111"/>
                <a:gd name="T53" fmla="*/ 3 h 82"/>
                <a:gd name="T54" fmla="*/ 87 w 111"/>
                <a:gd name="T55" fmla="*/ 7 h 82"/>
                <a:gd name="T56" fmla="*/ 94 w 111"/>
                <a:gd name="T57" fmla="*/ 12 h 82"/>
                <a:gd name="T58" fmla="*/ 101 w 111"/>
                <a:gd name="T59" fmla="*/ 19 h 82"/>
                <a:gd name="T60" fmla="*/ 106 w 111"/>
                <a:gd name="T61" fmla="*/ 26 h 82"/>
                <a:gd name="T62" fmla="*/ 109 w 111"/>
                <a:gd name="T63" fmla="*/ 33 h 82"/>
                <a:gd name="T64" fmla="*/ 111 w 111"/>
                <a:gd name="T65" fmla="*/ 42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82"/>
                <a:gd name="T101" fmla="*/ 111 w 111"/>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82">
                  <a:moveTo>
                    <a:pt x="111" y="42"/>
                  </a:moveTo>
                  <a:lnTo>
                    <a:pt x="109" y="50"/>
                  </a:lnTo>
                  <a:lnTo>
                    <a:pt x="106" y="57"/>
                  </a:lnTo>
                  <a:lnTo>
                    <a:pt x="101" y="64"/>
                  </a:lnTo>
                  <a:lnTo>
                    <a:pt x="94" y="69"/>
                  </a:lnTo>
                  <a:lnTo>
                    <a:pt x="87" y="75"/>
                  </a:lnTo>
                  <a:lnTo>
                    <a:pt x="76" y="78"/>
                  </a:lnTo>
                  <a:lnTo>
                    <a:pt x="68" y="82"/>
                  </a:lnTo>
                  <a:lnTo>
                    <a:pt x="55" y="82"/>
                  </a:lnTo>
                  <a:lnTo>
                    <a:pt x="45" y="82"/>
                  </a:lnTo>
                  <a:lnTo>
                    <a:pt x="35" y="78"/>
                  </a:lnTo>
                  <a:lnTo>
                    <a:pt x="24" y="75"/>
                  </a:lnTo>
                  <a:lnTo>
                    <a:pt x="17" y="69"/>
                  </a:lnTo>
                  <a:lnTo>
                    <a:pt x="10" y="64"/>
                  </a:lnTo>
                  <a:lnTo>
                    <a:pt x="5" y="57"/>
                  </a:lnTo>
                  <a:lnTo>
                    <a:pt x="2" y="50"/>
                  </a:lnTo>
                  <a:lnTo>
                    <a:pt x="0" y="42"/>
                  </a:lnTo>
                  <a:lnTo>
                    <a:pt x="2" y="33"/>
                  </a:lnTo>
                  <a:lnTo>
                    <a:pt x="5" y="26"/>
                  </a:lnTo>
                  <a:lnTo>
                    <a:pt x="10" y="19"/>
                  </a:lnTo>
                  <a:lnTo>
                    <a:pt x="17" y="12"/>
                  </a:lnTo>
                  <a:lnTo>
                    <a:pt x="24" y="7"/>
                  </a:lnTo>
                  <a:lnTo>
                    <a:pt x="35" y="3"/>
                  </a:lnTo>
                  <a:lnTo>
                    <a:pt x="45" y="2"/>
                  </a:lnTo>
                  <a:lnTo>
                    <a:pt x="55" y="0"/>
                  </a:lnTo>
                  <a:lnTo>
                    <a:pt x="68" y="2"/>
                  </a:lnTo>
                  <a:lnTo>
                    <a:pt x="76" y="3"/>
                  </a:lnTo>
                  <a:lnTo>
                    <a:pt x="87" y="7"/>
                  </a:lnTo>
                  <a:lnTo>
                    <a:pt x="94" y="12"/>
                  </a:lnTo>
                  <a:lnTo>
                    <a:pt x="101" y="19"/>
                  </a:lnTo>
                  <a:lnTo>
                    <a:pt x="106" y="26"/>
                  </a:lnTo>
                  <a:lnTo>
                    <a:pt x="109" y="33"/>
                  </a:lnTo>
                  <a:lnTo>
                    <a:pt x="111" y="4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4" name="Freeform 215"/>
            <p:cNvSpPr>
              <a:spLocks/>
            </p:cNvSpPr>
            <p:nvPr/>
          </p:nvSpPr>
          <p:spPr bwMode="auto">
            <a:xfrm>
              <a:off x="892" y="2968"/>
              <a:ext cx="249" cy="57"/>
            </a:xfrm>
            <a:custGeom>
              <a:avLst/>
              <a:gdLst>
                <a:gd name="T0" fmla="*/ 0 w 60"/>
                <a:gd name="T1" fmla="*/ 45 h 45"/>
                <a:gd name="T2" fmla="*/ 0 w 60"/>
                <a:gd name="T3" fmla="*/ 45 h 45"/>
                <a:gd name="T4" fmla="*/ 13 w 60"/>
                <a:gd name="T5" fmla="*/ 45 h 45"/>
                <a:gd name="T6" fmla="*/ 23 w 60"/>
                <a:gd name="T7" fmla="*/ 41 h 45"/>
                <a:gd name="T8" fmla="*/ 33 w 60"/>
                <a:gd name="T9" fmla="*/ 38 h 45"/>
                <a:gd name="T10" fmla="*/ 42 w 60"/>
                <a:gd name="T11" fmla="*/ 33 h 45"/>
                <a:gd name="T12" fmla="*/ 49 w 60"/>
                <a:gd name="T13" fmla="*/ 26 h 45"/>
                <a:gd name="T14" fmla="*/ 56 w 60"/>
                <a:gd name="T15" fmla="*/ 17 h 45"/>
                <a:gd name="T16" fmla="*/ 60 w 60"/>
                <a:gd name="T17" fmla="*/ 8 h 45"/>
                <a:gd name="T18" fmla="*/ 60 w 60"/>
                <a:gd name="T19" fmla="*/ 0 h 45"/>
                <a:gd name="T20" fmla="*/ 51 w 60"/>
                <a:gd name="T21" fmla="*/ 0 h 45"/>
                <a:gd name="T22" fmla="*/ 49 w 60"/>
                <a:gd name="T23" fmla="*/ 6 h 45"/>
                <a:gd name="T24" fmla="*/ 46 w 60"/>
                <a:gd name="T25" fmla="*/ 13 h 45"/>
                <a:gd name="T26" fmla="*/ 42 w 60"/>
                <a:gd name="T27" fmla="*/ 19 h 45"/>
                <a:gd name="T28" fmla="*/ 37 w 60"/>
                <a:gd name="T29" fmla="*/ 24 h 45"/>
                <a:gd name="T30" fmla="*/ 28 w 60"/>
                <a:gd name="T31" fmla="*/ 29 h 45"/>
                <a:gd name="T32" fmla="*/ 21 w 60"/>
                <a:gd name="T33" fmla="*/ 33 h 45"/>
                <a:gd name="T34" fmla="*/ 11 w 60"/>
                <a:gd name="T35" fmla="*/ 34 h 45"/>
                <a:gd name="T36" fmla="*/ 0 w 60"/>
                <a:gd name="T37" fmla="*/ 34 h 45"/>
                <a:gd name="T38" fmla="*/ 0 w 60"/>
                <a:gd name="T39" fmla="*/ 34 h 45"/>
                <a:gd name="T40" fmla="*/ 0 w 60"/>
                <a:gd name="T41" fmla="*/ 45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0" y="45"/>
                  </a:moveTo>
                  <a:lnTo>
                    <a:pt x="0" y="45"/>
                  </a:lnTo>
                  <a:lnTo>
                    <a:pt x="13" y="45"/>
                  </a:lnTo>
                  <a:lnTo>
                    <a:pt x="23" y="41"/>
                  </a:lnTo>
                  <a:lnTo>
                    <a:pt x="33" y="38"/>
                  </a:lnTo>
                  <a:lnTo>
                    <a:pt x="42" y="33"/>
                  </a:lnTo>
                  <a:lnTo>
                    <a:pt x="49" y="26"/>
                  </a:lnTo>
                  <a:lnTo>
                    <a:pt x="56" y="17"/>
                  </a:lnTo>
                  <a:lnTo>
                    <a:pt x="60" y="8"/>
                  </a:lnTo>
                  <a:lnTo>
                    <a:pt x="60" y="0"/>
                  </a:lnTo>
                  <a:lnTo>
                    <a:pt x="51" y="0"/>
                  </a:lnTo>
                  <a:lnTo>
                    <a:pt x="49" y="6"/>
                  </a:lnTo>
                  <a:lnTo>
                    <a:pt x="46" y="13"/>
                  </a:lnTo>
                  <a:lnTo>
                    <a:pt x="42" y="19"/>
                  </a:lnTo>
                  <a:lnTo>
                    <a:pt x="37" y="24"/>
                  </a:lnTo>
                  <a:lnTo>
                    <a:pt x="28" y="29"/>
                  </a:lnTo>
                  <a:lnTo>
                    <a:pt x="21" y="33"/>
                  </a:lnTo>
                  <a:lnTo>
                    <a:pt x="11" y="34"/>
                  </a:lnTo>
                  <a:lnTo>
                    <a:pt x="0" y="34"/>
                  </a:lnTo>
                  <a:lnTo>
                    <a:pt x="0" y="4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5" name="Freeform 216"/>
            <p:cNvSpPr>
              <a:spLocks/>
            </p:cNvSpPr>
            <p:nvPr/>
          </p:nvSpPr>
          <p:spPr bwMode="auto">
            <a:xfrm>
              <a:off x="642" y="2968"/>
              <a:ext cx="250" cy="57"/>
            </a:xfrm>
            <a:custGeom>
              <a:avLst/>
              <a:gdLst>
                <a:gd name="T0" fmla="*/ 0 w 60"/>
                <a:gd name="T1" fmla="*/ 0 h 45"/>
                <a:gd name="T2" fmla="*/ 0 w 60"/>
                <a:gd name="T3" fmla="*/ 0 h 45"/>
                <a:gd name="T4" fmla="*/ 1 w 60"/>
                <a:gd name="T5" fmla="*/ 8 h 45"/>
                <a:gd name="T6" fmla="*/ 5 w 60"/>
                <a:gd name="T7" fmla="*/ 17 h 45"/>
                <a:gd name="T8" fmla="*/ 12 w 60"/>
                <a:gd name="T9" fmla="*/ 26 h 45"/>
                <a:gd name="T10" fmla="*/ 19 w 60"/>
                <a:gd name="T11" fmla="*/ 33 h 45"/>
                <a:gd name="T12" fmla="*/ 27 w 60"/>
                <a:gd name="T13" fmla="*/ 38 h 45"/>
                <a:gd name="T14" fmla="*/ 38 w 60"/>
                <a:gd name="T15" fmla="*/ 41 h 45"/>
                <a:gd name="T16" fmla="*/ 48 w 60"/>
                <a:gd name="T17" fmla="*/ 45 h 45"/>
                <a:gd name="T18" fmla="*/ 60 w 60"/>
                <a:gd name="T19" fmla="*/ 45 h 45"/>
                <a:gd name="T20" fmla="*/ 60 w 60"/>
                <a:gd name="T21" fmla="*/ 34 h 45"/>
                <a:gd name="T22" fmla="*/ 50 w 60"/>
                <a:gd name="T23" fmla="*/ 34 h 45"/>
                <a:gd name="T24" fmla="*/ 41 w 60"/>
                <a:gd name="T25" fmla="*/ 33 h 45"/>
                <a:gd name="T26" fmla="*/ 33 w 60"/>
                <a:gd name="T27" fmla="*/ 29 h 45"/>
                <a:gd name="T28" fmla="*/ 24 w 60"/>
                <a:gd name="T29" fmla="*/ 24 h 45"/>
                <a:gd name="T30" fmla="*/ 19 w 60"/>
                <a:gd name="T31" fmla="*/ 19 h 45"/>
                <a:gd name="T32" fmla="*/ 14 w 60"/>
                <a:gd name="T33" fmla="*/ 13 h 45"/>
                <a:gd name="T34" fmla="*/ 12 w 60"/>
                <a:gd name="T35" fmla="*/ 6 h 45"/>
                <a:gd name="T36" fmla="*/ 10 w 60"/>
                <a:gd name="T37" fmla="*/ 0 h 45"/>
                <a:gd name="T38" fmla="*/ 10 w 60"/>
                <a:gd name="T39" fmla="*/ 0 h 45"/>
                <a:gd name="T40" fmla="*/ 0 w 60"/>
                <a:gd name="T41" fmla="*/ 0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5"/>
                <a:gd name="T65" fmla="*/ 60 w 60"/>
                <a:gd name="T66" fmla="*/ 45 h 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5">
                  <a:moveTo>
                    <a:pt x="0" y="0"/>
                  </a:moveTo>
                  <a:lnTo>
                    <a:pt x="0" y="0"/>
                  </a:lnTo>
                  <a:lnTo>
                    <a:pt x="1" y="8"/>
                  </a:lnTo>
                  <a:lnTo>
                    <a:pt x="5" y="17"/>
                  </a:lnTo>
                  <a:lnTo>
                    <a:pt x="12" y="26"/>
                  </a:lnTo>
                  <a:lnTo>
                    <a:pt x="19" y="33"/>
                  </a:lnTo>
                  <a:lnTo>
                    <a:pt x="27" y="38"/>
                  </a:lnTo>
                  <a:lnTo>
                    <a:pt x="38" y="41"/>
                  </a:lnTo>
                  <a:lnTo>
                    <a:pt x="48" y="45"/>
                  </a:lnTo>
                  <a:lnTo>
                    <a:pt x="60" y="45"/>
                  </a:lnTo>
                  <a:lnTo>
                    <a:pt x="60" y="34"/>
                  </a:lnTo>
                  <a:lnTo>
                    <a:pt x="50" y="34"/>
                  </a:lnTo>
                  <a:lnTo>
                    <a:pt x="41" y="33"/>
                  </a:lnTo>
                  <a:lnTo>
                    <a:pt x="33" y="29"/>
                  </a:lnTo>
                  <a:lnTo>
                    <a:pt x="24" y="24"/>
                  </a:lnTo>
                  <a:lnTo>
                    <a:pt x="19" y="19"/>
                  </a:lnTo>
                  <a:lnTo>
                    <a:pt x="14" y="13"/>
                  </a:lnTo>
                  <a:lnTo>
                    <a:pt x="12" y="6"/>
                  </a:lnTo>
                  <a:lnTo>
                    <a:pt x="10" y="0"/>
                  </a:lnTo>
                  <a:lnTo>
                    <a:pt x="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6" name="Freeform 217"/>
            <p:cNvSpPr>
              <a:spLocks/>
            </p:cNvSpPr>
            <p:nvPr/>
          </p:nvSpPr>
          <p:spPr bwMode="auto">
            <a:xfrm>
              <a:off x="642" y="2909"/>
              <a:ext cx="250" cy="59"/>
            </a:xfrm>
            <a:custGeom>
              <a:avLst/>
              <a:gdLst>
                <a:gd name="T0" fmla="*/ 60 w 60"/>
                <a:gd name="T1" fmla="*/ 0 h 47"/>
                <a:gd name="T2" fmla="*/ 60 w 60"/>
                <a:gd name="T3" fmla="*/ 0 h 47"/>
                <a:gd name="T4" fmla="*/ 48 w 60"/>
                <a:gd name="T5" fmla="*/ 1 h 47"/>
                <a:gd name="T6" fmla="*/ 38 w 60"/>
                <a:gd name="T7" fmla="*/ 3 h 47"/>
                <a:gd name="T8" fmla="*/ 27 w 60"/>
                <a:gd name="T9" fmla="*/ 8 h 47"/>
                <a:gd name="T10" fmla="*/ 19 w 60"/>
                <a:gd name="T11" fmla="*/ 13 h 47"/>
                <a:gd name="T12" fmla="*/ 12 w 60"/>
                <a:gd name="T13" fmla="*/ 20 h 47"/>
                <a:gd name="T14" fmla="*/ 5 w 60"/>
                <a:gd name="T15" fmla="*/ 27 h 47"/>
                <a:gd name="T16" fmla="*/ 1 w 60"/>
                <a:gd name="T17" fmla="*/ 36 h 47"/>
                <a:gd name="T18" fmla="*/ 0 w 60"/>
                <a:gd name="T19" fmla="*/ 47 h 47"/>
                <a:gd name="T20" fmla="*/ 10 w 60"/>
                <a:gd name="T21" fmla="*/ 47 h 47"/>
                <a:gd name="T22" fmla="*/ 12 w 60"/>
                <a:gd name="T23" fmla="*/ 40 h 47"/>
                <a:gd name="T24" fmla="*/ 14 w 60"/>
                <a:gd name="T25" fmla="*/ 33 h 47"/>
                <a:gd name="T26" fmla="*/ 19 w 60"/>
                <a:gd name="T27" fmla="*/ 27 h 47"/>
                <a:gd name="T28" fmla="*/ 24 w 60"/>
                <a:gd name="T29" fmla="*/ 22 h 47"/>
                <a:gd name="T30" fmla="*/ 33 w 60"/>
                <a:gd name="T31" fmla="*/ 17 h 47"/>
                <a:gd name="T32" fmla="*/ 41 w 60"/>
                <a:gd name="T33" fmla="*/ 13 h 47"/>
                <a:gd name="T34" fmla="*/ 50 w 60"/>
                <a:gd name="T35" fmla="*/ 12 h 47"/>
                <a:gd name="T36" fmla="*/ 60 w 60"/>
                <a:gd name="T37" fmla="*/ 10 h 47"/>
                <a:gd name="T38" fmla="*/ 60 w 60"/>
                <a:gd name="T39" fmla="*/ 10 h 47"/>
                <a:gd name="T40" fmla="*/ 60 w 60"/>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60" y="0"/>
                  </a:moveTo>
                  <a:lnTo>
                    <a:pt x="60" y="0"/>
                  </a:lnTo>
                  <a:lnTo>
                    <a:pt x="48" y="1"/>
                  </a:lnTo>
                  <a:lnTo>
                    <a:pt x="38" y="3"/>
                  </a:lnTo>
                  <a:lnTo>
                    <a:pt x="27" y="8"/>
                  </a:lnTo>
                  <a:lnTo>
                    <a:pt x="19" y="13"/>
                  </a:lnTo>
                  <a:lnTo>
                    <a:pt x="12" y="20"/>
                  </a:lnTo>
                  <a:lnTo>
                    <a:pt x="5" y="27"/>
                  </a:lnTo>
                  <a:lnTo>
                    <a:pt x="1" y="36"/>
                  </a:lnTo>
                  <a:lnTo>
                    <a:pt x="0" y="47"/>
                  </a:lnTo>
                  <a:lnTo>
                    <a:pt x="10" y="47"/>
                  </a:lnTo>
                  <a:lnTo>
                    <a:pt x="12" y="40"/>
                  </a:lnTo>
                  <a:lnTo>
                    <a:pt x="14" y="33"/>
                  </a:lnTo>
                  <a:lnTo>
                    <a:pt x="19" y="27"/>
                  </a:lnTo>
                  <a:lnTo>
                    <a:pt x="24" y="22"/>
                  </a:lnTo>
                  <a:lnTo>
                    <a:pt x="33" y="17"/>
                  </a:lnTo>
                  <a:lnTo>
                    <a:pt x="41" y="13"/>
                  </a:lnTo>
                  <a:lnTo>
                    <a:pt x="50" y="12"/>
                  </a:lnTo>
                  <a:lnTo>
                    <a:pt x="60" y="10"/>
                  </a:lnTo>
                  <a:lnTo>
                    <a:pt x="6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7" name="Freeform 218"/>
            <p:cNvSpPr>
              <a:spLocks/>
            </p:cNvSpPr>
            <p:nvPr/>
          </p:nvSpPr>
          <p:spPr bwMode="auto">
            <a:xfrm>
              <a:off x="892" y="2909"/>
              <a:ext cx="249" cy="59"/>
            </a:xfrm>
            <a:custGeom>
              <a:avLst/>
              <a:gdLst>
                <a:gd name="T0" fmla="*/ 60 w 60"/>
                <a:gd name="T1" fmla="*/ 47 h 47"/>
                <a:gd name="T2" fmla="*/ 60 w 60"/>
                <a:gd name="T3" fmla="*/ 47 h 47"/>
                <a:gd name="T4" fmla="*/ 60 w 60"/>
                <a:gd name="T5" fmla="*/ 36 h 47"/>
                <a:gd name="T6" fmla="*/ 56 w 60"/>
                <a:gd name="T7" fmla="*/ 27 h 47"/>
                <a:gd name="T8" fmla="*/ 49 w 60"/>
                <a:gd name="T9" fmla="*/ 20 h 47"/>
                <a:gd name="T10" fmla="*/ 42 w 60"/>
                <a:gd name="T11" fmla="*/ 13 h 47"/>
                <a:gd name="T12" fmla="*/ 33 w 60"/>
                <a:gd name="T13" fmla="*/ 8 h 47"/>
                <a:gd name="T14" fmla="*/ 23 w 60"/>
                <a:gd name="T15" fmla="*/ 3 h 47"/>
                <a:gd name="T16" fmla="*/ 13 w 60"/>
                <a:gd name="T17" fmla="*/ 1 h 47"/>
                <a:gd name="T18" fmla="*/ 0 w 60"/>
                <a:gd name="T19" fmla="*/ 0 h 47"/>
                <a:gd name="T20" fmla="*/ 0 w 60"/>
                <a:gd name="T21" fmla="*/ 10 h 47"/>
                <a:gd name="T22" fmla="*/ 11 w 60"/>
                <a:gd name="T23" fmla="*/ 12 h 47"/>
                <a:gd name="T24" fmla="*/ 21 w 60"/>
                <a:gd name="T25" fmla="*/ 13 h 47"/>
                <a:gd name="T26" fmla="*/ 28 w 60"/>
                <a:gd name="T27" fmla="*/ 17 h 47"/>
                <a:gd name="T28" fmla="*/ 37 w 60"/>
                <a:gd name="T29" fmla="*/ 22 h 47"/>
                <a:gd name="T30" fmla="*/ 42 w 60"/>
                <a:gd name="T31" fmla="*/ 27 h 47"/>
                <a:gd name="T32" fmla="*/ 46 w 60"/>
                <a:gd name="T33" fmla="*/ 33 h 47"/>
                <a:gd name="T34" fmla="*/ 49 w 60"/>
                <a:gd name="T35" fmla="*/ 40 h 47"/>
                <a:gd name="T36" fmla="*/ 51 w 60"/>
                <a:gd name="T37" fmla="*/ 47 h 47"/>
                <a:gd name="T38" fmla="*/ 51 w 60"/>
                <a:gd name="T39" fmla="*/ 47 h 47"/>
                <a:gd name="T40" fmla="*/ 60 w 60"/>
                <a:gd name="T41" fmla="*/ 47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0"/>
                <a:gd name="T64" fmla="*/ 0 h 47"/>
                <a:gd name="T65" fmla="*/ 60 w 60"/>
                <a:gd name="T66" fmla="*/ 47 h 4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0" h="47">
                  <a:moveTo>
                    <a:pt x="60" y="47"/>
                  </a:moveTo>
                  <a:lnTo>
                    <a:pt x="60" y="47"/>
                  </a:lnTo>
                  <a:lnTo>
                    <a:pt x="60" y="36"/>
                  </a:lnTo>
                  <a:lnTo>
                    <a:pt x="56" y="27"/>
                  </a:lnTo>
                  <a:lnTo>
                    <a:pt x="49" y="20"/>
                  </a:lnTo>
                  <a:lnTo>
                    <a:pt x="42" y="13"/>
                  </a:lnTo>
                  <a:lnTo>
                    <a:pt x="33" y="8"/>
                  </a:lnTo>
                  <a:lnTo>
                    <a:pt x="23" y="3"/>
                  </a:lnTo>
                  <a:lnTo>
                    <a:pt x="13" y="1"/>
                  </a:lnTo>
                  <a:lnTo>
                    <a:pt x="0" y="0"/>
                  </a:lnTo>
                  <a:lnTo>
                    <a:pt x="0" y="10"/>
                  </a:lnTo>
                  <a:lnTo>
                    <a:pt x="11" y="12"/>
                  </a:lnTo>
                  <a:lnTo>
                    <a:pt x="21" y="13"/>
                  </a:lnTo>
                  <a:lnTo>
                    <a:pt x="28" y="17"/>
                  </a:lnTo>
                  <a:lnTo>
                    <a:pt x="37" y="22"/>
                  </a:lnTo>
                  <a:lnTo>
                    <a:pt x="42" y="27"/>
                  </a:lnTo>
                  <a:lnTo>
                    <a:pt x="46" y="33"/>
                  </a:lnTo>
                  <a:lnTo>
                    <a:pt x="49" y="40"/>
                  </a:lnTo>
                  <a:lnTo>
                    <a:pt x="51" y="47"/>
                  </a:lnTo>
                  <a:lnTo>
                    <a:pt x="60" y="4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8" name="Freeform 219"/>
            <p:cNvSpPr>
              <a:spLocks/>
            </p:cNvSpPr>
            <p:nvPr/>
          </p:nvSpPr>
          <p:spPr bwMode="auto">
            <a:xfrm rot="-9413994">
              <a:off x="1010" y="2982"/>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89" name="Freeform 220"/>
            <p:cNvSpPr>
              <a:spLocks/>
            </p:cNvSpPr>
            <p:nvPr/>
          </p:nvSpPr>
          <p:spPr bwMode="auto">
            <a:xfrm rot="-9413994">
              <a:off x="961" y="2974"/>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0" name="Freeform 221"/>
            <p:cNvSpPr>
              <a:spLocks/>
            </p:cNvSpPr>
            <p:nvPr/>
          </p:nvSpPr>
          <p:spPr bwMode="auto">
            <a:xfrm rot="-9413994">
              <a:off x="919" y="2973"/>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1" name="Freeform 222"/>
            <p:cNvSpPr>
              <a:spLocks/>
            </p:cNvSpPr>
            <p:nvPr/>
          </p:nvSpPr>
          <p:spPr bwMode="auto">
            <a:xfrm rot="-9413994">
              <a:off x="879" y="297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2" name="Freeform 223"/>
            <p:cNvSpPr>
              <a:spLocks/>
            </p:cNvSpPr>
            <p:nvPr/>
          </p:nvSpPr>
          <p:spPr bwMode="auto">
            <a:xfrm rot="-9413994">
              <a:off x="837" y="2971"/>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3" name="Freeform 224"/>
            <p:cNvSpPr>
              <a:spLocks/>
            </p:cNvSpPr>
            <p:nvPr/>
          </p:nvSpPr>
          <p:spPr bwMode="auto">
            <a:xfrm rot="-9413994">
              <a:off x="756" y="2970"/>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4" name="Freeform 225"/>
            <p:cNvSpPr>
              <a:spLocks/>
            </p:cNvSpPr>
            <p:nvPr/>
          </p:nvSpPr>
          <p:spPr bwMode="auto">
            <a:xfrm rot="-9413994">
              <a:off x="715" y="2968"/>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5" name="Freeform 226"/>
            <p:cNvSpPr>
              <a:spLocks/>
            </p:cNvSpPr>
            <p:nvPr/>
          </p:nvSpPr>
          <p:spPr bwMode="auto">
            <a:xfrm rot="-9413994">
              <a:off x="673" y="2967"/>
              <a:ext cx="54" cy="100"/>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6" name="Freeform 227"/>
            <p:cNvSpPr>
              <a:spLocks/>
            </p:cNvSpPr>
            <p:nvPr/>
          </p:nvSpPr>
          <p:spPr bwMode="auto">
            <a:xfrm rot="-10731118">
              <a:off x="601" y="3057"/>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7" name="Freeform 228"/>
            <p:cNvSpPr>
              <a:spLocks/>
            </p:cNvSpPr>
            <p:nvPr/>
          </p:nvSpPr>
          <p:spPr bwMode="auto">
            <a:xfrm rot="-10731118">
              <a:off x="679" y="2955"/>
              <a:ext cx="462" cy="45"/>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8" name="Freeform 229"/>
            <p:cNvSpPr>
              <a:spLocks/>
            </p:cNvSpPr>
            <p:nvPr/>
          </p:nvSpPr>
          <p:spPr bwMode="auto">
            <a:xfrm rot="-9413994">
              <a:off x="1102" y="2984"/>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199" name="Freeform 230"/>
            <p:cNvSpPr>
              <a:spLocks/>
            </p:cNvSpPr>
            <p:nvPr/>
          </p:nvSpPr>
          <p:spPr bwMode="auto">
            <a:xfrm rot="-9413994">
              <a:off x="1058" y="298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00" name="Freeform 231"/>
            <p:cNvSpPr>
              <a:spLocks/>
            </p:cNvSpPr>
            <p:nvPr/>
          </p:nvSpPr>
          <p:spPr bwMode="auto">
            <a:xfrm rot="-9413994">
              <a:off x="630" y="2965"/>
              <a:ext cx="46" cy="78"/>
            </a:xfrm>
            <a:custGeom>
              <a:avLst/>
              <a:gdLst>
                <a:gd name="T0" fmla="*/ 0 w 23"/>
                <a:gd name="T1" fmla="*/ 4 h 60"/>
                <a:gd name="T2" fmla="*/ 14 w 23"/>
                <a:gd name="T3" fmla="*/ 60 h 60"/>
                <a:gd name="T4" fmla="*/ 23 w 23"/>
                <a:gd name="T5" fmla="*/ 58 h 60"/>
                <a:gd name="T6" fmla="*/ 11 w 23"/>
                <a:gd name="T7" fmla="*/ 0 h 60"/>
                <a:gd name="T8" fmla="*/ 0 w 23"/>
                <a:gd name="T9" fmla="*/ 4 h 60"/>
                <a:gd name="T10" fmla="*/ 0 60000 65536"/>
                <a:gd name="T11" fmla="*/ 0 60000 65536"/>
                <a:gd name="T12" fmla="*/ 0 60000 65536"/>
                <a:gd name="T13" fmla="*/ 0 60000 65536"/>
                <a:gd name="T14" fmla="*/ 0 60000 65536"/>
                <a:gd name="T15" fmla="*/ 0 w 23"/>
                <a:gd name="T16" fmla="*/ 0 h 60"/>
                <a:gd name="T17" fmla="*/ 23 w 23"/>
                <a:gd name="T18" fmla="*/ 60 h 60"/>
              </a:gdLst>
              <a:ahLst/>
              <a:cxnLst>
                <a:cxn ang="T10">
                  <a:pos x="T0" y="T1"/>
                </a:cxn>
                <a:cxn ang="T11">
                  <a:pos x="T2" y="T3"/>
                </a:cxn>
                <a:cxn ang="T12">
                  <a:pos x="T4" y="T5"/>
                </a:cxn>
                <a:cxn ang="T13">
                  <a:pos x="T6" y="T7"/>
                </a:cxn>
                <a:cxn ang="T14">
                  <a:pos x="T8" y="T9"/>
                </a:cxn>
              </a:cxnLst>
              <a:rect l="T15" t="T16" r="T17" b="T18"/>
              <a:pathLst>
                <a:path w="23" h="60">
                  <a:moveTo>
                    <a:pt x="0" y="4"/>
                  </a:moveTo>
                  <a:lnTo>
                    <a:pt x="14" y="60"/>
                  </a:lnTo>
                  <a:lnTo>
                    <a:pt x="23" y="58"/>
                  </a:lnTo>
                  <a:lnTo>
                    <a:pt x="11" y="0"/>
                  </a:lnTo>
                  <a:lnTo>
                    <a:pt x="0" y="4"/>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202" name="Oval 233"/>
          <p:cNvSpPr>
            <a:spLocks noChangeArrowheads="1"/>
          </p:cNvSpPr>
          <p:nvPr/>
        </p:nvSpPr>
        <p:spPr bwMode="auto">
          <a:xfrm>
            <a:off x="4319413" y="4923670"/>
            <a:ext cx="647700" cy="217488"/>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03" name="Oval 234"/>
          <p:cNvSpPr>
            <a:spLocks noChangeArrowheads="1"/>
          </p:cNvSpPr>
          <p:nvPr/>
        </p:nvSpPr>
        <p:spPr bwMode="auto">
          <a:xfrm>
            <a:off x="6988584" y="3779634"/>
            <a:ext cx="647700" cy="217488"/>
          </a:xfrm>
          <a:prstGeom prst="ellipse">
            <a:avLst/>
          </a:prstGeom>
          <a:solidFill>
            <a:srgbClr val="CC99FF"/>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04" name="Text Box 235"/>
          <p:cNvSpPr txBox="1">
            <a:spLocks noChangeArrowheads="1"/>
          </p:cNvSpPr>
          <p:nvPr/>
        </p:nvSpPr>
        <p:spPr bwMode="auto">
          <a:xfrm>
            <a:off x="7690554" y="1333726"/>
            <a:ext cx="1296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AU" altLang="en-US" b="1" dirty="0">
                <a:solidFill>
                  <a:srgbClr val="008000"/>
                </a:solidFill>
              </a:rPr>
              <a:t>Target transcript</a:t>
            </a:r>
            <a:endParaRPr lang="en-US" altLang="en-US" b="1" dirty="0">
              <a:solidFill>
                <a:srgbClr val="008000"/>
              </a:solidFill>
            </a:endParaRPr>
          </a:p>
        </p:txBody>
      </p:sp>
      <p:sp>
        <p:nvSpPr>
          <p:cNvPr id="205" name="Freeform 236"/>
          <p:cNvSpPr>
            <a:spLocks/>
          </p:cNvSpPr>
          <p:nvPr/>
        </p:nvSpPr>
        <p:spPr bwMode="auto">
          <a:xfrm>
            <a:off x="6304540" y="5241084"/>
            <a:ext cx="576262" cy="93663"/>
          </a:xfrm>
          <a:custGeom>
            <a:avLst/>
            <a:gdLst>
              <a:gd name="T0" fmla="*/ 0 w 363"/>
              <a:gd name="T1" fmla="*/ 7 h 59"/>
              <a:gd name="T2" fmla="*/ 181 w 363"/>
              <a:gd name="T3" fmla="*/ 7 h 59"/>
              <a:gd name="T4" fmla="*/ 272 w 363"/>
              <a:gd name="T5" fmla="*/ 52 h 59"/>
              <a:gd name="T6" fmla="*/ 363 w 363"/>
              <a:gd name="T7" fmla="*/ 52 h 59"/>
              <a:gd name="T8" fmla="*/ 0 60000 65536"/>
              <a:gd name="T9" fmla="*/ 0 60000 65536"/>
              <a:gd name="T10" fmla="*/ 0 60000 65536"/>
              <a:gd name="T11" fmla="*/ 0 60000 65536"/>
              <a:gd name="T12" fmla="*/ 0 w 363"/>
              <a:gd name="T13" fmla="*/ 0 h 59"/>
              <a:gd name="T14" fmla="*/ 363 w 363"/>
              <a:gd name="T15" fmla="*/ 59 h 59"/>
            </a:gdLst>
            <a:ahLst/>
            <a:cxnLst>
              <a:cxn ang="T8">
                <a:pos x="T0" y="T1"/>
              </a:cxn>
              <a:cxn ang="T9">
                <a:pos x="T2" y="T3"/>
              </a:cxn>
              <a:cxn ang="T10">
                <a:pos x="T4" y="T5"/>
              </a:cxn>
              <a:cxn ang="T11">
                <a:pos x="T6" y="T7"/>
              </a:cxn>
            </a:cxnLst>
            <a:rect l="T12" t="T13" r="T14" b="T15"/>
            <a:pathLst>
              <a:path w="363" h="59">
                <a:moveTo>
                  <a:pt x="0" y="7"/>
                </a:moveTo>
                <a:cubicBezTo>
                  <a:pt x="68" y="3"/>
                  <a:pt x="136" y="0"/>
                  <a:pt x="181" y="7"/>
                </a:cubicBezTo>
                <a:cubicBezTo>
                  <a:pt x="226" y="14"/>
                  <a:pt x="242" y="45"/>
                  <a:pt x="272" y="52"/>
                </a:cubicBezTo>
                <a:cubicBezTo>
                  <a:pt x="302" y="59"/>
                  <a:pt x="348" y="52"/>
                  <a:pt x="363" y="52"/>
                </a:cubicBezTo>
              </a:path>
            </a:pathLst>
          </a:custGeom>
          <a:noFill/>
          <a:ln w="6032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06" name="Line 237"/>
          <p:cNvSpPr>
            <a:spLocks noChangeShapeType="1"/>
          </p:cNvSpPr>
          <p:nvPr/>
        </p:nvSpPr>
        <p:spPr bwMode="auto">
          <a:xfrm>
            <a:off x="7096702" y="5323634"/>
            <a:ext cx="431800" cy="0"/>
          </a:xfrm>
          <a:prstGeom prst="line">
            <a:avLst/>
          </a:prstGeom>
          <a:noFill/>
          <a:ln w="60325">
            <a:solidFill>
              <a:srgbClr val="008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07" name="Line 238"/>
          <p:cNvSpPr>
            <a:spLocks noChangeShapeType="1"/>
          </p:cNvSpPr>
          <p:nvPr/>
        </p:nvSpPr>
        <p:spPr bwMode="auto">
          <a:xfrm>
            <a:off x="7744402" y="5323634"/>
            <a:ext cx="360363" cy="0"/>
          </a:xfrm>
          <a:prstGeom prst="line">
            <a:avLst/>
          </a:prstGeom>
          <a:noFill/>
          <a:ln w="60325">
            <a:solidFill>
              <a:srgbClr val="0080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08" name="Freeform 240"/>
          <p:cNvSpPr>
            <a:spLocks/>
          </p:cNvSpPr>
          <p:nvPr/>
        </p:nvSpPr>
        <p:spPr bwMode="auto">
          <a:xfrm>
            <a:off x="8247640" y="5252197"/>
            <a:ext cx="504825" cy="82550"/>
          </a:xfrm>
          <a:custGeom>
            <a:avLst/>
            <a:gdLst>
              <a:gd name="T0" fmla="*/ 0 w 318"/>
              <a:gd name="T1" fmla="*/ 45 h 52"/>
              <a:gd name="T2" fmla="*/ 272 w 318"/>
              <a:gd name="T3" fmla="*/ 45 h 52"/>
              <a:gd name="T4" fmla="*/ 227 w 318"/>
              <a:gd name="T5" fmla="*/ 45 h 52"/>
              <a:gd name="T6" fmla="*/ 272 w 318"/>
              <a:gd name="T7" fmla="*/ 45 h 52"/>
              <a:gd name="T8" fmla="*/ 318 w 318"/>
              <a:gd name="T9" fmla="*/ 0 h 52"/>
              <a:gd name="T10" fmla="*/ 0 60000 65536"/>
              <a:gd name="T11" fmla="*/ 0 60000 65536"/>
              <a:gd name="T12" fmla="*/ 0 60000 65536"/>
              <a:gd name="T13" fmla="*/ 0 60000 65536"/>
              <a:gd name="T14" fmla="*/ 0 60000 65536"/>
              <a:gd name="T15" fmla="*/ 0 w 318"/>
              <a:gd name="T16" fmla="*/ 0 h 52"/>
              <a:gd name="T17" fmla="*/ 318 w 318"/>
              <a:gd name="T18" fmla="*/ 52 h 52"/>
            </a:gdLst>
            <a:ahLst/>
            <a:cxnLst>
              <a:cxn ang="T10">
                <a:pos x="T0" y="T1"/>
              </a:cxn>
              <a:cxn ang="T11">
                <a:pos x="T2" y="T3"/>
              </a:cxn>
              <a:cxn ang="T12">
                <a:pos x="T4" y="T5"/>
              </a:cxn>
              <a:cxn ang="T13">
                <a:pos x="T6" y="T7"/>
              </a:cxn>
              <a:cxn ang="T14">
                <a:pos x="T8" y="T9"/>
              </a:cxn>
            </a:cxnLst>
            <a:rect l="T15" t="T16" r="T17" b="T18"/>
            <a:pathLst>
              <a:path w="318" h="52">
                <a:moveTo>
                  <a:pt x="0" y="45"/>
                </a:moveTo>
                <a:cubicBezTo>
                  <a:pt x="117" y="45"/>
                  <a:pt x="234" y="45"/>
                  <a:pt x="272" y="45"/>
                </a:cubicBezTo>
                <a:cubicBezTo>
                  <a:pt x="310" y="45"/>
                  <a:pt x="227" y="45"/>
                  <a:pt x="227" y="45"/>
                </a:cubicBezTo>
                <a:cubicBezTo>
                  <a:pt x="227" y="45"/>
                  <a:pt x="257" y="52"/>
                  <a:pt x="272" y="45"/>
                </a:cubicBezTo>
                <a:cubicBezTo>
                  <a:pt x="287" y="38"/>
                  <a:pt x="302" y="19"/>
                  <a:pt x="318" y="0"/>
                </a:cubicBezTo>
              </a:path>
            </a:pathLst>
          </a:custGeom>
          <a:noFill/>
          <a:ln w="6032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10" name="Text Box 85"/>
          <p:cNvSpPr txBox="1">
            <a:spLocks noChangeArrowheads="1"/>
          </p:cNvSpPr>
          <p:nvPr/>
        </p:nvSpPr>
        <p:spPr bwMode="auto">
          <a:xfrm>
            <a:off x="7942967" y="3746692"/>
            <a:ext cx="20891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smtClean="0">
                <a:solidFill>
                  <a:srgbClr val="FF0000"/>
                </a:solidFill>
                <a:latin typeface="Helvetica" pitchFamily="-112" charset="0"/>
                <a:ea typeface="宋体" pitchFamily="2" charset="-122"/>
                <a:cs typeface="Arial" charset="0"/>
              </a:rPr>
              <a:t>miRISCs</a:t>
            </a:r>
            <a:endParaRPr lang="en-AU" altLang="zh-CN" sz="1400" b="1" dirty="0">
              <a:solidFill>
                <a:srgbClr val="FF0000"/>
              </a:solidFill>
              <a:latin typeface="Helvetica" pitchFamily="-112" charset="0"/>
              <a:ea typeface="宋体" pitchFamily="2" charset="-122"/>
              <a:cs typeface="Arial" charset="0"/>
            </a:endParaRPr>
          </a:p>
        </p:txBody>
      </p:sp>
      <p:sp>
        <p:nvSpPr>
          <p:cNvPr id="209" name="Text Box 81"/>
          <p:cNvSpPr txBox="1">
            <a:spLocks noChangeArrowheads="1"/>
          </p:cNvSpPr>
          <p:nvPr/>
        </p:nvSpPr>
        <p:spPr bwMode="auto">
          <a:xfrm>
            <a:off x="167413" y="3952463"/>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sp>
        <p:nvSpPr>
          <p:cNvPr id="211" name="Text Box 80"/>
          <p:cNvSpPr txBox="1">
            <a:spLocks noChangeArrowheads="1"/>
          </p:cNvSpPr>
          <p:nvPr/>
        </p:nvSpPr>
        <p:spPr bwMode="auto">
          <a:xfrm>
            <a:off x="174451" y="3538289"/>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grpSp>
        <p:nvGrpSpPr>
          <p:cNvPr id="213" name="Group 124"/>
          <p:cNvGrpSpPr>
            <a:grpSpLocks/>
          </p:cNvGrpSpPr>
          <p:nvPr/>
        </p:nvGrpSpPr>
        <p:grpSpPr bwMode="auto">
          <a:xfrm>
            <a:off x="2501316" y="959046"/>
            <a:ext cx="254000" cy="436563"/>
            <a:chOff x="2524" y="2747"/>
            <a:chExt cx="160" cy="275"/>
          </a:xfrm>
        </p:grpSpPr>
        <p:sp>
          <p:nvSpPr>
            <p:cNvPr id="214" name="Rectangle 125"/>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15" name="Freeform 126"/>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grpSp>
        <p:nvGrpSpPr>
          <p:cNvPr id="216" name="Group 119"/>
          <p:cNvGrpSpPr>
            <a:grpSpLocks/>
          </p:cNvGrpSpPr>
          <p:nvPr/>
        </p:nvGrpSpPr>
        <p:grpSpPr bwMode="auto">
          <a:xfrm>
            <a:off x="1570654" y="4425099"/>
            <a:ext cx="254000" cy="407987"/>
            <a:chOff x="2524" y="2102"/>
            <a:chExt cx="160" cy="257"/>
          </a:xfrm>
        </p:grpSpPr>
        <p:sp>
          <p:nvSpPr>
            <p:cNvPr id="217" name="Rectangle 120"/>
            <p:cNvSpPr>
              <a:spLocks noChangeArrowheads="1"/>
            </p:cNvSpPr>
            <p:nvPr/>
          </p:nvSpPr>
          <p:spPr bwMode="auto">
            <a:xfrm>
              <a:off x="2573" y="2102"/>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18" name="Freeform 121"/>
            <p:cNvSpPr>
              <a:spLocks/>
            </p:cNvSpPr>
            <p:nvPr/>
          </p:nvSpPr>
          <p:spPr bwMode="auto">
            <a:xfrm>
              <a:off x="2524" y="2248"/>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
        <p:nvSpPr>
          <p:cNvPr id="219" name="Line 77"/>
          <p:cNvSpPr>
            <a:spLocks noChangeShapeType="1"/>
          </p:cNvSpPr>
          <p:nvPr/>
        </p:nvSpPr>
        <p:spPr bwMode="auto">
          <a:xfrm flipV="1">
            <a:off x="147845" y="4916238"/>
            <a:ext cx="1450950" cy="1876"/>
          </a:xfrm>
          <a:prstGeom prst="line">
            <a:avLst/>
          </a:prstGeom>
          <a:noFill/>
          <a:ln w="57150">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0" name="Line 77"/>
          <p:cNvSpPr>
            <a:spLocks noChangeShapeType="1"/>
          </p:cNvSpPr>
          <p:nvPr/>
        </p:nvSpPr>
        <p:spPr bwMode="auto">
          <a:xfrm flipV="1">
            <a:off x="1980654" y="4918114"/>
            <a:ext cx="1450889" cy="0"/>
          </a:xfrm>
          <a:prstGeom prst="line">
            <a:avLst/>
          </a:prstGeom>
          <a:noFill/>
          <a:ln w="57150">
            <a:solidFill>
              <a:schemeClr val="tx1">
                <a:lumMod val="50000"/>
                <a:lumOff val="50000"/>
              </a:schemeClr>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1" name="Text Box 6"/>
          <p:cNvSpPr txBox="1">
            <a:spLocks noChangeArrowheads="1"/>
          </p:cNvSpPr>
          <p:nvPr/>
        </p:nvSpPr>
        <p:spPr bwMode="auto">
          <a:xfrm>
            <a:off x="96545" y="4525309"/>
            <a:ext cx="117274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zh-CN" sz="1400" b="1" dirty="0" smtClean="0">
                <a:solidFill>
                  <a:schemeClr val="bg2">
                    <a:lumMod val="50000"/>
                  </a:schemeClr>
                </a:solidFill>
                <a:latin typeface="Helvetica" pitchFamily="-112" charset="0"/>
                <a:ea typeface="宋体" pitchFamily="2" charset="-122"/>
                <a:cs typeface="Arial" charset="0"/>
              </a:rPr>
              <a:t>Nucleus</a:t>
            </a:r>
            <a:endParaRPr lang="en-AU" altLang="zh-CN" sz="1400" b="1" dirty="0">
              <a:solidFill>
                <a:schemeClr val="bg2">
                  <a:lumMod val="50000"/>
                </a:schemeClr>
              </a:solidFill>
              <a:latin typeface="Helvetica" pitchFamily="-112" charset="0"/>
              <a:ea typeface="宋体" pitchFamily="2" charset="-122"/>
              <a:cs typeface="Arial" charset="0"/>
            </a:endParaRPr>
          </a:p>
        </p:txBody>
      </p:sp>
      <p:sp>
        <p:nvSpPr>
          <p:cNvPr id="222" name="Text Box 6"/>
          <p:cNvSpPr txBox="1">
            <a:spLocks noChangeArrowheads="1"/>
          </p:cNvSpPr>
          <p:nvPr/>
        </p:nvSpPr>
        <p:spPr bwMode="auto">
          <a:xfrm>
            <a:off x="96545" y="4987291"/>
            <a:ext cx="115550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1400" b="1">
                <a:solidFill>
                  <a:schemeClr val="bg2">
                    <a:lumMod val="50000"/>
                  </a:schemeClr>
                </a:solidFill>
                <a:latin typeface="Helvetica" pitchFamily="-112" charset="0"/>
                <a:ea typeface="宋体" pitchFamily="2" charset="-122"/>
                <a:cs typeface="Arial" charset="0"/>
              </a:defRPr>
            </a:lvl1pPr>
            <a:lvl2pPr marL="742950" indent="-285750">
              <a:defRPr>
                <a:latin typeface="Arial" charset="0"/>
              </a:defRPr>
            </a:lvl2pPr>
            <a:lvl3pPr marL="1143000" indent="-228600">
              <a:defRPr>
                <a:latin typeface="Arial" charset="0"/>
              </a:defRPr>
            </a:lvl3pPr>
            <a:lvl4pPr marL="1600200" indent="-228600">
              <a:defRPr>
                <a:latin typeface="Arial" charset="0"/>
              </a:defRPr>
            </a:lvl4pPr>
            <a:lvl5pPr marL="2057400" indent="-228600">
              <a:defRPr>
                <a:latin typeface="Arial" charset="0"/>
              </a:defRPr>
            </a:lvl5pPr>
            <a:lvl6pPr marL="2514600" indent="-228600" eaLnBrk="0" fontAlgn="base" hangingPunct="0">
              <a:spcBef>
                <a:spcPct val="0"/>
              </a:spcBef>
              <a:spcAft>
                <a:spcPct val="0"/>
              </a:spcAft>
              <a:defRPr>
                <a:latin typeface="Arial" charset="0"/>
              </a:defRPr>
            </a:lvl6pPr>
            <a:lvl7pPr marL="2971800" indent="-228600" eaLnBrk="0" fontAlgn="base" hangingPunct="0">
              <a:spcBef>
                <a:spcPct val="0"/>
              </a:spcBef>
              <a:spcAft>
                <a:spcPct val="0"/>
              </a:spcAft>
              <a:defRPr>
                <a:latin typeface="Arial" charset="0"/>
              </a:defRPr>
            </a:lvl7pPr>
            <a:lvl8pPr marL="3429000" indent="-228600" eaLnBrk="0" fontAlgn="base" hangingPunct="0">
              <a:spcBef>
                <a:spcPct val="0"/>
              </a:spcBef>
              <a:spcAft>
                <a:spcPct val="0"/>
              </a:spcAft>
              <a:defRPr>
                <a:latin typeface="Arial" charset="0"/>
              </a:defRPr>
            </a:lvl8pPr>
            <a:lvl9pPr marL="3886200" indent="-228600" eaLnBrk="0" fontAlgn="base" hangingPunct="0">
              <a:spcBef>
                <a:spcPct val="0"/>
              </a:spcBef>
              <a:spcAft>
                <a:spcPct val="0"/>
              </a:spcAft>
              <a:defRPr>
                <a:latin typeface="Arial" charset="0"/>
              </a:defRPr>
            </a:lvl9pPr>
          </a:lstStyle>
          <a:p>
            <a:r>
              <a:rPr lang="en-US" altLang="zh-CN" dirty="0"/>
              <a:t>Cytoplasm</a:t>
            </a:r>
            <a:endParaRPr lang="en-AU" altLang="zh-CN" dirty="0"/>
          </a:p>
        </p:txBody>
      </p:sp>
      <p:sp>
        <p:nvSpPr>
          <p:cNvPr id="223" name="Freeform 98"/>
          <p:cNvSpPr>
            <a:spLocks/>
          </p:cNvSpPr>
          <p:nvPr/>
        </p:nvSpPr>
        <p:spPr bwMode="auto">
          <a:xfrm rot="10868882">
            <a:off x="1809342" y="5591399"/>
            <a:ext cx="733425" cy="71438"/>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24" name="Text Box 81"/>
          <p:cNvSpPr txBox="1">
            <a:spLocks noChangeArrowheads="1"/>
          </p:cNvSpPr>
          <p:nvPr/>
        </p:nvSpPr>
        <p:spPr bwMode="auto">
          <a:xfrm>
            <a:off x="2327618" y="5247508"/>
            <a:ext cx="8604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sp>
        <p:nvSpPr>
          <p:cNvPr id="225" name="Freeform 99"/>
          <p:cNvSpPr>
            <a:spLocks/>
          </p:cNvSpPr>
          <p:nvPr/>
        </p:nvSpPr>
        <p:spPr bwMode="auto">
          <a:xfrm rot="10868882">
            <a:off x="1169732" y="5818571"/>
            <a:ext cx="733425" cy="71438"/>
          </a:xfrm>
          <a:custGeom>
            <a:avLst/>
            <a:gdLst>
              <a:gd name="T0" fmla="*/ 0 w 462"/>
              <a:gd name="T1" fmla="*/ 24 h 37"/>
              <a:gd name="T2" fmla="*/ 180 w 462"/>
              <a:gd name="T3" fmla="*/ 18 h 37"/>
              <a:gd name="T4" fmla="*/ 348 w 462"/>
              <a:gd name="T5" fmla="*/ 36 h 37"/>
              <a:gd name="T6" fmla="*/ 462 w 462"/>
              <a:gd name="T7" fmla="*/ 36 h 37"/>
              <a:gd name="T8" fmla="*/ 0 60000 65536"/>
              <a:gd name="T9" fmla="*/ 0 60000 65536"/>
              <a:gd name="T10" fmla="*/ 0 60000 65536"/>
              <a:gd name="T11" fmla="*/ 0 60000 65536"/>
              <a:gd name="T12" fmla="*/ 0 w 462"/>
              <a:gd name="T13" fmla="*/ 0 h 37"/>
              <a:gd name="T14" fmla="*/ 462 w 462"/>
              <a:gd name="T15" fmla="*/ 37 h 37"/>
            </a:gdLst>
            <a:ahLst/>
            <a:cxnLst>
              <a:cxn ang="T8">
                <a:pos x="T0" y="T1"/>
              </a:cxn>
              <a:cxn ang="T9">
                <a:pos x="T2" y="T3"/>
              </a:cxn>
              <a:cxn ang="T10">
                <a:pos x="T4" y="T5"/>
              </a:cxn>
              <a:cxn ang="T11">
                <a:pos x="T6" y="T7"/>
              </a:cxn>
            </a:cxnLst>
            <a:rect l="T12" t="T13" r="T14" b="T15"/>
            <a:pathLst>
              <a:path w="462" h="37">
                <a:moveTo>
                  <a:pt x="0" y="24"/>
                </a:moveTo>
                <a:cubicBezTo>
                  <a:pt x="60" y="34"/>
                  <a:pt x="120" y="27"/>
                  <a:pt x="180" y="18"/>
                </a:cubicBezTo>
                <a:cubicBezTo>
                  <a:pt x="234" y="0"/>
                  <a:pt x="293" y="34"/>
                  <a:pt x="348" y="36"/>
                </a:cubicBezTo>
                <a:cubicBezTo>
                  <a:pt x="386" y="37"/>
                  <a:pt x="424" y="36"/>
                  <a:pt x="462" y="36"/>
                </a:cubicBezTo>
              </a:path>
            </a:pathLst>
          </a:custGeom>
          <a:noFill/>
          <a:ln w="38100">
            <a:solidFill>
              <a:srgbClr val="FF99CC"/>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ln>
                <a:solidFill>
                  <a:schemeClr val="tx1"/>
                </a:solidFill>
                <a:prstDash val="sysDash"/>
              </a:ln>
            </a:endParaRPr>
          </a:p>
        </p:txBody>
      </p:sp>
      <p:sp>
        <p:nvSpPr>
          <p:cNvPr id="226" name="Text Box 80"/>
          <p:cNvSpPr txBox="1">
            <a:spLocks noChangeArrowheads="1"/>
          </p:cNvSpPr>
          <p:nvPr/>
        </p:nvSpPr>
        <p:spPr bwMode="auto">
          <a:xfrm>
            <a:off x="203259" y="5636957"/>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sz="1600" b="1" dirty="0">
                <a:solidFill>
                  <a:srgbClr val="000099"/>
                </a:solidFill>
                <a:ea typeface="宋体" pitchFamily="2" charset="-122"/>
                <a:cs typeface="Arial" charset="0"/>
              </a:rPr>
              <a:t>miRNA*</a:t>
            </a:r>
          </a:p>
        </p:txBody>
      </p:sp>
      <p:grpSp>
        <p:nvGrpSpPr>
          <p:cNvPr id="227" name="Group 147"/>
          <p:cNvGrpSpPr>
            <a:grpSpLocks/>
          </p:cNvGrpSpPr>
          <p:nvPr/>
        </p:nvGrpSpPr>
        <p:grpSpPr bwMode="auto">
          <a:xfrm rot="14524633">
            <a:off x="5520586" y="4151045"/>
            <a:ext cx="180531" cy="737797"/>
            <a:chOff x="2524" y="2747"/>
            <a:chExt cx="160" cy="275"/>
          </a:xfrm>
        </p:grpSpPr>
        <p:sp>
          <p:nvSpPr>
            <p:cNvPr id="228" name="Rectangle 148"/>
            <p:cNvSpPr>
              <a:spLocks noChangeArrowheads="1"/>
            </p:cNvSpPr>
            <p:nvPr/>
          </p:nvSpPr>
          <p:spPr bwMode="auto">
            <a:xfrm>
              <a:off x="2573" y="2747"/>
              <a:ext cx="61" cy="17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sp>
          <p:nvSpPr>
            <p:cNvPr id="229" name="Freeform 149"/>
            <p:cNvSpPr>
              <a:spLocks/>
            </p:cNvSpPr>
            <p:nvPr/>
          </p:nvSpPr>
          <p:spPr bwMode="auto">
            <a:xfrm>
              <a:off x="2524" y="2911"/>
              <a:ext cx="160" cy="111"/>
            </a:xfrm>
            <a:custGeom>
              <a:avLst/>
              <a:gdLst>
                <a:gd name="T0" fmla="*/ 80 w 160"/>
                <a:gd name="T1" fmla="*/ 160 h 160"/>
                <a:gd name="T2" fmla="*/ 160 w 160"/>
                <a:gd name="T3" fmla="*/ 0 h 160"/>
                <a:gd name="T4" fmla="*/ 0 w 160"/>
                <a:gd name="T5" fmla="*/ 0 h 160"/>
                <a:gd name="T6" fmla="*/ 80 w 160"/>
                <a:gd name="T7" fmla="*/ 160 h 160"/>
                <a:gd name="T8" fmla="*/ 80 w 160"/>
                <a:gd name="T9" fmla="*/ 160 h 160"/>
                <a:gd name="T10" fmla="*/ 0 60000 65536"/>
                <a:gd name="T11" fmla="*/ 0 60000 65536"/>
                <a:gd name="T12" fmla="*/ 0 60000 65536"/>
                <a:gd name="T13" fmla="*/ 0 60000 65536"/>
                <a:gd name="T14" fmla="*/ 0 60000 65536"/>
                <a:gd name="T15" fmla="*/ 0 w 160"/>
                <a:gd name="T16" fmla="*/ 0 h 160"/>
                <a:gd name="T17" fmla="*/ 160 w 160"/>
                <a:gd name="T18" fmla="*/ 160 h 160"/>
              </a:gdLst>
              <a:ahLst/>
              <a:cxnLst>
                <a:cxn ang="T10">
                  <a:pos x="T0" y="T1"/>
                </a:cxn>
                <a:cxn ang="T11">
                  <a:pos x="T2" y="T3"/>
                </a:cxn>
                <a:cxn ang="T12">
                  <a:pos x="T4" y="T5"/>
                </a:cxn>
                <a:cxn ang="T13">
                  <a:pos x="T6" y="T7"/>
                </a:cxn>
                <a:cxn ang="T14">
                  <a:pos x="T8" y="T9"/>
                </a:cxn>
              </a:cxnLst>
              <a:rect l="T15" t="T16" r="T17" b="T18"/>
              <a:pathLst>
                <a:path w="160" h="160">
                  <a:moveTo>
                    <a:pt x="80" y="160"/>
                  </a:moveTo>
                  <a:lnTo>
                    <a:pt x="160" y="0"/>
                  </a:lnTo>
                  <a:lnTo>
                    <a:pt x="0" y="0"/>
                  </a:lnTo>
                  <a:lnTo>
                    <a:pt x="80" y="16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AU" altLang="en-US"/>
            </a:p>
          </p:txBody>
        </p:sp>
      </p:grpSp>
    </p:spTree>
    <p:extLst>
      <p:ext uri="{BB962C8B-B14F-4D97-AF65-F5344CB8AC3E}">
        <p14:creationId xmlns:p14="http://schemas.microsoft.com/office/powerpoint/2010/main" val="740446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Down-regulation of </a:t>
            </a:r>
            <a:r>
              <a:rPr lang="en-GB" altLang="en-US" sz="3200" b="1" i="1" dirty="0" smtClean="0">
                <a:effectLst>
                  <a:outerShdw blurRad="38100" dist="38100" dir="2700000" algn="tl">
                    <a:srgbClr val="000000">
                      <a:alpha val="43137"/>
                    </a:srgbClr>
                  </a:outerShdw>
                </a:effectLst>
                <a:latin typeface="Arial" charset="0"/>
                <a:ea typeface="ＭＳ Ｐゴシック" pitchFamily="-112" charset="-128"/>
                <a:cs typeface="Arial" charset="0"/>
              </a:rPr>
              <a:t>lin-14</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 by </a:t>
            </a:r>
            <a:r>
              <a:rPr lang="en-GB" altLang="en-US" sz="3200" b="1" i="1" dirty="0" smtClean="0">
                <a:effectLst>
                  <a:outerShdw blurRad="38100" dist="38100" dir="2700000" algn="tl">
                    <a:srgbClr val="000000">
                      <a:alpha val="43137"/>
                    </a:srgbClr>
                  </a:outerShdw>
                </a:effectLst>
                <a:latin typeface="Arial" charset="0"/>
                <a:ea typeface="ＭＳ Ｐゴシック" pitchFamily="-112" charset="-128"/>
                <a:cs typeface="Arial" charset="0"/>
              </a:rPr>
              <a:t>lin-4</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 is necessary for normal development</a:t>
            </a:r>
          </a:p>
        </p:txBody>
      </p:sp>
      <p:grpSp>
        <p:nvGrpSpPr>
          <p:cNvPr id="20" name="Group 55"/>
          <p:cNvGrpSpPr>
            <a:grpSpLocks/>
          </p:cNvGrpSpPr>
          <p:nvPr/>
        </p:nvGrpSpPr>
        <p:grpSpPr bwMode="auto">
          <a:xfrm>
            <a:off x="3962400" y="1371600"/>
            <a:ext cx="4953000" cy="3867150"/>
            <a:chOff x="3962400" y="2076584"/>
            <a:chExt cx="4953000" cy="3867016"/>
          </a:xfrm>
        </p:grpSpPr>
        <p:grpSp>
          <p:nvGrpSpPr>
            <p:cNvPr id="21" name="Group 47"/>
            <p:cNvGrpSpPr>
              <a:grpSpLocks/>
            </p:cNvGrpSpPr>
            <p:nvPr/>
          </p:nvGrpSpPr>
          <p:grpSpPr bwMode="auto">
            <a:xfrm>
              <a:off x="3962400" y="2590916"/>
              <a:ext cx="4953000" cy="3352684"/>
              <a:chOff x="4419600" y="1219316"/>
              <a:chExt cx="4968758" cy="3352684"/>
            </a:xfrm>
          </p:grpSpPr>
          <p:sp>
            <p:nvSpPr>
              <p:cNvPr id="29" name="TextBox 33"/>
              <p:cNvSpPr txBox="1">
                <a:spLocks noChangeArrowheads="1"/>
              </p:cNvSpPr>
              <p:nvPr/>
            </p:nvSpPr>
            <p:spPr bwMode="auto">
              <a:xfrm>
                <a:off x="4572000" y="2895600"/>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dirty="0"/>
                  <a:t>In wild-type worms, </a:t>
                </a:r>
                <a:r>
                  <a:rPr lang="en-GB" altLang="en-US" i="1" dirty="0"/>
                  <a:t>lin-14</a:t>
                </a:r>
                <a:r>
                  <a:rPr lang="en-GB" altLang="en-US" dirty="0"/>
                  <a:t> is expressed early and then shut off.</a:t>
                </a:r>
              </a:p>
            </p:txBody>
          </p:sp>
          <p:grpSp>
            <p:nvGrpSpPr>
              <p:cNvPr id="30" name="Group 45"/>
              <p:cNvGrpSpPr>
                <a:grpSpLocks/>
              </p:cNvGrpSpPr>
              <p:nvPr/>
            </p:nvGrpSpPr>
            <p:grpSpPr bwMode="auto">
              <a:xfrm>
                <a:off x="4419600" y="1371600"/>
                <a:ext cx="4280776" cy="1420681"/>
                <a:chOff x="1752600" y="4600707"/>
                <a:chExt cx="4280776" cy="963481"/>
              </a:xfrm>
            </p:grpSpPr>
            <p:grpSp>
              <p:nvGrpSpPr>
                <p:cNvPr id="32" name="Group 40"/>
                <p:cNvGrpSpPr>
                  <a:grpSpLocks/>
                </p:cNvGrpSpPr>
                <p:nvPr/>
              </p:nvGrpSpPr>
              <p:grpSpPr bwMode="auto">
                <a:xfrm>
                  <a:off x="3048000" y="4648200"/>
                  <a:ext cx="1752600" cy="915988"/>
                  <a:chOff x="3124200" y="2133600"/>
                  <a:chExt cx="1752600" cy="915988"/>
                </a:xfrm>
              </p:grpSpPr>
              <p:cxnSp>
                <p:nvCxnSpPr>
                  <p:cNvPr id="36" name="Straight Connector 35"/>
                  <p:cNvCxnSpPr/>
                  <p:nvPr/>
                </p:nvCxnSpPr>
                <p:spPr>
                  <a:xfrm rot="5400000">
                    <a:off x="2665998" y="2591098"/>
                    <a:ext cx="9150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23544" y="3048643"/>
                    <a:ext cx="1753398" cy="10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41"/>
                <p:cNvSpPr txBox="1">
                  <a:spLocks noChangeArrowheads="1"/>
                </p:cNvSpPr>
                <p:nvPr/>
              </p:nvSpPr>
              <p:spPr bwMode="auto">
                <a:xfrm>
                  <a:off x="1752600" y="5014129"/>
                  <a:ext cx="1295400" cy="3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r>
                    <a:rPr lang="en-GB" altLang="en-US" sz="1600" i="1"/>
                    <a:t>lin-14</a:t>
                  </a:r>
                  <a:r>
                    <a:rPr lang="en-GB" altLang="en-US" sz="1600"/>
                    <a:t> expression</a:t>
                  </a:r>
                </a:p>
              </p:txBody>
            </p:sp>
            <p:sp>
              <p:nvSpPr>
                <p:cNvPr id="34" name="Arc 33"/>
                <p:cNvSpPr/>
                <p:nvPr/>
              </p:nvSpPr>
              <p:spPr>
                <a:xfrm rot="11233224">
                  <a:off x="3093528" y="4600782"/>
                  <a:ext cx="2939848" cy="914015"/>
                </a:xfrm>
                <a:prstGeom prst="arc">
                  <a:avLst/>
                </a:prstGeom>
                <a:noFill/>
                <a:ln w="38100">
                  <a:solidFill>
                    <a:srgbClr val="FFC00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cxnSp>
              <p:nvCxnSpPr>
                <p:cNvPr id="35" name="Straight Connector 34"/>
                <p:cNvCxnSpPr/>
                <p:nvPr/>
              </p:nvCxnSpPr>
              <p:spPr>
                <a:xfrm>
                  <a:off x="3123787" y="4962512"/>
                  <a:ext cx="1447628" cy="215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4496042" y="1219316"/>
                <a:ext cx="4892316" cy="3352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nvGrpSpPr>
            <p:cNvPr id="22" name="Group 24"/>
            <p:cNvGrpSpPr/>
            <p:nvPr/>
          </p:nvGrpSpPr>
          <p:grpSpPr>
            <a:xfrm rot="13001396">
              <a:off x="4140918" y="3486934"/>
              <a:ext cx="1490301" cy="1601875"/>
              <a:chOff x="323501" y="-1139880"/>
              <a:chExt cx="4620625" cy="4590883"/>
            </a:xfrm>
            <a:solidFill>
              <a:srgbClr val="00B050"/>
            </a:solidFill>
          </p:grpSpPr>
          <p:sp>
            <p:nvSpPr>
              <p:cNvPr id="27" name="Right Triangle 26"/>
              <p:cNvSpPr/>
              <p:nvPr/>
            </p:nvSpPr>
            <p:spPr>
              <a:xfrm rot="19858879">
                <a:off x="1596585" y="2604080"/>
                <a:ext cx="902262" cy="84692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Pie 27"/>
              <p:cNvSpPr/>
              <p:nvPr/>
            </p:nvSpPr>
            <p:spPr>
              <a:xfrm rot="14969504" flipV="1">
                <a:off x="464623" y="-1281002"/>
                <a:ext cx="4338382" cy="4620625"/>
              </a:xfrm>
              <a:prstGeom prst="pie">
                <a:avLst>
                  <a:gd name="adj1" fmla="val 8087325"/>
                  <a:gd name="adj2" fmla="val 906834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sp>
          <p:nvSpPr>
            <p:cNvPr id="23" name="TextBox 51"/>
            <p:cNvSpPr txBox="1">
              <a:spLocks noChangeArrowheads="1"/>
            </p:cNvSpPr>
            <p:nvPr/>
          </p:nvSpPr>
          <p:spPr bwMode="auto">
            <a:xfrm>
              <a:off x="7086600" y="2743200"/>
              <a:ext cx="1752600" cy="1477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i="1" dirty="0" smtClean="0"/>
                <a:t>lin-4</a:t>
              </a:r>
              <a:r>
                <a:rPr lang="en-GB" altLang="en-US" dirty="0" smtClean="0"/>
                <a:t> loss-of-function causes </a:t>
              </a:r>
              <a:r>
                <a:rPr lang="en-GB" altLang="en-US" i="1" dirty="0" smtClean="0"/>
                <a:t>lin-14 </a:t>
              </a:r>
              <a:r>
                <a:rPr lang="en-GB" altLang="en-US" dirty="0" smtClean="0"/>
                <a:t>expression to remain high.</a:t>
              </a:r>
              <a:endParaRPr lang="en-GB" altLang="en-US" dirty="0"/>
            </a:p>
          </p:txBody>
        </p:sp>
        <p:grpSp>
          <p:nvGrpSpPr>
            <p:cNvPr id="24" name="Group 24"/>
            <p:cNvGrpSpPr/>
            <p:nvPr/>
          </p:nvGrpSpPr>
          <p:grpSpPr>
            <a:xfrm rot="3309805">
              <a:off x="6357704" y="2020797"/>
              <a:ext cx="1490301" cy="1601875"/>
              <a:chOff x="323501" y="-1139880"/>
              <a:chExt cx="4620625" cy="4590883"/>
            </a:xfrm>
            <a:solidFill>
              <a:schemeClr val="tx2">
                <a:lumMod val="60000"/>
                <a:lumOff val="40000"/>
              </a:schemeClr>
            </a:solidFill>
          </p:grpSpPr>
          <p:sp>
            <p:nvSpPr>
              <p:cNvPr id="25" name="Right Triangle 24"/>
              <p:cNvSpPr/>
              <p:nvPr/>
            </p:nvSpPr>
            <p:spPr>
              <a:xfrm rot="19858879">
                <a:off x="1596585" y="2604080"/>
                <a:ext cx="902262" cy="846923"/>
              </a:xfrm>
              <a:prstGeom prst="r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Pie 25"/>
              <p:cNvSpPr/>
              <p:nvPr/>
            </p:nvSpPr>
            <p:spPr>
              <a:xfrm rot="14969504" flipV="1">
                <a:off x="464623" y="-1281002"/>
                <a:ext cx="4338382" cy="4620625"/>
              </a:xfrm>
              <a:prstGeom prst="pie">
                <a:avLst>
                  <a:gd name="adj1" fmla="val 8087325"/>
                  <a:gd name="adj2" fmla="val 9068348"/>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grpSp>
      <p:sp>
        <p:nvSpPr>
          <p:cNvPr id="38" name="TextBox 26"/>
          <p:cNvSpPr txBox="1">
            <a:spLocks noChangeArrowheads="1"/>
          </p:cNvSpPr>
          <p:nvPr/>
        </p:nvSpPr>
        <p:spPr bwMode="auto">
          <a:xfrm>
            <a:off x="1143000" y="5986463"/>
            <a:ext cx="800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dirty="0">
                <a:latin typeface="Times New Roman" pitchFamily="18" charset="0"/>
                <a:cs typeface="Times New Roman" pitchFamily="18" charset="0"/>
              </a:rPr>
              <a:t>Lee, R.C., </a:t>
            </a:r>
            <a:r>
              <a:rPr lang="en-GB" altLang="en-US" sz="800" dirty="0" err="1">
                <a:latin typeface="Times New Roman" pitchFamily="18" charset="0"/>
                <a:cs typeface="Times New Roman" pitchFamily="18" charset="0"/>
              </a:rPr>
              <a:t>Feinbaum</a:t>
            </a:r>
            <a:r>
              <a:rPr lang="en-GB" altLang="en-US" sz="800" dirty="0">
                <a:latin typeface="Times New Roman" pitchFamily="18" charset="0"/>
                <a:cs typeface="Times New Roman" pitchFamily="18" charset="0"/>
              </a:rPr>
              <a:t>, R.L., and Ambrose, V. (1993). The </a:t>
            </a:r>
            <a:r>
              <a:rPr lang="en-GB" altLang="en-US" sz="800" i="1" dirty="0">
                <a:latin typeface="Times New Roman" pitchFamily="18" charset="0"/>
                <a:cs typeface="Times New Roman" pitchFamily="18" charset="0"/>
              </a:rPr>
              <a:t>C. </a:t>
            </a:r>
            <a:r>
              <a:rPr lang="en-GB" altLang="en-US" sz="800" i="1" dirty="0" err="1">
                <a:latin typeface="Times New Roman" pitchFamily="18" charset="0"/>
                <a:cs typeface="Times New Roman" pitchFamily="18" charset="0"/>
              </a:rPr>
              <a:t>elegans</a:t>
            </a:r>
            <a:r>
              <a:rPr lang="en-GB" altLang="en-US" sz="800" dirty="0">
                <a:latin typeface="Times New Roman" pitchFamily="18" charset="0"/>
                <a:cs typeface="Times New Roman" pitchFamily="18" charset="0"/>
              </a:rPr>
              <a:t> </a:t>
            </a:r>
            <a:r>
              <a:rPr lang="en-GB" altLang="en-US" sz="800" dirty="0" err="1">
                <a:latin typeface="Times New Roman" pitchFamily="18" charset="0"/>
                <a:cs typeface="Times New Roman" pitchFamily="18" charset="0"/>
              </a:rPr>
              <a:t>heterochronic</a:t>
            </a:r>
            <a:r>
              <a:rPr lang="en-GB" altLang="en-US" sz="800" dirty="0">
                <a:latin typeface="Times New Roman" pitchFamily="18" charset="0"/>
                <a:cs typeface="Times New Roman" pitchFamily="18" charset="0"/>
              </a:rPr>
              <a:t> gene </a:t>
            </a:r>
            <a:r>
              <a:rPr lang="en-GB" altLang="en-US" sz="800" i="1" dirty="0">
                <a:latin typeface="Times New Roman" pitchFamily="18" charset="0"/>
                <a:cs typeface="Times New Roman" pitchFamily="18" charset="0"/>
              </a:rPr>
              <a:t>lin-4</a:t>
            </a:r>
            <a:r>
              <a:rPr lang="en-GB" altLang="en-US" sz="800" dirty="0">
                <a:latin typeface="Times New Roman" pitchFamily="18" charset="0"/>
                <a:cs typeface="Times New Roman" pitchFamily="18" charset="0"/>
              </a:rPr>
              <a:t> encodes small RNAs with antisense complementarity to </a:t>
            </a:r>
            <a:r>
              <a:rPr lang="en-GB" altLang="en-US" sz="800" i="1" dirty="0">
                <a:latin typeface="Times New Roman" pitchFamily="18" charset="0"/>
                <a:cs typeface="Times New Roman" pitchFamily="18" charset="0"/>
              </a:rPr>
              <a:t>lin-14</a:t>
            </a:r>
            <a:r>
              <a:rPr lang="en-GB" altLang="en-US" sz="800" dirty="0">
                <a:latin typeface="Times New Roman" pitchFamily="18" charset="0"/>
                <a:cs typeface="Times New Roman" pitchFamily="18" charset="0"/>
              </a:rPr>
              <a:t>. Cell 75: 843–845. Wightman, B., Ha, I., and </a:t>
            </a:r>
            <a:r>
              <a:rPr lang="en-GB" altLang="en-US" sz="800" dirty="0" err="1">
                <a:latin typeface="Times New Roman" pitchFamily="18" charset="0"/>
                <a:cs typeface="Times New Roman" pitchFamily="18" charset="0"/>
              </a:rPr>
              <a:t>Ruvkun</a:t>
            </a:r>
            <a:r>
              <a:rPr lang="en-GB" altLang="en-US" sz="800" dirty="0">
                <a:latin typeface="Times New Roman" pitchFamily="18" charset="0"/>
                <a:cs typeface="Times New Roman" pitchFamily="18" charset="0"/>
              </a:rPr>
              <a:t>, G. (1993) Posttranscriptional regulation of the </a:t>
            </a:r>
            <a:r>
              <a:rPr lang="en-GB" altLang="en-US" sz="800" dirty="0" err="1">
                <a:latin typeface="Times New Roman" pitchFamily="18" charset="0"/>
                <a:cs typeface="Times New Roman" pitchFamily="18" charset="0"/>
              </a:rPr>
              <a:t>heterochronic</a:t>
            </a:r>
            <a:r>
              <a:rPr lang="en-GB" altLang="en-US" sz="800" dirty="0">
                <a:latin typeface="Times New Roman" pitchFamily="18" charset="0"/>
                <a:cs typeface="Times New Roman" pitchFamily="18" charset="0"/>
              </a:rPr>
              <a:t> gene </a:t>
            </a:r>
            <a:r>
              <a:rPr lang="en-GB" altLang="en-US" sz="800" i="1" dirty="0">
                <a:latin typeface="Times New Roman" pitchFamily="18" charset="0"/>
                <a:cs typeface="Times New Roman" pitchFamily="18" charset="0"/>
              </a:rPr>
              <a:t>lin-14</a:t>
            </a:r>
            <a:r>
              <a:rPr lang="en-GB" altLang="en-US" sz="800" dirty="0">
                <a:latin typeface="Times New Roman" pitchFamily="18" charset="0"/>
                <a:cs typeface="Times New Roman" pitchFamily="18" charset="0"/>
              </a:rPr>
              <a:t> by </a:t>
            </a:r>
            <a:r>
              <a:rPr lang="en-GB" altLang="en-US" sz="800" i="1" dirty="0">
                <a:latin typeface="Times New Roman" pitchFamily="18" charset="0"/>
                <a:cs typeface="Times New Roman" pitchFamily="18" charset="0"/>
              </a:rPr>
              <a:t>lin-4</a:t>
            </a:r>
            <a:r>
              <a:rPr lang="en-GB" altLang="en-US" sz="800" dirty="0">
                <a:latin typeface="Times New Roman" pitchFamily="18" charset="0"/>
                <a:cs typeface="Times New Roman" pitchFamily="18" charset="0"/>
              </a:rPr>
              <a:t> mediates temporal pattern formation in </a:t>
            </a:r>
            <a:r>
              <a:rPr lang="en-GB" altLang="en-US" sz="800" i="1" dirty="0">
                <a:latin typeface="Times New Roman" pitchFamily="18" charset="0"/>
                <a:cs typeface="Times New Roman" pitchFamily="18" charset="0"/>
              </a:rPr>
              <a:t>C. </a:t>
            </a:r>
            <a:r>
              <a:rPr lang="en-GB" altLang="en-US" sz="800" i="1" dirty="0" err="1">
                <a:latin typeface="Times New Roman" pitchFamily="18" charset="0"/>
                <a:cs typeface="Times New Roman" pitchFamily="18" charset="0"/>
              </a:rPr>
              <a:t>elegans</a:t>
            </a:r>
            <a:r>
              <a:rPr lang="en-GB" altLang="en-US" sz="800" dirty="0">
                <a:latin typeface="Times New Roman" pitchFamily="18" charset="0"/>
                <a:cs typeface="Times New Roman" pitchFamily="18" charset="0"/>
              </a:rPr>
              <a:t>. Cell 75: 855–862.</a:t>
            </a:r>
          </a:p>
        </p:txBody>
      </p:sp>
      <p:pic>
        <p:nvPicPr>
          <p:cNvPr id="1026" name="Picture 2" descr="Unfortunately we are unable to provide accessible alternative text for this. If you require assistance to access this image, or to obtain a text description, please contact npg@nature.com"/>
          <p:cNvPicPr>
            <a:picLocks noChangeAspect="1" noChangeArrowheads="1"/>
          </p:cNvPicPr>
          <p:nvPr/>
        </p:nvPicPr>
        <p:blipFill rotWithShape="1">
          <a:blip r:embed="rId3">
            <a:extLst>
              <a:ext uri="{28A0092B-C50C-407E-A947-70E740481C1C}">
                <a14:useLocalDpi xmlns:a14="http://schemas.microsoft.com/office/drawing/2010/main" val="0"/>
              </a:ext>
            </a:extLst>
          </a:blip>
          <a:srcRect l="4186" r="50000" b="37437"/>
          <a:stretch/>
        </p:blipFill>
        <p:spPr bwMode="auto">
          <a:xfrm>
            <a:off x="304800" y="2248658"/>
            <a:ext cx="3491023" cy="241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322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noFill/>
        </p:spPr>
        <p:txBody>
          <a:bodyPr>
            <a:normAutofit/>
          </a:bodyPr>
          <a:lstStyle/>
          <a:p>
            <a:pPr eaLnBrk="1" hangingPunct="1">
              <a:defRPr/>
            </a:pPr>
            <a:r>
              <a:rPr lang="en-GB"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M</a:t>
            </a:r>
            <a:r>
              <a:rPr lang="en-GB" sz="32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iRNAs</a:t>
            </a:r>
            <a:r>
              <a:rPr lang="en-GB"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and vegetative phase change</a:t>
            </a:r>
          </a:p>
        </p:txBody>
      </p:sp>
      <p:grpSp>
        <p:nvGrpSpPr>
          <p:cNvPr id="67587" name="Group 14"/>
          <p:cNvGrpSpPr>
            <a:grpSpLocks/>
          </p:cNvGrpSpPr>
          <p:nvPr/>
        </p:nvGrpSpPr>
        <p:grpSpPr bwMode="auto">
          <a:xfrm>
            <a:off x="2888824" y="4079875"/>
            <a:ext cx="965200" cy="873125"/>
            <a:chOff x="3357554" y="3286123"/>
            <a:chExt cx="1444526" cy="2419390"/>
          </a:xfrm>
        </p:grpSpPr>
        <p:sp>
          <p:nvSpPr>
            <p:cNvPr id="10" name="Freeform 9"/>
            <p:cNvSpPr/>
            <p:nvPr/>
          </p:nvSpPr>
          <p:spPr bwMode="auto">
            <a:xfrm>
              <a:off x="4020454" y="3786189"/>
              <a:ext cx="142874" cy="1919324"/>
            </a:xfrm>
            <a:custGeom>
              <a:avLst/>
              <a:gdLst>
                <a:gd name="connsiteX0" fmla="*/ 0 w 309504"/>
                <a:gd name="connsiteY0" fmla="*/ 286926 h 2165586"/>
                <a:gd name="connsiteX1" fmla="*/ 45156 w 309504"/>
                <a:gd name="connsiteY1" fmla="*/ 1534348 h 2165586"/>
                <a:gd name="connsiteX2" fmla="*/ 169334 w 309504"/>
                <a:gd name="connsiteY2" fmla="*/ 2121371 h 2165586"/>
                <a:gd name="connsiteX3" fmla="*/ 299156 w 309504"/>
                <a:gd name="connsiteY3" fmla="*/ 1269059 h 2165586"/>
                <a:gd name="connsiteX4" fmla="*/ 231423 w 309504"/>
                <a:gd name="connsiteY4" fmla="*/ 202259 h 2165586"/>
                <a:gd name="connsiteX5" fmla="*/ 220134 w 309504"/>
                <a:gd name="connsiteY5" fmla="*/ 55504 h 216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504" h="2165586">
                  <a:moveTo>
                    <a:pt x="0" y="286926"/>
                  </a:moveTo>
                  <a:cubicBezTo>
                    <a:pt x="8467" y="757766"/>
                    <a:pt x="16934" y="1228607"/>
                    <a:pt x="45156" y="1534348"/>
                  </a:cubicBezTo>
                  <a:cubicBezTo>
                    <a:pt x="73378" y="1840089"/>
                    <a:pt x="127001" y="2165586"/>
                    <a:pt x="169334" y="2121371"/>
                  </a:cubicBezTo>
                  <a:cubicBezTo>
                    <a:pt x="211667" y="2077156"/>
                    <a:pt x="288808" y="1588911"/>
                    <a:pt x="299156" y="1269059"/>
                  </a:cubicBezTo>
                  <a:cubicBezTo>
                    <a:pt x="309504" y="949207"/>
                    <a:pt x="244593" y="404518"/>
                    <a:pt x="231423" y="202259"/>
                  </a:cubicBezTo>
                  <a:cubicBezTo>
                    <a:pt x="218253" y="0"/>
                    <a:pt x="222015" y="79963"/>
                    <a:pt x="220134" y="55504"/>
                  </a:cubicBezTo>
                </a:path>
              </a:pathLst>
            </a:custGeom>
            <a:solidFill>
              <a:schemeClr val="bg1">
                <a:lumMod val="95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defRPr/>
              </a:pPr>
              <a:endParaRPr lang="en-GB" altLang="en-US" smtClean="0">
                <a:cs typeface="+mn-cs"/>
              </a:endParaRPr>
            </a:p>
          </p:txBody>
        </p:sp>
        <p:sp>
          <p:nvSpPr>
            <p:cNvPr id="11" name="Freeform 10"/>
            <p:cNvSpPr/>
            <p:nvPr/>
          </p:nvSpPr>
          <p:spPr bwMode="auto">
            <a:xfrm>
              <a:off x="3951642" y="3431689"/>
              <a:ext cx="258184" cy="907229"/>
            </a:xfrm>
            <a:custGeom>
              <a:avLst/>
              <a:gdLst>
                <a:gd name="connsiteX0" fmla="*/ 50203 w 258184"/>
                <a:gd name="connsiteY0" fmla="*/ 10758 h 907229"/>
                <a:gd name="connsiteX1" fmla="*/ 28687 w 258184"/>
                <a:gd name="connsiteY1" fmla="*/ 731520 h 907229"/>
                <a:gd name="connsiteX2" fmla="*/ 222325 w 258184"/>
                <a:gd name="connsiteY2" fmla="*/ 785309 h 907229"/>
                <a:gd name="connsiteX3" fmla="*/ 243840 w 258184"/>
                <a:gd name="connsiteY3" fmla="*/ 0 h 907229"/>
              </a:gdLst>
              <a:ahLst/>
              <a:cxnLst>
                <a:cxn ang="0">
                  <a:pos x="connsiteX0" y="connsiteY0"/>
                </a:cxn>
                <a:cxn ang="0">
                  <a:pos x="connsiteX1" y="connsiteY1"/>
                </a:cxn>
                <a:cxn ang="0">
                  <a:pos x="connsiteX2" y="connsiteY2"/>
                </a:cxn>
                <a:cxn ang="0">
                  <a:pos x="connsiteX3" y="connsiteY3"/>
                </a:cxn>
              </a:cxnLst>
              <a:rect l="l" t="t" r="r" b="b"/>
              <a:pathLst>
                <a:path w="258184" h="907229">
                  <a:moveTo>
                    <a:pt x="50203" y="10758"/>
                  </a:moveTo>
                  <a:cubicBezTo>
                    <a:pt x="25101" y="306593"/>
                    <a:pt x="0" y="602428"/>
                    <a:pt x="28687" y="731520"/>
                  </a:cubicBezTo>
                  <a:cubicBezTo>
                    <a:pt x="57374" y="860612"/>
                    <a:pt x="186466" y="907229"/>
                    <a:pt x="222325" y="785309"/>
                  </a:cubicBezTo>
                  <a:cubicBezTo>
                    <a:pt x="258184" y="663389"/>
                    <a:pt x="243840" y="0"/>
                    <a:pt x="243840" y="0"/>
                  </a:cubicBezTo>
                </a:path>
              </a:pathLst>
            </a:custGeom>
            <a:solidFill>
              <a:srgbClr val="B9F587"/>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defRPr/>
              </a:pPr>
              <a:endParaRPr lang="en-GB" altLang="en-US" smtClean="0">
                <a:cs typeface="+mn-cs"/>
              </a:endParaRPr>
            </a:p>
          </p:txBody>
        </p:sp>
        <p:sp>
          <p:nvSpPr>
            <p:cNvPr id="12" name="Oval 11"/>
            <p:cNvSpPr/>
            <p:nvPr/>
          </p:nvSpPr>
          <p:spPr>
            <a:xfrm rot="16200000" flipV="1">
              <a:off x="3539366" y="3104311"/>
              <a:ext cx="350755" cy="714380"/>
            </a:xfrm>
            <a:prstGeom prst="ellipse">
              <a:avLst/>
            </a:pr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3" name="Oval 12"/>
            <p:cNvSpPr/>
            <p:nvPr/>
          </p:nvSpPr>
          <p:spPr>
            <a:xfrm rot="16200000" flipV="1">
              <a:off x="4297348" y="3132147"/>
              <a:ext cx="350755" cy="658708"/>
            </a:xfrm>
            <a:prstGeom prst="ellipse">
              <a:avLst/>
            </a:pr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14" name="Notched Right Arrow 15"/>
          <p:cNvSpPr>
            <a:spLocks noChangeArrowheads="1"/>
          </p:cNvSpPr>
          <p:nvPr/>
        </p:nvSpPr>
        <p:spPr bwMode="auto">
          <a:xfrm>
            <a:off x="2025224" y="3429000"/>
            <a:ext cx="1239838" cy="477838"/>
          </a:xfrm>
          <a:prstGeom prst="notchedRightArrow">
            <a:avLst>
              <a:gd name="adj1" fmla="val 50000"/>
              <a:gd name="adj2" fmla="val 50034"/>
            </a:avLst>
          </a:prstGeom>
          <a:solidFill>
            <a:schemeClr val="accent1">
              <a:lumMod val="20000"/>
              <a:lumOff val="80000"/>
            </a:schemeClr>
          </a:solidFill>
          <a:ln w="9525" algn="ctr">
            <a:solidFill>
              <a:schemeClr val="tx1"/>
            </a:solidFill>
            <a:round/>
            <a:headEnd/>
            <a:tailEnd/>
          </a:ln>
        </p:spPr>
        <p:txBody>
          <a:bodyPr/>
          <a:lstStyle/>
          <a:p>
            <a:pPr eaLnBrk="0" hangingPunct="0">
              <a:defRPr/>
            </a:pPr>
            <a:r>
              <a:rPr lang="en-GB" sz="1100" dirty="0">
                <a:latin typeface="Arial" pitchFamily="34" charset="0"/>
                <a:ea typeface="+mn-ea"/>
                <a:cs typeface="+mn-cs"/>
              </a:rPr>
              <a:t>Germination</a:t>
            </a:r>
          </a:p>
        </p:txBody>
      </p:sp>
      <p:grpSp>
        <p:nvGrpSpPr>
          <p:cNvPr id="67589" name="Group 17"/>
          <p:cNvGrpSpPr>
            <a:grpSpLocks/>
          </p:cNvGrpSpPr>
          <p:nvPr/>
        </p:nvGrpSpPr>
        <p:grpSpPr bwMode="auto">
          <a:xfrm>
            <a:off x="1034624" y="4038600"/>
            <a:ext cx="712788" cy="719138"/>
            <a:chOff x="-79592" y="2310297"/>
            <a:chExt cx="868153" cy="1053614"/>
          </a:xfrm>
        </p:grpSpPr>
        <p:sp>
          <p:nvSpPr>
            <p:cNvPr id="67746" name="TextBox 28"/>
            <p:cNvSpPr txBox="1">
              <a:spLocks noChangeArrowheads="1"/>
            </p:cNvSpPr>
            <p:nvPr/>
          </p:nvSpPr>
          <p:spPr bwMode="auto">
            <a:xfrm>
              <a:off x="-79592" y="2310297"/>
              <a:ext cx="868153" cy="45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400"/>
                <a:t>zygote</a:t>
              </a:r>
            </a:p>
          </p:txBody>
        </p:sp>
        <p:grpSp>
          <p:nvGrpSpPr>
            <p:cNvPr id="67747" name="Group 85"/>
            <p:cNvGrpSpPr>
              <a:grpSpLocks/>
            </p:cNvGrpSpPr>
            <p:nvPr/>
          </p:nvGrpSpPr>
          <p:grpSpPr bwMode="auto">
            <a:xfrm>
              <a:off x="13313" y="2678112"/>
              <a:ext cx="617684" cy="685799"/>
              <a:chOff x="311763" y="3671888"/>
              <a:chExt cx="617686" cy="685800"/>
            </a:xfrm>
          </p:grpSpPr>
          <p:sp>
            <p:nvSpPr>
              <p:cNvPr id="24" name="Oval 23"/>
              <p:cNvSpPr/>
              <p:nvPr/>
            </p:nvSpPr>
            <p:spPr>
              <a:xfrm>
                <a:off x="572694" y="3785526"/>
                <a:ext cx="357703" cy="572162"/>
              </a:xfrm>
              <a:prstGeom prst="ellipse">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67749" name="Oval 29"/>
              <p:cNvSpPr>
                <a:spLocks noChangeArrowheads="1"/>
              </p:cNvSpPr>
              <p:nvPr/>
            </p:nvSpPr>
            <p:spPr bwMode="auto">
              <a:xfrm>
                <a:off x="679451" y="4194176"/>
                <a:ext cx="142875" cy="142875"/>
              </a:xfrm>
              <a:prstGeom prst="ellipse">
                <a:avLst/>
              </a:prstGeom>
              <a:solidFill>
                <a:srgbClr val="92D050"/>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endParaRPr lang="en-GB" altLang="en-US"/>
              </a:p>
            </p:txBody>
          </p:sp>
          <p:sp>
            <p:nvSpPr>
              <p:cNvPr id="26" name="Arc 25"/>
              <p:cNvSpPr/>
              <p:nvPr/>
            </p:nvSpPr>
            <p:spPr bwMode="auto">
              <a:xfrm rot="5563989" flipV="1">
                <a:off x="269407" y="3713818"/>
                <a:ext cx="569837" cy="485317"/>
              </a:xfrm>
              <a:prstGeom prst="arc">
                <a:avLst>
                  <a:gd name="adj1" fmla="val 14042091"/>
                  <a:gd name="adj2" fmla="val 0"/>
                </a:avLst>
              </a:prstGeom>
              <a:noFill/>
              <a:ln w="9525" cap="flat" cmpd="sng" algn="ctr">
                <a:solidFill>
                  <a:schemeClr val="tx1"/>
                </a:solidFill>
                <a:prstDash val="solid"/>
                <a:round/>
                <a:headEnd type="none" w="med" len="med"/>
                <a:tailEnd type="triangle" w="med" len="med"/>
              </a:ln>
              <a:effectLst/>
            </p:spPr>
            <p:txBody>
              <a:bodyPr/>
              <a:lstStyle/>
              <a:p>
                <a:pPr eaLnBrk="0" hangingPunct="0">
                  <a:defRPr/>
                </a:pPr>
                <a:endParaRPr lang="en-GB">
                  <a:ea typeface="ＭＳ Ｐゴシック" pitchFamily="16" charset="-128"/>
                  <a:cs typeface="+mn-cs"/>
                </a:endParaRPr>
              </a:p>
            </p:txBody>
          </p:sp>
        </p:grpSp>
      </p:grpSp>
      <p:sp>
        <p:nvSpPr>
          <p:cNvPr id="67590" name="Notched Right Arrow 15"/>
          <p:cNvSpPr>
            <a:spLocks noChangeArrowheads="1"/>
          </p:cNvSpPr>
          <p:nvPr/>
        </p:nvSpPr>
        <p:spPr bwMode="auto">
          <a:xfrm>
            <a:off x="3015824" y="4857750"/>
            <a:ext cx="1295400" cy="762000"/>
          </a:xfrm>
          <a:prstGeom prst="notchedRightArrow">
            <a:avLst>
              <a:gd name="adj1" fmla="val 50000"/>
              <a:gd name="adj2" fmla="val 50032"/>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a:r>
              <a:rPr lang="en-GB" altLang="en-US" sz="1100" b="1">
                <a:solidFill>
                  <a:srgbClr val="FF0000"/>
                </a:solidFill>
              </a:rPr>
              <a:t>JUVENILE PHASE</a:t>
            </a:r>
          </a:p>
        </p:txBody>
      </p:sp>
      <p:sp>
        <p:nvSpPr>
          <p:cNvPr id="67591" name="Notched Right Arrow 15"/>
          <p:cNvSpPr>
            <a:spLocks noChangeArrowheads="1"/>
          </p:cNvSpPr>
          <p:nvPr/>
        </p:nvSpPr>
        <p:spPr bwMode="auto">
          <a:xfrm>
            <a:off x="3701624" y="2971800"/>
            <a:ext cx="2362200" cy="1011238"/>
          </a:xfrm>
          <a:prstGeom prst="notchedRightArrow">
            <a:avLst>
              <a:gd name="adj1" fmla="val 50000"/>
              <a:gd name="adj2" fmla="val 50007"/>
            </a:avLst>
          </a:prstGeom>
          <a:solidFill>
            <a:srgbClr val="FFC000"/>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a:r>
              <a:rPr lang="en-GB" altLang="en-US" sz="1400" b="1"/>
              <a:t>Vegetative phase change</a:t>
            </a:r>
          </a:p>
        </p:txBody>
      </p:sp>
      <p:sp>
        <p:nvSpPr>
          <p:cNvPr id="67593" name="Notched Right Arrow 15"/>
          <p:cNvSpPr>
            <a:spLocks noChangeArrowheads="1"/>
          </p:cNvSpPr>
          <p:nvPr/>
        </p:nvSpPr>
        <p:spPr bwMode="auto">
          <a:xfrm>
            <a:off x="4616024" y="4857750"/>
            <a:ext cx="1295400" cy="762000"/>
          </a:xfrm>
          <a:prstGeom prst="notchedRightArrow">
            <a:avLst>
              <a:gd name="adj1" fmla="val 50000"/>
              <a:gd name="adj2" fmla="val 50032"/>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a:r>
              <a:rPr lang="en-GB" altLang="en-US" sz="1100" b="1">
                <a:solidFill>
                  <a:srgbClr val="FF0000"/>
                </a:solidFill>
              </a:rPr>
              <a:t>ADULT PHASE</a:t>
            </a:r>
          </a:p>
        </p:txBody>
      </p:sp>
      <p:sp>
        <p:nvSpPr>
          <p:cNvPr id="67594" name="Notched Right Arrow 15"/>
          <p:cNvSpPr>
            <a:spLocks noChangeArrowheads="1"/>
          </p:cNvSpPr>
          <p:nvPr/>
        </p:nvSpPr>
        <p:spPr bwMode="auto">
          <a:xfrm>
            <a:off x="5911424" y="4857750"/>
            <a:ext cx="1828800" cy="762000"/>
          </a:xfrm>
          <a:prstGeom prst="notchedRightArrow">
            <a:avLst>
              <a:gd name="adj1" fmla="val 50000"/>
              <a:gd name="adj2" fmla="val 50033"/>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a:r>
              <a:rPr lang="en-GB" altLang="en-US" sz="1100" b="1">
                <a:solidFill>
                  <a:srgbClr val="FF0000"/>
                </a:solidFill>
              </a:rPr>
              <a:t>REPRODUCTIVE PHASE</a:t>
            </a:r>
          </a:p>
        </p:txBody>
      </p:sp>
      <p:sp>
        <p:nvSpPr>
          <p:cNvPr id="67595" name="Notched Right Arrow 15"/>
          <p:cNvSpPr>
            <a:spLocks noChangeArrowheads="1"/>
          </p:cNvSpPr>
          <p:nvPr/>
        </p:nvSpPr>
        <p:spPr bwMode="auto">
          <a:xfrm>
            <a:off x="1339424" y="4857750"/>
            <a:ext cx="1447800" cy="762000"/>
          </a:xfrm>
          <a:prstGeom prst="notchedRightArrow">
            <a:avLst>
              <a:gd name="adj1" fmla="val 50000"/>
              <a:gd name="adj2" fmla="val 50033"/>
            </a:avLst>
          </a:prstGeom>
          <a:solidFill>
            <a:schemeClr val="bg1"/>
          </a:solidFill>
          <a:ln w="9525">
            <a:solidFill>
              <a:schemeClr val="tx1"/>
            </a:solidFill>
            <a:round/>
            <a:headEnd/>
            <a:tailEnd/>
          </a:ln>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a:r>
              <a:rPr lang="en-GB" altLang="en-US" sz="1100" b="1">
                <a:solidFill>
                  <a:srgbClr val="FF0000"/>
                </a:solidFill>
              </a:rPr>
              <a:t>EMBRYONIC PHASE</a:t>
            </a:r>
          </a:p>
        </p:txBody>
      </p:sp>
      <p:grpSp>
        <p:nvGrpSpPr>
          <p:cNvPr id="67596" name="Group 85"/>
          <p:cNvGrpSpPr>
            <a:grpSpLocks/>
          </p:cNvGrpSpPr>
          <p:nvPr/>
        </p:nvGrpSpPr>
        <p:grpSpPr bwMode="auto">
          <a:xfrm>
            <a:off x="4539824" y="3962400"/>
            <a:ext cx="1452563" cy="703263"/>
            <a:chOff x="3505200" y="3810000"/>
            <a:chExt cx="1452251" cy="702927"/>
          </a:xfrm>
        </p:grpSpPr>
        <p:sp>
          <p:nvSpPr>
            <p:cNvPr id="81" name="Freeform 80"/>
            <p:cNvSpPr/>
            <p:nvPr/>
          </p:nvSpPr>
          <p:spPr>
            <a:xfrm rot="20540781">
              <a:off x="3935960" y="4105960"/>
              <a:ext cx="507432" cy="406967"/>
            </a:xfrm>
            <a:custGeom>
              <a:avLst/>
              <a:gdLst>
                <a:gd name="connsiteX0" fmla="*/ 502324 w 507432"/>
                <a:gd name="connsiteY0" fmla="*/ 5108 h 406967"/>
                <a:gd name="connsiteX1" fmla="*/ 384831 w 507432"/>
                <a:gd name="connsiteY1" fmla="*/ 132818 h 406967"/>
                <a:gd name="connsiteX2" fmla="*/ 400156 w 507432"/>
                <a:gd name="connsiteY2" fmla="*/ 194118 h 406967"/>
                <a:gd name="connsiteX3" fmla="*/ 400156 w 507432"/>
                <a:gd name="connsiteY3" fmla="*/ 260527 h 406967"/>
                <a:gd name="connsiteX4" fmla="*/ 88545 w 507432"/>
                <a:gd name="connsiteY4" fmla="*/ 393345 h 406967"/>
                <a:gd name="connsiteX5" fmla="*/ 17028 w 507432"/>
                <a:gd name="connsiteY5" fmla="*/ 178793 h 406967"/>
                <a:gd name="connsiteX6" fmla="*/ 190713 w 507432"/>
                <a:gd name="connsiteY6" fmla="*/ 189010 h 406967"/>
                <a:gd name="connsiteX7" fmla="*/ 354181 w 507432"/>
                <a:gd name="connsiteY7" fmla="*/ 102167 h 406967"/>
                <a:gd name="connsiteX8" fmla="*/ 502324 w 507432"/>
                <a:gd name="connsiteY8" fmla="*/ 5108 h 406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432" h="406967">
                  <a:moveTo>
                    <a:pt x="502324" y="5108"/>
                  </a:moveTo>
                  <a:cubicBezTo>
                    <a:pt x="507432" y="10217"/>
                    <a:pt x="401859" y="101316"/>
                    <a:pt x="384831" y="132818"/>
                  </a:cubicBezTo>
                  <a:cubicBezTo>
                    <a:pt x="367803" y="164320"/>
                    <a:pt x="397602" y="172833"/>
                    <a:pt x="400156" y="194118"/>
                  </a:cubicBezTo>
                  <a:cubicBezTo>
                    <a:pt x="402710" y="215403"/>
                    <a:pt x="452091" y="227323"/>
                    <a:pt x="400156" y="260527"/>
                  </a:cubicBezTo>
                  <a:cubicBezTo>
                    <a:pt x="348221" y="293732"/>
                    <a:pt x="152400" y="406967"/>
                    <a:pt x="88545" y="393345"/>
                  </a:cubicBezTo>
                  <a:cubicBezTo>
                    <a:pt x="24690" y="379723"/>
                    <a:pt x="0" y="212849"/>
                    <a:pt x="17028" y="178793"/>
                  </a:cubicBezTo>
                  <a:cubicBezTo>
                    <a:pt x="34056" y="144737"/>
                    <a:pt x="134521" y="201781"/>
                    <a:pt x="190713" y="189010"/>
                  </a:cubicBezTo>
                  <a:cubicBezTo>
                    <a:pt x="246905" y="176239"/>
                    <a:pt x="306503" y="129412"/>
                    <a:pt x="354181" y="102167"/>
                  </a:cubicBezTo>
                  <a:cubicBezTo>
                    <a:pt x="401859" y="74922"/>
                    <a:pt x="497216" y="0"/>
                    <a:pt x="502324" y="5108"/>
                  </a:cubicBezTo>
                  <a:close/>
                </a:path>
              </a:pathLst>
            </a:cu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2" name="Freeform 81"/>
            <p:cNvSpPr/>
            <p:nvPr/>
          </p:nvSpPr>
          <p:spPr>
            <a:xfrm rot="936806">
              <a:off x="4278601" y="4126675"/>
              <a:ext cx="678850" cy="177800"/>
            </a:xfrm>
            <a:custGeom>
              <a:avLst/>
              <a:gdLst>
                <a:gd name="connsiteX0" fmla="*/ 4763 w 368301"/>
                <a:gd name="connsiteY0" fmla="*/ 168275 h 177800"/>
                <a:gd name="connsiteX1" fmla="*/ 119063 w 368301"/>
                <a:gd name="connsiteY1" fmla="*/ 139700 h 177800"/>
                <a:gd name="connsiteX2" fmla="*/ 290513 w 368301"/>
                <a:gd name="connsiteY2" fmla="*/ 111125 h 177800"/>
                <a:gd name="connsiteX3" fmla="*/ 347663 w 368301"/>
                <a:gd name="connsiteY3" fmla="*/ 15875 h 177800"/>
                <a:gd name="connsiteX4" fmla="*/ 166688 w 368301"/>
                <a:gd name="connsiteY4" fmla="*/ 15875 h 177800"/>
                <a:gd name="connsiteX5" fmla="*/ 90488 w 368301"/>
                <a:gd name="connsiteY5" fmla="*/ 82550 h 177800"/>
                <a:gd name="connsiteX6" fmla="*/ 4763 w 368301"/>
                <a:gd name="connsiteY6" fmla="*/ 168275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1" h="177800">
                  <a:moveTo>
                    <a:pt x="4763" y="168275"/>
                  </a:moveTo>
                  <a:cubicBezTo>
                    <a:pt x="9526" y="177800"/>
                    <a:pt x="71438" y="149225"/>
                    <a:pt x="119063" y="139700"/>
                  </a:cubicBezTo>
                  <a:cubicBezTo>
                    <a:pt x="166688" y="130175"/>
                    <a:pt x="252413" y="131762"/>
                    <a:pt x="290513" y="111125"/>
                  </a:cubicBezTo>
                  <a:cubicBezTo>
                    <a:pt x="328613" y="90488"/>
                    <a:pt x="368301" y="31750"/>
                    <a:pt x="347663" y="15875"/>
                  </a:cubicBezTo>
                  <a:cubicBezTo>
                    <a:pt x="327026" y="0"/>
                    <a:pt x="209550" y="4763"/>
                    <a:pt x="166688" y="15875"/>
                  </a:cubicBezTo>
                  <a:cubicBezTo>
                    <a:pt x="123826" y="26987"/>
                    <a:pt x="120651" y="55563"/>
                    <a:pt x="90488" y="82550"/>
                  </a:cubicBezTo>
                  <a:cubicBezTo>
                    <a:pt x="60326" y="109538"/>
                    <a:pt x="0" y="158750"/>
                    <a:pt x="4763" y="1682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3" name="Freeform 82"/>
            <p:cNvSpPr/>
            <p:nvPr/>
          </p:nvSpPr>
          <p:spPr>
            <a:xfrm>
              <a:off x="3810000" y="3962400"/>
              <a:ext cx="531813" cy="223838"/>
            </a:xfrm>
            <a:custGeom>
              <a:avLst/>
              <a:gdLst>
                <a:gd name="connsiteX0" fmla="*/ 522288 w 531813"/>
                <a:gd name="connsiteY0" fmla="*/ 219075 h 223838"/>
                <a:gd name="connsiteX1" fmla="*/ 369888 w 531813"/>
                <a:gd name="connsiteY1" fmla="*/ 142875 h 223838"/>
                <a:gd name="connsiteX2" fmla="*/ 427038 w 531813"/>
                <a:gd name="connsiteY2" fmla="*/ 47625 h 223838"/>
                <a:gd name="connsiteX3" fmla="*/ 236538 w 531813"/>
                <a:gd name="connsiteY3" fmla="*/ 0 h 223838"/>
                <a:gd name="connsiteX4" fmla="*/ 17463 w 531813"/>
                <a:gd name="connsiteY4" fmla="*/ 47625 h 223838"/>
                <a:gd name="connsiteX5" fmla="*/ 131763 w 531813"/>
                <a:gd name="connsiteY5" fmla="*/ 161925 h 223838"/>
                <a:gd name="connsiteX6" fmla="*/ 312738 w 531813"/>
                <a:gd name="connsiteY6" fmla="*/ 114300 h 223838"/>
                <a:gd name="connsiteX7" fmla="*/ 522288 w 531813"/>
                <a:gd name="connsiteY7" fmla="*/ 219075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813" h="223838">
                  <a:moveTo>
                    <a:pt x="522288" y="219075"/>
                  </a:moveTo>
                  <a:cubicBezTo>
                    <a:pt x="531813" y="223838"/>
                    <a:pt x="385763" y="171450"/>
                    <a:pt x="369888" y="142875"/>
                  </a:cubicBezTo>
                  <a:cubicBezTo>
                    <a:pt x="354013" y="114300"/>
                    <a:pt x="449263" y="71437"/>
                    <a:pt x="427038" y="47625"/>
                  </a:cubicBezTo>
                  <a:cubicBezTo>
                    <a:pt x="404813" y="23813"/>
                    <a:pt x="304800" y="0"/>
                    <a:pt x="236538" y="0"/>
                  </a:cubicBezTo>
                  <a:cubicBezTo>
                    <a:pt x="168276" y="0"/>
                    <a:pt x="34926" y="20637"/>
                    <a:pt x="17463" y="47625"/>
                  </a:cubicBezTo>
                  <a:cubicBezTo>
                    <a:pt x="0" y="74613"/>
                    <a:pt x="82551" y="150813"/>
                    <a:pt x="131763" y="161925"/>
                  </a:cubicBezTo>
                  <a:cubicBezTo>
                    <a:pt x="180975" y="173037"/>
                    <a:pt x="249238" y="98425"/>
                    <a:pt x="312738" y="114300"/>
                  </a:cubicBezTo>
                  <a:cubicBezTo>
                    <a:pt x="376238" y="130175"/>
                    <a:pt x="512763" y="214312"/>
                    <a:pt x="522288" y="2190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4" name="Freeform 83"/>
            <p:cNvSpPr/>
            <p:nvPr/>
          </p:nvSpPr>
          <p:spPr>
            <a:xfrm>
              <a:off x="3505200" y="4191000"/>
              <a:ext cx="823912" cy="217487"/>
            </a:xfrm>
            <a:custGeom>
              <a:avLst/>
              <a:gdLst>
                <a:gd name="connsiteX0" fmla="*/ 814387 w 823912"/>
                <a:gd name="connsiteY0" fmla="*/ 3175 h 217487"/>
                <a:gd name="connsiteX1" fmla="*/ 528637 w 823912"/>
                <a:gd name="connsiteY1" fmla="*/ 60325 h 217487"/>
                <a:gd name="connsiteX2" fmla="*/ 528637 w 823912"/>
                <a:gd name="connsiteY2" fmla="*/ 146050 h 217487"/>
                <a:gd name="connsiteX3" fmla="*/ 309562 w 823912"/>
                <a:gd name="connsiteY3" fmla="*/ 203200 h 217487"/>
                <a:gd name="connsiteX4" fmla="*/ 14287 w 823912"/>
                <a:gd name="connsiteY4" fmla="*/ 193675 h 217487"/>
                <a:gd name="connsiteX5" fmla="*/ 223837 w 823912"/>
                <a:gd name="connsiteY5" fmla="*/ 60325 h 217487"/>
                <a:gd name="connsiteX6" fmla="*/ 442912 w 823912"/>
                <a:gd name="connsiteY6" fmla="*/ 41275 h 217487"/>
                <a:gd name="connsiteX7" fmla="*/ 585787 w 823912"/>
                <a:gd name="connsiteY7" fmla="*/ 41275 h 217487"/>
                <a:gd name="connsiteX8" fmla="*/ 814387 w 823912"/>
                <a:gd name="connsiteY8" fmla="*/ 3175 h 21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912" h="217487">
                  <a:moveTo>
                    <a:pt x="814387" y="3175"/>
                  </a:moveTo>
                  <a:cubicBezTo>
                    <a:pt x="804862" y="6350"/>
                    <a:pt x="576262" y="36513"/>
                    <a:pt x="528637" y="60325"/>
                  </a:cubicBezTo>
                  <a:cubicBezTo>
                    <a:pt x="481012" y="84138"/>
                    <a:pt x="565149" y="122238"/>
                    <a:pt x="528637" y="146050"/>
                  </a:cubicBezTo>
                  <a:cubicBezTo>
                    <a:pt x="492125" y="169862"/>
                    <a:pt x="395287" y="195263"/>
                    <a:pt x="309562" y="203200"/>
                  </a:cubicBezTo>
                  <a:cubicBezTo>
                    <a:pt x="223837" y="211137"/>
                    <a:pt x="28574" y="217487"/>
                    <a:pt x="14287" y="193675"/>
                  </a:cubicBezTo>
                  <a:cubicBezTo>
                    <a:pt x="0" y="169863"/>
                    <a:pt x="152400" y="85725"/>
                    <a:pt x="223837" y="60325"/>
                  </a:cubicBezTo>
                  <a:cubicBezTo>
                    <a:pt x="295274" y="34925"/>
                    <a:pt x="382587" y="44450"/>
                    <a:pt x="442912" y="41275"/>
                  </a:cubicBezTo>
                  <a:cubicBezTo>
                    <a:pt x="503237" y="38100"/>
                    <a:pt x="519112" y="50800"/>
                    <a:pt x="585787" y="41275"/>
                  </a:cubicBezTo>
                  <a:cubicBezTo>
                    <a:pt x="652462" y="31750"/>
                    <a:pt x="823912" y="0"/>
                    <a:pt x="814387" y="31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6" name="Freeform 85"/>
            <p:cNvSpPr/>
            <p:nvPr/>
          </p:nvSpPr>
          <p:spPr>
            <a:xfrm>
              <a:off x="4267200" y="3962400"/>
              <a:ext cx="536574" cy="254000"/>
            </a:xfrm>
            <a:custGeom>
              <a:avLst/>
              <a:gdLst>
                <a:gd name="connsiteX0" fmla="*/ 1587 w 536574"/>
                <a:gd name="connsiteY0" fmla="*/ 241300 h 254000"/>
                <a:gd name="connsiteX1" fmla="*/ 134937 w 536574"/>
                <a:gd name="connsiteY1" fmla="*/ 193675 h 254000"/>
                <a:gd name="connsiteX2" fmla="*/ 458787 w 536574"/>
                <a:gd name="connsiteY2" fmla="*/ 155575 h 254000"/>
                <a:gd name="connsiteX3" fmla="*/ 506412 w 536574"/>
                <a:gd name="connsiteY3" fmla="*/ 22225 h 254000"/>
                <a:gd name="connsiteX4" fmla="*/ 277812 w 536574"/>
                <a:gd name="connsiteY4" fmla="*/ 22225 h 254000"/>
                <a:gd name="connsiteX5" fmla="*/ 125412 w 536574"/>
                <a:gd name="connsiteY5" fmla="*/ 117475 h 254000"/>
                <a:gd name="connsiteX6" fmla="*/ 1587 w 536574"/>
                <a:gd name="connsiteY6" fmla="*/ 24130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574" h="254000">
                  <a:moveTo>
                    <a:pt x="1587" y="241300"/>
                  </a:moveTo>
                  <a:cubicBezTo>
                    <a:pt x="3174" y="254000"/>
                    <a:pt x="58737" y="207963"/>
                    <a:pt x="134937" y="193675"/>
                  </a:cubicBezTo>
                  <a:cubicBezTo>
                    <a:pt x="211137" y="179388"/>
                    <a:pt x="396875" y="184150"/>
                    <a:pt x="458787" y="155575"/>
                  </a:cubicBezTo>
                  <a:cubicBezTo>
                    <a:pt x="520699" y="127000"/>
                    <a:pt x="536574" y="44450"/>
                    <a:pt x="506412" y="22225"/>
                  </a:cubicBezTo>
                  <a:cubicBezTo>
                    <a:pt x="476250" y="0"/>
                    <a:pt x="341312" y="6350"/>
                    <a:pt x="277812" y="22225"/>
                  </a:cubicBezTo>
                  <a:cubicBezTo>
                    <a:pt x="214312" y="38100"/>
                    <a:pt x="176212" y="87313"/>
                    <a:pt x="125412" y="117475"/>
                  </a:cubicBezTo>
                  <a:cubicBezTo>
                    <a:pt x="74612" y="147637"/>
                    <a:pt x="0" y="228600"/>
                    <a:pt x="1587" y="241300"/>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7" name="Freeform 86"/>
            <p:cNvSpPr/>
            <p:nvPr/>
          </p:nvSpPr>
          <p:spPr>
            <a:xfrm>
              <a:off x="3505200" y="4038600"/>
              <a:ext cx="762000" cy="228600"/>
            </a:xfrm>
            <a:custGeom>
              <a:avLst/>
              <a:gdLst>
                <a:gd name="connsiteX0" fmla="*/ 636587 w 650875"/>
                <a:gd name="connsiteY0" fmla="*/ 147637 h 215900"/>
                <a:gd name="connsiteX1" fmla="*/ 436562 w 650875"/>
                <a:gd name="connsiteY1" fmla="*/ 14287 h 215900"/>
                <a:gd name="connsiteX2" fmla="*/ 36512 w 650875"/>
                <a:gd name="connsiteY2" fmla="*/ 61912 h 215900"/>
                <a:gd name="connsiteX3" fmla="*/ 217487 w 650875"/>
                <a:gd name="connsiteY3" fmla="*/ 204787 h 215900"/>
                <a:gd name="connsiteX4" fmla="*/ 522287 w 650875"/>
                <a:gd name="connsiteY4" fmla="*/ 128587 h 215900"/>
                <a:gd name="connsiteX5" fmla="*/ 636587 w 650875"/>
                <a:gd name="connsiteY5" fmla="*/ 147637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875" h="215900">
                  <a:moveTo>
                    <a:pt x="636587" y="147637"/>
                  </a:moveTo>
                  <a:cubicBezTo>
                    <a:pt x="622300" y="128587"/>
                    <a:pt x="536574" y="28574"/>
                    <a:pt x="436562" y="14287"/>
                  </a:cubicBezTo>
                  <a:cubicBezTo>
                    <a:pt x="336550" y="0"/>
                    <a:pt x="73024" y="30162"/>
                    <a:pt x="36512" y="61912"/>
                  </a:cubicBezTo>
                  <a:cubicBezTo>
                    <a:pt x="0" y="93662"/>
                    <a:pt x="136525" y="193675"/>
                    <a:pt x="217487" y="204787"/>
                  </a:cubicBezTo>
                  <a:cubicBezTo>
                    <a:pt x="298450" y="215900"/>
                    <a:pt x="460374" y="139700"/>
                    <a:pt x="522287" y="128587"/>
                  </a:cubicBezTo>
                  <a:cubicBezTo>
                    <a:pt x="584200" y="117474"/>
                    <a:pt x="650875" y="166687"/>
                    <a:pt x="636587" y="147637"/>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8" name="Freeform 87"/>
            <p:cNvSpPr/>
            <p:nvPr/>
          </p:nvSpPr>
          <p:spPr>
            <a:xfrm rot="515414">
              <a:off x="4267200" y="4267200"/>
              <a:ext cx="541337" cy="212725"/>
            </a:xfrm>
            <a:custGeom>
              <a:avLst/>
              <a:gdLst>
                <a:gd name="connsiteX0" fmla="*/ 11112 w 541337"/>
                <a:gd name="connsiteY0" fmla="*/ 0 h 212725"/>
                <a:gd name="connsiteX1" fmla="*/ 96837 w 541337"/>
                <a:gd name="connsiteY1" fmla="*/ 28575 h 212725"/>
                <a:gd name="connsiteX2" fmla="*/ 68262 w 541337"/>
                <a:gd name="connsiteY2" fmla="*/ 76200 h 212725"/>
                <a:gd name="connsiteX3" fmla="*/ 144462 w 541337"/>
                <a:gd name="connsiteY3" fmla="*/ 114300 h 212725"/>
                <a:gd name="connsiteX4" fmla="*/ 258762 w 541337"/>
                <a:gd name="connsiteY4" fmla="*/ 200025 h 212725"/>
                <a:gd name="connsiteX5" fmla="*/ 525462 w 541337"/>
                <a:gd name="connsiteY5" fmla="*/ 190500 h 212725"/>
                <a:gd name="connsiteX6" fmla="*/ 354012 w 541337"/>
                <a:gd name="connsiteY6" fmla="*/ 66675 h 212725"/>
                <a:gd name="connsiteX7" fmla="*/ 163512 w 541337"/>
                <a:gd name="connsiteY7" fmla="*/ 28575 h 212725"/>
                <a:gd name="connsiteX8" fmla="*/ 11112 w 541337"/>
                <a:gd name="connsiteY8"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337" h="212725">
                  <a:moveTo>
                    <a:pt x="11112" y="0"/>
                  </a:moveTo>
                  <a:cubicBezTo>
                    <a:pt x="0" y="0"/>
                    <a:pt x="87312" y="15875"/>
                    <a:pt x="96837" y="28575"/>
                  </a:cubicBezTo>
                  <a:cubicBezTo>
                    <a:pt x="106362" y="41275"/>
                    <a:pt x="60325" y="61913"/>
                    <a:pt x="68262" y="76200"/>
                  </a:cubicBezTo>
                  <a:cubicBezTo>
                    <a:pt x="76199" y="90487"/>
                    <a:pt x="112712" y="93663"/>
                    <a:pt x="144462" y="114300"/>
                  </a:cubicBezTo>
                  <a:cubicBezTo>
                    <a:pt x="176212" y="134937"/>
                    <a:pt x="195262" y="187325"/>
                    <a:pt x="258762" y="200025"/>
                  </a:cubicBezTo>
                  <a:cubicBezTo>
                    <a:pt x="322262" y="212725"/>
                    <a:pt x="509587" y="212725"/>
                    <a:pt x="525462" y="190500"/>
                  </a:cubicBezTo>
                  <a:cubicBezTo>
                    <a:pt x="541337" y="168275"/>
                    <a:pt x="414337" y="93662"/>
                    <a:pt x="354012" y="66675"/>
                  </a:cubicBezTo>
                  <a:cubicBezTo>
                    <a:pt x="293687" y="39688"/>
                    <a:pt x="214312" y="41275"/>
                    <a:pt x="163512" y="28575"/>
                  </a:cubicBezTo>
                  <a:cubicBezTo>
                    <a:pt x="112712" y="15875"/>
                    <a:pt x="22224" y="0"/>
                    <a:pt x="11112" y="0"/>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89" name="Freeform 88"/>
            <p:cNvSpPr/>
            <p:nvPr/>
          </p:nvSpPr>
          <p:spPr>
            <a:xfrm>
              <a:off x="4191000" y="3810000"/>
              <a:ext cx="355600" cy="366712"/>
            </a:xfrm>
            <a:custGeom>
              <a:avLst/>
              <a:gdLst>
                <a:gd name="connsiteX0" fmla="*/ 76200 w 355600"/>
                <a:gd name="connsiteY0" fmla="*/ 360362 h 366712"/>
                <a:gd name="connsiteX1" fmla="*/ 142875 w 355600"/>
                <a:gd name="connsiteY1" fmla="*/ 236537 h 366712"/>
                <a:gd name="connsiteX2" fmla="*/ 9525 w 355600"/>
                <a:gd name="connsiteY2" fmla="*/ 169862 h 366712"/>
                <a:gd name="connsiteX3" fmla="*/ 85725 w 355600"/>
                <a:gd name="connsiteY3" fmla="*/ 17462 h 366712"/>
                <a:gd name="connsiteX4" fmla="*/ 323850 w 355600"/>
                <a:gd name="connsiteY4" fmla="*/ 65087 h 366712"/>
                <a:gd name="connsiteX5" fmla="*/ 276225 w 355600"/>
                <a:gd name="connsiteY5" fmla="*/ 207962 h 366712"/>
                <a:gd name="connsiteX6" fmla="*/ 180975 w 355600"/>
                <a:gd name="connsiteY6" fmla="*/ 274637 h 366712"/>
                <a:gd name="connsiteX7" fmla="*/ 76200 w 355600"/>
                <a:gd name="connsiteY7" fmla="*/ 360362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 h="366712">
                  <a:moveTo>
                    <a:pt x="76200" y="360362"/>
                  </a:moveTo>
                  <a:cubicBezTo>
                    <a:pt x="69850" y="354012"/>
                    <a:pt x="153987" y="268287"/>
                    <a:pt x="142875" y="236537"/>
                  </a:cubicBezTo>
                  <a:cubicBezTo>
                    <a:pt x="131763" y="204787"/>
                    <a:pt x="19050" y="206374"/>
                    <a:pt x="9525" y="169862"/>
                  </a:cubicBezTo>
                  <a:cubicBezTo>
                    <a:pt x="0" y="133350"/>
                    <a:pt x="33338" y="34924"/>
                    <a:pt x="85725" y="17462"/>
                  </a:cubicBezTo>
                  <a:cubicBezTo>
                    <a:pt x="138112" y="0"/>
                    <a:pt x="292100" y="33337"/>
                    <a:pt x="323850" y="65087"/>
                  </a:cubicBezTo>
                  <a:cubicBezTo>
                    <a:pt x="355600" y="96837"/>
                    <a:pt x="300037" y="173037"/>
                    <a:pt x="276225" y="207962"/>
                  </a:cubicBezTo>
                  <a:cubicBezTo>
                    <a:pt x="252413" y="242887"/>
                    <a:pt x="214312" y="242887"/>
                    <a:pt x="180975" y="274637"/>
                  </a:cubicBezTo>
                  <a:cubicBezTo>
                    <a:pt x="147638" y="306387"/>
                    <a:pt x="82550" y="366712"/>
                    <a:pt x="76200" y="360362"/>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90" name="Freeform 89"/>
            <p:cNvSpPr/>
            <p:nvPr/>
          </p:nvSpPr>
          <p:spPr>
            <a:xfrm rot="19844512">
              <a:off x="4041434" y="4178238"/>
              <a:ext cx="281828" cy="85165"/>
            </a:xfrm>
            <a:custGeom>
              <a:avLst/>
              <a:gdLst>
                <a:gd name="connsiteX0" fmla="*/ 7844 w 281828"/>
                <a:gd name="connsiteY0" fmla="*/ 16809 h 85165"/>
                <a:gd name="connsiteX1" fmla="*/ 64994 w 281828"/>
                <a:gd name="connsiteY1" fmla="*/ 3362 h 85165"/>
                <a:gd name="connsiteX2" fmla="*/ 202826 w 281828"/>
                <a:gd name="connsiteY2" fmla="*/ 36980 h 85165"/>
                <a:gd name="connsiteX3" fmla="*/ 266700 w 281828"/>
                <a:gd name="connsiteY3" fmla="*/ 77321 h 85165"/>
                <a:gd name="connsiteX4" fmla="*/ 112059 w 281828"/>
                <a:gd name="connsiteY4" fmla="*/ 80683 h 85165"/>
                <a:gd name="connsiteX5" fmla="*/ 7844 w 281828"/>
                <a:gd name="connsiteY5" fmla="*/ 16809 h 8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828" h="85165">
                  <a:moveTo>
                    <a:pt x="7844" y="16809"/>
                  </a:moveTo>
                  <a:cubicBezTo>
                    <a:pt x="0" y="3922"/>
                    <a:pt x="32497" y="0"/>
                    <a:pt x="64994" y="3362"/>
                  </a:cubicBezTo>
                  <a:cubicBezTo>
                    <a:pt x="97491" y="6724"/>
                    <a:pt x="169208" y="24654"/>
                    <a:pt x="202826" y="36980"/>
                  </a:cubicBezTo>
                  <a:cubicBezTo>
                    <a:pt x="236444" y="49306"/>
                    <a:pt x="281828" y="70037"/>
                    <a:pt x="266700" y="77321"/>
                  </a:cubicBezTo>
                  <a:cubicBezTo>
                    <a:pt x="251572" y="84605"/>
                    <a:pt x="156322" y="85165"/>
                    <a:pt x="112059" y="80683"/>
                  </a:cubicBezTo>
                  <a:cubicBezTo>
                    <a:pt x="67796" y="76201"/>
                    <a:pt x="15688" y="29696"/>
                    <a:pt x="7844" y="16809"/>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91" name="Freeform 90"/>
            <p:cNvSpPr/>
            <p:nvPr/>
          </p:nvSpPr>
          <p:spPr>
            <a:xfrm>
              <a:off x="4212852" y="4066615"/>
              <a:ext cx="107576" cy="109817"/>
            </a:xfrm>
            <a:custGeom>
              <a:avLst/>
              <a:gdLst>
                <a:gd name="connsiteX0" fmla="*/ 93569 w 107576"/>
                <a:gd name="connsiteY0" fmla="*/ 108697 h 109817"/>
                <a:gd name="connsiteX1" fmla="*/ 90207 w 107576"/>
                <a:gd name="connsiteY1" fmla="*/ 44823 h 109817"/>
                <a:gd name="connsiteX2" fmla="*/ 26333 w 107576"/>
                <a:gd name="connsiteY2" fmla="*/ 1120 h 109817"/>
                <a:gd name="connsiteX3" fmla="*/ 6163 w 107576"/>
                <a:gd name="connsiteY3" fmla="*/ 38100 h 109817"/>
                <a:gd name="connsiteX4" fmla="*/ 93569 w 107576"/>
                <a:gd name="connsiteY4" fmla="*/ 108697 h 1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76" h="109817">
                  <a:moveTo>
                    <a:pt x="93569" y="108697"/>
                  </a:moveTo>
                  <a:cubicBezTo>
                    <a:pt x="107576" y="109817"/>
                    <a:pt x="101413" y="62752"/>
                    <a:pt x="90207" y="44823"/>
                  </a:cubicBezTo>
                  <a:cubicBezTo>
                    <a:pt x="79001" y="26894"/>
                    <a:pt x="40340" y="2240"/>
                    <a:pt x="26333" y="1120"/>
                  </a:cubicBezTo>
                  <a:cubicBezTo>
                    <a:pt x="12326" y="0"/>
                    <a:pt x="0" y="19610"/>
                    <a:pt x="6163" y="38100"/>
                  </a:cubicBezTo>
                  <a:cubicBezTo>
                    <a:pt x="12326" y="56590"/>
                    <a:pt x="79562" y="107577"/>
                    <a:pt x="93569" y="108697"/>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grpSp>
      <p:grpSp>
        <p:nvGrpSpPr>
          <p:cNvPr id="67597" name="Group 91"/>
          <p:cNvGrpSpPr>
            <a:grpSpLocks/>
          </p:cNvGrpSpPr>
          <p:nvPr/>
        </p:nvGrpSpPr>
        <p:grpSpPr bwMode="auto">
          <a:xfrm>
            <a:off x="6444824" y="2362200"/>
            <a:ext cx="1452563" cy="2243138"/>
            <a:chOff x="6781800" y="2193929"/>
            <a:chExt cx="1452251" cy="2242799"/>
          </a:xfrm>
        </p:grpSpPr>
        <p:grpSp>
          <p:nvGrpSpPr>
            <p:cNvPr id="67606" name="Group 86"/>
            <p:cNvGrpSpPr>
              <a:grpSpLocks/>
            </p:cNvGrpSpPr>
            <p:nvPr/>
          </p:nvGrpSpPr>
          <p:grpSpPr bwMode="auto">
            <a:xfrm>
              <a:off x="6781800" y="3733802"/>
              <a:ext cx="1452251" cy="702926"/>
              <a:chOff x="3505200" y="3810000"/>
              <a:chExt cx="1452251" cy="702927"/>
            </a:xfrm>
          </p:grpSpPr>
          <p:sp>
            <p:nvSpPr>
              <p:cNvPr id="125" name="Freeform 124"/>
              <p:cNvSpPr/>
              <p:nvPr/>
            </p:nvSpPr>
            <p:spPr>
              <a:xfrm rot="20540781">
                <a:off x="3935960" y="4105960"/>
                <a:ext cx="507432" cy="406967"/>
              </a:xfrm>
              <a:custGeom>
                <a:avLst/>
                <a:gdLst>
                  <a:gd name="connsiteX0" fmla="*/ 502324 w 507432"/>
                  <a:gd name="connsiteY0" fmla="*/ 5108 h 406967"/>
                  <a:gd name="connsiteX1" fmla="*/ 384831 w 507432"/>
                  <a:gd name="connsiteY1" fmla="*/ 132818 h 406967"/>
                  <a:gd name="connsiteX2" fmla="*/ 400156 w 507432"/>
                  <a:gd name="connsiteY2" fmla="*/ 194118 h 406967"/>
                  <a:gd name="connsiteX3" fmla="*/ 400156 w 507432"/>
                  <a:gd name="connsiteY3" fmla="*/ 260527 h 406967"/>
                  <a:gd name="connsiteX4" fmla="*/ 88545 w 507432"/>
                  <a:gd name="connsiteY4" fmla="*/ 393345 h 406967"/>
                  <a:gd name="connsiteX5" fmla="*/ 17028 w 507432"/>
                  <a:gd name="connsiteY5" fmla="*/ 178793 h 406967"/>
                  <a:gd name="connsiteX6" fmla="*/ 190713 w 507432"/>
                  <a:gd name="connsiteY6" fmla="*/ 189010 h 406967"/>
                  <a:gd name="connsiteX7" fmla="*/ 354181 w 507432"/>
                  <a:gd name="connsiteY7" fmla="*/ 102167 h 406967"/>
                  <a:gd name="connsiteX8" fmla="*/ 502324 w 507432"/>
                  <a:gd name="connsiteY8" fmla="*/ 5108 h 406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432" h="406967">
                    <a:moveTo>
                      <a:pt x="502324" y="5108"/>
                    </a:moveTo>
                    <a:cubicBezTo>
                      <a:pt x="507432" y="10217"/>
                      <a:pt x="401859" y="101316"/>
                      <a:pt x="384831" y="132818"/>
                    </a:cubicBezTo>
                    <a:cubicBezTo>
                      <a:pt x="367803" y="164320"/>
                      <a:pt x="397602" y="172833"/>
                      <a:pt x="400156" y="194118"/>
                    </a:cubicBezTo>
                    <a:cubicBezTo>
                      <a:pt x="402710" y="215403"/>
                      <a:pt x="452091" y="227323"/>
                      <a:pt x="400156" y="260527"/>
                    </a:cubicBezTo>
                    <a:cubicBezTo>
                      <a:pt x="348221" y="293732"/>
                      <a:pt x="152400" y="406967"/>
                      <a:pt x="88545" y="393345"/>
                    </a:cubicBezTo>
                    <a:cubicBezTo>
                      <a:pt x="24690" y="379723"/>
                      <a:pt x="0" y="212849"/>
                      <a:pt x="17028" y="178793"/>
                    </a:cubicBezTo>
                    <a:cubicBezTo>
                      <a:pt x="34056" y="144737"/>
                      <a:pt x="134521" y="201781"/>
                      <a:pt x="190713" y="189010"/>
                    </a:cubicBezTo>
                    <a:cubicBezTo>
                      <a:pt x="246905" y="176239"/>
                      <a:pt x="306503" y="129412"/>
                      <a:pt x="354181" y="102167"/>
                    </a:cubicBezTo>
                    <a:cubicBezTo>
                      <a:pt x="401859" y="74922"/>
                      <a:pt x="497216" y="0"/>
                      <a:pt x="502324" y="5108"/>
                    </a:cubicBezTo>
                    <a:close/>
                  </a:path>
                </a:pathLst>
              </a:cu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26" name="Freeform 125"/>
              <p:cNvSpPr/>
              <p:nvPr/>
            </p:nvSpPr>
            <p:spPr>
              <a:xfrm rot="936806">
                <a:off x="4278601" y="4126675"/>
                <a:ext cx="678850" cy="177800"/>
              </a:xfrm>
              <a:custGeom>
                <a:avLst/>
                <a:gdLst>
                  <a:gd name="connsiteX0" fmla="*/ 4763 w 368301"/>
                  <a:gd name="connsiteY0" fmla="*/ 168275 h 177800"/>
                  <a:gd name="connsiteX1" fmla="*/ 119063 w 368301"/>
                  <a:gd name="connsiteY1" fmla="*/ 139700 h 177800"/>
                  <a:gd name="connsiteX2" fmla="*/ 290513 w 368301"/>
                  <a:gd name="connsiteY2" fmla="*/ 111125 h 177800"/>
                  <a:gd name="connsiteX3" fmla="*/ 347663 w 368301"/>
                  <a:gd name="connsiteY3" fmla="*/ 15875 h 177800"/>
                  <a:gd name="connsiteX4" fmla="*/ 166688 w 368301"/>
                  <a:gd name="connsiteY4" fmla="*/ 15875 h 177800"/>
                  <a:gd name="connsiteX5" fmla="*/ 90488 w 368301"/>
                  <a:gd name="connsiteY5" fmla="*/ 82550 h 177800"/>
                  <a:gd name="connsiteX6" fmla="*/ 4763 w 368301"/>
                  <a:gd name="connsiteY6" fmla="*/ 168275 h 17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01" h="177800">
                    <a:moveTo>
                      <a:pt x="4763" y="168275"/>
                    </a:moveTo>
                    <a:cubicBezTo>
                      <a:pt x="9526" y="177800"/>
                      <a:pt x="71438" y="149225"/>
                      <a:pt x="119063" y="139700"/>
                    </a:cubicBezTo>
                    <a:cubicBezTo>
                      <a:pt x="166688" y="130175"/>
                      <a:pt x="252413" y="131762"/>
                      <a:pt x="290513" y="111125"/>
                    </a:cubicBezTo>
                    <a:cubicBezTo>
                      <a:pt x="328613" y="90488"/>
                      <a:pt x="368301" y="31750"/>
                      <a:pt x="347663" y="15875"/>
                    </a:cubicBezTo>
                    <a:cubicBezTo>
                      <a:pt x="327026" y="0"/>
                      <a:pt x="209550" y="4763"/>
                      <a:pt x="166688" y="15875"/>
                    </a:cubicBezTo>
                    <a:cubicBezTo>
                      <a:pt x="123826" y="26987"/>
                      <a:pt x="120651" y="55563"/>
                      <a:pt x="90488" y="82550"/>
                    </a:cubicBezTo>
                    <a:cubicBezTo>
                      <a:pt x="60326" y="109538"/>
                      <a:pt x="0" y="158750"/>
                      <a:pt x="4763" y="1682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27" name="Freeform 126"/>
              <p:cNvSpPr/>
              <p:nvPr/>
            </p:nvSpPr>
            <p:spPr>
              <a:xfrm>
                <a:off x="3810000" y="3962400"/>
                <a:ext cx="531813" cy="223838"/>
              </a:xfrm>
              <a:custGeom>
                <a:avLst/>
                <a:gdLst>
                  <a:gd name="connsiteX0" fmla="*/ 522288 w 531813"/>
                  <a:gd name="connsiteY0" fmla="*/ 219075 h 223838"/>
                  <a:gd name="connsiteX1" fmla="*/ 369888 w 531813"/>
                  <a:gd name="connsiteY1" fmla="*/ 142875 h 223838"/>
                  <a:gd name="connsiteX2" fmla="*/ 427038 w 531813"/>
                  <a:gd name="connsiteY2" fmla="*/ 47625 h 223838"/>
                  <a:gd name="connsiteX3" fmla="*/ 236538 w 531813"/>
                  <a:gd name="connsiteY3" fmla="*/ 0 h 223838"/>
                  <a:gd name="connsiteX4" fmla="*/ 17463 w 531813"/>
                  <a:gd name="connsiteY4" fmla="*/ 47625 h 223838"/>
                  <a:gd name="connsiteX5" fmla="*/ 131763 w 531813"/>
                  <a:gd name="connsiteY5" fmla="*/ 161925 h 223838"/>
                  <a:gd name="connsiteX6" fmla="*/ 312738 w 531813"/>
                  <a:gd name="connsiteY6" fmla="*/ 114300 h 223838"/>
                  <a:gd name="connsiteX7" fmla="*/ 522288 w 531813"/>
                  <a:gd name="connsiteY7" fmla="*/ 219075 h 223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813" h="223838">
                    <a:moveTo>
                      <a:pt x="522288" y="219075"/>
                    </a:moveTo>
                    <a:cubicBezTo>
                      <a:pt x="531813" y="223838"/>
                      <a:pt x="385763" y="171450"/>
                      <a:pt x="369888" y="142875"/>
                    </a:cubicBezTo>
                    <a:cubicBezTo>
                      <a:pt x="354013" y="114300"/>
                      <a:pt x="449263" y="71437"/>
                      <a:pt x="427038" y="47625"/>
                    </a:cubicBezTo>
                    <a:cubicBezTo>
                      <a:pt x="404813" y="23813"/>
                      <a:pt x="304800" y="0"/>
                      <a:pt x="236538" y="0"/>
                    </a:cubicBezTo>
                    <a:cubicBezTo>
                      <a:pt x="168276" y="0"/>
                      <a:pt x="34926" y="20637"/>
                      <a:pt x="17463" y="47625"/>
                    </a:cubicBezTo>
                    <a:cubicBezTo>
                      <a:pt x="0" y="74613"/>
                      <a:pt x="82551" y="150813"/>
                      <a:pt x="131763" y="161925"/>
                    </a:cubicBezTo>
                    <a:cubicBezTo>
                      <a:pt x="180975" y="173037"/>
                      <a:pt x="249238" y="98425"/>
                      <a:pt x="312738" y="114300"/>
                    </a:cubicBezTo>
                    <a:cubicBezTo>
                      <a:pt x="376238" y="130175"/>
                      <a:pt x="512763" y="214312"/>
                      <a:pt x="522288" y="2190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28" name="Freeform 127"/>
              <p:cNvSpPr/>
              <p:nvPr/>
            </p:nvSpPr>
            <p:spPr>
              <a:xfrm>
                <a:off x="3505200" y="4191000"/>
                <a:ext cx="823912" cy="217487"/>
              </a:xfrm>
              <a:custGeom>
                <a:avLst/>
                <a:gdLst>
                  <a:gd name="connsiteX0" fmla="*/ 814387 w 823912"/>
                  <a:gd name="connsiteY0" fmla="*/ 3175 h 217487"/>
                  <a:gd name="connsiteX1" fmla="*/ 528637 w 823912"/>
                  <a:gd name="connsiteY1" fmla="*/ 60325 h 217487"/>
                  <a:gd name="connsiteX2" fmla="*/ 528637 w 823912"/>
                  <a:gd name="connsiteY2" fmla="*/ 146050 h 217487"/>
                  <a:gd name="connsiteX3" fmla="*/ 309562 w 823912"/>
                  <a:gd name="connsiteY3" fmla="*/ 203200 h 217487"/>
                  <a:gd name="connsiteX4" fmla="*/ 14287 w 823912"/>
                  <a:gd name="connsiteY4" fmla="*/ 193675 h 217487"/>
                  <a:gd name="connsiteX5" fmla="*/ 223837 w 823912"/>
                  <a:gd name="connsiteY5" fmla="*/ 60325 h 217487"/>
                  <a:gd name="connsiteX6" fmla="*/ 442912 w 823912"/>
                  <a:gd name="connsiteY6" fmla="*/ 41275 h 217487"/>
                  <a:gd name="connsiteX7" fmla="*/ 585787 w 823912"/>
                  <a:gd name="connsiteY7" fmla="*/ 41275 h 217487"/>
                  <a:gd name="connsiteX8" fmla="*/ 814387 w 823912"/>
                  <a:gd name="connsiteY8" fmla="*/ 3175 h 21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912" h="217487">
                    <a:moveTo>
                      <a:pt x="814387" y="3175"/>
                    </a:moveTo>
                    <a:cubicBezTo>
                      <a:pt x="804862" y="6350"/>
                      <a:pt x="576262" y="36513"/>
                      <a:pt x="528637" y="60325"/>
                    </a:cubicBezTo>
                    <a:cubicBezTo>
                      <a:pt x="481012" y="84138"/>
                      <a:pt x="565149" y="122238"/>
                      <a:pt x="528637" y="146050"/>
                    </a:cubicBezTo>
                    <a:cubicBezTo>
                      <a:pt x="492125" y="169862"/>
                      <a:pt x="395287" y="195263"/>
                      <a:pt x="309562" y="203200"/>
                    </a:cubicBezTo>
                    <a:cubicBezTo>
                      <a:pt x="223837" y="211137"/>
                      <a:pt x="28574" y="217487"/>
                      <a:pt x="14287" y="193675"/>
                    </a:cubicBezTo>
                    <a:cubicBezTo>
                      <a:pt x="0" y="169863"/>
                      <a:pt x="152400" y="85725"/>
                      <a:pt x="223837" y="60325"/>
                    </a:cubicBezTo>
                    <a:cubicBezTo>
                      <a:pt x="295274" y="34925"/>
                      <a:pt x="382587" y="44450"/>
                      <a:pt x="442912" y="41275"/>
                    </a:cubicBezTo>
                    <a:cubicBezTo>
                      <a:pt x="503237" y="38100"/>
                      <a:pt x="519112" y="50800"/>
                      <a:pt x="585787" y="41275"/>
                    </a:cubicBezTo>
                    <a:cubicBezTo>
                      <a:pt x="652462" y="31750"/>
                      <a:pt x="823912" y="0"/>
                      <a:pt x="814387" y="3175"/>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29" name="Freeform 128"/>
              <p:cNvSpPr/>
              <p:nvPr/>
            </p:nvSpPr>
            <p:spPr>
              <a:xfrm>
                <a:off x="4267200" y="3962400"/>
                <a:ext cx="536574" cy="254000"/>
              </a:xfrm>
              <a:custGeom>
                <a:avLst/>
                <a:gdLst>
                  <a:gd name="connsiteX0" fmla="*/ 1587 w 536574"/>
                  <a:gd name="connsiteY0" fmla="*/ 241300 h 254000"/>
                  <a:gd name="connsiteX1" fmla="*/ 134937 w 536574"/>
                  <a:gd name="connsiteY1" fmla="*/ 193675 h 254000"/>
                  <a:gd name="connsiteX2" fmla="*/ 458787 w 536574"/>
                  <a:gd name="connsiteY2" fmla="*/ 155575 h 254000"/>
                  <a:gd name="connsiteX3" fmla="*/ 506412 w 536574"/>
                  <a:gd name="connsiteY3" fmla="*/ 22225 h 254000"/>
                  <a:gd name="connsiteX4" fmla="*/ 277812 w 536574"/>
                  <a:gd name="connsiteY4" fmla="*/ 22225 h 254000"/>
                  <a:gd name="connsiteX5" fmla="*/ 125412 w 536574"/>
                  <a:gd name="connsiteY5" fmla="*/ 117475 h 254000"/>
                  <a:gd name="connsiteX6" fmla="*/ 1587 w 536574"/>
                  <a:gd name="connsiteY6" fmla="*/ 241300 h 25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574" h="254000">
                    <a:moveTo>
                      <a:pt x="1587" y="241300"/>
                    </a:moveTo>
                    <a:cubicBezTo>
                      <a:pt x="3174" y="254000"/>
                      <a:pt x="58737" y="207963"/>
                      <a:pt x="134937" y="193675"/>
                    </a:cubicBezTo>
                    <a:cubicBezTo>
                      <a:pt x="211137" y="179388"/>
                      <a:pt x="396875" y="184150"/>
                      <a:pt x="458787" y="155575"/>
                    </a:cubicBezTo>
                    <a:cubicBezTo>
                      <a:pt x="520699" y="127000"/>
                      <a:pt x="536574" y="44450"/>
                      <a:pt x="506412" y="22225"/>
                    </a:cubicBezTo>
                    <a:cubicBezTo>
                      <a:pt x="476250" y="0"/>
                      <a:pt x="341312" y="6350"/>
                      <a:pt x="277812" y="22225"/>
                    </a:cubicBezTo>
                    <a:cubicBezTo>
                      <a:pt x="214312" y="38100"/>
                      <a:pt x="176212" y="87313"/>
                      <a:pt x="125412" y="117475"/>
                    </a:cubicBezTo>
                    <a:cubicBezTo>
                      <a:pt x="74612" y="147637"/>
                      <a:pt x="0" y="228600"/>
                      <a:pt x="1587" y="241300"/>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30" name="Freeform 129"/>
              <p:cNvSpPr/>
              <p:nvPr/>
            </p:nvSpPr>
            <p:spPr>
              <a:xfrm>
                <a:off x="3505200" y="4038600"/>
                <a:ext cx="762000" cy="228600"/>
              </a:xfrm>
              <a:custGeom>
                <a:avLst/>
                <a:gdLst>
                  <a:gd name="connsiteX0" fmla="*/ 636587 w 650875"/>
                  <a:gd name="connsiteY0" fmla="*/ 147637 h 215900"/>
                  <a:gd name="connsiteX1" fmla="*/ 436562 w 650875"/>
                  <a:gd name="connsiteY1" fmla="*/ 14287 h 215900"/>
                  <a:gd name="connsiteX2" fmla="*/ 36512 w 650875"/>
                  <a:gd name="connsiteY2" fmla="*/ 61912 h 215900"/>
                  <a:gd name="connsiteX3" fmla="*/ 217487 w 650875"/>
                  <a:gd name="connsiteY3" fmla="*/ 204787 h 215900"/>
                  <a:gd name="connsiteX4" fmla="*/ 522287 w 650875"/>
                  <a:gd name="connsiteY4" fmla="*/ 128587 h 215900"/>
                  <a:gd name="connsiteX5" fmla="*/ 636587 w 650875"/>
                  <a:gd name="connsiteY5" fmla="*/ 147637 h 21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875" h="215900">
                    <a:moveTo>
                      <a:pt x="636587" y="147637"/>
                    </a:moveTo>
                    <a:cubicBezTo>
                      <a:pt x="622300" y="128587"/>
                      <a:pt x="536574" y="28574"/>
                      <a:pt x="436562" y="14287"/>
                    </a:cubicBezTo>
                    <a:cubicBezTo>
                      <a:pt x="336550" y="0"/>
                      <a:pt x="73024" y="30162"/>
                      <a:pt x="36512" y="61912"/>
                    </a:cubicBezTo>
                    <a:cubicBezTo>
                      <a:pt x="0" y="93662"/>
                      <a:pt x="136525" y="193675"/>
                      <a:pt x="217487" y="204787"/>
                    </a:cubicBezTo>
                    <a:cubicBezTo>
                      <a:pt x="298450" y="215900"/>
                      <a:pt x="460374" y="139700"/>
                      <a:pt x="522287" y="128587"/>
                    </a:cubicBezTo>
                    <a:cubicBezTo>
                      <a:pt x="584200" y="117474"/>
                      <a:pt x="650875" y="166687"/>
                      <a:pt x="636587" y="147637"/>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31" name="Freeform 130"/>
              <p:cNvSpPr/>
              <p:nvPr/>
            </p:nvSpPr>
            <p:spPr>
              <a:xfrm rot="515414">
                <a:off x="4267200" y="4267200"/>
                <a:ext cx="541337" cy="212725"/>
              </a:xfrm>
              <a:custGeom>
                <a:avLst/>
                <a:gdLst>
                  <a:gd name="connsiteX0" fmla="*/ 11112 w 541337"/>
                  <a:gd name="connsiteY0" fmla="*/ 0 h 212725"/>
                  <a:gd name="connsiteX1" fmla="*/ 96837 w 541337"/>
                  <a:gd name="connsiteY1" fmla="*/ 28575 h 212725"/>
                  <a:gd name="connsiteX2" fmla="*/ 68262 w 541337"/>
                  <a:gd name="connsiteY2" fmla="*/ 76200 h 212725"/>
                  <a:gd name="connsiteX3" fmla="*/ 144462 w 541337"/>
                  <a:gd name="connsiteY3" fmla="*/ 114300 h 212725"/>
                  <a:gd name="connsiteX4" fmla="*/ 258762 w 541337"/>
                  <a:gd name="connsiteY4" fmla="*/ 200025 h 212725"/>
                  <a:gd name="connsiteX5" fmla="*/ 525462 w 541337"/>
                  <a:gd name="connsiteY5" fmla="*/ 190500 h 212725"/>
                  <a:gd name="connsiteX6" fmla="*/ 354012 w 541337"/>
                  <a:gd name="connsiteY6" fmla="*/ 66675 h 212725"/>
                  <a:gd name="connsiteX7" fmla="*/ 163512 w 541337"/>
                  <a:gd name="connsiteY7" fmla="*/ 28575 h 212725"/>
                  <a:gd name="connsiteX8" fmla="*/ 11112 w 541337"/>
                  <a:gd name="connsiteY8" fmla="*/ 0 h 2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337" h="212725">
                    <a:moveTo>
                      <a:pt x="11112" y="0"/>
                    </a:moveTo>
                    <a:cubicBezTo>
                      <a:pt x="0" y="0"/>
                      <a:pt x="87312" y="15875"/>
                      <a:pt x="96837" y="28575"/>
                    </a:cubicBezTo>
                    <a:cubicBezTo>
                      <a:pt x="106362" y="41275"/>
                      <a:pt x="60325" y="61913"/>
                      <a:pt x="68262" y="76200"/>
                    </a:cubicBezTo>
                    <a:cubicBezTo>
                      <a:pt x="76199" y="90487"/>
                      <a:pt x="112712" y="93663"/>
                      <a:pt x="144462" y="114300"/>
                    </a:cubicBezTo>
                    <a:cubicBezTo>
                      <a:pt x="176212" y="134937"/>
                      <a:pt x="195262" y="187325"/>
                      <a:pt x="258762" y="200025"/>
                    </a:cubicBezTo>
                    <a:cubicBezTo>
                      <a:pt x="322262" y="212725"/>
                      <a:pt x="509587" y="212725"/>
                      <a:pt x="525462" y="190500"/>
                    </a:cubicBezTo>
                    <a:cubicBezTo>
                      <a:pt x="541337" y="168275"/>
                      <a:pt x="414337" y="93662"/>
                      <a:pt x="354012" y="66675"/>
                    </a:cubicBezTo>
                    <a:cubicBezTo>
                      <a:pt x="293687" y="39688"/>
                      <a:pt x="214312" y="41275"/>
                      <a:pt x="163512" y="28575"/>
                    </a:cubicBezTo>
                    <a:cubicBezTo>
                      <a:pt x="112712" y="15875"/>
                      <a:pt x="22224" y="0"/>
                      <a:pt x="11112" y="0"/>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32" name="Freeform 131"/>
              <p:cNvSpPr/>
              <p:nvPr/>
            </p:nvSpPr>
            <p:spPr>
              <a:xfrm>
                <a:off x="4191000" y="3810000"/>
                <a:ext cx="355600" cy="366712"/>
              </a:xfrm>
              <a:custGeom>
                <a:avLst/>
                <a:gdLst>
                  <a:gd name="connsiteX0" fmla="*/ 76200 w 355600"/>
                  <a:gd name="connsiteY0" fmla="*/ 360362 h 366712"/>
                  <a:gd name="connsiteX1" fmla="*/ 142875 w 355600"/>
                  <a:gd name="connsiteY1" fmla="*/ 236537 h 366712"/>
                  <a:gd name="connsiteX2" fmla="*/ 9525 w 355600"/>
                  <a:gd name="connsiteY2" fmla="*/ 169862 h 366712"/>
                  <a:gd name="connsiteX3" fmla="*/ 85725 w 355600"/>
                  <a:gd name="connsiteY3" fmla="*/ 17462 h 366712"/>
                  <a:gd name="connsiteX4" fmla="*/ 323850 w 355600"/>
                  <a:gd name="connsiteY4" fmla="*/ 65087 h 366712"/>
                  <a:gd name="connsiteX5" fmla="*/ 276225 w 355600"/>
                  <a:gd name="connsiteY5" fmla="*/ 207962 h 366712"/>
                  <a:gd name="connsiteX6" fmla="*/ 180975 w 355600"/>
                  <a:gd name="connsiteY6" fmla="*/ 274637 h 366712"/>
                  <a:gd name="connsiteX7" fmla="*/ 76200 w 355600"/>
                  <a:gd name="connsiteY7" fmla="*/ 360362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600" h="366712">
                    <a:moveTo>
                      <a:pt x="76200" y="360362"/>
                    </a:moveTo>
                    <a:cubicBezTo>
                      <a:pt x="69850" y="354012"/>
                      <a:pt x="153987" y="268287"/>
                      <a:pt x="142875" y="236537"/>
                    </a:cubicBezTo>
                    <a:cubicBezTo>
                      <a:pt x="131763" y="204787"/>
                      <a:pt x="19050" y="206374"/>
                      <a:pt x="9525" y="169862"/>
                    </a:cubicBezTo>
                    <a:cubicBezTo>
                      <a:pt x="0" y="133350"/>
                      <a:pt x="33338" y="34924"/>
                      <a:pt x="85725" y="17462"/>
                    </a:cubicBezTo>
                    <a:cubicBezTo>
                      <a:pt x="138112" y="0"/>
                      <a:pt x="292100" y="33337"/>
                      <a:pt x="323850" y="65087"/>
                    </a:cubicBezTo>
                    <a:cubicBezTo>
                      <a:pt x="355600" y="96837"/>
                      <a:pt x="300037" y="173037"/>
                      <a:pt x="276225" y="207962"/>
                    </a:cubicBezTo>
                    <a:cubicBezTo>
                      <a:pt x="252413" y="242887"/>
                      <a:pt x="214312" y="242887"/>
                      <a:pt x="180975" y="274637"/>
                    </a:cubicBezTo>
                    <a:cubicBezTo>
                      <a:pt x="147638" y="306387"/>
                      <a:pt x="82550" y="366712"/>
                      <a:pt x="76200" y="360362"/>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33" name="Freeform 132"/>
              <p:cNvSpPr/>
              <p:nvPr/>
            </p:nvSpPr>
            <p:spPr>
              <a:xfrm rot="19844512">
                <a:off x="4041434" y="4178238"/>
                <a:ext cx="281828" cy="85165"/>
              </a:xfrm>
              <a:custGeom>
                <a:avLst/>
                <a:gdLst>
                  <a:gd name="connsiteX0" fmla="*/ 7844 w 281828"/>
                  <a:gd name="connsiteY0" fmla="*/ 16809 h 85165"/>
                  <a:gd name="connsiteX1" fmla="*/ 64994 w 281828"/>
                  <a:gd name="connsiteY1" fmla="*/ 3362 h 85165"/>
                  <a:gd name="connsiteX2" fmla="*/ 202826 w 281828"/>
                  <a:gd name="connsiteY2" fmla="*/ 36980 h 85165"/>
                  <a:gd name="connsiteX3" fmla="*/ 266700 w 281828"/>
                  <a:gd name="connsiteY3" fmla="*/ 77321 h 85165"/>
                  <a:gd name="connsiteX4" fmla="*/ 112059 w 281828"/>
                  <a:gd name="connsiteY4" fmla="*/ 80683 h 85165"/>
                  <a:gd name="connsiteX5" fmla="*/ 7844 w 281828"/>
                  <a:gd name="connsiteY5" fmla="*/ 16809 h 8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828" h="85165">
                    <a:moveTo>
                      <a:pt x="7844" y="16809"/>
                    </a:moveTo>
                    <a:cubicBezTo>
                      <a:pt x="0" y="3922"/>
                      <a:pt x="32497" y="0"/>
                      <a:pt x="64994" y="3362"/>
                    </a:cubicBezTo>
                    <a:cubicBezTo>
                      <a:pt x="97491" y="6724"/>
                      <a:pt x="169208" y="24654"/>
                      <a:pt x="202826" y="36980"/>
                    </a:cubicBezTo>
                    <a:cubicBezTo>
                      <a:pt x="236444" y="49306"/>
                      <a:pt x="281828" y="70037"/>
                      <a:pt x="266700" y="77321"/>
                    </a:cubicBezTo>
                    <a:cubicBezTo>
                      <a:pt x="251572" y="84605"/>
                      <a:pt x="156322" y="85165"/>
                      <a:pt x="112059" y="80683"/>
                    </a:cubicBezTo>
                    <a:cubicBezTo>
                      <a:pt x="67796" y="76201"/>
                      <a:pt x="15688" y="29696"/>
                      <a:pt x="7844" y="16809"/>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sp>
            <p:nvSpPr>
              <p:cNvPr id="134" name="Freeform 133"/>
              <p:cNvSpPr/>
              <p:nvPr/>
            </p:nvSpPr>
            <p:spPr>
              <a:xfrm>
                <a:off x="4212852" y="4066615"/>
                <a:ext cx="107576" cy="109817"/>
              </a:xfrm>
              <a:custGeom>
                <a:avLst/>
                <a:gdLst>
                  <a:gd name="connsiteX0" fmla="*/ 93569 w 107576"/>
                  <a:gd name="connsiteY0" fmla="*/ 108697 h 109817"/>
                  <a:gd name="connsiteX1" fmla="*/ 90207 w 107576"/>
                  <a:gd name="connsiteY1" fmla="*/ 44823 h 109817"/>
                  <a:gd name="connsiteX2" fmla="*/ 26333 w 107576"/>
                  <a:gd name="connsiteY2" fmla="*/ 1120 h 109817"/>
                  <a:gd name="connsiteX3" fmla="*/ 6163 w 107576"/>
                  <a:gd name="connsiteY3" fmla="*/ 38100 h 109817"/>
                  <a:gd name="connsiteX4" fmla="*/ 93569 w 107576"/>
                  <a:gd name="connsiteY4" fmla="*/ 108697 h 10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76" h="109817">
                    <a:moveTo>
                      <a:pt x="93569" y="108697"/>
                    </a:moveTo>
                    <a:cubicBezTo>
                      <a:pt x="107576" y="109817"/>
                      <a:pt x="101413" y="62752"/>
                      <a:pt x="90207" y="44823"/>
                    </a:cubicBezTo>
                    <a:cubicBezTo>
                      <a:pt x="79001" y="26894"/>
                      <a:pt x="40340" y="2240"/>
                      <a:pt x="26333" y="1120"/>
                    </a:cubicBezTo>
                    <a:cubicBezTo>
                      <a:pt x="12326" y="0"/>
                      <a:pt x="0" y="19610"/>
                      <a:pt x="6163" y="38100"/>
                    </a:cubicBezTo>
                    <a:cubicBezTo>
                      <a:pt x="12326" y="56590"/>
                      <a:pt x="79562" y="107577"/>
                      <a:pt x="93569" y="108697"/>
                    </a:cubicBezTo>
                    <a:close/>
                  </a:path>
                </a:pathLst>
              </a:custGeom>
              <a:solidFill>
                <a:srgbClr val="92D050"/>
              </a:solidFill>
              <a:ln w="19050">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US" altLang="en-US" smtClean="0">
                  <a:solidFill>
                    <a:srgbClr val="FFFFFF"/>
                  </a:solidFill>
                  <a:latin typeface="Calibri" pitchFamily="34" charset="0"/>
                </a:endParaRPr>
              </a:p>
            </p:txBody>
          </p:sp>
        </p:grpSp>
        <p:grpSp>
          <p:nvGrpSpPr>
            <p:cNvPr id="67607" name="Group 66"/>
            <p:cNvGrpSpPr>
              <a:grpSpLocks/>
            </p:cNvGrpSpPr>
            <p:nvPr/>
          </p:nvGrpSpPr>
          <p:grpSpPr bwMode="auto">
            <a:xfrm>
              <a:off x="7367660" y="2193933"/>
              <a:ext cx="836622" cy="1878016"/>
              <a:chOff x="5796231" y="1265216"/>
              <a:chExt cx="836919" cy="1878531"/>
            </a:xfrm>
          </p:grpSpPr>
          <p:cxnSp>
            <p:nvCxnSpPr>
              <p:cNvPr id="95" name="Straight Connector 94"/>
              <p:cNvCxnSpPr>
                <a:stCxn id="101" idx="0"/>
              </p:cNvCxnSpPr>
              <p:nvPr/>
            </p:nvCxnSpPr>
            <p:spPr>
              <a:xfrm rot="16200000" flipH="1" flipV="1">
                <a:off x="5926464" y="1377957"/>
                <a:ext cx="196904" cy="47642"/>
              </a:xfrm>
              <a:prstGeom prst="line">
                <a:avLst/>
              </a:prstGeom>
              <a:ln>
                <a:solidFill>
                  <a:srgbClr val="00B05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6" name="Freeform 95"/>
              <p:cNvSpPr/>
              <p:nvPr/>
            </p:nvSpPr>
            <p:spPr>
              <a:xfrm rot="216794">
                <a:off x="5929630" y="1500231"/>
                <a:ext cx="266798" cy="1643516"/>
              </a:xfrm>
              <a:custGeom>
                <a:avLst/>
                <a:gdLst>
                  <a:gd name="connsiteX0" fmla="*/ 150312 w 371605"/>
                  <a:gd name="connsiteY0" fmla="*/ 1653436 h 1655523"/>
                  <a:gd name="connsiteX1" fmla="*/ 150312 w 371605"/>
                  <a:gd name="connsiteY1" fmla="*/ 1590805 h 1655523"/>
                  <a:gd name="connsiteX2" fmla="*/ 275572 w 371605"/>
                  <a:gd name="connsiteY2" fmla="*/ 1265129 h 1655523"/>
                  <a:gd name="connsiteX3" fmla="*/ 325676 w 371605"/>
                  <a:gd name="connsiteY3" fmla="*/ 613775 h 1655523"/>
                  <a:gd name="connsiteX4" fmla="*/ 0 w 371605"/>
                  <a:gd name="connsiteY4" fmla="*/ 0 h 1655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605" h="1655523">
                    <a:moveTo>
                      <a:pt x="150312" y="1653436"/>
                    </a:moveTo>
                    <a:cubicBezTo>
                      <a:pt x="139873" y="1654479"/>
                      <a:pt x="129435" y="1655523"/>
                      <a:pt x="150312" y="1590805"/>
                    </a:cubicBezTo>
                    <a:cubicBezTo>
                      <a:pt x="171189" y="1526087"/>
                      <a:pt x="246345" y="1427967"/>
                      <a:pt x="275572" y="1265129"/>
                    </a:cubicBezTo>
                    <a:cubicBezTo>
                      <a:pt x="304799" y="1102291"/>
                      <a:pt x="371605" y="824630"/>
                      <a:pt x="325676" y="613775"/>
                    </a:cubicBezTo>
                    <a:cubicBezTo>
                      <a:pt x="279747" y="402920"/>
                      <a:pt x="54279" y="104383"/>
                      <a:pt x="0" y="0"/>
                    </a:cubicBezTo>
                  </a:path>
                </a:pathLst>
              </a:custGeom>
              <a:ln w="57150">
                <a:solidFill>
                  <a:srgbClr val="00B05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grpSp>
            <p:nvGrpSpPr>
              <p:cNvPr id="67612" name="Group 32"/>
              <p:cNvGrpSpPr>
                <a:grpSpLocks/>
              </p:cNvGrpSpPr>
              <p:nvPr/>
            </p:nvGrpSpPr>
            <p:grpSpPr bwMode="auto">
              <a:xfrm>
                <a:off x="5796231" y="1844814"/>
                <a:ext cx="836919" cy="703456"/>
                <a:chOff x="5734551" y="1259984"/>
                <a:chExt cx="836919" cy="703456"/>
              </a:xfrm>
            </p:grpSpPr>
            <p:sp>
              <p:nvSpPr>
                <p:cNvPr id="121" name="Freeform 120"/>
                <p:cNvSpPr/>
                <p:nvPr/>
              </p:nvSpPr>
              <p:spPr>
                <a:xfrm rot="20713435">
                  <a:off x="6093457" y="1676024"/>
                  <a:ext cx="478013" cy="287416"/>
                </a:xfrm>
                <a:custGeom>
                  <a:avLst/>
                  <a:gdLst>
                    <a:gd name="connsiteX0" fmla="*/ 17780 w 477520"/>
                    <a:gd name="connsiteY0" fmla="*/ 41487 h 287867"/>
                    <a:gd name="connsiteX1" fmla="*/ 236220 w 477520"/>
                    <a:gd name="connsiteY1" fmla="*/ 36407 h 287867"/>
                    <a:gd name="connsiteX2" fmla="*/ 459740 w 477520"/>
                    <a:gd name="connsiteY2" fmla="*/ 259927 h 287867"/>
                    <a:gd name="connsiteX3" fmla="*/ 129540 w 477520"/>
                    <a:gd name="connsiteY3" fmla="*/ 204047 h 287867"/>
                    <a:gd name="connsiteX4" fmla="*/ 17780 w 477520"/>
                    <a:gd name="connsiteY4" fmla="*/ 41487 h 287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 h="287867">
                      <a:moveTo>
                        <a:pt x="17780" y="41487"/>
                      </a:moveTo>
                      <a:cubicBezTo>
                        <a:pt x="35560" y="13547"/>
                        <a:pt x="162560" y="0"/>
                        <a:pt x="236220" y="36407"/>
                      </a:cubicBezTo>
                      <a:cubicBezTo>
                        <a:pt x="309880" y="72814"/>
                        <a:pt x="477520" y="231987"/>
                        <a:pt x="459740" y="259927"/>
                      </a:cubicBezTo>
                      <a:cubicBezTo>
                        <a:pt x="441960" y="287867"/>
                        <a:pt x="201507" y="240454"/>
                        <a:pt x="129540" y="204047"/>
                      </a:cubicBezTo>
                      <a:cubicBezTo>
                        <a:pt x="57573" y="167640"/>
                        <a:pt x="0" y="69427"/>
                        <a:pt x="17780" y="41487"/>
                      </a:cubicBezTo>
                      <a:close/>
                    </a:path>
                  </a:pathLst>
                </a:cu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22" name="Freeform 121"/>
                <p:cNvSpPr/>
                <p:nvPr/>
              </p:nvSpPr>
              <p:spPr>
                <a:xfrm rot="299033" flipH="1">
                  <a:off x="5734551" y="1360024"/>
                  <a:ext cx="355730" cy="239779"/>
                </a:xfrm>
                <a:custGeom>
                  <a:avLst/>
                  <a:gdLst>
                    <a:gd name="connsiteX0" fmla="*/ 17780 w 477520"/>
                    <a:gd name="connsiteY0" fmla="*/ 41487 h 287867"/>
                    <a:gd name="connsiteX1" fmla="*/ 236220 w 477520"/>
                    <a:gd name="connsiteY1" fmla="*/ 36407 h 287867"/>
                    <a:gd name="connsiteX2" fmla="*/ 459740 w 477520"/>
                    <a:gd name="connsiteY2" fmla="*/ 259927 h 287867"/>
                    <a:gd name="connsiteX3" fmla="*/ 129540 w 477520"/>
                    <a:gd name="connsiteY3" fmla="*/ 204047 h 287867"/>
                    <a:gd name="connsiteX4" fmla="*/ 17780 w 477520"/>
                    <a:gd name="connsiteY4" fmla="*/ 41487 h 287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520" h="287867">
                      <a:moveTo>
                        <a:pt x="17780" y="41487"/>
                      </a:moveTo>
                      <a:cubicBezTo>
                        <a:pt x="35560" y="13547"/>
                        <a:pt x="162560" y="0"/>
                        <a:pt x="236220" y="36407"/>
                      </a:cubicBezTo>
                      <a:cubicBezTo>
                        <a:pt x="309880" y="72814"/>
                        <a:pt x="477520" y="231987"/>
                        <a:pt x="459740" y="259927"/>
                      </a:cubicBezTo>
                      <a:cubicBezTo>
                        <a:pt x="441960" y="287867"/>
                        <a:pt x="201507" y="240454"/>
                        <a:pt x="129540" y="204047"/>
                      </a:cubicBezTo>
                      <a:cubicBezTo>
                        <a:pt x="57573" y="167640"/>
                        <a:pt x="0" y="69427"/>
                        <a:pt x="17780" y="41487"/>
                      </a:cubicBezTo>
                      <a:close/>
                    </a:path>
                  </a:pathLst>
                </a:cu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23" name="Freeform 122"/>
                <p:cNvSpPr/>
                <p:nvPr/>
              </p:nvSpPr>
              <p:spPr>
                <a:xfrm>
                  <a:off x="6072813" y="1469592"/>
                  <a:ext cx="212803" cy="315999"/>
                </a:xfrm>
                <a:custGeom>
                  <a:avLst/>
                  <a:gdLst>
                    <a:gd name="connsiteX0" fmla="*/ 0 w 179493"/>
                    <a:gd name="connsiteY0" fmla="*/ 273473 h 273473"/>
                    <a:gd name="connsiteX1" fmla="*/ 152400 w 179493"/>
                    <a:gd name="connsiteY1" fmla="*/ 44873 h 273473"/>
                    <a:gd name="connsiteX2" fmla="*/ 162560 w 179493"/>
                    <a:gd name="connsiteY2" fmla="*/ 4233 h 273473"/>
                  </a:gdLst>
                  <a:ahLst/>
                  <a:cxnLst>
                    <a:cxn ang="0">
                      <a:pos x="connsiteX0" y="connsiteY0"/>
                    </a:cxn>
                    <a:cxn ang="0">
                      <a:pos x="connsiteX1" y="connsiteY1"/>
                    </a:cxn>
                    <a:cxn ang="0">
                      <a:pos x="connsiteX2" y="connsiteY2"/>
                    </a:cxn>
                  </a:cxnLst>
                  <a:rect l="l" t="t" r="r" b="b"/>
                  <a:pathLst>
                    <a:path w="179493" h="273473">
                      <a:moveTo>
                        <a:pt x="0" y="273473"/>
                      </a:moveTo>
                      <a:cubicBezTo>
                        <a:pt x="62653" y="181609"/>
                        <a:pt x="125307" y="89746"/>
                        <a:pt x="152400" y="44873"/>
                      </a:cubicBezTo>
                      <a:cubicBezTo>
                        <a:pt x="179493" y="0"/>
                        <a:pt x="160020" y="11006"/>
                        <a:pt x="162560" y="4233"/>
                      </a:cubicBezTo>
                    </a:path>
                  </a:pathLst>
                </a:custGeom>
                <a:ln w="38100">
                  <a:solidFill>
                    <a:srgbClr val="00B05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sp>
              <p:nvSpPr>
                <p:cNvPr id="124" name="Freeform 123"/>
                <p:cNvSpPr/>
                <p:nvPr/>
              </p:nvSpPr>
              <p:spPr>
                <a:xfrm rot="18211772">
                  <a:off x="5949740" y="1176607"/>
                  <a:ext cx="61929" cy="228684"/>
                </a:xfrm>
                <a:custGeom>
                  <a:avLst/>
                  <a:gdLst>
                    <a:gd name="connsiteX0" fmla="*/ 0 w 179493"/>
                    <a:gd name="connsiteY0" fmla="*/ 273473 h 273473"/>
                    <a:gd name="connsiteX1" fmla="*/ 152400 w 179493"/>
                    <a:gd name="connsiteY1" fmla="*/ 44873 h 273473"/>
                    <a:gd name="connsiteX2" fmla="*/ 162560 w 179493"/>
                    <a:gd name="connsiteY2" fmla="*/ 4233 h 273473"/>
                  </a:gdLst>
                  <a:ahLst/>
                  <a:cxnLst>
                    <a:cxn ang="0">
                      <a:pos x="connsiteX0" y="connsiteY0"/>
                    </a:cxn>
                    <a:cxn ang="0">
                      <a:pos x="connsiteX1" y="connsiteY1"/>
                    </a:cxn>
                    <a:cxn ang="0">
                      <a:pos x="connsiteX2" y="connsiteY2"/>
                    </a:cxn>
                  </a:cxnLst>
                  <a:rect l="l" t="t" r="r" b="b"/>
                  <a:pathLst>
                    <a:path w="179493" h="273473">
                      <a:moveTo>
                        <a:pt x="0" y="273473"/>
                      </a:moveTo>
                      <a:cubicBezTo>
                        <a:pt x="62653" y="181609"/>
                        <a:pt x="125307" y="89746"/>
                        <a:pt x="152400" y="44873"/>
                      </a:cubicBezTo>
                      <a:cubicBezTo>
                        <a:pt x="179493" y="0"/>
                        <a:pt x="160020" y="11006"/>
                        <a:pt x="162560" y="4233"/>
                      </a:cubicBezTo>
                    </a:path>
                  </a:pathLst>
                </a:custGeom>
                <a:ln w="38100">
                  <a:solidFill>
                    <a:srgbClr val="00B05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grpSp>
          <p:grpSp>
            <p:nvGrpSpPr>
              <p:cNvPr id="67613" name="Group 42"/>
              <p:cNvGrpSpPr>
                <a:grpSpLocks/>
              </p:cNvGrpSpPr>
              <p:nvPr/>
            </p:nvGrpSpPr>
            <p:grpSpPr bwMode="auto">
              <a:xfrm>
                <a:off x="6215485" y="1786060"/>
                <a:ext cx="395433" cy="300121"/>
                <a:chOff x="4915649" y="4142651"/>
                <a:chExt cx="395433" cy="300121"/>
              </a:xfrm>
            </p:grpSpPr>
            <p:sp>
              <p:nvSpPr>
                <p:cNvPr id="112" name="Chord 111"/>
                <p:cNvSpPr/>
                <p:nvPr/>
              </p:nvSpPr>
              <p:spPr>
                <a:xfrm rot="2870811">
                  <a:off x="5014911" y="4222829"/>
                  <a:ext cx="147679" cy="285855"/>
                </a:xfrm>
                <a:prstGeom prst="chord">
                  <a:avLst>
                    <a:gd name="adj1" fmla="val 49607"/>
                    <a:gd name="adj2" fmla="val 12240226"/>
                  </a:avLst>
                </a:prstGeom>
                <a:solidFill>
                  <a:srgbClr val="92D050"/>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3" name="Chord 112"/>
                <p:cNvSpPr/>
                <p:nvPr/>
              </p:nvSpPr>
              <p:spPr>
                <a:xfrm rot="8097370">
                  <a:off x="5045083" y="4129137"/>
                  <a:ext cx="115919" cy="374788"/>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4" name="Chord 113"/>
                <p:cNvSpPr/>
                <p:nvPr/>
              </p:nvSpPr>
              <p:spPr>
                <a:xfrm rot="17780377" flipH="1">
                  <a:off x="5065728" y="4162484"/>
                  <a:ext cx="115920" cy="374788"/>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5" name="Chord 114"/>
                <p:cNvSpPr/>
                <p:nvPr/>
              </p:nvSpPr>
              <p:spPr>
                <a:xfrm rot="11994928" flipH="1">
                  <a:off x="5052224" y="4142651"/>
                  <a:ext cx="165161" cy="300121"/>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6" name="Chord 115"/>
                <p:cNvSpPr/>
                <p:nvPr/>
              </p:nvSpPr>
              <p:spPr>
                <a:xfrm rot="1018596" flipH="1">
                  <a:off x="5025227" y="4239516"/>
                  <a:ext cx="192158" cy="193729"/>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7" name="Oval 116"/>
                <p:cNvSpPr/>
                <p:nvPr/>
              </p:nvSpPr>
              <p:spPr>
                <a:xfrm>
                  <a:off x="5144333" y="4287154"/>
                  <a:ext cx="71464" cy="44462"/>
                </a:xfrm>
                <a:prstGeom prst="ellipse">
                  <a:avLst/>
                </a:prstGeom>
                <a:solidFill>
                  <a:srgbClr val="FFFF00"/>
                </a:solidFill>
                <a:ln>
                  <a:solidFill>
                    <a:srgbClr val="FFFF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8" name="Oval 117"/>
                <p:cNvSpPr/>
                <p:nvPr/>
              </p:nvSpPr>
              <p:spPr>
                <a:xfrm>
                  <a:off x="5072870" y="4215696"/>
                  <a:ext cx="71463" cy="44462"/>
                </a:xfrm>
                <a:prstGeom prst="ellipse">
                  <a:avLst/>
                </a:prstGeom>
                <a:solidFill>
                  <a:srgbClr val="FFFF00"/>
                </a:solidFill>
                <a:ln>
                  <a:solidFill>
                    <a:srgbClr val="FFFF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9" name="Oval 118"/>
                <p:cNvSpPr/>
                <p:nvPr/>
              </p:nvSpPr>
              <p:spPr>
                <a:xfrm rot="3746269">
                  <a:off x="5010937" y="4301442"/>
                  <a:ext cx="71458" cy="65112"/>
                </a:xfrm>
                <a:prstGeom prst="ellipse">
                  <a:avLst/>
                </a:prstGeom>
                <a:solidFill>
                  <a:srgbClr val="FFFF00"/>
                </a:solidFill>
                <a:ln>
                  <a:solidFill>
                    <a:srgbClr val="FFFF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20" name="Oval 119"/>
                <p:cNvSpPr/>
                <p:nvPr/>
              </p:nvSpPr>
              <p:spPr>
                <a:xfrm rot="18946431">
                  <a:off x="5063341" y="4268099"/>
                  <a:ext cx="85756" cy="82573"/>
                </a:xfrm>
                <a:prstGeom prst="ellipse">
                  <a:avLst/>
                </a:prstGeom>
                <a:solidFill>
                  <a:srgbClr val="92D050"/>
                </a:solidFill>
                <a:ln>
                  <a:solidFill>
                    <a:srgbClr val="FFFF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nvGrpSpPr>
              <p:cNvPr id="67614" name="Group 43"/>
              <p:cNvGrpSpPr>
                <a:grpSpLocks/>
              </p:cNvGrpSpPr>
              <p:nvPr/>
            </p:nvGrpSpPr>
            <p:grpSpPr bwMode="auto">
              <a:xfrm rot="21277011" flipH="1">
                <a:off x="5839795" y="1645264"/>
                <a:ext cx="136574" cy="254070"/>
                <a:chOff x="5006878" y="4162164"/>
                <a:chExt cx="258793" cy="378192"/>
              </a:xfrm>
            </p:grpSpPr>
            <p:sp>
              <p:nvSpPr>
                <p:cNvPr id="108" name="Chord 29"/>
                <p:cNvSpPr/>
                <p:nvPr/>
              </p:nvSpPr>
              <p:spPr>
                <a:xfrm rot="13210831">
                  <a:off x="5108417" y="4166772"/>
                  <a:ext cx="99305" cy="333282"/>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9" name="Chord 30"/>
                <p:cNvSpPr/>
                <p:nvPr/>
              </p:nvSpPr>
              <p:spPr>
                <a:xfrm rot="13310082" flipH="1">
                  <a:off x="5068278" y="4162164"/>
                  <a:ext cx="114351" cy="378192"/>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0" name="Chord 31"/>
                <p:cNvSpPr/>
                <p:nvPr/>
              </p:nvSpPr>
              <p:spPr>
                <a:xfrm rot="13119126" flipH="1">
                  <a:off x="5149754" y="4171782"/>
                  <a:ext cx="69211" cy="257642"/>
                </a:xfrm>
                <a:prstGeom prst="chord">
                  <a:avLst>
                    <a:gd name="adj1" fmla="val 20682818"/>
                    <a:gd name="adj2" fmla="val 10630570"/>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11" name="Chord 32"/>
                <p:cNvSpPr/>
                <p:nvPr/>
              </p:nvSpPr>
              <p:spPr>
                <a:xfrm rot="2870811">
                  <a:off x="5092547" y="4236494"/>
                  <a:ext cx="87456" cy="258793"/>
                </a:xfrm>
                <a:prstGeom prst="chord">
                  <a:avLst>
                    <a:gd name="adj1" fmla="val 17665969"/>
                    <a:gd name="adj2" fmla="val 14774057"/>
                  </a:avLst>
                </a:prstGeom>
                <a:solidFill>
                  <a:srgbClr val="92D050"/>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nvGrpSpPr>
              <p:cNvPr id="67615" name="Group 53"/>
              <p:cNvGrpSpPr>
                <a:grpSpLocks/>
              </p:cNvGrpSpPr>
              <p:nvPr/>
            </p:nvGrpSpPr>
            <p:grpSpPr bwMode="auto">
              <a:xfrm rot="402378" flipH="1">
                <a:off x="5862931" y="1265216"/>
                <a:ext cx="158808" cy="276300"/>
                <a:chOff x="4945523" y="4122476"/>
                <a:chExt cx="300922" cy="411283"/>
              </a:xfrm>
            </p:grpSpPr>
            <p:sp>
              <p:nvSpPr>
                <p:cNvPr id="104" name="Chord 103"/>
                <p:cNvSpPr/>
                <p:nvPr/>
              </p:nvSpPr>
              <p:spPr>
                <a:xfrm rot="13210831">
                  <a:off x="5104526" y="4150101"/>
                  <a:ext cx="123377" cy="328553"/>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5" name="Chord 104"/>
                <p:cNvSpPr/>
                <p:nvPr/>
              </p:nvSpPr>
              <p:spPr>
                <a:xfrm rot="13310082" flipH="1">
                  <a:off x="5084300" y="4122476"/>
                  <a:ext cx="126387" cy="411283"/>
                </a:xfrm>
                <a:prstGeom prst="chord">
                  <a:avLst>
                    <a:gd name="adj1" fmla="val 20682818"/>
                    <a:gd name="adj2" fmla="val 9020118"/>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6" name="Chord 105"/>
                <p:cNvSpPr/>
                <p:nvPr/>
              </p:nvSpPr>
              <p:spPr>
                <a:xfrm rot="13119126" flipH="1">
                  <a:off x="5161629" y="4155646"/>
                  <a:ext cx="81248" cy="281281"/>
                </a:xfrm>
                <a:prstGeom prst="chord">
                  <a:avLst>
                    <a:gd name="adj1" fmla="val 20682818"/>
                    <a:gd name="adj2" fmla="val 10630570"/>
                  </a:avLst>
                </a:prstGeom>
                <a:solidFill>
                  <a:schemeClr val="bg1"/>
                </a:solidFill>
                <a:ln w="3175">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7" name="Chord 106"/>
                <p:cNvSpPr/>
                <p:nvPr/>
              </p:nvSpPr>
              <p:spPr>
                <a:xfrm rot="2870811">
                  <a:off x="5053437" y="4177660"/>
                  <a:ext cx="85093" cy="300922"/>
                </a:xfrm>
                <a:prstGeom prst="chord">
                  <a:avLst>
                    <a:gd name="adj1" fmla="val 17665969"/>
                    <a:gd name="adj2" fmla="val 14774057"/>
                  </a:avLst>
                </a:prstGeom>
                <a:solidFill>
                  <a:srgbClr val="92D050"/>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101" name="Chord 100"/>
              <p:cNvSpPr/>
              <p:nvPr/>
            </p:nvSpPr>
            <p:spPr>
              <a:xfrm rot="1724456" flipH="1">
                <a:off x="6023327" y="1290623"/>
                <a:ext cx="46054" cy="106392"/>
              </a:xfrm>
              <a:prstGeom prst="chord">
                <a:avLst>
                  <a:gd name="adj1" fmla="val 17665969"/>
                  <a:gd name="adj2" fmla="val 14774057"/>
                </a:avLst>
              </a:prstGeom>
              <a:solidFill>
                <a:srgbClr val="92D050"/>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cxnSp>
            <p:nvCxnSpPr>
              <p:cNvPr id="102" name="Straight Connector 101"/>
              <p:cNvCxnSpPr/>
              <p:nvPr/>
            </p:nvCxnSpPr>
            <p:spPr>
              <a:xfrm rot="16200000" flipH="1">
                <a:off x="5881998" y="1381134"/>
                <a:ext cx="214371" cy="23822"/>
              </a:xfrm>
              <a:prstGeom prst="line">
                <a:avLst/>
              </a:prstGeom>
              <a:ln>
                <a:solidFill>
                  <a:srgbClr val="00B05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03" name="Chord 102"/>
              <p:cNvSpPr/>
              <p:nvPr/>
            </p:nvSpPr>
            <p:spPr>
              <a:xfrm flipH="1">
                <a:off x="5929630" y="1285860"/>
                <a:ext cx="52407" cy="55577"/>
              </a:xfrm>
              <a:prstGeom prst="chord">
                <a:avLst>
                  <a:gd name="adj1" fmla="val 17665969"/>
                  <a:gd name="adj2" fmla="val 14774057"/>
                </a:avLst>
              </a:prstGeom>
              <a:solidFill>
                <a:srgbClr val="92D050"/>
              </a:solidFill>
              <a:ln>
                <a:solidFill>
                  <a:srgbClr val="92D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grpSp>
        <p:nvGrpSpPr>
          <p:cNvPr id="67598" name="Group 13"/>
          <p:cNvGrpSpPr>
            <a:grpSpLocks/>
          </p:cNvGrpSpPr>
          <p:nvPr/>
        </p:nvGrpSpPr>
        <p:grpSpPr bwMode="auto">
          <a:xfrm>
            <a:off x="2022049" y="4219575"/>
            <a:ext cx="434975" cy="631825"/>
            <a:chOff x="4468366" y="4179742"/>
            <a:chExt cx="914400" cy="1219200"/>
          </a:xfrm>
        </p:grpSpPr>
        <p:grpSp>
          <p:nvGrpSpPr>
            <p:cNvPr id="67599" name="Group 72"/>
            <p:cNvGrpSpPr>
              <a:grpSpLocks/>
            </p:cNvGrpSpPr>
            <p:nvPr/>
          </p:nvGrpSpPr>
          <p:grpSpPr bwMode="auto">
            <a:xfrm>
              <a:off x="4468366" y="4179742"/>
              <a:ext cx="914400" cy="1219200"/>
              <a:chOff x="1928794" y="2857496"/>
              <a:chExt cx="1071570" cy="1785950"/>
            </a:xfrm>
          </p:grpSpPr>
          <p:sp>
            <p:nvSpPr>
              <p:cNvPr id="97" name="Oval 96"/>
              <p:cNvSpPr/>
              <p:nvPr/>
            </p:nvSpPr>
            <p:spPr>
              <a:xfrm>
                <a:off x="1928794" y="2857496"/>
                <a:ext cx="1071570" cy="1785950"/>
              </a:xfrm>
              <a:prstGeom prst="ellipse">
                <a:avLst/>
              </a:prstGeom>
              <a:gradFill flip="none" rotWithShape="1">
                <a:gsLst>
                  <a:gs pos="0">
                    <a:srgbClr val="FF9900">
                      <a:shade val="30000"/>
                      <a:satMod val="115000"/>
                    </a:srgbClr>
                  </a:gs>
                  <a:gs pos="50000">
                    <a:srgbClr val="FF9900">
                      <a:shade val="67500"/>
                      <a:satMod val="115000"/>
                    </a:srgbClr>
                  </a:gs>
                  <a:gs pos="100000">
                    <a:srgbClr val="FF9900">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98" name="Oval 5"/>
              <p:cNvSpPr/>
              <p:nvPr/>
            </p:nvSpPr>
            <p:spPr>
              <a:xfrm rot="328453">
                <a:off x="1987458" y="2992115"/>
                <a:ext cx="637466" cy="125196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93" name="Freeform 92"/>
            <p:cNvSpPr/>
            <p:nvPr/>
          </p:nvSpPr>
          <p:spPr>
            <a:xfrm>
              <a:off x="4855484" y="4283895"/>
              <a:ext cx="437178" cy="958819"/>
            </a:xfrm>
            <a:custGeom>
              <a:avLst/>
              <a:gdLst>
                <a:gd name="connsiteX0" fmla="*/ 0 w 439202"/>
                <a:gd name="connsiteY0" fmla="*/ 0 h 959300"/>
                <a:gd name="connsiteX1" fmla="*/ 85725 w 439202"/>
                <a:gd name="connsiteY1" fmla="*/ 2381 h 959300"/>
                <a:gd name="connsiteX2" fmla="*/ 176212 w 439202"/>
                <a:gd name="connsiteY2" fmla="*/ 21431 h 959300"/>
                <a:gd name="connsiteX3" fmla="*/ 273844 w 439202"/>
                <a:gd name="connsiteY3" fmla="*/ 92869 h 959300"/>
                <a:gd name="connsiteX4" fmla="*/ 371475 w 439202"/>
                <a:gd name="connsiteY4" fmla="*/ 219075 h 959300"/>
                <a:gd name="connsiteX5" fmla="*/ 433387 w 439202"/>
                <a:gd name="connsiteY5" fmla="*/ 371475 h 959300"/>
                <a:gd name="connsiteX6" fmla="*/ 435769 w 439202"/>
                <a:gd name="connsiteY6" fmla="*/ 535781 h 959300"/>
                <a:gd name="connsiteX7" fmla="*/ 426244 w 439202"/>
                <a:gd name="connsiteY7" fmla="*/ 695325 h 959300"/>
                <a:gd name="connsiteX8" fmla="*/ 352425 w 439202"/>
                <a:gd name="connsiteY8" fmla="*/ 847725 h 959300"/>
                <a:gd name="connsiteX9" fmla="*/ 257175 w 439202"/>
                <a:gd name="connsiteY9" fmla="*/ 952500 h 959300"/>
                <a:gd name="connsiteX10" fmla="*/ 147637 w 439202"/>
                <a:gd name="connsiteY10" fmla="*/ 935831 h 959300"/>
                <a:gd name="connsiteX11" fmla="*/ 152400 w 439202"/>
                <a:gd name="connsiteY11" fmla="*/ 828675 h 959300"/>
                <a:gd name="connsiteX12" fmla="*/ 176212 w 439202"/>
                <a:gd name="connsiteY12" fmla="*/ 716756 h 959300"/>
                <a:gd name="connsiteX13" fmla="*/ 202406 w 439202"/>
                <a:gd name="connsiteY13" fmla="*/ 521494 h 959300"/>
                <a:gd name="connsiteX14" fmla="*/ 178594 w 439202"/>
                <a:gd name="connsiteY14" fmla="*/ 311944 h 959300"/>
                <a:gd name="connsiteX15" fmla="*/ 69056 w 439202"/>
                <a:gd name="connsiteY15" fmla="*/ 152400 h 959300"/>
                <a:gd name="connsiteX16" fmla="*/ 7144 w 439202"/>
                <a:gd name="connsiteY16" fmla="*/ 159544 h 9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202" h="959300">
                  <a:moveTo>
                    <a:pt x="0" y="0"/>
                  </a:moveTo>
                  <a:lnTo>
                    <a:pt x="85725" y="2381"/>
                  </a:lnTo>
                  <a:cubicBezTo>
                    <a:pt x="115094" y="5953"/>
                    <a:pt x="144859" y="6350"/>
                    <a:pt x="176212" y="21431"/>
                  </a:cubicBezTo>
                  <a:cubicBezTo>
                    <a:pt x="207565" y="36512"/>
                    <a:pt x="241300" y="59928"/>
                    <a:pt x="273844" y="92869"/>
                  </a:cubicBezTo>
                  <a:cubicBezTo>
                    <a:pt x="306388" y="125810"/>
                    <a:pt x="344885" y="172641"/>
                    <a:pt x="371475" y="219075"/>
                  </a:cubicBezTo>
                  <a:cubicBezTo>
                    <a:pt x="398065" y="265509"/>
                    <a:pt x="422671" y="318691"/>
                    <a:pt x="433387" y="371475"/>
                  </a:cubicBezTo>
                  <a:cubicBezTo>
                    <a:pt x="444103" y="424259"/>
                    <a:pt x="436960" y="481806"/>
                    <a:pt x="435769" y="535781"/>
                  </a:cubicBezTo>
                  <a:cubicBezTo>
                    <a:pt x="434579" y="589756"/>
                    <a:pt x="440135" y="643334"/>
                    <a:pt x="426244" y="695325"/>
                  </a:cubicBezTo>
                  <a:cubicBezTo>
                    <a:pt x="412353" y="747316"/>
                    <a:pt x="380603" y="804862"/>
                    <a:pt x="352425" y="847725"/>
                  </a:cubicBezTo>
                  <a:cubicBezTo>
                    <a:pt x="324247" y="890588"/>
                    <a:pt x="291306" y="937816"/>
                    <a:pt x="257175" y="952500"/>
                  </a:cubicBezTo>
                  <a:cubicBezTo>
                    <a:pt x="223044" y="967184"/>
                    <a:pt x="165099" y="956468"/>
                    <a:pt x="147637" y="935831"/>
                  </a:cubicBezTo>
                  <a:cubicBezTo>
                    <a:pt x="130175" y="915194"/>
                    <a:pt x="147638" y="865188"/>
                    <a:pt x="152400" y="828675"/>
                  </a:cubicBezTo>
                  <a:cubicBezTo>
                    <a:pt x="157163" y="792163"/>
                    <a:pt x="167878" y="767953"/>
                    <a:pt x="176212" y="716756"/>
                  </a:cubicBezTo>
                  <a:cubicBezTo>
                    <a:pt x="184546" y="665559"/>
                    <a:pt x="202009" y="588963"/>
                    <a:pt x="202406" y="521494"/>
                  </a:cubicBezTo>
                  <a:cubicBezTo>
                    <a:pt x="202803" y="454025"/>
                    <a:pt x="200819" y="373460"/>
                    <a:pt x="178594" y="311944"/>
                  </a:cubicBezTo>
                  <a:cubicBezTo>
                    <a:pt x="156369" y="250428"/>
                    <a:pt x="97631" y="177800"/>
                    <a:pt x="69056" y="152400"/>
                  </a:cubicBezTo>
                  <a:cubicBezTo>
                    <a:pt x="40481" y="127000"/>
                    <a:pt x="7144" y="159544"/>
                    <a:pt x="7144" y="159544"/>
                  </a:cubicBezTo>
                </a:path>
              </a:pathLst>
            </a:custGeom>
            <a:gradFill>
              <a:gsLst>
                <a:gs pos="0">
                  <a:srgbClr val="92D050"/>
                </a:gs>
                <a:gs pos="18000">
                  <a:srgbClr val="FFFFCC"/>
                </a:gs>
                <a:gs pos="100000">
                  <a:schemeClr val="bg1"/>
                </a:gs>
              </a:gsLst>
              <a:lin ang="5400000" scaled="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94" name="Oval 7"/>
            <p:cNvSpPr/>
            <p:nvPr/>
          </p:nvSpPr>
          <p:spPr bwMode="auto">
            <a:xfrm rot="356340">
              <a:off x="4585547" y="4344304"/>
              <a:ext cx="498848" cy="890076"/>
            </a:xfrm>
            <a:prstGeom prst="ellipse">
              <a:avLst/>
            </a:prstGeom>
            <a:solidFill>
              <a:srgbClr val="92D050"/>
            </a:solidFill>
            <a:ln>
              <a:solidFill>
                <a:srgbClr val="00B05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Tree>
    <p:extLst>
      <p:ext uri="{BB962C8B-B14F-4D97-AF65-F5344CB8AC3E}">
        <p14:creationId xmlns:p14="http://schemas.microsoft.com/office/powerpoint/2010/main" val="10976259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3048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effectLst>
                  <a:outerShdw blurRad="38100" dist="38100" dir="2700000" algn="tl">
                    <a:srgbClr val="000000">
                      <a:alpha val="43137"/>
                    </a:srgbClr>
                  </a:outerShdw>
                </a:effectLst>
                <a:latin typeface="Arial" charset="0"/>
                <a:ea typeface="ＭＳ Ｐゴシック" pitchFamily="-112" charset="-128"/>
                <a:cs typeface="Arial" charset="0"/>
              </a:rPr>
              <a:t>M</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iR156 targets </a:t>
            </a:r>
            <a:r>
              <a:rPr lang="en-GB" altLang="en-US" sz="3200" b="1" i="1" dirty="0" smtClean="0">
                <a:effectLst>
                  <a:outerShdw blurRad="38100" dist="38100" dir="2700000" algn="tl">
                    <a:srgbClr val="000000">
                      <a:alpha val="43137"/>
                    </a:srgbClr>
                  </a:outerShdw>
                </a:effectLst>
                <a:latin typeface="Arial" charset="0"/>
                <a:ea typeface="ＭＳ Ｐゴシック" pitchFamily="-112" charset="-128"/>
                <a:cs typeface="Arial" charset="0"/>
              </a:rPr>
              <a:t>SPL</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 genes,  promoters of phase change</a:t>
            </a:r>
          </a:p>
        </p:txBody>
      </p:sp>
      <p:sp>
        <p:nvSpPr>
          <p:cNvPr id="5" name="TextBox 52"/>
          <p:cNvSpPr txBox="1">
            <a:spLocks noChangeArrowheads="1"/>
          </p:cNvSpPr>
          <p:nvPr/>
        </p:nvSpPr>
        <p:spPr bwMode="auto">
          <a:xfrm>
            <a:off x="6467134" y="1447800"/>
            <a:ext cx="16100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dirty="0">
                <a:solidFill>
                  <a:srgbClr val="FF0000"/>
                </a:solidFill>
              </a:rPr>
              <a:t>miR156 binding site</a:t>
            </a:r>
          </a:p>
        </p:txBody>
      </p:sp>
      <p:grpSp>
        <p:nvGrpSpPr>
          <p:cNvPr id="7" name="Group 30"/>
          <p:cNvGrpSpPr>
            <a:grpSpLocks/>
          </p:cNvGrpSpPr>
          <p:nvPr/>
        </p:nvGrpSpPr>
        <p:grpSpPr bwMode="auto">
          <a:xfrm>
            <a:off x="1905000" y="3306933"/>
            <a:ext cx="5578475" cy="2050949"/>
            <a:chOff x="2294931" y="3968926"/>
            <a:chExt cx="5577925" cy="2050876"/>
          </a:xfrm>
        </p:grpSpPr>
        <p:grpSp>
          <p:nvGrpSpPr>
            <p:cNvPr id="23" name="Group 4"/>
            <p:cNvGrpSpPr>
              <a:grpSpLocks/>
            </p:cNvGrpSpPr>
            <p:nvPr/>
          </p:nvGrpSpPr>
          <p:grpSpPr bwMode="auto">
            <a:xfrm>
              <a:off x="2294931" y="3968926"/>
              <a:ext cx="5577925" cy="2050876"/>
              <a:chOff x="5166789" y="3179991"/>
              <a:chExt cx="4226592" cy="1383220"/>
            </a:xfrm>
          </p:grpSpPr>
          <p:grpSp>
            <p:nvGrpSpPr>
              <p:cNvPr id="27" name="Group 17"/>
              <p:cNvGrpSpPr>
                <a:grpSpLocks/>
              </p:cNvGrpSpPr>
              <p:nvPr/>
            </p:nvGrpSpPr>
            <p:grpSpPr bwMode="auto">
              <a:xfrm>
                <a:off x="6400800" y="3179991"/>
                <a:ext cx="2992581" cy="1383220"/>
                <a:chOff x="5253038" y="2094141"/>
                <a:chExt cx="2992581" cy="1383220"/>
              </a:xfrm>
            </p:grpSpPr>
            <p:cxnSp>
              <p:nvCxnSpPr>
                <p:cNvPr id="29" name="Straight Connector 28"/>
                <p:cNvCxnSpPr/>
                <p:nvPr/>
              </p:nvCxnSpPr>
              <p:spPr bwMode="auto">
                <a:xfrm rot="5400000">
                  <a:off x="4578037" y="2783160"/>
                  <a:ext cx="13500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5253086" y="3458208"/>
                  <a:ext cx="1652629" cy="19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Arc 30"/>
                <p:cNvSpPr/>
                <p:nvPr/>
              </p:nvSpPr>
              <p:spPr bwMode="auto">
                <a:xfrm rot="11233224">
                  <a:off x="5315631" y="2094192"/>
                  <a:ext cx="2929988" cy="1347957"/>
                </a:xfrm>
                <a:prstGeom prst="arc">
                  <a:avLst>
                    <a:gd name="adj1" fmla="val 15183917"/>
                    <a:gd name="adj2" fmla="val 0"/>
                  </a:avLst>
                </a:prstGeom>
                <a:noFill/>
                <a:ln w="38100">
                  <a:solidFill>
                    <a:srgbClr val="00B05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grpSp>
          <p:sp>
            <p:nvSpPr>
              <p:cNvPr id="28" name="Arc 27"/>
              <p:cNvSpPr/>
              <p:nvPr/>
            </p:nvSpPr>
            <p:spPr bwMode="auto">
              <a:xfrm rot="10366776" flipH="1">
                <a:off x="5166789" y="3275330"/>
                <a:ext cx="2785654" cy="1278364"/>
              </a:xfrm>
              <a:prstGeom prst="arc">
                <a:avLst>
                  <a:gd name="adj1" fmla="val 16737551"/>
                  <a:gd name="adj2" fmla="val 0"/>
                </a:avLst>
              </a:prstGeom>
              <a:noFill/>
              <a:ln w="381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dirty="0"/>
              </a:p>
            </p:txBody>
          </p:sp>
        </p:grpSp>
        <p:grpSp>
          <p:nvGrpSpPr>
            <p:cNvPr id="24" name="Group 29"/>
            <p:cNvGrpSpPr>
              <a:grpSpLocks/>
            </p:cNvGrpSpPr>
            <p:nvPr/>
          </p:nvGrpSpPr>
          <p:grpSpPr bwMode="auto">
            <a:xfrm>
              <a:off x="4066978" y="4572000"/>
              <a:ext cx="2185884" cy="369332"/>
              <a:chOff x="4066978" y="4572000"/>
              <a:chExt cx="2185884" cy="369332"/>
            </a:xfrm>
          </p:grpSpPr>
          <p:sp>
            <p:nvSpPr>
              <p:cNvPr id="25" name="TextBox 69"/>
              <p:cNvSpPr txBox="1">
                <a:spLocks noChangeArrowheads="1"/>
              </p:cNvSpPr>
              <p:nvPr/>
            </p:nvSpPr>
            <p:spPr bwMode="auto">
              <a:xfrm>
                <a:off x="4066978" y="4572000"/>
                <a:ext cx="1005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solidFill>
                      <a:srgbClr val="00B050"/>
                    </a:solidFill>
                  </a:rPr>
                  <a:t>miR156</a:t>
                </a:r>
              </a:p>
            </p:txBody>
          </p:sp>
          <p:sp>
            <p:nvSpPr>
              <p:cNvPr id="26" name="TextBox 70"/>
              <p:cNvSpPr txBox="1">
                <a:spLocks noChangeArrowheads="1"/>
              </p:cNvSpPr>
              <p:nvPr/>
            </p:nvSpPr>
            <p:spPr bwMode="auto">
              <a:xfrm>
                <a:off x="5619355" y="4572000"/>
                <a:ext cx="6335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solidFill>
                      <a:srgbClr val="0070C0"/>
                    </a:solidFill>
                  </a:rPr>
                  <a:t>SPL</a:t>
                </a:r>
              </a:p>
            </p:txBody>
          </p:sp>
        </p:grpSp>
      </p:grpSp>
      <p:grpSp>
        <p:nvGrpSpPr>
          <p:cNvPr id="9" name="Group 13"/>
          <p:cNvGrpSpPr>
            <a:grpSpLocks/>
          </p:cNvGrpSpPr>
          <p:nvPr/>
        </p:nvGrpSpPr>
        <p:grpSpPr bwMode="auto">
          <a:xfrm>
            <a:off x="3714835" y="2024067"/>
            <a:ext cx="2514600" cy="228589"/>
            <a:chOff x="4648200" y="1905000"/>
            <a:chExt cx="2514600" cy="228600"/>
          </a:xfrm>
        </p:grpSpPr>
        <p:sp>
          <p:nvSpPr>
            <p:cNvPr id="19" name="Rectangle 18"/>
            <p:cNvSpPr/>
            <p:nvPr/>
          </p:nvSpPr>
          <p:spPr>
            <a:xfrm>
              <a:off x="5562600" y="1905011"/>
              <a:ext cx="914400" cy="228611"/>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itchFamily="34" charset="0"/>
                  <a:cs typeface="Arial" pitchFamily="34" charset="0"/>
                </a:rPr>
                <a:t>ORF</a:t>
              </a:r>
            </a:p>
          </p:txBody>
        </p:sp>
        <p:sp>
          <p:nvSpPr>
            <p:cNvPr id="20" name="Rectangle 19"/>
            <p:cNvSpPr/>
            <p:nvPr/>
          </p:nvSpPr>
          <p:spPr>
            <a:xfrm>
              <a:off x="6477000" y="1905011"/>
              <a:ext cx="685800" cy="228611"/>
            </a:xfrm>
            <a:prstGeom prst="rect">
              <a:avLst/>
            </a:prstGeom>
            <a:solidFill>
              <a:schemeClr val="tx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000">
                  <a:solidFill>
                    <a:srgbClr val="FFFFFF"/>
                  </a:solidFill>
                  <a:latin typeface="Arial" charset="0"/>
                  <a:ea typeface="MS PGothic" charset="0"/>
                  <a:cs typeface="Arial" charset="0"/>
                </a:rPr>
                <a:t>3’ UTR</a:t>
              </a:r>
            </a:p>
          </p:txBody>
        </p:sp>
        <p:sp>
          <p:nvSpPr>
            <p:cNvPr id="21" name="Rectangle 20"/>
            <p:cNvSpPr/>
            <p:nvPr/>
          </p:nvSpPr>
          <p:spPr>
            <a:xfrm>
              <a:off x="4648200" y="1905011"/>
              <a:ext cx="914400" cy="228611"/>
            </a:xfrm>
            <a:prstGeom prst="rect">
              <a:avLst/>
            </a:prstGeom>
            <a:solidFill>
              <a:srgbClr val="BEE04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200" dirty="0">
                  <a:latin typeface="Arial" pitchFamily="34" charset="0"/>
                  <a:cs typeface="Arial" pitchFamily="34" charset="0"/>
                </a:rPr>
                <a:t>Promoter</a:t>
              </a:r>
            </a:p>
          </p:txBody>
        </p:sp>
        <p:sp>
          <p:nvSpPr>
            <p:cNvPr id="22" name="Rectangle 21"/>
            <p:cNvSpPr/>
            <p:nvPr/>
          </p:nvSpPr>
          <p:spPr>
            <a:xfrm>
              <a:off x="6553200" y="1905011"/>
              <a:ext cx="76200" cy="2286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
        <p:nvSpPr>
          <p:cNvPr id="10" name="TextBox 24"/>
          <p:cNvSpPr txBox="1">
            <a:spLocks noChangeArrowheads="1"/>
          </p:cNvSpPr>
          <p:nvPr/>
        </p:nvSpPr>
        <p:spPr bwMode="auto">
          <a:xfrm>
            <a:off x="2952835" y="1947871"/>
            <a:ext cx="749300" cy="3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i="1"/>
              <a:t>SPL3</a:t>
            </a:r>
          </a:p>
        </p:txBody>
      </p:sp>
      <p:sp>
        <p:nvSpPr>
          <p:cNvPr id="11" name="Right Arrow 10"/>
          <p:cNvSpPr/>
          <p:nvPr/>
        </p:nvSpPr>
        <p:spPr bwMode="auto">
          <a:xfrm rot="20767815" flipH="1">
            <a:off x="5775410" y="1843103"/>
            <a:ext cx="679450" cy="1111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nvGrpSpPr>
          <p:cNvPr id="14" name="Group 45"/>
          <p:cNvGrpSpPr>
            <a:grpSpLocks/>
          </p:cNvGrpSpPr>
          <p:nvPr/>
        </p:nvGrpSpPr>
        <p:grpSpPr bwMode="auto">
          <a:xfrm>
            <a:off x="3524335" y="3002073"/>
            <a:ext cx="2362200" cy="304785"/>
            <a:chOff x="1295401" y="2971800"/>
            <a:chExt cx="2362199" cy="304800"/>
          </a:xfrm>
        </p:grpSpPr>
        <p:sp>
          <p:nvSpPr>
            <p:cNvPr id="15" name="Right Triangle 14"/>
            <p:cNvSpPr/>
            <p:nvPr/>
          </p:nvSpPr>
          <p:spPr>
            <a:xfrm flipV="1">
              <a:off x="1905001" y="2971860"/>
              <a:ext cx="990600" cy="304815"/>
            </a:xfrm>
            <a:prstGeom prst="rtTriangle">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6" name="Rectangle 15"/>
            <p:cNvSpPr/>
            <p:nvPr/>
          </p:nvSpPr>
          <p:spPr>
            <a:xfrm>
              <a:off x="1295401" y="2971860"/>
              <a:ext cx="609600" cy="304815"/>
            </a:xfrm>
            <a:prstGeom prst="rect">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7" name="Right Triangle 16"/>
            <p:cNvSpPr/>
            <p:nvPr/>
          </p:nvSpPr>
          <p:spPr>
            <a:xfrm flipH="1">
              <a:off x="1905001" y="2971860"/>
              <a:ext cx="915988" cy="304815"/>
            </a:xfrm>
            <a:prstGeom prst="rtTriangle">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8" name="Rectangle 17"/>
            <p:cNvSpPr/>
            <p:nvPr/>
          </p:nvSpPr>
          <p:spPr>
            <a:xfrm>
              <a:off x="2819400" y="2971860"/>
              <a:ext cx="838200" cy="304815"/>
            </a:xfrm>
            <a:prstGeom prst="rect">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Tree>
    <p:extLst>
      <p:ext uri="{BB962C8B-B14F-4D97-AF65-F5344CB8AC3E}">
        <p14:creationId xmlns:p14="http://schemas.microsoft.com/office/powerpoint/2010/main" val="320091638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sz="3200" b="1" dirty="0">
                <a:effectLst>
                  <a:outerShdw blurRad="38100" dist="38100" dir="2700000" algn="tl">
                    <a:srgbClr val="000000">
                      <a:alpha val="43137"/>
                    </a:srgbClr>
                  </a:outerShdw>
                </a:effectLst>
                <a:latin typeface="Arial" charset="0"/>
                <a:ea typeface="ＭＳ Ｐゴシック" pitchFamily="-112" charset="-128"/>
                <a:cs typeface="Arial" charset="0"/>
              </a:rPr>
              <a:t>M</a:t>
            </a:r>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iR156 loss-of-function promotes precocious phase change</a:t>
            </a:r>
          </a:p>
        </p:txBody>
      </p:sp>
      <p:sp>
        <p:nvSpPr>
          <p:cNvPr id="5" name="TextBox 41"/>
          <p:cNvSpPr txBox="1">
            <a:spLocks noChangeArrowheads="1"/>
          </p:cNvSpPr>
          <p:nvPr/>
        </p:nvSpPr>
        <p:spPr bwMode="auto">
          <a:xfrm>
            <a:off x="2133600" y="6172200"/>
            <a:ext cx="7010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a:latin typeface="Times New Roman" pitchFamily="18" charset="0"/>
                <a:cs typeface="Times New Roman" pitchFamily="18" charset="0"/>
              </a:rPr>
              <a:t>Reprinted from Poethig, R.S. (2009) Small RNAs and developmental timing in plants. Curr. Opin. Genet. Devel. 19: </a:t>
            </a:r>
            <a:r>
              <a:rPr lang="en-GB" altLang="en-US" sz="800">
                <a:latin typeface="Times New Roman" pitchFamily="18" charset="0"/>
                <a:cs typeface="Times New Roman" pitchFamily="18" charset="0"/>
                <a:hlinkClick r:id="rId3"/>
              </a:rPr>
              <a:t>374-378</a:t>
            </a:r>
            <a:r>
              <a:rPr lang="en-GB" altLang="en-US" sz="800">
                <a:latin typeface="Times New Roman" pitchFamily="18" charset="0"/>
                <a:cs typeface="Times New Roman" pitchFamily="18" charset="0"/>
              </a:rPr>
              <a:t>, with permission from Elsevier. </a:t>
            </a:r>
          </a:p>
        </p:txBody>
      </p:sp>
      <p:grpSp>
        <p:nvGrpSpPr>
          <p:cNvPr id="6" name="Group 43"/>
          <p:cNvGrpSpPr>
            <a:grpSpLocks/>
          </p:cNvGrpSpPr>
          <p:nvPr/>
        </p:nvGrpSpPr>
        <p:grpSpPr bwMode="auto">
          <a:xfrm>
            <a:off x="381000" y="1923571"/>
            <a:ext cx="9525000" cy="3438525"/>
            <a:chOff x="381000" y="2362200"/>
            <a:chExt cx="9525000" cy="3438525"/>
          </a:xfrm>
        </p:grpSpPr>
        <p:grpSp>
          <p:nvGrpSpPr>
            <p:cNvPr id="7" name="Group 90"/>
            <p:cNvGrpSpPr>
              <a:grpSpLocks/>
            </p:cNvGrpSpPr>
            <p:nvPr/>
          </p:nvGrpSpPr>
          <p:grpSpPr bwMode="auto">
            <a:xfrm>
              <a:off x="4191000" y="3429000"/>
              <a:ext cx="5715000" cy="990600"/>
              <a:chOff x="4267200" y="2895600"/>
              <a:chExt cx="5715000" cy="990600"/>
            </a:xfrm>
          </p:grpSpPr>
          <p:grpSp>
            <p:nvGrpSpPr>
              <p:cNvPr id="36" name="Group 4"/>
              <p:cNvGrpSpPr>
                <a:grpSpLocks/>
              </p:cNvGrpSpPr>
              <p:nvPr/>
            </p:nvGrpSpPr>
            <p:grpSpPr bwMode="auto">
              <a:xfrm>
                <a:off x="4267200" y="3200400"/>
                <a:ext cx="5715000" cy="685800"/>
                <a:chOff x="5166789" y="3179991"/>
                <a:chExt cx="4226592" cy="1383220"/>
              </a:xfrm>
            </p:grpSpPr>
            <p:grpSp>
              <p:nvGrpSpPr>
                <p:cNvPr id="42" name="Group 17"/>
                <p:cNvGrpSpPr>
                  <a:grpSpLocks/>
                </p:cNvGrpSpPr>
                <p:nvPr/>
              </p:nvGrpSpPr>
              <p:grpSpPr bwMode="auto">
                <a:xfrm>
                  <a:off x="6400800" y="3179991"/>
                  <a:ext cx="2992581" cy="1383220"/>
                  <a:chOff x="5253038" y="2094141"/>
                  <a:chExt cx="2992581" cy="1383220"/>
                </a:xfrm>
              </p:grpSpPr>
              <p:cxnSp>
                <p:nvCxnSpPr>
                  <p:cNvPr id="44" name="Straight Connector 43"/>
                  <p:cNvCxnSpPr/>
                  <p:nvPr/>
                </p:nvCxnSpPr>
                <p:spPr bwMode="auto">
                  <a:xfrm rot="5400000">
                    <a:off x="4577357" y="2782550"/>
                    <a:ext cx="13512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auto">
                  <a:xfrm>
                    <a:off x="5252957" y="3458150"/>
                    <a:ext cx="1653067" cy="19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Arc 45"/>
                  <p:cNvSpPr/>
                  <p:nvPr/>
                </p:nvSpPr>
                <p:spPr bwMode="auto">
                  <a:xfrm rot="11233224">
                    <a:off x="5315182" y="2094141"/>
                    <a:ext cx="2930437" cy="1348000"/>
                  </a:xfrm>
                  <a:prstGeom prst="arc">
                    <a:avLst>
                      <a:gd name="adj1" fmla="val 15183917"/>
                      <a:gd name="adj2" fmla="val 0"/>
                    </a:avLst>
                  </a:prstGeom>
                  <a:noFill/>
                  <a:ln w="38100">
                    <a:solidFill>
                      <a:srgbClr val="00B05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sp>
              <p:nvSpPr>
                <p:cNvPr id="43" name="Arc 42"/>
                <p:cNvSpPr/>
                <p:nvPr/>
              </p:nvSpPr>
              <p:spPr bwMode="auto">
                <a:xfrm rot="10366776" flipH="1">
                  <a:off x="5166789" y="3276048"/>
                  <a:ext cx="2786029" cy="1277558"/>
                </a:xfrm>
                <a:prstGeom prst="arc">
                  <a:avLst>
                    <a:gd name="adj1" fmla="val 16737551"/>
                    <a:gd name="adj2" fmla="val 0"/>
                  </a:avLst>
                </a:prstGeom>
                <a:noFill/>
                <a:ln w="381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grpSp>
            <p:nvGrpSpPr>
              <p:cNvPr id="37" name="Group 45"/>
              <p:cNvGrpSpPr>
                <a:grpSpLocks/>
              </p:cNvGrpSpPr>
              <p:nvPr/>
            </p:nvGrpSpPr>
            <p:grpSpPr bwMode="auto">
              <a:xfrm>
                <a:off x="5943601" y="2895600"/>
                <a:ext cx="2209799" cy="304800"/>
                <a:chOff x="1295401" y="2971800"/>
                <a:chExt cx="2209799" cy="304800"/>
              </a:xfrm>
            </p:grpSpPr>
            <p:sp>
              <p:nvSpPr>
                <p:cNvPr id="38" name="Right Triangle 37"/>
                <p:cNvSpPr/>
                <p:nvPr/>
              </p:nvSpPr>
              <p:spPr>
                <a:xfrm flipV="1">
                  <a:off x="1905000" y="2971800"/>
                  <a:ext cx="990600" cy="304800"/>
                </a:xfrm>
                <a:prstGeom prst="rtTriangle">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39" name="Rectangle 38"/>
                <p:cNvSpPr/>
                <p:nvPr/>
              </p:nvSpPr>
              <p:spPr>
                <a:xfrm>
                  <a:off x="1295400" y="2971800"/>
                  <a:ext cx="609600" cy="304800"/>
                </a:xfrm>
                <a:prstGeom prst="rect">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40" name="Right Triangle 39"/>
                <p:cNvSpPr/>
                <p:nvPr/>
              </p:nvSpPr>
              <p:spPr>
                <a:xfrm flipH="1">
                  <a:off x="1905000" y="2971800"/>
                  <a:ext cx="915988" cy="304800"/>
                </a:xfrm>
                <a:prstGeom prst="rtTriangle">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41" name="Rectangle 40"/>
                <p:cNvSpPr/>
                <p:nvPr/>
              </p:nvSpPr>
              <p:spPr>
                <a:xfrm>
                  <a:off x="2819400" y="2971800"/>
                  <a:ext cx="685800" cy="304800"/>
                </a:xfrm>
                <a:prstGeom prst="rect">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grpSp>
          <p:nvGrpSpPr>
            <p:cNvPr id="8" name="Group 91"/>
            <p:cNvGrpSpPr>
              <a:grpSpLocks/>
            </p:cNvGrpSpPr>
            <p:nvPr/>
          </p:nvGrpSpPr>
          <p:grpSpPr bwMode="auto">
            <a:xfrm>
              <a:off x="5859463" y="4648200"/>
              <a:ext cx="3800475" cy="1020763"/>
              <a:chOff x="5935770" y="2895600"/>
              <a:chExt cx="3800144" cy="1020690"/>
            </a:xfrm>
          </p:grpSpPr>
          <p:grpSp>
            <p:nvGrpSpPr>
              <p:cNvPr id="26" name="Group 4"/>
              <p:cNvGrpSpPr>
                <a:grpSpLocks/>
              </p:cNvGrpSpPr>
              <p:nvPr/>
            </p:nvGrpSpPr>
            <p:grpSpPr bwMode="auto">
              <a:xfrm>
                <a:off x="5935770" y="3207376"/>
                <a:ext cx="3800144" cy="708914"/>
                <a:chOff x="6400800" y="3194051"/>
                <a:chExt cx="2810439" cy="1429835"/>
              </a:xfrm>
            </p:grpSpPr>
            <p:grpSp>
              <p:nvGrpSpPr>
                <p:cNvPr id="32" name="Group 17"/>
                <p:cNvGrpSpPr>
                  <a:grpSpLocks/>
                </p:cNvGrpSpPr>
                <p:nvPr/>
              </p:nvGrpSpPr>
              <p:grpSpPr bwMode="auto">
                <a:xfrm>
                  <a:off x="6400800" y="3194051"/>
                  <a:ext cx="1652963" cy="1369160"/>
                  <a:chOff x="5253038" y="2108201"/>
                  <a:chExt cx="1652963" cy="1369160"/>
                </a:xfrm>
              </p:grpSpPr>
              <p:cxnSp>
                <p:nvCxnSpPr>
                  <p:cNvPr id="34" name="Straight Connector 33"/>
                  <p:cNvCxnSpPr/>
                  <p:nvPr/>
                </p:nvCxnSpPr>
                <p:spPr bwMode="auto">
                  <a:xfrm rot="5400000">
                    <a:off x="4577488" y="2782445"/>
                    <a:ext cx="13511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a:off x="5253038" y="3457994"/>
                    <a:ext cx="1652923" cy="192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Arc 32"/>
                <p:cNvSpPr/>
                <p:nvPr/>
              </p:nvSpPr>
              <p:spPr bwMode="auto">
                <a:xfrm rot="10366776" flipV="1">
                  <a:off x="6425453" y="3343223"/>
                  <a:ext cx="2785786" cy="1280663"/>
                </a:xfrm>
                <a:prstGeom prst="arc">
                  <a:avLst>
                    <a:gd name="adj1" fmla="val 16737551"/>
                    <a:gd name="adj2" fmla="val 0"/>
                  </a:avLst>
                </a:prstGeom>
                <a:noFill/>
                <a:ln w="381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grpSp>
            <p:nvGrpSpPr>
              <p:cNvPr id="27" name="Group 45"/>
              <p:cNvGrpSpPr>
                <a:grpSpLocks/>
              </p:cNvGrpSpPr>
              <p:nvPr/>
            </p:nvGrpSpPr>
            <p:grpSpPr bwMode="auto">
              <a:xfrm>
                <a:off x="5943601" y="2895600"/>
                <a:ext cx="2209799" cy="304800"/>
                <a:chOff x="1295401" y="2971800"/>
                <a:chExt cx="2209799" cy="304800"/>
              </a:xfrm>
            </p:grpSpPr>
            <p:sp>
              <p:nvSpPr>
                <p:cNvPr id="28" name="Right Triangle 27"/>
                <p:cNvSpPr/>
                <p:nvPr/>
              </p:nvSpPr>
              <p:spPr>
                <a:xfrm flipV="1">
                  <a:off x="1371699" y="2971800"/>
                  <a:ext cx="990514" cy="304778"/>
                </a:xfrm>
                <a:prstGeom prst="rtTriangle">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29" name="Rectangle 28"/>
                <p:cNvSpPr/>
                <p:nvPr/>
              </p:nvSpPr>
              <p:spPr>
                <a:xfrm>
                  <a:off x="1295506" y="2971800"/>
                  <a:ext cx="76193" cy="304778"/>
                </a:xfrm>
                <a:prstGeom prst="rect">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30" name="Right Triangle 29"/>
                <p:cNvSpPr/>
                <p:nvPr/>
              </p:nvSpPr>
              <p:spPr>
                <a:xfrm flipH="1">
                  <a:off x="1371699" y="2971800"/>
                  <a:ext cx="915908" cy="304778"/>
                </a:xfrm>
                <a:prstGeom prst="rtTriangle">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31" name="Rectangle 30"/>
                <p:cNvSpPr/>
                <p:nvPr/>
              </p:nvSpPr>
              <p:spPr>
                <a:xfrm>
                  <a:off x="2286020" y="2971800"/>
                  <a:ext cx="1219094" cy="304778"/>
                </a:xfrm>
                <a:prstGeom prst="rect">
                  <a:avLst/>
                </a:prstGeom>
                <a:solidFill>
                  <a:srgbClr val="3062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sp>
          <p:nvSpPr>
            <p:cNvPr id="9" name="TextBox 103"/>
            <p:cNvSpPr txBox="1">
              <a:spLocks noChangeArrowheads="1"/>
            </p:cNvSpPr>
            <p:nvPr/>
          </p:nvSpPr>
          <p:spPr bwMode="auto">
            <a:xfrm>
              <a:off x="4953000" y="3810000"/>
              <a:ext cx="83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r>
                <a:rPr lang="en-GB" altLang="en-US"/>
                <a:t>Wild-type</a:t>
              </a:r>
            </a:p>
          </p:txBody>
        </p:sp>
        <p:sp>
          <p:nvSpPr>
            <p:cNvPr id="10" name="TextBox 116"/>
            <p:cNvSpPr txBox="1">
              <a:spLocks noChangeArrowheads="1"/>
            </p:cNvSpPr>
            <p:nvPr/>
          </p:nvSpPr>
          <p:spPr bwMode="auto">
            <a:xfrm>
              <a:off x="4343400" y="4876800"/>
              <a:ext cx="152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r>
                <a:rPr lang="en-GB" altLang="en-US"/>
                <a:t>miR156-loss-of-function</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657600"/>
              <a:ext cx="467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514600"/>
              <a:ext cx="46736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72"/>
            <p:cNvGrpSpPr>
              <a:grpSpLocks/>
            </p:cNvGrpSpPr>
            <p:nvPr/>
          </p:nvGrpSpPr>
          <p:grpSpPr bwMode="auto">
            <a:xfrm>
              <a:off x="4724400" y="2362200"/>
              <a:ext cx="3370263" cy="990600"/>
              <a:chOff x="4724400" y="2362200"/>
              <a:chExt cx="3370228" cy="990606"/>
            </a:xfrm>
          </p:grpSpPr>
          <p:grpSp>
            <p:nvGrpSpPr>
              <p:cNvPr id="18" name="Group 90"/>
              <p:cNvGrpSpPr>
                <a:grpSpLocks/>
              </p:cNvGrpSpPr>
              <p:nvPr/>
            </p:nvGrpSpPr>
            <p:grpSpPr bwMode="auto">
              <a:xfrm>
                <a:off x="5859569" y="2362200"/>
                <a:ext cx="2235059" cy="990606"/>
                <a:chOff x="5935769" y="2895600"/>
                <a:chExt cx="2235059" cy="990606"/>
              </a:xfrm>
            </p:grpSpPr>
            <p:grpSp>
              <p:nvGrpSpPr>
                <p:cNvPr id="22" name="Group 17"/>
                <p:cNvGrpSpPr>
                  <a:grpSpLocks/>
                </p:cNvGrpSpPr>
                <p:nvPr/>
              </p:nvGrpSpPr>
              <p:grpSpPr bwMode="auto">
                <a:xfrm>
                  <a:off x="5935769" y="3207375"/>
                  <a:ext cx="2235059" cy="678831"/>
                  <a:chOff x="5253038" y="2108201"/>
                  <a:chExt cx="1652963" cy="1369160"/>
                </a:xfrm>
              </p:grpSpPr>
              <p:cxnSp>
                <p:nvCxnSpPr>
                  <p:cNvPr id="24" name="Straight Connector 23"/>
                  <p:cNvCxnSpPr/>
                  <p:nvPr/>
                </p:nvCxnSpPr>
                <p:spPr bwMode="auto">
                  <a:xfrm rot="5400000">
                    <a:off x="4577348" y="2782548"/>
                    <a:ext cx="13512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5252951" y="3458150"/>
                    <a:ext cx="1653050" cy="192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5943588" y="2895600"/>
                  <a:ext cx="2209777" cy="304802"/>
                </a:xfrm>
                <a:prstGeom prst="rect">
                  <a:avLst/>
                </a:pr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cxnSp>
            <p:nvCxnSpPr>
              <p:cNvPr id="19" name="Straight Connector 18"/>
              <p:cNvCxnSpPr/>
              <p:nvPr/>
            </p:nvCxnSpPr>
            <p:spPr>
              <a:xfrm>
                <a:off x="5943587" y="2819403"/>
                <a:ext cx="2057379" cy="1588"/>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943587" y="3276606"/>
                <a:ext cx="2057379" cy="158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1" name="TextBox 70"/>
              <p:cNvSpPr txBox="1">
                <a:spLocks noChangeArrowheads="1"/>
              </p:cNvSpPr>
              <p:nvPr/>
            </p:nvSpPr>
            <p:spPr bwMode="auto">
              <a:xfrm>
                <a:off x="4724400" y="2667000"/>
                <a:ext cx="114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r" eaLnBrk="1" hangingPunct="1"/>
                <a:r>
                  <a:rPr lang="en-GB" altLang="en-US"/>
                  <a:t>miR156 OX</a:t>
                </a:r>
              </a:p>
            </p:txBody>
          </p:sp>
        </p:grpSp>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953000"/>
              <a:ext cx="235267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42"/>
            <p:cNvSpPr txBox="1">
              <a:spLocks noChangeArrowheads="1"/>
            </p:cNvSpPr>
            <p:nvPr/>
          </p:nvSpPr>
          <p:spPr bwMode="auto">
            <a:xfrm>
              <a:off x="6019800" y="3733800"/>
              <a:ext cx="730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rgbClr val="00B050"/>
                  </a:solidFill>
                </a:rPr>
                <a:t>miR156</a:t>
              </a:r>
            </a:p>
          </p:txBody>
        </p:sp>
        <p:sp>
          <p:nvSpPr>
            <p:cNvPr id="16" name="TextBox 43"/>
            <p:cNvSpPr txBox="1">
              <a:spLocks noChangeArrowheads="1"/>
            </p:cNvSpPr>
            <p:nvPr/>
          </p:nvSpPr>
          <p:spPr bwMode="auto">
            <a:xfrm>
              <a:off x="7391400" y="37338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rgbClr val="0070C0"/>
                  </a:solidFill>
                </a:rPr>
                <a:t>SPL</a:t>
              </a:r>
            </a:p>
          </p:txBody>
        </p:sp>
        <p:sp>
          <p:nvSpPr>
            <p:cNvPr id="17" name="TextBox 45"/>
            <p:cNvSpPr txBox="1">
              <a:spLocks noChangeArrowheads="1"/>
            </p:cNvSpPr>
            <p:nvPr/>
          </p:nvSpPr>
          <p:spPr bwMode="auto">
            <a:xfrm>
              <a:off x="7239000" y="5105400"/>
              <a:ext cx="4841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rgbClr val="0070C0"/>
                  </a:solidFill>
                </a:rPr>
                <a:t>SPL</a:t>
              </a:r>
            </a:p>
          </p:txBody>
        </p:sp>
      </p:grpSp>
    </p:spTree>
    <p:extLst>
      <p:ext uri="{BB962C8B-B14F-4D97-AF65-F5344CB8AC3E}">
        <p14:creationId xmlns:p14="http://schemas.microsoft.com/office/powerpoint/2010/main" val="2640665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611560" y="548680"/>
            <a:ext cx="8001000" cy="523220"/>
          </a:xfrm>
          <a:prstGeom prst="rect">
            <a:avLst/>
          </a:prstGeom>
          <a:noFill/>
          <a:ln w="9525">
            <a:noFill/>
            <a:miter lim="800000"/>
            <a:headEnd/>
            <a:tailEnd/>
          </a:ln>
          <a:effectLst/>
        </p:spPr>
        <p:txBody>
          <a:bodyPr>
            <a:spAutoFit/>
          </a:bodyPr>
          <a:lstStyle/>
          <a:p>
            <a:pPr algn="ctr">
              <a:spcBef>
                <a:spcPct val="50000"/>
              </a:spcBef>
            </a:pPr>
            <a:r>
              <a:rPr lang="en-US" sz="2800" b="1" dirty="0" smtClean="0">
                <a:latin typeface="Arial" panose="020B0604020202020204" pitchFamily="34" charset="0"/>
                <a:cs typeface="Arial" panose="020B0604020202020204" pitchFamily="34" charset="0"/>
              </a:rPr>
              <a:t>MicroRNAs are critical in plant development</a:t>
            </a:r>
            <a:endParaRPr lang="en-US" sz="2800" b="1" dirty="0">
              <a:latin typeface="Arial" panose="020B0604020202020204" pitchFamily="34" charset="0"/>
              <a:cs typeface="Arial" panose="020B0604020202020204" pitchFamily="34" charset="0"/>
            </a:endParaRPr>
          </a:p>
        </p:txBody>
      </p:sp>
      <p:pic>
        <p:nvPicPr>
          <p:cNvPr id="6154" name="Picture 10"/>
          <p:cNvPicPr>
            <a:picLocks noChangeAspect="1" noChangeArrowheads="1"/>
          </p:cNvPicPr>
          <p:nvPr/>
        </p:nvPicPr>
        <p:blipFill>
          <a:blip r:embed="rId3" cstate="print"/>
          <a:srcRect l="58301" t="73358"/>
          <a:stretch>
            <a:fillRect/>
          </a:stretch>
        </p:blipFill>
        <p:spPr bwMode="auto">
          <a:xfrm>
            <a:off x="899592" y="3717032"/>
            <a:ext cx="3558682" cy="1728192"/>
          </a:xfrm>
          <a:prstGeom prst="rect">
            <a:avLst/>
          </a:prstGeom>
          <a:noFill/>
          <a:ln w="9525">
            <a:noFill/>
            <a:miter lim="800000"/>
            <a:headEnd/>
            <a:tailEnd/>
          </a:ln>
          <a:effectLst/>
        </p:spPr>
      </p:pic>
      <p:pic>
        <p:nvPicPr>
          <p:cNvPr id="6156" name="Picture 12"/>
          <p:cNvPicPr>
            <a:picLocks noChangeAspect="1" noChangeArrowheads="1"/>
          </p:cNvPicPr>
          <p:nvPr/>
        </p:nvPicPr>
        <p:blipFill>
          <a:blip r:embed="rId4" cstate="print"/>
          <a:srcRect r="1630" b="49265"/>
          <a:stretch>
            <a:fillRect/>
          </a:stretch>
        </p:blipFill>
        <p:spPr bwMode="auto">
          <a:xfrm>
            <a:off x="867387" y="1700808"/>
            <a:ext cx="3580777" cy="1872208"/>
          </a:xfrm>
          <a:prstGeom prst="rect">
            <a:avLst/>
          </a:prstGeom>
          <a:noFill/>
          <a:ln w="9525">
            <a:noFill/>
            <a:miter lim="800000"/>
            <a:headEnd/>
            <a:tailEnd/>
          </a:ln>
          <a:effectLst/>
        </p:spPr>
      </p:pic>
      <p:sp>
        <p:nvSpPr>
          <p:cNvPr id="6158" name="Rectangle 14"/>
          <p:cNvSpPr>
            <a:spLocks noChangeArrowheads="1"/>
          </p:cNvSpPr>
          <p:nvPr/>
        </p:nvSpPr>
        <p:spPr bwMode="auto">
          <a:xfrm>
            <a:off x="539552" y="6021288"/>
            <a:ext cx="3960440" cy="461665"/>
          </a:xfrm>
          <a:prstGeom prst="rect">
            <a:avLst/>
          </a:prstGeom>
          <a:noFill/>
          <a:ln w="9525">
            <a:noFill/>
            <a:miter lim="800000"/>
            <a:headEnd/>
            <a:tailEnd/>
          </a:ln>
          <a:effectLst/>
        </p:spPr>
        <p:txBody>
          <a:bodyPr wrap="square">
            <a:spAutoFit/>
          </a:bodyPr>
          <a:lstStyle/>
          <a:p>
            <a:r>
              <a:rPr lang="en-US" sz="1200" dirty="0"/>
              <a:t>Jones-Rhoades et al., (2006) </a:t>
            </a:r>
            <a:r>
              <a:rPr lang="en-GB" sz="1200" i="1" dirty="0" err="1"/>
              <a:t>Annu</a:t>
            </a:r>
            <a:r>
              <a:rPr lang="en-GB" sz="1200" i="1" dirty="0"/>
              <a:t>. Rev. Plant </a:t>
            </a:r>
            <a:r>
              <a:rPr lang="en-GB" sz="1200" i="1" dirty="0" err="1"/>
              <a:t>Biol</a:t>
            </a:r>
            <a:r>
              <a:rPr lang="en-GB" sz="1200" dirty="0"/>
              <a:t> 57: </a:t>
            </a:r>
            <a:r>
              <a:rPr lang="en-GB" sz="1200" dirty="0" smtClean="0"/>
              <a:t>19-53</a:t>
            </a:r>
          </a:p>
          <a:p>
            <a:r>
              <a:rPr lang="en-GB" sz="1200" dirty="0" smtClean="0"/>
              <a:t>Schwab et al., (2005) </a:t>
            </a:r>
            <a:r>
              <a:rPr lang="en-GB" sz="1200" i="1" dirty="0" smtClean="0"/>
              <a:t>Dev Cell</a:t>
            </a:r>
            <a:r>
              <a:rPr lang="en-GB" sz="1200" dirty="0" smtClean="0"/>
              <a:t>: 517-527</a:t>
            </a:r>
            <a:r>
              <a:rPr lang="en-US" sz="1200" dirty="0" smtClean="0"/>
              <a:t> </a:t>
            </a:r>
            <a:endParaRPr lang="en-US" sz="1200" dirty="0"/>
          </a:p>
        </p:txBody>
      </p:sp>
      <p:pic>
        <p:nvPicPr>
          <p:cNvPr id="17409" name="Picture 1"/>
          <p:cNvPicPr>
            <a:picLocks noChangeAspect="1" noChangeArrowheads="1"/>
          </p:cNvPicPr>
          <p:nvPr/>
        </p:nvPicPr>
        <p:blipFill>
          <a:blip r:embed="rId5" cstate="print"/>
          <a:srcRect/>
          <a:stretch>
            <a:fillRect/>
          </a:stretch>
        </p:blipFill>
        <p:spPr bwMode="auto">
          <a:xfrm>
            <a:off x="4716016" y="3645024"/>
            <a:ext cx="3528392" cy="1832929"/>
          </a:xfrm>
          <a:prstGeom prst="rect">
            <a:avLst/>
          </a:prstGeom>
          <a:noFill/>
          <a:ln w="9525">
            <a:noFill/>
            <a:miter lim="800000"/>
            <a:headEnd/>
            <a:tailEnd/>
          </a:ln>
        </p:spPr>
      </p:pic>
      <p:pic>
        <p:nvPicPr>
          <p:cNvPr id="51202" name="Picture 2"/>
          <p:cNvPicPr>
            <a:picLocks noChangeAspect="1" noChangeArrowheads="1"/>
          </p:cNvPicPr>
          <p:nvPr/>
        </p:nvPicPr>
        <p:blipFill>
          <a:blip r:embed="rId6" cstate="print"/>
          <a:srcRect/>
          <a:stretch>
            <a:fillRect/>
          </a:stretch>
        </p:blipFill>
        <p:spPr bwMode="auto">
          <a:xfrm>
            <a:off x="4716016" y="1700808"/>
            <a:ext cx="3528392" cy="1726259"/>
          </a:xfrm>
          <a:prstGeom prst="rect">
            <a:avLst/>
          </a:prstGeom>
          <a:noFill/>
          <a:ln w="9525">
            <a:noFill/>
            <a:miter lim="800000"/>
            <a:headEnd/>
            <a:tailEnd/>
          </a:ln>
        </p:spPr>
      </p:pic>
    </p:spTree>
    <p:extLst>
      <p:ext uri="{BB962C8B-B14F-4D97-AF65-F5344CB8AC3E}">
        <p14:creationId xmlns:p14="http://schemas.microsoft.com/office/powerpoint/2010/main" val="2594953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163" y="238124"/>
            <a:ext cx="9098665" cy="1143001"/>
          </a:xfrm>
        </p:spPr>
        <p:txBody>
          <a:bodyPr>
            <a:normAutofit/>
          </a:bodyPr>
          <a:lstStyle/>
          <a:p>
            <a:pPr eaLnBrk="1" hangingPunct="1"/>
            <a:r>
              <a:rPr lang="en-US" altLang="en-US" sz="2800" b="1" dirty="0" smtClean="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ea typeface="ＭＳ Ｐゴシック" pitchFamily="-112" charset="-128"/>
                <a:cs typeface="Arial" panose="020B0604020202020204" pitchFamily="34" charset="0"/>
              </a:rPr>
              <a:t>Difference between plant and animal miRNA systems</a:t>
            </a:r>
          </a:p>
        </p:txBody>
      </p:sp>
      <p:sp>
        <p:nvSpPr>
          <p:cNvPr id="44035" name="Text Box 3"/>
          <p:cNvSpPr txBox="1">
            <a:spLocks noChangeArrowheads="1"/>
          </p:cNvSpPr>
          <p:nvPr/>
        </p:nvSpPr>
        <p:spPr bwMode="auto">
          <a:xfrm>
            <a:off x="1084263" y="2586038"/>
            <a:ext cx="16248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2000" b="1">
                <a:latin typeface="+mn-lt"/>
                <a:cs typeface="Arial" panose="020B0604020202020204" pitchFamily="34" charset="0"/>
              </a:rPr>
              <a:t>coding region</a:t>
            </a:r>
          </a:p>
        </p:txBody>
      </p:sp>
      <p:sp>
        <p:nvSpPr>
          <p:cNvPr id="44036" name="Text Box 4"/>
          <p:cNvSpPr txBox="1">
            <a:spLocks noChangeArrowheads="1"/>
          </p:cNvSpPr>
          <p:nvPr/>
        </p:nvSpPr>
        <p:spPr bwMode="auto">
          <a:xfrm>
            <a:off x="3136900" y="2581275"/>
            <a:ext cx="875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2000" b="1">
                <a:latin typeface="+mn-lt"/>
                <a:cs typeface="Arial" panose="020B0604020202020204" pitchFamily="34" charset="0"/>
              </a:rPr>
              <a:t>3’ UTR</a:t>
            </a:r>
          </a:p>
        </p:txBody>
      </p:sp>
      <p:sp>
        <p:nvSpPr>
          <p:cNvPr id="44037" name="Text Box 9"/>
          <p:cNvSpPr txBox="1">
            <a:spLocks noChangeArrowheads="1"/>
          </p:cNvSpPr>
          <p:nvPr/>
        </p:nvSpPr>
        <p:spPr bwMode="auto">
          <a:xfrm>
            <a:off x="5597525" y="2581275"/>
            <a:ext cx="16248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2000" b="1">
                <a:latin typeface="+mn-lt"/>
                <a:cs typeface="Arial" panose="020B0604020202020204" pitchFamily="34" charset="0"/>
              </a:rPr>
              <a:t>coding region</a:t>
            </a:r>
          </a:p>
        </p:txBody>
      </p:sp>
      <p:sp>
        <p:nvSpPr>
          <p:cNvPr id="44038" name="Text Box 10"/>
          <p:cNvSpPr txBox="1">
            <a:spLocks noChangeArrowheads="1"/>
          </p:cNvSpPr>
          <p:nvPr/>
        </p:nvSpPr>
        <p:spPr bwMode="auto">
          <a:xfrm>
            <a:off x="7650163" y="2590800"/>
            <a:ext cx="875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2000" b="1">
                <a:latin typeface="+mn-lt"/>
                <a:cs typeface="Arial" panose="020B0604020202020204" pitchFamily="34" charset="0"/>
              </a:rPr>
              <a:t>3’ UTR</a:t>
            </a:r>
          </a:p>
        </p:txBody>
      </p:sp>
      <p:grpSp>
        <p:nvGrpSpPr>
          <p:cNvPr id="44039" name="Group 11"/>
          <p:cNvGrpSpPr>
            <a:grpSpLocks/>
          </p:cNvGrpSpPr>
          <p:nvPr/>
        </p:nvGrpSpPr>
        <p:grpSpPr bwMode="auto">
          <a:xfrm>
            <a:off x="5068888" y="2398713"/>
            <a:ext cx="3962400" cy="231775"/>
            <a:chOff x="3026" y="1097"/>
            <a:chExt cx="2496" cy="146"/>
          </a:xfrm>
        </p:grpSpPr>
        <p:sp>
          <p:nvSpPr>
            <p:cNvPr id="44055" name="Line 12"/>
            <p:cNvSpPr>
              <a:spLocks noChangeShapeType="1"/>
            </p:cNvSpPr>
            <p:nvPr/>
          </p:nvSpPr>
          <p:spPr bwMode="auto">
            <a:xfrm>
              <a:off x="3026" y="1207"/>
              <a:ext cx="2496" cy="1"/>
            </a:xfrm>
            <a:prstGeom prst="line">
              <a:avLst/>
            </a:prstGeom>
            <a:noFill/>
            <a:ln w="1016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AU">
                <a:cs typeface="Arial" panose="020B0604020202020204" pitchFamily="34" charset="0"/>
              </a:endParaRPr>
            </a:p>
          </p:txBody>
        </p:sp>
        <p:sp>
          <p:nvSpPr>
            <p:cNvPr id="44056" name="AutoShape 13"/>
            <p:cNvSpPr>
              <a:spLocks noChangeArrowheads="1"/>
            </p:cNvSpPr>
            <p:nvPr/>
          </p:nvSpPr>
          <p:spPr bwMode="auto">
            <a:xfrm>
              <a:off x="3295" y="1097"/>
              <a:ext cx="1262" cy="137"/>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sp>
          <p:nvSpPr>
            <p:cNvPr id="44057" name="Rectangle 14"/>
            <p:cNvSpPr>
              <a:spLocks noChangeArrowheads="1"/>
            </p:cNvSpPr>
            <p:nvPr/>
          </p:nvSpPr>
          <p:spPr bwMode="auto">
            <a:xfrm>
              <a:off x="4636" y="1178"/>
              <a:ext cx="137" cy="6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sp>
          <p:nvSpPr>
            <p:cNvPr id="44058" name="Rectangle 15"/>
            <p:cNvSpPr>
              <a:spLocks noChangeArrowheads="1"/>
            </p:cNvSpPr>
            <p:nvPr/>
          </p:nvSpPr>
          <p:spPr bwMode="auto">
            <a:xfrm>
              <a:off x="4804" y="1178"/>
              <a:ext cx="137" cy="6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sp>
          <p:nvSpPr>
            <p:cNvPr id="44059" name="Rectangle 16"/>
            <p:cNvSpPr>
              <a:spLocks noChangeArrowheads="1"/>
            </p:cNvSpPr>
            <p:nvPr/>
          </p:nvSpPr>
          <p:spPr bwMode="auto">
            <a:xfrm>
              <a:off x="4969" y="1178"/>
              <a:ext cx="137" cy="6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sp>
          <p:nvSpPr>
            <p:cNvPr id="44060" name="Rectangle 17"/>
            <p:cNvSpPr>
              <a:spLocks noChangeArrowheads="1"/>
            </p:cNvSpPr>
            <p:nvPr/>
          </p:nvSpPr>
          <p:spPr bwMode="auto">
            <a:xfrm>
              <a:off x="5203" y="1178"/>
              <a:ext cx="137" cy="6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grpSp>
      <p:sp>
        <p:nvSpPr>
          <p:cNvPr id="44040" name="Text Box 18"/>
          <p:cNvSpPr txBox="1">
            <a:spLocks noChangeArrowheads="1"/>
          </p:cNvSpPr>
          <p:nvPr/>
        </p:nvSpPr>
        <p:spPr bwMode="auto">
          <a:xfrm>
            <a:off x="1831975" y="1381125"/>
            <a:ext cx="10641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3200" b="1" dirty="0">
                <a:solidFill>
                  <a:srgbClr val="000099"/>
                </a:solidFill>
                <a:latin typeface="+mn-lt"/>
                <a:cs typeface="Arial" panose="020B0604020202020204" pitchFamily="34" charset="0"/>
              </a:rPr>
              <a:t>Plant</a:t>
            </a:r>
          </a:p>
        </p:txBody>
      </p:sp>
      <p:sp>
        <p:nvSpPr>
          <p:cNvPr id="44041" name="Text Box 19"/>
          <p:cNvSpPr txBox="1">
            <a:spLocks noChangeArrowheads="1"/>
          </p:cNvSpPr>
          <p:nvPr/>
        </p:nvSpPr>
        <p:spPr bwMode="auto">
          <a:xfrm>
            <a:off x="5561013" y="1374775"/>
            <a:ext cx="13901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AU" altLang="en-US" sz="3200" b="1">
                <a:solidFill>
                  <a:srgbClr val="000099"/>
                </a:solidFill>
                <a:latin typeface="+mn-lt"/>
                <a:cs typeface="Arial" panose="020B0604020202020204" pitchFamily="34" charset="0"/>
              </a:rPr>
              <a:t>Animal</a:t>
            </a:r>
          </a:p>
        </p:txBody>
      </p:sp>
      <p:sp>
        <p:nvSpPr>
          <p:cNvPr id="44042" name="Rectangle 20"/>
          <p:cNvSpPr>
            <a:spLocks noChangeArrowheads="1"/>
          </p:cNvSpPr>
          <p:nvPr/>
        </p:nvSpPr>
        <p:spPr bwMode="auto">
          <a:xfrm>
            <a:off x="474663" y="3305175"/>
            <a:ext cx="3810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spcBef>
                <a:spcPct val="20000"/>
              </a:spcBef>
              <a:buFontTx/>
              <a:buChar char="•"/>
            </a:pPr>
            <a:r>
              <a:rPr lang="en-AU" altLang="en-US" sz="2000" dirty="0">
                <a:solidFill>
                  <a:srgbClr val="000099"/>
                </a:solidFill>
                <a:latin typeface="+mn-lt"/>
                <a:cs typeface="Arial" panose="020B0604020202020204" pitchFamily="34" charset="0"/>
              </a:rPr>
              <a:t>High target complementary</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Transcriptional cleavage &amp; translational repression</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Single target sequence</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Located in open reading frame</a:t>
            </a:r>
          </a:p>
          <a:p>
            <a:pPr eaLnBrk="1" hangingPunct="1">
              <a:spcBef>
                <a:spcPct val="20000"/>
              </a:spcBef>
              <a:buFontTx/>
              <a:buChar char="•"/>
            </a:pPr>
            <a:endParaRPr lang="en-AU" altLang="en-US" dirty="0">
              <a:solidFill>
                <a:srgbClr val="000099"/>
              </a:solidFill>
              <a:latin typeface="+mn-lt"/>
              <a:cs typeface="Arial" panose="020B0604020202020204" pitchFamily="34" charset="0"/>
            </a:endParaRPr>
          </a:p>
        </p:txBody>
      </p:sp>
      <p:sp>
        <p:nvSpPr>
          <p:cNvPr id="44043" name="Rectangle 21"/>
          <p:cNvSpPr>
            <a:spLocks noChangeArrowheads="1"/>
          </p:cNvSpPr>
          <p:nvPr/>
        </p:nvSpPr>
        <p:spPr bwMode="auto">
          <a:xfrm>
            <a:off x="5013325" y="3305175"/>
            <a:ext cx="40846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spcBef>
                <a:spcPct val="20000"/>
              </a:spcBef>
              <a:buFontTx/>
              <a:buChar char="•"/>
            </a:pPr>
            <a:r>
              <a:rPr lang="en-AU" altLang="en-US" sz="2000" dirty="0">
                <a:solidFill>
                  <a:srgbClr val="000099"/>
                </a:solidFill>
                <a:latin typeface="+mn-lt"/>
                <a:cs typeface="Arial" panose="020B0604020202020204" pitchFamily="34" charset="0"/>
              </a:rPr>
              <a:t>Low target complementary</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Translational repression </a:t>
            </a:r>
            <a:r>
              <a:rPr lang="en-AU" altLang="en-US" sz="2000" dirty="0" smtClean="0">
                <a:solidFill>
                  <a:srgbClr val="000099"/>
                </a:solidFill>
                <a:latin typeface="+mn-lt"/>
                <a:cs typeface="Arial" panose="020B0604020202020204" pitchFamily="34" charset="0"/>
              </a:rPr>
              <a:t>and mRNA decay</a:t>
            </a:r>
            <a:endParaRPr lang="en-AU" altLang="en-US" sz="2000" dirty="0">
              <a:solidFill>
                <a:srgbClr val="000099"/>
              </a:solidFill>
              <a:latin typeface="+mn-lt"/>
              <a:cs typeface="Arial" panose="020B0604020202020204" pitchFamily="34" charset="0"/>
            </a:endParaRPr>
          </a:p>
          <a:p>
            <a:pPr eaLnBrk="1" hangingPunct="1">
              <a:spcBef>
                <a:spcPct val="20000"/>
              </a:spcBef>
              <a:buFontTx/>
              <a:buChar char="•"/>
            </a:pPr>
            <a:r>
              <a:rPr lang="en-AU" altLang="en-US" sz="2000" dirty="0">
                <a:solidFill>
                  <a:srgbClr val="000099"/>
                </a:solidFill>
                <a:latin typeface="+mn-lt"/>
                <a:cs typeface="Arial" panose="020B0604020202020204" pitchFamily="34" charset="0"/>
              </a:rPr>
              <a:t>Multiple target sequences </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Located in 3’ UTR</a:t>
            </a:r>
          </a:p>
          <a:p>
            <a:pPr eaLnBrk="1" hangingPunct="1">
              <a:spcBef>
                <a:spcPct val="20000"/>
              </a:spcBef>
              <a:buFontTx/>
              <a:buChar char="•"/>
            </a:pPr>
            <a:r>
              <a:rPr lang="en-AU" altLang="en-US" sz="2000" dirty="0">
                <a:solidFill>
                  <a:srgbClr val="000099"/>
                </a:solidFill>
                <a:latin typeface="+mn-lt"/>
                <a:cs typeface="Arial" panose="020B0604020202020204" pitchFamily="34" charset="0"/>
              </a:rPr>
              <a:t>Different </a:t>
            </a:r>
            <a:r>
              <a:rPr lang="en-AU" altLang="en-US" sz="2000" dirty="0" err="1">
                <a:solidFill>
                  <a:srgbClr val="000099"/>
                </a:solidFill>
                <a:latin typeface="+mn-lt"/>
                <a:cs typeface="Arial" panose="020B0604020202020204" pitchFamily="34" charset="0"/>
              </a:rPr>
              <a:t>miRNAs</a:t>
            </a:r>
            <a:r>
              <a:rPr lang="en-AU" altLang="en-US" sz="2000" dirty="0">
                <a:solidFill>
                  <a:srgbClr val="000099"/>
                </a:solidFill>
                <a:latin typeface="+mn-lt"/>
                <a:cs typeface="Arial" panose="020B0604020202020204" pitchFamily="34" charset="0"/>
              </a:rPr>
              <a:t> can target the same gene</a:t>
            </a:r>
          </a:p>
          <a:p>
            <a:pPr eaLnBrk="1" hangingPunct="1">
              <a:spcBef>
                <a:spcPct val="20000"/>
              </a:spcBef>
              <a:buFontTx/>
              <a:buChar char="•"/>
            </a:pPr>
            <a:endParaRPr lang="en-AU" altLang="en-US" dirty="0">
              <a:solidFill>
                <a:srgbClr val="000099"/>
              </a:solidFill>
              <a:latin typeface="+mn-lt"/>
              <a:cs typeface="Arial" panose="020B0604020202020204" pitchFamily="34" charset="0"/>
            </a:endParaRPr>
          </a:p>
        </p:txBody>
      </p:sp>
      <p:sp>
        <p:nvSpPr>
          <p:cNvPr id="44044" name="Text Box 22"/>
          <p:cNvSpPr txBox="1">
            <a:spLocks noChangeArrowheads="1"/>
          </p:cNvSpPr>
          <p:nvPr/>
        </p:nvSpPr>
        <p:spPr bwMode="auto">
          <a:xfrm>
            <a:off x="-30163" y="2127250"/>
            <a:ext cx="1042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1400" b="1">
                <a:latin typeface="+mn-lt"/>
                <a:cs typeface="Arial" panose="020B0604020202020204" pitchFamily="34" charset="0"/>
              </a:rPr>
              <a:t>Target gene</a:t>
            </a:r>
          </a:p>
        </p:txBody>
      </p:sp>
      <p:sp>
        <p:nvSpPr>
          <p:cNvPr id="44045" name="Text Box 23"/>
          <p:cNvSpPr txBox="1">
            <a:spLocks noChangeArrowheads="1"/>
          </p:cNvSpPr>
          <p:nvPr/>
        </p:nvSpPr>
        <p:spPr bwMode="auto">
          <a:xfrm>
            <a:off x="4552950" y="2127250"/>
            <a:ext cx="10423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1400" b="1">
                <a:latin typeface="+mn-lt"/>
                <a:cs typeface="Arial" panose="020B0604020202020204" pitchFamily="34" charset="0"/>
              </a:rPr>
              <a:t>Target gene</a:t>
            </a:r>
          </a:p>
        </p:txBody>
      </p:sp>
      <p:sp>
        <p:nvSpPr>
          <p:cNvPr id="44046" name="Line 24"/>
          <p:cNvSpPr>
            <a:spLocks noChangeShapeType="1"/>
          </p:cNvSpPr>
          <p:nvPr/>
        </p:nvSpPr>
        <p:spPr bwMode="auto">
          <a:xfrm>
            <a:off x="1819275" y="2292350"/>
            <a:ext cx="217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AU">
              <a:cs typeface="Arial" panose="020B0604020202020204" pitchFamily="34" charset="0"/>
            </a:endParaRPr>
          </a:p>
        </p:txBody>
      </p:sp>
      <p:sp>
        <p:nvSpPr>
          <p:cNvPr id="44047" name="Text Box 25"/>
          <p:cNvSpPr txBox="1">
            <a:spLocks noChangeArrowheads="1"/>
          </p:cNvSpPr>
          <p:nvPr/>
        </p:nvSpPr>
        <p:spPr bwMode="auto">
          <a:xfrm>
            <a:off x="1560513" y="1992313"/>
            <a:ext cx="7040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1400" b="1">
                <a:latin typeface="+mn-lt"/>
                <a:cs typeface="Arial" panose="020B0604020202020204" pitchFamily="34" charset="0"/>
              </a:rPr>
              <a:t>miRNA</a:t>
            </a:r>
          </a:p>
        </p:txBody>
      </p:sp>
      <p:sp>
        <p:nvSpPr>
          <p:cNvPr id="44048" name="Line 26"/>
          <p:cNvSpPr>
            <a:spLocks noChangeShapeType="1"/>
          </p:cNvSpPr>
          <p:nvPr/>
        </p:nvSpPr>
        <p:spPr bwMode="auto">
          <a:xfrm>
            <a:off x="8124825" y="2473325"/>
            <a:ext cx="2174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AU">
              <a:cs typeface="Arial" panose="020B0604020202020204" pitchFamily="34" charset="0"/>
            </a:endParaRPr>
          </a:p>
        </p:txBody>
      </p:sp>
      <p:sp>
        <p:nvSpPr>
          <p:cNvPr id="44049" name="Text Box 27"/>
          <p:cNvSpPr txBox="1">
            <a:spLocks noChangeArrowheads="1"/>
          </p:cNvSpPr>
          <p:nvPr/>
        </p:nvSpPr>
        <p:spPr bwMode="auto">
          <a:xfrm>
            <a:off x="7866063" y="2173288"/>
            <a:ext cx="7040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1400" b="1">
                <a:latin typeface="+mn-lt"/>
                <a:cs typeface="Arial" panose="020B0604020202020204" pitchFamily="34" charset="0"/>
              </a:rPr>
              <a:t>miRNA</a:t>
            </a:r>
          </a:p>
        </p:txBody>
      </p:sp>
      <p:grpSp>
        <p:nvGrpSpPr>
          <p:cNvPr id="44051" name="Group 5"/>
          <p:cNvGrpSpPr>
            <a:grpSpLocks/>
          </p:cNvGrpSpPr>
          <p:nvPr/>
        </p:nvGrpSpPr>
        <p:grpSpPr bwMode="auto">
          <a:xfrm>
            <a:off x="441325" y="2398713"/>
            <a:ext cx="3962400" cy="241300"/>
            <a:chOff x="302" y="1097"/>
            <a:chExt cx="2496" cy="152"/>
          </a:xfrm>
        </p:grpSpPr>
        <p:sp>
          <p:nvSpPr>
            <p:cNvPr id="44052" name="Line 6"/>
            <p:cNvSpPr>
              <a:spLocks noChangeShapeType="1"/>
            </p:cNvSpPr>
            <p:nvPr/>
          </p:nvSpPr>
          <p:spPr bwMode="auto">
            <a:xfrm>
              <a:off x="302" y="1212"/>
              <a:ext cx="2496" cy="1"/>
            </a:xfrm>
            <a:prstGeom prst="line">
              <a:avLst/>
            </a:prstGeom>
            <a:noFill/>
            <a:ln w="1016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AU">
                <a:cs typeface="Arial" panose="020B0604020202020204" pitchFamily="34" charset="0"/>
              </a:endParaRPr>
            </a:p>
          </p:txBody>
        </p:sp>
        <p:sp>
          <p:nvSpPr>
            <p:cNvPr id="44053" name="AutoShape 7"/>
            <p:cNvSpPr>
              <a:spLocks noChangeArrowheads="1"/>
            </p:cNvSpPr>
            <p:nvPr/>
          </p:nvSpPr>
          <p:spPr bwMode="auto">
            <a:xfrm>
              <a:off x="616" y="1100"/>
              <a:ext cx="1262" cy="137"/>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sp>
          <p:nvSpPr>
            <p:cNvPr id="44054" name="Rectangle 8"/>
            <p:cNvSpPr>
              <a:spLocks noChangeArrowheads="1"/>
            </p:cNvSpPr>
            <p:nvPr/>
          </p:nvSpPr>
          <p:spPr bwMode="auto">
            <a:xfrm>
              <a:off x="1183" y="1097"/>
              <a:ext cx="137" cy="15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endParaRPr lang="en-US" altLang="en-US" sz="1800">
                <a:latin typeface="+mn-lt"/>
                <a:cs typeface="Arial" panose="020B0604020202020204" pitchFamily="34" charset="0"/>
              </a:endParaRPr>
            </a:p>
          </p:txBody>
        </p:sp>
      </p:grpSp>
    </p:spTree>
    <p:extLst>
      <p:ext uri="{BB962C8B-B14F-4D97-AF65-F5344CB8AC3E}">
        <p14:creationId xmlns:p14="http://schemas.microsoft.com/office/powerpoint/2010/main" val="13316360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Bioinformatic prediction of miRNA targets</a:t>
            </a:r>
            <a:endPar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19571" y="990600"/>
            <a:ext cx="8229600" cy="4525963"/>
          </a:xfrm>
        </p:spPr>
        <p:txBody>
          <a:bodyPr>
            <a:normAutofit/>
          </a:bodyPr>
          <a:lstStyle/>
          <a:p>
            <a:pPr algn="just"/>
            <a:r>
              <a:rPr lang="en-AU" sz="2000" dirty="0" smtClean="0">
                <a:latin typeface="Arial" panose="020B0604020202020204" pitchFamily="34" charset="0"/>
                <a:cs typeface="Arial" panose="020B0604020202020204" pitchFamily="34" charset="0"/>
              </a:rPr>
              <a:t>Main criteria: Base pairing, target site location, evolutionary conservation of target site, target accessibility.  </a:t>
            </a:r>
          </a:p>
          <a:p>
            <a:pPr algn="just"/>
            <a:endParaRPr lang="en-AU" sz="2000" dirty="0">
              <a:latin typeface="Arial" panose="020B0604020202020204" pitchFamily="34" charset="0"/>
              <a:cs typeface="Arial" panose="020B0604020202020204" pitchFamily="34" charset="0"/>
            </a:endParaRPr>
          </a:p>
          <a:p>
            <a:pPr algn="just"/>
            <a:endParaRPr lang="en-AU" sz="2400" dirty="0" smtClean="0">
              <a:latin typeface="Arial" panose="020B0604020202020204" pitchFamily="34" charset="0"/>
              <a:cs typeface="Arial" panose="020B0604020202020204" pitchFamily="34" charset="0"/>
            </a:endParaRPr>
          </a:p>
          <a:p>
            <a:pPr marL="0" indent="0" algn="just">
              <a:buNone/>
            </a:pPr>
            <a:endParaRPr lang="en-AU" sz="2400" dirty="0" smtClean="0">
              <a:latin typeface="Arial" panose="020B0604020202020204" pitchFamily="34" charset="0"/>
              <a:cs typeface="Arial" panose="020B0604020202020204" pitchFamily="34" charset="0"/>
            </a:endParaRPr>
          </a:p>
          <a:p>
            <a:pPr algn="just"/>
            <a:endParaRPr lang="en-AU" sz="2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7030342" cy="2653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362200" y="6372998"/>
            <a:ext cx="4419600" cy="276999"/>
          </a:xfrm>
          <a:prstGeom prst="rect">
            <a:avLst/>
          </a:prstGeom>
          <a:noFill/>
        </p:spPr>
        <p:txBody>
          <a:bodyPr wrap="square" rtlCol="0">
            <a:spAutoFit/>
          </a:bodyPr>
          <a:lstStyle/>
          <a:p>
            <a:r>
              <a:rPr lang="en-AU" sz="1200" dirty="0"/>
              <a:t>Nature Structural &amp; Molecular Biology 17, 1169–1174 (2010)</a:t>
            </a: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8387" t="65828"/>
          <a:stretch/>
        </p:blipFill>
        <p:spPr bwMode="auto">
          <a:xfrm>
            <a:off x="2811425" y="1676400"/>
            <a:ext cx="3521149" cy="1835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554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4" y="152400"/>
            <a:ext cx="8915400" cy="1143000"/>
          </a:xfrm>
        </p:spPr>
        <p:txBody>
          <a:bodyPr>
            <a:normAutofit/>
          </a:bodyPr>
          <a:lstStyle/>
          <a:p>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Methods for identifying miRNA targets</a:t>
            </a:r>
            <a:endPar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6650"/>
          <a:stretch/>
        </p:blipFill>
        <p:spPr bwMode="auto">
          <a:xfrm>
            <a:off x="808042" y="1167810"/>
            <a:ext cx="7263871" cy="2277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436181" y="3604437"/>
            <a:ext cx="3906579" cy="43239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lumMod val="95000"/>
                    <a:lumOff val="5000"/>
                  </a:schemeClr>
                </a:solidFill>
              </a:rPr>
              <a:t>Normalization, data analysis, statistics</a:t>
            </a:r>
            <a:endParaRPr lang="en-AU" dirty="0">
              <a:solidFill>
                <a:schemeClr val="tx1">
                  <a:lumMod val="95000"/>
                  <a:lumOff val="5000"/>
                </a:schemeClr>
              </a:solidFill>
            </a:endParaRPr>
          </a:p>
        </p:txBody>
      </p:sp>
      <p:sp>
        <p:nvSpPr>
          <p:cNvPr id="6" name="Rectangle 5"/>
          <p:cNvSpPr/>
          <p:nvPr/>
        </p:nvSpPr>
        <p:spPr>
          <a:xfrm>
            <a:off x="2436180" y="4387701"/>
            <a:ext cx="3906579" cy="43239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lumMod val="95000"/>
                    <a:lumOff val="5000"/>
                  </a:schemeClr>
                </a:solidFill>
              </a:rPr>
              <a:t>Primary gene list</a:t>
            </a:r>
            <a:endParaRPr lang="en-AU" dirty="0">
              <a:solidFill>
                <a:schemeClr val="tx1">
                  <a:lumMod val="95000"/>
                  <a:lumOff val="5000"/>
                </a:schemeClr>
              </a:solidFill>
            </a:endParaRPr>
          </a:p>
        </p:txBody>
      </p:sp>
      <p:sp>
        <p:nvSpPr>
          <p:cNvPr id="7" name="Rectangle 6"/>
          <p:cNvSpPr/>
          <p:nvPr/>
        </p:nvSpPr>
        <p:spPr>
          <a:xfrm>
            <a:off x="2428200" y="5249178"/>
            <a:ext cx="3906579" cy="43239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lumMod val="95000"/>
                    <a:lumOff val="5000"/>
                  </a:schemeClr>
                </a:solidFill>
              </a:rPr>
              <a:t>GO, </a:t>
            </a:r>
            <a:r>
              <a:rPr lang="en-AU" dirty="0" err="1" smtClean="0">
                <a:solidFill>
                  <a:schemeClr val="tx1">
                    <a:lumMod val="95000"/>
                    <a:lumOff val="5000"/>
                  </a:schemeClr>
                </a:solidFill>
              </a:rPr>
              <a:t>interactome</a:t>
            </a:r>
            <a:r>
              <a:rPr lang="en-AU" dirty="0" smtClean="0">
                <a:solidFill>
                  <a:schemeClr val="tx1">
                    <a:lumMod val="95000"/>
                    <a:lumOff val="5000"/>
                  </a:schemeClr>
                </a:solidFill>
              </a:rPr>
              <a:t> and pathway analysis</a:t>
            </a:r>
            <a:endParaRPr lang="en-AU" dirty="0">
              <a:solidFill>
                <a:schemeClr val="tx1">
                  <a:lumMod val="95000"/>
                  <a:lumOff val="5000"/>
                </a:schemeClr>
              </a:solidFill>
            </a:endParaRPr>
          </a:p>
        </p:txBody>
      </p:sp>
      <p:sp>
        <p:nvSpPr>
          <p:cNvPr id="8" name="Rectangle 7"/>
          <p:cNvSpPr/>
          <p:nvPr/>
        </p:nvSpPr>
        <p:spPr>
          <a:xfrm>
            <a:off x="2461878" y="6172200"/>
            <a:ext cx="3906579" cy="43239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chemeClr val="tx1">
                    <a:lumMod val="95000"/>
                    <a:lumOff val="5000"/>
                  </a:schemeClr>
                </a:solidFill>
              </a:rPr>
              <a:t>Candidates for experimental testing</a:t>
            </a:r>
            <a:endParaRPr lang="en-AU" dirty="0">
              <a:solidFill>
                <a:schemeClr val="tx1">
                  <a:lumMod val="95000"/>
                  <a:lumOff val="5000"/>
                </a:schemeClr>
              </a:solidFill>
            </a:endParaRPr>
          </a:p>
        </p:txBody>
      </p:sp>
      <p:cxnSp>
        <p:nvCxnSpPr>
          <p:cNvPr id="12" name="Straight Arrow Connector 11"/>
          <p:cNvCxnSpPr/>
          <p:nvPr/>
        </p:nvCxnSpPr>
        <p:spPr>
          <a:xfrm>
            <a:off x="4399219" y="32004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89469" y="4006701"/>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79713" y="4853541"/>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81490" y="57912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00357" y="5003709"/>
            <a:ext cx="2810983" cy="461665"/>
          </a:xfrm>
          <a:prstGeom prst="rect">
            <a:avLst/>
          </a:prstGeom>
          <a:noFill/>
        </p:spPr>
        <p:txBody>
          <a:bodyPr wrap="square" rtlCol="0">
            <a:spAutoFit/>
          </a:bodyPr>
          <a:lstStyle/>
          <a:p>
            <a:r>
              <a:rPr lang="en-AU" sz="1200" dirty="0" smtClean="0"/>
              <a:t>Modified from Nature </a:t>
            </a:r>
            <a:r>
              <a:rPr lang="en-AU" sz="1200" dirty="0"/>
              <a:t>Structural &amp; Molecular Biology 17, 1169–1174 (2010)</a:t>
            </a:r>
          </a:p>
        </p:txBody>
      </p:sp>
    </p:spTree>
    <p:extLst>
      <p:ext uri="{BB962C8B-B14F-4D97-AF65-F5344CB8AC3E}">
        <p14:creationId xmlns:p14="http://schemas.microsoft.com/office/powerpoint/2010/main" val="36601452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28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Degradome</a:t>
            </a:r>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for the study of cleaved miRNA targets</a:t>
            </a:r>
            <a:endPar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122" name="Picture 2" descr="http://www.nature.com/nprot/journal/v4/n3/images/nprot.2009.8-F1.jpg"/>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447800" y="1447800"/>
            <a:ext cx="6168892" cy="45794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6477000"/>
            <a:ext cx="2294218" cy="261610"/>
          </a:xfrm>
          <a:prstGeom prst="rect">
            <a:avLst/>
          </a:prstGeom>
        </p:spPr>
        <p:txBody>
          <a:bodyPr wrap="none">
            <a:spAutoFit/>
          </a:bodyPr>
          <a:lstStyle/>
          <a:p>
            <a:r>
              <a:rPr lang="pt-BR" sz="1100" i="1" dirty="0"/>
              <a:t>Nature Protocols </a:t>
            </a:r>
            <a:r>
              <a:rPr lang="pt-BR" sz="1100" b="1" dirty="0"/>
              <a:t>4</a:t>
            </a:r>
            <a:r>
              <a:rPr lang="pt-BR" sz="1100" dirty="0"/>
              <a:t>, 356 - 362 (2009) </a:t>
            </a:r>
            <a:endParaRPr lang="en-AU" sz="1100" dirty="0"/>
          </a:p>
        </p:txBody>
      </p:sp>
    </p:spTree>
    <p:extLst>
      <p:ext uri="{BB962C8B-B14F-4D97-AF65-F5344CB8AC3E}">
        <p14:creationId xmlns:p14="http://schemas.microsoft.com/office/powerpoint/2010/main" val="31288183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96" y="160338"/>
            <a:ext cx="8229600" cy="1143000"/>
          </a:xfrm>
        </p:spPr>
        <p:txBody>
          <a:bodyPr>
            <a:normAutofit/>
          </a:bodyPr>
          <a:lstStyle/>
          <a:p>
            <a:r>
              <a:rPr lang="en-AU" sz="32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Degradome</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reveals </a:t>
            </a:r>
            <a:r>
              <a:rPr lang="en-AU" sz="32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 vivo </a:t>
            </a:r>
            <a:r>
              <a:rPr lang="en-AU" sz="32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miRNA:target</a:t>
            </a:r>
            <a:r>
              <a:rPr lang="en-AU" sz="32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interaction </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AutoShape 2" descr="Unfortunately we are unable to provide accessible alternative text for this. If you require assistance to access this image, or to obtain a text description, please contact npg@nature.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Unfortunately we are unable to provide accessible alternative text for this. If you require assistance to access this image, or to obtain a text description, please contact npg@nature.co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9" name="Picture 5" descr="C:\Users\Mary\Desktop\nbt1417-F1.gif"/>
          <p:cNvPicPr>
            <a:picLocks noChangeAspect="1" noChangeArrowheads="1"/>
          </p:cNvPicPr>
          <p:nvPr/>
        </p:nvPicPr>
        <p:blipFill rotWithShape="1">
          <a:blip>
            <a:extLst>
              <a:ext uri="{28A0092B-C50C-407E-A947-70E740481C1C}">
                <a14:useLocalDpi xmlns:a14="http://schemas.microsoft.com/office/drawing/2010/main" val="0"/>
              </a:ext>
            </a:extLst>
          </a:blip>
          <a:srcRect t="25116" b="54009"/>
          <a:stretch/>
        </p:blipFill>
        <p:spPr bwMode="auto">
          <a:xfrm>
            <a:off x="155575" y="2416169"/>
            <a:ext cx="8986653" cy="22236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570263" y="5562600"/>
            <a:ext cx="3271729" cy="307777"/>
          </a:xfrm>
          <a:prstGeom prst="rect">
            <a:avLst/>
          </a:prstGeom>
        </p:spPr>
        <p:txBody>
          <a:bodyPr wrap="none">
            <a:spAutoFit/>
          </a:bodyPr>
          <a:lstStyle/>
          <a:p>
            <a:r>
              <a:rPr lang="en-AU" sz="1400" i="1" dirty="0"/>
              <a:t>Nature Biotechnology </a:t>
            </a:r>
            <a:r>
              <a:rPr lang="en-AU" sz="1400" b="1" dirty="0"/>
              <a:t>26</a:t>
            </a:r>
            <a:r>
              <a:rPr lang="en-AU" sz="1400" dirty="0"/>
              <a:t>, 941 - 946 (</a:t>
            </a:r>
            <a:r>
              <a:rPr lang="en-AU" sz="1400" dirty="0" smtClean="0"/>
              <a:t>2008)</a:t>
            </a:r>
            <a:endParaRPr lang="en-AU" sz="1400" dirty="0"/>
          </a:p>
        </p:txBody>
      </p:sp>
      <p:sp>
        <p:nvSpPr>
          <p:cNvPr id="7" name="Rectangle 6"/>
          <p:cNvSpPr/>
          <p:nvPr/>
        </p:nvSpPr>
        <p:spPr>
          <a:xfrm>
            <a:off x="2540137" y="1769838"/>
            <a:ext cx="4572000" cy="646331"/>
          </a:xfrm>
          <a:prstGeom prst="rect">
            <a:avLst/>
          </a:prstGeom>
        </p:spPr>
        <p:txBody>
          <a:bodyPr>
            <a:spAutoFit/>
          </a:bodyPr>
          <a:lstStyle/>
          <a:p>
            <a:r>
              <a:rPr lang="en-AU" dirty="0"/>
              <a:t>Target plots of validated target mRNAs</a:t>
            </a:r>
            <a:br>
              <a:rPr lang="en-AU" dirty="0"/>
            </a:br>
            <a:endParaRPr lang="en-AU" dirty="0"/>
          </a:p>
        </p:txBody>
      </p:sp>
    </p:spTree>
    <p:extLst>
      <p:ext uri="{BB962C8B-B14F-4D97-AF65-F5344CB8AC3E}">
        <p14:creationId xmlns:p14="http://schemas.microsoft.com/office/powerpoint/2010/main" val="85751387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pPr algn="r"/>
            <a:r>
              <a:rPr lang="en-AU" altLang="en-US" sz="3200" b="1" dirty="0" smtClean="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 </a:t>
            </a:r>
            <a:r>
              <a:rPr lang="en-AU"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are processed from imperfect </a:t>
            </a:r>
            <a:r>
              <a:rPr lang="en-AU" altLang="en-US" sz="3200" b="1" dirty="0" smtClean="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stem-loops</a:t>
            </a:r>
            <a:endParaRPr lang="en-AU" sz="3200"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473" y="1029055"/>
            <a:ext cx="5159375" cy="5394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4876800" y="6559240"/>
            <a:ext cx="4319588" cy="255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1pPr>
            <a:lvl2pPr marL="4318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2pPr>
            <a:lvl3pPr marL="6477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3pPr>
            <a:lvl4pPr marL="8636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4pPr>
            <a:lvl5pPr marL="1079500" indent="-215900" algn="l" defTabSz="457200" rtl="0" fontAlgn="base" hangingPunct="0">
              <a:lnSpc>
                <a:spcPct val="93000"/>
              </a:lnSpc>
              <a:spcBef>
                <a:spcPct val="0"/>
              </a:spcBef>
              <a:spcAft>
                <a:spcPct val="0"/>
              </a:spcAft>
              <a:buClr>
                <a:srgbClr val="000000"/>
              </a:buClr>
              <a:buSzPct val="45000"/>
              <a:buFont typeface="Wingdings" charset="2"/>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a:lstStyle>
          <a:p>
            <a:r>
              <a:rPr lang="en-GB" altLang="en-US" sz="1200" b="1" dirty="0" smtClean="0">
                <a:latin typeface="Arial" charset="0"/>
              </a:rPr>
              <a:t>Genes </a:t>
            </a:r>
            <a:r>
              <a:rPr lang="en-GB" altLang="en-US" sz="1200" b="1" dirty="0">
                <a:latin typeface="Arial" charset="0"/>
              </a:rPr>
              <a:t>Dev. 2002;16:1616-1626</a:t>
            </a:r>
          </a:p>
        </p:txBody>
      </p:sp>
    </p:spTree>
    <p:extLst>
      <p:ext uri="{BB962C8B-B14F-4D97-AF65-F5344CB8AC3E}">
        <p14:creationId xmlns:p14="http://schemas.microsoft.com/office/powerpoint/2010/main" val="113110959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49188" y="620688"/>
            <a:ext cx="8229600" cy="584775"/>
          </a:xfrm>
          <a:prstGeom prst="rect">
            <a:avLst/>
          </a:prstGeom>
          <a:noFill/>
          <a:ln w="9525">
            <a:noFill/>
            <a:miter lim="800000"/>
            <a:headEnd/>
            <a:tailEnd/>
          </a:ln>
          <a:effectLst/>
        </p:spPr>
        <p:txBody>
          <a:bodyPr>
            <a:spAutoFit/>
          </a:bodyPr>
          <a:lstStyle/>
          <a:p>
            <a:pPr algn="ctr">
              <a:spcBef>
                <a:spcPct val="50000"/>
              </a:spcBef>
            </a:pPr>
            <a:r>
              <a:rPr lang="en-US"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Studying </a:t>
            </a:r>
            <a:r>
              <a:rPr lang="en-US" sz="32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a:t>
            </a:r>
            <a:r>
              <a:rPr lang="en-US"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function is difficult</a:t>
            </a:r>
            <a:endPar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755576" y="1772816"/>
            <a:ext cx="7416824" cy="3728649"/>
          </a:xfrm>
          <a:prstGeom prst="rect">
            <a:avLst/>
          </a:prstGeom>
          <a:noFill/>
        </p:spPr>
        <p:txBody>
          <a:bodyPr wrap="square" rtlCol="0">
            <a:spAutoFit/>
          </a:bodyPr>
          <a:lstStyle/>
          <a:p>
            <a:pPr algn="just">
              <a:lnSpc>
                <a:spcPct val="150000"/>
              </a:lnSpc>
              <a:buFont typeface="Wingdings" pitchFamily="2" charset="2"/>
              <a:buChar char="§"/>
            </a:pPr>
            <a:r>
              <a:rPr lang="en-US" sz="2000" dirty="0" smtClean="0"/>
              <a:t>   </a:t>
            </a:r>
            <a:r>
              <a:rPr lang="en-US" sz="2000" dirty="0" smtClean="0">
                <a:latin typeface="Arial" panose="020B0604020202020204" pitchFamily="34" charset="0"/>
                <a:cs typeface="Arial" panose="020B0604020202020204" pitchFamily="34" charset="0"/>
              </a:rPr>
              <a:t>Function of most </a:t>
            </a:r>
            <a:r>
              <a:rPr lang="en-US" sz="2000" dirty="0" err="1" smtClean="0">
                <a:latin typeface="Arial" panose="020B0604020202020204" pitchFamily="34" charset="0"/>
                <a:cs typeface="Arial" panose="020B0604020202020204" pitchFamily="34" charset="0"/>
              </a:rPr>
              <a:t>miRNAs</a:t>
            </a:r>
            <a:r>
              <a:rPr lang="en-US" sz="2000" dirty="0" smtClean="0">
                <a:latin typeface="Arial" panose="020B0604020202020204" pitchFamily="34" charset="0"/>
                <a:cs typeface="Arial" panose="020B0604020202020204" pitchFamily="34" charset="0"/>
              </a:rPr>
              <a:t> is still unknown.</a:t>
            </a:r>
          </a:p>
          <a:p>
            <a:pPr algn="just">
              <a:lnSpc>
                <a:spcPct val="150000"/>
              </a:lnSpc>
            </a:pPr>
            <a:endParaRPr lang="en-US" sz="2000" dirty="0" smtClean="0">
              <a:latin typeface="Arial" panose="020B0604020202020204" pitchFamily="34" charset="0"/>
              <a:cs typeface="Arial" panose="020B0604020202020204" pitchFamily="34" charset="0"/>
            </a:endParaRPr>
          </a:p>
          <a:p>
            <a:pPr algn="just">
              <a:lnSpc>
                <a:spcPct val="150000"/>
              </a:lnSpc>
              <a:buFont typeface="Wingdings" pitchFamily="2" charset="2"/>
              <a:buChar char="§"/>
            </a:pPr>
            <a:r>
              <a:rPr lang="en-US" sz="2000" dirty="0" smtClean="0">
                <a:latin typeface="Arial" panose="020B0604020202020204" pitchFamily="34" charset="0"/>
                <a:cs typeface="Arial" panose="020B0604020202020204" pitchFamily="34" charset="0"/>
              </a:rPr>
              <a:t>   Difficult to obtain loss-of-function mutants:</a:t>
            </a:r>
          </a:p>
          <a:p>
            <a:pPr lvl="1" algn="just">
              <a:lnSpc>
                <a:spcPct val="150000"/>
              </a:lnSpc>
              <a:buFont typeface="Calibri" pitchFamily="34" charset="0"/>
              <a:buChar char="→"/>
            </a:pPr>
            <a:r>
              <a:rPr lang="en-US" sz="2000" dirty="0" smtClean="0">
                <a:latin typeface="Arial" panose="020B0604020202020204" pitchFamily="34" charset="0"/>
                <a:cs typeface="Arial" panose="020B0604020202020204" pitchFamily="34" charset="0"/>
              </a:rPr>
              <a:t>   Small size of </a:t>
            </a:r>
            <a:r>
              <a:rPr lang="en-US" sz="2000" i="1" dirty="0" smtClean="0">
                <a:latin typeface="Arial" panose="020B0604020202020204" pitchFamily="34" charset="0"/>
                <a:cs typeface="Arial" panose="020B0604020202020204" pitchFamily="34" charset="0"/>
              </a:rPr>
              <a:t>MIR</a:t>
            </a:r>
            <a:r>
              <a:rPr lang="en-US" sz="2000" dirty="0" smtClean="0">
                <a:latin typeface="Arial" panose="020B0604020202020204" pitchFamily="34" charset="0"/>
                <a:cs typeface="Arial" panose="020B0604020202020204" pitchFamily="34" charset="0"/>
              </a:rPr>
              <a:t> genes</a:t>
            </a:r>
          </a:p>
          <a:p>
            <a:pPr lvl="1" algn="just">
              <a:lnSpc>
                <a:spcPct val="150000"/>
              </a:lnSpc>
              <a:buFont typeface="Calibri" pitchFamily="34" charset="0"/>
              <a:buChar char="→"/>
            </a:pPr>
            <a:r>
              <a:rPr lang="en-US" sz="2000" dirty="0" smtClean="0">
                <a:latin typeface="Arial" panose="020B0604020202020204" pitchFamily="34" charset="0"/>
                <a:cs typeface="Arial" panose="020B0604020202020204" pitchFamily="34" charset="0"/>
              </a:rPr>
              <a:t>   Genetic redundancy between </a:t>
            </a:r>
            <a:r>
              <a:rPr lang="en-US" sz="2000" dirty="0" err="1" smtClean="0">
                <a:latin typeface="Arial" panose="020B0604020202020204" pitchFamily="34" charset="0"/>
                <a:cs typeface="Arial" panose="020B0604020202020204" pitchFamily="34" charset="0"/>
              </a:rPr>
              <a:t>miRNA</a:t>
            </a:r>
            <a:r>
              <a:rPr lang="en-US" sz="2000" dirty="0" smtClean="0">
                <a:latin typeface="Arial" panose="020B0604020202020204" pitchFamily="34" charset="0"/>
                <a:cs typeface="Arial" panose="020B0604020202020204" pitchFamily="34" charset="0"/>
              </a:rPr>
              <a:t> family members</a:t>
            </a:r>
          </a:p>
          <a:p>
            <a:pPr algn="just">
              <a:lnSpc>
                <a:spcPct val="150000"/>
              </a:lnSpc>
              <a:buFont typeface="Wingdings" pitchFamily="2" charset="2"/>
              <a:buChar char="§"/>
            </a:pPr>
            <a:endParaRPr lang="en-US" sz="2000" dirty="0" smtClean="0">
              <a:latin typeface="Arial" panose="020B0604020202020204" pitchFamily="34" charset="0"/>
              <a:cs typeface="Arial" panose="020B0604020202020204" pitchFamily="34" charset="0"/>
            </a:endParaRPr>
          </a:p>
          <a:p>
            <a:pPr algn="just">
              <a:lnSpc>
                <a:spcPct val="150000"/>
              </a:lnSpc>
              <a:buFont typeface="Wingdings" pitchFamily="2" charset="2"/>
              <a:buChar char="§"/>
            </a:pPr>
            <a:r>
              <a:rPr lang="en-US" sz="2000" dirty="0" smtClean="0">
                <a:latin typeface="Arial" panose="020B0604020202020204" pitchFamily="34" charset="0"/>
                <a:cs typeface="Arial" panose="020B0604020202020204" pitchFamily="34" charset="0"/>
              </a:rPr>
              <a:t>   New methodologies to inhibit </a:t>
            </a:r>
            <a:r>
              <a:rPr lang="en-US" sz="2000" dirty="0" err="1" smtClean="0">
                <a:latin typeface="Arial" panose="020B0604020202020204" pitchFamily="34" charset="0"/>
                <a:cs typeface="Arial" panose="020B0604020202020204" pitchFamily="34" charset="0"/>
              </a:rPr>
              <a:t>miRNAs</a:t>
            </a:r>
            <a:r>
              <a:rPr lang="en-US" sz="2000" dirty="0" smtClean="0">
                <a:latin typeface="Arial" panose="020B0604020202020204" pitchFamily="34" charset="0"/>
                <a:cs typeface="Arial" panose="020B0604020202020204" pitchFamily="34" charset="0"/>
              </a:rPr>
              <a:t> based on the expression of decoy targets.</a:t>
            </a:r>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734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Expression of miRNA-resistant target can reveal miRNA functions</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555577" y="1524000"/>
            <a:ext cx="43656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rotWithShape="1">
          <a:blip>
            <a:extLst>
              <a:ext uri="{28A0092B-C50C-407E-A947-70E740481C1C}">
                <a14:useLocalDpi xmlns:a14="http://schemas.microsoft.com/office/drawing/2010/main" val="0"/>
              </a:ext>
            </a:extLst>
          </a:blip>
          <a:srcRect r="2370" b="65134"/>
          <a:stretch/>
        </p:blipFill>
        <p:spPr bwMode="auto">
          <a:xfrm>
            <a:off x="2866178" y="4572000"/>
            <a:ext cx="5744422" cy="1540933"/>
          </a:xfrm>
          <a:prstGeom prst="rect">
            <a:avLst/>
          </a:prstGeom>
          <a:noFill/>
          <a:ln>
            <a:noFill/>
          </a:ln>
        </p:spPr>
      </p:pic>
      <p:sp>
        <p:nvSpPr>
          <p:cNvPr id="4" name="Rectangle 3"/>
          <p:cNvSpPr/>
          <p:nvPr/>
        </p:nvSpPr>
        <p:spPr>
          <a:xfrm>
            <a:off x="3223789" y="5791200"/>
            <a:ext cx="4572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smtClean="0"/>
              <a:t>WT</a:t>
            </a:r>
            <a:endParaRPr lang="en-AU" sz="1400" dirty="0"/>
          </a:p>
        </p:txBody>
      </p:sp>
      <p:sp>
        <p:nvSpPr>
          <p:cNvPr id="6" name="Rectangle 5"/>
          <p:cNvSpPr/>
          <p:nvPr/>
        </p:nvSpPr>
        <p:spPr>
          <a:xfrm>
            <a:off x="7921202" y="5791200"/>
            <a:ext cx="255587" cy="228600"/>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214389" y="30480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4281728" y="365760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6617346" y="5791200"/>
            <a:ext cx="389861" cy="228600"/>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5088031" y="5791200"/>
            <a:ext cx="389861" cy="228600"/>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0" y="2025134"/>
            <a:ext cx="1143000" cy="369332"/>
          </a:xfrm>
          <a:prstGeom prst="rect">
            <a:avLst/>
          </a:prstGeom>
          <a:noFill/>
        </p:spPr>
        <p:txBody>
          <a:bodyPr wrap="square" rtlCol="0">
            <a:spAutoFit/>
          </a:bodyPr>
          <a:lstStyle/>
          <a:p>
            <a:r>
              <a:rPr lang="en-AU" dirty="0" smtClean="0"/>
              <a:t>miR159</a:t>
            </a:r>
            <a:endParaRPr lang="en-AU" dirty="0"/>
          </a:p>
        </p:txBody>
      </p:sp>
      <p:cxnSp>
        <p:nvCxnSpPr>
          <p:cNvPr id="13" name="Straight Connector 12"/>
          <p:cNvCxnSpPr/>
          <p:nvPr/>
        </p:nvCxnSpPr>
        <p:spPr>
          <a:xfrm>
            <a:off x="914400" y="2209800"/>
            <a:ext cx="6858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087157"/>
            <a:ext cx="0" cy="26086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23178" y="2032924"/>
            <a:ext cx="1143000" cy="369332"/>
          </a:xfrm>
          <a:prstGeom prst="rect">
            <a:avLst/>
          </a:prstGeom>
          <a:noFill/>
        </p:spPr>
        <p:txBody>
          <a:bodyPr wrap="square" rtlCol="0">
            <a:spAutoFit/>
          </a:bodyPr>
          <a:lstStyle/>
          <a:p>
            <a:r>
              <a:rPr lang="en-AU" i="1" dirty="0" smtClean="0"/>
              <a:t>MYB33</a:t>
            </a:r>
            <a:endParaRPr lang="en-AU" i="1" dirty="0"/>
          </a:p>
        </p:txBody>
      </p:sp>
      <p:sp>
        <p:nvSpPr>
          <p:cNvPr id="18" name="Rectangle 17"/>
          <p:cNvSpPr/>
          <p:nvPr/>
        </p:nvSpPr>
        <p:spPr>
          <a:xfrm>
            <a:off x="6812276" y="2402256"/>
            <a:ext cx="579124"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473638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7"/>
          <p:cNvSpPr txBox="1">
            <a:spLocks noChangeArrowheads="1"/>
          </p:cNvSpPr>
          <p:nvPr/>
        </p:nvSpPr>
        <p:spPr bwMode="auto">
          <a:xfrm>
            <a:off x="1835696" y="1885890"/>
            <a:ext cx="1371600" cy="400110"/>
          </a:xfrm>
          <a:prstGeom prst="rect">
            <a:avLst/>
          </a:prstGeom>
          <a:solidFill>
            <a:srgbClr val="FFFF00"/>
          </a:solidFill>
          <a:ln w="9525">
            <a:solidFill>
              <a:schemeClr val="tx1"/>
            </a:solidFill>
            <a:miter lim="800000"/>
            <a:headEnd/>
            <a:tailEnd/>
          </a:ln>
          <a:effectLst/>
        </p:spPr>
        <p:txBody>
          <a:bodyPr>
            <a:spAutoFit/>
          </a:bodyPr>
          <a:lstStyle/>
          <a:p>
            <a:pPr algn="ctr">
              <a:spcBef>
                <a:spcPct val="50000"/>
              </a:spcBef>
            </a:pPr>
            <a:r>
              <a:rPr lang="en-US" sz="2000" b="1" dirty="0" smtClean="0">
                <a:solidFill>
                  <a:sysClr val="windowText" lastClr="000000"/>
                </a:solidFill>
              </a:rPr>
              <a:t>No decoy</a:t>
            </a:r>
            <a:endParaRPr lang="en-US" sz="2000" b="1" dirty="0">
              <a:solidFill>
                <a:sysClr val="windowText" lastClr="000000"/>
              </a:solidFill>
            </a:endParaRPr>
          </a:p>
        </p:txBody>
      </p:sp>
      <p:sp>
        <p:nvSpPr>
          <p:cNvPr id="14" name="Text Box 7"/>
          <p:cNvSpPr txBox="1">
            <a:spLocks noChangeArrowheads="1"/>
          </p:cNvSpPr>
          <p:nvPr/>
        </p:nvSpPr>
        <p:spPr bwMode="auto">
          <a:xfrm>
            <a:off x="323528" y="2780928"/>
            <a:ext cx="1296144" cy="338554"/>
          </a:xfrm>
          <a:prstGeom prst="rect">
            <a:avLst/>
          </a:prstGeom>
          <a:noFill/>
          <a:ln w="9525">
            <a:noFill/>
            <a:miter lim="800000"/>
            <a:headEnd/>
            <a:tailEnd/>
          </a:ln>
          <a:effectLst/>
        </p:spPr>
        <p:txBody>
          <a:bodyPr wrap="square">
            <a:spAutoFit/>
          </a:bodyPr>
          <a:lstStyle/>
          <a:p>
            <a:pPr>
              <a:spcBef>
                <a:spcPct val="50000"/>
              </a:spcBef>
            </a:pPr>
            <a:r>
              <a:rPr lang="en-US" sz="1600" b="1" dirty="0"/>
              <a:t>Target gene</a:t>
            </a:r>
          </a:p>
        </p:txBody>
      </p:sp>
      <p:sp>
        <p:nvSpPr>
          <p:cNvPr id="15" name="Text Box 406"/>
          <p:cNvSpPr txBox="1">
            <a:spLocks noChangeArrowheads="1"/>
          </p:cNvSpPr>
          <p:nvPr/>
        </p:nvSpPr>
        <p:spPr bwMode="auto">
          <a:xfrm>
            <a:off x="1259632" y="5301208"/>
            <a:ext cx="2736304" cy="360040"/>
          </a:xfrm>
          <a:prstGeom prst="rect">
            <a:avLst/>
          </a:prstGeom>
          <a:solidFill>
            <a:srgbClr val="FFFFFF"/>
          </a:solidFill>
          <a:ln w="9525" algn="ctr">
            <a:noFill/>
            <a:miter lim="800000"/>
            <a:headEnd/>
            <a:tailEnd/>
          </a:ln>
          <a:effectLst/>
        </p:spPr>
        <p:txBody>
          <a:bodyPr/>
          <a:lstStyle/>
          <a:p>
            <a:r>
              <a:rPr lang="en-AU" sz="1600" dirty="0" err="1"/>
              <a:t>miRNA</a:t>
            </a:r>
            <a:r>
              <a:rPr lang="en-AU" sz="1600" dirty="0"/>
              <a:t>-mediated repression</a:t>
            </a:r>
            <a:endParaRPr lang="en-US" sz="1600" dirty="0"/>
          </a:p>
        </p:txBody>
      </p:sp>
      <p:grpSp>
        <p:nvGrpSpPr>
          <p:cNvPr id="16" name="Group 123"/>
          <p:cNvGrpSpPr/>
          <p:nvPr/>
        </p:nvGrpSpPr>
        <p:grpSpPr>
          <a:xfrm>
            <a:off x="3059832" y="3356992"/>
            <a:ext cx="590551" cy="314325"/>
            <a:chOff x="2533650" y="6648450"/>
            <a:chExt cx="590551" cy="314325"/>
          </a:xfrm>
        </p:grpSpPr>
        <p:grpSp>
          <p:nvGrpSpPr>
            <p:cNvPr id="17" name="Group 129"/>
            <p:cNvGrpSpPr/>
            <p:nvPr/>
          </p:nvGrpSpPr>
          <p:grpSpPr>
            <a:xfrm>
              <a:off x="2533650" y="6648450"/>
              <a:ext cx="590551" cy="314325"/>
              <a:chOff x="2533650" y="6800850"/>
              <a:chExt cx="590551" cy="314325"/>
            </a:xfrm>
          </p:grpSpPr>
          <p:sp>
            <p:nvSpPr>
              <p:cNvPr id="25" name="Oval 24"/>
              <p:cNvSpPr/>
              <p:nvPr/>
            </p:nvSpPr>
            <p:spPr>
              <a:xfrm>
                <a:off x="2562225" y="6800850"/>
                <a:ext cx="538163" cy="314325"/>
              </a:xfrm>
              <a:prstGeom prst="ellipse">
                <a:avLst/>
              </a:prstGeom>
              <a:solidFill>
                <a:srgbClr val="FF0000"/>
              </a:solidFill>
              <a:ln>
                <a:noFill/>
              </a:ln>
              <a:effectLst/>
              <a:scene3d>
                <a:camera prst="orthographicFront"/>
                <a:lightRig rig="threePt" dir="t"/>
              </a:scene3d>
              <a:sp3d>
                <a:bevelT w="165100" prst="coolSlan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p:cNvSpPr txBox="1"/>
              <p:nvPr/>
            </p:nvSpPr>
            <p:spPr>
              <a:xfrm>
                <a:off x="2533650" y="6877049"/>
                <a:ext cx="590551" cy="215444"/>
              </a:xfrm>
              <a:prstGeom prst="rect">
                <a:avLst/>
              </a:prstGeom>
              <a:noFill/>
            </p:spPr>
            <p:txBody>
              <a:bodyPr wrap="square" rtlCol="0">
                <a:spAutoFit/>
              </a:bodyPr>
              <a:lstStyle/>
              <a:p>
                <a:pPr algn="ctr"/>
                <a:r>
                  <a:rPr lang="en-US" sz="800" dirty="0" smtClean="0"/>
                  <a:t>AGO</a:t>
                </a:r>
                <a:endParaRPr lang="en-AU" sz="800" dirty="0"/>
              </a:p>
            </p:txBody>
          </p:sp>
        </p:grpSp>
        <p:cxnSp>
          <p:nvCxnSpPr>
            <p:cNvPr id="18" name="Straight Connector 17"/>
            <p:cNvCxnSpPr/>
            <p:nvPr/>
          </p:nvCxnSpPr>
          <p:spPr>
            <a:xfrm rot="5400000" flipH="1" flipV="1">
              <a:off x="2826547" y="6542314"/>
              <a:ext cx="0" cy="380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2663150" y="6704919"/>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717921"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825079"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2875083" y="6700157"/>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2927471" y="6702538"/>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2767926" y="6697775"/>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rot="5400000">
            <a:off x="2232534" y="3752242"/>
            <a:ext cx="360040"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8" name="Picture 17"/>
          <p:cNvPicPr>
            <a:picLocks noChangeAspect="1" noChangeArrowheads="1"/>
          </p:cNvPicPr>
          <p:nvPr/>
        </p:nvPicPr>
        <p:blipFill>
          <a:blip cstate="print">
            <a:clrChange>
              <a:clrFrom>
                <a:srgbClr val="000000"/>
              </a:clrFrom>
              <a:clrTo>
                <a:srgbClr val="000000">
                  <a:alpha val="0"/>
                </a:srgbClr>
              </a:clrTo>
            </a:clrChange>
          </a:blip>
          <a:srcRect/>
          <a:stretch>
            <a:fillRect/>
          </a:stretch>
        </p:blipFill>
        <p:spPr bwMode="auto">
          <a:xfrm>
            <a:off x="1907704" y="4149080"/>
            <a:ext cx="1066800" cy="779463"/>
          </a:xfrm>
          <a:prstGeom prst="rect">
            <a:avLst/>
          </a:prstGeom>
          <a:noFill/>
          <a:ln w="9525">
            <a:noFill/>
            <a:miter lim="800000"/>
            <a:headEnd/>
            <a:tailEnd/>
          </a:ln>
          <a:effectLst/>
        </p:spPr>
      </p:pic>
      <p:grpSp>
        <p:nvGrpSpPr>
          <p:cNvPr id="29" name="Group 141"/>
          <p:cNvGrpSpPr/>
          <p:nvPr/>
        </p:nvGrpSpPr>
        <p:grpSpPr>
          <a:xfrm>
            <a:off x="1619672" y="2852936"/>
            <a:ext cx="1733550" cy="224969"/>
            <a:chOff x="4652392" y="4373488"/>
            <a:chExt cx="1733550" cy="224969"/>
          </a:xfrm>
        </p:grpSpPr>
        <p:grpSp>
          <p:nvGrpSpPr>
            <p:cNvPr id="30" name="Group 282"/>
            <p:cNvGrpSpPr/>
            <p:nvPr/>
          </p:nvGrpSpPr>
          <p:grpSpPr>
            <a:xfrm rot="10800000">
              <a:off x="4871468" y="4480644"/>
              <a:ext cx="1121569" cy="57941"/>
              <a:chOff x="3509968" y="6579394"/>
              <a:chExt cx="1121569" cy="57941"/>
            </a:xfrm>
          </p:grpSpPr>
          <p:cxnSp>
            <p:nvCxnSpPr>
              <p:cNvPr id="33" name="Straight Connector 32"/>
              <p:cNvCxnSpPr/>
              <p:nvPr/>
            </p:nvCxnSpPr>
            <p:spPr>
              <a:xfrm flipV="1">
                <a:off x="3509968" y="6637333"/>
                <a:ext cx="1121569" cy="2"/>
              </a:xfrm>
              <a:prstGeom prst="line">
                <a:avLst/>
              </a:prstGeom>
              <a:ln w="22225">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3984746" y="6604906"/>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4091904" y="6604906"/>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4141908" y="6604907"/>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4194296" y="6607288"/>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flipV="1">
                <a:off x="4041901" y="6607287"/>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3932360" y="6609669"/>
                <a:ext cx="53176" cy="2152"/>
              </a:xfrm>
              <a:prstGeom prst="line">
                <a:avLst/>
              </a:prstGeom>
              <a:ln>
                <a:solidFill>
                  <a:srgbClr val="66FF33"/>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5947792" y="4373488"/>
              <a:ext cx="438150" cy="215444"/>
            </a:xfrm>
            <a:prstGeom prst="rect">
              <a:avLst/>
            </a:prstGeom>
            <a:noFill/>
          </p:spPr>
          <p:txBody>
            <a:bodyPr wrap="square" rtlCol="0">
              <a:spAutoFit/>
            </a:bodyPr>
            <a:lstStyle/>
            <a:p>
              <a:r>
                <a:rPr lang="en-US" sz="800" dirty="0" smtClean="0"/>
                <a:t>A(n)</a:t>
              </a:r>
              <a:endParaRPr lang="en-AU" sz="800" dirty="0"/>
            </a:p>
          </p:txBody>
        </p:sp>
        <p:sp>
          <p:nvSpPr>
            <p:cNvPr id="32" name="TextBox 31"/>
            <p:cNvSpPr txBox="1"/>
            <p:nvPr/>
          </p:nvSpPr>
          <p:spPr>
            <a:xfrm>
              <a:off x="4652392" y="4383013"/>
              <a:ext cx="438150" cy="215444"/>
            </a:xfrm>
            <a:prstGeom prst="rect">
              <a:avLst/>
            </a:prstGeom>
            <a:noFill/>
          </p:spPr>
          <p:txBody>
            <a:bodyPr wrap="square" rtlCol="0">
              <a:spAutoFit/>
            </a:bodyPr>
            <a:lstStyle/>
            <a:p>
              <a:r>
                <a:rPr lang="en-US" sz="800" dirty="0" smtClean="0"/>
                <a:t>5’</a:t>
              </a:r>
              <a:endParaRPr lang="en-AU" sz="800" dirty="0"/>
            </a:p>
          </p:txBody>
        </p:sp>
      </p:grpSp>
      <p:grpSp>
        <p:nvGrpSpPr>
          <p:cNvPr id="40" name="Group 123"/>
          <p:cNvGrpSpPr/>
          <p:nvPr/>
        </p:nvGrpSpPr>
        <p:grpSpPr>
          <a:xfrm>
            <a:off x="2123728" y="3068960"/>
            <a:ext cx="590551" cy="314325"/>
            <a:chOff x="2533650" y="6648450"/>
            <a:chExt cx="590551" cy="314325"/>
          </a:xfrm>
        </p:grpSpPr>
        <p:grpSp>
          <p:nvGrpSpPr>
            <p:cNvPr id="41" name="Group 129"/>
            <p:cNvGrpSpPr/>
            <p:nvPr/>
          </p:nvGrpSpPr>
          <p:grpSpPr>
            <a:xfrm>
              <a:off x="2533650" y="6648450"/>
              <a:ext cx="590551" cy="314325"/>
              <a:chOff x="2533650" y="6800850"/>
              <a:chExt cx="590551" cy="314325"/>
            </a:xfrm>
          </p:grpSpPr>
          <p:sp>
            <p:nvSpPr>
              <p:cNvPr id="49" name="Oval 48"/>
              <p:cNvSpPr/>
              <p:nvPr/>
            </p:nvSpPr>
            <p:spPr>
              <a:xfrm>
                <a:off x="2562225" y="6800850"/>
                <a:ext cx="538163" cy="314325"/>
              </a:xfrm>
              <a:prstGeom prst="ellipse">
                <a:avLst/>
              </a:prstGeom>
              <a:solidFill>
                <a:srgbClr val="FF0000"/>
              </a:solidFill>
              <a:ln>
                <a:noFill/>
              </a:ln>
              <a:effectLst/>
              <a:scene3d>
                <a:camera prst="orthographicFront"/>
                <a:lightRig rig="threePt" dir="t"/>
              </a:scene3d>
              <a:sp3d>
                <a:bevelT w="165100" prst="coolSlan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TextBox 49"/>
              <p:cNvSpPr txBox="1"/>
              <p:nvPr/>
            </p:nvSpPr>
            <p:spPr>
              <a:xfrm>
                <a:off x="2533650" y="6877049"/>
                <a:ext cx="590551" cy="215444"/>
              </a:xfrm>
              <a:prstGeom prst="rect">
                <a:avLst/>
              </a:prstGeom>
              <a:noFill/>
            </p:spPr>
            <p:txBody>
              <a:bodyPr wrap="square" rtlCol="0">
                <a:spAutoFit/>
              </a:bodyPr>
              <a:lstStyle/>
              <a:p>
                <a:pPr algn="ctr"/>
                <a:r>
                  <a:rPr lang="en-US" sz="800" dirty="0" smtClean="0"/>
                  <a:t>AGO</a:t>
                </a:r>
                <a:endParaRPr lang="en-AU" sz="800" dirty="0"/>
              </a:p>
            </p:txBody>
          </p:sp>
        </p:grpSp>
        <p:cxnSp>
          <p:nvCxnSpPr>
            <p:cNvPr id="42" name="Straight Connector 41"/>
            <p:cNvCxnSpPr/>
            <p:nvPr/>
          </p:nvCxnSpPr>
          <p:spPr>
            <a:xfrm rot="5400000" flipH="1" flipV="1">
              <a:off x="2826547" y="6542314"/>
              <a:ext cx="0" cy="380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2663150" y="6704919"/>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2717921"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2825079"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2875083" y="6700157"/>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2927471" y="6702538"/>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2767926" y="6697775"/>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a:off x="1907704" y="4077072"/>
            <a:ext cx="1152128" cy="864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835696" y="4077072"/>
            <a:ext cx="1071736" cy="8004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406"/>
          <p:cNvSpPr txBox="1">
            <a:spLocks noChangeArrowheads="1"/>
          </p:cNvSpPr>
          <p:nvPr/>
        </p:nvSpPr>
        <p:spPr bwMode="auto">
          <a:xfrm>
            <a:off x="1115616" y="5301208"/>
            <a:ext cx="2736304" cy="360040"/>
          </a:xfrm>
          <a:prstGeom prst="rect">
            <a:avLst/>
          </a:prstGeom>
          <a:solidFill>
            <a:srgbClr val="FFFFFF"/>
          </a:solidFill>
          <a:ln w="9525" algn="ctr">
            <a:noFill/>
            <a:miter lim="800000"/>
            <a:headEnd/>
            <a:tailEnd/>
          </a:ln>
          <a:effectLst/>
        </p:spPr>
        <p:txBody>
          <a:bodyPr/>
          <a:lstStyle/>
          <a:p>
            <a:r>
              <a:rPr lang="en-AU" sz="1600" dirty="0" err="1" smtClean="0"/>
              <a:t>miRNA</a:t>
            </a:r>
            <a:r>
              <a:rPr lang="en-AU" sz="1600" dirty="0" smtClean="0"/>
              <a:t>-mediated repression</a:t>
            </a:r>
            <a:endParaRPr lang="en-US" sz="1600" dirty="0"/>
          </a:p>
        </p:txBody>
      </p:sp>
      <p:cxnSp>
        <p:nvCxnSpPr>
          <p:cNvPr id="54" name="Straight Connector 53"/>
          <p:cNvCxnSpPr/>
          <p:nvPr/>
        </p:nvCxnSpPr>
        <p:spPr>
          <a:xfrm rot="16200000" flipH="1" flipV="1">
            <a:off x="5885695" y="287713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flipV="1">
            <a:off x="5778537" y="287713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flipV="1">
            <a:off x="5728533" y="2877135"/>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flipV="1">
            <a:off x="5676145" y="2874754"/>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flipV="1">
            <a:off x="5828540" y="2874755"/>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flipV="1">
            <a:off x="5938081" y="2872373"/>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0" name="Group 282"/>
          <p:cNvGrpSpPr/>
          <p:nvPr/>
        </p:nvGrpSpPr>
        <p:grpSpPr>
          <a:xfrm rot="10800000">
            <a:off x="6637761" y="2846861"/>
            <a:ext cx="264088" cy="57939"/>
            <a:chOff x="3957872" y="6579394"/>
            <a:chExt cx="264088" cy="57939"/>
          </a:xfrm>
        </p:grpSpPr>
        <p:cxnSp>
          <p:nvCxnSpPr>
            <p:cNvPr id="61" name="Straight Connector 12"/>
            <p:cNvCxnSpPr/>
            <p:nvPr/>
          </p:nvCxnSpPr>
          <p:spPr>
            <a:xfrm rot="5400000" flipH="1" flipV="1">
              <a:off x="3984746" y="660490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13"/>
            <p:cNvCxnSpPr/>
            <p:nvPr/>
          </p:nvCxnSpPr>
          <p:spPr>
            <a:xfrm rot="5400000" flipH="1" flipV="1">
              <a:off x="4091904" y="660490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4141908" y="6604907"/>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4194296" y="6607288"/>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16"/>
            <p:cNvCxnSpPr/>
            <p:nvPr/>
          </p:nvCxnSpPr>
          <p:spPr>
            <a:xfrm rot="5400000" flipH="1" flipV="1">
              <a:off x="4041901" y="6607287"/>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17"/>
            <p:cNvCxnSpPr/>
            <p:nvPr/>
          </p:nvCxnSpPr>
          <p:spPr>
            <a:xfrm rot="5400000" flipH="1" flipV="1">
              <a:off x="3932360" y="6609669"/>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282"/>
          <p:cNvGrpSpPr/>
          <p:nvPr/>
        </p:nvGrpSpPr>
        <p:grpSpPr>
          <a:xfrm rot="10800000">
            <a:off x="7573865" y="2846861"/>
            <a:ext cx="264088" cy="57939"/>
            <a:chOff x="3957872" y="6579394"/>
            <a:chExt cx="264088" cy="57939"/>
          </a:xfrm>
        </p:grpSpPr>
        <p:cxnSp>
          <p:nvCxnSpPr>
            <p:cNvPr id="68" name="Straight Connector 67"/>
            <p:cNvCxnSpPr/>
            <p:nvPr/>
          </p:nvCxnSpPr>
          <p:spPr>
            <a:xfrm rot="5400000" flipH="1" flipV="1">
              <a:off x="3984746" y="660490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4091904" y="6604906"/>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4141908" y="6604907"/>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4194296" y="6607288"/>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4041901" y="6607287"/>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3932360" y="6609669"/>
              <a:ext cx="53176" cy="215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74" name="Straight Connector 73"/>
          <p:cNvCxnSpPr/>
          <p:nvPr/>
        </p:nvCxnSpPr>
        <p:spPr>
          <a:xfrm rot="5400000" flipH="1" flipV="1">
            <a:off x="4752020" y="2744924"/>
            <a:ext cx="2160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860032" y="2636912"/>
            <a:ext cx="36004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572000" y="2852936"/>
            <a:ext cx="367240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7" name="Text Box 2"/>
          <p:cNvSpPr txBox="1">
            <a:spLocks noChangeArrowheads="1"/>
          </p:cNvSpPr>
          <p:nvPr/>
        </p:nvSpPr>
        <p:spPr bwMode="auto">
          <a:xfrm>
            <a:off x="323528" y="548680"/>
            <a:ext cx="8458200" cy="954107"/>
          </a:xfrm>
          <a:prstGeom prst="rect">
            <a:avLst/>
          </a:prstGeom>
          <a:noFill/>
          <a:ln w="9525">
            <a:noFill/>
            <a:miter lim="800000"/>
            <a:headEnd/>
            <a:tailEnd/>
          </a:ln>
          <a:effectLst/>
        </p:spPr>
        <p:txBody>
          <a:bodyPr>
            <a:spAutoFit/>
          </a:bodyPr>
          <a:lstStyle/>
          <a:p>
            <a:pPr algn="ctr">
              <a:spcBef>
                <a:spcPct val="50000"/>
              </a:spcBef>
            </a:pPr>
            <a:r>
              <a:rPr lang="en-US" sz="2800" b="1" dirty="0" smtClean="0">
                <a:latin typeface="Arial" panose="020B0604020202020204" pitchFamily="34" charset="0"/>
                <a:cs typeface="Arial" panose="020B0604020202020204" pitchFamily="34" charset="0"/>
              </a:rPr>
              <a:t>MiRNA </a:t>
            </a:r>
            <a:r>
              <a:rPr lang="en-US" sz="2800" b="1" dirty="0">
                <a:latin typeface="Arial" panose="020B0604020202020204" pitchFamily="34" charset="0"/>
                <a:cs typeface="Arial" panose="020B0604020202020204" pitchFamily="34" charset="0"/>
              </a:rPr>
              <a:t>sponges inhibit </a:t>
            </a:r>
            <a:r>
              <a:rPr lang="en-US" sz="2800" b="1" dirty="0" smtClean="0">
                <a:latin typeface="Arial" panose="020B0604020202020204" pitchFamily="34" charset="0"/>
                <a:cs typeface="Arial" panose="020B0604020202020204" pitchFamily="34" charset="0"/>
              </a:rPr>
              <a:t>animal/plant miRNA activities</a:t>
            </a:r>
            <a:endParaRPr lang="en-US" sz="2800" b="1" dirty="0">
              <a:latin typeface="Arial" panose="020B0604020202020204" pitchFamily="34" charset="0"/>
              <a:cs typeface="Arial" panose="020B0604020202020204" pitchFamily="34" charset="0"/>
            </a:endParaRPr>
          </a:p>
        </p:txBody>
      </p:sp>
      <p:grpSp>
        <p:nvGrpSpPr>
          <p:cNvPr id="78" name="Group 123"/>
          <p:cNvGrpSpPr/>
          <p:nvPr/>
        </p:nvGrpSpPr>
        <p:grpSpPr>
          <a:xfrm>
            <a:off x="3635896" y="3861048"/>
            <a:ext cx="590551" cy="314325"/>
            <a:chOff x="2533650" y="6648450"/>
            <a:chExt cx="590551" cy="314325"/>
          </a:xfrm>
        </p:grpSpPr>
        <p:grpSp>
          <p:nvGrpSpPr>
            <p:cNvPr id="79" name="Group 129"/>
            <p:cNvGrpSpPr/>
            <p:nvPr/>
          </p:nvGrpSpPr>
          <p:grpSpPr>
            <a:xfrm>
              <a:off x="2533650" y="6648450"/>
              <a:ext cx="590551" cy="314325"/>
              <a:chOff x="2533650" y="6800850"/>
              <a:chExt cx="590551" cy="314325"/>
            </a:xfrm>
          </p:grpSpPr>
          <p:sp>
            <p:nvSpPr>
              <p:cNvPr id="87" name="Oval 86"/>
              <p:cNvSpPr/>
              <p:nvPr/>
            </p:nvSpPr>
            <p:spPr>
              <a:xfrm>
                <a:off x="2562225" y="6800850"/>
                <a:ext cx="538163" cy="314325"/>
              </a:xfrm>
              <a:prstGeom prst="ellipse">
                <a:avLst/>
              </a:prstGeom>
              <a:solidFill>
                <a:srgbClr val="FF0000"/>
              </a:solidFill>
              <a:ln>
                <a:noFill/>
              </a:ln>
              <a:effectLst/>
              <a:scene3d>
                <a:camera prst="orthographicFront"/>
                <a:lightRig rig="threePt" dir="t"/>
              </a:scene3d>
              <a:sp3d>
                <a:bevelT w="165100" prst="coolSlan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TextBox 87"/>
              <p:cNvSpPr txBox="1"/>
              <p:nvPr/>
            </p:nvSpPr>
            <p:spPr>
              <a:xfrm>
                <a:off x="2533650" y="6877049"/>
                <a:ext cx="590551" cy="215444"/>
              </a:xfrm>
              <a:prstGeom prst="rect">
                <a:avLst/>
              </a:prstGeom>
              <a:noFill/>
            </p:spPr>
            <p:txBody>
              <a:bodyPr wrap="square" rtlCol="0">
                <a:spAutoFit/>
              </a:bodyPr>
              <a:lstStyle/>
              <a:p>
                <a:pPr algn="ctr"/>
                <a:r>
                  <a:rPr lang="en-US" sz="800" dirty="0" smtClean="0"/>
                  <a:t>AGO</a:t>
                </a:r>
                <a:endParaRPr lang="en-AU" sz="800" dirty="0"/>
              </a:p>
            </p:txBody>
          </p:sp>
        </p:grpSp>
        <p:cxnSp>
          <p:nvCxnSpPr>
            <p:cNvPr id="80" name="Straight Connector 79"/>
            <p:cNvCxnSpPr/>
            <p:nvPr/>
          </p:nvCxnSpPr>
          <p:spPr>
            <a:xfrm rot="5400000" flipH="1" flipV="1">
              <a:off x="2826547" y="6542314"/>
              <a:ext cx="0" cy="380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2663150" y="6704919"/>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2717921"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2825079" y="6700156"/>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2875083" y="6700157"/>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2927471" y="6702538"/>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2767926" y="6697775"/>
              <a:ext cx="53176" cy="21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 Box 406"/>
          <p:cNvSpPr txBox="1">
            <a:spLocks noChangeArrowheads="1"/>
          </p:cNvSpPr>
          <p:nvPr/>
        </p:nvSpPr>
        <p:spPr bwMode="auto">
          <a:xfrm>
            <a:off x="1187624" y="5301208"/>
            <a:ext cx="3168352" cy="360040"/>
          </a:xfrm>
          <a:prstGeom prst="rect">
            <a:avLst/>
          </a:prstGeom>
          <a:solidFill>
            <a:srgbClr val="FFFFFF"/>
          </a:solidFill>
          <a:ln w="9525" algn="ctr">
            <a:noFill/>
            <a:miter lim="800000"/>
            <a:headEnd/>
            <a:tailEnd/>
          </a:ln>
          <a:effectLst/>
        </p:spPr>
        <p:txBody>
          <a:bodyPr/>
          <a:lstStyle/>
          <a:p>
            <a:r>
              <a:rPr lang="en-AU" b="1" dirty="0" smtClean="0">
                <a:solidFill>
                  <a:srgbClr val="FF0000"/>
                </a:solidFill>
              </a:rPr>
              <a:t>De-repression of </a:t>
            </a:r>
            <a:r>
              <a:rPr lang="en-AU" b="1" dirty="0" err="1" smtClean="0">
                <a:solidFill>
                  <a:srgbClr val="FF0000"/>
                </a:solidFill>
              </a:rPr>
              <a:t>miRNA</a:t>
            </a:r>
            <a:r>
              <a:rPr lang="en-AU" b="1" dirty="0" smtClean="0">
                <a:solidFill>
                  <a:srgbClr val="FF0000"/>
                </a:solidFill>
              </a:rPr>
              <a:t> target</a:t>
            </a:r>
            <a:endParaRPr lang="en-US" b="1" dirty="0">
              <a:solidFill>
                <a:srgbClr val="FF0000"/>
              </a:solidFill>
            </a:endParaRPr>
          </a:p>
        </p:txBody>
      </p:sp>
      <p:sp>
        <p:nvSpPr>
          <p:cNvPr id="90" name="Text Box 7"/>
          <p:cNvSpPr txBox="1">
            <a:spLocks noChangeArrowheads="1"/>
          </p:cNvSpPr>
          <p:nvPr/>
        </p:nvSpPr>
        <p:spPr bwMode="auto">
          <a:xfrm>
            <a:off x="5724128" y="1962090"/>
            <a:ext cx="2016224" cy="400110"/>
          </a:xfrm>
          <a:prstGeom prst="rect">
            <a:avLst/>
          </a:prstGeom>
          <a:solidFill>
            <a:srgbClr val="FFFF00"/>
          </a:solidFill>
          <a:ln w="9525">
            <a:solidFill>
              <a:schemeClr val="tx1"/>
            </a:solidFill>
            <a:miter lim="800000"/>
            <a:headEnd/>
            <a:tailEnd/>
          </a:ln>
          <a:effectLst/>
        </p:spPr>
        <p:txBody>
          <a:bodyPr wrap="square">
            <a:spAutoFit/>
          </a:bodyPr>
          <a:lstStyle/>
          <a:p>
            <a:pPr algn="ctr">
              <a:spcBef>
                <a:spcPct val="50000"/>
              </a:spcBef>
            </a:pPr>
            <a:r>
              <a:rPr lang="en-US" sz="2000" b="1" dirty="0" err="1" smtClean="0">
                <a:solidFill>
                  <a:sysClr val="windowText" lastClr="000000"/>
                </a:solidFill>
              </a:rPr>
              <a:t>miRNA</a:t>
            </a:r>
            <a:r>
              <a:rPr lang="en-US" sz="2000" b="1" dirty="0" smtClean="0">
                <a:solidFill>
                  <a:sysClr val="windowText" lastClr="000000"/>
                </a:solidFill>
              </a:rPr>
              <a:t> sponge</a:t>
            </a:r>
            <a:endParaRPr lang="en-US" sz="2000" b="1" dirty="0">
              <a:solidFill>
                <a:sysClr val="windowText" lastClr="000000"/>
              </a:solidFill>
            </a:endParaRPr>
          </a:p>
        </p:txBody>
      </p:sp>
      <p:sp>
        <p:nvSpPr>
          <p:cNvPr id="91" name="TextBox 90"/>
          <p:cNvSpPr txBox="1"/>
          <p:nvPr/>
        </p:nvSpPr>
        <p:spPr>
          <a:xfrm>
            <a:off x="4325119" y="2756148"/>
            <a:ext cx="438150" cy="215444"/>
          </a:xfrm>
          <a:prstGeom prst="rect">
            <a:avLst/>
          </a:prstGeom>
          <a:noFill/>
        </p:spPr>
        <p:txBody>
          <a:bodyPr wrap="square" rtlCol="0">
            <a:spAutoFit/>
          </a:bodyPr>
          <a:lstStyle/>
          <a:p>
            <a:r>
              <a:rPr lang="en-US" sz="800" dirty="0" smtClean="0"/>
              <a:t>5’</a:t>
            </a:r>
            <a:endParaRPr lang="en-AU" sz="800" dirty="0"/>
          </a:p>
        </p:txBody>
      </p:sp>
      <p:sp>
        <p:nvSpPr>
          <p:cNvPr id="92" name="TextBox 91"/>
          <p:cNvSpPr txBox="1"/>
          <p:nvPr/>
        </p:nvSpPr>
        <p:spPr>
          <a:xfrm>
            <a:off x="8246443" y="2747764"/>
            <a:ext cx="438150" cy="215444"/>
          </a:xfrm>
          <a:prstGeom prst="rect">
            <a:avLst/>
          </a:prstGeom>
          <a:noFill/>
        </p:spPr>
        <p:txBody>
          <a:bodyPr wrap="square" rtlCol="0">
            <a:spAutoFit/>
          </a:bodyPr>
          <a:lstStyle/>
          <a:p>
            <a:r>
              <a:rPr lang="en-US" sz="800" dirty="0" smtClean="0"/>
              <a:t>A(n)</a:t>
            </a:r>
            <a:endParaRPr lang="en-AU" sz="800" dirty="0"/>
          </a:p>
        </p:txBody>
      </p:sp>
    </p:spTree>
    <p:extLst>
      <p:ext uri="{BB962C8B-B14F-4D97-AF65-F5344CB8AC3E}">
        <p14:creationId xmlns:p14="http://schemas.microsoft.com/office/powerpoint/2010/main" val="2546050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965 -0.00185 L 0.41181 -0.13843 " pathEditMode="relative" rAng="0" ptsTypes="AA">
                                      <p:cBhvr>
                                        <p:cTn id="6" dur="2000" fill="hold"/>
                                        <p:tgtEl>
                                          <p:spTgt spid="78"/>
                                        </p:tgtEl>
                                        <p:attrNameLst>
                                          <p:attrName>ppt_x</p:attrName>
                                          <p:attrName>ppt_y</p:attrName>
                                        </p:attrNameLst>
                                      </p:cBhvr>
                                      <p:rCtr x="18100" y="-6800"/>
                                    </p:animMotion>
                                  </p:childTnLst>
                                </p:cTn>
                              </p:par>
                              <p:par>
                                <p:cTn id="7" presetID="0" presetClass="path" presetSubtype="0" accel="50000" decel="50000" fill="hold" nodeType="withEffect">
                                  <p:stCondLst>
                                    <p:cond delay="0"/>
                                  </p:stCondLst>
                                  <p:childTnLst>
                                    <p:animMotion origin="layout" path="M 0.05069 0.01111 L 0.37361 -0.06227 " pathEditMode="relative" rAng="0" ptsTypes="AA">
                                      <p:cBhvr>
                                        <p:cTn id="8" dur="2000" fill="hold"/>
                                        <p:tgtEl>
                                          <p:spTgt spid="16"/>
                                        </p:tgtEl>
                                        <p:attrNameLst>
                                          <p:attrName>ppt_x</p:attrName>
                                          <p:attrName>ppt_y</p:attrName>
                                        </p:attrNameLst>
                                      </p:cBhvr>
                                      <p:rCtr x="16100" y="-3700"/>
                                    </p:animMotion>
                                  </p:childTnLst>
                                </p:cTn>
                              </p:par>
                              <p:par>
                                <p:cTn id="9" presetID="0" presetClass="path" presetSubtype="0" accel="50000" decel="50000" fill="hold" nodeType="withEffect">
                                  <p:stCondLst>
                                    <p:cond delay="0"/>
                                  </p:stCondLst>
                                  <p:childTnLst>
                                    <p:animMotion origin="layout" path="M 0.04636 0.00532 L 0.37084 -0.02292 " pathEditMode="relative" rAng="0" ptsTypes="AA">
                                      <p:cBhvr>
                                        <p:cTn id="10" dur="2000" fill="hold"/>
                                        <p:tgtEl>
                                          <p:spTgt spid="40"/>
                                        </p:tgtEl>
                                        <p:attrNameLst>
                                          <p:attrName>ppt_x</p:attrName>
                                          <p:attrName>ppt_y</p:attrName>
                                        </p:attrNameLst>
                                      </p:cBhvr>
                                      <p:rCtr x="16200" y="-1400"/>
                                    </p:animMotion>
                                  </p:childTnLst>
                                </p:cTn>
                              </p:par>
                            </p:childTnLst>
                          </p:cTn>
                        </p:par>
                        <p:par>
                          <p:cTn id="11" fill="hold">
                            <p:stCondLst>
                              <p:cond delay="2000"/>
                            </p:stCondLst>
                            <p:childTnLst>
                              <p:par>
                                <p:cTn id="12" presetID="1" presetClass="exit" presetSubtype="0" fill="hold" nodeType="afterEffect">
                                  <p:stCondLst>
                                    <p:cond delay="0"/>
                                  </p:stCondLst>
                                  <p:childTnLst>
                                    <p:set>
                                      <p:cBhvr>
                                        <p:cTn id="13" dur="1" fill="hold">
                                          <p:stCondLst>
                                            <p:cond delay="0"/>
                                          </p:stCondLst>
                                        </p:cTn>
                                        <p:tgtEl>
                                          <p:spTgt spid="52"/>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51"/>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8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 sponges inhibit animal/plant miRNA activities</a:t>
            </a:r>
            <a:endParaRPr lang="en-AU"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6" name="Picture 7" descr="C:\Users\u4791315\Desktop\pics of all prim. transformants (Carl)\FilesForScreen\Col+sponge 159 (10-11) 1.jpg"/>
          <p:cNvPicPr>
            <a:picLocks noGrp="1" noChangeAspect="1" noChangeArrowheads="1"/>
          </p:cNvPicPr>
          <p:nvPr>
            <p:ph idx="1"/>
          </p:nvPr>
        </p:nvPicPr>
        <p:blipFill>
          <a:blip cstate="print"/>
          <a:srcRect/>
          <a:stretch>
            <a:fillRect/>
          </a:stretch>
        </p:blipFill>
        <p:spPr bwMode="auto">
          <a:xfrm>
            <a:off x="2548462" y="3376873"/>
            <a:ext cx="3038947" cy="2016224"/>
          </a:xfrm>
          <a:prstGeom prst="rect">
            <a:avLst/>
          </a:prstGeom>
          <a:noFill/>
        </p:spPr>
      </p:pic>
      <p:pic>
        <p:nvPicPr>
          <p:cNvPr id="4" name="Picture 2" descr="C:\Users\u4791315\Desktop\pics of all prim. transformants (Carl)\FilesForScreen\WT (2).jpg"/>
          <p:cNvPicPr>
            <a:picLocks noChangeAspect="1" noChangeArrowheads="1"/>
          </p:cNvPicPr>
          <p:nvPr/>
        </p:nvPicPr>
        <p:blipFill>
          <a:blip cstate="print"/>
          <a:srcRect l="16216" r="13513"/>
          <a:stretch>
            <a:fillRect/>
          </a:stretch>
        </p:blipFill>
        <p:spPr bwMode="auto">
          <a:xfrm>
            <a:off x="1219200" y="3376873"/>
            <a:ext cx="2132326" cy="2016224"/>
          </a:xfrm>
          <a:prstGeom prst="rect">
            <a:avLst/>
          </a:prstGeom>
          <a:noFill/>
        </p:spPr>
      </p:pic>
      <p:pic>
        <p:nvPicPr>
          <p:cNvPr id="5" name="Picture 2" descr="C:\Users\u4791315\Desktop\sponge 165 (10-11) prim. transformants\TM1109387 copy.jpg"/>
          <p:cNvPicPr>
            <a:picLocks noChangeAspect="1" noChangeArrowheads="1"/>
          </p:cNvPicPr>
          <p:nvPr/>
        </p:nvPicPr>
        <p:blipFill>
          <a:blip cstate="print"/>
          <a:srcRect/>
          <a:stretch>
            <a:fillRect/>
          </a:stretch>
        </p:blipFill>
        <p:spPr bwMode="auto">
          <a:xfrm>
            <a:off x="4899837" y="3376873"/>
            <a:ext cx="3034636" cy="2016224"/>
          </a:xfrm>
          <a:prstGeom prst="rect">
            <a:avLst/>
          </a:prstGeom>
          <a:noFill/>
        </p:spPr>
      </p:pic>
      <p:sp>
        <p:nvSpPr>
          <p:cNvPr id="7" name="TextBox 6"/>
          <p:cNvSpPr txBox="1"/>
          <p:nvPr/>
        </p:nvSpPr>
        <p:spPr>
          <a:xfrm>
            <a:off x="1524000" y="5393097"/>
            <a:ext cx="1219200" cy="369332"/>
          </a:xfrm>
          <a:prstGeom prst="rect">
            <a:avLst/>
          </a:prstGeom>
          <a:noFill/>
        </p:spPr>
        <p:txBody>
          <a:bodyPr wrap="square" rtlCol="0">
            <a:spAutoFit/>
          </a:bodyPr>
          <a:lstStyle/>
          <a:p>
            <a:r>
              <a:rPr lang="en-AU" dirty="0" smtClean="0"/>
              <a:t>Wild type</a:t>
            </a:r>
            <a:endParaRPr lang="en-AU" dirty="0"/>
          </a:p>
        </p:txBody>
      </p:sp>
      <p:sp>
        <p:nvSpPr>
          <p:cNvPr id="8" name="TextBox 7"/>
          <p:cNvSpPr txBox="1"/>
          <p:nvPr/>
        </p:nvSpPr>
        <p:spPr>
          <a:xfrm>
            <a:off x="3802912" y="5400505"/>
            <a:ext cx="1219200" cy="369332"/>
          </a:xfrm>
          <a:prstGeom prst="rect">
            <a:avLst/>
          </a:prstGeom>
          <a:noFill/>
        </p:spPr>
        <p:txBody>
          <a:bodyPr wrap="square" rtlCol="0">
            <a:spAutoFit/>
          </a:bodyPr>
          <a:lstStyle/>
          <a:p>
            <a:r>
              <a:rPr lang="en-AU" i="1" dirty="0" smtClean="0"/>
              <a:t>SP159</a:t>
            </a:r>
            <a:endParaRPr lang="en-AU" i="1" dirty="0"/>
          </a:p>
        </p:txBody>
      </p:sp>
      <p:sp>
        <p:nvSpPr>
          <p:cNvPr id="9" name="TextBox 8"/>
          <p:cNvSpPr txBox="1"/>
          <p:nvPr/>
        </p:nvSpPr>
        <p:spPr>
          <a:xfrm>
            <a:off x="5807555" y="5400505"/>
            <a:ext cx="1219200" cy="369332"/>
          </a:xfrm>
          <a:prstGeom prst="rect">
            <a:avLst/>
          </a:prstGeom>
          <a:noFill/>
        </p:spPr>
        <p:txBody>
          <a:bodyPr wrap="square" rtlCol="0">
            <a:spAutoFit/>
          </a:bodyPr>
          <a:lstStyle/>
          <a:p>
            <a:r>
              <a:rPr lang="en-AU" i="1" dirty="0" smtClean="0"/>
              <a:t>SP165/166</a:t>
            </a:r>
            <a:endParaRPr lang="en-AU" i="1" dirty="0"/>
          </a:p>
        </p:txBody>
      </p:sp>
      <p:sp>
        <p:nvSpPr>
          <p:cNvPr id="10" name="TextBox 9"/>
          <p:cNvSpPr txBox="1"/>
          <p:nvPr/>
        </p:nvSpPr>
        <p:spPr>
          <a:xfrm>
            <a:off x="4114800" y="6031468"/>
            <a:ext cx="3962399" cy="369332"/>
          </a:xfrm>
          <a:prstGeom prst="rect">
            <a:avLst/>
          </a:prstGeom>
          <a:noFill/>
        </p:spPr>
        <p:txBody>
          <a:bodyPr wrap="square" rtlCol="0">
            <a:spAutoFit/>
          </a:bodyPr>
          <a:lstStyle/>
          <a:p>
            <a:r>
              <a:rPr lang="en-AU" dirty="0" smtClean="0"/>
              <a:t>(Marlene </a:t>
            </a:r>
            <a:r>
              <a:rPr lang="en-AU" dirty="0" err="1" smtClean="0"/>
              <a:t>Reichel</a:t>
            </a:r>
            <a:r>
              <a:rPr lang="en-AU" dirty="0" smtClean="0"/>
              <a:t>, unpublished data)</a:t>
            </a:r>
            <a:endParaRPr lang="en-AU" dirty="0"/>
          </a:p>
        </p:txBody>
      </p:sp>
      <p:grpSp>
        <p:nvGrpSpPr>
          <p:cNvPr id="12" name="Group 2"/>
          <p:cNvGrpSpPr>
            <a:grpSpLocks/>
          </p:cNvGrpSpPr>
          <p:nvPr/>
        </p:nvGrpSpPr>
        <p:grpSpPr bwMode="auto">
          <a:xfrm>
            <a:off x="750273" y="1902200"/>
            <a:ext cx="7710159" cy="1175386"/>
            <a:chOff x="2347" y="1605"/>
            <a:chExt cx="8725" cy="1174"/>
          </a:xfrm>
        </p:grpSpPr>
        <p:cxnSp>
          <p:nvCxnSpPr>
            <p:cNvPr id="13" name="AutoShape 3"/>
            <p:cNvCxnSpPr>
              <a:cxnSpLocks noChangeShapeType="1"/>
            </p:cNvCxnSpPr>
            <p:nvPr/>
          </p:nvCxnSpPr>
          <p:spPr bwMode="auto">
            <a:xfrm flipV="1">
              <a:off x="2347" y="1880"/>
              <a:ext cx="8725" cy="13"/>
            </a:xfrm>
            <a:prstGeom prst="straightConnector1">
              <a:avLst/>
            </a:prstGeom>
            <a:noFill/>
            <a:ln w="9525">
              <a:solidFill>
                <a:srgbClr val="000000"/>
              </a:solidFill>
              <a:round/>
              <a:headEnd/>
              <a:tailEnd/>
            </a:ln>
          </p:spPr>
        </p:cxnSp>
        <p:sp>
          <p:nvSpPr>
            <p:cNvPr id="14" name="Rectangle 6"/>
            <p:cNvSpPr>
              <a:spLocks noChangeArrowheads="1"/>
            </p:cNvSpPr>
            <p:nvPr/>
          </p:nvSpPr>
          <p:spPr bwMode="auto">
            <a:xfrm>
              <a:off x="3420"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5" name="Rectangle 7"/>
            <p:cNvSpPr>
              <a:spLocks noChangeArrowheads="1"/>
            </p:cNvSpPr>
            <p:nvPr/>
          </p:nvSpPr>
          <p:spPr bwMode="auto">
            <a:xfrm>
              <a:off x="4200"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6" name="Rectangle 8"/>
            <p:cNvSpPr>
              <a:spLocks noChangeArrowheads="1"/>
            </p:cNvSpPr>
            <p:nvPr/>
          </p:nvSpPr>
          <p:spPr bwMode="auto">
            <a:xfrm>
              <a:off x="4905"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7" name="Rectangle 9"/>
            <p:cNvSpPr>
              <a:spLocks noChangeArrowheads="1"/>
            </p:cNvSpPr>
            <p:nvPr/>
          </p:nvSpPr>
          <p:spPr bwMode="auto">
            <a:xfrm>
              <a:off x="5625"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8" name="Rectangle 10"/>
            <p:cNvSpPr>
              <a:spLocks noChangeArrowheads="1"/>
            </p:cNvSpPr>
            <p:nvPr/>
          </p:nvSpPr>
          <p:spPr bwMode="auto">
            <a:xfrm>
              <a:off x="6405"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19" name="Rectangle 11"/>
            <p:cNvSpPr>
              <a:spLocks noChangeArrowheads="1"/>
            </p:cNvSpPr>
            <p:nvPr/>
          </p:nvSpPr>
          <p:spPr bwMode="auto">
            <a:xfrm>
              <a:off x="7185" y="1785"/>
              <a:ext cx="420" cy="165"/>
            </a:xfrm>
            <a:prstGeom prst="rect">
              <a:avLst/>
            </a:prstGeom>
            <a:solidFill>
              <a:srgbClr val="0099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0" name="Rectangle 12"/>
            <p:cNvSpPr>
              <a:spLocks noChangeArrowheads="1"/>
            </p:cNvSpPr>
            <p:nvPr/>
          </p:nvSpPr>
          <p:spPr bwMode="auto">
            <a:xfrm>
              <a:off x="7980"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1" name="Rectangle 13"/>
            <p:cNvSpPr>
              <a:spLocks noChangeArrowheads="1"/>
            </p:cNvSpPr>
            <p:nvPr/>
          </p:nvSpPr>
          <p:spPr bwMode="auto">
            <a:xfrm>
              <a:off x="8775"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2" name="Rectangle 14"/>
            <p:cNvSpPr>
              <a:spLocks noChangeArrowheads="1"/>
            </p:cNvSpPr>
            <p:nvPr/>
          </p:nvSpPr>
          <p:spPr bwMode="auto">
            <a:xfrm>
              <a:off x="9555" y="1785"/>
              <a:ext cx="420" cy="165"/>
            </a:xfrm>
            <a:prstGeom prst="rect">
              <a:avLst/>
            </a:prstGeom>
            <a:solidFill>
              <a:schemeClr val="tx1"/>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3" name="Rectangle 15"/>
            <p:cNvSpPr>
              <a:spLocks noChangeArrowheads="1"/>
            </p:cNvSpPr>
            <p:nvPr/>
          </p:nvSpPr>
          <p:spPr bwMode="auto">
            <a:xfrm>
              <a:off x="10320" y="1785"/>
              <a:ext cx="420" cy="165"/>
            </a:xfrm>
            <a:prstGeom prst="rect">
              <a:avLst/>
            </a:prstGeom>
            <a:solidFill>
              <a:srgbClr val="00999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AU"/>
            </a:p>
          </p:txBody>
        </p:sp>
        <p:cxnSp>
          <p:nvCxnSpPr>
            <p:cNvPr id="24" name="AutoShape 16"/>
            <p:cNvCxnSpPr>
              <a:cxnSpLocks noChangeShapeType="1"/>
            </p:cNvCxnSpPr>
            <p:nvPr/>
          </p:nvCxnSpPr>
          <p:spPr bwMode="auto">
            <a:xfrm>
              <a:off x="7185" y="1605"/>
              <a:ext cx="420" cy="0"/>
            </a:xfrm>
            <a:prstGeom prst="straightConnector1">
              <a:avLst/>
            </a:prstGeom>
            <a:noFill/>
            <a:ln w="9525">
              <a:solidFill>
                <a:srgbClr val="000000"/>
              </a:solidFill>
              <a:round/>
              <a:headEnd/>
              <a:tailEnd type="triangle" w="med" len="med"/>
            </a:ln>
          </p:spPr>
        </p:cxnSp>
        <p:cxnSp>
          <p:nvCxnSpPr>
            <p:cNvPr id="25" name="AutoShape 17"/>
            <p:cNvCxnSpPr>
              <a:cxnSpLocks noChangeShapeType="1"/>
            </p:cNvCxnSpPr>
            <p:nvPr/>
          </p:nvCxnSpPr>
          <p:spPr bwMode="auto">
            <a:xfrm flipH="1">
              <a:off x="10320" y="2205"/>
              <a:ext cx="420" cy="1"/>
            </a:xfrm>
            <a:prstGeom prst="straightConnector1">
              <a:avLst/>
            </a:prstGeom>
            <a:noFill/>
            <a:ln w="9525">
              <a:solidFill>
                <a:srgbClr val="000000"/>
              </a:solidFill>
              <a:round/>
              <a:headEnd/>
              <a:tailEnd type="triangle" w="med" len="med"/>
            </a:ln>
          </p:spPr>
        </p:cxnSp>
        <p:sp>
          <p:nvSpPr>
            <p:cNvPr id="26" name="Text Box 18"/>
            <p:cNvSpPr txBox="1">
              <a:spLocks noChangeArrowheads="1"/>
            </p:cNvSpPr>
            <p:nvPr/>
          </p:nvSpPr>
          <p:spPr bwMode="auto">
            <a:xfrm>
              <a:off x="2836" y="2324"/>
              <a:ext cx="2608" cy="4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0" u="none" strike="noStrike" cap="none" normalizeH="0" baseline="0" dirty="0" err="1" smtClean="0">
                  <a:ln>
                    <a:noFill/>
                  </a:ln>
                  <a:effectLst/>
                  <a:latin typeface="Calibri" pitchFamily="34" charset="0"/>
                  <a:cs typeface="Arial" pitchFamily="34" charset="0"/>
                </a:rPr>
                <a:t>miRNA</a:t>
              </a:r>
              <a:r>
                <a:rPr kumimoji="0" lang="en-AU" sz="1600" b="0" i="0" u="none" strike="noStrike" cap="none" normalizeH="0" baseline="0" dirty="0" smtClean="0">
                  <a:ln>
                    <a:noFill/>
                  </a:ln>
                  <a:effectLst/>
                  <a:latin typeface="Calibri" pitchFamily="34" charset="0"/>
                  <a:cs typeface="Arial" pitchFamily="34" charset="0"/>
                </a:rPr>
                <a:t> binding sites (15x)</a:t>
              </a:r>
              <a:endParaRPr kumimoji="0" lang="en-US" sz="1600" b="0" i="0" u="none" strike="noStrike" cap="none" normalizeH="0" baseline="0" dirty="0" smtClean="0">
                <a:ln>
                  <a:noFill/>
                </a:ln>
                <a:effectLst/>
                <a:latin typeface="Arial" pitchFamily="34" charset="0"/>
                <a:cs typeface="Arial" pitchFamily="34" charset="0"/>
              </a:endParaRPr>
            </a:p>
          </p:txBody>
        </p:sp>
        <p:sp>
          <p:nvSpPr>
            <p:cNvPr id="27" name="Text Box 19"/>
            <p:cNvSpPr txBox="1">
              <a:spLocks noChangeArrowheads="1"/>
            </p:cNvSpPr>
            <p:nvPr/>
          </p:nvSpPr>
          <p:spPr bwMode="auto">
            <a:xfrm>
              <a:off x="8295" y="2324"/>
              <a:ext cx="1982" cy="45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AU" sz="1600" b="0" i="0" u="none" strike="noStrike" cap="none" normalizeH="0" baseline="0" dirty="0" smtClean="0">
                  <a:ln>
                    <a:noFill/>
                  </a:ln>
                  <a:solidFill>
                    <a:srgbClr val="009999"/>
                  </a:solidFill>
                  <a:effectLst/>
                  <a:latin typeface="Calibri" pitchFamily="34" charset="0"/>
                  <a:cs typeface="Arial" pitchFamily="34" charset="0"/>
                </a:rPr>
                <a:t>primer sites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28" name="Text Box 19"/>
          <p:cNvSpPr txBox="1">
            <a:spLocks noChangeArrowheads="1"/>
          </p:cNvSpPr>
          <p:nvPr/>
        </p:nvSpPr>
        <p:spPr bwMode="auto">
          <a:xfrm>
            <a:off x="3630593" y="2622280"/>
            <a:ext cx="1224136" cy="4555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600" dirty="0" smtClean="0">
                <a:latin typeface="Calibri" pitchFamily="34" charset="0"/>
                <a:cs typeface="Arial" pitchFamily="34" charset="0"/>
              </a:rPr>
              <a:t>4 </a:t>
            </a:r>
            <a:r>
              <a:rPr lang="en-US" sz="1600" dirty="0" err="1" smtClean="0">
                <a:latin typeface="Calibri" pitchFamily="34" charset="0"/>
                <a:cs typeface="Arial" pitchFamily="34" charset="0"/>
              </a:rPr>
              <a:t>nt</a:t>
            </a:r>
            <a:r>
              <a:rPr lang="en-US" sz="1600" dirty="0" smtClean="0">
                <a:latin typeface="Calibri" pitchFamily="34" charset="0"/>
                <a:cs typeface="Arial" pitchFamily="34" charset="0"/>
              </a:rPr>
              <a:t> spacer</a:t>
            </a:r>
            <a:endParaRPr kumimoji="0" lang="en-US" sz="1600" b="0" i="0" u="none" strike="noStrike" cap="none" normalizeH="0" baseline="0" dirty="0" smtClean="0">
              <a:ln>
                <a:noFill/>
              </a:ln>
              <a:effectLst/>
              <a:latin typeface="Arial" pitchFamily="34" charset="0"/>
              <a:cs typeface="Arial" pitchFamily="34" charset="0"/>
            </a:endParaRPr>
          </a:p>
        </p:txBody>
      </p:sp>
      <p:cxnSp>
        <p:nvCxnSpPr>
          <p:cNvPr id="29" name="Straight Arrow Connector 28"/>
          <p:cNvCxnSpPr/>
          <p:nvPr/>
        </p:nvCxnSpPr>
        <p:spPr>
          <a:xfrm>
            <a:off x="1830393" y="2334248"/>
            <a:ext cx="36004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3954629" y="2442260"/>
            <a:ext cx="36083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214769" y="2334248"/>
            <a:ext cx="791294" cy="288032"/>
          </a:xfrm>
          <a:prstGeom prst="straightConnector1">
            <a:avLst/>
          </a:prstGeom>
          <a:ln>
            <a:solidFill>
              <a:srgbClr val="009999"/>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7086977" y="2334248"/>
            <a:ext cx="864096" cy="296416"/>
          </a:xfrm>
          <a:prstGeom prst="straightConnector1">
            <a:avLst/>
          </a:prstGeom>
          <a:ln>
            <a:solidFill>
              <a:srgbClr val="009999"/>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455129" y="2046216"/>
            <a:ext cx="438150" cy="261610"/>
          </a:xfrm>
          <a:prstGeom prst="rect">
            <a:avLst/>
          </a:prstGeom>
          <a:noFill/>
        </p:spPr>
        <p:txBody>
          <a:bodyPr wrap="square" rtlCol="0">
            <a:spAutoFit/>
          </a:bodyPr>
          <a:lstStyle/>
          <a:p>
            <a:r>
              <a:rPr lang="en-US" sz="1100" dirty="0" smtClean="0"/>
              <a:t>A(n</a:t>
            </a:r>
            <a:r>
              <a:rPr lang="en-US" sz="800" dirty="0" smtClean="0"/>
              <a:t>)</a:t>
            </a:r>
            <a:endParaRPr lang="en-AU" sz="800" dirty="0"/>
          </a:p>
        </p:txBody>
      </p:sp>
      <p:sp>
        <p:nvSpPr>
          <p:cNvPr id="34" name="TextBox 33"/>
          <p:cNvSpPr txBox="1"/>
          <p:nvPr/>
        </p:nvSpPr>
        <p:spPr>
          <a:xfrm>
            <a:off x="390233" y="2046216"/>
            <a:ext cx="438150" cy="261610"/>
          </a:xfrm>
          <a:prstGeom prst="rect">
            <a:avLst/>
          </a:prstGeom>
          <a:noFill/>
        </p:spPr>
        <p:txBody>
          <a:bodyPr wrap="square" rtlCol="0">
            <a:spAutoFit/>
          </a:bodyPr>
          <a:lstStyle/>
          <a:p>
            <a:r>
              <a:rPr lang="en-US" sz="1100" dirty="0" smtClean="0"/>
              <a:t>5’</a:t>
            </a:r>
            <a:endParaRPr lang="en-AU" sz="800" dirty="0"/>
          </a:p>
        </p:txBody>
      </p:sp>
      <p:sp>
        <p:nvSpPr>
          <p:cNvPr id="35" name="Right Arrow 34"/>
          <p:cNvSpPr/>
          <p:nvPr/>
        </p:nvSpPr>
        <p:spPr>
          <a:xfrm flipV="1">
            <a:off x="830565" y="2071318"/>
            <a:ext cx="648072" cy="235449"/>
          </a:xfrm>
          <a:prstGeom prst="rightArrow">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Text Box 19"/>
          <p:cNvSpPr txBox="1">
            <a:spLocks noChangeArrowheads="1"/>
          </p:cNvSpPr>
          <p:nvPr/>
        </p:nvSpPr>
        <p:spPr bwMode="auto">
          <a:xfrm>
            <a:off x="606257" y="1758184"/>
            <a:ext cx="1440160" cy="2160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400" dirty="0" smtClean="0">
                <a:solidFill>
                  <a:schemeClr val="bg1">
                    <a:lumMod val="50000"/>
                  </a:schemeClr>
                </a:solidFill>
                <a:latin typeface="Calibri" pitchFamily="34" charset="0"/>
                <a:cs typeface="Arial" pitchFamily="34" charset="0"/>
              </a:rPr>
              <a:t>35S promoter</a:t>
            </a:r>
            <a:endParaRPr kumimoji="0" lang="en-US" sz="1400" b="0" i="0" u="none" strike="noStrike" cap="none" normalizeH="0" baseline="0" dirty="0" smtClean="0">
              <a:ln>
                <a:noFill/>
              </a:ln>
              <a:solidFill>
                <a:schemeClr val="bg1">
                  <a:lumMod val="50000"/>
                </a:schemeClr>
              </a:solidFill>
              <a:effectLst/>
              <a:latin typeface="Arial" pitchFamily="34" charset="0"/>
              <a:cs typeface="Arial" pitchFamily="34" charset="0"/>
            </a:endParaRPr>
          </a:p>
        </p:txBody>
      </p:sp>
      <p:sp>
        <p:nvSpPr>
          <p:cNvPr id="3" name="TextBox 2"/>
          <p:cNvSpPr txBox="1"/>
          <p:nvPr/>
        </p:nvSpPr>
        <p:spPr>
          <a:xfrm>
            <a:off x="888604" y="1376447"/>
            <a:ext cx="7546032" cy="369332"/>
          </a:xfrm>
          <a:prstGeom prst="rect">
            <a:avLst/>
          </a:prstGeom>
          <a:noFill/>
        </p:spPr>
        <p:txBody>
          <a:bodyPr wrap="square" rtlCol="0">
            <a:spAutoFit/>
          </a:bodyPr>
          <a:lstStyle/>
          <a:p>
            <a:r>
              <a:rPr lang="en-AU" dirty="0" smtClean="0"/>
              <a:t>Each binding site has central mismatches to prevent being cleaved by miRNA.</a:t>
            </a:r>
            <a:endParaRPr lang="en-AU" dirty="0"/>
          </a:p>
        </p:txBody>
      </p:sp>
    </p:spTree>
    <p:extLst>
      <p:ext uri="{BB962C8B-B14F-4D97-AF65-F5344CB8AC3E}">
        <p14:creationId xmlns:p14="http://schemas.microsoft.com/office/powerpoint/2010/main" val="24451885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p:cNvSpPr>
            <a:spLocks noGrp="1"/>
          </p:cNvSpPr>
          <p:nvPr>
            <p:ph type="title"/>
          </p:nvPr>
        </p:nvSpPr>
        <p:spPr bwMode="auto">
          <a:xfrm>
            <a:off x="458972"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GB" altLang="en-US" sz="2800" b="1" dirty="0" smtClean="0">
                <a:effectLst>
                  <a:outerShdw blurRad="38100" dist="38100" dir="2700000" algn="tl">
                    <a:srgbClr val="000000">
                      <a:alpha val="43137"/>
                    </a:srgbClr>
                  </a:outerShdw>
                </a:effectLst>
                <a:latin typeface="Arial" charset="0"/>
                <a:ea typeface="ＭＳ Ｐゴシック" pitchFamily="-112" charset="-128"/>
                <a:cs typeface="Arial" charset="0"/>
              </a:rPr>
              <a:t>miR399 activity is reduced when </a:t>
            </a:r>
            <a:r>
              <a:rPr lang="en-GB" altLang="en-US" sz="2800" b="1" i="1" dirty="0" smtClean="0">
                <a:effectLst>
                  <a:outerShdw blurRad="38100" dist="38100" dir="2700000" algn="tl">
                    <a:srgbClr val="000000">
                      <a:alpha val="43137"/>
                    </a:srgbClr>
                  </a:outerShdw>
                </a:effectLst>
                <a:latin typeface="Arial" charset="0"/>
                <a:ea typeface="ＭＳ Ｐゴシック" pitchFamily="-112" charset="-128"/>
                <a:cs typeface="Arial" charset="0"/>
              </a:rPr>
              <a:t>IPS1</a:t>
            </a:r>
            <a:r>
              <a:rPr lang="en-GB" altLang="en-US" sz="2800" b="1" dirty="0" smtClean="0">
                <a:effectLst>
                  <a:outerShdw blurRad="38100" dist="38100" dir="2700000" algn="tl">
                    <a:srgbClr val="000000">
                      <a:alpha val="43137"/>
                    </a:srgbClr>
                  </a:outerShdw>
                </a:effectLst>
                <a:latin typeface="Arial" charset="0"/>
                <a:ea typeface="ＭＳ Ｐゴシック" pitchFamily="-112" charset="-128"/>
                <a:cs typeface="Arial" charset="0"/>
              </a:rPr>
              <a:t> is present</a:t>
            </a:r>
            <a:endParaRPr lang="en-GB" altLang="en-US" sz="2800" b="1" i="1" dirty="0" smtClean="0">
              <a:effectLst>
                <a:outerShdw blurRad="38100" dist="38100" dir="2700000" algn="tl">
                  <a:srgbClr val="000000">
                    <a:alpha val="43137"/>
                  </a:srgbClr>
                </a:outerShdw>
              </a:effectLst>
              <a:latin typeface="Arial" charset="0"/>
              <a:ea typeface="ＭＳ Ｐゴシック" pitchFamily="-112" charset="-128"/>
              <a:cs typeface="Arial" charset="0"/>
            </a:endParaRPr>
          </a:p>
        </p:txBody>
      </p:sp>
      <p:grpSp>
        <p:nvGrpSpPr>
          <p:cNvPr id="46" name="Group 36"/>
          <p:cNvGrpSpPr>
            <a:grpSpLocks/>
          </p:cNvGrpSpPr>
          <p:nvPr/>
        </p:nvGrpSpPr>
        <p:grpSpPr bwMode="auto">
          <a:xfrm>
            <a:off x="762000" y="1752600"/>
            <a:ext cx="7924800" cy="4114800"/>
            <a:chOff x="762000" y="1752600"/>
            <a:chExt cx="7924800" cy="4114800"/>
          </a:xfrm>
        </p:grpSpPr>
        <p:grpSp>
          <p:nvGrpSpPr>
            <p:cNvPr id="47" name="Group 37"/>
            <p:cNvGrpSpPr>
              <a:grpSpLocks/>
            </p:cNvGrpSpPr>
            <p:nvPr/>
          </p:nvGrpSpPr>
          <p:grpSpPr bwMode="auto">
            <a:xfrm>
              <a:off x="914400" y="2819400"/>
              <a:ext cx="3213100" cy="750888"/>
              <a:chOff x="1638300" y="2362200"/>
              <a:chExt cx="3213343" cy="750332"/>
            </a:xfrm>
          </p:grpSpPr>
          <p:grpSp>
            <p:nvGrpSpPr>
              <p:cNvPr id="75" name="Group 7"/>
              <p:cNvGrpSpPr>
                <a:grpSpLocks/>
              </p:cNvGrpSpPr>
              <p:nvPr/>
            </p:nvGrpSpPr>
            <p:grpSpPr bwMode="auto">
              <a:xfrm>
                <a:off x="1638300" y="2509838"/>
                <a:ext cx="3213343" cy="602694"/>
                <a:chOff x="1638300" y="2509838"/>
                <a:chExt cx="3213343" cy="602694"/>
              </a:xfrm>
            </p:grpSpPr>
            <p:sp>
              <p:nvSpPr>
                <p:cNvPr id="79" name="Freeform 78"/>
                <p:cNvSpPr/>
                <p:nvPr/>
              </p:nvSpPr>
              <p:spPr>
                <a:xfrm>
                  <a:off x="1638300" y="2509729"/>
                  <a:ext cx="2476687" cy="423548"/>
                </a:xfrm>
                <a:custGeom>
                  <a:avLst/>
                  <a:gdLst>
                    <a:gd name="connsiteX0" fmla="*/ 0 w 2476500"/>
                    <a:gd name="connsiteY0" fmla="*/ 176212 h 423862"/>
                    <a:gd name="connsiteX1" fmla="*/ 609600 w 2476500"/>
                    <a:gd name="connsiteY1" fmla="*/ 33337 h 423862"/>
                    <a:gd name="connsiteX2" fmla="*/ 1143000 w 2476500"/>
                    <a:gd name="connsiteY2" fmla="*/ 376237 h 423862"/>
                    <a:gd name="connsiteX3" fmla="*/ 1781175 w 2476500"/>
                    <a:gd name="connsiteY3" fmla="*/ 147637 h 423862"/>
                    <a:gd name="connsiteX4" fmla="*/ 2286000 w 2476500"/>
                    <a:gd name="connsiteY4" fmla="*/ 366712 h 423862"/>
                    <a:gd name="connsiteX5" fmla="*/ 2476500 w 2476500"/>
                    <a:gd name="connsiteY5" fmla="*/ 423862 h 42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0" h="423862">
                      <a:moveTo>
                        <a:pt x="0" y="176212"/>
                      </a:moveTo>
                      <a:cubicBezTo>
                        <a:pt x="209550" y="88106"/>
                        <a:pt x="419100" y="0"/>
                        <a:pt x="609600" y="33337"/>
                      </a:cubicBezTo>
                      <a:cubicBezTo>
                        <a:pt x="800100" y="66675"/>
                        <a:pt x="947738" y="357187"/>
                        <a:pt x="1143000" y="376237"/>
                      </a:cubicBezTo>
                      <a:cubicBezTo>
                        <a:pt x="1338262" y="395287"/>
                        <a:pt x="1590675" y="149224"/>
                        <a:pt x="1781175" y="147637"/>
                      </a:cubicBezTo>
                      <a:cubicBezTo>
                        <a:pt x="1971675" y="146050"/>
                        <a:pt x="2170112" y="320674"/>
                        <a:pt x="2286000" y="366712"/>
                      </a:cubicBezTo>
                      <a:cubicBezTo>
                        <a:pt x="2401888" y="412750"/>
                        <a:pt x="2444750" y="414337"/>
                        <a:pt x="2476500" y="423862"/>
                      </a:cubicBezTo>
                    </a:path>
                  </a:pathLst>
                </a:cu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80" name="TextBox 79"/>
                <p:cNvSpPr txBox="1"/>
                <p:nvPr/>
              </p:nvSpPr>
              <p:spPr>
                <a:xfrm>
                  <a:off x="4038782" y="2742918"/>
                  <a:ext cx="812861" cy="369614"/>
                </a:xfrm>
                <a:prstGeom prst="rect">
                  <a:avLst/>
                </a:prstGeom>
                <a:noFill/>
                <a:ln>
                  <a:noFill/>
                </a:ln>
              </p:spPr>
              <p:txBody>
                <a:bodyPr wrap="none">
                  <a:spAutoFit/>
                </a:bodyPr>
                <a:lstStyle/>
                <a:p>
                  <a:pPr>
                    <a:defRPr/>
                  </a:pPr>
                  <a:r>
                    <a:rPr lang="en-GB" i="1" dirty="0">
                      <a:solidFill>
                        <a:schemeClr val="tx2">
                          <a:lumMod val="50000"/>
                        </a:schemeClr>
                      </a:solidFill>
                      <a:latin typeface="Arial" pitchFamily="34" charset="0"/>
                      <a:ea typeface="+mn-ea"/>
                      <a:cs typeface="+mn-cs"/>
                    </a:rPr>
                    <a:t>PHO2</a:t>
                  </a:r>
                </a:p>
              </p:txBody>
            </p:sp>
          </p:grpSp>
          <p:grpSp>
            <p:nvGrpSpPr>
              <p:cNvPr id="76" name="Group 10"/>
              <p:cNvGrpSpPr>
                <a:grpSpLocks/>
              </p:cNvGrpSpPr>
              <p:nvPr/>
            </p:nvGrpSpPr>
            <p:grpSpPr bwMode="auto">
              <a:xfrm>
                <a:off x="2019300" y="2362200"/>
                <a:ext cx="2324100" cy="369332"/>
                <a:chOff x="2019300" y="2362200"/>
                <a:chExt cx="2324100" cy="369332"/>
              </a:xfrm>
            </p:grpSpPr>
            <p:sp>
              <p:nvSpPr>
                <p:cNvPr id="77" name="Freeform 76"/>
                <p:cNvSpPr/>
                <p:nvPr/>
              </p:nvSpPr>
              <p:spPr>
                <a:xfrm>
                  <a:off x="2019329" y="2382823"/>
                  <a:ext cx="590595" cy="217326"/>
                </a:xfrm>
                <a:custGeom>
                  <a:avLst/>
                  <a:gdLst>
                    <a:gd name="connsiteX0" fmla="*/ 0 w 590550"/>
                    <a:gd name="connsiteY0" fmla="*/ 55562 h 217487"/>
                    <a:gd name="connsiteX1" fmla="*/ 361950 w 590550"/>
                    <a:gd name="connsiteY1" fmla="*/ 26987 h 217487"/>
                    <a:gd name="connsiteX2" fmla="*/ 590550 w 590550"/>
                    <a:gd name="connsiteY2" fmla="*/ 217487 h 217487"/>
                  </a:gdLst>
                  <a:ahLst/>
                  <a:cxnLst>
                    <a:cxn ang="0">
                      <a:pos x="connsiteX0" y="connsiteY0"/>
                    </a:cxn>
                    <a:cxn ang="0">
                      <a:pos x="connsiteX1" y="connsiteY1"/>
                    </a:cxn>
                    <a:cxn ang="0">
                      <a:pos x="connsiteX2" y="connsiteY2"/>
                    </a:cxn>
                  </a:cxnLst>
                  <a:rect l="l" t="t" r="r" b="b"/>
                  <a:pathLst>
                    <a:path w="590550" h="217487">
                      <a:moveTo>
                        <a:pt x="0" y="55562"/>
                      </a:moveTo>
                      <a:cubicBezTo>
                        <a:pt x="131762" y="27781"/>
                        <a:pt x="263525" y="0"/>
                        <a:pt x="361950" y="26987"/>
                      </a:cubicBezTo>
                      <a:cubicBezTo>
                        <a:pt x="460375" y="53974"/>
                        <a:pt x="552450" y="187325"/>
                        <a:pt x="590550" y="217487"/>
                      </a:cubicBezTo>
                    </a:path>
                  </a:pathLst>
                </a:custGeom>
                <a:ln w="57150">
                  <a:solidFill>
                    <a:srgbClr val="30622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78" name="TextBox 9"/>
                <p:cNvSpPr txBox="1">
                  <a:spLocks noChangeArrowheads="1"/>
                </p:cNvSpPr>
                <p:nvPr/>
              </p:nvSpPr>
              <p:spPr bwMode="auto">
                <a:xfrm>
                  <a:off x="2590800" y="2362200"/>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solidFill>
                        <a:srgbClr val="008000"/>
                      </a:solidFill>
                    </a:rPr>
                    <a:t>miR399</a:t>
                  </a:r>
                </a:p>
              </p:txBody>
            </p:sp>
          </p:grpSp>
        </p:grpSp>
        <p:grpSp>
          <p:nvGrpSpPr>
            <p:cNvPr id="48" name="Group 41"/>
            <p:cNvGrpSpPr>
              <a:grpSpLocks/>
            </p:cNvGrpSpPr>
            <p:nvPr/>
          </p:nvGrpSpPr>
          <p:grpSpPr bwMode="auto">
            <a:xfrm>
              <a:off x="6096000" y="2667000"/>
              <a:ext cx="2590800" cy="473075"/>
              <a:chOff x="5257800" y="2286000"/>
              <a:chExt cx="2590800" cy="473075"/>
            </a:xfrm>
          </p:grpSpPr>
          <p:grpSp>
            <p:nvGrpSpPr>
              <p:cNvPr id="71" name="Group 12"/>
              <p:cNvGrpSpPr>
                <a:grpSpLocks/>
              </p:cNvGrpSpPr>
              <p:nvPr/>
            </p:nvGrpSpPr>
            <p:grpSpPr bwMode="auto">
              <a:xfrm>
                <a:off x="5562600" y="2286000"/>
                <a:ext cx="2286000" cy="369332"/>
                <a:chOff x="5562600" y="2286000"/>
                <a:chExt cx="2286000" cy="369332"/>
              </a:xfrm>
            </p:grpSpPr>
            <p:sp>
              <p:nvSpPr>
                <p:cNvPr id="73" name="Freeform 72"/>
                <p:cNvSpPr/>
                <p:nvPr/>
              </p:nvSpPr>
              <p:spPr>
                <a:xfrm>
                  <a:off x="5562600" y="2286000"/>
                  <a:ext cx="590550" cy="217488"/>
                </a:xfrm>
                <a:custGeom>
                  <a:avLst/>
                  <a:gdLst>
                    <a:gd name="connsiteX0" fmla="*/ 0 w 590550"/>
                    <a:gd name="connsiteY0" fmla="*/ 55562 h 217487"/>
                    <a:gd name="connsiteX1" fmla="*/ 361950 w 590550"/>
                    <a:gd name="connsiteY1" fmla="*/ 26987 h 217487"/>
                    <a:gd name="connsiteX2" fmla="*/ 590550 w 590550"/>
                    <a:gd name="connsiteY2" fmla="*/ 217487 h 217487"/>
                  </a:gdLst>
                  <a:ahLst/>
                  <a:cxnLst>
                    <a:cxn ang="0">
                      <a:pos x="connsiteX0" y="connsiteY0"/>
                    </a:cxn>
                    <a:cxn ang="0">
                      <a:pos x="connsiteX1" y="connsiteY1"/>
                    </a:cxn>
                    <a:cxn ang="0">
                      <a:pos x="connsiteX2" y="connsiteY2"/>
                    </a:cxn>
                  </a:cxnLst>
                  <a:rect l="l" t="t" r="r" b="b"/>
                  <a:pathLst>
                    <a:path w="590550" h="217487">
                      <a:moveTo>
                        <a:pt x="0" y="55562"/>
                      </a:moveTo>
                      <a:cubicBezTo>
                        <a:pt x="131762" y="27781"/>
                        <a:pt x="263525" y="0"/>
                        <a:pt x="361950" y="26987"/>
                      </a:cubicBezTo>
                      <a:cubicBezTo>
                        <a:pt x="460375" y="53974"/>
                        <a:pt x="552450" y="187325"/>
                        <a:pt x="590550" y="217487"/>
                      </a:cubicBezTo>
                    </a:path>
                  </a:pathLst>
                </a:custGeom>
                <a:ln w="57150">
                  <a:solidFill>
                    <a:srgbClr val="30622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74" name="TextBox 11"/>
                <p:cNvSpPr txBox="1">
                  <a:spLocks noChangeArrowheads="1"/>
                </p:cNvSpPr>
                <p:nvPr/>
              </p:nvSpPr>
              <p:spPr bwMode="auto">
                <a:xfrm>
                  <a:off x="6096000" y="2286000"/>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solidFill>
                        <a:srgbClr val="008000"/>
                      </a:solidFill>
                    </a:rPr>
                    <a:t>miR399</a:t>
                  </a:r>
                </a:p>
              </p:txBody>
            </p:sp>
          </p:grpSp>
          <p:sp>
            <p:nvSpPr>
              <p:cNvPr id="72" name="Freeform 71"/>
              <p:cNvSpPr/>
              <p:nvPr/>
            </p:nvSpPr>
            <p:spPr>
              <a:xfrm>
                <a:off x="5257800" y="2362200"/>
                <a:ext cx="2419350" cy="396875"/>
              </a:xfrm>
              <a:custGeom>
                <a:avLst/>
                <a:gdLst>
                  <a:gd name="connsiteX0" fmla="*/ 0 w 2419350"/>
                  <a:gd name="connsiteY0" fmla="*/ 158750 h 396875"/>
                  <a:gd name="connsiteX1" fmla="*/ 314325 w 2419350"/>
                  <a:gd name="connsiteY1" fmla="*/ 44450 h 396875"/>
                  <a:gd name="connsiteX2" fmla="*/ 561975 w 2419350"/>
                  <a:gd name="connsiteY2" fmla="*/ 25400 h 396875"/>
                  <a:gd name="connsiteX3" fmla="*/ 504825 w 2419350"/>
                  <a:gd name="connsiteY3" fmla="*/ 196850 h 396875"/>
                  <a:gd name="connsiteX4" fmla="*/ 657225 w 2419350"/>
                  <a:gd name="connsiteY4" fmla="*/ 82550 h 396875"/>
                  <a:gd name="connsiteX5" fmla="*/ 838200 w 2419350"/>
                  <a:gd name="connsiteY5" fmla="*/ 225425 h 396875"/>
                  <a:gd name="connsiteX6" fmla="*/ 981075 w 2419350"/>
                  <a:gd name="connsiteY6" fmla="*/ 320675 h 396875"/>
                  <a:gd name="connsiteX7" fmla="*/ 1143000 w 2419350"/>
                  <a:gd name="connsiteY7" fmla="*/ 358775 h 396875"/>
                  <a:gd name="connsiteX8" fmla="*/ 1562100 w 2419350"/>
                  <a:gd name="connsiteY8" fmla="*/ 225425 h 396875"/>
                  <a:gd name="connsiteX9" fmla="*/ 1762125 w 2419350"/>
                  <a:gd name="connsiteY9" fmla="*/ 139700 h 396875"/>
                  <a:gd name="connsiteX10" fmla="*/ 2143125 w 2419350"/>
                  <a:gd name="connsiteY10" fmla="*/ 282575 h 396875"/>
                  <a:gd name="connsiteX11" fmla="*/ 2419350 w 2419350"/>
                  <a:gd name="connsiteY11" fmla="*/ 396875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9350" h="396875">
                    <a:moveTo>
                      <a:pt x="0" y="158750"/>
                    </a:moveTo>
                    <a:cubicBezTo>
                      <a:pt x="110331" y="112712"/>
                      <a:pt x="220663" y="66675"/>
                      <a:pt x="314325" y="44450"/>
                    </a:cubicBezTo>
                    <a:cubicBezTo>
                      <a:pt x="407987" y="22225"/>
                      <a:pt x="530225" y="0"/>
                      <a:pt x="561975" y="25400"/>
                    </a:cubicBezTo>
                    <a:cubicBezTo>
                      <a:pt x="593725" y="50800"/>
                      <a:pt x="488950" y="187325"/>
                      <a:pt x="504825" y="196850"/>
                    </a:cubicBezTo>
                    <a:cubicBezTo>
                      <a:pt x="520700" y="206375"/>
                      <a:pt x="601663" y="77788"/>
                      <a:pt x="657225" y="82550"/>
                    </a:cubicBezTo>
                    <a:cubicBezTo>
                      <a:pt x="712788" y="87313"/>
                      <a:pt x="784225" y="185738"/>
                      <a:pt x="838200" y="225425"/>
                    </a:cubicBezTo>
                    <a:cubicBezTo>
                      <a:pt x="892175" y="265113"/>
                      <a:pt x="930275" y="298450"/>
                      <a:pt x="981075" y="320675"/>
                    </a:cubicBezTo>
                    <a:cubicBezTo>
                      <a:pt x="1031875" y="342900"/>
                      <a:pt x="1046163" y="374650"/>
                      <a:pt x="1143000" y="358775"/>
                    </a:cubicBezTo>
                    <a:cubicBezTo>
                      <a:pt x="1239838" y="342900"/>
                      <a:pt x="1458913" y="261937"/>
                      <a:pt x="1562100" y="225425"/>
                    </a:cubicBezTo>
                    <a:cubicBezTo>
                      <a:pt x="1665287" y="188913"/>
                      <a:pt x="1665287" y="130175"/>
                      <a:pt x="1762125" y="139700"/>
                    </a:cubicBezTo>
                    <a:cubicBezTo>
                      <a:pt x="1858963" y="149225"/>
                      <a:pt x="2033588" y="239713"/>
                      <a:pt x="2143125" y="282575"/>
                    </a:cubicBezTo>
                    <a:cubicBezTo>
                      <a:pt x="2252662" y="325437"/>
                      <a:pt x="2373313" y="377825"/>
                      <a:pt x="2419350" y="396875"/>
                    </a:cubicBezTo>
                  </a:path>
                </a:pathLst>
              </a:custGeom>
              <a:noFill/>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sp>
          <p:nvSpPr>
            <p:cNvPr id="49" name="TextBox 31"/>
            <p:cNvSpPr txBox="1">
              <a:spLocks noChangeArrowheads="1"/>
            </p:cNvSpPr>
            <p:nvPr/>
          </p:nvSpPr>
          <p:spPr bwMode="auto">
            <a:xfrm>
              <a:off x="1447800" y="1905000"/>
              <a:ext cx="1044575"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a:t>No </a:t>
              </a:r>
              <a:r>
                <a:rPr lang="en-GB" altLang="en-US" i="1"/>
                <a:t>IPS1</a:t>
              </a:r>
            </a:p>
          </p:txBody>
        </p:sp>
        <p:sp>
          <p:nvSpPr>
            <p:cNvPr id="50" name="TextBox 49"/>
            <p:cNvSpPr txBox="1"/>
            <p:nvPr/>
          </p:nvSpPr>
          <p:spPr>
            <a:xfrm>
              <a:off x="838200" y="4191000"/>
              <a:ext cx="3276600" cy="1477963"/>
            </a:xfrm>
            <a:prstGeom prst="rect">
              <a:avLst/>
            </a:prstGeom>
            <a:solidFill>
              <a:schemeClr val="accent1">
                <a:lumMod val="20000"/>
                <a:lumOff val="80000"/>
              </a:schemeClr>
            </a:solidFill>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GB" altLang="en-US" smtClean="0">
                  <a:cs typeface="+mn-cs"/>
                </a:rPr>
                <a:t>miR399 binds to and cleaves </a:t>
              </a:r>
              <a:r>
                <a:rPr lang="en-GB" altLang="en-US" i="1" smtClean="0">
                  <a:cs typeface="+mn-cs"/>
                </a:rPr>
                <a:t>PHO2. </a:t>
              </a:r>
            </a:p>
            <a:p>
              <a:pPr eaLnBrk="1" hangingPunct="1">
                <a:defRPr/>
              </a:pPr>
              <a:endParaRPr lang="en-GB" altLang="en-US" i="1" smtClean="0">
                <a:cs typeface="+mn-cs"/>
              </a:endParaRPr>
            </a:p>
            <a:p>
              <a:pPr eaLnBrk="1" hangingPunct="1">
                <a:defRPr/>
              </a:pPr>
              <a:r>
                <a:rPr lang="en-GB" altLang="en-US" smtClean="0">
                  <a:cs typeface="+mn-cs"/>
                </a:rPr>
                <a:t>No PHO2 made, no phosphate uptake</a:t>
              </a:r>
            </a:p>
          </p:txBody>
        </p:sp>
        <p:sp>
          <p:nvSpPr>
            <p:cNvPr id="51" name="TextBox 46"/>
            <p:cNvSpPr txBox="1">
              <a:spLocks noChangeArrowheads="1"/>
            </p:cNvSpPr>
            <p:nvPr/>
          </p:nvSpPr>
          <p:spPr bwMode="auto">
            <a:xfrm>
              <a:off x="5943600" y="1905000"/>
              <a:ext cx="1517650"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i="1"/>
                <a:t>IPS1</a:t>
              </a:r>
              <a:r>
                <a:rPr lang="en-GB" altLang="en-US"/>
                <a:t> present</a:t>
              </a:r>
            </a:p>
          </p:txBody>
        </p:sp>
        <p:grpSp>
          <p:nvGrpSpPr>
            <p:cNvPr id="52" name="Group 67"/>
            <p:cNvGrpSpPr>
              <a:grpSpLocks/>
            </p:cNvGrpSpPr>
            <p:nvPr/>
          </p:nvGrpSpPr>
          <p:grpSpPr bwMode="auto">
            <a:xfrm>
              <a:off x="4876800" y="2895600"/>
              <a:ext cx="3213100" cy="1128713"/>
              <a:chOff x="5105400" y="3886200"/>
              <a:chExt cx="3213343" cy="1128996"/>
            </a:xfrm>
          </p:grpSpPr>
          <p:grpSp>
            <p:nvGrpSpPr>
              <p:cNvPr id="58" name="Group 53"/>
              <p:cNvGrpSpPr>
                <a:grpSpLocks/>
              </p:cNvGrpSpPr>
              <p:nvPr/>
            </p:nvGrpSpPr>
            <p:grpSpPr bwMode="auto">
              <a:xfrm>
                <a:off x="5105400" y="4191000"/>
                <a:ext cx="3213343" cy="674132"/>
                <a:chOff x="5105400" y="4191000"/>
                <a:chExt cx="3213343" cy="674132"/>
              </a:xfrm>
            </p:grpSpPr>
            <p:sp>
              <p:nvSpPr>
                <p:cNvPr id="67" name="Freeform 66"/>
                <p:cNvSpPr/>
                <p:nvPr/>
              </p:nvSpPr>
              <p:spPr>
                <a:xfrm>
                  <a:off x="5486429" y="4191076"/>
                  <a:ext cx="685852" cy="414442"/>
                </a:xfrm>
                <a:custGeom>
                  <a:avLst/>
                  <a:gdLst>
                    <a:gd name="connsiteX0" fmla="*/ 2768600 w 3789363"/>
                    <a:gd name="connsiteY0" fmla="*/ 0 h 1963737"/>
                    <a:gd name="connsiteX1" fmla="*/ 3492500 w 3789363"/>
                    <a:gd name="connsiteY1" fmla="*/ 200025 h 1963737"/>
                    <a:gd name="connsiteX2" fmla="*/ 3749675 w 3789363"/>
                    <a:gd name="connsiteY2" fmla="*/ 781050 h 1963737"/>
                    <a:gd name="connsiteX3" fmla="*/ 3254375 w 3789363"/>
                    <a:gd name="connsiteY3" fmla="*/ 1314450 h 1963737"/>
                    <a:gd name="connsiteX4" fmla="*/ 1739900 w 3789363"/>
                    <a:gd name="connsiteY4" fmla="*/ 1409700 h 1963737"/>
                    <a:gd name="connsiteX5" fmla="*/ 635000 w 3789363"/>
                    <a:gd name="connsiteY5" fmla="*/ 1962150 h 1963737"/>
                    <a:gd name="connsiteX6" fmla="*/ 63500 w 3789363"/>
                    <a:gd name="connsiteY6" fmla="*/ 1419225 h 1963737"/>
                    <a:gd name="connsiteX7" fmla="*/ 254000 w 3789363"/>
                    <a:gd name="connsiteY7" fmla="*/ 790575 h 1963737"/>
                    <a:gd name="connsiteX8" fmla="*/ 1273175 w 3789363"/>
                    <a:gd name="connsiteY8" fmla="*/ 742950 h 1963737"/>
                    <a:gd name="connsiteX9" fmla="*/ 1768475 w 3789363"/>
                    <a:gd name="connsiteY9" fmla="*/ 238125 h 1963737"/>
                    <a:gd name="connsiteX10" fmla="*/ 2511425 w 3789363"/>
                    <a:gd name="connsiteY10" fmla="*/ 57150 h 1963737"/>
                    <a:gd name="connsiteX11" fmla="*/ 2873375 w 3789363"/>
                    <a:gd name="connsiteY11" fmla="*/ 0 h 196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9363" h="1963737">
                      <a:moveTo>
                        <a:pt x="2768600" y="0"/>
                      </a:moveTo>
                      <a:cubicBezTo>
                        <a:pt x="3048794" y="34925"/>
                        <a:pt x="3328988" y="69850"/>
                        <a:pt x="3492500" y="200025"/>
                      </a:cubicBezTo>
                      <a:cubicBezTo>
                        <a:pt x="3656012" y="330200"/>
                        <a:pt x="3789363" y="595312"/>
                        <a:pt x="3749675" y="781050"/>
                      </a:cubicBezTo>
                      <a:cubicBezTo>
                        <a:pt x="3709987" y="966788"/>
                        <a:pt x="3589337" y="1209675"/>
                        <a:pt x="3254375" y="1314450"/>
                      </a:cubicBezTo>
                      <a:cubicBezTo>
                        <a:pt x="2919413" y="1419225"/>
                        <a:pt x="2176463" y="1301750"/>
                        <a:pt x="1739900" y="1409700"/>
                      </a:cubicBezTo>
                      <a:cubicBezTo>
                        <a:pt x="1303338" y="1517650"/>
                        <a:pt x="914400" y="1960563"/>
                        <a:pt x="635000" y="1962150"/>
                      </a:cubicBezTo>
                      <a:cubicBezTo>
                        <a:pt x="355600" y="1963737"/>
                        <a:pt x="127000" y="1614488"/>
                        <a:pt x="63500" y="1419225"/>
                      </a:cubicBezTo>
                      <a:cubicBezTo>
                        <a:pt x="0" y="1223963"/>
                        <a:pt x="52388" y="903287"/>
                        <a:pt x="254000" y="790575"/>
                      </a:cubicBezTo>
                      <a:cubicBezTo>
                        <a:pt x="455612" y="677863"/>
                        <a:pt x="1020763" y="835025"/>
                        <a:pt x="1273175" y="742950"/>
                      </a:cubicBezTo>
                      <a:cubicBezTo>
                        <a:pt x="1525587" y="650875"/>
                        <a:pt x="1562100" y="352425"/>
                        <a:pt x="1768475" y="238125"/>
                      </a:cubicBezTo>
                      <a:cubicBezTo>
                        <a:pt x="1974850" y="123825"/>
                        <a:pt x="2327275" y="96837"/>
                        <a:pt x="2511425" y="57150"/>
                      </a:cubicBezTo>
                      <a:cubicBezTo>
                        <a:pt x="2695575" y="17463"/>
                        <a:pt x="2813050" y="7937"/>
                        <a:pt x="2873375" y="0"/>
                      </a:cubicBezTo>
                    </a:path>
                  </a:pathLst>
                </a:custGeom>
                <a:solidFill>
                  <a:srgbClr val="808812"/>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nvGrpSpPr>
                <p:cNvPr id="68" name="Group 7"/>
                <p:cNvGrpSpPr>
                  <a:grpSpLocks/>
                </p:cNvGrpSpPr>
                <p:nvPr/>
              </p:nvGrpSpPr>
              <p:grpSpPr bwMode="auto">
                <a:xfrm>
                  <a:off x="5105400" y="4262438"/>
                  <a:ext cx="3213343" cy="602694"/>
                  <a:chOff x="1638300" y="2509838"/>
                  <a:chExt cx="3213343" cy="602694"/>
                </a:xfrm>
              </p:grpSpPr>
              <p:sp>
                <p:nvSpPr>
                  <p:cNvPr id="69" name="Freeform 2"/>
                  <p:cNvSpPr/>
                  <p:nvPr/>
                </p:nvSpPr>
                <p:spPr>
                  <a:xfrm>
                    <a:off x="1638300" y="2509932"/>
                    <a:ext cx="2476687" cy="423968"/>
                  </a:xfrm>
                  <a:custGeom>
                    <a:avLst/>
                    <a:gdLst>
                      <a:gd name="connsiteX0" fmla="*/ 0 w 2476500"/>
                      <a:gd name="connsiteY0" fmla="*/ 176212 h 423862"/>
                      <a:gd name="connsiteX1" fmla="*/ 609600 w 2476500"/>
                      <a:gd name="connsiteY1" fmla="*/ 33337 h 423862"/>
                      <a:gd name="connsiteX2" fmla="*/ 1143000 w 2476500"/>
                      <a:gd name="connsiteY2" fmla="*/ 376237 h 423862"/>
                      <a:gd name="connsiteX3" fmla="*/ 1781175 w 2476500"/>
                      <a:gd name="connsiteY3" fmla="*/ 147637 h 423862"/>
                      <a:gd name="connsiteX4" fmla="*/ 2286000 w 2476500"/>
                      <a:gd name="connsiteY4" fmla="*/ 366712 h 423862"/>
                      <a:gd name="connsiteX5" fmla="*/ 2476500 w 2476500"/>
                      <a:gd name="connsiteY5" fmla="*/ 423862 h 423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6500" h="423862">
                        <a:moveTo>
                          <a:pt x="0" y="176212"/>
                        </a:moveTo>
                        <a:cubicBezTo>
                          <a:pt x="209550" y="88106"/>
                          <a:pt x="419100" y="0"/>
                          <a:pt x="609600" y="33337"/>
                        </a:cubicBezTo>
                        <a:cubicBezTo>
                          <a:pt x="800100" y="66675"/>
                          <a:pt x="947738" y="357187"/>
                          <a:pt x="1143000" y="376237"/>
                        </a:cubicBezTo>
                        <a:cubicBezTo>
                          <a:pt x="1338262" y="395287"/>
                          <a:pt x="1590675" y="149224"/>
                          <a:pt x="1781175" y="147637"/>
                        </a:cubicBezTo>
                        <a:cubicBezTo>
                          <a:pt x="1971675" y="146050"/>
                          <a:pt x="2170112" y="320674"/>
                          <a:pt x="2286000" y="366712"/>
                        </a:cubicBezTo>
                        <a:cubicBezTo>
                          <a:pt x="2401888" y="412750"/>
                          <a:pt x="2444750" y="414337"/>
                          <a:pt x="2476500" y="423862"/>
                        </a:cubicBezTo>
                      </a:path>
                    </a:pathLst>
                  </a:cu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70" name="TextBox 69"/>
                  <p:cNvSpPr txBox="1"/>
                  <p:nvPr/>
                </p:nvSpPr>
                <p:spPr>
                  <a:xfrm>
                    <a:off x="4038782" y="2743353"/>
                    <a:ext cx="812861" cy="368392"/>
                  </a:xfrm>
                  <a:prstGeom prst="rect">
                    <a:avLst/>
                  </a:prstGeom>
                  <a:noFill/>
                  <a:ln>
                    <a:noFill/>
                  </a:ln>
                </p:spPr>
                <p:txBody>
                  <a:bodyPr wrap="none">
                    <a:spAutoFit/>
                  </a:bodyPr>
                  <a:lstStyle/>
                  <a:p>
                    <a:pPr>
                      <a:defRPr/>
                    </a:pPr>
                    <a:r>
                      <a:rPr lang="en-GB" i="1" dirty="0">
                        <a:solidFill>
                          <a:schemeClr val="tx2">
                            <a:lumMod val="50000"/>
                          </a:schemeClr>
                        </a:solidFill>
                        <a:latin typeface="Arial" pitchFamily="34" charset="0"/>
                        <a:ea typeface="+mn-ea"/>
                        <a:cs typeface="+mn-cs"/>
                      </a:rPr>
                      <a:t>PHO2</a:t>
                    </a:r>
                  </a:p>
                </p:txBody>
              </p:sp>
            </p:grpSp>
          </p:grpSp>
          <p:sp>
            <p:nvSpPr>
              <p:cNvPr id="59" name="Freeform 58"/>
              <p:cNvSpPr/>
              <p:nvPr/>
            </p:nvSpPr>
            <p:spPr>
              <a:xfrm>
                <a:off x="5181606" y="4419734"/>
                <a:ext cx="558842" cy="595462"/>
              </a:xfrm>
              <a:custGeom>
                <a:avLst/>
                <a:gdLst>
                  <a:gd name="connsiteX0" fmla="*/ 411480 w 558092"/>
                  <a:gd name="connsiteY0" fmla="*/ 1236 h 595596"/>
                  <a:gd name="connsiteX1" fmla="*/ 384810 w 558092"/>
                  <a:gd name="connsiteY1" fmla="*/ 16476 h 595596"/>
                  <a:gd name="connsiteX2" fmla="*/ 354330 w 558092"/>
                  <a:gd name="connsiteY2" fmla="*/ 27906 h 595596"/>
                  <a:gd name="connsiteX3" fmla="*/ 323850 w 558092"/>
                  <a:gd name="connsiteY3" fmla="*/ 39336 h 595596"/>
                  <a:gd name="connsiteX4" fmla="*/ 300990 w 558092"/>
                  <a:gd name="connsiteY4" fmla="*/ 54576 h 595596"/>
                  <a:gd name="connsiteX5" fmla="*/ 274320 w 558092"/>
                  <a:gd name="connsiteY5" fmla="*/ 69816 h 595596"/>
                  <a:gd name="connsiteX6" fmla="*/ 262890 w 558092"/>
                  <a:gd name="connsiteY6" fmla="*/ 81246 h 595596"/>
                  <a:gd name="connsiteX7" fmla="*/ 247650 w 558092"/>
                  <a:gd name="connsiteY7" fmla="*/ 88866 h 595596"/>
                  <a:gd name="connsiteX8" fmla="*/ 236220 w 558092"/>
                  <a:gd name="connsiteY8" fmla="*/ 104106 h 595596"/>
                  <a:gd name="connsiteX9" fmla="*/ 224790 w 558092"/>
                  <a:gd name="connsiteY9" fmla="*/ 111726 h 595596"/>
                  <a:gd name="connsiteX10" fmla="*/ 217170 w 558092"/>
                  <a:gd name="connsiteY10" fmla="*/ 123156 h 595596"/>
                  <a:gd name="connsiteX11" fmla="*/ 205740 w 558092"/>
                  <a:gd name="connsiteY11" fmla="*/ 138396 h 595596"/>
                  <a:gd name="connsiteX12" fmla="*/ 201930 w 558092"/>
                  <a:gd name="connsiteY12" fmla="*/ 153636 h 595596"/>
                  <a:gd name="connsiteX13" fmla="*/ 205740 w 558092"/>
                  <a:gd name="connsiteY13" fmla="*/ 165066 h 595596"/>
                  <a:gd name="connsiteX14" fmla="*/ 217170 w 558092"/>
                  <a:gd name="connsiteY14" fmla="*/ 168876 h 595596"/>
                  <a:gd name="connsiteX15" fmla="*/ 259080 w 558092"/>
                  <a:gd name="connsiteY15" fmla="*/ 165066 h 595596"/>
                  <a:gd name="connsiteX16" fmla="*/ 323850 w 558092"/>
                  <a:gd name="connsiteY16" fmla="*/ 161256 h 595596"/>
                  <a:gd name="connsiteX17" fmla="*/ 335280 w 558092"/>
                  <a:gd name="connsiteY17" fmla="*/ 157446 h 595596"/>
                  <a:gd name="connsiteX18" fmla="*/ 422910 w 558092"/>
                  <a:gd name="connsiteY18" fmla="*/ 165066 h 595596"/>
                  <a:gd name="connsiteX19" fmla="*/ 434340 w 558092"/>
                  <a:gd name="connsiteY19" fmla="*/ 172686 h 595596"/>
                  <a:gd name="connsiteX20" fmla="*/ 434340 w 558092"/>
                  <a:gd name="connsiteY20" fmla="*/ 195546 h 595596"/>
                  <a:gd name="connsiteX21" fmla="*/ 422910 w 558092"/>
                  <a:gd name="connsiteY21" fmla="*/ 203166 h 595596"/>
                  <a:gd name="connsiteX22" fmla="*/ 400050 w 558092"/>
                  <a:gd name="connsiteY22" fmla="*/ 210786 h 595596"/>
                  <a:gd name="connsiteX23" fmla="*/ 300990 w 558092"/>
                  <a:gd name="connsiteY23" fmla="*/ 210786 h 595596"/>
                  <a:gd name="connsiteX24" fmla="*/ 274320 w 558092"/>
                  <a:gd name="connsiteY24" fmla="*/ 218406 h 595596"/>
                  <a:gd name="connsiteX25" fmla="*/ 240030 w 558092"/>
                  <a:gd name="connsiteY25" fmla="*/ 226026 h 595596"/>
                  <a:gd name="connsiteX26" fmla="*/ 217170 w 558092"/>
                  <a:gd name="connsiteY26" fmla="*/ 237456 h 595596"/>
                  <a:gd name="connsiteX27" fmla="*/ 198120 w 558092"/>
                  <a:gd name="connsiteY27" fmla="*/ 245076 h 595596"/>
                  <a:gd name="connsiteX28" fmla="*/ 186690 w 558092"/>
                  <a:gd name="connsiteY28" fmla="*/ 248886 h 595596"/>
                  <a:gd name="connsiteX29" fmla="*/ 152400 w 558092"/>
                  <a:gd name="connsiteY29" fmla="*/ 267936 h 595596"/>
                  <a:gd name="connsiteX30" fmla="*/ 137160 w 558092"/>
                  <a:gd name="connsiteY30" fmla="*/ 275556 h 595596"/>
                  <a:gd name="connsiteX31" fmla="*/ 125730 w 558092"/>
                  <a:gd name="connsiteY31" fmla="*/ 286986 h 595596"/>
                  <a:gd name="connsiteX32" fmla="*/ 95250 w 558092"/>
                  <a:gd name="connsiteY32" fmla="*/ 325086 h 595596"/>
                  <a:gd name="connsiteX33" fmla="*/ 95250 w 558092"/>
                  <a:gd name="connsiteY33" fmla="*/ 378426 h 595596"/>
                  <a:gd name="connsiteX34" fmla="*/ 99060 w 558092"/>
                  <a:gd name="connsiteY34" fmla="*/ 389856 h 595596"/>
                  <a:gd name="connsiteX35" fmla="*/ 144780 w 558092"/>
                  <a:gd name="connsiteY35" fmla="*/ 443196 h 595596"/>
                  <a:gd name="connsiteX36" fmla="*/ 175260 w 558092"/>
                  <a:gd name="connsiteY36" fmla="*/ 462246 h 595596"/>
                  <a:gd name="connsiteX37" fmla="*/ 224790 w 558092"/>
                  <a:gd name="connsiteY37" fmla="*/ 485106 h 595596"/>
                  <a:gd name="connsiteX38" fmla="*/ 247650 w 558092"/>
                  <a:gd name="connsiteY38" fmla="*/ 488916 h 595596"/>
                  <a:gd name="connsiteX39" fmla="*/ 259080 w 558092"/>
                  <a:gd name="connsiteY39" fmla="*/ 492726 h 595596"/>
                  <a:gd name="connsiteX40" fmla="*/ 281940 w 558092"/>
                  <a:gd name="connsiteY40" fmla="*/ 496536 h 595596"/>
                  <a:gd name="connsiteX41" fmla="*/ 358140 w 558092"/>
                  <a:gd name="connsiteY41" fmla="*/ 492726 h 595596"/>
                  <a:gd name="connsiteX42" fmla="*/ 403860 w 558092"/>
                  <a:gd name="connsiteY42" fmla="*/ 488916 h 595596"/>
                  <a:gd name="connsiteX43" fmla="*/ 411480 w 558092"/>
                  <a:gd name="connsiteY43" fmla="*/ 477486 h 595596"/>
                  <a:gd name="connsiteX44" fmla="*/ 415290 w 558092"/>
                  <a:gd name="connsiteY44" fmla="*/ 458436 h 595596"/>
                  <a:gd name="connsiteX45" fmla="*/ 400050 w 558092"/>
                  <a:gd name="connsiteY45" fmla="*/ 431766 h 595596"/>
                  <a:gd name="connsiteX46" fmla="*/ 388620 w 558092"/>
                  <a:gd name="connsiteY46" fmla="*/ 424146 h 595596"/>
                  <a:gd name="connsiteX47" fmla="*/ 377190 w 558092"/>
                  <a:gd name="connsiteY47" fmla="*/ 412716 h 595596"/>
                  <a:gd name="connsiteX48" fmla="*/ 350520 w 558092"/>
                  <a:gd name="connsiteY48" fmla="*/ 397476 h 595596"/>
                  <a:gd name="connsiteX49" fmla="*/ 320040 w 558092"/>
                  <a:gd name="connsiteY49" fmla="*/ 382236 h 595596"/>
                  <a:gd name="connsiteX50" fmla="*/ 308610 w 558092"/>
                  <a:gd name="connsiteY50" fmla="*/ 370806 h 595596"/>
                  <a:gd name="connsiteX51" fmla="*/ 327660 w 558092"/>
                  <a:gd name="connsiteY51" fmla="*/ 340326 h 595596"/>
                  <a:gd name="connsiteX52" fmla="*/ 331470 w 558092"/>
                  <a:gd name="connsiteY52" fmla="*/ 328896 h 595596"/>
                  <a:gd name="connsiteX53" fmla="*/ 350520 w 558092"/>
                  <a:gd name="connsiteY53" fmla="*/ 306036 h 595596"/>
                  <a:gd name="connsiteX54" fmla="*/ 365760 w 558092"/>
                  <a:gd name="connsiteY54" fmla="*/ 298416 h 595596"/>
                  <a:gd name="connsiteX55" fmla="*/ 400050 w 558092"/>
                  <a:gd name="connsiteY55" fmla="*/ 302226 h 595596"/>
                  <a:gd name="connsiteX56" fmla="*/ 422910 w 558092"/>
                  <a:gd name="connsiteY56" fmla="*/ 313656 h 595596"/>
                  <a:gd name="connsiteX57" fmla="*/ 461010 w 558092"/>
                  <a:gd name="connsiteY57" fmla="*/ 328896 h 595596"/>
                  <a:gd name="connsiteX58" fmla="*/ 487680 w 558092"/>
                  <a:gd name="connsiteY58" fmla="*/ 347946 h 595596"/>
                  <a:gd name="connsiteX59" fmla="*/ 502920 w 558092"/>
                  <a:gd name="connsiteY59" fmla="*/ 363186 h 595596"/>
                  <a:gd name="connsiteX60" fmla="*/ 514350 w 558092"/>
                  <a:gd name="connsiteY60" fmla="*/ 370806 h 595596"/>
                  <a:gd name="connsiteX61" fmla="*/ 548640 w 558092"/>
                  <a:gd name="connsiteY61" fmla="*/ 412716 h 595596"/>
                  <a:gd name="connsiteX62" fmla="*/ 556260 w 558092"/>
                  <a:gd name="connsiteY62" fmla="*/ 450816 h 595596"/>
                  <a:gd name="connsiteX63" fmla="*/ 552450 w 558092"/>
                  <a:gd name="connsiteY63" fmla="*/ 477486 h 595596"/>
                  <a:gd name="connsiteX64" fmla="*/ 533400 w 558092"/>
                  <a:gd name="connsiteY64" fmla="*/ 515586 h 595596"/>
                  <a:gd name="connsiteX65" fmla="*/ 510540 w 558092"/>
                  <a:gd name="connsiteY65" fmla="*/ 546066 h 595596"/>
                  <a:gd name="connsiteX66" fmla="*/ 472440 w 558092"/>
                  <a:gd name="connsiteY66" fmla="*/ 580356 h 595596"/>
                  <a:gd name="connsiteX67" fmla="*/ 453390 w 558092"/>
                  <a:gd name="connsiteY67" fmla="*/ 587976 h 595596"/>
                  <a:gd name="connsiteX68" fmla="*/ 400050 w 558092"/>
                  <a:gd name="connsiteY68" fmla="*/ 595596 h 595596"/>
                  <a:gd name="connsiteX69" fmla="*/ 281940 w 558092"/>
                  <a:gd name="connsiteY69" fmla="*/ 587976 h 595596"/>
                  <a:gd name="connsiteX70" fmla="*/ 270510 w 558092"/>
                  <a:gd name="connsiteY70" fmla="*/ 584166 h 595596"/>
                  <a:gd name="connsiteX71" fmla="*/ 255270 w 558092"/>
                  <a:gd name="connsiteY71" fmla="*/ 580356 h 595596"/>
                  <a:gd name="connsiteX72" fmla="*/ 243840 w 558092"/>
                  <a:gd name="connsiteY72" fmla="*/ 572736 h 595596"/>
                  <a:gd name="connsiteX73" fmla="*/ 194310 w 558092"/>
                  <a:gd name="connsiteY73" fmla="*/ 549876 h 595596"/>
                  <a:gd name="connsiteX74" fmla="*/ 171450 w 558092"/>
                  <a:gd name="connsiteY74" fmla="*/ 534636 h 595596"/>
                  <a:gd name="connsiteX75" fmla="*/ 160020 w 558092"/>
                  <a:gd name="connsiteY75" fmla="*/ 523206 h 595596"/>
                  <a:gd name="connsiteX76" fmla="*/ 121920 w 558092"/>
                  <a:gd name="connsiteY76" fmla="*/ 496536 h 595596"/>
                  <a:gd name="connsiteX77" fmla="*/ 87630 w 558092"/>
                  <a:gd name="connsiteY77" fmla="*/ 462246 h 595596"/>
                  <a:gd name="connsiteX78" fmla="*/ 60960 w 558092"/>
                  <a:gd name="connsiteY78" fmla="*/ 424146 h 595596"/>
                  <a:gd name="connsiteX79" fmla="*/ 38100 w 558092"/>
                  <a:gd name="connsiteY79" fmla="*/ 389856 h 595596"/>
                  <a:gd name="connsiteX80" fmla="*/ 22860 w 558092"/>
                  <a:gd name="connsiteY80" fmla="*/ 363186 h 595596"/>
                  <a:gd name="connsiteX81" fmla="*/ 0 w 558092"/>
                  <a:gd name="connsiteY81" fmla="*/ 317466 h 595596"/>
                  <a:gd name="connsiteX82" fmla="*/ 7620 w 558092"/>
                  <a:gd name="connsiteY82" fmla="*/ 290796 h 595596"/>
                  <a:gd name="connsiteX83" fmla="*/ 19050 w 558092"/>
                  <a:gd name="connsiteY83" fmla="*/ 279366 h 595596"/>
                  <a:gd name="connsiteX84" fmla="*/ 49530 w 558092"/>
                  <a:gd name="connsiteY84" fmla="*/ 260316 h 595596"/>
                  <a:gd name="connsiteX85" fmla="*/ 60960 w 558092"/>
                  <a:gd name="connsiteY85" fmla="*/ 252696 h 595596"/>
                  <a:gd name="connsiteX86" fmla="*/ 83820 w 558092"/>
                  <a:gd name="connsiteY86" fmla="*/ 245076 h 595596"/>
                  <a:gd name="connsiteX87" fmla="*/ 140970 w 558092"/>
                  <a:gd name="connsiteY87" fmla="*/ 248886 h 595596"/>
                  <a:gd name="connsiteX88" fmla="*/ 156210 w 558092"/>
                  <a:gd name="connsiteY88" fmla="*/ 256506 h 595596"/>
                  <a:gd name="connsiteX89" fmla="*/ 186690 w 558092"/>
                  <a:gd name="connsiteY89" fmla="*/ 267936 h 595596"/>
                  <a:gd name="connsiteX90" fmla="*/ 198120 w 558092"/>
                  <a:gd name="connsiteY90" fmla="*/ 275556 h 595596"/>
                  <a:gd name="connsiteX91" fmla="*/ 240030 w 558092"/>
                  <a:gd name="connsiteY91" fmla="*/ 290796 h 595596"/>
                  <a:gd name="connsiteX92" fmla="*/ 270510 w 558092"/>
                  <a:gd name="connsiteY92" fmla="*/ 302226 h 595596"/>
                  <a:gd name="connsiteX93" fmla="*/ 320040 w 558092"/>
                  <a:gd name="connsiteY93" fmla="*/ 313656 h 595596"/>
                  <a:gd name="connsiteX94" fmla="*/ 312420 w 558092"/>
                  <a:gd name="connsiteY94" fmla="*/ 325086 h 595596"/>
                  <a:gd name="connsiteX95" fmla="*/ 297180 w 558092"/>
                  <a:gd name="connsiteY95" fmla="*/ 355566 h 595596"/>
                  <a:gd name="connsiteX96" fmla="*/ 289560 w 558092"/>
                  <a:gd name="connsiteY96" fmla="*/ 366996 h 595596"/>
                  <a:gd name="connsiteX97" fmla="*/ 285750 w 558092"/>
                  <a:gd name="connsiteY97" fmla="*/ 382236 h 595596"/>
                  <a:gd name="connsiteX98" fmla="*/ 300990 w 558092"/>
                  <a:gd name="connsiteY98" fmla="*/ 416526 h 595596"/>
                  <a:gd name="connsiteX99" fmla="*/ 312420 w 558092"/>
                  <a:gd name="connsiteY99" fmla="*/ 420336 h 595596"/>
                  <a:gd name="connsiteX100" fmla="*/ 346710 w 558092"/>
                  <a:gd name="connsiteY100" fmla="*/ 416526 h 595596"/>
                  <a:gd name="connsiteX101" fmla="*/ 407670 w 558092"/>
                  <a:gd name="connsiteY101" fmla="*/ 408906 h 595596"/>
                  <a:gd name="connsiteX102" fmla="*/ 445770 w 558092"/>
                  <a:gd name="connsiteY102" fmla="*/ 397476 h 595596"/>
                  <a:gd name="connsiteX103" fmla="*/ 457200 w 558092"/>
                  <a:gd name="connsiteY103" fmla="*/ 393666 h 595596"/>
                  <a:gd name="connsiteX104" fmla="*/ 468630 w 558092"/>
                  <a:gd name="connsiteY104" fmla="*/ 389856 h 59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558092" h="595596">
                    <a:moveTo>
                      <a:pt x="411480" y="1236"/>
                    </a:moveTo>
                    <a:cubicBezTo>
                      <a:pt x="389024" y="8721"/>
                      <a:pt x="411171" y="0"/>
                      <a:pt x="384810" y="16476"/>
                    </a:cubicBezTo>
                    <a:cubicBezTo>
                      <a:pt x="363595" y="29735"/>
                      <a:pt x="376271" y="19678"/>
                      <a:pt x="354330" y="27906"/>
                    </a:cubicBezTo>
                    <a:cubicBezTo>
                      <a:pt x="314483" y="42849"/>
                      <a:pt x="362969" y="29556"/>
                      <a:pt x="323850" y="39336"/>
                    </a:cubicBezTo>
                    <a:cubicBezTo>
                      <a:pt x="297251" y="65935"/>
                      <a:pt x="326721" y="39872"/>
                      <a:pt x="300990" y="54576"/>
                    </a:cubicBezTo>
                    <a:cubicBezTo>
                      <a:pt x="268697" y="73029"/>
                      <a:pt x="300527" y="61080"/>
                      <a:pt x="274320" y="69816"/>
                    </a:cubicBezTo>
                    <a:cubicBezTo>
                      <a:pt x="270510" y="73626"/>
                      <a:pt x="267275" y="78114"/>
                      <a:pt x="262890" y="81246"/>
                    </a:cubicBezTo>
                    <a:cubicBezTo>
                      <a:pt x="258268" y="84547"/>
                      <a:pt x="251962" y="85170"/>
                      <a:pt x="247650" y="88866"/>
                    </a:cubicBezTo>
                    <a:cubicBezTo>
                      <a:pt x="242829" y="92999"/>
                      <a:pt x="240710" y="99616"/>
                      <a:pt x="236220" y="104106"/>
                    </a:cubicBezTo>
                    <a:cubicBezTo>
                      <a:pt x="232982" y="107344"/>
                      <a:pt x="228600" y="109186"/>
                      <a:pt x="224790" y="111726"/>
                    </a:cubicBezTo>
                    <a:cubicBezTo>
                      <a:pt x="222250" y="115536"/>
                      <a:pt x="219832" y="119430"/>
                      <a:pt x="217170" y="123156"/>
                    </a:cubicBezTo>
                    <a:cubicBezTo>
                      <a:pt x="213479" y="128323"/>
                      <a:pt x="208580" y="132716"/>
                      <a:pt x="205740" y="138396"/>
                    </a:cubicBezTo>
                    <a:cubicBezTo>
                      <a:pt x="203398" y="143080"/>
                      <a:pt x="203200" y="148556"/>
                      <a:pt x="201930" y="153636"/>
                    </a:cubicBezTo>
                    <a:cubicBezTo>
                      <a:pt x="203200" y="157446"/>
                      <a:pt x="202900" y="162226"/>
                      <a:pt x="205740" y="165066"/>
                    </a:cubicBezTo>
                    <a:cubicBezTo>
                      <a:pt x="208580" y="167906"/>
                      <a:pt x="213154" y="168876"/>
                      <a:pt x="217170" y="168876"/>
                    </a:cubicBezTo>
                    <a:cubicBezTo>
                      <a:pt x="231198" y="168876"/>
                      <a:pt x="245088" y="166065"/>
                      <a:pt x="259080" y="165066"/>
                    </a:cubicBezTo>
                    <a:cubicBezTo>
                      <a:pt x="280652" y="163525"/>
                      <a:pt x="302260" y="162526"/>
                      <a:pt x="323850" y="161256"/>
                    </a:cubicBezTo>
                    <a:cubicBezTo>
                      <a:pt x="327660" y="159986"/>
                      <a:pt x="331264" y="157446"/>
                      <a:pt x="335280" y="157446"/>
                    </a:cubicBezTo>
                    <a:cubicBezTo>
                      <a:pt x="396558" y="157446"/>
                      <a:pt x="387769" y="156281"/>
                      <a:pt x="422910" y="165066"/>
                    </a:cubicBezTo>
                    <a:cubicBezTo>
                      <a:pt x="426720" y="167606"/>
                      <a:pt x="431479" y="169110"/>
                      <a:pt x="434340" y="172686"/>
                    </a:cubicBezTo>
                    <a:cubicBezTo>
                      <a:pt x="439420" y="179036"/>
                      <a:pt x="439420" y="189196"/>
                      <a:pt x="434340" y="195546"/>
                    </a:cubicBezTo>
                    <a:cubicBezTo>
                      <a:pt x="431479" y="199122"/>
                      <a:pt x="427094" y="201306"/>
                      <a:pt x="422910" y="203166"/>
                    </a:cubicBezTo>
                    <a:cubicBezTo>
                      <a:pt x="415570" y="206428"/>
                      <a:pt x="400050" y="210786"/>
                      <a:pt x="400050" y="210786"/>
                    </a:cubicBezTo>
                    <a:cubicBezTo>
                      <a:pt x="350354" y="205816"/>
                      <a:pt x="360870" y="204798"/>
                      <a:pt x="300990" y="210786"/>
                    </a:cubicBezTo>
                    <a:cubicBezTo>
                      <a:pt x="291828" y="211702"/>
                      <a:pt x="283068" y="215907"/>
                      <a:pt x="274320" y="218406"/>
                    </a:cubicBezTo>
                    <a:cubicBezTo>
                      <a:pt x="261765" y="221993"/>
                      <a:pt x="253124" y="223407"/>
                      <a:pt x="240030" y="226026"/>
                    </a:cubicBezTo>
                    <a:cubicBezTo>
                      <a:pt x="232410" y="229836"/>
                      <a:pt x="224926" y="233931"/>
                      <a:pt x="217170" y="237456"/>
                    </a:cubicBezTo>
                    <a:cubicBezTo>
                      <a:pt x="210944" y="240286"/>
                      <a:pt x="204524" y="242675"/>
                      <a:pt x="198120" y="245076"/>
                    </a:cubicBezTo>
                    <a:cubicBezTo>
                      <a:pt x="194360" y="246486"/>
                      <a:pt x="190381" y="247304"/>
                      <a:pt x="186690" y="248886"/>
                    </a:cubicBezTo>
                    <a:cubicBezTo>
                      <a:pt x="170704" y="255737"/>
                      <a:pt x="168657" y="258904"/>
                      <a:pt x="152400" y="267936"/>
                    </a:cubicBezTo>
                    <a:cubicBezTo>
                      <a:pt x="147435" y="270694"/>
                      <a:pt x="141782" y="272255"/>
                      <a:pt x="137160" y="275556"/>
                    </a:cubicBezTo>
                    <a:cubicBezTo>
                      <a:pt x="132775" y="278688"/>
                      <a:pt x="129334" y="282981"/>
                      <a:pt x="125730" y="286986"/>
                    </a:cubicBezTo>
                    <a:cubicBezTo>
                      <a:pt x="103581" y="311596"/>
                      <a:pt x="107921" y="306079"/>
                      <a:pt x="95250" y="325086"/>
                    </a:cubicBezTo>
                    <a:cubicBezTo>
                      <a:pt x="89880" y="351938"/>
                      <a:pt x="89491" y="343870"/>
                      <a:pt x="95250" y="378426"/>
                    </a:cubicBezTo>
                    <a:cubicBezTo>
                      <a:pt x="95910" y="382387"/>
                      <a:pt x="97478" y="386165"/>
                      <a:pt x="99060" y="389856"/>
                    </a:cubicBezTo>
                    <a:cubicBezTo>
                      <a:pt x="109314" y="413782"/>
                      <a:pt x="119734" y="424412"/>
                      <a:pt x="144780" y="443196"/>
                    </a:cubicBezTo>
                    <a:cubicBezTo>
                      <a:pt x="173919" y="465050"/>
                      <a:pt x="145973" y="445510"/>
                      <a:pt x="175260" y="462246"/>
                    </a:cubicBezTo>
                    <a:cubicBezTo>
                      <a:pt x="195265" y="473678"/>
                      <a:pt x="190820" y="479444"/>
                      <a:pt x="224790" y="485106"/>
                    </a:cubicBezTo>
                    <a:cubicBezTo>
                      <a:pt x="232410" y="486376"/>
                      <a:pt x="240109" y="487240"/>
                      <a:pt x="247650" y="488916"/>
                    </a:cubicBezTo>
                    <a:cubicBezTo>
                      <a:pt x="251570" y="489787"/>
                      <a:pt x="255160" y="491855"/>
                      <a:pt x="259080" y="492726"/>
                    </a:cubicBezTo>
                    <a:cubicBezTo>
                      <a:pt x="266621" y="494402"/>
                      <a:pt x="274320" y="495266"/>
                      <a:pt x="281940" y="496536"/>
                    </a:cubicBezTo>
                    <a:lnTo>
                      <a:pt x="358140" y="492726"/>
                    </a:lnTo>
                    <a:cubicBezTo>
                      <a:pt x="373403" y="491772"/>
                      <a:pt x="389156" y="493117"/>
                      <a:pt x="403860" y="488916"/>
                    </a:cubicBezTo>
                    <a:cubicBezTo>
                      <a:pt x="408263" y="487658"/>
                      <a:pt x="408940" y="481296"/>
                      <a:pt x="411480" y="477486"/>
                    </a:cubicBezTo>
                    <a:cubicBezTo>
                      <a:pt x="412750" y="471136"/>
                      <a:pt x="415290" y="464912"/>
                      <a:pt x="415290" y="458436"/>
                    </a:cubicBezTo>
                    <a:cubicBezTo>
                      <a:pt x="415290" y="449718"/>
                      <a:pt x="404691" y="436407"/>
                      <a:pt x="400050" y="431766"/>
                    </a:cubicBezTo>
                    <a:cubicBezTo>
                      <a:pt x="396812" y="428528"/>
                      <a:pt x="392138" y="427077"/>
                      <a:pt x="388620" y="424146"/>
                    </a:cubicBezTo>
                    <a:cubicBezTo>
                      <a:pt x="384481" y="420697"/>
                      <a:pt x="381329" y="416165"/>
                      <a:pt x="377190" y="412716"/>
                    </a:cubicBezTo>
                    <a:cubicBezTo>
                      <a:pt x="367610" y="404733"/>
                      <a:pt x="361700" y="403687"/>
                      <a:pt x="350520" y="397476"/>
                    </a:cubicBezTo>
                    <a:cubicBezTo>
                      <a:pt x="323527" y="382480"/>
                      <a:pt x="340935" y="389201"/>
                      <a:pt x="320040" y="382236"/>
                    </a:cubicBezTo>
                    <a:cubicBezTo>
                      <a:pt x="316230" y="378426"/>
                      <a:pt x="309372" y="376140"/>
                      <a:pt x="308610" y="370806"/>
                    </a:cubicBezTo>
                    <a:cubicBezTo>
                      <a:pt x="307773" y="364949"/>
                      <a:pt x="325452" y="343270"/>
                      <a:pt x="327660" y="340326"/>
                    </a:cubicBezTo>
                    <a:cubicBezTo>
                      <a:pt x="328930" y="336516"/>
                      <a:pt x="329674" y="332488"/>
                      <a:pt x="331470" y="328896"/>
                    </a:cubicBezTo>
                    <a:cubicBezTo>
                      <a:pt x="335183" y="321470"/>
                      <a:pt x="343966" y="310717"/>
                      <a:pt x="350520" y="306036"/>
                    </a:cubicBezTo>
                    <a:cubicBezTo>
                      <a:pt x="355142" y="302735"/>
                      <a:pt x="360680" y="300956"/>
                      <a:pt x="365760" y="298416"/>
                    </a:cubicBezTo>
                    <a:cubicBezTo>
                      <a:pt x="377190" y="299686"/>
                      <a:pt x="388938" y="299263"/>
                      <a:pt x="400050" y="302226"/>
                    </a:cubicBezTo>
                    <a:cubicBezTo>
                      <a:pt x="408282" y="304421"/>
                      <a:pt x="415000" y="310492"/>
                      <a:pt x="422910" y="313656"/>
                    </a:cubicBezTo>
                    <a:cubicBezTo>
                      <a:pt x="463034" y="329706"/>
                      <a:pt x="406427" y="298572"/>
                      <a:pt x="461010" y="328896"/>
                    </a:cubicBezTo>
                    <a:cubicBezTo>
                      <a:pt x="466576" y="331988"/>
                      <a:pt x="484235" y="344932"/>
                      <a:pt x="487680" y="347946"/>
                    </a:cubicBezTo>
                    <a:cubicBezTo>
                      <a:pt x="493087" y="352677"/>
                      <a:pt x="497465" y="358511"/>
                      <a:pt x="502920" y="363186"/>
                    </a:cubicBezTo>
                    <a:cubicBezTo>
                      <a:pt x="506397" y="366166"/>
                      <a:pt x="510946" y="367743"/>
                      <a:pt x="514350" y="370806"/>
                    </a:cubicBezTo>
                    <a:cubicBezTo>
                      <a:pt x="542246" y="395913"/>
                      <a:pt x="536658" y="388751"/>
                      <a:pt x="548640" y="412716"/>
                    </a:cubicBezTo>
                    <a:cubicBezTo>
                      <a:pt x="551180" y="425416"/>
                      <a:pt x="558092" y="437995"/>
                      <a:pt x="556260" y="450816"/>
                    </a:cubicBezTo>
                    <a:cubicBezTo>
                      <a:pt x="554990" y="459706"/>
                      <a:pt x="554628" y="468774"/>
                      <a:pt x="552450" y="477486"/>
                    </a:cubicBezTo>
                    <a:cubicBezTo>
                      <a:pt x="549367" y="489817"/>
                      <a:pt x="540458" y="505391"/>
                      <a:pt x="533400" y="515586"/>
                    </a:cubicBezTo>
                    <a:cubicBezTo>
                      <a:pt x="526171" y="526028"/>
                      <a:pt x="519520" y="537086"/>
                      <a:pt x="510540" y="546066"/>
                    </a:cubicBezTo>
                    <a:cubicBezTo>
                      <a:pt x="500667" y="555939"/>
                      <a:pt x="487034" y="573059"/>
                      <a:pt x="472440" y="580356"/>
                    </a:cubicBezTo>
                    <a:cubicBezTo>
                      <a:pt x="466323" y="583415"/>
                      <a:pt x="459941" y="586011"/>
                      <a:pt x="453390" y="587976"/>
                    </a:cubicBezTo>
                    <a:cubicBezTo>
                      <a:pt x="439118" y="592257"/>
                      <a:pt x="412263" y="594239"/>
                      <a:pt x="400050" y="595596"/>
                    </a:cubicBezTo>
                    <a:cubicBezTo>
                      <a:pt x="373949" y="594410"/>
                      <a:pt x="315571" y="593581"/>
                      <a:pt x="281940" y="587976"/>
                    </a:cubicBezTo>
                    <a:cubicBezTo>
                      <a:pt x="277979" y="587316"/>
                      <a:pt x="274372" y="585269"/>
                      <a:pt x="270510" y="584166"/>
                    </a:cubicBezTo>
                    <a:cubicBezTo>
                      <a:pt x="265475" y="582727"/>
                      <a:pt x="260350" y="581626"/>
                      <a:pt x="255270" y="580356"/>
                    </a:cubicBezTo>
                    <a:cubicBezTo>
                      <a:pt x="251460" y="577816"/>
                      <a:pt x="247936" y="574784"/>
                      <a:pt x="243840" y="572736"/>
                    </a:cubicBezTo>
                    <a:cubicBezTo>
                      <a:pt x="218520" y="560076"/>
                      <a:pt x="223805" y="569539"/>
                      <a:pt x="194310" y="549876"/>
                    </a:cubicBezTo>
                    <a:cubicBezTo>
                      <a:pt x="186690" y="544796"/>
                      <a:pt x="178679" y="540259"/>
                      <a:pt x="171450" y="534636"/>
                    </a:cubicBezTo>
                    <a:cubicBezTo>
                      <a:pt x="167197" y="531328"/>
                      <a:pt x="164273" y="526514"/>
                      <a:pt x="160020" y="523206"/>
                    </a:cubicBezTo>
                    <a:cubicBezTo>
                      <a:pt x="149123" y="514730"/>
                      <a:pt x="132528" y="506328"/>
                      <a:pt x="121920" y="496536"/>
                    </a:cubicBezTo>
                    <a:cubicBezTo>
                      <a:pt x="110042" y="485572"/>
                      <a:pt x="97329" y="475178"/>
                      <a:pt x="87630" y="462246"/>
                    </a:cubicBezTo>
                    <a:cubicBezTo>
                      <a:pt x="74608" y="444883"/>
                      <a:pt x="74094" y="444785"/>
                      <a:pt x="60960" y="424146"/>
                    </a:cubicBezTo>
                    <a:cubicBezTo>
                      <a:pt x="40384" y="391812"/>
                      <a:pt x="59014" y="417742"/>
                      <a:pt x="38100" y="389856"/>
                    </a:cubicBezTo>
                    <a:cubicBezTo>
                      <a:pt x="29099" y="362853"/>
                      <a:pt x="41732" y="396737"/>
                      <a:pt x="22860" y="363186"/>
                    </a:cubicBezTo>
                    <a:cubicBezTo>
                      <a:pt x="14507" y="348335"/>
                      <a:pt x="0" y="317466"/>
                      <a:pt x="0" y="317466"/>
                    </a:cubicBezTo>
                    <a:cubicBezTo>
                      <a:pt x="2540" y="308576"/>
                      <a:pt x="3485" y="299066"/>
                      <a:pt x="7620" y="290796"/>
                    </a:cubicBezTo>
                    <a:cubicBezTo>
                      <a:pt x="10030" y="285977"/>
                      <a:pt x="14692" y="282535"/>
                      <a:pt x="19050" y="279366"/>
                    </a:cubicBezTo>
                    <a:cubicBezTo>
                      <a:pt x="28740" y="272319"/>
                      <a:pt x="39561" y="266962"/>
                      <a:pt x="49530" y="260316"/>
                    </a:cubicBezTo>
                    <a:cubicBezTo>
                      <a:pt x="53340" y="257776"/>
                      <a:pt x="56776" y="254556"/>
                      <a:pt x="60960" y="252696"/>
                    </a:cubicBezTo>
                    <a:cubicBezTo>
                      <a:pt x="68300" y="249434"/>
                      <a:pt x="76200" y="247616"/>
                      <a:pt x="83820" y="245076"/>
                    </a:cubicBezTo>
                    <a:cubicBezTo>
                      <a:pt x="102870" y="246346"/>
                      <a:pt x="122111" y="245908"/>
                      <a:pt x="140970" y="248886"/>
                    </a:cubicBezTo>
                    <a:cubicBezTo>
                      <a:pt x="146580" y="249772"/>
                      <a:pt x="150990" y="254269"/>
                      <a:pt x="156210" y="256506"/>
                    </a:cubicBezTo>
                    <a:cubicBezTo>
                      <a:pt x="179292" y="266398"/>
                      <a:pt x="155117" y="252149"/>
                      <a:pt x="186690" y="267936"/>
                    </a:cubicBezTo>
                    <a:cubicBezTo>
                      <a:pt x="190786" y="269984"/>
                      <a:pt x="194024" y="273508"/>
                      <a:pt x="198120" y="275556"/>
                    </a:cubicBezTo>
                    <a:cubicBezTo>
                      <a:pt x="214779" y="283886"/>
                      <a:pt x="222248" y="283683"/>
                      <a:pt x="240030" y="290796"/>
                    </a:cubicBezTo>
                    <a:cubicBezTo>
                      <a:pt x="248279" y="294095"/>
                      <a:pt x="261124" y="299666"/>
                      <a:pt x="270510" y="302226"/>
                    </a:cubicBezTo>
                    <a:cubicBezTo>
                      <a:pt x="295784" y="309119"/>
                      <a:pt x="297824" y="309213"/>
                      <a:pt x="320040" y="313656"/>
                    </a:cubicBezTo>
                    <a:cubicBezTo>
                      <a:pt x="317500" y="317466"/>
                      <a:pt x="314613" y="321066"/>
                      <a:pt x="312420" y="325086"/>
                    </a:cubicBezTo>
                    <a:cubicBezTo>
                      <a:pt x="306981" y="335058"/>
                      <a:pt x="303481" y="346115"/>
                      <a:pt x="297180" y="355566"/>
                    </a:cubicBezTo>
                    <a:lnTo>
                      <a:pt x="289560" y="366996"/>
                    </a:lnTo>
                    <a:cubicBezTo>
                      <a:pt x="288290" y="372076"/>
                      <a:pt x="285750" y="377000"/>
                      <a:pt x="285750" y="382236"/>
                    </a:cubicBezTo>
                    <a:cubicBezTo>
                      <a:pt x="285750" y="399207"/>
                      <a:pt x="287373" y="407448"/>
                      <a:pt x="300990" y="416526"/>
                    </a:cubicBezTo>
                    <a:cubicBezTo>
                      <a:pt x="304332" y="418754"/>
                      <a:pt x="308610" y="419066"/>
                      <a:pt x="312420" y="420336"/>
                    </a:cubicBezTo>
                    <a:lnTo>
                      <a:pt x="346710" y="416526"/>
                    </a:lnTo>
                    <a:cubicBezTo>
                      <a:pt x="433692" y="405653"/>
                      <a:pt x="301797" y="420670"/>
                      <a:pt x="407670" y="408906"/>
                    </a:cubicBezTo>
                    <a:cubicBezTo>
                      <a:pt x="430702" y="403148"/>
                      <a:pt x="417942" y="406752"/>
                      <a:pt x="445770" y="397476"/>
                    </a:cubicBezTo>
                    <a:lnTo>
                      <a:pt x="457200" y="393666"/>
                    </a:lnTo>
                    <a:lnTo>
                      <a:pt x="468630" y="389856"/>
                    </a:lnTo>
                  </a:path>
                </a:pathLst>
              </a:cu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nvGrpSpPr>
              <p:cNvPr id="60" name="Group 63"/>
              <p:cNvGrpSpPr>
                <a:grpSpLocks/>
              </p:cNvGrpSpPr>
              <p:nvPr/>
            </p:nvGrpSpPr>
            <p:grpSpPr bwMode="auto">
              <a:xfrm>
                <a:off x="5410200" y="3886200"/>
                <a:ext cx="721713" cy="598434"/>
                <a:chOff x="5410200" y="3886200"/>
                <a:chExt cx="721713" cy="598434"/>
              </a:xfrm>
            </p:grpSpPr>
            <p:grpSp>
              <p:nvGrpSpPr>
                <p:cNvPr id="61" name="Group 57"/>
                <p:cNvGrpSpPr>
                  <a:grpSpLocks/>
                </p:cNvGrpSpPr>
                <p:nvPr/>
              </p:nvGrpSpPr>
              <p:grpSpPr bwMode="auto">
                <a:xfrm>
                  <a:off x="5410200" y="3886200"/>
                  <a:ext cx="721713" cy="598434"/>
                  <a:chOff x="5410200" y="3886200"/>
                  <a:chExt cx="721713" cy="598434"/>
                </a:xfrm>
              </p:grpSpPr>
              <p:grpSp>
                <p:nvGrpSpPr>
                  <p:cNvPr id="63" name="Group 5"/>
                  <p:cNvGrpSpPr>
                    <a:grpSpLocks/>
                  </p:cNvGrpSpPr>
                  <p:nvPr/>
                </p:nvGrpSpPr>
                <p:grpSpPr bwMode="auto">
                  <a:xfrm>
                    <a:off x="5410200" y="3886200"/>
                    <a:ext cx="721713" cy="598434"/>
                    <a:chOff x="2530764" y="1493982"/>
                    <a:chExt cx="3987799" cy="2833255"/>
                  </a:xfrm>
                </p:grpSpPr>
                <p:sp>
                  <p:nvSpPr>
                    <p:cNvPr id="65" name="Freeform 64"/>
                    <p:cNvSpPr/>
                    <p:nvPr/>
                  </p:nvSpPr>
                  <p:spPr>
                    <a:xfrm>
                      <a:off x="2837926" y="2877261"/>
                      <a:ext cx="1815872" cy="969801"/>
                    </a:xfrm>
                    <a:custGeom>
                      <a:avLst/>
                      <a:gdLst>
                        <a:gd name="connsiteX0" fmla="*/ 995190 w 1781059"/>
                        <a:gd name="connsiteY0" fmla="*/ 18361 h 969484"/>
                        <a:gd name="connsiteX1" fmla="*/ 1006206 w 1781059"/>
                        <a:gd name="connsiteY1" fmla="*/ 80790 h 969484"/>
                        <a:gd name="connsiteX2" fmla="*/ 874004 w 1781059"/>
                        <a:gd name="connsiteY2" fmla="*/ 102824 h 969484"/>
                        <a:gd name="connsiteX3" fmla="*/ 609599 w 1781059"/>
                        <a:gd name="connsiteY3" fmla="*/ 66101 h 969484"/>
                        <a:gd name="connsiteX4" fmla="*/ 400279 w 1781059"/>
                        <a:gd name="connsiteY4" fmla="*/ 40395 h 969484"/>
                        <a:gd name="connsiteX5" fmla="*/ 279093 w 1781059"/>
                        <a:gd name="connsiteY5" fmla="*/ 44067 h 969484"/>
                        <a:gd name="connsiteX6" fmla="*/ 183614 w 1781059"/>
                        <a:gd name="connsiteY6" fmla="*/ 165253 h 969484"/>
                        <a:gd name="connsiteX7" fmla="*/ 88134 w 1781059"/>
                        <a:gd name="connsiteY7" fmla="*/ 330506 h 969484"/>
                        <a:gd name="connsiteX8" fmla="*/ 3672 w 1781059"/>
                        <a:gd name="connsiteY8" fmla="*/ 470053 h 969484"/>
                        <a:gd name="connsiteX9" fmla="*/ 66100 w 1781059"/>
                        <a:gd name="connsiteY9" fmla="*/ 503103 h 969484"/>
                        <a:gd name="connsiteX10" fmla="*/ 190958 w 1781059"/>
                        <a:gd name="connsiteY10" fmla="*/ 525137 h 969484"/>
                        <a:gd name="connsiteX11" fmla="*/ 510447 w 1781059"/>
                        <a:gd name="connsiteY11" fmla="*/ 572877 h 969484"/>
                        <a:gd name="connsiteX12" fmla="*/ 859315 w 1781059"/>
                        <a:gd name="connsiteY12" fmla="*/ 605927 h 969484"/>
                        <a:gd name="connsiteX13" fmla="*/ 1098014 w 1781059"/>
                        <a:gd name="connsiteY13" fmla="*/ 668356 h 969484"/>
                        <a:gd name="connsiteX14" fmla="*/ 1344057 w 1781059"/>
                        <a:gd name="connsiteY14" fmla="*/ 767508 h 969484"/>
                        <a:gd name="connsiteX15" fmla="*/ 1630496 w 1781059"/>
                        <a:gd name="connsiteY15" fmla="*/ 903383 h 969484"/>
                        <a:gd name="connsiteX16" fmla="*/ 1733320 w 1781059"/>
                        <a:gd name="connsiteY16" fmla="*/ 954795 h 969484"/>
                        <a:gd name="connsiteX17" fmla="*/ 1777387 w 1781059"/>
                        <a:gd name="connsiteY17" fmla="*/ 958467 h 969484"/>
                        <a:gd name="connsiteX18" fmla="*/ 1711286 w 1781059"/>
                        <a:gd name="connsiteY18" fmla="*/ 888694 h 969484"/>
                        <a:gd name="connsiteX19" fmla="*/ 1494621 w 1781059"/>
                        <a:gd name="connsiteY19" fmla="*/ 635306 h 969484"/>
                        <a:gd name="connsiteX20" fmla="*/ 1145753 w 1781059"/>
                        <a:gd name="connsiteY20" fmla="*/ 190959 h 969484"/>
                        <a:gd name="connsiteX21" fmla="*/ 995190 w 1781059"/>
                        <a:gd name="connsiteY21" fmla="*/ 18361 h 96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1059" h="969484">
                          <a:moveTo>
                            <a:pt x="995190" y="18361"/>
                          </a:moveTo>
                          <a:cubicBezTo>
                            <a:pt x="971932" y="0"/>
                            <a:pt x="1026404" y="66713"/>
                            <a:pt x="1006206" y="80790"/>
                          </a:cubicBezTo>
                          <a:cubicBezTo>
                            <a:pt x="986008" y="94867"/>
                            <a:pt x="940105" y="105272"/>
                            <a:pt x="874004" y="102824"/>
                          </a:cubicBezTo>
                          <a:cubicBezTo>
                            <a:pt x="807903" y="100376"/>
                            <a:pt x="609599" y="66101"/>
                            <a:pt x="609599" y="66101"/>
                          </a:cubicBezTo>
                          <a:cubicBezTo>
                            <a:pt x="530645" y="55696"/>
                            <a:pt x="455363" y="44067"/>
                            <a:pt x="400279" y="40395"/>
                          </a:cubicBezTo>
                          <a:cubicBezTo>
                            <a:pt x="345195" y="36723"/>
                            <a:pt x="315204" y="23257"/>
                            <a:pt x="279093" y="44067"/>
                          </a:cubicBezTo>
                          <a:cubicBezTo>
                            <a:pt x="242982" y="64877"/>
                            <a:pt x="215441" y="117513"/>
                            <a:pt x="183614" y="165253"/>
                          </a:cubicBezTo>
                          <a:cubicBezTo>
                            <a:pt x="151788" y="212993"/>
                            <a:pt x="118124" y="279706"/>
                            <a:pt x="88134" y="330506"/>
                          </a:cubicBezTo>
                          <a:cubicBezTo>
                            <a:pt x="58144" y="381306"/>
                            <a:pt x="7344" y="441287"/>
                            <a:pt x="3672" y="470053"/>
                          </a:cubicBezTo>
                          <a:cubicBezTo>
                            <a:pt x="0" y="498819"/>
                            <a:pt x="34886" y="493922"/>
                            <a:pt x="66100" y="503103"/>
                          </a:cubicBezTo>
                          <a:cubicBezTo>
                            <a:pt x="97314" y="512284"/>
                            <a:pt x="190958" y="525137"/>
                            <a:pt x="190958" y="525137"/>
                          </a:cubicBezTo>
                          <a:cubicBezTo>
                            <a:pt x="265016" y="536766"/>
                            <a:pt x="399054" y="559412"/>
                            <a:pt x="510447" y="572877"/>
                          </a:cubicBezTo>
                          <a:cubicBezTo>
                            <a:pt x="621840" y="586342"/>
                            <a:pt x="761387" y="590014"/>
                            <a:pt x="859315" y="605927"/>
                          </a:cubicBezTo>
                          <a:cubicBezTo>
                            <a:pt x="957243" y="621840"/>
                            <a:pt x="1017224" y="641426"/>
                            <a:pt x="1098014" y="668356"/>
                          </a:cubicBezTo>
                          <a:cubicBezTo>
                            <a:pt x="1178804" y="695286"/>
                            <a:pt x="1255310" y="728337"/>
                            <a:pt x="1344057" y="767508"/>
                          </a:cubicBezTo>
                          <a:cubicBezTo>
                            <a:pt x="1432804" y="806679"/>
                            <a:pt x="1565619" y="872169"/>
                            <a:pt x="1630496" y="903383"/>
                          </a:cubicBezTo>
                          <a:cubicBezTo>
                            <a:pt x="1695373" y="934597"/>
                            <a:pt x="1708838" y="945614"/>
                            <a:pt x="1733320" y="954795"/>
                          </a:cubicBezTo>
                          <a:cubicBezTo>
                            <a:pt x="1757802" y="963976"/>
                            <a:pt x="1781059" y="969484"/>
                            <a:pt x="1777387" y="958467"/>
                          </a:cubicBezTo>
                          <a:cubicBezTo>
                            <a:pt x="1773715" y="947450"/>
                            <a:pt x="1758414" y="942554"/>
                            <a:pt x="1711286" y="888694"/>
                          </a:cubicBezTo>
                          <a:cubicBezTo>
                            <a:pt x="1664158" y="834834"/>
                            <a:pt x="1588877" y="751595"/>
                            <a:pt x="1494621" y="635306"/>
                          </a:cubicBezTo>
                          <a:cubicBezTo>
                            <a:pt x="1400365" y="519017"/>
                            <a:pt x="1227767" y="291335"/>
                            <a:pt x="1145753" y="190959"/>
                          </a:cubicBezTo>
                          <a:cubicBezTo>
                            <a:pt x="1063739" y="90583"/>
                            <a:pt x="1018448" y="36722"/>
                            <a:pt x="995190" y="18361"/>
                          </a:cubicBezTo>
                          <a:close/>
                        </a:path>
                      </a:pathLst>
                    </a:custGeom>
                    <a:solidFill>
                      <a:srgbClr val="8088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6" name="Freeform 65"/>
                    <p:cNvSpPr/>
                    <p:nvPr/>
                  </p:nvSpPr>
                  <p:spPr>
                    <a:xfrm>
                      <a:off x="2530891" y="1493982"/>
                      <a:ext cx="3991418" cy="2834221"/>
                    </a:xfrm>
                    <a:custGeom>
                      <a:avLst/>
                      <a:gdLst>
                        <a:gd name="connsiteX0" fmla="*/ 1279236 w 3987799"/>
                        <a:gd name="connsiteY0" fmla="*/ 1373909 h 2833255"/>
                        <a:gd name="connsiteX1" fmla="*/ 1237672 w 3987799"/>
                        <a:gd name="connsiteY1" fmla="*/ 1484745 h 2833255"/>
                        <a:gd name="connsiteX2" fmla="*/ 669636 w 3987799"/>
                        <a:gd name="connsiteY2" fmla="*/ 1429327 h 2833255"/>
                        <a:gd name="connsiteX3" fmla="*/ 87745 w 3987799"/>
                        <a:gd name="connsiteY3" fmla="*/ 1457036 h 2833255"/>
                        <a:gd name="connsiteX4" fmla="*/ 212436 w 3987799"/>
                        <a:gd name="connsiteY4" fmla="*/ 1858818 h 2833255"/>
                        <a:gd name="connsiteX5" fmla="*/ 1362363 w 3987799"/>
                        <a:gd name="connsiteY5" fmla="*/ 2038927 h 2833255"/>
                        <a:gd name="connsiteX6" fmla="*/ 2304472 w 3987799"/>
                        <a:gd name="connsiteY6" fmla="*/ 2440709 h 2833255"/>
                        <a:gd name="connsiteX7" fmla="*/ 3454400 w 3987799"/>
                        <a:gd name="connsiteY7" fmla="*/ 2593109 h 2833255"/>
                        <a:gd name="connsiteX8" fmla="*/ 3980872 w 3987799"/>
                        <a:gd name="connsiteY8" fmla="*/ 1747982 h 2833255"/>
                        <a:gd name="connsiteX9" fmla="*/ 3412836 w 3987799"/>
                        <a:gd name="connsiteY9" fmla="*/ 625763 h 2833255"/>
                        <a:gd name="connsiteX10" fmla="*/ 2346036 w 3987799"/>
                        <a:gd name="connsiteY10" fmla="*/ 43873 h 2833255"/>
                        <a:gd name="connsiteX11" fmla="*/ 1002145 w 3987799"/>
                        <a:gd name="connsiteY11" fmla="*/ 889000 h 2833255"/>
                        <a:gd name="connsiteX12" fmla="*/ 115454 w 3987799"/>
                        <a:gd name="connsiteY12" fmla="*/ 2260600 h 2833255"/>
                        <a:gd name="connsiteX13" fmla="*/ 461818 w 3987799"/>
                        <a:gd name="connsiteY13" fmla="*/ 2787073 h 2833255"/>
                        <a:gd name="connsiteX14" fmla="*/ 1126836 w 3987799"/>
                        <a:gd name="connsiteY14" fmla="*/ 2537691 h 2833255"/>
                        <a:gd name="connsiteX15" fmla="*/ 1237672 w 3987799"/>
                        <a:gd name="connsiteY15" fmla="*/ 2399145 h 2833255"/>
                        <a:gd name="connsiteX16" fmla="*/ 1376218 w 3987799"/>
                        <a:gd name="connsiteY16" fmla="*/ 2690091 h 2833255"/>
                        <a:gd name="connsiteX17" fmla="*/ 1902691 w 3987799"/>
                        <a:gd name="connsiteY17" fmla="*/ 2593109 h 2833255"/>
                        <a:gd name="connsiteX18" fmla="*/ 2124363 w 3987799"/>
                        <a:gd name="connsiteY18" fmla="*/ 2385291 h 2833255"/>
                        <a:gd name="connsiteX19" fmla="*/ 2110509 w 3987799"/>
                        <a:gd name="connsiteY19" fmla="*/ 2385291 h 2833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7799" h="2833255">
                          <a:moveTo>
                            <a:pt x="1279236" y="1373909"/>
                          </a:moveTo>
                          <a:cubicBezTo>
                            <a:pt x="1309254" y="1424709"/>
                            <a:pt x="1339272" y="1475509"/>
                            <a:pt x="1237672" y="1484745"/>
                          </a:cubicBezTo>
                          <a:cubicBezTo>
                            <a:pt x="1136072" y="1493981"/>
                            <a:pt x="861291" y="1433945"/>
                            <a:pt x="669636" y="1429327"/>
                          </a:cubicBezTo>
                          <a:cubicBezTo>
                            <a:pt x="477982" y="1424709"/>
                            <a:pt x="163945" y="1385454"/>
                            <a:pt x="87745" y="1457036"/>
                          </a:cubicBezTo>
                          <a:cubicBezTo>
                            <a:pt x="11545" y="1528618"/>
                            <a:pt x="0" y="1761836"/>
                            <a:pt x="212436" y="1858818"/>
                          </a:cubicBezTo>
                          <a:cubicBezTo>
                            <a:pt x="424872" y="1955800"/>
                            <a:pt x="1013691" y="1941945"/>
                            <a:pt x="1362363" y="2038927"/>
                          </a:cubicBezTo>
                          <a:cubicBezTo>
                            <a:pt x="1711035" y="2135909"/>
                            <a:pt x="1955799" y="2348345"/>
                            <a:pt x="2304472" y="2440709"/>
                          </a:cubicBezTo>
                          <a:cubicBezTo>
                            <a:pt x="2653145" y="2533073"/>
                            <a:pt x="3175000" y="2708563"/>
                            <a:pt x="3454400" y="2593109"/>
                          </a:cubicBezTo>
                          <a:cubicBezTo>
                            <a:pt x="3733800" y="2477655"/>
                            <a:pt x="3987799" y="2075873"/>
                            <a:pt x="3980872" y="1747982"/>
                          </a:cubicBezTo>
                          <a:cubicBezTo>
                            <a:pt x="3973945" y="1420091"/>
                            <a:pt x="3685309" y="909781"/>
                            <a:pt x="3412836" y="625763"/>
                          </a:cubicBezTo>
                          <a:cubicBezTo>
                            <a:pt x="3140363" y="341745"/>
                            <a:pt x="2747818" y="0"/>
                            <a:pt x="2346036" y="43873"/>
                          </a:cubicBezTo>
                          <a:cubicBezTo>
                            <a:pt x="1944254" y="87746"/>
                            <a:pt x="1373909" y="519546"/>
                            <a:pt x="1002145" y="889000"/>
                          </a:cubicBezTo>
                          <a:cubicBezTo>
                            <a:pt x="630381" y="1258454"/>
                            <a:pt x="205509" y="1944255"/>
                            <a:pt x="115454" y="2260600"/>
                          </a:cubicBezTo>
                          <a:cubicBezTo>
                            <a:pt x="25400" y="2576946"/>
                            <a:pt x="293254" y="2740891"/>
                            <a:pt x="461818" y="2787073"/>
                          </a:cubicBezTo>
                          <a:cubicBezTo>
                            <a:pt x="630382" y="2833255"/>
                            <a:pt x="997527" y="2602346"/>
                            <a:pt x="1126836" y="2537691"/>
                          </a:cubicBezTo>
                          <a:cubicBezTo>
                            <a:pt x="1256145" y="2473036"/>
                            <a:pt x="1196108" y="2373745"/>
                            <a:pt x="1237672" y="2399145"/>
                          </a:cubicBezTo>
                          <a:cubicBezTo>
                            <a:pt x="1279236" y="2424545"/>
                            <a:pt x="1265381" y="2657764"/>
                            <a:pt x="1376218" y="2690091"/>
                          </a:cubicBezTo>
                          <a:cubicBezTo>
                            <a:pt x="1487055" y="2722418"/>
                            <a:pt x="1778000" y="2643909"/>
                            <a:pt x="1902691" y="2593109"/>
                          </a:cubicBezTo>
                          <a:cubicBezTo>
                            <a:pt x="2027382" y="2542309"/>
                            <a:pt x="2089727" y="2419927"/>
                            <a:pt x="2124363" y="2385291"/>
                          </a:cubicBezTo>
                          <a:cubicBezTo>
                            <a:pt x="2158999" y="2350655"/>
                            <a:pt x="2134754" y="2367973"/>
                            <a:pt x="2110509" y="2385291"/>
                          </a:cubicBezTo>
                        </a:path>
                      </a:pathLst>
                    </a:custGeom>
                    <a:solidFill>
                      <a:srgbClr val="808812"/>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cxnSp>
                <p:nvCxnSpPr>
                  <p:cNvPr id="64" name="Straight Connector 63"/>
                  <p:cNvCxnSpPr/>
                  <p:nvPr/>
                </p:nvCxnSpPr>
                <p:spPr>
                  <a:xfrm rot="-1200000" flipV="1">
                    <a:off x="5468965" y="4214895"/>
                    <a:ext cx="26989" cy="28582"/>
                  </a:xfrm>
                  <a:prstGeom prst="line">
                    <a:avLst/>
                  </a:prstGeom>
                  <a:ln w="57150" cap="rnd">
                    <a:solidFill>
                      <a:srgbClr val="808812"/>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p:cNvCxnSpPr/>
                <p:nvPr/>
              </p:nvCxnSpPr>
              <p:spPr>
                <a:xfrm rot="120000">
                  <a:off x="5468965" y="4191076"/>
                  <a:ext cx="8096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3" name="Down Arrow 52"/>
            <p:cNvSpPr/>
            <p:nvPr/>
          </p:nvSpPr>
          <p:spPr>
            <a:xfrm>
              <a:off x="1981200" y="3810000"/>
              <a:ext cx="484188"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54" name="Down Arrow 53"/>
            <p:cNvSpPr/>
            <p:nvPr/>
          </p:nvSpPr>
          <p:spPr>
            <a:xfrm>
              <a:off x="6477000" y="3886200"/>
              <a:ext cx="484188"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55" name="TextBox 54"/>
            <p:cNvSpPr txBox="1"/>
            <p:nvPr/>
          </p:nvSpPr>
          <p:spPr>
            <a:xfrm>
              <a:off x="4876800" y="4343400"/>
              <a:ext cx="3581400" cy="1200150"/>
            </a:xfrm>
            <a:prstGeom prst="rect">
              <a:avLst/>
            </a:prstGeom>
            <a:solidFill>
              <a:schemeClr val="accent1">
                <a:lumMod val="20000"/>
                <a:lumOff val="80000"/>
              </a:schemeClr>
            </a:solidFill>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defRPr/>
              </a:pPr>
              <a:r>
                <a:rPr lang="en-GB" altLang="en-US" smtClean="0">
                  <a:cs typeface="+mn-cs"/>
                </a:rPr>
                <a:t>miR399  sequestered. </a:t>
              </a:r>
            </a:p>
            <a:p>
              <a:pPr eaLnBrk="1" hangingPunct="1">
                <a:defRPr/>
              </a:pPr>
              <a:endParaRPr lang="en-GB" altLang="en-US" i="1" smtClean="0">
                <a:cs typeface="+mn-cs"/>
              </a:endParaRPr>
            </a:p>
            <a:p>
              <a:pPr eaLnBrk="1" hangingPunct="1">
                <a:defRPr/>
              </a:pPr>
              <a:r>
                <a:rPr lang="en-GB" altLang="en-US" i="1" smtClean="0">
                  <a:cs typeface="+mn-cs"/>
                </a:rPr>
                <a:t>PHO2 </a:t>
              </a:r>
              <a:r>
                <a:rPr lang="en-GB" altLang="en-US" smtClean="0">
                  <a:cs typeface="+mn-cs"/>
                </a:rPr>
                <a:t>translated, phosphate uptake</a:t>
              </a:r>
            </a:p>
          </p:txBody>
        </p:sp>
        <p:sp>
          <p:nvSpPr>
            <p:cNvPr id="56" name="Rectangle 55"/>
            <p:cNvSpPr/>
            <p:nvPr/>
          </p:nvSpPr>
          <p:spPr>
            <a:xfrm>
              <a:off x="762000" y="1752600"/>
              <a:ext cx="3429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57" name="Rectangle 56"/>
            <p:cNvSpPr/>
            <p:nvPr/>
          </p:nvSpPr>
          <p:spPr>
            <a:xfrm>
              <a:off x="4724400" y="1752600"/>
              <a:ext cx="3886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spTree>
    <p:extLst>
      <p:ext uri="{BB962C8B-B14F-4D97-AF65-F5344CB8AC3E}">
        <p14:creationId xmlns:p14="http://schemas.microsoft.com/office/powerpoint/2010/main" val="397240443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Target mimic can be utilized to study miRNA functions</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Rectangle 3"/>
          <p:cNvSpPr/>
          <p:nvPr/>
        </p:nvSpPr>
        <p:spPr>
          <a:xfrm>
            <a:off x="2919128" y="2268176"/>
            <a:ext cx="609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35S</a:t>
            </a:r>
            <a:endParaRPr lang="en-AU" dirty="0"/>
          </a:p>
        </p:txBody>
      </p:sp>
      <p:cxnSp>
        <p:nvCxnSpPr>
          <p:cNvPr id="5" name="Straight Connector 4"/>
          <p:cNvCxnSpPr/>
          <p:nvPr/>
        </p:nvCxnSpPr>
        <p:spPr>
          <a:xfrm>
            <a:off x="2767393" y="2572976"/>
            <a:ext cx="26663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21825" y="2268176"/>
            <a:ext cx="762000" cy="304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MIM</a:t>
            </a:r>
            <a:endParaRPr lang="en-AU" dirty="0"/>
          </a:p>
        </p:txBody>
      </p:sp>
      <p:cxnSp>
        <p:nvCxnSpPr>
          <p:cNvPr id="7" name="Straight Connector 6"/>
          <p:cNvCxnSpPr/>
          <p:nvPr/>
        </p:nvCxnSpPr>
        <p:spPr>
          <a:xfrm flipV="1">
            <a:off x="2919128" y="2039676"/>
            <a:ext cx="0" cy="533300"/>
          </a:xfrm>
          <a:prstGeom prst="line">
            <a:avLst/>
          </a:prstGeom>
          <a:ln w="2222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19128" y="2039676"/>
            <a:ext cx="609600" cy="0"/>
          </a:xfrm>
          <a:prstGeom prst="straightConnector1">
            <a:avLst/>
          </a:prstGeom>
          <a:ln w="1905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33728" y="2388310"/>
            <a:ext cx="609600" cy="369332"/>
          </a:xfrm>
          <a:prstGeom prst="rect">
            <a:avLst/>
          </a:prstGeom>
          <a:noFill/>
        </p:spPr>
        <p:txBody>
          <a:bodyPr wrap="square" rtlCol="0">
            <a:spAutoFit/>
          </a:bodyPr>
          <a:lstStyle/>
          <a:p>
            <a:r>
              <a:rPr lang="en-AU" i="1" dirty="0" smtClean="0"/>
              <a:t>IPS1</a:t>
            </a:r>
            <a:endParaRPr lang="en-AU" i="1" dirty="0"/>
          </a:p>
        </p:txBody>
      </p:sp>
      <p:cxnSp>
        <p:nvCxnSpPr>
          <p:cNvPr id="10" name="Straight Connector 9"/>
          <p:cNvCxnSpPr/>
          <p:nvPr/>
        </p:nvCxnSpPr>
        <p:spPr>
          <a:xfrm>
            <a:off x="1828800" y="3588931"/>
            <a:ext cx="2192542"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28800" y="3948971"/>
            <a:ext cx="4752528" cy="0"/>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537212"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321188"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105164"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889140"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673116"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4457092"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809020"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592996"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376972"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160948"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944924"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728900"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512876"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296852"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2080828"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864804"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753236"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969260" y="3768951"/>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28800" y="4020979"/>
            <a:ext cx="4752528" cy="246221"/>
          </a:xfrm>
          <a:prstGeom prst="rect">
            <a:avLst/>
          </a:prstGeom>
          <a:noFill/>
        </p:spPr>
        <p:txBody>
          <a:bodyPr wrap="square" rtlCol="0">
            <a:spAutoFit/>
          </a:bodyPr>
          <a:lstStyle/>
          <a:p>
            <a:r>
              <a:rPr lang="en-AU" sz="1000" dirty="0" smtClean="0"/>
              <a:t>21   20   19    18   17    16   15   14   13  12   11   10   9     8      7     6      5      4    3      2      1</a:t>
            </a:r>
            <a:endParaRPr lang="en-AU" sz="1000" dirty="0"/>
          </a:p>
        </p:txBody>
      </p:sp>
      <p:sp>
        <p:nvSpPr>
          <p:cNvPr id="39" name="TextBox 38"/>
          <p:cNvSpPr txBox="1"/>
          <p:nvPr/>
        </p:nvSpPr>
        <p:spPr>
          <a:xfrm>
            <a:off x="6581328" y="3764305"/>
            <a:ext cx="1295400" cy="369332"/>
          </a:xfrm>
          <a:prstGeom prst="rect">
            <a:avLst/>
          </a:prstGeom>
          <a:noFill/>
        </p:spPr>
        <p:txBody>
          <a:bodyPr wrap="square" rtlCol="0">
            <a:spAutoFit/>
          </a:bodyPr>
          <a:lstStyle/>
          <a:p>
            <a:r>
              <a:rPr lang="en-AU" dirty="0" smtClean="0">
                <a:solidFill>
                  <a:srgbClr val="00B050"/>
                </a:solidFill>
              </a:rPr>
              <a:t>miRNA</a:t>
            </a:r>
            <a:endParaRPr lang="en-AU" dirty="0">
              <a:solidFill>
                <a:srgbClr val="00B050"/>
              </a:solidFill>
            </a:endParaRPr>
          </a:p>
        </p:txBody>
      </p:sp>
      <p:sp>
        <p:nvSpPr>
          <p:cNvPr id="40" name="TextBox 39"/>
          <p:cNvSpPr txBox="1"/>
          <p:nvPr/>
        </p:nvSpPr>
        <p:spPr>
          <a:xfrm>
            <a:off x="6858000" y="3336340"/>
            <a:ext cx="1295400" cy="369332"/>
          </a:xfrm>
          <a:prstGeom prst="rect">
            <a:avLst/>
          </a:prstGeom>
          <a:noFill/>
        </p:spPr>
        <p:txBody>
          <a:bodyPr wrap="square" rtlCol="0">
            <a:spAutoFit/>
          </a:bodyPr>
          <a:lstStyle/>
          <a:p>
            <a:r>
              <a:rPr lang="en-AU" dirty="0" smtClean="0">
                <a:solidFill>
                  <a:srgbClr val="FF0000"/>
                </a:solidFill>
              </a:rPr>
              <a:t>MIMIC</a:t>
            </a:r>
            <a:endParaRPr lang="en-AU" dirty="0">
              <a:solidFill>
                <a:srgbClr val="FF0000"/>
              </a:solidFill>
            </a:endParaRPr>
          </a:p>
        </p:txBody>
      </p:sp>
      <p:cxnSp>
        <p:nvCxnSpPr>
          <p:cNvPr id="42" name="Straight Connector 41"/>
          <p:cNvCxnSpPr/>
          <p:nvPr/>
        </p:nvCxnSpPr>
        <p:spPr>
          <a:xfrm>
            <a:off x="4554954" y="3577480"/>
            <a:ext cx="2186398"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ight Bracket 42"/>
          <p:cNvSpPr/>
          <p:nvPr/>
        </p:nvSpPr>
        <p:spPr>
          <a:xfrm rot="16200000">
            <a:off x="4112608" y="3146585"/>
            <a:ext cx="351080" cy="533612"/>
          </a:xfrm>
          <a:prstGeom prst="rightBracket">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85267958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 y="457200"/>
            <a:ext cx="8915400" cy="914400"/>
          </a:xfrm>
        </p:spPr>
        <p:txBody>
          <a:bodyPr>
            <a:noAutofit/>
          </a:bodyPr>
          <a:lstStyle/>
          <a:p>
            <a: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 </a:t>
            </a:r>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collection </a:t>
            </a:r>
            <a: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of </a:t>
            </a:r>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target </a:t>
            </a:r>
            <a: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t>
            </a:r>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imics </a:t>
            </a:r>
            <a: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for </a:t>
            </a:r>
            <a:r>
              <a:rPr lang="en-AU" sz="28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Arabidopsis </a:t>
            </a:r>
            <a:r>
              <a:rPr lang="en-AU"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microRNAs </a:t>
            </a:r>
            <a: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AU"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rotWithShape="1">
          <a:blip>
            <a:extLst>
              <a:ext uri="{28A0092B-C50C-407E-A947-70E740481C1C}">
                <a14:useLocalDpi xmlns:a14="http://schemas.microsoft.com/office/drawing/2010/main" val="0"/>
              </a:ext>
            </a:extLst>
          </a:blip>
          <a:srcRect b="25068"/>
          <a:stretch/>
        </p:blipFill>
        <p:spPr bwMode="auto">
          <a:xfrm>
            <a:off x="2133600" y="1295400"/>
            <a:ext cx="4581525" cy="4553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425454" y="5943600"/>
            <a:ext cx="2395977" cy="276999"/>
          </a:xfrm>
          <a:prstGeom prst="rect">
            <a:avLst/>
          </a:prstGeom>
        </p:spPr>
        <p:txBody>
          <a:bodyPr wrap="none">
            <a:spAutoFit/>
          </a:bodyPr>
          <a:lstStyle/>
          <a:p>
            <a:r>
              <a:rPr lang="en-AU" sz="1200" dirty="0"/>
              <a:t> </a:t>
            </a:r>
            <a:r>
              <a:rPr lang="en-AU" sz="1200" dirty="0" err="1"/>
              <a:t>PLoS</a:t>
            </a:r>
            <a:r>
              <a:rPr lang="en-AU" sz="1200" dirty="0"/>
              <a:t> Genet 6(7): </a:t>
            </a:r>
            <a:r>
              <a:rPr lang="en-AU" sz="1200" dirty="0" smtClean="0"/>
              <a:t>e1001031 (2010)</a:t>
            </a:r>
            <a:endParaRPr lang="en-AU" sz="1200" dirty="0"/>
          </a:p>
        </p:txBody>
      </p:sp>
    </p:spTree>
    <p:extLst>
      <p:ext uri="{BB962C8B-B14F-4D97-AF65-F5344CB8AC3E}">
        <p14:creationId xmlns:p14="http://schemas.microsoft.com/office/powerpoint/2010/main" val="375938039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46038"/>
            <a:ext cx="8229600" cy="1143000"/>
          </a:xfrm>
        </p:spPr>
        <p:txBody>
          <a:bodyPr/>
          <a:lstStyle/>
          <a:p>
            <a:r>
              <a:rPr lang="en-AU"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Development of artificial microRNAs</a:t>
            </a:r>
            <a:endParaRPr lang="en-US" altLang="en-US" sz="3200" b="1" dirty="0">
              <a:solidFill>
                <a:schemeClr val="tx1">
                  <a:lumMod val="95000"/>
                  <a:lumOff val="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93189" name="Picture 5" descr="Figure 1">
            <a:hlinkClick r:id="rId3"/>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8800" y="1365250"/>
            <a:ext cx="3276600" cy="2078038"/>
          </a:xfrm>
          <a:prstGeom prst="rect">
            <a:avLst/>
          </a:prstGeom>
          <a:noFill/>
          <a:extLst>
            <a:ext uri="{909E8E84-426E-40dd-AFC4-6F175D3DCCD1}">
              <a14:hiddenFill xmlns:a14="http://schemas.microsoft.com/office/drawing/2010/main">
                <a:solidFill>
                  <a:srgbClr val="FFFFFF"/>
                </a:solidFill>
              </a14:hiddenFill>
            </a:ext>
          </a:extLst>
        </p:spPr>
      </p:pic>
      <p:pic>
        <p:nvPicPr>
          <p:cNvPr id="93191" name="Picture 7" descr="pc039834F02_HT"/>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35488" y="1368425"/>
            <a:ext cx="3778250" cy="2033588"/>
          </a:xfrm>
          <a:prstGeom prst="rect">
            <a:avLst/>
          </a:prstGeom>
          <a:noFill/>
          <a:extLst>
            <a:ext uri="{909E8E84-426E-40dd-AFC4-6F175D3DCCD1}">
              <a14:hiddenFill xmlns:a14="http://schemas.microsoft.com/office/drawing/2010/main">
                <a:solidFill>
                  <a:srgbClr val="FFFFFF"/>
                </a:solidFill>
              </a14:hiddenFill>
            </a:ext>
          </a:extLst>
        </p:spPr>
      </p:pic>
      <p:sp>
        <p:nvSpPr>
          <p:cNvPr id="93192" name="Rectangle 8"/>
          <p:cNvSpPr>
            <a:spLocks noChangeArrowheads="1"/>
          </p:cNvSpPr>
          <p:nvPr/>
        </p:nvSpPr>
        <p:spPr bwMode="auto">
          <a:xfrm>
            <a:off x="6078538" y="1443038"/>
            <a:ext cx="474662"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3193" name="Rectangle 9"/>
          <p:cNvSpPr>
            <a:spLocks noChangeArrowheads="1"/>
          </p:cNvSpPr>
          <p:nvPr/>
        </p:nvSpPr>
        <p:spPr bwMode="auto">
          <a:xfrm>
            <a:off x="6113463" y="2344738"/>
            <a:ext cx="474662"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3194" name="Rectangle 10"/>
          <p:cNvSpPr>
            <a:spLocks noChangeArrowheads="1"/>
          </p:cNvSpPr>
          <p:nvPr/>
        </p:nvSpPr>
        <p:spPr bwMode="auto">
          <a:xfrm>
            <a:off x="7951788" y="2147888"/>
            <a:ext cx="474662"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3195" name="Rectangle 11"/>
          <p:cNvSpPr>
            <a:spLocks noChangeArrowheads="1"/>
          </p:cNvSpPr>
          <p:nvPr/>
        </p:nvSpPr>
        <p:spPr bwMode="auto">
          <a:xfrm>
            <a:off x="7943850" y="3052763"/>
            <a:ext cx="474663" cy="2159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93196" name="Text Box 12"/>
          <p:cNvSpPr txBox="1">
            <a:spLocks noChangeArrowheads="1"/>
          </p:cNvSpPr>
          <p:nvPr/>
        </p:nvSpPr>
        <p:spPr bwMode="auto">
          <a:xfrm>
            <a:off x="7350125" y="2095500"/>
            <a:ext cx="111918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a:t>amiRNA-1</a:t>
            </a:r>
            <a:endParaRPr lang="en-US" altLang="en-US" sz="1600"/>
          </a:p>
        </p:txBody>
      </p:sp>
      <p:sp>
        <p:nvSpPr>
          <p:cNvPr id="93197" name="Text Box 13"/>
          <p:cNvSpPr txBox="1">
            <a:spLocks noChangeArrowheads="1"/>
          </p:cNvSpPr>
          <p:nvPr/>
        </p:nvSpPr>
        <p:spPr bwMode="auto">
          <a:xfrm>
            <a:off x="7378700" y="3073400"/>
            <a:ext cx="111918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a:t>amiRNA-2</a:t>
            </a:r>
            <a:endParaRPr lang="en-US" altLang="en-US" sz="1600"/>
          </a:p>
        </p:txBody>
      </p:sp>
      <p:pic>
        <p:nvPicPr>
          <p:cNvPr id="93199" name="Picture 15" descr="pc039834F03_RGB"/>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46425" y="4356100"/>
            <a:ext cx="3386138" cy="2371725"/>
          </a:xfrm>
          <a:prstGeom prst="rect">
            <a:avLst/>
          </a:prstGeom>
          <a:noFill/>
          <a:extLst>
            <a:ext uri="{909E8E84-426E-40dd-AFC4-6F175D3DCCD1}">
              <a14:hiddenFill xmlns:a14="http://schemas.microsoft.com/office/drawing/2010/main">
                <a:solidFill>
                  <a:srgbClr val="FFFFFF"/>
                </a:solidFill>
              </a14:hiddenFill>
            </a:ext>
          </a:extLst>
        </p:spPr>
      </p:pic>
      <p:sp>
        <p:nvSpPr>
          <p:cNvPr id="93200" name="Text Box 16"/>
          <p:cNvSpPr txBox="1">
            <a:spLocks noChangeArrowheads="1"/>
          </p:cNvSpPr>
          <p:nvPr/>
        </p:nvSpPr>
        <p:spPr bwMode="auto">
          <a:xfrm>
            <a:off x="2987675" y="3933825"/>
            <a:ext cx="103028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a:t>Wild-type</a:t>
            </a:r>
            <a:endParaRPr lang="en-US" altLang="en-US" sz="1600"/>
          </a:p>
        </p:txBody>
      </p:sp>
      <p:sp>
        <p:nvSpPr>
          <p:cNvPr id="93201" name="Text Box 17"/>
          <p:cNvSpPr txBox="1">
            <a:spLocks noChangeArrowheads="1"/>
          </p:cNvSpPr>
          <p:nvPr/>
        </p:nvSpPr>
        <p:spPr bwMode="auto">
          <a:xfrm>
            <a:off x="4133850" y="3952875"/>
            <a:ext cx="264318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a:t>amiRNA transgeneic plants</a:t>
            </a:r>
            <a:endParaRPr lang="en-US" altLang="en-US" sz="1600"/>
          </a:p>
        </p:txBody>
      </p:sp>
      <p:sp>
        <p:nvSpPr>
          <p:cNvPr id="93202" name="Text Box 18"/>
          <p:cNvSpPr txBox="1">
            <a:spLocks noChangeArrowheads="1"/>
          </p:cNvSpPr>
          <p:nvPr/>
        </p:nvSpPr>
        <p:spPr bwMode="auto">
          <a:xfrm>
            <a:off x="6678613" y="5995988"/>
            <a:ext cx="1119187"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a:t>amiRNA-2</a:t>
            </a:r>
            <a:endParaRPr lang="en-US" altLang="en-US" sz="1600"/>
          </a:p>
        </p:txBody>
      </p:sp>
      <p:sp>
        <p:nvSpPr>
          <p:cNvPr id="93203" name="Text Box 19"/>
          <p:cNvSpPr txBox="1">
            <a:spLocks noChangeArrowheads="1"/>
          </p:cNvSpPr>
          <p:nvPr/>
        </p:nvSpPr>
        <p:spPr bwMode="auto">
          <a:xfrm>
            <a:off x="6661150" y="4803775"/>
            <a:ext cx="1119188"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AU" altLang="en-US" sz="1600" dirty="0"/>
              <a:t>amiRNA-1</a:t>
            </a:r>
            <a:endParaRPr lang="en-US" altLang="en-US" sz="1600" dirty="0"/>
          </a:p>
        </p:txBody>
      </p:sp>
    </p:spTree>
    <p:extLst>
      <p:ext uri="{BB962C8B-B14F-4D97-AF65-F5344CB8AC3E}">
        <p14:creationId xmlns:p14="http://schemas.microsoft.com/office/powerpoint/2010/main" val="295208765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14975" y="841375"/>
            <a:ext cx="3408363" cy="574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7"/>
          <p:cNvSpPr>
            <a:spLocks noChangeArrowheads="1"/>
          </p:cNvSpPr>
          <p:nvPr/>
        </p:nvSpPr>
        <p:spPr bwMode="auto">
          <a:xfrm>
            <a:off x="-71438" y="-227013"/>
            <a:ext cx="9264651"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ctr" eaLnBrk="1" hangingPunct="1"/>
            <a:r>
              <a:rPr lang="en-AU" altLang="en-US" b="1" dirty="0">
                <a:solidFill>
                  <a:schemeClr val="tx1">
                    <a:lumMod val="95000"/>
                    <a:lumOff val="5000"/>
                  </a:schemeClr>
                </a:solidFill>
                <a:effectLst>
                  <a:outerShdw blurRad="38100" dist="38100" dir="2700000" algn="tl">
                    <a:srgbClr val="000000">
                      <a:alpha val="43137"/>
                    </a:srgbClr>
                  </a:outerShdw>
                </a:effectLst>
              </a:rPr>
              <a:t>MicroRNAs regulate oncogenes and tumour suppressors</a:t>
            </a:r>
          </a:p>
        </p:txBody>
      </p:sp>
      <p:pic>
        <p:nvPicPr>
          <p:cNvPr id="41988" name="Picture 11" descr="Imag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9646" y="1695745"/>
            <a:ext cx="535305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9477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685800" y="2286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eaLnBrk="1" hangingPunct="1"/>
            <a:r>
              <a:rPr lang="en-US" altLang="en-US" sz="3200" b="1" dirty="0">
                <a:solidFill>
                  <a:schemeClr val="tx1">
                    <a:lumMod val="95000"/>
                    <a:lumOff val="5000"/>
                  </a:schemeClr>
                </a:solidFill>
                <a:effectLst>
                  <a:outerShdw blurRad="38100" dist="38100" dir="2700000" algn="tl">
                    <a:srgbClr val="000000">
                      <a:alpha val="43137"/>
                    </a:srgbClr>
                  </a:outerShdw>
                </a:effectLst>
              </a:rPr>
              <a:t>Great potential to treat human diseases</a:t>
            </a:r>
          </a:p>
        </p:txBody>
      </p:sp>
      <p:sp>
        <p:nvSpPr>
          <p:cNvPr id="5" name="Text Box 9"/>
          <p:cNvSpPr txBox="1">
            <a:spLocks noChangeArrowheads="1"/>
          </p:cNvSpPr>
          <p:nvPr/>
        </p:nvSpPr>
        <p:spPr bwMode="auto">
          <a:xfrm>
            <a:off x="982663" y="1819275"/>
            <a:ext cx="7048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Various cancers</a:t>
            </a:r>
            <a:r>
              <a:rPr lang="en-US" altLang="en-US" sz="1800" b="1" dirty="0">
                <a:latin typeface="Arial" panose="020B0604020202020204" pitchFamily="34" charset="0"/>
                <a:cs typeface="Arial" panose="020B0604020202020204" pitchFamily="34" charset="0"/>
              </a:rPr>
              <a:t>: loss or up-regulated microRNAs, also can be due to altered </a:t>
            </a:r>
            <a:r>
              <a:rPr lang="en-US" altLang="en-US" sz="1800" b="1" dirty="0" err="1">
                <a:latin typeface="Arial" panose="020B0604020202020204" pitchFamily="34" charset="0"/>
                <a:cs typeface="Arial" panose="020B0604020202020204" pitchFamily="34" charset="0"/>
              </a:rPr>
              <a:t>miRNA:target</a:t>
            </a:r>
            <a:r>
              <a:rPr lang="en-US" altLang="en-US" sz="1800" b="1" dirty="0">
                <a:latin typeface="Arial" panose="020B0604020202020204" pitchFamily="34" charset="0"/>
                <a:cs typeface="Arial" panose="020B0604020202020204" pitchFamily="34" charset="0"/>
              </a:rPr>
              <a:t> interaction.</a:t>
            </a:r>
          </a:p>
        </p:txBody>
      </p:sp>
      <p:sp>
        <p:nvSpPr>
          <p:cNvPr id="6" name="Text Box 10"/>
          <p:cNvSpPr txBox="1">
            <a:spLocks noChangeArrowheads="1"/>
          </p:cNvSpPr>
          <p:nvPr/>
        </p:nvSpPr>
        <p:spPr bwMode="auto">
          <a:xfrm>
            <a:off x="982663" y="2692400"/>
            <a:ext cx="5331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Diabetics</a:t>
            </a:r>
            <a:r>
              <a:rPr lang="en-US" altLang="en-US" sz="1800" b="1" dirty="0">
                <a:latin typeface="Arial" panose="020B0604020202020204" pitchFamily="34" charset="0"/>
                <a:cs typeface="Arial" panose="020B0604020202020204" pitchFamily="34" charset="0"/>
              </a:rPr>
              <a:t>: microRNA regulate insulin secretion</a:t>
            </a:r>
          </a:p>
        </p:txBody>
      </p:sp>
      <p:sp>
        <p:nvSpPr>
          <p:cNvPr id="7" name="Text Box 11"/>
          <p:cNvSpPr txBox="1">
            <a:spLocks noChangeArrowheads="1"/>
          </p:cNvSpPr>
          <p:nvPr/>
        </p:nvSpPr>
        <p:spPr bwMode="auto">
          <a:xfrm>
            <a:off x="982663" y="3765550"/>
            <a:ext cx="5190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Neuronal disease </a:t>
            </a:r>
            <a:r>
              <a:rPr lang="en-US" altLang="en-US" sz="1800" b="1" dirty="0">
                <a:latin typeface="Arial" panose="020B0604020202020204" pitchFamily="34" charset="0"/>
                <a:cs typeface="Arial" panose="020B0604020202020204" pitchFamily="34" charset="0"/>
              </a:rPr>
              <a:t>(aging): microRNA changes</a:t>
            </a:r>
          </a:p>
        </p:txBody>
      </p:sp>
      <p:sp>
        <p:nvSpPr>
          <p:cNvPr id="8" name="Text Box 12"/>
          <p:cNvSpPr txBox="1">
            <a:spLocks noChangeArrowheads="1"/>
          </p:cNvSpPr>
          <p:nvPr/>
        </p:nvSpPr>
        <p:spPr bwMode="auto">
          <a:xfrm>
            <a:off x="984250" y="3216275"/>
            <a:ext cx="5882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Obesity</a:t>
            </a:r>
            <a:r>
              <a:rPr lang="en-US" altLang="en-US" sz="1800" b="1" dirty="0">
                <a:latin typeface="Arial" panose="020B0604020202020204" pitchFamily="34" charset="0"/>
                <a:cs typeface="Arial" panose="020B0604020202020204" pitchFamily="34" charset="0"/>
              </a:rPr>
              <a:t>: microRNA regulate fat metabolism in livers</a:t>
            </a:r>
          </a:p>
        </p:txBody>
      </p:sp>
      <p:sp>
        <p:nvSpPr>
          <p:cNvPr id="9" name="Text Box 13"/>
          <p:cNvSpPr txBox="1">
            <a:spLocks noChangeArrowheads="1"/>
          </p:cNvSpPr>
          <p:nvPr/>
        </p:nvSpPr>
        <p:spPr bwMode="auto">
          <a:xfrm>
            <a:off x="982663" y="4379913"/>
            <a:ext cx="4673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Viruses</a:t>
            </a:r>
            <a:r>
              <a:rPr lang="en-US" altLang="en-US" sz="1800" b="1" dirty="0">
                <a:latin typeface="Arial" panose="020B0604020202020204" pitchFamily="34" charset="0"/>
                <a:cs typeface="Arial" panose="020B0604020202020204" pitchFamily="34" charset="0"/>
              </a:rPr>
              <a:t>: microRNA have antiviral activity</a:t>
            </a:r>
          </a:p>
        </p:txBody>
      </p:sp>
      <p:sp>
        <p:nvSpPr>
          <p:cNvPr id="10" name="Text Box 14"/>
          <p:cNvSpPr txBox="1">
            <a:spLocks noChangeArrowheads="1"/>
          </p:cNvSpPr>
          <p:nvPr/>
        </p:nvSpPr>
        <p:spPr bwMode="auto">
          <a:xfrm>
            <a:off x="984250" y="4953000"/>
            <a:ext cx="64341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pitchFamily="-112" charset="-128"/>
              </a:defRPr>
            </a:lvl1pPr>
            <a:lvl2pPr marL="37931725" indent="-37474525" eaLnBrk="0" hangingPunct="0">
              <a:defRPr sz="2400">
                <a:solidFill>
                  <a:schemeClr val="tx1"/>
                </a:solidFill>
                <a:latin typeface="Arial" charset="0"/>
                <a:ea typeface="ＭＳ Ｐゴシック" pitchFamily="-112" charset="-128"/>
              </a:defRPr>
            </a:lvl2pPr>
            <a:lvl3pPr eaLnBrk="0" hangingPunct="0">
              <a:defRPr sz="2400">
                <a:solidFill>
                  <a:schemeClr val="tx1"/>
                </a:solidFill>
                <a:latin typeface="Arial" charset="0"/>
                <a:ea typeface="ＭＳ Ｐゴシック" pitchFamily="-112" charset="-128"/>
              </a:defRPr>
            </a:lvl3pPr>
            <a:lvl4pPr eaLnBrk="0" hangingPunct="0">
              <a:defRPr sz="2400">
                <a:solidFill>
                  <a:schemeClr val="tx1"/>
                </a:solidFill>
                <a:latin typeface="Arial" charset="0"/>
                <a:ea typeface="ＭＳ Ｐゴシック" pitchFamily="-112" charset="-128"/>
              </a:defRPr>
            </a:lvl4pPr>
            <a:lvl5pPr eaLnBrk="0" hangingPunct="0">
              <a:defRPr sz="2400">
                <a:solidFill>
                  <a:schemeClr val="tx1"/>
                </a:solidFill>
                <a:latin typeface="Arial" charset="0"/>
                <a:ea typeface="ＭＳ Ｐゴシック" pitchFamily="-112" charset="-128"/>
              </a:defRPr>
            </a:lvl5pPr>
            <a:lvl6pPr marL="457200" eaLnBrk="0" fontAlgn="base" hangingPunct="0">
              <a:spcBef>
                <a:spcPct val="0"/>
              </a:spcBef>
              <a:spcAft>
                <a:spcPct val="0"/>
              </a:spcAft>
              <a:defRPr sz="2400">
                <a:solidFill>
                  <a:schemeClr val="tx1"/>
                </a:solidFill>
                <a:latin typeface="Arial" charset="0"/>
                <a:ea typeface="ＭＳ Ｐゴシック" pitchFamily="-112" charset="-128"/>
              </a:defRPr>
            </a:lvl6pPr>
            <a:lvl7pPr marL="914400" eaLnBrk="0" fontAlgn="base" hangingPunct="0">
              <a:spcBef>
                <a:spcPct val="0"/>
              </a:spcBef>
              <a:spcAft>
                <a:spcPct val="0"/>
              </a:spcAft>
              <a:defRPr sz="2400">
                <a:solidFill>
                  <a:schemeClr val="tx1"/>
                </a:solidFill>
                <a:latin typeface="Arial" charset="0"/>
                <a:ea typeface="ＭＳ Ｐゴシック" pitchFamily="-112" charset="-128"/>
              </a:defRPr>
            </a:lvl7pPr>
            <a:lvl8pPr marL="1371600" eaLnBrk="0" fontAlgn="base" hangingPunct="0">
              <a:spcBef>
                <a:spcPct val="0"/>
              </a:spcBef>
              <a:spcAft>
                <a:spcPct val="0"/>
              </a:spcAft>
              <a:defRPr sz="2400">
                <a:solidFill>
                  <a:schemeClr val="tx1"/>
                </a:solidFill>
                <a:latin typeface="Arial" charset="0"/>
                <a:ea typeface="ＭＳ Ｐゴシック" pitchFamily="-112" charset="-128"/>
              </a:defRPr>
            </a:lvl8pPr>
            <a:lvl9pPr marL="1828800" eaLnBrk="0" fontAlgn="base" hangingPunct="0">
              <a:spcBef>
                <a:spcPct val="0"/>
              </a:spcBef>
              <a:spcAft>
                <a:spcPct val="0"/>
              </a:spcAft>
              <a:defRPr sz="2400">
                <a:solidFill>
                  <a:schemeClr val="tx1"/>
                </a:solidFill>
                <a:latin typeface="Arial" charset="0"/>
                <a:ea typeface="ＭＳ Ｐゴシック" pitchFamily="-112" charset="-128"/>
              </a:defRPr>
            </a:lvl9pPr>
          </a:lstStyle>
          <a:p>
            <a:pPr algn="just"/>
            <a:r>
              <a:rPr lang="en-US" altLang="en-US" sz="1800" b="1" dirty="0">
                <a:solidFill>
                  <a:srgbClr val="FF0000"/>
                </a:solidFill>
                <a:latin typeface="Arial" panose="020B0604020202020204" pitchFamily="34" charset="0"/>
                <a:cs typeface="Arial" panose="020B0604020202020204" pitchFamily="34" charset="0"/>
              </a:rPr>
              <a:t>Stem cells</a:t>
            </a:r>
            <a:r>
              <a:rPr lang="en-US" altLang="en-US" sz="1800" b="1" dirty="0">
                <a:latin typeface="Arial" panose="020B0604020202020204" pitchFamily="34" charset="0"/>
                <a:cs typeface="Arial" panose="020B0604020202020204" pitchFamily="34" charset="0"/>
              </a:rPr>
              <a:t>: microRNA control differentiation and renewal</a:t>
            </a:r>
          </a:p>
        </p:txBody>
      </p:sp>
    </p:spTree>
    <p:extLst>
      <p:ext uri="{BB962C8B-B14F-4D97-AF65-F5344CB8AC3E}">
        <p14:creationId xmlns:p14="http://schemas.microsoft.com/office/powerpoint/2010/main" val="466930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2081808" y="3789040"/>
            <a:ext cx="4724400" cy="2400657"/>
          </a:xfrm>
          <a:prstGeom prst="rect">
            <a:avLst/>
          </a:prstGeom>
          <a:solidFill>
            <a:schemeClr val="accent2">
              <a:lumMod val="20000"/>
              <a:lumOff val="80000"/>
            </a:schemeClr>
          </a:solidFill>
          <a:ln w="31750">
            <a:solidFill>
              <a:schemeClr val="tx1"/>
            </a:solidFill>
          </a:ln>
        </p:spPr>
        <p:txBody>
          <a:bodyPr wrap="square" rtlCol="0">
            <a:spAutoFit/>
          </a:bodyPr>
          <a:lstStyle/>
          <a:p>
            <a:pPr algn="ctr"/>
            <a:r>
              <a:rPr lang="en-AU" sz="2400" b="1" dirty="0" smtClean="0">
                <a:effectLst>
                  <a:outerShdw blurRad="38100" dist="38100" dir="2700000" algn="tl">
                    <a:srgbClr val="000000">
                      <a:alpha val="43137"/>
                    </a:srgbClr>
                  </a:outerShdw>
                </a:effectLst>
              </a:rPr>
              <a:t> </a:t>
            </a:r>
            <a:r>
              <a:rPr lang="en-AU" sz="2400" b="1" dirty="0" smtClean="0">
                <a:solidFill>
                  <a:srgbClr val="FF0000"/>
                </a:solidFill>
                <a:effectLst>
                  <a:outerShdw blurRad="38100" dist="38100" dir="2700000" algn="tl">
                    <a:srgbClr val="000000">
                      <a:alpha val="43137"/>
                    </a:srgbClr>
                  </a:outerShdw>
                </a:effectLst>
              </a:rPr>
              <a:t>Non-</a:t>
            </a:r>
            <a:r>
              <a:rPr lang="en-AU" sz="2400" b="1" dirty="0" err="1" smtClean="0">
                <a:solidFill>
                  <a:srgbClr val="FF0000"/>
                </a:solidFill>
                <a:effectLst>
                  <a:outerShdw blurRad="38100" dist="38100" dir="2700000" algn="tl">
                    <a:srgbClr val="000000">
                      <a:alpha val="43137"/>
                    </a:srgbClr>
                  </a:outerShdw>
                </a:effectLst>
              </a:rPr>
              <a:t>degradative</a:t>
            </a:r>
            <a:r>
              <a:rPr lang="en-AU" sz="2400" b="1" dirty="0" smtClean="0">
                <a:solidFill>
                  <a:srgbClr val="FF0000"/>
                </a:solidFill>
                <a:effectLst>
                  <a:outerShdw blurRad="38100" dist="38100" dir="2700000" algn="tl">
                    <a:srgbClr val="000000">
                      <a:alpha val="43137"/>
                    </a:srgbClr>
                  </a:outerShdw>
                </a:effectLst>
              </a:rPr>
              <a:t>:</a:t>
            </a: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endParaRPr lang="en-AU" b="1" dirty="0" smtClean="0">
              <a:solidFill>
                <a:srgbClr val="FF0000"/>
              </a:solidFill>
              <a:effectLst>
                <a:outerShdw blurRad="38100" dist="38100" dir="2700000" algn="tl">
                  <a:srgbClr val="000000">
                    <a:alpha val="43137"/>
                  </a:srgbClr>
                </a:outerShdw>
              </a:effectLst>
            </a:endParaRPr>
          </a:p>
          <a:p>
            <a:pPr algn="ctr"/>
            <a:r>
              <a:rPr lang="en-AU" b="1" dirty="0" smtClean="0">
                <a:effectLst>
                  <a:outerShdw blurRad="38100" dist="38100" dir="2700000" algn="tl">
                    <a:srgbClr val="000000">
                      <a:alpha val="43137"/>
                    </a:srgbClr>
                  </a:outerShdw>
                </a:effectLst>
              </a:rPr>
              <a:t>Translational Repression (Plant and animal)</a:t>
            </a:r>
          </a:p>
        </p:txBody>
      </p:sp>
      <p:sp>
        <p:nvSpPr>
          <p:cNvPr id="93" name="TextBox 92"/>
          <p:cNvSpPr txBox="1"/>
          <p:nvPr/>
        </p:nvSpPr>
        <p:spPr>
          <a:xfrm>
            <a:off x="2057400" y="1196752"/>
            <a:ext cx="4800600" cy="2400657"/>
          </a:xfrm>
          <a:prstGeom prst="rect">
            <a:avLst/>
          </a:prstGeom>
          <a:solidFill>
            <a:schemeClr val="bg1">
              <a:lumMod val="95000"/>
            </a:schemeClr>
          </a:solidFill>
          <a:ln w="25400">
            <a:solidFill>
              <a:schemeClr val="accent1"/>
            </a:solidFill>
          </a:ln>
        </p:spPr>
        <p:txBody>
          <a:bodyPr wrap="square" rtlCol="0">
            <a:spAutoFit/>
          </a:bodyPr>
          <a:lstStyle/>
          <a:p>
            <a:pPr algn="ctr"/>
            <a:r>
              <a:rPr lang="en-AU" sz="2400" b="1" dirty="0" err="1" smtClean="0">
                <a:solidFill>
                  <a:srgbClr val="FF0000"/>
                </a:solidFill>
                <a:effectLst>
                  <a:outerShdw blurRad="38100" dist="38100" dir="2700000" algn="tl">
                    <a:srgbClr val="000000">
                      <a:alpha val="43137"/>
                    </a:srgbClr>
                  </a:outerShdw>
                </a:effectLst>
              </a:rPr>
              <a:t>Degradative</a:t>
            </a:r>
            <a:r>
              <a:rPr lang="en-AU" sz="2400" b="1" dirty="0" smtClean="0">
                <a:solidFill>
                  <a:srgbClr val="FF0000"/>
                </a:solidFill>
                <a:effectLst>
                  <a:outerShdw blurRad="38100" dist="38100" dir="2700000" algn="tl">
                    <a:srgbClr val="000000">
                      <a:alpha val="43137"/>
                    </a:srgbClr>
                  </a:outerShdw>
                </a:effectLst>
              </a:rPr>
              <a:t>:</a:t>
            </a:r>
          </a:p>
          <a:p>
            <a:pPr algn="ctr"/>
            <a:endParaRPr lang="en-AU" b="1" dirty="0" smtClean="0">
              <a:solidFill>
                <a:schemeClr val="tx1">
                  <a:lumMod val="95000"/>
                  <a:lumOff val="5000"/>
                </a:schemeClr>
              </a:solidFill>
              <a:effectLst>
                <a:outerShdw blurRad="38100" dist="38100" dir="2700000" algn="tl">
                  <a:srgbClr val="000000">
                    <a:alpha val="43137"/>
                  </a:srgbClr>
                </a:outerShdw>
              </a:effectLst>
            </a:endParaRPr>
          </a:p>
          <a:p>
            <a:pPr algn="ctr"/>
            <a:endParaRPr lang="en-AU" b="1" dirty="0" smtClean="0">
              <a:solidFill>
                <a:schemeClr val="tx1">
                  <a:lumMod val="95000"/>
                  <a:lumOff val="5000"/>
                </a:schemeClr>
              </a:solidFill>
              <a:effectLst>
                <a:outerShdw blurRad="38100" dist="38100" dir="2700000" algn="tl">
                  <a:srgbClr val="000000">
                    <a:alpha val="43137"/>
                  </a:srgbClr>
                </a:outerShdw>
              </a:effectLst>
            </a:endParaRPr>
          </a:p>
          <a:p>
            <a:pPr algn="ctr"/>
            <a:r>
              <a:rPr lang="en-AU" b="1" dirty="0" smtClean="0">
                <a:solidFill>
                  <a:schemeClr val="tx1">
                    <a:lumMod val="95000"/>
                    <a:lumOff val="5000"/>
                  </a:schemeClr>
                </a:solidFill>
                <a:effectLst>
                  <a:outerShdw blurRad="38100" dist="38100" dir="2700000" algn="tl">
                    <a:srgbClr val="000000">
                      <a:alpha val="43137"/>
                    </a:srgbClr>
                  </a:outerShdw>
                </a:effectLst>
              </a:rPr>
              <a:t>mRNA Cleavage  (Predominant in plants)</a:t>
            </a: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endParaRPr lang="en-AU" b="1" dirty="0" smtClean="0">
              <a:effectLst>
                <a:outerShdw blurRad="38100" dist="38100" dir="2700000" algn="tl">
                  <a:srgbClr val="000000">
                    <a:alpha val="43137"/>
                  </a:srgbClr>
                </a:outerShdw>
              </a:effectLst>
            </a:endParaRPr>
          </a:p>
          <a:p>
            <a:pPr algn="ctr"/>
            <a:r>
              <a:rPr lang="en-AU" b="1" dirty="0" err="1" smtClean="0">
                <a:effectLst>
                  <a:outerShdw blurRad="38100" dist="38100" dir="2700000" algn="tl">
                    <a:srgbClr val="000000">
                      <a:alpha val="43137"/>
                    </a:srgbClr>
                  </a:outerShdw>
                </a:effectLst>
              </a:rPr>
              <a:t>Deadenylation</a:t>
            </a:r>
            <a:r>
              <a:rPr lang="en-AU" b="1" dirty="0" smtClean="0">
                <a:effectLst>
                  <a:outerShdw blurRad="38100" dist="38100" dir="2700000" algn="tl">
                    <a:srgbClr val="000000">
                      <a:alpha val="43137"/>
                    </a:srgbClr>
                  </a:outerShdw>
                </a:effectLst>
              </a:rPr>
              <a:t> followed by mRNA decay(Animal)</a:t>
            </a:r>
            <a:endParaRPr lang="en-AU" b="1" dirty="0">
              <a:effectLst>
                <a:outerShdw blurRad="38100" dist="38100" dir="2700000" algn="tl">
                  <a:srgbClr val="000000">
                    <a:alpha val="43137"/>
                  </a:srgbClr>
                </a:outerShdw>
              </a:effectLst>
            </a:endParaRPr>
          </a:p>
        </p:txBody>
      </p:sp>
      <p:sp>
        <p:nvSpPr>
          <p:cNvPr id="2" name="Title 1"/>
          <p:cNvSpPr>
            <a:spLocks noGrp="1"/>
          </p:cNvSpPr>
          <p:nvPr>
            <p:ph type="title" idx="4294967295"/>
          </p:nvPr>
        </p:nvSpPr>
        <p:spPr>
          <a:xfrm>
            <a:off x="-9939" y="0"/>
            <a:ext cx="9144000" cy="1214422"/>
          </a:xfrm>
        </p:spPr>
        <p:txBody>
          <a:bodyPr rtlCol="0">
            <a:normAutofit/>
          </a:bodyPr>
          <a:lstStyle/>
          <a:p>
            <a:pPr>
              <a:defRPr/>
            </a:pP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 silence targets through </a:t>
            </a:r>
            <a:r>
              <a:rPr lang="en-AU"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degradative</a:t>
            </a: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and non-</a:t>
            </a:r>
            <a:r>
              <a:rPr lang="en-AU" sz="32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dagradative</a:t>
            </a: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pathways</a:t>
            </a:r>
            <a:endParaRPr lang="en-AU" sz="3200" b="1" kern="1200" dirty="0">
              <a:effectLst>
                <a:outerShdw blurRad="38100" dist="38100" dir="2700000" algn="tl">
                  <a:srgbClr val="000000">
                    <a:alpha val="43137"/>
                  </a:srgbClr>
                </a:outerShdw>
              </a:effectLst>
            </a:endParaRPr>
          </a:p>
        </p:txBody>
      </p:sp>
      <p:cxnSp>
        <p:nvCxnSpPr>
          <p:cNvPr id="89" name="Straight Connector 88"/>
          <p:cNvCxnSpPr/>
          <p:nvPr/>
        </p:nvCxnSpPr>
        <p:spPr>
          <a:xfrm>
            <a:off x="3003848" y="1700808"/>
            <a:ext cx="1427620" cy="0"/>
          </a:xfrm>
          <a:prstGeom prst="line">
            <a:avLst/>
          </a:prstGeom>
          <a:ln w="38100">
            <a:solidFill>
              <a:srgbClr val="DD29BB"/>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516016" y="1700808"/>
            <a:ext cx="1008112" cy="0"/>
          </a:xfrm>
          <a:prstGeom prst="line">
            <a:avLst/>
          </a:prstGeom>
          <a:ln w="38100">
            <a:solidFill>
              <a:srgbClr val="DD29BB"/>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47864" y="4293096"/>
            <a:ext cx="2376264" cy="0"/>
          </a:xfrm>
          <a:prstGeom prst="line">
            <a:avLst/>
          </a:prstGeom>
          <a:ln w="38100">
            <a:solidFill>
              <a:srgbClr val="DD29BB"/>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931840" y="2708920"/>
            <a:ext cx="2016224" cy="0"/>
          </a:xfrm>
          <a:prstGeom prst="line">
            <a:avLst/>
          </a:prstGeom>
          <a:ln w="38100">
            <a:solidFill>
              <a:srgbClr val="DD29BB"/>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876056" y="2564904"/>
            <a:ext cx="1115616" cy="338554"/>
          </a:xfrm>
          <a:prstGeom prst="rect">
            <a:avLst/>
          </a:prstGeom>
          <a:noFill/>
        </p:spPr>
        <p:txBody>
          <a:bodyPr wrap="square" rtlCol="0">
            <a:spAutoFit/>
          </a:bodyPr>
          <a:lstStyle/>
          <a:p>
            <a:r>
              <a:rPr lang="en-AU" sz="1600" dirty="0" smtClean="0"/>
              <a:t>AAAAAAA</a:t>
            </a:r>
            <a:endParaRPr lang="en-AU" sz="1600" dirty="0"/>
          </a:p>
        </p:txBody>
      </p:sp>
      <p:cxnSp>
        <p:nvCxnSpPr>
          <p:cNvPr id="108" name="Straight Arrow Connector 107"/>
          <p:cNvCxnSpPr/>
          <p:nvPr/>
        </p:nvCxnSpPr>
        <p:spPr>
          <a:xfrm rot="5400000">
            <a:off x="4300389" y="4868763"/>
            <a:ext cx="576064" cy="79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3867944" y="5157192"/>
            <a:ext cx="1152128" cy="432048"/>
          </a:xfrm>
          <a:prstGeom prst="ellipse">
            <a:avLst/>
          </a:prstGeom>
          <a:solidFill>
            <a:srgbClr val="D834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smtClean="0"/>
              <a:t>Protein </a:t>
            </a:r>
            <a:endParaRPr lang="en-AU" sz="1400" b="1" dirty="0"/>
          </a:p>
        </p:txBody>
      </p:sp>
      <p:sp>
        <p:nvSpPr>
          <p:cNvPr id="129" name="&quot;No&quot; Symbol 128"/>
          <p:cNvSpPr/>
          <p:nvPr/>
        </p:nvSpPr>
        <p:spPr>
          <a:xfrm>
            <a:off x="4588024" y="4725144"/>
            <a:ext cx="576064" cy="36004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cxnSp>
        <p:nvCxnSpPr>
          <p:cNvPr id="37" name="Straight Connector 36"/>
          <p:cNvCxnSpPr/>
          <p:nvPr/>
        </p:nvCxnSpPr>
        <p:spPr>
          <a:xfrm>
            <a:off x="4083968" y="1916832"/>
            <a:ext cx="751999"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4112072" y="1816720"/>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4256088" y="1816720"/>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4472112" y="1816720"/>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4616128" y="1816720"/>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51920" y="2924944"/>
            <a:ext cx="288032"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227984" y="2924944"/>
            <a:ext cx="288032"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3934520" y="2897293"/>
            <a:ext cx="299720" cy="194734"/>
          </a:xfrm>
          <a:custGeom>
            <a:avLst/>
            <a:gdLst>
              <a:gd name="connsiteX0" fmla="*/ 0 w 299720"/>
              <a:gd name="connsiteY0" fmla="*/ 8467 h 194734"/>
              <a:gd name="connsiteX1" fmla="*/ 121920 w 299720"/>
              <a:gd name="connsiteY1" fmla="*/ 191347 h 194734"/>
              <a:gd name="connsiteX2" fmla="*/ 274320 w 299720"/>
              <a:gd name="connsiteY2" fmla="*/ 28787 h 194734"/>
              <a:gd name="connsiteX3" fmla="*/ 274320 w 299720"/>
              <a:gd name="connsiteY3" fmla="*/ 18627 h 194734"/>
              <a:gd name="connsiteX4" fmla="*/ 264160 w 299720"/>
              <a:gd name="connsiteY4" fmla="*/ 18627 h 19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20" h="194734">
                <a:moveTo>
                  <a:pt x="0" y="8467"/>
                </a:moveTo>
                <a:cubicBezTo>
                  <a:pt x="38100" y="98213"/>
                  <a:pt x="76200" y="187960"/>
                  <a:pt x="121920" y="191347"/>
                </a:cubicBezTo>
                <a:cubicBezTo>
                  <a:pt x="167640" y="194734"/>
                  <a:pt x="248920" y="57574"/>
                  <a:pt x="274320" y="28787"/>
                </a:cubicBezTo>
                <a:cubicBezTo>
                  <a:pt x="299720" y="0"/>
                  <a:pt x="276013" y="20320"/>
                  <a:pt x="274320" y="18627"/>
                </a:cubicBezTo>
                <a:cubicBezTo>
                  <a:pt x="272627" y="16934"/>
                  <a:pt x="268393" y="17780"/>
                  <a:pt x="264160" y="18627"/>
                </a:cubicBezTo>
              </a:path>
            </a:pathLst>
          </a:custGeom>
          <a:ln w="34925">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0" name="Straight Connector 49"/>
          <p:cNvCxnSpPr/>
          <p:nvPr/>
        </p:nvCxnSpPr>
        <p:spPr>
          <a:xfrm rot="16200000" flipH="1">
            <a:off x="3608016" y="2824832"/>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752032" y="2824832"/>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6200000" flipH="1">
            <a:off x="4184080" y="2824832"/>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4328096" y="2824832"/>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4227984" y="4509120"/>
            <a:ext cx="299720" cy="194734"/>
          </a:xfrm>
          <a:custGeom>
            <a:avLst/>
            <a:gdLst>
              <a:gd name="connsiteX0" fmla="*/ 0 w 299720"/>
              <a:gd name="connsiteY0" fmla="*/ 8467 h 194734"/>
              <a:gd name="connsiteX1" fmla="*/ 121920 w 299720"/>
              <a:gd name="connsiteY1" fmla="*/ 191347 h 194734"/>
              <a:gd name="connsiteX2" fmla="*/ 274320 w 299720"/>
              <a:gd name="connsiteY2" fmla="*/ 28787 h 194734"/>
              <a:gd name="connsiteX3" fmla="*/ 274320 w 299720"/>
              <a:gd name="connsiteY3" fmla="*/ 18627 h 194734"/>
              <a:gd name="connsiteX4" fmla="*/ 264160 w 299720"/>
              <a:gd name="connsiteY4" fmla="*/ 18627 h 19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720" h="194734">
                <a:moveTo>
                  <a:pt x="0" y="8467"/>
                </a:moveTo>
                <a:cubicBezTo>
                  <a:pt x="38100" y="98213"/>
                  <a:pt x="76200" y="187960"/>
                  <a:pt x="121920" y="191347"/>
                </a:cubicBezTo>
                <a:cubicBezTo>
                  <a:pt x="167640" y="194734"/>
                  <a:pt x="248920" y="57574"/>
                  <a:pt x="274320" y="28787"/>
                </a:cubicBezTo>
                <a:cubicBezTo>
                  <a:pt x="299720" y="0"/>
                  <a:pt x="276013" y="20320"/>
                  <a:pt x="274320" y="18627"/>
                </a:cubicBezTo>
                <a:cubicBezTo>
                  <a:pt x="272627" y="16934"/>
                  <a:pt x="268393" y="17780"/>
                  <a:pt x="264160" y="18627"/>
                </a:cubicBezTo>
              </a:path>
            </a:pathLst>
          </a:custGeom>
          <a:ln w="34925">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55" name="Straight Connector 54"/>
          <p:cNvCxnSpPr/>
          <p:nvPr/>
        </p:nvCxnSpPr>
        <p:spPr>
          <a:xfrm>
            <a:off x="3939952" y="4509120"/>
            <a:ext cx="288032"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3896048" y="4409008"/>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4040064" y="4409008"/>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4472112" y="4409008"/>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4616128" y="4409008"/>
            <a:ext cx="232004" cy="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16016" y="4509120"/>
            <a:ext cx="288032"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259290"/>
      </p:ext>
    </p:extLst>
  </p:cSld>
  <p:clrMapOvr>
    <a:masterClrMapping/>
  </p:clrMapOvr>
  <p:transition xmlns:p14="http://schemas.microsoft.com/office/powerpoint/2010/main" spd="med">
    <p:wipe dir="d"/>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MiRNA vs </a:t>
            </a:r>
            <a:r>
              <a:rPr lang="en-AU" dirty="0" err="1" smtClean="0"/>
              <a:t>siRNA</a:t>
            </a:r>
            <a:endParaRPr lang="en-AU" dirty="0"/>
          </a:p>
        </p:txBody>
      </p:sp>
      <p:sp>
        <p:nvSpPr>
          <p:cNvPr id="4" name="Rectangle 3"/>
          <p:cNvSpPr>
            <a:spLocks noChangeArrowheads="1"/>
          </p:cNvSpPr>
          <p:nvPr/>
        </p:nvSpPr>
        <p:spPr bwMode="auto">
          <a:xfrm>
            <a:off x="381000" y="1403350"/>
            <a:ext cx="44831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itchFamily="34" charset="0"/>
              </a:defRPr>
            </a:lvl1pPr>
            <a:lvl2pPr marL="742950" indent="-285750">
              <a:spcBef>
                <a:spcPct val="20000"/>
              </a:spcBef>
              <a:buChar char="–"/>
              <a:defRPr sz="2800">
                <a:solidFill>
                  <a:schemeClr val="tx1"/>
                </a:solidFill>
                <a:latin typeface="Arial" pitchFamily="34" charset="0"/>
              </a:defRPr>
            </a:lvl2pPr>
            <a:lvl3pPr marL="1143000" indent="-228600">
              <a:spcBef>
                <a:spcPct val="20000"/>
              </a:spcBef>
              <a:buChar char="•"/>
              <a:defRPr sz="2400">
                <a:solidFill>
                  <a:schemeClr val="tx1"/>
                </a:solidFill>
                <a:latin typeface="Arial" pitchFamily="34" charset="0"/>
              </a:defRPr>
            </a:lvl3pPr>
            <a:lvl4pPr marL="1600200" indent="-228600">
              <a:spcBef>
                <a:spcPct val="20000"/>
              </a:spcBef>
              <a:buChar char="–"/>
              <a:defRPr sz="2000">
                <a:solidFill>
                  <a:schemeClr val="tx1"/>
                </a:solidFill>
                <a:latin typeface="Arial" pitchFamily="34" charset="0"/>
              </a:defRPr>
            </a:lvl4pPr>
            <a:lvl5pPr marL="2057400" indent="-228600">
              <a:spcBef>
                <a:spcPct val="20000"/>
              </a:spcBef>
              <a:buChar char="»"/>
              <a:defRPr sz="2000">
                <a:solidFill>
                  <a:schemeClr val="tx1"/>
                </a:solidFill>
                <a:latin typeface="Arial" pitchFamily="34" charset="0"/>
              </a:defRPr>
            </a:lvl5pPr>
            <a:lvl6pPr marL="2514600" indent="-228600" fontAlgn="base">
              <a:spcBef>
                <a:spcPct val="20000"/>
              </a:spcBef>
              <a:spcAft>
                <a:spcPct val="0"/>
              </a:spcAft>
              <a:buChar char="»"/>
              <a:defRPr sz="2000">
                <a:solidFill>
                  <a:schemeClr val="tx1"/>
                </a:solidFill>
                <a:latin typeface="Arial" pitchFamily="34" charset="0"/>
              </a:defRPr>
            </a:lvl6pPr>
            <a:lvl7pPr marL="2971800" indent="-228600" fontAlgn="base">
              <a:spcBef>
                <a:spcPct val="20000"/>
              </a:spcBef>
              <a:spcAft>
                <a:spcPct val="0"/>
              </a:spcAft>
              <a:buChar char="»"/>
              <a:defRPr sz="2000">
                <a:solidFill>
                  <a:schemeClr val="tx1"/>
                </a:solidFill>
                <a:latin typeface="Arial" pitchFamily="34" charset="0"/>
              </a:defRPr>
            </a:lvl7pPr>
            <a:lvl8pPr marL="3429000" indent="-228600" fontAlgn="base">
              <a:spcBef>
                <a:spcPct val="20000"/>
              </a:spcBef>
              <a:spcAft>
                <a:spcPct val="0"/>
              </a:spcAft>
              <a:buChar char="»"/>
              <a:defRPr sz="2000">
                <a:solidFill>
                  <a:schemeClr val="tx1"/>
                </a:solidFill>
                <a:latin typeface="Arial" pitchFamily="34" charset="0"/>
              </a:defRPr>
            </a:lvl8pPr>
            <a:lvl9pPr marL="3886200" indent="-228600" fontAlgn="base">
              <a:spcBef>
                <a:spcPct val="20000"/>
              </a:spcBef>
              <a:spcAft>
                <a:spcPct val="0"/>
              </a:spcAft>
              <a:buChar char="»"/>
              <a:defRPr sz="2000">
                <a:solidFill>
                  <a:schemeClr val="tx1"/>
                </a:solidFill>
                <a:latin typeface="Arial" pitchFamily="34" charset="0"/>
              </a:defRPr>
            </a:lvl9pPr>
          </a:lstStyle>
          <a:p>
            <a:r>
              <a:rPr lang="en-AU" altLang="en-US" sz="2400" dirty="0">
                <a:solidFill>
                  <a:schemeClr val="tx1">
                    <a:lumMod val="95000"/>
                    <a:lumOff val="5000"/>
                  </a:schemeClr>
                </a:solidFill>
              </a:rPr>
              <a:t>21-22 nucleotides</a:t>
            </a:r>
          </a:p>
          <a:p>
            <a:r>
              <a:rPr lang="en-AU" altLang="en-US" sz="2400" dirty="0">
                <a:solidFill>
                  <a:schemeClr val="tx1">
                    <a:lumMod val="95000"/>
                    <a:lumOff val="5000"/>
                  </a:schemeClr>
                </a:solidFill>
              </a:rPr>
              <a:t>Imperfect match </a:t>
            </a:r>
          </a:p>
          <a:p>
            <a:r>
              <a:rPr lang="en-AU" altLang="en-US" sz="2400" dirty="0" smtClean="0">
                <a:solidFill>
                  <a:schemeClr val="tx1">
                    <a:lumMod val="95000"/>
                    <a:lumOff val="5000"/>
                  </a:schemeClr>
                </a:solidFill>
              </a:rPr>
              <a:t>Translational </a:t>
            </a:r>
            <a:r>
              <a:rPr lang="en-AU" altLang="en-US" sz="2400" dirty="0">
                <a:solidFill>
                  <a:schemeClr val="tx1">
                    <a:lumMod val="95000"/>
                    <a:lumOff val="5000"/>
                  </a:schemeClr>
                </a:solidFill>
              </a:rPr>
              <a:t>repression or mRNA cleavage</a:t>
            </a:r>
          </a:p>
          <a:p>
            <a:r>
              <a:rPr lang="en-AU" altLang="en-US" sz="2400" dirty="0" smtClean="0">
                <a:solidFill>
                  <a:schemeClr val="tx1">
                    <a:lumMod val="95000"/>
                    <a:lumOff val="5000"/>
                  </a:schemeClr>
                </a:solidFill>
              </a:rPr>
              <a:t>Highly </a:t>
            </a:r>
            <a:r>
              <a:rPr lang="en-AU" altLang="en-US" sz="2400" dirty="0">
                <a:solidFill>
                  <a:schemeClr val="tx1">
                    <a:lumMod val="95000"/>
                    <a:lumOff val="5000"/>
                  </a:schemeClr>
                </a:solidFill>
              </a:rPr>
              <a:t>conserved</a:t>
            </a:r>
          </a:p>
          <a:p>
            <a:r>
              <a:rPr lang="en-AU" altLang="en-US" sz="2400" dirty="0">
                <a:solidFill>
                  <a:schemeClr val="tx1">
                    <a:lumMod val="95000"/>
                    <a:lumOff val="5000"/>
                  </a:schemeClr>
                </a:solidFill>
              </a:rPr>
              <a:t>Encoded by endogenous genes</a:t>
            </a:r>
          </a:p>
          <a:p>
            <a:r>
              <a:rPr lang="en-AU" altLang="en-US" sz="2400" dirty="0">
                <a:solidFill>
                  <a:schemeClr val="tx1">
                    <a:lumMod val="95000"/>
                    <a:lumOff val="5000"/>
                  </a:schemeClr>
                </a:solidFill>
              </a:rPr>
              <a:t>Targets different sequence from which they were </a:t>
            </a:r>
            <a:r>
              <a:rPr lang="en-AU" altLang="en-US" sz="2400" dirty="0" smtClean="0">
                <a:solidFill>
                  <a:schemeClr val="tx1">
                    <a:lumMod val="95000"/>
                    <a:lumOff val="5000"/>
                  </a:schemeClr>
                </a:solidFill>
              </a:rPr>
              <a:t>derived</a:t>
            </a:r>
            <a:endParaRPr lang="en-AU" altLang="en-US" sz="2400" dirty="0">
              <a:solidFill>
                <a:schemeClr val="tx1">
                  <a:lumMod val="95000"/>
                  <a:lumOff val="5000"/>
                </a:schemeClr>
              </a:solidFill>
            </a:endParaRPr>
          </a:p>
        </p:txBody>
      </p:sp>
      <p:sp>
        <p:nvSpPr>
          <p:cNvPr id="5" name="Rectangle 4"/>
          <p:cNvSpPr txBox="1">
            <a:spLocks noChangeArrowheads="1"/>
          </p:cNvSpPr>
          <p:nvPr/>
        </p:nvSpPr>
        <p:spPr>
          <a:xfrm>
            <a:off x="4586177" y="1387475"/>
            <a:ext cx="4565650" cy="4970463"/>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21-24 nucleotides</a:t>
            </a:r>
          </a:p>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Perfect match</a:t>
            </a:r>
          </a:p>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mRNA cleavage/DNA methylation</a:t>
            </a:r>
          </a:p>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Not conserved between species </a:t>
            </a:r>
          </a:p>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Endogenous/foreign (viruses) genes</a:t>
            </a:r>
          </a:p>
          <a:p>
            <a:r>
              <a:rPr lang="en-AU" altLang="en-US" sz="2400" dirty="0" smtClean="0">
                <a:solidFill>
                  <a:schemeClr val="tx1">
                    <a:lumMod val="95000"/>
                    <a:lumOff val="5000"/>
                  </a:schemeClr>
                </a:solidFill>
                <a:latin typeface="Arial" panose="020B0604020202020204" pitchFamily="34" charset="0"/>
                <a:cs typeface="Arial" panose="020B0604020202020204" pitchFamily="34" charset="0"/>
              </a:rPr>
              <a:t>Targets the same sequence from which they were derived</a:t>
            </a:r>
          </a:p>
          <a:p>
            <a:endParaRPr lang="en-AU" altLang="en-US" sz="2400" dirty="0">
              <a:solidFill>
                <a:schemeClr val="tx1">
                  <a:lumMod val="95000"/>
                  <a:lumOff val="5000"/>
                </a:schemeClr>
              </a:solidFill>
            </a:endParaRPr>
          </a:p>
        </p:txBody>
      </p:sp>
    </p:spTree>
    <p:extLst>
      <p:ext uri="{BB962C8B-B14F-4D97-AF65-F5344CB8AC3E}">
        <p14:creationId xmlns:p14="http://schemas.microsoft.com/office/powerpoint/2010/main" val="420192412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Rectangle 469"/>
          <p:cNvSpPr/>
          <p:nvPr/>
        </p:nvSpPr>
        <p:spPr>
          <a:xfrm>
            <a:off x="0" y="1371600"/>
            <a:ext cx="9137650" cy="4953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9" name="Rounded Rectangle 368"/>
          <p:cNvSpPr/>
          <p:nvPr/>
        </p:nvSpPr>
        <p:spPr>
          <a:xfrm>
            <a:off x="2590800" y="4527550"/>
            <a:ext cx="2498725" cy="15557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8" name="Rounded Rectangle 367"/>
          <p:cNvSpPr/>
          <p:nvPr/>
        </p:nvSpPr>
        <p:spPr>
          <a:xfrm>
            <a:off x="15875" y="4546600"/>
            <a:ext cx="2498725" cy="15367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106501" name="Rectangle 62"/>
          <p:cNvSpPr>
            <a:spLocks noChangeArrowheads="1"/>
          </p:cNvSpPr>
          <p:nvPr/>
        </p:nvSpPr>
        <p:spPr bwMode="auto">
          <a:xfrm>
            <a:off x="3505200" y="6108700"/>
            <a:ext cx="56562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a:latin typeface="Times New Roman" pitchFamily="-112" charset="0"/>
                <a:cs typeface="Times New Roman" pitchFamily="-112" charset="0"/>
              </a:rPr>
              <a:t>Adapterd from Axtell, M.J. (2013). Classification and comparison of small RNAs from plants. Annu. Rev. Plant Biol. </a:t>
            </a:r>
            <a:r>
              <a:rPr lang="en-GB" altLang="en-US" sz="800">
                <a:latin typeface="Times New Roman" pitchFamily="-112" charset="0"/>
                <a:cs typeface="Times New Roman" pitchFamily="-112" charset="0"/>
                <a:hlinkClick r:id="rId2"/>
              </a:rPr>
              <a:t>64 [</a:t>
            </a:r>
            <a:r>
              <a:rPr lang="en-GB" altLang="en-US" sz="800" i="1">
                <a:latin typeface="Times New Roman" pitchFamily="-112" charset="0"/>
                <a:cs typeface="Times New Roman" pitchFamily="-112" charset="0"/>
                <a:hlinkClick r:id="rId2"/>
              </a:rPr>
              <a:t>in press</a:t>
            </a:r>
            <a:r>
              <a:rPr lang="en-GB" altLang="en-US" sz="800">
                <a:latin typeface="Times New Roman" pitchFamily="-112" charset="0"/>
                <a:cs typeface="Times New Roman" pitchFamily="-112" charset="0"/>
              </a:rPr>
              <a:t>].</a:t>
            </a:r>
          </a:p>
        </p:txBody>
      </p:sp>
      <p:sp>
        <p:nvSpPr>
          <p:cNvPr id="3" name="Rounded Rectangle 2"/>
          <p:cNvSpPr/>
          <p:nvPr/>
        </p:nvSpPr>
        <p:spPr>
          <a:xfrm>
            <a:off x="5186363" y="1452563"/>
            <a:ext cx="1970087" cy="10731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503" name="Group 637"/>
          <p:cNvGrpSpPr>
            <a:grpSpLocks/>
          </p:cNvGrpSpPr>
          <p:nvPr/>
        </p:nvGrpSpPr>
        <p:grpSpPr bwMode="auto">
          <a:xfrm rot="-1319325">
            <a:off x="5665788" y="2138363"/>
            <a:ext cx="1106487" cy="96837"/>
            <a:chOff x="6647748" y="2189469"/>
            <a:chExt cx="1105602" cy="96531"/>
          </a:xfrm>
        </p:grpSpPr>
        <p:cxnSp>
          <p:nvCxnSpPr>
            <p:cNvPr id="8" name="Straight Connector 7"/>
            <p:cNvCxnSpPr/>
            <p:nvPr/>
          </p:nvCxnSpPr>
          <p:spPr bwMode="auto">
            <a:xfrm>
              <a:off x="6647608" y="2279552"/>
              <a:ext cx="1105602" cy="1583"/>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a:off x="6643786" y="2187562"/>
              <a:ext cx="1105602" cy="1582"/>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74499" y="2198337"/>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07507" y="2192861"/>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243429" y="219709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281712" y="219892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18540" y="219669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49766" y="2195619"/>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83057" y="2193671"/>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21045" y="219702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57885" y="2191327"/>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494104" y="219403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32091" y="2197389"/>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565383" y="2195441"/>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992767" y="2195099"/>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24587" y="2192558"/>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063169" y="2194447"/>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102626" y="2198396"/>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132382" y="2196730"/>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604275" y="2192335"/>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38725" y="2195974"/>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76726" y="2195861"/>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12945" y="219856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810428" y="2196798"/>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49009" y="219868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2908" y="219180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21758" y="2200688"/>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954766" y="219521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71407" y="2193700"/>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705872" y="2193870"/>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742982" y="2195166"/>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779216" y="219440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06504" name="TextBox 81"/>
          <p:cNvSpPr txBox="1">
            <a:spLocks noChangeArrowheads="1"/>
          </p:cNvSpPr>
          <p:nvPr/>
        </p:nvSpPr>
        <p:spPr bwMode="auto">
          <a:xfrm>
            <a:off x="5257800" y="1414463"/>
            <a:ext cx="1851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t>dsRNA-derived</a:t>
            </a:r>
          </a:p>
        </p:txBody>
      </p:sp>
      <p:sp>
        <p:nvSpPr>
          <p:cNvPr id="106505" name="Title 8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GB" altLang="en-US" sz="3200" b="1" dirty="0" smtClean="0">
                <a:effectLst>
                  <a:outerShdw blurRad="38100" dist="38100" dir="2700000" algn="tl">
                    <a:srgbClr val="000000">
                      <a:alpha val="43137"/>
                    </a:srgbClr>
                  </a:outerShdw>
                </a:effectLst>
                <a:latin typeface="Arial" charset="0"/>
                <a:ea typeface="ＭＳ Ｐゴシック" pitchFamily="-112" charset="-128"/>
                <a:cs typeface="Arial" charset="0"/>
              </a:rPr>
              <a:t>small RNAs: more types and classifications </a:t>
            </a:r>
          </a:p>
        </p:txBody>
      </p:sp>
      <p:sp>
        <p:nvSpPr>
          <p:cNvPr id="251" name="Rounded Rectangle 250"/>
          <p:cNvSpPr/>
          <p:nvPr/>
        </p:nvSpPr>
        <p:spPr>
          <a:xfrm>
            <a:off x="5186363" y="2689225"/>
            <a:ext cx="1889125" cy="33940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507" name="Group 637"/>
          <p:cNvGrpSpPr>
            <a:grpSpLocks/>
          </p:cNvGrpSpPr>
          <p:nvPr/>
        </p:nvGrpSpPr>
        <p:grpSpPr bwMode="auto">
          <a:xfrm rot="-1319325">
            <a:off x="5773738" y="5440363"/>
            <a:ext cx="1106487" cy="96837"/>
            <a:chOff x="6647748" y="2189469"/>
            <a:chExt cx="1105602" cy="96531"/>
          </a:xfrm>
        </p:grpSpPr>
        <p:cxnSp>
          <p:nvCxnSpPr>
            <p:cNvPr id="253" name="Straight Connector 252"/>
            <p:cNvCxnSpPr/>
            <p:nvPr/>
          </p:nvCxnSpPr>
          <p:spPr bwMode="auto">
            <a:xfrm>
              <a:off x="6647608" y="2279552"/>
              <a:ext cx="1105602" cy="1583"/>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bwMode="auto">
            <a:xfrm>
              <a:off x="6643786" y="2187562"/>
              <a:ext cx="1105602" cy="1582"/>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7174499" y="2198337"/>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7207507" y="2192861"/>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243429" y="219709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7281712" y="219892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318540" y="219669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7349766" y="2195619"/>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7383057" y="2193671"/>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421045" y="219702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7457885" y="2191327"/>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7494104" y="219403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7532091" y="2197389"/>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565383" y="2195441"/>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6992767" y="2195099"/>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024587" y="2192558"/>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063169" y="2194447"/>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102626" y="2198396"/>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132382" y="2196730"/>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604275" y="2192335"/>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638725" y="2195974"/>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676726" y="2195861"/>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712945" y="219856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6810428" y="2196798"/>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6849009" y="2198687"/>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6882908" y="219180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6921758" y="2200688"/>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6954766" y="2195213"/>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6671407" y="2193700"/>
              <a:ext cx="0" cy="69629"/>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6705872" y="2193870"/>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742982" y="2195166"/>
              <a:ext cx="0" cy="6804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779216" y="2194402"/>
              <a:ext cx="0" cy="6804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06508" name="TextBox 284"/>
          <p:cNvSpPr txBox="1">
            <a:spLocks noChangeArrowheads="1"/>
          </p:cNvSpPr>
          <p:nvPr/>
        </p:nvSpPr>
        <p:spPr bwMode="auto">
          <a:xfrm>
            <a:off x="5160963" y="2751138"/>
            <a:ext cx="197485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1600"/>
              <a:t>Secondary siRNAs, precursor produced by action of RNA-dependent RNA polymerase</a:t>
            </a:r>
          </a:p>
        </p:txBody>
      </p:sp>
      <p:cxnSp>
        <p:nvCxnSpPr>
          <p:cNvPr id="322" name="Straight Connector 321"/>
          <p:cNvCxnSpPr/>
          <p:nvPr/>
        </p:nvCxnSpPr>
        <p:spPr bwMode="auto">
          <a:xfrm flipV="1">
            <a:off x="6315075" y="5805488"/>
            <a:ext cx="338138" cy="138112"/>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Rounded Rectangle 216"/>
          <p:cNvSpPr/>
          <p:nvPr/>
        </p:nvSpPr>
        <p:spPr>
          <a:xfrm>
            <a:off x="3541713" y="2682875"/>
            <a:ext cx="1574800" cy="1701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511" name="Group 338"/>
          <p:cNvGrpSpPr>
            <a:grpSpLocks/>
          </p:cNvGrpSpPr>
          <p:nvPr/>
        </p:nvGrpSpPr>
        <p:grpSpPr bwMode="auto">
          <a:xfrm>
            <a:off x="3762375" y="3657600"/>
            <a:ext cx="1262063" cy="371475"/>
            <a:chOff x="4358575" y="3312000"/>
            <a:chExt cx="1127825" cy="165261"/>
          </a:xfrm>
        </p:grpSpPr>
        <p:cxnSp>
          <p:nvCxnSpPr>
            <p:cNvPr id="325" name="Straight Connector 324"/>
            <p:cNvCxnSpPr/>
            <p:nvPr/>
          </p:nvCxnSpPr>
          <p:spPr>
            <a:xfrm>
              <a:off x="4385530" y="3477261"/>
              <a:ext cx="11008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4358575" y="3476555"/>
              <a:ext cx="34047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5145925" y="3477261"/>
              <a:ext cx="3404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4812542" y="3437711"/>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a:off x="4812542" y="3365675"/>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4812542" y="3420055"/>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4812542" y="3401693"/>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4812542" y="3348019"/>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4812542" y="3384037"/>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4812542" y="3456074"/>
              <a:ext cx="11065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4812542" y="3329656"/>
              <a:ext cx="11207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4812542" y="3312000"/>
              <a:ext cx="112074" cy="0"/>
            </a:xfrm>
            <a:prstGeom prst="line">
              <a:avLst/>
            </a:prstGeom>
            <a:ln w="19050">
              <a:solidFill>
                <a:srgbClr val="FF33CC"/>
              </a:solidFill>
            </a:ln>
          </p:spPr>
          <p:style>
            <a:lnRef idx="1">
              <a:schemeClr val="accent1"/>
            </a:lnRef>
            <a:fillRef idx="0">
              <a:schemeClr val="accent1"/>
            </a:fillRef>
            <a:effectRef idx="0">
              <a:schemeClr val="accent1"/>
            </a:effectRef>
            <a:fontRef idx="minor">
              <a:schemeClr val="tx1"/>
            </a:fontRef>
          </p:style>
        </p:cxnSp>
      </p:grpSp>
      <p:sp>
        <p:nvSpPr>
          <p:cNvPr id="106512" name="TextBox 339"/>
          <p:cNvSpPr txBox="1">
            <a:spLocks noChangeArrowheads="1"/>
          </p:cNvSpPr>
          <p:nvPr/>
        </p:nvSpPr>
        <p:spPr bwMode="auto">
          <a:xfrm>
            <a:off x="3352800" y="2689225"/>
            <a:ext cx="1974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1600"/>
              <a:t>Intergenic and heterochromatin-derived siRNAs</a:t>
            </a:r>
          </a:p>
        </p:txBody>
      </p:sp>
      <p:cxnSp>
        <p:nvCxnSpPr>
          <p:cNvPr id="341" name="Straight Connector 340"/>
          <p:cNvCxnSpPr/>
          <p:nvPr/>
        </p:nvCxnSpPr>
        <p:spPr>
          <a:xfrm>
            <a:off x="4691063" y="4029075"/>
            <a:ext cx="33972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44" name="Rounded Rectangle 343"/>
          <p:cNvSpPr/>
          <p:nvPr/>
        </p:nvSpPr>
        <p:spPr>
          <a:xfrm>
            <a:off x="7164388" y="2700338"/>
            <a:ext cx="1889125" cy="33829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106515" name="TextBox 344"/>
          <p:cNvSpPr txBox="1">
            <a:spLocks noChangeArrowheads="1"/>
          </p:cNvSpPr>
          <p:nvPr/>
        </p:nvSpPr>
        <p:spPr bwMode="auto">
          <a:xfrm>
            <a:off x="7086600" y="2724150"/>
            <a:ext cx="19748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1600"/>
              <a:t>Natural-antisense transcript-derived</a:t>
            </a:r>
          </a:p>
          <a:p>
            <a:pPr algn="ctr" eaLnBrk="1" hangingPunct="1"/>
            <a:r>
              <a:rPr lang="en-GB" altLang="en-US" sz="1600"/>
              <a:t>nat-siRNAs:  precursor RNA formed by hybridization of two independent RNAs</a:t>
            </a:r>
          </a:p>
        </p:txBody>
      </p:sp>
      <p:grpSp>
        <p:nvGrpSpPr>
          <p:cNvPr id="106516" name="Group 357"/>
          <p:cNvGrpSpPr>
            <a:grpSpLocks/>
          </p:cNvGrpSpPr>
          <p:nvPr/>
        </p:nvGrpSpPr>
        <p:grpSpPr bwMode="auto">
          <a:xfrm rot="-1183993">
            <a:off x="7219950" y="5162550"/>
            <a:ext cx="1819275" cy="266700"/>
            <a:chOff x="3601978" y="5046042"/>
            <a:chExt cx="1818662" cy="267193"/>
          </a:xfrm>
        </p:grpSpPr>
        <p:grpSp>
          <p:nvGrpSpPr>
            <p:cNvPr id="106825" name="Group 637"/>
            <p:cNvGrpSpPr>
              <a:grpSpLocks/>
            </p:cNvGrpSpPr>
            <p:nvPr/>
          </p:nvGrpSpPr>
          <p:grpSpPr bwMode="auto">
            <a:xfrm>
              <a:off x="4141673" y="5121716"/>
              <a:ext cx="735124" cy="93870"/>
              <a:chOff x="6643786" y="2187562"/>
              <a:chExt cx="869966" cy="93573"/>
            </a:xfrm>
          </p:grpSpPr>
          <p:cxnSp>
            <p:nvCxnSpPr>
              <p:cNvPr id="219" name="Straight Connector 218"/>
              <p:cNvCxnSpPr/>
              <p:nvPr/>
            </p:nvCxnSpPr>
            <p:spPr bwMode="auto">
              <a:xfrm>
                <a:off x="6648091" y="2275595"/>
                <a:ext cx="865784" cy="1586"/>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bwMode="auto">
              <a:xfrm>
                <a:off x="6643966" y="2182278"/>
                <a:ext cx="869540" cy="1585"/>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7174041" y="2194687"/>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209801" y="2190357"/>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243023" y="2191995"/>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279464" y="2194658"/>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316357" y="2192355"/>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350847" y="2191008"/>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7387106" y="2190198"/>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420329" y="2191836"/>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461708" y="2189158"/>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494614" y="2190750"/>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994151" y="2190744"/>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026874" y="2188863"/>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7062499" y="2189545"/>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7100391" y="2194281"/>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7133114" y="2192399"/>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811407" y="2192723"/>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846397" y="2194898"/>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882474" y="2190613"/>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920049" y="2195303"/>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954040" y="2190438"/>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671311" y="2189041"/>
                <a:ext cx="0" cy="69758"/>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703717" y="2188698"/>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742878" y="2190450"/>
                <a:ext cx="0" cy="6817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779635" y="2193159"/>
                <a:ext cx="0" cy="68173"/>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06826" name="Group 351"/>
            <p:cNvGrpSpPr>
              <a:grpSpLocks/>
            </p:cNvGrpSpPr>
            <p:nvPr/>
          </p:nvGrpSpPr>
          <p:grpSpPr bwMode="auto">
            <a:xfrm>
              <a:off x="3601978" y="5224393"/>
              <a:ext cx="557474" cy="88842"/>
              <a:chOff x="4565737" y="2078050"/>
              <a:chExt cx="1275754" cy="223608"/>
            </a:xfrm>
          </p:grpSpPr>
          <p:sp>
            <p:nvSpPr>
              <p:cNvPr id="350" name="Freeform 349"/>
              <p:cNvSpPr/>
              <p:nvPr/>
            </p:nvSpPr>
            <p:spPr>
              <a:xfrm>
                <a:off x="4562941" y="2058104"/>
                <a:ext cx="642809" cy="224168"/>
              </a:xfrm>
              <a:custGeom>
                <a:avLst/>
                <a:gdLst>
                  <a:gd name="connsiteX0" fmla="*/ 0 w 645090"/>
                  <a:gd name="connsiteY0" fmla="*/ 0 h 219206"/>
                  <a:gd name="connsiteX1" fmla="*/ 118997 w 645090"/>
                  <a:gd name="connsiteY1" fmla="*/ 212943 h 219206"/>
                  <a:gd name="connsiteX2" fmla="*/ 187890 w 645090"/>
                  <a:gd name="connsiteY2" fmla="*/ 3132 h 219206"/>
                  <a:gd name="connsiteX3" fmla="*/ 291230 w 645090"/>
                  <a:gd name="connsiteY3" fmla="*/ 219206 h 219206"/>
                  <a:gd name="connsiteX4" fmla="*/ 366386 w 645090"/>
                  <a:gd name="connsiteY4" fmla="*/ 3132 h 219206"/>
                  <a:gd name="connsiteX5" fmla="*/ 472858 w 645090"/>
                  <a:gd name="connsiteY5" fmla="*/ 216074 h 219206"/>
                  <a:gd name="connsiteX6" fmla="*/ 551145 w 645090"/>
                  <a:gd name="connsiteY6" fmla="*/ 3132 h 219206"/>
                  <a:gd name="connsiteX7" fmla="*/ 645090 w 645090"/>
                  <a:gd name="connsiteY7" fmla="*/ 216074 h 21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90" h="219206">
                    <a:moveTo>
                      <a:pt x="0" y="0"/>
                    </a:moveTo>
                    <a:cubicBezTo>
                      <a:pt x="43841" y="106210"/>
                      <a:pt x="87682" y="212421"/>
                      <a:pt x="118997" y="212943"/>
                    </a:cubicBezTo>
                    <a:cubicBezTo>
                      <a:pt x="150312" y="213465"/>
                      <a:pt x="159185" y="2088"/>
                      <a:pt x="187890" y="3132"/>
                    </a:cubicBezTo>
                    <a:cubicBezTo>
                      <a:pt x="216596" y="4176"/>
                      <a:pt x="261481" y="219206"/>
                      <a:pt x="291230" y="219206"/>
                    </a:cubicBezTo>
                    <a:cubicBezTo>
                      <a:pt x="320979" y="219206"/>
                      <a:pt x="336115" y="3654"/>
                      <a:pt x="366386" y="3132"/>
                    </a:cubicBezTo>
                    <a:cubicBezTo>
                      <a:pt x="396657" y="2610"/>
                      <a:pt x="442065" y="216074"/>
                      <a:pt x="472858" y="216074"/>
                    </a:cubicBezTo>
                    <a:cubicBezTo>
                      <a:pt x="503651" y="216074"/>
                      <a:pt x="522440" y="3132"/>
                      <a:pt x="551145" y="3132"/>
                    </a:cubicBezTo>
                    <a:cubicBezTo>
                      <a:pt x="579850" y="3132"/>
                      <a:pt x="616385" y="217118"/>
                      <a:pt x="645090" y="216074"/>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a:p>
            </p:txBody>
          </p:sp>
          <p:sp>
            <p:nvSpPr>
              <p:cNvPr id="351" name="Freeform 350"/>
              <p:cNvSpPr/>
              <p:nvPr/>
            </p:nvSpPr>
            <p:spPr>
              <a:xfrm flipH="1">
                <a:off x="5191876" y="2059989"/>
                <a:ext cx="642812" cy="220166"/>
              </a:xfrm>
              <a:custGeom>
                <a:avLst/>
                <a:gdLst>
                  <a:gd name="connsiteX0" fmla="*/ 0 w 645090"/>
                  <a:gd name="connsiteY0" fmla="*/ 0 h 219206"/>
                  <a:gd name="connsiteX1" fmla="*/ 118997 w 645090"/>
                  <a:gd name="connsiteY1" fmla="*/ 212943 h 219206"/>
                  <a:gd name="connsiteX2" fmla="*/ 187890 w 645090"/>
                  <a:gd name="connsiteY2" fmla="*/ 3132 h 219206"/>
                  <a:gd name="connsiteX3" fmla="*/ 291230 w 645090"/>
                  <a:gd name="connsiteY3" fmla="*/ 219206 h 219206"/>
                  <a:gd name="connsiteX4" fmla="*/ 366386 w 645090"/>
                  <a:gd name="connsiteY4" fmla="*/ 3132 h 219206"/>
                  <a:gd name="connsiteX5" fmla="*/ 472858 w 645090"/>
                  <a:gd name="connsiteY5" fmla="*/ 216074 h 219206"/>
                  <a:gd name="connsiteX6" fmla="*/ 551145 w 645090"/>
                  <a:gd name="connsiteY6" fmla="*/ 3132 h 219206"/>
                  <a:gd name="connsiteX7" fmla="*/ 645090 w 645090"/>
                  <a:gd name="connsiteY7" fmla="*/ 216074 h 21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90" h="219206">
                    <a:moveTo>
                      <a:pt x="0" y="0"/>
                    </a:moveTo>
                    <a:cubicBezTo>
                      <a:pt x="43841" y="106210"/>
                      <a:pt x="87682" y="212421"/>
                      <a:pt x="118997" y="212943"/>
                    </a:cubicBezTo>
                    <a:cubicBezTo>
                      <a:pt x="150312" y="213465"/>
                      <a:pt x="159185" y="2088"/>
                      <a:pt x="187890" y="3132"/>
                    </a:cubicBezTo>
                    <a:cubicBezTo>
                      <a:pt x="216596" y="4176"/>
                      <a:pt x="261481" y="219206"/>
                      <a:pt x="291230" y="219206"/>
                    </a:cubicBezTo>
                    <a:cubicBezTo>
                      <a:pt x="320979" y="219206"/>
                      <a:pt x="336115" y="3654"/>
                      <a:pt x="366386" y="3132"/>
                    </a:cubicBezTo>
                    <a:cubicBezTo>
                      <a:pt x="396657" y="2610"/>
                      <a:pt x="442065" y="216074"/>
                      <a:pt x="472858" y="216074"/>
                    </a:cubicBezTo>
                    <a:cubicBezTo>
                      <a:pt x="503651" y="216074"/>
                      <a:pt x="522440" y="3132"/>
                      <a:pt x="551145" y="3132"/>
                    </a:cubicBezTo>
                    <a:cubicBezTo>
                      <a:pt x="579850" y="3132"/>
                      <a:pt x="616385" y="217118"/>
                      <a:pt x="645090" y="216074"/>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a:p>
            </p:txBody>
          </p:sp>
        </p:grpSp>
        <p:grpSp>
          <p:nvGrpSpPr>
            <p:cNvPr id="106827" name="Group 352"/>
            <p:cNvGrpSpPr>
              <a:grpSpLocks/>
            </p:cNvGrpSpPr>
            <p:nvPr/>
          </p:nvGrpSpPr>
          <p:grpSpPr bwMode="auto">
            <a:xfrm flipH="1" flipV="1">
              <a:off x="4863166" y="5046042"/>
              <a:ext cx="557474" cy="88842"/>
              <a:chOff x="4565737" y="2078050"/>
              <a:chExt cx="1275754" cy="223608"/>
            </a:xfrm>
          </p:grpSpPr>
          <p:sp>
            <p:nvSpPr>
              <p:cNvPr id="354" name="Freeform 353"/>
              <p:cNvSpPr/>
              <p:nvPr/>
            </p:nvSpPr>
            <p:spPr>
              <a:xfrm>
                <a:off x="4573026" y="2100241"/>
                <a:ext cx="642812" cy="220166"/>
              </a:xfrm>
              <a:custGeom>
                <a:avLst/>
                <a:gdLst>
                  <a:gd name="connsiteX0" fmla="*/ 0 w 645090"/>
                  <a:gd name="connsiteY0" fmla="*/ 0 h 219206"/>
                  <a:gd name="connsiteX1" fmla="*/ 118997 w 645090"/>
                  <a:gd name="connsiteY1" fmla="*/ 212943 h 219206"/>
                  <a:gd name="connsiteX2" fmla="*/ 187890 w 645090"/>
                  <a:gd name="connsiteY2" fmla="*/ 3132 h 219206"/>
                  <a:gd name="connsiteX3" fmla="*/ 291230 w 645090"/>
                  <a:gd name="connsiteY3" fmla="*/ 219206 h 219206"/>
                  <a:gd name="connsiteX4" fmla="*/ 366386 w 645090"/>
                  <a:gd name="connsiteY4" fmla="*/ 3132 h 219206"/>
                  <a:gd name="connsiteX5" fmla="*/ 472858 w 645090"/>
                  <a:gd name="connsiteY5" fmla="*/ 216074 h 219206"/>
                  <a:gd name="connsiteX6" fmla="*/ 551145 w 645090"/>
                  <a:gd name="connsiteY6" fmla="*/ 3132 h 219206"/>
                  <a:gd name="connsiteX7" fmla="*/ 645090 w 645090"/>
                  <a:gd name="connsiteY7" fmla="*/ 216074 h 21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90" h="219206">
                    <a:moveTo>
                      <a:pt x="0" y="0"/>
                    </a:moveTo>
                    <a:cubicBezTo>
                      <a:pt x="43841" y="106210"/>
                      <a:pt x="87682" y="212421"/>
                      <a:pt x="118997" y="212943"/>
                    </a:cubicBezTo>
                    <a:cubicBezTo>
                      <a:pt x="150312" y="213465"/>
                      <a:pt x="159185" y="2088"/>
                      <a:pt x="187890" y="3132"/>
                    </a:cubicBezTo>
                    <a:cubicBezTo>
                      <a:pt x="216596" y="4176"/>
                      <a:pt x="261481" y="219206"/>
                      <a:pt x="291230" y="219206"/>
                    </a:cubicBezTo>
                    <a:cubicBezTo>
                      <a:pt x="320979" y="219206"/>
                      <a:pt x="336115" y="3654"/>
                      <a:pt x="366386" y="3132"/>
                    </a:cubicBezTo>
                    <a:cubicBezTo>
                      <a:pt x="396657" y="2610"/>
                      <a:pt x="442065" y="216074"/>
                      <a:pt x="472858" y="216074"/>
                    </a:cubicBezTo>
                    <a:cubicBezTo>
                      <a:pt x="503651" y="216074"/>
                      <a:pt x="522440" y="3132"/>
                      <a:pt x="551145" y="3132"/>
                    </a:cubicBezTo>
                    <a:cubicBezTo>
                      <a:pt x="579850" y="3132"/>
                      <a:pt x="616385" y="217118"/>
                      <a:pt x="645090" y="216074"/>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a:p>
            </p:txBody>
          </p:sp>
          <p:sp>
            <p:nvSpPr>
              <p:cNvPr id="355" name="Freeform 354"/>
              <p:cNvSpPr/>
              <p:nvPr/>
            </p:nvSpPr>
            <p:spPr>
              <a:xfrm flipH="1">
                <a:off x="5201458" y="2101333"/>
                <a:ext cx="639179" cy="220166"/>
              </a:xfrm>
              <a:custGeom>
                <a:avLst/>
                <a:gdLst>
                  <a:gd name="connsiteX0" fmla="*/ 0 w 645090"/>
                  <a:gd name="connsiteY0" fmla="*/ 0 h 219206"/>
                  <a:gd name="connsiteX1" fmla="*/ 118997 w 645090"/>
                  <a:gd name="connsiteY1" fmla="*/ 212943 h 219206"/>
                  <a:gd name="connsiteX2" fmla="*/ 187890 w 645090"/>
                  <a:gd name="connsiteY2" fmla="*/ 3132 h 219206"/>
                  <a:gd name="connsiteX3" fmla="*/ 291230 w 645090"/>
                  <a:gd name="connsiteY3" fmla="*/ 219206 h 219206"/>
                  <a:gd name="connsiteX4" fmla="*/ 366386 w 645090"/>
                  <a:gd name="connsiteY4" fmla="*/ 3132 h 219206"/>
                  <a:gd name="connsiteX5" fmla="*/ 472858 w 645090"/>
                  <a:gd name="connsiteY5" fmla="*/ 216074 h 219206"/>
                  <a:gd name="connsiteX6" fmla="*/ 551145 w 645090"/>
                  <a:gd name="connsiteY6" fmla="*/ 3132 h 219206"/>
                  <a:gd name="connsiteX7" fmla="*/ 645090 w 645090"/>
                  <a:gd name="connsiteY7" fmla="*/ 216074 h 21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5090" h="219206">
                    <a:moveTo>
                      <a:pt x="0" y="0"/>
                    </a:moveTo>
                    <a:cubicBezTo>
                      <a:pt x="43841" y="106210"/>
                      <a:pt x="87682" y="212421"/>
                      <a:pt x="118997" y="212943"/>
                    </a:cubicBezTo>
                    <a:cubicBezTo>
                      <a:pt x="150312" y="213465"/>
                      <a:pt x="159185" y="2088"/>
                      <a:pt x="187890" y="3132"/>
                    </a:cubicBezTo>
                    <a:cubicBezTo>
                      <a:pt x="216596" y="4176"/>
                      <a:pt x="261481" y="219206"/>
                      <a:pt x="291230" y="219206"/>
                    </a:cubicBezTo>
                    <a:cubicBezTo>
                      <a:pt x="320979" y="219206"/>
                      <a:pt x="336115" y="3654"/>
                      <a:pt x="366386" y="3132"/>
                    </a:cubicBezTo>
                    <a:cubicBezTo>
                      <a:pt x="396657" y="2610"/>
                      <a:pt x="442065" y="216074"/>
                      <a:pt x="472858" y="216074"/>
                    </a:cubicBezTo>
                    <a:cubicBezTo>
                      <a:pt x="503651" y="216074"/>
                      <a:pt x="522440" y="3132"/>
                      <a:pt x="551145" y="3132"/>
                    </a:cubicBezTo>
                    <a:cubicBezTo>
                      <a:pt x="579850" y="3132"/>
                      <a:pt x="616385" y="217118"/>
                      <a:pt x="645090" y="216074"/>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600"/>
              </a:p>
            </p:txBody>
          </p:sp>
        </p:grpSp>
      </p:grpSp>
      <p:sp>
        <p:nvSpPr>
          <p:cNvPr id="359" name="Rectangle 358"/>
          <p:cNvSpPr/>
          <p:nvPr/>
        </p:nvSpPr>
        <p:spPr>
          <a:xfrm>
            <a:off x="76200" y="1371600"/>
            <a:ext cx="3352800" cy="30876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6" name="Rounded Rectangle 5"/>
          <p:cNvSpPr/>
          <p:nvPr/>
        </p:nvSpPr>
        <p:spPr>
          <a:xfrm>
            <a:off x="715963" y="1443038"/>
            <a:ext cx="2149475" cy="10826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519" name="Group 1091"/>
          <p:cNvGrpSpPr>
            <a:grpSpLocks/>
          </p:cNvGrpSpPr>
          <p:nvPr/>
        </p:nvGrpSpPr>
        <p:grpSpPr bwMode="auto">
          <a:xfrm rot="-1818952">
            <a:off x="1212850" y="1949450"/>
            <a:ext cx="1143000" cy="228600"/>
            <a:chOff x="6019800" y="4572000"/>
            <a:chExt cx="1143000" cy="228600"/>
          </a:xfrm>
        </p:grpSpPr>
        <p:grpSp>
          <p:nvGrpSpPr>
            <p:cNvPr id="106784" name="Group 135"/>
            <p:cNvGrpSpPr>
              <a:grpSpLocks/>
            </p:cNvGrpSpPr>
            <p:nvPr/>
          </p:nvGrpSpPr>
          <p:grpSpPr bwMode="auto">
            <a:xfrm>
              <a:off x="6019800" y="4572000"/>
              <a:ext cx="1143000" cy="228600"/>
              <a:chOff x="5410201" y="4572000"/>
              <a:chExt cx="2255519" cy="274320"/>
            </a:xfrm>
          </p:grpSpPr>
          <p:grpSp>
            <p:nvGrpSpPr>
              <p:cNvPr id="106786" name="Group 94"/>
              <p:cNvGrpSpPr>
                <a:grpSpLocks/>
              </p:cNvGrpSpPr>
              <p:nvPr/>
            </p:nvGrpSpPr>
            <p:grpSpPr bwMode="auto">
              <a:xfrm>
                <a:off x="5410201" y="4648199"/>
                <a:ext cx="2021372" cy="157950"/>
                <a:chOff x="2428859" y="3571873"/>
                <a:chExt cx="2021386" cy="157951"/>
              </a:xfrm>
            </p:grpSpPr>
            <p:grpSp>
              <p:nvGrpSpPr>
                <p:cNvPr id="106789" name="Group 26"/>
                <p:cNvGrpSpPr>
                  <a:grpSpLocks/>
                </p:cNvGrpSpPr>
                <p:nvPr/>
              </p:nvGrpSpPr>
              <p:grpSpPr bwMode="auto">
                <a:xfrm>
                  <a:off x="2428859" y="3571875"/>
                  <a:ext cx="2021386" cy="157949"/>
                  <a:chOff x="3643305" y="3500437"/>
                  <a:chExt cx="2021386" cy="157949"/>
                </a:xfrm>
              </p:grpSpPr>
              <p:cxnSp>
                <p:nvCxnSpPr>
                  <p:cNvPr id="80" name="Straight Connector 79"/>
                  <p:cNvCxnSpPr>
                    <a:stCxn id="44" idx="3"/>
                  </p:cNvCxnSpPr>
                  <p:nvPr/>
                </p:nvCxnSpPr>
                <p:spPr>
                  <a:xfrm rot="5400000" flipH="1">
                    <a:off x="4653163" y="2659082"/>
                    <a:ext cx="5714" cy="199865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641925" y="3495353"/>
                    <a:ext cx="198612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6790" name="Group 58"/>
                <p:cNvGrpSpPr>
                  <a:grpSpLocks/>
                </p:cNvGrpSpPr>
                <p:nvPr/>
              </p:nvGrpSpPr>
              <p:grpSpPr bwMode="auto">
                <a:xfrm>
                  <a:off x="3857620" y="3571876"/>
                  <a:ext cx="501653" cy="142876"/>
                  <a:chOff x="6858016" y="3000372"/>
                  <a:chExt cx="501653" cy="142876"/>
                </a:xfrm>
              </p:grpSpPr>
              <p:cxnSp>
                <p:nvCxnSpPr>
                  <p:cNvPr id="72" name="Straight Connector 71"/>
                  <p:cNvCxnSpPr/>
                  <p:nvPr/>
                </p:nvCxnSpPr>
                <p:spPr>
                  <a:xfrm rot="5400000">
                    <a:off x="7263064" y="3058801"/>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191814" y="3053967"/>
                    <a:ext cx="131446"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7134083" y="3057074"/>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7072526" y="3053480"/>
                    <a:ext cx="131445"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7002170" y="3054945"/>
                    <a:ext cx="131445"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930458" y="3057494"/>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6864617" y="3054584"/>
                    <a:ext cx="131445"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88622" y="3057816"/>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91" name="Group 67"/>
                <p:cNvGrpSpPr>
                  <a:grpSpLocks/>
                </p:cNvGrpSpPr>
                <p:nvPr/>
              </p:nvGrpSpPr>
              <p:grpSpPr bwMode="auto">
                <a:xfrm>
                  <a:off x="3357554" y="3571876"/>
                  <a:ext cx="430215" cy="142876"/>
                  <a:chOff x="6929454" y="3000372"/>
                  <a:chExt cx="430215" cy="142876"/>
                </a:xfrm>
              </p:grpSpPr>
              <p:cxnSp>
                <p:nvCxnSpPr>
                  <p:cNvPr id="65" name="Straight Connector 64"/>
                  <p:cNvCxnSpPr/>
                  <p:nvPr/>
                </p:nvCxnSpPr>
                <p:spPr>
                  <a:xfrm rot="5400000">
                    <a:off x="7295408" y="3057512"/>
                    <a:ext cx="131445"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7223697" y="3060061"/>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7148161" y="3055910"/>
                    <a:ext cx="131446"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7078033" y="3056815"/>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6996630" y="3054991"/>
                    <a:ext cx="131446"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6923339" y="3059186"/>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6850507" y="3055996"/>
                    <a:ext cx="131446"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92" name="Group 76"/>
                <p:cNvGrpSpPr>
                  <a:grpSpLocks/>
                </p:cNvGrpSpPr>
                <p:nvPr/>
              </p:nvGrpSpPr>
              <p:grpSpPr bwMode="auto">
                <a:xfrm>
                  <a:off x="2785985" y="3571873"/>
                  <a:ext cx="433292" cy="131447"/>
                  <a:chOff x="6857951" y="3000369"/>
                  <a:chExt cx="433292" cy="131447"/>
                </a:xfrm>
              </p:grpSpPr>
              <p:cxnSp>
                <p:nvCxnSpPr>
                  <p:cNvPr id="58" name="Straight Connector 57"/>
                  <p:cNvCxnSpPr/>
                  <p:nvPr/>
                </p:nvCxnSpPr>
                <p:spPr>
                  <a:xfrm rot="5400000">
                    <a:off x="7211897" y="3053031"/>
                    <a:ext cx="131446"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7138606" y="3057224"/>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070059" y="3053352"/>
                    <a:ext cx="131447"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7005339" y="3056181"/>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935213" y="3053953"/>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6863502" y="3056502"/>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6794955" y="3052630"/>
                    <a:ext cx="131447"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93" name="Group 85"/>
                <p:cNvGrpSpPr>
                  <a:grpSpLocks/>
                </p:cNvGrpSpPr>
                <p:nvPr/>
              </p:nvGrpSpPr>
              <p:grpSpPr bwMode="auto">
                <a:xfrm>
                  <a:off x="2500912" y="3571873"/>
                  <a:ext cx="501231" cy="131447"/>
                  <a:chOff x="6858630" y="3000369"/>
                  <a:chExt cx="501231" cy="131447"/>
                </a:xfrm>
              </p:grpSpPr>
              <p:cxnSp>
                <p:nvCxnSpPr>
                  <p:cNvPr id="51" name="Straight Connector 50"/>
                  <p:cNvCxnSpPr/>
                  <p:nvPr/>
                </p:nvCxnSpPr>
                <p:spPr>
                  <a:xfrm rot="5400000">
                    <a:off x="7290864" y="3056740"/>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7216449" y="3058328"/>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7074610" y="3058650"/>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7001780" y="3055461"/>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6931649" y="3056365"/>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6859940" y="3055782"/>
                    <a:ext cx="131446" cy="31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6786650" y="3059976"/>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4" name="Oval 43"/>
              <p:cNvSpPr/>
              <p:nvPr/>
            </p:nvSpPr>
            <p:spPr>
              <a:xfrm>
                <a:off x="7393193" y="4569267"/>
                <a:ext cx="272541"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cxnSp>
            <p:nvCxnSpPr>
              <p:cNvPr id="45" name="Straight Connector 44"/>
              <p:cNvCxnSpPr/>
              <p:nvPr/>
            </p:nvCxnSpPr>
            <p:spPr bwMode="auto">
              <a:xfrm>
                <a:off x="7410488" y="4666403"/>
                <a:ext cx="0" cy="11239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bwMode="auto">
            <a:xfrm rot="5400000">
              <a:off x="6403224" y="4694910"/>
              <a:ext cx="109537"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6520" name="TextBox 82"/>
          <p:cNvSpPr txBox="1">
            <a:spLocks noChangeArrowheads="1"/>
          </p:cNvSpPr>
          <p:nvPr/>
        </p:nvSpPr>
        <p:spPr bwMode="auto">
          <a:xfrm>
            <a:off x="914400" y="1414463"/>
            <a:ext cx="1865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b="1"/>
              <a:t>hpRNA-derived</a:t>
            </a:r>
          </a:p>
        </p:txBody>
      </p:sp>
      <p:grpSp>
        <p:nvGrpSpPr>
          <p:cNvPr id="106521" name="Group 213"/>
          <p:cNvGrpSpPr>
            <a:grpSpLocks/>
          </p:cNvGrpSpPr>
          <p:nvPr/>
        </p:nvGrpSpPr>
        <p:grpSpPr bwMode="auto">
          <a:xfrm>
            <a:off x="-76200" y="2743200"/>
            <a:ext cx="1739900" cy="1676400"/>
            <a:chOff x="616166" y="2645035"/>
            <a:chExt cx="1739152" cy="1676400"/>
          </a:xfrm>
        </p:grpSpPr>
        <p:grpSp>
          <p:nvGrpSpPr>
            <p:cNvPr id="106725" name="Group 151"/>
            <p:cNvGrpSpPr>
              <a:grpSpLocks/>
            </p:cNvGrpSpPr>
            <p:nvPr/>
          </p:nvGrpSpPr>
          <p:grpSpPr bwMode="auto">
            <a:xfrm>
              <a:off x="838200" y="2645035"/>
              <a:ext cx="1447800" cy="1676400"/>
              <a:chOff x="838200" y="2111635"/>
              <a:chExt cx="1447800" cy="1676400"/>
            </a:xfrm>
          </p:grpSpPr>
          <p:sp>
            <p:nvSpPr>
              <p:cNvPr id="86" name="Rounded Rectangle 85"/>
              <p:cNvSpPr/>
              <p:nvPr/>
            </p:nvSpPr>
            <p:spPr>
              <a:xfrm>
                <a:off x="838321" y="2111635"/>
                <a:ext cx="1447177" cy="1676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728" name="Group 1091"/>
              <p:cNvGrpSpPr>
                <a:grpSpLocks/>
              </p:cNvGrpSpPr>
              <p:nvPr/>
            </p:nvGrpSpPr>
            <p:grpSpPr bwMode="auto">
              <a:xfrm rot="-1818952">
                <a:off x="970146" y="3232355"/>
                <a:ext cx="1143000" cy="228600"/>
                <a:chOff x="6019800" y="4572000"/>
                <a:chExt cx="1143000" cy="228600"/>
              </a:xfrm>
            </p:grpSpPr>
            <p:grpSp>
              <p:nvGrpSpPr>
                <p:cNvPr id="106743" name="Group 135"/>
                <p:cNvGrpSpPr>
                  <a:grpSpLocks/>
                </p:cNvGrpSpPr>
                <p:nvPr/>
              </p:nvGrpSpPr>
              <p:grpSpPr bwMode="auto">
                <a:xfrm>
                  <a:off x="6019800" y="4572000"/>
                  <a:ext cx="1143000" cy="228600"/>
                  <a:chOff x="5410201" y="4572000"/>
                  <a:chExt cx="2255519" cy="274320"/>
                </a:xfrm>
              </p:grpSpPr>
              <p:grpSp>
                <p:nvGrpSpPr>
                  <p:cNvPr id="106745" name="Group 94"/>
                  <p:cNvGrpSpPr>
                    <a:grpSpLocks/>
                  </p:cNvGrpSpPr>
                  <p:nvPr/>
                </p:nvGrpSpPr>
                <p:grpSpPr bwMode="auto">
                  <a:xfrm>
                    <a:off x="5410201" y="4648199"/>
                    <a:ext cx="2021372" cy="157950"/>
                    <a:chOff x="2428859" y="3571873"/>
                    <a:chExt cx="2021386" cy="157951"/>
                  </a:xfrm>
                </p:grpSpPr>
                <p:grpSp>
                  <p:nvGrpSpPr>
                    <p:cNvPr id="106748" name="Group 26"/>
                    <p:cNvGrpSpPr>
                      <a:grpSpLocks/>
                    </p:cNvGrpSpPr>
                    <p:nvPr/>
                  </p:nvGrpSpPr>
                  <p:grpSpPr bwMode="auto">
                    <a:xfrm>
                      <a:off x="2428859" y="3571875"/>
                      <a:ext cx="2021386" cy="157949"/>
                      <a:chOff x="3643305" y="3500437"/>
                      <a:chExt cx="2021386" cy="157949"/>
                    </a:xfrm>
                  </p:grpSpPr>
                  <p:cxnSp>
                    <p:nvCxnSpPr>
                      <p:cNvPr id="128" name="Straight Connector 127"/>
                      <p:cNvCxnSpPr>
                        <a:stCxn id="92" idx="3"/>
                      </p:cNvCxnSpPr>
                      <p:nvPr/>
                    </p:nvCxnSpPr>
                    <p:spPr>
                      <a:xfrm rot="5400000" flipH="1">
                        <a:off x="4651640" y="2656182"/>
                        <a:ext cx="5714" cy="1994663"/>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643528" y="3493064"/>
                        <a:ext cx="1982137"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6749" name="Group 58"/>
                    <p:cNvGrpSpPr>
                      <a:grpSpLocks/>
                    </p:cNvGrpSpPr>
                    <p:nvPr/>
                  </p:nvGrpSpPr>
                  <p:grpSpPr bwMode="auto">
                    <a:xfrm>
                      <a:off x="3857620" y="3571876"/>
                      <a:ext cx="501653" cy="142876"/>
                      <a:chOff x="6858016" y="3000372"/>
                      <a:chExt cx="501653" cy="142876"/>
                    </a:xfrm>
                  </p:grpSpPr>
                  <p:cxnSp>
                    <p:nvCxnSpPr>
                      <p:cNvPr id="120" name="Straight Connector 119"/>
                      <p:cNvCxnSpPr/>
                      <p:nvPr/>
                    </p:nvCxnSpPr>
                    <p:spPr>
                      <a:xfrm rot="5400000">
                        <a:off x="7263634" y="3056993"/>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a:off x="7190834" y="3053803"/>
                        <a:ext cx="131446"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a:off x="7131548" y="3058555"/>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a:off x="7067315" y="3053999"/>
                        <a:ext cx="131446"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7001271" y="3054781"/>
                        <a:ext cx="131445"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6928013" y="3058975"/>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a:off x="6863778" y="3054420"/>
                        <a:ext cx="131445"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6782410" y="3055728"/>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50" name="Group 67"/>
                    <p:cNvGrpSpPr>
                      <a:grpSpLocks/>
                    </p:cNvGrpSpPr>
                    <p:nvPr/>
                  </p:nvGrpSpPr>
                  <p:grpSpPr bwMode="auto">
                    <a:xfrm>
                      <a:off x="3357554" y="3571876"/>
                      <a:ext cx="430215" cy="142876"/>
                      <a:chOff x="6929454" y="3000372"/>
                      <a:chExt cx="430215" cy="142876"/>
                    </a:xfrm>
                  </p:grpSpPr>
                  <p:cxnSp>
                    <p:nvCxnSpPr>
                      <p:cNvPr id="113" name="Straight Connector 112"/>
                      <p:cNvCxnSpPr/>
                      <p:nvPr/>
                    </p:nvCxnSpPr>
                    <p:spPr>
                      <a:xfrm rot="5400000">
                        <a:off x="7295087" y="3053097"/>
                        <a:ext cx="131445"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7222949" y="3059896"/>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a:off x="7147447" y="3055746"/>
                        <a:ext cx="131446"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7075767" y="3058295"/>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a:off x="6995980" y="3054828"/>
                        <a:ext cx="131446"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a:off x="6922719" y="3059021"/>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6849920" y="3055833"/>
                        <a:ext cx="131446"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51" name="Group 76"/>
                    <p:cNvGrpSpPr>
                      <a:grpSpLocks/>
                    </p:cNvGrpSpPr>
                    <p:nvPr/>
                  </p:nvGrpSpPr>
                  <p:grpSpPr bwMode="auto">
                    <a:xfrm>
                      <a:off x="2785985" y="3571873"/>
                      <a:ext cx="433292" cy="131447"/>
                      <a:chOff x="6857951" y="3000369"/>
                      <a:chExt cx="433292" cy="131447"/>
                    </a:xfrm>
                  </p:grpSpPr>
                  <p:cxnSp>
                    <p:nvCxnSpPr>
                      <p:cNvPr id="106" name="Straight Connector 105"/>
                      <p:cNvCxnSpPr/>
                      <p:nvPr/>
                    </p:nvCxnSpPr>
                    <p:spPr>
                      <a:xfrm rot="5400000">
                        <a:off x="7205962" y="3050943"/>
                        <a:ext cx="131446"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7138110" y="3057060"/>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7069594" y="3053188"/>
                        <a:ext cx="131447"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7004900" y="3056016"/>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6934803" y="3053788"/>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6864705" y="3054693"/>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6794609" y="3052466"/>
                        <a:ext cx="131447"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752" name="Group 85"/>
                    <p:cNvGrpSpPr>
                      <a:grpSpLocks/>
                    </p:cNvGrpSpPr>
                    <p:nvPr/>
                  </p:nvGrpSpPr>
                  <p:grpSpPr bwMode="auto">
                    <a:xfrm>
                      <a:off x="2500912" y="3571873"/>
                      <a:ext cx="501231" cy="131447"/>
                      <a:chOff x="6858630" y="3000369"/>
                      <a:chExt cx="501231" cy="131447"/>
                    </a:xfrm>
                  </p:grpSpPr>
                  <p:cxnSp>
                    <p:nvCxnSpPr>
                      <p:cNvPr id="99" name="Straight Connector 98"/>
                      <p:cNvCxnSpPr/>
                      <p:nvPr/>
                    </p:nvCxnSpPr>
                    <p:spPr>
                      <a:xfrm rot="5400000">
                        <a:off x="7290424" y="3056575"/>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7213340" y="3057201"/>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a:off x="7074266" y="3058485"/>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7001465" y="3055295"/>
                        <a:ext cx="131447" cy="3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a:off x="6925502" y="3058528"/>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a:off x="6859689" y="3055618"/>
                        <a:ext cx="131446" cy="31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6786429" y="3059811"/>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92" name="Oval 91"/>
                  <p:cNvSpPr/>
                  <p:nvPr/>
                </p:nvSpPr>
                <p:spPr>
                  <a:xfrm>
                    <a:off x="7389902" y="4563890"/>
                    <a:ext cx="272426"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cxnSp>
                <p:nvCxnSpPr>
                  <p:cNvPr id="93" name="Straight Connector 92"/>
                  <p:cNvCxnSpPr/>
                  <p:nvPr/>
                </p:nvCxnSpPr>
                <p:spPr bwMode="auto">
                  <a:xfrm>
                    <a:off x="7409893" y="4661988"/>
                    <a:ext cx="0" cy="11239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p:nvCxnSpPr>
              <p:spPr bwMode="auto">
                <a:xfrm rot="5400000">
                  <a:off x="6401569" y="4693972"/>
                  <a:ext cx="109537"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30" name="Straight Connector 129"/>
              <p:cNvCxnSpPr/>
              <p:nvPr/>
            </p:nvCxnSpPr>
            <p:spPr bwMode="auto">
              <a:xfrm rot="120000" flipV="1">
                <a:off x="1385773" y="3219710"/>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auto">
              <a:xfrm rot="120000" flipV="1">
                <a:off x="1373079" y="3195898"/>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auto">
              <a:xfrm rot="120000" flipV="1">
                <a:off x="1360384" y="3172085"/>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auto">
              <a:xfrm rot="120000" flipV="1">
                <a:off x="1347690" y="3148273"/>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bwMode="auto">
              <a:xfrm rot="120000" flipV="1">
                <a:off x="1334995" y="3124460"/>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auto">
              <a:xfrm rot="120000" flipV="1">
                <a:off x="1322301" y="3100648"/>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auto">
              <a:xfrm rot="120000" flipV="1">
                <a:off x="1309606" y="3076835"/>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auto">
              <a:xfrm rot="120000" flipV="1">
                <a:off x="1296912" y="3053023"/>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auto">
              <a:xfrm rot="120000" flipV="1">
                <a:off x="1284217" y="3029210"/>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bwMode="auto">
              <a:xfrm rot="120000" flipV="1">
                <a:off x="1258828" y="2981585"/>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rot="120000" flipV="1">
                <a:off x="1246133" y="2957773"/>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bwMode="auto">
              <a:xfrm rot="120000" flipV="1">
                <a:off x="1233439" y="2933960"/>
                <a:ext cx="196765" cy="128588"/>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bwMode="auto">
              <a:xfrm rot="120000" flipV="1">
                <a:off x="1220744" y="2910148"/>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bwMode="auto">
              <a:xfrm rot="120000" flipV="1">
                <a:off x="1271523" y="3005398"/>
                <a:ext cx="196765" cy="12858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726" name="TextBox 152"/>
            <p:cNvSpPr txBox="1">
              <a:spLocks noChangeArrowheads="1"/>
            </p:cNvSpPr>
            <p:nvPr/>
          </p:nvSpPr>
          <p:spPr bwMode="auto">
            <a:xfrm>
              <a:off x="616166" y="2652238"/>
              <a:ext cx="17391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1600"/>
                <a:t>Precisely processed miRNAs</a:t>
              </a:r>
            </a:p>
          </p:txBody>
        </p:sp>
      </p:grpSp>
      <p:grpSp>
        <p:nvGrpSpPr>
          <p:cNvPr id="106522" name="Group 215"/>
          <p:cNvGrpSpPr>
            <a:grpSpLocks/>
          </p:cNvGrpSpPr>
          <p:nvPr/>
        </p:nvGrpSpPr>
        <p:grpSpPr bwMode="auto">
          <a:xfrm>
            <a:off x="1558925" y="2743200"/>
            <a:ext cx="1974850" cy="1676400"/>
            <a:chOff x="2251754" y="2743200"/>
            <a:chExt cx="1974634" cy="1676400"/>
          </a:xfrm>
        </p:grpSpPr>
        <p:sp>
          <p:nvSpPr>
            <p:cNvPr id="155" name="Rounded Rectangle 154"/>
            <p:cNvSpPr/>
            <p:nvPr/>
          </p:nvSpPr>
          <p:spPr>
            <a:xfrm>
              <a:off x="2416836" y="2743200"/>
              <a:ext cx="1622248" cy="1676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grpSp>
          <p:nvGrpSpPr>
            <p:cNvPr id="106667" name="Group 211"/>
            <p:cNvGrpSpPr>
              <a:grpSpLocks/>
            </p:cNvGrpSpPr>
            <p:nvPr/>
          </p:nvGrpSpPr>
          <p:grpSpPr bwMode="auto">
            <a:xfrm>
              <a:off x="2644841" y="3643277"/>
              <a:ext cx="1143000" cy="609918"/>
              <a:chOff x="4322946" y="4239250"/>
              <a:chExt cx="1143000" cy="609918"/>
            </a:xfrm>
          </p:grpSpPr>
          <p:grpSp>
            <p:nvGrpSpPr>
              <p:cNvPr id="106669" name="Group 1091"/>
              <p:cNvGrpSpPr>
                <a:grpSpLocks/>
              </p:cNvGrpSpPr>
              <p:nvPr/>
            </p:nvGrpSpPr>
            <p:grpSpPr bwMode="auto">
              <a:xfrm rot="-1818952">
                <a:off x="4322946" y="4402582"/>
                <a:ext cx="1143000" cy="228600"/>
                <a:chOff x="6019800" y="4572000"/>
                <a:chExt cx="1143000" cy="228600"/>
              </a:xfrm>
            </p:grpSpPr>
            <p:grpSp>
              <p:nvGrpSpPr>
                <p:cNvPr id="106684" name="Group 135"/>
                <p:cNvGrpSpPr>
                  <a:grpSpLocks/>
                </p:cNvGrpSpPr>
                <p:nvPr/>
              </p:nvGrpSpPr>
              <p:grpSpPr bwMode="auto">
                <a:xfrm>
                  <a:off x="6019800" y="4572000"/>
                  <a:ext cx="1143000" cy="228600"/>
                  <a:chOff x="5410201" y="4572000"/>
                  <a:chExt cx="2255519" cy="274320"/>
                </a:xfrm>
              </p:grpSpPr>
              <p:grpSp>
                <p:nvGrpSpPr>
                  <p:cNvPr id="106686" name="Group 94"/>
                  <p:cNvGrpSpPr>
                    <a:grpSpLocks/>
                  </p:cNvGrpSpPr>
                  <p:nvPr/>
                </p:nvGrpSpPr>
                <p:grpSpPr bwMode="auto">
                  <a:xfrm>
                    <a:off x="5410201" y="4648199"/>
                    <a:ext cx="2021372" cy="157950"/>
                    <a:chOff x="2428859" y="3571873"/>
                    <a:chExt cx="2021386" cy="157951"/>
                  </a:xfrm>
                </p:grpSpPr>
                <p:grpSp>
                  <p:nvGrpSpPr>
                    <p:cNvPr id="106689" name="Group 26"/>
                    <p:cNvGrpSpPr>
                      <a:grpSpLocks/>
                    </p:cNvGrpSpPr>
                    <p:nvPr/>
                  </p:nvGrpSpPr>
                  <p:grpSpPr bwMode="auto">
                    <a:xfrm>
                      <a:off x="2428859" y="3571875"/>
                      <a:ext cx="2021386" cy="157949"/>
                      <a:chOff x="3643305" y="3500437"/>
                      <a:chExt cx="2021386" cy="157949"/>
                    </a:xfrm>
                  </p:grpSpPr>
                  <p:cxnSp>
                    <p:nvCxnSpPr>
                      <p:cNvPr id="210" name="Straight Connector 209"/>
                      <p:cNvCxnSpPr>
                        <a:stCxn id="174" idx="3"/>
                      </p:cNvCxnSpPr>
                      <p:nvPr/>
                    </p:nvCxnSpPr>
                    <p:spPr>
                      <a:xfrm rot="5400000" flipH="1">
                        <a:off x="4658337" y="2658480"/>
                        <a:ext cx="5714" cy="1995305"/>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3647197" y="3494721"/>
                        <a:ext cx="198277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6690" name="Group 58"/>
                    <p:cNvGrpSpPr>
                      <a:grpSpLocks/>
                    </p:cNvGrpSpPr>
                    <p:nvPr/>
                  </p:nvGrpSpPr>
                  <p:grpSpPr bwMode="auto">
                    <a:xfrm>
                      <a:off x="3857620" y="3571876"/>
                      <a:ext cx="501653" cy="142876"/>
                      <a:chOff x="6858016" y="3000372"/>
                      <a:chExt cx="501653" cy="142876"/>
                    </a:xfrm>
                  </p:grpSpPr>
                  <p:cxnSp>
                    <p:nvCxnSpPr>
                      <p:cNvPr id="202" name="Straight Connector 201"/>
                      <p:cNvCxnSpPr/>
                      <p:nvPr/>
                    </p:nvCxnSpPr>
                    <p:spPr>
                      <a:xfrm rot="5400000">
                        <a:off x="7266333" y="3060294"/>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5400000">
                        <a:off x="7199375" y="3054778"/>
                        <a:ext cx="131445"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5400000">
                        <a:off x="7134661" y="3057606"/>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5400000">
                        <a:off x="7071530" y="3055656"/>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7002762" y="3055477"/>
                        <a:ext cx="131445"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5400000">
                        <a:off x="6932183" y="3060632"/>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6863645" y="3056760"/>
                        <a:ext cx="131446"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5400000">
                        <a:off x="6789238" y="3058348"/>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691" name="Group 67"/>
                    <p:cNvGrpSpPr>
                      <a:grpSpLocks/>
                    </p:cNvGrpSpPr>
                    <p:nvPr/>
                  </p:nvGrpSpPr>
                  <p:grpSpPr bwMode="auto">
                    <a:xfrm>
                      <a:off x="3357554" y="3571876"/>
                      <a:ext cx="430215" cy="142876"/>
                      <a:chOff x="6929454" y="3000372"/>
                      <a:chExt cx="430215" cy="142876"/>
                    </a:xfrm>
                  </p:grpSpPr>
                  <p:cxnSp>
                    <p:nvCxnSpPr>
                      <p:cNvPr id="195" name="Straight Connector 194"/>
                      <p:cNvCxnSpPr/>
                      <p:nvPr/>
                    </p:nvCxnSpPr>
                    <p:spPr>
                      <a:xfrm rot="5400000">
                        <a:off x="7300314" y="3057359"/>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rot="5400000">
                        <a:off x="7228613" y="3059909"/>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5400000">
                        <a:off x="7155788" y="3056720"/>
                        <a:ext cx="131445"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5400000">
                        <a:off x="7079801" y="3059952"/>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6998408" y="3058130"/>
                        <a:ext cx="131445"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6926705" y="3060679"/>
                        <a:ext cx="13144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a:off x="6856585" y="3058451"/>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692" name="Group 76"/>
                    <p:cNvGrpSpPr>
                      <a:grpSpLocks/>
                    </p:cNvGrpSpPr>
                    <p:nvPr/>
                  </p:nvGrpSpPr>
                  <p:grpSpPr bwMode="auto">
                    <a:xfrm>
                      <a:off x="2785985" y="3571873"/>
                      <a:ext cx="433292" cy="131447"/>
                      <a:chOff x="6857951" y="3000369"/>
                      <a:chExt cx="433292" cy="131447"/>
                    </a:xfrm>
                  </p:grpSpPr>
                  <p:cxnSp>
                    <p:nvCxnSpPr>
                      <p:cNvPr id="188" name="Straight Connector 187"/>
                      <p:cNvCxnSpPr/>
                      <p:nvPr/>
                    </p:nvCxnSpPr>
                    <p:spPr>
                      <a:xfrm rot="5400000">
                        <a:off x="7212585" y="3053563"/>
                        <a:ext cx="131446"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a:off x="7139301" y="3057756"/>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a:off x="7069180" y="3055528"/>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a:off x="7006049" y="3056713"/>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rot="5400000">
                        <a:off x="6937511" y="3052841"/>
                        <a:ext cx="131446" cy="31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rot="5400000">
                        <a:off x="6864227" y="3057034"/>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rot="5400000">
                        <a:off x="6795688" y="3053162"/>
                        <a:ext cx="131447"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693" name="Group 85"/>
                    <p:cNvGrpSpPr>
                      <a:grpSpLocks/>
                    </p:cNvGrpSpPr>
                    <p:nvPr/>
                  </p:nvGrpSpPr>
                  <p:grpSpPr bwMode="auto">
                    <a:xfrm>
                      <a:off x="2500912" y="3571873"/>
                      <a:ext cx="501231" cy="131447"/>
                      <a:chOff x="6858630" y="3000369"/>
                      <a:chExt cx="501231" cy="131447"/>
                    </a:xfrm>
                  </p:grpSpPr>
                  <p:cxnSp>
                    <p:nvCxnSpPr>
                      <p:cNvPr id="181" name="Straight Connector 180"/>
                      <p:cNvCxnSpPr/>
                      <p:nvPr/>
                    </p:nvCxnSpPr>
                    <p:spPr>
                      <a:xfrm rot="5400000">
                        <a:off x="7294277" y="3058232"/>
                        <a:ext cx="131447"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a:off x="7218289" y="3061464"/>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a:off x="7078049" y="3060142"/>
                        <a:ext cx="1314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a:off x="7003643" y="3058597"/>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6933523" y="3059502"/>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5400000">
                        <a:off x="6860698" y="3056313"/>
                        <a:ext cx="131446" cy="31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5400000">
                        <a:off x="6790119" y="3061468"/>
                        <a:ext cx="1314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74" name="Oval 173"/>
                  <p:cNvSpPr/>
                  <p:nvPr/>
                </p:nvSpPr>
                <p:spPr>
                  <a:xfrm>
                    <a:off x="7393749" y="4569798"/>
                    <a:ext cx="272511" cy="2743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cxnSp>
                <p:nvCxnSpPr>
                  <p:cNvPr id="175" name="Straight Connector 174"/>
                  <p:cNvCxnSpPr/>
                  <p:nvPr/>
                </p:nvCxnSpPr>
                <p:spPr bwMode="auto">
                  <a:xfrm>
                    <a:off x="7411041" y="4666934"/>
                    <a:ext cx="0" cy="11239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2" name="Straight Connector 171"/>
                <p:cNvCxnSpPr/>
                <p:nvPr/>
              </p:nvCxnSpPr>
              <p:spPr bwMode="auto">
                <a:xfrm rot="5400000">
                  <a:off x="6402767" y="4696723"/>
                  <a:ext cx="10953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57" name="Straight Connector 156"/>
              <p:cNvCxnSpPr/>
              <p:nvPr/>
            </p:nvCxnSpPr>
            <p:spPr bwMode="auto">
              <a:xfrm rot="120000" flipV="1">
                <a:off x="4739395" y="4390098"/>
                <a:ext cx="196828"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bwMode="auto">
              <a:xfrm rot="120000" flipV="1">
                <a:off x="4467963" y="4507573"/>
                <a:ext cx="198415"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bwMode="auto">
              <a:xfrm rot="120000" flipV="1">
                <a:off x="4664792" y="4410736"/>
                <a:ext cx="198415" cy="12858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rot="120000" flipV="1">
                <a:off x="4964796" y="4525036"/>
                <a:ext cx="198416"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bwMode="auto">
              <a:xfrm rot="120000" flipV="1">
                <a:off x="4401295" y="4575836"/>
                <a:ext cx="196828" cy="12858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bwMode="auto">
              <a:xfrm rot="120000" flipV="1">
                <a:off x="5091782" y="4418673"/>
                <a:ext cx="196828"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auto">
              <a:xfrm rot="120000" flipV="1">
                <a:off x="4982257" y="4239286"/>
                <a:ext cx="196828"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rot="120000" flipV="1">
                <a:off x="4848921" y="4564723"/>
                <a:ext cx="196828"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auto">
              <a:xfrm rot="120000" flipV="1">
                <a:off x="4883843" y="4266273"/>
                <a:ext cx="196828"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auto">
              <a:xfrm rot="120000" flipV="1">
                <a:off x="4613997" y="4701248"/>
                <a:ext cx="198415" cy="12858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auto">
              <a:xfrm rot="120000" flipV="1">
                <a:off x="4453677" y="4491698"/>
                <a:ext cx="198416" cy="12858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rot="120000" flipV="1">
                <a:off x="4623521" y="4721886"/>
                <a:ext cx="198415" cy="12700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auto">
              <a:xfrm rot="120000" flipV="1">
                <a:off x="4777491" y="4280561"/>
                <a:ext cx="196828" cy="12858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auto">
              <a:xfrm rot="120000" flipV="1">
                <a:off x="4787015" y="4301198"/>
                <a:ext cx="196828" cy="12858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668" name="TextBox 214"/>
            <p:cNvSpPr txBox="1">
              <a:spLocks noChangeArrowheads="1"/>
            </p:cNvSpPr>
            <p:nvPr/>
          </p:nvSpPr>
          <p:spPr bwMode="auto">
            <a:xfrm>
              <a:off x="2251754" y="2750403"/>
              <a:ext cx="19746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1600"/>
                <a:t>Imprecisely processed, not miRNAs</a:t>
              </a:r>
            </a:p>
          </p:txBody>
        </p:sp>
      </p:grpSp>
      <p:sp>
        <p:nvSpPr>
          <p:cNvPr id="361" name="Right Arrow 360"/>
          <p:cNvSpPr/>
          <p:nvPr/>
        </p:nvSpPr>
        <p:spPr>
          <a:xfrm rot="2942765">
            <a:off x="2418557" y="2218531"/>
            <a:ext cx="3937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2" name="Right Arrow 361"/>
          <p:cNvSpPr/>
          <p:nvPr/>
        </p:nvSpPr>
        <p:spPr>
          <a:xfrm rot="18719138" flipH="1">
            <a:off x="788194" y="2218531"/>
            <a:ext cx="393700"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3" name="Right Arrow 362"/>
          <p:cNvSpPr/>
          <p:nvPr/>
        </p:nvSpPr>
        <p:spPr>
          <a:xfrm rot="2152681">
            <a:off x="7011988" y="2227263"/>
            <a:ext cx="3937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4" name="Right Arrow 363"/>
          <p:cNvSpPr/>
          <p:nvPr/>
        </p:nvSpPr>
        <p:spPr>
          <a:xfrm rot="19447319" flipH="1">
            <a:off x="4956175" y="2227263"/>
            <a:ext cx="395288"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365" name="Right Arrow 364"/>
          <p:cNvSpPr/>
          <p:nvPr/>
        </p:nvSpPr>
        <p:spPr>
          <a:xfrm rot="5400000">
            <a:off x="5999957" y="2339181"/>
            <a:ext cx="3937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z="1600" smtClean="0">
              <a:solidFill>
                <a:srgbClr val="FFFFFF"/>
              </a:solidFill>
              <a:latin typeface="Calibri" pitchFamily="34" charset="0"/>
            </a:endParaRPr>
          </a:p>
        </p:txBody>
      </p:sp>
      <p:sp>
        <p:nvSpPr>
          <p:cNvPr id="106528" name="TextBox 365"/>
          <p:cNvSpPr txBox="1">
            <a:spLocks noChangeArrowheads="1"/>
          </p:cNvSpPr>
          <p:nvPr/>
        </p:nvSpPr>
        <p:spPr bwMode="auto">
          <a:xfrm>
            <a:off x="2911475" y="4545013"/>
            <a:ext cx="1619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600"/>
              <a:t>Phased siRNAs</a:t>
            </a:r>
          </a:p>
        </p:txBody>
      </p:sp>
      <p:sp>
        <p:nvSpPr>
          <p:cNvPr id="106529" name="TextBox 366"/>
          <p:cNvSpPr txBox="1">
            <a:spLocks noChangeArrowheads="1"/>
          </p:cNvSpPr>
          <p:nvPr/>
        </p:nvSpPr>
        <p:spPr bwMode="auto">
          <a:xfrm>
            <a:off x="111125" y="4573588"/>
            <a:ext cx="239553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600"/>
              <a:t>Trans-acting siRNAs </a:t>
            </a:r>
          </a:p>
          <a:p>
            <a:pPr eaLnBrk="1" hangingPunct="1"/>
            <a:r>
              <a:rPr lang="en-GB" altLang="en-US" sz="1600"/>
              <a:t>(ta-siRNAs or tasiRNAs)</a:t>
            </a:r>
          </a:p>
        </p:txBody>
      </p:sp>
      <p:grpSp>
        <p:nvGrpSpPr>
          <p:cNvPr id="106530" name="Group 467"/>
          <p:cNvGrpSpPr>
            <a:grpSpLocks/>
          </p:cNvGrpSpPr>
          <p:nvPr/>
        </p:nvGrpSpPr>
        <p:grpSpPr bwMode="auto">
          <a:xfrm>
            <a:off x="3074988" y="5057775"/>
            <a:ext cx="1463675" cy="809625"/>
            <a:chOff x="2808000" y="4980516"/>
            <a:chExt cx="1106611" cy="582084"/>
          </a:xfrm>
        </p:grpSpPr>
        <p:grpSp>
          <p:nvGrpSpPr>
            <p:cNvPr id="106591" name="Group 637"/>
            <p:cNvGrpSpPr>
              <a:grpSpLocks/>
            </p:cNvGrpSpPr>
            <p:nvPr/>
          </p:nvGrpSpPr>
          <p:grpSpPr bwMode="auto">
            <a:xfrm>
              <a:off x="2808124" y="5237999"/>
              <a:ext cx="1106487" cy="96837"/>
              <a:chOff x="6647748" y="2189469"/>
              <a:chExt cx="1105602" cy="96531"/>
            </a:xfrm>
          </p:grpSpPr>
          <p:cxnSp>
            <p:nvCxnSpPr>
              <p:cNvPr id="371" name="Straight Connector 370"/>
              <p:cNvCxnSpPr/>
              <p:nvPr/>
            </p:nvCxnSpPr>
            <p:spPr bwMode="auto">
              <a:xfrm>
                <a:off x="6647624" y="2278671"/>
                <a:ext cx="1105726" cy="2275"/>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p:nvCxnSpPr>
            <p:spPr bwMode="auto">
              <a:xfrm>
                <a:off x="6644026" y="2187652"/>
                <a:ext cx="1105726" cy="2275"/>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a:off x="7174103" y="2199030"/>
                <a:ext cx="0" cy="6712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a:off x="7210081" y="2195617"/>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7243660" y="2197892"/>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7282037" y="2199030"/>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a:off x="7318015" y="2196754"/>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7351595" y="2196754"/>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7387573" y="2195617"/>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7422352" y="2197892"/>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7461927" y="2194479"/>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7497905" y="2196754"/>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a:off x="7531485" y="2197892"/>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p:nvCxnSpPr>
            <p:spPr>
              <a:xfrm>
                <a:off x="7568663" y="2196754"/>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6993014" y="2195617"/>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7027792" y="2194479"/>
                <a:ext cx="0" cy="6712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7062571" y="2194479"/>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7102147" y="2199030"/>
                <a:ext cx="0" cy="6712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a:off x="7133328" y="2197892"/>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a:off x="7605840" y="2196754"/>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a:off x="7638220" y="2196754"/>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a:off x="7676597" y="2196754"/>
                <a:ext cx="0" cy="6712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a:off x="7712575" y="2199030"/>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6810725" y="2196754"/>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a:off x="6849101" y="2199030"/>
                <a:ext cx="0" cy="69402"/>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p:cNvCxnSpPr/>
              <p:nvPr/>
            </p:nvCxnSpPr>
            <p:spPr>
              <a:xfrm>
                <a:off x="6882681" y="2195617"/>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6922256" y="2201305"/>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6955836" y="2196754"/>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6671609" y="2194479"/>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6705189" y="2194479"/>
                <a:ext cx="0" cy="6712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6742366" y="2195617"/>
                <a:ext cx="0" cy="67126"/>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6779544" y="2194479"/>
                <a:ext cx="0" cy="68264"/>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06592" name="Group 409"/>
            <p:cNvGrpSpPr>
              <a:grpSpLocks/>
            </p:cNvGrpSpPr>
            <p:nvPr/>
          </p:nvGrpSpPr>
          <p:grpSpPr bwMode="auto">
            <a:xfrm>
              <a:off x="2808000" y="5382600"/>
              <a:ext cx="224119" cy="180000"/>
              <a:chOff x="2808000" y="5256000"/>
              <a:chExt cx="224119" cy="180000"/>
            </a:xfrm>
          </p:grpSpPr>
          <p:cxnSp>
            <p:nvCxnSpPr>
              <p:cNvPr id="404" name="Straight Connector 403"/>
              <p:cNvCxnSpPr/>
              <p:nvPr/>
            </p:nvCxnSpPr>
            <p:spPr>
              <a:xfrm>
                <a:off x="2808000" y="5255668"/>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2808000" y="5292191"/>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2808000" y="5327573"/>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2808000" y="5399477"/>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p:nvCxnSpPr>
            <p:spPr>
              <a:xfrm>
                <a:off x="2808000" y="5364096"/>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2808000" y="5436000"/>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06593" name="Group 410"/>
            <p:cNvGrpSpPr>
              <a:grpSpLocks/>
            </p:cNvGrpSpPr>
            <p:nvPr/>
          </p:nvGrpSpPr>
          <p:grpSpPr bwMode="auto">
            <a:xfrm>
              <a:off x="3128681" y="5380866"/>
              <a:ext cx="224119" cy="180000"/>
              <a:chOff x="2808000" y="5256000"/>
              <a:chExt cx="224119" cy="180000"/>
            </a:xfrm>
          </p:grpSpPr>
          <p:cxnSp>
            <p:nvCxnSpPr>
              <p:cNvPr id="412" name="Straight Connector 411"/>
              <p:cNvCxnSpPr/>
              <p:nvPr/>
            </p:nvCxnSpPr>
            <p:spPr>
              <a:xfrm>
                <a:off x="2807780" y="5256261"/>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a:off x="2807780" y="5291642"/>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2807780" y="5328165"/>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2807780" y="5400070"/>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2807780" y="5363547"/>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2807780" y="5435451"/>
                <a:ext cx="2244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6594" name="Group 417"/>
            <p:cNvGrpSpPr>
              <a:grpSpLocks/>
            </p:cNvGrpSpPr>
            <p:nvPr/>
          </p:nvGrpSpPr>
          <p:grpSpPr bwMode="auto">
            <a:xfrm>
              <a:off x="3433481" y="5380866"/>
              <a:ext cx="224119" cy="180000"/>
              <a:chOff x="2808000" y="5256000"/>
              <a:chExt cx="224119" cy="180000"/>
            </a:xfrm>
          </p:grpSpPr>
          <p:cxnSp>
            <p:nvCxnSpPr>
              <p:cNvPr id="419" name="Straight Connector 418"/>
              <p:cNvCxnSpPr/>
              <p:nvPr/>
            </p:nvCxnSpPr>
            <p:spPr>
              <a:xfrm>
                <a:off x="2807838" y="5256261"/>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2807838" y="5291642"/>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2807838" y="5328165"/>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2807838" y="5400070"/>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2807838" y="5363547"/>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2807838" y="5435451"/>
                <a:ext cx="2244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grpSp>
        <p:grpSp>
          <p:nvGrpSpPr>
            <p:cNvPr id="106595" name="Group 425"/>
            <p:cNvGrpSpPr>
              <a:grpSpLocks/>
            </p:cNvGrpSpPr>
            <p:nvPr/>
          </p:nvGrpSpPr>
          <p:grpSpPr bwMode="auto">
            <a:xfrm>
              <a:off x="3489240" y="4980516"/>
              <a:ext cx="224119" cy="180000"/>
              <a:chOff x="2808000" y="5256000"/>
              <a:chExt cx="224119" cy="180000"/>
            </a:xfrm>
          </p:grpSpPr>
          <p:cxnSp>
            <p:nvCxnSpPr>
              <p:cNvPr id="427" name="Straight Connector 426"/>
              <p:cNvCxnSpPr/>
              <p:nvPr/>
            </p:nvCxnSpPr>
            <p:spPr>
              <a:xfrm>
                <a:off x="2808490" y="5256000"/>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2808490" y="5292523"/>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a:off x="2808490" y="5327905"/>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2808490" y="5399809"/>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2808490" y="5364428"/>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2808490" y="5436332"/>
                <a:ext cx="223243" cy="0"/>
              </a:xfrm>
              <a:prstGeom prst="line">
                <a:avLst/>
              </a:prstGeom>
              <a:ln w="12700">
                <a:solidFill>
                  <a:srgbClr val="00CCFF"/>
                </a:solidFill>
              </a:ln>
            </p:spPr>
            <p:style>
              <a:lnRef idx="1">
                <a:schemeClr val="accent1"/>
              </a:lnRef>
              <a:fillRef idx="0">
                <a:schemeClr val="accent1"/>
              </a:fillRef>
              <a:effectRef idx="0">
                <a:schemeClr val="accent1"/>
              </a:effectRef>
              <a:fontRef idx="minor">
                <a:schemeClr val="tx1"/>
              </a:fontRef>
            </p:style>
          </p:cxnSp>
        </p:grpSp>
        <p:grpSp>
          <p:nvGrpSpPr>
            <p:cNvPr id="106596" name="Group 432"/>
            <p:cNvGrpSpPr>
              <a:grpSpLocks/>
            </p:cNvGrpSpPr>
            <p:nvPr/>
          </p:nvGrpSpPr>
          <p:grpSpPr bwMode="auto">
            <a:xfrm>
              <a:off x="3204881" y="4980516"/>
              <a:ext cx="224119" cy="180000"/>
              <a:chOff x="2808000" y="5256000"/>
              <a:chExt cx="224119" cy="180000"/>
            </a:xfrm>
          </p:grpSpPr>
          <p:cxnSp>
            <p:nvCxnSpPr>
              <p:cNvPr id="434" name="Straight Connector 433"/>
              <p:cNvCxnSpPr/>
              <p:nvPr/>
            </p:nvCxnSpPr>
            <p:spPr>
              <a:xfrm>
                <a:off x="2808395" y="5256000"/>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2808395" y="5292523"/>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2808395" y="5327905"/>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a:off x="2808395" y="5399809"/>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p:nvPr/>
            </p:nvCxnSpPr>
            <p:spPr>
              <a:xfrm>
                <a:off x="2808395" y="5364428"/>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2808395" y="5436332"/>
                <a:ext cx="22324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6597" name="Group 439"/>
            <p:cNvGrpSpPr>
              <a:grpSpLocks/>
            </p:cNvGrpSpPr>
            <p:nvPr/>
          </p:nvGrpSpPr>
          <p:grpSpPr bwMode="auto">
            <a:xfrm>
              <a:off x="2920059" y="4983733"/>
              <a:ext cx="224119" cy="180000"/>
              <a:chOff x="2808000" y="5256000"/>
              <a:chExt cx="224119" cy="180000"/>
            </a:xfrm>
          </p:grpSpPr>
          <p:cxnSp>
            <p:nvCxnSpPr>
              <p:cNvPr id="441" name="Straight Connector 440"/>
              <p:cNvCxnSpPr/>
              <p:nvPr/>
            </p:nvCxnSpPr>
            <p:spPr>
              <a:xfrm>
                <a:off x="2807562" y="5256207"/>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a:off x="2807562" y="5292730"/>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3" name="Straight Connector 442"/>
              <p:cNvCxnSpPr/>
              <p:nvPr/>
            </p:nvCxnSpPr>
            <p:spPr>
              <a:xfrm>
                <a:off x="2807562" y="5328111"/>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4" name="Straight Connector 443"/>
              <p:cNvCxnSpPr/>
              <p:nvPr/>
            </p:nvCxnSpPr>
            <p:spPr>
              <a:xfrm>
                <a:off x="2807562" y="5400016"/>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5" name="Straight Connector 444"/>
              <p:cNvCxnSpPr/>
              <p:nvPr/>
            </p:nvCxnSpPr>
            <p:spPr>
              <a:xfrm>
                <a:off x="2807562" y="5364634"/>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2807562" y="5436539"/>
                <a:ext cx="224443"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grpSp>
        <p:nvGrpSpPr>
          <p:cNvPr id="106531" name="Group 87"/>
          <p:cNvGrpSpPr>
            <a:grpSpLocks/>
          </p:cNvGrpSpPr>
          <p:nvPr/>
        </p:nvGrpSpPr>
        <p:grpSpPr bwMode="auto">
          <a:xfrm>
            <a:off x="80963" y="5418138"/>
            <a:ext cx="1905000" cy="228600"/>
            <a:chOff x="5181600" y="3581400"/>
            <a:chExt cx="2667000" cy="306387"/>
          </a:xfrm>
        </p:grpSpPr>
        <p:sp>
          <p:nvSpPr>
            <p:cNvPr id="106573" name="Freeform 941"/>
            <p:cNvSpPr>
              <a:spLocks noChangeAspect="1"/>
            </p:cNvSpPr>
            <p:nvPr/>
          </p:nvSpPr>
          <p:spPr bwMode="auto">
            <a:xfrm>
              <a:off x="7499350" y="3581400"/>
              <a:ext cx="349250" cy="306387"/>
            </a:xfrm>
            <a:custGeom>
              <a:avLst/>
              <a:gdLst>
                <a:gd name="T0" fmla="*/ 2147483647 w 4092"/>
                <a:gd name="T1" fmla="*/ 0 h 11817"/>
                <a:gd name="T2" fmla="*/ 2147483647 w 4092"/>
                <a:gd name="T3" fmla="*/ 2147483647 h 11817"/>
                <a:gd name="T4" fmla="*/ 0 w 4092"/>
                <a:gd name="T5" fmla="*/ 2147483647 h 11817"/>
                <a:gd name="T6" fmla="*/ 2147483647 w 4092"/>
                <a:gd name="T7" fmla="*/ 0 h 11817"/>
                <a:gd name="T8" fmla="*/ 2147483647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7C8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74" name="Freeform 942"/>
            <p:cNvSpPr>
              <a:spLocks noChangeAspect="1"/>
            </p:cNvSpPr>
            <p:nvPr/>
          </p:nvSpPr>
          <p:spPr bwMode="auto">
            <a:xfrm>
              <a:off x="5334000" y="3581400"/>
              <a:ext cx="349250" cy="306387"/>
            </a:xfrm>
            <a:custGeom>
              <a:avLst/>
              <a:gdLst>
                <a:gd name="T0" fmla="*/ 2147483647 w 4092"/>
                <a:gd name="T1" fmla="*/ 0 h 11817"/>
                <a:gd name="T2" fmla="*/ 2147483647 w 4092"/>
                <a:gd name="T3" fmla="*/ 2147483647 h 11817"/>
                <a:gd name="T4" fmla="*/ 0 w 4092"/>
                <a:gd name="T5" fmla="*/ 2147483647 h 11817"/>
                <a:gd name="T6" fmla="*/ 2147483647 w 4092"/>
                <a:gd name="T7" fmla="*/ 0 h 11817"/>
                <a:gd name="T8" fmla="*/ 2147483647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7C8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75" name="Freeform 943"/>
            <p:cNvSpPr>
              <a:spLocks noChangeAspect="1"/>
            </p:cNvSpPr>
            <p:nvPr/>
          </p:nvSpPr>
          <p:spPr bwMode="auto">
            <a:xfrm>
              <a:off x="6416675" y="3581400"/>
              <a:ext cx="349250" cy="306387"/>
            </a:xfrm>
            <a:custGeom>
              <a:avLst/>
              <a:gdLst>
                <a:gd name="T0" fmla="*/ 2147483647 w 4092"/>
                <a:gd name="T1" fmla="*/ 0 h 11833"/>
                <a:gd name="T2" fmla="*/ 2147483647 w 4092"/>
                <a:gd name="T3" fmla="*/ 2147483647 h 11833"/>
                <a:gd name="T4" fmla="*/ 0 w 4092"/>
                <a:gd name="T5" fmla="*/ 2147483647 h 11833"/>
                <a:gd name="T6" fmla="*/ 2147483647 w 4092"/>
                <a:gd name="T7" fmla="*/ 0 h 11833"/>
                <a:gd name="T8" fmla="*/ 2147483647 w 4092"/>
                <a:gd name="T9" fmla="*/ 0 h 11833"/>
                <a:gd name="T10" fmla="*/ 0 60000 65536"/>
                <a:gd name="T11" fmla="*/ 0 60000 65536"/>
                <a:gd name="T12" fmla="*/ 0 60000 65536"/>
                <a:gd name="T13" fmla="*/ 0 60000 65536"/>
                <a:gd name="T14" fmla="*/ 0 60000 65536"/>
                <a:gd name="T15" fmla="*/ 0 w 4092"/>
                <a:gd name="T16" fmla="*/ 0 h 11833"/>
                <a:gd name="T17" fmla="*/ 4092 w 4092"/>
                <a:gd name="T18" fmla="*/ 11833 h 11833"/>
              </a:gdLst>
              <a:ahLst/>
              <a:cxnLst>
                <a:cxn ang="T10">
                  <a:pos x="T0" y="T1"/>
                </a:cxn>
                <a:cxn ang="T11">
                  <a:pos x="T2" y="T3"/>
                </a:cxn>
                <a:cxn ang="T12">
                  <a:pos x="T4" y="T5"/>
                </a:cxn>
                <a:cxn ang="T13">
                  <a:pos x="T6" y="T7"/>
                </a:cxn>
                <a:cxn ang="T14">
                  <a:pos x="T8" y="T9"/>
                </a:cxn>
              </a:cxnLst>
              <a:rect l="T15" t="T16" r="T17" b="T18"/>
              <a:pathLst>
                <a:path w="4092" h="11833">
                  <a:moveTo>
                    <a:pt x="4092" y="0"/>
                  </a:moveTo>
                  <a:cubicBezTo>
                    <a:pt x="2199" y="0"/>
                    <a:pt x="2819" y="11833"/>
                    <a:pt x="937" y="11833"/>
                  </a:cubicBezTo>
                  <a:cubicBezTo>
                    <a:pt x="0" y="11833"/>
                    <a:pt x="0" y="11833"/>
                    <a:pt x="0" y="11833"/>
                  </a:cubicBezTo>
                  <a:cubicBezTo>
                    <a:pt x="1884" y="11833"/>
                    <a:pt x="1266" y="0"/>
                    <a:pt x="3157" y="0"/>
                  </a:cubicBezTo>
                  <a:lnTo>
                    <a:pt x="4092" y="0"/>
                  </a:lnTo>
                  <a:close/>
                </a:path>
              </a:pathLst>
            </a:custGeom>
            <a:solidFill>
              <a:srgbClr val="FF7C8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76" name="Freeform 944"/>
            <p:cNvSpPr>
              <a:spLocks noChangeAspect="1"/>
            </p:cNvSpPr>
            <p:nvPr/>
          </p:nvSpPr>
          <p:spPr bwMode="auto">
            <a:xfrm>
              <a:off x="5875338" y="3581400"/>
              <a:ext cx="349250" cy="306387"/>
            </a:xfrm>
            <a:custGeom>
              <a:avLst/>
              <a:gdLst>
                <a:gd name="T0" fmla="*/ 2147483647 w 4092"/>
                <a:gd name="T1" fmla="*/ 0 h 11817"/>
                <a:gd name="T2" fmla="*/ 2147483647 w 4092"/>
                <a:gd name="T3" fmla="*/ 2147483647 h 11817"/>
                <a:gd name="T4" fmla="*/ 0 w 4092"/>
                <a:gd name="T5" fmla="*/ 2147483647 h 11817"/>
                <a:gd name="T6" fmla="*/ 2147483647 w 4092"/>
                <a:gd name="T7" fmla="*/ 0 h 11817"/>
                <a:gd name="T8" fmla="*/ 2147483647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7C8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77" name="Freeform 945"/>
            <p:cNvSpPr>
              <a:spLocks noChangeAspect="1"/>
            </p:cNvSpPr>
            <p:nvPr/>
          </p:nvSpPr>
          <p:spPr bwMode="auto">
            <a:xfrm>
              <a:off x="6959600" y="3581400"/>
              <a:ext cx="347663" cy="306387"/>
            </a:xfrm>
            <a:custGeom>
              <a:avLst/>
              <a:gdLst>
                <a:gd name="T0" fmla="*/ 2147483647 w 4092"/>
                <a:gd name="T1" fmla="*/ 0 h 11817"/>
                <a:gd name="T2" fmla="*/ 2147483647 w 4092"/>
                <a:gd name="T3" fmla="*/ 2147483647 h 11817"/>
                <a:gd name="T4" fmla="*/ 0 w 4092"/>
                <a:gd name="T5" fmla="*/ 2147483647 h 11817"/>
                <a:gd name="T6" fmla="*/ 2147483647 w 4092"/>
                <a:gd name="T7" fmla="*/ 0 h 11817"/>
                <a:gd name="T8" fmla="*/ 2147483647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7C80"/>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453" name="Freeform 946"/>
            <p:cNvSpPr>
              <a:spLocks noChangeAspect="1"/>
            </p:cNvSpPr>
            <p:nvPr/>
          </p:nvSpPr>
          <p:spPr bwMode="auto">
            <a:xfrm>
              <a:off x="7346315" y="3581400"/>
              <a:ext cx="351155"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99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4" name="Freeform 947"/>
            <p:cNvSpPr>
              <a:spLocks noChangeAspect="1"/>
            </p:cNvSpPr>
            <p:nvPr/>
          </p:nvSpPr>
          <p:spPr bwMode="auto">
            <a:xfrm>
              <a:off x="5181600" y="3581400"/>
              <a:ext cx="348932"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99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5" name="Freeform 948"/>
            <p:cNvSpPr>
              <a:spLocks noChangeAspect="1"/>
            </p:cNvSpPr>
            <p:nvPr/>
          </p:nvSpPr>
          <p:spPr bwMode="auto">
            <a:xfrm>
              <a:off x="6286182" y="3581400"/>
              <a:ext cx="348933" cy="306387"/>
            </a:xfrm>
            <a:custGeom>
              <a:avLst/>
              <a:gdLst/>
              <a:ahLst/>
              <a:cxnLst>
                <a:cxn ang="0">
                  <a:pos x="4092" y="0"/>
                </a:cxn>
                <a:cxn ang="0">
                  <a:pos x="937" y="11833"/>
                </a:cxn>
                <a:cxn ang="0">
                  <a:pos x="0" y="11833"/>
                </a:cxn>
                <a:cxn ang="0">
                  <a:pos x="3157" y="0"/>
                </a:cxn>
                <a:cxn ang="0">
                  <a:pos x="4092" y="0"/>
                </a:cxn>
              </a:cxnLst>
              <a:rect l="0" t="0" r="r" b="b"/>
              <a:pathLst>
                <a:path w="4092" h="11833">
                  <a:moveTo>
                    <a:pt x="4092" y="0"/>
                  </a:moveTo>
                  <a:cubicBezTo>
                    <a:pt x="2199" y="0"/>
                    <a:pt x="2819" y="11833"/>
                    <a:pt x="937" y="11833"/>
                  </a:cubicBezTo>
                  <a:cubicBezTo>
                    <a:pt x="0" y="11833"/>
                    <a:pt x="0" y="11833"/>
                    <a:pt x="0" y="11833"/>
                  </a:cubicBezTo>
                  <a:cubicBezTo>
                    <a:pt x="1884" y="11833"/>
                    <a:pt x="1266" y="0"/>
                    <a:pt x="3157" y="0"/>
                  </a:cubicBezTo>
                  <a:lnTo>
                    <a:pt x="4092" y="0"/>
                  </a:lnTo>
                  <a:close/>
                </a:path>
              </a:pathLst>
            </a:custGeom>
            <a:solidFill>
              <a:srgbClr val="FF99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6" name="Freeform 949"/>
            <p:cNvSpPr>
              <a:spLocks noChangeAspect="1"/>
            </p:cNvSpPr>
            <p:nvPr/>
          </p:nvSpPr>
          <p:spPr bwMode="auto">
            <a:xfrm>
              <a:off x="5743892" y="3581400"/>
              <a:ext cx="348933"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99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7" name="Freeform 950"/>
            <p:cNvSpPr>
              <a:spLocks noChangeAspect="1"/>
            </p:cNvSpPr>
            <p:nvPr/>
          </p:nvSpPr>
          <p:spPr bwMode="auto">
            <a:xfrm>
              <a:off x="5452745" y="3581400"/>
              <a:ext cx="348932" cy="306387"/>
            </a:xfrm>
            <a:custGeom>
              <a:avLst/>
              <a:gdLst/>
              <a:ahLst/>
              <a:cxnLst>
                <a:cxn ang="0">
                  <a:pos x="4083" y="11850"/>
                </a:cxn>
                <a:cxn ang="0">
                  <a:pos x="934" y="0"/>
                </a:cxn>
                <a:cxn ang="0">
                  <a:pos x="0" y="0"/>
                </a:cxn>
                <a:cxn ang="0">
                  <a:pos x="3150" y="11850"/>
                </a:cxn>
                <a:cxn ang="0">
                  <a:pos x="4083" y="11850"/>
                </a:cxn>
              </a:cxnLst>
              <a:rect l="0" t="0" r="r" b="b"/>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FF0000"/>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8" name="Freeform 951"/>
            <p:cNvSpPr>
              <a:spLocks noChangeAspect="1"/>
            </p:cNvSpPr>
            <p:nvPr/>
          </p:nvSpPr>
          <p:spPr bwMode="auto">
            <a:xfrm>
              <a:off x="5995035" y="3581400"/>
              <a:ext cx="346710" cy="306387"/>
            </a:xfrm>
            <a:custGeom>
              <a:avLst/>
              <a:gdLst/>
              <a:ahLst/>
              <a:cxnLst>
                <a:cxn ang="0">
                  <a:pos x="4083" y="11850"/>
                </a:cxn>
                <a:cxn ang="0">
                  <a:pos x="933" y="0"/>
                </a:cxn>
                <a:cxn ang="0">
                  <a:pos x="0" y="0"/>
                </a:cxn>
                <a:cxn ang="0">
                  <a:pos x="3149" y="11850"/>
                </a:cxn>
                <a:cxn ang="0">
                  <a:pos x="4083" y="11850"/>
                </a:cxn>
              </a:cxnLst>
              <a:rect l="0" t="0" r="r" b="b"/>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FF0000"/>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59" name="Freeform 952"/>
            <p:cNvSpPr>
              <a:spLocks noChangeAspect="1"/>
            </p:cNvSpPr>
            <p:nvPr/>
          </p:nvSpPr>
          <p:spPr bwMode="auto">
            <a:xfrm>
              <a:off x="6828472" y="3581400"/>
              <a:ext cx="346710"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FF99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60" name="Freeform 953"/>
            <p:cNvSpPr>
              <a:spLocks noChangeAspect="1"/>
            </p:cNvSpPr>
            <p:nvPr/>
          </p:nvSpPr>
          <p:spPr bwMode="auto">
            <a:xfrm>
              <a:off x="6537325" y="3581400"/>
              <a:ext cx="344487" cy="306387"/>
            </a:xfrm>
            <a:custGeom>
              <a:avLst/>
              <a:gdLst/>
              <a:ahLst/>
              <a:cxnLst>
                <a:cxn ang="0">
                  <a:pos x="4083" y="11850"/>
                </a:cxn>
                <a:cxn ang="0">
                  <a:pos x="934" y="0"/>
                </a:cxn>
                <a:cxn ang="0">
                  <a:pos x="0" y="0"/>
                </a:cxn>
                <a:cxn ang="0">
                  <a:pos x="3150" y="11850"/>
                </a:cxn>
                <a:cxn ang="0">
                  <a:pos x="4083" y="11850"/>
                </a:cxn>
              </a:cxnLst>
              <a:rect l="0" t="0" r="r" b="b"/>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FF0000"/>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461" name="Freeform 954"/>
            <p:cNvSpPr>
              <a:spLocks noChangeAspect="1"/>
            </p:cNvSpPr>
            <p:nvPr/>
          </p:nvSpPr>
          <p:spPr bwMode="auto">
            <a:xfrm>
              <a:off x="7079615" y="3581400"/>
              <a:ext cx="346710" cy="306387"/>
            </a:xfrm>
            <a:custGeom>
              <a:avLst/>
              <a:gdLst/>
              <a:ahLst/>
              <a:cxnLst>
                <a:cxn ang="0">
                  <a:pos x="4083" y="11850"/>
                </a:cxn>
                <a:cxn ang="0">
                  <a:pos x="933" y="0"/>
                </a:cxn>
                <a:cxn ang="0">
                  <a:pos x="0" y="0"/>
                </a:cxn>
                <a:cxn ang="0">
                  <a:pos x="3149" y="11850"/>
                </a:cxn>
                <a:cxn ang="0">
                  <a:pos x="4083" y="11850"/>
                </a:cxn>
              </a:cxnLst>
              <a:rect l="0" t="0" r="r" b="b"/>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FF0000"/>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06587" name="Freeform 955"/>
            <p:cNvSpPr>
              <a:spLocks noChangeAspect="1"/>
            </p:cNvSpPr>
            <p:nvPr/>
          </p:nvSpPr>
          <p:spPr bwMode="auto">
            <a:xfrm>
              <a:off x="5605463"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CC006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88" name="Freeform 956"/>
            <p:cNvSpPr>
              <a:spLocks noChangeAspect="1"/>
            </p:cNvSpPr>
            <p:nvPr/>
          </p:nvSpPr>
          <p:spPr bwMode="auto">
            <a:xfrm>
              <a:off x="6148388" y="3581400"/>
              <a:ext cx="346075"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CC006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89" name="Freeform 957"/>
            <p:cNvSpPr>
              <a:spLocks noChangeAspect="1"/>
            </p:cNvSpPr>
            <p:nvPr/>
          </p:nvSpPr>
          <p:spPr bwMode="auto">
            <a:xfrm>
              <a:off x="6688138"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CC006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6590" name="Freeform 958"/>
            <p:cNvSpPr>
              <a:spLocks noChangeAspect="1"/>
            </p:cNvSpPr>
            <p:nvPr/>
          </p:nvSpPr>
          <p:spPr bwMode="auto">
            <a:xfrm>
              <a:off x="7231063"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CC0066"/>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grpSp>
      <p:sp>
        <p:nvSpPr>
          <p:cNvPr id="466" name="Circular Arrow 465"/>
          <p:cNvSpPr/>
          <p:nvPr/>
        </p:nvSpPr>
        <p:spPr>
          <a:xfrm rot="8477566">
            <a:off x="2085975" y="5000625"/>
            <a:ext cx="979488" cy="979488"/>
          </a:xfrm>
          <a:prstGeom prst="circularArrow">
            <a:avLst>
              <a:gd name="adj1" fmla="val 12500"/>
              <a:gd name="adj2" fmla="val 1142319"/>
              <a:gd name="adj3" fmla="val 20457681"/>
              <a:gd name="adj4" fmla="val 1644423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cxnSp>
        <p:nvCxnSpPr>
          <p:cNvPr id="467" name="Straight Connector 466"/>
          <p:cNvCxnSpPr/>
          <p:nvPr/>
        </p:nvCxnSpPr>
        <p:spPr>
          <a:xfrm>
            <a:off x="1065213" y="5381625"/>
            <a:ext cx="223837" cy="0"/>
          </a:xfrm>
          <a:prstGeom prst="line">
            <a:avLst/>
          </a:prstGeom>
          <a:ln w="28575">
            <a:solidFill>
              <a:srgbClr val="00CCFF"/>
            </a:solidFill>
          </a:ln>
        </p:spPr>
        <p:style>
          <a:lnRef idx="1">
            <a:schemeClr val="accent1"/>
          </a:lnRef>
          <a:fillRef idx="0">
            <a:schemeClr val="accent1"/>
          </a:fillRef>
          <a:effectRef idx="0">
            <a:schemeClr val="accent1"/>
          </a:effectRef>
          <a:fontRef idx="minor">
            <a:schemeClr val="tx1"/>
          </a:fontRef>
        </p:style>
      </p:cxnSp>
      <p:sp>
        <p:nvSpPr>
          <p:cNvPr id="469" name="Circular Arrow 468"/>
          <p:cNvSpPr/>
          <p:nvPr/>
        </p:nvSpPr>
        <p:spPr>
          <a:xfrm rot="8477566">
            <a:off x="4676775" y="4953000"/>
            <a:ext cx="979488" cy="979488"/>
          </a:xfrm>
          <a:prstGeom prst="circularArrow">
            <a:avLst>
              <a:gd name="adj1" fmla="val 12500"/>
              <a:gd name="adj2" fmla="val 1142319"/>
              <a:gd name="adj3" fmla="val 20457681"/>
              <a:gd name="adj4" fmla="val 1644423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cxnSp>
        <p:nvCxnSpPr>
          <p:cNvPr id="471" name="Straight Connector 470"/>
          <p:cNvCxnSpPr/>
          <p:nvPr/>
        </p:nvCxnSpPr>
        <p:spPr bwMode="auto">
          <a:xfrm flipV="1">
            <a:off x="8140700" y="5653088"/>
            <a:ext cx="338138" cy="138112"/>
          </a:xfrm>
          <a:prstGeom prst="line">
            <a:avLst/>
          </a:prstGeom>
          <a:ln w="38100">
            <a:solidFill>
              <a:srgbClr val="FF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2" name="Right Arrow 471"/>
          <p:cNvSpPr/>
          <p:nvPr/>
        </p:nvSpPr>
        <p:spPr>
          <a:xfrm rot="4107735">
            <a:off x="8115301" y="5443537"/>
            <a:ext cx="228600" cy="1809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473" name="Right Arrow 472"/>
          <p:cNvSpPr/>
          <p:nvPr/>
        </p:nvSpPr>
        <p:spPr>
          <a:xfrm rot="4107735">
            <a:off x="6326187" y="5613401"/>
            <a:ext cx="227013" cy="18256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nvGrpSpPr>
          <p:cNvPr id="106538" name="Group 509"/>
          <p:cNvGrpSpPr>
            <a:grpSpLocks/>
          </p:cNvGrpSpPr>
          <p:nvPr/>
        </p:nvGrpSpPr>
        <p:grpSpPr bwMode="auto">
          <a:xfrm>
            <a:off x="5299075" y="4191000"/>
            <a:ext cx="876300" cy="76200"/>
            <a:chOff x="5380291" y="4112935"/>
            <a:chExt cx="876241" cy="76733"/>
          </a:xfrm>
        </p:grpSpPr>
        <p:grpSp>
          <p:nvGrpSpPr>
            <p:cNvPr id="106550" name="Group 94"/>
            <p:cNvGrpSpPr>
              <a:grpSpLocks/>
            </p:cNvGrpSpPr>
            <p:nvPr/>
          </p:nvGrpSpPr>
          <p:grpSpPr bwMode="auto">
            <a:xfrm>
              <a:off x="5380291" y="4112935"/>
              <a:ext cx="471487" cy="76178"/>
              <a:chOff x="2426787" y="3572124"/>
              <a:chExt cx="2144937" cy="142902"/>
            </a:xfrm>
          </p:grpSpPr>
          <p:cxnSp>
            <p:nvCxnSpPr>
              <p:cNvPr id="488" name="Straight Connector 487"/>
              <p:cNvCxnSpPr/>
              <p:nvPr/>
            </p:nvCxnSpPr>
            <p:spPr bwMode="auto">
              <a:xfrm>
                <a:off x="2426787" y="3572124"/>
                <a:ext cx="2144796" cy="300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553" name="Group 58"/>
              <p:cNvGrpSpPr>
                <a:grpSpLocks/>
              </p:cNvGrpSpPr>
              <p:nvPr/>
            </p:nvGrpSpPr>
            <p:grpSpPr bwMode="auto">
              <a:xfrm>
                <a:off x="3928966" y="3572124"/>
                <a:ext cx="433322" cy="142902"/>
                <a:chOff x="6929362" y="3000620"/>
                <a:chExt cx="433322" cy="142902"/>
              </a:xfrm>
            </p:grpSpPr>
            <p:cxnSp>
              <p:nvCxnSpPr>
                <p:cNvPr id="505" name="Straight Connector 504"/>
                <p:cNvCxnSpPr/>
                <p:nvPr/>
              </p:nvCxnSpPr>
              <p:spPr>
                <a:xfrm rot="5400000">
                  <a:off x="7290581"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rot="5400000">
                  <a:off x="7146151"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rot="5400000">
                  <a:off x="7001721"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rot="5400000">
                  <a:off x="6857290"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554" name="Group 67"/>
              <p:cNvGrpSpPr>
                <a:grpSpLocks/>
              </p:cNvGrpSpPr>
              <p:nvPr/>
            </p:nvGrpSpPr>
            <p:grpSpPr bwMode="auto">
              <a:xfrm>
                <a:off x="3358426" y="3572124"/>
                <a:ext cx="426103" cy="142902"/>
                <a:chOff x="6930326" y="3000620"/>
                <a:chExt cx="426103" cy="142902"/>
              </a:xfrm>
            </p:grpSpPr>
            <p:cxnSp>
              <p:nvCxnSpPr>
                <p:cNvPr id="501" name="Straight Connector 500"/>
                <p:cNvCxnSpPr/>
                <p:nvPr/>
              </p:nvCxnSpPr>
              <p:spPr>
                <a:xfrm rot="5400000">
                  <a:off x="7284362"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rot="5400000">
                  <a:off x="7139932"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rot="5400000">
                  <a:off x="7002726"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rot="5400000">
                  <a:off x="6858295"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555" name="Group 76"/>
              <p:cNvGrpSpPr>
                <a:grpSpLocks/>
              </p:cNvGrpSpPr>
              <p:nvPr/>
            </p:nvGrpSpPr>
            <p:grpSpPr bwMode="auto">
              <a:xfrm>
                <a:off x="2787888" y="3572124"/>
                <a:ext cx="426098" cy="142902"/>
                <a:chOff x="6859854" y="3000620"/>
                <a:chExt cx="426098" cy="142902"/>
              </a:xfrm>
            </p:grpSpPr>
            <p:cxnSp>
              <p:nvCxnSpPr>
                <p:cNvPr id="497" name="Straight Connector 496"/>
                <p:cNvCxnSpPr/>
                <p:nvPr/>
              </p:nvCxnSpPr>
              <p:spPr>
                <a:xfrm rot="5400000">
                  <a:off x="7213931"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rot="5400000">
                  <a:off x="7069501"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rot="5400000">
                  <a:off x="6932290"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p:cNvCxnSpPr/>
                <p:nvPr/>
              </p:nvCxnSpPr>
              <p:spPr>
                <a:xfrm rot="5400000">
                  <a:off x="6787860"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6556" name="Group 85"/>
              <p:cNvGrpSpPr>
                <a:grpSpLocks/>
              </p:cNvGrpSpPr>
              <p:nvPr/>
            </p:nvGrpSpPr>
            <p:grpSpPr bwMode="auto">
              <a:xfrm>
                <a:off x="2499006" y="3572124"/>
                <a:ext cx="433322" cy="142902"/>
                <a:chOff x="6856724" y="3000620"/>
                <a:chExt cx="433322" cy="142902"/>
              </a:xfrm>
            </p:grpSpPr>
            <p:cxnSp>
              <p:nvCxnSpPr>
                <p:cNvPr id="493" name="Straight Connector 492"/>
                <p:cNvCxnSpPr/>
                <p:nvPr/>
              </p:nvCxnSpPr>
              <p:spPr>
                <a:xfrm rot="5400000">
                  <a:off x="7218038"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rot="5400000">
                  <a:off x="7073608"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rot="5400000">
                  <a:off x="6929178"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rot="5400000">
                  <a:off x="6784748" y="3072591"/>
                  <a:ext cx="143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476" name="Straight Arrow Connector 475"/>
            <p:cNvCxnSpPr/>
            <p:nvPr/>
          </p:nvCxnSpPr>
          <p:spPr bwMode="auto">
            <a:xfrm flipV="1">
              <a:off x="5388228" y="4178478"/>
              <a:ext cx="868304" cy="11190"/>
            </a:xfrm>
            <a:prstGeom prst="straightConnector1">
              <a:avLst/>
            </a:prstGeom>
            <a:ln w="38100">
              <a:solidFill>
                <a:srgbClr val="FF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6539" name="Group 318"/>
          <p:cNvGrpSpPr>
            <a:grpSpLocks/>
          </p:cNvGrpSpPr>
          <p:nvPr/>
        </p:nvGrpSpPr>
        <p:grpSpPr bwMode="auto">
          <a:xfrm>
            <a:off x="5387975" y="4724400"/>
            <a:ext cx="1501775" cy="457200"/>
            <a:chOff x="2521499" y="4038600"/>
            <a:chExt cx="1502074" cy="457200"/>
          </a:xfrm>
        </p:grpSpPr>
        <p:grpSp>
          <p:nvGrpSpPr>
            <p:cNvPr id="106542" name="Group 146"/>
            <p:cNvGrpSpPr>
              <a:grpSpLocks/>
            </p:cNvGrpSpPr>
            <p:nvPr/>
          </p:nvGrpSpPr>
          <p:grpSpPr bwMode="auto">
            <a:xfrm>
              <a:off x="2521499" y="4117129"/>
              <a:ext cx="1502074" cy="88814"/>
              <a:chOff x="2070180" y="2821729"/>
              <a:chExt cx="1502074" cy="88814"/>
            </a:xfrm>
          </p:grpSpPr>
          <p:cxnSp>
            <p:nvCxnSpPr>
              <p:cNvPr id="483" name="Straight Arrow Connector 482"/>
              <p:cNvCxnSpPr/>
              <p:nvPr/>
            </p:nvCxnSpPr>
            <p:spPr>
              <a:xfrm>
                <a:off x="2070180" y="2909888"/>
                <a:ext cx="1502074" cy="0"/>
              </a:xfrm>
              <a:prstGeom prst="straightConnector1">
                <a:avLst/>
              </a:prstGeom>
              <a:ln w="38100">
                <a:solidFill>
                  <a:srgbClr val="FF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4" name="Straight Arrow Connector 483"/>
              <p:cNvCxnSpPr/>
              <p:nvPr/>
            </p:nvCxnSpPr>
            <p:spPr>
              <a:xfrm>
                <a:off x="2122578" y="2820988"/>
                <a:ext cx="1065424" cy="0"/>
              </a:xfrm>
              <a:prstGeom prst="straightConnector1">
                <a:avLst/>
              </a:prstGeom>
              <a:ln w="38100">
                <a:solidFill>
                  <a:srgbClr val="FF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6543" name="Group 752"/>
            <p:cNvGrpSpPr>
              <a:grpSpLocks/>
            </p:cNvGrpSpPr>
            <p:nvPr/>
          </p:nvGrpSpPr>
          <p:grpSpPr bwMode="auto">
            <a:xfrm>
              <a:off x="2813519" y="4038600"/>
              <a:ext cx="684803" cy="457200"/>
              <a:chOff x="6547319" y="3962400"/>
              <a:chExt cx="684803" cy="457200"/>
            </a:xfrm>
          </p:grpSpPr>
          <p:sp>
            <p:nvSpPr>
              <p:cNvPr id="481" name="Oval 480"/>
              <p:cNvSpPr/>
              <p:nvPr/>
            </p:nvSpPr>
            <p:spPr bwMode="auto">
              <a:xfrm>
                <a:off x="6547319" y="3962400"/>
                <a:ext cx="676424" cy="457200"/>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6547" name="TextBox 181"/>
              <p:cNvSpPr txBox="1">
                <a:spLocks noChangeArrowheads="1"/>
              </p:cNvSpPr>
              <p:nvPr/>
            </p:nvSpPr>
            <p:spPr bwMode="auto">
              <a:xfrm>
                <a:off x="6547319" y="4038600"/>
                <a:ext cx="6848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a:t>RDR</a:t>
                </a:r>
              </a:p>
            </p:txBody>
          </p:sp>
        </p:grpSp>
      </p:grpSp>
      <p:sp>
        <p:nvSpPr>
          <p:cNvPr id="513" name="Right Arrow 512"/>
          <p:cNvSpPr/>
          <p:nvPr/>
        </p:nvSpPr>
        <p:spPr>
          <a:xfrm rot="4107735">
            <a:off x="5806282" y="4398168"/>
            <a:ext cx="228600" cy="182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514" name="Right Arrow 513"/>
          <p:cNvSpPr/>
          <p:nvPr/>
        </p:nvSpPr>
        <p:spPr>
          <a:xfrm rot="4107735">
            <a:off x="5993607" y="5198268"/>
            <a:ext cx="228600" cy="18256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Tree>
    <p:extLst>
      <p:ext uri="{BB962C8B-B14F-4D97-AF65-F5344CB8AC3E}">
        <p14:creationId xmlns:p14="http://schemas.microsoft.com/office/powerpoint/2010/main" val="391617585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mtClean="0">
                <a:latin typeface="Arial" charset="0"/>
                <a:ea typeface="ＭＳ Ｐゴシック" pitchFamily="-112" charset="-128"/>
                <a:cs typeface="Arial" charset="0"/>
              </a:rPr>
              <a:t>tasiRNAs: trans-acting siRNAs</a:t>
            </a:r>
          </a:p>
        </p:txBody>
      </p:sp>
      <p:grpSp>
        <p:nvGrpSpPr>
          <p:cNvPr id="107523" name="Group 87"/>
          <p:cNvGrpSpPr>
            <a:grpSpLocks/>
          </p:cNvGrpSpPr>
          <p:nvPr/>
        </p:nvGrpSpPr>
        <p:grpSpPr bwMode="auto">
          <a:xfrm>
            <a:off x="609600" y="2895600"/>
            <a:ext cx="2054225" cy="152400"/>
            <a:chOff x="5181600" y="3581400"/>
            <a:chExt cx="2397126" cy="306387"/>
          </a:xfrm>
        </p:grpSpPr>
        <p:sp>
          <p:nvSpPr>
            <p:cNvPr id="107" name="Freeform 942"/>
            <p:cNvSpPr>
              <a:spLocks noChangeAspect="1"/>
            </p:cNvSpPr>
            <p:nvPr/>
          </p:nvSpPr>
          <p:spPr bwMode="auto">
            <a:xfrm>
              <a:off x="5333504" y="3581400"/>
              <a:ext cx="350122" cy="306387"/>
            </a:xfrm>
            <a:custGeom>
              <a:avLst/>
              <a:gdLst>
                <a:gd name="T0" fmla="*/ 4092 w 4092"/>
                <a:gd name="T1" fmla="*/ 0 h 11817"/>
                <a:gd name="T2" fmla="*/ 936 w 4092"/>
                <a:gd name="T3" fmla="*/ 11817 h 11817"/>
                <a:gd name="T4" fmla="*/ 0 w 4092"/>
                <a:gd name="T5" fmla="*/ 11817 h 11817"/>
                <a:gd name="T6" fmla="*/ 3157 w 4092"/>
                <a:gd name="T7" fmla="*/ 0 h 11817"/>
                <a:gd name="T8" fmla="*/ 4092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chemeClr val="accent1">
                <a:lumMod val="60000"/>
                <a:lumOff val="40000"/>
              </a:schemeClr>
            </a:solidFill>
            <a:ln w="0">
              <a:noFill/>
              <a:round/>
              <a:headEnd/>
              <a:tailEnd/>
            </a:ln>
          </p:spPr>
          <p:txBody>
            <a:bodyPr/>
            <a:lstStyle/>
            <a:p>
              <a:pPr>
                <a:defRPr/>
              </a:pPr>
              <a:endParaRPr lang="en-GB">
                <a:latin typeface="Calibri" pitchFamily="34" charset="0"/>
                <a:ea typeface="+mn-ea"/>
                <a:cs typeface="+mn-cs"/>
              </a:endParaRPr>
            </a:p>
          </p:txBody>
        </p:sp>
        <p:sp>
          <p:nvSpPr>
            <p:cNvPr id="109" name="Freeform 943"/>
            <p:cNvSpPr>
              <a:spLocks noChangeAspect="1"/>
            </p:cNvSpPr>
            <p:nvPr/>
          </p:nvSpPr>
          <p:spPr bwMode="auto">
            <a:xfrm>
              <a:off x="6417213" y="3581400"/>
              <a:ext cx="348269" cy="306387"/>
            </a:xfrm>
            <a:custGeom>
              <a:avLst/>
              <a:gdLst>
                <a:gd name="T0" fmla="*/ 4092 w 4092"/>
                <a:gd name="T1" fmla="*/ 0 h 11833"/>
                <a:gd name="T2" fmla="*/ 937 w 4092"/>
                <a:gd name="T3" fmla="*/ 11833 h 11833"/>
                <a:gd name="T4" fmla="*/ 0 w 4092"/>
                <a:gd name="T5" fmla="*/ 11833 h 11833"/>
                <a:gd name="T6" fmla="*/ 3157 w 4092"/>
                <a:gd name="T7" fmla="*/ 0 h 11833"/>
                <a:gd name="T8" fmla="*/ 4092 w 4092"/>
                <a:gd name="T9" fmla="*/ 0 h 11833"/>
                <a:gd name="T10" fmla="*/ 0 60000 65536"/>
                <a:gd name="T11" fmla="*/ 0 60000 65536"/>
                <a:gd name="T12" fmla="*/ 0 60000 65536"/>
                <a:gd name="T13" fmla="*/ 0 60000 65536"/>
                <a:gd name="T14" fmla="*/ 0 60000 65536"/>
                <a:gd name="T15" fmla="*/ 0 w 4092"/>
                <a:gd name="T16" fmla="*/ 0 h 11833"/>
                <a:gd name="T17" fmla="*/ 4092 w 4092"/>
                <a:gd name="T18" fmla="*/ 11833 h 11833"/>
              </a:gdLst>
              <a:ahLst/>
              <a:cxnLst>
                <a:cxn ang="T10">
                  <a:pos x="T0" y="T1"/>
                </a:cxn>
                <a:cxn ang="T11">
                  <a:pos x="T2" y="T3"/>
                </a:cxn>
                <a:cxn ang="T12">
                  <a:pos x="T4" y="T5"/>
                </a:cxn>
                <a:cxn ang="T13">
                  <a:pos x="T6" y="T7"/>
                </a:cxn>
                <a:cxn ang="T14">
                  <a:pos x="T8" y="T9"/>
                </a:cxn>
              </a:cxnLst>
              <a:rect l="T15" t="T16" r="T17" b="T18"/>
              <a:pathLst>
                <a:path w="4092" h="11833">
                  <a:moveTo>
                    <a:pt x="4092" y="0"/>
                  </a:moveTo>
                  <a:cubicBezTo>
                    <a:pt x="2199" y="0"/>
                    <a:pt x="2819" y="11833"/>
                    <a:pt x="937" y="11833"/>
                  </a:cubicBezTo>
                  <a:cubicBezTo>
                    <a:pt x="0" y="11833"/>
                    <a:pt x="0" y="11833"/>
                    <a:pt x="0" y="11833"/>
                  </a:cubicBezTo>
                  <a:cubicBezTo>
                    <a:pt x="1884" y="11833"/>
                    <a:pt x="1266" y="0"/>
                    <a:pt x="3157" y="0"/>
                  </a:cubicBezTo>
                  <a:lnTo>
                    <a:pt x="4092" y="0"/>
                  </a:lnTo>
                  <a:close/>
                </a:path>
              </a:pathLst>
            </a:custGeom>
            <a:solidFill>
              <a:schemeClr val="accent1">
                <a:lumMod val="60000"/>
                <a:lumOff val="40000"/>
              </a:schemeClr>
            </a:solidFill>
            <a:ln w="0">
              <a:noFill/>
              <a:round/>
              <a:headEnd/>
              <a:tailEnd/>
            </a:ln>
          </p:spPr>
          <p:txBody>
            <a:bodyPr/>
            <a:lstStyle/>
            <a:p>
              <a:pPr>
                <a:defRPr/>
              </a:pPr>
              <a:endParaRPr lang="en-GB">
                <a:latin typeface="Calibri" pitchFamily="34" charset="0"/>
                <a:ea typeface="+mn-ea"/>
                <a:cs typeface="+mn-cs"/>
              </a:endParaRPr>
            </a:p>
          </p:txBody>
        </p:sp>
        <p:sp>
          <p:nvSpPr>
            <p:cNvPr id="110" name="Freeform 944"/>
            <p:cNvSpPr>
              <a:spLocks noChangeAspect="1"/>
            </p:cNvSpPr>
            <p:nvPr/>
          </p:nvSpPr>
          <p:spPr bwMode="auto">
            <a:xfrm>
              <a:off x="5874432" y="3581400"/>
              <a:ext cx="350122" cy="306387"/>
            </a:xfrm>
            <a:custGeom>
              <a:avLst/>
              <a:gdLst>
                <a:gd name="T0" fmla="*/ 4092 w 4092"/>
                <a:gd name="T1" fmla="*/ 0 h 11817"/>
                <a:gd name="T2" fmla="*/ 936 w 4092"/>
                <a:gd name="T3" fmla="*/ 11817 h 11817"/>
                <a:gd name="T4" fmla="*/ 0 w 4092"/>
                <a:gd name="T5" fmla="*/ 11817 h 11817"/>
                <a:gd name="T6" fmla="*/ 3157 w 4092"/>
                <a:gd name="T7" fmla="*/ 0 h 11817"/>
                <a:gd name="T8" fmla="*/ 4092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chemeClr val="accent1">
                <a:lumMod val="60000"/>
                <a:lumOff val="40000"/>
              </a:schemeClr>
            </a:solidFill>
            <a:ln w="0">
              <a:noFill/>
              <a:round/>
              <a:headEnd/>
              <a:tailEnd/>
            </a:ln>
          </p:spPr>
          <p:txBody>
            <a:bodyPr/>
            <a:lstStyle/>
            <a:p>
              <a:pPr>
                <a:defRPr/>
              </a:pPr>
              <a:endParaRPr lang="en-GB">
                <a:latin typeface="Calibri" pitchFamily="34" charset="0"/>
                <a:ea typeface="+mn-ea"/>
                <a:cs typeface="+mn-cs"/>
              </a:endParaRPr>
            </a:p>
          </p:txBody>
        </p:sp>
        <p:sp>
          <p:nvSpPr>
            <p:cNvPr id="111" name="Freeform 945"/>
            <p:cNvSpPr>
              <a:spLocks noChangeAspect="1"/>
            </p:cNvSpPr>
            <p:nvPr/>
          </p:nvSpPr>
          <p:spPr bwMode="auto">
            <a:xfrm>
              <a:off x="6959993" y="3581400"/>
              <a:ext cx="346417" cy="306387"/>
            </a:xfrm>
            <a:custGeom>
              <a:avLst/>
              <a:gdLst>
                <a:gd name="T0" fmla="*/ 4092 w 4092"/>
                <a:gd name="T1" fmla="*/ 0 h 11817"/>
                <a:gd name="T2" fmla="*/ 936 w 4092"/>
                <a:gd name="T3" fmla="*/ 11817 h 11817"/>
                <a:gd name="T4" fmla="*/ 0 w 4092"/>
                <a:gd name="T5" fmla="*/ 11817 h 11817"/>
                <a:gd name="T6" fmla="*/ 3157 w 4092"/>
                <a:gd name="T7" fmla="*/ 0 h 11817"/>
                <a:gd name="T8" fmla="*/ 4092 w 4092"/>
                <a:gd name="T9" fmla="*/ 0 h 11817"/>
                <a:gd name="T10" fmla="*/ 0 60000 65536"/>
                <a:gd name="T11" fmla="*/ 0 60000 65536"/>
                <a:gd name="T12" fmla="*/ 0 60000 65536"/>
                <a:gd name="T13" fmla="*/ 0 60000 65536"/>
                <a:gd name="T14" fmla="*/ 0 60000 65536"/>
                <a:gd name="T15" fmla="*/ 0 w 4092"/>
                <a:gd name="T16" fmla="*/ 0 h 11817"/>
                <a:gd name="T17" fmla="*/ 4092 w 4092"/>
                <a:gd name="T18" fmla="*/ 11817 h 11817"/>
              </a:gdLst>
              <a:ahLst/>
              <a:cxnLst>
                <a:cxn ang="T10">
                  <a:pos x="T0" y="T1"/>
                </a:cxn>
                <a:cxn ang="T11">
                  <a:pos x="T2" y="T3"/>
                </a:cxn>
                <a:cxn ang="T12">
                  <a:pos x="T4" y="T5"/>
                </a:cxn>
                <a:cxn ang="T13">
                  <a:pos x="T6" y="T7"/>
                </a:cxn>
                <a:cxn ang="T14">
                  <a:pos x="T8" y="T9"/>
                </a:cxn>
              </a:cxnLst>
              <a:rect l="T15" t="T16" r="T17" b="T18"/>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chemeClr val="accent1">
                <a:lumMod val="60000"/>
                <a:lumOff val="40000"/>
              </a:schemeClr>
            </a:solidFill>
            <a:ln w="0">
              <a:noFill/>
              <a:round/>
              <a:headEnd/>
              <a:tailEnd/>
            </a:ln>
          </p:spPr>
          <p:txBody>
            <a:bodyPr/>
            <a:lstStyle/>
            <a:p>
              <a:pPr>
                <a:defRPr/>
              </a:pPr>
              <a:endParaRPr lang="en-GB">
                <a:latin typeface="Calibri" pitchFamily="34" charset="0"/>
                <a:ea typeface="+mn-ea"/>
                <a:cs typeface="+mn-cs"/>
              </a:endParaRPr>
            </a:p>
          </p:txBody>
        </p:sp>
        <p:sp>
          <p:nvSpPr>
            <p:cNvPr id="112" name="Freeform 947"/>
            <p:cNvSpPr>
              <a:spLocks noChangeAspect="1"/>
            </p:cNvSpPr>
            <p:nvPr/>
          </p:nvSpPr>
          <p:spPr bwMode="auto">
            <a:xfrm>
              <a:off x="5181600" y="3581400"/>
              <a:ext cx="350122"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9966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3" name="Freeform 948"/>
            <p:cNvSpPr>
              <a:spLocks noChangeAspect="1"/>
            </p:cNvSpPr>
            <p:nvPr/>
          </p:nvSpPr>
          <p:spPr bwMode="auto">
            <a:xfrm>
              <a:off x="6285686" y="3581400"/>
              <a:ext cx="348269" cy="306387"/>
            </a:xfrm>
            <a:custGeom>
              <a:avLst/>
              <a:gdLst/>
              <a:ahLst/>
              <a:cxnLst>
                <a:cxn ang="0">
                  <a:pos x="4092" y="0"/>
                </a:cxn>
                <a:cxn ang="0">
                  <a:pos x="937" y="11833"/>
                </a:cxn>
                <a:cxn ang="0">
                  <a:pos x="0" y="11833"/>
                </a:cxn>
                <a:cxn ang="0">
                  <a:pos x="3157" y="0"/>
                </a:cxn>
                <a:cxn ang="0">
                  <a:pos x="4092" y="0"/>
                </a:cxn>
              </a:cxnLst>
              <a:rect l="0" t="0" r="r" b="b"/>
              <a:pathLst>
                <a:path w="4092" h="11833">
                  <a:moveTo>
                    <a:pt x="4092" y="0"/>
                  </a:moveTo>
                  <a:cubicBezTo>
                    <a:pt x="2199" y="0"/>
                    <a:pt x="2819" y="11833"/>
                    <a:pt x="937" y="11833"/>
                  </a:cubicBezTo>
                  <a:cubicBezTo>
                    <a:pt x="0" y="11833"/>
                    <a:pt x="0" y="11833"/>
                    <a:pt x="0" y="11833"/>
                  </a:cubicBezTo>
                  <a:cubicBezTo>
                    <a:pt x="1884" y="11833"/>
                    <a:pt x="1266" y="0"/>
                    <a:pt x="3157" y="0"/>
                  </a:cubicBezTo>
                  <a:lnTo>
                    <a:pt x="4092" y="0"/>
                  </a:lnTo>
                  <a:close/>
                </a:path>
              </a:pathLst>
            </a:custGeom>
            <a:solidFill>
              <a:srgbClr val="9966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4" name="Freeform 949"/>
            <p:cNvSpPr>
              <a:spLocks noChangeAspect="1"/>
            </p:cNvSpPr>
            <p:nvPr/>
          </p:nvSpPr>
          <p:spPr bwMode="auto">
            <a:xfrm>
              <a:off x="5742906" y="3581400"/>
              <a:ext cx="350121"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9966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5" name="Freeform 950"/>
            <p:cNvSpPr>
              <a:spLocks noChangeAspect="1"/>
            </p:cNvSpPr>
            <p:nvPr/>
          </p:nvSpPr>
          <p:spPr bwMode="auto">
            <a:xfrm>
              <a:off x="5452064" y="3581400"/>
              <a:ext cx="348269" cy="306387"/>
            </a:xfrm>
            <a:custGeom>
              <a:avLst/>
              <a:gdLst/>
              <a:ahLst/>
              <a:cxnLst>
                <a:cxn ang="0">
                  <a:pos x="4083" y="11850"/>
                </a:cxn>
                <a:cxn ang="0">
                  <a:pos x="934" y="0"/>
                </a:cxn>
                <a:cxn ang="0">
                  <a:pos x="0" y="0"/>
                </a:cxn>
                <a:cxn ang="0">
                  <a:pos x="3150" y="11850"/>
                </a:cxn>
                <a:cxn ang="0">
                  <a:pos x="4083" y="11850"/>
                </a:cxn>
              </a:cxnLst>
              <a:rect l="0" t="0" r="r" b="b"/>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6600CC"/>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6" name="Freeform 951"/>
            <p:cNvSpPr>
              <a:spLocks noChangeAspect="1"/>
            </p:cNvSpPr>
            <p:nvPr/>
          </p:nvSpPr>
          <p:spPr bwMode="auto">
            <a:xfrm>
              <a:off x="5994845" y="3581400"/>
              <a:ext cx="346416" cy="306387"/>
            </a:xfrm>
            <a:custGeom>
              <a:avLst/>
              <a:gdLst/>
              <a:ahLst/>
              <a:cxnLst>
                <a:cxn ang="0">
                  <a:pos x="4083" y="11850"/>
                </a:cxn>
                <a:cxn ang="0">
                  <a:pos x="933" y="0"/>
                </a:cxn>
                <a:cxn ang="0">
                  <a:pos x="0" y="0"/>
                </a:cxn>
                <a:cxn ang="0">
                  <a:pos x="3149" y="11850"/>
                </a:cxn>
                <a:cxn ang="0">
                  <a:pos x="4083" y="11850"/>
                </a:cxn>
              </a:cxnLst>
              <a:rect l="0" t="0" r="r" b="b"/>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6600CC"/>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7" name="Freeform 952"/>
            <p:cNvSpPr>
              <a:spLocks noChangeAspect="1"/>
            </p:cNvSpPr>
            <p:nvPr/>
          </p:nvSpPr>
          <p:spPr bwMode="auto">
            <a:xfrm>
              <a:off x="6828467" y="3581400"/>
              <a:ext cx="346416" cy="306387"/>
            </a:xfrm>
            <a:custGeom>
              <a:avLst/>
              <a:gdLst/>
              <a:ahLst/>
              <a:cxnLst>
                <a:cxn ang="0">
                  <a:pos x="4092" y="0"/>
                </a:cxn>
                <a:cxn ang="0">
                  <a:pos x="936" y="11817"/>
                </a:cxn>
                <a:cxn ang="0">
                  <a:pos x="0" y="11817"/>
                </a:cxn>
                <a:cxn ang="0">
                  <a:pos x="3157" y="0"/>
                </a:cxn>
                <a:cxn ang="0">
                  <a:pos x="4092" y="0"/>
                </a:cxn>
              </a:cxnLst>
              <a:rect l="0" t="0" r="r" b="b"/>
              <a:pathLst>
                <a:path w="4092" h="11817">
                  <a:moveTo>
                    <a:pt x="4092" y="0"/>
                  </a:moveTo>
                  <a:cubicBezTo>
                    <a:pt x="2198" y="0"/>
                    <a:pt x="2818" y="11817"/>
                    <a:pt x="936" y="11817"/>
                  </a:cubicBezTo>
                  <a:cubicBezTo>
                    <a:pt x="0" y="11817"/>
                    <a:pt x="0" y="11817"/>
                    <a:pt x="0" y="11817"/>
                  </a:cubicBezTo>
                  <a:cubicBezTo>
                    <a:pt x="1881" y="11817"/>
                    <a:pt x="1266" y="0"/>
                    <a:pt x="3157" y="0"/>
                  </a:cubicBezTo>
                  <a:lnTo>
                    <a:pt x="4092" y="0"/>
                  </a:lnTo>
                  <a:close/>
                </a:path>
              </a:pathLst>
            </a:custGeom>
            <a:solidFill>
              <a:srgbClr val="9966FF"/>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8" name="Freeform 953"/>
            <p:cNvSpPr>
              <a:spLocks noChangeAspect="1"/>
            </p:cNvSpPr>
            <p:nvPr/>
          </p:nvSpPr>
          <p:spPr bwMode="auto">
            <a:xfrm>
              <a:off x="6535773" y="3581400"/>
              <a:ext cx="346416" cy="306387"/>
            </a:xfrm>
            <a:custGeom>
              <a:avLst/>
              <a:gdLst/>
              <a:ahLst/>
              <a:cxnLst>
                <a:cxn ang="0">
                  <a:pos x="4083" y="11850"/>
                </a:cxn>
                <a:cxn ang="0">
                  <a:pos x="934" y="0"/>
                </a:cxn>
                <a:cxn ang="0">
                  <a:pos x="0" y="0"/>
                </a:cxn>
                <a:cxn ang="0">
                  <a:pos x="3150" y="11850"/>
                </a:cxn>
                <a:cxn ang="0">
                  <a:pos x="4083" y="11850"/>
                </a:cxn>
              </a:cxnLst>
              <a:rect l="0" t="0" r="r" b="b"/>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6600CC"/>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19" name="Freeform 954"/>
            <p:cNvSpPr>
              <a:spLocks noChangeAspect="1"/>
            </p:cNvSpPr>
            <p:nvPr/>
          </p:nvSpPr>
          <p:spPr bwMode="auto">
            <a:xfrm>
              <a:off x="7078553" y="3581400"/>
              <a:ext cx="348269" cy="306387"/>
            </a:xfrm>
            <a:custGeom>
              <a:avLst/>
              <a:gdLst/>
              <a:ahLst/>
              <a:cxnLst>
                <a:cxn ang="0">
                  <a:pos x="4083" y="11850"/>
                </a:cxn>
                <a:cxn ang="0">
                  <a:pos x="933" y="0"/>
                </a:cxn>
                <a:cxn ang="0">
                  <a:pos x="0" y="0"/>
                </a:cxn>
                <a:cxn ang="0">
                  <a:pos x="3149" y="11850"/>
                </a:cxn>
                <a:cxn ang="0">
                  <a:pos x="4083" y="11850"/>
                </a:cxn>
              </a:cxnLst>
              <a:rect l="0" t="0" r="r" b="b"/>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6600CC"/>
            </a:solidFill>
            <a:ln w="0">
              <a:noFill/>
              <a:prstDash val="solid"/>
              <a:round/>
              <a:headEnd/>
              <a:tailEnd/>
            </a:ln>
          </p:spPr>
          <p:txBody>
            <a:bodyPr/>
            <a:lstStyle/>
            <a:p>
              <a:pPr fontAlgn="auto">
                <a:spcBef>
                  <a:spcPts val="0"/>
                </a:spcBef>
                <a:spcAft>
                  <a:spcPts val="0"/>
                </a:spcAft>
                <a:defRPr/>
              </a:pPr>
              <a:endParaRPr lang="en-GB">
                <a:latin typeface="+mn-lt"/>
                <a:ea typeface="+mn-ea"/>
                <a:cs typeface="+mn-cs"/>
              </a:endParaRPr>
            </a:p>
          </p:txBody>
        </p:sp>
        <p:sp>
          <p:nvSpPr>
            <p:cNvPr id="107590" name="Freeform 955"/>
            <p:cNvSpPr>
              <a:spLocks noChangeAspect="1"/>
            </p:cNvSpPr>
            <p:nvPr/>
          </p:nvSpPr>
          <p:spPr bwMode="auto">
            <a:xfrm>
              <a:off x="5605463"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333399"/>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7591" name="Freeform 956"/>
            <p:cNvSpPr>
              <a:spLocks noChangeAspect="1"/>
            </p:cNvSpPr>
            <p:nvPr/>
          </p:nvSpPr>
          <p:spPr bwMode="auto">
            <a:xfrm>
              <a:off x="6148388" y="3581400"/>
              <a:ext cx="346075"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333399"/>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7592" name="Freeform 957"/>
            <p:cNvSpPr>
              <a:spLocks noChangeAspect="1"/>
            </p:cNvSpPr>
            <p:nvPr/>
          </p:nvSpPr>
          <p:spPr bwMode="auto">
            <a:xfrm>
              <a:off x="6688138"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3" y="11850"/>
                    <a:pt x="2812" y="0"/>
                    <a:pt x="934" y="0"/>
                  </a:cubicBezTo>
                  <a:cubicBezTo>
                    <a:pt x="0" y="0"/>
                    <a:pt x="0" y="0"/>
                    <a:pt x="0" y="0"/>
                  </a:cubicBezTo>
                  <a:cubicBezTo>
                    <a:pt x="1879" y="0"/>
                    <a:pt x="1262" y="11850"/>
                    <a:pt x="3150" y="11850"/>
                  </a:cubicBezTo>
                  <a:lnTo>
                    <a:pt x="4083" y="11850"/>
                  </a:lnTo>
                  <a:close/>
                </a:path>
              </a:pathLst>
            </a:custGeom>
            <a:solidFill>
              <a:srgbClr val="333399"/>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sp>
          <p:nvSpPr>
            <p:cNvPr id="107593" name="Freeform 958"/>
            <p:cNvSpPr>
              <a:spLocks noChangeAspect="1"/>
            </p:cNvSpPr>
            <p:nvPr/>
          </p:nvSpPr>
          <p:spPr bwMode="auto">
            <a:xfrm>
              <a:off x="7231063" y="3581400"/>
              <a:ext cx="347663" cy="306387"/>
            </a:xfrm>
            <a:custGeom>
              <a:avLst/>
              <a:gdLst>
                <a:gd name="T0" fmla="*/ 2147483647 w 4083"/>
                <a:gd name="T1" fmla="*/ 2147483647 h 11850"/>
                <a:gd name="T2" fmla="*/ 2147483647 w 4083"/>
                <a:gd name="T3" fmla="*/ 0 h 11850"/>
                <a:gd name="T4" fmla="*/ 0 w 4083"/>
                <a:gd name="T5" fmla="*/ 0 h 11850"/>
                <a:gd name="T6" fmla="*/ 2147483647 w 4083"/>
                <a:gd name="T7" fmla="*/ 2147483647 h 11850"/>
                <a:gd name="T8" fmla="*/ 2147483647 w 4083"/>
                <a:gd name="T9" fmla="*/ 2147483647 h 11850"/>
                <a:gd name="T10" fmla="*/ 0 60000 65536"/>
                <a:gd name="T11" fmla="*/ 0 60000 65536"/>
                <a:gd name="T12" fmla="*/ 0 60000 65536"/>
                <a:gd name="T13" fmla="*/ 0 60000 65536"/>
                <a:gd name="T14" fmla="*/ 0 60000 65536"/>
                <a:gd name="T15" fmla="*/ 0 w 4083"/>
                <a:gd name="T16" fmla="*/ 0 h 11850"/>
                <a:gd name="T17" fmla="*/ 4083 w 4083"/>
                <a:gd name="T18" fmla="*/ 11850 h 11850"/>
              </a:gdLst>
              <a:ahLst/>
              <a:cxnLst>
                <a:cxn ang="T10">
                  <a:pos x="T0" y="T1"/>
                </a:cxn>
                <a:cxn ang="T11">
                  <a:pos x="T2" y="T3"/>
                </a:cxn>
                <a:cxn ang="T12">
                  <a:pos x="T4" y="T5"/>
                </a:cxn>
                <a:cxn ang="T13">
                  <a:pos x="T6" y="T7"/>
                </a:cxn>
                <a:cxn ang="T14">
                  <a:pos x="T8" y="T9"/>
                </a:cxn>
              </a:cxnLst>
              <a:rect l="T15" t="T16" r="T17" b="T18"/>
              <a:pathLst>
                <a:path w="4083" h="11850">
                  <a:moveTo>
                    <a:pt x="4083" y="11850"/>
                  </a:moveTo>
                  <a:cubicBezTo>
                    <a:pt x="2192" y="11850"/>
                    <a:pt x="2812" y="0"/>
                    <a:pt x="933" y="0"/>
                  </a:cubicBezTo>
                  <a:cubicBezTo>
                    <a:pt x="0" y="0"/>
                    <a:pt x="0" y="0"/>
                    <a:pt x="0" y="0"/>
                  </a:cubicBezTo>
                  <a:cubicBezTo>
                    <a:pt x="1878" y="0"/>
                    <a:pt x="1262" y="11850"/>
                    <a:pt x="3149" y="11850"/>
                  </a:cubicBezTo>
                  <a:lnTo>
                    <a:pt x="4083" y="11850"/>
                  </a:lnTo>
                  <a:close/>
                </a:path>
              </a:pathLst>
            </a:custGeom>
            <a:solidFill>
              <a:srgbClr val="333399"/>
            </a:soli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AU"/>
            </a:p>
          </p:txBody>
        </p:sp>
      </p:grpSp>
      <p:sp>
        <p:nvSpPr>
          <p:cNvPr id="107524" name="TextBox 488"/>
          <p:cNvSpPr txBox="1">
            <a:spLocks noChangeArrowheads="1"/>
          </p:cNvSpPr>
          <p:nvPr/>
        </p:nvSpPr>
        <p:spPr bwMode="auto">
          <a:xfrm rot="-580764">
            <a:off x="1860550" y="5468938"/>
            <a:ext cx="661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chemeClr val="bg1"/>
                </a:solidFill>
              </a:rPr>
              <a:t>DICER</a:t>
            </a:r>
          </a:p>
        </p:txBody>
      </p:sp>
      <p:sp>
        <p:nvSpPr>
          <p:cNvPr id="107525" name="TextBox 274"/>
          <p:cNvSpPr txBox="1">
            <a:spLocks noChangeArrowheads="1"/>
          </p:cNvSpPr>
          <p:nvPr/>
        </p:nvSpPr>
        <p:spPr bwMode="auto">
          <a:xfrm>
            <a:off x="228600" y="2514600"/>
            <a:ext cx="119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i="1"/>
              <a:t>TAS</a:t>
            </a:r>
            <a:r>
              <a:rPr lang="en-GB" altLang="en-US"/>
              <a:t> gene</a:t>
            </a:r>
          </a:p>
        </p:txBody>
      </p:sp>
      <p:grpSp>
        <p:nvGrpSpPr>
          <p:cNvPr id="107526" name="Group 444"/>
          <p:cNvGrpSpPr>
            <a:grpSpLocks/>
          </p:cNvGrpSpPr>
          <p:nvPr/>
        </p:nvGrpSpPr>
        <p:grpSpPr bwMode="auto">
          <a:xfrm>
            <a:off x="1684338" y="2667000"/>
            <a:ext cx="992187" cy="819150"/>
            <a:chOff x="7467600" y="2667000"/>
            <a:chExt cx="990600" cy="819150"/>
          </a:xfrm>
        </p:grpSpPr>
        <p:sp>
          <p:nvSpPr>
            <p:cNvPr id="273" name="Freeform 272"/>
            <p:cNvSpPr/>
            <p:nvPr/>
          </p:nvSpPr>
          <p:spPr>
            <a:xfrm>
              <a:off x="7467600" y="2667000"/>
              <a:ext cx="990600" cy="819150"/>
            </a:xfrm>
            <a:custGeom>
              <a:avLst/>
              <a:gdLst>
                <a:gd name="connsiteX0" fmla="*/ 142875 w 2343150"/>
                <a:gd name="connsiteY0" fmla="*/ 781050 h 2038350"/>
                <a:gd name="connsiteX1" fmla="*/ 114300 w 2343150"/>
                <a:gd name="connsiteY1" fmla="*/ 676275 h 2038350"/>
                <a:gd name="connsiteX2" fmla="*/ 104775 w 2343150"/>
                <a:gd name="connsiteY2" fmla="*/ 590550 h 2038350"/>
                <a:gd name="connsiteX3" fmla="*/ 95250 w 2343150"/>
                <a:gd name="connsiteY3" fmla="*/ 523875 h 2038350"/>
                <a:gd name="connsiteX4" fmla="*/ 114300 w 2343150"/>
                <a:gd name="connsiteY4" fmla="*/ 371475 h 2038350"/>
                <a:gd name="connsiteX5" fmla="*/ 133350 w 2343150"/>
                <a:gd name="connsiteY5" fmla="*/ 342900 h 2038350"/>
                <a:gd name="connsiteX6" fmla="*/ 142875 w 2343150"/>
                <a:gd name="connsiteY6" fmla="*/ 314325 h 2038350"/>
                <a:gd name="connsiteX7" fmla="*/ 257175 w 2343150"/>
                <a:gd name="connsiteY7" fmla="*/ 219075 h 2038350"/>
                <a:gd name="connsiteX8" fmla="*/ 323850 w 2343150"/>
                <a:gd name="connsiteY8" fmla="*/ 200025 h 2038350"/>
                <a:gd name="connsiteX9" fmla="*/ 371475 w 2343150"/>
                <a:gd name="connsiteY9" fmla="*/ 190500 h 2038350"/>
                <a:gd name="connsiteX10" fmla="*/ 504825 w 2343150"/>
                <a:gd name="connsiteY10" fmla="*/ 180975 h 2038350"/>
                <a:gd name="connsiteX11" fmla="*/ 619125 w 2343150"/>
                <a:gd name="connsiteY11" fmla="*/ 152400 h 2038350"/>
                <a:gd name="connsiteX12" fmla="*/ 676275 w 2343150"/>
                <a:gd name="connsiteY12" fmla="*/ 114300 h 2038350"/>
                <a:gd name="connsiteX13" fmla="*/ 704850 w 2343150"/>
                <a:gd name="connsiteY13" fmla="*/ 95250 h 2038350"/>
                <a:gd name="connsiteX14" fmla="*/ 723900 w 2343150"/>
                <a:gd name="connsiteY14" fmla="*/ 66675 h 2038350"/>
                <a:gd name="connsiteX15" fmla="*/ 819150 w 2343150"/>
                <a:gd name="connsiteY15" fmla="*/ 19050 h 2038350"/>
                <a:gd name="connsiteX16" fmla="*/ 876300 w 2343150"/>
                <a:gd name="connsiteY16" fmla="*/ 0 h 2038350"/>
                <a:gd name="connsiteX17" fmla="*/ 990600 w 2343150"/>
                <a:gd name="connsiteY17" fmla="*/ 9525 h 2038350"/>
                <a:gd name="connsiteX18" fmla="*/ 1104900 w 2343150"/>
                <a:gd name="connsiteY18" fmla="*/ 38100 h 2038350"/>
                <a:gd name="connsiteX19" fmla="*/ 1219200 w 2343150"/>
                <a:gd name="connsiteY19" fmla="*/ 57150 h 2038350"/>
                <a:gd name="connsiteX20" fmla="*/ 1295400 w 2343150"/>
                <a:gd name="connsiteY20" fmla="*/ 76200 h 2038350"/>
                <a:gd name="connsiteX21" fmla="*/ 1390650 w 2343150"/>
                <a:gd name="connsiteY21" fmla="*/ 104775 h 2038350"/>
                <a:gd name="connsiteX22" fmla="*/ 1419225 w 2343150"/>
                <a:gd name="connsiteY22" fmla="*/ 123825 h 2038350"/>
                <a:gd name="connsiteX23" fmla="*/ 1476375 w 2343150"/>
                <a:gd name="connsiteY23" fmla="*/ 142875 h 2038350"/>
                <a:gd name="connsiteX24" fmla="*/ 1533525 w 2343150"/>
                <a:gd name="connsiteY24" fmla="*/ 190500 h 2038350"/>
                <a:gd name="connsiteX25" fmla="*/ 1628775 w 2343150"/>
                <a:gd name="connsiteY25" fmla="*/ 247650 h 2038350"/>
                <a:gd name="connsiteX26" fmla="*/ 1657350 w 2343150"/>
                <a:gd name="connsiteY26" fmla="*/ 266700 h 2038350"/>
                <a:gd name="connsiteX27" fmla="*/ 1704975 w 2343150"/>
                <a:gd name="connsiteY27" fmla="*/ 314325 h 2038350"/>
                <a:gd name="connsiteX28" fmla="*/ 1724025 w 2343150"/>
                <a:gd name="connsiteY28" fmla="*/ 342900 h 2038350"/>
                <a:gd name="connsiteX29" fmla="*/ 1781175 w 2343150"/>
                <a:gd name="connsiteY29" fmla="*/ 381000 h 2038350"/>
                <a:gd name="connsiteX30" fmla="*/ 1828800 w 2343150"/>
                <a:gd name="connsiteY30" fmla="*/ 428625 h 2038350"/>
                <a:gd name="connsiteX31" fmla="*/ 1885950 w 2343150"/>
                <a:gd name="connsiteY31" fmla="*/ 409575 h 2038350"/>
                <a:gd name="connsiteX32" fmla="*/ 1914525 w 2343150"/>
                <a:gd name="connsiteY32" fmla="*/ 400050 h 2038350"/>
                <a:gd name="connsiteX33" fmla="*/ 2028825 w 2343150"/>
                <a:gd name="connsiteY33" fmla="*/ 428625 h 2038350"/>
                <a:gd name="connsiteX34" fmla="*/ 2057400 w 2343150"/>
                <a:gd name="connsiteY34" fmla="*/ 447675 h 2038350"/>
                <a:gd name="connsiteX35" fmla="*/ 2085975 w 2343150"/>
                <a:gd name="connsiteY35" fmla="*/ 504825 h 2038350"/>
                <a:gd name="connsiteX36" fmla="*/ 2095500 w 2343150"/>
                <a:gd name="connsiteY36" fmla="*/ 533400 h 2038350"/>
                <a:gd name="connsiteX37" fmla="*/ 2114550 w 2343150"/>
                <a:gd name="connsiteY37" fmla="*/ 561975 h 2038350"/>
                <a:gd name="connsiteX38" fmla="*/ 2133600 w 2343150"/>
                <a:gd name="connsiteY38" fmla="*/ 619125 h 2038350"/>
                <a:gd name="connsiteX39" fmla="*/ 2209800 w 2343150"/>
                <a:gd name="connsiteY39" fmla="*/ 733425 h 2038350"/>
                <a:gd name="connsiteX40" fmla="*/ 2228850 w 2343150"/>
                <a:gd name="connsiteY40" fmla="*/ 762000 h 2038350"/>
                <a:gd name="connsiteX41" fmla="*/ 2247900 w 2343150"/>
                <a:gd name="connsiteY41" fmla="*/ 790575 h 2038350"/>
                <a:gd name="connsiteX42" fmla="*/ 2295525 w 2343150"/>
                <a:gd name="connsiteY42" fmla="*/ 847725 h 2038350"/>
                <a:gd name="connsiteX43" fmla="*/ 2305050 w 2343150"/>
                <a:gd name="connsiteY43" fmla="*/ 876300 h 2038350"/>
                <a:gd name="connsiteX44" fmla="*/ 2324100 w 2343150"/>
                <a:gd name="connsiteY44" fmla="*/ 904875 h 2038350"/>
                <a:gd name="connsiteX45" fmla="*/ 2343150 w 2343150"/>
                <a:gd name="connsiteY45" fmla="*/ 962025 h 2038350"/>
                <a:gd name="connsiteX46" fmla="*/ 2333625 w 2343150"/>
                <a:gd name="connsiteY46" fmla="*/ 1047750 h 2038350"/>
                <a:gd name="connsiteX47" fmla="*/ 2295525 w 2343150"/>
                <a:gd name="connsiteY47" fmla="*/ 1143000 h 2038350"/>
                <a:gd name="connsiteX48" fmla="*/ 2276475 w 2343150"/>
                <a:gd name="connsiteY48" fmla="*/ 1171575 h 2038350"/>
                <a:gd name="connsiteX49" fmla="*/ 2266950 w 2343150"/>
                <a:gd name="connsiteY49" fmla="*/ 1200150 h 2038350"/>
                <a:gd name="connsiteX50" fmla="*/ 2238375 w 2343150"/>
                <a:gd name="connsiteY50" fmla="*/ 1228725 h 2038350"/>
                <a:gd name="connsiteX51" fmla="*/ 2200275 w 2343150"/>
                <a:gd name="connsiteY51" fmla="*/ 1285875 h 2038350"/>
                <a:gd name="connsiteX52" fmla="*/ 2143125 w 2343150"/>
                <a:gd name="connsiteY52" fmla="*/ 1333500 h 2038350"/>
                <a:gd name="connsiteX53" fmla="*/ 2124075 w 2343150"/>
                <a:gd name="connsiteY53" fmla="*/ 1362075 h 2038350"/>
                <a:gd name="connsiteX54" fmla="*/ 2085975 w 2343150"/>
                <a:gd name="connsiteY54" fmla="*/ 1390650 h 2038350"/>
                <a:gd name="connsiteX55" fmla="*/ 2066925 w 2343150"/>
                <a:gd name="connsiteY55" fmla="*/ 1419225 h 2038350"/>
                <a:gd name="connsiteX56" fmla="*/ 2038350 w 2343150"/>
                <a:gd name="connsiteY56" fmla="*/ 1457325 h 2038350"/>
                <a:gd name="connsiteX57" fmla="*/ 2019300 w 2343150"/>
                <a:gd name="connsiteY57" fmla="*/ 1485900 h 2038350"/>
                <a:gd name="connsiteX58" fmla="*/ 1990725 w 2343150"/>
                <a:gd name="connsiteY58" fmla="*/ 1514475 h 2038350"/>
                <a:gd name="connsiteX59" fmla="*/ 1952625 w 2343150"/>
                <a:gd name="connsiteY59" fmla="*/ 1571625 h 2038350"/>
                <a:gd name="connsiteX60" fmla="*/ 1933575 w 2343150"/>
                <a:gd name="connsiteY60" fmla="*/ 1600200 h 2038350"/>
                <a:gd name="connsiteX61" fmla="*/ 1905000 w 2343150"/>
                <a:gd name="connsiteY61" fmla="*/ 1619250 h 2038350"/>
                <a:gd name="connsiteX62" fmla="*/ 1819275 w 2343150"/>
                <a:gd name="connsiteY62" fmla="*/ 1685925 h 2038350"/>
                <a:gd name="connsiteX63" fmla="*/ 1762125 w 2343150"/>
                <a:gd name="connsiteY63" fmla="*/ 1647825 h 2038350"/>
                <a:gd name="connsiteX64" fmla="*/ 1647825 w 2343150"/>
                <a:gd name="connsiteY64" fmla="*/ 1743075 h 2038350"/>
                <a:gd name="connsiteX65" fmla="*/ 1619250 w 2343150"/>
                <a:gd name="connsiteY65" fmla="*/ 1762125 h 2038350"/>
                <a:gd name="connsiteX66" fmla="*/ 1552575 w 2343150"/>
                <a:gd name="connsiteY66" fmla="*/ 1790700 h 2038350"/>
                <a:gd name="connsiteX67" fmla="*/ 1524000 w 2343150"/>
                <a:gd name="connsiteY67" fmla="*/ 1809750 h 2038350"/>
                <a:gd name="connsiteX68" fmla="*/ 1485900 w 2343150"/>
                <a:gd name="connsiteY68" fmla="*/ 1828800 h 2038350"/>
                <a:gd name="connsiteX69" fmla="*/ 1457325 w 2343150"/>
                <a:gd name="connsiteY69" fmla="*/ 1847850 h 2038350"/>
                <a:gd name="connsiteX70" fmla="*/ 1409700 w 2343150"/>
                <a:gd name="connsiteY70" fmla="*/ 1866900 h 2038350"/>
                <a:gd name="connsiteX71" fmla="*/ 1381125 w 2343150"/>
                <a:gd name="connsiteY71" fmla="*/ 1885950 h 2038350"/>
                <a:gd name="connsiteX72" fmla="*/ 1285875 w 2343150"/>
                <a:gd name="connsiteY72" fmla="*/ 1914525 h 2038350"/>
                <a:gd name="connsiteX73" fmla="*/ 1257300 w 2343150"/>
                <a:gd name="connsiteY73" fmla="*/ 1933575 h 2038350"/>
                <a:gd name="connsiteX74" fmla="*/ 1171575 w 2343150"/>
                <a:gd name="connsiteY74" fmla="*/ 1962150 h 2038350"/>
                <a:gd name="connsiteX75" fmla="*/ 1143000 w 2343150"/>
                <a:gd name="connsiteY75" fmla="*/ 1971675 h 2038350"/>
                <a:gd name="connsiteX76" fmla="*/ 1114425 w 2343150"/>
                <a:gd name="connsiteY76" fmla="*/ 1981200 h 2038350"/>
                <a:gd name="connsiteX77" fmla="*/ 1085850 w 2343150"/>
                <a:gd name="connsiteY77" fmla="*/ 2000250 h 2038350"/>
                <a:gd name="connsiteX78" fmla="*/ 1019175 w 2343150"/>
                <a:gd name="connsiteY78" fmla="*/ 2019300 h 2038350"/>
                <a:gd name="connsiteX79" fmla="*/ 962025 w 2343150"/>
                <a:gd name="connsiteY79" fmla="*/ 2038350 h 2038350"/>
                <a:gd name="connsiteX80" fmla="*/ 933450 w 2343150"/>
                <a:gd name="connsiteY80" fmla="*/ 2019300 h 2038350"/>
                <a:gd name="connsiteX81" fmla="*/ 904875 w 2343150"/>
                <a:gd name="connsiteY81" fmla="*/ 2009775 h 2038350"/>
                <a:gd name="connsiteX82" fmla="*/ 847725 w 2343150"/>
                <a:gd name="connsiteY82" fmla="*/ 1971675 h 2038350"/>
                <a:gd name="connsiteX83" fmla="*/ 819150 w 2343150"/>
                <a:gd name="connsiteY83" fmla="*/ 1952625 h 2038350"/>
                <a:gd name="connsiteX84" fmla="*/ 762000 w 2343150"/>
                <a:gd name="connsiteY84" fmla="*/ 1895475 h 2038350"/>
                <a:gd name="connsiteX85" fmla="*/ 742950 w 2343150"/>
                <a:gd name="connsiteY85" fmla="*/ 1866900 h 2038350"/>
                <a:gd name="connsiteX86" fmla="*/ 704850 w 2343150"/>
                <a:gd name="connsiteY86" fmla="*/ 1847850 h 2038350"/>
                <a:gd name="connsiteX87" fmla="*/ 676275 w 2343150"/>
                <a:gd name="connsiteY87" fmla="*/ 1819275 h 2038350"/>
                <a:gd name="connsiteX88" fmla="*/ 647700 w 2343150"/>
                <a:gd name="connsiteY88" fmla="*/ 1800225 h 2038350"/>
                <a:gd name="connsiteX89" fmla="*/ 609600 w 2343150"/>
                <a:gd name="connsiteY89" fmla="*/ 1771650 h 2038350"/>
                <a:gd name="connsiteX90" fmla="*/ 581025 w 2343150"/>
                <a:gd name="connsiteY90" fmla="*/ 1762125 h 2038350"/>
                <a:gd name="connsiteX91" fmla="*/ 552450 w 2343150"/>
                <a:gd name="connsiteY91" fmla="*/ 1743075 h 2038350"/>
                <a:gd name="connsiteX92" fmla="*/ 466725 w 2343150"/>
                <a:gd name="connsiteY92" fmla="*/ 1752600 h 2038350"/>
                <a:gd name="connsiteX93" fmla="*/ 390525 w 2343150"/>
                <a:gd name="connsiteY93" fmla="*/ 1743075 h 2038350"/>
                <a:gd name="connsiteX94" fmla="*/ 295275 w 2343150"/>
                <a:gd name="connsiteY94" fmla="*/ 1724025 h 2038350"/>
                <a:gd name="connsiteX95" fmla="*/ 257175 w 2343150"/>
                <a:gd name="connsiteY95" fmla="*/ 1695450 h 2038350"/>
                <a:gd name="connsiteX96" fmla="*/ 228600 w 2343150"/>
                <a:gd name="connsiteY96" fmla="*/ 1676400 h 2038350"/>
                <a:gd name="connsiteX97" fmla="*/ 190500 w 2343150"/>
                <a:gd name="connsiteY97" fmla="*/ 1619250 h 2038350"/>
                <a:gd name="connsiteX98" fmla="*/ 171450 w 2343150"/>
                <a:gd name="connsiteY98" fmla="*/ 1590675 h 2038350"/>
                <a:gd name="connsiteX99" fmla="*/ 152400 w 2343150"/>
                <a:gd name="connsiteY99" fmla="*/ 1562100 h 2038350"/>
                <a:gd name="connsiteX100" fmla="*/ 123825 w 2343150"/>
                <a:gd name="connsiteY100" fmla="*/ 1466850 h 2038350"/>
                <a:gd name="connsiteX101" fmla="*/ 95250 w 2343150"/>
                <a:gd name="connsiteY101" fmla="*/ 1447800 h 2038350"/>
                <a:gd name="connsiteX102" fmla="*/ 28575 w 2343150"/>
                <a:gd name="connsiteY102" fmla="*/ 1362075 h 2038350"/>
                <a:gd name="connsiteX103" fmla="*/ 9525 w 2343150"/>
                <a:gd name="connsiteY103" fmla="*/ 1304925 h 2038350"/>
                <a:gd name="connsiteX104" fmla="*/ 0 w 2343150"/>
                <a:gd name="connsiteY104" fmla="*/ 1276350 h 2038350"/>
                <a:gd name="connsiteX105" fmla="*/ 19050 w 2343150"/>
                <a:gd name="connsiteY105" fmla="*/ 1190625 h 2038350"/>
                <a:gd name="connsiteX106" fmla="*/ 95250 w 2343150"/>
                <a:gd name="connsiteY106" fmla="*/ 1123950 h 2038350"/>
                <a:gd name="connsiteX107" fmla="*/ 123825 w 2343150"/>
                <a:gd name="connsiteY107" fmla="*/ 1104900 h 2038350"/>
                <a:gd name="connsiteX108" fmla="*/ 152400 w 2343150"/>
                <a:gd name="connsiteY108" fmla="*/ 1085850 h 2038350"/>
                <a:gd name="connsiteX109" fmla="*/ 180975 w 2343150"/>
                <a:gd name="connsiteY109" fmla="*/ 1076325 h 2038350"/>
                <a:gd name="connsiteX110" fmla="*/ 285750 w 2343150"/>
                <a:gd name="connsiteY110" fmla="*/ 1057275 h 2038350"/>
                <a:gd name="connsiteX111" fmla="*/ 314325 w 2343150"/>
                <a:gd name="connsiteY111" fmla="*/ 1047750 h 2038350"/>
                <a:gd name="connsiteX112" fmla="*/ 533400 w 2343150"/>
                <a:gd name="connsiteY112" fmla="*/ 1047750 h 2038350"/>
                <a:gd name="connsiteX113" fmla="*/ 590550 w 2343150"/>
                <a:gd name="connsiteY113" fmla="*/ 1019175 h 2038350"/>
                <a:gd name="connsiteX114" fmla="*/ 647700 w 2343150"/>
                <a:gd name="connsiteY114" fmla="*/ 1000125 h 2038350"/>
                <a:gd name="connsiteX115" fmla="*/ 704850 w 2343150"/>
                <a:gd name="connsiteY115" fmla="*/ 971550 h 2038350"/>
                <a:gd name="connsiteX116" fmla="*/ 800100 w 2343150"/>
                <a:gd name="connsiteY116" fmla="*/ 981075 h 2038350"/>
                <a:gd name="connsiteX117" fmla="*/ 857250 w 2343150"/>
                <a:gd name="connsiteY117" fmla="*/ 1009650 h 2038350"/>
                <a:gd name="connsiteX118" fmla="*/ 885825 w 2343150"/>
                <a:gd name="connsiteY118" fmla="*/ 1019175 h 2038350"/>
                <a:gd name="connsiteX119" fmla="*/ 914400 w 2343150"/>
                <a:gd name="connsiteY119" fmla="*/ 1038225 h 2038350"/>
                <a:gd name="connsiteX120" fmla="*/ 971550 w 2343150"/>
                <a:gd name="connsiteY120" fmla="*/ 1057275 h 2038350"/>
                <a:gd name="connsiteX121" fmla="*/ 1000125 w 2343150"/>
                <a:gd name="connsiteY121" fmla="*/ 1066800 h 2038350"/>
                <a:gd name="connsiteX122" fmla="*/ 1085850 w 2343150"/>
                <a:gd name="connsiteY122" fmla="*/ 1038225 h 2038350"/>
                <a:gd name="connsiteX123" fmla="*/ 1114425 w 2343150"/>
                <a:gd name="connsiteY123" fmla="*/ 1028700 h 2038350"/>
                <a:gd name="connsiteX124" fmla="*/ 1143000 w 2343150"/>
                <a:gd name="connsiteY124" fmla="*/ 1019175 h 2038350"/>
                <a:gd name="connsiteX125" fmla="*/ 1190625 w 2343150"/>
                <a:gd name="connsiteY125" fmla="*/ 914400 h 2038350"/>
                <a:gd name="connsiteX126" fmla="*/ 1171575 w 2343150"/>
                <a:gd name="connsiteY126" fmla="*/ 847725 h 2038350"/>
                <a:gd name="connsiteX127" fmla="*/ 1152525 w 2343150"/>
                <a:gd name="connsiteY127" fmla="*/ 819150 h 2038350"/>
                <a:gd name="connsiteX128" fmla="*/ 1095375 w 2343150"/>
                <a:gd name="connsiteY128" fmla="*/ 800100 h 2038350"/>
                <a:gd name="connsiteX129" fmla="*/ 1028700 w 2343150"/>
                <a:gd name="connsiteY129" fmla="*/ 781050 h 2038350"/>
                <a:gd name="connsiteX130" fmla="*/ 971550 w 2343150"/>
                <a:gd name="connsiteY130" fmla="*/ 762000 h 2038350"/>
                <a:gd name="connsiteX131" fmla="*/ 942975 w 2343150"/>
                <a:gd name="connsiteY131" fmla="*/ 752475 h 2038350"/>
                <a:gd name="connsiteX132" fmla="*/ 914400 w 2343150"/>
                <a:gd name="connsiteY132" fmla="*/ 742950 h 2038350"/>
                <a:gd name="connsiteX133" fmla="*/ 885825 w 2343150"/>
                <a:gd name="connsiteY133" fmla="*/ 733425 h 2038350"/>
                <a:gd name="connsiteX134" fmla="*/ 809625 w 2343150"/>
                <a:gd name="connsiteY134" fmla="*/ 752475 h 2038350"/>
                <a:gd name="connsiteX135" fmla="*/ 781050 w 2343150"/>
                <a:gd name="connsiteY135" fmla="*/ 771525 h 2038350"/>
                <a:gd name="connsiteX136" fmla="*/ 752475 w 2343150"/>
                <a:gd name="connsiteY136" fmla="*/ 781050 h 2038350"/>
                <a:gd name="connsiteX137" fmla="*/ 666750 w 2343150"/>
                <a:gd name="connsiteY137" fmla="*/ 838200 h 2038350"/>
                <a:gd name="connsiteX138" fmla="*/ 638175 w 2343150"/>
                <a:gd name="connsiteY138" fmla="*/ 857250 h 2038350"/>
                <a:gd name="connsiteX139" fmla="*/ 552450 w 2343150"/>
                <a:gd name="connsiteY139" fmla="*/ 885825 h 2038350"/>
                <a:gd name="connsiteX140" fmla="*/ 523875 w 2343150"/>
                <a:gd name="connsiteY140" fmla="*/ 895350 h 2038350"/>
                <a:gd name="connsiteX141" fmla="*/ 476250 w 2343150"/>
                <a:gd name="connsiteY141" fmla="*/ 904875 h 2038350"/>
                <a:gd name="connsiteX142" fmla="*/ 371475 w 2343150"/>
                <a:gd name="connsiteY142" fmla="*/ 914400 h 2038350"/>
                <a:gd name="connsiteX143" fmla="*/ 342900 w 2343150"/>
                <a:gd name="connsiteY143" fmla="*/ 923925 h 2038350"/>
                <a:gd name="connsiteX144" fmla="*/ 314325 w 2343150"/>
                <a:gd name="connsiteY144" fmla="*/ 933450 h 2038350"/>
                <a:gd name="connsiteX145" fmla="*/ 276225 w 2343150"/>
                <a:gd name="connsiteY145" fmla="*/ 923925 h 2038350"/>
                <a:gd name="connsiteX146" fmla="*/ 219075 w 2343150"/>
                <a:gd name="connsiteY146" fmla="*/ 904875 h 2038350"/>
                <a:gd name="connsiteX147" fmla="*/ 171450 w 2343150"/>
                <a:gd name="connsiteY147" fmla="*/ 828675 h 2038350"/>
                <a:gd name="connsiteX148" fmla="*/ 142875 w 2343150"/>
                <a:gd name="connsiteY148" fmla="*/ 78105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2343150" h="2038350">
                  <a:moveTo>
                    <a:pt x="142875" y="781050"/>
                  </a:moveTo>
                  <a:cubicBezTo>
                    <a:pt x="133350" y="755650"/>
                    <a:pt x="122357" y="721931"/>
                    <a:pt x="114300" y="676275"/>
                  </a:cubicBezTo>
                  <a:cubicBezTo>
                    <a:pt x="109304" y="647962"/>
                    <a:pt x="108341" y="619079"/>
                    <a:pt x="104775" y="590550"/>
                  </a:cubicBezTo>
                  <a:cubicBezTo>
                    <a:pt x="101990" y="568273"/>
                    <a:pt x="98425" y="546100"/>
                    <a:pt x="95250" y="523875"/>
                  </a:cubicBezTo>
                  <a:cubicBezTo>
                    <a:pt x="96397" y="510113"/>
                    <a:pt x="98743" y="407774"/>
                    <a:pt x="114300" y="371475"/>
                  </a:cubicBezTo>
                  <a:cubicBezTo>
                    <a:pt x="118809" y="360953"/>
                    <a:pt x="128230" y="353139"/>
                    <a:pt x="133350" y="342900"/>
                  </a:cubicBezTo>
                  <a:cubicBezTo>
                    <a:pt x="137840" y="333920"/>
                    <a:pt x="136711" y="322250"/>
                    <a:pt x="142875" y="314325"/>
                  </a:cubicBezTo>
                  <a:cubicBezTo>
                    <a:pt x="161444" y="290451"/>
                    <a:pt x="224155" y="230082"/>
                    <a:pt x="257175" y="219075"/>
                  </a:cubicBezTo>
                  <a:cubicBezTo>
                    <a:pt x="288996" y="208468"/>
                    <a:pt x="287970" y="207998"/>
                    <a:pt x="323850" y="200025"/>
                  </a:cubicBezTo>
                  <a:cubicBezTo>
                    <a:pt x="339654" y="196513"/>
                    <a:pt x="355375" y="192195"/>
                    <a:pt x="371475" y="190500"/>
                  </a:cubicBezTo>
                  <a:cubicBezTo>
                    <a:pt x="415793" y="185835"/>
                    <a:pt x="460375" y="184150"/>
                    <a:pt x="504825" y="180975"/>
                  </a:cubicBezTo>
                  <a:cubicBezTo>
                    <a:pt x="533391" y="176214"/>
                    <a:pt x="593968" y="169171"/>
                    <a:pt x="619125" y="152400"/>
                  </a:cubicBezTo>
                  <a:lnTo>
                    <a:pt x="676275" y="114300"/>
                  </a:lnTo>
                  <a:lnTo>
                    <a:pt x="704850" y="95250"/>
                  </a:lnTo>
                  <a:cubicBezTo>
                    <a:pt x="711200" y="85725"/>
                    <a:pt x="715285" y="74213"/>
                    <a:pt x="723900" y="66675"/>
                  </a:cubicBezTo>
                  <a:cubicBezTo>
                    <a:pt x="776462" y="20684"/>
                    <a:pt x="767690" y="34488"/>
                    <a:pt x="819150" y="19050"/>
                  </a:cubicBezTo>
                  <a:cubicBezTo>
                    <a:pt x="838384" y="13280"/>
                    <a:pt x="876300" y="0"/>
                    <a:pt x="876300" y="0"/>
                  </a:cubicBezTo>
                  <a:cubicBezTo>
                    <a:pt x="914400" y="3175"/>
                    <a:pt x="952791" y="3854"/>
                    <a:pt x="990600" y="9525"/>
                  </a:cubicBezTo>
                  <a:cubicBezTo>
                    <a:pt x="1181100" y="38100"/>
                    <a:pt x="990600" y="19050"/>
                    <a:pt x="1104900" y="38100"/>
                  </a:cubicBezTo>
                  <a:cubicBezTo>
                    <a:pt x="1143000" y="44450"/>
                    <a:pt x="1181728" y="47782"/>
                    <a:pt x="1219200" y="57150"/>
                  </a:cubicBezTo>
                  <a:cubicBezTo>
                    <a:pt x="1244600" y="63500"/>
                    <a:pt x="1270562" y="67921"/>
                    <a:pt x="1295400" y="76200"/>
                  </a:cubicBezTo>
                  <a:cubicBezTo>
                    <a:pt x="1364969" y="99390"/>
                    <a:pt x="1333069" y="90380"/>
                    <a:pt x="1390650" y="104775"/>
                  </a:cubicBezTo>
                  <a:cubicBezTo>
                    <a:pt x="1400175" y="111125"/>
                    <a:pt x="1408764" y="119176"/>
                    <a:pt x="1419225" y="123825"/>
                  </a:cubicBezTo>
                  <a:cubicBezTo>
                    <a:pt x="1437575" y="131980"/>
                    <a:pt x="1459667" y="131736"/>
                    <a:pt x="1476375" y="142875"/>
                  </a:cubicBezTo>
                  <a:cubicBezTo>
                    <a:pt x="1578485" y="210948"/>
                    <a:pt x="1423516" y="104937"/>
                    <a:pt x="1533525" y="190500"/>
                  </a:cubicBezTo>
                  <a:cubicBezTo>
                    <a:pt x="1598050" y="240686"/>
                    <a:pt x="1572950" y="215750"/>
                    <a:pt x="1628775" y="247650"/>
                  </a:cubicBezTo>
                  <a:cubicBezTo>
                    <a:pt x="1638714" y="253330"/>
                    <a:pt x="1647825" y="260350"/>
                    <a:pt x="1657350" y="266700"/>
                  </a:cubicBezTo>
                  <a:cubicBezTo>
                    <a:pt x="1708150" y="342900"/>
                    <a:pt x="1641475" y="250825"/>
                    <a:pt x="1704975" y="314325"/>
                  </a:cubicBezTo>
                  <a:cubicBezTo>
                    <a:pt x="1713070" y="322420"/>
                    <a:pt x="1715410" y="335362"/>
                    <a:pt x="1724025" y="342900"/>
                  </a:cubicBezTo>
                  <a:cubicBezTo>
                    <a:pt x="1741255" y="357977"/>
                    <a:pt x="1781175" y="381000"/>
                    <a:pt x="1781175" y="381000"/>
                  </a:cubicBezTo>
                  <a:cubicBezTo>
                    <a:pt x="1789642" y="393700"/>
                    <a:pt x="1807633" y="428625"/>
                    <a:pt x="1828800" y="428625"/>
                  </a:cubicBezTo>
                  <a:cubicBezTo>
                    <a:pt x="1848880" y="428625"/>
                    <a:pt x="1866900" y="415925"/>
                    <a:pt x="1885950" y="409575"/>
                  </a:cubicBezTo>
                  <a:lnTo>
                    <a:pt x="1914525" y="400050"/>
                  </a:lnTo>
                  <a:cubicBezTo>
                    <a:pt x="1943091" y="404811"/>
                    <a:pt x="2003668" y="411854"/>
                    <a:pt x="2028825" y="428625"/>
                  </a:cubicBezTo>
                  <a:lnTo>
                    <a:pt x="2057400" y="447675"/>
                  </a:lnTo>
                  <a:cubicBezTo>
                    <a:pt x="2081341" y="519499"/>
                    <a:pt x="2049046" y="430967"/>
                    <a:pt x="2085975" y="504825"/>
                  </a:cubicBezTo>
                  <a:cubicBezTo>
                    <a:pt x="2090465" y="513805"/>
                    <a:pt x="2091010" y="524420"/>
                    <a:pt x="2095500" y="533400"/>
                  </a:cubicBezTo>
                  <a:cubicBezTo>
                    <a:pt x="2100620" y="543639"/>
                    <a:pt x="2109901" y="551514"/>
                    <a:pt x="2114550" y="561975"/>
                  </a:cubicBezTo>
                  <a:cubicBezTo>
                    <a:pt x="2122705" y="580325"/>
                    <a:pt x="2122461" y="602417"/>
                    <a:pt x="2133600" y="619125"/>
                  </a:cubicBezTo>
                  <a:lnTo>
                    <a:pt x="2209800" y="733425"/>
                  </a:lnTo>
                  <a:lnTo>
                    <a:pt x="2228850" y="762000"/>
                  </a:lnTo>
                  <a:cubicBezTo>
                    <a:pt x="2235200" y="771525"/>
                    <a:pt x="2239805" y="782480"/>
                    <a:pt x="2247900" y="790575"/>
                  </a:cubicBezTo>
                  <a:cubicBezTo>
                    <a:pt x="2268966" y="811641"/>
                    <a:pt x="2282264" y="821203"/>
                    <a:pt x="2295525" y="847725"/>
                  </a:cubicBezTo>
                  <a:cubicBezTo>
                    <a:pt x="2300015" y="856705"/>
                    <a:pt x="2300560" y="867320"/>
                    <a:pt x="2305050" y="876300"/>
                  </a:cubicBezTo>
                  <a:cubicBezTo>
                    <a:pt x="2310170" y="886539"/>
                    <a:pt x="2319451" y="894414"/>
                    <a:pt x="2324100" y="904875"/>
                  </a:cubicBezTo>
                  <a:cubicBezTo>
                    <a:pt x="2332255" y="923225"/>
                    <a:pt x="2343150" y="962025"/>
                    <a:pt x="2343150" y="962025"/>
                  </a:cubicBezTo>
                  <a:cubicBezTo>
                    <a:pt x="2339975" y="990600"/>
                    <a:pt x="2339264" y="1019557"/>
                    <a:pt x="2333625" y="1047750"/>
                  </a:cubicBezTo>
                  <a:cubicBezTo>
                    <a:pt x="2327620" y="1077773"/>
                    <a:pt x="2311156" y="1115646"/>
                    <a:pt x="2295525" y="1143000"/>
                  </a:cubicBezTo>
                  <a:cubicBezTo>
                    <a:pt x="2289845" y="1152939"/>
                    <a:pt x="2281595" y="1161336"/>
                    <a:pt x="2276475" y="1171575"/>
                  </a:cubicBezTo>
                  <a:cubicBezTo>
                    <a:pt x="2271985" y="1180555"/>
                    <a:pt x="2272519" y="1191796"/>
                    <a:pt x="2266950" y="1200150"/>
                  </a:cubicBezTo>
                  <a:cubicBezTo>
                    <a:pt x="2259478" y="1211358"/>
                    <a:pt x="2246645" y="1218092"/>
                    <a:pt x="2238375" y="1228725"/>
                  </a:cubicBezTo>
                  <a:cubicBezTo>
                    <a:pt x="2224319" y="1246797"/>
                    <a:pt x="2219325" y="1273175"/>
                    <a:pt x="2200275" y="1285875"/>
                  </a:cubicBezTo>
                  <a:cubicBezTo>
                    <a:pt x="2172178" y="1304606"/>
                    <a:pt x="2166044" y="1305998"/>
                    <a:pt x="2143125" y="1333500"/>
                  </a:cubicBezTo>
                  <a:cubicBezTo>
                    <a:pt x="2135796" y="1342294"/>
                    <a:pt x="2132170" y="1353980"/>
                    <a:pt x="2124075" y="1362075"/>
                  </a:cubicBezTo>
                  <a:cubicBezTo>
                    <a:pt x="2112850" y="1373300"/>
                    <a:pt x="2097200" y="1379425"/>
                    <a:pt x="2085975" y="1390650"/>
                  </a:cubicBezTo>
                  <a:cubicBezTo>
                    <a:pt x="2077880" y="1398745"/>
                    <a:pt x="2073579" y="1409910"/>
                    <a:pt x="2066925" y="1419225"/>
                  </a:cubicBezTo>
                  <a:cubicBezTo>
                    <a:pt x="2057698" y="1432143"/>
                    <a:pt x="2047577" y="1444407"/>
                    <a:pt x="2038350" y="1457325"/>
                  </a:cubicBezTo>
                  <a:cubicBezTo>
                    <a:pt x="2031696" y="1466640"/>
                    <a:pt x="2026629" y="1477106"/>
                    <a:pt x="2019300" y="1485900"/>
                  </a:cubicBezTo>
                  <a:cubicBezTo>
                    <a:pt x="2010676" y="1496248"/>
                    <a:pt x="1998995" y="1503842"/>
                    <a:pt x="1990725" y="1514475"/>
                  </a:cubicBezTo>
                  <a:cubicBezTo>
                    <a:pt x="1976669" y="1532547"/>
                    <a:pt x="1965325" y="1552575"/>
                    <a:pt x="1952625" y="1571625"/>
                  </a:cubicBezTo>
                  <a:cubicBezTo>
                    <a:pt x="1946275" y="1581150"/>
                    <a:pt x="1943100" y="1593850"/>
                    <a:pt x="1933575" y="1600200"/>
                  </a:cubicBezTo>
                  <a:cubicBezTo>
                    <a:pt x="1924050" y="1606550"/>
                    <a:pt x="1913556" y="1611645"/>
                    <a:pt x="1905000" y="1619250"/>
                  </a:cubicBezTo>
                  <a:cubicBezTo>
                    <a:pt x="1827901" y="1687783"/>
                    <a:pt x="1878197" y="1666284"/>
                    <a:pt x="1819275" y="1685925"/>
                  </a:cubicBezTo>
                  <a:cubicBezTo>
                    <a:pt x="1800225" y="1673225"/>
                    <a:pt x="1778314" y="1631636"/>
                    <a:pt x="1762125" y="1647825"/>
                  </a:cubicBezTo>
                  <a:cubicBezTo>
                    <a:pt x="1688786" y="1721164"/>
                    <a:pt x="1727391" y="1690031"/>
                    <a:pt x="1647825" y="1743075"/>
                  </a:cubicBezTo>
                  <a:cubicBezTo>
                    <a:pt x="1638300" y="1749425"/>
                    <a:pt x="1630110" y="1758505"/>
                    <a:pt x="1619250" y="1762125"/>
                  </a:cubicBezTo>
                  <a:cubicBezTo>
                    <a:pt x="1587192" y="1772811"/>
                    <a:pt x="1585531" y="1771868"/>
                    <a:pt x="1552575" y="1790700"/>
                  </a:cubicBezTo>
                  <a:cubicBezTo>
                    <a:pt x="1542636" y="1796380"/>
                    <a:pt x="1533939" y="1804070"/>
                    <a:pt x="1524000" y="1809750"/>
                  </a:cubicBezTo>
                  <a:cubicBezTo>
                    <a:pt x="1511672" y="1816795"/>
                    <a:pt x="1498228" y="1821755"/>
                    <a:pt x="1485900" y="1828800"/>
                  </a:cubicBezTo>
                  <a:cubicBezTo>
                    <a:pt x="1475961" y="1834480"/>
                    <a:pt x="1467564" y="1842730"/>
                    <a:pt x="1457325" y="1847850"/>
                  </a:cubicBezTo>
                  <a:cubicBezTo>
                    <a:pt x="1442032" y="1855496"/>
                    <a:pt x="1424993" y="1859254"/>
                    <a:pt x="1409700" y="1866900"/>
                  </a:cubicBezTo>
                  <a:cubicBezTo>
                    <a:pt x="1399461" y="1872020"/>
                    <a:pt x="1391647" y="1881441"/>
                    <a:pt x="1381125" y="1885950"/>
                  </a:cubicBezTo>
                  <a:cubicBezTo>
                    <a:pt x="1343853" y="1901924"/>
                    <a:pt x="1324291" y="1888914"/>
                    <a:pt x="1285875" y="1914525"/>
                  </a:cubicBezTo>
                  <a:cubicBezTo>
                    <a:pt x="1276350" y="1920875"/>
                    <a:pt x="1267761" y="1928926"/>
                    <a:pt x="1257300" y="1933575"/>
                  </a:cubicBezTo>
                  <a:lnTo>
                    <a:pt x="1171575" y="1962150"/>
                  </a:lnTo>
                  <a:lnTo>
                    <a:pt x="1143000" y="1971675"/>
                  </a:lnTo>
                  <a:cubicBezTo>
                    <a:pt x="1133475" y="1974850"/>
                    <a:pt x="1122779" y="1975631"/>
                    <a:pt x="1114425" y="1981200"/>
                  </a:cubicBezTo>
                  <a:cubicBezTo>
                    <a:pt x="1104900" y="1987550"/>
                    <a:pt x="1096089" y="1995130"/>
                    <a:pt x="1085850" y="2000250"/>
                  </a:cubicBezTo>
                  <a:cubicBezTo>
                    <a:pt x="1069845" y="2008253"/>
                    <a:pt x="1034434" y="2014722"/>
                    <a:pt x="1019175" y="2019300"/>
                  </a:cubicBezTo>
                  <a:cubicBezTo>
                    <a:pt x="999941" y="2025070"/>
                    <a:pt x="962025" y="2038350"/>
                    <a:pt x="962025" y="2038350"/>
                  </a:cubicBezTo>
                  <a:cubicBezTo>
                    <a:pt x="952500" y="2032000"/>
                    <a:pt x="943689" y="2024420"/>
                    <a:pt x="933450" y="2019300"/>
                  </a:cubicBezTo>
                  <a:cubicBezTo>
                    <a:pt x="924470" y="2014810"/>
                    <a:pt x="913652" y="2014651"/>
                    <a:pt x="904875" y="2009775"/>
                  </a:cubicBezTo>
                  <a:cubicBezTo>
                    <a:pt x="884861" y="1998656"/>
                    <a:pt x="866775" y="1984375"/>
                    <a:pt x="847725" y="1971675"/>
                  </a:cubicBezTo>
                  <a:cubicBezTo>
                    <a:pt x="838200" y="1965325"/>
                    <a:pt x="827245" y="1960720"/>
                    <a:pt x="819150" y="1952625"/>
                  </a:cubicBezTo>
                  <a:cubicBezTo>
                    <a:pt x="800100" y="1933575"/>
                    <a:pt x="776944" y="1917891"/>
                    <a:pt x="762000" y="1895475"/>
                  </a:cubicBezTo>
                  <a:cubicBezTo>
                    <a:pt x="755650" y="1885950"/>
                    <a:pt x="751744" y="1874229"/>
                    <a:pt x="742950" y="1866900"/>
                  </a:cubicBezTo>
                  <a:cubicBezTo>
                    <a:pt x="732042" y="1857810"/>
                    <a:pt x="716404" y="1856103"/>
                    <a:pt x="704850" y="1847850"/>
                  </a:cubicBezTo>
                  <a:cubicBezTo>
                    <a:pt x="693889" y="1840020"/>
                    <a:pt x="686623" y="1827899"/>
                    <a:pt x="676275" y="1819275"/>
                  </a:cubicBezTo>
                  <a:cubicBezTo>
                    <a:pt x="667481" y="1811946"/>
                    <a:pt x="657015" y="1806879"/>
                    <a:pt x="647700" y="1800225"/>
                  </a:cubicBezTo>
                  <a:cubicBezTo>
                    <a:pt x="634782" y="1790998"/>
                    <a:pt x="623383" y="1779526"/>
                    <a:pt x="609600" y="1771650"/>
                  </a:cubicBezTo>
                  <a:cubicBezTo>
                    <a:pt x="600883" y="1766669"/>
                    <a:pt x="590005" y="1766615"/>
                    <a:pt x="581025" y="1762125"/>
                  </a:cubicBezTo>
                  <a:cubicBezTo>
                    <a:pt x="570786" y="1757005"/>
                    <a:pt x="561975" y="1749425"/>
                    <a:pt x="552450" y="1743075"/>
                  </a:cubicBezTo>
                  <a:cubicBezTo>
                    <a:pt x="523875" y="1746250"/>
                    <a:pt x="495476" y="1752600"/>
                    <a:pt x="466725" y="1752600"/>
                  </a:cubicBezTo>
                  <a:cubicBezTo>
                    <a:pt x="441127" y="1752600"/>
                    <a:pt x="415865" y="1746695"/>
                    <a:pt x="390525" y="1743075"/>
                  </a:cubicBezTo>
                  <a:cubicBezTo>
                    <a:pt x="336032" y="1735290"/>
                    <a:pt x="341558" y="1735596"/>
                    <a:pt x="295275" y="1724025"/>
                  </a:cubicBezTo>
                  <a:cubicBezTo>
                    <a:pt x="282575" y="1714500"/>
                    <a:pt x="270093" y="1704677"/>
                    <a:pt x="257175" y="1695450"/>
                  </a:cubicBezTo>
                  <a:cubicBezTo>
                    <a:pt x="247860" y="1688796"/>
                    <a:pt x="236138" y="1685015"/>
                    <a:pt x="228600" y="1676400"/>
                  </a:cubicBezTo>
                  <a:cubicBezTo>
                    <a:pt x="213523" y="1659170"/>
                    <a:pt x="203200" y="1638300"/>
                    <a:pt x="190500" y="1619250"/>
                  </a:cubicBezTo>
                  <a:lnTo>
                    <a:pt x="171450" y="1590675"/>
                  </a:lnTo>
                  <a:lnTo>
                    <a:pt x="152400" y="1562100"/>
                  </a:lnTo>
                  <a:cubicBezTo>
                    <a:pt x="148587" y="1546849"/>
                    <a:pt x="130782" y="1471488"/>
                    <a:pt x="123825" y="1466850"/>
                  </a:cubicBezTo>
                  <a:cubicBezTo>
                    <a:pt x="114300" y="1460500"/>
                    <a:pt x="104044" y="1455129"/>
                    <a:pt x="95250" y="1447800"/>
                  </a:cubicBezTo>
                  <a:cubicBezTo>
                    <a:pt x="72491" y="1428834"/>
                    <a:pt x="36744" y="1386583"/>
                    <a:pt x="28575" y="1362075"/>
                  </a:cubicBezTo>
                  <a:lnTo>
                    <a:pt x="9525" y="1304925"/>
                  </a:lnTo>
                  <a:lnTo>
                    <a:pt x="0" y="1276350"/>
                  </a:lnTo>
                  <a:cubicBezTo>
                    <a:pt x="3658" y="1254400"/>
                    <a:pt x="7326" y="1214073"/>
                    <a:pt x="19050" y="1190625"/>
                  </a:cubicBezTo>
                  <a:cubicBezTo>
                    <a:pt x="38894" y="1150937"/>
                    <a:pt x="52388" y="1152525"/>
                    <a:pt x="95250" y="1123950"/>
                  </a:cubicBezTo>
                  <a:lnTo>
                    <a:pt x="123825" y="1104900"/>
                  </a:lnTo>
                  <a:cubicBezTo>
                    <a:pt x="133350" y="1098550"/>
                    <a:pt x="141540" y="1089470"/>
                    <a:pt x="152400" y="1085850"/>
                  </a:cubicBezTo>
                  <a:cubicBezTo>
                    <a:pt x="161925" y="1082675"/>
                    <a:pt x="171174" y="1078503"/>
                    <a:pt x="180975" y="1076325"/>
                  </a:cubicBezTo>
                  <a:cubicBezTo>
                    <a:pt x="257404" y="1059341"/>
                    <a:pt x="216413" y="1074609"/>
                    <a:pt x="285750" y="1057275"/>
                  </a:cubicBezTo>
                  <a:cubicBezTo>
                    <a:pt x="295490" y="1054840"/>
                    <a:pt x="304800" y="1050925"/>
                    <a:pt x="314325" y="1047750"/>
                  </a:cubicBezTo>
                  <a:cubicBezTo>
                    <a:pt x="426650" y="1057961"/>
                    <a:pt x="417430" y="1063213"/>
                    <a:pt x="533400" y="1047750"/>
                  </a:cubicBezTo>
                  <a:cubicBezTo>
                    <a:pt x="570619" y="1042787"/>
                    <a:pt x="556148" y="1034465"/>
                    <a:pt x="590550" y="1019175"/>
                  </a:cubicBezTo>
                  <a:cubicBezTo>
                    <a:pt x="608900" y="1011020"/>
                    <a:pt x="630992" y="1011264"/>
                    <a:pt x="647700" y="1000125"/>
                  </a:cubicBezTo>
                  <a:cubicBezTo>
                    <a:pt x="684629" y="975506"/>
                    <a:pt x="665415" y="984695"/>
                    <a:pt x="704850" y="971550"/>
                  </a:cubicBezTo>
                  <a:cubicBezTo>
                    <a:pt x="736600" y="974725"/>
                    <a:pt x="768563" y="976223"/>
                    <a:pt x="800100" y="981075"/>
                  </a:cubicBezTo>
                  <a:cubicBezTo>
                    <a:pt x="834682" y="986395"/>
                    <a:pt x="825855" y="993952"/>
                    <a:pt x="857250" y="1009650"/>
                  </a:cubicBezTo>
                  <a:cubicBezTo>
                    <a:pt x="866230" y="1014140"/>
                    <a:pt x="876845" y="1014685"/>
                    <a:pt x="885825" y="1019175"/>
                  </a:cubicBezTo>
                  <a:cubicBezTo>
                    <a:pt x="896064" y="1024295"/>
                    <a:pt x="903939" y="1033576"/>
                    <a:pt x="914400" y="1038225"/>
                  </a:cubicBezTo>
                  <a:cubicBezTo>
                    <a:pt x="932750" y="1046380"/>
                    <a:pt x="952500" y="1050925"/>
                    <a:pt x="971550" y="1057275"/>
                  </a:cubicBezTo>
                  <a:lnTo>
                    <a:pt x="1000125" y="1066800"/>
                  </a:lnTo>
                  <a:lnTo>
                    <a:pt x="1085850" y="1038225"/>
                  </a:lnTo>
                  <a:lnTo>
                    <a:pt x="1114425" y="1028700"/>
                  </a:lnTo>
                  <a:lnTo>
                    <a:pt x="1143000" y="1019175"/>
                  </a:lnTo>
                  <a:cubicBezTo>
                    <a:pt x="1190080" y="948555"/>
                    <a:pt x="1176610" y="984476"/>
                    <a:pt x="1190625" y="914400"/>
                  </a:cubicBezTo>
                  <a:cubicBezTo>
                    <a:pt x="1187573" y="902193"/>
                    <a:pt x="1178407" y="861390"/>
                    <a:pt x="1171575" y="847725"/>
                  </a:cubicBezTo>
                  <a:cubicBezTo>
                    <a:pt x="1166455" y="837486"/>
                    <a:pt x="1162233" y="825217"/>
                    <a:pt x="1152525" y="819150"/>
                  </a:cubicBezTo>
                  <a:cubicBezTo>
                    <a:pt x="1135497" y="808507"/>
                    <a:pt x="1114425" y="806450"/>
                    <a:pt x="1095375" y="800100"/>
                  </a:cubicBezTo>
                  <a:cubicBezTo>
                    <a:pt x="999343" y="768089"/>
                    <a:pt x="1148301" y="816930"/>
                    <a:pt x="1028700" y="781050"/>
                  </a:cubicBezTo>
                  <a:cubicBezTo>
                    <a:pt x="1009466" y="775280"/>
                    <a:pt x="990600" y="768350"/>
                    <a:pt x="971550" y="762000"/>
                  </a:cubicBezTo>
                  <a:lnTo>
                    <a:pt x="942975" y="752475"/>
                  </a:lnTo>
                  <a:lnTo>
                    <a:pt x="914400" y="742950"/>
                  </a:lnTo>
                  <a:lnTo>
                    <a:pt x="885825" y="733425"/>
                  </a:lnTo>
                  <a:cubicBezTo>
                    <a:pt x="867711" y="737048"/>
                    <a:pt x="829151" y="742712"/>
                    <a:pt x="809625" y="752475"/>
                  </a:cubicBezTo>
                  <a:cubicBezTo>
                    <a:pt x="799386" y="757595"/>
                    <a:pt x="791289" y="766405"/>
                    <a:pt x="781050" y="771525"/>
                  </a:cubicBezTo>
                  <a:cubicBezTo>
                    <a:pt x="772070" y="776015"/>
                    <a:pt x="761252" y="776174"/>
                    <a:pt x="752475" y="781050"/>
                  </a:cubicBezTo>
                  <a:lnTo>
                    <a:pt x="666750" y="838200"/>
                  </a:lnTo>
                  <a:cubicBezTo>
                    <a:pt x="657225" y="844550"/>
                    <a:pt x="649035" y="853630"/>
                    <a:pt x="638175" y="857250"/>
                  </a:cubicBezTo>
                  <a:lnTo>
                    <a:pt x="552450" y="885825"/>
                  </a:lnTo>
                  <a:cubicBezTo>
                    <a:pt x="542925" y="889000"/>
                    <a:pt x="533720" y="893381"/>
                    <a:pt x="523875" y="895350"/>
                  </a:cubicBezTo>
                  <a:lnTo>
                    <a:pt x="476250" y="904875"/>
                  </a:lnTo>
                  <a:cubicBezTo>
                    <a:pt x="408934" y="891412"/>
                    <a:pt x="443984" y="890230"/>
                    <a:pt x="371475" y="914400"/>
                  </a:cubicBezTo>
                  <a:lnTo>
                    <a:pt x="342900" y="923925"/>
                  </a:lnTo>
                  <a:lnTo>
                    <a:pt x="314325" y="933450"/>
                  </a:lnTo>
                  <a:cubicBezTo>
                    <a:pt x="301625" y="930275"/>
                    <a:pt x="288764" y="927687"/>
                    <a:pt x="276225" y="923925"/>
                  </a:cubicBezTo>
                  <a:cubicBezTo>
                    <a:pt x="256991" y="918155"/>
                    <a:pt x="219075" y="904875"/>
                    <a:pt x="219075" y="904875"/>
                  </a:cubicBezTo>
                  <a:cubicBezTo>
                    <a:pt x="196405" y="836865"/>
                    <a:pt x="216733" y="858864"/>
                    <a:pt x="171450" y="828675"/>
                  </a:cubicBezTo>
                  <a:cubicBezTo>
                    <a:pt x="148462" y="794193"/>
                    <a:pt x="152400" y="806450"/>
                    <a:pt x="142875" y="781050"/>
                  </a:cubicBezTo>
                  <a:close/>
                </a:path>
              </a:pathLst>
            </a:cu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7577" name="TextBox 446"/>
            <p:cNvSpPr txBox="1">
              <a:spLocks noChangeArrowheads="1"/>
            </p:cNvSpPr>
            <p:nvPr/>
          </p:nvSpPr>
          <p:spPr bwMode="auto">
            <a:xfrm>
              <a:off x="7467600" y="3048000"/>
              <a:ext cx="9243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chemeClr val="bg1"/>
                  </a:solidFill>
                </a:rPr>
                <a:t>RNA Pol II</a:t>
              </a:r>
            </a:p>
          </p:txBody>
        </p:sp>
      </p:grpSp>
      <p:cxnSp>
        <p:nvCxnSpPr>
          <p:cNvPr id="310" name="Straight Arrow Connector 309"/>
          <p:cNvCxnSpPr/>
          <p:nvPr/>
        </p:nvCxnSpPr>
        <p:spPr bwMode="auto">
          <a:xfrm>
            <a:off x="1447800" y="3429000"/>
            <a:ext cx="1219200" cy="1588"/>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bwMode="auto">
          <a:xfrm rot="16200000" flipH="1">
            <a:off x="1219200" y="3200400"/>
            <a:ext cx="381000" cy="76200"/>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7529" name="Group 402"/>
          <p:cNvGrpSpPr>
            <a:grpSpLocks/>
          </p:cNvGrpSpPr>
          <p:nvPr/>
        </p:nvGrpSpPr>
        <p:grpSpPr bwMode="auto">
          <a:xfrm>
            <a:off x="2057400" y="4114800"/>
            <a:ext cx="609600" cy="663575"/>
            <a:chOff x="5105400" y="2743200"/>
            <a:chExt cx="609540" cy="663787"/>
          </a:xfrm>
        </p:grpSpPr>
        <p:sp>
          <p:nvSpPr>
            <p:cNvPr id="51" name="Freeform 50"/>
            <p:cNvSpPr/>
            <p:nvPr/>
          </p:nvSpPr>
          <p:spPr>
            <a:xfrm>
              <a:off x="5105400" y="2743200"/>
              <a:ext cx="602826" cy="663787"/>
            </a:xfrm>
            <a:custGeom>
              <a:avLst/>
              <a:gdLst>
                <a:gd name="connsiteX0" fmla="*/ 0 w 602826"/>
                <a:gd name="connsiteY0" fmla="*/ 379307 h 663787"/>
                <a:gd name="connsiteX1" fmla="*/ 20320 w 602826"/>
                <a:gd name="connsiteY1" fmla="*/ 365760 h 663787"/>
                <a:gd name="connsiteX2" fmla="*/ 67733 w 602826"/>
                <a:gd name="connsiteY2" fmla="*/ 338667 h 663787"/>
                <a:gd name="connsiteX3" fmla="*/ 67733 w 602826"/>
                <a:gd name="connsiteY3" fmla="*/ 169334 h 663787"/>
                <a:gd name="connsiteX4" fmla="*/ 74506 w 602826"/>
                <a:gd name="connsiteY4" fmla="*/ 121920 h 663787"/>
                <a:gd name="connsiteX5" fmla="*/ 115146 w 602826"/>
                <a:gd name="connsiteY5" fmla="*/ 81280 h 663787"/>
                <a:gd name="connsiteX6" fmla="*/ 155786 w 602826"/>
                <a:gd name="connsiteY6" fmla="*/ 54187 h 663787"/>
                <a:gd name="connsiteX7" fmla="*/ 230293 w 602826"/>
                <a:gd name="connsiteY7" fmla="*/ 6774 h 663787"/>
                <a:gd name="connsiteX8" fmla="*/ 264160 w 602826"/>
                <a:gd name="connsiteY8" fmla="*/ 0 h 663787"/>
                <a:gd name="connsiteX9" fmla="*/ 338666 w 602826"/>
                <a:gd name="connsiteY9" fmla="*/ 6774 h 663787"/>
                <a:gd name="connsiteX10" fmla="*/ 399626 w 602826"/>
                <a:gd name="connsiteY10" fmla="*/ 20320 h 663787"/>
                <a:gd name="connsiteX11" fmla="*/ 426720 w 602826"/>
                <a:gd name="connsiteY11" fmla="*/ 33867 h 663787"/>
                <a:gd name="connsiteX12" fmla="*/ 480906 w 602826"/>
                <a:gd name="connsiteY12" fmla="*/ 54187 h 663787"/>
                <a:gd name="connsiteX13" fmla="*/ 521546 w 602826"/>
                <a:gd name="connsiteY13" fmla="*/ 81280 h 663787"/>
                <a:gd name="connsiteX14" fmla="*/ 541866 w 602826"/>
                <a:gd name="connsiteY14" fmla="*/ 94827 h 663787"/>
                <a:gd name="connsiteX15" fmla="*/ 582506 w 602826"/>
                <a:gd name="connsiteY15" fmla="*/ 135467 h 663787"/>
                <a:gd name="connsiteX16" fmla="*/ 596053 w 602826"/>
                <a:gd name="connsiteY16" fmla="*/ 176107 h 663787"/>
                <a:gd name="connsiteX17" fmla="*/ 602826 w 602826"/>
                <a:gd name="connsiteY17" fmla="*/ 196427 h 663787"/>
                <a:gd name="connsiteX18" fmla="*/ 562186 w 602826"/>
                <a:gd name="connsiteY18" fmla="*/ 277707 h 663787"/>
                <a:gd name="connsiteX19" fmla="*/ 548640 w 602826"/>
                <a:gd name="connsiteY19" fmla="*/ 298027 h 663787"/>
                <a:gd name="connsiteX20" fmla="*/ 535093 w 602826"/>
                <a:gd name="connsiteY20" fmla="*/ 318347 h 663787"/>
                <a:gd name="connsiteX21" fmla="*/ 562186 w 602826"/>
                <a:gd name="connsiteY21" fmla="*/ 365760 h 663787"/>
                <a:gd name="connsiteX22" fmla="*/ 568960 w 602826"/>
                <a:gd name="connsiteY22" fmla="*/ 386080 h 663787"/>
                <a:gd name="connsiteX23" fmla="*/ 582506 w 602826"/>
                <a:gd name="connsiteY23" fmla="*/ 406400 h 663787"/>
                <a:gd name="connsiteX24" fmla="*/ 596053 w 602826"/>
                <a:gd name="connsiteY24" fmla="*/ 453814 h 663787"/>
                <a:gd name="connsiteX25" fmla="*/ 602826 w 602826"/>
                <a:gd name="connsiteY25" fmla="*/ 474134 h 663787"/>
                <a:gd name="connsiteX26" fmla="*/ 596053 w 602826"/>
                <a:gd name="connsiteY26" fmla="*/ 548640 h 663787"/>
                <a:gd name="connsiteX27" fmla="*/ 589280 w 602826"/>
                <a:gd name="connsiteY27" fmla="*/ 568960 h 663787"/>
                <a:gd name="connsiteX28" fmla="*/ 548640 w 602826"/>
                <a:gd name="connsiteY28" fmla="*/ 596054 h 663787"/>
                <a:gd name="connsiteX29" fmla="*/ 508000 w 602826"/>
                <a:gd name="connsiteY29" fmla="*/ 623147 h 663787"/>
                <a:gd name="connsiteX30" fmla="*/ 467360 w 602826"/>
                <a:gd name="connsiteY30" fmla="*/ 650240 h 663787"/>
                <a:gd name="connsiteX31" fmla="*/ 413173 w 602826"/>
                <a:gd name="connsiteY31" fmla="*/ 663787 h 663787"/>
                <a:gd name="connsiteX32" fmla="*/ 237066 w 602826"/>
                <a:gd name="connsiteY32" fmla="*/ 650240 h 663787"/>
                <a:gd name="connsiteX33" fmla="*/ 176106 w 602826"/>
                <a:gd name="connsiteY33" fmla="*/ 629920 h 663787"/>
                <a:gd name="connsiteX34" fmla="*/ 155786 w 602826"/>
                <a:gd name="connsiteY34" fmla="*/ 623147 h 663787"/>
                <a:gd name="connsiteX35" fmla="*/ 135466 w 602826"/>
                <a:gd name="connsiteY35" fmla="*/ 616374 h 663787"/>
                <a:gd name="connsiteX36" fmla="*/ 74506 w 602826"/>
                <a:gd name="connsiteY36" fmla="*/ 562187 h 663787"/>
                <a:gd name="connsiteX37" fmla="*/ 54186 w 602826"/>
                <a:gd name="connsiteY37" fmla="*/ 541867 h 663787"/>
                <a:gd name="connsiteX38" fmla="*/ 33866 w 602826"/>
                <a:gd name="connsiteY38" fmla="*/ 501227 h 663787"/>
                <a:gd name="connsiteX39" fmla="*/ 27093 w 602826"/>
                <a:gd name="connsiteY39" fmla="*/ 480907 h 663787"/>
                <a:gd name="connsiteX40" fmla="*/ 13546 w 602826"/>
                <a:gd name="connsiteY40" fmla="*/ 419947 h 663787"/>
                <a:gd name="connsiteX41" fmla="*/ 0 w 602826"/>
                <a:gd name="connsiteY41" fmla="*/ 379307 h 6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2826" h="663787">
                  <a:moveTo>
                    <a:pt x="0" y="379307"/>
                  </a:moveTo>
                  <a:cubicBezTo>
                    <a:pt x="6773" y="374791"/>
                    <a:pt x="13252" y="369799"/>
                    <a:pt x="20320" y="365760"/>
                  </a:cubicBezTo>
                  <a:cubicBezTo>
                    <a:pt x="80475" y="331386"/>
                    <a:pt x="18226" y="371672"/>
                    <a:pt x="67733" y="338667"/>
                  </a:cubicBezTo>
                  <a:cubicBezTo>
                    <a:pt x="56051" y="256891"/>
                    <a:pt x="57914" y="292073"/>
                    <a:pt x="67733" y="169334"/>
                  </a:cubicBezTo>
                  <a:cubicBezTo>
                    <a:pt x="69006" y="153420"/>
                    <a:pt x="69919" y="137212"/>
                    <a:pt x="74506" y="121920"/>
                  </a:cubicBezTo>
                  <a:cubicBezTo>
                    <a:pt x="80697" y="101284"/>
                    <a:pt x="100425" y="93898"/>
                    <a:pt x="115146" y="81280"/>
                  </a:cubicBezTo>
                  <a:cubicBezTo>
                    <a:pt x="147433" y="53606"/>
                    <a:pt x="121222" y="65708"/>
                    <a:pt x="155786" y="54187"/>
                  </a:cubicBezTo>
                  <a:cubicBezTo>
                    <a:pt x="193691" y="25758"/>
                    <a:pt x="195509" y="15470"/>
                    <a:pt x="230293" y="6774"/>
                  </a:cubicBezTo>
                  <a:cubicBezTo>
                    <a:pt x="241462" y="3982"/>
                    <a:pt x="252871" y="2258"/>
                    <a:pt x="264160" y="0"/>
                  </a:cubicBezTo>
                  <a:cubicBezTo>
                    <a:pt x="288995" y="2258"/>
                    <a:pt x="313921" y="3681"/>
                    <a:pt x="338666" y="6774"/>
                  </a:cubicBezTo>
                  <a:cubicBezTo>
                    <a:pt x="355867" y="8924"/>
                    <a:pt x="382221" y="15969"/>
                    <a:pt x="399626" y="20320"/>
                  </a:cubicBezTo>
                  <a:cubicBezTo>
                    <a:pt x="408657" y="24836"/>
                    <a:pt x="417439" y="29890"/>
                    <a:pt x="426720" y="33867"/>
                  </a:cubicBezTo>
                  <a:cubicBezTo>
                    <a:pt x="454943" y="45963"/>
                    <a:pt x="446595" y="35472"/>
                    <a:pt x="480906" y="54187"/>
                  </a:cubicBezTo>
                  <a:cubicBezTo>
                    <a:pt x="495199" y="61983"/>
                    <a:pt x="507999" y="72249"/>
                    <a:pt x="521546" y="81280"/>
                  </a:cubicBezTo>
                  <a:cubicBezTo>
                    <a:pt x="528319" y="85796"/>
                    <a:pt x="536110" y="89071"/>
                    <a:pt x="541866" y="94827"/>
                  </a:cubicBezTo>
                  <a:lnTo>
                    <a:pt x="582506" y="135467"/>
                  </a:lnTo>
                  <a:lnTo>
                    <a:pt x="596053" y="176107"/>
                  </a:lnTo>
                  <a:lnTo>
                    <a:pt x="602826" y="196427"/>
                  </a:lnTo>
                  <a:cubicBezTo>
                    <a:pt x="584131" y="252515"/>
                    <a:pt x="597202" y="225183"/>
                    <a:pt x="562186" y="277707"/>
                  </a:cubicBezTo>
                  <a:lnTo>
                    <a:pt x="548640" y="298027"/>
                  </a:lnTo>
                  <a:lnTo>
                    <a:pt x="535093" y="318347"/>
                  </a:lnTo>
                  <a:cubicBezTo>
                    <a:pt x="548700" y="338757"/>
                    <a:pt x="551872" y="341694"/>
                    <a:pt x="562186" y="365760"/>
                  </a:cubicBezTo>
                  <a:cubicBezTo>
                    <a:pt x="564999" y="372322"/>
                    <a:pt x="565767" y="379694"/>
                    <a:pt x="568960" y="386080"/>
                  </a:cubicBezTo>
                  <a:cubicBezTo>
                    <a:pt x="572601" y="393361"/>
                    <a:pt x="578865" y="399119"/>
                    <a:pt x="582506" y="406400"/>
                  </a:cubicBezTo>
                  <a:cubicBezTo>
                    <a:pt x="587922" y="417233"/>
                    <a:pt x="593157" y="443678"/>
                    <a:pt x="596053" y="453814"/>
                  </a:cubicBezTo>
                  <a:cubicBezTo>
                    <a:pt x="598014" y="460679"/>
                    <a:pt x="600568" y="467361"/>
                    <a:pt x="602826" y="474134"/>
                  </a:cubicBezTo>
                  <a:cubicBezTo>
                    <a:pt x="600568" y="498969"/>
                    <a:pt x="599580" y="523953"/>
                    <a:pt x="596053" y="548640"/>
                  </a:cubicBezTo>
                  <a:cubicBezTo>
                    <a:pt x="595043" y="555708"/>
                    <a:pt x="594328" y="563911"/>
                    <a:pt x="589280" y="568960"/>
                  </a:cubicBezTo>
                  <a:cubicBezTo>
                    <a:pt x="577768" y="580473"/>
                    <a:pt x="562187" y="587023"/>
                    <a:pt x="548640" y="596054"/>
                  </a:cubicBezTo>
                  <a:lnTo>
                    <a:pt x="508000" y="623147"/>
                  </a:lnTo>
                  <a:cubicBezTo>
                    <a:pt x="507998" y="623149"/>
                    <a:pt x="467363" y="650239"/>
                    <a:pt x="467360" y="650240"/>
                  </a:cubicBezTo>
                  <a:lnTo>
                    <a:pt x="413173" y="663787"/>
                  </a:lnTo>
                  <a:cubicBezTo>
                    <a:pt x="380885" y="662173"/>
                    <a:pt x="286795" y="662672"/>
                    <a:pt x="237066" y="650240"/>
                  </a:cubicBezTo>
                  <a:cubicBezTo>
                    <a:pt x="237032" y="650232"/>
                    <a:pt x="186282" y="633312"/>
                    <a:pt x="176106" y="629920"/>
                  </a:cubicBezTo>
                  <a:lnTo>
                    <a:pt x="155786" y="623147"/>
                  </a:lnTo>
                  <a:lnTo>
                    <a:pt x="135466" y="616374"/>
                  </a:lnTo>
                  <a:cubicBezTo>
                    <a:pt x="99206" y="592200"/>
                    <a:pt x="120902" y="608583"/>
                    <a:pt x="74506" y="562187"/>
                  </a:cubicBezTo>
                  <a:lnTo>
                    <a:pt x="54186" y="541867"/>
                  </a:lnTo>
                  <a:cubicBezTo>
                    <a:pt x="37162" y="490792"/>
                    <a:pt x="60127" y="553748"/>
                    <a:pt x="33866" y="501227"/>
                  </a:cubicBezTo>
                  <a:cubicBezTo>
                    <a:pt x="30673" y="494841"/>
                    <a:pt x="29054" y="487772"/>
                    <a:pt x="27093" y="480907"/>
                  </a:cubicBezTo>
                  <a:cubicBezTo>
                    <a:pt x="20718" y="458592"/>
                    <a:pt x="18201" y="443220"/>
                    <a:pt x="13546" y="419947"/>
                  </a:cubicBezTo>
                  <a:lnTo>
                    <a:pt x="0" y="379307"/>
                  </a:lnTo>
                  <a:close/>
                </a:path>
              </a:pathLst>
            </a:cu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nvGrpSpPr>
            <p:cNvPr id="107551" name="Group 94"/>
            <p:cNvGrpSpPr>
              <a:grpSpLocks/>
            </p:cNvGrpSpPr>
            <p:nvPr/>
          </p:nvGrpSpPr>
          <p:grpSpPr bwMode="auto">
            <a:xfrm>
              <a:off x="5243490" y="3123775"/>
              <a:ext cx="471450" cy="76202"/>
              <a:chOff x="2426787" y="3572124"/>
              <a:chExt cx="2144937" cy="142902"/>
            </a:xfrm>
          </p:grpSpPr>
          <p:cxnSp>
            <p:nvCxnSpPr>
              <p:cNvPr id="54" name="Straight Connector 53"/>
              <p:cNvCxnSpPr/>
              <p:nvPr/>
            </p:nvCxnSpPr>
            <p:spPr bwMode="auto">
              <a:xfrm>
                <a:off x="2426828" y="3573150"/>
                <a:ext cx="2144896" cy="2979"/>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7554" name="Group 58"/>
              <p:cNvGrpSpPr>
                <a:grpSpLocks/>
              </p:cNvGrpSpPr>
              <p:nvPr/>
            </p:nvGrpSpPr>
            <p:grpSpPr bwMode="auto">
              <a:xfrm>
                <a:off x="3928966" y="3572124"/>
                <a:ext cx="433322" cy="142902"/>
                <a:chOff x="6929362" y="3000620"/>
                <a:chExt cx="433322" cy="142902"/>
              </a:xfrm>
            </p:grpSpPr>
            <p:cxnSp>
              <p:nvCxnSpPr>
                <p:cNvPr id="71" name="Straight Connector 70"/>
                <p:cNvCxnSpPr/>
                <p:nvPr/>
              </p:nvCxnSpPr>
              <p:spPr>
                <a:xfrm rot="5400000">
                  <a:off x="7291217"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7146779"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7002342"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6857904"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7555" name="Group 67"/>
              <p:cNvGrpSpPr>
                <a:grpSpLocks/>
              </p:cNvGrpSpPr>
              <p:nvPr/>
            </p:nvGrpSpPr>
            <p:grpSpPr bwMode="auto">
              <a:xfrm>
                <a:off x="3358426" y="3572124"/>
                <a:ext cx="426103" cy="142902"/>
                <a:chOff x="6930326" y="3000620"/>
                <a:chExt cx="426103" cy="142902"/>
              </a:xfrm>
            </p:grpSpPr>
            <p:cxnSp>
              <p:nvCxnSpPr>
                <p:cNvPr id="67" name="Straight Connector 66"/>
                <p:cNvCxnSpPr/>
                <p:nvPr/>
              </p:nvCxnSpPr>
              <p:spPr>
                <a:xfrm rot="5400000">
                  <a:off x="7284971"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7140533"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7003315"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6858877"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7556" name="Group 76"/>
              <p:cNvGrpSpPr>
                <a:grpSpLocks/>
              </p:cNvGrpSpPr>
              <p:nvPr/>
            </p:nvGrpSpPr>
            <p:grpSpPr bwMode="auto">
              <a:xfrm>
                <a:off x="2787888" y="3572124"/>
                <a:ext cx="426098" cy="142902"/>
                <a:chOff x="6859854" y="3000620"/>
                <a:chExt cx="426098" cy="142902"/>
              </a:xfrm>
            </p:grpSpPr>
            <p:cxnSp>
              <p:nvCxnSpPr>
                <p:cNvPr id="63" name="Straight Connector 62"/>
                <p:cNvCxnSpPr/>
                <p:nvPr/>
              </p:nvCxnSpPr>
              <p:spPr>
                <a:xfrm rot="5400000">
                  <a:off x="7214503"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7070065"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6932852"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6788414"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7557" name="Group 85"/>
              <p:cNvGrpSpPr>
                <a:grpSpLocks/>
              </p:cNvGrpSpPr>
              <p:nvPr/>
            </p:nvGrpSpPr>
            <p:grpSpPr bwMode="auto">
              <a:xfrm>
                <a:off x="2499006" y="3572124"/>
                <a:ext cx="433322" cy="142902"/>
                <a:chOff x="6856724" y="3000620"/>
                <a:chExt cx="433322" cy="142902"/>
              </a:xfrm>
            </p:grpSpPr>
            <p:cxnSp>
              <p:nvCxnSpPr>
                <p:cNvPr id="59" name="Straight Connector 58"/>
                <p:cNvCxnSpPr/>
                <p:nvPr/>
              </p:nvCxnSpPr>
              <p:spPr>
                <a:xfrm rot="5400000">
                  <a:off x="7218606"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074169"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6929731"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785293" y="3073118"/>
                  <a:ext cx="1429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07552" name="TextBox 401"/>
            <p:cNvSpPr txBox="1">
              <a:spLocks noChangeArrowheads="1"/>
            </p:cNvSpPr>
            <p:nvPr/>
          </p:nvSpPr>
          <p:spPr bwMode="auto">
            <a:xfrm>
              <a:off x="5181600" y="2819400"/>
              <a:ext cx="4764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000" b="1"/>
                <a:t>AGO</a:t>
              </a:r>
            </a:p>
          </p:txBody>
        </p:sp>
      </p:grpSp>
      <p:cxnSp>
        <p:nvCxnSpPr>
          <p:cNvPr id="7" name="Straight Arrow Connector 6"/>
          <p:cNvCxnSpPr/>
          <p:nvPr/>
        </p:nvCxnSpPr>
        <p:spPr bwMode="auto">
          <a:xfrm>
            <a:off x="2203450" y="4572000"/>
            <a:ext cx="1981200" cy="1588"/>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pic>
        <p:nvPicPr>
          <p:cNvPr id="10753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0" y="4419600"/>
            <a:ext cx="3175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32" name="Group 318"/>
          <p:cNvGrpSpPr>
            <a:grpSpLocks/>
          </p:cNvGrpSpPr>
          <p:nvPr/>
        </p:nvGrpSpPr>
        <p:grpSpPr bwMode="auto">
          <a:xfrm>
            <a:off x="2514600" y="5791200"/>
            <a:ext cx="1828800" cy="457200"/>
            <a:chOff x="2508719" y="4038600"/>
            <a:chExt cx="1828800" cy="457200"/>
          </a:xfrm>
        </p:grpSpPr>
        <p:grpSp>
          <p:nvGrpSpPr>
            <p:cNvPr id="107540" name="Group 146"/>
            <p:cNvGrpSpPr>
              <a:grpSpLocks/>
            </p:cNvGrpSpPr>
            <p:nvPr/>
          </p:nvGrpSpPr>
          <p:grpSpPr bwMode="auto">
            <a:xfrm>
              <a:off x="2508719" y="4038600"/>
              <a:ext cx="1828800" cy="77788"/>
              <a:chOff x="2057400" y="2743200"/>
              <a:chExt cx="1828800" cy="77788"/>
            </a:xfrm>
          </p:grpSpPr>
          <p:cxnSp>
            <p:nvCxnSpPr>
              <p:cNvPr id="100" name="Straight Arrow Connector 99"/>
              <p:cNvCxnSpPr/>
              <p:nvPr/>
            </p:nvCxnSpPr>
            <p:spPr>
              <a:xfrm>
                <a:off x="2057400" y="2743200"/>
                <a:ext cx="1828800" cy="1588"/>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438400" y="2819400"/>
                <a:ext cx="1371600" cy="1588"/>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7541" name="Group 752"/>
            <p:cNvGrpSpPr>
              <a:grpSpLocks/>
            </p:cNvGrpSpPr>
            <p:nvPr/>
          </p:nvGrpSpPr>
          <p:grpSpPr bwMode="auto">
            <a:xfrm>
              <a:off x="2813519" y="4038600"/>
              <a:ext cx="914400" cy="457200"/>
              <a:chOff x="6547319" y="3962400"/>
              <a:chExt cx="914400" cy="457200"/>
            </a:xfrm>
          </p:grpSpPr>
          <p:sp>
            <p:nvSpPr>
              <p:cNvPr id="181" name="Oval 180"/>
              <p:cNvSpPr/>
              <p:nvPr/>
            </p:nvSpPr>
            <p:spPr bwMode="auto">
              <a:xfrm>
                <a:off x="6547319" y="3962400"/>
                <a:ext cx="914400" cy="457200"/>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107545" name="TextBox 181"/>
              <p:cNvSpPr txBox="1">
                <a:spLocks noChangeArrowheads="1"/>
              </p:cNvSpPr>
              <p:nvPr/>
            </p:nvSpPr>
            <p:spPr bwMode="auto">
              <a:xfrm>
                <a:off x="6547319" y="4038600"/>
                <a:ext cx="81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a:t>RDR6</a:t>
                </a:r>
              </a:p>
            </p:txBody>
          </p:sp>
        </p:grpSp>
      </p:grpSp>
      <p:grpSp>
        <p:nvGrpSpPr>
          <p:cNvPr id="107533" name="Group 97"/>
          <p:cNvGrpSpPr>
            <a:grpSpLocks/>
          </p:cNvGrpSpPr>
          <p:nvPr/>
        </p:nvGrpSpPr>
        <p:grpSpPr bwMode="auto">
          <a:xfrm>
            <a:off x="4572000" y="2743200"/>
            <a:ext cx="4267200" cy="3333750"/>
            <a:chOff x="4724400" y="1524000"/>
            <a:chExt cx="4267200" cy="3333750"/>
          </a:xfrm>
        </p:grpSpPr>
        <p:sp>
          <p:nvSpPr>
            <p:cNvPr id="316" name="TextBox 315"/>
            <p:cNvSpPr txBox="1"/>
            <p:nvPr/>
          </p:nvSpPr>
          <p:spPr>
            <a:xfrm>
              <a:off x="4724400" y="1524000"/>
              <a:ext cx="4267200" cy="646113"/>
            </a:xfrm>
            <a:prstGeom prst="rect">
              <a:avLst/>
            </a:prstGeom>
            <a:solidFill>
              <a:schemeClr val="accent1">
                <a:lumMod val="20000"/>
                <a:lumOff val="80000"/>
              </a:schemeClr>
            </a:solidFill>
          </p:spPr>
          <p:txBody>
            <a:bodyPr>
              <a:spAutoFit/>
            </a:bodyPr>
            <a:lstStyle/>
            <a:p>
              <a:pPr>
                <a:defRPr/>
              </a:pPr>
              <a:r>
                <a:rPr lang="en-GB" dirty="0">
                  <a:latin typeface="Arial" pitchFamily="34" charset="0"/>
                  <a:ea typeface="+mn-ea"/>
                  <a:cs typeface="+mn-cs"/>
                </a:rPr>
                <a:t>tasiRNAs are encoded by </a:t>
              </a:r>
              <a:r>
                <a:rPr lang="en-GB" i="1" dirty="0">
                  <a:latin typeface="Arial" pitchFamily="34" charset="0"/>
                  <a:ea typeface="+mn-ea"/>
                  <a:cs typeface="+mn-cs"/>
                </a:rPr>
                <a:t>TAS</a:t>
              </a:r>
              <a:r>
                <a:rPr lang="en-GB" dirty="0">
                  <a:latin typeface="Arial" pitchFamily="34" charset="0"/>
                  <a:ea typeface="+mn-ea"/>
                  <a:cs typeface="+mn-cs"/>
                </a:rPr>
                <a:t> genes that are transcribed by RNA </a:t>
              </a:r>
              <a:r>
                <a:rPr lang="en-GB" dirty="0" err="1">
                  <a:latin typeface="Arial" pitchFamily="34" charset="0"/>
                  <a:ea typeface="+mn-ea"/>
                  <a:cs typeface="+mn-cs"/>
                </a:rPr>
                <a:t>Pol</a:t>
              </a:r>
              <a:r>
                <a:rPr lang="en-GB" dirty="0">
                  <a:latin typeface="Arial" pitchFamily="34" charset="0"/>
                  <a:ea typeface="+mn-ea"/>
                  <a:cs typeface="+mn-cs"/>
                </a:rPr>
                <a:t> II</a:t>
              </a:r>
            </a:p>
          </p:txBody>
        </p:sp>
        <p:sp>
          <p:nvSpPr>
            <p:cNvPr id="318" name="TextBox 317"/>
            <p:cNvSpPr txBox="1"/>
            <p:nvPr/>
          </p:nvSpPr>
          <p:spPr>
            <a:xfrm>
              <a:off x="4724400" y="2514600"/>
              <a:ext cx="4267200" cy="646113"/>
            </a:xfrm>
            <a:prstGeom prst="rect">
              <a:avLst/>
            </a:prstGeom>
            <a:solidFill>
              <a:schemeClr val="accent1">
                <a:lumMod val="20000"/>
                <a:lumOff val="80000"/>
              </a:schemeClr>
            </a:solidFill>
          </p:spPr>
          <p:txBody>
            <a:bodyPr>
              <a:spAutoFit/>
            </a:bodyPr>
            <a:lstStyle/>
            <a:p>
              <a:pPr>
                <a:defRPr/>
              </a:pPr>
              <a:r>
                <a:rPr lang="en-GB" dirty="0">
                  <a:latin typeface="Arial" pitchFamily="34" charset="0"/>
                  <a:ea typeface="+mn-ea"/>
                  <a:cs typeface="+mn-cs"/>
                </a:rPr>
                <a:t>The transcript is targeted by a miRNA and cleaved</a:t>
              </a:r>
            </a:p>
          </p:txBody>
        </p:sp>
        <p:sp>
          <p:nvSpPr>
            <p:cNvPr id="321" name="TextBox 320"/>
            <p:cNvSpPr txBox="1"/>
            <p:nvPr/>
          </p:nvSpPr>
          <p:spPr>
            <a:xfrm>
              <a:off x="4724400" y="3657600"/>
              <a:ext cx="4267200" cy="1200150"/>
            </a:xfrm>
            <a:prstGeom prst="rect">
              <a:avLst/>
            </a:prstGeom>
            <a:solidFill>
              <a:schemeClr val="accent1">
                <a:lumMod val="20000"/>
                <a:lumOff val="80000"/>
              </a:schemeClr>
            </a:solidFill>
          </p:spPr>
          <p:txBody>
            <a:bodyPr>
              <a:spAutoFit/>
            </a:bodyPr>
            <a:lstStyle/>
            <a:p>
              <a:pPr>
                <a:defRPr/>
              </a:pPr>
              <a:r>
                <a:rPr lang="en-GB" dirty="0">
                  <a:latin typeface="Arial" pitchFamily="34" charset="0"/>
                  <a:ea typeface="+mn-ea"/>
                  <a:cs typeface="+mn-cs"/>
                </a:rPr>
                <a:t>The cleaved transcript is copied to </a:t>
              </a:r>
              <a:r>
                <a:rPr lang="en-GB" dirty="0" err="1">
                  <a:latin typeface="Arial" pitchFamily="34" charset="0"/>
                  <a:ea typeface="+mn-ea"/>
                  <a:cs typeface="+mn-cs"/>
                </a:rPr>
                <a:t>dsRNA</a:t>
              </a:r>
              <a:r>
                <a:rPr lang="en-GB" dirty="0">
                  <a:latin typeface="Arial" pitchFamily="34" charset="0"/>
                  <a:ea typeface="+mn-ea"/>
                  <a:cs typeface="+mn-cs"/>
                </a:rPr>
                <a:t> by an RNA-dependent RNA polymerase, RDR6  </a:t>
              </a:r>
            </a:p>
            <a:p>
              <a:pPr>
                <a:defRPr/>
              </a:pPr>
              <a:r>
                <a:rPr lang="en-GB" dirty="0">
                  <a:latin typeface="Arial" pitchFamily="34" charset="0"/>
                  <a:ea typeface="+mn-ea"/>
                  <a:cs typeface="+mn-cs"/>
                </a:rPr>
                <a:t>      (continued on next slide...)</a:t>
              </a:r>
            </a:p>
          </p:txBody>
        </p:sp>
      </p:grpSp>
      <p:sp>
        <p:nvSpPr>
          <p:cNvPr id="107534" name="TextBox 96"/>
          <p:cNvSpPr txBox="1">
            <a:spLocks noChangeArrowheads="1"/>
          </p:cNvSpPr>
          <p:nvPr/>
        </p:nvSpPr>
        <p:spPr bwMode="auto">
          <a:xfrm>
            <a:off x="1905000" y="1219200"/>
            <a:ext cx="54292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spcBef>
                <a:spcPts val="600"/>
              </a:spcBef>
              <a:spcAft>
                <a:spcPts val="600"/>
              </a:spcAft>
              <a:buFont typeface="Arial" charset="0"/>
              <a:buChar char="•"/>
            </a:pPr>
            <a:r>
              <a:rPr lang="en-GB" altLang="en-US"/>
              <a:t>Encoded by </a:t>
            </a:r>
            <a:r>
              <a:rPr lang="en-GB" altLang="en-US" i="1"/>
              <a:t>TAS</a:t>
            </a:r>
            <a:r>
              <a:rPr lang="en-GB" altLang="en-US"/>
              <a:t> genes</a:t>
            </a:r>
          </a:p>
          <a:p>
            <a:pPr eaLnBrk="1" hangingPunct="1">
              <a:spcBef>
                <a:spcPts val="600"/>
              </a:spcBef>
              <a:spcAft>
                <a:spcPts val="600"/>
              </a:spcAft>
              <a:buFont typeface="Arial" charset="0"/>
              <a:buChar char="•"/>
            </a:pPr>
            <a:r>
              <a:rPr lang="en-GB" altLang="en-US"/>
              <a:t>Primary transcript processing initiated by miRNA</a:t>
            </a:r>
          </a:p>
        </p:txBody>
      </p:sp>
      <p:sp>
        <p:nvSpPr>
          <p:cNvPr id="75" name="Right Arrow 74"/>
          <p:cNvSpPr/>
          <p:nvPr/>
        </p:nvSpPr>
        <p:spPr bwMode="auto">
          <a:xfrm rot="5400000">
            <a:off x="2815431" y="3813969"/>
            <a:ext cx="388938" cy="381000"/>
          </a:xfrm>
          <a:prstGeom prst="rightArrow">
            <a:avLst>
              <a:gd name="adj1" fmla="val 29345"/>
              <a:gd name="adj2" fmla="val 530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
        <p:nvSpPr>
          <p:cNvPr id="76" name="Right Arrow 75"/>
          <p:cNvSpPr/>
          <p:nvPr/>
        </p:nvSpPr>
        <p:spPr bwMode="auto">
          <a:xfrm rot="5400000">
            <a:off x="3044031" y="4956969"/>
            <a:ext cx="388938" cy="381000"/>
          </a:xfrm>
          <a:prstGeom prst="rightArrow">
            <a:avLst>
              <a:gd name="adj1" fmla="val 29345"/>
              <a:gd name="adj2" fmla="val 530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spTree>
    <p:extLst>
      <p:ext uri="{BB962C8B-B14F-4D97-AF65-F5344CB8AC3E}">
        <p14:creationId xmlns:p14="http://schemas.microsoft.com/office/powerpoint/2010/main" val="14170273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ircular Arrow 44"/>
          <p:cNvSpPr/>
          <p:nvPr/>
        </p:nvSpPr>
        <p:spPr bwMode="auto">
          <a:xfrm rot="4789083">
            <a:off x="3217862" y="-498475"/>
            <a:ext cx="4032251" cy="4181475"/>
          </a:xfrm>
          <a:prstGeom prst="circularArrow">
            <a:avLst>
              <a:gd name="adj1" fmla="val 4674"/>
              <a:gd name="adj2" fmla="val 471344"/>
              <a:gd name="adj3" fmla="val 20273946"/>
              <a:gd name="adj4" fmla="val 19813243"/>
              <a:gd name="adj5" fmla="val 5758"/>
            </a:avLst>
          </a:prstGeom>
          <a:solidFill>
            <a:schemeClr val="bg1"/>
          </a:solidFill>
          <a:ln w="28575">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nvGrpSpPr>
          <p:cNvPr id="108547" name="Group 47"/>
          <p:cNvGrpSpPr>
            <a:grpSpLocks/>
          </p:cNvGrpSpPr>
          <p:nvPr/>
        </p:nvGrpSpPr>
        <p:grpSpPr bwMode="auto">
          <a:xfrm>
            <a:off x="228600" y="1633538"/>
            <a:ext cx="8686800" cy="4032250"/>
            <a:chOff x="-609600" y="1633233"/>
            <a:chExt cx="8686800" cy="4032549"/>
          </a:xfrm>
        </p:grpSpPr>
        <p:grpSp>
          <p:nvGrpSpPr>
            <p:cNvPr id="108550" name="Group 43"/>
            <p:cNvGrpSpPr>
              <a:grpSpLocks/>
            </p:cNvGrpSpPr>
            <p:nvPr/>
          </p:nvGrpSpPr>
          <p:grpSpPr bwMode="auto">
            <a:xfrm>
              <a:off x="4340114" y="1905000"/>
              <a:ext cx="3737086" cy="3478698"/>
              <a:chOff x="535803" y="1600184"/>
              <a:chExt cx="3807597" cy="4292877"/>
            </a:xfrm>
          </p:grpSpPr>
          <p:grpSp>
            <p:nvGrpSpPr>
              <p:cNvPr id="108554" name="Group 146"/>
              <p:cNvGrpSpPr>
                <a:grpSpLocks/>
              </p:cNvGrpSpPr>
              <p:nvPr/>
            </p:nvGrpSpPr>
            <p:grpSpPr bwMode="auto">
              <a:xfrm>
                <a:off x="1143000" y="1600184"/>
                <a:ext cx="2741726" cy="97145"/>
                <a:chOff x="2057400" y="2743200"/>
                <a:chExt cx="1828800" cy="49585"/>
              </a:xfrm>
            </p:grpSpPr>
            <p:cxnSp>
              <p:nvCxnSpPr>
                <p:cNvPr id="100" name="Straight Arrow Connector 99"/>
                <p:cNvCxnSpPr/>
                <p:nvPr/>
              </p:nvCxnSpPr>
              <p:spPr>
                <a:xfrm>
                  <a:off x="2057040" y="2743020"/>
                  <a:ext cx="1828704" cy="2000"/>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2068908" y="2791021"/>
                  <a:ext cx="1752104" cy="2000"/>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8555" name="Group 74"/>
              <p:cNvGrpSpPr>
                <a:grpSpLocks/>
              </p:cNvGrpSpPr>
              <p:nvPr/>
            </p:nvGrpSpPr>
            <p:grpSpPr bwMode="auto">
              <a:xfrm>
                <a:off x="535803" y="1905000"/>
                <a:ext cx="3807597" cy="3988061"/>
                <a:chOff x="1878287" y="2846091"/>
                <a:chExt cx="2846112" cy="3392897"/>
              </a:xfrm>
            </p:grpSpPr>
            <p:sp>
              <p:nvSpPr>
                <p:cNvPr id="108556" name="TextBox 488"/>
                <p:cNvSpPr txBox="1">
                  <a:spLocks noChangeArrowheads="1"/>
                </p:cNvSpPr>
                <p:nvPr/>
              </p:nvSpPr>
              <p:spPr bwMode="auto">
                <a:xfrm rot="-580764">
                  <a:off x="1878287" y="5380302"/>
                  <a:ext cx="717024" cy="30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1200" b="1">
                      <a:solidFill>
                        <a:schemeClr val="bg1"/>
                      </a:solidFill>
                    </a:rPr>
                    <a:t>DICER</a:t>
                  </a:r>
                </a:p>
              </p:txBody>
            </p:sp>
            <p:grpSp>
              <p:nvGrpSpPr>
                <p:cNvPr id="108557" name="Group 157"/>
                <p:cNvGrpSpPr>
                  <a:grpSpLocks/>
                </p:cNvGrpSpPr>
                <p:nvPr/>
              </p:nvGrpSpPr>
              <p:grpSpPr bwMode="auto">
                <a:xfrm>
                  <a:off x="2668550" y="2846091"/>
                  <a:ext cx="2055849" cy="765563"/>
                  <a:chOff x="2063280" y="3163328"/>
                  <a:chExt cx="1899120" cy="696465"/>
                </a:xfrm>
              </p:grpSpPr>
              <p:pic>
                <p:nvPicPr>
                  <p:cNvPr id="10858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276293">
                    <a:off x="2063280" y="3685281"/>
                    <a:ext cx="696593" cy="17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105"/>
                  <p:cNvSpPr/>
                  <p:nvPr/>
                </p:nvSpPr>
                <p:spPr bwMode="auto">
                  <a:xfrm rot="4671676">
                    <a:off x="2078614" y="3186671"/>
                    <a:ext cx="468664" cy="421977"/>
                  </a:xfrm>
                  <a:custGeom>
                    <a:avLst/>
                    <a:gdLst>
                      <a:gd name="connsiteX0" fmla="*/ 1009650 w 2514600"/>
                      <a:gd name="connsiteY0" fmla="*/ 171450 h 3638550"/>
                      <a:gd name="connsiteX1" fmla="*/ 895350 w 2514600"/>
                      <a:gd name="connsiteY1" fmla="*/ 66675 h 3638550"/>
                      <a:gd name="connsiteX2" fmla="*/ 866775 w 2514600"/>
                      <a:gd name="connsiteY2" fmla="*/ 57150 h 3638550"/>
                      <a:gd name="connsiteX3" fmla="*/ 800100 w 2514600"/>
                      <a:gd name="connsiteY3" fmla="*/ 9525 h 3638550"/>
                      <a:gd name="connsiteX4" fmla="*/ 771525 w 2514600"/>
                      <a:gd name="connsiteY4" fmla="*/ 0 h 3638550"/>
                      <a:gd name="connsiteX5" fmla="*/ 714375 w 2514600"/>
                      <a:gd name="connsiteY5" fmla="*/ 19050 h 3638550"/>
                      <a:gd name="connsiteX6" fmla="*/ 647700 w 2514600"/>
                      <a:gd name="connsiteY6" fmla="*/ 47625 h 3638550"/>
                      <a:gd name="connsiteX7" fmla="*/ 609600 w 2514600"/>
                      <a:gd name="connsiteY7" fmla="*/ 57150 h 3638550"/>
                      <a:gd name="connsiteX8" fmla="*/ 552450 w 2514600"/>
                      <a:gd name="connsiteY8" fmla="*/ 76200 h 3638550"/>
                      <a:gd name="connsiteX9" fmla="*/ 514350 w 2514600"/>
                      <a:gd name="connsiteY9" fmla="*/ 85725 h 3638550"/>
                      <a:gd name="connsiteX10" fmla="*/ 476250 w 2514600"/>
                      <a:gd name="connsiteY10" fmla="*/ 104775 h 3638550"/>
                      <a:gd name="connsiteX11" fmla="*/ 428625 w 2514600"/>
                      <a:gd name="connsiteY11" fmla="*/ 114300 h 3638550"/>
                      <a:gd name="connsiteX12" fmla="*/ 400050 w 2514600"/>
                      <a:gd name="connsiteY12" fmla="*/ 123825 h 3638550"/>
                      <a:gd name="connsiteX13" fmla="*/ 361950 w 2514600"/>
                      <a:gd name="connsiteY13" fmla="*/ 133350 h 3638550"/>
                      <a:gd name="connsiteX14" fmla="*/ 314325 w 2514600"/>
                      <a:gd name="connsiteY14" fmla="*/ 142875 h 3638550"/>
                      <a:gd name="connsiteX15" fmla="*/ 238125 w 2514600"/>
                      <a:gd name="connsiteY15" fmla="*/ 171450 h 3638550"/>
                      <a:gd name="connsiteX16" fmla="*/ 190500 w 2514600"/>
                      <a:gd name="connsiteY16" fmla="*/ 180975 h 3638550"/>
                      <a:gd name="connsiteX17" fmla="*/ 133350 w 2514600"/>
                      <a:gd name="connsiteY17" fmla="*/ 200025 h 3638550"/>
                      <a:gd name="connsiteX18" fmla="*/ 104775 w 2514600"/>
                      <a:gd name="connsiteY18" fmla="*/ 209550 h 3638550"/>
                      <a:gd name="connsiteX19" fmla="*/ 76200 w 2514600"/>
                      <a:gd name="connsiteY19" fmla="*/ 219075 h 3638550"/>
                      <a:gd name="connsiteX20" fmla="*/ 57150 w 2514600"/>
                      <a:gd name="connsiteY20" fmla="*/ 276225 h 3638550"/>
                      <a:gd name="connsiteX21" fmla="*/ 47625 w 2514600"/>
                      <a:gd name="connsiteY21" fmla="*/ 304800 h 3638550"/>
                      <a:gd name="connsiteX22" fmla="*/ 28575 w 2514600"/>
                      <a:gd name="connsiteY22" fmla="*/ 371475 h 3638550"/>
                      <a:gd name="connsiteX23" fmla="*/ 9525 w 2514600"/>
                      <a:gd name="connsiteY23" fmla="*/ 409575 h 3638550"/>
                      <a:gd name="connsiteX24" fmla="*/ 0 w 2514600"/>
                      <a:gd name="connsiteY24" fmla="*/ 457200 h 3638550"/>
                      <a:gd name="connsiteX25" fmla="*/ 9525 w 2514600"/>
                      <a:gd name="connsiteY25" fmla="*/ 542925 h 3638550"/>
                      <a:gd name="connsiteX26" fmla="*/ 38100 w 2514600"/>
                      <a:gd name="connsiteY26" fmla="*/ 609600 h 3638550"/>
                      <a:gd name="connsiteX27" fmla="*/ 47625 w 2514600"/>
                      <a:gd name="connsiteY27" fmla="*/ 638175 h 3638550"/>
                      <a:gd name="connsiteX28" fmla="*/ 66675 w 2514600"/>
                      <a:gd name="connsiteY28" fmla="*/ 676275 h 3638550"/>
                      <a:gd name="connsiteX29" fmla="*/ 85725 w 2514600"/>
                      <a:gd name="connsiteY29" fmla="*/ 733425 h 3638550"/>
                      <a:gd name="connsiteX30" fmla="*/ 123825 w 2514600"/>
                      <a:gd name="connsiteY30" fmla="*/ 790575 h 3638550"/>
                      <a:gd name="connsiteX31" fmla="*/ 133350 w 2514600"/>
                      <a:gd name="connsiteY31" fmla="*/ 819150 h 3638550"/>
                      <a:gd name="connsiteX32" fmla="*/ 171450 w 2514600"/>
                      <a:gd name="connsiteY32" fmla="*/ 876300 h 3638550"/>
                      <a:gd name="connsiteX33" fmla="*/ 209550 w 2514600"/>
                      <a:gd name="connsiteY33" fmla="*/ 942975 h 3638550"/>
                      <a:gd name="connsiteX34" fmla="*/ 228600 w 2514600"/>
                      <a:gd name="connsiteY34" fmla="*/ 1000125 h 3638550"/>
                      <a:gd name="connsiteX35" fmla="*/ 247650 w 2514600"/>
                      <a:gd name="connsiteY35" fmla="*/ 1047750 h 3638550"/>
                      <a:gd name="connsiteX36" fmla="*/ 257175 w 2514600"/>
                      <a:gd name="connsiteY36" fmla="*/ 1095375 h 3638550"/>
                      <a:gd name="connsiteX37" fmla="*/ 266700 w 2514600"/>
                      <a:gd name="connsiteY37" fmla="*/ 1123950 h 3638550"/>
                      <a:gd name="connsiteX38" fmla="*/ 285750 w 2514600"/>
                      <a:gd name="connsiteY38" fmla="*/ 1200150 h 3638550"/>
                      <a:gd name="connsiteX39" fmla="*/ 304800 w 2514600"/>
                      <a:gd name="connsiteY39" fmla="*/ 1266825 h 3638550"/>
                      <a:gd name="connsiteX40" fmla="*/ 323850 w 2514600"/>
                      <a:gd name="connsiteY40" fmla="*/ 1323975 h 3638550"/>
                      <a:gd name="connsiteX41" fmla="*/ 342900 w 2514600"/>
                      <a:gd name="connsiteY41" fmla="*/ 1419225 h 3638550"/>
                      <a:gd name="connsiteX42" fmla="*/ 371475 w 2514600"/>
                      <a:gd name="connsiteY42" fmla="*/ 1524000 h 3638550"/>
                      <a:gd name="connsiteX43" fmla="*/ 381000 w 2514600"/>
                      <a:gd name="connsiteY43" fmla="*/ 1581150 h 3638550"/>
                      <a:gd name="connsiteX44" fmla="*/ 400050 w 2514600"/>
                      <a:gd name="connsiteY44" fmla="*/ 1809750 h 3638550"/>
                      <a:gd name="connsiteX45" fmla="*/ 390525 w 2514600"/>
                      <a:gd name="connsiteY45" fmla="*/ 1943100 h 3638550"/>
                      <a:gd name="connsiteX46" fmla="*/ 381000 w 2514600"/>
                      <a:gd name="connsiteY46" fmla="*/ 2028825 h 3638550"/>
                      <a:gd name="connsiteX47" fmla="*/ 371475 w 2514600"/>
                      <a:gd name="connsiteY47" fmla="*/ 2200275 h 3638550"/>
                      <a:gd name="connsiteX48" fmla="*/ 381000 w 2514600"/>
                      <a:gd name="connsiteY48" fmla="*/ 2305050 h 3638550"/>
                      <a:gd name="connsiteX49" fmla="*/ 352425 w 2514600"/>
                      <a:gd name="connsiteY49" fmla="*/ 2657475 h 3638550"/>
                      <a:gd name="connsiteX50" fmla="*/ 342900 w 2514600"/>
                      <a:gd name="connsiteY50" fmla="*/ 3086100 h 3638550"/>
                      <a:gd name="connsiteX51" fmla="*/ 323850 w 2514600"/>
                      <a:gd name="connsiteY51" fmla="*/ 3190875 h 3638550"/>
                      <a:gd name="connsiteX52" fmla="*/ 314325 w 2514600"/>
                      <a:gd name="connsiteY52" fmla="*/ 3248025 h 3638550"/>
                      <a:gd name="connsiteX53" fmla="*/ 323850 w 2514600"/>
                      <a:gd name="connsiteY53" fmla="*/ 3276600 h 3638550"/>
                      <a:gd name="connsiteX54" fmla="*/ 333375 w 2514600"/>
                      <a:gd name="connsiteY54" fmla="*/ 3457575 h 3638550"/>
                      <a:gd name="connsiteX55" fmla="*/ 409575 w 2514600"/>
                      <a:gd name="connsiteY55" fmla="*/ 3486150 h 3638550"/>
                      <a:gd name="connsiteX56" fmla="*/ 438150 w 2514600"/>
                      <a:gd name="connsiteY56" fmla="*/ 3495675 h 3638550"/>
                      <a:gd name="connsiteX57" fmla="*/ 504825 w 2514600"/>
                      <a:gd name="connsiteY57" fmla="*/ 3543300 h 3638550"/>
                      <a:gd name="connsiteX58" fmla="*/ 571500 w 2514600"/>
                      <a:gd name="connsiteY58" fmla="*/ 3562350 h 3638550"/>
                      <a:gd name="connsiteX59" fmla="*/ 647700 w 2514600"/>
                      <a:gd name="connsiteY59" fmla="*/ 3581400 h 3638550"/>
                      <a:gd name="connsiteX60" fmla="*/ 895350 w 2514600"/>
                      <a:gd name="connsiteY60" fmla="*/ 3571875 h 3638550"/>
                      <a:gd name="connsiteX61" fmla="*/ 1143000 w 2514600"/>
                      <a:gd name="connsiteY61" fmla="*/ 3590925 h 3638550"/>
                      <a:gd name="connsiteX62" fmla="*/ 1266825 w 2514600"/>
                      <a:gd name="connsiteY62" fmla="*/ 3600450 h 3638550"/>
                      <a:gd name="connsiteX63" fmla="*/ 1400175 w 2514600"/>
                      <a:gd name="connsiteY63" fmla="*/ 3619500 h 3638550"/>
                      <a:gd name="connsiteX64" fmla="*/ 1524000 w 2514600"/>
                      <a:gd name="connsiteY64" fmla="*/ 3638550 h 3638550"/>
                      <a:gd name="connsiteX65" fmla="*/ 1714500 w 2514600"/>
                      <a:gd name="connsiteY65" fmla="*/ 3629025 h 3638550"/>
                      <a:gd name="connsiteX66" fmla="*/ 1876425 w 2514600"/>
                      <a:gd name="connsiteY66" fmla="*/ 3609975 h 3638550"/>
                      <a:gd name="connsiteX67" fmla="*/ 1914525 w 2514600"/>
                      <a:gd name="connsiteY67" fmla="*/ 3552825 h 3638550"/>
                      <a:gd name="connsiteX68" fmla="*/ 1933575 w 2514600"/>
                      <a:gd name="connsiteY68" fmla="*/ 3486150 h 3638550"/>
                      <a:gd name="connsiteX69" fmla="*/ 1905000 w 2514600"/>
                      <a:gd name="connsiteY69" fmla="*/ 3419475 h 3638550"/>
                      <a:gd name="connsiteX70" fmla="*/ 1809750 w 2514600"/>
                      <a:gd name="connsiteY70" fmla="*/ 3390900 h 3638550"/>
                      <a:gd name="connsiteX71" fmla="*/ 1704975 w 2514600"/>
                      <a:gd name="connsiteY71" fmla="*/ 3371850 h 3638550"/>
                      <a:gd name="connsiteX72" fmla="*/ 1533525 w 2514600"/>
                      <a:gd name="connsiteY72" fmla="*/ 3352800 h 3638550"/>
                      <a:gd name="connsiteX73" fmla="*/ 1495425 w 2514600"/>
                      <a:gd name="connsiteY73" fmla="*/ 3343275 h 3638550"/>
                      <a:gd name="connsiteX74" fmla="*/ 1466850 w 2514600"/>
                      <a:gd name="connsiteY74" fmla="*/ 3324225 h 3638550"/>
                      <a:gd name="connsiteX75" fmla="*/ 1466850 w 2514600"/>
                      <a:gd name="connsiteY75" fmla="*/ 3248025 h 3638550"/>
                      <a:gd name="connsiteX76" fmla="*/ 1485900 w 2514600"/>
                      <a:gd name="connsiteY76" fmla="*/ 3219450 h 3638550"/>
                      <a:gd name="connsiteX77" fmla="*/ 1504950 w 2514600"/>
                      <a:gd name="connsiteY77" fmla="*/ 3152775 h 3638550"/>
                      <a:gd name="connsiteX78" fmla="*/ 1524000 w 2514600"/>
                      <a:gd name="connsiteY78" fmla="*/ 3067050 h 3638550"/>
                      <a:gd name="connsiteX79" fmla="*/ 1504950 w 2514600"/>
                      <a:gd name="connsiteY79" fmla="*/ 2752725 h 3638550"/>
                      <a:gd name="connsiteX80" fmla="*/ 1495425 w 2514600"/>
                      <a:gd name="connsiteY80" fmla="*/ 2695575 h 3638550"/>
                      <a:gd name="connsiteX81" fmla="*/ 1476375 w 2514600"/>
                      <a:gd name="connsiteY81" fmla="*/ 2619375 h 3638550"/>
                      <a:gd name="connsiteX82" fmla="*/ 1457325 w 2514600"/>
                      <a:gd name="connsiteY82" fmla="*/ 2552700 h 3638550"/>
                      <a:gd name="connsiteX83" fmla="*/ 1466850 w 2514600"/>
                      <a:gd name="connsiteY83" fmla="*/ 2314575 h 3638550"/>
                      <a:gd name="connsiteX84" fmla="*/ 1457325 w 2514600"/>
                      <a:gd name="connsiteY84" fmla="*/ 2190750 h 3638550"/>
                      <a:gd name="connsiteX85" fmla="*/ 1438275 w 2514600"/>
                      <a:gd name="connsiteY85" fmla="*/ 2076450 h 3638550"/>
                      <a:gd name="connsiteX86" fmla="*/ 1457325 w 2514600"/>
                      <a:gd name="connsiteY86" fmla="*/ 1809750 h 3638550"/>
                      <a:gd name="connsiteX87" fmla="*/ 1466850 w 2514600"/>
                      <a:gd name="connsiteY87" fmla="*/ 1781175 h 3638550"/>
                      <a:gd name="connsiteX88" fmla="*/ 1514475 w 2514600"/>
                      <a:gd name="connsiteY88" fmla="*/ 1704975 h 3638550"/>
                      <a:gd name="connsiteX89" fmla="*/ 1543050 w 2514600"/>
                      <a:gd name="connsiteY89" fmla="*/ 1676400 h 3638550"/>
                      <a:gd name="connsiteX90" fmla="*/ 1562100 w 2514600"/>
                      <a:gd name="connsiteY90" fmla="*/ 1638300 h 3638550"/>
                      <a:gd name="connsiteX91" fmla="*/ 1609725 w 2514600"/>
                      <a:gd name="connsiteY91" fmla="*/ 1581150 h 3638550"/>
                      <a:gd name="connsiteX92" fmla="*/ 1638300 w 2514600"/>
                      <a:gd name="connsiteY92" fmla="*/ 1543050 h 3638550"/>
                      <a:gd name="connsiteX93" fmla="*/ 1724025 w 2514600"/>
                      <a:gd name="connsiteY93" fmla="*/ 1495425 h 3638550"/>
                      <a:gd name="connsiteX94" fmla="*/ 1762125 w 2514600"/>
                      <a:gd name="connsiteY94" fmla="*/ 1476375 h 3638550"/>
                      <a:gd name="connsiteX95" fmla="*/ 2171700 w 2514600"/>
                      <a:gd name="connsiteY95" fmla="*/ 1485900 h 3638550"/>
                      <a:gd name="connsiteX96" fmla="*/ 2409825 w 2514600"/>
                      <a:gd name="connsiteY96" fmla="*/ 1485900 h 3638550"/>
                      <a:gd name="connsiteX97" fmla="*/ 2447925 w 2514600"/>
                      <a:gd name="connsiteY97" fmla="*/ 1428750 h 3638550"/>
                      <a:gd name="connsiteX98" fmla="*/ 2486025 w 2514600"/>
                      <a:gd name="connsiteY98" fmla="*/ 1295400 h 3638550"/>
                      <a:gd name="connsiteX99" fmla="*/ 2495550 w 2514600"/>
                      <a:gd name="connsiteY99" fmla="*/ 1257300 h 3638550"/>
                      <a:gd name="connsiteX100" fmla="*/ 2514600 w 2514600"/>
                      <a:gd name="connsiteY100" fmla="*/ 1047750 h 3638550"/>
                      <a:gd name="connsiteX101" fmla="*/ 2505075 w 2514600"/>
                      <a:gd name="connsiteY101" fmla="*/ 781050 h 3638550"/>
                      <a:gd name="connsiteX102" fmla="*/ 2495550 w 2514600"/>
                      <a:gd name="connsiteY102" fmla="*/ 723900 h 3638550"/>
                      <a:gd name="connsiteX103" fmla="*/ 2476500 w 2514600"/>
                      <a:gd name="connsiteY103" fmla="*/ 495300 h 3638550"/>
                      <a:gd name="connsiteX104" fmla="*/ 2457450 w 2514600"/>
                      <a:gd name="connsiteY104" fmla="*/ 400050 h 3638550"/>
                      <a:gd name="connsiteX105" fmla="*/ 2438400 w 2514600"/>
                      <a:gd name="connsiteY105" fmla="*/ 371475 h 3638550"/>
                      <a:gd name="connsiteX106" fmla="*/ 2419350 w 2514600"/>
                      <a:gd name="connsiteY106" fmla="*/ 314325 h 3638550"/>
                      <a:gd name="connsiteX107" fmla="*/ 2371725 w 2514600"/>
                      <a:gd name="connsiteY107" fmla="*/ 257175 h 3638550"/>
                      <a:gd name="connsiteX108" fmla="*/ 2295525 w 2514600"/>
                      <a:gd name="connsiteY108" fmla="*/ 180975 h 3638550"/>
                      <a:gd name="connsiteX109" fmla="*/ 2266950 w 2514600"/>
                      <a:gd name="connsiteY109" fmla="*/ 152400 h 3638550"/>
                      <a:gd name="connsiteX110" fmla="*/ 2209800 w 2514600"/>
                      <a:gd name="connsiteY110" fmla="*/ 85725 h 3638550"/>
                      <a:gd name="connsiteX111" fmla="*/ 2181225 w 2514600"/>
                      <a:gd name="connsiteY111" fmla="*/ 76200 h 3638550"/>
                      <a:gd name="connsiteX112" fmla="*/ 2105025 w 2514600"/>
                      <a:gd name="connsiteY112" fmla="*/ 47625 h 3638550"/>
                      <a:gd name="connsiteX113" fmla="*/ 2047875 w 2514600"/>
                      <a:gd name="connsiteY113" fmla="*/ 38100 h 3638550"/>
                      <a:gd name="connsiteX114" fmla="*/ 1838325 w 2514600"/>
                      <a:gd name="connsiteY114" fmla="*/ 47625 h 3638550"/>
                      <a:gd name="connsiteX115" fmla="*/ 1752600 w 2514600"/>
                      <a:gd name="connsiteY115" fmla="*/ 57150 h 3638550"/>
                      <a:gd name="connsiteX116" fmla="*/ 1495425 w 2514600"/>
                      <a:gd name="connsiteY116" fmla="*/ 76200 h 3638550"/>
                      <a:gd name="connsiteX117" fmla="*/ 1114425 w 2514600"/>
                      <a:gd name="connsiteY117" fmla="*/ 95250 h 3638550"/>
                      <a:gd name="connsiteX118" fmla="*/ 1019175 w 2514600"/>
                      <a:gd name="connsiteY118" fmla="*/ 76200 h 3638550"/>
                      <a:gd name="connsiteX119" fmla="*/ 942975 w 2514600"/>
                      <a:gd name="connsiteY119" fmla="*/ 57150 h 3638550"/>
                      <a:gd name="connsiteX120" fmla="*/ 914400 w 2514600"/>
                      <a:gd name="connsiteY120" fmla="*/ 47625 h 3638550"/>
                      <a:gd name="connsiteX121" fmla="*/ 809625 w 2514600"/>
                      <a:gd name="connsiteY121" fmla="*/ 38100 h 363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514600" h="3638550">
                        <a:moveTo>
                          <a:pt x="1009650" y="171450"/>
                        </a:moveTo>
                        <a:cubicBezTo>
                          <a:pt x="920874" y="112266"/>
                          <a:pt x="1082989" y="223041"/>
                          <a:pt x="895350" y="66675"/>
                        </a:cubicBezTo>
                        <a:cubicBezTo>
                          <a:pt x="887637" y="60247"/>
                          <a:pt x="876300" y="60325"/>
                          <a:pt x="866775" y="57150"/>
                        </a:cubicBezTo>
                        <a:cubicBezTo>
                          <a:pt x="858146" y="50678"/>
                          <a:pt x="814028" y="16489"/>
                          <a:pt x="800100" y="9525"/>
                        </a:cubicBezTo>
                        <a:cubicBezTo>
                          <a:pt x="791120" y="5035"/>
                          <a:pt x="781050" y="3175"/>
                          <a:pt x="771525" y="0"/>
                        </a:cubicBezTo>
                        <a:cubicBezTo>
                          <a:pt x="752475" y="6350"/>
                          <a:pt x="732336" y="10070"/>
                          <a:pt x="714375" y="19050"/>
                        </a:cubicBezTo>
                        <a:cubicBezTo>
                          <a:pt x="680508" y="35983"/>
                          <a:pt x="680402" y="38282"/>
                          <a:pt x="647700" y="47625"/>
                        </a:cubicBezTo>
                        <a:cubicBezTo>
                          <a:pt x="635113" y="51221"/>
                          <a:pt x="622139" y="53388"/>
                          <a:pt x="609600" y="57150"/>
                        </a:cubicBezTo>
                        <a:cubicBezTo>
                          <a:pt x="590366" y="62920"/>
                          <a:pt x="571931" y="71330"/>
                          <a:pt x="552450" y="76200"/>
                        </a:cubicBezTo>
                        <a:cubicBezTo>
                          <a:pt x="539750" y="79375"/>
                          <a:pt x="526607" y="81128"/>
                          <a:pt x="514350" y="85725"/>
                        </a:cubicBezTo>
                        <a:cubicBezTo>
                          <a:pt x="501055" y="90711"/>
                          <a:pt x="489720" y="100285"/>
                          <a:pt x="476250" y="104775"/>
                        </a:cubicBezTo>
                        <a:cubicBezTo>
                          <a:pt x="460891" y="109895"/>
                          <a:pt x="444331" y="110373"/>
                          <a:pt x="428625" y="114300"/>
                        </a:cubicBezTo>
                        <a:cubicBezTo>
                          <a:pt x="418885" y="116735"/>
                          <a:pt x="409704" y="121067"/>
                          <a:pt x="400050" y="123825"/>
                        </a:cubicBezTo>
                        <a:cubicBezTo>
                          <a:pt x="387463" y="127421"/>
                          <a:pt x="374729" y="130510"/>
                          <a:pt x="361950" y="133350"/>
                        </a:cubicBezTo>
                        <a:cubicBezTo>
                          <a:pt x="346146" y="136862"/>
                          <a:pt x="330031" y="138948"/>
                          <a:pt x="314325" y="142875"/>
                        </a:cubicBezTo>
                        <a:cubicBezTo>
                          <a:pt x="277308" y="152129"/>
                          <a:pt x="281826" y="158340"/>
                          <a:pt x="238125" y="171450"/>
                        </a:cubicBezTo>
                        <a:cubicBezTo>
                          <a:pt x="222618" y="176102"/>
                          <a:pt x="206119" y="176715"/>
                          <a:pt x="190500" y="180975"/>
                        </a:cubicBezTo>
                        <a:cubicBezTo>
                          <a:pt x="171127" y="186259"/>
                          <a:pt x="152400" y="193675"/>
                          <a:pt x="133350" y="200025"/>
                        </a:cubicBezTo>
                        <a:lnTo>
                          <a:pt x="104775" y="209550"/>
                        </a:lnTo>
                        <a:lnTo>
                          <a:pt x="76200" y="219075"/>
                        </a:lnTo>
                        <a:lnTo>
                          <a:pt x="57150" y="276225"/>
                        </a:lnTo>
                        <a:cubicBezTo>
                          <a:pt x="53975" y="285750"/>
                          <a:pt x="50060" y="295060"/>
                          <a:pt x="47625" y="304800"/>
                        </a:cubicBezTo>
                        <a:cubicBezTo>
                          <a:pt x="42792" y="324134"/>
                          <a:pt x="36774" y="352344"/>
                          <a:pt x="28575" y="371475"/>
                        </a:cubicBezTo>
                        <a:cubicBezTo>
                          <a:pt x="22982" y="384526"/>
                          <a:pt x="15875" y="396875"/>
                          <a:pt x="9525" y="409575"/>
                        </a:cubicBezTo>
                        <a:cubicBezTo>
                          <a:pt x="6350" y="425450"/>
                          <a:pt x="0" y="441011"/>
                          <a:pt x="0" y="457200"/>
                        </a:cubicBezTo>
                        <a:cubicBezTo>
                          <a:pt x="0" y="485951"/>
                          <a:pt x="4798" y="514565"/>
                          <a:pt x="9525" y="542925"/>
                        </a:cubicBezTo>
                        <a:cubicBezTo>
                          <a:pt x="13586" y="567294"/>
                          <a:pt x="28637" y="587519"/>
                          <a:pt x="38100" y="609600"/>
                        </a:cubicBezTo>
                        <a:cubicBezTo>
                          <a:pt x="42055" y="618828"/>
                          <a:pt x="43670" y="628947"/>
                          <a:pt x="47625" y="638175"/>
                        </a:cubicBezTo>
                        <a:cubicBezTo>
                          <a:pt x="53218" y="651226"/>
                          <a:pt x="61402" y="663092"/>
                          <a:pt x="66675" y="676275"/>
                        </a:cubicBezTo>
                        <a:cubicBezTo>
                          <a:pt x="74133" y="694919"/>
                          <a:pt x="74586" y="716717"/>
                          <a:pt x="85725" y="733425"/>
                        </a:cubicBezTo>
                        <a:cubicBezTo>
                          <a:pt x="98425" y="752475"/>
                          <a:pt x="116585" y="768855"/>
                          <a:pt x="123825" y="790575"/>
                        </a:cubicBezTo>
                        <a:cubicBezTo>
                          <a:pt x="127000" y="800100"/>
                          <a:pt x="128474" y="810373"/>
                          <a:pt x="133350" y="819150"/>
                        </a:cubicBezTo>
                        <a:cubicBezTo>
                          <a:pt x="144469" y="839164"/>
                          <a:pt x="164210" y="854580"/>
                          <a:pt x="171450" y="876300"/>
                        </a:cubicBezTo>
                        <a:cubicBezTo>
                          <a:pt x="185995" y="919935"/>
                          <a:pt x="174951" y="896843"/>
                          <a:pt x="209550" y="942975"/>
                        </a:cubicBezTo>
                        <a:cubicBezTo>
                          <a:pt x="215900" y="962025"/>
                          <a:pt x="221142" y="981481"/>
                          <a:pt x="228600" y="1000125"/>
                        </a:cubicBezTo>
                        <a:cubicBezTo>
                          <a:pt x="234950" y="1016000"/>
                          <a:pt x="242737" y="1031373"/>
                          <a:pt x="247650" y="1047750"/>
                        </a:cubicBezTo>
                        <a:cubicBezTo>
                          <a:pt x="252302" y="1063257"/>
                          <a:pt x="253248" y="1079669"/>
                          <a:pt x="257175" y="1095375"/>
                        </a:cubicBezTo>
                        <a:cubicBezTo>
                          <a:pt x="259610" y="1105115"/>
                          <a:pt x="264058" y="1114264"/>
                          <a:pt x="266700" y="1123950"/>
                        </a:cubicBezTo>
                        <a:cubicBezTo>
                          <a:pt x="273589" y="1149209"/>
                          <a:pt x="277471" y="1175312"/>
                          <a:pt x="285750" y="1200150"/>
                        </a:cubicBezTo>
                        <a:cubicBezTo>
                          <a:pt x="317761" y="1296182"/>
                          <a:pt x="268920" y="1147224"/>
                          <a:pt x="304800" y="1266825"/>
                        </a:cubicBezTo>
                        <a:cubicBezTo>
                          <a:pt x="310570" y="1286059"/>
                          <a:pt x="319912" y="1304284"/>
                          <a:pt x="323850" y="1323975"/>
                        </a:cubicBezTo>
                        <a:cubicBezTo>
                          <a:pt x="330200" y="1355725"/>
                          <a:pt x="332661" y="1388508"/>
                          <a:pt x="342900" y="1419225"/>
                        </a:cubicBezTo>
                        <a:cubicBezTo>
                          <a:pt x="363730" y="1481714"/>
                          <a:pt x="360705" y="1464762"/>
                          <a:pt x="371475" y="1524000"/>
                        </a:cubicBezTo>
                        <a:cubicBezTo>
                          <a:pt x="374930" y="1543001"/>
                          <a:pt x="379078" y="1561933"/>
                          <a:pt x="381000" y="1581150"/>
                        </a:cubicBezTo>
                        <a:cubicBezTo>
                          <a:pt x="388608" y="1657235"/>
                          <a:pt x="400050" y="1809750"/>
                          <a:pt x="400050" y="1809750"/>
                        </a:cubicBezTo>
                        <a:cubicBezTo>
                          <a:pt x="396875" y="1854200"/>
                          <a:pt x="394385" y="1898704"/>
                          <a:pt x="390525" y="1943100"/>
                        </a:cubicBezTo>
                        <a:cubicBezTo>
                          <a:pt x="388034" y="1971743"/>
                          <a:pt x="383124" y="2000153"/>
                          <a:pt x="381000" y="2028825"/>
                        </a:cubicBezTo>
                        <a:cubicBezTo>
                          <a:pt x="376772" y="2085907"/>
                          <a:pt x="374650" y="2143125"/>
                          <a:pt x="371475" y="2200275"/>
                        </a:cubicBezTo>
                        <a:cubicBezTo>
                          <a:pt x="374650" y="2235200"/>
                          <a:pt x="381923" y="2269993"/>
                          <a:pt x="381000" y="2305050"/>
                        </a:cubicBezTo>
                        <a:cubicBezTo>
                          <a:pt x="378324" y="2406734"/>
                          <a:pt x="363550" y="2546222"/>
                          <a:pt x="352425" y="2657475"/>
                        </a:cubicBezTo>
                        <a:cubicBezTo>
                          <a:pt x="349250" y="2800350"/>
                          <a:pt x="348392" y="2943295"/>
                          <a:pt x="342900" y="3086100"/>
                        </a:cubicBezTo>
                        <a:cubicBezTo>
                          <a:pt x="340594" y="3146056"/>
                          <a:pt x="333531" y="3142469"/>
                          <a:pt x="323850" y="3190875"/>
                        </a:cubicBezTo>
                        <a:cubicBezTo>
                          <a:pt x="320062" y="3209813"/>
                          <a:pt x="317500" y="3228975"/>
                          <a:pt x="314325" y="3248025"/>
                        </a:cubicBezTo>
                        <a:cubicBezTo>
                          <a:pt x="317500" y="3257550"/>
                          <a:pt x="322941" y="3266601"/>
                          <a:pt x="323850" y="3276600"/>
                        </a:cubicBezTo>
                        <a:cubicBezTo>
                          <a:pt x="329319" y="3336760"/>
                          <a:pt x="322072" y="3398233"/>
                          <a:pt x="333375" y="3457575"/>
                        </a:cubicBezTo>
                        <a:cubicBezTo>
                          <a:pt x="337295" y="3478155"/>
                          <a:pt x="404642" y="3484917"/>
                          <a:pt x="409575" y="3486150"/>
                        </a:cubicBezTo>
                        <a:cubicBezTo>
                          <a:pt x="419315" y="3488585"/>
                          <a:pt x="429170" y="3491185"/>
                          <a:pt x="438150" y="3495675"/>
                        </a:cubicBezTo>
                        <a:cubicBezTo>
                          <a:pt x="467634" y="3510417"/>
                          <a:pt x="474624" y="3526042"/>
                          <a:pt x="504825" y="3543300"/>
                        </a:cubicBezTo>
                        <a:cubicBezTo>
                          <a:pt x="516244" y="3549825"/>
                          <a:pt x="562221" y="3559699"/>
                          <a:pt x="571500" y="3562350"/>
                        </a:cubicBezTo>
                        <a:cubicBezTo>
                          <a:pt x="639841" y="3581876"/>
                          <a:pt x="550874" y="3562035"/>
                          <a:pt x="647700" y="3581400"/>
                        </a:cubicBezTo>
                        <a:cubicBezTo>
                          <a:pt x="730250" y="3578225"/>
                          <a:pt x="812754" y="3570287"/>
                          <a:pt x="895350" y="3571875"/>
                        </a:cubicBezTo>
                        <a:cubicBezTo>
                          <a:pt x="978129" y="3573467"/>
                          <a:pt x="1060450" y="3584575"/>
                          <a:pt x="1143000" y="3590925"/>
                        </a:cubicBezTo>
                        <a:cubicBezTo>
                          <a:pt x="1184275" y="3594100"/>
                          <a:pt x="1225844" y="3594596"/>
                          <a:pt x="1266825" y="3600450"/>
                        </a:cubicBezTo>
                        <a:cubicBezTo>
                          <a:pt x="1311275" y="3606800"/>
                          <a:pt x="1355885" y="3612118"/>
                          <a:pt x="1400175" y="3619500"/>
                        </a:cubicBezTo>
                        <a:cubicBezTo>
                          <a:pt x="1479470" y="3632716"/>
                          <a:pt x="1438206" y="3626294"/>
                          <a:pt x="1524000" y="3638550"/>
                        </a:cubicBezTo>
                        <a:lnTo>
                          <a:pt x="1714500" y="3629025"/>
                        </a:lnTo>
                        <a:cubicBezTo>
                          <a:pt x="1851282" y="3620979"/>
                          <a:pt x="1807057" y="3633098"/>
                          <a:pt x="1876425" y="3609975"/>
                        </a:cubicBezTo>
                        <a:cubicBezTo>
                          <a:pt x="1889125" y="3590925"/>
                          <a:pt x="1908972" y="3575037"/>
                          <a:pt x="1914525" y="3552825"/>
                        </a:cubicBezTo>
                        <a:cubicBezTo>
                          <a:pt x="1926485" y="3504985"/>
                          <a:pt x="1919910" y="3527144"/>
                          <a:pt x="1933575" y="3486150"/>
                        </a:cubicBezTo>
                        <a:cubicBezTo>
                          <a:pt x="1929074" y="3468147"/>
                          <a:pt x="1924490" y="3431656"/>
                          <a:pt x="1905000" y="3419475"/>
                        </a:cubicBezTo>
                        <a:cubicBezTo>
                          <a:pt x="1891900" y="3411287"/>
                          <a:pt x="1830518" y="3395515"/>
                          <a:pt x="1809750" y="3390900"/>
                        </a:cubicBezTo>
                        <a:cubicBezTo>
                          <a:pt x="1784670" y="3385327"/>
                          <a:pt x="1728608" y="3374804"/>
                          <a:pt x="1704975" y="3371850"/>
                        </a:cubicBezTo>
                        <a:cubicBezTo>
                          <a:pt x="1646276" y="3364513"/>
                          <a:pt x="1591632" y="3362485"/>
                          <a:pt x="1533525" y="3352800"/>
                        </a:cubicBezTo>
                        <a:cubicBezTo>
                          <a:pt x="1520612" y="3350648"/>
                          <a:pt x="1508125" y="3346450"/>
                          <a:pt x="1495425" y="3343275"/>
                        </a:cubicBezTo>
                        <a:cubicBezTo>
                          <a:pt x="1485900" y="3336925"/>
                          <a:pt x="1474001" y="3333164"/>
                          <a:pt x="1466850" y="3324225"/>
                        </a:cubicBezTo>
                        <a:cubicBezTo>
                          <a:pt x="1449909" y="3303049"/>
                          <a:pt x="1459059" y="3268801"/>
                          <a:pt x="1466850" y="3248025"/>
                        </a:cubicBezTo>
                        <a:cubicBezTo>
                          <a:pt x="1470870" y="3237306"/>
                          <a:pt x="1480780" y="3229689"/>
                          <a:pt x="1485900" y="3219450"/>
                        </a:cubicBezTo>
                        <a:cubicBezTo>
                          <a:pt x="1493513" y="3204225"/>
                          <a:pt x="1500881" y="3167017"/>
                          <a:pt x="1504950" y="3152775"/>
                        </a:cubicBezTo>
                        <a:cubicBezTo>
                          <a:pt x="1523709" y="3087120"/>
                          <a:pt x="1506811" y="3170187"/>
                          <a:pt x="1524000" y="3067050"/>
                        </a:cubicBezTo>
                        <a:cubicBezTo>
                          <a:pt x="1500317" y="2877582"/>
                          <a:pt x="1528859" y="3123315"/>
                          <a:pt x="1504950" y="2752725"/>
                        </a:cubicBezTo>
                        <a:cubicBezTo>
                          <a:pt x="1503707" y="2733452"/>
                          <a:pt x="1499472" y="2714459"/>
                          <a:pt x="1495425" y="2695575"/>
                        </a:cubicBezTo>
                        <a:cubicBezTo>
                          <a:pt x="1489939" y="2669974"/>
                          <a:pt x="1484654" y="2644213"/>
                          <a:pt x="1476375" y="2619375"/>
                        </a:cubicBezTo>
                        <a:cubicBezTo>
                          <a:pt x="1462710" y="2578381"/>
                          <a:pt x="1469285" y="2600540"/>
                          <a:pt x="1457325" y="2552700"/>
                        </a:cubicBezTo>
                        <a:cubicBezTo>
                          <a:pt x="1460500" y="2473325"/>
                          <a:pt x="1466850" y="2394013"/>
                          <a:pt x="1466850" y="2314575"/>
                        </a:cubicBezTo>
                        <a:cubicBezTo>
                          <a:pt x="1466850" y="2273178"/>
                          <a:pt x="1461250" y="2231960"/>
                          <a:pt x="1457325" y="2190750"/>
                        </a:cubicBezTo>
                        <a:cubicBezTo>
                          <a:pt x="1450464" y="2118712"/>
                          <a:pt x="1451815" y="2130612"/>
                          <a:pt x="1438275" y="2076450"/>
                        </a:cubicBezTo>
                        <a:cubicBezTo>
                          <a:pt x="1441820" y="2002015"/>
                          <a:pt x="1440731" y="1892722"/>
                          <a:pt x="1457325" y="1809750"/>
                        </a:cubicBezTo>
                        <a:cubicBezTo>
                          <a:pt x="1459294" y="1799905"/>
                          <a:pt x="1462895" y="1790403"/>
                          <a:pt x="1466850" y="1781175"/>
                        </a:cubicBezTo>
                        <a:cubicBezTo>
                          <a:pt x="1480788" y="1748652"/>
                          <a:pt x="1491033" y="1732324"/>
                          <a:pt x="1514475" y="1704975"/>
                        </a:cubicBezTo>
                        <a:cubicBezTo>
                          <a:pt x="1523241" y="1694748"/>
                          <a:pt x="1535220" y="1687361"/>
                          <a:pt x="1543050" y="1676400"/>
                        </a:cubicBezTo>
                        <a:cubicBezTo>
                          <a:pt x="1551303" y="1664846"/>
                          <a:pt x="1555055" y="1650628"/>
                          <a:pt x="1562100" y="1638300"/>
                        </a:cubicBezTo>
                        <a:cubicBezTo>
                          <a:pt x="1586159" y="1596196"/>
                          <a:pt x="1575953" y="1620550"/>
                          <a:pt x="1609725" y="1581150"/>
                        </a:cubicBezTo>
                        <a:cubicBezTo>
                          <a:pt x="1620056" y="1569097"/>
                          <a:pt x="1626435" y="1553597"/>
                          <a:pt x="1638300" y="1543050"/>
                        </a:cubicBezTo>
                        <a:cubicBezTo>
                          <a:pt x="1695911" y="1491841"/>
                          <a:pt x="1677191" y="1515497"/>
                          <a:pt x="1724025" y="1495425"/>
                        </a:cubicBezTo>
                        <a:cubicBezTo>
                          <a:pt x="1737076" y="1489832"/>
                          <a:pt x="1749425" y="1482725"/>
                          <a:pt x="1762125" y="1476375"/>
                        </a:cubicBezTo>
                        <a:lnTo>
                          <a:pt x="2171700" y="1485900"/>
                        </a:lnTo>
                        <a:cubicBezTo>
                          <a:pt x="2399574" y="1494499"/>
                          <a:pt x="2107768" y="1506037"/>
                          <a:pt x="2409825" y="1485900"/>
                        </a:cubicBezTo>
                        <a:cubicBezTo>
                          <a:pt x="2422525" y="1466850"/>
                          <a:pt x="2440685" y="1450470"/>
                          <a:pt x="2447925" y="1428750"/>
                        </a:cubicBezTo>
                        <a:cubicBezTo>
                          <a:pt x="2475254" y="1346762"/>
                          <a:pt x="2462105" y="1391081"/>
                          <a:pt x="2486025" y="1295400"/>
                        </a:cubicBezTo>
                        <a:cubicBezTo>
                          <a:pt x="2489200" y="1282700"/>
                          <a:pt x="2493926" y="1270290"/>
                          <a:pt x="2495550" y="1257300"/>
                        </a:cubicBezTo>
                        <a:cubicBezTo>
                          <a:pt x="2510602" y="1136881"/>
                          <a:pt x="2503251" y="1206633"/>
                          <a:pt x="2514600" y="1047750"/>
                        </a:cubicBezTo>
                        <a:cubicBezTo>
                          <a:pt x="2511425" y="958850"/>
                          <a:pt x="2510299" y="869853"/>
                          <a:pt x="2505075" y="781050"/>
                        </a:cubicBezTo>
                        <a:cubicBezTo>
                          <a:pt x="2503941" y="761771"/>
                          <a:pt x="2497807" y="743080"/>
                          <a:pt x="2495550" y="723900"/>
                        </a:cubicBezTo>
                        <a:cubicBezTo>
                          <a:pt x="2479243" y="585290"/>
                          <a:pt x="2492296" y="645365"/>
                          <a:pt x="2476500" y="495300"/>
                        </a:cubicBezTo>
                        <a:cubicBezTo>
                          <a:pt x="2475401" y="484856"/>
                          <a:pt x="2464489" y="416474"/>
                          <a:pt x="2457450" y="400050"/>
                        </a:cubicBezTo>
                        <a:cubicBezTo>
                          <a:pt x="2452941" y="389528"/>
                          <a:pt x="2443049" y="381936"/>
                          <a:pt x="2438400" y="371475"/>
                        </a:cubicBezTo>
                        <a:cubicBezTo>
                          <a:pt x="2430245" y="353125"/>
                          <a:pt x="2433549" y="328524"/>
                          <a:pt x="2419350" y="314325"/>
                        </a:cubicBezTo>
                        <a:cubicBezTo>
                          <a:pt x="2257847" y="152822"/>
                          <a:pt x="2504335" y="403046"/>
                          <a:pt x="2371725" y="257175"/>
                        </a:cubicBezTo>
                        <a:cubicBezTo>
                          <a:pt x="2347562" y="230596"/>
                          <a:pt x="2320925" y="206375"/>
                          <a:pt x="2295525" y="180975"/>
                        </a:cubicBezTo>
                        <a:cubicBezTo>
                          <a:pt x="2286000" y="171450"/>
                          <a:pt x="2275032" y="163176"/>
                          <a:pt x="2266950" y="152400"/>
                        </a:cubicBezTo>
                        <a:cubicBezTo>
                          <a:pt x="2253745" y="134794"/>
                          <a:pt x="2229700" y="98992"/>
                          <a:pt x="2209800" y="85725"/>
                        </a:cubicBezTo>
                        <a:cubicBezTo>
                          <a:pt x="2201446" y="80156"/>
                          <a:pt x="2190626" y="79725"/>
                          <a:pt x="2181225" y="76200"/>
                        </a:cubicBezTo>
                        <a:cubicBezTo>
                          <a:pt x="2170439" y="72155"/>
                          <a:pt x="2122714" y="51556"/>
                          <a:pt x="2105025" y="47625"/>
                        </a:cubicBezTo>
                        <a:cubicBezTo>
                          <a:pt x="2086172" y="43435"/>
                          <a:pt x="2066925" y="41275"/>
                          <a:pt x="2047875" y="38100"/>
                        </a:cubicBezTo>
                        <a:lnTo>
                          <a:pt x="1838325" y="47625"/>
                        </a:lnTo>
                        <a:cubicBezTo>
                          <a:pt x="1809634" y="49476"/>
                          <a:pt x="1781252" y="54762"/>
                          <a:pt x="1752600" y="57150"/>
                        </a:cubicBezTo>
                        <a:lnTo>
                          <a:pt x="1495425" y="76200"/>
                        </a:lnTo>
                        <a:cubicBezTo>
                          <a:pt x="1254161" y="89604"/>
                          <a:pt x="1381154" y="83126"/>
                          <a:pt x="1114425" y="95250"/>
                        </a:cubicBezTo>
                        <a:cubicBezTo>
                          <a:pt x="1082675" y="88900"/>
                          <a:pt x="1050587" y="84053"/>
                          <a:pt x="1019175" y="76200"/>
                        </a:cubicBezTo>
                        <a:cubicBezTo>
                          <a:pt x="993775" y="69850"/>
                          <a:pt x="967813" y="65429"/>
                          <a:pt x="942975" y="57150"/>
                        </a:cubicBezTo>
                        <a:cubicBezTo>
                          <a:pt x="933450" y="53975"/>
                          <a:pt x="924245" y="49594"/>
                          <a:pt x="914400" y="47625"/>
                        </a:cubicBezTo>
                        <a:cubicBezTo>
                          <a:pt x="857795" y="36304"/>
                          <a:pt x="857367" y="38100"/>
                          <a:pt x="809625" y="38100"/>
                        </a:cubicBezTo>
                      </a:path>
                    </a:pathLst>
                  </a:cu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grpSp>
                <p:nvGrpSpPr>
                  <p:cNvPr id="108590" name="Group 151"/>
                  <p:cNvGrpSpPr>
                    <a:grpSpLocks/>
                  </p:cNvGrpSpPr>
                  <p:nvPr/>
                </p:nvGrpSpPr>
                <p:grpSpPr bwMode="auto">
                  <a:xfrm>
                    <a:off x="2133600" y="3581400"/>
                    <a:ext cx="1828800" cy="77788"/>
                    <a:chOff x="2057400" y="2743200"/>
                    <a:chExt cx="1828800" cy="77788"/>
                  </a:xfrm>
                </p:grpSpPr>
                <p:cxnSp>
                  <p:nvCxnSpPr>
                    <p:cNvPr id="153" name="Straight Arrow Connector 152"/>
                    <p:cNvCxnSpPr/>
                    <p:nvPr/>
                  </p:nvCxnSpPr>
                  <p:spPr>
                    <a:xfrm>
                      <a:off x="2057921" y="2753105"/>
                      <a:ext cx="1828279" cy="0"/>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063505" y="2819826"/>
                      <a:ext cx="1746749"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8558" name="Group 158"/>
                <p:cNvGrpSpPr>
                  <a:grpSpLocks/>
                </p:cNvGrpSpPr>
                <p:nvPr/>
              </p:nvGrpSpPr>
              <p:grpSpPr bwMode="auto">
                <a:xfrm>
                  <a:off x="3087359" y="3851210"/>
                  <a:ext cx="1637040" cy="765566"/>
                  <a:chOff x="2450161" y="3165383"/>
                  <a:chExt cx="1512239" cy="696467"/>
                </a:xfrm>
              </p:grpSpPr>
              <p:pic>
                <p:nvPicPr>
                  <p:cNvPr id="108579"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276293">
                    <a:off x="2450161" y="3687338"/>
                    <a:ext cx="696593" cy="17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Freeform 160"/>
                  <p:cNvSpPr/>
                  <p:nvPr/>
                </p:nvSpPr>
                <p:spPr bwMode="auto">
                  <a:xfrm rot="4671676">
                    <a:off x="2465495" y="3188726"/>
                    <a:ext cx="468664" cy="421977"/>
                  </a:xfrm>
                  <a:custGeom>
                    <a:avLst/>
                    <a:gdLst>
                      <a:gd name="connsiteX0" fmla="*/ 1009650 w 2514600"/>
                      <a:gd name="connsiteY0" fmla="*/ 171450 h 3638550"/>
                      <a:gd name="connsiteX1" fmla="*/ 895350 w 2514600"/>
                      <a:gd name="connsiteY1" fmla="*/ 66675 h 3638550"/>
                      <a:gd name="connsiteX2" fmla="*/ 866775 w 2514600"/>
                      <a:gd name="connsiteY2" fmla="*/ 57150 h 3638550"/>
                      <a:gd name="connsiteX3" fmla="*/ 800100 w 2514600"/>
                      <a:gd name="connsiteY3" fmla="*/ 9525 h 3638550"/>
                      <a:gd name="connsiteX4" fmla="*/ 771525 w 2514600"/>
                      <a:gd name="connsiteY4" fmla="*/ 0 h 3638550"/>
                      <a:gd name="connsiteX5" fmla="*/ 714375 w 2514600"/>
                      <a:gd name="connsiteY5" fmla="*/ 19050 h 3638550"/>
                      <a:gd name="connsiteX6" fmla="*/ 647700 w 2514600"/>
                      <a:gd name="connsiteY6" fmla="*/ 47625 h 3638550"/>
                      <a:gd name="connsiteX7" fmla="*/ 609600 w 2514600"/>
                      <a:gd name="connsiteY7" fmla="*/ 57150 h 3638550"/>
                      <a:gd name="connsiteX8" fmla="*/ 552450 w 2514600"/>
                      <a:gd name="connsiteY8" fmla="*/ 76200 h 3638550"/>
                      <a:gd name="connsiteX9" fmla="*/ 514350 w 2514600"/>
                      <a:gd name="connsiteY9" fmla="*/ 85725 h 3638550"/>
                      <a:gd name="connsiteX10" fmla="*/ 476250 w 2514600"/>
                      <a:gd name="connsiteY10" fmla="*/ 104775 h 3638550"/>
                      <a:gd name="connsiteX11" fmla="*/ 428625 w 2514600"/>
                      <a:gd name="connsiteY11" fmla="*/ 114300 h 3638550"/>
                      <a:gd name="connsiteX12" fmla="*/ 400050 w 2514600"/>
                      <a:gd name="connsiteY12" fmla="*/ 123825 h 3638550"/>
                      <a:gd name="connsiteX13" fmla="*/ 361950 w 2514600"/>
                      <a:gd name="connsiteY13" fmla="*/ 133350 h 3638550"/>
                      <a:gd name="connsiteX14" fmla="*/ 314325 w 2514600"/>
                      <a:gd name="connsiteY14" fmla="*/ 142875 h 3638550"/>
                      <a:gd name="connsiteX15" fmla="*/ 238125 w 2514600"/>
                      <a:gd name="connsiteY15" fmla="*/ 171450 h 3638550"/>
                      <a:gd name="connsiteX16" fmla="*/ 190500 w 2514600"/>
                      <a:gd name="connsiteY16" fmla="*/ 180975 h 3638550"/>
                      <a:gd name="connsiteX17" fmla="*/ 133350 w 2514600"/>
                      <a:gd name="connsiteY17" fmla="*/ 200025 h 3638550"/>
                      <a:gd name="connsiteX18" fmla="*/ 104775 w 2514600"/>
                      <a:gd name="connsiteY18" fmla="*/ 209550 h 3638550"/>
                      <a:gd name="connsiteX19" fmla="*/ 76200 w 2514600"/>
                      <a:gd name="connsiteY19" fmla="*/ 219075 h 3638550"/>
                      <a:gd name="connsiteX20" fmla="*/ 57150 w 2514600"/>
                      <a:gd name="connsiteY20" fmla="*/ 276225 h 3638550"/>
                      <a:gd name="connsiteX21" fmla="*/ 47625 w 2514600"/>
                      <a:gd name="connsiteY21" fmla="*/ 304800 h 3638550"/>
                      <a:gd name="connsiteX22" fmla="*/ 28575 w 2514600"/>
                      <a:gd name="connsiteY22" fmla="*/ 371475 h 3638550"/>
                      <a:gd name="connsiteX23" fmla="*/ 9525 w 2514600"/>
                      <a:gd name="connsiteY23" fmla="*/ 409575 h 3638550"/>
                      <a:gd name="connsiteX24" fmla="*/ 0 w 2514600"/>
                      <a:gd name="connsiteY24" fmla="*/ 457200 h 3638550"/>
                      <a:gd name="connsiteX25" fmla="*/ 9525 w 2514600"/>
                      <a:gd name="connsiteY25" fmla="*/ 542925 h 3638550"/>
                      <a:gd name="connsiteX26" fmla="*/ 38100 w 2514600"/>
                      <a:gd name="connsiteY26" fmla="*/ 609600 h 3638550"/>
                      <a:gd name="connsiteX27" fmla="*/ 47625 w 2514600"/>
                      <a:gd name="connsiteY27" fmla="*/ 638175 h 3638550"/>
                      <a:gd name="connsiteX28" fmla="*/ 66675 w 2514600"/>
                      <a:gd name="connsiteY28" fmla="*/ 676275 h 3638550"/>
                      <a:gd name="connsiteX29" fmla="*/ 85725 w 2514600"/>
                      <a:gd name="connsiteY29" fmla="*/ 733425 h 3638550"/>
                      <a:gd name="connsiteX30" fmla="*/ 123825 w 2514600"/>
                      <a:gd name="connsiteY30" fmla="*/ 790575 h 3638550"/>
                      <a:gd name="connsiteX31" fmla="*/ 133350 w 2514600"/>
                      <a:gd name="connsiteY31" fmla="*/ 819150 h 3638550"/>
                      <a:gd name="connsiteX32" fmla="*/ 171450 w 2514600"/>
                      <a:gd name="connsiteY32" fmla="*/ 876300 h 3638550"/>
                      <a:gd name="connsiteX33" fmla="*/ 209550 w 2514600"/>
                      <a:gd name="connsiteY33" fmla="*/ 942975 h 3638550"/>
                      <a:gd name="connsiteX34" fmla="*/ 228600 w 2514600"/>
                      <a:gd name="connsiteY34" fmla="*/ 1000125 h 3638550"/>
                      <a:gd name="connsiteX35" fmla="*/ 247650 w 2514600"/>
                      <a:gd name="connsiteY35" fmla="*/ 1047750 h 3638550"/>
                      <a:gd name="connsiteX36" fmla="*/ 257175 w 2514600"/>
                      <a:gd name="connsiteY36" fmla="*/ 1095375 h 3638550"/>
                      <a:gd name="connsiteX37" fmla="*/ 266700 w 2514600"/>
                      <a:gd name="connsiteY37" fmla="*/ 1123950 h 3638550"/>
                      <a:gd name="connsiteX38" fmla="*/ 285750 w 2514600"/>
                      <a:gd name="connsiteY38" fmla="*/ 1200150 h 3638550"/>
                      <a:gd name="connsiteX39" fmla="*/ 304800 w 2514600"/>
                      <a:gd name="connsiteY39" fmla="*/ 1266825 h 3638550"/>
                      <a:gd name="connsiteX40" fmla="*/ 323850 w 2514600"/>
                      <a:gd name="connsiteY40" fmla="*/ 1323975 h 3638550"/>
                      <a:gd name="connsiteX41" fmla="*/ 342900 w 2514600"/>
                      <a:gd name="connsiteY41" fmla="*/ 1419225 h 3638550"/>
                      <a:gd name="connsiteX42" fmla="*/ 371475 w 2514600"/>
                      <a:gd name="connsiteY42" fmla="*/ 1524000 h 3638550"/>
                      <a:gd name="connsiteX43" fmla="*/ 381000 w 2514600"/>
                      <a:gd name="connsiteY43" fmla="*/ 1581150 h 3638550"/>
                      <a:gd name="connsiteX44" fmla="*/ 400050 w 2514600"/>
                      <a:gd name="connsiteY44" fmla="*/ 1809750 h 3638550"/>
                      <a:gd name="connsiteX45" fmla="*/ 390525 w 2514600"/>
                      <a:gd name="connsiteY45" fmla="*/ 1943100 h 3638550"/>
                      <a:gd name="connsiteX46" fmla="*/ 381000 w 2514600"/>
                      <a:gd name="connsiteY46" fmla="*/ 2028825 h 3638550"/>
                      <a:gd name="connsiteX47" fmla="*/ 371475 w 2514600"/>
                      <a:gd name="connsiteY47" fmla="*/ 2200275 h 3638550"/>
                      <a:gd name="connsiteX48" fmla="*/ 381000 w 2514600"/>
                      <a:gd name="connsiteY48" fmla="*/ 2305050 h 3638550"/>
                      <a:gd name="connsiteX49" fmla="*/ 352425 w 2514600"/>
                      <a:gd name="connsiteY49" fmla="*/ 2657475 h 3638550"/>
                      <a:gd name="connsiteX50" fmla="*/ 342900 w 2514600"/>
                      <a:gd name="connsiteY50" fmla="*/ 3086100 h 3638550"/>
                      <a:gd name="connsiteX51" fmla="*/ 323850 w 2514600"/>
                      <a:gd name="connsiteY51" fmla="*/ 3190875 h 3638550"/>
                      <a:gd name="connsiteX52" fmla="*/ 314325 w 2514600"/>
                      <a:gd name="connsiteY52" fmla="*/ 3248025 h 3638550"/>
                      <a:gd name="connsiteX53" fmla="*/ 323850 w 2514600"/>
                      <a:gd name="connsiteY53" fmla="*/ 3276600 h 3638550"/>
                      <a:gd name="connsiteX54" fmla="*/ 333375 w 2514600"/>
                      <a:gd name="connsiteY54" fmla="*/ 3457575 h 3638550"/>
                      <a:gd name="connsiteX55" fmla="*/ 409575 w 2514600"/>
                      <a:gd name="connsiteY55" fmla="*/ 3486150 h 3638550"/>
                      <a:gd name="connsiteX56" fmla="*/ 438150 w 2514600"/>
                      <a:gd name="connsiteY56" fmla="*/ 3495675 h 3638550"/>
                      <a:gd name="connsiteX57" fmla="*/ 504825 w 2514600"/>
                      <a:gd name="connsiteY57" fmla="*/ 3543300 h 3638550"/>
                      <a:gd name="connsiteX58" fmla="*/ 571500 w 2514600"/>
                      <a:gd name="connsiteY58" fmla="*/ 3562350 h 3638550"/>
                      <a:gd name="connsiteX59" fmla="*/ 647700 w 2514600"/>
                      <a:gd name="connsiteY59" fmla="*/ 3581400 h 3638550"/>
                      <a:gd name="connsiteX60" fmla="*/ 895350 w 2514600"/>
                      <a:gd name="connsiteY60" fmla="*/ 3571875 h 3638550"/>
                      <a:gd name="connsiteX61" fmla="*/ 1143000 w 2514600"/>
                      <a:gd name="connsiteY61" fmla="*/ 3590925 h 3638550"/>
                      <a:gd name="connsiteX62" fmla="*/ 1266825 w 2514600"/>
                      <a:gd name="connsiteY62" fmla="*/ 3600450 h 3638550"/>
                      <a:gd name="connsiteX63" fmla="*/ 1400175 w 2514600"/>
                      <a:gd name="connsiteY63" fmla="*/ 3619500 h 3638550"/>
                      <a:gd name="connsiteX64" fmla="*/ 1524000 w 2514600"/>
                      <a:gd name="connsiteY64" fmla="*/ 3638550 h 3638550"/>
                      <a:gd name="connsiteX65" fmla="*/ 1714500 w 2514600"/>
                      <a:gd name="connsiteY65" fmla="*/ 3629025 h 3638550"/>
                      <a:gd name="connsiteX66" fmla="*/ 1876425 w 2514600"/>
                      <a:gd name="connsiteY66" fmla="*/ 3609975 h 3638550"/>
                      <a:gd name="connsiteX67" fmla="*/ 1914525 w 2514600"/>
                      <a:gd name="connsiteY67" fmla="*/ 3552825 h 3638550"/>
                      <a:gd name="connsiteX68" fmla="*/ 1933575 w 2514600"/>
                      <a:gd name="connsiteY68" fmla="*/ 3486150 h 3638550"/>
                      <a:gd name="connsiteX69" fmla="*/ 1905000 w 2514600"/>
                      <a:gd name="connsiteY69" fmla="*/ 3419475 h 3638550"/>
                      <a:gd name="connsiteX70" fmla="*/ 1809750 w 2514600"/>
                      <a:gd name="connsiteY70" fmla="*/ 3390900 h 3638550"/>
                      <a:gd name="connsiteX71" fmla="*/ 1704975 w 2514600"/>
                      <a:gd name="connsiteY71" fmla="*/ 3371850 h 3638550"/>
                      <a:gd name="connsiteX72" fmla="*/ 1533525 w 2514600"/>
                      <a:gd name="connsiteY72" fmla="*/ 3352800 h 3638550"/>
                      <a:gd name="connsiteX73" fmla="*/ 1495425 w 2514600"/>
                      <a:gd name="connsiteY73" fmla="*/ 3343275 h 3638550"/>
                      <a:gd name="connsiteX74" fmla="*/ 1466850 w 2514600"/>
                      <a:gd name="connsiteY74" fmla="*/ 3324225 h 3638550"/>
                      <a:gd name="connsiteX75" fmla="*/ 1466850 w 2514600"/>
                      <a:gd name="connsiteY75" fmla="*/ 3248025 h 3638550"/>
                      <a:gd name="connsiteX76" fmla="*/ 1485900 w 2514600"/>
                      <a:gd name="connsiteY76" fmla="*/ 3219450 h 3638550"/>
                      <a:gd name="connsiteX77" fmla="*/ 1504950 w 2514600"/>
                      <a:gd name="connsiteY77" fmla="*/ 3152775 h 3638550"/>
                      <a:gd name="connsiteX78" fmla="*/ 1524000 w 2514600"/>
                      <a:gd name="connsiteY78" fmla="*/ 3067050 h 3638550"/>
                      <a:gd name="connsiteX79" fmla="*/ 1504950 w 2514600"/>
                      <a:gd name="connsiteY79" fmla="*/ 2752725 h 3638550"/>
                      <a:gd name="connsiteX80" fmla="*/ 1495425 w 2514600"/>
                      <a:gd name="connsiteY80" fmla="*/ 2695575 h 3638550"/>
                      <a:gd name="connsiteX81" fmla="*/ 1476375 w 2514600"/>
                      <a:gd name="connsiteY81" fmla="*/ 2619375 h 3638550"/>
                      <a:gd name="connsiteX82" fmla="*/ 1457325 w 2514600"/>
                      <a:gd name="connsiteY82" fmla="*/ 2552700 h 3638550"/>
                      <a:gd name="connsiteX83" fmla="*/ 1466850 w 2514600"/>
                      <a:gd name="connsiteY83" fmla="*/ 2314575 h 3638550"/>
                      <a:gd name="connsiteX84" fmla="*/ 1457325 w 2514600"/>
                      <a:gd name="connsiteY84" fmla="*/ 2190750 h 3638550"/>
                      <a:gd name="connsiteX85" fmla="*/ 1438275 w 2514600"/>
                      <a:gd name="connsiteY85" fmla="*/ 2076450 h 3638550"/>
                      <a:gd name="connsiteX86" fmla="*/ 1457325 w 2514600"/>
                      <a:gd name="connsiteY86" fmla="*/ 1809750 h 3638550"/>
                      <a:gd name="connsiteX87" fmla="*/ 1466850 w 2514600"/>
                      <a:gd name="connsiteY87" fmla="*/ 1781175 h 3638550"/>
                      <a:gd name="connsiteX88" fmla="*/ 1514475 w 2514600"/>
                      <a:gd name="connsiteY88" fmla="*/ 1704975 h 3638550"/>
                      <a:gd name="connsiteX89" fmla="*/ 1543050 w 2514600"/>
                      <a:gd name="connsiteY89" fmla="*/ 1676400 h 3638550"/>
                      <a:gd name="connsiteX90" fmla="*/ 1562100 w 2514600"/>
                      <a:gd name="connsiteY90" fmla="*/ 1638300 h 3638550"/>
                      <a:gd name="connsiteX91" fmla="*/ 1609725 w 2514600"/>
                      <a:gd name="connsiteY91" fmla="*/ 1581150 h 3638550"/>
                      <a:gd name="connsiteX92" fmla="*/ 1638300 w 2514600"/>
                      <a:gd name="connsiteY92" fmla="*/ 1543050 h 3638550"/>
                      <a:gd name="connsiteX93" fmla="*/ 1724025 w 2514600"/>
                      <a:gd name="connsiteY93" fmla="*/ 1495425 h 3638550"/>
                      <a:gd name="connsiteX94" fmla="*/ 1762125 w 2514600"/>
                      <a:gd name="connsiteY94" fmla="*/ 1476375 h 3638550"/>
                      <a:gd name="connsiteX95" fmla="*/ 2171700 w 2514600"/>
                      <a:gd name="connsiteY95" fmla="*/ 1485900 h 3638550"/>
                      <a:gd name="connsiteX96" fmla="*/ 2409825 w 2514600"/>
                      <a:gd name="connsiteY96" fmla="*/ 1485900 h 3638550"/>
                      <a:gd name="connsiteX97" fmla="*/ 2447925 w 2514600"/>
                      <a:gd name="connsiteY97" fmla="*/ 1428750 h 3638550"/>
                      <a:gd name="connsiteX98" fmla="*/ 2486025 w 2514600"/>
                      <a:gd name="connsiteY98" fmla="*/ 1295400 h 3638550"/>
                      <a:gd name="connsiteX99" fmla="*/ 2495550 w 2514600"/>
                      <a:gd name="connsiteY99" fmla="*/ 1257300 h 3638550"/>
                      <a:gd name="connsiteX100" fmla="*/ 2514600 w 2514600"/>
                      <a:gd name="connsiteY100" fmla="*/ 1047750 h 3638550"/>
                      <a:gd name="connsiteX101" fmla="*/ 2505075 w 2514600"/>
                      <a:gd name="connsiteY101" fmla="*/ 781050 h 3638550"/>
                      <a:gd name="connsiteX102" fmla="*/ 2495550 w 2514600"/>
                      <a:gd name="connsiteY102" fmla="*/ 723900 h 3638550"/>
                      <a:gd name="connsiteX103" fmla="*/ 2476500 w 2514600"/>
                      <a:gd name="connsiteY103" fmla="*/ 495300 h 3638550"/>
                      <a:gd name="connsiteX104" fmla="*/ 2457450 w 2514600"/>
                      <a:gd name="connsiteY104" fmla="*/ 400050 h 3638550"/>
                      <a:gd name="connsiteX105" fmla="*/ 2438400 w 2514600"/>
                      <a:gd name="connsiteY105" fmla="*/ 371475 h 3638550"/>
                      <a:gd name="connsiteX106" fmla="*/ 2419350 w 2514600"/>
                      <a:gd name="connsiteY106" fmla="*/ 314325 h 3638550"/>
                      <a:gd name="connsiteX107" fmla="*/ 2371725 w 2514600"/>
                      <a:gd name="connsiteY107" fmla="*/ 257175 h 3638550"/>
                      <a:gd name="connsiteX108" fmla="*/ 2295525 w 2514600"/>
                      <a:gd name="connsiteY108" fmla="*/ 180975 h 3638550"/>
                      <a:gd name="connsiteX109" fmla="*/ 2266950 w 2514600"/>
                      <a:gd name="connsiteY109" fmla="*/ 152400 h 3638550"/>
                      <a:gd name="connsiteX110" fmla="*/ 2209800 w 2514600"/>
                      <a:gd name="connsiteY110" fmla="*/ 85725 h 3638550"/>
                      <a:gd name="connsiteX111" fmla="*/ 2181225 w 2514600"/>
                      <a:gd name="connsiteY111" fmla="*/ 76200 h 3638550"/>
                      <a:gd name="connsiteX112" fmla="*/ 2105025 w 2514600"/>
                      <a:gd name="connsiteY112" fmla="*/ 47625 h 3638550"/>
                      <a:gd name="connsiteX113" fmla="*/ 2047875 w 2514600"/>
                      <a:gd name="connsiteY113" fmla="*/ 38100 h 3638550"/>
                      <a:gd name="connsiteX114" fmla="*/ 1838325 w 2514600"/>
                      <a:gd name="connsiteY114" fmla="*/ 47625 h 3638550"/>
                      <a:gd name="connsiteX115" fmla="*/ 1752600 w 2514600"/>
                      <a:gd name="connsiteY115" fmla="*/ 57150 h 3638550"/>
                      <a:gd name="connsiteX116" fmla="*/ 1495425 w 2514600"/>
                      <a:gd name="connsiteY116" fmla="*/ 76200 h 3638550"/>
                      <a:gd name="connsiteX117" fmla="*/ 1114425 w 2514600"/>
                      <a:gd name="connsiteY117" fmla="*/ 95250 h 3638550"/>
                      <a:gd name="connsiteX118" fmla="*/ 1019175 w 2514600"/>
                      <a:gd name="connsiteY118" fmla="*/ 76200 h 3638550"/>
                      <a:gd name="connsiteX119" fmla="*/ 942975 w 2514600"/>
                      <a:gd name="connsiteY119" fmla="*/ 57150 h 3638550"/>
                      <a:gd name="connsiteX120" fmla="*/ 914400 w 2514600"/>
                      <a:gd name="connsiteY120" fmla="*/ 47625 h 3638550"/>
                      <a:gd name="connsiteX121" fmla="*/ 809625 w 2514600"/>
                      <a:gd name="connsiteY121" fmla="*/ 38100 h 363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514600" h="3638550">
                        <a:moveTo>
                          <a:pt x="1009650" y="171450"/>
                        </a:moveTo>
                        <a:cubicBezTo>
                          <a:pt x="920874" y="112266"/>
                          <a:pt x="1082989" y="223041"/>
                          <a:pt x="895350" y="66675"/>
                        </a:cubicBezTo>
                        <a:cubicBezTo>
                          <a:pt x="887637" y="60247"/>
                          <a:pt x="876300" y="60325"/>
                          <a:pt x="866775" y="57150"/>
                        </a:cubicBezTo>
                        <a:cubicBezTo>
                          <a:pt x="858146" y="50678"/>
                          <a:pt x="814028" y="16489"/>
                          <a:pt x="800100" y="9525"/>
                        </a:cubicBezTo>
                        <a:cubicBezTo>
                          <a:pt x="791120" y="5035"/>
                          <a:pt x="781050" y="3175"/>
                          <a:pt x="771525" y="0"/>
                        </a:cubicBezTo>
                        <a:cubicBezTo>
                          <a:pt x="752475" y="6350"/>
                          <a:pt x="732336" y="10070"/>
                          <a:pt x="714375" y="19050"/>
                        </a:cubicBezTo>
                        <a:cubicBezTo>
                          <a:pt x="680508" y="35983"/>
                          <a:pt x="680402" y="38282"/>
                          <a:pt x="647700" y="47625"/>
                        </a:cubicBezTo>
                        <a:cubicBezTo>
                          <a:pt x="635113" y="51221"/>
                          <a:pt x="622139" y="53388"/>
                          <a:pt x="609600" y="57150"/>
                        </a:cubicBezTo>
                        <a:cubicBezTo>
                          <a:pt x="590366" y="62920"/>
                          <a:pt x="571931" y="71330"/>
                          <a:pt x="552450" y="76200"/>
                        </a:cubicBezTo>
                        <a:cubicBezTo>
                          <a:pt x="539750" y="79375"/>
                          <a:pt x="526607" y="81128"/>
                          <a:pt x="514350" y="85725"/>
                        </a:cubicBezTo>
                        <a:cubicBezTo>
                          <a:pt x="501055" y="90711"/>
                          <a:pt x="489720" y="100285"/>
                          <a:pt x="476250" y="104775"/>
                        </a:cubicBezTo>
                        <a:cubicBezTo>
                          <a:pt x="460891" y="109895"/>
                          <a:pt x="444331" y="110373"/>
                          <a:pt x="428625" y="114300"/>
                        </a:cubicBezTo>
                        <a:cubicBezTo>
                          <a:pt x="418885" y="116735"/>
                          <a:pt x="409704" y="121067"/>
                          <a:pt x="400050" y="123825"/>
                        </a:cubicBezTo>
                        <a:cubicBezTo>
                          <a:pt x="387463" y="127421"/>
                          <a:pt x="374729" y="130510"/>
                          <a:pt x="361950" y="133350"/>
                        </a:cubicBezTo>
                        <a:cubicBezTo>
                          <a:pt x="346146" y="136862"/>
                          <a:pt x="330031" y="138948"/>
                          <a:pt x="314325" y="142875"/>
                        </a:cubicBezTo>
                        <a:cubicBezTo>
                          <a:pt x="277308" y="152129"/>
                          <a:pt x="281826" y="158340"/>
                          <a:pt x="238125" y="171450"/>
                        </a:cubicBezTo>
                        <a:cubicBezTo>
                          <a:pt x="222618" y="176102"/>
                          <a:pt x="206119" y="176715"/>
                          <a:pt x="190500" y="180975"/>
                        </a:cubicBezTo>
                        <a:cubicBezTo>
                          <a:pt x="171127" y="186259"/>
                          <a:pt x="152400" y="193675"/>
                          <a:pt x="133350" y="200025"/>
                        </a:cubicBezTo>
                        <a:lnTo>
                          <a:pt x="104775" y="209550"/>
                        </a:lnTo>
                        <a:lnTo>
                          <a:pt x="76200" y="219075"/>
                        </a:lnTo>
                        <a:lnTo>
                          <a:pt x="57150" y="276225"/>
                        </a:lnTo>
                        <a:cubicBezTo>
                          <a:pt x="53975" y="285750"/>
                          <a:pt x="50060" y="295060"/>
                          <a:pt x="47625" y="304800"/>
                        </a:cubicBezTo>
                        <a:cubicBezTo>
                          <a:pt x="42792" y="324134"/>
                          <a:pt x="36774" y="352344"/>
                          <a:pt x="28575" y="371475"/>
                        </a:cubicBezTo>
                        <a:cubicBezTo>
                          <a:pt x="22982" y="384526"/>
                          <a:pt x="15875" y="396875"/>
                          <a:pt x="9525" y="409575"/>
                        </a:cubicBezTo>
                        <a:cubicBezTo>
                          <a:pt x="6350" y="425450"/>
                          <a:pt x="0" y="441011"/>
                          <a:pt x="0" y="457200"/>
                        </a:cubicBezTo>
                        <a:cubicBezTo>
                          <a:pt x="0" y="485951"/>
                          <a:pt x="4798" y="514565"/>
                          <a:pt x="9525" y="542925"/>
                        </a:cubicBezTo>
                        <a:cubicBezTo>
                          <a:pt x="13586" y="567294"/>
                          <a:pt x="28637" y="587519"/>
                          <a:pt x="38100" y="609600"/>
                        </a:cubicBezTo>
                        <a:cubicBezTo>
                          <a:pt x="42055" y="618828"/>
                          <a:pt x="43670" y="628947"/>
                          <a:pt x="47625" y="638175"/>
                        </a:cubicBezTo>
                        <a:cubicBezTo>
                          <a:pt x="53218" y="651226"/>
                          <a:pt x="61402" y="663092"/>
                          <a:pt x="66675" y="676275"/>
                        </a:cubicBezTo>
                        <a:cubicBezTo>
                          <a:pt x="74133" y="694919"/>
                          <a:pt x="74586" y="716717"/>
                          <a:pt x="85725" y="733425"/>
                        </a:cubicBezTo>
                        <a:cubicBezTo>
                          <a:pt x="98425" y="752475"/>
                          <a:pt x="116585" y="768855"/>
                          <a:pt x="123825" y="790575"/>
                        </a:cubicBezTo>
                        <a:cubicBezTo>
                          <a:pt x="127000" y="800100"/>
                          <a:pt x="128474" y="810373"/>
                          <a:pt x="133350" y="819150"/>
                        </a:cubicBezTo>
                        <a:cubicBezTo>
                          <a:pt x="144469" y="839164"/>
                          <a:pt x="164210" y="854580"/>
                          <a:pt x="171450" y="876300"/>
                        </a:cubicBezTo>
                        <a:cubicBezTo>
                          <a:pt x="185995" y="919935"/>
                          <a:pt x="174951" y="896843"/>
                          <a:pt x="209550" y="942975"/>
                        </a:cubicBezTo>
                        <a:cubicBezTo>
                          <a:pt x="215900" y="962025"/>
                          <a:pt x="221142" y="981481"/>
                          <a:pt x="228600" y="1000125"/>
                        </a:cubicBezTo>
                        <a:cubicBezTo>
                          <a:pt x="234950" y="1016000"/>
                          <a:pt x="242737" y="1031373"/>
                          <a:pt x="247650" y="1047750"/>
                        </a:cubicBezTo>
                        <a:cubicBezTo>
                          <a:pt x="252302" y="1063257"/>
                          <a:pt x="253248" y="1079669"/>
                          <a:pt x="257175" y="1095375"/>
                        </a:cubicBezTo>
                        <a:cubicBezTo>
                          <a:pt x="259610" y="1105115"/>
                          <a:pt x="264058" y="1114264"/>
                          <a:pt x="266700" y="1123950"/>
                        </a:cubicBezTo>
                        <a:cubicBezTo>
                          <a:pt x="273589" y="1149209"/>
                          <a:pt x="277471" y="1175312"/>
                          <a:pt x="285750" y="1200150"/>
                        </a:cubicBezTo>
                        <a:cubicBezTo>
                          <a:pt x="317761" y="1296182"/>
                          <a:pt x="268920" y="1147224"/>
                          <a:pt x="304800" y="1266825"/>
                        </a:cubicBezTo>
                        <a:cubicBezTo>
                          <a:pt x="310570" y="1286059"/>
                          <a:pt x="319912" y="1304284"/>
                          <a:pt x="323850" y="1323975"/>
                        </a:cubicBezTo>
                        <a:cubicBezTo>
                          <a:pt x="330200" y="1355725"/>
                          <a:pt x="332661" y="1388508"/>
                          <a:pt x="342900" y="1419225"/>
                        </a:cubicBezTo>
                        <a:cubicBezTo>
                          <a:pt x="363730" y="1481714"/>
                          <a:pt x="360705" y="1464762"/>
                          <a:pt x="371475" y="1524000"/>
                        </a:cubicBezTo>
                        <a:cubicBezTo>
                          <a:pt x="374930" y="1543001"/>
                          <a:pt x="379078" y="1561933"/>
                          <a:pt x="381000" y="1581150"/>
                        </a:cubicBezTo>
                        <a:cubicBezTo>
                          <a:pt x="388608" y="1657235"/>
                          <a:pt x="400050" y="1809750"/>
                          <a:pt x="400050" y="1809750"/>
                        </a:cubicBezTo>
                        <a:cubicBezTo>
                          <a:pt x="396875" y="1854200"/>
                          <a:pt x="394385" y="1898704"/>
                          <a:pt x="390525" y="1943100"/>
                        </a:cubicBezTo>
                        <a:cubicBezTo>
                          <a:pt x="388034" y="1971743"/>
                          <a:pt x="383124" y="2000153"/>
                          <a:pt x="381000" y="2028825"/>
                        </a:cubicBezTo>
                        <a:cubicBezTo>
                          <a:pt x="376772" y="2085907"/>
                          <a:pt x="374650" y="2143125"/>
                          <a:pt x="371475" y="2200275"/>
                        </a:cubicBezTo>
                        <a:cubicBezTo>
                          <a:pt x="374650" y="2235200"/>
                          <a:pt x="381923" y="2269993"/>
                          <a:pt x="381000" y="2305050"/>
                        </a:cubicBezTo>
                        <a:cubicBezTo>
                          <a:pt x="378324" y="2406734"/>
                          <a:pt x="363550" y="2546222"/>
                          <a:pt x="352425" y="2657475"/>
                        </a:cubicBezTo>
                        <a:cubicBezTo>
                          <a:pt x="349250" y="2800350"/>
                          <a:pt x="348392" y="2943295"/>
                          <a:pt x="342900" y="3086100"/>
                        </a:cubicBezTo>
                        <a:cubicBezTo>
                          <a:pt x="340594" y="3146056"/>
                          <a:pt x="333531" y="3142469"/>
                          <a:pt x="323850" y="3190875"/>
                        </a:cubicBezTo>
                        <a:cubicBezTo>
                          <a:pt x="320062" y="3209813"/>
                          <a:pt x="317500" y="3228975"/>
                          <a:pt x="314325" y="3248025"/>
                        </a:cubicBezTo>
                        <a:cubicBezTo>
                          <a:pt x="317500" y="3257550"/>
                          <a:pt x="322941" y="3266601"/>
                          <a:pt x="323850" y="3276600"/>
                        </a:cubicBezTo>
                        <a:cubicBezTo>
                          <a:pt x="329319" y="3336760"/>
                          <a:pt x="322072" y="3398233"/>
                          <a:pt x="333375" y="3457575"/>
                        </a:cubicBezTo>
                        <a:cubicBezTo>
                          <a:pt x="337295" y="3478155"/>
                          <a:pt x="404642" y="3484917"/>
                          <a:pt x="409575" y="3486150"/>
                        </a:cubicBezTo>
                        <a:cubicBezTo>
                          <a:pt x="419315" y="3488585"/>
                          <a:pt x="429170" y="3491185"/>
                          <a:pt x="438150" y="3495675"/>
                        </a:cubicBezTo>
                        <a:cubicBezTo>
                          <a:pt x="467634" y="3510417"/>
                          <a:pt x="474624" y="3526042"/>
                          <a:pt x="504825" y="3543300"/>
                        </a:cubicBezTo>
                        <a:cubicBezTo>
                          <a:pt x="516244" y="3549825"/>
                          <a:pt x="562221" y="3559699"/>
                          <a:pt x="571500" y="3562350"/>
                        </a:cubicBezTo>
                        <a:cubicBezTo>
                          <a:pt x="639841" y="3581876"/>
                          <a:pt x="550874" y="3562035"/>
                          <a:pt x="647700" y="3581400"/>
                        </a:cubicBezTo>
                        <a:cubicBezTo>
                          <a:pt x="730250" y="3578225"/>
                          <a:pt x="812754" y="3570287"/>
                          <a:pt x="895350" y="3571875"/>
                        </a:cubicBezTo>
                        <a:cubicBezTo>
                          <a:pt x="978129" y="3573467"/>
                          <a:pt x="1060450" y="3584575"/>
                          <a:pt x="1143000" y="3590925"/>
                        </a:cubicBezTo>
                        <a:cubicBezTo>
                          <a:pt x="1184275" y="3594100"/>
                          <a:pt x="1225844" y="3594596"/>
                          <a:pt x="1266825" y="3600450"/>
                        </a:cubicBezTo>
                        <a:cubicBezTo>
                          <a:pt x="1311275" y="3606800"/>
                          <a:pt x="1355885" y="3612118"/>
                          <a:pt x="1400175" y="3619500"/>
                        </a:cubicBezTo>
                        <a:cubicBezTo>
                          <a:pt x="1479470" y="3632716"/>
                          <a:pt x="1438206" y="3626294"/>
                          <a:pt x="1524000" y="3638550"/>
                        </a:cubicBezTo>
                        <a:lnTo>
                          <a:pt x="1714500" y="3629025"/>
                        </a:lnTo>
                        <a:cubicBezTo>
                          <a:pt x="1851282" y="3620979"/>
                          <a:pt x="1807057" y="3633098"/>
                          <a:pt x="1876425" y="3609975"/>
                        </a:cubicBezTo>
                        <a:cubicBezTo>
                          <a:pt x="1889125" y="3590925"/>
                          <a:pt x="1908972" y="3575037"/>
                          <a:pt x="1914525" y="3552825"/>
                        </a:cubicBezTo>
                        <a:cubicBezTo>
                          <a:pt x="1926485" y="3504985"/>
                          <a:pt x="1919910" y="3527144"/>
                          <a:pt x="1933575" y="3486150"/>
                        </a:cubicBezTo>
                        <a:cubicBezTo>
                          <a:pt x="1929074" y="3468147"/>
                          <a:pt x="1924490" y="3431656"/>
                          <a:pt x="1905000" y="3419475"/>
                        </a:cubicBezTo>
                        <a:cubicBezTo>
                          <a:pt x="1891900" y="3411287"/>
                          <a:pt x="1830518" y="3395515"/>
                          <a:pt x="1809750" y="3390900"/>
                        </a:cubicBezTo>
                        <a:cubicBezTo>
                          <a:pt x="1784670" y="3385327"/>
                          <a:pt x="1728608" y="3374804"/>
                          <a:pt x="1704975" y="3371850"/>
                        </a:cubicBezTo>
                        <a:cubicBezTo>
                          <a:pt x="1646276" y="3364513"/>
                          <a:pt x="1591632" y="3362485"/>
                          <a:pt x="1533525" y="3352800"/>
                        </a:cubicBezTo>
                        <a:cubicBezTo>
                          <a:pt x="1520612" y="3350648"/>
                          <a:pt x="1508125" y="3346450"/>
                          <a:pt x="1495425" y="3343275"/>
                        </a:cubicBezTo>
                        <a:cubicBezTo>
                          <a:pt x="1485900" y="3336925"/>
                          <a:pt x="1474001" y="3333164"/>
                          <a:pt x="1466850" y="3324225"/>
                        </a:cubicBezTo>
                        <a:cubicBezTo>
                          <a:pt x="1449909" y="3303049"/>
                          <a:pt x="1459059" y="3268801"/>
                          <a:pt x="1466850" y="3248025"/>
                        </a:cubicBezTo>
                        <a:cubicBezTo>
                          <a:pt x="1470870" y="3237306"/>
                          <a:pt x="1480780" y="3229689"/>
                          <a:pt x="1485900" y="3219450"/>
                        </a:cubicBezTo>
                        <a:cubicBezTo>
                          <a:pt x="1493513" y="3204225"/>
                          <a:pt x="1500881" y="3167017"/>
                          <a:pt x="1504950" y="3152775"/>
                        </a:cubicBezTo>
                        <a:cubicBezTo>
                          <a:pt x="1523709" y="3087120"/>
                          <a:pt x="1506811" y="3170187"/>
                          <a:pt x="1524000" y="3067050"/>
                        </a:cubicBezTo>
                        <a:cubicBezTo>
                          <a:pt x="1500317" y="2877582"/>
                          <a:pt x="1528859" y="3123315"/>
                          <a:pt x="1504950" y="2752725"/>
                        </a:cubicBezTo>
                        <a:cubicBezTo>
                          <a:pt x="1503707" y="2733452"/>
                          <a:pt x="1499472" y="2714459"/>
                          <a:pt x="1495425" y="2695575"/>
                        </a:cubicBezTo>
                        <a:cubicBezTo>
                          <a:pt x="1489939" y="2669974"/>
                          <a:pt x="1484654" y="2644213"/>
                          <a:pt x="1476375" y="2619375"/>
                        </a:cubicBezTo>
                        <a:cubicBezTo>
                          <a:pt x="1462710" y="2578381"/>
                          <a:pt x="1469285" y="2600540"/>
                          <a:pt x="1457325" y="2552700"/>
                        </a:cubicBezTo>
                        <a:cubicBezTo>
                          <a:pt x="1460500" y="2473325"/>
                          <a:pt x="1466850" y="2394013"/>
                          <a:pt x="1466850" y="2314575"/>
                        </a:cubicBezTo>
                        <a:cubicBezTo>
                          <a:pt x="1466850" y="2273178"/>
                          <a:pt x="1461250" y="2231960"/>
                          <a:pt x="1457325" y="2190750"/>
                        </a:cubicBezTo>
                        <a:cubicBezTo>
                          <a:pt x="1450464" y="2118712"/>
                          <a:pt x="1451815" y="2130612"/>
                          <a:pt x="1438275" y="2076450"/>
                        </a:cubicBezTo>
                        <a:cubicBezTo>
                          <a:pt x="1441820" y="2002015"/>
                          <a:pt x="1440731" y="1892722"/>
                          <a:pt x="1457325" y="1809750"/>
                        </a:cubicBezTo>
                        <a:cubicBezTo>
                          <a:pt x="1459294" y="1799905"/>
                          <a:pt x="1462895" y="1790403"/>
                          <a:pt x="1466850" y="1781175"/>
                        </a:cubicBezTo>
                        <a:cubicBezTo>
                          <a:pt x="1480788" y="1748652"/>
                          <a:pt x="1491033" y="1732324"/>
                          <a:pt x="1514475" y="1704975"/>
                        </a:cubicBezTo>
                        <a:cubicBezTo>
                          <a:pt x="1523241" y="1694748"/>
                          <a:pt x="1535220" y="1687361"/>
                          <a:pt x="1543050" y="1676400"/>
                        </a:cubicBezTo>
                        <a:cubicBezTo>
                          <a:pt x="1551303" y="1664846"/>
                          <a:pt x="1555055" y="1650628"/>
                          <a:pt x="1562100" y="1638300"/>
                        </a:cubicBezTo>
                        <a:cubicBezTo>
                          <a:pt x="1586159" y="1596196"/>
                          <a:pt x="1575953" y="1620550"/>
                          <a:pt x="1609725" y="1581150"/>
                        </a:cubicBezTo>
                        <a:cubicBezTo>
                          <a:pt x="1620056" y="1569097"/>
                          <a:pt x="1626435" y="1553597"/>
                          <a:pt x="1638300" y="1543050"/>
                        </a:cubicBezTo>
                        <a:cubicBezTo>
                          <a:pt x="1695911" y="1491841"/>
                          <a:pt x="1677191" y="1515497"/>
                          <a:pt x="1724025" y="1495425"/>
                        </a:cubicBezTo>
                        <a:cubicBezTo>
                          <a:pt x="1737076" y="1489832"/>
                          <a:pt x="1749425" y="1482725"/>
                          <a:pt x="1762125" y="1476375"/>
                        </a:cubicBezTo>
                        <a:lnTo>
                          <a:pt x="2171700" y="1485900"/>
                        </a:lnTo>
                        <a:cubicBezTo>
                          <a:pt x="2399574" y="1494499"/>
                          <a:pt x="2107768" y="1506037"/>
                          <a:pt x="2409825" y="1485900"/>
                        </a:cubicBezTo>
                        <a:cubicBezTo>
                          <a:pt x="2422525" y="1466850"/>
                          <a:pt x="2440685" y="1450470"/>
                          <a:pt x="2447925" y="1428750"/>
                        </a:cubicBezTo>
                        <a:cubicBezTo>
                          <a:pt x="2475254" y="1346762"/>
                          <a:pt x="2462105" y="1391081"/>
                          <a:pt x="2486025" y="1295400"/>
                        </a:cubicBezTo>
                        <a:cubicBezTo>
                          <a:pt x="2489200" y="1282700"/>
                          <a:pt x="2493926" y="1270290"/>
                          <a:pt x="2495550" y="1257300"/>
                        </a:cubicBezTo>
                        <a:cubicBezTo>
                          <a:pt x="2510602" y="1136881"/>
                          <a:pt x="2503251" y="1206633"/>
                          <a:pt x="2514600" y="1047750"/>
                        </a:cubicBezTo>
                        <a:cubicBezTo>
                          <a:pt x="2511425" y="958850"/>
                          <a:pt x="2510299" y="869853"/>
                          <a:pt x="2505075" y="781050"/>
                        </a:cubicBezTo>
                        <a:cubicBezTo>
                          <a:pt x="2503941" y="761771"/>
                          <a:pt x="2497807" y="743080"/>
                          <a:pt x="2495550" y="723900"/>
                        </a:cubicBezTo>
                        <a:cubicBezTo>
                          <a:pt x="2479243" y="585290"/>
                          <a:pt x="2492296" y="645365"/>
                          <a:pt x="2476500" y="495300"/>
                        </a:cubicBezTo>
                        <a:cubicBezTo>
                          <a:pt x="2475401" y="484856"/>
                          <a:pt x="2464489" y="416474"/>
                          <a:pt x="2457450" y="400050"/>
                        </a:cubicBezTo>
                        <a:cubicBezTo>
                          <a:pt x="2452941" y="389528"/>
                          <a:pt x="2443049" y="381936"/>
                          <a:pt x="2438400" y="371475"/>
                        </a:cubicBezTo>
                        <a:cubicBezTo>
                          <a:pt x="2430245" y="353125"/>
                          <a:pt x="2433549" y="328524"/>
                          <a:pt x="2419350" y="314325"/>
                        </a:cubicBezTo>
                        <a:cubicBezTo>
                          <a:pt x="2257847" y="152822"/>
                          <a:pt x="2504335" y="403046"/>
                          <a:pt x="2371725" y="257175"/>
                        </a:cubicBezTo>
                        <a:cubicBezTo>
                          <a:pt x="2347562" y="230596"/>
                          <a:pt x="2320925" y="206375"/>
                          <a:pt x="2295525" y="180975"/>
                        </a:cubicBezTo>
                        <a:cubicBezTo>
                          <a:pt x="2286000" y="171450"/>
                          <a:pt x="2275032" y="163176"/>
                          <a:pt x="2266950" y="152400"/>
                        </a:cubicBezTo>
                        <a:cubicBezTo>
                          <a:pt x="2253745" y="134794"/>
                          <a:pt x="2229700" y="98992"/>
                          <a:pt x="2209800" y="85725"/>
                        </a:cubicBezTo>
                        <a:cubicBezTo>
                          <a:pt x="2201446" y="80156"/>
                          <a:pt x="2190626" y="79725"/>
                          <a:pt x="2181225" y="76200"/>
                        </a:cubicBezTo>
                        <a:cubicBezTo>
                          <a:pt x="2170439" y="72155"/>
                          <a:pt x="2122714" y="51556"/>
                          <a:pt x="2105025" y="47625"/>
                        </a:cubicBezTo>
                        <a:cubicBezTo>
                          <a:pt x="2086172" y="43435"/>
                          <a:pt x="2066925" y="41275"/>
                          <a:pt x="2047875" y="38100"/>
                        </a:cubicBezTo>
                        <a:lnTo>
                          <a:pt x="1838325" y="47625"/>
                        </a:lnTo>
                        <a:cubicBezTo>
                          <a:pt x="1809634" y="49476"/>
                          <a:pt x="1781252" y="54762"/>
                          <a:pt x="1752600" y="57150"/>
                        </a:cubicBezTo>
                        <a:lnTo>
                          <a:pt x="1495425" y="76200"/>
                        </a:lnTo>
                        <a:cubicBezTo>
                          <a:pt x="1254161" y="89604"/>
                          <a:pt x="1381154" y="83126"/>
                          <a:pt x="1114425" y="95250"/>
                        </a:cubicBezTo>
                        <a:cubicBezTo>
                          <a:pt x="1082675" y="88900"/>
                          <a:pt x="1050587" y="84053"/>
                          <a:pt x="1019175" y="76200"/>
                        </a:cubicBezTo>
                        <a:cubicBezTo>
                          <a:pt x="993775" y="69850"/>
                          <a:pt x="967813" y="65429"/>
                          <a:pt x="942975" y="57150"/>
                        </a:cubicBezTo>
                        <a:cubicBezTo>
                          <a:pt x="933450" y="53975"/>
                          <a:pt x="924245" y="49594"/>
                          <a:pt x="914400" y="47625"/>
                        </a:cubicBezTo>
                        <a:cubicBezTo>
                          <a:pt x="857795" y="36304"/>
                          <a:pt x="857367" y="38100"/>
                          <a:pt x="809625" y="38100"/>
                        </a:cubicBezTo>
                      </a:path>
                    </a:pathLst>
                  </a:cu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grpSp>
                <p:nvGrpSpPr>
                  <p:cNvPr id="108583" name="Group 151"/>
                  <p:cNvGrpSpPr>
                    <a:grpSpLocks/>
                  </p:cNvGrpSpPr>
                  <p:nvPr/>
                </p:nvGrpSpPr>
                <p:grpSpPr bwMode="auto">
                  <a:xfrm>
                    <a:off x="2520481" y="3582988"/>
                    <a:ext cx="1441919" cy="78256"/>
                    <a:chOff x="2444281" y="2744788"/>
                    <a:chExt cx="1441919" cy="78256"/>
                  </a:xfrm>
                </p:grpSpPr>
                <p:cxnSp>
                  <p:nvCxnSpPr>
                    <p:cNvPr id="163" name="Straight Arrow Connector 162"/>
                    <p:cNvCxnSpPr/>
                    <p:nvPr/>
                  </p:nvCxnSpPr>
                  <p:spPr>
                    <a:xfrm flipV="1">
                      <a:off x="2444351" y="2744517"/>
                      <a:ext cx="1441849" cy="0"/>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a:off x="2520296" y="2821852"/>
                      <a:ext cx="1295543" cy="1516"/>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8559" name="Group 167"/>
                <p:cNvGrpSpPr>
                  <a:grpSpLocks/>
                </p:cNvGrpSpPr>
                <p:nvPr/>
              </p:nvGrpSpPr>
              <p:grpSpPr bwMode="auto">
                <a:xfrm>
                  <a:off x="3582292" y="5064601"/>
                  <a:ext cx="1142106" cy="724813"/>
                  <a:chOff x="2907362" y="3241584"/>
                  <a:chExt cx="1055037" cy="659393"/>
                </a:xfrm>
              </p:grpSpPr>
              <p:pic>
                <p:nvPicPr>
                  <p:cNvPr id="108572"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rot="276293">
                    <a:off x="2907362" y="3726465"/>
                    <a:ext cx="696593" cy="17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Freeform 169"/>
                  <p:cNvSpPr/>
                  <p:nvPr/>
                </p:nvSpPr>
                <p:spPr bwMode="auto">
                  <a:xfrm rot="4671676">
                    <a:off x="2967252" y="3264927"/>
                    <a:ext cx="468664" cy="421977"/>
                  </a:xfrm>
                  <a:custGeom>
                    <a:avLst/>
                    <a:gdLst>
                      <a:gd name="connsiteX0" fmla="*/ 1009650 w 2514600"/>
                      <a:gd name="connsiteY0" fmla="*/ 171450 h 3638550"/>
                      <a:gd name="connsiteX1" fmla="*/ 895350 w 2514600"/>
                      <a:gd name="connsiteY1" fmla="*/ 66675 h 3638550"/>
                      <a:gd name="connsiteX2" fmla="*/ 866775 w 2514600"/>
                      <a:gd name="connsiteY2" fmla="*/ 57150 h 3638550"/>
                      <a:gd name="connsiteX3" fmla="*/ 800100 w 2514600"/>
                      <a:gd name="connsiteY3" fmla="*/ 9525 h 3638550"/>
                      <a:gd name="connsiteX4" fmla="*/ 771525 w 2514600"/>
                      <a:gd name="connsiteY4" fmla="*/ 0 h 3638550"/>
                      <a:gd name="connsiteX5" fmla="*/ 714375 w 2514600"/>
                      <a:gd name="connsiteY5" fmla="*/ 19050 h 3638550"/>
                      <a:gd name="connsiteX6" fmla="*/ 647700 w 2514600"/>
                      <a:gd name="connsiteY6" fmla="*/ 47625 h 3638550"/>
                      <a:gd name="connsiteX7" fmla="*/ 609600 w 2514600"/>
                      <a:gd name="connsiteY7" fmla="*/ 57150 h 3638550"/>
                      <a:gd name="connsiteX8" fmla="*/ 552450 w 2514600"/>
                      <a:gd name="connsiteY8" fmla="*/ 76200 h 3638550"/>
                      <a:gd name="connsiteX9" fmla="*/ 514350 w 2514600"/>
                      <a:gd name="connsiteY9" fmla="*/ 85725 h 3638550"/>
                      <a:gd name="connsiteX10" fmla="*/ 476250 w 2514600"/>
                      <a:gd name="connsiteY10" fmla="*/ 104775 h 3638550"/>
                      <a:gd name="connsiteX11" fmla="*/ 428625 w 2514600"/>
                      <a:gd name="connsiteY11" fmla="*/ 114300 h 3638550"/>
                      <a:gd name="connsiteX12" fmla="*/ 400050 w 2514600"/>
                      <a:gd name="connsiteY12" fmla="*/ 123825 h 3638550"/>
                      <a:gd name="connsiteX13" fmla="*/ 361950 w 2514600"/>
                      <a:gd name="connsiteY13" fmla="*/ 133350 h 3638550"/>
                      <a:gd name="connsiteX14" fmla="*/ 314325 w 2514600"/>
                      <a:gd name="connsiteY14" fmla="*/ 142875 h 3638550"/>
                      <a:gd name="connsiteX15" fmla="*/ 238125 w 2514600"/>
                      <a:gd name="connsiteY15" fmla="*/ 171450 h 3638550"/>
                      <a:gd name="connsiteX16" fmla="*/ 190500 w 2514600"/>
                      <a:gd name="connsiteY16" fmla="*/ 180975 h 3638550"/>
                      <a:gd name="connsiteX17" fmla="*/ 133350 w 2514600"/>
                      <a:gd name="connsiteY17" fmla="*/ 200025 h 3638550"/>
                      <a:gd name="connsiteX18" fmla="*/ 104775 w 2514600"/>
                      <a:gd name="connsiteY18" fmla="*/ 209550 h 3638550"/>
                      <a:gd name="connsiteX19" fmla="*/ 76200 w 2514600"/>
                      <a:gd name="connsiteY19" fmla="*/ 219075 h 3638550"/>
                      <a:gd name="connsiteX20" fmla="*/ 57150 w 2514600"/>
                      <a:gd name="connsiteY20" fmla="*/ 276225 h 3638550"/>
                      <a:gd name="connsiteX21" fmla="*/ 47625 w 2514600"/>
                      <a:gd name="connsiteY21" fmla="*/ 304800 h 3638550"/>
                      <a:gd name="connsiteX22" fmla="*/ 28575 w 2514600"/>
                      <a:gd name="connsiteY22" fmla="*/ 371475 h 3638550"/>
                      <a:gd name="connsiteX23" fmla="*/ 9525 w 2514600"/>
                      <a:gd name="connsiteY23" fmla="*/ 409575 h 3638550"/>
                      <a:gd name="connsiteX24" fmla="*/ 0 w 2514600"/>
                      <a:gd name="connsiteY24" fmla="*/ 457200 h 3638550"/>
                      <a:gd name="connsiteX25" fmla="*/ 9525 w 2514600"/>
                      <a:gd name="connsiteY25" fmla="*/ 542925 h 3638550"/>
                      <a:gd name="connsiteX26" fmla="*/ 38100 w 2514600"/>
                      <a:gd name="connsiteY26" fmla="*/ 609600 h 3638550"/>
                      <a:gd name="connsiteX27" fmla="*/ 47625 w 2514600"/>
                      <a:gd name="connsiteY27" fmla="*/ 638175 h 3638550"/>
                      <a:gd name="connsiteX28" fmla="*/ 66675 w 2514600"/>
                      <a:gd name="connsiteY28" fmla="*/ 676275 h 3638550"/>
                      <a:gd name="connsiteX29" fmla="*/ 85725 w 2514600"/>
                      <a:gd name="connsiteY29" fmla="*/ 733425 h 3638550"/>
                      <a:gd name="connsiteX30" fmla="*/ 123825 w 2514600"/>
                      <a:gd name="connsiteY30" fmla="*/ 790575 h 3638550"/>
                      <a:gd name="connsiteX31" fmla="*/ 133350 w 2514600"/>
                      <a:gd name="connsiteY31" fmla="*/ 819150 h 3638550"/>
                      <a:gd name="connsiteX32" fmla="*/ 171450 w 2514600"/>
                      <a:gd name="connsiteY32" fmla="*/ 876300 h 3638550"/>
                      <a:gd name="connsiteX33" fmla="*/ 209550 w 2514600"/>
                      <a:gd name="connsiteY33" fmla="*/ 942975 h 3638550"/>
                      <a:gd name="connsiteX34" fmla="*/ 228600 w 2514600"/>
                      <a:gd name="connsiteY34" fmla="*/ 1000125 h 3638550"/>
                      <a:gd name="connsiteX35" fmla="*/ 247650 w 2514600"/>
                      <a:gd name="connsiteY35" fmla="*/ 1047750 h 3638550"/>
                      <a:gd name="connsiteX36" fmla="*/ 257175 w 2514600"/>
                      <a:gd name="connsiteY36" fmla="*/ 1095375 h 3638550"/>
                      <a:gd name="connsiteX37" fmla="*/ 266700 w 2514600"/>
                      <a:gd name="connsiteY37" fmla="*/ 1123950 h 3638550"/>
                      <a:gd name="connsiteX38" fmla="*/ 285750 w 2514600"/>
                      <a:gd name="connsiteY38" fmla="*/ 1200150 h 3638550"/>
                      <a:gd name="connsiteX39" fmla="*/ 304800 w 2514600"/>
                      <a:gd name="connsiteY39" fmla="*/ 1266825 h 3638550"/>
                      <a:gd name="connsiteX40" fmla="*/ 323850 w 2514600"/>
                      <a:gd name="connsiteY40" fmla="*/ 1323975 h 3638550"/>
                      <a:gd name="connsiteX41" fmla="*/ 342900 w 2514600"/>
                      <a:gd name="connsiteY41" fmla="*/ 1419225 h 3638550"/>
                      <a:gd name="connsiteX42" fmla="*/ 371475 w 2514600"/>
                      <a:gd name="connsiteY42" fmla="*/ 1524000 h 3638550"/>
                      <a:gd name="connsiteX43" fmla="*/ 381000 w 2514600"/>
                      <a:gd name="connsiteY43" fmla="*/ 1581150 h 3638550"/>
                      <a:gd name="connsiteX44" fmla="*/ 400050 w 2514600"/>
                      <a:gd name="connsiteY44" fmla="*/ 1809750 h 3638550"/>
                      <a:gd name="connsiteX45" fmla="*/ 390525 w 2514600"/>
                      <a:gd name="connsiteY45" fmla="*/ 1943100 h 3638550"/>
                      <a:gd name="connsiteX46" fmla="*/ 381000 w 2514600"/>
                      <a:gd name="connsiteY46" fmla="*/ 2028825 h 3638550"/>
                      <a:gd name="connsiteX47" fmla="*/ 371475 w 2514600"/>
                      <a:gd name="connsiteY47" fmla="*/ 2200275 h 3638550"/>
                      <a:gd name="connsiteX48" fmla="*/ 381000 w 2514600"/>
                      <a:gd name="connsiteY48" fmla="*/ 2305050 h 3638550"/>
                      <a:gd name="connsiteX49" fmla="*/ 352425 w 2514600"/>
                      <a:gd name="connsiteY49" fmla="*/ 2657475 h 3638550"/>
                      <a:gd name="connsiteX50" fmla="*/ 342900 w 2514600"/>
                      <a:gd name="connsiteY50" fmla="*/ 3086100 h 3638550"/>
                      <a:gd name="connsiteX51" fmla="*/ 323850 w 2514600"/>
                      <a:gd name="connsiteY51" fmla="*/ 3190875 h 3638550"/>
                      <a:gd name="connsiteX52" fmla="*/ 314325 w 2514600"/>
                      <a:gd name="connsiteY52" fmla="*/ 3248025 h 3638550"/>
                      <a:gd name="connsiteX53" fmla="*/ 323850 w 2514600"/>
                      <a:gd name="connsiteY53" fmla="*/ 3276600 h 3638550"/>
                      <a:gd name="connsiteX54" fmla="*/ 333375 w 2514600"/>
                      <a:gd name="connsiteY54" fmla="*/ 3457575 h 3638550"/>
                      <a:gd name="connsiteX55" fmla="*/ 409575 w 2514600"/>
                      <a:gd name="connsiteY55" fmla="*/ 3486150 h 3638550"/>
                      <a:gd name="connsiteX56" fmla="*/ 438150 w 2514600"/>
                      <a:gd name="connsiteY56" fmla="*/ 3495675 h 3638550"/>
                      <a:gd name="connsiteX57" fmla="*/ 504825 w 2514600"/>
                      <a:gd name="connsiteY57" fmla="*/ 3543300 h 3638550"/>
                      <a:gd name="connsiteX58" fmla="*/ 571500 w 2514600"/>
                      <a:gd name="connsiteY58" fmla="*/ 3562350 h 3638550"/>
                      <a:gd name="connsiteX59" fmla="*/ 647700 w 2514600"/>
                      <a:gd name="connsiteY59" fmla="*/ 3581400 h 3638550"/>
                      <a:gd name="connsiteX60" fmla="*/ 895350 w 2514600"/>
                      <a:gd name="connsiteY60" fmla="*/ 3571875 h 3638550"/>
                      <a:gd name="connsiteX61" fmla="*/ 1143000 w 2514600"/>
                      <a:gd name="connsiteY61" fmla="*/ 3590925 h 3638550"/>
                      <a:gd name="connsiteX62" fmla="*/ 1266825 w 2514600"/>
                      <a:gd name="connsiteY62" fmla="*/ 3600450 h 3638550"/>
                      <a:gd name="connsiteX63" fmla="*/ 1400175 w 2514600"/>
                      <a:gd name="connsiteY63" fmla="*/ 3619500 h 3638550"/>
                      <a:gd name="connsiteX64" fmla="*/ 1524000 w 2514600"/>
                      <a:gd name="connsiteY64" fmla="*/ 3638550 h 3638550"/>
                      <a:gd name="connsiteX65" fmla="*/ 1714500 w 2514600"/>
                      <a:gd name="connsiteY65" fmla="*/ 3629025 h 3638550"/>
                      <a:gd name="connsiteX66" fmla="*/ 1876425 w 2514600"/>
                      <a:gd name="connsiteY66" fmla="*/ 3609975 h 3638550"/>
                      <a:gd name="connsiteX67" fmla="*/ 1914525 w 2514600"/>
                      <a:gd name="connsiteY67" fmla="*/ 3552825 h 3638550"/>
                      <a:gd name="connsiteX68" fmla="*/ 1933575 w 2514600"/>
                      <a:gd name="connsiteY68" fmla="*/ 3486150 h 3638550"/>
                      <a:gd name="connsiteX69" fmla="*/ 1905000 w 2514600"/>
                      <a:gd name="connsiteY69" fmla="*/ 3419475 h 3638550"/>
                      <a:gd name="connsiteX70" fmla="*/ 1809750 w 2514600"/>
                      <a:gd name="connsiteY70" fmla="*/ 3390900 h 3638550"/>
                      <a:gd name="connsiteX71" fmla="*/ 1704975 w 2514600"/>
                      <a:gd name="connsiteY71" fmla="*/ 3371850 h 3638550"/>
                      <a:gd name="connsiteX72" fmla="*/ 1533525 w 2514600"/>
                      <a:gd name="connsiteY72" fmla="*/ 3352800 h 3638550"/>
                      <a:gd name="connsiteX73" fmla="*/ 1495425 w 2514600"/>
                      <a:gd name="connsiteY73" fmla="*/ 3343275 h 3638550"/>
                      <a:gd name="connsiteX74" fmla="*/ 1466850 w 2514600"/>
                      <a:gd name="connsiteY74" fmla="*/ 3324225 h 3638550"/>
                      <a:gd name="connsiteX75" fmla="*/ 1466850 w 2514600"/>
                      <a:gd name="connsiteY75" fmla="*/ 3248025 h 3638550"/>
                      <a:gd name="connsiteX76" fmla="*/ 1485900 w 2514600"/>
                      <a:gd name="connsiteY76" fmla="*/ 3219450 h 3638550"/>
                      <a:gd name="connsiteX77" fmla="*/ 1504950 w 2514600"/>
                      <a:gd name="connsiteY77" fmla="*/ 3152775 h 3638550"/>
                      <a:gd name="connsiteX78" fmla="*/ 1524000 w 2514600"/>
                      <a:gd name="connsiteY78" fmla="*/ 3067050 h 3638550"/>
                      <a:gd name="connsiteX79" fmla="*/ 1504950 w 2514600"/>
                      <a:gd name="connsiteY79" fmla="*/ 2752725 h 3638550"/>
                      <a:gd name="connsiteX80" fmla="*/ 1495425 w 2514600"/>
                      <a:gd name="connsiteY80" fmla="*/ 2695575 h 3638550"/>
                      <a:gd name="connsiteX81" fmla="*/ 1476375 w 2514600"/>
                      <a:gd name="connsiteY81" fmla="*/ 2619375 h 3638550"/>
                      <a:gd name="connsiteX82" fmla="*/ 1457325 w 2514600"/>
                      <a:gd name="connsiteY82" fmla="*/ 2552700 h 3638550"/>
                      <a:gd name="connsiteX83" fmla="*/ 1466850 w 2514600"/>
                      <a:gd name="connsiteY83" fmla="*/ 2314575 h 3638550"/>
                      <a:gd name="connsiteX84" fmla="*/ 1457325 w 2514600"/>
                      <a:gd name="connsiteY84" fmla="*/ 2190750 h 3638550"/>
                      <a:gd name="connsiteX85" fmla="*/ 1438275 w 2514600"/>
                      <a:gd name="connsiteY85" fmla="*/ 2076450 h 3638550"/>
                      <a:gd name="connsiteX86" fmla="*/ 1457325 w 2514600"/>
                      <a:gd name="connsiteY86" fmla="*/ 1809750 h 3638550"/>
                      <a:gd name="connsiteX87" fmla="*/ 1466850 w 2514600"/>
                      <a:gd name="connsiteY87" fmla="*/ 1781175 h 3638550"/>
                      <a:gd name="connsiteX88" fmla="*/ 1514475 w 2514600"/>
                      <a:gd name="connsiteY88" fmla="*/ 1704975 h 3638550"/>
                      <a:gd name="connsiteX89" fmla="*/ 1543050 w 2514600"/>
                      <a:gd name="connsiteY89" fmla="*/ 1676400 h 3638550"/>
                      <a:gd name="connsiteX90" fmla="*/ 1562100 w 2514600"/>
                      <a:gd name="connsiteY90" fmla="*/ 1638300 h 3638550"/>
                      <a:gd name="connsiteX91" fmla="*/ 1609725 w 2514600"/>
                      <a:gd name="connsiteY91" fmla="*/ 1581150 h 3638550"/>
                      <a:gd name="connsiteX92" fmla="*/ 1638300 w 2514600"/>
                      <a:gd name="connsiteY92" fmla="*/ 1543050 h 3638550"/>
                      <a:gd name="connsiteX93" fmla="*/ 1724025 w 2514600"/>
                      <a:gd name="connsiteY93" fmla="*/ 1495425 h 3638550"/>
                      <a:gd name="connsiteX94" fmla="*/ 1762125 w 2514600"/>
                      <a:gd name="connsiteY94" fmla="*/ 1476375 h 3638550"/>
                      <a:gd name="connsiteX95" fmla="*/ 2171700 w 2514600"/>
                      <a:gd name="connsiteY95" fmla="*/ 1485900 h 3638550"/>
                      <a:gd name="connsiteX96" fmla="*/ 2409825 w 2514600"/>
                      <a:gd name="connsiteY96" fmla="*/ 1485900 h 3638550"/>
                      <a:gd name="connsiteX97" fmla="*/ 2447925 w 2514600"/>
                      <a:gd name="connsiteY97" fmla="*/ 1428750 h 3638550"/>
                      <a:gd name="connsiteX98" fmla="*/ 2486025 w 2514600"/>
                      <a:gd name="connsiteY98" fmla="*/ 1295400 h 3638550"/>
                      <a:gd name="connsiteX99" fmla="*/ 2495550 w 2514600"/>
                      <a:gd name="connsiteY99" fmla="*/ 1257300 h 3638550"/>
                      <a:gd name="connsiteX100" fmla="*/ 2514600 w 2514600"/>
                      <a:gd name="connsiteY100" fmla="*/ 1047750 h 3638550"/>
                      <a:gd name="connsiteX101" fmla="*/ 2505075 w 2514600"/>
                      <a:gd name="connsiteY101" fmla="*/ 781050 h 3638550"/>
                      <a:gd name="connsiteX102" fmla="*/ 2495550 w 2514600"/>
                      <a:gd name="connsiteY102" fmla="*/ 723900 h 3638550"/>
                      <a:gd name="connsiteX103" fmla="*/ 2476500 w 2514600"/>
                      <a:gd name="connsiteY103" fmla="*/ 495300 h 3638550"/>
                      <a:gd name="connsiteX104" fmla="*/ 2457450 w 2514600"/>
                      <a:gd name="connsiteY104" fmla="*/ 400050 h 3638550"/>
                      <a:gd name="connsiteX105" fmla="*/ 2438400 w 2514600"/>
                      <a:gd name="connsiteY105" fmla="*/ 371475 h 3638550"/>
                      <a:gd name="connsiteX106" fmla="*/ 2419350 w 2514600"/>
                      <a:gd name="connsiteY106" fmla="*/ 314325 h 3638550"/>
                      <a:gd name="connsiteX107" fmla="*/ 2371725 w 2514600"/>
                      <a:gd name="connsiteY107" fmla="*/ 257175 h 3638550"/>
                      <a:gd name="connsiteX108" fmla="*/ 2295525 w 2514600"/>
                      <a:gd name="connsiteY108" fmla="*/ 180975 h 3638550"/>
                      <a:gd name="connsiteX109" fmla="*/ 2266950 w 2514600"/>
                      <a:gd name="connsiteY109" fmla="*/ 152400 h 3638550"/>
                      <a:gd name="connsiteX110" fmla="*/ 2209800 w 2514600"/>
                      <a:gd name="connsiteY110" fmla="*/ 85725 h 3638550"/>
                      <a:gd name="connsiteX111" fmla="*/ 2181225 w 2514600"/>
                      <a:gd name="connsiteY111" fmla="*/ 76200 h 3638550"/>
                      <a:gd name="connsiteX112" fmla="*/ 2105025 w 2514600"/>
                      <a:gd name="connsiteY112" fmla="*/ 47625 h 3638550"/>
                      <a:gd name="connsiteX113" fmla="*/ 2047875 w 2514600"/>
                      <a:gd name="connsiteY113" fmla="*/ 38100 h 3638550"/>
                      <a:gd name="connsiteX114" fmla="*/ 1838325 w 2514600"/>
                      <a:gd name="connsiteY114" fmla="*/ 47625 h 3638550"/>
                      <a:gd name="connsiteX115" fmla="*/ 1752600 w 2514600"/>
                      <a:gd name="connsiteY115" fmla="*/ 57150 h 3638550"/>
                      <a:gd name="connsiteX116" fmla="*/ 1495425 w 2514600"/>
                      <a:gd name="connsiteY116" fmla="*/ 76200 h 3638550"/>
                      <a:gd name="connsiteX117" fmla="*/ 1114425 w 2514600"/>
                      <a:gd name="connsiteY117" fmla="*/ 95250 h 3638550"/>
                      <a:gd name="connsiteX118" fmla="*/ 1019175 w 2514600"/>
                      <a:gd name="connsiteY118" fmla="*/ 76200 h 3638550"/>
                      <a:gd name="connsiteX119" fmla="*/ 942975 w 2514600"/>
                      <a:gd name="connsiteY119" fmla="*/ 57150 h 3638550"/>
                      <a:gd name="connsiteX120" fmla="*/ 914400 w 2514600"/>
                      <a:gd name="connsiteY120" fmla="*/ 47625 h 3638550"/>
                      <a:gd name="connsiteX121" fmla="*/ 809625 w 2514600"/>
                      <a:gd name="connsiteY121" fmla="*/ 38100 h 363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2514600" h="3638550">
                        <a:moveTo>
                          <a:pt x="1009650" y="171450"/>
                        </a:moveTo>
                        <a:cubicBezTo>
                          <a:pt x="920874" y="112266"/>
                          <a:pt x="1082989" y="223041"/>
                          <a:pt x="895350" y="66675"/>
                        </a:cubicBezTo>
                        <a:cubicBezTo>
                          <a:pt x="887637" y="60247"/>
                          <a:pt x="876300" y="60325"/>
                          <a:pt x="866775" y="57150"/>
                        </a:cubicBezTo>
                        <a:cubicBezTo>
                          <a:pt x="858146" y="50678"/>
                          <a:pt x="814028" y="16489"/>
                          <a:pt x="800100" y="9525"/>
                        </a:cubicBezTo>
                        <a:cubicBezTo>
                          <a:pt x="791120" y="5035"/>
                          <a:pt x="781050" y="3175"/>
                          <a:pt x="771525" y="0"/>
                        </a:cubicBezTo>
                        <a:cubicBezTo>
                          <a:pt x="752475" y="6350"/>
                          <a:pt x="732336" y="10070"/>
                          <a:pt x="714375" y="19050"/>
                        </a:cubicBezTo>
                        <a:cubicBezTo>
                          <a:pt x="680508" y="35983"/>
                          <a:pt x="680402" y="38282"/>
                          <a:pt x="647700" y="47625"/>
                        </a:cubicBezTo>
                        <a:cubicBezTo>
                          <a:pt x="635113" y="51221"/>
                          <a:pt x="622139" y="53388"/>
                          <a:pt x="609600" y="57150"/>
                        </a:cubicBezTo>
                        <a:cubicBezTo>
                          <a:pt x="590366" y="62920"/>
                          <a:pt x="571931" y="71330"/>
                          <a:pt x="552450" y="76200"/>
                        </a:cubicBezTo>
                        <a:cubicBezTo>
                          <a:pt x="539750" y="79375"/>
                          <a:pt x="526607" y="81128"/>
                          <a:pt x="514350" y="85725"/>
                        </a:cubicBezTo>
                        <a:cubicBezTo>
                          <a:pt x="501055" y="90711"/>
                          <a:pt x="489720" y="100285"/>
                          <a:pt x="476250" y="104775"/>
                        </a:cubicBezTo>
                        <a:cubicBezTo>
                          <a:pt x="460891" y="109895"/>
                          <a:pt x="444331" y="110373"/>
                          <a:pt x="428625" y="114300"/>
                        </a:cubicBezTo>
                        <a:cubicBezTo>
                          <a:pt x="418885" y="116735"/>
                          <a:pt x="409704" y="121067"/>
                          <a:pt x="400050" y="123825"/>
                        </a:cubicBezTo>
                        <a:cubicBezTo>
                          <a:pt x="387463" y="127421"/>
                          <a:pt x="374729" y="130510"/>
                          <a:pt x="361950" y="133350"/>
                        </a:cubicBezTo>
                        <a:cubicBezTo>
                          <a:pt x="346146" y="136862"/>
                          <a:pt x="330031" y="138948"/>
                          <a:pt x="314325" y="142875"/>
                        </a:cubicBezTo>
                        <a:cubicBezTo>
                          <a:pt x="277308" y="152129"/>
                          <a:pt x="281826" y="158340"/>
                          <a:pt x="238125" y="171450"/>
                        </a:cubicBezTo>
                        <a:cubicBezTo>
                          <a:pt x="222618" y="176102"/>
                          <a:pt x="206119" y="176715"/>
                          <a:pt x="190500" y="180975"/>
                        </a:cubicBezTo>
                        <a:cubicBezTo>
                          <a:pt x="171127" y="186259"/>
                          <a:pt x="152400" y="193675"/>
                          <a:pt x="133350" y="200025"/>
                        </a:cubicBezTo>
                        <a:lnTo>
                          <a:pt x="104775" y="209550"/>
                        </a:lnTo>
                        <a:lnTo>
                          <a:pt x="76200" y="219075"/>
                        </a:lnTo>
                        <a:lnTo>
                          <a:pt x="57150" y="276225"/>
                        </a:lnTo>
                        <a:cubicBezTo>
                          <a:pt x="53975" y="285750"/>
                          <a:pt x="50060" y="295060"/>
                          <a:pt x="47625" y="304800"/>
                        </a:cubicBezTo>
                        <a:cubicBezTo>
                          <a:pt x="42792" y="324134"/>
                          <a:pt x="36774" y="352344"/>
                          <a:pt x="28575" y="371475"/>
                        </a:cubicBezTo>
                        <a:cubicBezTo>
                          <a:pt x="22982" y="384526"/>
                          <a:pt x="15875" y="396875"/>
                          <a:pt x="9525" y="409575"/>
                        </a:cubicBezTo>
                        <a:cubicBezTo>
                          <a:pt x="6350" y="425450"/>
                          <a:pt x="0" y="441011"/>
                          <a:pt x="0" y="457200"/>
                        </a:cubicBezTo>
                        <a:cubicBezTo>
                          <a:pt x="0" y="485951"/>
                          <a:pt x="4798" y="514565"/>
                          <a:pt x="9525" y="542925"/>
                        </a:cubicBezTo>
                        <a:cubicBezTo>
                          <a:pt x="13586" y="567294"/>
                          <a:pt x="28637" y="587519"/>
                          <a:pt x="38100" y="609600"/>
                        </a:cubicBezTo>
                        <a:cubicBezTo>
                          <a:pt x="42055" y="618828"/>
                          <a:pt x="43670" y="628947"/>
                          <a:pt x="47625" y="638175"/>
                        </a:cubicBezTo>
                        <a:cubicBezTo>
                          <a:pt x="53218" y="651226"/>
                          <a:pt x="61402" y="663092"/>
                          <a:pt x="66675" y="676275"/>
                        </a:cubicBezTo>
                        <a:cubicBezTo>
                          <a:pt x="74133" y="694919"/>
                          <a:pt x="74586" y="716717"/>
                          <a:pt x="85725" y="733425"/>
                        </a:cubicBezTo>
                        <a:cubicBezTo>
                          <a:pt x="98425" y="752475"/>
                          <a:pt x="116585" y="768855"/>
                          <a:pt x="123825" y="790575"/>
                        </a:cubicBezTo>
                        <a:cubicBezTo>
                          <a:pt x="127000" y="800100"/>
                          <a:pt x="128474" y="810373"/>
                          <a:pt x="133350" y="819150"/>
                        </a:cubicBezTo>
                        <a:cubicBezTo>
                          <a:pt x="144469" y="839164"/>
                          <a:pt x="164210" y="854580"/>
                          <a:pt x="171450" y="876300"/>
                        </a:cubicBezTo>
                        <a:cubicBezTo>
                          <a:pt x="185995" y="919935"/>
                          <a:pt x="174951" y="896843"/>
                          <a:pt x="209550" y="942975"/>
                        </a:cubicBezTo>
                        <a:cubicBezTo>
                          <a:pt x="215900" y="962025"/>
                          <a:pt x="221142" y="981481"/>
                          <a:pt x="228600" y="1000125"/>
                        </a:cubicBezTo>
                        <a:cubicBezTo>
                          <a:pt x="234950" y="1016000"/>
                          <a:pt x="242737" y="1031373"/>
                          <a:pt x="247650" y="1047750"/>
                        </a:cubicBezTo>
                        <a:cubicBezTo>
                          <a:pt x="252302" y="1063257"/>
                          <a:pt x="253248" y="1079669"/>
                          <a:pt x="257175" y="1095375"/>
                        </a:cubicBezTo>
                        <a:cubicBezTo>
                          <a:pt x="259610" y="1105115"/>
                          <a:pt x="264058" y="1114264"/>
                          <a:pt x="266700" y="1123950"/>
                        </a:cubicBezTo>
                        <a:cubicBezTo>
                          <a:pt x="273589" y="1149209"/>
                          <a:pt x="277471" y="1175312"/>
                          <a:pt x="285750" y="1200150"/>
                        </a:cubicBezTo>
                        <a:cubicBezTo>
                          <a:pt x="317761" y="1296182"/>
                          <a:pt x="268920" y="1147224"/>
                          <a:pt x="304800" y="1266825"/>
                        </a:cubicBezTo>
                        <a:cubicBezTo>
                          <a:pt x="310570" y="1286059"/>
                          <a:pt x="319912" y="1304284"/>
                          <a:pt x="323850" y="1323975"/>
                        </a:cubicBezTo>
                        <a:cubicBezTo>
                          <a:pt x="330200" y="1355725"/>
                          <a:pt x="332661" y="1388508"/>
                          <a:pt x="342900" y="1419225"/>
                        </a:cubicBezTo>
                        <a:cubicBezTo>
                          <a:pt x="363730" y="1481714"/>
                          <a:pt x="360705" y="1464762"/>
                          <a:pt x="371475" y="1524000"/>
                        </a:cubicBezTo>
                        <a:cubicBezTo>
                          <a:pt x="374930" y="1543001"/>
                          <a:pt x="379078" y="1561933"/>
                          <a:pt x="381000" y="1581150"/>
                        </a:cubicBezTo>
                        <a:cubicBezTo>
                          <a:pt x="388608" y="1657235"/>
                          <a:pt x="400050" y="1809750"/>
                          <a:pt x="400050" y="1809750"/>
                        </a:cubicBezTo>
                        <a:cubicBezTo>
                          <a:pt x="396875" y="1854200"/>
                          <a:pt x="394385" y="1898704"/>
                          <a:pt x="390525" y="1943100"/>
                        </a:cubicBezTo>
                        <a:cubicBezTo>
                          <a:pt x="388034" y="1971743"/>
                          <a:pt x="383124" y="2000153"/>
                          <a:pt x="381000" y="2028825"/>
                        </a:cubicBezTo>
                        <a:cubicBezTo>
                          <a:pt x="376772" y="2085907"/>
                          <a:pt x="374650" y="2143125"/>
                          <a:pt x="371475" y="2200275"/>
                        </a:cubicBezTo>
                        <a:cubicBezTo>
                          <a:pt x="374650" y="2235200"/>
                          <a:pt x="381923" y="2269993"/>
                          <a:pt x="381000" y="2305050"/>
                        </a:cubicBezTo>
                        <a:cubicBezTo>
                          <a:pt x="378324" y="2406734"/>
                          <a:pt x="363550" y="2546222"/>
                          <a:pt x="352425" y="2657475"/>
                        </a:cubicBezTo>
                        <a:cubicBezTo>
                          <a:pt x="349250" y="2800350"/>
                          <a:pt x="348392" y="2943295"/>
                          <a:pt x="342900" y="3086100"/>
                        </a:cubicBezTo>
                        <a:cubicBezTo>
                          <a:pt x="340594" y="3146056"/>
                          <a:pt x="333531" y="3142469"/>
                          <a:pt x="323850" y="3190875"/>
                        </a:cubicBezTo>
                        <a:cubicBezTo>
                          <a:pt x="320062" y="3209813"/>
                          <a:pt x="317500" y="3228975"/>
                          <a:pt x="314325" y="3248025"/>
                        </a:cubicBezTo>
                        <a:cubicBezTo>
                          <a:pt x="317500" y="3257550"/>
                          <a:pt x="322941" y="3266601"/>
                          <a:pt x="323850" y="3276600"/>
                        </a:cubicBezTo>
                        <a:cubicBezTo>
                          <a:pt x="329319" y="3336760"/>
                          <a:pt x="322072" y="3398233"/>
                          <a:pt x="333375" y="3457575"/>
                        </a:cubicBezTo>
                        <a:cubicBezTo>
                          <a:pt x="337295" y="3478155"/>
                          <a:pt x="404642" y="3484917"/>
                          <a:pt x="409575" y="3486150"/>
                        </a:cubicBezTo>
                        <a:cubicBezTo>
                          <a:pt x="419315" y="3488585"/>
                          <a:pt x="429170" y="3491185"/>
                          <a:pt x="438150" y="3495675"/>
                        </a:cubicBezTo>
                        <a:cubicBezTo>
                          <a:pt x="467634" y="3510417"/>
                          <a:pt x="474624" y="3526042"/>
                          <a:pt x="504825" y="3543300"/>
                        </a:cubicBezTo>
                        <a:cubicBezTo>
                          <a:pt x="516244" y="3549825"/>
                          <a:pt x="562221" y="3559699"/>
                          <a:pt x="571500" y="3562350"/>
                        </a:cubicBezTo>
                        <a:cubicBezTo>
                          <a:pt x="639841" y="3581876"/>
                          <a:pt x="550874" y="3562035"/>
                          <a:pt x="647700" y="3581400"/>
                        </a:cubicBezTo>
                        <a:cubicBezTo>
                          <a:pt x="730250" y="3578225"/>
                          <a:pt x="812754" y="3570287"/>
                          <a:pt x="895350" y="3571875"/>
                        </a:cubicBezTo>
                        <a:cubicBezTo>
                          <a:pt x="978129" y="3573467"/>
                          <a:pt x="1060450" y="3584575"/>
                          <a:pt x="1143000" y="3590925"/>
                        </a:cubicBezTo>
                        <a:cubicBezTo>
                          <a:pt x="1184275" y="3594100"/>
                          <a:pt x="1225844" y="3594596"/>
                          <a:pt x="1266825" y="3600450"/>
                        </a:cubicBezTo>
                        <a:cubicBezTo>
                          <a:pt x="1311275" y="3606800"/>
                          <a:pt x="1355885" y="3612118"/>
                          <a:pt x="1400175" y="3619500"/>
                        </a:cubicBezTo>
                        <a:cubicBezTo>
                          <a:pt x="1479470" y="3632716"/>
                          <a:pt x="1438206" y="3626294"/>
                          <a:pt x="1524000" y="3638550"/>
                        </a:cubicBezTo>
                        <a:lnTo>
                          <a:pt x="1714500" y="3629025"/>
                        </a:lnTo>
                        <a:cubicBezTo>
                          <a:pt x="1851282" y="3620979"/>
                          <a:pt x="1807057" y="3633098"/>
                          <a:pt x="1876425" y="3609975"/>
                        </a:cubicBezTo>
                        <a:cubicBezTo>
                          <a:pt x="1889125" y="3590925"/>
                          <a:pt x="1908972" y="3575037"/>
                          <a:pt x="1914525" y="3552825"/>
                        </a:cubicBezTo>
                        <a:cubicBezTo>
                          <a:pt x="1926485" y="3504985"/>
                          <a:pt x="1919910" y="3527144"/>
                          <a:pt x="1933575" y="3486150"/>
                        </a:cubicBezTo>
                        <a:cubicBezTo>
                          <a:pt x="1929074" y="3468147"/>
                          <a:pt x="1924490" y="3431656"/>
                          <a:pt x="1905000" y="3419475"/>
                        </a:cubicBezTo>
                        <a:cubicBezTo>
                          <a:pt x="1891900" y="3411287"/>
                          <a:pt x="1830518" y="3395515"/>
                          <a:pt x="1809750" y="3390900"/>
                        </a:cubicBezTo>
                        <a:cubicBezTo>
                          <a:pt x="1784670" y="3385327"/>
                          <a:pt x="1728608" y="3374804"/>
                          <a:pt x="1704975" y="3371850"/>
                        </a:cubicBezTo>
                        <a:cubicBezTo>
                          <a:pt x="1646276" y="3364513"/>
                          <a:pt x="1591632" y="3362485"/>
                          <a:pt x="1533525" y="3352800"/>
                        </a:cubicBezTo>
                        <a:cubicBezTo>
                          <a:pt x="1520612" y="3350648"/>
                          <a:pt x="1508125" y="3346450"/>
                          <a:pt x="1495425" y="3343275"/>
                        </a:cubicBezTo>
                        <a:cubicBezTo>
                          <a:pt x="1485900" y="3336925"/>
                          <a:pt x="1474001" y="3333164"/>
                          <a:pt x="1466850" y="3324225"/>
                        </a:cubicBezTo>
                        <a:cubicBezTo>
                          <a:pt x="1449909" y="3303049"/>
                          <a:pt x="1459059" y="3268801"/>
                          <a:pt x="1466850" y="3248025"/>
                        </a:cubicBezTo>
                        <a:cubicBezTo>
                          <a:pt x="1470870" y="3237306"/>
                          <a:pt x="1480780" y="3229689"/>
                          <a:pt x="1485900" y="3219450"/>
                        </a:cubicBezTo>
                        <a:cubicBezTo>
                          <a:pt x="1493513" y="3204225"/>
                          <a:pt x="1500881" y="3167017"/>
                          <a:pt x="1504950" y="3152775"/>
                        </a:cubicBezTo>
                        <a:cubicBezTo>
                          <a:pt x="1523709" y="3087120"/>
                          <a:pt x="1506811" y="3170187"/>
                          <a:pt x="1524000" y="3067050"/>
                        </a:cubicBezTo>
                        <a:cubicBezTo>
                          <a:pt x="1500317" y="2877582"/>
                          <a:pt x="1528859" y="3123315"/>
                          <a:pt x="1504950" y="2752725"/>
                        </a:cubicBezTo>
                        <a:cubicBezTo>
                          <a:pt x="1503707" y="2733452"/>
                          <a:pt x="1499472" y="2714459"/>
                          <a:pt x="1495425" y="2695575"/>
                        </a:cubicBezTo>
                        <a:cubicBezTo>
                          <a:pt x="1489939" y="2669974"/>
                          <a:pt x="1484654" y="2644213"/>
                          <a:pt x="1476375" y="2619375"/>
                        </a:cubicBezTo>
                        <a:cubicBezTo>
                          <a:pt x="1462710" y="2578381"/>
                          <a:pt x="1469285" y="2600540"/>
                          <a:pt x="1457325" y="2552700"/>
                        </a:cubicBezTo>
                        <a:cubicBezTo>
                          <a:pt x="1460500" y="2473325"/>
                          <a:pt x="1466850" y="2394013"/>
                          <a:pt x="1466850" y="2314575"/>
                        </a:cubicBezTo>
                        <a:cubicBezTo>
                          <a:pt x="1466850" y="2273178"/>
                          <a:pt x="1461250" y="2231960"/>
                          <a:pt x="1457325" y="2190750"/>
                        </a:cubicBezTo>
                        <a:cubicBezTo>
                          <a:pt x="1450464" y="2118712"/>
                          <a:pt x="1451815" y="2130612"/>
                          <a:pt x="1438275" y="2076450"/>
                        </a:cubicBezTo>
                        <a:cubicBezTo>
                          <a:pt x="1441820" y="2002015"/>
                          <a:pt x="1440731" y="1892722"/>
                          <a:pt x="1457325" y="1809750"/>
                        </a:cubicBezTo>
                        <a:cubicBezTo>
                          <a:pt x="1459294" y="1799905"/>
                          <a:pt x="1462895" y="1790403"/>
                          <a:pt x="1466850" y="1781175"/>
                        </a:cubicBezTo>
                        <a:cubicBezTo>
                          <a:pt x="1480788" y="1748652"/>
                          <a:pt x="1491033" y="1732324"/>
                          <a:pt x="1514475" y="1704975"/>
                        </a:cubicBezTo>
                        <a:cubicBezTo>
                          <a:pt x="1523241" y="1694748"/>
                          <a:pt x="1535220" y="1687361"/>
                          <a:pt x="1543050" y="1676400"/>
                        </a:cubicBezTo>
                        <a:cubicBezTo>
                          <a:pt x="1551303" y="1664846"/>
                          <a:pt x="1555055" y="1650628"/>
                          <a:pt x="1562100" y="1638300"/>
                        </a:cubicBezTo>
                        <a:cubicBezTo>
                          <a:pt x="1586159" y="1596196"/>
                          <a:pt x="1575953" y="1620550"/>
                          <a:pt x="1609725" y="1581150"/>
                        </a:cubicBezTo>
                        <a:cubicBezTo>
                          <a:pt x="1620056" y="1569097"/>
                          <a:pt x="1626435" y="1553597"/>
                          <a:pt x="1638300" y="1543050"/>
                        </a:cubicBezTo>
                        <a:cubicBezTo>
                          <a:pt x="1695911" y="1491841"/>
                          <a:pt x="1677191" y="1515497"/>
                          <a:pt x="1724025" y="1495425"/>
                        </a:cubicBezTo>
                        <a:cubicBezTo>
                          <a:pt x="1737076" y="1489832"/>
                          <a:pt x="1749425" y="1482725"/>
                          <a:pt x="1762125" y="1476375"/>
                        </a:cubicBezTo>
                        <a:lnTo>
                          <a:pt x="2171700" y="1485900"/>
                        </a:lnTo>
                        <a:cubicBezTo>
                          <a:pt x="2399574" y="1494499"/>
                          <a:pt x="2107768" y="1506037"/>
                          <a:pt x="2409825" y="1485900"/>
                        </a:cubicBezTo>
                        <a:cubicBezTo>
                          <a:pt x="2422525" y="1466850"/>
                          <a:pt x="2440685" y="1450470"/>
                          <a:pt x="2447925" y="1428750"/>
                        </a:cubicBezTo>
                        <a:cubicBezTo>
                          <a:pt x="2475254" y="1346762"/>
                          <a:pt x="2462105" y="1391081"/>
                          <a:pt x="2486025" y="1295400"/>
                        </a:cubicBezTo>
                        <a:cubicBezTo>
                          <a:pt x="2489200" y="1282700"/>
                          <a:pt x="2493926" y="1270290"/>
                          <a:pt x="2495550" y="1257300"/>
                        </a:cubicBezTo>
                        <a:cubicBezTo>
                          <a:pt x="2510602" y="1136881"/>
                          <a:pt x="2503251" y="1206633"/>
                          <a:pt x="2514600" y="1047750"/>
                        </a:cubicBezTo>
                        <a:cubicBezTo>
                          <a:pt x="2511425" y="958850"/>
                          <a:pt x="2510299" y="869853"/>
                          <a:pt x="2505075" y="781050"/>
                        </a:cubicBezTo>
                        <a:cubicBezTo>
                          <a:pt x="2503941" y="761771"/>
                          <a:pt x="2497807" y="743080"/>
                          <a:pt x="2495550" y="723900"/>
                        </a:cubicBezTo>
                        <a:cubicBezTo>
                          <a:pt x="2479243" y="585290"/>
                          <a:pt x="2492296" y="645365"/>
                          <a:pt x="2476500" y="495300"/>
                        </a:cubicBezTo>
                        <a:cubicBezTo>
                          <a:pt x="2475401" y="484856"/>
                          <a:pt x="2464489" y="416474"/>
                          <a:pt x="2457450" y="400050"/>
                        </a:cubicBezTo>
                        <a:cubicBezTo>
                          <a:pt x="2452941" y="389528"/>
                          <a:pt x="2443049" y="381936"/>
                          <a:pt x="2438400" y="371475"/>
                        </a:cubicBezTo>
                        <a:cubicBezTo>
                          <a:pt x="2430245" y="353125"/>
                          <a:pt x="2433549" y="328524"/>
                          <a:pt x="2419350" y="314325"/>
                        </a:cubicBezTo>
                        <a:cubicBezTo>
                          <a:pt x="2257847" y="152822"/>
                          <a:pt x="2504335" y="403046"/>
                          <a:pt x="2371725" y="257175"/>
                        </a:cubicBezTo>
                        <a:cubicBezTo>
                          <a:pt x="2347562" y="230596"/>
                          <a:pt x="2320925" y="206375"/>
                          <a:pt x="2295525" y="180975"/>
                        </a:cubicBezTo>
                        <a:cubicBezTo>
                          <a:pt x="2286000" y="171450"/>
                          <a:pt x="2275032" y="163176"/>
                          <a:pt x="2266950" y="152400"/>
                        </a:cubicBezTo>
                        <a:cubicBezTo>
                          <a:pt x="2253745" y="134794"/>
                          <a:pt x="2229700" y="98992"/>
                          <a:pt x="2209800" y="85725"/>
                        </a:cubicBezTo>
                        <a:cubicBezTo>
                          <a:pt x="2201446" y="80156"/>
                          <a:pt x="2190626" y="79725"/>
                          <a:pt x="2181225" y="76200"/>
                        </a:cubicBezTo>
                        <a:cubicBezTo>
                          <a:pt x="2170439" y="72155"/>
                          <a:pt x="2122714" y="51556"/>
                          <a:pt x="2105025" y="47625"/>
                        </a:cubicBezTo>
                        <a:cubicBezTo>
                          <a:pt x="2086172" y="43435"/>
                          <a:pt x="2066925" y="41275"/>
                          <a:pt x="2047875" y="38100"/>
                        </a:cubicBezTo>
                        <a:lnTo>
                          <a:pt x="1838325" y="47625"/>
                        </a:lnTo>
                        <a:cubicBezTo>
                          <a:pt x="1809634" y="49476"/>
                          <a:pt x="1781252" y="54762"/>
                          <a:pt x="1752600" y="57150"/>
                        </a:cubicBezTo>
                        <a:lnTo>
                          <a:pt x="1495425" y="76200"/>
                        </a:lnTo>
                        <a:cubicBezTo>
                          <a:pt x="1254161" y="89604"/>
                          <a:pt x="1381154" y="83126"/>
                          <a:pt x="1114425" y="95250"/>
                        </a:cubicBezTo>
                        <a:cubicBezTo>
                          <a:pt x="1082675" y="88900"/>
                          <a:pt x="1050587" y="84053"/>
                          <a:pt x="1019175" y="76200"/>
                        </a:cubicBezTo>
                        <a:cubicBezTo>
                          <a:pt x="993775" y="69850"/>
                          <a:pt x="967813" y="65429"/>
                          <a:pt x="942975" y="57150"/>
                        </a:cubicBezTo>
                        <a:cubicBezTo>
                          <a:pt x="933450" y="53975"/>
                          <a:pt x="924245" y="49594"/>
                          <a:pt x="914400" y="47625"/>
                        </a:cubicBezTo>
                        <a:cubicBezTo>
                          <a:pt x="857795" y="36304"/>
                          <a:pt x="857367" y="38100"/>
                          <a:pt x="809625" y="38100"/>
                        </a:cubicBezTo>
                      </a:path>
                    </a:pathLst>
                  </a:cu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latin typeface="Calibri" pitchFamily="34" charset="0"/>
                    </a:endParaRPr>
                  </a:p>
                </p:txBody>
              </p:sp>
              <p:grpSp>
                <p:nvGrpSpPr>
                  <p:cNvPr id="108576" name="Group 151"/>
                  <p:cNvGrpSpPr>
                    <a:grpSpLocks/>
                  </p:cNvGrpSpPr>
                  <p:nvPr/>
                </p:nvGrpSpPr>
                <p:grpSpPr bwMode="auto">
                  <a:xfrm>
                    <a:off x="3022816" y="3622584"/>
                    <a:ext cx="939583" cy="77788"/>
                    <a:chOff x="2946616" y="2784384"/>
                    <a:chExt cx="939583" cy="77788"/>
                  </a:xfrm>
                </p:grpSpPr>
                <p:cxnSp>
                  <p:nvCxnSpPr>
                    <p:cNvPr id="172" name="Straight Arrow Connector 171"/>
                    <p:cNvCxnSpPr>
                      <a:stCxn id="170" idx="66"/>
                    </p:cNvCxnSpPr>
                    <p:nvPr/>
                  </p:nvCxnSpPr>
                  <p:spPr>
                    <a:xfrm rot="5400000" flipH="1" flipV="1">
                      <a:off x="3401406" y="2308674"/>
                      <a:ext cx="9098" cy="960489"/>
                    </a:xfrm>
                    <a:prstGeom prst="straightConnector1">
                      <a:avLst/>
                    </a:prstGeom>
                    <a:ln w="38100">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2956982" y="2860187"/>
                      <a:ext cx="858856"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08560" name="Group 199"/>
                <p:cNvGrpSpPr>
                  <a:grpSpLocks/>
                </p:cNvGrpSpPr>
                <p:nvPr/>
              </p:nvGrpSpPr>
              <p:grpSpPr bwMode="auto">
                <a:xfrm>
                  <a:off x="2008643" y="4059481"/>
                  <a:ext cx="412443" cy="85506"/>
                  <a:chOff x="2133600" y="4038600"/>
                  <a:chExt cx="381000" cy="77788"/>
                </a:xfrm>
              </p:grpSpPr>
              <p:cxnSp>
                <p:nvCxnSpPr>
                  <p:cNvPr id="197" name="Straight Arrow Connector 196"/>
                  <p:cNvCxnSpPr/>
                  <p:nvPr/>
                </p:nvCxnSpPr>
                <p:spPr>
                  <a:xfrm>
                    <a:off x="2209825" y="4039006"/>
                    <a:ext cx="304900"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2133879" y="4114824"/>
                    <a:ext cx="304900"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8561"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916017" y="3221881"/>
                  <a:ext cx="343772" cy="57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62"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328460" y="4143241"/>
                  <a:ext cx="343772" cy="57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563" name="Group 202"/>
                <p:cNvGrpSpPr>
                  <a:grpSpLocks/>
                </p:cNvGrpSpPr>
                <p:nvPr/>
              </p:nvGrpSpPr>
              <p:grpSpPr bwMode="auto">
                <a:xfrm>
                  <a:off x="2586063" y="5148361"/>
                  <a:ext cx="412443" cy="85506"/>
                  <a:chOff x="2133600" y="4038600"/>
                  <a:chExt cx="381000" cy="77788"/>
                </a:xfrm>
              </p:grpSpPr>
              <p:cxnSp>
                <p:nvCxnSpPr>
                  <p:cNvPr id="204" name="Straight Arrow Connector 203"/>
                  <p:cNvCxnSpPr/>
                  <p:nvPr/>
                </p:nvCxnSpPr>
                <p:spPr>
                  <a:xfrm>
                    <a:off x="2209161" y="4038595"/>
                    <a:ext cx="325002" cy="1516"/>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p:nvPr/>
                </p:nvCxnSpPr>
                <p:spPr>
                  <a:xfrm>
                    <a:off x="2133216" y="4114414"/>
                    <a:ext cx="304899" cy="1516"/>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8564" name="Group 210"/>
                <p:cNvGrpSpPr>
                  <a:grpSpLocks/>
                </p:cNvGrpSpPr>
                <p:nvPr/>
              </p:nvGrpSpPr>
              <p:grpSpPr bwMode="auto">
                <a:xfrm>
                  <a:off x="2998505" y="6153482"/>
                  <a:ext cx="412443" cy="85506"/>
                  <a:chOff x="2133600" y="4038600"/>
                  <a:chExt cx="381000" cy="77788"/>
                </a:xfrm>
              </p:grpSpPr>
              <p:cxnSp>
                <p:nvCxnSpPr>
                  <p:cNvPr id="212" name="Straight Arrow Connector 211"/>
                  <p:cNvCxnSpPr/>
                  <p:nvPr/>
                </p:nvCxnSpPr>
                <p:spPr>
                  <a:xfrm>
                    <a:off x="2209007" y="4038564"/>
                    <a:ext cx="306016"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a:off x="2153164" y="4114382"/>
                    <a:ext cx="285913" cy="1517"/>
                  </a:xfrm>
                  <a:prstGeom prst="straightConnector1">
                    <a:avLst/>
                  </a:prstGeom>
                  <a:ln w="38100">
                    <a:solidFill>
                      <a:srgbClr val="9900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8565"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905880" y="5399641"/>
                  <a:ext cx="343772" cy="57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7" name="TextBox 76"/>
            <p:cNvSpPr txBox="1"/>
            <p:nvPr/>
          </p:nvSpPr>
          <p:spPr>
            <a:xfrm>
              <a:off x="-609600" y="1828509"/>
              <a:ext cx="4495800" cy="923994"/>
            </a:xfrm>
            <a:prstGeom prst="rect">
              <a:avLst/>
            </a:prstGeom>
            <a:solidFill>
              <a:schemeClr val="accent1">
                <a:lumMod val="20000"/>
                <a:lumOff val="80000"/>
              </a:schemeClr>
            </a:solidFill>
          </p:spPr>
          <p:txBody>
            <a:bodyPr>
              <a:spAutoFit/>
            </a:bodyPr>
            <a:lstStyle/>
            <a:p>
              <a:pPr algn="r">
                <a:defRPr/>
              </a:pPr>
              <a:r>
                <a:rPr lang="en-GB" dirty="0">
                  <a:latin typeface="Arial" pitchFamily="34" charset="0"/>
                  <a:ea typeface="+mn-ea"/>
                  <a:cs typeface="+mn-cs"/>
                </a:rPr>
                <a:t>The </a:t>
              </a:r>
              <a:r>
                <a:rPr lang="en-GB" dirty="0" err="1">
                  <a:latin typeface="Arial" pitchFamily="34" charset="0"/>
                  <a:ea typeface="+mn-ea"/>
                  <a:cs typeface="+mn-cs"/>
                </a:rPr>
                <a:t>dsRNA</a:t>
              </a:r>
              <a:r>
                <a:rPr lang="en-GB" dirty="0">
                  <a:latin typeface="Arial" pitchFamily="34" charset="0"/>
                  <a:ea typeface="+mn-ea"/>
                  <a:cs typeface="+mn-cs"/>
                </a:rPr>
                <a:t> is cleaved by DCL4 into a series of shorter </a:t>
              </a:r>
              <a:r>
                <a:rPr lang="en-GB" dirty="0" err="1">
                  <a:latin typeface="Arial" pitchFamily="34" charset="0"/>
                  <a:ea typeface="+mn-ea"/>
                  <a:cs typeface="+mn-cs"/>
                </a:rPr>
                <a:t>dsRNAs</a:t>
              </a:r>
              <a:r>
                <a:rPr lang="en-GB" dirty="0">
                  <a:latin typeface="Arial" pitchFamily="34" charset="0"/>
                  <a:ea typeface="+mn-ea"/>
                  <a:cs typeface="+mn-cs"/>
                </a:rPr>
                <a:t>, releasing many tasiRNAs from a single </a:t>
              </a:r>
              <a:r>
                <a:rPr lang="en-GB" i="1" dirty="0">
                  <a:latin typeface="Arial" pitchFamily="34" charset="0"/>
                  <a:ea typeface="+mn-ea"/>
                  <a:cs typeface="+mn-cs"/>
                </a:rPr>
                <a:t>TAS</a:t>
              </a:r>
              <a:r>
                <a:rPr lang="en-GB" dirty="0">
                  <a:latin typeface="Arial" pitchFamily="34" charset="0"/>
                  <a:ea typeface="+mn-ea"/>
                  <a:cs typeface="+mn-cs"/>
                </a:rPr>
                <a:t> gene.</a:t>
              </a:r>
            </a:p>
          </p:txBody>
        </p:sp>
        <p:sp>
          <p:nvSpPr>
            <p:cNvPr id="108552" name="TextBox 44"/>
            <p:cNvSpPr txBox="1">
              <a:spLocks noChangeArrowheads="1"/>
            </p:cNvSpPr>
            <p:nvPr/>
          </p:nvSpPr>
          <p:spPr bwMode="auto">
            <a:xfrm>
              <a:off x="-609600" y="3505034"/>
              <a:ext cx="5334000" cy="1939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spcBef>
                  <a:spcPts val="600"/>
                </a:spcBef>
                <a:spcAft>
                  <a:spcPts val="600"/>
                </a:spcAft>
              </a:pPr>
              <a:r>
                <a:rPr lang="en-GB" altLang="en-US" b="1"/>
                <a:t>Arabidopsis has 4 families of </a:t>
              </a:r>
              <a:r>
                <a:rPr lang="en-GB" altLang="en-US" b="1" i="1"/>
                <a:t>TAS</a:t>
              </a:r>
              <a:r>
                <a:rPr lang="en-GB" altLang="en-US" b="1"/>
                <a:t> genes</a:t>
              </a:r>
            </a:p>
            <a:p>
              <a:pPr eaLnBrk="1" hangingPunct="1">
                <a:spcBef>
                  <a:spcPts val="600"/>
                </a:spcBef>
                <a:spcAft>
                  <a:spcPts val="600"/>
                </a:spcAft>
                <a:buFont typeface="Arial" charset="0"/>
                <a:buChar char="•"/>
              </a:pPr>
              <a:r>
                <a:rPr lang="en-GB" altLang="en-US" i="1"/>
                <a:t>TAS1 and TAS2</a:t>
              </a:r>
              <a:r>
                <a:rPr lang="en-GB" altLang="en-US"/>
                <a:t> tasiRNAs target pentatricopeptide repeat genes.</a:t>
              </a:r>
            </a:p>
            <a:p>
              <a:pPr eaLnBrk="1" hangingPunct="1">
                <a:spcBef>
                  <a:spcPts val="600"/>
                </a:spcBef>
                <a:spcAft>
                  <a:spcPts val="600"/>
                </a:spcAft>
                <a:buFont typeface="Arial" charset="0"/>
                <a:buChar char="•"/>
              </a:pPr>
              <a:r>
                <a:rPr lang="en-GB" altLang="en-US" i="1"/>
                <a:t>TAS3</a:t>
              </a:r>
              <a:r>
                <a:rPr lang="en-GB" altLang="en-US"/>
                <a:t> tasiRNAs target ARF transcription factors.</a:t>
              </a:r>
            </a:p>
            <a:p>
              <a:pPr eaLnBrk="1" hangingPunct="1">
                <a:spcBef>
                  <a:spcPts val="600"/>
                </a:spcBef>
                <a:spcAft>
                  <a:spcPts val="600"/>
                </a:spcAft>
                <a:buFont typeface="Arial" charset="0"/>
                <a:buChar char="•"/>
              </a:pPr>
              <a:r>
                <a:rPr lang="en-GB" altLang="en-US" i="1"/>
                <a:t>TAS4</a:t>
              </a:r>
              <a:r>
                <a:rPr lang="en-GB" altLang="en-US"/>
                <a:t> tasiRNAs target MYB transcription factors</a:t>
              </a:r>
            </a:p>
          </p:txBody>
        </p:sp>
        <p:sp>
          <p:nvSpPr>
            <p:cNvPr id="46" name="Circular Arrow 45"/>
            <p:cNvSpPr/>
            <p:nvPr/>
          </p:nvSpPr>
          <p:spPr bwMode="auto">
            <a:xfrm rot="4789083">
              <a:off x="3674914" y="1558769"/>
              <a:ext cx="4032549" cy="4181475"/>
            </a:xfrm>
            <a:prstGeom prst="circularArrow">
              <a:avLst>
                <a:gd name="adj1" fmla="val 4674"/>
                <a:gd name="adj2" fmla="val 471344"/>
                <a:gd name="adj3" fmla="val 20273946"/>
                <a:gd name="adj4" fmla="val 19813243"/>
                <a:gd name="adj5" fmla="val 5758"/>
              </a:avLst>
            </a:prstGeom>
            <a:solidFill>
              <a:schemeClr val="bg1"/>
            </a:solidFill>
            <a:ln w="28575">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grpSp>
      <p:sp>
        <p:nvSpPr>
          <p:cNvPr id="47" name="Circular Arrow 46"/>
          <p:cNvSpPr/>
          <p:nvPr/>
        </p:nvSpPr>
        <p:spPr bwMode="auto">
          <a:xfrm rot="4789083">
            <a:off x="3979863" y="568325"/>
            <a:ext cx="4032250" cy="4181475"/>
          </a:xfrm>
          <a:prstGeom prst="circularArrow">
            <a:avLst>
              <a:gd name="adj1" fmla="val 4674"/>
              <a:gd name="adj2" fmla="val 471344"/>
              <a:gd name="adj3" fmla="val 20273946"/>
              <a:gd name="adj4" fmla="val 19813243"/>
              <a:gd name="adj5" fmla="val 5758"/>
            </a:avLst>
          </a:prstGeom>
          <a:solidFill>
            <a:schemeClr val="bg1"/>
          </a:solidFill>
          <a:ln w="28575">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08549" name="Title 1"/>
          <p:cNvSpPr txBox="1">
            <a:spLocks/>
          </p:cNvSpPr>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sz="3600" b="1"/>
              <a:t>tasiRNA biogenesis</a:t>
            </a:r>
          </a:p>
        </p:txBody>
      </p:sp>
    </p:spTree>
    <p:extLst>
      <p:ext uri="{BB962C8B-B14F-4D97-AF65-F5344CB8AC3E}">
        <p14:creationId xmlns:p14="http://schemas.microsoft.com/office/powerpoint/2010/main" val="258721178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GB" altLang="en-US" sz="3200" b="1" dirty="0" smtClean="0">
                <a:latin typeface="Arial" charset="0"/>
                <a:ea typeface="ＭＳ Ｐゴシック" pitchFamily="-112" charset="-128"/>
                <a:cs typeface="Arial" charset="0"/>
              </a:rPr>
              <a:t>Several “phased” </a:t>
            </a:r>
            <a:r>
              <a:rPr lang="en-GB" altLang="en-US" sz="3200" b="1" dirty="0" err="1" smtClean="0">
                <a:latin typeface="Arial" charset="0"/>
                <a:ea typeface="ＭＳ Ｐゴシック" pitchFamily="-112" charset="-128"/>
                <a:cs typeface="Arial" charset="0"/>
              </a:rPr>
              <a:t>tasiRNAs</a:t>
            </a:r>
            <a:r>
              <a:rPr lang="en-GB" altLang="en-US" sz="3200" b="1" dirty="0" smtClean="0">
                <a:latin typeface="Arial" charset="0"/>
                <a:ea typeface="ＭＳ Ｐゴシック" pitchFamily="-112" charset="-128"/>
                <a:cs typeface="Arial" charset="0"/>
              </a:rPr>
              <a:t> are derived from each </a:t>
            </a:r>
            <a:r>
              <a:rPr lang="en-GB" altLang="en-US" sz="3200" b="1" i="1" dirty="0" smtClean="0">
                <a:latin typeface="Arial" charset="0"/>
                <a:ea typeface="ＭＳ Ｐゴシック" pitchFamily="-112" charset="-128"/>
                <a:cs typeface="Arial" charset="0"/>
              </a:rPr>
              <a:t>TAS</a:t>
            </a:r>
            <a:r>
              <a:rPr lang="en-GB" altLang="en-US" sz="3200" b="1" dirty="0" smtClean="0">
                <a:latin typeface="Arial" charset="0"/>
                <a:ea typeface="ＭＳ Ｐゴシック" pitchFamily="-112" charset="-128"/>
                <a:cs typeface="Arial" charset="0"/>
              </a:rPr>
              <a:t> gene</a:t>
            </a:r>
            <a:endParaRPr lang="en-GB" altLang="en-US" sz="3200" b="1" i="1" dirty="0" smtClean="0">
              <a:latin typeface="Arial" charset="0"/>
              <a:ea typeface="ＭＳ Ｐゴシック" pitchFamily="-112" charset="-128"/>
              <a:cs typeface="Arial" charset="0"/>
            </a:endParaRPr>
          </a:p>
        </p:txBody>
      </p:sp>
      <p:sp>
        <p:nvSpPr>
          <p:cNvPr id="109571" name="TextBox 4"/>
          <p:cNvSpPr txBox="1">
            <a:spLocks noChangeArrowheads="1"/>
          </p:cNvSpPr>
          <p:nvPr/>
        </p:nvSpPr>
        <p:spPr bwMode="auto">
          <a:xfrm>
            <a:off x="4267200" y="6019800"/>
            <a:ext cx="487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eaLnBrk="1" hangingPunct="1"/>
            <a:r>
              <a:rPr lang="en-GB" altLang="en-US" sz="800">
                <a:latin typeface="Times New Roman" pitchFamily="-112" charset="0"/>
                <a:cs typeface="Times New Roman" pitchFamily="-112" charset="0"/>
              </a:rPr>
              <a:t>Reprinted from Allen, E., Xie, Z., Gustafson, A M., and Carrington, J.C. (2005) microRNA-directed phasing during </a:t>
            </a:r>
            <a:r>
              <a:rPr lang="en-GB" altLang="en-US" sz="800" i="1">
                <a:latin typeface="Times New Roman" pitchFamily="-112" charset="0"/>
                <a:cs typeface="Times New Roman" pitchFamily="-112" charset="0"/>
              </a:rPr>
              <a:t>trans</a:t>
            </a:r>
            <a:r>
              <a:rPr lang="en-GB" altLang="en-US" sz="800">
                <a:latin typeface="Times New Roman" pitchFamily="-112" charset="0"/>
                <a:cs typeface="Times New Roman" pitchFamily="-112" charset="0"/>
              </a:rPr>
              <a:t>-acting siRNA biogenesis in plants. Cell 121: </a:t>
            </a:r>
            <a:r>
              <a:rPr lang="en-GB" altLang="en-US" sz="800">
                <a:latin typeface="Times New Roman" pitchFamily="-112" charset="0"/>
                <a:cs typeface="Times New Roman" pitchFamily="-112" charset="0"/>
                <a:hlinkClick r:id="rId2"/>
              </a:rPr>
              <a:t>207-221</a:t>
            </a:r>
            <a:r>
              <a:rPr lang="en-GB" altLang="en-US" sz="800">
                <a:latin typeface="Times New Roman" pitchFamily="-112" charset="0"/>
                <a:cs typeface="Times New Roman" pitchFamily="-112" charset="0"/>
              </a:rPr>
              <a:t>, with permission from Elsevier.</a:t>
            </a:r>
          </a:p>
        </p:txBody>
      </p:sp>
      <p:grpSp>
        <p:nvGrpSpPr>
          <p:cNvPr id="109572" name="Group 21"/>
          <p:cNvGrpSpPr>
            <a:grpSpLocks/>
          </p:cNvGrpSpPr>
          <p:nvPr/>
        </p:nvGrpSpPr>
        <p:grpSpPr bwMode="auto">
          <a:xfrm>
            <a:off x="0" y="1712913"/>
            <a:ext cx="9144000" cy="4230687"/>
            <a:chOff x="0" y="1712913"/>
            <a:chExt cx="9144000" cy="4230687"/>
          </a:xfrm>
        </p:grpSpPr>
        <p:pic>
          <p:nvPicPr>
            <p:cNvPr id="109573" name="Picture 2"/>
            <p:cNvPicPr>
              <a:picLocks noChangeAspect="1" noChangeArrowheads="1"/>
            </p:cNvPicPr>
            <p:nvPr/>
          </p:nvPicPr>
          <p:blipFill>
            <a:blip>
              <a:lum bright="-10000" contrast="20000"/>
              <a:extLst>
                <a:ext uri="{28A0092B-C50C-407E-A947-70E740481C1C}">
                  <a14:useLocalDpi xmlns:a14="http://schemas.microsoft.com/office/drawing/2010/main" val="0"/>
                </a:ext>
              </a:extLst>
            </a:blip>
            <a:srcRect/>
            <a:stretch>
              <a:fillRect/>
            </a:stretch>
          </p:blipFill>
          <p:spPr bwMode="auto">
            <a:xfrm>
              <a:off x="0" y="2293938"/>
              <a:ext cx="91440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52400" y="3352800"/>
              <a:ext cx="2133600" cy="923925"/>
            </a:xfrm>
            <a:prstGeom prst="rect">
              <a:avLst/>
            </a:prstGeom>
            <a:solidFill>
              <a:schemeClr val="accent1">
                <a:lumMod val="20000"/>
                <a:lumOff val="80000"/>
              </a:schemeClr>
            </a:solidFill>
          </p:spPr>
          <p:txBody>
            <a:bodyPr>
              <a:spAutoFit/>
            </a:bodyPr>
            <a:lstStyle/>
            <a:p>
              <a:pPr algn="ctr">
                <a:defRPr/>
              </a:pPr>
              <a:r>
                <a:rPr lang="en-GB" dirty="0">
                  <a:latin typeface="Arial" pitchFamily="34" charset="0"/>
                  <a:ea typeface="+mn-ea"/>
                  <a:cs typeface="+mn-cs"/>
                </a:rPr>
                <a:t>miRNA cleavage site of primary transcript</a:t>
              </a:r>
            </a:p>
          </p:txBody>
        </p:sp>
        <p:pic>
          <p:nvPicPr>
            <p:cNvPr id="109575"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09800" y="18288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505200" y="18288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800600" y="18288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8"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096000" y="18288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9"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391400" y="18288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3657600" y="3124200"/>
              <a:ext cx="2133600" cy="923925"/>
            </a:xfrm>
            <a:prstGeom prst="rect">
              <a:avLst/>
            </a:prstGeom>
            <a:solidFill>
              <a:schemeClr val="accent1">
                <a:lumMod val="20000"/>
                <a:lumOff val="80000"/>
              </a:schemeClr>
            </a:solidFill>
          </p:spPr>
          <p:txBody>
            <a:bodyPr>
              <a:spAutoFit/>
            </a:bodyPr>
            <a:lstStyle/>
            <a:p>
              <a:pPr>
                <a:defRPr/>
              </a:pPr>
              <a:r>
                <a:rPr lang="en-GB" dirty="0">
                  <a:latin typeface="Arial" pitchFamily="34" charset="0"/>
                  <a:ea typeface="+mn-ea"/>
                  <a:cs typeface="+mn-cs"/>
                </a:rPr>
                <a:t>The tasiRNAs can be produced from either strand.</a:t>
              </a:r>
            </a:p>
          </p:txBody>
        </p:sp>
        <p:sp>
          <p:nvSpPr>
            <p:cNvPr id="14" name="Circular Arrow 13"/>
            <p:cNvSpPr/>
            <p:nvPr/>
          </p:nvSpPr>
          <p:spPr>
            <a:xfrm rot="17941004">
              <a:off x="3723482" y="1635919"/>
              <a:ext cx="1263650" cy="1417637"/>
            </a:xfrm>
            <a:prstGeom prst="circularArrow">
              <a:avLst>
                <a:gd name="adj1" fmla="val 12500"/>
                <a:gd name="adj2" fmla="val 1142319"/>
                <a:gd name="adj3" fmla="val 20457681"/>
                <a:gd name="adj4" fmla="val 18525560"/>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5" name="Circular Arrow 14"/>
            <p:cNvSpPr/>
            <p:nvPr/>
          </p:nvSpPr>
          <p:spPr>
            <a:xfrm rot="17941004">
              <a:off x="2428082" y="1635919"/>
              <a:ext cx="1263650" cy="1417637"/>
            </a:xfrm>
            <a:prstGeom prst="circularArrow">
              <a:avLst>
                <a:gd name="adj1" fmla="val 12500"/>
                <a:gd name="adj2" fmla="val 1142319"/>
                <a:gd name="adj3" fmla="val 20457681"/>
                <a:gd name="adj4" fmla="val 18525560"/>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6" name="Circular Arrow 15"/>
            <p:cNvSpPr/>
            <p:nvPr/>
          </p:nvSpPr>
          <p:spPr>
            <a:xfrm rot="17941004">
              <a:off x="5018882" y="1635919"/>
              <a:ext cx="1263650" cy="1417637"/>
            </a:xfrm>
            <a:prstGeom prst="circularArrow">
              <a:avLst>
                <a:gd name="adj1" fmla="val 12500"/>
                <a:gd name="adj2" fmla="val 1142319"/>
                <a:gd name="adj3" fmla="val 20457681"/>
                <a:gd name="adj4" fmla="val 18525560"/>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sp>
          <p:nvSpPr>
            <p:cNvPr id="17" name="Circular Arrow 16"/>
            <p:cNvSpPr/>
            <p:nvPr/>
          </p:nvSpPr>
          <p:spPr>
            <a:xfrm rot="17941004">
              <a:off x="6390482" y="1635919"/>
              <a:ext cx="1263650" cy="1417637"/>
            </a:xfrm>
            <a:prstGeom prst="circularArrow">
              <a:avLst>
                <a:gd name="adj1" fmla="val 12500"/>
                <a:gd name="adj2" fmla="val 1142319"/>
                <a:gd name="adj3" fmla="val 20457681"/>
                <a:gd name="adj4" fmla="val 18525560"/>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tx1"/>
                </a:solidFill>
              </a:endParaRPr>
            </a:p>
          </p:txBody>
        </p:sp>
        <p:pic>
          <p:nvPicPr>
            <p:cNvPr id="109585"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943600" y="31242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6"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239000" y="3124200"/>
              <a:ext cx="4603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587" name="Group 24"/>
            <p:cNvGrpSpPr>
              <a:grpSpLocks/>
            </p:cNvGrpSpPr>
            <p:nvPr/>
          </p:nvGrpSpPr>
          <p:grpSpPr bwMode="auto">
            <a:xfrm>
              <a:off x="2971800" y="4267200"/>
              <a:ext cx="5486400" cy="1676400"/>
              <a:chOff x="2971800" y="4267200"/>
              <a:chExt cx="5486400" cy="1676400"/>
            </a:xfrm>
          </p:grpSpPr>
          <p:pic>
            <p:nvPicPr>
              <p:cNvPr id="1095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3505200" cy="16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TextBox 22"/>
              <p:cNvSpPr txBox="1">
                <a:spLocks noChangeArrowheads="1"/>
              </p:cNvSpPr>
              <p:nvPr/>
            </p:nvSpPr>
            <p:spPr bwMode="auto">
              <a:xfrm>
                <a:off x="6477000" y="4343400"/>
                <a:ext cx="190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r>
                  <a:rPr lang="en-GB" altLang="en-US"/>
                  <a:t>DCL4 moves along the dsRNA, measuring and cutting</a:t>
                </a:r>
              </a:p>
            </p:txBody>
          </p:sp>
          <p:sp>
            <p:nvSpPr>
              <p:cNvPr id="24" name="Rectangle 23"/>
              <p:cNvSpPr/>
              <p:nvPr/>
            </p:nvSpPr>
            <p:spPr>
              <a:xfrm>
                <a:off x="2971800" y="4267200"/>
                <a:ext cx="548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2" charset="-128"/>
                  </a:defRPr>
                </a:lvl1pPr>
                <a:lvl2pPr marL="742950" indent="-285750" eaLnBrk="0" hangingPunct="0">
                  <a:defRPr>
                    <a:solidFill>
                      <a:schemeClr val="tx1"/>
                    </a:solidFill>
                    <a:latin typeface="Arial" charset="0"/>
                    <a:ea typeface="ＭＳ Ｐゴシック" pitchFamily="-112" charset="-128"/>
                  </a:defRPr>
                </a:lvl2pPr>
                <a:lvl3pPr marL="1143000" indent="-228600" eaLnBrk="0" hangingPunct="0">
                  <a:defRPr>
                    <a:solidFill>
                      <a:schemeClr val="tx1"/>
                    </a:solidFill>
                    <a:latin typeface="Arial" charset="0"/>
                    <a:ea typeface="ＭＳ Ｐゴシック" pitchFamily="-112" charset="-128"/>
                  </a:defRPr>
                </a:lvl3pPr>
                <a:lvl4pPr marL="1600200" indent="-228600" eaLnBrk="0" hangingPunct="0">
                  <a:defRPr>
                    <a:solidFill>
                      <a:schemeClr val="tx1"/>
                    </a:solidFill>
                    <a:latin typeface="Arial" charset="0"/>
                    <a:ea typeface="ＭＳ Ｐゴシック" pitchFamily="-112" charset="-128"/>
                  </a:defRPr>
                </a:lvl4pPr>
                <a:lvl5pPr marL="2057400" indent="-228600" eaLnBrk="0" hangingPunct="0">
                  <a:defRPr>
                    <a:solidFill>
                      <a:schemeClr val="tx1"/>
                    </a:solidFill>
                    <a:latin typeface="Arial" charset="0"/>
                    <a:ea typeface="ＭＳ Ｐゴシック" pitchFamily="-112"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2"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2"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2"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2" charset="-128"/>
                  </a:defRPr>
                </a:lvl9pPr>
              </a:lstStyle>
              <a:p>
                <a:pPr algn="ctr" eaLnBrk="1" hangingPunct="1">
                  <a:defRPr/>
                </a:pPr>
                <a:endParaRPr lang="en-GB" altLang="en-US" smtClean="0">
                  <a:solidFill>
                    <a:srgbClr val="FFFFFF"/>
                  </a:solidFill>
                  <a:latin typeface="Calibri" pitchFamily="34" charset="0"/>
                </a:endParaRPr>
              </a:p>
            </p:txBody>
          </p:sp>
        </p:grpSp>
      </p:grpSp>
    </p:spTree>
    <p:extLst>
      <p:ext uri="{BB962C8B-B14F-4D97-AF65-F5344CB8AC3E}">
        <p14:creationId xmlns:p14="http://schemas.microsoft.com/office/powerpoint/2010/main" val="376720906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Plant MiRNAs are extensively and highly complementary to targets</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4" name="Straight Connector 3"/>
          <p:cNvCxnSpPr/>
          <p:nvPr/>
        </p:nvCxnSpPr>
        <p:spPr>
          <a:xfrm>
            <a:off x="1964634" y="2725688"/>
            <a:ext cx="4752528" cy="0"/>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64634" y="3085728"/>
            <a:ext cx="4752528"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5673046"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457022"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240998"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024974"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808950"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592926"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376902"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160878"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944854"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728830"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512806"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96782"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080758"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864734"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648710"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432686"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216662"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000638"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889070"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105094" y="2905708"/>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64634" y="3157736"/>
            <a:ext cx="4752528" cy="246221"/>
          </a:xfrm>
          <a:prstGeom prst="rect">
            <a:avLst/>
          </a:prstGeom>
          <a:noFill/>
        </p:spPr>
        <p:txBody>
          <a:bodyPr wrap="square" rtlCol="0">
            <a:spAutoFit/>
          </a:bodyPr>
          <a:lstStyle/>
          <a:p>
            <a:r>
              <a:rPr lang="en-AU" sz="1000" dirty="0" smtClean="0"/>
              <a:t>21   20   19    18   17    16   15   14   13  12   11   10   9     8      7     6      5      4    3      2      1</a:t>
            </a:r>
            <a:endParaRPr lang="en-AU" sz="1000" dirty="0"/>
          </a:p>
        </p:txBody>
      </p:sp>
      <p:cxnSp>
        <p:nvCxnSpPr>
          <p:cNvPr id="27" name="Straight Connector 26"/>
          <p:cNvCxnSpPr/>
          <p:nvPr/>
        </p:nvCxnSpPr>
        <p:spPr>
          <a:xfrm>
            <a:off x="4913041" y="3588229"/>
            <a:ext cx="136815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180658" y="3589784"/>
            <a:ext cx="20162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4805029" y="3481772"/>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6173181" y="3506721"/>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4088870" y="3481772"/>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072646" y="3481772"/>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31404" y="3726944"/>
            <a:ext cx="1512168" cy="338554"/>
          </a:xfrm>
          <a:prstGeom prst="rect">
            <a:avLst/>
          </a:prstGeom>
          <a:noFill/>
        </p:spPr>
        <p:txBody>
          <a:bodyPr wrap="square" rtlCol="0">
            <a:spAutoFit/>
          </a:bodyPr>
          <a:lstStyle/>
          <a:p>
            <a:r>
              <a:rPr lang="en-AU" sz="1600" b="1" dirty="0" smtClean="0"/>
              <a:t>5’ seed region</a:t>
            </a:r>
            <a:endParaRPr lang="en-AU" sz="1600" b="1" dirty="0"/>
          </a:p>
        </p:txBody>
      </p:sp>
      <p:sp>
        <p:nvSpPr>
          <p:cNvPr id="34" name="TextBox 33"/>
          <p:cNvSpPr txBox="1"/>
          <p:nvPr/>
        </p:nvSpPr>
        <p:spPr>
          <a:xfrm>
            <a:off x="2556884" y="3733800"/>
            <a:ext cx="1512168" cy="338554"/>
          </a:xfrm>
          <a:prstGeom prst="rect">
            <a:avLst/>
          </a:prstGeom>
          <a:noFill/>
        </p:spPr>
        <p:txBody>
          <a:bodyPr wrap="square" rtlCol="0">
            <a:spAutoFit/>
          </a:bodyPr>
          <a:lstStyle/>
          <a:p>
            <a:r>
              <a:rPr lang="en-AU" sz="1600" b="1" dirty="0" smtClean="0"/>
              <a:t>3’ region</a:t>
            </a:r>
            <a:endParaRPr lang="en-AU" sz="1600" b="1" dirty="0"/>
          </a:p>
        </p:txBody>
      </p:sp>
      <p:cxnSp>
        <p:nvCxnSpPr>
          <p:cNvPr id="35" name="Straight Connector 34"/>
          <p:cNvCxnSpPr/>
          <p:nvPr/>
        </p:nvCxnSpPr>
        <p:spPr>
          <a:xfrm>
            <a:off x="4426226" y="2279144"/>
            <a:ext cx="0" cy="17863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692827" y="1815219"/>
            <a:ext cx="1788760" cy="400110"/>
          </a:xfrm>
          <a:prstGeom prst="rect">
            <a:avLst/>
          </a:prstGeom>
          <a:noFill/>
        </p:spPr>
        <p:txBody>
          <a:bodyPr wrap="square" rtlCol="0">
            <a:spAutoFit/>
          </a:bodyPr>
          <a:lstStyle/>
          <a:p>
            <a:r>
              <a:rPr lang="en-AU" sz="2000" b="1" dirty="0" smtClean="0">
                <a:solidFill>
                  <a:srgbClr val="FF0000"/>
                </a:solidFill>
              </a:rPr>
              <a:t>Cleavage site</a:t>
            </a:r>
            <a:endParaRPr lang="en-AU" sz="2000" b="1" dirty="0">
              <a:solidFill>
                <a:srgbClr val="FF0000"/>
              </a:solidFill>
            </a:endParaRPr>
          </a:p>
        </p:txBody>
      </p:sp>
      <p:sp>
        <p:nvSpPr>
          <p:cNvPr id="37" name="TextBox 36"/>
          <p:cNvSpPr txBox="1"/>
          <p:nvPr/>
        </p:nvSpPr>
        <p:spPr>
          <a:xfrm>
            <a:off x="6717162" y="2901062"/>
            <a:ext cx="1295400" cy="369332"/>
          </a:xfrm>
          <a:prstGeom prst="rect">
            <a:avLst/>
          </a:prstGeom>
          <a:noFill/>
        </p:spPr>
        <p:txBody>
          <a:bodyPr wrap="square" rtlCol="0">
            <a:spAutoFit/>
          </a:bodyPr>
          <a:lstStyle/>
          <a:p>
            <a:r>
              <a:rPr lang="en-AU" dirty="0" smtClean="0">
                <a:solidFill>
                  <a:srgbClr val="00B050"/>
                </a:solidFill>
              </a:rPr>
              <a:t>miRNA</a:t>
            </a:r>
            <a:endParaRPr lang="en-AU" dirty="0">
              <a:solidFill>
                <a:srgbClr val="00B050"/>
              </a:solidFill>
            </a:endParaRPr>
          </a:p>
        </p:txBody>
      </p:sp>
      <p:sp>
        <p:nvSpPr>
          <p:cNvPr id="38" name="TextBox 37"/>
          <p:cNvSpPr txBox="1"/>
          <p:nvPr/>
        </p:nvSpPr>
        <p:spPr>
          <a:xfrm>
            <a:off x="6789170" y="2473097"/>
            <a:ext cx="1295400" cy="369332"/>
          </a:xfrm>
          <a:prstGeom prst="rect">
            <a:avLst/>
          </a:prstGeom>
          <a:noFill/>
        </p:spPr>
        <p:txBody>
          <a:bodyPr wrap="square" rtlCol="0">
            <a:spAutoFit/>
          </a:bodyPr>
          <a:lstStyle/>
          <a:p>
            <a:r>
              <a:rPr lang="en-AU" dirty="0" smtClean="0"/>
              <a:t>Target </a:t>
            </a:r>
            <a:endParaRPr lang="en-AU" dirty="0"/>
          </a:p>
        </p:txBody>
      </p:sp>
      <p:sp>
        <p:nvSpPr>
          <p:cNvPr id="39" name="Rectangle 40"/>
          <p:cNvSpPr>
            <a:spLocks noChangeArrowheads="1"/>
          </p:cNvSpPr>
          <p:nvPr/>
        </p:nvSpPr>
        <p:spPr bwMode="auto">
          <a:xfrm>
            <a:off x="304800" y="42672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defRPr>
            </a:lvl1pPr>
            <a:lvl2pPr algn="ctr">
              <a:defRPr sz="4400">
                <a:solidFill>
                  <a:schemeClr val="tx2"/>
                </a:solidFill>
                <a:latin typeface="Arial" charset="0"/>
              </a:defRPr>
            </a:lvl2pPr>
            <a:lvl3pPr algn="ctr">
              <a:defRPr sz="4400">
                <a:solidFill>
                  <a:schemeClr val="tx2"/>
                </a:solidFill>
                <a:latin typeface="Arial" charset="0"/>
              </a:defRPr>
            </a:lvl3pPr>
            <a:lvl4pPr algn="ctr">
              <a:defRPr sz="4400">
                <a:solidFill>
                  <a:schemeClr val="tx2"/>
                </a:solidFill>
                <a:latin typeface="Arial" charset="0"/>
              </a:defRPr>
            </a:lvl4pPr>
            <a:lvl5pPr algn="ctr">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pPr marL="342900" indent="-342900">
              <a:buFont typeface="Arial" panose="020B0604020202020204" pitchFamily="34" charset="0"/>
              <a:buChar char="•"/>
            </a:pPr>
            <a:r>
              <a:rPr lang="en-AU" altLang="en-US" sz="2000" b="1" dirty="0">
                <a:solidFill>
                  <a:schemeClr val="tx1">
                    <a:lumMod val="95000"/>
                    <a:lumOff val="5000"/>
                  </a:schemeClr>
                </a:solidFill>
              </a:rPr>
              <a:t>miRNA cleave mRNAs between position 10 and </a:t>
            </a:r>
            <a:r>
              <a:rPr lang="en-AU" altLang="en-US" sz="2000" b="1" dirty="0" smtClean="0">
                <a:solidFill>
                  <a:schemeClr val="tx1">
                    <a:lumMod val="95000"/>
                    <a:lumOff val="5000"/>
                  </a:schemeClr>
                </a:solidFill>
              </a:rPr>
              <a:t>11</a:t>
            </a:r>
          </a:p>
          <a:p>
            <a:pPr marL="342900" indent="-342900">
              <a:buFont typeface="Arial" panose="020B0604020202020204" pitchFamily="34" charset="0"/>
              <a:buChar char="•"/>
            </a:pPr>
            <a:endParaRPr lang="en-US" altLang="en-US" sz="2000" b="1" dirty="0">
              <a:solidFill>
                <a:schemeClr val="tx1">
                  <a:lumMod val="95000"/>
                  <a:lumOff val="5000"/>
                </a:schemeClr>
              </a:solidFill>
            </a:endParaRPr>
          </a:p>
        </p:txBody>
      </p:sp>
      <p:sp>
        <p:nvSpPr>
          <p:cNvPr id="40" name="TextBox 39"/>
          <p:cNvSpPr txBox="1"/>
          <p:nvPr/>
        </p:nvSpPr>
        <p:spPr>
          <a:xfrm>
            <a:off x="1542876" y="2503875"/>
            <a:ext cx="514651" cy="338554"/>
          </a:xfrm>
          <a:prstGeom prst="rect">
            <a:avLst/>
          </a:prstGeom>
          <a:noFill/>
        </p:spPr>
        <p:txBody>
          <a:bodyPr wrap="square" rtlCol="0">
            <a:spAutoFit/>
          </a:bodyPr>
          <a:lstStyle/>
          <a:p>
            <a:r>
              <a:rPr lang="en-AU" sz="1600" b="1" dirty="0" smtClean="0"/>
              <a:t>5’</a:t>
            </a:r>
            <a:endParaRPr lang="en-AU" sz="1600" b="1" dirty="0"/>
          </a:p>
        </p:txBody>
      </p:sp>
    </p:spTree>
    <p:extLst>
      <p:ext uri="{BB962C8B-B14F-4D97-AF65-F5344CB8AC3E}">
        <p14:creationId xmlns:p14="http://schemas.microsoft.com/office/powerpoint/2010/main" val="68620837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Animal miRNAs have low complementarities to targets</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 Box 9"/>
          <p:cNvSpPr txBox="1">
            <a:spLocks noChangeArrowheads="1"/>
          </p:cNvSpPr>
          <p:nvPr/>
        </p:nvSpPr>
        <p:spPr bwMode="auto">
          <a:xfrm>
            <a:off x="181956" y="4419600"/>
            <a:ext cx="90396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285750" indent="-285750" algn="jus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In most cases, only </a:t>
            </a:r>
            <a:r>
              <a:rPr lang="en-US" altLang="en-US" dirty="0">
                <a:latin typeface="Arial" panose="020B0604020202020204" pitchFamily="34" charset="0"/>
                <a:cs typeface="Arial" panose="020B0604020202020204" pitchFamily="34" charset="0"/>
              </a:rPr>
              <a:t>need nucleotide </a:t>
            </a:r>
            <a:r>
              <a:rPr lang="en-US" altLang="en-US" dirty="0" smtClean="0">
                <a:latin typeface="Arial" panose="020B0604020202020204" pitchFamily="34" charset="0"/>
                <a:cs typeface="Arial" panose="020B0604020202020204" pitchFamily="34" charset="0"/>
              </a:rPr>
              <a:t>2-7 (seed region) </a:t>
            </a:r>
            <a:r>
              <a:rPr lang="en-US" altLang="en-US" dirty="0">
                <a:latin typeface="Arial" panose="020B0604020202020204" pitchFamily="34" charset="0"/>
                <a:cs typeface="Arial" panose="020B0604020202020204" pitchFamily="34" charset="0"/>
              </a:rPr>
              <a:t>to interact and repress </a:t>
            </a:r>
            <a:r>
              <a:rPr lang="en-US" altLang="en-US" dirty="0" smtClean="0">
                <a:latin typeface="Arial" panose="020B0604020202020204" pitchFamily="34" charset="0"/>
                <a:cs typeface="Arial" panose="020B0604020202020204" pitchFamily="34" charset="0"/>
              </a:rPr>
              <a:t>target.</a:t>
            </a:r>
            <a:endParaRPr lang="en-US" altLang="en-US" dirty="0">
              <a:latin typeface="Arial" panose="020B0604020202020204" pitchFamily="34" charset="0"/>
              <a:cs typeface="Arial" panose="020B0604020202020204" pitchFamily="34" charset="0"/>
            </a:endParaRPr>
          </a:p>
          <a:p>
            <a:pPr algn="just"/>
            <a:endParaRPr lang="en-US" altLang="en-US"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dirty="0" smtClean="0">
                <a:latin typeface="Arial" panose="020B0604020202020204" pitchFamily="34" charset="0"/>
                <a:cs typeface="Arial" panose="020B0604020202020204" pitchFamily="34" charset="0"/>
              </a:rPr>
              <a:t>MicroRNA </a:t>
            </a:r>
            <a:r>
              <a:rPr lang="en-US" altLang="en-US" dirty="0">
                <a:latin typeface="Arial" panose="020B0604020202020204" pitchFamily="34" charset="0"/>
                <a:cs typeface="Arial" panose="020B0604020202020204" pitchFamily="34" charset="0"/>
              </a:rPr>
              <a:t>are thought to regulate at least 30-50% of all human </a:t>
            </a:r>
            <a:r>
              <a:rPr lang="en-US" altLang="en-US" dirty="0" smtClean="0">
                <a:latin typeface="Arial" panose="020B0604020202020204" pitchFamily="34" charset="0"/>
                <a:cs typeface="Arial" panose="020B0604020202020204" pitchFamily="34" charset="0"/>
              </a:rPr>
              <a:t>genes. </a:t>
            </a:r>
            <a:endParaRPr lang="en-AU" alt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1828800" y="2310934"/>
            <a:ext cx="4752528" cy="0"/>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8800" y="2670974"/>
            <a:ext cx="4752528"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5537212"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5321188"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105164"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889140"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809020"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592996"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376972"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944924"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512876"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296852"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864804"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753236"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969260" y="2490954"/>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28800" y="2742982"/>
            <a:ext cx="4752528" cy="246221"/>
          </a:xfrm>
          <a:prstGeom prst="rect">
            <a:avLst/>
          </a:prstGeom>
          <a:noFill/>
        </p:spPr>
        <p:txBody>
          <a:bodyPr wrap="square" rtlCol="0">
            <a:spAutoFit/>
          </a:bodyPr>
          <a:lstStyle/>
          <a:p>
            <a:r>
              <a:rPr lang="en-AU" sz="1000" dirty="0" smtClean="0"/>
              <a:t>21   20   19    18   17    16   15   14   13  12   11   10   9     8      7     6      5      4    3      2      1</a:t>
            </a:r>
            <a:endParaRPr lang="en-AU" sz="1000" dirty="0"/>
          </a:p>
        </p:txBody>
      </p:sp>
      <p:cxnSp>
        <p:nvCxnSpPr>
          <p:cNvPr id="28" name="Straight Connector 27"/>
          <p:cNvCxnSpPr/>
          <p:nvPr/>
        </p:nvCxnSpPr>
        <p:spPr>
          <a:xfrm>
            <a:off x="4800600" y="3175030"/>
            <a:ext cx="142068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44824" y="3175030"/>
            <a:ext cx="20162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4692588" y="3080755"/>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6113276" y="3067018"/>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3953036" y="3067018"/>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1936812" y="3067018"/>
            <a:ext cx="2160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95570" y="3312190"/>
            <a:ext cx="1512168" cy="338554"/>
          </a:xfrm>
          <a:prstGeom prst="rect">
            <a:avLst/>
          </a:prstGeom>
          <a:noFill/>
        </p:spPr>
        <p:txBody>
          <a:bodyPr wrap="square" rtlCol="0">
            <a:spAutoFit/>
          </a:bodyPr>
          <a:lstStyle/>
          <a:p>
            <a:r>
              <a:rPr lang="en-AU" sz="1600" b="1" dirty="0" smtClean="0"/>
              <a:t>5’ seed region</a:t>
            </a:r>
            <a:endParaRPr lang="en-AU" sz="1600" b="1" dirty="0"/>
          </a:p>
        </p:txBody>
      </p:sp>
      <p:sp>
        <p:nvSpPr>
          <p:cNvPr id="35" name="TextBox 34"/>
          <p:cNvSpPr txBox="1"/>
          <p:nvPr/>
        </p:nvSpPr>
        <p:spPr>
          <a:xfrm>
            <a:off x="2421050" y="3319046"/>
            <a:ext cx="1512168" cy="338554"/>
          </a:xfrm>
          <a:prstGeom prst="rect">
            <a:avLst/>
          </a:prstGeom>
          <a:noFill/>
        </p:spPr>
        <p:txBody>
          <a:bodyPr wrap="square" rtlCol="0">
            <a:spAutoFit/>
          </a:bodyPr>
          <a:lstStyle/>
          <a:p>
            <a:r>
              <a:rPr lang="en-AU" sz="1600" b="1" dirty="0" smtClean="0"/>
              <a:t>3’ region</a:t>
            </a:r>
            <a:endParaRPr lang="en-AU" sz="1600" b="1" dirty="0"/>
          </a:p>
        </p:txBody>
      </p:sp>
      <p:sp>
        <p:nvSpPr>
          <p:cNvPr id="37" name="TextBox 36"/>
          <p:cNvSpPr txBox="1"/>
          <p:nvPr/>
        </p:nvSpPr>
        <p:spPr>
          <a:xfrm>
            <a:off x="6581328" y="2486308"/>
            <a:ext cx="1295400" cy="369332"/>
          </a:xfrm>
          <a:prstGeom prst="rect">
            <a:avLst/>
          </a:prstGeom>
          <a:noFill/>
        </p:spPr>
        <p:txBody>
          <a:bodyPr wrap="square" rtlCol="0">
            <a:spAutoFit/>
          </a:bodyPr>
          <a:lstStyle/>
          <a:p>
            <a:r>
              <a:rPr lang="en-AU" dirty="0" smtClean="0"/>
              <a:t>miRNA</a:t>
            </a:r>
            <a:endParaRPr lang="en-AU" dirty="0"/>
          </a:p>
        </p:txBody>
      </p:sp>
      <p:sp>
        <p:nvSpPr>
          <p:cNvPr id="38" name="TextBox 37"/>
          <p:cNvSpPr txBox="1"/>
          <p:nvPr/>
        </p:nvSpPr>
        <p:spPr>
          <a:xfrm>
            <a:off x="6653336" y="2058343"/>
            <a:ext cx="1295400" cy="369332"/>
          </a:xfrm>
          <a:prstGeom prst="rect">
            <a:avLst/>
          </a:prstGeom>
          <a:noFill/>
        </p:spPr>
        <p:txBody>
          <a:bodyPr wrap="square" rtlCol="0">
            <a:spAutoFit/>
          </a:bodyPr>
          <a:lstStyle/>
          <a:p>
            <a:r>
              <a:rPr lang="en-AU" dirty="0" smtClean="0"/>
              <a:t>Target </a:t>
            </a:r>
            <a:endParaRPr lang="en-AU" dirty="0"/>
          </a:p>
        </p:txBody>
      </p:sp>
      <p:cxnSp>
        <p:nvCxnSpPr>
          <p:cNvPr id="36" name="Straight Connector 35"/>
          <p:cNvCxnSpPr/>
          <p:nvPr/>
        </p:nvCxnSpPr>
        <p:spPr>
          <a:xfrm rot="5400000">
            <a:off x="4715550" y="2500143"/>
            <a:ext cx="360040"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447800" y="2089121"/>
            <a:ext cx="514651" cy="338554"/>
          </a:xfrm>
          <a:prstGeom prst="rect">
            <a:avLst/>
          </a:prstGeom>
          <a:noFill/>
        </p:spPr>
        <p:txBody>
          <a:bodyPr wrap="square" rtlCol="0">
            <a:spAutoFit/>
          </a:bodyPr>
          <a:lstStyle/>
          <a:p>
            <a:r>
              <a:rPr lang="en-AU" sz="1600" b="1" dirty="0" smtClean="0"/>
              <a:t>5’</a:t>
            </a:r>
            <a:endParaRPr lang="en-AU" sz="1600" b="1" dirty="0"/>
          </a:p>
        </p:txBody>
      </p:sp>
    </p:spTree>
    <p:extLst>
      <p:ext uri="{BB962C8B-B14F-4D97-AF65-F5344CB8AC3E}">
        <p14:creationId xmlns:p14="http://schemas.microsoft.com/office/powerpoint/2010/main" val="34588120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Diversity </a:t>
            </a: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of </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animal miRNA target sites</a:t>
            </a: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r>
            <a:b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b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1026" name="Picture 2" descr="Full-size image (105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891363"/>
            <a:ext cx="7485351" cy="5584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84134" y="6499325"/>
            <a:ext cx="2438400" cy="276999"/>
          </a:xfrm>
          <a:prstGeom prst="rect">
            <a:avLst/>
          </a:prstGeom>
          <a:noFill/>
        </p:spPr>
        <p:txBody>
          <a:bodyPr wrap="square" rtlCol="0">
            <a:spAutoFit/>
          </a:bodyPr>
          <a:lstStyle/>
          <a:p>
            <a:r>
              <a:rPr lang="en-AU" sz="1200" dirty="0" err="1" smtClean="0"/>
              <a:t>Bartel</a:t>
            </a:r>
            <a:r>
              <a:rPr lang="en-AU" sz="1200" dirty="0"/>
              <a:t> 2009. Cell 136</a:t>
            </a:r>
          </a:p>
        </p:txBody>
      </p:sp>
    </p:spTree>
    <p:extLst>
      <p:ext uri="{BB962C8B-B14F-4D97-AF65-F5344CB8AC3E}">
        <p14:creationId xmlns:p14="http://schemas.microsoft.com/office/powerpoint/2010/main" val="1678927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Factors beyond complementarity are also critical to </a:t>
            </a:r>
            <a:r>
              <a:rPr lang="en-AU" sz="3200" b="1" dirty="0" err="1"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miRNA:target</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interaction</a:t>
            </a:r>
            <a:endPar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130" name="Group 129"/>
          <p:cNvGrpSpPr/>
          <p:nvPr/>
        </p:nvGrpSpPr>
        <p:grpSpPr>
          <a:xfrm>
            <a:off x="989180" y="1821627"/>
            <a:ext cx="7239000" cy="3810000"/>
            <a:chOff x="1690135" y="2530031"/>
            <a:chExt cx="5781192" cy="2474505"/>
          </a:xfrm>
        </p:grpSpPr>
        <p:sp>
          <p:nvSpPr>
            <p:cNvPr id="4" name="Rectangle 3"/>
            <p:cNvSpPr/>
            <p:nvPr/>
          </p:nvSpPr>
          <p:spPr>
            <a:xfrm>
              <a:off x="1839495" y="3522268"/>
              <a:ext cx="2830610" cy="1482267"/>
            </a:xfrm>
            <a:prstGeom prst="rect">
              <a:avLst/>
            </a:prstGeom>
            <a:solidFill>
              <a:srgbClr val="00B050">
                <a:alpha val="1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4420414" y="3522452"/>
              <a:ext cx="2891238" cy="1482084"/>
            </a:xfrm>
            <a:prstGeom prst="rect">
              <a:avLst/>
            </a:prstGeom>
            <a:solidFill>
              <a:schemeClr val="accent6">
                <a:lumMod val="75000"/>
                <a:alpha val="1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aseline="-25000" dirty="0"/>
            </a:p>
          </p:txBody>
        </p:sp>
        <p:sp>
          <p:nvSpPr>
            <p:cNvPr id="6" name="Rectangle 5"/>
            <p:cNvSpPr/>
            <p:nvPr/>
          </p:nvSpPr>
          <p:spPr>
            <a:xfrm>
              <a:off x="4418077" y="2544084"/>
              <a:ext cx="2888845" cy="1108989"/>
            </a:xfrm>
            <a:prstGeom prst="rect">
              <a:avLst/>
            </a:prstGeom>
            <a:solidFill>
              <a:srgbClr val="0070C0">
                <a:alpha val="1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1839495" y="2540668"/>
              <a:ext cx="2830610" cy="1112405"/>
            </a:xfrm>
            <a:prstGeom prst="rect">
              <a:avLst/>
            </a:prstGeom>
            <a:solidFill>
              <a:srgbClr val="FF0000">
                <a:alpha val="9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3033646" y="3151579"/>
              <a:ext cx="411010" cy="34224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3109815" y="4452191"/>
              <a:ext cx="474720" cy="43568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b="1" dirty="0">
                <a:solidFill>
                  <a:schemeClr val="tx1">
                    <a:lumMod val="95000"/>
                    <a:lumOff val="5000"/>
                  </a:schemeClr>
                </a:solidFill>
              </a:endParaRPr>
            </a:p>
          </p:txBody>
        </p:sp>
        <p:sp>
          <p:nvSpPr>
            <p:cNvPr id="10" name="Oval 9"/>
            <p:cNvSpPr/>
            <p:nvPr/>
          </p:nvSpPr>
          <p:spPr>
            <a:xfrm>
              <a:off x="6410754" y="2780460"/>
              <a:ext cx="336627" cy="270115"/>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b="1" dirty="0">
                <a:solidFill>
                  <a:schemeClr val="tx1">
                    <a:lumMod val="95000"/>
                    <a:lumOff val="5000"/>
                  </a:schemeClr>
                </a:solidFill>
              </a:endParaRPr>
            </a:p>
          </p:txBody>
        </p:sp>
        <p:sp>
          <p:nvSpPr>
            <p:cNvPr id="11" name="Oval 10"/>
            <p:cNvSpPr/>
            <p:nvPr/>
          </p:nvSpPr>
          <p:spPr>
            <a:xfrm>
              <a:off x="3118648" y="2783244"/>
              <a:ext cx="411010" cy="34224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p:cNvSpPr txBox="1"/>
            <p:nvPr/>
          </p:nvSpPr>
          <p:spPr>
            <a:xfrm>
              <a:off x="4606813" y="2544077"/>
              <a:ext cx="2716350" cy="169910"/>
            </a:xfrm>
            <a:prstGeom prst="rect">
              <a:avLst/>
            </a:prstGeom>
            <a:noFill/>
          </p:spPr>
          <p:txBody>
            <a:bodyPr wrap="square" rtlCol="0">
              <a:spAutoFit/>
            </a:bodyPr>
            <a:lstStyle/>
            <a:p>
              <a:pPr algn="ctr"/>
              <a:r>
                <a:rPr lang="en-AU" sz="1100" b="1" dirty="0" smtClean="0">
                  <a:latin typeface="Arial" panose="020B0604020202020204" pitchFamily="34" charset="0"/>
                  <a:cs typeface="Arial" panose="020B0604020202020204" pitchFamily="34" charset="0"/>
                </a:rPr>
                <a:t>Target accessibility/2</a:t>
              </a:r>
              <a:r>
                <a:rPr lang="en-AU" sz="1100" b="1" baseline="30000" dirty="0" smtClean="0">
                  <a:latin typeface="Arial" panose="020B0604020202020204" pitchFamily="34" charset="0"/>
                  <a:cs typeface="Arial" panose="020B0604020202020204" pitchFamily="34" charset="0"/>
                </a:rPr>
                <a:t>nd</a:t>
              </a:r>
              <a:r>
                <a:rPr lang="en-AU" sz="1100" b="1" dirty="0" smtClean="0">
                  <a:latin typeface="Arial" panose="020B0604020202020204" pitchFamily="34" charset="0"/>
                  <a:cs typeface="Arial" panose="020B0604020202020204" pitchFamily="34" charset="0"/>
                </a:rPr>
                <a:t> structure</a:t>
              </a:r>
              <a:endParaRPr lang="en-AU" sz="1100" b="1" dirty="0">
                <a:latin typeface="Arial" panose="020B0604020202020204" pitchFamily="34" charset="0"/>
                <a:cs typeface="Arial" panose="020B0604020202020204" pitchFamily="34" charset="0"/>
              </a:endParaRPr>
            </a:p>
          </p:txBody>
        </p:sp>
        <p:sp>
          <p:nvSpPr>
            <p:cNvPr id="14" name="TextBox 13"/>
            <p:cNvSpPr txBox="1"/>
            <p:nvPr/>
          </p:nvSpPr>
          <p:spPr>
            <a:xfrm>
              <a:off x="1690135" y="2530031"/>
              <a:ext cx="2677273" cy="169910"/>
            </a:xfrm>
            <a:prstGeom prst="rect">
              <a:avLst/>
            </a:prstGeom>
            <a:noFill/>
            <a:ln w="19050">
              <a:noFill/>
            </a:ln>
          </p:spPr>
          <p:txBody>
            <a:bodyPr wrap="square" rtlCol="0">
              <a:spAutoFit/>
            </a:bodyPr>
            <a:lstStyle/>
            <a:p>
              <a:pPr algn="ctr"/>
              <a:r>
                <a:rPr lang="en-AU" sz="1100" b="1" dirty="0" smtClean="0">
                  <a:latin typeface="Arial" panose="020B0604020202020204" pitchFamily="34" charset="0"/>
                  <a:cs typeface="Arial" panose="020B0604020202020204" pitchFamily="34" charset="0"/>
                </a:rPr>
                <a:t>Overall complementarity and pattern</a:t>
              </a:r>
              <a:endParaRPr lang="en-AU" sz="1100" b="1" dirty="0">
                <a:latin typeface="Arial" panose="020B0604020202020204" pitchFamily="34" charset="0"/>
                <a:cs typeface="Arial" panose="020B0604020202020204" pitchFamily="34" charset="0"/>
              </a:endParaRPr>
            </a:p>
          </p:txBody>
        </p:sp>
        <p:sp>
          <p:nvSpPr>
            <p:cNvPr id="15" name="TextBox 14"/>
            <p:cNvSpPr txBox="1"/>
            <p:nvPr/>
          </p:nvSpPr>
          <p:spPr>
            <a:xfrm>
              <a:off x="1930623" y="3653073"/>
              <a:ext cx="2603710" cy="169910"/>
            </a:xfrm>
            <a:prstGeom prst="rect">
              <a:avLst/>
            </a:prstGeom>
            <a:noFill/>
          </p:spPr>
          <p:txBody>
            <a:bodyPr wrap="square" rtlCol="0">
              <a:spAutoFit/>
            </a:bodyPr>
            <a:lstStyle/>
            <a:p>
              <a:pPr algn="ctr"/>
              <a:r>
                <a:rPr lang="en-AU" sz="1100" b="1" dirty="0" smtClean="0">
                  <a:latin typeface="Arial" panose="020B0604020202020204" pitchFamily="34" charset="0"/>
                  <a:cs typeface="Arial" panose="020B0604020202020204" pitchFamily="34" charset="0"/>
                </a:rPr>
                <a:t>RNA binding protein</a:t>
              </a:r>
              <a:endParaRPr lang="en-AU" sz="1100" b="1" dirty="0">
                <a:latin typeface="Arial" panose="020B0604020202020204" pitchFamily="34" charset="0"/>
                <a:cs typeface="Arial" panose="020B0604020202020204" pitchFamily="34" charset="0"/>
              </a:endParaRPr>
            </a:p>
          </p:txBody>
        </p:sp>
        <p:sp>
          <p:nvSpPr>
            <p:cNvPr id="16" name="TextBox 15"/>
            <p:cNvSpPr txBox="1"/>
            <p:nvPr/>
          </p:nvSpPr>
          <p:spPr>
            <a:xfrm>
              <a:off x="5041106" y="3640936"/>
              <a:ext cx="1941068" cy="169910"/>
            </a:xfrm>
            <a:prstGeom prst="rect">
              <a:avLst/>
            </a:prstGeom>
            <a:noFill/>
          </p:spPr>
          <p:txBody>
            <a:bodyPr wrap="square" rtlCol="0">
              <a:spAutoFit/>
            </a:bodyPr>
            <a:lstStyle/>
            <a:p>
              <a:pPr algn="ctr"/>
              <a:r>
                <a:rPr lang="en-AU" sz="1100" b="1" dirty="0" err="1" smtClean="0">
                  <a:latin typeface="Arial" panose="020B0604020202020204" pitchFamily="34" charset="0"/>
                  <a:cs typeface="Arial" panose="020B0604020202020204" pitchFamily="34" charset="0"/>
                </a:rPr>
                <a:t>miRNA:target</a:t>
              </a:r>
              <a:r>
                <a:rPr lang="en-AU" sz="1100" b="1" dirty="0" smtClean="0">
                  <a:latin typeface="Arial" panose="020B0604020202020204" pitchFamily="34" charset="0"/>
                  <a:cs typeface="Arial" panose="020B0604020202020204" pitchFamily="34" charset="0"/>
                </a:rPr>
                <a:t> stoichiometry</a:t>
              </a:r>
              <a:endParaRPr lang="en-AU" sz="1100" b="1" dirty="0">
                <a:latin typeface="Arial" panose="020B0604020202020204" pitchFamily="34" charset="0"/>
                <a:cs typeface="Arial" panose="020B0604020202020204" pitchFamily="34" charset="0"/>
              </a:endParaRPr>
            </a:p>
          </p:txBody>
        </p:sp>
        <p:cxnSp>
          <p:nvCxnSpPr>
            <p:cNvPr id="17" name="Straight Connector 16"/>
            <p:cNvCxnSpPr/>
            <p:nvPr/>
          </p:nvCxnSpPr>
          <p:spPr>
            <a:xfrm>
              <a:off x="2887361" y="291729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95666" y="291729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46466" y="291729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97266" y="291729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48066" y="291348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98866" y="291919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35951" y="291157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86751" y="291157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137551" y="291157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88351" y="291348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39151" y="291348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781335" y="2917293"/>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36561" y="291729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940291" y="291221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91091" y="2913481"/>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9781" y="292046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721614" y="292046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620102" y="3018258"/>
              <a:ext cx="9444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634725" y="2917294"/>
              <a:ext cx="94446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30878" y="329902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81678" y="329902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232478" y="329902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83278" y="3295215"/>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334078" y="330093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921963" y="329331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72763" y="329331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775503" y="3293949"/>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26303" y="3295216"/>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01034" y="3394277"/>
              <a:ext cx="8041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2687879" y="3299029"/>
              <a:ext cx="82300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877344" y="3447264"/>
              <a:ext cx="556428"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517186" y="3447264"/>
              <a:ext cx="397829"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23940" y="3179729"/>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423939" y="3217904"/>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421882" y="3140161"/>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421882" y="3091518"/>
              <a:ext cx="0" cy="35306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425998" y="3292937"/>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425997" y="3331112"/>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423940" y="3253369"/>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964833" y="2917293"/>
              <a:ext cx="68684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3564566" y="2917293"/>
              <a:ext cx="347051" cy="1906"/>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001036" y="3299029"/>
              <a:ext cx="68684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3505562" y="3298076"/>
              <a:ext cx="347051" cy="1906"/>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510503" y="3091518"/>
              <a:ext cx="0" cy="35306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1" name="Arc 60"/>
            <p:cNvSpPr/>
            <p:nvPr/>
          </p:nvSpPr>
          <p:spPr>
            <a:xfrm rot="15980856">
              <a:off x="5395377" y="2897715"/>
              <a:ext cx="129702" cy="275732"/>
            </a:xfrm>
            <a:prstGeom prst="arc">
              <a:avLst>
                <a:gd name="adj1" fmla="val 11926837"/>
                <a:gd name="adj2" fmla="val 10067159"/>
              </a:avLst>
            </a:prstGeom>
            <a:noFill/>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endParaRPr lang="en-AU"/>
            </a:p>
          </p:txBody>
        </p:sp>
        <p:cxnSp>
          <p:nvCxnSpPr>
            <p:cNvPr id="62" name="Straight Connector 61"/>
            <p:cNvCxnSpPr/>
            <p:nvPr/>
          </p:nvCxnSpPr>
          <p:spPr>
            <a:xfrm flipH="1">
              <a:off x="6252021" y="3444586"/>
              <a:ext cx="308287"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6625388" y="3444586"/>
              <a:ext cx="397829"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550476" y="3249059"/>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550475" y="3287234"/>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548418" y="3209491"/>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48418" y="3160848"/>
              <a:ext cx="0" cy="28373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552534" y="3362267"/>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552533" y="3400442"/>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550476" y="3322699"/>
              <a:ext cx="9324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637039" y="3160848"/>
              <a:ext cx="0" cy="283738"/>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2" name="Arc 71"/>
            <p:cNvSpPr/>
            <p:nvPr/>
          </p:nvSpPr>
          <p:spPr>
            <a:xfrm rot="15980856">
              <a:off x="6521913" y="2967045"/>
              <a:ext cx="129702" cy="275732"/>
            </a:xfrm>
            <a:prstGeom prst="arc">
              <a:avLst>
                <a:gd name="adj1" fmla="val 11926837"/>
                <a:gd name="adj2" fmla="val 10067159"/>
              </a:avLst>
            </a:prstGeom>
            <a:noFill/>
            <a:ln w="1905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endParaRPr lang="en-AU"/>
            </a:p>
          </p:txBody>
        </p:sp>
        <p:sp>
          <p:nvSpPr>
            <p:cNvPr id="73" name="Oval 72"/>
            <p:cNvSpPr/>
            <p:nvPr/>
          </p:nvSpPr>
          <p:spPr>
            <a:xfrm>
              <a:off x="3059015" y="4010268"/>
              <a:ext cx="369315" cy="356224"/>
            </a:xfrm>
            <a:prstGeom prst="ellipse">
              <a:avLst/>
            </a:prstGeom>
            <a:solidFill>
              <a:srgbClr val="7030A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74" name="Straight Connector 73"/>
            <p:cNvCxnSpPr/>
            <p:nvPr/>
          </p:nvCxnSpPr>
          <p:spPr>
            <a:xfrm flipH="1">
              <a:off x="1959886" y="4197357"/>
              <a:ext cx="68684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3553119" y="4197357"/>
              <a:ext cx="347051" cy="1906"/>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rot="16465912">
              <a:off x="4791225" y="3070199"/>
              <a:ext cx="330657" cy="273197"/>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b="1" dirty="0">
                <a:solidFill>
                  <a:schemeClr val="tx1">
                    <a:lumMod val="95000"/>
                    <a:lumOff val="5000"/>
                  </a:schemeClr>
                </a:solidFill>
              </a:endParaRPr>
            </a:p>
          </p:txBody>
        </p:sp>
        <p:cxnSp>
          <p:nvCxnSpPr>
            <p:cNvPr id="77" name="Straight Connector 76"/>
            <p:cNvCxnSpPr/>
            <p:nvPr/>
          </p:nvCxnSpPr>
          <p:spPr>
            <a:xfrm flipV="1">
              <a:off x="5022812" y="2960671"/>
              <a:ext cx="439" cy="43964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198447" y="3861605"/>
              <a:ext cx="330657" cy="273197"/>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b="1" dirty="0">
                <a:solidFill>
                  <a:schemeClr val="tx1">
                    <a:lumMod val="95000"/>
                    <a:lumOff val="5000"/>
                  </a:schemeClr>
                </a:solidFill>
              </a:endParaRPr>
            </a:p>
          </p:txBody>
        </p:sp>
        <p:cxnSp>
          <p:nvCxnSpPr>
            <p:cNvPr id="79" name="Straight Connector 78"/>
            <p:cNvCxnSpPr/>
            <p:nvPr/>
          </p:nvCxnSpPr>
          <p:spPr>
            <a:xfrm>
              <a:off x="2149499" y="4046206"/>
              <a:ext cx="4501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054231" y="4002961"/>
              <a:ext cx="530304" cy="215444"/>
            </a:xfrm>
            <a:prstGeom prst="rect">
              <a:avLst/>
            </a:prstGeom>
            <a:noFill/>
          </p:spPr>
          <p:txBody>
            <a:bodyPr wrap="square" rtlCol="0">
              <a:spAutoFit/>
            </a:bodyPr>
            <a:lstStyle/>
            <a:p>
              <a:r>
                <a:rPr lang="en-AU" sz="800" dirty="0" smtClean="0">
                  <a:solidFill>
                    <a:schemeClr val="bg1"/>
                  </a:solidFill>
                  <a:latin typeface="Arial" panose="020B0604020202020204" pitchFamily="34" charset="0"/>
                  <a:cs typeface="Arial" panose="020B0604020202020204" pitchFamily="34" charset="0"/>
                </a:rPr>
                <a:t>RBP</a:t>
              </a:r>
              <a:endParaRPr lang="en-AU" sz="800" dirty="0">
                <a:solidFill>
                  <a:schemeClr val="bg1"/>
                </a:solidFill>
                <a:latin typeface="Arial" panose="020B0604020202020204" pitchFamily="34" charset="0"/>
                <a:cs typeface="Arial" panose="020B0604020202020204" pitchFamily="34" charset="0"/>
              </a:endParaRPr>
            </a:p>
          </p:txBody>
        </p:sp>
        <p:sp>
          <p:nvSpPr>
            <p:cNvPr id="81" name="TextBox 80"/>
            <p:cNvSpPr txBox="1"/>
            <p:nvPr/>
          </p:nvSpPr>
          <p:spPr>
            <a:xfrm>
              <a:off x="3860817" y="2807796"/>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sp>
          <p:nvSpPr>
            <p:cNvPr id="82" name="TextBox 81"/>
            <p:cNvSpPr txBox="1"/>
            <p:nvPr/>
          </p:nvSpPr>
          <p:spPr>
            <a:xfrm>
              <a:off x="3849665" y="3183740"/>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sp>
          <p:nvSpPr>
            <p:cNvPr id="83" name="TextBox 82"/>
            <p:cNvSpPr txBox="1"/>
            <p:nvPr/>
          </p:nvSpPr>
          <p:spPr>
            <a:xfrm>
              <a:off x="5838587" y="3322699"/>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sp>
          <p:nvSpPr>
            <p:cNvPr id="84" name="TextBox 83"/>
            <p:cNvSpPr txBox="1"/>
            <p:nvPr/>
          </p:nvSpPr>
          <p:spPr>
            <a:xfrm>
              <a:off x="6941023" y="3322699"/>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sp>
          <p:nvSpPr>
            <p:cNvPr id="85" name="TextBox 84"/>
            <p:cNvSpPr txBox="1"/>
            <p:nvPr/>
          </p:nvSpPr>
          <p:spPr>
            <a:xfrm>
              <a:off x="3853958" y="4092416"/>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sp>
          <p:nvSpPr>
            <p:cNvPr id="86" name="Oval 85"/>
            <p:cNvSpPr/>
            <p:nvPr/>
          </p:nvSpPr>
          <p:spPr>
            <a:xfrm>
              <a:off x="2908831" y="4476986"/>
              <a:ext cx="566569" cy="356224"/>
            </a:xfrm>
            <a:prstGeom prst="ellipse">
              <a:avLst/>
            </a:prstGeom>
            <a:solidFill>
              <a:srgbClr val="7030A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87" name="Straight Connector 86"/>
            <p:cNvCxnSpPr/>
            <p:nvPr/>
          </p:nvCxnSpPr>
          <p:spPr>
            <a:xfrm>
              <a:off x="2910425" y="466685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420330" y="466685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3471130" y="4663043"/>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3521930" y="466876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059015" y="466114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109815" y="466114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60615" y="466114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211415" y="4663045"/>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3262215" y="4663045"/>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2804399" y="4666856"/>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859625" y="466685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963355" y="466177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014155" y="4663044"/>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692845" y="467003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744678" y="4670032"/>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1987897" y="4666856"/>
              <a:ext cx="68684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flipV="1">
              <a:off x="3587630" y="4666856"/>
              <a:ext cx="347051" cy="1906"/>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75898" y="4666857"/>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319383" y="4655098"/>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2657789" y="4666857"/>
              <a:ext cx="94446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657789" y="4767822"/>
              <a:ext cx="9444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007966" y="4475670"/>
              <a:ext cx="530304" cy="215444"/>
            </a:xfrm>
            <a:prstGeom prst="rect">
              <a:avLst/>
            </a:prstGeom>
            <a:noFill/>
          </p:spPr>
          <p:txBody>
            <a:bodyPr wrap="square" rtlCol="0">
              <a:spAutoFit/>
            </a:bodyPr>
            <a:lstStyle/>
            <a:p>
              <a:r>
                <a:rPr lang="en-AU" sz="800" dirty="0" smtClean="0">
                  <a:solidFill>
                    <a:schemeClr val="bg1"/>
                  </a:solidFill>
                  <a:latin typeface="Arial" panose="020B0604020202020204" pitchFamily="34" charset="0"/>
                  <a:cs typeface="Arial" panose="020B0604020202020204" pitchFamily="34" charset="0"/>
                </a:rPr>
                <a:t>RBP</a:t>
              </a:r>
              <a:endParaRPr lang="en-AU" sz="800" dirty="0">
                <a:solidFill>
                  <a:schemeClr val="bg1"/>
                </a:solidFill>
                <a:latin typeface="Arial" panose="020B0604020202020204" pitchFamily="34" charset="0"/>
                <a:cs typeface="Arial" panose="020B0604020202020204" pitchFamily="34" charset="0"/>
              </a:endParaRPr>
            </a:p>
          </p:txBody>
        </p:sp>
        <p:sp>
          <p:nvSpPr>
            <p:cNvPr id="109" name="TextBox 108"/>
            <p:cNvSpPr txBox="1"/>
            <p:nvPr/>
          </p:nvSpPr>
          <p:spPr>
            <a:xfrm>
              <a:off x="3871216" y="4554283"/>
              <a:ext cx="530304" cy="215444"/>
            </a:xfrm>
            <a:prstGeom prst="rect">
              <a:avLst/>
            </a:prstGeom>
            <a:noFill/>
          </p:spPr>
          <p:txBody>
            <a:bodyPr wrap="square" rtlCol="0">
              <a:spAutoFit/>
            </a:bodyPr>
            <a:lstStyle/>
            <a:p>
              <a:r>
                <a:rPr lang="en-AU" sz="800" dirty="0" smtClean="0">
                  <a:latin typeface="Arial" panose="020B0604020202020204" pitchFamily="34" charset="0"/>
                  <a:cs typeface="Arial" panose="020B0604020202020204" pitchFamily="34" charset="0"/>
                </a:rPr>
                <a:t>(A)n</a:t>
              </a:r>
              <a:endParaRPr lang="en-AU" sz="800" dirty="0">
                <a:latin typeface="Arial" panose="020B0604020202020204" pitchFamily="34" charset="0"/>
                <a:cs typeface="Arial" panose="020B0604020202020204" pitchFamily="34" charset="0"/>
              </a:endParaRPr>
            </a:p>
          </p:txBody>
        </p:sp>
        <p:cxnSp>
          <p:nvCxnSpPr>
            <p:cNvPr id="110" name="Straight Connector 109"/>
            <p:cNvCxnSpPr/>
            <p:nvPr/>
          </p:nvCxnSpPr>
          <p:spPr>
            <a:xfrm flipH="1">
              <a:off x="2610497" y="4197357"/>
              <a:ext cx="944464"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255601" y="4797709"/>
              <a:ext cx="179311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5255601" y="3985818"/>
              <a:ext cx="0" cy="8062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5266748" y="4364801"/>
              <a:ext cx="1300574" cy="2411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5254834" y="4122742"/>
              <a:ext cx="1300574" cy="532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rot="10800000">
              <a:off x="4792200" y="3947949"/>
              <a:ext cx="461665" cy="863373"/>
            </a:xfrm>
            <a:prstGeom prst="rect">
              <a:avLst/>
            </a:prstGeom>
            <a:noFill/>
          </p:spPr>
          <p:txBody>
            <a:bodyPr vert="eaVert" wrap="square" rtlCol="0">
              <a:spAutoFit/>
            </a:bodyPr>
            <a:lstStyle/>
            <a:p>
              <a:pPr algn="ctr"/>
              <a:r>
                <a:rPr lang="en-AU" sz="800" b="1" dirty="0" smtClean="0">
                  <a:latin typeface="Arial" panose="020B0604020202020204" pitchFamily="34" charset="0"/>
                  <a:cs typeface="Arial" panose="020B0604020202020204" pitchFamily="34" charset="0"/>
                </a:rPr>
                <a:t>Target </a:t>
              </a:r>
              <a:r>
                <a:rPr lang="en-AU" sz="1000" b="1" dirty="0" smtClean="0">
                  <a:latin typeface="Arial" panose="020B0604020202020204" pitchFamily="34" charset="0"/>
                  <a:cs typeface="Arial" panose="020B0604020202020204" pitchFamily="34" charset="0"/>
                </a:rPr>
                <a:t>Expression</a:t>
              </a:r>
              <a:endParaRPr lang="en-AU" sz="1000" b="1" dirty="0">
                <a:latin typeface="Arial" panose="020B0604020202020204" pitchFamily="34" charset="0"/>
                <a:cs typeface="Arial" panose="020B0604020202020204" pitchFamily="34" charset="0"/>
              </a:endParaRPr>
            </a:p>
          </p:txBody>
        </p:sp>
        <p:sp>
          <p:nvSpPr>
            <p:cNvPr id="116" name="TextBox 115"/>
            <p:cNvSpPr txBox="1"/>
            <p:nvPr/>
          </p:nvSpPr>
          <p:spPr>
            <a:xfrm>
              <a:off x="6488997" y="3902546"/>
              <a:ext cx="660343" cy="215444"/>
            </a:xfrm>
            <a:prstGeom prst="rect">
              <a:avLst/>
            </a:prstGeom>
            <a:noFill/>
          </p:spPr>
          <p:txBody>
            <a:bodyPr wrap="square" rtlCol="0">
              <a:spAutoFit/>
            </a:bodyPr>
            <a:lstStyle/>
            <a:p>
              <a:r>
                <a:rPr lang="en-AU" sz="800" dirty="0">
                  <a:solidFill>
                    <a:srgbClr val="FF0000"/>
                  </a:solidFill>
                  <a:latin typeface="Arial" panose="020B0604020202020204" pitchFamily="34" charset="0"/>
                  <a:cs typeface="Arial" panose="020B0604020202020204" pitchFamily="34" charset="0"/>
                </a:rPr>
                <a:t>[</a:t>
              </a:r>
              <a:r>
                <a:rPr lang="en-AU" sz="800" dirty="0" smtClean="0">
                  <a:solidFill>
                    <a:srgbClr val="FF0000"/>
                  </a:solidFill>
                  <a:latin typeface="Arial" panose="020B0604020202020204" pitchFamily="34" charset="0"/>
                  <a:cs typeface="Arial" panose="020B0604020202020204" pitchFamily="34" charset="0"/>
                </a:rPr>
                <a:t>miRNA]</a:t>
              </a:r>
              <a:endParaRPr lang="en-AU" sz="800" dirty="0">
                <a:solidFill>
                  <a:srgbClr val="FF0000"/>
                </a:solidFill>
                <a:latin typeface="Arial" panose="020B0604020202020204" pitchFamily="34" charset="0"/>
                <a:cs typeface="Arial" panose="020B0604020202020204" pitchFamily="34" charset="0"/>
              </a:endParaRPr>
            </a:p>
          </p:txBody>
        </p:sp>
        <p:sp>
          <p:nvSpPr>
            <p:cNvPr id="117" name="TextBox 116"/>
            <p:cNvSpPr txBox="1"/>
            <p:nvPr/>
          </p:nvSpPr>
          <p:spPr>
            <a:xfrm>
              <a:off x="6502529" y="4264707"/>
              <a:ext cx="881131" cy="215444"/>
            </a:xfrm>
            <a:prstGeom prst="rect">
              <a:avLst/>
            </a:prstGeom>
            <a:noFill/>
          </p:spPr>
          <p:txBody>
            <a:bodyPr wrap="square" rtlCol="0">
              <a:spAutoFit/>
            </a:bodyPr>
            <a:lstStyle/>
            <a:p>
              <a:r>
                <a:rPr lang="en-AU" sz="800" dirty="0" smtClean="0">
                  <a:solidFill>
                    <a:srgbClr val="00B050"/>
                  </a:solidFill>
                  <a:latin typeface="Arial" panose="020B0604020202020204" pitchFamily="34" charset="0"/>
                  <a:cs typeface="Arial" panose="020B0604020202020204" pitchFamily="34" charset="0"/>
                </a:rPr>
                <a:t>[Target mRNA]</a:t>
              </a:r>
              <a:endParaRPr lang="en-AU" sz="800" dirty="0">
                <a:solidFill>
                  <a:srgbClr val="00B050"/>
                </a:solidFill>
                <a:latin typeface="Arial" panose="020B0604020202020204" pitchFamily="34" charset="0"/>
                <a:cs typeface="Arial" panose="020B0604020202020204" pitchFamily="34" charset="0"/>
              </a:endParaRPr>
            </a:p>
          </p:txBody>
        </p:sp>
        <p:cxnSp>
          <p:nvCxnSpPr>
            <p:cNvPr id="118" name="Straight Connector 117"/>
            <p:cNvCxnSpPr/>
            <p:nvPr/>
          </p:nvCxnSpPr>
          <p:spPr>
            <a:xfrm>
              <a:off x="5261962" y="4092416"/>
              <a:ext cx="1317574" cy="57444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930012" y="3973049"/>
              <a:ext cx="1584176" cy="276999"/>
            </a:xfrm>
            <a:prstGeom prst="rect">
              <a:avLst/>
            </a:prstGeom>
            <a:noFill/>
          </p:spPr>
          <p:txBody>
            <a:bodyPr wrap="square" rtlCol="0">
              <a:spAutoFit/>
            </a:bodyPr>
            <a:lstStyle/>
            <a:p>
              <a:pPr algn="ctr"/>
              <a:r>
                <a:rPr lang="en-AU" sz="1200" b="1" dirty="0" smtClean="0">
                  <a:latin typeface="Arial" panose="020B0604020202020204" pitchFamily="34" charset="0"/>
                  <a:cs typeface="Arial" panose="020B0604020202020204" pitchFamily="34" charset="0"/>
                </a:rPr>
                <a:t> </a:t>
              </a:r>
            </a:p>
          </p:txBody>
        </p:sp>
        <p:cxnSp>
          <p:nvCxnSpPr>
            <p:cNvPr id="120" name="Straight Connector 119"/>
            <p:cNvCxnSpPr/>
            <p:nvPr/>
          </p:nvCxnSpPr>
          <p:spPr>
            <a:xfrm>
              <a:off x="6552533" y="294961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603333" y="294961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654133" y="2949610"/>
              <a:ext cx="0" cy="1009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496018" y="2959644"/>
              <a:ext cx="0" cy="93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391181" y="2954364"/>
              <a:ext cx="3911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194169" y="3253369"/>
              <a:ext cx="1885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194169" y="3160848"/>
              <a:ext cx="0" cy="14186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H="1" flipV="1">
              <a:off x="2728569" y="4010268"/>
              <a:ext cx="285586" cy="82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2687879" y="3929873"/>
              <a:ext cx="74469" cy="13665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34610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Genomic organization of </a:t>
            </a:r>
            <a:r>
              <a:rPr lang="en-AU" sz="32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MIRNA</a:t>
            </a:r>
            <a:r>
              <a:rPr lang="en-AU"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AU" sz="32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genes</a:t>
            </a:r>
            <a:endParaRPr lang="en-AU"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AutoShape 2" descr="http://onlinelibrary.wiley.com.virtual.anu.edu.au/store/10.1002/jcp.21993/asset/image_n/nfig003.jpg?v=1&amp;t=hsdy89lh&amp;s=9bcf7c6fb6659e14bf29ab59a3157afdec9b799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http://onlinelibrary.wiley.com.virtual.anu.edu.au/store/10.1002/jcp.21993/asset/image_n/nfig003.jpg?v=1&amp;t=hsdy89lh&amp;s=9bcf7c6fb6659e14bf29ab59a3157afdec9b799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029" name="Picture 5" descr="C:\Users\Mary\Desktop\nfig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1676400"/>
            <a:ext cx="4356267" cy="3886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38600" y="6211669"/>
            <a:ext cx="4419600" cy="369332"/>
          </a:xfrm>
          <a:prstGeom prst="rect">
            <a:avLst/>
          </a:prstGeom>
          <a:noFill/>
        </p:spPr>
        <p:txBody>
          <a:bodyPr wrap="square" rtlCol="0">
            <a:spAutoFit/>
          </a:bodyPr>
          <a:lstStyle/>
          <a:p>
            <a:r>
              <a:rPr lang="en-AU" dirty="0">
                <a:solidFill>
                  <a:schemeClr val="tx1">
                    <a:lumMod val="95000"/>
                    <a:lumOff val="5000"/>
                  </a:schemeClr>
                </a:solidFill>
              </a:rPr>
              <a:t>J Cell Physiol.</a:t>
            </a:r>
            <a:r>
              <a:rPr lang="en-AU" dirty="0"/>
              <a:t> 2010 Mar;222(3):540-5</a:t>
            </a:r>
          </a:p>
        </p:txBody>
      </p:sp>
    </p:spTree>
    <p:extLst>
      <p:ext uri="{BB962C8B-B14F-4D97-AF65-F5344CB8AC3E}">
        <p14:creationId xmlns:p14="http://schemas.microsoft.com/office/powerpoint/2010/main" val="7339164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953</TotalTime>
  <Words>3114</Words>
  <Application>Microsoft Macintosh PowerPoint</Application>
  <PresentationFormat>全屏显示(4:3)</PresentationFormat>
  <Paragraphs>495</Paragraphs>
  <Slides>44</Slides>
  <Notes>26</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Theme</vt:lpstr>
      <vt:lpstr>Small Regulatory RNA  II</vt:lpstr>
      <vt:lpstr>MicroRNA Biogenesis</vt:lpstr>
      <vt:lpstr>MiRNA are processed from imperfect    stem-loops</vt:lpstr>
      <vt:lpstr>MiRNA silence targets through degradative and non-dagradative pathways</vt:lpstr>
      <vt:lpstr>Plant MiRNAs are extensively and highly complementary to targets</vt:lpstr>
      <vt:lpstr>Animal miRNAs have low complementarities to targets</vt:lpstr>
      <vt:lpstr>Diversity of animal miRNA target sites </vt:lpstr>
      <vt:lpstr>Factors beyond complementarity are also critical to miRNA:target interaction</vt:lpstr>
      <vt:lpstr>Genomic organization of MIRNA genes</vt:lpstr>
      <vt:lpstr>PowerPoint 演示文稿</vt:lpstr>
      <vt:lpstr>MiRNA identification pipeline</vt:lpstr>
      <vt:lpstr>How many potential miRNA genes are there in genomes</vt:lpstr>
      <vt:lpstr>PowerPoint 演示文稿</vt:lpstr>
      <vt:lpstr>Some MIR gene families are present in  all plants or all angiosperms</vt:lpstr>
      <vt:lpstr>Some miRNAs are deeply conserved and important gene regulators</vt:lpstr>
      <vt:lpstr>MicroRNAs can alter the genomic output of a cell</vt:lpstr>
      <vt:lpstr>PowerPoint 演示文稿</vt:lpstr>
      <vt:lpstr>MicroRNAs provide buffering to genetic programs and robustness to development</vt:lpstr>
      <vt:lpstr>MiRNAs regulate developmental timing</vt:lpstr>
      <vt:lpstr>PowerPoint 演示文稿</vt:lpstr>
      <vt:lpstr>MiRNAs and vegetative phase change</vt:lpstr>
      <vt:lpstr>PowerPoint 演示文稿</vt:lpstr>
      <vt:lpstr>PowerPoint 演示文稿</vt:lpstr>
      <vt:lpstr>PowerPoint 演示文稿</vt:lpstr>
      <vt:lpstr>Difference between plant and animal miRNA systems</vt:lpstr>
      <vt:lpstr>Bioinformatic prediction of miRNA targets</vt:lpstr>
      <vt:lpstr>Methods for identifying miRNA targets</vt:lpstr>
      <vt:lpstr>Degradome for the study of cleaved miRNA targets</vt:lpstr>
      <vt:lpstr>Degradome reveals in vivo miRNA:target interaction </vt:lpstr>
      <vt:lpstr>PowerPoint 演示文稿</vt:lpstr>
      <vt:lpstr>Expression of miRNA-resistant target can reveal miRNA functions</vt:lpstr>
      <vt:lpstr>PowerPoint 演示文稿</vt:lpstr>
      <vt:lpstr>MiRNA sponges inhibit animal/plant miRNA activities</vt:lpstr>
      <vt:lpstr>miR399 activity is reduced when IPS1 is present</vt:lpstr>
      <vt:lpstr>Target mimic can be utilized to study miRNA functions</vt:lpstr>
      <vt:lpstr>A collection of target mimics for Arabidopsis microRNAs  </vt:lpstr>
      <vt:lpstr>Development of artificial microRNAs</vt:lpstr>
      <vt:lpstr>PowerPoint 演示文稿</vt:lpstr>
      <vt:lpstr>PowerPoint 演示文稿</vt:lpstr>
      <vt:lpstr>MiRNA vs siRNA</vt:lpstr>
      <vt:lpstr>small RNAs: more types and classifications </vt:lpstr>
      <vt:lpstr>tasiRNAs: trans-acting siRNAs</vt:lpstr>
      <vt:lpstr>PowerPoint 演示文稿</vt:lpstr>
      <vt:lpstr>Several “phased” tasiRNAs are derived from each TAS gene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Regulatory RNA  II</dc:title>
  <cp:lastModifiedBy>Thomas Huang</cp:lastModifiedBy>
  <cp:revision>8</cp:revision>
  <dcterms:modified xsi:type="dcterms:W3CDTF">2015-06-18T18:44:56Z</dcterms:modified>
</cp:coreProperties>
</file>