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62" r:id="rId4"/>
    <p:sldId id="263" r:id="rId5"/>
    <p:sldId id="261" r:id="rId6"/>
    <p:sldId id="265" r:id="rId7"/>
    <p:sldId id="260" r:id="rId8"/>
    <p:sldId id="266" r:id="rId9"/>
    <p:sldId id="267" r:id="rId10"/>
    <p:sldId id="272" r:id="rId11"/>
    <p:sldId id="269" r:id="rId12"/>
    <p:sldId id="274" r:id="rId13"/>
    <p:sldId id="271" r:id="rId14"/>
    <p:sldId id="275" r:id="rId15"/>
    <p:sldId id="277" r:id="rId16"/>
    <p:sldId id="281" r:id="rId17"/>
    <p:sldId id="294" r:id="rId18"/>
    <p:sldId id="278" r:id="rId19"/>
    <p:sldId id="282" r:id="rId20"/>
    <p:sldId id="283" r:id="rId21"/>
    <p:sldId id="292" r:id="rId22"/>
    <p:sldId id="317" r:id="rId23"/>
    <p:sldId id="318" r:id="rId24"/>
    <p:sldId id="297" r:id="rId25"/>
    <p:sldId id="287" r:id="rId26"/>
    <p:sldId id="307" r:id="rId27"/>
    <p:sldId id="299" r:id="rId28"/>
    <p:sldId id="290" r:id="rId29"/>
    <p:sldId id="322" r:id="rId30"/>
    <p:sldId id="319" r:id="rId31"/>
    <p:sldId id="329" r:id="rId32"/>
    <p:sldId id="304" r:id="rId33"/>
    <p:sldId id="301" r:id="rId34"/>
    <p:sldId id="309" r:id="rId35"/>
    <p:sldId id="312" r:id="rId36"/>
    <p:sldId id="302" r:id="rId37"/>
    <p:sldId id="328" r:id="rId38"/>
    <p:sldId id="314" r:id="rId39"/>
    <p:sldId id="321" r:id="rId40"/>
    <p:sldId id="315" r:id="rId41"/>
    <p:sldId id="313" r:id="rId42"/>
    <p:sldId id="326" r:id="rId43"/>
    <p:sldId id="324" r:id="rId44"/>
    <p:sldId id="325" r:id="rId45"/>
    <p:sldId id="330" r:id="rId4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72BC4E-4C7C-4E40-9ECC-D8FB2B28118E}">
          <p14:sldIdLst>
            <p14:sldId id="256"/>
            <p14:sldId id="258"/>
            <p14:sldId id="262"/>
            <p14:sldId id="263"/>
            <p14:sldId id="261"/>
            <p14:sldId id="265"/>
            <p14:sldId id="260"/>
            <p14:sldId id="266"/>
            <p14:sldId id="267"/>
            <p14:sldId id="272"/>
            <p14:sldId id="269"/>
            <p14:sldId id="274"/>
            <p14:sldId id="271"/>
            <p14:sldId id="275"/>
            <p14:sldId id="277"/>
            <p14:sldId id="281"/>
            <p14:sldId id="294"/>
            <p14:sldId id="278"/>
            <p14:sldId id="282"/>
            <p14:sldId id="283"/>
            <p14:sldId id="292"/>
            <p14:sldId id="317"/>
            <p14:sldId id="318"/>
            <p14:sldId id="297"/>
            <p14:sldId id="287"/>
            <p14:sldId id="307"/>
            <p14:sldId id="299"/>
            <p14:sldId id="290"/>
            <p14:sldId id="322"/>
            <p14:sldId id="319"/>
            <p14:sldId id="329"/>
            <p14:sldId id="304"/>
            <p14:sldId id="301"/>
            <p14:sldId id="309"/>
            <p14:sldId id="312"/>
            <p14:sldId id="302"/>
            <p14:sldId id="328"/>
            <p14:sldId id="314"/>
            <p14:sldId id="321"/>
            <p14:sldId id="315"/>
            <p14:sldId id="313"/>
            <p14:sldId id="326"/>
            <p14:sldId id="324"/>
            <p14:sldId id="325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1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73581" autoAdjust="0"/>
  </p:normalViewPr>
  <p:slideViewPr>
    <p:cSldViewPr>
      <p:cViewPr>
        <p:scale>
          <a:sx n="70" d="100"/>
          <a:sy n="70" d="100"/>
        </p:scale>
        <p:origin x="-1387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DE43F-6EC8-4F19-8C66-4D18A5DECDB6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79EB3-A029-4967-BC43-34F3792ED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7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4D9F-9AA0-4BDC-B93F-A7E07A724E9A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F86D-CF63-46B2-B7F2-9A18BAE72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7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doribonuclease" TargetMode="External"/><Relationship Id="rId7" Type="http://schemas.openxmlformats.org/officeDocument/2006/relationships/hyperlink" Target="http://en.wikipedia.org/wiki/Base_pair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icroRNA" TargetMode="External"/><Relationship Id="rId5" Type="http://schemas.openxmlformats.org/officeDocument/2006/relationships/hyperlink" Target="http://en.wikipedia.org/wiki/DsRNA" TargetMode="External"/><Relationship Id="rId4" Type="http://schemas.openxmlformats.org/officeDocument/2006/relationships/hyperlink" Target="http://en.wikipedia.org/wiki/RNase_III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uman_genome" TargetMode="External"/><Relationship Id="rId3" Type="http://schemas.openxmlformats.org/officeDocument/2006/relationships/hyperlink" Target="http://en.wikipedia.org/wiki/Transposon" TargetMode="External"/><Relationship Id="rId7" Type="http://schemas.openxmlformats.org/officeDocument/2006/relationships/hyperlink" Target="http://en.wikipedia.org/wiki/C-valu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Genome_size" TargetMode="External"/><Relationship Id="rId5" Type="http://schemas.openxmlformats.org/officeDocument/2006/relationships/hyperlink" Target="http://en.wikipedia.org/wiki/Eukaryotic" TargetMode="External"/><Relationship Id="rId4" Type="http://schemas.openxmlformats.org/officeDocument/2006/relationships/hyperlink" Target="http://en.wikipedia.org/wiki/Locus_(genetics)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ell_(biology)" TargetMode="External"/><Relationship Id="rId3" Type="http://schemas.openxmlformats.org/officeDocument/2006/relationships/hyperlink" Target="http://www.sciencedirect.com/science/article/pii/S0092867407001845#tbl1" TargetMode="External"/><Relationship Id="rId7" Type="http://schemas.openxmlformats.org/officeDocument/2006/relationships/hyperlink" Target="http://en.wikipedia.org/wiki/Gene_exp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romoter_(biology)" TargetMode="External"/><Relationship Id="rId5" Type="http://schemas.openxmlformats.org/officeDocument/2006/relationships/hyperlink" Target="http://en.wikipedia.org/wiki/5-methylcytosine" TargetMode="External"/><Relationship Id="rId4" Type="http://schemas.openxmlformats.org/officeDocument/2006/relationships/hyperlink" Target="http://en.wikipedia.org/wiki/Transcription_(genetics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encedirect.com/science/article/pii/S009286740601018X#bib40" TargetMode="External"/><Relationship Id="rId3" Type="http://schemas.openxmlformats.org/officeDocument/2006/relationships/hyperlink" Target="http://www.sciencedirect.com/science/article/pii/S009286740601018X#fig2" TargetMode="External"/><Relationship Id="rId7" Type="http://schemas.openxmlformats.org/officeDocument/2006/relationships/hyperlink" Target="http://www.sciencedirect.com/science/article/pii/S009286740601018X#bib36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ciencedirect.com/science/article/pii/S009286740601018X#bib26" TargetMode="External"/><Relationship Id="rId5" Type="http://schemas.openxmlformats.org/officeDocument/2006/relationships/hyperlink" Target="http://www.sciencedirect.com/science/article/pii/S009286740601018X#bib22" TargetMode="External"/><Relationship Id="rId4" Type="http://schemas.openxmlformats.org/officeDocument/2006/relationships/hyperlink" Target="http://www.sciencedirect.com/science/article/pii/S009286740601018X#bib16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osbiology.org/article/info:doi/10.1371/journal.pbio.0050057#pbio-0050057-g002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sciencedirect.com/science/article/pii/S009286740601018X#app2" TargetMode="External"/><Relationship Id="rId4" Type="http://schemas.openxmlformats.org/officeDocument/2006/relationships/hyperlink" Target="http://www.sciencedirect.com/science/article/pii/S009286740601018X#fig2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ritable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ciencedirect.com/science/article/pii/S1534580713000427#fig3" TargetMode="External"/><Relationship Id="rId5" Type="http://schemas.openxmlformats.org/officeDocument/2006/relationships/hyperlink" Target="http://en.wikipedia.org/wiki/DNA" TargetMode="External"/><Relationship Id="rId4" Type="http://schemas.openxmlformats.org/officeDocument/2006/relationships/hyperlink" Target="http://en.wikipedia.org/wiki/Gene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enetics" TargetMode="External"/><Relationship Id="rId13" Type="http://schemas.openxmlformats.org/officeDocument/2006/relationships/hyperlink" Target="http://en.wikipedia.org/wiki/Gene_expression" TargetMode="External"/><Relationship Id="rId3" Type="http://schemas.openxmlformats.org/officeDocument/2006/relationships/hyperlink" Target="http://rnajournal.cshlp.org/content/15/11/1965.long#ref-7" TargetMode="External"/><Relationship Id="rId7" Type="http://schemas.openxmlformats.org/officeDocument/2006/relationships/hyperlink" Target="http://en.wikipedia.org/wiki/Biology" TargetMode="External"/><Relationship Id="rId12" Type="http://schemas.openxmlformats.org/officeDocument/2006/relationships/hyperlink" Target="http://en.wikipedia.org/wiki/Genotype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://en.wikipedia.org/wiki/Epigenetics#cite_note-1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najournal.cshlp.org/content/15/11/1965.long#ref-2" TargetMode="External"/><Relationship Id="rId11" Type="http://schemas.openxmlformats.org/officeDocument/2006/relationships/hyperlink" Target="http://en.wikipedia.org/wiki/DNA" TargetMode="External"/><Relationship Id="rId5" Type="http://schemas.openxmlformats.org/officeDocument/2006/relationships/hyperlink" Target="http://rnajournal.cshlp.org/content/15/11/1965.long#ref-15" TargetMode="External"/><Relationship Id="rId15" Type="http://schemas.openxmlformats.org/officeDocument/2006/relationships/hyperlink" Target="http://en.wikipedia.org/wiki/Phenotype" TargetMode="External"/><Relationship Id="rId10" Type="http://schemas.openxmlformats.org/officeDocument/2006/relationships/hyperlink" Target="http://en.wikipedia.org/wiki/Gene" TargetMode="External"/><Relationship Id="rId4" Type="http://schemas.openxmlformats.org/officeDocument/2006/relationships/hyperlink" Target="http://rnajournal.cshlp.org/content/15/11/1965.long#ref-17" TargetMode="External"/><Relationship Id="rId9" Type="http://schemas.openxmlformats.org/officeDocument/2006/relationships/hyperlink" Target="http://en.wikipedia.org/wiki/Heritable" TargetMode="External"/><Relationship Id="rId14" Type="http://schemas.openxmlformats.org/officeDocument/2006/relationships/hyperlink" Target="http://en.wikipedia.org/wiki/Cell_(biology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1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1998, Fire and Mello published a seminal paper that</a:t>
            </a:r>
          </a:p>
          <a:p>
            <a:r>
              <a:rPr lang="en-AU" dirty="0" smtClean="0"/>
              <a:t>provided an explanation for the previously reported</a:t>
            </a:r>
          </a:p>
          <a:p>
            <a:r>
              <a:rPr lang="en-AU" dirty="0" smtClean="0"/>
              <a:t>silencing of endogenous genes by “</a:t>
            </a:r>
            <a:r>
              <a:rPr lang="en-AU" dirty="0" err="1" smtClean="0"/>
              <a:t>cosuppression</a:t>
            </a:r>
            <a:r>
              <a:rPr lang="en-AU" dirty="0" smtClean="0"/>
              <a:t>,</a:t>
            </a:r>
          </a:p>
          <a:p>
            <a:r>
              <a:rPr lang="en-AU" dirty="0" smtClean="0"/>
              <a:t>quelling and sense mRNA” (4). Working </a:t>
            </a:r>
            <a:r>
              <a:rPr lang="en-AU" dirty="0" err="1" smtClean="0"/>
              <a:t>withC</a:t>
            </a:r>
            <a:r>
              <a:rPr lang="en-AU" dirty="0" smtClean="0"/>
              <a:t>. </a:t>
            </a:r>
            <a:r>
              <a:rPr lang="en-AU" dirty="0" err="1" smtClean="0"/>
              <a:t>elegans</a:t>
            </a:r>
            <a:r>
              <a:rPr lang="en-AU" dirty="0" smtClean="0"/>
              <a:t>,</a:t>
            </a:r>
          </a:p>
          <a:p>
            <a:r>
              <a:rPr lang="en-AU" dirty="0" smtClean="0"/>
              <a:t>they tested the hypothesis that the trigger for gene</a:t>
            </a:r>
          </a:p>
          <a:p>
            <a:r>
              <a:rPr lang="en-AU" dirty="0" smtClean="0"/>
              <a:t>silencing was not single-stranded RNA (</a:t>
            </a:r>
            <a:r>
              <a:rPr lang="en-AU" dirty="0" err="1" smtClean="0"/>
              <a:t>ssRNA</a:t>
            </a:r>
            <a:r>
              <a:rPr lang="en-AU" dirty="0" smtClean="0"/>
              <a:t>) but</a:t>
            </a:r>
          </a:p>
          <a:p>
            <a:r>
              <a:rPr lang="en-AU" dirty="0" smtClean="0"/>
              <a:t>double-stranded RNA (</a:t>
            </a:r>
            <a:r>
              <a:rPr lang="en-AU" dirty="0" err="1" smtClean="0"/>
              <a:t>dsRNA</a:t>
            </a:r>
            <a:r>
              <a:rPr lang="en-AU" dirty="0" smtClean="0"/>
              <a:t>).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22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760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73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rgbClr val="000099"/>
                </a:solidFill>
                <a:latin typeface="Helvetica" pitchFamily="34" charset="0"/>
              </a:rPr>
              <a:t>Transposable elements (</a:t>
            </a:r>
            <a:r>
              <a:rPr lang="en-US" altLang="en-US" b="1" dirty="0" err="1" smtClean="0">
                <a:solidFill>
                  <a:srgbClr val="000099"/>
                </a:solidFill>
                <a:latin typeface="Helvetica" pitchFamily="34" charset="0"/>
              </a:rPr>
              <a:t>retroelements</a:t>
            </a:r>
            <a:r>
              <a:rPr lang="en-US" altLang="en-US" b="1" dirty="0" smtClean="0">
                <a:solidFill>
                  <a:srgbClr val="000099"/>
                </a:solidFill>
                <a:latin typeface="Helvetica" pitchFamily="34" charset="0"/>
              </a:rPr>
              <a:t>), convergent RNA transcripts, natural sense-antisense gene pairs, hairpin RNAs,  transgenes, (anti-sense + sense transcripts)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 smtClean="0">
              <a:solidFill>
                <a:srgbClr val="000099"/>
              </a:solidFill>
              <a:latin typeface="Helvetic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rgbClr val="000099"/>
                </a:solidFill>
                <a:latin typeface="Helvetica" pitchFamily="34" charset="0"/>
              </a:rPr>
              <a:t>Triggered by exogenous and endogenous genetic information,</a:t>
            </a:r>
            <a:r>
              <a:rPr lang="en-US" altLang="en-US" b="1" baseline="0" dirty="0" smtClean="0">
                <a:solidFill>
                  <a:srgbClr val="000099"/>
                </a:solidFill>
                <a:latin typeface="Helvetica" pitchFamily="34" charset="0"/>
              </a:rPr>
              <a:t> that are in forms of </a:t>
            </a:r>
            <a:r>
              <a:rPr lang="en-US" altLang="en-US" b="1" baseline="0" dirty="0" err="1" smtClean="0">
                <a:solidFill>
                  <a:srgbClr val="000099"/>
                </a:solidFill>
                <a:latin typeface="Helvetica" pitchFamily="34" charset="0"/>
              </a:rPr>
              <a:t>hpRNA</a:t>
            </a:r>
            <a:r>
              <a:rPr lang="en-US" altLang="en-US" b="1" baseline="0" dirty="0" smtClean="0">
                <a:solidFill>
                  <a:srgbClr val="000099"/>
                </a:solidFill>
                <a:latin typeface="Helvetica" pitchFamily="34" charset="0"/>
              </a:rPr>
              <a:t>, </a:t>
            </a:r>
            <a:r>
              <a:rPr lang="en-US" altLang="en-US" b="1" baseline="0" dirty="0" err="1" smtClean="0">
                <a:solidFill>
                  <a:srgbClr val="000099"/>
                </a:solidFill>
                <a:latin typeface="Helvetica" pitchFamily="34" charset="0"/>
              </a:rPr>
              <a:t>dsRNA</a:t>
            </a:r>
            <a:r>
              <a:rPr lang="en-US" altLang="en-US" b="1" baseline="0" dirty="0" smtClean="0">
                <a:solidFill>
                  <a:srgbClr val="000099"/>
                </a:solidFill>
                <a:latin typeface="Helvetica" pitchFamily="34" charset="0"/>
              </a:rPr>
              <a:t>; or can be transcribed into those two forms. The consequent precursors are then recognized and cut by </a:t>
            </a:r>
            <a:endParaRPr lang="en-AU" altLang="en-US" dirty="0" smtClean="0">
              <a:solidFill>
                <a:srgbClr val="000099"/>
              </a:solidFill>
              <a:latin typeface="Helvetica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65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Note the two strands of the RNA molecule. The cleavage sites are indicated by yellow arrows.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Dicer’s structure allows it to measure the RNA it is cleaving. Like a cook who “dices” a carrot, Dicer chops RNA into uniformly-sized pieces.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 </a:t>
            </a:r>
            <a:r>
              <a:rPr lang="en-A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doribonuclease"/>
              </a:rPr>
              <a:t>endoribonuclease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A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Nase III"/>
              </a:rPr>
              <a:t>RNase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Nase III"/>
              </a:rPr>
              <a:t> III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family that cleaves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sRNA"/>
              </a:rPr>
              <a:t>double-stranded RNA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dsRNA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pre-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icroRNA"/>
              </a:rPr>
              <a:t>microRNA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(miRNA) into short double-stranded RNA fragments about 20-25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ase pair"/>
              </a:rPr>
              <a:t>base pairs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long, with a two-base overhang on the 3' end. Dicer contains two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RNase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III domains and one PAZ domain; the distance between these two regions of the molecule is determined by the length and angle of the connector helix and influences the length of the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produces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Arabidopsis thaliana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Dicer-like 3 (DCL3) and Dicer-like 4 (DCL4) cleave long, perfect double-stranded RNAs (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dsRNAs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into 24 and 21 nucleotides (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small interfering RNAs, respectively, which in turn function in RNA-directed DNA methylation and RNA interference, respectively. T</a:t>
            </a:r>
            <a:endParaRPr lang="en-GB" altLang="en-US" dirty="0" smtClean="0">
              <a:ea typeface="ＭＳ Ｐゴシック" pitchFamily="-112" charset="-128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DC7CB9B-AFBA-412A-BFE0-FDF4971ED914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PAZ domain (yellow), which is important for small RNA association along with the PIWI domain, is situated near the N terminus of the protein (grey). The PIWI domain (orange) of cleavage-competent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Argonaute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proteins contains the catalytic residues DDH (highlighted in red), which are essential for cleavage. The cap-binding-like domain (MC; dark blue) is found within the Mid domain (blue), the region flanked by the PAZ and the PIWI domains.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499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rgbClr val="000099"/>
                </a:solidFill>
                <a:latin typeface="Helvetica" pitchFamily="34" charset="0"/>
              </a:rPr>
              <a:t>Transposable elements (</a:t>
            </a:r>
            <a:r>
              <a:rPr lang="en-US" altLang="en-US" b="1" dirty="0" err="1" smtClean="0">
                <a:solidFill>
                  <a:srgbClr val="000099"/>
                </a:solidFill>
                <a:latin typeface="Helvetica" pitchFamily="34" charset="0"/>
              </a:rPr>
              <a:t>retroelements</a:t>
            </a:r>
            <a:r>
              <a:rPr lang="en-US" altLang="en-US" b="1" dirty="0" smtClean="0">
                <a:solidFill>
                  <a:srgbClr val="000099"/>
                </a:solidFill>
                <a:latin typeface="Helvetica" pitchFamily="34" charset="0"/>
              </a:rPr>
              <a:t>), convergent RNA transcripts, natural sense-antisense gene pairs, hairpin RNAs,  transgenes, (anti-sense + sense transcripts)</a:t>
            </a:r>
            <a:endParaRPr lang="en-AU" altLang="en-US" dirty="0" smtClean="0">
              <a:solidFill>
                <a:srgbClr val="000099"/>
              </a:solidFill>
              <a:latin typeface="Helvetica" pitchFamily="34" charset="0"/>
            </a:endParaRP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00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Note that mammals make do with one dicer, and insects and fungi with two. Like most components of the </a:t>
            </a:r>
            <a:r>
              <a:rPr lang="en-GB" altLang="en-US" dirty="0" err="1" smtClean="0">
                <a:ea typeface="ＭＳ Ｐゴシック" pitchFamily="-112" charset="-128"/>
              </a:rPr>
              <a:t>siRNA</a:t>
            </a:r>
            <a:r>
              <a:rPr lang="en-GB" altLang="en-US" dirty="0" smtClean="0">
                <a:ea typeface="ＭＳ Ｐゴシック" pitchFamily="-112" charset="-128"/>
              </a:rPr>
              <a:t> pathway, dicer-like genes are amplified in plants.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Plants have at least 4 DCL proteins, more than found in other organisms. The amplification of DCL family may allow plants great flexibility in pathogen </a:t>
            </a:r>
            <a:r>
              <a:rPr lang="en-GB" altLang="en-US" sz="1200" dirty="0" err="1" smtClean="0"/>
              <a:t>defense</a:t>
            </a:r>
            <a:r>
              <a:rPr lang="en-GB" altLang="en-US" sz="1200" dirty="0" smtClean="0"/>
              <a:t> responses. </a:t>
            </a:r>
          </a:p>
          <a:p>
            <a:endParaRPr lang="en-GB" altLang="en-US" dirty="0" smtClean="0">
              <a:ea typeface="ＭＳ Ｐゴシック" pitchFamily="-112" charset="-128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696A487-ED8D-4427-A0F9-4C5145A50C9D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Plant genomes include many transposon copies.</a:t>
            </a:r>
          </a:p>
          <a:p>
            <a:r>
              <a:rPr lang="en-AU" dirty="0" smtClean="0"/>
              <a:t>Although many transposons are inactivated by mutations in their DNA sequence, plants face the challenge of keeping the remaining copies transcriptionally silent. Transcriptional silencing is generally achieved by epigenetic </a:t>
            </a:r>
          </a:p>
          <a:p>
            <a:r>
              <a:rPr lang="en-AU" dirty="0" smtClean="0"/>
              <a:t>modification, particularly DNA methylation.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ransposon"/>
              </a:rPr>
              <a:t>Transposons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copy themselves to different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ocus (genetics)"/>
              </a:rPr>
              <a:t>loci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the genome. These elements constitute a large fraction of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ukaryotic"/>
              </a:rPr>
              <a:t>eukaryotic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enome size"/>
              </a:rPr>
              <a:t>genome sizes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-value"/>
              </a:rPr>
              <a:t>C-values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about 45% of the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uman genome"/>
              </a:rPr>
              <a:t>human genome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composed of transposons and their defunct remnants.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407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This figure represents chromatin (DNA wrapped around histones) in an open and closed conformation. Chromatin modifications include covalent modifications to DNA and the histone proteins. </a:t>
            </a:r>
          </a:p>
          <a:p>
            <a:endParaRPr lang="en-GB" altLang="en-US" dirty="0" smtClean="0">
              <a:ea typeface="ＭＳ Ｐゴシック" pitchFamily="-112" charset="-128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Chromatin is the state in which DNA is packaged within the cell. The nucleosome is the fundamental unit of chromatin and it is composed of an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octamer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four core histones (H3, H4, H2A, H2B) around which 147 base pairs of DNA are wrapped. There are at least eight distinct types of modifications found on histones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Table 1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We have the most information regarding the small covalent modifications acetylation, methylation, and phosphorylation. </a:t>
            </a:r>
            <a:endParaRPr lang="en-GB" altLang="en-US" dirty="0" smtClean="0">
              <a:ea typeface="ＭＳ Ｐゴシック" pitchFamily="-112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/>
              <a:t>Small RNAs can initiate gene silencing through covalent modifications of the DNA or its associated histone proteins, interfering with transcription.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Arial" pitchFamily="34" charset="0"/>
                <a:ea typeface="+mn-ea"/>
                <a:cs typeface="+mn-cs"/>
              </a:rPr>
              <a:t>This form of silencing is frequently associated with stably silenced DNA including centromeres and transposons, but also  occurs at genes.</a:t>
            </a:r>
          </a:p>
          <a:p>
            <a:endParaRPr lang="en-GB" altLang="en-US" dirty="0" smtClean="0">
              <a:ea typeface="ＭＳ Ｐゴシック" pitchFamily="-112" charset="-128"/>
            </a:endParaRPr>
          </a:p>
          <a:p>
            <a:r>
              <a:rPr lang="fi-F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lysine 9 on histone H3 (H3K9) methylation</a:t>
            </a:r>
          </a:p>
          <a:p>
            <a:endParaRPr lang="fi-FI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Arial" pitchFamily="34" charset="0"/>
                <a:ea typeface="+mn-ea"/>
                <a:cs typeface="+mn-cs"/>
              </a:rPr>
              <a:t>DNA can be covalently modified by cytosine methylation, carried out by DNA </a:t>
            </a:r>
            <a:r>
              <a:rPr lang="en-GB" dirty="0" err="1" smtClean="0">
                <a:latin typeface="Arial" pitchFamily="34" charset="0"/>
                <a:ea typeface="+mn-ea"/>
                <a:cs typeface="+mn-cs"/>
              </a:rPr>
              <a:t>methyltransferases</a:t>
            </a:r>
            <a:r>
              <a:rPr lang="en-GB" dirty="0" smtClean="0">
                <a:latin typeface="Arial" pitchFamily="34" charset="0"/>
                <a:ea typeface="+mn-ea"/>
                <a:cs typeface="+mn-cs"/>
              </a:rPr>
              <a:t> (DMTs)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 methylation is an important regulator of gene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ranscription (genetics)"/>
              </a:rPr>
              <a:t>transcription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 large body of evidence has demonstrated that genes with high levels of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5-methylcytosine"/>
              </a:rPr>
              <a:t>5-methylcytosine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their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moter (biology)"/>
              </a:rPr>
              <a:t>promoter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region are transcriptionally silent, and that DNA methylation gradually accumulates upon long-term gene silencing. </a:t>
            </a:r>
            <a:endParaRPr lang="en-GB" dirty="0" smtClean="0">
              <a:latin typeface="Arial" pitchFamily="34" charset="0"/>
              <a:ea typeface="+mn-ea"/>
              <a:cs typeface="+mn-cs"/>
            </a:endParaRPr>
          </a:p>
          <a:p>
            <a:endParaRPr lang="en-GB" altLang="en-US" dirty="0" smtClean="0">
              <a:ea typeface="ＭＳ Ｐゴシック" pitchFamily="-112" charset="-128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DNA methylation stably alters the </a:t>
            </a:r>
            <a:r>
              <a:rPr lang="en-A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Gene expression"/>
              </a:rPr>
              <a:t>expression of genes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ell (biology)"/>
              </a:rPr>
              <a:t>cells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37% of the methylated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loci were associated with </a:t>
            </a:r>
            <a:r>
              <a:rPr lang="en-A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clusters</a:t>
            </a: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75AD275-7485-42F3-A6D4-C587C25A49B6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774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found extensive DNA methylation in the heterochromatic regions of each of the five chromosomes, including centromeres,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pericentromeres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heterochromatic knob on chromosome 4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Figure 2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(</a:t>
            </a:r>
            <a:r>
              <a:rPr lang="en-A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Hirochika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et al., 2000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A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Lippman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et al., 2004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Miura et al., 2001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Singer et al., 2001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The Arabidopsis Genome Initiative, 2000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This distribution largely reflects the dense methylation of transposons and other repetitive sequences that are clustered in heterochromatin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Figures 2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and 2B).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methylcytosine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immunoprecipitation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mCIP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method was adapted from a previous study 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 REARRANGED METHYLTRANSFERASES 1 (DRM1) and 2 (DRM2), plant homologs of mammalian DNMT3, are responsible for CHH methylation through the RNA-directed DNA methylation (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RdDM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pathway, which involves two plant specific RNA polymerases, RNA Pol IV and Pol V, as well as 24 nucleotide (24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small interfering RNAs (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Sodium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bisulfite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-converts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unmethylated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cytosines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uracils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(which after PCR are converted to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thymines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while leaving methylated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cytosines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unconverted. By mapping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bisulfite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treated DNA back to the original reference genome, it is then possible to determine the methylation state of individual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cytosines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653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ea typeface="+mn-ea"/>
              </a:rPr>
              <a:t>The density of small RNA-homologous loci is highest in the </a:t>
            </a:r>
            <a:r>
              <a:rPr lang="en-GB" sz="1200" dirty="0" err="1" smtClean="0">
                <a:ea typeface="+mn-ea"/>
              </a:rPr>
              <a:t>centromeric</a:t>
            </a:r>
            <a:r>
              <a:rPr lang="en-GB" sz="1200" dirty="0" smtClean="0">
                <a:ea typeface="+mn-ea"/>
              </a:rPr>
              <a:t> and </a:t>
            </a:r>
            <a:r>
              <a:rPr lang="en-GB" sz="1200" dirty="0" err="1" smtClean="0">
                <a:ea typeface="+mn-ea"/>
              </a:rPr>
              <a:t>pericentromeric</a:t>
            </a:r>
            <a:r>
              <a:rPr lang="en-GB" sz="1200" dirty="0" smtClean="0">
                <a:ea typeface="+mn-ea"/>
              </a:rPr>
              <a:t> regions which contain a high density of repeat sequence classes, such as transposons.</a:t>
            </a:r>
          </a:p>
          <a:p>
            <a:endParaRPr lang="en-AU" dirty="0" smtClean="0"/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of small RNA-generating loci from all samples was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across each chromosome. A scrolling-window analysis of all small RNA-homologous sequences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Figure 2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total loci) was done. These sequences include all loci, regardless of how repetitive, that corresponded to a small RNA. For each chromosome, the density of small RNA-homologous loci was highest in the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centromeric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pericentromeric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regions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Figure 2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Pericentromeric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centromeric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regions contain a high density of repeat sequence classes, such as transposons and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retroelements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Indeed, the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pericentromeric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small RNA locus density roughly corresponded with the density of transposons and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retroelements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each chromosome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Figure 2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A). This could indicate that the repeat-rich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centromeric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pericentromeric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regions spawn relatively high numbers of small RNAs, or it could reflect the generation of relatively few small RNAs but from many highly repetitive loci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majority of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clusters (i.e., endogenous loci corresponding to high local concentrations of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were heavily DNA methylated (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Figure 2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D). However, ∼63% of methylated regions were not associated with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clusters, suggesting that a large amount of DNA methylation is maintained without persistent targeting by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Figure S7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051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ClASSY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Plants encode subunits for a fourth RNA polymerase (Pol IV) in addition to the well-known DNA-dependent RNA polymerases I, II, and III. By mutation of the two largest subunits (NRPD1a and NRPD2), we show that Pol IV silences certain transposons and repetitive DNA in a short interfering RNA pathway involving RNA-dependent RNA polymerase 2 and Dicer-like 3. The existence of this distinct silencing polymerase may explain the paradoxical involvement of an RNA silencing pathway in maintenance of transcriptional silencing.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852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AU" b="0" dirty="0" smtClean="0">
                <a:effectLst/>
              </a:rPr>
              <a:t>Epigenetic Interaction between the Male and Female </a:t>
            </a:r>
            <a:r>
              <a:rPr lang="en-AU" b="0" dirty="0" err="1" smtClean="0">
                <a:effectLst/>
              </a:rPr>
              <a:t>Germlines</a:t>
            </a:r>
            <a:r>
              <a:rPr lang="en-AU" b="0" dirty="0" smtClean="0">
                <a:effectLst/>
              </a:rPr>
              <a:t> and Their Companion Cells</a:t>
            </a:r>
          </a:p>
          <a:p>
            <a:pPr fontAlgn="base"/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epigenetics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study of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ritable"/>
              </a:rPr>
              <a:t>heritable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changes in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ene"/>
              </a:rPr>
              <a:t>gene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activity that are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caused by changes in the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NA"/>
              </a:rPr>
              <a:t>DNA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</a:t>
            </a:r>
            <a:endParaRPr lang="en-AU" b="0" dirty="0" smtClean="0">
              <a:effectLst/>
            </a:endParaRPr>
          </a:p>
          <a:p>
            <a:pPr fontAlgn="base"/>
            <a:endParaRPr lang="en-AU" b="0" dirty="0" smtClean="0">
              <a:effectLst/>
            </a:endParaRPr>
          </a:p>
          <a:p>
            <a:pPr fontAlgn="base"/>
            <a:r>
              <a:rPr lang="en-AU" b="0" dirty="0" err="1" smtClean="0">
                <a:effectLst/>
              </a:rPr>
              <a:t>siRNAs</a:t>
            </a:r>
            <a:r>
              <a:rPr lang="en-AU" b="0" dirty="0" smtClean="0">
                <a:effectLst/>
              </a:rPr>
              <a:t> generated by companion cell “reprogramming” reinforce </a:t>
            </a:r>
            <a:r>
              <a:rPr lang="en-AU" b="0" dirty="0" err="1" smtClean="0">
                <a:effectLst/>
              </a:rPr>
              <a:t>germline</a:t>
            </a:r>
            <a:r>
              <a:rPr lang="en-AU" b="0" dirty="0" smtClean="0">
                <a:effectLst/>
              </a:rPr>
              <a:t> TE silencing via RNA-dependent DNA methylation (</a:t>
            </a:r>
            <a:r>
              <a:rPr lang="en-AU" b="0" dirty="0" err="1" smtClean="0">
                <a:effectLst/>
              </a:rPr>
              <a:t>RdDM</a:t>
            </a:r>
            <a:r>
              <a:rPr lang="en-AU" b="0" dirty="0" smtClean="0">
                <a:effectLst/>
              </a:rPr>
              <a:t>).</a:t>
            </a:r>
          </a:p>
          <a:p>
            <a:pPr fontAlgn="base"/>
            <a:r>
              <a:rPr lang="en-AU" b="0" dirty="0" smtClean="0">
                <a:effectLst/>
              </a:rPr>
              <a:t>Left: putative transfer of silencing </a:t>
            </a:r>
            <a:r>
              <a:rPr lang="en-AU" b="0" dirty="0" err="1" smtClean="0">
                <a:effectLst/>
              </a:rPr>
              <a:t>siRNAs</a:t>
            </a:r>
            <a:r>
              <a:rPr lang="en-AU" b="0" dirty="0" smtClean="0">
                <a:effectLst/>
              </a:rPr>
              <a:t> (red arrows) between the vegetative cell (VC) and the </a:t>
            </a:r>
            <a:r>
              <a:rPr lang="en-AU" b="0" dirty="0" err="1" smtClean="0">
                <a:effectLst/>
              </a:rPr>
              <a:t>germline</a:t>
            </a:r>
            <a:r>
              <a:rPr lang="en-AU" b="0" dirty="0" smtClean="0">
                <a:effectLst/>
              </a:rPr>
              <a:t> in the pollen (GC, generative cell; SC, sperm cells) (top) and the central (CC) and egg cell (EC) (bottom); legend is the same as in </a:t>
            </a:r>
            <a:r>
              <a:rPr lang="en-AU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Figure 3</a:t>
            </a:r>
            <a:r>
              <a:rPr lang="en-AU" b="0" dirty="0" smtClean="0">
                <a:effectLst/>
              </a:rPr>
              <a:t>.</a:t>
            </a:r>
          </a:p>
          <a:p>
            <a:pPr fontAlgn="base"/>
            <a:r>
              <a:rPr lang="en-AU" b="0" dirty="0" smtClean="0">
                <a:effectLst/>
              </a:rPr>
              <a:t>Middle and right: a common scenario shared by male and female gametophytes of </a:t>
            </a:r>
            <a:r>
              <a:rPr lang="en-AU" b="0" i="1" dirty="0" smtClean="0">
                <a:effectLst/>
              </a:rPr>
              <a:t>Arabidopsis thaliana</a:t>
            </a:r>
            <a:r>
              <a:rPr lang="en-AU" b="0" dirty="0" smtClean="0">
                <a:effectLst/>
              </a:rPr>
              <a:t> involving at least two mechanisms forming </a:t>
            </a:r>
            <a:r>
              <a:rPr lang="en-AU" b="0" dirty="0" err="1" smtClean="0">
                <a:effectLst/>
              </a:rPr>
              <a:t>siRNAs</a:t>
            </a:r>
            <a:r>
              <a:rPr lang="en-AU" b="0" dirty="0" smtClean="0">
                <a:effectLst/>
              </a:rPr>
              <a:t> in the companion cells: (1) chromatin </a:t>
            </a:r>
            <a:r>
              <a:rPr lang="en-AU" b="0" dirty="0" err="1" smtClean="0">
                <a:effectLst/>
              </a:rPr>
              <a:t>decondensation</a:t>
            </a:r>
            <a:r>
              <a:rPr lang="en-AU" b="0" dirty="0" smtClean="0">
                <a:effectLst/>
              </a:rPr>
              <a:t> and reconfiguration (“</a:t>
            </a:r>
            <a:r>
              <a:rPr lang="en-AU" b="0" dirty="0" err="1" smtClean="0">
                <a:effectLst/>
              </a:rPr>
              <a:t>euchromatinization</a:t>
            </a:r>
            <a:r>
              <a:rPr lang="en-AU" b="0" dirty="0" smtClean="0">
                <a:effectLst/>
              </a:rPr>
              <a:t>”) and (2) active DNA </a:t>
            </a:r>
            <a:r>
              <a:rPr lang="en-AU" b="0" dirty="0" err="1" smtClean="0">
                <a:effectLst/>
              </a:rPr>
              <a:t>demethylation</a:t>
            </a:r>
            <a:r>
              <a:rPr lang="en-AU" b="0" dirty="0" smtClean="0">
                <a:effectLst/>
              </a:rPr>
              <a:t> by DME. Two examples of small TEs localized at different regions of a chromosome are illustrated to distinguish the primary targets of these two mechanisms: a </a:t>
            </a:r>
            <a:r>
              <a:rPr lang="en-AU" b="0" dirty="0" err="1" smtClean="0">
                <a:effectLst/>
              </a:rPr>
              <a:t>euchromatic</a:t>
            </a:r>
            <a:r>
              <a:rPr lang="en-AU" b="0" dirty="0" smtClean="0">
                <a:effectLst/>
              </a:rPr>
              <a:t> TE (</a:t>
            </a:r>
            <a:r>
              <a:rPr lang="en-AU" b="0" dirty="0" err="1" smtClean="0">
                <a:effectLst/>
              </a:rPr>
              <a:t>eTE</a:t>
            </a:r>
            <a:r>
              <a:rPr lang="en-AU" b="0" dirty="0" smtClean="0">
                <a:effectLst/>
              </a:rPr>
              <a:t>, orange) and a heterochromatic TE (</a:t>
            </a:r>
            <a:r>
              <a:rPr lang="en-AU" b="0" dirty="0" err="1" smtClean="0">
                <a:effectLst/>
              </a:rPr>
              <a:t>hTE</a:t>
            </a:r>
            <a:r>
              <a:rPr lang="en-AU" b="0" dirty="0" smtClean="0">
                <a:effectLst/>
              </a:rPr>
              <a:t>, red). During gametogenesis, chromatin in the companion cells (CC in the embryo sac and the VC of the pollen) acquires a more open and accessible state via “</a:t>
            </a:r>
            <a:r>
              <a:rPr lang="en-AU" b="0" dirty="0" err="1" smtClean="0">
                <a:effectLst/>
              </a:rPr>
              <a:t>euchromatinization</a:t>
            </a:r>
            <a:r>
              <a:rPr lang="en-AU" b="0" dirty="0" smtClean="0">
                <a:effectLst/>
              </a:rPr>
              <a:t>,” allowing access of </a:t>
            </a:r>
            <a:r>
              <a:rPr lang="en-AU" b="0" dirty="0" err="1" smtClean="0">
                <a:effectLst/>
              </a:rPr>
              <a:t>RdDM</a:t>
            </a:r>
            <a:r>
              <a:rPr lang="en-AU" b="0" dirty="0" smtClean="0">
                <a:effectLst/>
              </a:rPr>
              <a:t> machinery such as </a:t>
            </a:r>
            <a:r>
              <a:rPr lang="en-AU" b="0" dirty="0" err="1" smtClean="0">
                <a:effectLst/>
              </a:rPr>
              <a:t>PolIV</a:t>
            </a:r>
            <a:r>
              <a:rPr lang="en-AU" b="0" dirty="0" smtClean="0">
                <a:effectLst/>
              </a:rPr>
              <a:t> and the subsequent synthesis of </a:t>
            </a:r>
            <a:r>
              <a:rPr lang="en-AU" b="0" dirty="0" err="1" smtClean="0">
                <a:effectLst/>
              </a:rPr>
              <a:t>siRNAs</a:t>
            </a:r>
            <a:r>
              <a:rPr lang="en-AU" b="0" dirty="0" smtClean="0">
                <a:effectLst/>
              </a:rPr>
              <a:t> from both </a:t>
            </a:r>
            <a:r>
              <a:rPr lang="en-AU" b="0" dirty="0" err="1" smtClean="0">
                <a:effectLst/>
              </a:rPr>
              <a:t>eTEs</a:t>
            </a:r>
            <a:r>
              <a:rPr lang="en-AU" b="0" dirty="0" smtClean="0">
                <a:effectLst/>
              </a:rPr>
              <a:t> and </a:t>
            </a:r>
            <a:r>
              <a:rPr lang="en-AU" b="0" dirty="0" err="1" smtClean="0">
                <a:effectLst/>
              </a:rPr>
              <a:t>hTEs</a:t>
            </a:r>
            <a:r>
              <a:rPr lang="en-AU" b="0" dirty="0" smtClean="0">
                <a:effectLst/>
              </a:rPr>
              <a:t>. Further, as </a:t>
            </a:r>
            <a:r>
              <a:rPr lang="en-AU" b="0" dirty="0" err="1" smtClean="0">
                <a:effectLst/>
              </a:rPr>
              <a:t>eTEs</a:t>
            </a:r>
            <a:r>
              <a:rPr lang="en-AU" b="0" dirty="0" smtClean="0">
                <a:effectLst/>
              </a:rPr>
              <a:t> are more “exposed” than </a:t>
            </a:r>
            <a:r>
              <a:rPr lang="en-AU" b="0" dirty="0" err="1" smtClean="0">
                <a:effectLst/>
              </a:rPr>
              <a:t>hTEs</a:t>
            </a:r>
            <a:r>
              <a:rPr lang="en-AU" b="0" dirty="0" smtClean="0">
                <a:effectLst/>
              </a:rPr>
              <a:t>, they can become targets for </a:t>
            </a:r>
            <a:r>
              <a:rPr lang="en-AU" b="0" dirty="0" err="1" smtClean="0">
                <a:effectLst/>
              </a:rPr>
              <a:t>demethylation</a:t>
            </a:r>
            <a:r>
              <a:rPr lang="en-AU" b="0" dirty="0" smtClean="0">
                <a:effectLst/>
              </a:rPr>
              <a:t> DME. </a:t>
            </a:r>
            <a:r>
              <a:rPr lang="en-AU" b="0" dirty="0" err="1" smtClean="0">
                <a:effectLst/>
              </a:rPr>
              <a:t>siRNAs</a:t>
            </a:r>
            <a:r>
              <a:rPr lang="en-AU" b="0" dirty="0" smtClean="0">
                <a:effectLst/>
              </a:rPr>
              <a:t> produced mostly from </a:t>
            </a:r>
            <a:r>
              <a:rPr lang="en-AU" b="0" dirty="0" err="1" smtClean="0">
                <a:effectLst/>
              </a:rPr>
              <a:t>demethylated</a:t>
            </a:r>
            <a:r>
              <a:rPr lang="en-AU" b="0" dirty="0" smtClean="0">
                <a:effectLst/>
              </a:rPr>
              <a:t> </a:t>
            </a:r>
            <a:r>
              <a:rPr lang="en-AU" b="0" dirty="0" err="1" smtClean="0">
                <a:effectLst/>
              </a:rPr>
              <a:t>eTEs</a:t>
            </a:r>
            <a:r>
              <a:rPr lang="en-AU" b="0" dirty="0" smtClean="0">
                <a:effectLst/>
              </a:rPr>
              <a:t> and </a:t>
            </a:r>
            <a:r>
              <a:rPr lang="en-AU" b="0" dirty="0" err="1" smtClean="0">
                <a:effectLst/>
              </a:rPr>
              <a:t>euchromatinized</a:t>
            </a:r>
            <a:r>
              <a:rPr lang="en-AU" b="0" dirty="0" smtClean="0">
                <a:effectLst/>
              </a:rPr>
              <a:t> </a:t>
            </a:r>
            <a:r>
              <a:rPr lang="en-AU" b="0" dirty="0" err="1" smtClean="0">
                <a:effectLst/>
              </a:rPr>
              <a:t>hTEs</a:t>
            </a:r>
            <a:r>
              <a:rPr lang="en-AU" b="0" dirty="0" smtClean="0">
                <a:effectLst/>
              </a:rPr>
              <a:t> then move into the </a:t>
            </a:r>
            <a:r>
              <a:rPr lang="en-AU" b="0" dirty="0" err="1" smtClean="0">
                <a:effectLst/>
              </a:rPr>
              <a:t>germline</a:t>
            </a:r>
            <a:r>
              <a:rPr lang="en-AU" b="0" dirty="0" smtClean="0">
                <a:effectLst/>
              </a:rPr>
              <a:t> (GC and SC of the pollen or the EC in the embryo sac) to methylate homologous TEs via the </a:t>
            </a:r>
            <a:r>
              <a:rPr lang="en-AU" b="0" dirty="0" err="1" smtClean="0">
                <a:effectLst/>
              </a:rPr>
              <a:t>RdDM</a:t>
            </a:r>
            <a:r>
              <a:rPr lang="en-AU" b="0" dirty="0" smtClean="0">
                <a:effectLst/>
              </a:rPr>
              <a:t> pathway. This </a:t>
            </a:r>
            <a:r>
              <a:rPr lang="en-AU" b="0" dirty="0" err="1" smtClean="0">
                <a:effectLst/>
              </a:rPr>
              <a:t>RdD</a:t>
            </a:r>
            <a:r>
              <a:rPr lang="en-AU" b="0" dirty="0" smtClean="0">
                <a:effectLst/>
              </a:rPr>
              <a:t>-induced </a:t>
            </a:r>
            <a:r>
              <a:rPr lang="en-AU" b="0" dirty="0" err="1" smtClean="0">
                <a:effectLst/>
              </a:rPr>
              <a:t>hypermethylation</a:t>
            </a:r>
            <a:r>
              <a:rPr lang="en-AU" b="0" dirty="0" smtClean="0">
                <a:effectLst/>
              </a:rPr>
              <a:t> reinforces innate TE silencing mechanisms already operating in the </a:t>
            </a:r>
            <a:r>
              <a:rPr lang="en-AU" b="0" dirty="0" err="1" smtClean="0">
                <a:effectLst/>
              </a:rPr>
              <a:t>germline</a:t>
            </a:r>
            <a:r>
              <a:rPr lang="en-AU" b="0" dirty="0" smtClean="0">
                <a:effectLst/>
              </a:rPr>
              <a:t> such as DNA methylation maintenance pathways and chromatin condensation.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932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-112" charset="-128"/>
              </a:rPr>
              <a:t>The next six slides represent a key experiment in the elucidation of the roles of siRNAs in silencing viruses. 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85F8D82-87C6-457E-8489-F52DF8350AEE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Note that the leaves produces after the initial virus infection do not show viral-induced cell death. 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F7A4682-3745-4B9B-8221-6EBF85A93A1E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Priming the Pump: </a:t>
            </a:r>
            <a:r>
              <a:rPr lang="en-AU" dirty="0" err="1" smtClean="0"/>
              <a:t>siRNA</a:t>
            </a:r>
            <a:r>
              <a:rPr lang="en-AU" dirty="0" smtClean="0"/>
              <a:t> Amplification</a:t>
            </a:r>
          </a:p>
          <a:p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ea typeface="+mn-ea"/>
                <a:cs typeface="+mn-cs"/>
              </a:rPr>
              <a:t>Most plant viruses are RNA viruses that replicate through a double-stranded RNA intermediate.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Arial" pitchFamily="34" charset="0"/>
                <a:ea typeface="+mn-ea"/>
                <a:cs typeface="+mn-cs"/>
              </a:rPr>
              <a:t>Double-stranded RNA is cleaved by DCL to produce </a:t>
            </a:r>
            <a:r>
              <a:rPr lang="en-GB" dirty="0" err="1" smtClean="0">
                <a:latin typeface="Arial" pitchFamily="34" charset="0"/>
                <a:ea typeface="+mn-ea"/>
                <a:cs typeface="+mn-cs"/>
              </a:rPr>
              <a:t>siRNA</a:t>
            </a:r>
            <a:r>
              <a:rPr lang="en-GB" dirty="0" smtClean="0">
                <a:latin typeface="Arial" pitchFamily="34" charset="0"/>
                <a:ea typeface="+mn-ea"/>
                <a:cs typeface="+mn-cs"/>
              </a:rPr>
              <a:t> which associates with AGO to silence virus replication and expression.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068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>
                <a:latin typeface="Times New Roman" pitchFamily="-112" charset="0"/>
                <a:ea typeface="ＭＳ Ｐゴシック" pitchFamily="-112" charset="-128"/>
              </a:rPr>
              <a:t>This is an example of a genetic study revealing the critical role of DCL (and </a:t>
            </a:r>
            <a:r>
              <a:rPr lang="en-GB" altLang="en-US" dirty="0" err="1" smtClean="0">
                <a:latin typeface="Times New Roman" pitchFamily="-112" charset="0"/>
                <a:ea typeface="ＭＳ Ｐゴシック" pitchFamily="-112" charset="-128"/>
              </a:rPr>
              <a:t>siRNAs</a:t>
            </a:r>
            <a:r>
              <a:rPr lang="en-GB" altLang="en-US" dirty="0" smtClean="0">
                <a:latin typeface="Times New Roman" pitchFamily="-112" charset="0"/>
                <a:ea typeface="ＭＳ Ｐゴシック" pitchFamily="-112" charset="-128"/>
              </a:rPr>
              <a:t>) in suppressing damage by a virus. </a:t>
            </a:r>
          </a:p>
          <a:p>
            <a:pPr eaLnBrk="1" hangingPunct="1"/>
            <a:endParaRPr lang="en-GB" altLang="en-US" dirty="0" smtClean="0">
              <a:latin typeface="Times New Roman" pitchFamily="-112" charset="0"/>
              <a:ea typeface="ＭＳ Ｐゴシック" pitchFamily="-112" charset="-128"/>
            </a:endParaRPr>
          </a:p>
          <a:p>
            <a:pPr eaLnBrk="1" hangingPunct="1"/>
            <a:r>
              <a:rPr lang="en-GB" dirty="0" smtClean="0">
                <a:latin typeface="Arial" pitchFamily="34" charset="0"/>
                <a:ea typeface="+mn-ea"/>
              </a:rPr>
              <a:t>Tobacco Rattle Virus (TRV) silencing in wild-type </a:t>
            </a:r>
            <a:r>
              <a:rPr lang="en-GB" i="1" dirty="0" smtClean="0">
                <a:latin typeface="Arial" pitchFamily="34" charset="0"/>
                <a:ea typeface="+mn-ea"/>
              </a:rPr>
              <a:t>Arabidopsis</a:t>
            </a:r>
            <a:r>
              <a:rPr lang="en-GB" dirty="0" smtClean="0">
                <a:latin typeface="Arial" pitchFamily="34" charset="0"/>
                <a:ea typeface="+mn-ea"/>
              </a:rPr>
              <a:t> plants prevents disease symptoms. Mutants deficient in Dicer activity are unable to suppress viral infection</a:t>
            </a:r>
            <a:endParaRPr lang="en-GB" altLang="en-US" dirty="0" smtClean="0">
              <a:latin typeface="Times New Roman" pitchFamily="-112" charset="0"/>
              <a:ea typeface="ＭＳ Ｐゴシック" pitchFamily="-112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648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222402" indent="-36773751" defTabSz="906648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4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89730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4595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79460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fld id="{C93AA388-BE58-4A74-B3F3-700BDFC1E1FE}" type="slidenum">
              <a:rPr lang="en-GB" altLang="en-US" sz="1200"/>
              <a:pPr eaLnBrk="1" hangingPunct="1"/>
              <a:t>34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This figure shows that the </a:t>
            </a:r>
            <a:r>
              <a:rPr lang="en-GB" altLang="en-US" dirty="0" err="1" smtClean="0">
                <a:ea typeface="ＭＳ Ｐゴシック" pitchFamily="-112" charset="-128"/>
              </a:rPr>
              <a:t>siRNA</a:t>
            </a:r>
            <a:r>
              <a:rPr lang="en-GB" altLang="en-US" dirty="0" smtClean="0">
                <a:ea typeface="ＭＳ Ｐゴシック" pitchFamily="-112" charset="-128"/>
              </a:rPr>
              <a:t> is produced in infected tissues and in present in distal tissues. How does the </a:t>
            </a:r>
            <a:r>
              <a:rPr lang="en-GB" altLang="en-US" dirty="0" err="1" smtClean="0">
                <a:ea typeface="ＭＳ Ｐゴシック" pitchFamily="-112" charset="-128"/>
              </a:rPr>
              <a:t>siRNA</a:t>
            </a:r>
            <a:r>
              <a:rPr lang="en-GB" altLang="en-US" dirty="0" smtClean="0">
                <a:ea typeface="ＭＳ Ｐゴシック" pitchFamily="-112" charset="-128"/>
              </a:rPr>
              <a:t> get to the distal tissues? This question is addressed in the next few slides. 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E3BADF-7049-4E46-89C3-8C0CA9A3AF63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The use of mutants that interfere with </a:t>
            </a:r>
            <a:r>
              <a:rPr lang="en-GB" altLang="en-US" dirty="0" err="1" smtClean="0">
                <a:ea typeface="ＭＳ Ｐゴシック" pitchFamily="-112" charset="-128"/>
              </a:rPr>
              <a:t>siRNA</a:t>
            </a:r>
            <a:r>
              <a:rPr lang="en-GB" altLang="en-US" dirty="0" smtClean="0">
                <a:ea typeface="ＭＳ Ｐゴシック" pitchFamily="-112" charset="-128"/>
              </a:rPr>
              <a:t> production and amplification have demonstrated that these steps are necessary for systemic silencing. Amplification of the primary </a:t>
            </a:r>
            <a:r>
              <a:rPr lang="en-GB" altLang="en-US" dirty="0" err="1" smtClean="0">
                <a:ea typeface="ＭＳ Ｐゴシック" pitchFamily="-112" charset="-128"/>
              </a:rPr>
              <a:t>siRNA</a:t>
            </a:r>
            <a:r>
              <a:rPr lang="en-GB" altLang="en-US" dirty="0" smtClean="0">
                <a:ea typeface="ＭＳ Ｐゴシック" pitchFamily="-112" charset="-128"/>
              </a:rPr>
              <a:t> signal by RNA-dependent RNA polymerase is particularly important in the signal amplification and movement. </a:t>
            </a:r>
          </a:p>
          <a:p>
            <a:endParaRPr lang="en-GB" altLang="en-US" dirty="0" smtClean="0">
              <a:ea typeface="ＭＳ Ｐゴシック" pitchFamily="-112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Arial" pitchFamily="34" charset="0"/>
                <a:ea typeface="+mn-ea"/>
                <a:cs typeface="+mn-cs"/>
              </a:rPr>
              <a:t>Silencing can spread beyond the site of the virus by production of </a:t>
            </a:r>
            <a:r>
              <a:rPr lang="en-GB" b="1" i="1" dirty="0" smtClean="0">
                <a:latin typeface="Arial" pitchFamily="34" charset="0"/>
                <a:ea typeface="+mn-ea"/>
                <a:cs typeface="+mn-cs"/>
              </a:rPr>
              <a:t>secondary</a:t>
            </a:r>
            <a:r>
              <a:rPr lang="en-GB" dirty="0" smtClean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GB" dirty="0" err="1" smtClean="0">
                <a:latin typeface="Arial" pitchFamily="34" charset="0"/>
                <a:ea typeface="+mn-ea"/>
                <a:cs typeface="+mn-cs"/>
              </a:rPr>
              <a:t>siRNA</a:t>
            </a:r>
            <a:r>
              <a:rPr lang="en-GB" dirty="0" smtClean="0">
                <a:latin typeface="Arial" pitchFamily="34" charset="0"/>
                <a:ea typeface="+mn-ea"/>
                <a:cs typeface="+mn-cs"/>
              </a:rPr>
              <a:t>, which requires the action of RNA-dependent RNA polymerase (</a:t>
            </a:r>
            <a:r>
              <a:rPr lang="en-GB" dirty="0" err="1" smtClean="0">
                <a:latin typeface="Arial" pitchFamily="34" charset="0"/>
                <a:ea typeface="+mn-ea"/>
                <a:cs typeface="+mn-cs"/>
              </a:rPr>
              <a:t>RdRP</a:t>
            </a:r>
            <a:r>
              <a:rPr lang="en-GB" dirty="0" smtClean="0">
                <a:latin typeface="Arial" pitchFamily="34" charset="0"/>
                <a:ea typeface="+mn-ea"/>
                <a:cs typeface="+mn-cs"/>
              </a:rPr>
              <a:t>).</a:t>
            </a:r>
          </a:p>
          <a:p>
            <a:endParaRPr lang="en-GB" altLang="en-US" dirty="0" smtClean="0">
              <a:ea typeface="ＭＳ Ｐゴシック" pitchFamily="-112" charset="-128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7548293-4CDE-46AD-8791-BC518FDEF7BB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259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These highly specific viral proteins are necessary for viral pathogenicity, as shown on the next slide. They are also important tools for dissecting the silencing pathway. </a:t>
            </a:r>
          </a:p>
          <a:p>
            <a:endParaRPr lang="en-GB" altLang="en-US" dirty="0" smtClean="0">
              <a:ea typeface="ＭＳ Ｐゴシック" pitchFamily="-112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ea typeface="MS PGothic" charset="0"/>
                <a:cs typeface="MS PGothic" charset="0"/>
              </a:rPr>
              <a:t>By interfering with RNA silencing, the viral suppressor proteins can interfere with the plant’s viral </a:t>
            </a:r>
            <a:r>
              <a:rPr lang="en-GB" dirty="0" err="1" smtClean="0">
                <a:ea typeface="MS PGothic" charset="0"/>
                <a:cs typeface="MS PGothic" charset="0"/>
              </a:rPr>
              <a:t>defense</a:t>
            </a:r>
            <a:r>
              <a:rPr lang="en-GB" dirty="0" smtClean="0">
                <a:ea typeface="MS PGothic" charset="0"/>
                <a:cs typeface="MS PGothic" charset="0"/>
              </a:rPr>
              <a:t> mechanism. Suppressors can act at any step of the process. </a:t>
            </a:r>
          </a:p>
          <a:p>
            <a:endParaRPr lang="en-GB" altLang="en-US" dirty="0" smtClean="0">
              <a:ea typeface="ＭＳ Ｐゴシック" pitchFamily="-112" charset="-128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128444C-9DC5-48C4-A3C9-6DCE0EFC9B8B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Examples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6EBC5D0-C206-43C0-A285-708B6BB52813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The transgene triggers </a:t>
            </a:r>
            <a:r>
              <a:rPr lang="en-GB" altLang="en-US" dirty="0" err="1" smtClean="0">
                <a:ea typeface="ＭＳ Ｐゴシック" pitchFamily="-112" charset="-128"/>
              </a:rPr>
              <a:t>siRNA</a:t>
            </a:r>
            <a:r>
              <a:rPr lang="en-GB" altLang="en-US" dirty="0" smtClean="0">
                <a:ea typeface="ＭＳ Ｐゴシック" pitchFamily="-112" charset="-128"/>
              </a:rPr>
              <a:t> production which silences both genes. 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A2518F1-E370-4425-9E6B-6E633C03B175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ea typeface="ＭＳ Ｐゴシック" pitchFamily="-112" charset="-128"/>
              </a:rPr>
              <a:t>This image shows the hypersensitive response in a virus-infected tobacco leaf. </a:t>
            </a:r>
            <a:r>
              <a:rPr lang="en-GB" altLang="en-US" dirty="0" err="1" smtClean="0">
                <a:ea typeface="ＭＳ Ｐゴシック" pitchFamily="-112" charset="-128"/>
              </a:rPr>
              <a:t>siRNAs</a:t>
            </a:r>
            <a:r>
              <a:rPr lang="en-GB" altLang="en-US" dirty="0" smtClean="0">
                <a:ea typeface="ＭＳ Ｐゴシック" pitchFamily="-112" charset="-128"/>
              </a:rPr>
              <a:t> contribute to viral gene silencing. 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7209AF3-5ADE-436F-9E3A-654B91C6A781}" type="slidenum">
              <a:rPr lang="en-GB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GB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641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44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2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46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8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3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35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Cosuppression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Drosophila: gene silencing of Alcohol dehydrogenase by white-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transgenes is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Polycomb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dependent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cosuppression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the first form of eukaryotic post-transcriptional gene silencing reported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Jorgensen 1995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cosuppression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the first form of eukaryotic post-transcriptional gene silencing reported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Jorgensen 1995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It arises when transgenes designed to overexpress a host protein instead cause suppression of homologous host transcripts by inducing mRNA degradation. This phenomenon was originally described in transgenic petunia in which expression of the </a:t>
            </a:r>
            <a:r>
              <a:rPr lang="en-A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chalcone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synthase-A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CHS-A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gene, required for the biosynthesis of anthocyanin pigments in the flower, was inhibited by the overexpression of a homologous sense transgene (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Napoli et al. 1990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Later,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CHS-A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expression loss was associated with mRNA degradation by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endonucleolytic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cleavage (</a:t>
            </a:r>
            <a:r>
              <a:rPr lang="en-A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Metzlaff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et al. 1997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which identified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cosuppression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an RNA silencing mechanism (</a:t>
            </a:r>
            <a:r>
              <a:rPr lang="en-A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Baulcombe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2004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Nevertheless, as for most forms of gene silencing in transgenic organisms, the production of small interfering RNAs (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assumed to be determinants of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CHS-A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silencing, has yet to be characterized. Here we provide evidence from deep sequencing of a causative relationship between the process of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CHS-A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sense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cosuppression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elevation of two specific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siRNAs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vastly predominate and guide prominent mRNA cleavage events.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iology"/>
              </a:rPr>
              <a:t>biology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specifically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enetics"/>
              </a:rPr>
              <a:t>genetics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epigenetics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study of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Heritable"/>
              </a:rPr>
              <a:t>heritable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changes in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Gene"/>
              </a:rPr>
              <a:t>gene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activity that are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caused by changes in the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DNA"/>
              </a:rPr>
              <a:t>DNA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sequence; it also can be used to describe the study of stable, long-term alterations in the transcriptional potential of a cell that are not necessarily heritable. Unlike simple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enetics"/>
              </a:rPr>
              <a:t>genetics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 changes to the DNA sequence (the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Genotype"/>
              </a:rPr>
              <a:t>genotype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the changes in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Gene expression"/>
              </a:rPr>
              <a:t>gene expression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Cell (biology)"/>
              </a:rPr>
              <a:t>cellular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Phenotype"/>
              </a:rPr>
              <a:t>phenotype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epigenetics have other causes, thus use of the term </a:t>
            </a:r>
            <a:r>
              <a:rPr lang="en-A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(Greek: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επί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over, outside of, around)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enetics"/>
              </a:rPr>
              <a:t>genetics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A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[1]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F86D-CF63-46B2-B7F2-9A18BAE7234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82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33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4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8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49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41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51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7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0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2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57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62E8-08B5-48E9-9CEE-D2BE04208F22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CB4A-A588-43A5-8608-0F56436E88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9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doi:10.1186/1472-6750-8-25" TargetMode="External"/><Relationship Id="rId4" Type="http://schemas.openxmlformats.org/officeDocument/2006/relationships/hyperlink" Target="http://ag.arizona.edu/pls/faculty/jorgense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cell.org/cgi/content/abstract/2/4/27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ag.arizona.edu/pls/faculty/jorgensen.html" TargetMode="External"/><Relationship Id="rId7" Type="http://schemas.openxmlformats.org/officeDocument/2006/relationships/hyperlink" Target="http://www.plantcell.org/cgi/content/abstract/2/4/27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://wardstreetbistro.typepad.com/wsb/2008/03/chicken-tagine.html" TargetMode="External"/><Relationship Id="rId4" Type="http://schemas.openxmlformats.org/officeDocument/2006/relationships/hyperlink" Target="http://www.sciencemag.org/cgi/reprint/311/5758/195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?_ob=ArticleURL&amp;_udi=B6T36-4JNFN84-6&amp;_user=10&amp;_rdoc=1&amp;_fmt=&amp;_orig=search&amp;_sort=d&amp;_docanchor=&amp;view=c&amp;_searchStrId=1155055375&amp;_rerunOrigin=google&amp;_acct=C000050221&amp;_version=1&amp;_urlVersion=0&amp;_userid=10&amp;md5=af8d535b548a0bb2c0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ll.com/trends/plant-science/abstract/S1360-1385(08)00138-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ciencedirect.com/science/article/pii/S153458071300042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mag.org/cgi/reprint/276/5318/1558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rnajournal.cshlp.org/content/15/11/1965.full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2115666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Small Regulatory RNA </a:t>
            </a: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581128"/>
            <a:ext cx="6400800" cy="1752600"/>
          </a:xfrm>
        </p:spPr>
        <p:txBody>
          <a:bodyPr/>
          <a:lstStyle/>
          <a:p>
            <a:r>
              <a:rPr lang="en-AU" dirty="0" smtClean="0"/>
              <a:t>Mary (</a:t>
            </a:r>
            <a:r>
              <a:rPr lang="en-AU" dirty="0" err="1" smtClean="0"/>
              <a:t>Junyan</a:t>
            </a:r>
            <a:r>
              <a:rPr lang="en-AU" dirty="0" smtClean="0"/>
              <a:t>) Li</a:t>
            </a:r>
          </a:p>
          <a:p>
            <a:r>
              <a:rPr lang="en-AU" dirty="0" smtClean="0"/>
              <a:t>Millar Lab</a:t>
            </a:r>
          </a:p>
          <a:p>
            <a:r>
              <a:rPr lang="en-AU" dirty="0" smtClean="0"/>
              <a:t>junyan.li@anu.edu.au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2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16403"/>
            <a:ext cx="8229600" cy="2336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 of RNA interference: </a:t>
            </a:r>
          </a:p>
          <a:p>
            <a:pPr marL="0" indent="0" algn="ctr">
              <a:buNone/>
            </a:pPr>
            <a:r>
              <a:rPr lang="en-A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pPr marL="0" indent="0" algn="ctr">
              <a:buNone/>
            </a:pPr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experiment led to a Noble Prize</a:t>
            </a:r>
            <a:endParaRPr lang="en-A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40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Manipulation of </a:t>
            </a:r>
            <a:r>
              <a:rPr lang="en-GB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chalcone</a:t>
            </a:r>
            <a:r>
              <a:rPr lang="en-GB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 synthase expression to modify pigmentation</a:t>
            </a:r>
          </a:p>
        </p:txBody>
      </p:sp>
      <p:grpSp>
        <p:nvGrpSpPr>
          <p:cNvPr id="36867" name="Group 8"/>
          <p:cNvGrpSpPr>
            <a:grpSpLocks/>
          </p:cNvGrpSpPr>
          <p:nvPr/>
        </p:nvGrpSpPr>
        <p:grpSpPr bwMode="auto">
          <a:xfrm>
            <a:off x="381000" y="1752600"/>
            <a:ext cx="2209800" cy="3486150"/>
            <a:chOff x="990600" y="2057400"/>
            <a:chExt cx="2209800" cy="3486077"/>
          </a:xfrm>
        </p:grpSpPr>
        <p:pic>
          <p:nvPicPr>
            <p:cNvPr id="3688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057400"/>
              <a:ext cx="22098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9" name="TextBox 6"/>
            <p:cNvSpPr txBox="1">
              <a:spLocks noChangeArrowheads="1"/>
            </p:cNvSpPr>
            <p:nvPr/>
          </p:nvSpPr>
          <p:spPr bwMode="auto">
            <a:xfrm>
              <a:off x="990600" y="4343399"/>
              <a:ext cx="2209800" cy="1200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r>
                <a:rPr lang="en-GB" altLang="en-US" dirty="0"/>
                <a:t>Wild-type petunia producing purple anthocyanin pigments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19400" y="4495800"/>
            <a:ext cx="29718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srgbClr val="FF0000"/>
                </a:solidFill>
                <a:latin typeface="Arial" pitchFamily="34" charset="0"/>
                <a:ea typeface="+mn-ea"/>
                <a:cs typeface="+mn-cs"/>
              </a:rPr>
              <a:t>Chalcone synthase </a:t>
            </a:r>
            <a:r>
              <a:rPr lang="en-GB" sz="1600" dirty="0">
                <a:latin typeface="Arial" pitchFamily="34" charset="0"/>
                <a:ea typeface="+mn-ea"/>
                <a:cs typeface="+mn-cs"/>
              </a:rPr>
              <a:t>(CHS) is the enzyme at the start of the biosynthetic pathway for anthocyanins</a:t>
            </a:r>
          </a:p>
        </p:txBody>
      </p:sp>
      <p:grpSp>
        <p:nvGrpSpPr>
          <p:cNvPr id="36869" name="Group 24"/>
          <p:cNvGrpSpPr>
            <a:grpSpLocks/>
          </p:cNvGrpSpPr>
          <p:nvPr/>
        </p:nvGrpSpPr>
        <p:grpSpPr bwMode="auto">
          <a:xfrm rot="-8380669">
            <a:off x="2992438" y="3113088"/>
            <a:ext cx="2590800" cy="2663825"/>
            <a:chOff x="323501" y="-1139880"/>
            <a:chExt cx="4620625" cy="4590883"/>
          </a:xfrm>
        </p:grpSpPr>
        <p:sp>
          <p:nvSpPr>
            <p:cNvPr id="19" name="Right Triangle 18"/>
            <p:cNvSpPr/>
            <p:nvPr/>
          </p:nvSpPr>
          <p:spPr>
            <a:xfrm rot="19858879">
              <a:off x="1626930" y="2609120"/>
              <a:ext cx="900342" cy="84813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Pie 19"/>
            <p:cNvSpPr/>
            <p:nvPr/>
          </p:nvSpPr>
          <p:spPr>
            <a:xfrm rot="14969504" flipV="1">
              <a:off x="478666" y="-1277838"/>
              <a:ext cx="4339178" cy="4620625"/>
            </a:xfrm>
            <a:prstGeom prst="pie">
              <a:avLst>
                <a:gd name="adj1" fmla="val 8087325"/>
                <a:gd name="adj2" fmla="val 90683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rot="5400000">
            <a:off x="6707981" y="4950619"/>
            <a:ext cx="303213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744494" y="5295106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TextBox 24"/>
          <p:cNvSpPr txBox="1">
            <a:spLocks noChangeArrowheads="1"/>
          </p:cNvSpPr>
          <p:nvPr/>
        </p:nvSpPr>
        <p:spPr bwMode="auto">
          <a:xfrm>
            <a:off x="5025962" y="6453336"/>
            <a:ext cx="403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800" dirty="0">
                <a:latin typeface="Times New Roman" pitchFamily="-112" charset="0"/>
                <a:cs typeface="Times New Roman" pitchFamily="-112" charset="0"/>
              </a:rPr>
              <a:t>Photo credit </a:t>
            </a:r>
            <a:r>
              <a:rPr lang="en-GB" altLang="en-US" sz="800" dirty="0">
                <a:latin typeface="Times New Roman" pitchFamily="-112" charset="0"/>
                <a:cs typeface="Times New Roman" pitchFamily="-112" charset="0"/>
                <a:hlinkClick r:id="rId4"/>
              </a:rPr>
              <a:t>Richard Jorgensen</a:t>
            </a:r>
            <a:r>
              <a:rPr lang="en-GB" altLang="en-US" sz="800" dirty="0">
                <a:latin typeface="Times New Roman" pitchFamily="-112" charset="0"/>
                <a:cs typeface="Times New Roman" pitchFamily="-112" charset="0"/>
              </a:rPr>
              <a:t>; </a:t>
            </a:r>
            <a:r>
              <a:rPr lang="en-GB" altLang="en-US" sz="800" dirty="0" err="1">
                <a:latin typeface="Times New Roman" pitchFamily="-112" charset="0"/>
                <a:cs typeface="Times New Roman" pitchFamily="-112" charset="0"/>
              </a:rPr>
              <a:t>Aksamit-Stachurska</a:t>
            </a:r>
            <a:r>
              <a:rPr lang="en-GB" altLang="en-US" sz="800" dirty="0">
                <a:latin typeface="Times New Roman" pitchFamily="-112" charset="0"/>
                <a:cs typeface="Times New Roman" pitchFamily="-112" charset="0"/>
              </a:rPr>
              <a:t> </a:t>
            </a:r>
            <a:r>
              <a:rPr lang="en-GB" altLang="en-US" sz="800" i="1" dirty="0">
                <a:latin typeface="Times New Roman" pitchFamily="-112" charset="0"/>
                <a:cs typeface="Times New Roman" pitchFamily="-112" charset="0"/>
              </a:rPr>
              <a:t>et al.</a:t>
            </a:r>
            <a:r>
              <a:rPr lang="en-GB" altLang="en-US" sz="800" dirty="0">
                <a:latin typeface="Times New Roman" pitchFamily="-112" charset="0"/>
                <a:cs typeface="Times New Roman" pitchFamily="-112" charset="0"/>
              </a:rPr>
              <a:t> (2008) BMC Biotechnology 8: </a:t>
            </a:r>
            <a:r>
              <a:rPr lang="en-GB" altLang="en-US" sz="800" dirty="0">
                <a:latin typeface="Times New Roman" pitchFamily="-112" charset="0"/>
                <a:cs typeface="Times New Roman" pitchFamily="-112" charset="0"/>
                <a:hlinkClick r:id="rId5"/>
              </a:rPr>
              <a:t>25</a:t>
            </a:r>
            <a:r>
              <a:rPr lang="en-GB" altLang="en-US" sz="800" dirty="0">
                <a:latin typeface="Times New Roman" pitchFamily="-112" charset="0"/>
                <a:cs typeface="Times New Roman" pitchFamily="-112" charset="0"/>
              </a:rPr>
              <a:t>.  </a:t>
            </a:r>
          </a:p>
        </p:txBody>
      </p:sp>
      <p:grpSp>
        <p:nvGrpSpPr>
          <p:cNvPr id="36873" name="Group 26"/>
          <p:cNvGrpSpPr>
            <a:grpSpLocks/>
          </p:cNvGrpSpPr>
          <p:nvPr/>
        </p:nvGrpSpPr>
        <p:grpSpPr bwMode="auto">
          <a:xfrm>
            <a:off x="228600" y="1600200"/>
            <a:ext cx="8915400" cy="4332288"/>
            <a:chOff x="228600" y="1600200"/>
            <a:chExt cx="8915400" cy="4332288"/>
          </a:xfrm>
        </p:grpSpPr>
        <p:grpSp>
          <p:nvGrpSpPr>
            <p:cNvPr id="36874" name="Group 25"/>
            <p:cNvGrpSpPr>
              <a:grpSpLocks/>
            </p:cNvGrpSpPr>
            <p:nvPr/>
          </p:nvGrpSpPr>
          <p:grpSpPr bwMode="auto">
            <a:xfrm>
              <a:off x="2590800" y="1676400"/>
              <a:ext cx="6553200" cy="4256088"/>
              <a:chOff x="2590800" y="1828800"/>
              <a:chExt cx="6553200" cy="4256088"/>
            </a:xfrm>
          </p:grpSpPr>
          <p:grpSp>
            <p:nvGrpSpPr>
              <p:cNvPr id="36876" name="Group 23"/>
              <p:cNvGrpSpPr>
                <a:grpSpLocks/>
              </p:cNvGrpSpPr>
              <p:nvPr/>
            </p:nvGrpSpPr>
            <p:grpSpPr bwMode="auto">
              <a:xfrm>
                <a:off x="2590800" y="1828800"/>
                <a:ext cx="6400800" cy="4256088"/>
                <a:chOff x="2590800" y="1828800"/>
                <a:chExt cx="6400800" cy="4256088"/>
              </a:xfrm>
            </p:grpSpPr>
            <p:grpSp>
              <p:nvGrpSpPr>
                <p:cNvPr id="36878" name="Group 10"/>
                <p:cNvGrpSpPr>
                  <a:grpSpLocks/>
                </p:cNvGrpSpPr>
                <p:nvPr/>
              </p:nvGrpSpPr>
              <p:grpSpPr bwMode="auto">
                <a:xfrm>
                  <a:off x="2590800" y="1828800"/>
                  <a:ext cx="6400800" cy="4256088"/>
                  <a:chOff x="914400" y="1676400"/>
                  <a:chExt cx="6400800" cy="4255532"/>
                </a:xfrm>
              </p:grpSpPr>
              <p:grpSp>
                <p:nvGrpSpPr>
                  <p:cNvPr id="36880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914400" y="1676400"/>
                    <a:ext cx="6400800" cy="2842610"/>
                    <a:chOff x="1524000" y="1752600"/>
                    <a:chExt cx="6400800" cy="2842610"/>
                  </a:xfrm>
                </p:grpSpPr>
                <p:pic>
                  <p:nvPicPr>
                    <p:cNvPr id="36884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00600" y="2438400"/>
                      <a:ext cx="3124200" cy="21568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6885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24000" y="1752600"/>
                      <a:ext cx="5781842" cy="76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rot="5400000">
                    <a:off x="4992712" y="4531940"/>
                    <a:ext cx="379363" cy="158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419600" y="5562092"/>
                    <a:ext cx="1711325" cy="369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GB" b="1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+mn-cs"/>
                      </a:rPr>
                      <a:t>Anthocyanins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989263" y="2590681"/>
                    <a:ext cx="1981200" cy="58412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GB" sz="1600" dirty="0">
                        <a:latin typeface="Arial" pitchFamily="34" charset="0"/>
                        <a:ea typeface="+mn-ea"/>
                        <a:cs typeface="+mn-cs"/>
                      </a:rPr>
                      <a:t>Chalcone synthase (CHS)</a:t>
                    </a:r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4724400" y="2438400"/>
                  <a:ext cx="533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8610600" y="27432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28600" y="1600200"/>
              <a:ext cx="25146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1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>
          <a:xfrm>
            <a:off x="533400" y="304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Manipulation of CHS in petunia</a:t>
            </a:r>
          </a:p>
        </p:txBody>
      </p:sp>
      <p:sp>
        <p:nvSpPr>
          <p:cNvPr id="123" name="TextBox 31"/>
          <p:cNvSpPr txBox="1">
            <a:spLocks noChangeArrowheads="1"/>
          </p:cNvSpPr>
          <p:nvPr/>
        </p:nvSpPr>
        <p:spPr bwMode="auto">
          <a:xfrm>
            <a:off x="3561922" y="5322168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/>
              <a:t>Sense RNA</a:t>
            </a:r>
          </a:p>
        </p:txBody>
      </p:sp>
      <p:sp>
        <p:nvSpPr>
          <p:cNvPr id="124" name="TextBox 32"/>
          <p:cNvSpPr txBox="1">
            <a:spLocks noChangeArrowheads="1"/>
          </p:cNvSpPr>
          <p:nvPr/>
        </p:nvSpPr>
        <p:spPr bwMode="auto">
          <a:xfrm>
            <a:off x="3677446" y="3433083"/>
            <a:ext cx="144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GB" altLang="en-US"/>
              <a:t>Antisense RNA</a:t>
            </a:r>
          </a:p>
        </p:txBody>
      </p:sp>
      <p:sp>
        <p:nvSpPr>
          <p:cNvPr id="125" name="TextBox 48"/>
          <p:cNvSpPr txBox="1">
            <a:spLocks noChangeArrowheads="1"/>
          </p:cNvSpPr>
          <p:nvPr/>
        </p:nvSpPr>
        <p:spPr bwMode="auto">
          <a:xfrm>
            <a:off x="513922" y="5245968"/>
            <a:ext cx="1903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/>
              <a:t>Sense construct:</a:t>
            </a:r>
          </a:p>
        </p:txBody>
      </p:sp>
      <p:grpSp>
        <p:nvGrpSpPr>
          <p:cNvPr id="126" name="Group 54"/>
          <p:cNvGrpSpPr>
            <a:grpSpLocks/>
          </p:cNvGrpSpPr>
          <p:nvPr/>
        </p:nvGrpSpPr>
        <p:grpSpPr bwMode="auto">
          <a:xfrm>
            <a:off x="914400" y="1981200"/>
            <a:ext cx="2152088" cy="457200"/>
            <a:chOff x="3733800" y="2228289"/>
            <a:chExt cx="2152088" cy="457200"/>
          </a:xfrm>
        </p:grpSpPr>
        <p:sp>
          <p:nvSpPr>
            <p:cNvPr id="256" name="Rectangle 255"/>
            <p:cNvSpPr/>
            <p:nvPr/>
          </p:nvSpPr>
          <p:spPr>
            <a:xfrm>
              <a:off x="3733800" y="2361639"/>
              <a:ext cx="990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PRO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724400" y="2361639"/>
              <a:ext cx="990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ORF</a:t>
              </a:r>
            </a:p>
          </p:txBody>
        </p:sp>
        <p:sp>
          <p:nvSpPr>
            <p:cNvPr id="258" name="Right Triangle 257"/>
            <p:cNvSpPr>
              <a:spLocks noChangeAspect="1"/>
            </p:cNvSpPr>
            <p:nvPr/>
          </p:nvSpPr>
          <p:spPr>
            <a:xfrm rot="13507238">
              <a:off x="5429250" y="2228289"/>
              <a:ext cx="457200" cy="4572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27" name="TextBox 55"/>
          <p:cNvSpPr txBox="1">
            <a:spLocks noChangeArrowheads="1"/>
          </p:cNvSpPr>
          <p:nvPr/>
        </p:nvSpPr>
        <p:spPr bwMode="auto">
          <a:xfrm>
            <a:off x="457200" y="1600200"/>
            <a:ext cx="2185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b="1"/>
              <a:t>Endogenous gene</a:t>
            </a:r>
          </a:p>
        </p:txBody>
      </p:sp>
      <p:sp>
        <p:nvSpPr>
          <p:cNvPr id="128" name="TextBox 56"/>
          <p:cNvSpPr txBox="1">
            <a:spLocks noChangeArrowheads="1"/>
          </p:cNvSpPr>
          <p:nvPr/>
        </p:nvSpPr>
        <p:spPr bwMode="auto">
          <a:xfrm>
            <a:off x="3810000" y="1828800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/>
              <a:t>mRNA</a:t>
            </a:r>
          </a:p>
        </p:txBody>
      </p:sp>
      <p:sp>
        <p:nvSpPr>
          <p:cNvPr id="129" name="TextBox 58"/>
          <p:cNvSpPr txBox="1">
            <a:spLocks noChangeArrowheads="1"/>
          </p:cNvSpPr>
          <p:nvPr/>
        </p:nvSpPr>
        <p:spPr bwMode="auto">
          <a:xfrm>
            <a:off x="437722" y="4941168"/>
            <a:ext cx="1338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b="1"/>
              <a:t>Transgene</a:t>
            </a:r>
          </a:p>
        </p:txBody>
      </p:sp>
      <p:grpSp>
        <p:nvGrpSpPr>
          <p:cNvPr id="130" name="Group 59"/>
          <p:cNvGrpSpPr/>
          <p:nvPr/>
        </p:nvGrpSpPr>
        <p:grpSpPr bwMode="auto">
          <a:xfrm>
            <a:off x="894922" y="5550768"/>
            <a:ext cx="2152088" cy="457200"/>
            <a:chOff x="3733800" y="2228289"/>
            <a:chExt cx="2152088" cy="457200"/>
          </a:xfrm>
          <a:solidFill>
            <a:srgbClr val="FF0000"/>
          </a:solidFill>
        </p:grpSpPr>
        <p:sp>
          <p:nvSpPr>
            <p:cNvPr id="253" name="Rectangle 252"/>
            <p:cNvSpPr/>
            <p:nvPr/>
          </p:nvSpPr>
          <p:spPr>
            <a:xfrm>
              <a:off x="3733800" y="2362200"/>
              <a:ext cx="990600" cy="2286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PRO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724400" y="2362200"/>
              <a:ext cx="990600" cy="2286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ORF</a:t>
              </a:r>
            </a:p>
          </p:txBody>
        </p:sp>
        <p:sp>
          <p:nvSpPr>
            <p:cNvPr id="255" name="Right Triangle 254"/>
            <p:cNvSpPr>
              <a:spLocks noChangeAspect="1"/>
            </p:cNvSpPr>
            <p:nvPr/>
          </p:nvSpPr>
          <p:spPr>
            <a:xfrm rot="13507238">
              <a:off x="5428688" y="2228289"/>
              <a:ext cx="457200" cy="457200"/>
            </a:xfrm>
            <a:prstGeom prst="rt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31" name="Group 63"/>
          <p:cNvGrpSpPr>
            <a:grpSpLocks/>
          </p:cNvGrpSpPr>
          <p:nvPr/>
        </p:nvGrpSpPr>
        <p:grpSpPr bwMode="auto">
          <a:xfrm>
            <a:off x="5410200" y="1828800"/>
            <a:ext cx="2208950" cy="780772"/>
            <a:chOff x="5105400" y="3886199"/>
            <a:chExt cx="3943254" cy="1156810"/>
          </a:xfrm>
        </p:grpSpPr>
        <p:grpSp>
          <p:nvGrpSpPr>
            <p:cNvPr id="240" name="Group 53"/>
            <p:cNvGrpSpPr>
              <a:grpSpLocks/>
            </p:cNvGrpSpPr>
            <p:nvPr/>
          </p:nvGrpSpPr>
          <p:grpSpPr bwMode="auto">
            <a:xfrm>
              <a:off x="5105400" y="4191000"/>
              <a:ext cx="3943254" cy="852009"/>
              <a:chOff x="5105400" y="4191000"/>
              <a:chExt cx="3943254" cy="852009"/>
            </a:xfrm>
          </p:grpSpPr>
          <p:sp>
            <p:nvSpPr>
              <p:cNvPr id="249" name="Freeform 248"/>
              <p:cNvSpPr/>
              <p:nvPr/>
            </p:nvSpPr>
            <p:spPr>
              <a:xfrm>
                <a:off x="5485141" y="4191969"/>
                <a:ext cx="685801" cy="413966"/>
              </a:xfrm>
              <a:custGeom>
                <a:avLst/>
                <a:gdLst>
                  <a:gd name="connsiteX0" fmla="*/ 2768600 w 3789363"/>
                  <a:gd name="connsiteY0" fmla="*/ 0 h 1963737"/>
                  <a:gd name="connsiteX1" fmla="*/ 3492500 w 3789363"/>
                  <a:gd name="connsiteY1" fmla="*/ 200025 h 1963737"/>
                  <a:gd name="connsiteX2" fmla="*/ 3749675 w 3789363"/>
                  <a:gd name="connsiteY2" fmla="*/ 781050 h 1963737"/>
                  <a:gd name="connsiteX3" fmla="*/ 3254375 w 3789363"/>
                  <a:gd name="connsiteY3" fmla="*/ 1314450 h 1963737"/>
                  <a:gd name="connsiteX4" fmla="*/ 1739900 w 3789363"/>
                  <a:gd name="connsiteY4" fmla="*/ 1409700 h 1963737"/>
                  <a:gd name="connsiteX5" fmla="*/ 635000 w 3789363"/>
                  <a:gd name="connsiteY5" fmla="*/ 1962150 h 1963737"/>
                  <a:gd name="connsiteX6" fmla="*/ 63500 w 3789363"/>
                  <a:gd name="connsiteY6" fmla="*/ 1419225 h 1963737"/>
                  <a:gd name="connsiteX7" fmla="*/ 254000 w 3789363"/>
                  <a:gd name="connsiteY7" fmla="*/ 790575 h 1963737"/>
                  <a:gd name="connsiteX8" fmla="*/ 1273175 w 3789363"/>
                  <a:gd name="connsiteY8" fmla="*/ 742950 h 1963737"/>
                  <a:gd name="connsiteX9" fmla="*/ 1768475 w 3789363"/>
                  <a:gd name="connsiteY9" fmla="*/ 238125 h 1963737"/>
                  <a:gd name="connsiteX10" fmla="*/ 2511425 w 3789363"/>
                  <a:gd name="connsiteY10" fmla="*/ 57150 h 1963737"/>
                  <a:gd name="connsiteX11" fmla="*/ 2873375 w 3789363"/>
                  <a:gd name="connsiteY11" fmla="*/ 0 h 19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89363" h="1963737">
                    <a:moveTo>
                      <a:pt x="2768600" y="0"/>
                    </a:moveTo>
                    <a:cubicBezTo>
                      <a:pt x="3048794" y="34925"/>
                      <a:pt x="3328988" y="69850"/>
                      <a:pt x="3492500" y="200025"/>
                    </a:cubicBezTo>
                    <a:cubicBezTo>
                      <a:pt x="3656012" y="330200"/>
                      <a:pt x="3789363" y="595312"/>
                      <a:pt x="3749675" y="781050"/>
                    </a:cubicBezTo>
                    <a:cubicBezTo>
                      <a:pt x="3709987" y="966788"/>
                      <a:pt x="3589337" y="1209675"/>
                      <a:pt x="3254375" y="1314450"/>
                    </a:cubicBezTo>
                    <a:cubicBezTo>
                      <a:pt x="2919413" y="1419225"/>
                      <a:pt x="2176463" y="1301750"/>
                      <a:pt x="1739900" y="1409700"/>
                    </a:cubicBezTo>
                    <a:cubicBezTo>
                      <a:pt x="1303338" y="1517650"/>
                      <a:pt x="914400" y="1960563"/>
                      <a:pt x="635000" y="1962150"/>
                    </a:cubicBezTo>
                    <a:cubicBezTo>
                      <a:pt x="355600" y="1963737"/>
                      <a:pt x="127000" y="1614488"/>
                      <a:pt x="63500" y="1419225"/>
                    </a:cubicBezTo>
                    <a:cubicBezTo>
                      <a:pt x="0" y="1223963"/>
                      <a:pt x="52388" y="903287"/>
                      <a:pt x="254000" y="790575"/>
                    </a:cubicBezTo>
                    <a:cubicBezTo>
                      <a:pt x="455612" y="677863"/>
                      <a:pt x="1020763" y="835025"/>
                      <a:pt x="1273175" y="742950"/>
                    </a:cubicBezTo>
                    <a:cubicBezTo>
                      <a:pt x="1525587" y="650875"/>
                      <a:pt x="1562100" y="352425"/>
                      <a:pt x="1768475" y="238125"/>
                    </a:cubicBezTo>
                    <a:cubicBezTo>
                      <a:pt x="1974850" y="123825"/>
                      <a:pt x="2327275" y="96837"/>
                      <a:pt x="2511425" y="57150"/>
                    </a:cubicBezTo>
                    <a:cubicBezTo>
                      <a:pt x="2695575" y="17463"/>
                      <a:pt x="2813050" y="7937"/>
                      <a:pt x="2873375" y="0"/>
                    </a:cubicBezTo>
                  </a:path>
                </a:pathLst>
              </a:custGeom>
              <a:solidFill>
                <a:srgbClr val="808812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grpSp>
            <p:nvGrpSpPr>
              <p:cNvPr id="250" name="Group 7"/>
              <p:cNvGrpSpPr>
                <a:grpSpLocks/>
              </p:cNvGrpSpPr>
              <p:nvPr/>
            </p:nvGrpSpPr>
            <p:grpSpPr bwMode="auto">
              <a:xfrm>
                <a:off x="5105400" y="4262438"/>
                <a:ext cx="3943254" cy="780571"/>
                <a:chOff x="1638300" y="2509838"/>
                <a:chExt cx="3943254" cy="780571"/>
              </a:xfrm>
            </p:grpSpPr>
            <p:sp>
              <p:nvSpPr>
                <p:cNvPr id="251" name="Freeform 2"/>
                <p:cNvSpPr/>
                <p:nvPr/>
              </p:nvSpPr>
              <p:spPr>
                <a:xfrm>
                  <a:off x="1638300" y="2509931"/>
                  <a:ext cx="2476818" cy="423374"/>
                </a:xfrm>
                <a:custGeom>
                  <a:avLst/>
                  <a:gdLst>
                    <a:gd name="connsiteX0" fmla="*/ 0 w 2476500"/>
                    <a:gd name="connsiteY0" fmla="*/ 176212 h 423862"/>
                    <a:gd name="connsiteX1" fmla="*/ 609600 w 2476500"/>
                    <a:gd name="connsiteY1" fmla="*/ 33337 h 423862"/>
                    <a:gd name="connsiteX2" fmla="*/ 1143000 w 2476500"/>
                    <a:gd name="connsiteY2" fmla="*/ 376237 h 423862"/>
                    <a:gd name="connsiteX3" fmla="*/ 1781175 w 2476500"/>
                    <a:gd name="connsiteY3" fmla="*/ 147637 h 423862"/>
                    <a:gd name="connsiteX4" fmla="*/ 2286000 w 2476500"/>
                    <a:gd name="connsiteY4" fmla="*/ 366712 h 423862"/>
                    <a:gd name="connsiteX5" fmla="*/ 2476500 w 2476500"/>
                    <a:gd name="connsiteY5" fmla="*/ 423862 h 423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76500" h="423862">
                      <a:moveTo>
                        <a:pt x="0" y="176212"/>
                      </a:moveTo>
                      <a:cubicBezTo>
                        <a:pt x="209550" y="88106"/>
                        <a:pt x="419100" y="0"/>
                        <a:pt x="609600" y="33337"/>
                      </a:cubicBezTo>
                      <a:cubicBezTo>
                        <a:pt x="800100" y="66675"/>
                        <a:pt x="947738" y="357187"/>
                        <a:pt x="1143000" y="376237"/>
                      </a:cubicBezTo>
                      <a:cubicBezTo>
                        <a:pt x="1338262" y="395287"/>
                        <a:pt x="1590675" y="149224"/>
                        <a:pt x="1781175" y="147637"/>
                      </a:cubicBezTo>
                      <a:cubicBezTo>
                        <a:pt x="1971675" y="146050"/>
                        <a:pt x="2170112" y="320674"/>
                        <a:pt x="2286000" y="366712"/>
                      </a:cubicBezTo>
                      <a:cubicBezTo>
                        <a:pt x="2401888" y="412750"/>
                        <a:pt x="2444750" y="414337"/>
                        <a:pt x="2476500" y="423862"/>
                      </a:cubicBezTo>
                    </a:path>
                  </a:pathLst>
                </a:cu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4038604" y="2742788"/>
                  <a:ext cx="1541635" cy="5480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GB" dirty="0">
                      <a:solidFill>
                        <a:schemeClr val="tx2">
                          <a:lumMod val="50000"/>
                        </a:schemeClr>
                      </a:solidFill>
                      <a:latin typeface="Arial" pitchFamily="34" charset="0"/>
                      <a:ea typeface="+mn-ea"/>
                      <a:cs typeface="+mn-cs"/>
                    </a:rPr>
                    <a:t>mRNA</a:t>
                  </a:r>
                </a:p>
              </p:txBody>
            </p:sp>
          </p:grpSp>
        </p:grpSp>
        <p:sp>
          <p:nvSpPr>
            <p:cNvPr id="241" name="Freeform 240"/>
            <p:cNvSpPr/>
            <p:nvPr/>
          </p:nvSpPr>
          <p:spPr>
            <a:xfrm>
              <a:off x="5181916" y="4420121"/>
              <a:ext cx="558275" cy="595075"/>
            </a:xfrm>
            <a:custGeom>
              <a:avLst/>
              <a:gdLst>
                <a:gd name="connsiteX0" fmla="*/ 411480 w 558092"/>
                <a:gd name="connsiteY0" fmla="*/ 1236 h 595596"/>
                <a:gd name="connsiteX1" fmla="*/ 384810 w 558092"/>
                <a:gd name="connsiteY1" fmla="*/ 16476 h 595596"/>
                <a:gd name="connsiteX2" fmla="*/ 354330 w 558092"/>
                <a:gd name="connsiteY2" fmla="*/ 27906 h 595596"/>
                <a:gd name="connsiteX3" fmla="*/ 323850 w 558092"/>
                <a:gd name="connsiteY3" fmla="*/ 39336 h 595596"/>
                <a:gd name="connsiteX4" fmla="*/ 300990 w 558092"/>
                <a:gd name="connsiteY4" fmla="*/ 54576 h 595596"/>
                <a:gd name="connsiteX5" fmla="*/ 274320 w 558092"/>
                <a:gd name="connsiteY5" fmla="*/ 69816 h 595596"/>
                <a:gd name="connsiteX6" fmla="*/ 262890 w 558092"/>
                <a:gd name="connsiteY6" fmla="*/ 81246 h 595596"/>
                <a:gd name="connsiteX7" fmla="*/ 247650 w 558092"/>
                <a:gd name="connsiteY7" fmla="*/ 88866 h 595596"/>
                <a:gd name="connsiteX8" fmla="*/ 236220 w 558092"/>
                <a:gd name="connsiteY8" fmla="*/ 104106 h 595596"/>
                <a:gd name="connsiteX9" fmla="*/ 224790 w 558092"/>
                <a:gd name="connsiteY9" fmla="*/ 111726 h 595596"/>
                <a:gd name="connsiteX10" fmla="*/ 217170 w 558092"/>
                <a:gd name="connsiteY10" fmla="*/ 123156 h 595596"/>
                <a:gd name="connsiteX11" fmla="*/ 205740 w 558092"/>
                <a:gd name="connsiteY11" fmla="*/ 138396 h 595596"/>
                <a:gd name="connsiteX12" fmla="*/ 201930 w 558092"/>
                <a:gd name="connsiteY12" fmla="*/ 153636 h 595596"/>
                <a:gd name="connsiteX13" fmla="*/ 205740 w 558092"/>
                <a:gd name="connsiteY13" fmla="*/ 165066 h 595596"/>
                <a:gd name="connsiteX14" fmla="*/ 217170 w 558092"/>
                <a:gd name="connsiteY14" fmla="*/ 168876 h 595596"/>
                <a:gd name="connsiteX15" fmla="*/ 259080 w 558092"/>
                <a:gd name="connsiteY15" fmla="*/ 165066 h 595596"/>
                <a:gd name="connsiteX16" fmla="*/ 323850 w 558092"/>
                <a:gd name="connsiteY16" fmla="*/ 161256 h 595596"/>
                <a:gd name="connsiteX17" fmla="*/ 335280 w 558092"/>
                <a:gd name="connsiteY17" fmla="*/ 157446 h 595596"/>
                <a:gd name="connsiteX18" fmla="*/ 422910 w 558092"/>
                <a:gd name="connsiteY18" fmla="*/ 165066 h 595596"/>
                <a:gd name="connsiteX19" fmla="*/ 434340 w 558092"/>
                <a:gd name="connsiteY19" fmla="*/ 172686 h 595596"/>
                <a:gd name="connsiteX20" fmla="*/ 434340 w 558092"/>
                <a:gd name="connsiteY20" fmla="*/ 195546 h 595596"/>
                <a:gd name="connsiteX21" fmla="*/ 422910 w 558092"/>
                <a:gd name="connsiteY21" fmla="*/ 203166 h 595596"/>
                <a:gd name="connsiteX22" fmla="*/ 400050 w 558092"/>
                <a:gd name="connsiteY22" fmla="*/ 210786 h 595596"/>
                <a:gd name="connsiteX23" fmla="*/ 300990 w 558092"/>
                <a:gd name="connsiteY23" fmla="*/ 210786 h 595596"/>
                <a:gd name="connsiteX24" fmla="*/ 274320 w 558092"/>
                <a:gd name="connsiteY24" fmla="*/ 218406 h 595596"/>
                <a:gd name="connsiteX25" fmla="*/ 240030 w 558092"/>
                <a:gd name="connsiteY25" fmla="*/ 226026 h 595596"/>
                <a:gd name="connsiteX26" fmla="*/ 217170 w 558092"/>
                <a:gd name="connsiteY26" fmla="*/ 237456 h 595596"/>
                <a:gd name="connsiteX27" fmla="*/ 198120 w 558092"/>
                <a:gd name="connsiteY27" fmla="*/ 245076 h 595596"/>
                <a:gd name="connsiteX28" fmla="*/ 186690 w 558092"/>
                <a:gd name="connsiteY28" fmla="*/ 248886 h 595596"/>
                <a:gd name="connsiteX29" fmla="*/ 152400 w 558092"/>
                <a:gd name="connsiteY29" fmla="*/ 267936 h 595596"/>
                <a:gd name="connsiteX30" fmla="*/ 137160 w 558092"/>
                <a:gd name="connsiteY30" fmla="*/ 275556 h 595596"/>
                <a:gd name="connsiteX31" fmla="*/ 125730 w 558092"/>
                <a:gd name="connsiteY31" fmla="*/ 286986 h 595596"/>
                <a:gd name="connsiteX32" fmla="*/ 95250 w 558092"/>
                <a:gd name="connsiteY32" fmla="*/ 325086 h 595596"/>
                <a:gd name="connsiteX33" fmla="*/ 95250 w 558092"/>
                <a:gd name="connsiteY33" fmla="*/ 378426 h 595596"/>
                <a:gd name="connsiteX34" fmla="*/ 99060 w 558092"/>
                <a:gd name="connsiteY34" fmla="*/ 389856 h 595596"/>
                <a:gd name="connsiteX35" fmla="*/ 144780 w 558092"/>
                <a:gd name="connsiteY35" fmla="*/ 443196 h 595596"/>
                <a:gd name="connsiteX36" fmla="*/ 175260 w 558092"/>
                <a:gd name="connsiteY36" fmla="*/ 462246 h 595596"/>
                <a:gd name="connsiteX37" fmla="*/ 224790 w 558092"/>
                <a:gd name="connsiteY37" fmla="*/ 485106 h 595596"/>
                <a:gd name="connsiteX38" fmla="*/ 247650 w 558092"/>
                <a:gd name="connsiteY38" fmla="*/ 488916 h 595596"/>
                <a:gd name="connsiteX39" fmla="*/ 259080 w 558092"/>
                <a:gd name="connsiteY39" fmla="*/ 492726 h 595596"/>
                <a:gd name="connsiteX40" fmla="*/ 281940 w 558092"/>
                <a:gd name="connsiteY40" fmla="*/ 496536 h 595596"/>
                <a:gd name="connsiteX41" fmla="*/ 358140 w 558092"/>
                <a:gd name="connsiteY41" fmla="*/ 492726 h 595596"/>
                <a:gd name="connsiteX42" fmla="*/ 403860 w 558092"/>
                <a:gd name="connsiteY42" fmla="*/ 488916 h 595596"/>
                <a:gd name="connsiteX43" fmla="*/ 411480 w 558092"/>
                <a:gd name="connsiteY43" fmla="*/ 477486 h 595596"/>
                <a:gd name="connsiteX44" fmla="*/ 415290 w 558092"/>
                <a:gd name="connsiteY44" fmla="*/ 458436 h 595596"/>
                <a:gd name="connsiteX45" fmla="*/ 400050 w 558092"/>
                <a:gd name="connsiteY45" fmla="*/ 431766 h 595596"/>
                <a:gd name="connsiteX46" fmla="*/ 388620 w 558092"/>
                <a:gd name="connsiteY46" fmla="*/ 424146 h 595596"/>
                <a:gd name="connsiteX47" fmla="*/ 377190 w 558092"/>
                <a:gd name="connsiteY47" fmla="*/ 412716 h 595596"/>
                <a:gd name="connsiteX48" fmla="*/ 350520 w 558092"/>
                <a:gd name="connsiteY48" fmla="*/ 397476 h 595596"/>
                <a:gd name="connsiteX49" fmla="*/ 320040 w 558092"/>
                <a:gd name="connsiteY49" fmla="*/ 382236 h 595596"/>
                <a:gd name="connsiteX50" fmla="*/ 308610 w 558092"/>
                <a:gd name="connsiteY50" fmla="*/ 370806 h 595596"/>
                <a:gd name="connsiteX51" fmla="*/ 327660 w 558092"/>
                <a:gd name="connsiteY51" fmla="*/ 340326 h 595596"/>
                <a:gd name="connsiteX52" fmla="*/ 331470 w 558092"/>
                <a:gd name="connsiteY52" fmla="*/ 328896 h 595596"/>
                <a:gd name="connsiteX53" fmla="*/ 350520 w 558092"/>
                <a:gd name="connsiteY53" fmla="*/ 306036 h 595596"/>
                <a:gd name="connsiteX54" fmla="*/ 365760 w 558092"/>
                <a:gd name="connsiteY54" fmla="*/ 298416 h 595596"/>
                <a:gd name="connsiteX55" fmla="*/ 400050 w 558092"/>
                <a:gd name="connsiteY55" fmla="*/ 302226 h 595596"/>
                <a:gd name="connsiteX56" fmla="*/ 422910 w 558092"/>
                <a:gd name="connsiteY56" fmla="*/ 313656 h 595596"/>
                <a:gd name="connsiteX57" fmla="*/ 461010 w 558092"/>
                <a:gd name="connsiteY57" fmla="*/ 328896 h 595596"/>
                <a:gd name="connsiteX58" fmla="*/ 487680 w 558092"/>
                <a:gd name="connsiteY58" fmla="*/ 347946 h 595596"/>
                <a:gd name="connsiteX59" fmla="*/ 502920 w 558092"/>
                <a:gd name="connsiteY59" fmla="*/ 363186 h 595596"/>
                <a:gd name="connsiteX60" fmla="*/ 514350 w 558092"/>
                <a:gd name="connsiteY60" fmla="*/ 370806 h 595596"/>
                <a:gd name="connsiteX61" fmla="*/ 548640 w 558092"/>
                <a:gd name="connsiteY61" fmla="*/ 412716 h 595596"/>
                <a:gd name="connsiteX62" fmla="*/ 556260 w 558092"/>
                <a:gd name="connsiteY62" fmla="*/ 450816 h 595596"/>
                <a:gd name="connsiteX63" fmla="*/ 552450 w 558092"/>
                <a:gd name="connsiteY63" fmla="*/ 477486 h 595596"/>
                <a:gd name="connsiteX64" fmla="*/ 533400 w 558092"/>
                <a:gd name="connsiteY64" fmla="*/ 515586 h 595596"/>
                <a:gd name="connsiteX65" fmla="*/ 510540 w 558092"/>
                <a:gd name="connsiteY65" fmla="*/ 546066 h 595596"/>
                <a:gd name="connsiteX66" fmla="*/ 472440 w 558092"/>
                <a:gd name="connsiteY66" fmla="*/ 580356 h 595596"/>
                <a:gd name="connsiteX67" fmla="*/ 453390 w 558092"/>
                <a:gd name="connsiteY67" fmla="*/ 587976 h 595596"/>
                <a:gd name="connsiteX68" fmla="*/ 400050 w 558092"/>
                <a:gd name="connsiteY68" fmla="*/ 595596 h 595596"/>
                <a:gd name="connsiteX69" fmla="*/ 281940 w 558092"/>
                <a:gd name="connsiteY69" fmla="*/ 587976 h 595596"/>
                <a:gd name="connsiteX70" fmla="*/ 270510 w 558092"/>
                <a:gd name="connsiteY70" fmla="*/ 584166 h 595596"/>
                <a:gd name="connsiteX71" fmla="*/ 255270 w 558092"/>
                <a:gd name="connsiteY71" fmla="*/ 580356 h 595596"/>
                <a:gd name="connsiteX72" fmla="*/ 243840 w 558092"/>
                <a:gd name="connsiteY72" fmla="*/ 572736 h 595596"/>
                <a:gd name="connsiteX73" fmla="*/ 194310 w 558092"/>
                <a:gd name="connsiteY73" fmla="*/ 549876 h 595596"/>
                <a:gd name="connsiteX74" fmla="*/ 171450 w 558092"/>
                <a:gd name="connsiteY74" fmla="*/ 534636 h 595596"/>
                <a:gd name="connsiteX75" fmla="*/ 160020 w 558092"/>
                <a:gd name="connsiteY75" fmla="*/ 523206 h 595596"/>
                <a:gd name="connsiteX76" fmla="*/ 121920 w 558092"/>
                <a:gd name="connsiteY76" fmla="*/ 496536 h 595596"/>
                <a:gd name="connsiteX77" fmla="*/ 87630 w 558092"/>
                <a:gd name="connsiteY77" fmla="*/ 462246 h 595596"/>
                <a:gd name="connsiteX78" fmla="*/ 60960 w 558092"/>
                <a:gd name="connsiteY78" fmla="*/ 424146 h 595596"/>
                <a:gd name="connsiteX79" fmla="*/ 38100 w 558092"/>
                <a:gd name="connsiteY79" fmla="*/ 389856 h 595596"/>
                <a:gd name="connsiteX80" fmla="*/ 22860 w 558092"/>
                <a:gd name="connsiteY80" fmla="*/ 363186 h 595596"/>
                <a:gd name="connsiteX81" fmla="*/ 0 w 558092"/>
                <a:gd name="connsiteY81" fmla="*/ 317466 h 595596"/>
                <a:gd name="connsiteX82" fmla="*/ 7620 w 558092"/>
                <a:gd name="connsiteY82" fmla="*/ 290796 h 595596"/>
                <a:gd name="connsiteX83" fmla="*/ 19050 w 558092"/>
                <a:gd name="connsiteY83" fmla="*/ 279366 h 595596"/>
                <a:gd name="connsiteX84" fmla="*/ 49530 w 558092"/>
                <a:gd name="connsiteY84" fmla="*/ 260316 h 595596"/>
                <a:gd name="connsiteX85" fmla="*/ 60960 w 558092"/>
                <a:gd name="connsiteY85" fmla="*/ 252696 h 595596"/>
                <a:gd name="connsiteX86" fmla="*/ 83820 w 558092"/>
                <a:gd name="connsiteY86" fmla="*/ 245076 h 595596"/>
                <a:gd name="connsiteX87" fmla="*/ 140970 w 558092"/>
                <a:gd name="connsiteY87" fmla="*/ 248886 h 595596"/>
                <a:gd name="connsiteX88" fmla="*/ 156210 w 558092"/>
                <a:gd name="connsiteY88" fmla="*/ 256506 h 595596"/>
                <a:gd name="connsiteX89" fmla="*/ 186690 w 558092"/>
                <a:gd name="connsiteY89" fmla="*/ 267936 h 595596"/>
                <a:gd name="connsiteX90" fmla="*/ 198120 w 558092"/>
                <a:gd name="connsiteY90" fmla="*/ 275556 h 595596"/>
                <a:gd name="connsiteX91" fmla="*/ 240030 w 558092"/>
                <a:gd name="connsiteY91" fmla="*/ 290796 h 595596"/>
                <a:gd name="connsiteX92" fmla="*/ 270510 w 558092"/>
                <a:gd name="connsiteY92" fmla="*/ 302226 h 595596"/>
                <a:gd name="connsiteX93" fmla="*/ 320040 w 558092"/>
                <a:gd name="connsiteY93" fmla="*/ 313656 h 595596"/>
                <a:gd name="connsiteX94" fmla="*/ 312420 w 558092"/>
                <a:gd name="connsiteY94" fmla="*/ 325086 h 595596"/>
                <a:gd name="connsiteX95" fmla="*/ 297180 w 558092"/>
                <a:gd name="connsiteY95" fmla="*/ 355566 h 595596"/>
                <a:gd name="connsiteX96" fmla="*/ 289560 w 558092"/>
                <a:gd name="connsiteY96" fmla="*/ 366996 h 595596"/>
                <a:gd name="connsiteX97" fmla="*/ 285750 w 558092"/>
                <a:gd name="connsiteY97" fmla="*/ 382236 h 595596"/>
                <a:gd name="connsiteX98" fmla="*/ 300990 w 558092"/>
                <a:gd name="connsiteY98" fmla="*/ 416526 h 595596"/>
                <a:gd name="connsiteX99" fmla="*/ 312420 w 558092"/>
                <a:gd name="connsiteY99" fmla="*/ 420336 h 595596"/>
                <a:gd name="connsiteX100" fmla="*/ 346710 w 558092"/>
                <a:gd name="connsiteY100" fmla="*/ 416526 h 595596"/>
                <a:gd name="connsiteX101" fmla="*/ 407670 w 558092"/>
                <a:gd name="connsiteY101" fmla="*/ 408906 h 595596"/>
                <a:gd name="connsiteX102" fmla="*/ 445770 w 558092"/>
                <a:gd name="connsiteY102" fmla="*/ 397476 h 595596"/>
                <a:gd name="connsiteX103" fmla="*/ 457200 w 558092"/>
                <a:gd name="connsiteY103" fmla="*/ 393666 h 595596"/>
                <a:gd name="connsiteX104" fmla="*/ 468630 w 558092"/>
                <a:gd name="connsiteY104" fmla="*/ 389856 h 59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58092" h="595596">
                  <a:moveTo>
                    <a:pt x="411480" y="1236"/>
                  </a:moveTo>
                  <a:cubicBezTo>
                    <a:pt x="389024" y="8721"/>
                    <a:pt x="411171" y="0"/>
                    <a:pt x="384810" y="16476"/>
                  </a:cubicBezTo>
                  <a:cubicBezTo>
                    <a:pt x="363595" y="29735"/>
                    <a:pt x="376271" y="19678"/>
                    <a:pt x="354330" y="27906"/>
                  </a:cubicBezTo>
                  <a:cubicBezTo>
                    <a:pt x="314483" y="42849"/>
                    <a:pt x="362969" y="29556"/>
                    <a:pt x="323850" y="39336"/>
                  </a:cubicBezTo>
                  <a:cubicBezTo>
                    <a:pt x="297251" y="65935"/>
                    <a:pt x="326721" y="39872"/>
                    <a:pt x="300990" y="54576"/>
                  </a:cubicBezTo>
                  <a:cubicBezTo>
                    <a:pt x="268697" y="73029"/>
                    <a:pt x="300527" y="61080"/>
                    <a:pt x="274320" y="69816"/>
                  </a:cubicBezTo>
                  <a:cubicBezTo>
                    <a:pt x="270510" y="73626"/>
                    <a:pt x="267275" y="78114"/>
                    <a:pt x="262890" y="81246"/>
                  </a:cubicBezTo>
                  <a:cubicBezTo>
                    <a:pt x="258268" y="84547"/>
                    <a:pt x="251962" y="85170"/>
                    <a:pt x="247650" y="88866"/>
                  </a:cubicBezTo>
                  <a:cubicBezTo>
                    <a:pt x="242829" y="92999"/>
                    <a:pt x="240710" y="99616"/>
                    <a:pt x="236220" y="104106"/>
                  </a:cubicBezTo>
                  <a:cubicBezTo>
                    <a:pt x="232982" y="107344"/>
                    <a:pt x="228600" y="109186"/>
                    <a:pt x="224790" y="111726"/>
                  </a:cubicBezTo>
                  <a:cubicBezTo>
                    <a:pt x="222250" y="115536"/>
                    <a:pt x="219832" y="119430"/>
                    <a:pt x="217170" y="123156"/>
                  </a:cubicBezTo>
                  <a:cubicBezTo>
                    <a:pt x="213479" y="128323"/>
                    <a:pt x="208580" y="132716"/>
                    <a:pt x="205740" y="138396"/>
                  </a:cubicBezTo>
                  <a:cubicBezTo>
                    <a:pt x="203398" y="143080"/>
                    <a:pt x="203200" y="148556"/>
                    <a:pt x="201930" y="153636"/>
                  </a:cubicBezTo>
                  <a:cubicBezTo>
                    <a:pt x="203200" y="157446"/>
                    <a:pt x="202900" y="162226"/>
                    <a:pt x="205740" y="165066"/>
                  </a:cubicBezTo>
                  <a:cubicBezTo>
                    <a:pt x="208580" y="167906"/>
                    <a:pt x="213154" y="168876"/>
                    <a:pt x="217170" y="168876"/>
                  </a:cubicBezTo>
                  <a:cubicBezTo>
                    <a:pt x="231198" y="168876"/>
                    <a:pt x="245088" y="166065"/>
                    <a:pt x="259080" y="165066"/>
                  </a:cubicBezTo>
                  <a:cubicBezTo>
                    <a:pt x="280652" y="163525"/>
                    <a:pt x="302260" y="162526"/>
                    <a:pt x="323850" y="161256"/>
                  </a:cubicBezTo>
                  <a:cubicBezTo>
                    <a:pt x="327660" y="159986"/>
                    <a:pt x="331264" y="157446"/>
                    <a:pt x="335280" y="157446"/>
                  </a:cubicBezTo>
                  <a:cubicBezTo>
                    <a:pt x="396558" y="157446"/>
                    <a:pt x="387769" y="156281"/>
                    <a:pt x="422910" y="165066"/>
                  </a:cubicBezTo>
                  <a:cubicBezTo>
                    <a:pt x="426720" y="167606"/>
                    <a:pt x="431479" y="169110"/>
                    <a:pt x="434340" y="172686"/>
                  </a:cubicBezTo>
                  <a:cubicBezTo>
                    <a:pt x="439420" y="179036"/>
                    <a:pt x="439420" y="189196"/>
                    <a:pt x="434340" y="195546"/>
                  </a:cubicBezTo>
                  <a:cubicBezTo>
                    <a:pt x="431479" y="199122"/>
                    <a:pt x="427094" y="201306"/>
                    <a:pt x="422910" y="203166"/>
                  </a:cubicBezTo>
                  <a:cubicBezTo>
                    <a:pt x="415570" y="206428"/>
                    <a:pt x="400050" y="210786"/>
                    <a:pt x="400050" y="210786"/>
                  </a:cubicBezTo>
                  <a:cubicBezTo>
                    <a:pt x="350354" y="205816"/>
                    <a:pt x="360870" y="204798"/>
                    <a:pt x="300990" y="210786"/>
                  </a:cubicBezTo>
                  <a:cubicBezTo>
                    <a:pt x="291828" y="211702"/>
                    <a:pt x="283068" y="215907"/>
                    <a:pt x="274320" y="218406"/>
                  </a:cubicBezTo>
                  <a:cubicBezTo>
                    <a:pt x="261765" y="221993"/>
                    <a:pt x="253124" y="223407"/>
                    <a:pt x="240030" y="226026"/>
                  </a:cubicBezTo>
                  <a:cubicBezTo>
                    <a:pt x="232410" y="229836"/>
                    <a:pt x="224926" y="233931"/>
                    <a:pt x="217170" y="237456"/>
                  </a:cubicBezTo>
                  <a:cubicBezTo>
                    <a:pt x="210944" y="240286"/>
                    <a:pt x="204524" y="242675"/>
                    <a:pt x="198120" y="245076"/>
                  </a:cubicBezTo>
                  <a:cubicBezTo>
                    <a:pt x="194360" y="246486"/>
                    <a:pt x="190381" y="247304"/>
                    <a:pt x="186690" y="248886"/>
                  </a:cubicBezTo>
                  <a:cubicBezTo>
                    <a:pt x="170704" y="255737"/>
                    <a:pt x="168657" y="258904"/>
                    <a:pt x="152400" y="267936"/>
                  </a:cubicBezTo>
                  <a:cubicBezTo>
                    <a:pt x="147435" y="270694"/>
                    <a:pt x="141782" y="272255"/>
                    <a:pt x="137160" y="275556"/>
                  </a:cubicBezTo>
                  <a:cubicBezTo>
                    <a:pt x="132775" y="278688"/>
                    <a:pt x="129334" y="282981"/>
                    <a:pt x="125730" y="286986"/>
                  </a:cubicBezTo>
                  <a:cubicBezTo>
                    <a:pt x="103581" y="311596"/>
                    <a:pt x="107921" y="306079"/>
                    <a:pt x="95250" y="325086"/>
                  </a:cubicBezTo>
                  <a:cubicBezTo>
                    <a:pt x="89880" y="351938"/>
                    <a:pt x="89491" y="343870"/>
                    <a:pt x="95250" y="378426"/>
                  </a:cubicBezTo>
                  <a:cubicBezTo>
                    <a:pt x="95910" y="382387"/>
                    <a:pt x="97478" y="386165"/>
                    <a:pt x="99060" y="389856"/>
                  </a:cubicBezTo>
                  <a:cubicBezTo>
                    <a:pt x="109314" y="413782"/>
                    <a:pt x="119734" y="424412"/>
                    <a:pt x="144780" y="443196"/>
                  </a:cubicBezTo>
                  <a:cubicBezTo>
                    <a:pt x="173919" y="465050"/>
                    <a:pt x="145973" y="445510"/>
                    <a:pt x="175260" y="462246"/>
                  </a:cubicBezTo>
                  <a:cubicBezTo>
                    <a:pt x="195265" y="473678"/>
                    <a:pt x="190820" y="479444"/>
                    <a:pt x="224790" y="485106"/>
                  </a:cubicBezTo>
                  <a:cubicBezTo>
                    <a:pt x="232410" y="486376"/>
                    <a:pt x="240109" y="487240"/>
                    <a:pt x="247650" y="488916"/>
                  </a:cubicBezTo>
                  <a:cubicBezTo>
                    <a:pt x="251570" y="489787"/>
                    <a:pt x="255160" y="491855"/>
                    <a:pt x="259080" y="492726"/>
                  </a:cubicBezTo>
                  <a:cubicBezTo>
                    <a:pt x="266621" y="494402"/>
                    <a:pt x="274320" y="495266"/>
                    <a:pt x="281940" y="496536"/>
                  </a:cubicBezTo>
                  <a:lnTo>
                    <a:pt x="358140" y="492726"/>
                  </a:lnTo>
                  <a:cubicBezTo>
                    <a:pt x="373403" y="491772"/>
                    <a:pt x="389156" y="493117"/>
                    <a:pt x="403860" y="488916"/>
                  </a:cubicBezTo>
                  <a:cubicBezTo>
                    <a:pt x="408263" y="487658"/>
                    <a:pt x="408940" y="481296"/>
                    <a:pt x="411480" y="477486"/>
                  </a:cubicBezTo>
                  <a:cubicBezTo>
                    <a:pt x="412750" y="471136"/>
                    <a:pt x="415290" y="464912"/>
                    <a:pt x="415290" y="458436"/>
                  </a:cubicBezTo>
                  <a:cubicBezTo>
                    <a:pt x="415290" y="449718"/>
                    <a:pt x="404691" y="436407"/>
                    <a:pt x="400050" y="431766"/>
                  </a:cubicBezTo>
                  <a:cubicBezTo>
                    <a:pt x="396812" y="428528"/>
                    <a:pt x="392138" y="427077"/>
                    <a:pt x="388620" y="424146"/>
                  </a:cubicBezTo>
                  <a:cubicBezTo>
                    <a:pt x="384481" y="420697"/>
                    <a:pt x="381329" y="416165"/>
                    <a:pt x="377190" y="412716"/>
                  </a:cubicBezTo>
                  <a:cubicBezTo>
                    <a:pt x="367610" y="404733"/>
                    <a:pt x="361700" y="403687"/>
                    <a:pt x="350520" y="397476"/>
                  </a:cubicBezTo>
                  <a:cubicBezTo>
                    <a:pt x="323527" y="382480"/>
                    <a:pt x="340935" y="389201"/>
                    <a:pt x="320040" y="382236"/>
                  </a:cubicBezTo>
                  <a:cubicBezTo>
                    <a:pt x="316230" y="378426"/>
                    <a:pt x="309372" y="376140"/>
                    <a:pt x="308610" y="370806"/>
                  </a:cubicBezTo>
                  <a:cubicBezTo>
                    <a:pt x="307773" y="364949"/>
                    <a:pt x="325452" y="343270"/>
                    <a:pt x="327660" y="340326"/>
                  </a:cubicBezTo>
                  <a:cubicBezTo>
                    <a:pt x="328930" y="336516"/>
                    <a:pt x="329674" y="332488"/>
                    <a:pt x="331470" y="328896"/>
                  </a:cubicBezTo>
                  <a:cubicBezTo>
                    <a:pt x="335183" y="321470"/>
                    <a:pt x="343966" y="310717"/>
                    <a:pt x="350520" y="306036"/>
                  </a:cubicBezTo>
                  <a:cubicBezTo>
                    <a:pt x="355142" y="302735"/>
                    <a:pt x="360680" y="300956"/>
                    <a:pt x="365760" y="298416"/>
                  </a:cubicBezTo>
                  <a:cubicBezTo>
                    <a:pt x="377190" y="299686"/>
                    <a:pt x="388938" y="299263"/>
                    <a:pt x="400050" y="302226"/>
                  </a:cubicBezTo>
                  <a:cubicBezTo>
                    <a:pt x="408282" y="304421"/>
                    <a:pt x="415000" y="310492"/>
                    <a:pt x="422910" y="313656"/>
                  </a:cubicBezTo>
                  <a:cubicBezTo>
                    <a:pt x="463034" y="329706"/>
                    <a:pt x="406427" y="298572"/>
                    <a:pt x="461010" y="328896"/>
                  </a:cubicBezTo>
                  <a:cubicBezTo>
                    <a:pt x="466576" y="331988"/>
                    <a:pt x="484235" y="344932"/>
                    <a:pt x="487680" y="347946"/>
                  </a:cubicBezTo>
                  <a:cubicBezTo>
                    <a:pt x="493087" y="352677"/>
                    <a:pt x="497465" y="358511"/>
                    <a:pt x="502920" y="363186"/>
                  </a:cubicBezTo>
                  <a:cubicBezTo>
                    <a:pt x="506397" y="366166"/>
                    <a:pt x="510946" y="367743"/>
                    <a:pt x="514350" y="370806"/>
                  </a:cubicBezTo>
                  <a:cubicBezTo>
                    <a:pt x="542246" y="395913"/>
                    <a:pt x="536658" y="388751"/>
                    <a:pt x="548640" y="412716"/>
                  </a:cubicBezTo>
                  <a:cubicBezTo>
                    <a:pt x="551180" y="425416"/>
                    <a:pt x="558092" y="437995"/>
                    <a:pt x="556260" y="450816"/>
                  </a:cubicBezTo>
                  <a:cubicBezTo>
                    <a:pt x="554990" y="459706"/>
                    <a:pt x="554628" y="468774"/>
                    <a:pt x="552450" y="477486"/>
                  </a:cubicBezTo>
                  <a:cubicBezTo>
                    <a:pt x="549367" y="489817"/>
                    <a:pt x="540458" y="505391"/>
                    <a:pt x="533400" y="515586"/>
                  </a:cubicBezTo>
                  <a:cubicBezTo>
                    <a:pt x="526171" y="526028"/>
                    <a:pt x="519520" y="537086"/>
                    <a:pt x="510540" y="546066"/>
                  </a:cubicBezTo>
                  <a:cubicBezTo>
                    <a:pt x="500667" y="555939"/>
                    <a:pt x="487034" y="573059"/>
                    <a:pt x="472440" y="580356"/>
                  </a:cubicBezTo>
                  <a:cubicBezTo>
                    <a:pt x="466323" y="583415"/>
                    <a:pt x="459941" y="586011"/>
                    <a:pt x="453390" y="587976"/>
                  </a:cubicBezTo>
                  <a:cubicBezTo>
                    <a:pt x="439118" y="592257"/>
                    <a:pt x="412263" y="594239"/>
                    <a:pt x="400050" y="595596"/>
                  </a:cubicBezTo>
                  <a:cubicBezTo>
                    <a:pt x="373949" y="594410"/>
                    <a:pt x="315571" y="593581"/>
                    <a:pt x="281940" y="587976"/>
                  </a:cubicBezTo>
                  <a:cubicBezTo>
                    <a:pt x="277979" y="587316"/>
                    <a:pt x="274372" y="585269"/>
                    <a:pt x="270510" y="584166"/>
                  </a:cubicBezTo>
                  <a:cubicBezTo>
                    <a:pt x="265475" y="582727"/>
                    <a:pt x="260350" y="581626"/>
                    <a:pt x="255270" y="580356"/>
                  </a:cubicBezTo>
                  <a:cubicBezTo>
                    <a:pt x="251460" y="577816"/>
                    <a:pt x="247936" y="574784"/>
                    <a:pt x="243840" y="572736"/>
                  </a:cubicBezTo>
                  <a:cubicBezTo>
                    <a:pt x="218520" y="560076"/>
                    <a:pt x="223805" y="569539"/>
                    <a:pt x="194310" y="549876"/>
                  </a:cubicBezTo>
                  <a:cubicBezTo>
                    <a:pt x="186690" y="544796"/>
                    <a:pt x="178679" y="540259"/>
                    <a:pt x="171450" y="534636"/>
                  </a:cubicBezTo>
                  <a:cubicBezTo>
                    <a:pt x="167197" y="531328"/>
                    <a:pt x="164273" y="526514"/>
                    <a:pt x="160020" y="523206"/>
                  </a:cubicBezTo>
                  <a:cubicBezTo>
                    <a:pt x="149123" y="514730"/>
                    <a:pt x="132528" y="506328"/>
                    <a:pt x="121920" y="496536"/>
                  </a:cubicBezTo>
                  <a:cubicBezTo>
                    <a:pt x="110042" y="485572"/>
                    <a:pt x="97329" y="475178"/>
                    <a:pt x="87630" y="462246"/>
                  </a:cubicBezTo>
                  <a:cubicBezTo>
                    <a:pt x="74608" y="444883"/>
                    <a:pt x="74094" y="444785"/>
                    <a:pt x="60960" y="424146"/>
                  </a:cubicBezTo>
                  <a:cubicBezTo>
                    <a:pt x="40384" y="391812"/>
                    <a:pt x="59014" y="417742"/>
                    <a:pt x="38100" y="389856"/>
                  </a:cubicBezTo>
                  <a:cubicBezTo>
                    <a:pt x="29099" y="362853"/>
                    <a:pt x="41732" y="396737"/>
                    <a:pt x="22860" y="363186"/>
                  </a:cubicBezTo>
                  <a:cubicBezTo>
                    <a:pt x="14507" y="348335"/>
                    <a:pt x="0" y="317466"/>
                    <a:pt x="0" y="317466"/>
                  </a:cubicBezTo>
                  <a:cubicBezTo>
                    <a:pt x="2540" y="308576"/>
                    <a:pt x="3485" y="299066"/>
                    <a:pt x="7620" y="290796"/>
                  </a:cubicBezTo>
                  <a:cubicBezTo>
                    <a:pt x="10030" y="285977"/>
                    <a:pt x="14692" y="282535"/>
                    <a:pt x="19050" y="279366"/>
                  </a:cubicBezTo>
                  <a:cubicBezTo>
                    <a:pt x="28740" y="272319"/>
                    <a:pt x="39561" y="266962"/>
                    <a:pt x="49530" y="260316"/>
                  </a:cubicBezTo>
                  <a:cubicBezTo>
                    <a:pt x="53340" y="257776"/>
                    <a:pt x="56776" y="254556"/>
                    <a:pt x="60960" y="252696"/>
                  </a:cubicBezTo>
                  <a:cubicBezTo>
                    <a:pt x="68300" y="249434"/>
                    <a:pt x="76200" y="247616"/>
                    <a:pt x="83820" y="245076"/>
                  </a:cubicBezTo>
                  <a:cubicBezTo>
                    <a:pt x="102870" y="246346"/>
                    <a:pt x="122111" y="245908"/>
                    <a:pt x="140970" y="248886"/>
                  </a:cubicBezTo>
                  <a:cubicBezTo>
                    <a:pt x="146580" y="249772"/>
                    <a:pt x="150990" y="254269"/>
                    <a:pt x="156210" y="256506"/>
                  </a:cubicBezTo>
                  <a:cubicBezTo>
                    <a:pt x="179292" y="266398"/>
                    <a:pt x="155117" y="252149"/>
                    <a:pt x="186690" y="267936"/>
                  </a:cubicBezTo>
                  <a:cubicBezTo>
                    <a:pt x="190786" y="269984"/>
                    <a:pt x="194024" y="273508"/>
                    <a:pt x="198120" y="275556"/>
                  </a:cubicBezTo>
                  <a:cubicBezTo>
                    <a:pt x="214779" y="283886"/>
                    <a:pt x="222248" y="283683"/>
                    <a:pt x="240030" y="290796"/>
                  </a:cubicBezTo>
                  <a:cubicBezTo>
                    <a:pt x="248279" y="294095"/>
                    <a:pt x="261124" y="299666"/>
                    <a:pt x="270510" y="302226"/>
                  </a:cubicBezTo>
                  <a:cubicBezTo>
                    <a:pt x="295784" y="309119"/>
                    <a:pt x="297824" y="309213"/>
                    <a:pt x="320040" y="313656"/>
                  </a:cubicBezTo>
                  <a:cubicBezTo>
                    <a:pt x="317500" y="317466"/>
                    <a:pt x="314613" y="321066"/>
                    <a:pt x="312420" y="325086"/>
                  </a:cubicBezTo>
                  <a:cubicBezTo>
                    <a:pt x="306981" y="335058"/>
                    <a:pt x="303481" y="346115"/>
                    <a:pt x="297180" y="355566"/>
                  </a:cubicBezTo>
                  <a:lnTo>
                    <a:pt x="289560" y="366996"/>
                  </a:lnTo>
                  <a:cubicBezTo>
                    <a:pt x="288290" y="372076"/>
                    <a:pt x="285750" y="377000"/>
                    <a:pt x="285750" y="382236"/>
                  </a:cubicBezTo>
                  <a:cubicBezTo>
                    <a:pt x="285750" y="399207"/>
                    <a:pt x="287373" y="407448"/>
                    <a:pt x="300990" y="416526"/>
                  </a:cubicBezTo>
                  <a:cubicBezTo>
                    <a:pt x="304332" y="418754"/>
                    <a:pt x="308610" y="419066"/>
                    <a:pt x="312420" y="420336"/>
                  </a:cubicBezTo>
                  <a:lnTo>
                    <a:pt x="346710" y="416526"/>
                  </a:lnTo>
                  <a:cubicBezTo>
                    <a:pt x="433692" y="405653"/>
                    <a:pt x="301797" y="420670"/>
                    <a:pt x="407670" y="408906"/>
                  </a:cubicBezTo>
                  <a:cubicBezTo>
                    <a:pt x="430702" y="403148"/>
                    <a:pt x="417942" y="406752"/>
                    <a:pt x="445770" y="397476"/>
                  </a:cubicBezTo>
                  <a:lnTo>
                    <a:pt x="457200" y="393666"/>
                  </a:lnTo>
                  <a:lnTo>
                    <a:pt x="468630" y="389856"/>
                  </a:lnTo>
                </a:path>
              </a:pathLst>
            </a:custGeom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242" name="Group 63"/>
            <p:cNvGrpSpPr>
              <a:grpSpLocks/>
            </p:cNvGrpSpPr>
            <p:nvPr/>
          </p:nvGrpSpPr>
          <p:grpSpPr bwMode="auto">
            <a:xfrm>
              <a:off x="5410200" y="3886199"/>
              <a:ext cx="721713" cy="598433"/>
              <a:chOff x="5410200" y="3886199"/>
              <a:chExt cx="721713" cy="598433"/>
            </a:xfrm>
          </p:grpSpPr>
          <p:grpSp>
            <p:nvGrpSpPr>
              <p:cNvPr id="243" name="Group 57"/>
              <p:cNvGrpSpPr>
                <a:grpSpLocks/>
              </p:cNvGrpSpPr>
              <p:nvPr/>
            </p:nvGrpSpPr>
            <p:grpSpPr bwMode="auto">
              <a:xfrm>
                <a:off x="5410200" y="3886199"/>
                <a:ext cx="721713" cy="598433"/>
                <a:chOff x="5410200" y="3886199"/>
                <a:chExt cx="721713" cy="598433"/>
              </a:xfrm>
            </p:grpSpPr>
            <p:grpSp>
              <p:nvGrpSpPr>
                <p:cNvPr id="245" name="Group 5"/>
                <p:cNvGrpSpPr>
                  <a:grpSpLocks/>
                </p:cNvGrpSpPr>
                <p:nvPr/>
              </p:nvGrpSpPr>
              <p:grpSpPr bwMode="auto">
                <a:xfrm>
                  <a:off x="5410200" y="3886199"/>
                  <a:ext cx="721713" cy="598433"/>
                  <a:chOff x="2530764" y="1493982"/>
                  <a:chExt cx="3987799" cy="2833255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2835245" y="2885960"/>
                    <a:ext cx="1816393" cy="968811"/>
                  </a:xfrm>
                  <a:custGeom>
                    <a:avLst/>
                    <a:gdLst>
                      <a:gd name="connsiteX0" fmla="*/ 995190 w 1781059"/>
                      <a:gd name="connsiteY0" fmla="*/ 18361 h 969484"/>
                      <a:gd name="connsiteX1" fmla="*/ 1006206 w 1781059"/>
                      <a:gd name="connsiteY1" fmla="*/ 80790 h 969484"/>
                      <a:gd name="connsiteX2" fmla="*/ 874004 w 1781059"/>
                      <a:gd name="connsiteY2" fmla="*/ 102824 h 969484"/>
                      <a:gd name="connsiteX3" fmla="*/ 609599 w 1781059"/>
                      <a:gd name="connsiteY3" fmla="*/ 66101 h 969484"/>
                      <a:gd name="connsiteX4" fmla="*/ 400279 w 1781059"/>
                      <a:gd name="connsiteY4" fmla="*/ 40395 h 969484"/>
                      <a:gd name="connsiteX5" fmla="*/ 279093 w 1781059"/>
                      <a:gd name="connsiteY5" fmla="*/ 44067 h 969484"/>
                      <a:gd name="connsiteX6" fmla="*/ 183614 w 1781059"/>
                      <a:gd name="connsiteY6" fmla="*/ 165253 h 969484"/>
                      <a:gd name="connsiteX7" fmla="*/ 88134 w 1781059"/>
                      <a:gd name="connsiteY7" fmla="*/ 330506 h 969484"/>
                      <a:gd name="connsiteX8" fmla="*/ 3672 w 1781059"/>
                      <a:gd name="connsiteY8" fmla="*/ 470053 h 969484"/>
                      <a:gd name="connsiteX9" fmla="*/ 66100 w 1781059"/>
                      <a:gd name="connsiteY9" fmla="*/ 503103 h 969484"/>
                      <a:gd name="connsiteX10" fmla="*/ 190958 w 1781059"/>
                      <a:gd name="connsiteY10" fmla="*/ 525137 h 969484"/>
                      <a:gd name="connsiteX11" fmla="*/ 510447 w 1781059"/>
                      <a:gd name="connsiteY11" fmla="*/ 572877 h 969484"/>
                      <a:gd name="connsiteX12" fmla="*/ 859315 w 1781059"/>
                      <a:gd name="connsiteY12" fmla="*/ 605927 h 969484"/>
                      <a:gd name="connsiteX13" fmla="*/ 1098014 w 1781059"/>
                      <a:gd name="connsiteY13" fmla="*/ 668356 h 969484"/>
                      <a:gd name="connsiteX14" fmla="*/ 1344057 w 1781059"/>
                      <a:gd name="connsiteY14" fmla="*/ 767508 h 969484"/>
                      <a:gd name="connsiteX15" fmla="*/ 1630496 w 1781059"/>
                      <a:gd name="connsiteY15" fmla="*/ 903383 h 969484"/>
                      <a:gd name="connsiteX16" fmla="*/ 1733320 w 1781059"/>
                      <a:gd name="connsiteY16" fmla="*/ 954795 h 969484"/>
                      <a:gd name="connsiteX17" fmla="*/ 1777387 w 1781059"/>
                      <a:gd name="connsiteY17" fmla="*/ 958467 h 969484"/>
                      <a:gd name="connsiteX18" fmla="*/ 1711286 w 1781059"/>
                      <a:gd name="connsiteY18" fmla="*/ 888694 h 969484"/>
                      <a:gd name="connsiteX19" fmla="*/ 1494621 w 1781059"/>
                      <a:gd name="connsiteY19" fmla="*/ 635306 h 969484"/>
                      <a:gd name="connsiteX20" fmla="*/ 1145753 w 1781059"/>
                      <a:gd name="connsiteY20" fmla="*/ 190959 h 969484"/>
                      <a:gd name="connsiteX21" fmla="*/ 995190 w 1781059"/>
                      <a:gd name="connsiteY21" fmla="*/ 18361 h 969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81059" h="969484">
                        <a:moveTo>
                          <a:pt x="995190" y="18361"/>
                        </a:moveTo>
                        <a:cubicBezTo>
                          <a:pt x="971932" y="0"/>
                          <a:pt x="1026404" y="66713"/>
                          <a:pt x="1006206" y="80790"/>
                        </a:cubicBezTo>
                        <a:cubicBezTo>
                          <a:pt x="986008" y="94867"/>
                          <a:pt x="940105" y="105272"/>
                          <a:pt x="874004" y="102824"/>
                        </a:cubicBezTo>
                        <a:cubicBezTo>
                          <a:pt x="807903" y="100376"/>
                          <a:pt x="609599" y="66101"/>
                          <a:pt x="609599" y="66101"/>
                        </a:cubicBezTo>
                        <a:cubicBezTo>
                          <a:pt x="530645" y="55696"/>
                          <a:pt x="455363" y="44067"/>
                          <a:pt x="400279" y="40395"/>
                        </a:cubicBezTo>
                        <a:cubicBezTo>
                          <a:pt x="345195" y="36723"/>
                          <a:pt x="315204" y="23257"/>
                          <a:pt x="279093" y="44067"/>
                        </a:cubicBezTo>
                        <a:cubicBezTo>
                          <a:pt x="242982" y="64877"/>
                          <a:pt x="215441" y="117513"/>
                          <a:pt x="183614" y="165253"/>
                        </a:cubicBezTo>
                        <a:cubicBezTo>
                          <a:pt x="151788" y="212993"/>
                          <a:pt x="118124" y="279706"/>
                          <a:pt x="88134" y="330506"/>
                        </a:cubicBezTo>
                        <a:cubicBezTo>
                          <a:pt x="58144" y="381306"/>
                          <a:pt x="7344" y="441287"/>
                          <a:pt x="3672" y="470053"/>
                        </a:cubicBezTo>
                        <a:cubicBezTo>
                          <a:pt x="0" y="498819"/>
                          <a:pt x="34886" y="493922"/>
                          <a:pt x="66100" y="503103"/>
                        </a:cubicBezTo>
                        <a:cubicBezTo>
                          <a:pt x="97314" y="512284"/>
                          <a:pt x="190958" y="525137"/>
                          <a:pt x="190958" y="525137"/>
                        </a:cubicBezTo>
                        <a:cubicBezTo>
                          <a:pt x="265016" y="536766"/>
                          <a:pt x="399054" y="559412"/>
                          <a:pt x="510447" y="572877"/>
                        </a:cubicBezTo>
                        <a:cubicBezTo>
                          <a:pt x="621840" y="586342"/>
                          <a:pt x="761387" y="590014"/>
                          <a:pt x="859315" y="605927"/>
                        </a:cubicBezTo>
                        <a:cubicBezTo>
                          <a:pt x="957243" y="621840"/>
                          <a:pt x="1017224" y="641426"/>
                          <a:pt x="1098014" y="668356"/>
                        </a:cubicBezTo>
                        <a:cubicBezTo>
                          <a:pt x="1178804" y="695286"/>
                          <a:pt x="1255310" y="728337"/>
                          <a:pt x="1344057" y="767508"/>
                        </a:cubicBezTo>
                        <a:cubicBezTo>
                          <a:pt x="1432804" y="806679"/>
                          <a:pt x="1565619" y="872169"/>
                          <a:pt x="1630496" y="903383"/>
                        </a:cubicBezTo>
                        <a:cubicBezTo>
                          <a:pt x="1695373" y="934597"/>
                          <a:pt x="1708838" y="945614"/>
                          <a:pt x="1733320" y="954795"/>
                        </a:cubicBezTo>
                        <a:cubicBezTo>
                          <a:pt x="1757802" y="963976"/>
                          <a:pt x="1781059" y="969484"/>
                          <a:pt x="1777387" y="958467"/>
                        </a:cubicBezTo>
                        <a:cubicBezTo>
                          <a:pt x="1773715" y="947450"/>
                          <a:pt x="1758414" y="942554"/>
                          <a:pt x="1711286" y="888694"/>
                        </a:cubicBezTo>
                        <a:cubicBezTo>
                          <a:pt x="1664158" y="834834"/>
                          <a:pt x="1588877" y="751595"/>
                          <a:pt x="1494621" y="635306"/>
                        </a:cubicBezTo>
                        <a:cubicBezTo>
                          <a:pt x="1400365" y="519017"/>
                          <a:pt x="1227767" y="291335"/>
                          <a:pt x="1145753" y="190959"/>
                        </a:cubicBezTo>
                        <a:cubicBezTo>
                          <a:pt x="1063739" y="90583"/>
                          <a:pt x="1018448" y="36722"/>
                          <a:pt x="995190" y="18361"/>
                        </a:cubicBezTo>
                        <a:close/>
                      </a:path>
                    </a:pathLst>
                  </a:custGeom>
                  <a:solidFill>
                    <a:srgbClr val="8088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>
                  <a:xfrm>
                    <a:off x="2537728" y="1493982"/>
                    <a:ext cx="3977274" cy="3040076"/>
                  </a:xfrm>
                  <a:custGeom>
                    <a:avLst/>
                    <a:gdLst>
                      <a:gd name="connsiteX0" fmla="*/ 1279236 w 3987799"/>
                      <a:gd name="connsiteY0" fmla="*/ 1373909 h 2833255"/>
                      <a:gd name="connsiteX1" fmla="*/ 1237672 w 3987799"/>
                      <a:gd name="connsiteY1" fmla="*/ 1484745 h 2833255"/>
                      <a:gd name="connsiteX2" fmla="*/ 669636 w 3987799"/>
                      <a:gd name="connsiteY2" fmla="*/ 1429327 h 2833255"/>
                      <a:gd name="connsiteX3" fmla="*/ 87745 w 3987799"/>
                      <a:gd name="connsiteY3" fmla="*/ 1457036 h 2833255"/>
                      <a:gd name="connsiteX4" fmla="*/ 212436 w 3987799"/>
                      <a:gd name="connsiteY4" fmla="*/ 1858818 h 2833255"/>
                      <a:gd name="connsiteX5" fmla="*/ 1362363 w 3987799"/>
                      <a:gd name="connsiteY5" fmla="*/ 2038927 h 2833255"/>
                      <a:gd name="connsiteX6" fmla="*/ 2304472 w 3987799"/>
                      <a:gd name="connsiteY6" fmla="*/ 2440709 h 2833255"/>
                      <a:gd name="connsiteX7" fmla="*/ 3454400 w 3987799"/>
                      <a:gd name="connsiteY7" fmla="*/ 2593109 h 2833255"/>
                      <a:gd name="connsiteX8" fmla="*/ 3980872 w 3987799"/>
                      <a:gd name="connsiteY8" fmla="*/ 1747982 h 2833255"/>
                      <a:gd name="connsiteX9" fmla="*/ 3412836 w 3987799"/>
                      <a:gd name="connsiteY9" fmla="*/ 625763 h 2833255"/>
                      <a:gd name="connsiteX10" fmla="*/ 2346036 w 3987799"/>
                      <a:gd name="connsiteY10" fmla="*/ 43873 h 2833255"/>
                      <a:gd name="connsiteX11" fmla="*/ 1002145 w 3987799"/>
                      <a:gd name="connsiteY11" fmla="*/ 889000 h 2833255"/>
                      <a:gd name="connsiteX12" fmla="*/ 115454 w 3987799"/>
                      <a:gd name="connsiteY12" fmla="*/ 2260600 h 2833255"/>
                      <a:gd name="connsiteX13" fmla="*/ 461818 w 3987799"/>
                      <a:gd name="connsiteY13" fmla="*/ 2787073 h 2833255"/>
                      <a:gd name="connsiteX14" fmla="*/ 1126836 w 3987799"/>
                      <a:gd name="connsiteY14" fmla="*/ 2537691 h 2833255"/>
                      <a:gd name="connsiteX15" fmla="*/ 1237672 w 3987799"/>
                      <a:gd name="connsiteY15" fmla="*/ 2399145 h 2833255"/>
                      <a:gd name="connsiteX16" fmla="*/ 1376218 w 3987799"/>
                      <a:gd name="connsiteY16" fmla="*/ 2690091 h 2833255"/>
                      <a:gd name="connsiteX17" fmla="*/ 1902691 w 3987799"/>
                      <a:gd name="connsiteY17" fmla="*/ 2593109 h 2833255"/>
                      <a:gd name="connsiteX18" fmla="*/ 2124363 w 3987799"/>
                      <a:gd name="connsiteY18" fmla="*/ 2385291 h 2833255"/>
                      <a:gd name="connsiteX19" fmla="*/ 2110509 w 3987799"/>
                      <a:gd name="connsiteY19" fmla="*/ 2385291 h 2833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987799" h="2833255">
                        <a:moveTo>
                          <a:pt x="1279236" y="1373909"/>
                        </a:moveTo>
                        <a:cubicBezTo>
                          <a:pt x="1309254" y="1424709"/>
                          <a:pt x="1339272" y="1475509"/>
                          <a:pt x="1237672" y="1484745"/>
                        </a:cubicBezTo>
                        <a:cubicBezTo>
                          <a:pt x="1136072" y="1493981"/>
                          <a:pt x="861291" y="1433945"/>
                          <a:pt x="669636" y="1429327"/>
                        </a:cubicBezTo>
                        <a:cubicBezTo>
                          <a:pt x="477982" y="1424709"/>
                          <a:pt x="163945" y="1385454"/>
                          <a:pt x="87745" y="1457036"/>
                        </a:cubicBezTo>
                        <a:cubicBezTo>
                          <a:pt x="11545" y="1528618"/>
                          <a:pt x="0" y="1761836"/>
                          <a:pt x="212436" y="1858818"/>
                        </a:cubicBezTo>
                        <a:cubicBezTo>
                          <a:pt x="424872" y="1955800"/>
                          <a:pt x="1013691" y="1941945"/>
                          <a:pt x="1362363" y="2038927"/>
                        </a:cubicBezTo>
                        <a:cubicBezTo>
                          <a:pt x="1711035" y="2135909"/>
                          <a:pt x="1955799" y="2348345"/>
                          <a:pt x="2304472" y="2440709"/>
                        </a:cubicBezTo>
                        <a:cubicBezTo>
                          <a:pt x="2653145" y="2533073"/>
                          <a:pt x="3175000" y="2708563"/>
                          <a:pt x="3454400" y="2593109"/>
                        </a:cubicBezTo>
                        <a:cubicBezTo>
                          <a:pt x="3733800" y="2477655"/>
                          <a:pt x="3987799" y="2075873"/>
                          <a:pt x="3980872" y="1747982"/>
                        </a:cubicBezTo>
                        <a:cubicBezTo>
                          <a:pt x="3973945" y="1420091"/>
                          <a:pt x="3685309" y="909781"/>
                          <a:pt x="3412836" y="625763"/>
                        </a:cubicBezTo>
                        <a:cubicBezTo>
                          <a:pt x="3140363" y="341745"/>
                          <a:pt x="2747818" y="0"/>
                          <a:pt x="2346036" y="43873"/>
                        </a:cubicBezTo>
                        <a:cubicBezTo>
                          <a:pt x="1944254" y="87746"/>
                          <a:pt x="1373909" y="519546"/>
                          <a:pt x="1002145" y="889000"/>
                        </a:cubicBezTo>
                        <a:cubicBezTo>
                          <a:pt x="630381" y="1258454"/>
                          <a:pt x="205509" y="1944255"/>
                          <a:pt x="115454" y="2260600"/>
                        </a:cubicBezTo>
                        <a:cubicBezTo>
                          <a:pt x="25400" y="2576946"/>
                          <a:pt x="293254" y="2740891"/>
                          <a:pt x="461818" y="2787073"/>
                        </a:cubicBezTo>
                        <a:cubicBezTo>
                          <a:pt x="630382" y="2833255"/>
                          <a:pt x="997527" y="2602346"/>
                          <a:pt x="1126836" y="2537691"/>
                        </a:cubicBezTo>
                        <a:cubicBezTo>
                          <a:pt x="1256145" y="2473036"/>
                          <a:pt x="1196108" y="2373745"/>
                          <a:pt x="1237672" y="2399145"/>
                        </a:cubicBezTo>
                        <a:cubicBezTo>
                          <a:pt x="1279236" y="2424545"/>
                          <a:pt x="1265381" y="2657764"/>
                          <a:pt x="1376218" y="2690091"/>
                        </a:cubicBezTo>
                        <a:cubicBezTo>
                          <a:pt x="1487055" y="2722418"/>
                          <a:pt x="1778000" y="2643909"/>
                          <a:pt x="1902691" y="2593109"/>
                        </a:cubicBezTo>
                        <a:cubicBezTo>
                          <a:pt x="2027382" y="2542309"/>
                          <a:pt x="2089727" y="2419927"/>
                          <a:pt x="2124363" y="2385291"/>
                        </a:cubicBezTo>
                        <a:cubicBezTo>
                          <a:pt x="2158999" y="2350655"/>
                          <a:pt x="2134754" y="2367973"/>
                          <a:pt x="2110509" y="2385291"/>
                        </a:cubicBezTo>
                      </a:path>
                    </a:pathLst>
                  </a:custGeom>
                  <a:solidFill>
                    <a:srgbClr val="80881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cxnSp>
              <p:nvCxnSpPr>
                <p:cNvPr id="246" name="Straight Connector 245"/>
                <p:cNvCxnSpPr/>
                <p:nvPr/>
              </p:nvCxnSpPr>
              <p:spPr>
                <a:xfrm rot="-1200000" flipV="1">
                  <a:off x="5468138" y="4215489"/>
                  <a:ext cx="28339" cy="28225"/>
                </a:xfrm>
                <a:prstGeom prst="line">
                  <a:avLst/>
                </a:prstGeom>
                <a:ln w="57150" cap="rnd">
                  <a:solidFill>
                    <a:srgbClr val="8088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4" name="Straight Connector 243"/>
              <p:cNvCxnSpPr/>
              <p:nvPr/>
            </p:nvCxnSpPr>
            <p:spPr>
              <a:xfrm rot="120000">
                <a:off x="5468138" y="4191969"/>
                <a:ext cx="82184" cy="23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extBox 131"/>
          <p:cNvSpPr txBox="1"/>
          <p:nvPr/>
        </p:nvSpPr>
        <p:spPr bwMode="auto">
          <a:xfrm>
            <a:off x="6477000" y="1600200"/>
            <a:ext cx="2146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+mn-cs"/>
              </a:rPr>
              <a:t>Protein translated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457200" y="1600200"/>
            <a:ext cx="8382000" cy="1219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34" name="Group 108"/>
          <p:cNvGrpSpPr>
            <a:grpSpLocks/>
          </p:cNvGrpSpPr>
          <p:nvPr/>
        </p:nvGrpSpPr>
        <p:grpSpPr bwMode="auto">
          <a:xfrm>
            <a:off x="5390722" y="5017368"/>
            <a:ext cx="2514600" cy="1237972"/>
            <a:chOff x="6629400" y="2971800"/>
            <a:chExt cx="2514600" cy="1237972"/>
          </a:xfrm>
        </p:grpSpPr>
        <p:grpSp>
          <p:nvGrpSpPr>
            <p:cNvPr id="212" name="Group 79"/>
            <p:cNvGrpSpPr>
              <a:grpSpLocks/>
            </p:cNvGrpSpPr>
            <p:nvPr/>
          </p:nvGrpSpPr>
          <p:grpSpPr bwMode="auto">
            <a:xfrm>
              <a:off x="6629400" y="2971800"/>
              <a:ext cx="2208950" cy="780772"/>
              <a:chOff x="5105400" y="3886199"/>
              <a:chExt cx="3943254" cy="1156810"/>
            </a:xfrm>
          </p:grpSpPr>
          <p:grpSp>
            <p:nvGrpSpPr>
              <p:cNvPr id="227" name="Group 53"/>
              <p:cNvGrpSpPr>
                <a:grpSpLocks/>
              </p:cNvGrpSpPr>
              <p:nvPr/>
            </p:nvGrpSpPr>
            <p:grpSpPr bwMode="auto">
              <a:xfrm>
                <a:off x="5105400" y="4191000"/>
                <a:ext cx="3943254" cy="852009"/>
                <a:chOff x="5105400" y="4191000"/>
                <a:chExt cx="3943254" cy="852009"/>
              </a:xfrm>
            </p:grpSpPr>
            <p:sp>
              <p:nvSpPr>
                <p:cNvPr id="236" name="Freeform 235"/>
                <p:cNvSpPr/>
                <p:nvPr/>
              </p:nvSpPr>
              <p:spPr>
                <a:xfrm>
                  <a:off x="5485141" y="4191969"/>
                  <a:ext cx="685801" cy="413966"/>
                </a:xfrm>
                <a:custGeom>
                  <a:avLst/>
                  <a:gdLst>
                    <a:gd name="connsiteX0" fmla="*/ 2768600 w 3789363"/>
                    <a:gd name="connsiteY0" fmla="*/ 0 h 1963737"/>
                    <a:gd name="connsiteX1" fmla="*/ 3492500 w 3789363"/>
                    <a:gd name="connsiteY1" fmla="*/ 200025 h 1963737"/>
                    <a:gd name="connsiteX2" fmla="*/ 3749675 w 3789363"/>
                    <a:gd name="connsiteY2" fmla="*/ 781050 h 1963737"/>
                    <a:gd name="connsiteX3" fmla="*/ 3254375 w 3789363"/>
                    <a:gd name="connsiteY3" fmla="*/ 1314450 h 1963737"/>
                    <a:gd name="connsiteX4" fmla="*/ 1739900 w 3789363"/>
                    <a:gd name="connsiteY4" fmla="*/ 1409700 h 1963737"/>
                    <a:gd name="connsiteX5" fmla="*/ 635000 w 3789363"/>
                    <a:gd name="connsiteY5" fmla="*/ 1962150 h 1963737"/>
                    <a:gd name="connsiteX6" fmla="*/ 63500 w 3789363"/>
                    <a:gd name="connsiteY6" fmla="*/ 1419225 h 1963737"/>
                    <a:gd name="connsiteX7" fmla="*/ 254000 w 3789363"/>
                    <a:gd name="connsiteY7" fmla="*/ 790575 h 1963737"/>
                    <a:gd name="connsiteX8" fmla="*/ 1273175 w 3789363"/>
                    <a:gd name="connsiteY8" fmla="*/ 742950 h 1963737"/>
                    <a:gd name="connsiteX9" fmla="*/ 1768475 w 3789363"/>
                    <a:gd name="connsiteY9" fmla="*/ 238125 h 1963737"/>
                    <a:gd name="connsiteX10" fmla="*/ 2511425 w 3789363"/>
                    <a:gd name="connsiteY10" fmla="*/ 57150 h 1963737"/>
                    <a:gd name="connsiteX11" fmla="*/ 2873375 w 3789363"/>
                    <a:gd name="connsiteY11" fmla="*/ 0 h 1963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89363" h="1963737">
                      <a:moveTo>
                        <a:pt x="2768600" y="0"/>
                      </a:moveTo>
                      <a:cubicBezTo>
                        <a:pt x="3048794" y="34925"/>
                        <a:pt x="3328988" y="69850"/>
                        <a:pt x="3492500" y="200025"/>
                      </a:cubicBezTo>
                      <a:cubicBezTo>
                        <a:pt x="3656012" y="330200"/>
                        <a:pt x="3789363" y="595312"/>
                        <a:pt x="3749675" y="781050"/>
                      </a:cubicBezTo>
                      <a:cubicBezTo>
                        <a:pt x="3709987" y="966788"/>
                        <a:pt x="3589337" y="1209675"/>
                        <a:pt x="3254375" y="1314450"/>
                      </a:cubicBezTo>
                      <a:cubicBezTo>
                        <a:pt x="2919413" y="1419225"/>
                        <a:pt x="2176463" y="1301750"/>
                        <a:pt x="1739900" y="1409700"/>
                      </a:cubicBezTo>
                      <a:cubicBezTo>
                        <a:pt x="1303338" y="1517650"/>
                        <a:pt x="914400" y="1960563"/>
                        <a:pt x="635000" y="1962150"/>
                      </a:cubicBezTo>
                      <a:cubicBezTo>
                        <a:pt x="355600" y="1963737"/>
                        <a:pt x="127000" y="1614488"/>
                        <a:pt x="63500" y="1419225"/>
                      </a:cubicBezTo>
                      <a:cubicBezTo>
                        <a:pt x="0" y="1223963"/>
                        <a:pt x="52388" y="903287"/>
                        <a:pt x="254000" y="790575"/>
                      </a:cubicBezTo>
                      <a:cubicBezTo>
                        <a:pt x="455612" y="677863"/>
                        <a:pt x="1020763" y="835025"/>
                        <a:pt x="1273175" y="742950"/>
                      </a:cubicBezTo>
                      <a:cubicBezTo>
                        <a:pt x="1525587" y="650875"/>
                        <a:pt x="1562100" y="352425"/>
                        <a:pt x="1768475" y="238125"/>
                      </a:cubicBezTo>
                      <a:cubicBezTo>
                        <a:pt x="1974850" y="123825"/>
                        <a:pt x="2327275" y="96837"/>
                        <a:pt x="2511425" y="57150"/>
                      </a:cubicBezTo>
                      <a:cubicBezTo>
                        <a:pt x="2695575" y="17463"/>
                        <a:pt x="2813050" y="7937"/>
                        <a:pt x="2873375" y="0"/>
                      </a:cubicBezTo>
                    </a:path>
                  </a:pathLst>
                </a:custGeom>
                <a:solidFill>
                  <a:srgbClr val="80881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grpSp>
              <p:nvGrpSpPr>
                <p:cNvPr id="237" name="Group 7"/>
                <p:cNvGrpSpPr>
                  <a:grpSpLocks/>
                </p:cNvGrpSpPr>
                <p:nvPr/>
              </p:nvGrpSpPr>
              <p:grpSpPr bwMode="auto">
                <a:xfrm>
                  <a:off x="5105400" y="4262438"/>
                  <a:ext cx="3943254" cy="780571"/>
                  <a:chOff x="1638300" y="2509838"/>
                  <a:chExt cx="3943254" cy="780571"/>
                </a:xfrm>
              </p:grpSpPr>
              <p:sp>
                <p:nvSpPr>
                  <p:cNvPr id="238" name="Freeform 2"/>
                  <p:cNvSpPr/>
                  <p:nvPr/>
                </p:nvSpPr>
                <p:spPr>
                  <a:xfrm>
                    <a:off x="1638300" y="2509931"/>
                    <a:ext cx="2476818" cy="423374"/>
                  </a:xfrm>
                  <a:custGeom>
                    <a:avLst/>
                    <a:gdLst>
                      <a:gd name="connsiteX0" fmla="*/ 0 w 2476500"/>
                      <a:gd name="connsiteY0" fmla="*/ 176212 h 423862"/>
                      <a:gd name="connsiteX1" fmla="*/ 609600 w 2476500"/>
                      <a:gd name="connsiteY1" fmla="*/ 33337 h 423862"/>
                      <a:gd name="connsiteX2" fmla="*/ 1143000 w 2476500"/>
                      <a:gd name="connsiteY2" fmla="*/ 376237 h 423862"/>
                      <a:gd name="connsiteX3" fmla="*/ 1781175 w 2476500"/>
                      <a:gd name="connsiteY3" fmla="*/ 147637 h 423862"/>
                      <a:gd name="connsiteX4" fmla="*/ 2286000 w 2476500"/>
                      <a:gd name="connsiteY4" fmla="*/ 366712 h 423862"/>
                      <a:gd name="connsiteX5" fmla="*/ 2476500 w 2476500"/>
                      <a:gd name="connsiteY5" fmla="*/ 423862 h 42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6500" h="423862">
                        <a:moveTo>
                          <a:pt x="0" y="176212"/>
                        </a:moveTo>
                        <a:cubicBezTo>
                          <a:pt x="209550" y="88106"/>
                          <a:pt x="419100" y="0"/>
                          <a:pt x="609600" y="33337"/>
                        </a:cubicBezTo>
                        <a:cubicBezTo>
                          <a:pt x="800100" y="66675"/>
                          <a:pt x="947738" y="357187"/>
                          <a:pt x="1143000" y="376237"/>
                        </a:cubicBezTo>
                        <a:cubicBezTo>
                          <a:pt x="1338262" y="395287"/>
                          <a:pt x="1590675" y="149224"/>
                          <a:pt x="1781175" y="147637"/>
                        </a:cubicBezTo>
                        <a:cubicBezTo>
                          <a:pt x="1971675" y="146050"/>
                          <a:pt x="2170112" y="320674"/>
                          <a:pt x="2286000" y="366712"/>
                        </a:cubicBezTo>
                        <a:cubicBezTo>
                          <a:pt x="2401888" y="412750"/>
                          <a:pt x="2444750" y="414337"/>
                          <a:pt x="2476500" y="423862"/>
                        </a:cubicBezTo>
                      </a:path>
                    </a:pathLst>
                  </a:cu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4038604" y="2742788"/>
                    <a:ext cx="1541635" cy="5480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GB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+mn-cs"/>
                      </a:rPr>
                      <a:t>mRNA</a:t>
                    </a:r>
                  </a:p>
                </p:txBody>
              </p:sp>
            </p:grpSp>
          </p:grpSp>
          <p:sp>
            <p:nvSpPr>
              <p:cNvPr id="228" name="Freeform 227"/>
              <p:cNvSpPr/>
              <p:nvPr/>
            </p:nvSpPr>
            <p:spPr>
              <a:xfrm>
                <a:off x="5181916" y="4420121"/>
                <a:ext cx="558275" cy="595075"/>
              </a:xfrm>
              <a:custGeom>
                <a:avLst/>
                <a:gdLst>
                  <a:gd name="connsiteX0" fmla="*/ 411480 w 558092"/>
                  <a:gd name="connsiteY0" fmla="*/ 1236 h 595596"/>
                  <a:gd name="connsiteX1" fmla="*/ 384810 w 558092"/>
                  <a:gd name="connsiteY1" fmla="*/ 16476 h 595596"/>
                  <a:gd name="connsiteX2" fmla="*/ 354330 w 558092"/>
                  <a:gd name="connsiteY2" fmla="*/ 27906 h 595596"/>
                  <a:gd name="connsiteX3" fmla="*/ 323850 w 558092"/>
                  <a:gd name="connsiteY3" fmla="*/ 39336 h 595596"/>
                  <a:gd name="connsiteX4" fmla="*/ 300990 w 558092"/>
                  <a:gd name="connsiteY4" fmla="*/ 54576 h 595596"/>
                  <a:gd name="connsiteX5" fmla="*/ 274320 w 558092"/>
                  <a:gd name="connsiteY5" fmla="*/ 69816 h 595596"/>
                  <a:gd name="connsiteX6" fmla="*/ 262890 w 558092"/>
                  <a:gd name="connsiteY6" fmla="*/ 81246 h 595596"/>
                  <a:gd name="connsiteX7" fmla="*/ 247650 w 558092"/>
                  <a:gd name="connsiteY7" fmla="*/ 88866 h 595596"/>
                  <a:gd name="connsiteX8" fmla="*/ 236220 w 558092"/>
                  <a:gd name="connsiteY8" fmla="*/ 104106 h 595596"/>
                  <a:gd name="connsiteX9" fmla="*/ 224790 w 558092"/>
                  <a:gd name="connsiteY9" fmla="*/ 111726 h 595596"/>
                  <a:gd name="connsiteX10" fmla="*/ 217170 w 558092"/>
                  <a:gd name="connsiteY10" fmla="*/ 123156 h 595596"/>
                  <a:gd name="connsiteX11" fmla="*/ 205740 w 558092"/>
                  <a:gd name="connsiteY11" fmla="*/ 138396 h 595596"/>
                  <a:gd name="connsiteX12" fmla="*/ 201930 w 558092"/>
                  <a:gd name="connsiteY12" fmla="*/ 153636 h 595596"/>
                  <a:gd name="connsiteX13" fmla="*/ 205740 w 558092"/>
                  <a:gd name="connsiteY13" fmla="*/ 165066 h 595596"/>
                  <a:gd name="connsiteX14" fmla="*/ 217170 w 558092"/>
                  <a:gd name="connsiteY14" fmla="*/ 168876 h 595596"/>
                  <a:gd name="connsiteX15" fmla="*/ 259080 w 558092"/>
                  <a:gd name="connsiteY15" fmla="*/ 165066 h 595596"/>
                  <a:gd name="connsiteX16" fmla="*/ 323850 w 558092"/>
                  <a:gd name="connsiteY16" fmla="*/ 161256 h 595596"/>
                  <a:gd name="connsiteX17" fmla="*/ 335280 w 558092"/>
                  <a:gd name="connsiteY17" fmla="*/ 157446 h 595596"/>
                  <a:gd name="connsiteX18" fmla="*/ 422910 w 558092"/>
                  <a:gd name="connsiteY18" fmla="*/ 165066 h 595596"/>
                  <a:gd name="connsiteX19" fmla="*/ 434340 w 558092"/>
                  <a:gd name="connsiteY19" fmla="*/ 172686 h 595596"/>
                  <a:gd name="connsiteX20" fmla="*/ 434340 w 558092"/>
                  <a:gd name="connsiteY20" fmla="*/ 195546 h 595596"/>
                  <a:gd name="connsiteX21" fmla="*/ 422910 w 558092"/>
                  <a:gd name="connsiteY21" fmla="*/ 203166 h 595596"/>
                  <a:gd name="connsiteX22" fmla="*/ 400050 w 558092"/>
                  <a:gd name="connsiteY22" fmla="*/ 210786 h 595596"/>
                  <a:gd name="connsiteX23" fmla="*/ 300990 w 558092"/>
                  <a:gd name="connsiteY23" fmla="*/ 210786 h 595596"/>
                  <a:gd name="connsiteX24" fmla="*/ 274320 w 558092"/>
                  <a:gd name="connsiteY24" fmla="*/ 218406 h 595596"/>
                  <a:gd name="connsiteX25" fmla="*/ 240030 w 558092"/>
                  <a:gd name="connsiteY25" fmla="*/ 226026 h 595596"/>
                  <a:gd name="connsiteX26" fmla="*/ 217170 w 558092"/>
                  <a:gd name="connsiteY26" fmla="*/ 237456 h 595596"/>
                  <a:gd name="connsiteX27" fmla="*/ 198120 w 558092"/>
                  <a:gd name="connsiteY27" fmla="*/ 245076 h 595596"/>
                  <a:gd name="connsiteX28" fmla="*/ 186690 w 558092"/>
                  <a:gd name="connsiteY28" fmla="*/ 248886 h 595596"/>
                  <a:gd name="connsiteX29" fmla="*/ 152400 w 558092"/>
                  <a:gd name="connsiteY29" fmla="*/ 267936 h 595596"/>
                  <a:gd name="connsiteX30" fmla="*/ 137160 w 558092"/>
                  <a:gd name="connsiteY30" fmla="*/ 275556 h 595596"/>
                  <a:gd name="connsiteX31" fmla="*/ 125730 w 558092"/>
                  <a:gd name="connsiteY31" fmla="*/ 286986 h 595596"/>
                  <a:gd name="connsiteX32" fmla="*/ 95250 w 558092"/>
                  <a:gd name="connsiteY32" fmla="*/ 325086 h 595596"/>
                  <a:gd name="connsiteX33" fmla="*/ 95250 w 558092"/>
                  <a:gd name="connsiteY33" fmla="*/ 378426 h 595596"/>
                  <a:gd name="connsiteX34" fmla="*/ 99060 w 558092"/>
                  <a:gd name="connsiteY34" fmla="*/ 389856 h 595596"/>
                  <a:gd name="connsiteX35" fmla="*/ 144780 w 558092"/>
                  <a:gd name="connsiteY35" fmla="*/ 443196 h 595596"/>
                  <a:gd name="connsiteX36" fmla="*/ 175260 w 558092"/>
                  <a:gd name="connsiteY36" fmla="*/ 462246 h 595596"/>
                  <a:gd name="connsiteX37" fmla="*/ 224790 w 558092"/>
                  <a:gd name="connsiteY37" fmla="*/ 485106 h 595596"/>
                  <a:gd name="connsiteX38" fmla="*/ 247650 w 558092"/>
                  <a:gd name="connsiteY38" fmla="*/ 488916 h 595596"/>
                  <a:gd name="connsiteX39" fmla="*/ 259080 w 558092"/>
                  <a:gd name="connsiteY39" fmla="*/ 492726 h 595596"/>
                  <a:gd name="connsiteX40" fmla="*/ 281940 w 558092"/>
                  <a:gd name="connsiteY40" fmla="*/ 496536 h 595596"/>
                  <a:gd name="connsiteX41" fmla="*/ 358140 w 558092"/>
                  <a:gd name="connsiteY41" fmla="*/ 492726 h 595596"/>
                  <a:gd name="connsiteX42" fmla="*/ 403860 w 558092"/>
                  <a:gd name="connsiteY42" fmla="*/ 488916 h 595596"/>
                  <a:gd name="connsiteX43" fmla="*/ 411480 w 558092"/>
                  <a:gd name="connsiteY43" fmla="*/ 477486 h 595596"/>
                  <a:gd name="connsiteX44" fmla="*/ 415290 w 558092"/>
                  <a:gd name="connsiteY44" fmla="*/ 458436 h 595596"/>
                  <a:gd name="connsiteX45" fmla="*/ 400050 w 558092"/>
                  <a:gd name="connsiteY45" fmla="*/ 431766 h 595596"/>
                  <a:gd name="connsiteX46" fmla="*/ 388620 w 558092"/>
                  <a:gd name="connsiteY46" fmla="*/ 424146 h 595596"/>
                  <a:gd name="connsiteX47" fmla="*/ 377190 w 558092"/>
                  <a:gd name="connsiteY47" fmla="*/ 412716 h 595596"/>
                  <a:gd name="connsiteX48" fmla="*/ 350520 w 558092"/>
                  <a:gd name="connsiteY48" fmla="*/ 397476 h 595596"/>
                  <a:gd name="connsiteX49" fmla="*/ 320040 w 558092"/>
                  <a:gd name="connsiteY49" fmla="*/ 382236 h 595596"/>
                  <a:gd name="connsiteX50" fmla="*/ 308610 w 558092"/>
                  <a:gd name="connsiteY50" fmla="*/ 370806 h 595596"/>
                  <a:gd name="connsiteX51" fmla="*/ 327660 w 558092"/>
                  <a:gd name="connsiteY51" fmla="*/ 340326 h 595596"/>
                  <a:gd name="connsiteX52" fmla="*/ 331470 w 558092"/>
                  <a:gd name="connsiteY52" fmla="*/ 328896 h 595596"/>
                  <a:gd name="connsiteX53" fmla="*/ 350520 w 558092"/>
                  <a:gd name="connsiteY53" fmla="*/ 306036 h 595596"/>
                  <a:gd name="connsiteX54" fmla="*/ 365760 w 558092"/>
                  <a:gd name="connsiteY54" fmla="*/ 298416 h 595596"/>
                  <a:gd name="connsiteX55" fmla="*/ 400050 w 558092"/>
                  <a:gd name="connsiteY55" fmla="*/ 302226 h 595596"/>
                  <a:gd name="connsiteX56" fmla="*/ 422910 w 558092"/>
                  <a:gd name="connsiteY56" fmla="*/ 313656 h 595596"/>
                  <a:gd name="connsiteX57" fmla="*/ 461010 w 558092"/>
                  <a:gd name="connsiteY57" fmla="*/ 328896 h 595596"/>
                  <a:gd name="connsiteX58" fmla="*/ 487680 w 558092"/>
                  <a:gd name="connsiteY58" fmla="*/ 347946 h 595596"/>
                  <a:gd name="connsiteX59" fmla="*/ 502920 w 558092"/>
                  <a:gd name="connsiteY59" fmla="*/ 363186 h 595596"/>
                  <a:gd name="connsiteX60" fmla="*/ 514350 w 558092"/>
                  <a:gd name="connsiteY60" fmla="*/ 370806 h 595596"/>
                  <a:gd name="connsiteX61" fmla="*/ 548640 w 558092"/>
                  <a:gd name="connsiteY61" fmla="*/ 412716 h 595596"/>
                  <a:gd name="connsiteX62" fmla="*/ 556260 w 558092"/>
                  <a:gd name="connsiteY62" fmla="*/ 450816 h 595596"/>
                  <a:gd name="connsiteX63" fmla="*/ 552450 w 558092"/>
                  <a:gd name="connsiteY63" fmla="*/ 477486 h 595596"/>
                  <a:gd name="connsiteX64" fmla="*/ 533400 w 558092"/>
                  <a:gd name="connsiteY64" fmla="*/ 515586 h 595596"/>
                  <a:gd name="connsiteX65" fmla="*/ 510540 w 558092"/>
                  <a:gd name="connsiteY65" fmla="*/ 546066 h 595596"/>
                  <a:gd name="connsiteX66" fmla="*/ 472440 w 558092"/>
                  <a:gd name="connsiteY66" fmla="*/ 580356 h 595596"/>
                  <a:gd name="connsiteX67" fmla="*/ 453390 w 558092"/>
                  <a:gd name="connsiteY67" fmla="*/ 587976 h 595596"/>
                  <a:gd name="connsiteX68" fmla="*/ 400050 w 558092"/>
                  <a:gd name="connsiteY68" fmla="*/ 595596 h 595596"/>
                  <a:gd name="connsiteX69" fmla="*/ 281940 w 558092"/>
                  <a:gd name="connsiteY69" fmla="*/ 587976 h 595596"/>
                  <a:gd name="connsiteX70" fmla="*/ 270510 w 558092"/>
                  <a:gd name="connsiteY70" fmla="*/ 584166 h 595596"/>
                  <a:gd name="connsiteX71" fmla="*/ 255270 w 558092"/>
                  <a:gd name="connsiteY71" fmla="*/ 580356 h 595596"/>
                  <a:gd name="connsiteX72" fmla="*/ 243840 w 558092"/>
                  <a:gd name="connsiteY72" fmla="*/ 572736 h 595596"/>
                  <a:gd name="connsiteX73" fmla="*/ 194310 w 558092"/>
                  <a:gd name="connsiteY73" fmla="*/ 549876 h 595596"/>
                  <a:gd name="connsiteX74" fmla="*/ 171450 w 558092"/>
                  <a:gd name="connsiteY74" fmla="*/ 534636 h 595596"/>
                  <a:gd name="connsiteX75" fmla="*/ 160020 w 558092"/>
                  <a:gd name="connsiteY75" fmla="*/ 523206 h 595596"/>
                  <a:gd name="connsiteX76" fmla="*/ 121920 w 558092"/>
                  <a:gd name="connsiteY76" fmla="*/ 496536 h 595596"/>
                  <a:gd name="connsiteX77" fmla="*/ 87630 w 558092"/>
                  <a:gd name="connsiteY77" fmla="*/ 462246 h 595596"/>
                  <a:gd name="connsiteX78" fmla="*/ 60960 w 558092"/>
                  <a:gd name="connsiteY78" fmla="*/ 424146 h 595596"/>
                  <a:gd name="connsiteX79" fmla="*/ 38100 w 558092"/>
                  <a:gd name="connsiteY79" fmla="*/ 389856 h 595596"/>
                  <a:gd name="connsiteX80" fmla="*/ 22860 w 558092"/>
                  <a:gd name="connsiteY80" fmla="*/ 363186 h 595596"/>
                  <a:gd name="connsiteX81" fmla="*/ 0 w 558092"/>
                  <a:gd name="connsiteY81" fmla="*/ 317466 h 595596"/>
                  <a:gd name="connsiteX82" fmla="*/ 7620 w 558092"/>
                  <a:gd name="connsiteY82" fmla="*/ 290796 h 595596"/>
                  <a:gd name="connsiteX83" fmla="*/ 19050 w 558092"/>
                  <a:gd name="connsiteY83" fmla="*/ 279366 h 595596"/>
                  <a:gd name="connsiteX84" fmla="*/ 49530 w 558092"/>
                  <a:gd name="connsiteY84" fmla="*/ 260316 h 595596"/>
                  <a:gd name="connsiteX85" fmla="*/ 60960 w 558092"/>
                  <a:gd name="connsiteY85" fmla="*/ 252696 h 595596"/>
                  <a:gd name="connsiteX86" fmla="*/ 83820 w 558092"/>
                  <a:gd name="connsiteY86" fmla="*/ 245076 h 595596"/>
                  <a:gd name="connsiteX87" fmla="*/ 140970 w 558092"/>
                  <a:gd name="connsiteY87" fmla="*/ 248886 h 595596"/>
                  <a:gd name="connsiteX88" fmla="*/ 156210 w 558092"/>
                  <a:gd name="connsiteY88" fmla="*/ 256506 h 595596"/>
                  <a:gd name="connsiteX89" fmla="*/ 186690 w 558092"/>
                  <a:gd name="connsiteY89" fmla="*/ 267936 h 595596"/>
                  <a:gd name="connsiteX90" fmla="*/ 198120 w 558092"/>
                  <a:gd name="connsiteY90" fmla="*/ 275556 h 595596"/>
                  <a:gd name="connsiteX91" fmla="*/ 240030 w 558092"/>
                  <a:gd name="connsiteY91" fmla="*/ 290796 h 595596"/>
                  <a:gd name="connsiteX92" fmla="*/ 270510 w 558092"/>
                  <a:gd name="connsiteY92" fmla="*/ 302226 h 595596"/>
                  <a:gd name="connsiteX93" fmla="*/ 320040 w 558092"/>
                  <a:gd name="connsiteY93" fmla="*/ 313656 h 595596"/>
                  <a:gd name="connsiteX94" fmla="*/ 312420 w 558092"/>
                  <a:gd name="connsiteY94" fmla="*/ 325086 h 595596"/>
                  <a:gd name="connsiteX95" fmla="*/ 297180 w 558092"/>
                  <a:gd name="connsiteY95" fmla="*/ 355566 h 595596"/>
                  <a:gd name="connsiteX96" fmla="*/ 289560 w 558092"/>
                  <a:gd name="connsiteY96" fmla="*/ 366996 h 595596"/>
                  <a:gd name="connsiteX97" fmla="*/ 285750 w 558092"/>
                  <a:gd name="connsiteY97" fmla="*/ 382236 h 595596"/>
                  <a:gd name="connsiteX98" fmla="*/ 300990 w 558092"/>
                  <a:gd name="connsiteY98" fmla="*/ 416526 h 595596"/>
                  <a:gd name="connsiteX99" fmla="*/ 312420 w 558092"/>
                  <a:gd name="connsiteY99" fmla="*/ 420336 h 595596"/>
                  <a:gd name="connsiteX100" fmla="*/ 346710 w 558092"/>
                  <a:gd name="connsiteY100" fmla="*/ 416526 h 595596"/>
                  <a:gd name="connsiteX101" fmla="*/ 407670 w 558092"/>
                  <a:gd name="connsiteY101" fmla="*/ 408906 h 595596"/>
                  <a:gd name="connsiteX102" fmla="*/ 445770 w 558092"/>
                  <a:gd name="connsiteY102" fmla="*/ 397476 h 595596"/>
                  <a:gd name="connsiteX103" fmla="*/ 457200 w 558092"/>
                  <a:gd name="connsiteY103" fmla="*/ 393666 h 595596"/>
                  <a:gd name="connsiteX104" fmla="*/ 468630 w 558092"/>
                  <a:gd name="connsiteY104" fmla="*/ 389856 h 595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558092" h="595596">
                    <a:moveTo>
                      <a:pt x="411480" y="1236"/>
                    </a:moveTo>
                    <a:cubicBezTo>
                      <a:pt x="389024" y="8721"/>
                      <a:pt x="411171" y="0"/>
                      <a:pt x="384810" y="16476"/>
                    </a:cubicBezTo>
                    <a:cubicBezTo>
                      <a:pt x="363595" y="29735"/>
                      <a:pt x="376271" y="19678"/>
                      <a:pt x="354330" y="27906"/>
                    </a:cubicBezTo>
                    <a:cubicBezTo>
                      <a:pt x="314483" y="42849"/>
                      <a:pt x="362969" y="29556"/>
                      <a:pt x="323850" y="39336"/>
                    </a:cubicBezTo>
                    <a:cubicBezTo>
                      <a:pt x="297251" y="65935"/>
                      <a:pt x="326721" y="39872"/>
                      <a:pt x="300990" y="54576"/>
                    </a:cubicBezTo>
                    <a:cubicBezTo>
                      <a:pt x="268697" y="73029"/>
                      <a:pt x="300527" y="61080"/>
                      <a:pt x="274320" y="69816"/>
                    </a:cubicBezTo>
                    <a:cubicBezTo>
                      <a:pt x="270510" y="73626"/>
                      <a:pt x="267275" y="78114"/>
                      <a:pt x="262890" y="81246"/>
                    </a:cubicBezTo>
                    <a:cubicBezTo>
                      <a:pt x="258268" y="84547"/>
                      <a:pt x="251962" y="85170"/>
                      <a:pt x="247650" y="88866"/>
                    </a:cubicBezTo>
                    <a:cubicBezTo>
                      <a:pt x="242829" y="92999"/>
                      <a:pt x="240710" y="99616"/>
                      <a:pt x="236220" y="104106"/>
                    </a:cubicBezTo>
                    <a:cubicBezTo>
                      <a:pt x="232982" y="107344"/>
                      <a:pt x="228600" y="109186"/>
                      <a:pt x="224790" y="111726"/>
                    </a:cubicBezTo>
                    <a:cubicBezTo>
                      <a:pt x="222250" y="115536"/>
                      <a:pt x="219832" y="119430"/>
                      <a:pt x="217170" y="123156"/>
                    </a:cubicBezTo>
                    <a:cubicBezTo>
                      <a:pt x="213479" y="128323"/>
                      <a:pt x="208580" y="132716"/>
                      <a:pt x="205740" y="138396"/>
                    </a:cubicBezTo>
                    <a:cubicBezTo>
                      <a:pt x="203398" y="143080"/>
                      <a:pt x="203200" y="148556"/>
                      <a:pt x="201930" y="153636"/>
                    </a:cubicBezTo>
                    <a:cubicBezTo>
                      <a:pt x="203200" y="157446"/>
                      <a:pt x="202900" y="162226"/>
                      <a:pt x="205740" y="165066"/>
                    </a:cubicBezTo>
                    <a:cubicBezTo>
                      <a:pt x="208580" y="167906"/>
                      <a:pt x="213154" y="168876"/>
                      <a:pt x="217170" y="168876"/>
                    </a:cubicBezTo>
                    <a:cubicBezTo>
                      <a:pt x="231198" y="168876"/>
                      <a:pt x="245088" y="166065"/>
                      <a:pt x="259080" y="165066"/>
                    </a:cubicBezTo>
                    <a:cubicBezTo>
                      <a:pt x="280652" y="163525"/>
                      <a:pt x="302260" y="162526"/>
                      <a:pt x="323850" y="161256"/>
                    </a:cubicBezTo>
                    <a:cubicBezTo>
                      <a:pt x="327660" y="159986"/>
                      <a:pt x="331264" y="157446"/>
                      <a:pt x="335280" y="157446"/>
                    </a:cubicBezTo>
                    <a:cubicBezTo>
                      <a:pt x="396558" y="157446"/>
                      <a:pt x="387769" y="156281"/>
                      <a:pt x="422910" y="165066"/>
                    </a:cubicBezTo>
                    <a:cubicBezTo>
                      <a:pt x="426720" y="167606"/>
                      <a:pt x="431479" y="169110"/>
                      <a:pt x="434340" y="172686"/>
                    </a:cubicBezTo>
                    <a:cubicBezTo>
                      <a:pt x="439420" y="179036"/>
                      <a:pt x="439420" y="189196"/>
                      <a:pt x="434340" y="195546"/>
                    </a:cubicBezTo>
                    <a:cubicBezTo>
                      <a:pt x="431479" y="199122"/>
                      <a:pt x="427094" y="201306"/>
                      <a:pt x="422910" y="203166"/>
                    </a:cubicBezTo>
                    <a:cubicBezTo>
                      <a:pt x="415570" y="206428"/>
                      <a:pt x="400050" y="210786"/>
                      <a:pt x="400050" y="210786"/>
                    </a:cubicBezTo>
                    <a:cubicBezTo>
                      <a:pt x="350354" y="205816"/>
                      <a:pt x="360870" y="204798"/>
                      <a:pt x="300990" y="210786"/>
                    </a:cubicBezTo>
                    <a:cubicBezTo>
                      <a:pt x="291828" y="211702"/>
                      <a:pt x="283068" y="215907"/>
                      <a:pt x="274320" y="218406"/>
                    </a:cubicBezTo>
                    <a:cubicBezTo>
                      <a:pt x="261765" y="221993"/>
                      <a:pt x="253124" y="223407"/>
                      <a:pt x="240030" y="226026"/>
                    </a:cubicBezTo>
                    <a:cubicBezTo>
                      <a:pt x="232410" y="229836"/>
                      <a:pt x="224926" y="233931"/>
                      <a:pt x="217170" y="237456"/>
                    </a:cubicBezTo>
                    <a:cubicBezTo>
                      <a:pt x="210944" y="240286"/>
                      <a:pt x="204524" y="242675"/>
                      <a:pt x="198120" y="245076"/>
                    </a:cubicBezTo>
                    <a:cubicBezTo>
                      <a:pt x="194360" y="246486"/>
                      <a:pt x="190381" y="247304"/>
                      <a:pt x="186690" y="248886"/>
                    </a:cubicBezTo>
                    <a:cubicBezTo>
                      <a:pt x="170704" y="255737"/>
                      <a:pt x="168657" y="258904"/>
                      <a:pt x="152400" y="267936"/>
                    </a:cubicBezTo>
                    <a:cubicBezTo>
                      <a:pt x="147435" y="270694"/>
                      <a:pt x="141782" y="272255"/>
                      <a:pt x="137160" y="275556"/>
                    </a:cubicBezTo>
                    <a:cubicBezTo>
                      <a:pt x="132775" y="278688"/>
                      <a:pt x="129334" y="282981"/>
                      <a:pt x="125730" y="286986"/>
                    </a:cubicBezTo>
                    <a:cubicBezTo>
                      <a:pt x="103581" y="311596"/>
                      <a:pt x="107921" y="306079"/>
                      <a:pt x="95250" y="325086"/>
                    </a:cubicBezTo>
                    <a:cubicBezTo>
                      <a:pt x="89880" y="351938"/>
                      <a:pt x="89491" y="343870"/>
                      <a:pt x="95250" y="378426"/>
                    </a:cubicBezTo>
                    <a:cubicBezTo>
                      <a:pt x="95910" y="382387"/>
                      <a:pt x="97478" y="386165"/>
                      <a:pt x="99060" y="389856"/>
                    </a:cubicBezTo>
                    <a:cubicBezTo>
                      <a:pt x="109314" y="413782"/>
                      <a:pt x="119734" y="424412"/>
                      <a:pt x="144780" y="443196"/>
                    </a:cubicBezTo>
                    <a:cubicBezTo>
                      <a:pt x="173919" y="465050"/>
                      <a:pt x="145973" y="445510"/>
                      <a:pt x="175260" y="462246"/>
                    </a:cubicBezTo>
                    <a:cubicBezTo>
                      <a:pt x="195265" y="473678"/>
                      <a:pt x="190820" y="479444"/>
                      <a:pt x="224790" y="485106"/>
                    </a:cubicBezTo>
                    <a:cubicBezTo>
                      <a:pt x="232410" y="486376"/>
                      <a:pt x="240109" y="487240"/>
                      <a:pt x="247650" y="488916"/>
                    </a:cubicBezTo>
                    <a:cubicBezTo>
                      <a:pt x="251570" y="489787"/>
                      <a:pt x="255160" y="491855"/>
                      <a:pt x="259080" y="492726"/>
                    </a:cubicBezTo>
                    <a:cubicBezTo>
                      <a:pt x="266621" y="494402"/>
                      <a:pt x="274320" y="495266"/>
                      <a:pt x="281940" y="496536"/>
                    </a:cubicBezTo>
                    <a:lnTo>
                      <a:pt x="358140" y="492726"/>
                    </a:lnTo>
                    <a:cubicBezTo>
                      <a:pt x="373403" y="491772"/>
                      <a:pt x="389156" y="493117"/>
                      <a:pt x="403860" y="488916"/>
                    </a:cubicBezTo>
                    <a:cubicBezTo>
                      <a:pt x="408263" y="487658"/>
                      <a:pt x="408940" y="481296"/>
                      <a:pt x="411480" y="477486"/>
                    </a:cubicBezTo>
                    <a:cubicBezTo>
                      <a:pt x="412750" y="471136"/>
                      <a:pt x="415290" y="464912"/>
                      <a:pt x="415290" y="458436"/>
                    </a:cubicBezTo>
                    <a:cubicBezTo>
                      <a:pt x="415290" y="449718"/>
                      <a:pt x="404691" y="436407"/>
                      <a:pt x="400050" y="431766"/>
                    </a:cubicBezTo>
                    <a:cubicBezTo>
                      <a:pt x="396812" y="428528"/>
                      <a:pt x="392138" y="427077"/>
                      <a:pt x="388620" y="424146"/>
                    </a:cubicBezTo>
                    <a:cubicBezTo>
                      <a:pt x="384481" y="420697"/>
                      <a:pt x="381329" y="416165"/>
                      <a:pt x="377190" y="412716"/>
                    </a:cubicBezTo>
                    <a:cubicBezTo>
                      <a:pt x="367610" y="404733"/>
                      <a:pt x="361700" y="403687"/>
                      <a:pt x="350520" y="397476"/>
                    </a:cubicBezTo>
                    <a:cubicBezTo>
                      <a:pt x="323527" y="382480"/>
                      <a:pt x="340935" y="389201"/>
                      <a:pt x="320040" y="382236"/>
                    </a:cubicBezTo>
                    <a:cubicBezTo>
                      <a:pt x="316230" y="378426"/>
                      <a:pt x="309372" y="376140"/>
                      <a:pt x="308610" y="370806"/>
                    </a:cubicBezTo>
                    <a:cubicBezTo>
                      <a:pt x="307773" y="364949"/>
                      <a:pt x="325452" y="343270"/>
                      <a:pt x="327660" y="340326"/>
                    </a:cubicBezTo>
                    <a:cubicBezTo>
                      <a:pt x="328930" y="336516"/>
                      <a:pt x="329674" y="332488"/>
                      <a:pt x="331470" y="328896"/>
                    </a:cubicBezTo>
                    <a:cubicBezTo>
                      <a:pt x="335183" y="321470"/>
                      <a:pt x="343966" y="310717"/>
                      <a:pt x="350520" y="306036"/>
                    </a:cubicBezTo>
                    <a:cubicBezTo>
                      <a:pt x="355142" y="302735"/>
                      <a:pt x="360680" y="300956"/>
                      <a:pt x="365760" y="298416"/>
                    </a:cubicBezTo>
                    <a:cubicBezTo>
                      <a:pt x="377190" y="299686"/>
                      <a:pt x="388938" y="299263"/>
                      <a:pt x="400050" y="302226"/>
                    </a:cubicBezTo>
                    <a:cubicBezTo>
                      <a:pt x="408282" y="304421"/>
                      <a:pt x="415000" y="310492"/>
                      <a:pt x="422910" y="313656"/>
                    </a:cubicBezTo>
                    <a:cubicBezTo>
                      <a:pt x="463034" y="329706"/>
                      <a:pt x="406427" y="298572"/>
                      <a:pt x="461010" y="328896"/>
                    </a:cubicBezTo>
                    <a:cubicBezTo>
                      <a:pt x="466576" y="331988"/>
                      <a:pt x="484235" y="344932"/>
                      <a:pt x="487680" y="347946"/>
                    </a:cubicBezTo>
                    <a:cubicBezTo>
                      <a:pt x="493087" y="352677"/>
                      <a:pt x="497465" y="358511"/>
                      <a:pt x="502920" y="363186"/>
                    </a:cubicBezTo>
                    <a:cubicBezTo>
                      <a:pt x="506397" y="366166"/>
                      <a:pt x="510946" y="367743"/>
                      <a:pt x="514350" y="370806"/>
                    </a:cubicBezTo>
                    <a:cubicBezTo>
                      <a:pt x="542246" y="395913"/>
                      <a:pt x="536658" y="388751"/>
                      <a:pt x="548640" y="412716"/>
                    </a:cubicBezTo>
                    <a:cubicBezTo>
                      <a:pt x="551180" y="425416"/>
                      <a:pt x="558092" y="437995"/>
                      <a:pt x="556260" y="450816"/>
                    </a:cubicBezTo>
                    <a:cubicBezTo>
                      <a:pt x="554990" y="459706"/>
                      <a:pt x="554628" y="468774"/>
                      <a:pt x="552450" y="477486"/>
                    </a:cubicBezTo>
                    <a:cubicBezTo>
                      <a:pt x="549367" y="489817"/>
                      <a:pt x="540458" y="505391"/>
                      <a:pt x="533400" y="515586"/>
                    </a:cubicBezTo>
                    <a:cubicBezTo>
                      <a:pt x="526171" y="526028"/>
                      <a:pt x="519520" y="537086"/>
                      <a:pt x="510540" y="546066"/>
                    </a:cubicBezTo>
                    <a:cubicBezTo>
                      <a:pt x="500667" y="555939"/>
                      <a:pt x="487034" y="573059"/>
                      <a:pt x="472440" y="580356"/>
                    </a:cubicBezTo>
                    <a:cubicBezTo>
                      <a:pt x="466323" y="583415"/>
                      <a:pt x="459941" y="586011"/>
                      <a:pt x="453390" y="587976"/>
                    </a:cubicBezTo>
                    <a:cubicBezTo>
                      <a:pt x="439118" y="592257"/>
                      <a:pt x="412263" y="594239"/>
                      <a:pt x="400050" y="595596"/>
                    </a:cubicBezTo>
                    <a:cubicBezTo>
                      <a:pt x="373949" y="594410"/>
                      <a:pt x="315571" y="593581"/>
                      <a:pt x="281940" y="587976"/>
                    </a:cubicBezTo>
                    <a:cubicBezTo>
                      <a:pt x="277979" y="587316"/>
                      <a:pt x="274372" y="585269"/>
                      <a:pt x="270510" y="584166"/>
                    </a:cubicBezTo>
                    <a:cubicBezTo>
                      <a:pt x="265475" y="582727"/>
                      <a:pt x="260350" y="581626"/>
                      <a:pt x="255270" y="580356"/>
                    </a:cubicBezTo>
                    <a:cubicBezTo>
                      <a:pt x="251460" y="577816"/>
                      <a:pt x="247936" y="574784"/>
                      <a:pt x="243840" y="572736"/>
                    </a:cubicBezTo>
                    <a:cubicBezTo>
                      <a:pt x="218520" y="560076"/>
                      <a:pt x="223805" y="569539"/>
                      <a:pt x="194310" y="549876"/>
                    </a:cubicBezTo>
                    <a:cubicBezTo>
                      <a:pt x="186690" y="544796"/>
                      <a:pt x="178679" y="540259"/>
                      <a:pt x="171450" y="534636"/>
                    </a:cubicBezTo>
                    <a:cubicBezTo>
                      <a:pt x="167197" y="531328"/>
                      <a:pt x="164273" y="526514"/>
                      <a:pt x="160020" y="523206"/>
                    </a:cubicBezTo>
                    <a:cubicBezTo>
                      <a:pt x="149123" y="514730"/>
                      <a:pt x="132528" y="506328"/>
                      <a:pt x="121920" y="496536"/>
                    </a:cubicBezTo>
                    <a:cubicBezTo>
                      <a:pt x="110042" y="485572"/>
                      <a:pt x="97329" y="475178"/>
                      <a:pt x="87630" y="462246"/>
                    </a:cubicBezTo>
                    <a:cubicBezTo>
                      <a:pt x="74608" y="444883"/>
                      <a:pt x="74094" y="444785"/>
                      <a:pt x="60960" y="424146"/>
                    </a:cubicBezTo>
                    <a:cubicBezTo>
                      <a:pt x="40384" y="391812"/>
                      <a:pt x="59014" y="417742"/>
                      <a:pt x="38100" y="389856"/>
                    </a:cubicBezTo>
                    <a:cubicBezTo>
                      <a:pt x="29099" y="362853"/>
                      <a:pt x="41732" y="396737"/>
                      <a:pt x="22860" y="363186"/>
                    </a:cubicBezTo>
                    <a:cubicBezTo>
                      <a:pt x="14507" y="348335"/>
                      <a:pt x="0" y="317466"/>
                      <a:pt x="0" y="317466"/>
                    </a:cubicBezTo>
                    <a:cubicBezTo>
                      <a:pt x="2540" y="308576"/>
                      <a:pt x="3485" y="299066"/>
                      <a:pt x="7620" y="290796"/>
                    </a:cubicBezTo>
                    <a:cubicBezTo>
                      <a:pt x="10030" y="285977"/>
                      <a:pt x="14692" y="282535"/>
                      <a:pt x="19050" y="279366"/>
                    </a:cubicBezTo>
                    <a:cubicBezTo>
                      <a:pt x="28740" y="272319"/>
                      <a:pt x="39561" y="266962"/>
                      <a:pt x="49530" y="260316"/>
                    </a:cubicBezTo>
                    <a:cubicBezTo>
                      <a:pt x="53340" y="257776"/>
                      <a:pt x="56776" y="254556"/>
                      <a:pt x="60960" y="252696"/>
                    </a:cubicBezTo>
                    <a:cubicBezTo>
                      <a:pt x="68300" y="249434"/>
                      <a:pt x="76200" y="247616"/>
                      <a:pt x="83820" y="245076"/>
                    </a:cubicBezTo>
                    <a:cubicBezTo>
                      <a:pt x="102870" y="246346"/>
                      <a:pt x="122111" y="245908"/>
                      <a:pt x="140970" y="248886"/>
                    </a:cubicBezTo>
                    <a:cubicBezTo>
                      <a:pt x="146580" y="249772"/>
                      <a:pt x="150990" y="254269"/>
                      <a:pt x="156210" y="256506"/>
                    </a:cubicBezTo>
                    <a:cubicBezTo>
                      <a:pt x="179292" y="266398"/>
                      <a:pt x="155117" y="252149"/>
                      <a:pt x="186690" y="267936"/>
                    </a:cubicBezTo>
                    <a:cubicBezTo>
                      <a:pt x="190786" y="269984"/>
                      <a:pt x="194024" y="273508"/>
                      <a:pt x="198120" y="275556"/>
                    </a:cubicBezTo>
                    <a:cubicBezTo>
                      <a:pt x="214779" y="283886"/>
                      <a:pt x="222248" y="283683"/>
                      <a:pt x="240030" y="290796"/>
                    </a:cubicBezTo>
                    <a:cubicBezTo>
                      <a:pt x="248279" y="294095"/>
                      <a:pt x="261124" y="299666"/>
                      <a:pt x="270510" y="302226"/>
                    </a:cubicBezTo>
                    <a:cubicBezTo>
                      <a:pt x="295784" y="309119"/>
                      <a:pt x="297824" y="309213"/>
                      <a:pt x="320040" y="313656"/>
                    </a:cubicBezTo>
                    <a:cubicBezTo>
                      <a:pt x="317500" y="317466"/>
                      <a:pt x="314613" y="321066"/>
                      <a:pt x="312420" y="325086"/>
                    </a:cubicBezTo>
                    <a:cubicBezTo>
                      <a:pt x="306981" y="335058"/>
                      <a:pt x="303481" y="346115"/>
                      <a:pt x="297180" y="355566"/>
                    </a:cubicBezTo>
                    <a:lnTo>
                      <a:pt x="289560" y="366996"/>
                    </a:lnTo>
                    <a:cubicBezTo>
                      <a:pt x="288290" y="372076"/>
                      <a:pt x="285750" y="377000"/>
                      <a:pt x="285750" y="382236"/>
                    </a:cubicBezTo>
                    <a:cubicBezTo>
                      <a:pt x="285750" y="399207"/>
                      <a:pt x="287373" y="407448"/>
                      <a:pt x="300990" y="416526"/>
                    </a:cubicBezTo>
                    <a:cubicBezTo>
                      <a:pt x="304332" y="418754"/>
                      <a:pt x="308610" y="419066"/>
                      <a:pt x="312420" y="420336"/>
                    </a:cubicBezTo>
                    <a:lnTo>
                      <a:pt x="346710" y="416526"/>
                    </a:lnTo>
                    <a:cubicBezTo>
                      <a:pt x="433692" y="405653"/>
                      <a:pt x="301797" y="420670"/>
                      <a:pt x="407670" y="408906"/>
                    </a:cubicBezTo>
                    <a:cubicBezTo>
                      <a:pt x="430702" y="403148"/>
                      <a:pt x="417942" y="406752"/>
                      <a:pt x="445770" y="397476"/>
                    </a:cubicBezTo>
                    <a:lnTo>
                      <a:pt x="457200" y="393666"/>
                    </a:lnTo>
                    <a:lnTo>
                      <a:pt x="468630" y="389856"/>
                    </a:lnTo>
                  </a:path>
                </a:pathLst>
              </a:custGeom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grpSp>
            <p:nvGrpSpPr>
              <p:cNvPr id="229" name="Group 63"/>
              <p:cNvGrpSpPr>
                <a:grpSpLocks/>
              </p:cNvGrpSpPr>
              <p:nvPr/>
            </p:nvGrpSpPr>
            <p:grpSpPr bwMode="auto">
              <a:xfrm>
                <a:off x="5410200" y="3886199"/>
                <a:ext cx="721713" cy="598433"/>
                <a:chOff x="5410200" y="3886199"/>
                <a:chExt cx="721713" cy="598433"/>
              </a:xfrm>
            </p:grpSpPr>
            <p:grpSp>
              <p:nvGrpSpPr>
                <p:cNvPr id="230" name="Group 57"/>
                <p:cNvGrpSpPr>
                  <a:grpSpLocks/>
                </p:cNvGrpSpPr>
                <p:nvPr/>
              </p:nvGrpSpPr>
              <p:grpSpPr bwMode="auto">
                <a:xfrm>
                  <a:off x="5410200" y="3886199"/>
                  <a:ext cx="721713" cy="598433"/>
                  <a:chOff x="5410200" y="3886199"/>
                  <a:chExt cx="721713" cy="598433"/>
                </a:xfrm>
              </p:grpSpPr>
              <p:grpSp>
                <p:nvGrpSpPr>
                  <p:cNvPr id="232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410200" y="3886199"/>
                    <a:ext cx="721713" cy="598433"/>
                    <a:chOff x="2530764" y="1493982"/>
                    <a:chExt cx="3987799" cy="2833255"/>
                  </a:xfrm>
                </p:grpSpPr>
                <p:sp>
                  <p:nvSpPr>
                    <p:cNvPr id="234" name="Freeform 233"/>
                    <p:cNvSpPr/>
                    <p:nvPr/>
                  </p:nvSpPr>
                  <p:spPr>
                    <a:xfrm>
                      <a:off x="2835245" y="2885960"/>
                      <a:ext cx="1816393" cy="968811"/>
                    </a:xfrm>
                    <a:custGeom>
                      <a:avLst/>
                      <a:gdLst>
                        <a:gd name="connsiteX0" fmla="*/ 995190 w 1781059"/>
                        <a:gd name="connsiteY0" fmla="*/ 18361 h 969484"/>
                        <a:gd name="connsiteX1" fmla="*/ 1006206 w 1781059"/>
                        <a:gd name="connsiteY1" fmla="*/ 80790 h 969484"/>
                        <a:gd name="connsiteX2" fmla="*/ 874004 w 1781059"/>
                        <a:gd name="connsiteY2" fmla="*/ 102824 h 969484"/>
                        <a:gd name="connsiteX3" fmla="*/ 609599 w 1781059"/>
                        <a:gd name="connsiteY3" fmla="*/ 66101 h 969484"/>
                        <a:gd name="connsiteX4" fmla="*/ 400279 w 1781059"/>
                        <a:gd name="connsiteY4" fmla="*/ 40395 h 969484"/>
                        <a:gd name="connsiteX5" fmla="*/ 279093 w 1781059"/>
                        <a:gd name="connsiteY5" fmla="*/ 44067 h 969484"/>
                        <a:gd name="connsiteX6" fmla="*/ 183614 w 1781059"/>
                        <a:gd name="connsiteY6" fmla="*/ 165253 h 969484"/>
                        <a:gd name="connsiteX7" fmla="*/ 88134 w 1781059"/>
                        <a:gd name="connsiteY7" fmla="*/ 330506 h 969484"/>
                        <a:gd name="connsiteX8" fmla="*/ 3672 w 1781059"/>
                        <a:gd name="connsiteY8" fmla="*/ 470053 h 969484"/>
                        <a:gd name="connsiteX9" fmla="*/ 66100 w 1781059"/>
                        <a:gd name="connsiteY9" fmla="*/ 503103 h 969484"/>
                        <a:gd name="connsiteX10" fmla="*/ 190958 w 1781059"/>
                        <a:gd name="connsiteY10" fmla="*/ 525137 h 969484"/>
                        <a:gd name="connsiteX11" fmla="*/ 510447 w 1781059"/>
                        <a:gd name="connsiteY11" fmla="*/ 572877 h 969484"/>
                        <a:gd name="connsiteX12" fmla="*/ 859315 w 1781059"/>
                        <a:gd name="connsiteY12" fmla="*/ 605927 h 969484"/>
                        <a:gd name="connsiteX13" fmla="*/ 1098014 w 1781059"/>
                        <a:gd name="connsiteY13" fmla="*/ 668356 h 969484"/>
                        <a:gd name="connsiteX14" fmla="*/ 1344057 w 1781059"/>
                        <a:gd name="connsiteY14" fmla="*/ 767508 h 969484"/>
                        <a:gd name="connsiteX15" fmla="*/ 1630496 w 1781059"/>
                        <a:gd name="connsiteY15" fmla="*/ 903383 h 969484"/>
                        <a:gd name="connsiteX16" fmla="*/ 1733320 w 1781059"/>
                        <a:gd name="connsiteY16" fmla="*/ 954795 h 969484"/>
                        <a:gd name="connsiteX17" fmla="*/ 1777387 w 1781059"/>
                        <a:gd name="connsiteY17" fmla="*/ 958467 h 969484"/>
                        <a:gd name="connsiteX18" fmla="*/ 1711286 w 1781059"/>
                        <a:gd name="connsiteY18" fmla="*/ 888694 h 969484"/>
                        <a:gd name="connsiteX19" fmla="*/ 1494621 w 1781059"/>
                        <a:gd name="connsiteY19" fmla="*/ 635306 h 969484"/>
                        <a:gd name="connsiteX20" fmla="*/ 1145753 w 1781059"/>
                        <a:gd name="connsiteY20" fmla="*/ 190959 h 969484"/>
                        <a:gd name="connsiteX21" fmla="*/ 995190 w 1781059"/>
                        <a:gd name="connsiteY21" fmla="*/ 18361 h 969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1781059" h="969484">
                          <a:moveTo>
                            <a:pt x="995190" y="18361"/>
                          </a:moveTo>
                          <a:cubicBezTo>
                            <a:pt x="971932" y="0"/>
                            <a:pt x="1026404" y="66713"/>
                            <a:pt x="1006206" y="80790"/>
                          </a:cubicBezTo>
                          <a:cubicBezTo>
                            <a:pt x="986008" y="94867"/>
                            <a:pt x="940105" y="105272"/>
                            <a:pt x="874004" y="102824"/>
                          </a:cubicBezTo>
                          <a:cubicBezTo>
                            <a:pt x="807903" y="100376"/>
                            <a:pt x="609599" y="66101"/>
                            <a:pt x="609599" y="66101"/>
                          </a:cubicBezTo>
                          <a:cubicBezTo>
                            <a:pt x="530645" y="55696"/>
                            <a:pt x="455363" y="44067"/>
                            <a:pt x="400279" y="40395"/>
                          </a:cubicBezTo>
                          <a:cubicBezTo>
                            <a:pt x="345195" y="36723"/>
                            <a:pt x="315204" y="23257"/>
                            <a:pt x="279093" y="44067"/>
                          </a:cubicBezTo>
                          <a:cubicBezTo>
                            <a:pt x="242982" y="64877"/>
                            <a:pt x="215441" y="117513"/>
                            <a:pt x="183614" y="165253"/>
                          </a:cubicBezTo>
                          <a:cubicBezTo>
                            <a:pt x="151788" y="212993"/>
                            <a:pt x="118124" y="279706"/>
                            <a:pt x="88134" y="330506"/>
                          </a:cubicBezTo>
                          <a:cubicBezTo>
                            <a:pt x="58144" y="381306"/>
                            <a:pt x="7344" y="441287"/>
                            <a:pt x="3672" y="470053"/>
                          </a:cubicBezTo>
                          <a:cubicBezTo>
                            <a:pt x="0" y="498819"/>
                            <a:pt x="34886" y="493922"/>
                            <a:pt x="66100" y="503103"/>
                          </a:cubicBezTo>
                          <a:cubicBezTo>
                            <a:pt x="97314" y="512284"/>
                            <a:pt x="190958" y="525137"/>
                            <a:pt x="190958" y="525137"/>
                          </a:cubicBezTo>
                          <a:cubicBezTo>
                            <a:pt x="265016" y="536766"/>
                            <a:pt x="399054" y="559412"/>
                            <a:pt x="510447" y="572877"/>
                          </a:cubicBezTo>
                          <a:cubicBezTo>
                            <a:pt x="621840" y="586342"/>
                            <a:pt x="761387" y="590014"/>
                            <a:pt x="859315" y="605927"/>
                          </a:cubicBezTo>
                          <a:cubicBezTo>
                            <a:pt x="957243" y="621840"/>
                            <a:pt x="1017224" y="641426"/>
                            <a:pt x="1098014" y="668356"/>
                          </a:cubicBezTo>
                          <a:cubicBezTo>
                            <a:pt x="1178804" y="695286"/>
                            <a:pt x="1255310" y="728337"/>
                            <a:pt x="1344057" y="767508"/>
                          </a:cubicBezTo>
                          <a:cubicBezTo>
                            <a:pt x="1432804" y="806679"/>
                            <a:pt x="1565619" y="872169"/>
                            <a:pt x="1630496" y="903383"/>
                          </a:cubicBezTo>
                          <a:cubicBezTo>
                            <a:pt x="1695373" y="934597"/>
                            <a:pt x="1708838" y="945614"/>
                            <a:pt x="1733320" y="954795"/>
                          </a:cubicBezTo>
                          <a:cubicBezTo>
                            <a:pt x="1757802" y="963976"/>
                            <a:pt x="1781059" y="969484"/>
                            <a:pt x="1777387" y="958467"/>
                          </a:cubicBezTo>
                          <a:cubicBezTo>
                            <a:pt x="1773715" y="947450"/>
                            <a:pt x="1758414" y="942554"/>
                            <a:pt x="1711286" y="888694"/>
                          </a:cubicBezTo>
                          <a:cubicBezTo>
                            <a:pt x="1664158" y="834834"/>
                            <a:pt x="1588877" y="751595"/>
                            <a:pt x="1494621" y="635306"/>
                          </a:cubicBezTo>
                          <a:cubicBezTo>
                            <a:pt x="1400365" y="519017"/>
                            <a:pt x="1227767" y="291335"/>
                            <a:pt x="1145753" y="190959"/>
                          </a:cubicBezTo>
                          <a:cubicBezTo>
                            <a:pt x="1063739" y="90583"/>
                            <a:pt x="1018448" y="36722"/>
                            <a:pt x="995190" y="18361"/>
                          </a:cubicBezTo>
                          <a:close/>
                        </a:path>
                      </a:pathLst>
                    </a:custGeom>
                    <a:solidFill>
                      <a:srgbClr val="80881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235" name="Freeform 234"/>
                    <p:cNvSpPr/>
                    <p:nvPr/>
                  </p:nvSpPr>
                  <p:spPr>
                    <a:xfrm>
                      <a:off x="2537728" y="1493982"/>
                      <a:ext cx="3977274" cy="3040076"/>
                    </a:xfrm>
                    <a:custGeom>
                      <a:avLst/>
                      <a:gdLst>
                        <a:gd name="connsiteX0" fmla="*/ 1279236 w 3987799"/>
                        <a:gd name="connsiteY0" fmla="*/ 1373909 h 2833255"/>
                        <a:gd name="connsiteX1" fmla="*/ 1237672 w 3987799"/>
                        <a:gd name="connsiteY1" fmla="*/ 1484745 h 2833255"/>
                        <a:gd name="connsiteX2" fmla="*/ 669636 w 3987799"/>
                        <a:gd name="connsiteY2" fmla="*/ 1429327 h 2833255"/>
                        <a:gd name="connsiteX3" fmla="*/ 87745 w 3987799"/>
                        <a:gd name="connsiteY3" fmla="*/ 1457036 h 2833255"/>
                        <a:gd name="connsiteX4" fmla="*/ 212436 w 3987799"/>
                        <a:gd name="connsiteY4" fmla="*/ 1858818 h 2833255"/>
                        <a:gd name="connsiteX5" fmla="*/ 1362363 w 3987799"/>
                        <a:gd name="connsiteY5" fmla="*/ 2038927 h 2833255"/>
                        <a:gd name="connsiteX6" fmla="*/ 2304472 w 3987799"/>
                        <a:gd name="connsiteY6" fmla="*/ 2440709 h 2833255"/>
                        <a:gd name="connsiteX7" fmla="*/ 3454400 w 3987799"/>
                        <a:gd name="connsiteY7" fmla="*/ 2593109 h 2833255"/>
                        <a:gd name="connsiteX8" fmla="*/ 3980872 w 3987799"/>
                        <a:gd name="connsiteY8" fmla="*/ 1747982 h 2833255"/>
                        <a:gd name="connsiteX9" fmla="*/ 3412836 w 3987799"/>
                        <a:gd name="connsiteY9" fmla="*/ 625763 h 2833255"/>
                        <a:gd name="connsiteX10" fmla="*/ 2346036 w 3987799"/>
                        <a:gd name="connsiteY10" fmla="*/ 43873 h 2833255"/>
                        <a:gd name="connsiteX11" fmla="*/ 1002145 w 3987799"/>
                        <a:gd name="connsiteY11" fmla="*/ 889000 h 2833255"/>
                        <a:gd name="connsiteX12" fmla="*/ 115454 w 3987799"/>
                        <a:gd name="connsiteY12" fmla="*/ 2260600 h 2833255"/>
                        <a:gd name="connsiteX13" fmla="*/ 461818 w 3987799"/>
                        <a:gd name="connsiteY13" fmla="*/ 2787073 h 2833255"/>
                        <a:gd name="connsiteX14" fmla="*/ 1126836 w 3987799"/>
                        <a:gd name="connsiteY14" fmla="*/ 2537691 h 2833255"/>
                        <a:gd name="connsiteX15" fmla="*/ 1237672 w 3987799"/>
                        <a:gd name="connsiteY15" fmla="*/ 2399145 h 2833255"/>
                        <a:gd name="connsiteX16" fmla="*/ 1376218 w 3987799"/>
                        <a:gd name="connsiteY16" fmla="*/ 2690091 h 2833255"/>
                        <a:gd name="connsiteX17" fmla="*/ 1902691 w 3987799"/>
                        <a:gd name="connsiteY17" fmla="*/ 2593109 h 2833255"/>
                        <a:gd name="connsiteX18" fmla="*/ 2124363 w 3987799"/>
                        <a:gd name="connsiteY18" fmla="*/ 2385291 h 2833255"/>
                        <a:gd name="connsiteX19" fmla="*/ 2110509 w 3987799"/>
                        <a:gd name="connsiteY19" fmla="*/ 2385291 h 2833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987799" h="2833255">
                          <a:moveTo>
                            <a:pt x="1279236" y="1373909"/>
                          </a:moveTo>
                          <a:cubicBezTo>
                            <a:pt x="1309254" y="1424709"/>
                            <a:pt x="1339272" y="1475509"/>
                            <a:pt x="1237672" y="1484745"/>
                          </a:cubicBezTo>
                          <a:cubicBezTo>
                            <a:pt x="1136072" y="1493981"/>
                            <a:pt x="861291" y="1433945"/>
                            <a:pt x="669636" y="1429327"/>
                          </a:cubicBezTo>
                          <a:cubicBezTo>
                            <a:pt x="477982" y="1424709"/>
                            <a:pt x="163945" y="1385454"/>
                            <a:pt x="87745" y="1457036"/>
                          </a:cubicBezTo>
                          <a:cubicBezTo>
                            <a:pt x="11545" y="1528618"/>
                            <a:pt x="0" y="1761836"/>
                            <a:pt x="212436" y="1858818"/>
                          </a:cubicBezTo>
                          <a:cubicBezTo>
                            <a:pt x="424872" y="1955800"/>
                            <a:pt x="1013691" y="1941945"/>
                            <a:pt x="1362363" y="2038927"/>
                          </a:cubicBezTo>
                          <a:cubicBezTo>
                            <a:pt x="1711035" y="2135909"/>
                            <a:pt x="1955799" y="2348345"/>
                            <a:pt x="2304472" y="2440709"/>
                          </a:cubicBezTo>
                          <a:cubicBezTo>
                            <a:pt x="2653145" y="2533073"/>
                            <a:pt x="3175000" y="2708563"/>
                            <a:pt x="3454400" y="2593109"/>
                          </a:cubicBezTo>
                          <a:cubicBezTo>
                            <a:pt x="3733800" y="2477655"/>
                            <a:pt x="3987799" y="2075873"/>
                            <a:pt x="3980872" y="1747982"/>
                          </a:cubicBezTo>
                          <a:cubicBezTo>
                            <a:pt x="3973945" y="1420091"/>
                            <a:pt x="3685309" y="909781"/>
                            <a:pt x="3412836" y="625763"/>
                          </a:cubicBezTo>
                          <a:cubicBezTo>
                            <a:pt x="3140363" y="341745"/>
                            <a:pt x="2747818" y="0"/>
                            <a:pt x="2346036" y="43873"/>
                          </a:cubicBezTo>
                          <a:cubicBezTo>
                            <a:pt x="1944254" y="87746"/>
                            <a:pt x="1373909" y="519546"/>
                            <a:pt x="1002145" y="889000"/>
                          </a:cubicBezTo>
                          <a:cubicBezTo>
                            <a:pt x="630381" y="1258454"/>
                            <a:pt x="205509" y="1944255"/>
                            <a:pt x="115454" y="2260600"/>
                          </a:cubicBezTo>
                          <a:cubicBezTo>
                            <a:pt x="25400" y="2576946"/>
                            <a:pt x="293254" y="2740891"/>
                            <a:pt x="461818" y="2787073"/>
                          </a:cubicBezTo>
                          <a:cubicBezTo>
                            <a:pt x="630382" y="2833255"/>
                            <a:pt x="997527" y="2602346"/>
                            <a:pt x="1126836" y="2537691"/>
                          </a:cubicBezTo>
                          <a:cubicBezTo>
                            <a:pt x="1256145" y="2473036"/>
                            <a:pt x="1196108" y="2373745"/>
                            <a:pt x="1237672" y="2399145"/>
                          </a:cubicBezTo>
                          <a:cubicBezTo>
                            <a:pt x="1279236" y="2424545"/>
                            <a:pt x="1265381" y="2657764"/>
                            <a:pt x="1376218" y="2690091"/>
                          </a:cubicBezTo>
                          <a:cubicBezTo>
                            <a:pt x="1487055" y="2722418"/>
                            <a:pt x="1778000" y="2643909"/>
                            <a:pt x="1902691" y="2593109"/>
                          </a:cubicBezTo>
                          <a:cubicBezTo>
                            <a:pt x="2027382" y="2542309"/>
                            <a:pt x="2089727" y="2419927"/>
                            <a:pt x="2124363" y="2385291"/>
                          </a:cubicBezTo>
                          <a:cubicBezTo>
                            <a:pt x="2158999" y="2350655"/>
                            <a:pt x="2134754" y="2367973"/>
                            <a:pt x="2110509" y="2385291"/>
                          </a:cubicBezTo>
                        </a:path>
                      </a:pathLst>
                    </a:custGeom>
                    <a:solidFill>
                      <a:srgbClr val="808812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cxnSp>
                <p:nvCxnSpPr>
                  <p:cNvPr id="233" name="Straight Connector 232"/>
                  <p:cNvCxnSpPr/>
                  <p:nvPr/>
                </p:nvCxnSpPr>
                <p:spPr>
                  <a:xfrm rot="-1200000" flipV="1">
                    <a:off x="5468138" y="4215489"/>
                    <a:ext cx="28339" cy="28225"/>
                  </a:xfrm>
                  <a:prstGeom prst="line">
                    <a:avLst/>
                  </a:prstGeom>
                  <a:ln w="57150" cap="rnd">
                    <a:solidFill>
                      <a:srgbClr val="8088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1" name="Straight Connector 230"/>
                <p:cNvCxnSpPr/>
                <p:nvPr/>
              </p:nvCxnSpPr>
              <p:spPr>
                <a:xfrm rot="120000">
                  <a:off x="5468138" y="4191969"/>
                  <a:ext cx="82184" cy="23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Group 93"/>
            <p:cNvGrpSpPr>
              <a:grpSpLocks/>
            </p:cNvGrpSpPr>
            <p:nvPr/>
          </p:nvGrpSpPr>
          <p:grpSpPr bwMode="auto">
            <a:xfrm>
              <a:off x="6935050" y="3429000"/>
              <a:ext cx="2208950" cy="780772"/>
              <a:chOff x="5105400" y="3886199"/>
              <a:chExt cx="3943254" cy="1156810"/>
            </a:xfrm>
          </p:grpSpPr>
          <p:grpSp>
            <p:nvGrpSpPr>
              <p:cNvPr id="214" name="Group 53"/>
              <p:cNvGrpSpPr>
                <a:grpSpLocks/>
              </p:cNvGrpSpPr>
              <p:nvPr/>
            </p:nvGrpSpPr>
            <p:grpSpPr bwMode="auto">
              <a:xfrm>
                <a:off x="5105400" y="4191000"/>
                <a:ext cx="3943254" cy="852009"/>
                <a:chOff x="5105400" y="4191000"/>
                <a:chExt cx="3943254" cy="852009"/>
              </a:xfrm>
            </p:grpSpPr>
            <p:sp>
              <p:nvSpPr>
                <p:cNvPr id="223" name="Freeform 222"/>
                <p:cNvSpPr/>
                <p:nvPr/>
              </p:nvSpPr>
              <p:spPr>
                <a:xfrm>
                  <a:off x="5486458" y="4191969"/>
                  <a:ext cx="685801" cy="413966"/>
                </a:xfrm>
                <a:custGeom>
                  <a:avLst/>
                  <a:gdLst>
                    <a:gd name="connsiteX0" fmla="*/ 2768600 w 3789363"/>
                    <a:gd name="connsiteY0" fmla="*/ 0 h 1963737"/>
                    <a:gd name="connsiteX1" fmla="*/ 3492500 w 3789363"/>
                    <a:gd name="connsiteY1" fmla="*/ 200025 h 1963737"/>
                    <a:gd name="connsiteX2" fmla="*/ 3749675 w 3789363"/>
                    <a:gd name="connsiteY2" fmla="*/ 781050 h 1963737"/>
                    <a:gd name="connsiteX3" fmla="*/ 3254375 w 3789363"/>
                    <a:gd name="connsiteY3" fmla="*/ 1314450 h 1963737"/>
                    <a:gd name="connsiteX4" fmla="*/ 1739900 w 3789363"/>
                    <a:gd name="connsiteY4" fmla="*/ 1409700 h 1963737"/>
                    <a:gd name="connsiteX5" fmla="*/ 635000 w 3789363"/>
                    <a:gd name="connsiteY5" fmla="*/ 1962150 h 1963737"/>
                    <a:gd name="connsiteX6" fmla="*/ 63500 w 3789363"/>
                    <a:gd name="connsiteY6" fmla="*/ 1419225 h 1963737"/>
                    <a:gd name="connsiteX7" fmla="*/ 254000 w 3789363"/>
                    <a:gd name="connsiteY7" fmla="*/ 790575 h 1963737"/>
                    <a:gd name="connsiteX8" fmla="*/ 1273175 w 3789363"/>
                    <a:gd name="connsiteY8" fmla="*/ 742950 h 1963737"/>
                    <a:gd name="connsiteX9" fmla="*/ 1768475 w 3789363"/>
                    <a:gd name="connsiteY9" fmla="*/ 238125 h 1963737"/>
                    <a:gd name="connsiteX10" fmla="*/ 2511425 w 3789363"/>
                    <a:gd name="connsiteY10" fmla="*/ 57150 h 1963737"/>
                    <a:gd name="connsiteX11" fmla="*/ 2873375 w 3789363"/>
                    <a:gd name="connsiteY11" fmla="*/ 0 h 1963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89363" h="1963737">
                      <a:moveTo>
                        <a:pt x="2768600" y="0"/>
                      </a:moveTo>
                      <a:cubicBezTo>
                        <a:pt x="3048794" y="34925"/>
                        <a:pt x="3328988" y="69850"/>
                        <a:pt x="3492500" y="200025"/>
                      </a:cubicBezTo>
                      <a:cubicBezTo>
                        <a:pt x="3656012" y="330200"/>
                        <a:pt x="3789363" y="595312"/>
                        <a:pt x="3749675" y="781050"/>
                      </a:cubicBezTo>
                      <a:cubicBezTo>
                        <a:pt x="3709987" y="966788"/>
                        <a:pt x="3589337" y="1209675"/>
                        <a:pt x="3254375" y="1314450"/>
                      </a:cubicBezTo>
                      <a:cubicBezTo>
                        <a:pt x="2919413" y="1419225"/>
                        <a:pt x="2176463" y="1301750"/>
                        <a:pt x="1739900" y="1409700"/>
                      </a:cubicBezTo>
                      <a:cubicBezTo>
                        <a:pt x="1303338" y="1517650"/>
                        <a:pt x="914400" y="1960563"/>
                        <a:pt x="635000" y="1962150"/>
                      </a:cubicBezTo>
                      <a:cubicBezTo>
                        <a:pt x="355600" y="1963737"/>
                        <a:pt x="127000" y="1614488"/>
                        <a:pt x="63500" y="1419225"/>
                      </a:cubicBezTo>
                      <a:cubicBezTo>
                        <a:pt x="0" y="1223963"/>
                        <a:pt x="52388" y="903287"/>
                        <a:pt x="254000" y="790575"/>
                      </a:cubicBezTo>
                      <a:cubicBezTo>
                        <a:pt x="455612" y="677863"/>
                        <a:pt x="1020763" y="835025"/>
                        <a:pt x="1273175" y="742950"/>
                      </a:cubicBezTo>
                      <a:cubicBezTo>
                        <a:pt x="1525587" y="650875"/>
                        <a:pt x="1562100" y="352425"/>
                        <a:pt x="1768475" y="238125"/>
                      </a:cubicBezTo>
                      <a:cubicBezTo>
                        <a:pt x="1974850" y="123825"/>
                        <a:pt x="2327275" y="96837"/>
                        <a:pt x="2511425" y="57150"/>
                      </a:cubicBezTo>
                      <a:cubicBezTo>
                        <a:pt x="2695575" y="17463"/>
                        <a:pt x="2813050" y="7937"/>
                        <a:pt x="2873375" y="0"/>
                      </a:cubicBezTo>
                    </a:path>
                  </a:pathLst>
                </a:custGeom>
                <a:solidFill>
                  <a:srgbClr val="80881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grpSp>
              <p:nvGrpSpPr>
                <p:cNvPr id="224" name="Group 7"/>
                <p:cNvGrpSpPr>
                  <a:grpSpLocks/>
                </p:cNvGrpSpPr>
                <p:nvPr/>
              </p:nvGrpSpPr>
              <p:grpSpPr bwMode="auto">
                <a:xfrm>
                  <a:off x="5105400" y="4262438"/>
                  <a:ext cx="3943254" cy="780571"/>
                  <a:chOff x="1638300" y="2509838"/>
                  <a:chExt cx="3943254" cy="780571"/>
                </a:xfrm>
              </p:grpSpPr>
              <p:sp>
                <p:nvSpPr>
                  <p:cNvPr id="225" name="Freeform 2"/>
                  <p:cNvSpPr/>
                  <p:nvPr/>
                </p:nvSpPr>
                <p:spPr>
                  <a:xfrm>
                    <a:off x="1639617" y="2509931"/>
                    <a:ext cx="2476818" cy="423374"/>
                  </a:xfrm>
                  <a:custGeom>
                    <a:avLst/>
                    <a:gdLst>
                      <a:gd name="connsiteX0" fmla="*/ 0 w 2476500"/>
                      <a:gd name="connsiteY0" fmla="*/ 176212 h 423862"/>
                      <a:gd name="connsiteX1" fmla="*/ 609600 w 2476500"/>
                      <a:gd name="connsiteY1" fmla="*/ 33337 h 423862"/>
                      <a:gd name="connsiteX2" fmla="*/ 1143000 w 2476500"/>
                      <a:gd name="connsiteY2" fmla="*/ 376237 h 423862"/>
                      <a:gd name="connsiteX3" fmla="*/ 1781175 w 2476500"/>
                      <a:gd name="connsiteY3" fmla="*/ 147637 h 423862"/>
                      <a:gd name="connsiteX4" fmla="*/ 2286000 w 2476500"/>
                      <a:gd name="connsiteY4" fmla="*/ 366712 h 423862"/>
                      <a:gd name="connsiteX5" fmla="*/ 2476500 w 2476500"/>
                      <a:gd name="connsiteY5" fmla="*/ 423862 h 42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6500" h="423862">
                        <a:moveTo>
                          <a:pt x="0" y="176212"/>
                        </a:moveTo>
                        <a:cubicBezTo>
                          <a:pt x="209550" y="88106"/>
                          <a:pt x="419100" y="0"/>
                          <a:pt x="609600" y="33337"/>
                        </a:cubicBezTo>
                        <a:cubicBezTo>
                          <a:pt x="800100" y="66675"/>
                          <a:pt x="947738" y="357187"/>
                          <a:pt x="1143000" y="376237"/>
                        </a:cubicBezTo>
                        <a:cubicBezTo>
                          <a:pt x="1338262" y="395287"/>
                          <a:pt x="1590675" y="149224"/>
                          <a:pt x="1781175" y="147637"/>
                        </a:cubicBezTo>
                        <a:cubicBezTo>
                          <a:pt x="1971675" y="146050"/>
                          <a:pt x="2170112" y="320674"/>
                          <a:pt x="2286000" y="366712"/>
                        </a:cubicBezTo>
                        <a:cubicBezTo>
                          <a:pt x="2401888" y="412750"/>
                          <a:pt x="2444750" y="414337"/>
                          <a:pt x="2476500" y="423862"/>
                        </a:cubicBezTo>
                      </a:path>
                    </a:pathLst>
                  </a:custGeom>
                  <a:ln w="381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4039919" y="2742788"/>
                    <a:ext cx="1541635" cy="5480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GB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+mn-cs"/>
                      </a:rPr>
                      <a:t>mRNA</a:t>
                    </a:r>
                  </a:p>
                </p:txBody>
              </p:sp>
            </p:grpSp>
          </p:grpSp>
          <p:sp>
            <p:nvSpPr>
              <p:cNvPr id="215" name="Freeform 214"/>
              <p:cNvSpPr/>
              <p:nvPr/>
            </p:nvSpPr>
            <p:spPr>
              <a:xfrm>
                <a:off x="5183231" y="4420121"/>
                <a:ext cx="558277" cy="595075"/>
              </a:xfrm>
              <a:custGeom>
                <a:avLst/>
                <a:gdLst>
                  <a:gd name="connsiteX0" fmla="*/ 411480 w 558092"/>
                  <a:gd name="connsiteY0" fmla="*/ 1236 h 595596"/>
                  <a:gd name="connsiteX1" fmla="*/ 384810 w 558092"/>
                  <a:gd name="connsiteY1" fmla="*/ 16476 h 595596"/>
                  <a:gd name="connsiteX2" fmla="*/ 354330 w 558092"/>
                  <a:gd name="connsiteY2" fmla="*/ 27906 h 595596"/>
                  <a:gd name="connsiteX3" fmla="*/ 323850 w 558092"/>
                  <a:gd name="connsiteY3" fmla="*/ 39336 h 595596"/>
                  <a:gd name="connsiteX4" fmla="*/ 300990 w 558092"/>
                  <a:gd name="connsiteY4" fmla="*/ 54576 h 595596"/>
                  <a:gd name="connsiteX5" fmla="*/ 274320 w 558092"/>
                  <a:gd name="connsiteY5" fmla="*/ 69816 h 595596"/>
                  <a:gd name="connsiteX6" fmla="*/ 262890 w 558092"/>
                  <a:gd name="connsiteY6" fmla="*/ 81246 h 595596"/>
                  <a:gd name="connsiteX7" fmla="*/ 247650 w 558092"/>
                  <a:gd name="connsiteY7" fmla="*/ 88866 h 595596"/>
                  <a:gd name="connsiteX8" fmla="*/ 236220 w 558092"/>
                  <a:gd name="connsiteY8" fmla="*/ 104106 h 595596"/>
                  <a:gd name="connsiteX9" fmla="*/ 224790 w 558092"/>
                  <a:gd name="connsiteY9" fmla="*/ 111726 h 595596"/>
                  <a:gd name="connsiteX10" fmla="*/ 217170 w 558092"/>
                  <a:gd name="connsiteY10" fmla="*/ 123156 h 595596"/>
                  <a:gd name="connsiteX11" fmla="*/ 205740 w 558092"/>
                  <a:gd name="connsiteY11" fmla="*/ 138396 h 595596"/>
                  <a:gd name="connsiteX12" fmla="*/ 201930 w 558092"/>
                  <a:gd name="connsiteY12" fmla="*/ 153636 h 595596"/>
                  <a:gd name="connsiteX13" fmla="*/ 205740 w 558092"/>
                  <a:gd name="connsiteY13" fmla="*/ 165066 h 595596"/>
                  <a:gd name="connsiteX14" fmla="*/ 217170 w 558092"/>
                  <a:gd name="connsiteY14" fmla="*/ 168876 h 595596"/>
                  <a:gd name="connsiteX15" fmla="*/ 259080 w 558092"/>
                  <a:gd name="connsiteY15" fmla="*/ 165066 h 595596"/>
                  <a:gd name="connsiteX16" fmla="*/ 323850 w 558092"/>
                  <a:gd name="connsiteY16" fmla="*/ 161256 h 595596"/>
                  <a:gd name="connsiteX17" fmla="*/ 335280 w 558092"/>
                  <a:gd name="connsiteY17" fmla="*/ 157446 h 595596"/>
                  <a:gd name="connsiteX18" fmla="*/ 422910 w 558092"/>
                  <a:gd name="connsiteY18" fmla="*/ 165066 h 595596"/>
                  <a:gd name="connsiteX19" fmla="*/ 434340 w 558092"/>
                  <a:gd name="connsiteY19" fmla="*/ 172686 h 595596"/>
                  <a:gd name="connsiteX20" fmla="*/ 434340 w 558092"/>
                  <a:gd name="connsiteY20" fmla="*/ 195546 h 595596"/>
                  <a:gd name="connsiteX21" fmla="*/ 422910 w 558092"/>
                  <a:gd name="connsiteY21" fmla="*/ 203166 h 595596"/>
                  <a:gd name="connsiteX22" fmla="*/ 400050 w 558092"/>
                  <a:gd name="connsiteY22" fmla="*/ 210786 h 595596"/>
                  <a:gd name="connsiteX23" fmla="*/ 300990 w 558092"/>
                  <a:gd name="connsiteY23" fmla="*/ 210786 h 595596"/>
                  <a:gd name="connsiteX24" fmla="*/ 274320 w 558092"/>
                  <a:gd name="connsiteY24" fmla="*/ 218406 h 595596"/>
                  <a:gd name="connsiteX25" fmla="*/ 240030 w 558092"/>
                  <a:gd name="connsiteY25" fmla="*/ 226026 h 595596"/>
                  <a:gd name="connsiteX26" fmla="*/ 217170 w 558092"/>
                  <a:gd name="connsiteY26" fmla="*/ 237456 h 595596"/>
                  <a:gd name="connsiteX27" fmla="*/ 198120 w 558092"/>
                  <a:gd name="connsiteY27" fmla="*/ 245076 h 595596"/>
                  <a:gd name="connsiteX28" fmla="*/ 186690 w 558092"/>
                  <a:gd name="connsiteY28" fmla="*/ 248886 h 595596"/>
                  <a:gd name="connsiteX29" fmla="*/ 152400 w 558092"/>
                  <a:gd name="connsiteY29" fmla="*/ 267936 h 595596"/>
                  <a:gd name="connsiteX30" fmla="*/ 137160 w 558092"/>
                  <a:gd name="connsiteY30" fmla="*/ 275556 h 595596"/>
                  <a:gd name="connsiteX31" fmla="*/ 125730 w 558092"/>
                  <a:gd name="connsiteY31" fmla="*/ 286986 h 595596"/>
                  <a:gd name="connsiteX32" fmla="*/ 95250 w 558092"/>
                  <a:gd name="connsiteY32" fmla="*/ 325086 h 595596"/>
                  <a:gd name="connsiteX33" fmla="*/ 95250 w 558092"/>
                  <a:gd name="connsiteY33" fmla="*/ 378426 h 595596"/>
                  <a:gd name="connsiteX34" fmla="*/ 99060 w 558092"/>
                  <a:gd name="connsiteY34" fmla="*/ 389856 h 595596"/>
                  <a:gd name="connsiteX35" fmla="*/ 144780 w 558092"/>
                  <a:gd name="connsiteY35" fmla="*/ 443196 h 595596"/>
                  <a:gd name="connsiteX36" fmla="*/ 175260 w 558092"/>
                  <a:gd name="connsiteY36" fmla="*/ 462246 h 595596"/>
                  <a:gd name="connsiteX37" fmla="*/ 224790 w 558092"/>
                  <a:gd name="connsiteY37" fmla="*/ 485106 h 595596"/>
                  <a:gd name="connsiteX38" fmla="*/ 247650 w 558092"/>
                  <a:gd name="connsiteY38" fmla="*/ 488916 h 595596"/>
                  <a:gd name="connsiteX39" fmla="*/ 259080 w 558092"/>
                  <a:gd name="connsiteY39" fmla="*/ 492726 h 595596"/>
                  <a:gd name="connsiteX40" fmla="*/ 281940 w 558092"/>
                  <a:gd name="connsiteY40" fmla="*/ 496536 h 595596"/>
                  <a:gd name="connsiteX41" fmla="*/ 358140 w 558092"/>
                  <a:gd name="connsiteY41" fmla="*/ 492726 h 595596"/>
                  <a:gd name="connsiteX42" fmla="*/ 403860 w 558092"/>
                  <a:gd name="connsiteY42" fmla="*/ 488916 h 595596"/>
                  <a:gd name="connsiteX43" fmla="*/ 411480 w 558092"/>
                  <a:gd name="connsiteY43" fmla="*/ 477486 h 595596"/>
                  <a:gd name="connsiteX44" fmla="*/ 415290 w 558092"/>
                  <a:gd name="connsiteY44" fmla="*/ 458436 h 595596"/>
                  <a:gd name="connsiteX45" fmla="*/ 400050 w 558092"/>
                  <a:gd name="connsiteY45" fmla="*/ 431766 h 595596"/>
                  <a:gd name="connsiteX46" fmla="*/ 388620 w 558092"/>
                  <a:gd name="connsiteY46" fmla="*/ 424146 h 595596"/>
                  <a:gd name="connsiteX47" fmla="*/ 377190 w 558092"/>
                  <a:gd name="connsiteY47" fmla="*/ 412716 h 595596"/>
                  <a:gd name="connsiteX48" fmla="*/ 350520 w 558092"/>
                  <a:gd name="connsiteY48" fmla="*/ 397476 h 595596"/>
                  <a:gd name="connsiteX49" fmla="*/ 320040 w 558092"/>
                  <a:gd name="connsiteY49" fmla="*/ 382236 h 595596"/>
                  <a:gd name="connsiteX50" fmla="*/ 308610 w 558092"/>
                  <a:gd name="connsiteY50" fmla="*/ 370806 h 595596"/>
                  <a:gd name="connsiteX51" fmla="*/ 327660 w 558092"/>
                  <a:gd name="connsiteY51" fmla="*/ 340326 h 595596"/>
                  <a:gd name="connsiteX52" fmla="*/ 331470 w 558092"/>
                  <a:gd name="connsiteY52" fmla="*/ 328896 h 595596"/>
                  <a:gd name="connsiteX53" fmla="*/ 350520 w 558092"/>
                  <a:gd name="connsiteY53" fmla="*/ 306036 h 595596"/>
                  <a:gd name="connsiteX54" fmla="*/ 365760 w 558092"/>
                  <a:gd name="connsiteY54" fmla="*/ 298416 h 595596"/>
                  <a:gd name="connsiteX55" fmla="*/ 400050 w 558092"/>
                  <a:gd name="connsiteY55" fmla="*/ 302226 h 595596"/>
                  <a:gd name="connsiteX56" fmla="*/ 422910 w 558092"/>
                  <a:gd name="connsiteY56" fmla="*/ 313656 h 595596"/>
                  <a:gd name="connsiteX57" fmla="*/ 461010 w 558092"/>
                  <a:gd name="connsiteY57" fmla="*/ 328896 h 595596"/>
                  <a:gd name="connsiteX58" fmla="*/ 487680 w 558092"/>
                  <a:gd name="connsiteY58" fmla="*/ 347946 h 595596"/>
                  <a:gd name="connsiteX59" fmla="*/ 502920 w 558092"/>
                  <a:gd name="connsiteY59" fmla="*/ 363186 h 595596"/>
                  <a:gd name="connsiteX60" fmla="*/ 514350 w 558092"/>
                  <a:gd name="connsiteY60" fmla="*/ 370806 h 595596"/>
                  <a:gd name="connsiteX61" fmla="*/ 548640 w 558092"/>
                  <a:gd name="connsiteY61" fmla="*/ 412716 h 595596"/>
                  <a:gd name="connsiteX62" fmla="*/ 556260 w 558092"/>
                  <a:gd name="connsiteY62" fmla="*/ 450816 h 595596"/>
                  <a:gd name="connsiteX63" fmla="*/ 552450 w 558092"/>
                  <a:gd name="connsiteY63" fmla="*/ 477486 h 595596"/>
                  <a:gd name="connsiteX64" fmla="*/ 533400 w 558092"/>
                  <a:gd name="connsiteY64" fmla="*/ 515586 h 595596"/>
                  <a:gd name="connsiteX65" fmla="*/ 510540 w 558092"/>
                  <a:gd name="connsiteY65" fmla="*/ 546066 h 595596"/>
                  <a:gd name="connsiteX66" fmla="*/ 472440 w 558092"/>
                  <a:gd name="connsiteY66" fmla="*/ 580356 h 595596"/>
                  <a:gd name="connsiteX67" fmla="*/ 453390 w 558092"/>
                  <a:gd name="connsiteY67" fmla="*/ 587976 h 595596"/>
                  <a:gd name="connsiteX68" fmla="*/ 400050 w 558092"/>
                  <a:gd name="connsiteY68" fmla="*/ 595596 h 595596"/>
                  <a:gd name="connsiteX69" fmla="*/ 281940 w 558092"/>
                  <a:gd name="connsiteY69" fmla="*/ 587976 h 595596"/>
                  <a:gd name="connsiteX70" fmla="*/ 270510 w 558092"/>
                  <a:gd name="connsiteY70" fmla="*/ 584166 h 595596"/>
                  <a:gd name="connsiteX71" fmla="*/ 255270 w 558092"/>
                  <a:gd name="connsiteY71" fmla="*/ 580356 h 595596"/>
                  <a:gd name="connsiteX72" fmla="*/ 243840 w 558092"/>
                  <a:gd name="connsiteY72" fmla="*/ 572736 h 595596"/>
                  <a:gd name="connsiteX73" fmla="*/ 194310 w 558092"/>
                  <a:gd name="connsiteY73" fmla="*/ 549876 h 595596"/>
                  <a:gd name="connsiteX74" fmla="*/ 171450 w 558092"/>
                  <a:gd name="connsiteY74" fmla="*/ 534636 h 595596"/>
                  <a:gd name="connsiteX75" fmla="*/ 160020 w 558092"/>
                  <a:gd name="connsiteY75" fmla="*/ 523206 h 595596"/>
                  <a:gd name="connsiteX76" fmla="*/ 121920 w 558092"/>
                  <a:gd name="connsiteY76" fmla="*/ 496536 h 595596"/>
                  <a:gd name="connsiteX77" fmla="*/ 87630 w 558092"/>
                  <a:gd name="connsiteY77" fmla="*/ 462246 h 595596"/>
                  <a:gd name="connsiteX78" fmla="*/ 60960 w 558092"/>
                  <a:gd name="connsiteY78" fmla="*/ 424146 h 595596"/>
                  <a:gd name="connsiteX79" fmla="*/ 38100 w 558092"/>
                  <a:gd name="connsiteY79" fmla="*/ 389856 h 595596"/>
                  <a:gd name="connsiteX80" fmla="*/ 22860 w 558092"/>
                  <a:gd name="connsiteY80" fmla="*/ 363186 h 595596"/>
                  <a:gd name="connsiteX81" fmla="*/ 0 w 558092"/>
                  <a:gd name="connsiteY81" fmla="*/ 317466 h 595596"/>
                  <a:gd name="connsiteX82" fmla="*/ 7620 w 558092"/>
                  <a:gd name="connsiteY82" fmla="*/ 290796 h 595596"/>
                  <a:gd name="connsiteX83" fmla="*/ 19050 w 558092"/>
                  <a:gd name="connsiteY83" fmla="*/ 279366 h 595596"/>
                  <a:gd name="connsiteX84" fmla="*/ 49530 w 558092"/>
                  <a:gd name="connsiteY84" fmla="*/ 260316 h 595596"/>
                  <a:gd name="connsiteX85" fmla="*/ 60960 w 558092"/>
                  <a:gd name="connsiteY85" fmla="*/ 252696 h 595596"/>
                  <a:gd name="connsiteX86" fmla="*/ 83820 w 558092"/>
                  <a:gd name="connsiteY86" fmla="*/ 245076 h 595596"/>
                  <a:gd name="connsiteX87" fmla="*/ 140970 w 558092"/>
                  <a:gd name="connsiteY87" fmla="*/ 248886 h 595596"/>
                  <a:gd name="connsiteX88" fmla="*/ 156210 w 558092"/>
                  <a:gd name="connsiteY88" fmla="*/ 256506 h 595596"/>
                  <a:gd name="connsiteX89" fmla="*/ 186690 w 558092"/>
                  <a:gd name="connsiteY89" fmla="*/ 267936 h 595596"/>
                  <a:gd name="connsiteX90" fmla="*/ 198120 w 558092"/>
                  <a:gd name="connsiteY90" fmla="*/ 275556 h 595596"/>
                  <a:gd name="connsiteX91" fmla="*/ 240030 w 558092"/>
                  <a:gd name="connsiteY91" fmla="*/ 290796 h 595596"/>
                  <a:gd name="connsiteX92" fmla="*/ 270510 w 558092"/>
                  <a:gd name="connsiteY92" fmla="*/ 302226 h 595596"/>
                  <a:gd name="connsiteX93" fmla="*/ 320040 w 558092"/>
                  <a:gd name="connsiteY93" fmla="*/ 313656 h 595596"/>
                  <a:gd name="connsiteX94" fmla="*/ 312420 w 558092"/>
                  <a:gd name="connsiteY94" fmla="*/ 325086 h 595596"/>
                  <a:gd name="connsiteX95" fmla="*/ 297180 w 558092"/>
                  <a:gd name="connsiteY95" fmla="*/ 355566 h 595596"/>
                  <a:gd name="connsiteX96" fmla="*/ 289560 w 558092"/>
                  <a:gd name="connsiteY96" fmla="*/ 366996 h 595596"/>
                  <a:gd name="connsiteX97" fmla="*/ 285750 w 558092"/>
                  <a:gd name="connsiteY97" fmla="*/ 382236 h 595596"/>
                  <a:gd name="connsiteX98" fmla="*/ 300990 w 558092"/>
                  <a:gd name="connsiteY98" fmla="*/ 416526 h 595596"/>
                  <a:gd name="connsiteX99" fmla="*/ 312420 w 558092"/>
                  <a:gd name="connsiteY99" fmla="*/ 420336 h 595596"/>
                  <a:gd name="connsiteX100" fmla="*/ 346710 w 558092"/>
                  <a:gd name="connsiteY100" fmla="*/ 416526 h 595596"/>
                  <a:gd name="connsiteX101" fmla="*/ 407670 w 558092"/>
                  <a:gd name="connsiteY101" fmla="*/ 408906 h 595596"/>
                  <a:gd name="connsiteX102" fmla="*/ 445770 w 558092"/>
                  <a:gd name="connsiteY102" fmla="*/ 397476 h 595596"/>
                  <a:gd name="connsiteX103" fmla="*/ 457200 w 558092"/>
                  <a:gd name="connsiteY103" fmla="*/ 393666 h 595596"/>
                  <a:gd name="connsiteX104" fmla="*/ 468630 w 558092"/>
                  <a:gd name="connsiteY104" fmla="*/ 389856 h 595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558092" h="595596">
                    <a:moveTo>
                      <a:pt x="411480" y="1236"/>
                    </a:moveTo>
                    <a:cubicBezTo>
                      <a:pt x="389024" y="8721"/>
                      <a:pt x="411171" y="0"/>
                      <a:pt x="384810" y="16476"/>
                    </a:cubicBezTo>
                    <a:cubicBezTo>
                      <a:pt x="363595" y="29735"/>
                      <a:pt x="376271" y="19678"/>
                      <a:pt x="354330" y="27906"/>
                    </a:cubicBezTo>
                    <a:cubicBezTo>
                      <a:pt x="314483" y="42849"/>
                      <a:pt x="362969" y="29556"/>
                      <a:pt x="323850" y="39336"/>
                    </a:cubicBezTo>
                    <a:cubicBezTo>
                      <a:pt x="297251" y="65935"/>
                      <a:pt x="326721" y="39872"/>
                      <a:pt x="300990" y="54576"/>
                    </a:cubicBezTo>
                    <a:cubicBezTo>
                      <a:pt x="268697" y="73029"/>
                      <a:pt x="300527" y="61080"/>
                      <a:pt x="274320" y="69816"/>
                    </a:cubicBezTo>
                    <a:cubicBezTo>
                      <a:pt x="270510" y="73626"/>
                      <a:pt x="267275" y="78114"/>
                      <a:pt x="262890" y="81246"/>
                    </a:cubicBezTo>
                    <a:cubicBezTo>
                      <a:pt x="258268" y="84547"/>
                      <a:pt x="251962" y="85170"/>
                      <a:pt x="247650" y="88866"/>
                    </a:cubicBezTo>
                    <a:cubicBezTo>
                      <a:pt x="242829" y="92999"/>
                      <a:pt x="240710" y="99616"/>
                      <a:pt x="236220" y="104106"/>
                    </a:cubicBezTo>
                    <a:cubicBezTo>
                      <a:pt x="232982" y="107344"/>
                      <a:pt x="228600" y="109186"/>
                      <a:pt x="224790" y="111726"/>
                    </a:cubicBezTo>
                    <a:cubicBezTo>
                      <a:pt x="222250" y="115536"/>
                      <a:pt x="219832" y="119430"/>
                      <a:pt x="217170" y="123156"/>
                    </a:cubicBezTo>
                    <a:cubicBezTo>
                      <a:pt x="213479" y="128323"/>
                      <a:pt x="208580" y="132716"/>
                      <a:pt x="205740" y="138396"/>
                    </a:cubicBezTo>
                    <a:cubicBezTo>
                      <a:pt x="203398" y="143080"/>
                      <a:pt x="203200" y="148556"/>
                      <a:pt x="201930" y="153636"/>
                    </a:cubicBezTo>
                    <a:cubicBezTo>
                      <a:pt x="203200" y="157446"/>
                      <a:pt x="202900" y="162226"/>
                      <a:pt x="205740" y="165066"/>
                    </a:cubicBezTo>
                    <a:cubicBezTo>
                      <a:pt x="208580" y="167906"/>
                      <a:pt x="213154" y="168876"/>
                      <a:pt x="217170" y="168876"/>
                    </a:cubicBezTo>
                    <a:cubicBezTo>
                      <a:pt x="231198" y="168876"/>
                      <a:pt x="245088" y="166065"/>
                      <a:pt x="259080" y="165066"/>
                    </a:cubicBezTo>
                    <a:cubicBezTo>
                      <a:pt x="280652" y="163525"/>
                      <a:pt x="302260" y="162526"/>
                      <a:pt x="323850" y="161256"/>
                    </a:cubicBezTo>
                    <a:cubicBezTo>
                      <a:pt x="327660" y="159986"/>
                      <a:pt x="331264" y="157446"/>
                      <a:pt x="335280" y="157446"/>
                    </a:cubicBezTo>
                    <a:cubicBezTo>
                      <a:pt x="396558" y="157446"/>
                      <a:pt x="387769" y="156281"/>
                      <a:pt x="422910" y="165066"/>
                    </a:cubicBezTo>
                    <a:cubicBezTo>
                      <a:pt x="426720" y="167606"/>
                      <a:pt x="431479" y="169110"/>
                      <a:pt x="434340" y="172686"/>
                    </a:cubicBezTo>
                    <a:cubicBezTo>
                      <a:pt x="439420" y="179036"/>
                      <a:pt x="439420" y="189196"/>
                      <a:pt x="434340" y="195546"/>
                    </a:cubicBezTo>
                    <a:cubicBezTo>
                      <a:pt x="431479" y="199122"/>
                      <a:pt x="427094" y="201306"/>
                      <a:pt x="422910" y="203166"/>
                    </a:cubicBezTo>
                    <a:cubicBezTo>
                      <a:pt x="415570" y="206428"/>
                      <a:pt x="400050" y="210786"/>
                      <a:pt x="400050" y="210786"/>
                    </a:cubicBezTo>
                    <a:cubicBezTo>
                      <a:pt x="350354" y="205816"/>
                      <a:pt x="360870" y="204798"/>
                      <a:pt x="300990" y="210786"/>
                    </a:cubicBezTo>
                    <a:cubicBezTo>
                      <a:pt x="291828" y="211702"/>
                      <a:pt x="283068" y="215907"/>
                      <a:pt x="274320" y="218406"/>
                    </a:cubicBezTo>
                    <a:cubicBezTo>
                      <a:pt x="261765" y="221993"/>
                      <a:pt x="253124" y="223407"/>
                      <a:pt x="240030" y="226026"/>
                    </a:cubicBezTo>
                    <a:cubicBezTo>
                      <a:pt x="232410" y="229836"/>
                      <a:pt x="224926" y="233931"/>
                      <a:pt x="217170" y="237456"/>
                    </a:cubicBezTo>
                    <a:cubicBezTo>
                      <a:pt x="210944" y="240286"/>
                      <a:pt x="204524" y="242675"/>
                      <a:pt x="198120" y="245076"/>
                    </a:cubicBezTo>
                    <a:cubicBezTo>
                      <a:pt x="194360" y="246486"/>
                      <a:pt x="190381" y="247304"/>
                      <a:pt x="186690" y="248886"/>
                    </a:cubicBezTo>
                    <a:cubicBezTo>
                      <a:pt x="170704" y="255737"/>
                      <a:pt x="168657" y="258904"/>
                      <a:pt x="152400" y="267936"/>
                    </a:cubicBezTo>
                    <a:cubicBezTo>
                      <a:pt x="147435" y="270694"/>
                      <a:pt x="141782" y="272255"/>
                      <a:pt x="137160" y="275556"/>
                    </a:cubicBezTo>
                    <a:cubicBezTo>
                      <a:pt x="132775" y="278688"/>
                      <a:pt x="129334" y="282981"/>
                      <a:pt x="125730" y="286986"/>
                    </a:cubicBezTo>
                    <a:cubicBezTo>
                      <a:pt x="103581" y="311596"/>
                      <a:pt x="107921" y="306079"/>
                      <a:pt x="95250" y="325086"/>
                    </a:cubicBezTo>
                    <a:cubicBezTo>
                      <a:pt x="89880" y="351938"/>
                      <a:pt x="89491" y="343870"/>
                      <a:pt x="95250" y="378426"/>
                    </a:cubicBezTo>
                    <a:cubicBezTo>
                      <a:pt x="95910" y="382387"/>
                      <a:pt x="97478" y="386165"/>
                      <a:pt x="99060" y="389856"/>
                    </a:cubicBezTo>
                    <a:cubicBezTo>
                      <a:pt x="109314" y="413782"/>
                      <a:pt x="119734" y="424412"/>
                      <a:pt x="144780" y="443196"/>
                    </a:cubicBezTo>
                    <a:cubicBezTo>
                      <a:pt x="173919" y="465050"/>
                      <a:pt x="145973" y="445510"/>
                      <a:pt x="175260" y="462246"/>
                    </a:cubicBezTo>
                    <a:cubicBezTo>
                      <a:pt x="195265" y="473678"/>
                      <a:pt x="190820" y="479444"/>
                      <a:pt x="224790" y="485106"/>
                    </a:cubicBezTo>
                    <a:cubicBezTo>
                      <a:pt x="232410" y="486376"/>
                      <a:pt x="240109" y="487240"/>
                      <a:pt x="247650" y="488916"/>
                    </a:cubicBezTo>
                    <a:cubicBezTo>
                      <a:pt x="251570" y="489787"/>
                      <a:pt x="255160" y="491855"/>
                      <a:pt x="259080" y="492726"/>
                    </a:cubicBezTo>
                    <a:cubicBezTo>
                      <a:pt x="266621" y="494402"/>
                      <a:pt x="274320" y="495266"/>
                      <a:pt x="281940" y="496536"/>
                    </a:cubicBezTo>
                    <a:lnTo>
                      <a:pt x="358140" y="492726"/>
                    </a:lnTo>
                    <a:cubicBezTo>
                      <a:pt x="373403" y="491772"/>
                      <a:pt x="389156" y="493117"/>
                      <a:pt x="403860" y="488916"/>
                    </a:cubicBezTo>
                    <a:cubicBezTo>
                      <a:pt x="408263" y="487658"/>
                      <a:pt x="408940" y="481296"/>
                      <a:pt x="411480" y="477486"/>
                    </a:cubicBezTo>
                    <a:cubicBezTo>
                      <a:pt x="412750" y="471136"/>
                      <a:pt x="415290" y="464912"/>
                      <a:pt x="415290" y="458436"/>
                    </a:cubicBezTo>
                    <a:cubicBezTo>
                      <a:pt x="415290" y="449718"/>
                      <a:pt x="404691" y="436407"/>
                      <a:pt x="400050" y="431766"/>
                    </a:cubicBezTo>
                    <a:cubicBezTo>
                      <a:pt x="396812" y="428528"/>
                      <a:pt x="392138" y="427077"/>
                      <a:pt x="388620" y="424146"/>
                    </a:cubicBezTo>
                    <a:cubicBezTo>
                      <a:pt x="384481" y="420697"/>
                      <a:pt x="381329" y="416165"/>
                      <a:pt x="377190" y="412716"/>
                    </a:cubicBezTo>
                    <a:cubicBezTo>
                      <a:pt x="367610" y="404733"/>
                      <a:pt x="361700" y="403687"/>
                      <a:pt x="350520" y="397476"/>
                    </a:cubicBezTo>
                    <a:cubicBezTo>
                      <a:pt x="323527" y="382480"/>
                      <a:pt x="340935" y="389201"/>
                      <a:pt x="320040" y="382236"/>
                    </a:cubicBezTo>
                    <a:cubicBezTo>
                      <a:pt x="316230" y="378426"/>
                      <a:pt x="309372" y="376140"/>
                      <a:pt x="308610" y="370806"/>
                    </a:cubicBezTo>
                    <a:cubicBezTo>
                      <a:pt x="307773" y="364949"/>
                      <a:pt x="325452" y="343270"/>
                      <a:pt x="327660" y="340326"/>
                    </a:cubicBezTo>
                    <a:cubicBezTo>
                      <a:pt x="328930" y="336516"/>
                      <a:pt x="329674" y="332488"/>
                      <a:pt x="331470" y="328896"/>
                    </a:cubicBezTo>
                    <a:cubicBezTo>
                      <a:pt x="335183" y="321470"/>
                      <a:pt x="343966" y="310717"/>
                      <a:pt x="350520" y="306036"/>
                    </a:cubicBezTo>
                    <a:cubicBezTo>
                      <a:pt x="355142" y="302735"/>
                      <a:pt x="360680" y="300956"/>
                      <a:pt x="365760" y="298416"/>
                    </a:cubicBezTo>
                    <a:cubicBezTo>
                      <a:pt x="377190" y="299686"/>
                      <a:pt x="388938" y="299263"/>
                      <a:pt x="400050" y="302226"/>
                    </a:cubicBezTo>
                    <a:cubicBezTo>
                      <a:pt x="408282" y="304421"/>
                      <a:pt x="415000" y="310492"/>
                      <a:pt x="422910" y="313656"/>
                    </a:cubicBezTo>
                    <a:cubicBezTo>
                      <a:pt x="463034" y="329706"/>
                      <a:pt x="406427" y="298572"/>
                      <a:pt x="461010" y="328896"/>
                    </a:cubicBezTo>
                    <a:cubicBezTo>
                      <a:pt x="466576" y="331988"/>
                      <a:pt x="484235" y="344932"/>
                      <a:pt x="487680" y="347946"/>
                    </a:cubicBezTo>
                    <a:cubicBezTo>
                      <a:pt x="493087" y="352677"/>
                      <a:pt x="497465" y="358511"/>
                      <a:pt x="502920" y="363186"/>
                    </a:cubicBezTo>
                    <a:cubicBezTo>
                      <a:pt x="506397" y="366166"/>
                      <a:pt x="510946" y="367743"/>
                      <a:pt x="514350" y="370806"/>
                    </a:cubicBezTo>
                    <a:cubicBezTo>
                      <a:pt x="542246" y="395913"/>
                      <a:pt x="536658" y="388751"/>
                      <a:pt x="548640" y="412716"/>
                    </a:cubicBezTo>
                    <a:cubicBezTo>
                      <a:pt x="551180" y="425416"/>
                      <a:pt x="558092" y="437995"/>
                      <a:pt x="556260" y="450816"/>
                    </a:cubicBezTo>
                    <a:cubicBezTo>
                      <a:pt x="554990" y="459706"/>
                      <a:pt x="554628" y="468774"/>
                      <a:pt x="552450" y="477486"/>
                    </a:cubicBezTo>
                    <a:cubicBezTo>
                      <a:pt x="549367" y="489817"/>
                      <a:pt x="540458" y="505391"/>
                      <a:pt x="533400" y="515586"/>
                    </a:cubicBezTo>
                    <a:cubicBezTo>
                      <a:pt x="526171" y="526028"/>
                      <a:pt x="519520" y="537086"/>
                      <a:pt x="510540" y="546066"/>
                    </a:cubicBezTo>
                    <a:cubicBezTo>
                      <a:pt x="500667" y="555939"/>
                      <a:pt x="487034" y="573059"/>
                      <a:pt x="472440" y="580356"/>
                    </a:cubicBezTo>
                    <a:cubicBezTo>
                      <a:pt x="466323" y="583415"/>
                      <a:pt x="459941" y="586011"/>
                      <a:pt x="453390" y="587976"/>
                    </a:cubicBezTo>
                    <a:cubicBezTo>
                      <a:pt x="439118" y="592257"/>
                      <a:pt x="412263" y="594239"/>
                      <a:pt x="400050" y="595596"/>
                    </a:cubicBezTo>
                    <a:cubicBezTo>
                      <a:pt x="373949" y="594410"/>
                      <a:pt x="315571" y="593581"/>
                      <a:pt x="281940" y="587976"/>
                    </a:cubicBezTo>
                    <a:cubicBezTo>
                      <a:pt x="277979" y="587316"/>
                      <a:pt x="274372" y="585269"/>
                      <a:pt x="270510" y="584166"/>
                    </a:cubicBezTo>
                    <a:cubicBezTo>
                      <a:pt x="265475" y="582727"/>
                      <a:pt x="260350" y="581626"/>
                      <a:pt x="255270" y="580356"/>
                    </a:cubicBezTo>
                    <a:cubicBezTo>
                      <a:pt x="251460" y="577816"/>
                      <a:pt x="247936" y="574784"/>
                      <a:pt x="243840" y="572736"/>
                    </a:cubicBezTo>
                    <a:cubicBezTo>
                      <a:pt x="218520" y="560076"/>
                      <a:pt x="223805" y="569539"/>
                      <a:pt x="194310" y="549876"/>
                    </a:cubicBezTo>
                    <a:cubicBezTo>
                      <a:pt x="186690" y="544796"/>
                      <a:pt x="178679" y="540259"/>
                      <a:pt x="171450" y="534636"/>
                    </a:cubicBezTo>
                    <a:cubicBezTo>
                      <a:pt x="167197" y="531328"/>
                      <a:pt x="164273" y="526514"/>
                      <a:pt x="160020" y="523206"/>
                    </a:cubicBezTo>
                    <a:cubicBezTo>
                      <a:pt x="149123" y="514730"/>
                      <a:pt x="132528" y="506328"/>
                      <a:pt x="121920" y="496536"/>
                    </a:cubicBezTo>
                    <a:cubicBezTo>
                      <a:pt x="110042" y="485572"/>
                      <a:pt x="97329" y="475178"/>
                      <a:pt x="87630" y="462246"/>
                    </a:cubicBezTo>
                    <a:cubicBezTo>
                      <a:pt x="74608" y="444883"/>
                      <a:pt x="74094" y="444785"/>
                      <a:pt x="60960" y="424146"/>
                    </a:cubicBezTo>
                    <a:cubicBezTo>
                      <a:pt x="40384" y="391812"/>
                      <a:pt x="59014" y="417742"/>
                      <a:pt x="38100" y="389856"/>
                    </a:cubicBezTo>
                    <a:cubicBezTo>
                      <a:pt x="29099" y="362853"/>
                      <a:pt x="41732" y="396737"/>
                      <a:pt x="22860" y="363186"/>
                    </a:cubicBezTo>
                    <a:cubicBezTo>
                      <a:pt x="14507" y="348335"/>
                      <a:pt x="0" y="317466"/>
                      <a:pt x="0" y="317466"/>
                    </a:cubicBezTo>
                    <a:cubicBezTo>
                      <a:pt x="2540" y="308576"/>
                      <a:pt x="3485" y="299066"/>
                      <a:pt x="7620" y="290796"/>
                    </a:cubicBezTo>
                    <a:cubicBezTo>
                      <a:pt x="10030" y="285977"/>
                      <a:pt x="14692" y="282535"/>
                      <a:pt x="19050" y="279366"/>
                    </a:cubicBezTo>
                    <a:cubicBezTo>
                      <a:pt x="28740" y="272319"/>
                      <a:pt x="39561" y="266962"/>
                      <a:pt x="49530" y="260316"/>
                    </a:cubicBezTo>
                    <a:cubicBezTo>
                      <a:pt x="53340" y="257776"/>
                      <a:pt x="56776" y="254556"/>
                      <a:pt x="60960" y="252696"/>
                    </a:cubicBezTo>
                    <a:cubicBezTo>
                      <a:pt x="68300" y="249434"/>
                      <a:pt x="76200" y="247616"/>
                      <a:pt x="83820" y="245076"/>
                    </a:cubicBezTo>
                    <a:cubicBezTo>
                      <a:pt x="102870" y="246346"/>
                      <a:pt x="122111" y="245908"/>
                      <a:pt x="140970" y="248886"/>
                    </a:cubicBezTo>
                    <a:cubicBezTo>
                      <a:pt x="146580" y="249772"/>
                      <a:pt x="150990" y="254269"/>
                      <a:pt x="156210" y="256506"/>
                    </a:cubicBezTo>
                    <a:cubicBezTo>
                      <a:pt x="179292" y="266398"/>
                      <a:pt x="155117" y="252149"/>
                      <a:pt x="186690" y="267936"/>
                    </a:cubicBezTo>
                    <a:cubicBezTo>
                      <a:pt x="190786" y="269984"/>
                      <a:pt x="194024" y="273508"/>
                      <a:pt x="198120" y="275556"/>
                    </a:cubicBezTo>
                    <a:cubicBezTo>
                      <a:pt x="214779" y="283886"/>
                      <a:pt x="222248" y="283683"/>
                      <a:pt x="240030" y="290796"/>
                    </a:cubicBezTo>
                    <a:cubicBezTo>
                      <a:pt x="248279" y="294095"/>
                      <a:pt x="261124" y="299666"/>
                      <a:pt x="270510" y="302226"/>
                    </a:cubicBezTo>
                    <a:cubicBezTo>
                      <a:pt x="295784" y="309119"/>
                      <a:pt x="297824" y="309213"/>
                      <a:pt x="320040" y="313656"/>
                    </a:cubicBezTo>
                    <a:cubicBezTo>
                      <a:pt x="317500" y="317466"/>
                      <a:pt x="314613" y="321066"/>
                      <a:pt x="312420" y="325086"/>
                    </a:cubicBezTo>
                    <a:cubicBezTo>
                      <a:pt x="306981" y="335058"/>
                      <a:pt x="303481" y="346115"/>
                      <a:pt x="297180" y="355566"/>
                    </a:cubicBezTo>
                    <a:lnTo>
                      <a:pt x="289560" y="366996"/>
                    </a:lnTo>
                    <a:cubicBezTo>
                      <a:pt x="288290" y="372076"/>
                      <a:pt x="285750" y="377000"/>
                      <a:pt x="285750" y="382236"/>
                    </a:cubicBezTo>
                    <a:cubicBezTo>
                      <a:pt x="285750" y="399207"/>
                      <a:pt x="287373" y="407448"/>
                      <a:pt x="300990" y="416526"/>
                    </a:cubicBezTo>
                    <a:cubicBezTo>
                      <a:pt x="304332" y="418754"/>
                      <a:pt x="308610" y="419066"/>
                      <a:pt x="312420" y="420336"/>
                    </a:cubicBezTo>
                    <a:lnTo>
                      <a:pt x="346710" y="416526"/>
                    </a:lnTo>
                    <a:cubicBezTo>
                      <a:pt x="433692" y="405653"/>
                      <a:pt x="301797" y="420670"/>
                      <a:pt x="407670" y="408906"/>
                    </a:cubicBezTo>
                    <a:cubicBezTo>
                      <a:pt x="430702" y="403148"/>
                      <a:pt x="417942" y="406752"/>
                      <a:pt x="445770" y="397476"/>
                    </a:cubicBezTo>
                    <a:lnTo>
                      <a:pt x="457200" y="393666"/>
                    </a:lnTo>
                    <a:lnTo>
                      <a:pt x="468630" y="389856"/>
                    </a:lnTo>
                  </a:path>
                </a:pathLst>
              </a:custGeom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grpSp>
            <p:nvGrpSpPr>
              <p:cNvPr id="216" name="Group 63"/>
              <p:cNvGrpSpPr>
                <a:grpSpLocks/>
              </p:cNvGrpSpPr>
              <p:nvPr/>
            </p:nvGrpSpPr>
            <p:grpSpPr bwMode="auto">
              <a:xfrm>
                <a:off x="5410200" y="3886199"/>
                <a:ext cx="721713" cy="598433"/>
                <a:chOff x="5410200" y="3886199"/>
                <a:chExt cx="721713" cy="598433"/>
              </a:xfrm>
            </p:grpSpPr>
            <p:grpSp>
              <p:nvGrpSpPr>
                <p:cNvPr id="217" name="Group 57"/>
                <p:cNvGrpSpPr>
                  <a:grpSpLocks/>
                </p:cNvGrpSpPr>
                <p:nvPr/>
              </p:nvGrpSpPr>
              <p:grpSpPr bwMode="auto">
                <a:xfrm>
                  <a:off x="5410200" y="3886199"/>
                  <a:ext cx="721713" cy="598433"/>
                  <a:chOff x="5410200" y="3886199"/>
                  <a:chExt cx="721713" cy="598433"/>
                </a:xfrm>
              </p:grpSpPr>
              <p:grpSp>
                <p:nvGrpSpPr>
                  <p:cNvPr id="219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410200" y="3886199"/>
                    <a:ext cx="721713" cy="598433"/>
                    <a:chOff x="2530764" y="1493982"/>
                    <a:chExt cx="3987799" cy="2833255"/>
                  </a:xfrm>
                </p:grpSpPr>
                <p:sp>
                  <p:nvSpPr>
                    <p:cNvPr id="221" name="Freeform 220"/>
                    <p:cNvSpPr/>
                    <p:nvPr/>
                  </p:nvSpPr>
                  <p:spPr>
                    <a:xfrm>
                      <a:off x="3124369" y="2885960"/>
                      <a:ext cx="1816393" cy="968811"/>
                    </a:xfrm>
                    <a:custGeom>
                      <a:avLst/>
                      <a:gdLst>
                        <a:gd name="connsiteX0" fmla="*/ 995190 w 1781059"/>
                        <a:gd name="connsiteY0" fmla="*/ 18361 h 969484"/>
                        <a:gd name="connsiteX1" fmla="*/ 1006206 w 1781059"/>
                        <a:gd name="connsiteY1" fmla="*/ 80790 h 969484"/>
                        <a:gd name="connsiteX2" fmla="*/ 874004 w 1781059"/>
                        <a:gd name="connsiteY2" fmla="*/ 102824 h 969484"/>
                        <a:gd name="connsiteX3" fmla="*/ 609599 w 1781059"/>
                        <a:gd name="connsiteY3" fmla="*/ 66101 h 969484"/>
                        <a:gd name="connsiteX4" fmla="*/ 400279 w 1781059"/>
                        <a:gd name="connsiteY4" fmla="*/ 40395 h 969484"/>
                        <a:gd name="connsiteX5" fmla="*/ 279093 w 1781059"/>
                        <a:gd name="connsiteY5" fmla="*/ 44067 h 969484"/>
                        <a:gd name="connsiteX6" fmla="*/ 183614 w 1781059"/>
                        <a:gd name="connsiteY6" fmla="*/ 165253 h 969484"/>
                        <a:gd name="connsiteX7" fmla="*/ 88134 w 1781059"/>
                        <a:gd name="connsiteY7" fmla="*/ 330506 h 969484"/>
                        <a:gd name="connsiteX8" fmla="*/ 3672 w 1781059"/>
                        <a:gd name="connsiteY8" fmla="*/ 470053 h 969484"/>
                        <a:gd name="connsiteX9" fmla="*/ 66100 w 1781059"/>
                        <a:gd name="connsiteY9" fmla="*/ 503103 h 969484"/>
                        <a:gd name="connsiteX10" fmla="*/ 190958 w 1781059"/>
                        <a:gd name="connsiteY10" fmla="*/ 525137 h 969484"/>
                        <a:gd name="connsiteX11" fmla="*/ 510447 w 1781059"/>
                        <a:gd name="connsiteY11" fmla="*/ 572877 h 969484"/>
                        <a:gd name="connsiteX12" fmla="*/ 859315 w 1781059"/>
                        <a:gd name="connsiteY12" fmla="*/ 605927 h 969484"/>
                        <a:gd name="connsiteX13" fmla="*/ 1098014 w 1781059"/>
                        <a:gd name="connsiteY13" fmla="*/ 668356 h 969484"/>
                        <a:gd name="connsiteX14" fmla="*/ 1344057 w 1781059"/>
                        <a:gd name="connsiteY14" fmla="*/ 767508 h 969484"/>
                        <a:gd name="connsiteX15" fmla="*/ 1630496 w 1781059"/>
                        <a:gd name="connsiteY15" fmla="*/ 903383 h 969484"/>
                        <a:gd name="connsiteX16" fmla="*/ 1733320 w 1781059"/>
                        <a:gd name="connsiteY16" fmla="*/ 954795 h 969484"/>
                        <a:gd name="connsiteX17" fmla="*/ 1777387 w 1781059"/>
                        <a:gd name="connsiteY17" fmla="*/ 958467 h 969484"/>
                        <a:gd name="connsiteX18" fmla="*/ 1711286 w 1781059"/>
                        <a:gd name="connsiteY18" fmla="*/ 888694 h 969484"/>
                        <a:gd name="connsiteX19" fmla="*/ 1494621 w 1781059"/>
                        <a:gd name="connsiteY19" fmla="*/ 635306 h 969484"/>
                        <a:gd name="connsiteX20" fmla="*/ 1145753 w 1781059"/>
                        <a:gd name="connsiteY20" fmla="*/ 190959 h 969484"/>
                        <a:gd name="connsiteX21" fmla="*/ 995190 w 1781059"/>
                        <a:gd name="connsiteY21" fmla="*/ 18361 h 969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1781059" h="969484">
                          <a:moveTo>
                            <a:pt x="995190" y="18361"/>
                          </a:moveTo>
                          <a:cubicBezTo>
                            <a:pt x="971932" y="0"/>
                            <a:pt x="1026404" y="66713"/>
                            <a:pt x="1006206" y="80790"/>
                          </a:cubicBezTo>
                          <a:cubicBezTo>
                            <a:pt x="986008" y="94867"/>
                            <a:pt x="940105" y="105272"/>
                            <a:pt x="874004" y="102824"/>
                          </a:cubicBezTo>
                          <a:cubicBezTo>
                            <a:pt x="807903" y="100376"/>
                            <a:pt x="609599" y="66101"/>
                            <a:pt x="609599" y="66101"/>
                          </a:cubicBezTo>
                          <a:cubicBezTo>
                            <a:pt x="530645" y="55696"/>
                            <a:pt x="455363" y="44067"/>
                            <a:pt x="400279" y="40395"/>
                          </a:cubicBezTo>
                          <a:cubicBezTo>
                            <a:pt x="345195" y="36723"/>
                            <a:pt x="315204" y="23257"/>
                            <a:pt x="279093" y="44067"/>
                          </a:cubicBezTo>
                          <a:cubicBezTo>
                            <a:pt x="242982" y="64877"/>
                            <a:pt x="215441" y="117513"/>
                            <a:pt x="183614" y="165253"/>
                          </a:cubicBezTo>
                          <a:cubicBezTo>
                            <a:pt x="151788" y="212993"/>
                            <a:pt x="118124" y="279706"/>
                            <a:pt x="88134" y="330506"/>
                          </a:cubicBezTo>
                          <a:cubicBezTo>
                            <a:pt x="58144" y="381306"/>
                            <a:pt x="7344" y="441287"/>
                            <a:pt x="3672" y="470053"/>
                          </a:cubicBezTo>
                          <a:cubicBezTo>
                            <a:pt x="0" y="498819"/>
                            <a:pt x="34886" y="493922"/>
                            <a:pt x="66100" y="503103"/>
                          </a:cubicBezTo>
                          <a:cubicBezTo>
                            <a:pt x="97314" y="512284"/>
                            <a:pt x="190958" y="525137"/>
                            <a:pt x="190958" y="525137"/>
                          </a:cubicBezTo>
                          <a:cubicBezTo>
                            <a:pt x="265016" y="536766"/>
                            <a:pt x="399054" y="559412"/>
                            <a:pt x="510447" y="572877"/>
                          </a:cubicBezTo>
                          <a:cubicBezTo>
                            <a:pt x="621840" y="586342"/>
                            <a:pt x="761387" y="590014"/>
                            <a:pt x="859315" y="605927"/>
                          </a:cubicBezTo>
                          <a:cubicBezTo>
                            <a:pt x="957243" y="621840"/>
                            <a:pt x="1017224" y="641426"/>
                            <a:pt x="1098014" y="668356"/>
                          </a:cubicBezTo>
                          <a:cubicBezTo>
                            <a:pt x="1178804" y="695286"/>
                            <a:pt x="1255310" y="728337"/>
                            <a:pt x="1344057" y="767508"/>
                          </a:cubicBezTo>
                          <a:cubicBezTo>
                            <a:pt x="1432804" y="806679"/>
                            <a:pt x="1565619" y="872169"/>
                            <a:pt x="1630496" y="903383"/>
                          </a:cubicBezTo>
                          <a:cubicBezTo>
                            <a:pt x="1695373" y="934597"/>
                            <a:pt x="1708838" y="945614"/>
                            <a:pt x="1733320" y="954795"/>
                          </a:cubicBezTo>
                          <a:cubicBezTo>
                            <a:pt x="1757802" y="963976"/>
                            <a:pt x="1781059" y="969484"/>
                            <a:pt x="1777387" y="958467"/>
                          </a:cubicBezTo>
                          <a:cubicBezTo>
                            <a:pt x="1773715" y="947450"/>
                            <a:pt x="1758414" y="942554"/>
                            <a:pt x="1711286" y="888694"/>
                          </a:cubicBezTo>
                          <a:cubicBezTo>
                            <a:pt x="1664158" y="834834"/>
                            <a:pt x="1588877" y="751595"/>
                            <a:pt x="1494621" y="635306"/>
                          </a:cubicBezTo>
                          <a:cubicBezTo>
                            <a:pt x="1400365" y="519017"/>
                            <a:pt x="1227767" y="291335"/>
                            <a:pt x="1145753" y="190959"/>
                          </a:cubicBezTo>
                          <a:cubicBezTo>
                            <a:pt x="1063739" y="90583"/>
                            <a:pt x="1018448" y="36722"/>
                            <a:pt x="995190" y="18361"/>
                          </a:cubicBezTo>
                          <a:close/>
                        </a:path>
                      </a:pathLst>
                    </a:custGeom>
                    <a:solidFill>
                      <a:srgbClr val="80881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222" name="Freeform 221"/>
                    <p:cNvSpPr/>
                    <p:nvPr/>
                  </p:nvSpPr>
                  <p:spPr>
                    <a:xfrm>
                      <a:off x="2826861" y="1493982"/>
                      <a:ext cx="3695420" cy="3040076"/>
                    </a:xfrm>
                    <a:custGeom>
                      <a:avLst/>
                      <a:gdLst>
                        <a:gd name="connsiteX0" fmla="*/ 1279236 w 3987799"/>
                        <a:gd name="connsiteY0" fmla="*/ 1373909 h 2833255"/>
                        <a:gd name="connsiteX1" fmla="*/ 1237672 w 3987799"/>
                        <a:gd name="connsiteY1" fmla="*/ 1484745 h 2833255"/>
                        <a:gd name="connsiteX2" fmla="*/ 669636 w 3987799"/>
                        <a:gd name="connsiteY2" fmla="*/ 1429327 h 2833255"/>
                        <a:gd name="connsiteX3" fmla="*/ 87745 w 3987799"/>
                        <a:gd name="connsiteY3" fmla="*/ 1457036 h 2833255"/>
                        <a:gd name="connsiteX4" fmla="*/ 212436 w 3987799"/>
                        <a:gd name="connsiteY4" fmla="*/ 1858818 h 2833255"/>
                        <a:gd name="connsiteX5" fmla="*/ 1362363 w 3987799"/>
                        <a:gd name="connsiteY5" fmla="*/ 2038927 h 2833255"/>
                        <a:gd name="connsiteX6" fmla="*/ 2304472 w 3987799"/>
                        <a:gd name="connsiteY6" fmla="*/ 2440709 h 2833255"/>
                        <a:gd name="connsiteX7" fmla="*/ 3454400 w 3987799"/>
                        <a:gd name="connsiteY7" fmla="*/ 2593109 h 2833255"/>
                        <a:gd name="connsiteX8" fmla="*/ 3980872 w 3987799"/>
                        <a:gd name="connsiteY8" fmla="*/ 1747982 h 2833255"/>
                        <a:gd name="connsiteX9" fmla="*/ 3412836 w 3987799"/>
                        <a:gd name="connsiteY9" fmla="*/ 625763 h 2833255"/>
                        <a:gd name="connsiteX10" fmla="*/ 2346036 w 3987799"/>
                        <a:gd name="connsiteY10" fmla="*/ 43873 h 2833255"/>
                        <a:gd name="connsiteX11" fmla="*/ 1002145 w 3987799"/>
                        <a:gd name="connsiteY11" fmla="*/ 889000 h 2833255"/>
                        <a:gd name="connsiteX12" fmla="*/ 115454 w 3987799"/>
                        <a:gd name="connsiteY12" fmla="*/ 2260600 h 2833255"/>
                        <a:gd name="connsiteX13" fmla="*/ 461818 w 3987799"/>
                        <a:gd name="connsiteY13" fmla="*/ 2787073 h 2833255"/>
                        <a:gd name="connsiteX14" fmla="*/ 1126836 w 3987799"/>
                        <a:gd name="connsiteY14" fmla="*/ 2537691 h 2833255"/>
                        <a:gd name="connsiteX15" fmla="*/ 1237672 w 3987799"/>
                        <a:gd name="connsiteY15" fmla="*/ 2399145 h 2833255"/>
                        <a:gd name="connsiteX16" fmla="*/ 1376218 w 3987799"/>
                        <a:gd name="connsiteY16" fmla="*/ 2690091 h 2833255"/>
                        <a:gd name="connsiteX17" fmla="*/ 1902691 w 3987799"/>
                        <a:gd name="connsiteY17" fmla="*/ 2593109 h 2833255"/>
                        <a:gd name="connsiteX18" fmla="*/ 2124363 w 3987799"/>
                        <a:gd name="connsiteY18" fmla="*/ 2385291 h 2833255"/>
                        <a:gd name="connsiteX19" fmla="*/ 2110509 w 3987799"/>
                        <a:gd name="connsiteY19" fmla="*/ 2385291 h 2833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987799" h="2833255">
                          <a:moveTo>
                            <a:pt x="1279236" y="1373909"/>
                          </a:moveTo>
                          <a:cubicBezTo>
                            <a:pt x="1309254" y="1424709"/>
                            <a:pt x="1339272" y="1475509"/>
                            <a:pt x="1237672" y="1484745"/>
                          </a:cubicBezTo>
                          <a:cubicBezTo>
                            <a:pt x="1136072" y="1493981"/>
                            <a:pt x="861291" y="1433945"/>
                            <a:pt x="669636" y="1429327"/>
                          </a:cubicBezTo>
                          <a:cubicBezTo>
                            <a:pt x="477982" y="1424709"/>
                            <a:pt x="163945" y="1385454"/>
                            <a:pt x="87745" y="1457036"/>
                          </a:cubicBezTo>
                          <a:cubicBezTo>
                            <a:pt x="11545" y="1528618"/>
                            <a:pt x="0" y="1761836"/>
                            <a:pt x="212436" y="1858818"/>
                          </a:cubicBezTo>
                          <a:cubicBezTo>
                            <a:pt x="424872" y="1955800"/>
                            <a:pt x="1013691" y="1941945"/>
                            <a:pt x="1362363" y="2038927"/>
                          </a:cubicBezTo>
                          <a:cubicBezTo>
                            <a:pt x="1711035" y="2135909"/>
                            <a:pt x="1955799" y="2348345"/>
                            <a:pt x="2304472" y="2440709"/>
                          </a:cubicBezTo>
                          <a:cubicBezTo>
                            <a:pt x="2653145" y="2533073"/>
                            <a:pt x="3175000" y="2708563"/>
                            <a:pt x="3454400" y="2593109"/>
                          </a:cubicBezTo>
                          <a:cubicBezTo>
                            <a:pt x="3733800" y="2477655"/>
                            <a:pt x="3987799" y="2075873"/>
                            <a:pt x="3980872" y="1747982"/>
                          </a:cubicBezTo>
                          <a:cubicBezTo>
                            <a:pt x="3973945" y="1420091"/>
                            <a:pt x="3685309" y="909781"/>
                            <a:pt x="3412836" y="625763"/>
                          </a:cubicBezTo>
                          <a:cubicBezTo>
                            <a:pt x="3140363" y="341745"/>
                            <a:pt x="2747818" y="0"/>
                            <a:pt x="2346036" y="43873"/>
                          </a:cubicBezTo>
                          <a:cubicBezTo>
                            <a:pt x="1944254" y="87746"/>
                            <a:pt x="1373909" y="519546"/>
                            <a:pt x="1002145" y="889000"/>
                          </a:cubicBezTo>
                          <a:cubicBezTo>
                            <a:pt x="630381" y="1258454"/>
                            <a:pt x="205509" y="1944255"/>
                            <a:pt x="115454" y="2260600"/>
                          </a:cubicBezTo>
                          <a:cubicBezTo>
                            <a:pt x="25400" y="2576946"/>
                            <a:pt x="293254" y="2740891"/>
                            <a:pt x="461818" y="2787073"/>
                          </a:cubicBezTo>
                          <a:cubicBezTo>
                            <a:pt x="630382" y="2833255"/>
                            <a:pt x="997527" y="2602346"/>
                            <a:pt x="1126836" y="2537691"/>
                          </a:cubicBezTo>
                          <a:cubicBezTo>
                            <a:pt x="1256145" y="2473036"/>
                            <a:pt x="1196108" y="2373745"/>
                            <a:pt x="1237672" y="2399145"/>
                          </a:cubicBezTo>
                          <a:cubicBezTo>
                            <a:pt x="1279236" y="2424545"/>
                            <a:pt x="1265381" y="2657764"/>
                            <a:pt x="1376218" y="2690091"/>
                          </a:cubicBezTo>
                          <a:cubicBezTo>
                            <a:pt x="1487055" y="2722418"/>
                            <a:pt x="1778000" y="2643909"/>
                            <a:pt x="1902691" y="2593109"/>
                          </a:cubicBezTo>
                          <a:cubicBezTo>
                            <a:pt x="2027382" y="2542309"/>
                            <a:pt x="2089727" y="2419927"/>
                            <a:pt x="2124363" y="2385291"/>
                          </a:cubicBezTo>
                          <a:cubicBezTo>
                            <a:pt x="2158999" y="2350655"/>
                            <a:pt x="2134754" y="2367973"/>
                            <a:pt x="2110509" y="2385291"/>
                          </a:cubicBezTo>
                        </a:path>
                      </a:pathLst>
                    </a:custGeom>
                    <a:solidFill>
                      <a:srgbClr val="808812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cxnSp>
                <p:nvCxnSpPr>
                  <p:cNvPr id="220" name="Straight Connector 219"/>
                  <p:cNvCxnSpPr/>
                  <p:nvPr/>
                </p:nvCxnSpPr>
                <p:spPr>
                  <a:xfrm rot="-1200000" flipV="1">
                    <a:off x="5520466" y="4215489"/>
                    <a:ext cx="28339" cy="28225"/>
                  </a:xfrm>
                  <a:prstGeom prst="line">
                    <a:avLst/>
                  </a:prstGeom>
                  <a:ln w="57150" cap="rnd">
                    <a:solidFill>
                      <a:srgbClr val="8088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8" name="Straight Connector 217"/>
                <p:cNvCxnSpPr/>
                <p:nvPr/>
              </p:nvCxnSpPr>
              <p:spPr>
                <a:xfrm rot="120000">
                  <a:off x="5520466" y="4191969"/>
                  <a:ext cx="82182" cy="23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0" name="Rectangle 139"/>
          <p:cNvSpPr/>
          <p:nvPr/>
        </p:nvSpPr>
        <p:spPr bwMode="auto">
          <a:xfrm>
            <a:off x="467544" y="3133328"/>
            <a:ext cx="8382000" cy="1447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 bwMode="auto">
          <a:xfrm>
            <a:off x="6076522" y="4941168"/>
            <a:ext cx="27749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+mn-cs"/>
              </a:rPr>
              <a:t>Extra protein translated</a:t>
            </a:r>
          </a:p>
        </p:txBody>
      </p:sp>
      <p:sp>
        <p:nvSpPr>
          <p:cNvPr id="146" name="TextBox 110"/>
          <p:cNvSpPr txBox="1">
            <a:spLocks noChangeArrowheads="1"/>
          </p:cNvSpPr>
          <p:nvPr/>
        </p:nvSpPr>
        <p:spPr bwMode="auto">
          <a:xfrm>
            <a:off x="553246" y="3433083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/>
              <a:t>Antisense construct:</a:t>
            </a:r>
          </a:p>
        </p:txBody>
      </p:sp>
      <p:grpSp>
        <p:nvGrpSpPr>
          <p:cNvPr id="147" name="Group 111"/>
          <p:cNvGrpSpPr/>
          <p:nvPr/>
        </p:nvGrpSpPr>
        <p:grpSpPr bwMode="auto">
          <a:xfrm>
            <a:off x="934246" y="3908772"/>
            <a:ext cx="1981200" cy="457200"/>
            <a:chOff x="3733800" y="2246778"/>
            <a:chExt cx="1981200" cy="457200"/>
          </a:xfrm>
          <a:solidFill>
            <a:srgbClr val="FF0000"/>
          </a:solidFill>
        </p:grpSpPr>
        <p:sp>
          <p:nvSpPr>
            <p:cNvPr id="209" name="Rectangle 208"/>
            <p:cNvSpPr/>
            <p:nvPr/>
          </p:nvSpPr>
          <p:spPr>
            <a:xfrm>
              <a:off x="3733800" y="2362200"/>
              <a:ext cx="990600" cy="2286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PRO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 flipV="1">
              <a:off x="4724400" y="2362200"/>
              <a:ext cx="990600" cy="2286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ORF</a:t>
              </a:r>
            </a:p>
          </p:txBody>
        </p:sp>
        <p:sp>
          <p:nvSpPr>
            <p:cNvPr id="211" name="Right Triangle 210"/>
            <p:cNvSpPr>
              <a:spLocks noChangeAspect="1"/>
            </p:cNvSpPr>
            <p:nvPr/>
          </p:nvSpPr>
          <p:spPr>
            <a:xfrm rot="8092762" flipH="1">
              <a:off x="4666688" y="2246778"/>
              <a:ext cx="457200" cy="457200"/>
            </a:xfrm>
            <a:prstGeom prst="rt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48" name="Rectangle 147"/>
          <p:cNvSpPr/>
          <p:nvPr/>
        </p:nvSpPr>
        <p:spPr bwMode="auto">
          <a:xfrm>
            <a:off x="437722" y="4941168"/>
            <a:ext cx="8382000" cy="1371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9" name="TextBox 116"/>
          <p:cNvSpPr txBox="1">
            <a:spLocks noChangeArrowheads="1"/>
          </p:cNvSpPr>
          <p:nvPr/>
        </p:nvSpPr>
        <p:spPr bwMode="auto">
          <a:xfrm>
            <a:off x="477046" y="3128283"/>
            <a:ext cx="1338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b="1" dirty="0"/>
              <a:t>Transgene</a:t>
            </a:r>
          </a:p>
        </p:txBody>
      </p:sp>
      <p:grpSp>
        <p:nvGrpSpPr>
          <p:cNvPr id="150" name="Group 171"/>
          <p:cNvGrpSpPr>
            <a:grpSpLocks/>
          </p:cNvGrpSpPr>
          <p:nvPr/>
        </p:nvGrpSpPr>
        <p:grpSpPr bwMode="auto">
          <a:xfrm>
            <a:off x="6725446" y="4042683"/>
            <a:ext cx="908050" cy="153987"/>
            <a:chOff x="5715000" y="4953000"/>
            <a:chExt cx="908050" cy="153987"/>
          </a:xfrm>
        </p:grpSpPr>
        <p:cxnSp>
          <p:nvCxnSpPr>
            <p:cNvPr id="152" name="Straight Connector 151"/>
            <p:cNvCxnSpPr/>
            <p:nvPr/>
          </p:nvCxnSpPr>
          <p:spPr bwMode="auto">
            <a:xfrm flipH="1">
              <a:off x="5715000" y="5105400"/>
              <a:ext cx="831850" cy="158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 bwMode="auto">
            <a:xfrm>
              <a:off x="5791200" y="4953000"/>
              <a:ext cx="831850" cy="1588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67"/>
            <p:cNvGrpSpPr>
              <a:grpSpLocks/>
            </p:cNvGrpSpPr>
            <p:nvPr/>
          </p:nvGrpSpPr>
          <p:grpSpPr bwMode="auto">
            <a:xfrm>
              <a:off x="6324600" y="5029200"/>
              <a:ext cx="193675" cy="74612"/>
              <a:chOff x="6858760" y="3000372"/>
              <a:chExt cx="499322" cy="142959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 rot="5400000">
                <a:off x="7286600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5400000">
                <a:off x="7214977" y="3069806"/>
                <a:ext cx="142961" cy="4094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rot="5400000">
                <a:off x="7143353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rot="5400000">
                <a:off x="7071730" y="3069807"/>
                <a:ext cx="142961" cy="4092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rot="5400000">
                <a:off x="7002151" y="3069806"/>
                <a:ext cx="142961" cy="4094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5400000">
                <a:off x="6930528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5400000">
                <a:off x="6858904" y="3069807"/>
                <a:ext cx="142961" cy="4092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5400000">
                <a:off x="6787278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76"/>
            <p:cNvGrpSpPr>
              <a:grpSpLocks/>
            </p:cNvGrpSpPr>
            <p:nvPr/>
          </p:nvGrpSpPr>
          <p:grpSpPr bwMode="auto">
            <a:xfrm>
              <a:off x="6096000" y="5029200"/>
              <a:ext cx="193675" cy="74612"/>
              <a:chOff x="6859503" y="3000372"/>
              <a:chExt cx="499322" cy="142959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rot="5400000">
                <a:off x="7287343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rot="5400000">
                <a:off x="7215720" y="3069806"/>
                <a:ext cx="142961" cy="4094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7144096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5400000">
                <a:off x="7072473" y="3069807"/>
                <a:ext cx="142961" cy="4092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5400000">
                <a:off x="7002894" y="3069806"/>
                <a:ext cx="142961" cy="4094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6931271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5400000">
                <a:off x="6859647" y="3069807"/>
                <a:ext cx="142961" cy="4092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>
                <a:off x="6788021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85"/>
            <p:cNvGrpSpPr>
              <a:grpSpLocks/>
            </p:cNvGrpSpPr>
            <p:nvPr/>
          </p:nvGrpSpPr>
          <p:grpSpPr bwMode="auto">
            <a:xfrm>
              <a:off x="5867400" y="5029200"/>
              <a:ext cx="193675" cy="74612"/>
              <a:chOff x="6858760" y="3000372"/>
              <a:chExt cx="499322" cy="142959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5400000">
                <a:off x="7286600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7214977" y="3069806"/>
                <a:ext cx="142961" cy="4094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5400000">
                <a:off x="7143353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5400000">
                <a:off x="7071730" y="3069807"/>
                <a:ext cx="142961" cy="4092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7002151" y="3069806"/>
                <a:ext cx="142961" cy="4094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5400000">
                <a:off x="6930528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5400000">
                <a:off x="6858904" y="3069807"/>
                <a:ext cx="142961" cy="4092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6787278" y="3071853"/>
                <a:ext cx="142961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85"/>
            <p:cNvGrpSpPr>
              <a:grpSpLocks/>
            </p:cNvGrpSpPr>
            <p:nvPr/>
          </p:nvGrpSpPr>
          <p:grpSpPr bwMode="auto">
            <a:xfrm>
              <a:off x="5867400" y="4953000"/>
              <a:ext cx="193675" cy="74612"/>
              <a:chOff x="6858760" y="3000372"/>
              <a:chExt cx="499322" cy="142959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rot="5400000">
                <a:off x="7286600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5400000">
                <a:off x="7214977" y="3069806"/>
                <a:ext cx="142961" cy="409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rot="5400000">
                <a:off x="7143353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7071730" y="3069807"/>
                <a:ext cx="142961" cy="4092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400000">
                <a:off x="7002151" y="3069806"/>
                <a:ext cx="142961" cy="409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rot="5400000">
                <a:off x="6930528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6858904" y="3069807"/>
                <a:ext cx="142961" cy="4092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5400000">
                <a:off x="6787278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85"/>
            <p:cNvGrpSpPr>
              <a:grpSpLocks/>
            </p:cNvGrpSpPr>
            <p:nvPr/>
          </p:nvGrpSpPr>
          <p:grpSpPr bwMode="auto">
            <a:xfrm>
              <a:off x="6096000" y="4953000"/>
              <a:ext cx="193675" cy="74612"/>
              <a:chOff x="6858760" y="3000372"/>
              <a:chExt cx="499322" cy="142959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rot="5400000">
                <a:off x="7286600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>
                <a:off x="7214977" y="3069806"/>
                <a:ext cx="142961" cy="409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5400000">
                <a:off x="7143353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7071730" y="3069807"/>
                <a:ext cx="142961" cy="4092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5400000">
                <a:off x="7002151" y="3069806"/>
                <a:ext cx="142961" cy="409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>
                <a:off x="6930528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5400000">
                <a:off x="6858904" y="3069807"/>
                <a:ext cx="142961" cy="4092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5400000">
                <a:off x="6787278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85"/>
            <p:cNvGrpSpPr>
              <a:grpSpLocks/>
            </p:cNvGrpSpPr>
            <p:nvPr/>
          </p:nvGrpSpPr>
          <p:grpSpPr bwMode="auto">
            <a:xfrm>
              <a:off x="6324600" y="4953000"/>
              <a:ext cx="193675" cy="74612"/>
              <a:chOff x="6858760" y="3000372"/>
              <a:chExt cx="499322" cy="142959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rot="5400000">
                <a:off x="7286600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5400000">
                <a:off x="7214977" y="3069806"/>
                <a:ext cx="142961" cy="409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>
                <a:off x="7143353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5400000">
                <a:off x="7071730" y="3069807"/>
                <a:ext cx="142961" cy="4092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>
                <a:off x="7002151" y="3069806"/>
                <a:ext cx="142961" cy="409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>
                <a:off x="6930528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6858904" y="3069807"/>
                <a:ext cx="142961" cy="4092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5400000">
                <a:off x="6787278" y="3071853"/>
                <a:ext cx="14296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w="med" len="sm"/>
                <a:tail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TextBox 150"/>
          <p:cNvSpPr txBox="1"/>
          <p:nvPr/>
        </p:nvSpPr>
        <p:spPr bwMode="auto">
          <a:xfrm>
            <a:off x="5353846" y="3280683"/>
            <a:ext cx="3657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+mn-cs"/>
              </a:rPr>
              <a:t>Sense-antisense duplex forms and prohibits translation</a:t>
            </a:r>
          </a:p>
        </p:txBody>
      </p:sp>
      <p:grpSp>
        <p:nvGrpSpPr>
          <p:cNvPr id="86" name="Group 132"/>
          <p:cNvGrpSpPr/>
          <p:nvPr/>
        </p:nvGrpSpPr>
        <p:grpSpPr bwMode="auto">
          <a:xfrm>
            <a:off x="7848600" y="1981200"/>
            <a:ext cx="908618" cy="778591"/>
            <a:chOff x="539182" y="1881414"/>
            <a:chExt cx="2064309" cy="1945177"/>
          </a:xfrm>
          <a:solidFill>
            <a:srgbClr val="CC00FF"/>
          </a:solidFill>
        </p:grpSpPr>
        <p:sp>
          <p:nvSpPr>
            <p:cNvPr id="118" name="Freeform 117"/>
            <p:cNvSpPr/>
            <p:nvPr/>
          </p:nvSpPr>
          <p:spPr>
            <a:xfrm>
              <a:off x="1032328" y="1881414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5038453">
              <a:off x="1650991" y="2177536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0" name="Freeform 119"/>
            <p:cNvSpPr/>
            <p:nvPr/>
          </p:nvSpPr>
          <p:spPr>
            <a:xfrm rot="14091502">
              <a:off x="875377" y="2852070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1" name="Freeform 120"/>
            <p:cNvSpPr/>
            <p:nvPr/>
          </p:nvSpPr>
          <p:spPr>
            <a:xfrm rot="17737804">
              <a:off x="542811" y="2366280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2" name="Freeform 121"/>
            <p:cNvSpPr/>
            <p:nvPr/>
          </p:nvSpPr>
          <p:spPr>
            <a:xfrm rot="9673483">
              <a:off x="1424023" y="2870462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91" name="Group 138"/>
          <p:cNvGrpSpPr/>
          <p:nvPr/>
        </p:nvGrpSpPr>
        <p:grpSpPr bwMode="auto">
          <a:xfrm>
            <a:off x="7829122" y="5398368"/>
            <a:ext cx="908618" cy="778591"/>
            <a:chOff x="539182" y="1881414"/>
            <a:chExt cx="2064309" cy="1945177"/>
          </a:xfrm>
          <a:solidFill>
            <a:srgbClr val="660066"/>
          </a:solidFill>
        </p:grpSpPr>
        <p:sp>
          <p:nvSpPr>
            <p:cNvPr id="112" name="Freeform 111"/>
            <p:cNvSpPr/>
            <p:nvPr/>
          </p:nvSpPr>
          <p:spPr>
            <a:xfrm>
              <a:off x="1032328" y="1881414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3" name="Freeform 112"/>
            <p:cNvSpPr/>
            <p:nvPr/>
          </p:nvSpPr>
          <p:spPr>
            <a:xfrm rot="5038453">
              <a:off x="1650991" y="2177536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4091502">
              <a:off x="875377" y="2852070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7737804">
              <a:off x="542811" y="2366280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7" name="Freeform 116"/>
            <p:cNvSpPr/>
            <p:nvPr/>
          </p:nvSpPr>
          <p:spPr>
            <a:xfrm rot="9673483">
              <a:off x="1424023" y="2870462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94" name="Group 144"/>
          <p:cNvGrpSpPr/>
          <p:nvPr/>
        </p:nvGrpSpPr>
        <p:grpSpPr bwMode="auto">
          <a:xfrm>
            <a:off x="7868446" y="3737883"/>
            <a:ext cx="908618" cy="778591"/>
            <a:chOff x="539182" y="1881414"/>
            <a:chExt cx="2064309" cy="1945177"/>
          </a:xfrm>
          <a:solidFill>
            <a:schemeClr val="bg1"/>
          </a:solidFill>
        </p:grpSpPr>
        <p:sp>
          <p:nvSpPr>
            <p:cNvPr id="100" name="Freeform 99"/>
            <p:cNvSpPr/>
            <p:nvPr/>
          </p:nvSpPr>
          <p:spPr>
            <a:xfrm>
              <a:off x="1032328" y="1881414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5" name="Freeform 104"/>
            <p:cNvSpPr/>
            <p:nvPr/>
          </p:nvSpPr>
          <p:spPr>
            <a:xfrm rot="5038453">
              <a:off x="1650991" y="2177536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8" name="Freeform 107"/>
            <p:cNvSpPr/>
            <p:nvPr/>
          </p:nvSpPr>
          <p:spPr>
            <a:xfrm rot="14091502">
              <a:off x="875377" y="2852070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9" name="Freeform 108"/>
            <p:cNvSpPr/>
            <p:nvPr/>
          </p:nvSpPr>
          <p:spPr>
            <a:xfrm rot="17737804">
              <a:off x="542811" y="2366280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1" name="Freeform 110"/>
            <p:cNvSpPr/>
            <p:nvPr/>
          </p:nvSpPr>
          <p:spPr>
            <a:xfrm rot="9673483">
              <a:off x="1424023" y="2870462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 bwMode="auto">
          <a:xfrm>
            <a:off x="3790522" y="5779368"/>
            <a:ext cx="831850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 bwMode="auto">
          <a:xfrm>
            <a:off x="3810000" y="2209800"/>
            <a:ext cx="831850" cy="158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 bwMode="auto">
          <a:xfrm flipH="1">
            <a:off x="3829846" y="4195083"/>
            <a:ext cx="831850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7"/>
          <p:cNvSpPr txBox="1">
            <a:spLocks noChangeArrowheads="1"/>
          </p:cNvSpPr>
          <p:nvPr/>
        </p:nvSpPr>
        <p:spPr bwMode="auto">
          <a:xfrm>
            <a:off x="3585985" y="6525344"/>
            <a:ext cx="5355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200" dirty="0">
                <a:latin typeface="Times New Roman" pitchFamily="-112" charset="0"/>
                <a:cs typeface="Times New Roman" pitchFamily="-112" charset="0"/>
              </a:rPr>
              <a:t>Napoli, C., Lemieux, C., and Jorgensen, R</a:t>
            </a:r>
            <a:r>
              <a:rPr lang="en-GB" altLang="en-US" sz="1200" b="1" dirty="0">
                <a:latin typeface="Times New Roman" pitchFamily="-112" charset="0"/>
                <a:cs typeface="Times New Roman" pitchFamily="-112" charset="0"/>
              </a:rPr>
              <a:t>.</a:t>
            </a:r>
            <a:r>
              <a:rPr lang="en-GB" altLang="en-US" sz="1200" dirty="0">
                <a:latin typeface="Times New Roman" pitchFamily="-112" charset="0"/>
                <a:cs typeface="Times New Roman" pitchFamily="-112" charset="0"/>
              </a:rPr>
              <a:t> (1990</a:t>
            </a:r>
            <a:r>
              <a:rPr lang="en-GB" altLang="en-US" sz="1200" dirty="0" smtClean="0">
                <a:latin typeface="Times New Roman" pitchFamily="-112" charset="0"/>
                <a:cs typeface="Times New Roman" pitchFamily="-112" charset="0"/>
              </a:rPr>
              <a:t>) Plant </a:t>
            </a:r>
            <a:r>
              <a:rPr lang="en-GB" altLang="en-US" sz="1200" dirty="0">
                <a:latin typeface="Times New Roman" pitchFamily="-112" charset="0"/>
                <a:cs typeface="Times New Roman" pitchFamily="-112" charset="0"/>
              </a:rPr>
              <a:t>Cell </a:t>
            </a:r>
            <a:r>
              <a:rPr lang="en-GB" altLang="en-US" sz="1200" b="1" dirty="0">
                <a:latin typeface="Times New Roman" pitchFamily="-112" charset="0"/>
                <a:cs typeface="Times New Roman" pitchFamily="-112" charset="0"/>
              </a:rPr>
              <a:t>2</a:t>
            </a:r>
            <a:r>
              <a:rPr lang="en-GB" altLang="en-US" sz="1200" dirty="0">
                <a:latin typeface="Times New Roman" pitchFamily="-112" charset="0"/>
                <a:cs typeface="Times New Roman" pitchFamily="-112" charset="0"/>
              </a:rPr>
              <a:t>: </a:t>
            </a:r>
            <a:r>
              <a:rPr lang="en-GB" altLang="en-US" sz="1200" dirty="0">
                <a:latin typeface="Times New Roman" pitchFamily="-112" charset="0"/>
                <a:cs typeface="Times New Roman" pitchFamily="-112" charset="0"/>
                <a:hlinkClick r:id="rId3"/>
              </a:rPr>
              <a:t>279–289. </a:t>
            </a:r>
            <a:endParaRPr lang="en-GB" altLang="en-US" sz="1200" dirty="0">
              <a:latin typeface="Times New Roman" pitchFamily="-112" charset="0"/>
              <a:cs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 bwMode="auto">
          <a:xfrm>
            <a:off x="588342" y="18864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T</a:t>
            </a:r>
            <a:r>
              <a:rPr lang="en-GB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he sense gene construct also inhibits endogenous CHS expression – Co-suppression</a:t>
            </a:r>
          </a:p>
        </p:txBody>
      </p:sp>
      <p:sp>
        <p:nvSpPr>
          <p:cNvPr id="39939" name="TextBox 6"/>
          <p:cNvSpPr txBox="1">
            <a:spLocks noChangeArrowheads="1"/>
          </p:cNvSpPr>
          <p:nvPr/>
        </p:nvSpPr>
        <p:spPr bwMode="auto">
          <a:xfrm>
            <a:off x="2512221" y="3229013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800" dirty="0">
                <a:latin typeface="Times New Roman" pitchFamily="-112" charset="0"/>
                <a:cs typeface="Times New Roman" pitchFamily="-112" charset="0"/>
              </a:rPr>
              <a:t>Photo credit </a:t>
            </a:r>
            <a:r>
              <a:rPr lang="en-GB" altLang="en-US" sz="800" dirty="0">
                <a:latin typeface="Times New Roman" pitchFamily="-112" charset="0"/>
                <a:cs typeface="Times New Roman" pitchFamily="-112" charset="0"/>
                <a:hlinkClick r:id="rId3"/>
              </a:rPr>
              <a:t>Richard Jorgensen</a:t>
            </a:r>
            <a:endParaRPr lang="en-GB" altLang="en-US" sz="800" dirty="0">
              <a:latin typeface="Times New Roman" pitchFamily="-112" charset="0"/>
              <a:cs typeface="Times New Roman" pitchFamily="-112" charset="0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9927"/>
            <a:ext cx="193855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82" y="1199927"/>
            <a:ext cx="1938257" cy="18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39" y="1199927"/>
            <a:ext cx="1869034" cy="18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25"/>
          <p:cNvSpPr txBox="1">
            <a:spLocks noChangeArrowheads="1"/>
          </p:cNvSpPr>
          <p:nvPr/>
        </p:nvSpPr>
        <p:spPr bwMode="auto">
          <a:xfrm>
            <a:off x="4387552" y="3152019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dirty="0"/>
              <a:t>Plants carrying CHS transgene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048581" y="3140968"/>
            <a:ext cx="3581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6" name="Group 33"/>
          <p:cNvGrpSpPr>
            <a:grpSpLocks/>
          </p:cNvGrpSpPr>
          <p:nvPr/>
        </p:nvGrpSpPr>
        <p:grpSpPr bwMode="auto">
          <a:xfrm>
            <a:off x="5220072" y="3911992"/>
            <a:ext cx="2795588" cy="525463"/>
            <a:chOff x="228600" y="4131158"/>
            <a:chExt cx="2795549" cy="524721"/>
          </a:xfrm>
        </p:grpSpPr>
        <p:grpSp>
          <p:nvGrpSpPr>
            <p:cNvPr id="39956" name="Group 18"/>
            <p:cNvGrpSpPr>
              <a:grpSpLocks/>
            </p:cNvGrpSpPr>
            <p:nvPr/>
          </p:nvGrpSpPr>
          <p:grpSpPr bwMode="auto">
            <a:xfrm>
              <a:off x="228600" y="4131158"/>
              <a:ext cx="2795549" cy="524721"/>
              <a:chOff x="381000" y="4661383"/>
              <a:chExt cx="2795549" cy="52472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4724793"/>
                <a:ext cx="2590764" cy="45655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Triangle 17"/>
              <p:cNvSpPr>
                <a:spLocks noChangeAspect="1"/>
              </p:cNvSpPr>
              <p:nvPr/>
            </p:nvSpPr>
            <p:spPr>
              <a:xfrm rot="13507238">
                <a:off x="2651461" y="4661016"/>
                <a:ext cx="524721" cy="525456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9957" name="TextBox 25"/>
            <p:cNvSpPr txBox="1">
              <a:spLocks noChangeArrowheads="1"/>
            </p:cNvSpPr>
            <p:nvPr/>
          </p:nvSpPr>
          <p:spPr bwMode="auto">
            <a:xfrm>
              <a:off x="304800" y="4270375"/>
              <a:ext cx="23775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dirty="0" err="1">
                  <a:solidFill>
                    <a:schemeClr val="bg1"/>
                  </a:solidFill>
                </a:rPr>
                <a:t>CaMV</a:t>
              </a:r>
              <a:r>
                <a:rPr lang="en-GB" altLang="en-US" dirty="0">
                  <a:solidFill>
                    <a:schemeClr val="bg1"/>
                  </a:solidFill>
                </a:rPr>
                <a:t> 35S pro : CHS</a:t>
              </a:r>
            </a:p>
          </p:txBody>
        </p:sp>
      </p:grp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3585985" y="6525344"/>
            <a:ext cx="5355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200" dirty="0">
                <a:latin typeface="Times New Roman" pitchFamily="-112" charset="0"/>
                <a:cs typeface="Times New Roman" pitchFamily="-112" charset="0"/>
              </a:rPr>
              <a:t>Napoli, C., Lemieux, C., and Jorgensen, R</a:t>
            </a:r>
            <a:r>
              <a:rPr lang="en-GB" altLang="en-US" sz="1200" b="1" dirty="0">
                <a:latin typeface="Times New Roman" pitchFamily="-112" charset="0"/>
                <a:cs typeface="Times New Roman" pitchFamily="-112" charset="0"/>
              </a:rPr>
              <a:t>.</a:t>
            </a:r>
            <a:r>
              <a:rPr lang="en-GB" altLang="en-US" sz="1200" dirty="0">
                <a:latin typeface="Times New Roman" pitchFamily="-112" charset="0"/>
                <a:cs typeface="Times New Roman" pitchFamily="-112" charset="0"/>
              </a:rPr>
              <a:t> (1990</a:t>
            </a:r>
            <a:r>
              <a:rPr lang="en-GB" altLang="en-US" sz="1200" dirty="0" smtClean="0">
                <a:latin typeface="Times New Roman" pitchFamily="-112" charset="0"/>
                <a:cs typeface="Times New Roman" pitchFamily="-112" charset="0"/>
              </a:rPr>
              <a:t>) Plant </a:t>
            </a:r>
            <a:r>
              <a:rPr lang="en-GB" altLang="en-US" sz="1200" dirty="0">
                <a:latin typeface="Times New Roman" pitchFamily="-112" charset="0"/>
                <a:cs typeface="Times New Roman" pitchFamily="-112" charset="0"/>
              </a:rPr>
              <a:t>Cell </a:t>
            </a:r>
            <a:r>
              <a:rPr lang="en-GB" altLang="en-US" sz="1200" b="1" dirty="0">
                <a:latin typeface="Times New Roman" pitchFamily="-112" charset="0"/>
                <a:cs typeface="Times New Roman" pitchFamily="-112" charset="0"/>
              </a:rPr>
              <a:t>2</a:t>
            </a:r>
            <a:r>
              <a:rPr lang="en-GB" altLang="en-US" sz="1200" dirty="0">
                <a:latin typeface="Times New Roman" pitchFamily="-112" charset="0"/>
                <a:cs typeface="Times New Roman" pitchFamily="-112" charset="0"/>
              </a:rPr>
              <a:t>: </a:t>
            </a:r>
            <a:r>
              <a:rPr lang="en-GB" altLang="en-US" sz="1200" dirty="0">
                <a:latin typeface="Times New Roman" pitchFamily="-112" charset="0"/>
                <a:cs typeface="Times New Roman" pitchFamily="-112" charset="0"/>
                <a:hlinkClick r:id="rId7"/>
              </a:rPr>
              <a:t>279–289. </a:t>
            </a:r>
            <a:endParaRPr lang="en-GB" altLang="en-US" sz="1200" dirty="0">
              <a:latin typeface="Times New Roman" pitchFamily="-112" charset="0"/>
              <a:cs typeface="Times New Roman" pitchFamily="-112" charset="0"/>
            </a:endParaRP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3191094" y="3869820"/>
            <a:ext cx="1645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600" dirty="0"/>
              <a:t>Transgene RNA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2144"/>
            <a:ext cx="2133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 bwMode="auto">
          <a:xfrm flipH="1">
            <a:off x="2657694" y="4062389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flipH="1">
            <a:off x="2627784" y="5659660"/>
            <a:ext cx="533400" cy="158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4"/>
          <p:cNvSpPr txBox="1">
            <a:spLocks noChangeArrowheads="1"/>
          </p:cNvSpPr>
          <p:nvPr/>
        </p:nvSpPr>
        <p:spPr bwMode="auto">
          <a:xfrm>
            <a:off x="3215325" y="5368860"/>
            <a:ext cx="167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600" dirty="0"/>
              <a:t>Endogenous gene RNA</a:t>
            </a:r>
          </a:p>
        </p:txBody>
      </p:sp>
      <p:grpSp>
        <p:nvGrpSpPr>
          <p:cNvPr id="41" name="Group 31"/>
          <p:cNvGrpSpPr>
            <a:grpSpLocks/>
          </p:cNvGrpSpPr>
          <p:nvPr/>
        </p:nvGrpSpPr>
        <p:grpSpPr bwMode="auto">
          <a:xfrm>
            <a:off x="5220072" y="4820443"/>
            <a:ext cx="2743200" cy="569913"/>
            <a:chOff x="228600" y="4705211"/>
            <a:chExt cx="2743200" cy="570680"/>
          </a:xfrm>
        </p:grpSpPr>
        <p:grpSp>
          <p:nvGrpSpPr>
            <p:cNvPr id="42" name="Group 19"/>
            <p:cNvGrpSpPr>
              <a:grpSpLocks/>
            </p:cNvGrpSpPr>
            <p:nvPr/>
          </p:nvGrpSpPr>
          <p:grpSpPr bwMode="auto">
            <a:xfrm>
              <a:off x="228600" y="4705211"/>
              <a:ext cx="2743200" cy="570680"/>
              <a:chOff x="381000" y="4702036"/>
              <a:chExt cx="2590800" cy="57068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81000" y="4724291"/>
                <a:ext cx="2590800" cy="4578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Right Triangle 45"/>
              <p:cNvSpPr>
                <a:spLocks noChangeAspect="1"/>
              </p:cNvSpPr>
              <p:nvPr/>
            </p:nvSpPr>
            <p:spPr>
              <a:xfrm rot="8092762" flipH="1">
                <a:off x="2142962" y="4701759"/>
                <a:ext cx="570680" cy="571235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304800" y="4727575"/>
              <a:ext cx="18261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chemeClr val="bg1"/>
                  </a:solidFill>
                </a:rPr>
                <a:t>CaMV 35S pro :</a:t>
              </a:r>
            </a:p>
          </p:txBody>
        </p:sp>
        <p:sp>
          <p:nvSpPr>
            <p:cNvPr id="44" name="TextBox 28"/>
            <p:cNvSpPr txBox="1">
              <a:spLocks noChangeArrowheads="1"/>
            </p:cNvSpPr>
            <p:nvPr/>
          </p:nvSpPr>
          <p:spPr bwMode="auto">
            <a:xfrm flipV="1">
              <a:off x="2286000" y="4803775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chemeClr val="bg1"/>
                  </a:solidFill>
                </a:rPr>
                <a:t>CHS</a:t>
              </a:r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5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32538" y="321633"/>
            <a:ext cx="83978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stranded RNA triggers RNA </a:t>
            </a:r>
            <a:r>
              <a:rPr lang="en-US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silencing:</a:t>
            </a:r>
          </a:p>
          <a:p>
            <a:pPr algn="ctr"/>
            <a:r>
              <a:rPr lang="en-US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 Interference (</a:t>
            </a:r>
            <a:r>
              <a:rPr lang="en-US" altLang="en-US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RNAi</a:t>
            </a:r>
            <a:r>
              <a:rPr lang="en-US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06054" y="1315337"/>
            <a:ext cx="80327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just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Worms have a muscle gene </a:t>
            </a:r>
            <a:r>
              <a:rPr lang="en-US" alt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unc-22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that controls worm movement; without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worms will be crippled (twitching).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760220" y="2632720"/>
            <a:ext cx="1066800" cy="76200"/>
            <a:chOff x="624" y="1440"/>
            <a:chExt cx="1344" cy="48"/>
          </a:xfrm>
        </p:grpSpPr>
        <p:sp>
          <p:nvSpPr>
            <p:cNvPr id="30831" name="Line 5"/>
            <p:cNvSpPr>
              <a:spLocks noChangeShapeType="1"/>
            </p:cNvSpPr>
            <p:nvPr/>
          </p:nvSpPr>
          <p:spPr bwMode="auto">
            <a:xfrm>
              <a:off x="624" y="1440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2" name="Line 6"/>
            <p:cNvSpPr>
              <a:spLocks noChangeShapeType="1"/>
            </p:cNvSpPr>
            <p:nvPr/>
          </p:nvSpPr>
          <p:spPr bwMode="auto">
            <a:xfrm>
              <a:off x="624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3" name="Line 7"/>
            <p:cNvSpPr>
              <a:spLocks noChangeShapeType="1"/>
            </p:cNvSpPr>
            <p:nvPr/>
          </p:nvSpPr>
          <p:spPr bwMode="auto">
            <a:xfrm>
              <a:off x="682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4" name="Line 8"/>
            <p:cNvSpPr>
              <a:spLocks noChangeShapeType="1"/>
            </p:cNvSpPr>
            <p:nvPr/>
          </p:nvSpPr>
          <p:spPr bwMode="auto">
            <a:xfrm>
              <a:off x="740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5" name="Line 9"/>
            <p:cNvSpPr>
              <a:spLocks noChangeShapeType="1"/>
            </p:cNvSpPr>
            <p:nvPr/>
          </p:nvSpPr>
          <p:spPr bwMode="auto">
            <a:xfrm>
              <a:off x="799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6" name="Line 10"/>
            <p:cNvSpPr>
              <a:spLocks noChangeShapeType="1"/>
            </p:cNvSpPr>
            <p:nvPr/>
          </p:nvSpPr>
          <p:spPr bwMode="auto">
            <a:xfrm>
              <a:off x="857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7" name="Line 11"/>
            <p:cNvSpPr>
              <a:spLocks noChangeShapeType="1"/>
            </p:cNvSpPr>
            <p:nvPr/>
          </p:nvSpPr>
          <p:spPr bwMode="auto">
            <a:xfrm>
              <a:off x="916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8" name="Line 12"/>
            <p:cNvSpPr>
              <a:spLocks noChangeShapeType="1"/>
            </p:cNvSpPr>
            <p:nvPr/>
          </p:nvSpPr>
          <p:spPr bwMode="auto">
            <a:xfrm>
              <a:off x="974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9" name="Line 13"/>
            <p:cNvSpPr>
              <a:spLocks noChangeShapeType="1"/>
            </p:cNvSpPr>
            <p:nvPr/>
          </p:nvSpPr>
          <p:spPr bwMode="auto">
            <a:xfrm>
              <a:off x="1033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0" name="Line 14"/>
            <p:cNvSpPr>
              <a:spLocks noChangeShapeType="1"/>
            </p:cNvSpPr>
            <p:nvPr/>
          </p:nvSpPr>
          <p:spPr bwMode="auto">
            <a:xfrm>
              <a:off x="1091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1" name="Line 15"/>
            <p:cNvSpPr>
              <a:spLocks noChangeShapeType="1"/>
            </p:cNvSpPr>
            <p:nvPr/>
          </p:nvSpPr>
          <p:spPr bwMode="auto">
            <a:xfrm>
              <a:off x="1149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2" name="Line 16"/>
            <p:cNvSpPr>
              <a:spLocks noChangeShapeType="1"/>
            </p:cNvSpPr>
            <p:nvPr/>
          </p:nvSpPr>
          <p:spPr bwMode="auto">
            <a:xfrm>
              <a:off x="1208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3" name="Line 17"/>
            <p:cNvSpPr>
              <a:spLocks noChangeShapeType="1"/>
            </p:cNvSpPr>
            <p:nvPr/>
          </p:nvSpPr>
          <p:spPr bwMode="auto">
            <a:xfrm>
              <a:off x="1266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4" name="Line 18"/>
            <p:cNvSpPr>
              <a:spLocks noChangeShapeType="1"/>
            </p:cNvSpPr>
            <p:nvPr/>
          </p:nvSpPr>
          <p:spPr bwMode="auto">
            <a:xfrm>
              <a:off x="1325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5" name="Line 19"/>
            <p:cNvSpPr>
              <a:spLocks noChangeShapeType="1"/>
            </p:cNvSpPr>
            <p:nvPr/>
          </p:nvSpPr>
          <p:spPr bwMode="auto">
            <a:xfrm>
              <a:off x="1383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6" name="Line 20"/>
            <p:cNvSpPr>
              <a:spLocks noChangeShapeType="1"/>
            </p:cNvSpPr>
            <p:nvPr/>
          </p:nvSpPr>
          <p:spPr bwMode="auto">
            <a:xfrm>
              <a:off x="1442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7" name="Line 21"/>
            <p:cNvSpPr>
              <a:spLocks noChangeShapeType="1"/>
            </p:cNvSpPr>
            <p:nvPr/>
          </p:nvSpPr>
          <p:spPr bwMode="auto">
            <a:xfrm>
              <a:off x="1500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8" name="Line 22"/>
            <p:cNvSpPr>
              <a:spLocks noChangeShapeType="1"/>
            </p:cNvSpPr>
            <p:nvPr/>
          </p:nvSpPr>
          <p:spPr bwMode="auto">
            <a:xfrm>
              <a:off x="1558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9" name="Line 23"/>
            <p:cNvSpPr>
              <a:spLocks noChangeShapeType="1"/>
            </p:cNvSpPr>
            <p:nvPr/>
          </p:nvSpPr>
          <p:spPr bwMode="auto">
            <a:xfrm>
              <a:off x="1617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50" name="Line 24"/>
            <p:cNvSpPr>
              <a:spLocks noChangeShapeType="1"/>
            </p:cNvSpPr>
            <p:nvPr/>
          </p:nvSpPr>
          <p:spPr bwMode="auto">
            <a:xfrm>
              <a:off x="1675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51" name="Line 25"/>
            <p:cNvSpPr>
              <a:spLocks noChangeShapeType="1"/>
            </p:cNvSpPr>
            <p:nvPr/>
          </p:nvSpPr>
          <p:spPr bwMode="auto">
            <a:xfrm>
              <a:off x="1734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52" name="Line 26"/>
            <p:cNvSpPr>
              <a:spLocks noChangeShapeType="1"/>
            </p:cNvSpPr>
            <p:nvPr/>
          </p:nvSpPr>
          <p:spPr bwMode="auto">
            <a:xfrm>
              <a:off x="1792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53" name="Line 27"/>
            <p:cNvSpPr>
              <a:spLocks noChangeShapeType="1"/>
            </p:cNvSpPr>
            <p:nvPr/>
          </p:nvSpPr>
          <p:spPr bwMode="auto">
            <a:xfrm>
              <a:off x="1851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54" name="Line 28"/>
            <p:cNvSpPr>
              <a:spLocks noChangeShapeType="1"/>
            </p:cNvSpPr>
            <p:nvPr/>
          </p:nvSpPr>
          <p:spPr bwMode="auto">
            <a:xfrm>
              <a:off x="1909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55" name="Line 29"/>
            <p:cNvSpPr>
              <a:spLocks noChangeShapeType="1"/>
            </p:cNvSpPr>
            <p:nvPr/>
          </p:nvSpPr>
          <p:spPr bwMode="auto">
            <a:xfrm>
              <a:off x="1968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725" name="Rectangle 30"/>
          <p:cNvSpPr>
            <a:spLocks noChangeArrowheads="1"/>
          </p:cNvSpPr>
          <p:nvPr/>
        </p:nvSpPr>
        <p:spPr bwMode="auto">
          <a:xfrm>
            <a:off x="1634956" y="2082800"/>
            <a:ext cx="1287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Sense RNA</a:t>
            </a:r>
          </a:p>
        </p:txBody>
      </p:sp>
      <p:grpSp>
        <p:nvGrpSpPr>
          <p:cNvPr id="30726" name="Group 31"/>
          <p:cNvGrpSpPr>
            <a:grpSpLocks/>
          </p:cNvGrpSpPr>
          <p:nvPr/>
        </p:nvGrpSpPr>
        <p:grpSpPr bwMode="auto">
          <a:xfrm flipV="1">
            <a:off x="4392570" y="2624138"/>
            <a:ext cx="1066800" cy="76200"/>
            <a:chOff x="624" y="1440"/>
            <a:chExt cx="1344" cy="48"/>
          </a:xfrm>
        </p:grpSpPr>
        <p:sp>
          <p:nvSpPr>
            <p:cNvPr id="30806" name="Line 32"/>
            <p:cNvSpPr>
              <a:spLocks noChangeShapeType="1"/>
            </p:cNvSpPr>
            <p:nvPr/>
          </p:nvSpPr>
          <p:spPr bwMode="auto">
            <a:xfrm>
              <a:off x="624" y="1440"/>
              <a:ext cx="13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07" name="Line 33"/>
            <p:cNvSpPr>
              <a:spLocks noChangeShapeType="1"/>
            </p:cNvSpPr>
            <p:nvPr/>
          </p:nvSpPr>
          <p:spPr bwMode="auto">
            <a:xfrm>
              <a:off x="624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08" name="Line 34"/>
            <p:cNvSpPr>
              <a:spLocks noChangeShapeType="1"/>
            </p:cNvSpPr>
            <p:nvPr/>
          </p:nvSpPr>
          <p:spPr bwMode="auto">
            <a:xfrm>
              <a:off x="682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09" name="Line 35"/>
            <p:cNvSpPr>
              <a:spLocks noChangeShapeType="1"/>
            </p:cNvSpPr>
            <p:nvPr/>
          </p:nvSpPr>
          <p:spPr bwMode="auto">
            <a:xfrm>
              <a:off x="740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0" name="Line 36"/>
            <p:cNvSpPr>
              <a:spLocks noChangeShapeType="1"/>
            </p:cNvSpPr>
            <p:nvPr/>
          </p:nvSpPr>
          <p:spPr bwMode="auto">
            <a:xfrm>
              <a:off x="799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1" name="Line 37"/>
            <p:cNvSpPr>
              <a:spLocks noChangeShapeType="1"/>
            </p:cNvSpPr>
            <p:nvPr/>
          </p:nvSpPr>
          <p:spPr bwMode="auto">
            <a:xfrm>
              <a:off x="857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2" name="Line 38"/>
            <p:cNvSpPr>
              <a:spLocks noChangeShapeType="1"/>
            </p:cNvSpPr>
            <p:nvPr/>
          </p:nvSpPr>
          <p:spPr bwMode="auto">
            <a:xfrm>
              <a:off x="916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3" name="Line 39"/>
            <p:cNvSpPr>
              <a:spLocks noChangeShapeType="1"/>
            </p:cNvSpPr>
            <p:nvPr/>
          </p:nvSpPr>
          <p:spPr bwMode="auto">
            <a:xfrm>
              <a:off x="974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4" name="Line 40"/>
            <p:cNvSpPr>
              <a:spLocks noChangeShapeType="1"/>
            </p:cNvSpPr>
            <p:nvPr/>
          </p:nvSpPr>
          <p:spPr bwMode="auto">
            <a:xfrm>
              <a:off x="1033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5" name="Line 41"/>
            <p:cNvSpPr>
              <a:spLocks noChangeShapeType="1"/>
            </p:cNvSpPr>
            <p:nvPr/>
          </p:nvSpPr>
          <p:spPr bwMode="auto">
            <a:xfrm>
              <a:off x="1091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6" name="Line 42"/>
            <p:cNvSpPr>
              <a:spLocks noChangeShapeType="1"/>
            </p:cNvSpPr>
            <p:nvPr/>
          </p:nvSpPr>
          <p:spPr bwMode="auto">
            <a:xfrm>
              <a:off x="1149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7" name="Line 43"/>
            <p:cNvSpPr>
              <a:spLocks noChangeShapeType="1"/>
            </p:cNvSpPr>
            <p:nvPr/>
          </p:nvSpPr>
          <p:spPr bwMode="auto">
            <a:xfrm>
              <a:off x="1208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8" name="Line 44"/>
            <p:cNvSpPr>
              <a:spLocks noChangeShapeType="1"/>
            </p:cNvSpPr>
            <p:nvPr/>
          </p:nvSpPr>
          <p:spPr bwMode="auto">
            <a:xfrm>
              <a:off x="1266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9" name="Line 45"/>
            <p:cNvSpPr>
              <a:spLocks noChangeShapeType="1"/>
            </p:cNvSpPr>
            <p:nvPr/>
          </p:nvSpPr>
          <p:spPr bwMode="auto">
            <a:xfrm>
              <a:off x="1325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0" name="Line 46"/>
            <p:cNvSpPr>
              <a:spLocks noChangeShapeType="1"/>
            </p:cNvSpPr>
            <p:nvPr/>
          </p:nvSpPr>
          <p:spPr bwMode="auto">
            <a:xfrm>
              <a:off x="1383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1" name="Line 47"/>
            <p:cNvSpPr>
              <a:spLocks noChangeShapeType="1"/>
            </p:cNvSpPr>
            <p:nvPr/>
          </p:nvSpPr>
          <p:spPr bwMode="auto">
            <a:xfrm>
              <a:off x="1442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2" name="Line 48"/>
            <p:cNvSpPr>
              <a:spLocks noChangeShapeType="1"/>
            </p:cNvSpPr>
            <p:nvPr/>
          </p:nvSpPr>
          <p:spPr bwMode="auto">
            <a:xfrm>
              <a:off x="1500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3" name="Line 49"/>
            <p:cNvSpPr>
              <a:spLocks noChangeShapeType="1"/>
            </p:cNvSpPr>
            <p:nvPr/>
          </p:nvSpPr>
          <p:spPr bwMode="auto">
            <a:xfrm>
              <a:off x="1558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4" name="Line 50"/>
            <p:cNvSpPr>
              <a:spLocks noChangeShapeType="1"/>
            </p:cNvSpPr>
            <p:nvPr/>
          </p:nvSpPr>
          <p:spPr bwMode="auto">
            <a:xfrm>
              <a:off x="1617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5" name="Line 51"/>
            <p:cNvSpPr>
              <a:spLocks noChangeShapeType="1"/>
            </p:cNvSpPr>
            <p:nvPr/>
          </p:nvSpPr>
          <p:spPr bwMode="auto">
            <a:xfrm>
              <a:off x="1675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6" name="Line 52"/>
            <p:cNvSpPr>
              <a:spLocks noChangeShapeType="1"/>
            </p:cNvSpPr>
            <p:nvPr/>
          </p:nvSpPr>
          <p:spPr bwMode="auto">
            <a:xfrm>
              <a:off x="1734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7" name="Line 53"/>
            <p:cNvSpPr>
              <a:spLocks noChangeShapeType="1"/>
            </p:cNvSpPr>
            <p:nvPr/>
          </p:nvSpPr>
          <p:spPr bwMode="auto">
            <a:xfrm>
              <a:off x="1792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8" name="Line 54"/>
            <p:cNvSpPr>
              <a:spLocks noChangeShapeType="1"/>
            </p:cNvSpPr>
            <p:nvPr/>
          </p:nvSpPr>
          <p:spPr bwMode="auto">
            <a:xfrm>
              <a:off x="1851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9" name="Line 55"/>
            <p:cNvSpPr>
              <a:spLocks noChangeShapeType="1"/>
            </p:cNvSpPr>
            <p:nvPr/>
          </p:nvSpPr>
          <p:spPr bwMode="auto">
            <a:xfrm>
              <a:off x="1909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0" name="Line 56"/>
            <p:cNvSpPr>
              <a:spLocks noChangeShapeType="1"/>
            </p:cNvSpPr>
            <p:nvPr/>
          </p:nvSpPr>
          <p:spPr bwMode="auto">
            <a:xfrm>
              <a:off x="1968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27" name="Group 57"/>
          <p:cNvGrpSpPr>
            <a:grpSpLocks/>
          </p:cNvGrpSpPr>
          <p:nvPr/>
        </p:nvGrpSpPr>
        <p:grpSpPr bwMode="auto">
          <a:xfrm>
            <a:off x="6982072" y="2547938"/>
            <a:ext cx="1066800" cy="228600"/>
            <a:chOff x="4080" y="1440"/>
            <a:chExt cx="1344" cy="144"/>
          </a:xfrm>
        </p:grpSpPr>
        <p:grpSp>
          <p:nvGrpSpPr>
            <p:cNvPr id="30754" name="Group 58"/>
            <p:cNvGrpSpPr>
              <a:grpSpLocks/>
            </p:cNvGrpSpPr>
            <p:nvPr/>
          </p:nvGrpSpPr>
          <p:grpSpPr bwMode="auto">
            <a:xfrm>
              <a:off x="4080" y="1440"/>
              <a:ext cx="1344" cy="48"/>
              <a:chOff x="624" y="1440"/>
              <a:chExt cx="1344" cy="48"/>
            </a:xfrm>
          </p:grpSpPr>
          <p:sp>
            <p:nvSpPr>
              <p:cNvPr id="30781" name="Line 59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2" name="Line 60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3" name="Line 61"/>
              <p:cNvSpPr>
                <a:spLocks noChangeShapeType="1"/>
              </p:cNvSpPr>
              <p:nvPr/>
            </p:nvSpPr>
            <p:spPr bwMode="auto">
              <a:xfrm>
                <a:off x="68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4" name="Line 62"/>
              <p:cNvSpPr>
                <a:spLocks noChangeShapeType="1"/>
              </p:cNvSpPr>
              <p:nvPr/>
            </p:nvSpPr>
            <p:spPr bwMode="auto">
              <a:xfrm>
                <a:off x="740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5" name="Line 63"/>
              <p:cNvSpPr>
                <a:spLocks noChangeShapeType="1"/>
              </p:cNvSpPr>
              <p:nvPr/>
            </p:nvSpPr>
            <p:spPr bwMode="auto">
              <a:xfrm>
                <a:off x="79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6" name="Line 64"/>
              <p:cNvSpPr>
                <a:spLocks noChangeShapeType="1"/>
              </p:cNvSpPr>
              <p:nvPr/>
            </p:nvSpPr>
            <p:spPr bwMode="auto">
              <a:xfrm>
                <a:off x="857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7" name="Line 65"/>
              <p:cNvSpPr>
                <a:spLocks noChangeShapeType="1"/>
              </p:cNvSpPr>
              <p:nvPr/>
            </p:nvSpPr>
            <p:spPr bwMode="auto">
              <a:xfrm>
                <a:off x="916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8" name="Line 66"/>
              <p:cNvSpPr>
                <a:spLocks noChangeShapeType="1"/>
              </p:cNvSpPr>
              <p:nvPr/>
            </p:nvSpPr>
            <p:spPr bwMode="auto">
              <a:xfrm>
                <a:off x="97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9" name="Line 67"/>
              <p:cNvSpPr>
                <a:spLocks noChangeShapeType="1"/>
              </p:cNvSpPr>
              <p:nvPr/>
            </p:nvSpPr>
            <p:spPr bwMode="auto">
              <a:xfrm>
                <a:off x="1033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0" name="Line 68"/>
              <p:cNvSpPr>
                <a:spLocks noChangeShapeType="1"/>
              </p:cNvSpPr>
              <p:nvPr/>
            </p:nvSpPr>
            <p:spPr bwMode="auto">
              <a:xfrm>
                <a:off x="1091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1" name="Line 69"/>
              <p:cNvSpPr>
                <a:spLocks noChangeShapeType="1"/>
              </p:cNvSpPr>
              <p:nvPr/>
            </p:nvSpPr>
            <p:spPr bwMode="auto">
              <a:xfrm>
                <a:off x="114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2" name="Line 70"/>
              <p:cNvSpPr>
                <a:spLocks noChangeShapeType="1"/>
              </p:cNvSpPr>
              <p:nvPr/>
            </p:nvSpPr>
            <p:spPr bwMode="auto">
              <a:xfrm>
                <a:off x="120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3" name="Line 71"/>
              <p:cNvSpPr>
                <a:spLocks noChangeShapeType="1"/>
              </p:cNvSpPr>
              <p:nvPr/>
            </p:nvSpPr>
            <p:spPr bwMode="auto">
              <a:xfrm>
                <a:off x="1266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4" name="Line 72"/>
              <p:cNvSpPr>
                <a:spLocks noChangeShapeType="1"/>
              </p:cNvSpPr>
              <p:nvPr/>
            </p:nvSpPr>
            <p:spPr bwMode="auto">
              <a:xfrm>
                <a:off x="1325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5" name="Line 73"/>
              <p:cNvSpPr>
                <a:spLocks noChangeShapeType="1"/>
              </p:cNvSpPr>
              <p:nvPr/>
            </p:nvSpPr>
            <p:spPr bwMode="auto">
              <a:xfrm>
                <a:off x="1383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6" name="Line 74"/>
              <p:cNvSpPr>
                <a:spLocks noChangeShapeType="1"/>
              </p:cNvSpPr>
              <p:nvPr/>
            </p:nvSpPr>
            <p:spPr bwMode="auto">
              <a:xfrm>
                <a:off x="144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7" name="Line 75"/>
              <p:cNvSpPr>
                <a:spLocks noChangeShapeType="1"/>
              </p:cNvSpPr>
              <p:nvPr/>
            </p:nvSpPr>
            <p:spPr bwMode="auto">
              <a:xfrm>
                <a:off x="1500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8" name="Line 76"/>
              <p:cNvSpPr>
                <a:spLocks noChangeShapeType="1"/>
              </p:cNvSpPr>
              <p:nvPr/>
            </p:nvSpPr>
            <p:spPr bwMode="auto">
              <a:xfrm>
                <a:off x="155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99" name="Line 77"/>
              <p:cNvSpPr>
                <a:spLocks noChangeShapeType="1"/>
              </p:cNvSpPr>
              <p:nvPr/>
            </p:nvSpPr>
            <p:spPr bwMode="auto">
              <a:xfrm>
                <a:off x="1617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0" name="Line 78"/>
              <p:cNvSpPr>
                <a:spLocks noChangeShapeType="1"/>
              </p:cNvSpPr>
              <p:nvPr/>
            </p:nvSpPr>
            <p:spPr bwMode="auto">
              <a:xfrm>
                <a:off x="1675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1" name="Line 79"/>
              <p:cNvSpPr>
                <a:spLocks noChangeShapeType="1"/>
              </p:cNvSpPr>
              <p:nvPr/>
            </p:nvSpPr>
            <p:spPr bwMode="auto">
              <a:xfrm>
                <a:off x="173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2" name="Line 80"/>
              <p:cNvSpPr>
                <a:spLocks noChangeShapeType="1"/>
              </p:cNvSpPr>
              <p:nvPr/>
            </p:nvSpPr>
            <p:spPr bwMode="auto">
              <a:xfrm>
                <a:off x="179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3" name="Line 81"/>
              <p:cNvSpPr>
                <a:spLocks noChangeShapeType="1"/>
              </p:cNvSpPr>
              <p:nvPr/>
            </p:nvSpPr>
            <p:spPr bwMode="auto">
              <a:xfrm>
                <a:off x="1851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4" name="Line 82"/>
              <p:cNvSpPr>
                <a:spLocks noChangeShapeType="1"/>
              </p:cNvSpPr>
              <p:nvPr/>
            </p:nvSpPr>
            <p:spPr bwMode="auto">
              <a:xfrm>
                <a:off x="190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5" name="Line 83"/>
              <p:cNvSpPr>
                <a:spLocks noChangeShapeType="1"/>
              </p:cNvSpPr>
              <p:nvPr/>
            </p:nvSpPr>
            <p:spPr bwMode="auto">
              <a:xfrm>
                <a:off x="196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755" name="Group 84"/>
            <p:cNvGrpSpPr>
              <a:grpSpLocks/>
            </p:cNvGrpSpPr>
            <p:nvPr/>
          </p:nvGrpSpPr>
          <p:grpSpPr bwMode="auto">
            <a:xfrm flipV="1">
              <a:off x="4080" y="1536"/>
              <a:ext cx="1344" cy="48"/>
              <a:chOff x="624" y="1440"/>
              <a:chExt cx="1344" cy="48"/>
            </a:xfrm>
          </p:grpSpPr>
          <p:sp>
            <p:nvSpPr>
              <p:cNvPr id="30756" name="Line 85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57" name="Line 86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58" name="Line 87"/>
              <p:cNvSpPr>
                <a:spLocks noChangeShapeType="1"/>
              </p:cNvSpPr>
              <p:nvPr/>
            </p:nvSpPr>
            <p:spPr bwMode="auto">
              <a:xfrm>
                <a:off x="68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59" name="Line 88"/>
              <p:cNvSpPr>
                <a:spLocks noChangeShapeType="1"/>
              </p:cNvSpPr>
              <p:nvPr/>
            </p:nvSpPr>
            <p:spPr bwMode="auto">
              <a:xfrm>
                <a:off x="740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0" name="Line 89"/>
              <p:cNvSpPr>
                <a:spLocks noChangeShapeType="1"/>
              </p:cNvSpPr>
              <p:nvPr/>
            </p:nvSpPr>
            <p:spPr bwMode="auto">
              <a:xfrm>
                <a:off x="79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1" name="Line 90"/>
              <p:cNvSpPr>
                <a:spLocks noChangeShapeType="1"/>
              </p:cNvSpPr>
              <p:nvPr/>
            </p:nvSpPr>
            <p:spPr bwMode="auto">
              <a:xfrm>
                <a:off x="857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2" name="Line 91"/>
              <p:cNvSpPr>
                <a:spLocks noChangeShapeType="1"/>
              </p:cNvSpPr>
              <p:nvPr/>
            </p:nvSpPr>
            <p:spPr bwMode="auto">
              <a:xfrm>
                <a:off x="916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3" name="Line 92"/>
              <p:cNvSpPr>
                <a:spLocks noChangeShapeType="1"/>
              </p:cNvSpPr>
              <p:nvPr/>
            </p:nvSpPr>
            <p:spPr bwMode="auto">
              <a:xfrm>
                <a:off x="97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4" name="Line 93"/>
              <p:cNvSpPr>
                <a:spLocks noChangeShapeType="1"/>
              </p:cNvSpPr>
              <p:nvPr/>
            </p:nvSpPr>
            <p:spPr bwMode="auto">
              <a:xfrm>
                <a:off x="1033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5" name="Line 94"/>
              <p:cNvSpPr>
                <a:spLocks noChangeShapeType="1"/>
              </p:cNvSpPr>
              <p:nvPr/>
            </p:nvSpPr>
            <p:spPr bwMode="auto">
              <a:xfrm>
                <a:off x="1091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6" name="Line 95"/>
              <p:cNvSpPr>
                <a:spLocks noChangeShapeType="1"/>
              </p:cNvSpPr>
              <p:nvPr/>
            </p:nvSpPr>
            <p:spPr bwMode="auto">
              <a:xfrm>
                <a:off x="114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7" name="Line 96"/>
              <p:cNvSpPr>
                <a:spLocks noChangeShapeType="1"/>
              </p:cNvSpPr>
              <p:nvPr/>
            </p:nvSpPr>
            <p:spPr bwMode="auto">
              <a:xfrm>
                <a:off x="120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8" name="Line 97"/>
              <p:cNvSpPr>
                <a:spLocks noChangeShapeType="1"/>
              </p:cNvSpPr>
              <p:nvPr/>
            </p:nvSpPr>
            <p:spPr bwMode="auto">
              <a:xfrm>
                <a:off x="1266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69" name="Line 98"/>
              <p:cNvSpPr>
                <a:spLocks noChangeShapeType="1"/>
              </p:cNvSpPr>
              <p:nvPr/>
            </p:nvSpPr>
            <p:spPr bwMode="auto">
              <a:xfrm>
                <a:off x="1325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0" name="Line 99"/>
              <p:cNvSpPr>
                <a:spLocks noChangeShapeType="1"/>
              </p:cNvSpPr>
              <p:nvPr/>
            </p:nvSpPr>
            <p:spPr bwMode="auto">
              <a:xfrm>
                <a:off x="1383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1" name="Line 100"/>
              <p:cNvSpPr>
                <a:spLocks noChangeShapeType="1"/>
              </p:cNvSpPr>
              <p:nvPr/>
            </p:nvSpPr>
            <p:spPr bwMode="auto">
              <a:xfrm>
                <a:off x="144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2" name="Line 101"/>
              <p:cNvSpPr>
                <a:spLocks noChangeShapeType="1"/>
              </p:cNvSpPr>
              <p:nvPr/>
            </p:nvSpPr>
            <p:spPr bwMode="auto">
              <a:xfrm>
                <a:off x="1500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3" name="Line 102"/>
              <p:cNvSpPr>
                <a:spLocks noChangeShapeType="1"/>
              </p:cNvSpPr>
              <p:nvPr/>
            </p:nvSpPr>
            <p:spPr bwMode="auto">
              <a:xfrm>
                <a:off x="155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4" name="Line 103"/>
              <p:cNvSpPr>
                <a:spLocks noChangeShapeType="1"/>
              </p:cNvSpPr>
              <p:nvPr/>
            </p:nvSpPr>
            <p:spPr bwMode="auto">
              <a:xfrm>
                <a:off x="1617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5" name="Line 104"/>
              <p:cNvSpPr>
                <a:spLocks noChangeShapeType="1"/>
              </p:cNvSpPr>
              <p:nvPr/>
            </p:nvSpPr>
            <p:spPr bwMode="auto">
              <a:xfrm>
                <a:off x="1675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6" name="Line 105"/>
              <p:cNvSpPr>
                <a:spLocks noChangeShapeType="1"/>
              </p:cNvSpPr>
              <p:nvPr/>
            </p:nvSpPr>
            <p:spPr bwMode="auto">
              <a:xfrm>
                <a:off x="173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7" name="Line 106"/>
              <p:cNvSpPr>
                <a:spLocks noChangeShapeType="1"/>
              </p:cNvSpPr>
              <p:nvPr/>
            </p:nvSpPr>
            <p:spPr bwMode="auto">
              <a:xfrm>
                <a:off x="179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8" name="Line 107"/>
              <p:cNvSpPr>
                <a:spLocks noChangeShapeType="1"/>
              </p:cNvSpPr>
              <p:nvPr/>
            </p:nvSpPr>
            <p:spPr bwMode="auto">
              <a:xfrm>
                <a:off x="1851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79" name="Line 108"/>
              <p:cNvSpPr>
                <a:spLocks noChangeShapeType="1"/>
              </p:cNvSpPr>
              <p:nvPr/>
            </p:nvSpPr>
            <p:spPr bwMode="auto">
              <a:xfrm>
                <a:off x="190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80" name="Line 109"/>
              <p:cNvSpPr>
                <a:spLocks noChangeShapeType="1"/>
              </p:cNvSpPr>
              <p:nvPr/>
            </p:nvSpPr>
            <p:spPr bwMode="auto">
              <a:xfrm>
                <a:off x="196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728" name="Rectangle 110"/>
          <p:cNvSpPr>
            <a:spLocks noChangeArrowheads="1"/>
          </p:cNvSpPr>
          <p:nvPr/>
        </p:nvSpPr>
        <p:spPr bwMode="auto">
          <a:xfrm>
            <a:off x="4138570" y="2082800"/>
            <a:ext cx="1664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Antisense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</a:p>
        </p:txBody>
      </p:sp>
      <p:sp>
        <p:nvSpPr>
          <p:cNvPr id="30729" name="Rectangle 111"/>
          <p:cNvSpPr>
            <a:spLocks noChangeArrowheads="1"/>
          </p:cNvSpPr>
          <p:nvPr/>
        </p:nvSpPr>
        <p:spPr bwMode="auto">
          <a:xfrm>
            <a:off x="6359772" y="2082800"/>
            <a:ext cx="2313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Double-stranded RNA</a:t>
            </a:r>
          </a:p>
        </p:txBody>
      </p:sp>
      <p:sp>
        <p:nvSpPr>
          <p:cNvPr id="30730" name="Freeform 113"/>
          <p:cNvSpPr>
            <a:spLocks/>
          </p:cNvSpPr>
          <p:nvPr/>
        </p:nvSpPr>
        <p:spPr bwMode="auto">
          <a:xfrm>
            <a:off x="1368672" y="3622675"/>
            <a:ext cx="2032000" cy="111125"/>
          </a:xfrm>
          <a:custGeom>
            <a:avLst/>
            <a:gdLst>
              <a:gd name="T0" fmla="*/ 2147483647 w 2208"/>
              <a:gd name="T1" fmla="*/ 2147483647 h 168"/>
              <a:gd name="T2" fmla="*/ 2147483647 w 2208"/>
              <a:gd name="T3" fmla="*/ 2147483647 h 168"/>
              <a:gd name="T4" fmla="*/ 2147483647 w 2208"/>
              <a:gd name="T5" fmla="*/ 2147483647 h 168"/>
              <a:gd name="T6" fmla="*/ 2147483647 w 2208"/>
              <a:gd name="T7" fmla="*/ 2147483647 h 168"/>
              <a:gd name="T8" fmla="*/ 2147483647 w 2208"/>
              <a:gd name="T9" fmla="*/ 2147483647 h 168"/>
              <a:gd name="T10" fmla="*/ 2147483647 w 2208"/>
              <a:gd name="T11" fmla="*/ 2147483647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08"/>
              <a:gd name="T19" fmla="*/ 0 h 168"/>
              <a:gd name="T20" fmla="*/ 2208 w 220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08" h="168">
                <a:moveTo>
                  <a:pt x="312" y="16"/>
                </a:moveTo>
                <a:cubicBezTo>
                  <a:pt x="624" y="8"/>
                  <a:pt x="1776" y="0"/>
                  <a:pt x="1992" y="16"/>
                </a:cubicBezTo>
                <a:cubicBezTo>
                  <a:pt x="2208" y="32"/>
                  <a:pt x="1808" y="88"/>
                  <a:pt x="1608" y="112"/>
                </a:cubicBezTo>
                <a:cubicBezTo>
                  <a:pt x="1408" y="136"/>
                  <a:pt x="1040" y="168"/>
                  <a:pt x="792" y="160"/>
                </a:cubicBezTo>
                <a:cubicBezTo>
                  <a:pt x="544" y="152"/>
                  <a:pt x="200" y="88"/>
                  <a:pt x="120" y="64"/>
                </a:cubicBezTo>
                <a:cubicBezTo>
                  <a:pt x="40" y="40"/>
                  <a:pt x="0" y="24"/>
                  <a:pt x="312" y="16"/>
                </a:cubicBezTo>
                <a:close/>
              </a:path>
            </a:pathLst>
          </a:custGeom>
          <a:gradFill rotWithShape="0">
            <a:gsLst>
              <a:gs pos="0">
                <a:srgbClr val="6C6869"/>
              </a:gs>
              <a:gs pos="50000">
                <a:srgbClr val="EAE0E3"/>
              </a:gs>
              <a:gs pos="100000">
                <a:srgbClr val="6C686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1" name="Freeform 115"/>
          <p:cNvSpPr>
            <a:spLocks/>
          </p:cNvSpPr>
          <p:nvPr/>
        </p:nvSpPr>
        <p:spPr bwMode="auto">
          <a:xfrm>
            <a:off x="2041772" y="2844800"/>
            <a:ext cx="317500" cy="838200"/>
          </a:xfrm>
          <a:custGeom>
            <a:avLst/>
            <a:gdLst>
              <a:gd name="T0" fmla="*/ 2147483647 w 200"/>
              <a:gd name="T1" fmla="*/ 0 h 528"/>
              <a:gd name="T2" fmla="*/ 2147483647 w 200"/>
              <a:gd name="T3" fmla="*/ 2147483647 h 528"/>
              <a:gd name="T4" fmla="*/ 0 w 200"/>
              <a:gd name="T5" fmla="*/ 0 h 528"/>
              <a:gd name="T6" fmla="*/ 0 60000 65536"/>
              <a:gd name="T7" fmla="*/ 0 60000 65536"/>
              <a:gd name="T8" fmla="*/ 0 60000 65536"/>
              <a:gd name="T9" fmla="*/ 0 w 200"/>
              <a:gd name="T10" fmla="*/ 0 h 528"/>
              <a:gd name="T11" fmla="*/ 200 w 20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528">
                <a:moveTo>
                  <a:pt x="48" y="0"/>
                </a:moveTo>
                <a:cubicBezTo>
                  <a:pt x="124" y="264"/>
                  <a:pt x="200" y="528"/>
                  <a:pt x="192" y="528"/>
                </a:cubicBezTo>
                <a:cubicBezTo>
                  <a:pt x="184" y="528"/>
                  <a:pt x="92" y="2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5" name="Freeform 121"/>
          <p:cNvSpPr>
            <a:spLocks/>
          </p:cNvSpPr>
          <p:nvPr/>
        </p:nvSpPr>
        <p:spPr bwMode="auto">
          <a:xfrm>
            <a:off x="1495672" y="4660900"/>
            <a:ext cx="1760538" cy="266700"/>
          </a:xfrm>
          <a:custGeom>
            <a:avLst/>
            <a:gdLst>
              <a:gd name="T0" fmla="*/ 2147483647 w 1392"/>
              <a:gd name="T1" fmla="*/ 2147483647 h 216"/>
              <a:gd name="T2" fmla="*/ 2147483647 w 1392"/>
              <a:gd name="T3" fmla="*/ 2147483647 h 216"/>
              <a:gd name="T4" fmla="*/ 2147483647 w 1392"/>
              <a:gd name="T5" fmla="*/ 2147483647 h 216"/>
              <a:gd name="T6" fmla="*/ 2147483647 w 1392"/>
              <a:gd name="T7" fmla="*/ 2147483647 h 216"/>
              <a:gd name="T8" fmla="*/ 2147483647 w 1392"/>
              <a:gd name="T9" fmla="*/ 2147483647 h 216"/>
              <a:gd name="T10" fmla="*/ 2147483647 w 1392"/>
              <a:gd name="T11" fmla="*/ 2147483647 h 216"/>
              <a:gd name="T12" fmla="*/ 2147483647 w 1392"/>
              <a:gd name="T13" fmla="*/ 2147483647 h 216"/>
              <a:gd name="T14" fmla="*/ 0 w 1392"/>
              <a:gd name="T15" fmla="*/ 2147483647 h 216"/>
              <a:gd name="T16" fmla="*/ 2147483647 w 1392"/>
              <a:gd name="T17" fmla="*/ 2147483647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2"/>
              <a:gd name="T28" fmla="*/ 0 h 216"/>
              <a:gd name="T29" fmla="*/ 1392 w 1392"/>
              <a:gd name="T30" fmla="*/ 216 h 2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2" h="216">
                <a:moveTo>
                  <a:pt x="192" y="64"/>
                </a:moveTo>
                <a:cubicBezTo>
                  <a:pt x="280" y="80"/>
                  <a:pt x="392" y="120"/>
                  <a:pt x="528" y="112"/>
                </a:cubicBezTo>
                <a:cubicBezTo>
                  <a:pt x="664" y="104"/>
                  <a:pt x="864" y="8"/>
                  <a:pt x="1008" y="16"/>
                </a:cubicBezTo>
                <a:cubicBezTo>
                  <a:pt x="1152" y="24"/>
                  <a:pt x="1392" y="144"/>
                  <a:pt x="1392" y="160"/>
                </a:cubicBezTo>
                <a:cubicBezTo>
                  <a:pt x="1392" y="176"/>
                  <a:pt x="1136" y="104"/>
                  <a:pt x="1008" y="112"/>
                </a:cubicBezTo>
                <a:cubicBezTo>
                  <a:pt x="880" y="120"/>
                  <a:pt x="760" y="200"/>
                  <a:pt x="624" y="208"/>
                </a:cubicBezTo>
                <a:cubicBezTo>
                  <a:pt x="488" y="216"/>
                  <a:pt x="296" y="192"/>
                  <a:pt x="192" y="160"/>
                </a:cubicBezTo>
                <a:cubicBezTo>
                  <a:pt x="88" y="128"/>
                  <a:pt x="0" y="32"/>
                  <a:pt x="0" y="16"/>
                </a:cubicBezTo>
                <a:cubicBezTo>
                  <a:pt x="0" y="0"/>
                  <a:pt x="104" y="48"/>
                  <a:pt x="192" y="64"/>
                </a:cubicBezTo>
                <a:close/>
              </a:path>
            </a:pathLst>
          </a:custGeom>
          <a:gradFill rotWithShape="0">
            <a:gsLst>
              <a:gs pos="0">
                <a:srgbClr val="6C6869"/>
              </a:gs>
              <a:gs pos="50000">
                <a:srgbClr val="EAE0E3"/>
              </a:gs>
              <a:gs pos="100000">
                <a:srgbClr val="6C686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6" name="Freeform 122"/>
          <p:cNvSpPr>
            <a:spLocks/>
          </p:cNvSpPr>
          <p:nvPr/>
        </p:nvSpPr>
        <p:spPr bwMode="auto">
          <a:xfrm>
            <a:off x="4332535" y="4660900"/>
            <a:ext cx="1760537" cy="266700"/>
          </a:xfrm>
          <a:custGeom>
            <a:avLst/>
            <a:gdLst>
              <a:gd name="T0" fmla="*/ 2147483647 w 1392"/>
              <a:gd name="T1" fmla="*/ 2147483647 h 216"/>
              <a:gd name="T2" fmla="*/ 2147483647 w 1392"/>
              <a:gd name="T3" fmla="*/ 2147483647 h 216"/>
              <a:gd name="T4" fmla="*/ 2147483647 w 1392"/>
              <a:gd name="T5" fmla="*/ 2147483647 h 216"/>
              <a:gd name="T6" fmla="*/ 2147483647 w 1392"/>
              <a:gd name="T7" fmla="*/ 2147483647 h 216"/>
              <a:gd name="T8" fmla="*/ 2147483647 w 1392"/>
              <a:gd name="T9" fmla="*/ 2147483647 h 216"/>
              <a:gd name="T10" fmla="*/ 2147483647 w 1392"/>
              <a:gd name="T11" fmla="*/ 2147483647 h 216"/>
              <a:gd name="T12" fmla="*/ 2147483647 w 1392"/>
              <a:gd name="T13" fmla="*/ 2147483647 h 216"/>
              <a:gd name="T14" fmla="*/ 0 w 1392"/>
              <a:gd name="T15" fmla="*/ 2147483647 h 216"/>
              <a:gd name="T16" fmla="*/ 2147483647 w 1392"/>
              <a:gd name="T17" fmla="*/ 2147483647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2"/>
              <a:gd name="T28" fmla="*/ 0 h 216"/>
              <a:gd name="T29" fmla="*/ 1392 w 1392"/>
              <a:gd name="T30" fmla="*/ 216 h 2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2" h="216">
                <a:moveTo>
                  <a:pt x="192" y="64"/>
                </a:moveTo>
                <a:cubicBezTo>
                  <a:pt x="280" y="80"/>
                  <a:pt x="392" y="120"/>
                  <a:pt x="528" y="112"/>
                </a:cubicBezTo>
                <a:cubicBezTo>
                  <a:pt x="664" y="104"/>
                  <a:pt x="864" y="8"/>
                  <a:pt x="1008" y="16"/>
                </a:cubicBezTo>
                <a:cubicBezTo>
                  <a:pt x="1152" y="24"/>
                  <a:pt x="1392" y="144"/>
                  <a:pt x="1392" y="160"/>
                </a:cubicBezTo>
                <a:cubicBezTo>
                  <a:pt x="1392" y="176"/>
                  <a:pt x="1136" y="104"/>
                  <a:pt x="1008" y="112"/>
                </a:cubicBezTo>
                <a:cubicBezTo>
                  <a:pt x="880" y="120"/>
                  <a:pt x="760" y="200"/>
                  <a:pt x="624" y="208"/>
                </a:cubicBezTo>
                <a:cubicBezTo>
                  <a:pt x="488" y="216"/>
                  <a:pt x="296" y="192"/>
                  <a:pt x="192" y="160"/>
                </a:cubicBezTo>
                <a:cubicBezTo>
                  <a:pt x="88" y="128"/>
                  <a:pt x="0" y="32"/>
                  <a:pt x="0" y="16"/>
                </a:cubicBezTo>
                <a:cubicBezTo>
                  <a:pt x="0" y="0"/>
                  <a:pt x="104" y="48"/>
                  <a:pt x="192" y="64"/>
                </a:cubicBezTo>
                <a:close/>
              </a:path>
            </a:pathLst>
          </a:custGeom>
          <a:gradFill rotWithShape="0">
            <a:gsLst>
              <a:gs pos="0">
                <a:srgbClr val="6C6869"/>
              </a:gs>
              <a:gs pos="50000">
                <a:srgbClr val="EAE0E3"/>
              </a:gs>
              <a:gs pos="100000">
                <a:srgbClr val="6C686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7" name="Freeform 123"/>
          <p:cNvSpPr>
            <a:spLocks/>
          </p:cNvSpPr>
          <p:nvPr/>
        </p:nvSpPr>
        <p:spPr bwMode="auto">
          <a:xfrm>
            <a:off x="6918572" y="4343400"/>
            <a:ext cx="1549400" cy="584200"/>
          </a:xfrm>
          <a:custGeom>
            <a:avLst/>
            <a:gdLst>
              <a:gd name="T0" fmla="*/ 2147483647 w 976"/>
              <a:gd name="T1" fmla="*/ 2147483647 h 464"/>
              <a:gd name="T2" fmla="*/ 2147483647 w 976"/>
              <a:gd name="T3" fmla="*/ 2147483647 h 464"/>
              <a:gd name="T4" fmla="*/ 2147483647 w 976"/>
              <a:gd name="T5" fmla="*/ 2147483647 h 464"/>
              <a:gd name="T6" fmla="*/ 2147483647 w 976"/>
              <a:gd name="T7" fmla="*/ 2147483647 h 464"/>
              <a:gd name="T8" fmla="*/ 2147483647 w 976"/>
              <a:gd name="T9" fmla="*/ 2147483647 h 464"/>
              <a:gd name="T10" fmla="*/ 2147483647 w 976"/>
              <a:gd name="T11" fmla="*/ 2147483647 h 464"/>
              <a:gd name="T12" fmla="*/ 2147483647 w 976"/>
              <a:gd name="T13" fmla="*/ 2147483647 h 464"/>
              <a:gd name="T14" fmla="*/ 2147483647 w 976"/>
              <a:gd name="T15" fmla="*/ 2147483647 h 464"/>
              <a:gd name="T16" fmla="*/ 2147483647 w 976"/>
              <a:gd name="T17" fmla="*/ 2147483647 h 464"/>
              <a:gd name="T18" fmla="*/ 2147483647 w 976"/>
              <a:gd name="T19" fmla="*/ 2147483647 h 464"/>
              <a:gd name="T20" fmla="*/ 2147483647 w 976"/>
              <a:gd name="T21" fmla="*/ 2147483647 h 464"/>
              <a:gd name="T22" fmla="*/ 2147483647 w 976"/>
              <a:gd name="T23" fmla="*/ 2147483647 h 464"/>
              <a:gd name="T24" fmla="*/ 2147483647 w 976"/>
              <a:gd name="T25" fmla="*/ 2147483647 h 464"/>
              <a:gd name="T26" fmla="*/ 2147483647 w 976"/>
              <a:gd name="T27" fmla="*/ 2147483647 h 464"/>
              <a:gd name="T28" fmla="*/ 2147483647 w 976"/>
              <a:gd name="T29" fmla="*/ 2147483647 h 464"/>
              <a:gd name="T30" fmla="*/ 2147483647 w 976"/>
              <a:gd name="T31" fmla="*/ 2147483647 h 4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76"/>
              <a:gd name="T49" fmla="*/ 0 h 464"/>
              <a:gd name="T50" fmla="*/ 976 w 976"/>
              <a:gd name="T51" fmla="*/ 464 h 4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76" h="464">
                <a:moveTo>
                  <a:pt x="64" y="104"/>
                </a:moveTo>
                <a:cubicBezTo>
                  <a:pt x="88" y="152"/>
                  <a:pt x="112" y="256"/>
                  <a:pt x="160" y="296"/>
                </a:cubicBezTo>
                <a:cubicBezTo>
                  <a:pt x="208" y="336"/>
                  <a:pt x="296" y="368"/>
                  <a:pt x="352" y="344"/>
                </a:cubicBezTo>
                <a:cubicBezTo>
                  <a:pt x="408" y="320"/>
                  <a:pt x="440" y="184"/>
                  <a:pt x="496" y="152"/>
                </a:cubicBezTo>
                <a:cubicBezTo>
                  <a:pt x="552" y="120"/>
                  <a:pt x="632" y="120"/>
                  <a:pt x="688" y="152"/>
                </a:cubicBezTo>
                <a:cubicBezTo>
                  <a:pt x="744" y="184"/>
                  <a:pt x="784" y="304"/>
                  <a:pt x="832" y="344"/>
                </a:cubicBezTo>
                <a:cubicBezTo>
                  <a:pt x="880" y="384"/>
                  <a:pt x="976" y="376"/>
                  <a:pt x="976" y="392"/>
                </a:cubicBezTo>
                <a:cubicBezTo>
                  <a:pt x="976" y="408"/>
                  <a:pt x="888" y="464"/>
                  <a:pt x="832" y="440"/>
                </a:cubicBezTo>
                <a:cubicBezTo>
                  <a:pt x="776" y="416"/>
                  <a:pt x="688" y="280"/>
                  <a:pt x="640" y="248"/>
                </a:cubicBezTo>
                <a:cubicBezTo>
                  <a:pt x="592" y="216"/>
                  <a:pt x="576" y="224"/>
                  <a:pt x="544" y="248"/>
                </a:cubicBezTo>
                <a:cubicBezTo>
                  <a:pt x="512" y="272"/>
                  <a:pt x="488" y="360"/>
                  <a:pt x="448" y="392"/>
                </a:cubicBezTo>
                <a:cubicBezTo>
                  <a:pt x="408" y="424"/>
                  <a:pt x="360" y="440"/>
                  <a:pt x="304" y="440"/>
                </a:cubicBezTo>
                <a:cubicBezTo>
                  <a:pt x="248" y="440"/>
                  <a:pt x="160" y="440"/>
                  <a:pt x="112" y="392"/>
                </a:cubicBezTo>
                <a:cubicBezTo>
                  <a:pt x="64" y="344"/>
                  <a:pt x="32" y="216"/>
                  <a:pt x="16" y="152"/>
                </a:cubicBezTo>
                <a:cubicBezTo>
                  <a:pt x="0" y="88"/>
                  <a:pt x="8" y="16"/>
                  <a:pt x="16" y="8"/>
                </a:cubicBezTo>
                <a:cubicBezTo>
                  <a:pt x="24" y="0"/>
                  <a:pt x="40" y="56"/>
                  <a:pt x="64" y="104"/>
                </a:cubicBezTo>
                <a:close/>
              </a:path>
            </a:pathLst>
          </a:custGeom>
          <a:gradFill rotWithShape="0">
            <a:gsLst>
              <a:gs pos="0">
                <a:srgbClr val="6C6869"/>
              </a:gs>
              <a:gs pos="50000">
                <a:srgbClr val="EAE0E3"/>
              </a:gs>
              <a:gs pos="100000">
                <a:srgbClr val="6C686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8" name="Rectangle 124"/>
          <p:cNvSpPr>
            <a:spLocks noChangeArrowheads="1"/>
          </p:cNvSpPr>
          <p:nvPr/>
        </p:nvSpPr>
        <p:spPr bwMode="auto">
          <a:xfrm>
            <a:off x="1921122" y="5116513"/>
            <a:ext cx="8915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30739" name="Rectangle 125"/>
          <p:cNvSpPr>
            <a:spLocks noChangeArrowheads="1"/>
          </p:cNvSpPr>
          <p:nvPr/>
        </p:nvSpPr>
        <p:spPr bwMode="auto">
          <a:xfrm>
            <a:off x="4645272" y="5108575"/>
            <a:ext cx="8915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30740" name="Rectangle 126"/>
          <p:cNvSpPr>
            <a:spLocks noChangeArrowheads="1"/>
          </p:cNvSpPr>
          <p:nvPr/>
        </p:nvSpPr>
        <p:spPr bwMode="auto">
          <a:xfrm>
            <a:off x="7063034" y="5108575"/>
            <a:ext cx="1128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Twitching</a:t>
            </a:r>
          </a:p>
        </p:txBody>
      </p:sp>
      <p:sp>
        <p:nvSpPr>
          <p:cNvPr id="30741" name="Text Box 127"/>
          <p:cNvSpPr txBox="1">
            <a:spLocks noChangeArrowheads="1"/>
          </p:cNvSpPr>
          <p:nvPr/>
        </p:nvSpPr>
        <p:spPr bwMode="auto">
          <a:xfrm>
            <a:off x="1142523" y="6014316"/>
            <a:ext cx="68371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</a:p>
          <a:p>
            <a:pPr algn="ctr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Fire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et al., (1998) Nature 391,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806-811</a:t>
            </a:r>
          </a:p>
          <a:p>
            <a:pPr algn="ctr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Nobel Prize in Physiology or Medicine 2006- Mello and Fire</a:t>
            </a:r>
            <a:endParaRPr lang="en-AU" altLang="en-US" b="1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2" name="Line 128"/>
          <p:cNvSpPr>
            <a:spLocks noChangeShapeType="1"/>
          </p:cNvSpPr>
          <p:nvPr/>
        </p:nvSpPr>
        <p:spPr bwMode="auto">
          <a:xfrm>
            <a:off x="203200" y="5461000"/>
            <a:ext cx="8610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3" name="Text Box 129"/>
          <p:cNvSpPr txBox="1">
            <a:spLocks noChangeArrowheads="1"/>
          </p:cNvSpPr>
          <p:nvPr/>
        </p:nvSpPr>
        <p:spPr bwMode="auto">
          <a:xfrm>
            <a:off x="436861" y="5461000"/>
            <a:ext cx="9667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sz="1800" b="1" i="1" dirty="0" smtClean="0"/>
              <a:t>unc-22</a:t>
            </a:r>
          </a:p>
          <a:p>
            <a:pPr eaLnBrk="1" hangingPunct="1"/>
            <a:r>
              <a:rPr lang="en-US" altLang="en-US" sz="1800" b="1" dirty="0" smtClean="0"/>
              <a:t>mRNA:</a:t>
            </a:r>
            <a:endParaRPr lang="en-AU" altLang="en-US" sz="1800" b="1" dirty="0"/>
          </a:p>
        </p:txBody>
      </p:sp>
      <p:sp>
        <p:nvSpPr>
          <p:cNvPr id="30744" name="Text Box 130"/>
          <p:cNvSpPr txBox="1">
            <a:spLocks noChangeArrowheads="1"/>
          </p:cNvSpPr>
          <p:nvPr/>
        </p:nvSpPr>
        <p:spPr bwMode="auto">
          <a:xfrm>
            <a:off x="7259885" y="5560427"/>
            <a:ext cx="1327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AU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5" name="Text Box 131"/>
          <p:cNvSpPr txBox="1">
            <a:spLocks noChangeArrowheads="1"/>
          </p:cNvSpPr>
          <p:nvPr/>
        </p:nvSpPr>
        <p:spPr bwMode="auto">
          <a:xfrm>
            <a:off x="4683372" y="5560427"/>
            <a:ext cx="1543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endParaRPr lang="en-AU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6" name="Text Box 132"/>
          <p:cNvSpPr txBox="1">
            <a:spLocks noChangeArrowheads="1"/>
          </p:cNvSpPr>
          <p:nvPr/>
        </p:nvSpPr>
        <p:spPr bwMode="auto">
          <a:xfrm>
            <a:off x="1886197" y="5560427"/>
            <a:ext cx="1543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endParaRPr lang="en-A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7" name="Freeform 133"/>
          <p:cNvSpPr>
            <a:spLocks/>
          </p:cNvSpPr>
          <p:nvPr/>
        </p:nvSpPr>
        <p:spPr bwMode="auto">
          <a:xfrm>
            <a:off x="4086472" y="3622675"/>
            <a:ext cx="2032000" cy="111125"/>
          </a:xfrm>
          <a:custGeom>
            <a:avLst/>
            <a:gdLst>
              <a:gd name="T0" fmla="*/ 2147483647 w 2208"/>
              <a:gd name="T1" fmla="*/ 2147483647 h 168"/>
              <a:gd name="T2" fmla="*/ 2147483647 w 2208"/>
              <a:gd name="T3" fmla="*/ 2147483647 h 168"/>
              <a:gd name="T4" fmla="*/ 2147483647 w 2208"/>
              <a:gd name="T5" fmla="*/ 2147483647 h 168"/>
              <a:gd name="T6" fmla="*/ 2147483647 w 2208"/>
              <a:gd name="T7" fmla="*/ 2147483647 h 168"/>
              <a:gd name="T8" fmla="*/ 2147483647 w 2208"/>
              <a:gd name="T9" fmla="*/ 2147483647 h 168"/>
              <a:gd name="T10" fmla="*/ 2147483647 w 2208"/>
              <a:gd name="T11" fmla="*/ 2147483647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08"/>
              <a:gd name="T19" fmla="*/ 0 h 168"/>
              <a:gd name="T20" fmla="*/ 2208 w 220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08" h="168">
                <a:moveTo>
                  <a:pt x="312" y="16"/>
                </a:moveTo>
                <a:cubicBezTo>
                  <a:pt x="624" y="8"/>
                  <a:pt x="1776" y="0"/>
                  <a:pt x="1992" y="16"/>
                </a:cubicBezTo>
                <a:cubicBezTo>
                  <a:pt x="2208" y="32"/>
                  <a:pt x="1808" y="88"/>
                  <a:pt x="1608" y="112"/>
                </a:cubicBezTo>
                <a:cubicBezTo>
                  <a:pt x="1408" y="136"/>
                  <a:pt x="1040" y="168"/>
                  <a:pt x="792" y="160"/>
                </a:cubicBezTo>
                <a:cubicBezTo>
                  <a:pt x="544" y="152"/>
                  <a:pt x="200" y="88"/>
                  <a:pt x="120" y="64"/>
                </a:cubicBezTo>
                <a:cubicBezTo>
                  <a:pt x="40" y="40"/>
                  <a:pt x="0" y="24"/>
                  <a:pt x="312" y="16"/>
                </a:cubicBezTo>
                <a:close/>
              </a:path>
            </a:pathLst>
          </a:custGeom>
          <a:gradFill rotWithShape="0">
            <a:gsLst>
              <a:gs pos="0">
                <a:srgbClr val="6C6869"/>
              </a:gs>
              <a:gs pos="50000">
                <a:srgbClr val="EAE0E3"/>
              </a:gs>
              <a:gs pos="100000">
                <a:srgbClr val="6C686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8" name="Freeform 134"/>
          <p:cNvSpPr>
            <a:spLocks/>
          </p:cNvSpPr>
          <p:nvPr/>
        </p:nvSpPr>
        <p:spPr bwMode="auto">
          <a:xfrm>
            <a:off x="6537572" y="3609975"/>
            <a:ext cx="2032000" cy="111125"/>
          </a:xfrm>
          <a:custGeom>
            <a:avLst/>
            <a:gdLst>
              <a:gd name="T0" fmla="*/ 2147483647 w 2208"/>
              <a:gd name="T1" fmla="*/ 2147483647 h 168"/>
              <a:gd name="T2" fmla="*/ 2147483647 w 2208"/>
              <a:gd name="T3" fmla="*/ 2147483647 h 168"/>
              <a:gd name="T4" fmla="*/ 2147483647 w 2208"/>
              <a:gd name="T5" fmla="*/ 2147483647 h 168"/>
              <a:gd name="T6" fmla="*/ 2147483647 w 2208"/>
              <a:gd name="T7" fmla="*/ 2147483647 h 168"/>
              <a:gd name="T8" fmla="*/ 2147483647 w 2208"/>
              <a:gd name="T9" fmla="*/ 2147483647 h 168"/>
              <a:gd name="T10" fmla="*/ 2147483647 w 2208"/>
              <a:gd name="T11" fmla="*/ 2147483647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08"/>
              <a:gd name="T19" fmla="*/ 0 h 168"/>
              <a:gd name="T20" fmla="*/ 2208 w 220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08" h="168">
                <a:moveTo>
                  <a:pt x="312" y="16"/>
                </a:moveTo>
                <a:cubicBezTo>
                  <a:pt x="624" y="8"/>
                  <a:pt x="1776" y="0"/>
                  <a:pt x="1992" y="16"/>
                </a:cubicBezTo>
                <a:cubicBezTo>
                  <a:pt x="2208" y="32"/>
                  <a:pt x="1808" y="88"/>
                  <a:pt x="1608" y="112"/>
                </a:cubicBezTo>
                <a:cubicBezTo>
                  <a:pt x="1408" y="136"/>
                  <a:pt x="1040" y="168"/>
                  <a:pt x="792" y="160"/>
                </a:cubicBezTo>
                <a:cubicBezTo>
                  <a:pt x="544" y="152"/>
                  <a:pt x="200" y="88"/>
                  <a:pt x="120" y="64"/>
                </a:cubicBezTo>
                <a:cubicBezTo>
                  <a:pt x="40" y="40"/>
                  <a:pt x="0" y="24"/>
                  <a:pt x="312" y="16"/>
                </a:cubicBezTo>
                <a:close/>
              </a:path>
            </a:pathLst>
          </a:custGeom>
          <a:gradFill rotWithShape="0">
            <a:gsLst>
              <a:gs pos="0">
                <a:srgbClr val="6C6869"/>
              </a:gs>
              <a:gs pos="50000">
                <a:srgbClr val="EAE0E3"/>
              </a:gs>
              <a:gs pos="100000">
                <a:srgbClr val="6C686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0" name="Freeform 116"/>
          <p:cNvSpPr>
            <a:spLocks/>
          </p:cNvSpPr>
          <p:nvPr/>
        </p:nvSpPr>
        <p:spPr bwMode="auto">
          <a:xfrm>
            <a:off x="4683372" y="2844800"/>
            <a:ext cx="317500" cy="838200"/>
          </a:xfrm>
          <a:custGeom>
            <a:avLst/>
            <a:gdLst>
              <a:gd name="T0" fmla="*/ 2147483647 w 200"/>
              <a:gd name="T1" fmla="*/ 0 h 528"/>
              <a:gd name="T2" fmla="*/ 2147483647 w 200"/>
              <a:gd name="T3" fmla="*/ 2147483647 h 528"/>
              <a:gd name="T4" fmla="*/ 0 w 200"/>
              <a:gd name="T5" fmla="*/ 0 h 528"/>
              <a:gd name="T6" fmla="*/ 0 60000 65536"/>
              <a:gd name="T7" fmla="*/ 0 60000 65536"/>
              <a:gd name="T8" fmla="*/ 0 60000 65536"/>
              <a:gd name="T9" fmla="*/ 0 w 200"/>
              <a:gd name="T10" fmla="*/ 0 h 528"/>
              <a:gd name="T11" fmla="*/ 200 w 20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528">
                <a:moveTo>
                  <a:pt x="48" y="0"/>
                </a:moveTo>
                <a:cubicBezTo>
                  <a:pt x="124" y="264"/>
                  <a:pt x="200" y="528"/>
                  <a:pt x="192" y="528"/>
                </a:cubicBezTo>
                <a:cubicBezTo>
                  <a:pt x="184" y="528"/>
                  <a:pt x="92" y="2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1" name="Freeform 117"/>
          <p:cNvSpPr>
            <a:spLocks/>
          </p:cNvSpPr>
          <p:nvPr/>
        </p:nvSpPr>
        <p:spPr bwMode="auto">
          <a:xfrm>
            <a:off x="7363072" y="2819400"/>
            <a:ext cx="317500" cy="838200"/>
          </a:xfrm>
          <a:custGeom>
            <a:avLst/>
            <a:gdLst>
              <a:gd name="T0" fmla="*/ 2147483647 w 200"/>
              <a:gd name="T1" fmla="*/ 0 h 528"/>
              <a:gd name="T2" fmla="*/ 2147483647 w 200"/>
              <a:gd name="T3" fmla="*/ 2147483647 h 528"/>
              <a:gd name="T4" fmla="*/ 0 w 200"/>
              <a:gd name="T5" fmla="*/ 0 h 528"/>
              <a:gd name="T6" fmla="*/ 0 60000 65536"/>
              <a:gd name="T7" fmla="*/ 0 60000 65536"/>
              <a:gd name="T8" fmla="*/ 0 60000 65536"/>
              <a:gd name="T9" fmla="*/ 0 w 200"/>
              <a:gd name="T10" fmla="*/ 0 h 528"/>
              <a:gd name="T11" fmla="*/ 200 w 20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528">
                <a:moveTo>
                  <a:pt x="48" y="0"/>
                </a:moveTo>
                <a:cubicBezTo>
                  <a:pt x="124" y="264"/>
                  <a:pt x="200" y="528"/>
                  <a:pt x="192" y="528"/>
                </a:cubicBezTo>
                <a:cubicBezTo>
                  <a:pt x="184" y="528"/>
                  <a:pt x="92" y="2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2" name="Text Box 136"/>
          <p:cNvSpPr txBox="1">
            <a:spLocks noChangeArrowheads="1"/>
          </p:cNvSpPr>
          <p:nvPr/>
        </p:nvSpPr>
        <p:spPr bwMode="auto">
          <a:xfrm>
            <a:off x="203394" y="2729364"/>
            <a:ext cx="1400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Inject into worms</a:t>
            </a:r>
            <a:endParaRPr lang="en-AU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23770" y="3861048"/>
            <a:ext cx="0" cy="6480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000872" y="3864038"/>
            <a:ext cx="0" cy="6480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600519" y="3840288"/>
            <a:ext cx="0" cy="6480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29"/>
          <p:cNvSpPr txBox="1">
            <a:spLocks noChangeArrowheads="1"/>
          </p:cNvSpPr>
          <p:nvPr/>
        </p:nvSpPr>
        <p:spPr bwMode="auto">
          <a:xfrm>
            <a:off x="375608" y="5077797"/>
            <a:ext cx="966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sz="1800" b="1" dirty="0" smtClean="0"/>
              <a:t>Worm: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711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1639514" y="6284482"/>
            <a:ext cx="6329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Helvetica Neue Bold Condensed" charset="0"/>
              </a:rPr>
              <a:t>CSIRO Plant Industry –Waterhouse et al., (1998) PNAS 95;13959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943612" y="1252791"/>
            <a:ext cx="7649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dsRNA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leads to viral resistance and gene silencing in plants  </a:t>
            </a:r>
          </a:p>
        </p:txBody>
      </p:sp>
      <p:grpSp>
        <p:nvGrpSpPr>
          <p:cNvPr id="359428" name="Group 4"/>
          <p:cNvGrpSpPr>
            <a:grpSpLocks/>
          </p:cNvGrpSpPr>
          <p:nvPr/>
        </p:nvGrpSpPr>
        <p:grpSpPr bwMode="auto">
          <a:xfrm>
            <a:off x="2373064" y="2184400"/>
            <a:ext cx="1066800" cy="76200"/>
            <a:chOff x="624" y="1440"/>
            <a:chExt cx="1344" cy="48"/>
          </a:xfrm>
        </p:grpSpPr>
        <p:sp>
          <p:nvSpPr>
            <p:cNvPr id="359429" name="Line 5"/>
            <p:cNvSpPr>
              <a:spLocks noChangeShapeType="1"/>
            </p:cNvSpPr>
            <p:nvPr/>
          </p:nvSpPr>
          <p:spPr bwMode="auto">
            <a:xfrm>
              <a:off x="624" y="1440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624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1" name="Line 7"/>
            <p:cNvSpPr>
              <a:spLocks noChangeShapeType="1"/>
            </p:cNvSpPr>
            <p:nvPr/>
          </p:nvSpPr>
          <p:spPr bwMode="auto">
            <a:xfrm>
              <a:off x="682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2" name="Line 8"/>
            <p:cNvSpPr>
              <a:spLocks noChangeShapeType="1"/>
            </p:cNvSpPr>
            <p:nvPr/>
          </p:nvSpPr>
          <p:spPr bwMode="auto">
            <a:xfrm>
              <a:off x="740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3" name="Line 9"/>
            <p:cNvSpPr>
              <a:spLocks noChangeShapeType="1"/>
            </p:cNvSpPr>
            <p:nvPr/>
          </p:nvSpPr>
          <p:spPr bwMode="auto">
            <a:xfrm>
              <a:off x="799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4" name="Line 10"/>
            <p:cNvSpPr>
              <a:spLocks noChangeShapeType="1"/>
            </p:cNvSpPr>
            <p:nvPr/>
          </p:nvSpPr>
          <p:spPr bwMode="auto">
            <a:xfrm>
              <a:off x="857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5" name="Line 11"/>
            <p:cNvSpPr>
              <a:spLocks noChangeShapeType="1"/>
            </p:cNvSpPr>
            <p:nvPr/>
          </p:nvSpPr>
          <p:spPr bwMode="auto">
            <a:xfrm>
              <a:off x="916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6" name="Line 12"/>
            <p:cNvSpPr>
              <a:spLocks noChangeShapeType="1"/>
            </p:cNvSpPr>
            <p:nvPr/>
          </p:nvSpPr>
          <p:spPr bwMode="auto">
            <a:xfrm>
              <a:off x="974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7" name="Line 13"/>
            <p:cNvSpPr>
              <a:spLocks noChangeShapeType="1"/>
            </p:cNvSpPr>
            <p:nvPr/>
          </p:nvSpPr>
          <p:spPr bwMode="auto">
            <a:xfrm>
              <a:off x="1033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8" name="Line 14"/>
            <p:cNvSpPr>
              <a:spLocks noChangeShapeType="1"/>
            </p:cNvSpPr>
            <p:nvPr/>
          </p:nvSpPr>
          <p:spPr bwMode="auto">
            <a:xfrm>
              <a:off x="1091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39" name="Line 15"/>
            <p:cNvSpPr>
              <a:spLocks noChangeShapeType="1"/>
            </p:cNvSpPr>
            <p:nvPr/>
          </p:nvSpPr>
          <p:spPr bwMode="auto">
            <a:xfrm>
              <a:off x="1149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0" name="Line 16"/>
            <p:cNvSpPr>
              <a:spLocks noChangeShapeType="1"/>
            </p:cNvSpPr>
            <p:nvPr/>
          </p:nvSpPr>
          <p:spPr bwMode="auto">
            <a:xfrm>
              <a:off x="1208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1" name="Line 17"/>
            <p:cNvSpPr>
              <a:spLocks noChangeShapeType="1"/>
            </p:cNvSpPr>
            <p:nvPr/>
          </p:nvSpPr>
          <p:spPr bwMode="auto">
            <a:xfrm>
              <a:off x="1266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2" name="Line 18"/>
            <p:cNvSpPr>
              <a:spLocks noChangeShapeType="1"/>
            </p:cNvSpPr>
            <p:nvPr/>
          </p:nvSpPr>
          <p:spPr bwMode="auto">
            <a:xfrm>
              <a:off x="1325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3" name="Line 19"/>
            <p:cNvSpPr>
              <a:spLocks noChangeShapeType="1"/>
            </p:cNvSpPr>
            <p:nvPr/>
          </p:nvSpPr>
          <p:spPr bwMode="auto">
            <a:xfrm>
              <a:off x="1383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4" name="Line 20"/>
            <p:cNvSpPr>
              <a:spLocks noChangeShapeType="1"/>
            </p:cNvSpPr>
            <p:nvPr/>
          </p:nvSpPr>
          <p:spPr bwMode="auto">
            <a:xfrm>
              <a:off x="1442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5" name="Line 21"/>
            <p:cNvSpPr>
              <a:spLocks noChangeShapeType="1"/>
            </p:cNvSpPr>
            <p:nvPr/>
          </p:nvSpPr>
          <p:spPr bwMode="auto">
            <a:xfrm>
              <a:off x="1500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6" name="Line 22"/>
            <p:cNvSpPr>
              <a:spLocks noChangeShapeType="1"/>
            </p:cNvSpPr>
            <p:nvPr/>
          </p:nvSpPr>
          <p:spPr bwMode="auto">
            <a:xfrm>
              <a:off x="1558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7" name="Line 23"/>
            <p:cNvSpPr>
              <a:spLocks noChangeShapeType="1"/>
            </p:cNvSpPr>
            <p:nvPr/>
          </p:nvSpPr>
          <p:spPr bwMode="auto">
            <a:xfrm>
              <a:off x="1617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8" name="Line 24"/>
            <p:cNvSpPr>
              <a:spLocks noChangeShapeType="1"/>
            </p:cNvSpPr>
            <p:nvPr/>
          </p:nvSpPr>
          <p:spPr bwMode="auto">
            <a:xfrm>
              <a:off x="1675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49" name="Line 25"/>
            <p:cNvSpPr>
              <a:spLocks noChangeShapeType="1"/>
            </p:cNvSpPr>
            <p:nvPr/>
          </p:nvSpPr>
          <p:spPr bwMode="auto">
            <a:xfrm>
              <a:off x="1734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50" name="Line 26"/>
            <p:cNvSpPr>
              <a:spLocks noChangeShapeType="1"/>
            </p:cNvSpPr>
            <p:nvPr/>
          </p:nvSpPr>
          <p:spPr bwMode="auto">
            <a:xfrm>
              <a:off x="1792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51" name="Line 27"/>
            <p:cNvSpPr>
              <a:spLocks noChangeShapeType="1"/>
            </p:cNvSpPr>
            <p:nvPr/>
          </p:nvSpPr>
          <p:spPr bwMode="auto">
            <a:xfrm>
              <a:off x="1851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52" name="Line 28"/>
            <p:cNvSpPr>
              <a:spLocks noChangeShapeType="1"/>
            </p:cNvSpPr>
            <p:nvPr/>
          </p:nvSpPr>
          <p:spPr bwMode="auto">
            <a:xfrm>
              <a:off x="1909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53" name="Line 29"/>
            <p:cNvSpPr>
              <a:spLocks noChangeShapeType="1"/>
            </p:cNvSpPr>
            <p:nvPr/>
          </p:nvSpPr>
          <p:spPr bwMode="auto">
            <a:xfrm>
              <a:off x="1968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9454" name="Rectangle 30"/>
          <p:cNvSpPr>
            <a:spLocks noChangeArrowheads="1"/>
          </p:cNvSpPr>
          <p:nvPr/>
        </p:nvSpPr>
        <p:spPr bwMode="auto">
          <a:xfrm>
            <a:off x="2271464" y="1693863"/>
            <a:ext cx="12875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Sense RNA</a:t>
            </a:r>
          </a:p>
        </p:txBody>
      </p:sp>
      <p:grpSp>
        <p:nvGrpSpPr>
          <p:cNvPr id="359455" name="Group 31"/>
          <p:cNvGrpSpPr>
            <a:grpSpLocks/>
          </p:cNvGrpSpPr>
          <p:nvPr/>
        </p:nvGrpSpPr>
        <p:grpSpPr bwMode="auto">
          <a:xfrm flipV="1">
            <a:off x="4722564" y="2311400"/>
            <a:ext cx="1066800" cy="76200"/>
            <a:chOff x="624" y="1440"/>
            <a:chExt cx="1344" cy="48"/>
          </a:xfrm>
        </p:grpSpPr>
        <p:sp>
          <p:nvSpPr>
            <p:cNvPr id="359456" name="Line 32"/>
            <p:cNvSpPr>
              <a:spLocks noChangeShapeType="1"/>
            </p:cNvSpPr>
            <p:nvPr/>
          </p:nvSpPr>
          <p:spPr bwMode="auto">
            <a:xfrm>
              <a:off x="624" y="1440"/>
              <a:ext cx="13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57" name="Line 33"/>
            <p:cNvSpPr>
              <a:spLocks noChangeShapeType="1"/>
            </p:cNvSpPr>
            <p:nvPr/>
          </p:nvSpPr>
          <p:spPr bwMode="auto">
            <a:xfrm>
              <a:off x="624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58" name="Line 34"/>
            <p:cNvSpPr>
              <a:spLocks noChangeShapeType="1"/>
            </p:cNvSpPr>
            <p:nvPr/>
          </p:nvSpPr>
          <p:spPr bwMode="auto">
            <a:xfrm>
              <a:off x="682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740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0" name="Line 36"/>
            <p:cNvSpPr>
              <a:spLocks noChangeShapeType="1"/>
            </p:cNvSpPr>
            <p:nvPr/>
          </p:nvSpPr>
          <p:spPr bwMode="auto">
            <a:xfrm>
              <a:off x="799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1" name="Line 37"/>
            <p:cNvSpPr>
              <a:spLocks noChangeShapeType="1"/>
            </p:cNvSpPr>
            <p:nvPr/>
          </p:nvSpPr>
          <p:spPr bwMode="auto">
            <a:xfrm>
              <a:off x="857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2" name="Line 38"/>
            <p:cNvSpPr>
              <a:spLocks noChangeShapeType="1"/>
            </p:cNvSpPr>
            <p:nvPr/>
          </p:nvSpPr>
          <p:spPr bwMode="auto">
            <a:xfrm>
              <a:off x="916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3" name="Line 39"/>
            <p:cNvSpPr>
              <a:spLocks noChangeShapeType="1"/>
            </p:cNvSpPr>
            <p:nvPr/>
          </p:nvSpPr>
          <p:spPr bwMode="auto">
            <a:xfrm>
              <a:off x="974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4" name="Line 40"/>
            <p:cNvSpPr>
              <a:spLocks noChangeShapeType="1"/>
            </p:cNvSpPr>
            <p:nvPr/>
          </p:nvSpPr>
          <p:spPr bwMode="auto">
            <a:xfrm>
              <a:off x="1033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5" name="Line 41"/>
            <p:cNvSpPr>
              <a:spLocks noChangeShapeType="1"/>
            </p:cNvSpPr>
            <p:nvPr/>
          </p:nvSpPr>
          <p:spPr bwMode="auto">
            <a:xfrm>
              <a:off x="1091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6" name="Line 42"/>
            <p:cNvSpPr>
              <a:spLocks noChangeShapeType="1"/>
            </p:cNvSpPr>
            <p:nvPr/>
          </p:nvSpPr>
          <p:spPr bwMode="auto">
            <a:xfrm>
              <a:off x="1149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7" name="Line 43"/>
            <p:cNvSpPr>
              <a:spLocks noChangeShapeType="1"/>
            </p:cNvSpPr>
            <p:nvPr/>
          </p:nvSpPr>
          <p:spPr bwMode="auto">
            <a:xfrm>
              <a:off x="1208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8" name="Line 44"/>
            <p:cNvSpPr>
              <a:spLocks noChangeShapeType="1"/>
            </p:cNvSpPr>
            <p:nvPr/>
          </p:nvSpPr>
          <p:spPr bwMode="auto">
            <a:xfrm>
              <a:off x="1266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69" name="Line 45"/>
            <p:cNvSpPr>
              <a:spLocks noChangeShapeType="1"/>
            </p:cNvSpPr>
            <p:nvPr/>
          </p:nvSpPr>
          <p:spPr bwMode="auto">
            <a:xfrm>
              <a:off x="1325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0" name="Line 46"/>
            <p:cNvSpPr>
              <a:spLocks noChangeShapeType="1"/>
            </p:cNvSpPr>
            <p:nvPr/>
          </p:nvSpPr>
          <p:spPr bwMode="auto">
            <a:xfrm>
              <a:off x="1383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1" name="Line 47"/>
            <p:cNvSpPr>
              <a:spLocks noChangeShapeType="1"/>
            </p:cNvSpPr>
            <p:nvPr/>
          </p:nvSpPr>
          <p:spPr bwMode="auto">
            <a:xfrm>
              <a:off x="1442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2" name="Line 48"/>
            <p:cNvSpPr>
              <a:spLocks noChangeShapeType="1"/>
            </p:cNvSpPr>
            <p:nvPr/>
          </p:nvSpPr>
          <p:spPr bwMode="auto">
            <a:xfrm>
              <a:off x="1500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3" name="Line 49"/>
            <p:cNvSpPr>
              <a:spLocks noChangeShapeType="1"/>
            </p:cNvSpPr>
            <p:nvPr/>
          </p:nvSpPr>
          <p:spPr bwMode="auto">
            <a:xfrm>
              <a:off x="1558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4" name="Line 50"/>
            <p:cNvSpPr>
              <a:spLocks noChangeShapeType="1"/>
            </p:cNvSpPr>
            <p:nvPr/>
          </p:nvSpPr>
          <p:spPr bwMode="auto">
            <a:xfrm>
              <a:off x="1617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5" name="Line 51"/>
            <p:cNvSpPr>
              <a:spLocks noChangeShapeType="1"/>
            </p:cNvSpPr>
            <p:nvPr/>
          </p:nvSpPr>
          <p:spPr bwMode="auto">
            <a:xfrm>
              <a:off x="1675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6" name="Line 52"/>
            <p:cNvSpPr>
              <a:spLocks noChangeShapeType="1"/>
            </p:cNvSpPr>
            <p:nvPr/>
          </p:nvSpPr>
          <p:spPr bwMode="auto">
            <a:xfrm>
              <a:off x="1734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7" name="Line 53"/>
            <p:cNvSpPr>
              <a:spLocks noChangeShapeType="1"/>
            </p:cNvSpPr>
            <p:nvPr/>
          </p:nvSpPr>
          <p:spPr bwMode="auto">
            <a:xfrm>
              <a:off x="1792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8" name="Line 54"/>
            <p:cNvSpPr>
              <a:spLocks noChangeShapeType="1"/>
            </p:cNvSpPr>
            <p:nvPr/>
          </p:nvSpPr>
          <p:spPr bwMode="auto">
            <a:xfrm>
              <a:off x="1851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79" name="Line 55"/>
            <p:cNvSpPr>
              <a:spLocks noChangeShapeType="1"/>
            </p:cNvSpPr>
            <p:nvPr/>
          </p:nvSpPr>
          <p:spPr bwMode="auto">
            <a:xfrm>
              <a:off x="1909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480" name="Line 56"/>
            <p:cNvSpPr>
              <a:spLocks noChangeShapeType="1"/>
            </p:cNvSpPr>
            <p:nvPr/>
          </p:nvSpPr>
          <p:spPr bwMode="auto">
            <a:xfrm>
              <a:off x="1968" y="144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9481" name="Group 57"/>
          <p:cNvGrpSpPr>
            <a:grpSpLocks/>
          </p:cNvGrpSpPr>
          <p:nvPr/>
        </p:nvGrpSpPr>
        <p:grpSpPr bwMode="auto">
          <a:xfrm>
            <a:off x="6995864" y="2159000"/>
            <a:ext cx="1066800" cy="228600"/>
            <a:chOff x="4080" y="1440"/>
            <a:chExt cx="1344" cy="144"/>
          </a:xfrm>
        </p:grpSpPr>
        <p:grpSp>
          <p:nvGrpSpPr>
            <p:cNvPr id="359482" name="Group 58"/>
            <p:cNvGrpSpPr>
              <a:grpSpLocks/>
            </p:cNvGrpSpPr>
            <p:nvPr/>
          </p:nvGrpSpPr>
          <p:grpSpPr bwMode="auto">
            <a:xfrm>
              <a:off x="4080" y="1440"/>
              <a:ext cx="1344" cy="48"/>
              <a:chOff x="624" y="1440"/>
              <a:chExt cx="1344" cy="48"/>
            </a:xfrm>
          </p:grpSpPr>
          <p:sp>
            <p:nvSpPr>
              <p:cNvPr id="359483" name="Line 59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84" name="Line 60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85" name="Line 61"/>
              <p:cNvSpPr>
                <a:spLocks noChangeShapeType="1"/>
              </p:cNvSpPr>
              <p:nvPr/>
            </p:nvSpPr>
            <p:spPr bwMode="auto">
              <a:xfrm>
                <a:off x="68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86" name="Line 62"/>
              <p:cNvSpPr>
                <a:spLocks noChangeShapeType="1"/>
              </p:cNvSpPr>
              <p:nvPr/>
            </p:nvSpPr>
            <p:spPr bwMode="auto">
              <a:xfrm>
                <a:off x="740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87" name="Line 63"/>
              <p:cNvSpPr>
                <a:spLocks noChangeShapeType="1"/>
              </p:cNvSpPr>
              <p:nvPr/>
            </p:nvSpPr>
            <p:spPr bwMode="auto">
              <a:xfrm>
                <a:off x="79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88" name="Line 64"/>
              <p:cNvSpPr>
                <a:spLocks noChangeShapeType="1"/>
              </p:cNvSpPr>
              <p:nvPr/>
            </p:nvSpPr>
            <p:spPr bwMode="auto">
              <a:xfrm>
                <a:off x="857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89" name="Line 65"/>
              <p:cNvSpPr>
                <a:spLocks noChangeShapeType="1"/>
              </p:cNvSpPr>
              <p:nvPr/>
            </p:nvSpPr>
            <p:spPr bwMode="auto">
              <a:xfrm>
                <a:off x="916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0" name="Line 66"/>
              <p:cNvSpPr>
                <a:spLocks noChangeShapeType="1"/>
              </p:cNvSpPr>
              <p:nvPr/>
            </p:nvSpPr>
            <p:spPr bwMode="auto">
              <a:xfrm>
                <a:off x="97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1" name="Line 67"/>
              <p:cNvSpPr>
                <a:spLocks noChangeShapeType="1"/>
              </p:cNvSpPr>
              <p:nvPr/>
            </p:nvSpPr>
            <p:spPr bwMode="auto">
              <a:xfrm>
                <a:off x="1033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2" name="Line 68"/>
              <p:cNvSpPr>
                <a:spLocks noChangeShapeType="1"/>
              </p:cNvSpPr>
              <p:nvPr/>
            </p:nvSpPr>
            <p:spPr bwMode="auto">
              <a:xfrm>
                <a:off x="1091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3" name="Line 69"/>
              <p:cNvSpPr>
                <a:spLocks noChangeShapeType="1"/>
              </p:cNvSpPr>
              <p:nvPr/>
            </p:nvSpPr>
            <p:spPr bwMode="auto">
              <a:xfrm>
                <a:off x="114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4" name="Line 70"/>
              <p:cNvSpPr>
                <a:spLocks noChangeShapeType="1"/>
              </p:cNvSpPr>
              <p:nvPr/>
            </p:nvSpPr>
            <p:spPr bwMode="auto">
              <a:xfrm>
                <a:off x="120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5" name="Line 71"/>
              <p:cNvSpPr>
                <a:spLocks noChangeShapeType="1"/>
              </p:cNvSpPr>
              <p:nvPr/>
            </p:nvSpPr>
            <p:spPr bwMode="auto">
              <a:xfrm>
                <a:off x="1266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6" name="Line 72"/>
              <p:cNvSpPr>
                <a:spLocks noChangeShapeType="1"/>
              </p:cNvSpPr>
              <p:nvPr/>
            </p:nvSpPr>
            <p:spPr bwMode="auto">
              <a:xfrm>
                <a:off x="1325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7" name="Line 73"/>
              <p:cNvSpPr>
                <a:spLocks noChangeShapeType="1"/>
              </p:cNvSpPr>
              <p:nvPr/>
            </p:nvSpPr>
            <p:spPr bwMode="auto">
              <a:xfrm>
                <a:off x="1383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8" name="Line 74"/>
              <p:cNvSpPr>
                <a:spLocks noChangeShapeType="1"/>
              </p:cNvSpPr>
              <p:nvPr/>
            </p:nvSpPr>
            <p:spPr bwMode="auto">
              <a:xfrm>
                <a:off x="144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499" name="Line 75"/>
              <p:cNvSpPr>
                <a:spLocks noChangeShapeType="1"/>
              </p:cNvSpPr>
              <p:nvPr/>
            </p:nvSpPr>
            <p:spPr bwMode="auto">
              <a:xfrm>
                <a:off x="1500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00" name="Line 76"/>
              <p:cNvSpPr>
                <a:spLocks noChangeShapeType="1"/>
              </p:cNvSpPr>
              <p:nvPr/>
            </p:nvSpPr>
            <p:spPr bwMode="auto">
              <a:xfrm>
                <a:off x="155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01" name="Line 77"/>
              <p:cNvSpPr>
                <a:spLocks noChangeShapeType="1"/>
              </p:cNvSpPr>
              <p:nvPr/>
            </p:nvSpPr>
            <p:spPr bwMode="auto">
              <a:xfrm>
                <a:off x="1617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02" name="Line 78"/>
              <p:cNvSpPr>
                <a:spLocks noChangeShapeType="1"/>
              </p:cNvSpPr>
              <p:nvPr/>
            </p:nvSpPr>
            <p:spPr bwMode="auto">
              <a:xfrm>
                <a:off x="1675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03" name="Line 79"/>
              <p:cNvSpPr>
                <a:spLocks noChangeShapeType="1"/>
              </p:cNvSpPr>
              <p:nvPr/>
            </p:nvSpPr>
            <p:spPr bwMode="auto">
              <a:xfrm>
                <a:off x="173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04" name="Line 80"/>
              <p:cNvSpPr>
                <a:spLocks noChangeShapeType="1"/>
              </p:cNvSpPr>
              <p:nvPr/>
            </p:nvSpPr>
            <p:spPr bwMode="auto">
              <a:xfrm>
                <a:off x="179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05" name="Line 81"/>
              <p:cNvSpPr>
                <a:spLocks noChangeShapeType="1"/>
              </p:cNvSpPr>
              <p:nvPr/>
            </p:nvSpPr>
            <p:spPr bwMode="auto">
              <a:xfrm>
                <a:off x="1851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06" name="Line 82"/>
              <p:cNvSpPr>
                <a:spLocks noChangeShapeType="1"/>
              </p:cNvSpPr>
              <p:nvPr/>
            </p:nvSpPr>
            <p:spPr bwMode="auto">
              <a:xfrm>
                <a:off x="190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07" name="Line 83"/>
              <p:cNvSpPr>
                <a:spLocks noChangeShapeType="1"/>
              </p:cNvSpPr>
              <p:nvPr/>
            </p:nvSpPr>
            <p:spPr bwMode="auto">
              <a:xfrm>
                <a:off x="196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9508" name="Group 84"/>
            <p:cNvGrpSpPr>
              <a:grpSpLocks/>
            </p:cNvGrpSpPr>
            <p:nvPr/>
          </p:nvGrpSpPr>
          <p:grpSpPr bwMode="auto">
            <a:xfrm flipV="1">
              <a:off x="4080" y="1536"/>
              <a:ext cx="1344" cy="48"/>
              <a:chOff x="624" y="1440"/>
              <a:chExt cx="1344" cy="48"/>
            </a:xfrm>
          </p:grpSpPr>
          <p:sp>
            <p:nvSpPr>
              <p:cNvPr id="359509" name="Line 85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0" name="Line 86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1" name="Line 87"/>
              <p:cNvSpPr>
                <a:spLocks noChangeShapeType="1"/>
              </p:cNvSpPr>
              <p:nvPr/>
            </p:nvSpPr>
            <p:spPr bwMode="auto">
              <a:xfrm>
                <a:off x="68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2" name="Line 88"/>
              <p:cNvSpPr>
                <a:spLocks noChangeShapeType="1"/>
              </p:cNvSpPr>
              <p:nvPr/>
            </p:nvSpPr>
            <p:spPr bwMode="auto">
              <a:xfrm>
                <a:off x="740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3" name="Line 89"/>
              <p:cNvSpPr>
                <a:spLocks noChangeShapeType="1"/>
              </p:cNvSpPr>
              <p:nvPr/>
            </p:nvSpPr>
            <p:spPr bwMode="auto">
              <a:xfrm>
                <a:off x="79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4" name="Line 90"/>
              <p:cNvSpPr>
                <a:spLocks noChangeShapeType="1"/>
              </p:cNvSpPr>
              <p:nvPr/>
            </p:nvSpPr>
            <p:spPr bwMode="auto">
              <a:xfrm>
                <a:off x="857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5" name="Line 91"/>
              <p:cNvSpPr>
                <a:spLocks noChangeShapeType="1"/>
              </p:cNvSpPr>
              <p:nvPr/>
            </p:nvSpPr>
            <p:spPr bwMode="auto">
              <a:xfrm>
                <a:off x="916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6" name="Line 92"/>
              <p:cNvSpPr>
                <a:spLocks noChangeShapeType="1"/>
              </p:cNvSpPr>
              <p:nvPr/>
            </p:nvSpPr>
            <p:spPr bwMode="auto">
              <a:xfrm>
                <a:off x="97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7" name="Line 93"/>
              <p:cNvSpPr>
                <a:spLocks noChangeShapeType="1"/>
              </p:cNvSpPr>
              <p:nvPr/>
            </p:nvSpPr>
            <p:spPr bwMode="auto">
              <a:xfrm>
                <a:off x="1033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8" name="Line 94"/>
              <p:cNvSpPr>
                <a:spLocks noChangeShapeType="1"/>
              </p:cNvSpPr>
              <p:nvPr/>
            </p:nvSpPr>
            <p:spPr bwMode="auto">
              <a:xfrm>
                <a:off x="1091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19" name="Line 95"/>
              <p:cNvSpPr>
                <a:spLocks noChangeShapeType="1"/>
              </p:cNvSpPr>
              <p:nvPr/>
            </p:nvSpPr>
            <p:spPr bwMode="auto">
              <a:xfrm>
                <a:off x="114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0" name="Line 96"/>
              <p:cNvSpPr>
                <a:spLocks noChangeShapeType="1"/>
              </p:cNvSpPr>
              <p:nvPr/>
            </p:nvSpPr>
            <p:spPr bwMode="auto">
              <a:xfrm>
                <a:off x="120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1" name="Line 97"/>
              <p:cNvSpPr>
                <a:spLocks noChangeShapeType="1"/>
              </p:cNvSpPr>
              <p:nvPr/>
            </p:nvSpPr>
            <p:spPr bwMode="auto">
              <a:xfrm>
                <a:off x="1266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2" name="Line 98"/>
              <p:cNvSpPr>
                <a:spLocks noChangeShapeType="1"/>
              </p:cNvSpPr>
              <p:nvPr/>
            </p:nvSpPr>
            <p:spPr bwMode="auto">
              <a:xfrm>
                <a:off x="1325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3" name="Line 99"/>
              <p:cNvSpPr>
                <a:spLocks noChangeShapeType="1"/>
              </p:cNvSpPr>
              <p:nvPr/>
            </p:nvSpPr>
            <p:spPr bwMode="auto">
              <a:xfrm>
                <a:off x="1383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4" name="Line 100"/>
              <p:cNvSpPr>
                <a:spLocks noChangeShapeType="1"/>
              </p:cNvSpPr>
              <p:nvPr/>
            </p:nvSpPr>
            <p:spPr bwMode="auto">
              <a:xfrm>
                <a:off x="144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5" name="Line 101"/>
              <p:cNvSpPr>
                <a:spLocks noChangeShapeType="1"/>
              </p:cNvSpPr>
              <p:nvPr/>
            </p:nvSpPr>
            <p:spPr bwMode="auto">
              <a:xfrm>
                <a:off x="1500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6" name="Line 102"/>
              <p:cNvSpPr>
                <a:spLocks noChangeShapeType="1"/>
              </p:cNvSpPr>
              <p:nvPr/>
            </p:nvSpPr>
            <p:spPr bwMode="auto">
              <a:xfrm>
                <a:off x="155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7" name="Line 103"/>
              <p:cNvSpPr>
                <a:spLocks noChangeShapeType="1"/>
              </p:cNvSpPr>
              <p:nvPr/>
            </p:nvSpPr>
            <p:spPr bwMode="auto">
              <a:xfrm>
                <a:off x="1617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8" name="Line 104"/>
              <p:cNvSpPr>
                <a:spLocks noChangeShapeType="1"/>
              </p:cNvSpPr>
              <p:nvPr/>
            </p:nvSpPr>
            <p:spPr bwMode="auto">
              <a:xfrm>
                <a:off x="1675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29" name="Line 105"/>
              <p:cNvSpPr>
                <a:spLocks noChangeShapeType="1"/>
              </p:cNvSpPr>
              <p:nvPr/>
            </p:nvSpPr>
            <p:spPr bwMode="auto">
              <a:xfrm>
                <a:off x="1734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30" name="Line 106"/>
              <p:cNvSpPr>
                <a:spLocks noChangeShapeType="1"/>
              </p:cNvSpPr>
              <p:nvPr/>
            </p:nvSpPr>
            <p:spPr bwMode="auto">
              <a:xfrm>
                <a:off x="1792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31" name="Line 107"/>
              <p:cNvSpPr>
                <a:spLocks noChangeShapeType="1"/>
              </p:cNvSpPr>
              <p:nvPr/>
            </p:nvSpPr>
            <p:spPr bwMode="auto">
              <a:xfrm>
                <a:off x="1851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32" name="Line 108"/>
              <p:cNvSpPr>
                <a:spLocks noChangeShapeType="1"/>
              </p:cNvSpPr>
              <p:nvPr/>
            </p:nvSpPr>
            <p:spPr bwMode="auto">
              <a:xfrm>
                <a:off x="1909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533" name="Line 109"/>
              <p:cNvSpPr>
                <a:spLocks noChangeShapeType="1"/>
              </p:cNvSpPr>
              <p:nvPr/>
            </p:nvSpPr>
            <p:spPr bwMode="auto">
              <a:xfrm>
                <a:off x="1968" y="1440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9534" name="Rectangle 110"/>
          <p:cNvSpPr>
            <a:spLocks noChangeArrowheads="1"/>
          </p:cNvSpPr>
          <p:nvPr/>
        </p:nvSpPr>
        <p:spPr bwMode="auto">
          <a:xfrm>
            <a:off x="4468564" y="1693863"/>
            <a:ext cx="16305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antisense RNA</a:t>
            </a:r>
          </a:p>
        </p:txBody>
      </p:sp>
      <p:sp>
        <p:nvSpPr>
          <p:cNvPr id="359535" name="Rectangle 111"/>
          <p:cNvSpPr>
            <a:spLocks noChangeArrowheads="1"/>
          </p:cNvSpPr>
          <p:nvPr/>
        </p:nvSpPr>
        <p:spPr bwMode="auto">
          <a:xfrm>
            <a:off x="6373564" y="1693863"/>
            <a:ext cx="23134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Double-stranded RNA</a:t>
            </a:r>
          </a:p>
        </p:txBody>
      </p:sp>
      <p:pic>
        <p:nvPicPr>
          <p:cNvPr id="359552" name="Picture 128" descr="im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r="17340"/>
          <a:stretch>
            <a:fillRect/>
          </a:stretch>
        </p:blipFill>
        <p:spPr bwMode="auto">
          <a:xfrm rot="10800000">
            <a:off x="4649539" y="3216275"/>
            <a:ext cx="12509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553" name="Picture 129" descr="im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r="17340"/>
          <a:stretch>
            <a:fillRect/>
          </a:stretch>
        </p:blipFill>
        <p:spPr bwMode="auto">
          <a:xfrm rot="10800000">
            <a:off x="2363539" y="3190875"/>
            <a:ext cx="12509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554" name="Picture 130" descr="im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4" r="48042"/>
          <a:stretch>
            <a:fillRect/>
          </a:stretch>
        </p:blipFill>
        <p:spPr bwMode="auto">
          <a:xfrm rot="10800000">
            <a:off x="6808539" y="3254375"/>
            <a:ext cx="13684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9555" name="Line 131"/>
          <p:cNvSpPr>
            <a:spLocks noChangeShapeType="1"/>
          </p:cNvSpPr>
          <p:nvPr/>
        </p:nvSpPr>
        <p:spPr bwMode="auto">
          <a:xfrm>
            <a:off x="2893764" y="2520950"/>
            <a:ext cx="0" cy="73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56" name="Line 132"/>
          <p:cNvSpPr>
            <a:spLocks noChangeShapeType="1"/>
          </p:cNvSpPr>
          <p:nvPr/>
        </p:nvSpPr>
        <p:spPr bwMode="auto">
          <a:xfrm>
            <a:off x="5255964" y="2520950"/>
            <a:ext cx="0" cy="73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57" name="Line 133"/>
          <p:cNvSpPr>
            <a:spLocks noChangeShapeType="1"/>
          </p:cNvSpPr>
          <p:nvPr/>
        </p:nvSpPr>
        <p:spPr bwMode="auto">
          <a:xfrm>
            <a:off x="7478464" y="2520950"/>
            <a:ext cx="0" cy="73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58" name="Line 134"/>
          <p:cNvSpPr>
            <a:spLocks noChangeShapeType="1"/>
          </p:cNvSpPr>
          <p:nvPr/>
        </p:nvSpPr>
        <p:spPr bwMode="auto">
          <a:xfrm>
            <a:off x="1388430" y="4149080"/>
            <a:ext cx="75309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9559" name="Text Box 135"/>
          <p:cNvSpPr txBox="1">
            <a:spLocks noChangeArrowheads="1"/>
          </p:cNvSpPr>
          <p:nvPr/>
        </p:nvSpPr>
        <p:spPr bwMode="auto">
          <a:xfrm>
            <a:off x="188869" y="3438988"/>
            <a:ext cx="1327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obacco leaves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with virus </a:t>
            </a:r>
            <a:endParaRPr lang="en-AU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60" name="Text Box 136"/>
          <p:cNvSpPr txBox="1">
            <a:spLocks noChangeArrowheads="1"/>
          </p:cNvSpPr>
          <p:nvPr/>
        </p:nvSpPr>
        <p:spPr bwMode="auto">
          <a:xfrm>
            <a:off x="6865689" y="5467350"/>
            <a:ext cx="1327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Resistant </a:t>
            </a:r>
            <a:endParaRPr lang="en-AU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61" name="Text Box 137"/>
          <p:cNvSpPr txBox="1">
            <a:spLocks noChangeArrowheads="1"/>
          </p:cNvSpPr>
          <p:nvPr/>
        </p:nvSpPr>
        <p:spPr bwMode="auto">
          <a:xfrm>
            <a:off x="4490789" y="5467350"/>
            <a:ext cx="1543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endParaRPr lang="en-AU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62" name="Text Box 138"/>
          <p:cNvSpPr txBox="1">
            <a:spLocks noChangeArrowheads="1"/>
          </p:cNvSpPr>
          <p:nvPr/>
        </p:nvSpPr>
        <p:spPr bwMode="auto">
          <a:xfrm>
            <a:off x="2217489" y="5467350"/>
            <a:ext cx="1543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endParaRPr lang="en-AU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63" name="Text Box 139"/>
          <p:cNvSpPr txBox="1">
            <a:spLocks noChangeArrowheads="1"/>
          </p:cNvSpPr>
          <p:nvPr/>
        </p:nvSpPr>
        <p:spPr bwMode="auto">
          <a:xfrm>
            <a:off x="638175" y="265112"/>
            <a:ext cx="7921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Double stranded RNA triggers gene silencing</a:t>
            </a:r>
          </a:p>
        </p:txBody>
      </p:sp>
      <p:sp>
        <p:nvSpPr>
          <p:cNvPr id="359564" name="Line 140"/>
          <p:cNvSpPr>
            <a:spLocks noChangeShapeType="1"/>
          </p:cNvSpPr>
          <p:nvPr/>
        </p:nvSpPr>
        <p:spPr bwMode="auto">
          <a:xfrm>
            <a:off x="203200" y="5791200"/>
            <a:ext cx="8610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9565" name="Text Box 141"/>
          <p:cNvSpPr txBox="1">
            <a:spLocks noChangeArrowheads="1"/>
          </p:cNvSpPr>
          <p:nvPr/>
        </p:nvSpPr>
        <p:spPr bwMode="auto">
          <a:xfrm>
            <a:off x="209228" y="5405437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Immunity</a:t>
            </a:r>
            <a:r>
              <a:rPr lang="en-US" altLang="en-US" sz="1800" b="1" dirty="0" smtClean="0"/>
              <a:t>:</a:t>
            </a:r>
            <a:endParaRPr lang="en-AU" altLang="en-US" sz="1800" b="1" dirty="0"/>
          </a:p>
        </p:txBody>
      </p:sp>
      <p:sp>
        <p:nvSpPr>
          <p:cNvPr id="359566" name="Text Box 142"/>
          <p:cNvSpPr txBox="1">
            <a:spLocks noChangeArrowheads="1"/>
          </p:cNvSpPr>
          <p:nvPr/>
        </p:nvSpPr>
        <p:spPr bwMode="auto">
          <a:xfrm>
            <a:off x="94928" y="5813627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 dirty="0" smtClean="0"/>
              <a:t>   Viral RNA:</a:t>
            </a:r>
            <a:endParaRPr lang="en-AU" altLang="en-US" sz="1800" b="1" dirty="0"/>
          </a:p>
        </p:txBody>
      </p:sp>
      <p:sp>
        <p:nvSpPr>
          <p:cNvPr id="359567" name="Text Box 143"/>
          <p:cNvSpPr txBox="1">
            <a:spLocks noChangeArrowheads="1"/>
          </p:cNvSpPr>
          <p:nvPr/>
        </p:nvSpPr>
        <p:spPr bwMode="auto">
          <a:xfrm>
            <a:off x="7094289" y="5772150"/>
            <a:ext cx="1327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AU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68" name="Text Box 144"/>
          <p:cNvSpPr txBox="1">
            <a:spLocks noChangeArrowheads="1"/>
          </p:cNvSpPr>
          <p:nvPr/>
        </p:nvSpPr>
        <p:spPr bwMode="auto">
          <a:xfrm>
            <a:off x="4719389" y="5772150"/>
            <a:ext cx="1543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endParaRPr lang="en-AU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569" name="Text Box 145"/>
          <p:cNvSpPr txBox="1">
            <a:spLocks noChangeArrowheads="1"/>
          </p:cNvSpPr>
          <p:nvPr/>
        </p:nvSpPr>
        <p:spPr bwMode="auto">
          <a:xfrm>
            <a:off x="2446089" y="5772150"/>
            <a:ext cx="1543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endParaRPr lang="en-AU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encrypted-tbn2.gstatic.com/images?q=tbn:ANd9GcS2ZcB4lWzpm6wzwI2j7zvXKz4JMHg6QJyFW10g9zuM5Pfg8lvg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5" y="1751963"/>
            <a:ext cx="1249603" cy="153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61938"/>
            <a:ext cx="85090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</a:t>
            </a:r>
            <a:r>
              <a:rPr lang="en-US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RNAs (</a:t>
            </a:r>
            <a:r>
              <a:rPr lang="en-US" alt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sRNAs</a:t>
            </a:r>
            <a:r>
              <a:rPr lang="en-US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 silencing intermediate</a:t>
            </a:r>
            <a:endParaRPr lang="en-AU" altLang="en-US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7381" name="Picture 5" descr="se4297953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9" t="58487" b="4659"/>
          <a:stretch>
            <a:fillRect/>
          </a:stretch>
        </p:blipFill>
        <p:spPr bwMode="auto">
          <a:xfrm>
            <a:off x="601663" y="1847850"/>
            <a:ext cx="3330575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2768600" y="4038600"/>
            <a:ext cx="990600" cy="146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727325" y="4659313"/>
            <a:ext cx="165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Small RNA</a:t>
            </a:r>
          </a:p>
          <a:p>
            <a:r>
              <a:rPr lang="en-US" altLang="en-US" sz="1800" dirty="0"/>
              <a:t>Approx. 21 </a:t>
            </a:r>
            <a:r>
              <a:rPr lang="en-US" altLang="en-US" sz="1800" dirty="0" err="1"/>
              <a:t>nts</a:t>
            </a:r>
            <a:endParaRPr lang="en-AU" altLang="en-US" sz="1800" dirty="0"/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4708525" y="1674813"/>
            <a:ext cx="412115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 err="1"/>
              <a:t>s</a:t>
            </a:r>
            <a:r>
              <a:rPr lang="en-US" altLang="en-US" sz="2800" dirty="0" err="1" smtClean="0"/>
              <a:t>RNAs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are degradation products that give specificity to gene </a:t>
            </a:r>
            <a:r>
              <a:rPr lang="en-US" altLang="en-US" sz="2800" dirty="0" smtClean="0"/>
              <a:t>silencing.</a:t>
            </a:r>
            <a:endParaRPr lang="en-US" altLang="en-US" sz="2800" dirty="0"/>
          </a:p>
          <a:p>
            <a:pPr algn="just"/>
            <a:endParaRPr lang="en-US" alt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Small interfering RNA (</a:t>
            </a:r>
            <a:r>
              <a:rPr lang="en-US" altLang="en-US" sz="2800" dirty="0" err="1"/>
              <a:t>siRNA</a:t>
            </a:r>
            <a:r>
              <a:rPr lang="en-US" altLang="en-US" sz="2800" dirty="0"/>
              <a:t>)</a:t>
            </a:r>
            <a:endParaRPr lang="en-AU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3725" y="612537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Hamilton and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Baulcombe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(1999) Science, 286:950</a:t>
            </a:r>
            <a:endParaRPr lang="en-AU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16127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Small RNA pathway: </a:t>
            </a:r>
          </a:p>
          <a:p>
            <a:pPr marL="0" indent="0" algn="ctr">
              <a:buNone/>
            </a:pPr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Biogenesis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1674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0699" y="371148"/>
            <a:ext cx="819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RNA </a:t>
            </a:r>
            <a:r>
              <a:rPr lang="en-US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interference:</a:t>
            </a:r>
            <a:r>
              <a:rPr lang="en-AU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gene </a:t>
            </a:r>
            <a:r>
              <a:rPr lang="en-US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silencing</a:t>
            </a:r>
            <a:endParaRPr lang="en-AU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7593186" y="3433537"/>
            <a:ext cx="696017" cy="795883"/>
          </a:xfrm>
          <a:custGeom>
            <a:avLst/>
            <a:gdLst>
              <a:gd name="connsiteX0" fmla="*/ 0 w 602826"/>
              <a:gd name="connsiteY0" fmla="*/ 379307 h 663787"/>
              <a:gd name="connsiteX1" fmla="*/ 20320 w 602826"/>
              <a:gd name="connsiteY1" fmla="*/ 365760 h 663787"/>
              <a:gd name="connsiteX2" fmla="*/ 67733 w 602826"/>
              <a:gd name="connsiteY2" fmla="*/ 338667 h 663787"/>
              <a:gd name="connsiteX3" fmla="*/ 67733 w 602826"/>
              <a:gd name="connsiteY3" fmla="*/ 169334 h 663787"/>
              <a:gd name="connsiteX4" fmla="*/ 74506 w 602826"/>
              <a:gd name="connsiteY4" fmla="*/ 121920 h 663787"/>
              <a:gd name="connsiteX5" fmla="*/ 115146 w 602826"/>
              <a:gd name="connsiteY5" fmla="*/ 81280 h 663787"/>
              <a:gd name="connsiteX6" fmla="*/ 155786 w 602826"/>
              <a:gd name="connsiteY6" fmla="*/ 54187 h 663787"/>
              <a:gd name="connsiteX7" fmla="*/ 230293 w 602826"/>
              <a:gd name="connsiteY7" fmla="*/ 6774 h 663787"/>
              <a:gd name="connsiteX8" fmla="*/ 264160 w 602826"/>
              <a:gd name="connsiteY8" fmla="*/ 0 h 663787"/>
              <a:gd name="connsiteX9" fmla="*/ 338666 w 602826"/>
              <a:gd name="connsiteY9" fmla="*/ 6774 h 663787"/>
              <a:gd name="connsiteX10" fmla="*/ 399626 w 602826"/>
              <a:gd name="connsiteY10" fmla="*/ 20320 h 663787"/>
              <a:gd name="connsiteX11" fmla="*/ 426720 w 602826"/>
              <a:gd name="connsiteY11" fmla="*/ 33867 h 663787"/>
              <a:gd name="connsiteX12" fmla="*/ 480906 w 602826"/>
              <a:gd name="connsiteY12" fmla="*/ 54187 h 663787"/>
              <a:gd name="connsiteX13" fmla="*/ 521546 w 602826"/>
              <a:gd name="connsiteY13" fmla="*/ 81280 h 663787"/>
              <a:gd name="connsiteX14" fmla="*/ 541866 w 602826"/>
              <a:gd name="connsiteY14" fmla="*/ 94827 h 663787"/>
              <a:gd name="connsiteX15" fmla="*/ 582506 w 602826"/>
              <a:gd name="connsiteY15" fmla="*/ 135467 h 663787"/>
              <a:gd name="connsiteX16" fmla="*/ 596053 w 602826"/>
              <a:gd name="connsiteY16" fmla="*/ 176107 h 663787"/>
              <a:gd name="connsiteX17" fmla="*/ 602826 w 602826"/>
              <a:gd name="connsiteY17" fmla="*/ 196427 h 663787"/>
              <a:gd name="connsiteX18" fmla="*/ 562186 w 602826"/>
              <a:gd name="connsiteY18" fmla="*/ 277707 h 663787"/>
              <a:gd name="connsiteX19" fmla="*/ 548640 w 602826"/>
              <a:gd name="connsiteY19" fmla="*/ 298027 h 663787"/>
              <a:gd name="connsiteX20" fmla="*/ 535093 w 602826"/>
              <a:gd name="connsiteY20" fmla="*/ 318347 h 663787"/>
              <a:gd name="connsiteX21" fmla="*/ 562186 w 602826"/>
              <a:gd name="connsiteY21" fmla="*/ 365760 h 663787"/>
              <a:gd name="connsiteX22" fmla="*/ 568960 w 602826"/>
              <a:gd name="connsiteY22" fmla="*/ 386080 h 663787"/>
              <a:gd name="connsiteX23" fmla="*/ 582506 w 602826"/>
              <a:gd name="connsiteY23" fmla="*/ 406400 h 663787"/>
              <a:gd name="connsiteX24" fmla="*/ 596053 w 602826"/>
              <a:gd name="connsiteY24" fmla="*/ 453814 h 663787"/>
              <a:gd name="connsiteX25" fmla="*/ 602826 w 602826"/>
              <a:gd name="connsiteY25" fmla="*/ 474134 h 663787"/>
              <a:gd name="connsiteX26" fmla="*/ 596053 w 602826"/>
              <a:gd name="connsiteY26" fmla="*/ 548640 h 663787"/>
              <a:gd name="connsiteX27" fmla="*/ 589280 w 602826"/>
              <a:gd name="connsiteY27" fmla="*/ 568960 h 663787"/>
              <a:gd name="connsiteX28" fmla="*/ 548640 w 602826"/>
              <a:gd name="connsiteY28" fmla="*/ 596054 h 663787"/>
              <a:gd name="connsiteX29" fmla="*/ 508000 w 602826"/>
              <a:gd name="connsiteY29" fmla="*/ 623147 h 663787"/>
              <a:gd name="connsiteX30" fmla="*/ 467360 w 602826"/>
              <a:gd name="connsiteY30" fmla="*/ 650240 h 663787"/>
              <a:gd name="connsiteX31" fmla="*/ 413173 w 602826"/>
              <a:gd name="connsiteY31" fmla="*/ 663787 h 663787"/>
              <a:gd name="connsiteX32" fmla="*/ 237066 w 602826"/>
              <a:gd name="connsiteY32" fmla="*/ 650240 h 663787"/>
              <a:gd name="connsiteX33" fmla="*/ 176106 w 602826"/>
              <a:gd name="connsiteY33" fmla="*/ 629920 h 663787"/>
              <a:gd name="connsiteX34" fmla="*/ 155786 w 602826"/>
              <a:gd name="connsiteY34" fmla="*/ 623147 h 663787"/>
              <a:gd name="connsiteX35" fmla="*/ 135466 w 602826"/>
              <a:gd name="connsiteY35" fmla="*/ 616374 h 663787"/>
              <a:gd name="connsiteX36" fmla="*/ 74506 w 602826"/>
              <a:gd name="connsiteY36" fmla="*/ 562187 h 663787"/>
              <a:gd name="connsiteX37" fmla="*/ 54186 w 602826"/>
              <a:gd name="connsiteY37" fmla="*/ 541867 h 663787"/>
              <a:gd name="connsiteX38" fmla="*/ 33866 w 602826"/>
              <a:gd name="connsiteY38" fmla="*/ 501227 h 663787"/>
              <a:gd name="connsiteX39" fmla="*/ 27093 w 602826"/>
              <a:gd name="connsiteY39" fmla="*/ 480907 h 663787"/>
              <a:gd name="connsiteX40" fmla="*/ 13546 w 602826"/>
              <a:gd name="connsiteY40" fmla="*/ 419947 h 663787"/>
              <a:gd name="connsiteX41" fmla="*/ 0 w 602826"/>
              <a:gd name="connsiteY41" fmla="*/ 379307 h 66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2826" h="663787">
                <a:moveTo>
                  <a:pt x="0" y="379307"/>
                </a:moveTo>
                <a:cubicBezTo>
                  <a:pt x="6773" y="374791"/>
                  <a:pt x="13252" y="369799"/>
                  <a:pt x="20320" y="365760"/>
                </a:cubicBezTo>
                <a:cubicBezTo>
                  <a:pt x="80475" y="331386"/>
                  <a:pt x="18226" y="371672"/>
                  <a:pt x="67733" y="338667"/>
                </a:cubicBezTo>
                <a:cubicBezTo>
                  <a:pt x="56051" y="256891"/>
                  <a:pt x="57914" y="292073"/>
                  <a:pt x="67733" y="169334"/>
                </a:cubicBezTo>
                <a:cubicBezTo>
                  <a:pt x="69006" y="153420"/>
                  <a:pt x="69919" y="137212"/>
                  <a:pt x="74506" y="121920"/>
                </a:cubicBezTo>
                <a:cubicBezTo>
                  <a:pt x="80697" y="101284"/>
                  <a:pt x="100425" y="93898"/>
                  <a:pt x="115146" y="81280"/>
                </a:cubicBezTo>
                <a:cubicBezTo>
                  <a:pt x="147433" y="53606"/>
                  <a:pt x="121222" y="65708"/>
                  <a:pt x="155786" y="54187"/>
                </a:cubicBezTo>
                <a:cubicBezTo>
                  <a:pt x="193691" y="25758"/>
                  <a:pt x="195509" y="15470"/>
                  <a:pt x="230293" y="6774"/>
                </a:cubicBezTo>
                <a:cubicBezTo>
                  <a:pt x="241462" y="3982"/>
                  <a:pt x="252871" y="2258"/>
                  <a:pt x="264160" y="0"/>
                </a:cubicBezTo>
                <a:cubicBezTo>
                  <a:pt x="288995" y="2258"/>
                  <a:pt x="313921" y="3681"/>
                  <a:pt x="338666" y="6774"/>
                </a:cubicBezTo>
                <a:cubicBezTo>
                  <a:pt x="355867" y="8924"/>
                  <a:pt x="382221" y="15969"/>
                  <a:pt x="399626" y="20320"/>
                </a:cubicBezTo>
                <a:cubicBezTo>
                  <a:pt x="408657" y="24836"/>
                  <a:pt x="417439" y="29890"/>
                  <a:pt x="426720" y="33867"/>
                </a:cubicBezTo>
                <a:cubicBezTo>
                  <a:pt x="454943" y="45963"/>
                  <a:pt x="446595" y="35472"/>
                  <a:pt x="480906" y="54187"/>
                </a:cubicBezTo>
                <a:cubicBezTo>
                  <a:pt x="495199" y="61983"/>
                  <a:pt x="507999" y="72249"/>
                  <a:pt x="521546" y="81280"/>
                </a:cubicBezTo>
                <a:cubicBezTo>
                  <a:pt x="528319" y="85796"/>
                  <a:pt x="536110" y="89071"/>
                  <a:pt x="541866" y="94827"/>
                </a:cubicBezTo>
                <a:lnTo>
                  <a:pt x="582506" y="135467"/>
                </a:lnTo>
                <a:lnTo>
                  <a:pt x="596053" y="176107"/>
                </a:lnTo>
                <a:lnTo>
                  <a:pt x="602826" y="196427"/>
                </a:lnTo>
                <a:cubicBezTo>
                  <a:pt x="584131" y="252515"/>
                  <a:pt x="597202" y="225183"/>
                  <a:pt x="562186" y="277707"/>
                </a:cubicBezTo>
                <a:lnTo>
                  <a:pt x="548640" y="298027"/>
                </a:lnTo>
                <a:lnTo>
                  <a:pt x="535093" y="318347"/>
                </a:lnTo>
                <a:cubicBezTo>
                  <a:pt x="548700" y="338757"/>
                  <a:pt x="551872" y="341694"/>
                  <a:pt x="562186" y="365760"/>
                </a:cubicBezTo>
                <a:cubicBezTo>
                  <a:pt x="564999" y="372322"/>
                  <a:pt x="565767" y="379694"/>
                  <a:pt x="568960" y="386080"/>
                </a:cubicBezTo>
                <a:cubicBezTo>
                  <a:pt x="572601" y="393361"/>
                  <a:pt x="578865" y="399119"/>
                  <a:pt x="582506" y="406400"/>
                </a:cubicBezTo>
                <a:cubicBezTo>
                  <a:pt x="587922" y="417233"/>
                  <a:pt x="593157" y="443678"/>
                  <a:pt x="596053" y="453814"/>
                </a:cubicBezTo>
                <a:cubicBezTo>
                  <a:pt x="598014" y="460679"/>
                  <a:pt x="600568" y="467361"/>
                  <a:pt x="602826" y="474134"/>
                </a:cubicBezTo>
                <a:cubicBezTo>
                  <a:pt x="600568" y="498969"/>
                  <a:pt x="599580" y="523953"/>
                  <a:pt x="596053" y="548640"/>
                </a:cubicBezTo>
                <a:cubicBezTo>
                  <a:pt x="595043" y="555708"/>
                  <a:pt x="594328" y="563911"/>
                  <a:pt x="589280" y="568960"/>
                </a:cubicBezTo>
                <a:cubicBezTo>
                  <a:pt x="577768" y="580473"/>
                  <a:pt x="562187" y="587023"/>
                  <a:pt x="548640" y="596054"/>
                </a:cubicBezTo>
                <a:lnTo>
                  <a:pt x="508000" y="623147"/>
                </a:lnTo>
                <a:cubicBezTo>
                  <a:pt x="507998" y="623149"/>
                  <a:pt x="467363" y="650239"/>
                  <a:pt x="467360" y="650240"/>
                </a:cubicBezTo>
                <a:lnTo>
                  <a:pt x="413173" y="663787"/>
                </a:lnTo>
                <a:cubicBezTo>
                  <a:pt x="380885" y="662173"/>
                  <a:pt x="286795" y="662672"/>
                  <a:pt x="237066" y="650240"/>
                </a:cubicBezTo>
                <a:cubicBezTo>
                  <a:pt x="237032" y="650232"/>
                  <a:pt x="186282" y="633312"/>
                  <a:pt x="176106" y="629920"/>
                </a:cubicBezTo>
                <a:lnTo>
                  <a:pt x="155786" y="623147"/>
                </a:lnTo>
                <a:lnTo>
                  <a:pt x="135466" y="616374"/>
                </a:lnTo>
                <a:cubicBezTo>
                  <a:pt x="99206" y="592200"/>
                  <a:pt x="120902" y="608583"/>
                  <a:pt x="74506" y="562187"/>
                </a:cubicBezTo>
                <a:lnTo>
                  <a:pt x="54186" y="541867"/>
                </a:lnTo>
                <a:cubicBezTo>
                  <a:pt x="37162" y="490792"/>
                  <a:pt x="60127" y="553748"/>
                  <a:pt x="33866" y="501227"/>
                </a:cubicBezTo>
                <a:cubicBezTo>
                  <a:pt x="30673" y="494841"/>
                  <a:pt x="29054" y="487772"/>
                  <a:pt x="27093" y="480907"/>
                </a:cubicBezTo>
                <a:cubicBezTo>
                  <a:pt x="20718" y="458592"/>
                  <a:pt x="18201" y="443220"/>
                  <a:pt x="13546" y="419947"/>
                </a:cubicBezTo>
                <a:lnTo>
                  <a:pt x="0" y="37930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 flipV="1">
            <a:off x="7672214" y="3815083"/>
            <a:ext cx="471488" cy="76200"/>
            <a:chOff x="2428857" y="3571876"/>
            <a:chExt cx="2143140" cy="142876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428857" y="3571876"/>
              <a:ext cx="2143140" cy="297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3929057" y="3571876"/>
              <a:ext cx="430215" cy="142876"/>
              <a:chOff x="6929453" y="3000372"/>
              <a:chExt cx="430215" cy="14287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5400000">
                <a:off x="7291689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7147370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7003052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6858733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3357553" y="3571876"/>
              <a:ext cx="430215" cy="142876"/>
              <a:chOff x="6929453" y="3000372"/>
              <a:chExt cx="430215" cy="14287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7285916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7141598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7004497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6860179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2786050" y="3571876"/>
              <a:ext cx="430215" cy="142876"/>
              <a:chOff x="6858016" y="3000372"/>
              <a:chExt cx="430215" cy="14287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rot="5400000">
                <a:off x="7215925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7071606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6934501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6790183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5"/>
            <p:cNvGrpSpPr>
              <a:grpSpLocks/>
            </p:cNvGrpSpPr>
            <p:nvPr/>
          </p:nvGrpSpPr>
          <p:grpSpPr bwMode="auto">
            <a:xfrm>
              <a:off x="2500298" y="3571876"/>
              <a:ext cx="430215" cy="142876"/>
              <a:chOff x="6858016" y="3000372"/>
              <a:chExt cx="430215" cy="14287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7220252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7075933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6931615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6787296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401"/>
          <p:cNvSpPr txBox="1">
            <a:spLocks noChangeArrowheads="1"/>
          </p:cNvSpPr>
          <p:nvPr/>
        </p:nvSpPr>
        <p:spPr bwMode="auto">
          <a:xfrm>
            <a:off x="7761994" y="3510283"/>
            <a:ext cx="476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000" b="1"/>
              <a:t>AGO</a:t>
            </a:r>
          </a:p>
        </p:txBody>
      </p:sp>
      <p:grpSp>
        <p:nvGrpSpPr>
          <p:cNvPr id="28" name="Group 94"/>
          <p:cNvGrpSpPr>
            <a:grpSpLocks/>
          </p:cNvGrpSpPr>
          <p:nvPr/>
        </p:nvGrpSpPr>
        <p:grpSpPr bwMode="auto">
          <a:xfrm flipV="1">
            <a:off x="3203641" y="6018037"/>
            <a:ext cx="1023937" cy="76223"/>
            <a:chOff x="2443150" y="3571501"/>
            <a:chExt cx="1916642" cy="152108"/>
          </a:xfrm>
        </p:grpSpPr>
        <p:cxnSp>
          <p:nvCxnSpPr>
            <p:cNvPr id="30" name="Straight Connector 29"/>
            <p:cNvCxnSpPr/>
            <p:nvPr/>
          </p:nvCxnSpPr>
          <p:spPr bwMode="auto">
            <a:xfrm flipH="1" flipV="1">
              <a:off x="2443150" y="3723609"/>
              <a:ext cx="52084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8"/>
            <p:cNvGrpSpPr>
              <a:grpSpLocks/>
            </p:cNvGrpSpPr>
            <p:nvPr/>
          </p:nvGrpSpPr>
          <p:grpSpPr bwMode="auto">
            <a:xfrm>
              <a:off x="3928919" y="3571548"/>
              <a:ext cx="430873" cy="142561"/>
              <a:chOff x="6929315" y="3000044"/>
              <a:chExt cx="430873" cy="142561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5400000">
                <a:off x="7287422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7216105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7144788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7073471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7002154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6930837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6859520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67"/>
            <p:cNvGrpSpPr>
              <a:grpSpLocks/>
            </p:cNvGrpSpPr>
            <p:nvPr/>
          </p:nvGrpSpPr>
          <p:grpSpPr bwMode="auto">
            <a:xfrm>
              <a:off x="3287066" y="3571548"/>
              <a:ext cx="359556" cy="142561"/>
              <a:chOff x="6858966" y="3000044"/>
              <a:chExt cx="359556" cy="142561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5400000">
                <a:off x="7145756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7074439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7003122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6931805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6860488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6789171" y="3069839"/>
                <a:ext cx="142561" cy="29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6"/>
            <p:cNvGrpSpPr>
              <a:grpSpLocks/>
            </p:cNvGrpSpPr>
            <p:nvPr/>
          </p:nvGrpSpPr>
          <p:grpSpPr bwMode="auto">
            <a:xfrm>
              <a:off x="2784875" y="3571546"/>
              <a:ext cx="502191" cy="142561"/>
              <a:chOff x="6856841" y="3000042"/>
              <a:chExt cx="502191" cy="14256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>
                <a:off x="7286265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929680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6858363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6787046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5"/>
            <p:cNvGrpSpPr>
              <a:grpSpLocks/>
            </p:cNvGrpSpPr>
            <p:nvPr/>
          </p:nvGrpSpPr>
          <p:grpSpPr bwMode="auto">
            <a:xfrm>
              <a:off x="2499606" y="3571501"/>
              <a:ext cx="430874" cy="142606"/>
              <a:chOff x="6857324" y="2999997"/>
              <a:chExt cx="430874" cy="14260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rot="5400000">
                <a:off x="7215431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7144114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7072797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7001480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7009730" y="3069792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6858846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6787529" y="3069837"/>
                <a:ext cx="142561" cy="29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Group 94"/>
          <p:cNvGrpSpPr>
            <a:grpSpLocks/>
          </p:cNvGrpSpPr>
          <p:nvPr/>
        </p:nvGrpSpPr>
        <p:grpSpPr bwMode="auto">
          <a:xfrm>
            <a:off x="3164175" y="3933056"/>
            <a:ext cx="916874" cy="215721"/>
            <a:chOff x="2212752" y="3571876"/>
            <a:chExt cx="2359248" cy="144464"/>
          </a:xfrm>
        </p:grpSpPr>
        <p:grpSp>
          <p:nvGrpSpPr>
            <p:cNvPr id="202" name="Group 26"/>
            <p:cNvGrpSpPr>
              <a:grpSpLocks/>
            </p:cNvGrpSpPr>
            <p:nvPr/>
          </p:nvGrpSpPr>
          <p:grpSpPr bwMode="auto">
            <a:xfrm>
              <a:off x="2212752" y="3571876"/>
              <a:ext cx="2359248" cy="144464"/>
              <a:chOff x="3427198" y="3500438"/>
              <a:chExt cx="2359248" cy="144464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3427198" y="3641891"/>
                <a:ext cx="2144626" cy="3011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3641816" y="3500438"/>
                <a:ext cx="2144630" cy="300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58"/>
            <p:cNvGrpSpPr>
              <a:grpSpLocks/>
            </p:cNvGrpSpPr>
            <p:nvPr/>
          </p:nvGrpSpPr>
          <p:grpSpPr bwMode="auto">
            <a:xfrm>
              <a:off x="3928065" y="3571877"/>
              <a:ext cx="431109" cy="141457"/>
              <a:chOff x="6928461" y="3000373"/>
              <a:chExt cx="431109" cy="141457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rot="5400000">
                <a:off x="7288840" y="3071098"/>
                <a:ext cx="1414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5400000">
                <a:off x="7144231" y="3068369"/>
                <a:ext cx="141453" cy="545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5400000">
                <a:off x="7002347" y="3068369"/>
                <a:ext cx="141453" cy="545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5400000">
                <a:off x="6857734" y="3071098"/>
                <a:ext cx="1414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67"/>
            <p:cNvGrpSpPr>
              <a:grpSpLocks/>
            </p:cNvGrpSpPr>
            <p:nvPr/>
          </p:nvGrpSpPr>
          <p:grpSpPr bwMode="auto">
            <a:xfrm>
              <a:off x="3355073" y="3571876"/>
              <a:ext cx="431105" cy="141457"/>
              <a:chOff x="6926973" y="3000372"/>
              <a:chExt cx="431105" cy="141457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 rot="5400000">
                <a:off x="7287358" y="3071099"/>
                <a:ext cx="1414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>
                <a:off x="7142745" y="3068369"/>
                <a:ext cx="141453" cy="54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5400000">
                <a:off x="7000860" y="3068369"/>
                <a:ext cx="141453" cy="54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5400000">
                <a:off x="6856246" y="3071099"/>
                <a:ext cx="1414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76"/>
            <p:cNvGrpSpPr>
              <a:grpSpLocks/>
            </p:cNvGrpSpPr>
            <p:nvPr/>
          </p:nvGrpSpPr>
          <p:grpSpPr bwMode="auto">
            <a:xfrm>
              <a:off x="2787537" y="3571876"/>
              <a:ext cx="431105" cy="141457"/>
              <a:chOff x="6859503" y="3000372"/>
              <a:chExt cx="431105" cy="141457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rot="5400000">
                <a:off x="7219888" y="3071099"/>
                <a:ext cx="1414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5400000">
                <a:off x="7075275" y="3068369"/>
                <a:ext cx="141453" cy="54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5400000">
                <a:off x="6933390" y="3068369"/>
                <a:ext cx="141453" cy="54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5400000">
                <a:off x="6788776" y="3071099"/>
                <a:ext cx="1414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85"/>
            <p:cNvGrpSpPr>
              <a:grpSpLocks/>
            </p:cNvGrpSpPr>
            <p:nvPr/>
          </p:nvGrpSpPr>
          <p:grpSpPr bwMode="auto">
            <a:xfrm>
              <a:off x="2498313" y="3571877"/>
              <a:ext cx="431109" cy="141457"/>
              <a:chOff x="6856031" y="3000373"/>
              <a:chExt cx="431109" cy="141457"/>
            </a:xfrm>
          </p:grpSpPr>
          <p:cxnSp>
            <p:nvCxnSpPr>
              <p:cNvPr id="207" name="Straight Connector 206"/>
              <p:cNvCxnSpPr/>
              <p:nvPr/>
            </p:nvCxnSpPr>
            <p:spPr>
              <a:xfrm rot="5400000">
                <a:off x="7216410" y="3071098"/>
                <a:ext cx="1414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5400000">
                <a:off x="7071801" y="3068369"/>
                <a:ext cx="141453" cy="545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5400000">
                <a:off x="6929917" y="3068369"/>
                <a:ext cx="141453" cy="545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5400000">
                <a:off x="6785304" y="3071098"/>
                <a:ext cx="1414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5" name="TextBox 229"/>
          <p:cNvSpPr txBox="1">
            <a:spLocks noChangeArrowheads="1"/>
          </p:cNvSpPr>
          <p:nvPr/>
        </p:nvSpPr>
        <p:spPr bwMode="auto">
          <a:xfrm>
            <a:off x="2519064" y="1488901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26" name="Right Arrow 225"/>
          <p:cNvSpPr/>
          <p:nvPr/>
        </p:nvSpPr>
        <p:spPr bwMode="auto">
          <a:xfrm rot="5400000">
            <a:off x="3353296" y="4312270"/>
            <a:ext cx="304800" cy="179387"/>
          </a:xfrm>
          <a:prstGeom prst="rightArrow">
            <a:avLst>
              <a:gd name="adj1" fmla="val 34667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grpSp>
        <p:nvGrpSpPr>
          <p:cNvPr id="227" name="Group 606"/>
          <p:cNvGrpSpPr>
            <a:grpSpLocks/>
          </p:cNvGrpSpPr>
          <p:nvPr/>
        </p:nvGrpSpPr>
        <p:grpSpPr bwMode="auto">
          <a:xfrm>
            <a:off x="2806401" y="4529191"/>
            <a:ext cx="1642635" cy="845582"/>
            <a:chOff x="1828800" y="4377008"/>
            <a:chExt cx="1341886" cy="706167"/>
          </a:xfrm>
        </p:grpSpPr>
        <p:sp>
          <p:nvSpPr>
            <p:cNvPr id="228" name="Freeform 227"/>
            <p:cNvSpPr/>
            <p:nvPr/>
          </p:nvSpPr>
          <p:spPr bwMode="auto">
            <a:xfrm>
              <a:off x="2143923" y="4419600"/>
              <a:ext cx="602873" cy="663575"/>
            </a:xfrm>
            <a:custGeom>
              <a:avLst/>
              <a:gdLst>
                <a:gd name="connsiteX0" fmla="*/ 0 w 602826"/>
                <a:gd name="connsiteY0" fmla="*/ 379307 h 663787"/>
                <a:gd name="connsiteX1" fmla="*/ 20320 w 602826"/>
                <a:gd name="connsiteY1" fmla="*/ 365760 h 663787"/>
                <a:gd name="connsiteX2" fmla="*/ 67733 w 602826"/>
                <a:gd name="connsiteY2" fmla="*/ 338667 h 663787"/>
                <a:gd name="connsiteX3" fmla="*/ 67733 w 602826"/>
                <a:gd name="connsiteY3" fmla="*/ 169334 h 663787"/>
                <a:gd name="connsiteX4" fmla="*/ 74506 w 602826"/>
                <a:gd name="connsiteY4" fmla="*/ 121920 h 663787"/>
                <a:gd name="connsiteX5" fmla="*/ 115146 w 602826"/>
                <a:gd name="connsiteY5" fmla="*/ 81280 h 663787"/>
                <a:gd name="connsiteX6" fmla="*/ 155786 w 602826"/>
                <a:gd name="connsiteY6" fmla="*/ 54187 h 663787"/>
                <a:gd name="connsiteX7" fmla="*/ 230293 w 602826"/>
                <a:gd name="connsiteY7" fmla="*/ 6774 h 663787"/>
                <a:gd name="connsiteX8" fmla="*/ 264160 w 602826"/>
                <a:gd name="connsiteY8" fmla="*/ 0 h 663787"/>
                <a:gd name="connsiteX9" fmla="*/ 338666 w 602826"/>
                <a:gd name="connsiteY9" fmla="*/ 6774 h 663787"/>
                <a:gd name="connsiteX10" fmla="*/ 399626 w 602826"/>
                <a:gd name="connsiteY10" fmla="*/ 20320 h 663787"/>
                <a:gd name="connsiteX11" fmla="*/ 426720 w 602826"/>
                <a:gd name="connsiteY11" fmla="*/ 33867 h 663787"/>
                <a:gd name="connsiteX12" fmla="*/ 480906 w 602826"/>
                <a:gd name="connsiteY12" fmla="*/ 54187 h 663787"/>
                <a:gd name="connsiteX13" fmla="*/ 521546 w 602826"/>
                <a:gd name="connsiteY13" fmla="*/ 81280 h 663787"/>
                <a:gd name="connsiteX14" fmla="*/ 541866 w 602826"/>
                <a:gd name="connsiteY14" fmla="*/ 94827 h 663787"/>
                <a:gd name="connsiteX15" fmla="*/ 582506 w 602826"/>
                <a:gd name="connsiteY15" fmla="*/ 135467 h 663787"/>
                <a:gd name="connsiteX16" fmla="*/ 596053 w 602826"/>
                <a:gd name="connsiteY16" fmla="*/ 176107 h 663787"/>
                <a:gd name="connsiteX17" fmla="*/ 602826 w 602826"/>
                <a:gd name="connsiteY17" fmla="*/ 196427 h 663787"/>
                <a:gd name="connsiteX18" fmla="*/ 562186 w 602826"/>
                <a:gd name="connsiteY18" fmla="*/ 277707 h 663787"/>
                <a:gd name="connsiteX19" fmla="*/ 548640 w 602826"/>
                <a:gd name="connsiteY19" fmla="*/ 298027 h 663787"/>
                <a:gd name="connsiteX20" fmla="*/ 535093 w 602826"/>
                <a:gd name="connsiteY20" fmla="*/ 318347 h 663787"/>
                <a:gd name="connsiteX21" fmla="*/ 562186 w 602826"/>
                <a:gd name="connsiteY21" fmla="*/ 365760 h 663787"/>
                <a:gd name="connsiteX22" fmla="*/ 568960 w 602826"/>
                <a:gd name="connsiteY22" fmla="*/ 386080 h 663787"/>
                <a:gd name="connsiteX23" fmla="*/ 582506 w 602826"/>
                <a:gd name="connsiteY23" fmla="*/ 406400 h 663787"/>
                <a:gd name="connsiteX24" fmla="*/ 596053 w 602826"/>
                <a:gd name="connsiteY24" fmla="*/ 453814 h 663787"/>
                <a:gd name="connsiteX25" fmla="*/ 602826 w 602826"/>
                <a:gd name="connsiteY25" fmla="*/ 474134 h 663787"/>
                <a:gd name="connsiteX26" fmla="*/ 596053 w 602826"/>
                <a:gd name="connsiteY26" fmla="*/ 548640 h 663787"/>
                <a:gd name="connsiteX27" fmla="*/ 589280 w 602826"/>
                <a:gd name="connsiteY27" fmla="*/ 568960 h 663787"/>
                <a:gd name="connsiteX28" fmla="*/ 548640 w 602826"/>
                <a:gd name="connsiteY28" fmla="*/ 596054 h 663787"/>
                <a:gd name="connsiteX29" fmla="*/ 508000 w 602826"/>
                <a:gd name="connsiteY29" fmla="*/ 623147 h 663787"/>
                <a:gd name="connsiteX30" fmla="*/ 467360 w 602826"/>
                <a:gd name="connsiteY30" fmla="*/ 650240 h 663787"/>
                <a:gd name="connsiteX31" fmla="*/ 413173 w 602826"/>
                <a:gd name="connsiteY31" fmla="*/ 663787 h 663787"/>
                <a:gd name="connsiteX32" fmla="*/ 237066 w 602826"/>
                <a:gd name="connsiteY32" fmla="*/ 650240 h 663787"/>
                <a:gd name="connsiteX33" fmla="*/ 176106 w 602826"/>
                <a:gd name="connsiteY33" fmla="*/ 629920 h 663787"/>
                <a:gd name="connsiteX34" fmla="*/ 155786 w 602826"/>
                <a:gd name="connsiteY34" fmla="*/ 623147 h 663787"/>
                <a:gd name="connsiteX35" fmla="*/ 135466 w 602826"/>
                <a:gd name="connsiteY35" fmla="*/ 616374 h 663787"/>
                <a:gd name="connsiteX36" fmla="*/ 74506 w 602826"/>
                <a:gd name="connsiteY36" fmla="*/ 562187 h 663787"/>
                <a:gd name="connsiteX37" fmla="*/ 54186 w 602826"/>
                <a:gd name="connsiteY37" fmla="*/ 541867 h 663787"/>
                <a:gd name="connsiteX38" fmla="*/ 33866 w 602826"/>
                <a:gd name="connsiteY38" fmla="*/ 501227 h 663787"/>
                <a:gd name="connsiteX39" fmla="*/ 27093 w 602826"/>
                <a:gd name="connsiteY39" fmla="*/ 480907 h 663787"/>
                <a:gd name="connsiteX40" fmla="*/ 13546 w 602826"/>
                <a:gd name="connsiteY40" fmla="*/ 419947 h 663787"/>
                <a:gd name="connsiteX41" fmla="*/ 0 w 602826"/>
                <a:gd name="connsiteY41" fmla="*/ 37930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2826" h="663787">
                  <a:moveTo>
                    <a:pt x="0" y="379307"/>
                  </a:moveTo>
                  <a:cubicBezTo>
                    <a:pt x="6773" y="374791"/>
                    <a:pt x="13252" y="369799"/>
                    <a:pt x="20320" y="365760"/>
                  </a:cubicBezTo>
                  <a:cubicBezTo>
                    <a:pt x="80475" y="331386"/>
                    <a:pt x="18226" y="371672"/>
                    <a:pt x="67733" y="338667"/>
                  </a:cubicBezTo>
                  <a:cubicBezTo>
                    <a:pt x="56051" y="256891"/>
                    <a:pt x="57914" y="292073"/>
                    <a:pt x="67733" y="169334"/>
                  </a:cubicBezTo>
                  <a:cubicBezTo>
                    <a:pt x="69006" y="153420"/>
                    <a:pt x="69919" y="137212"/>
                    <a:pt x="74506" y="121920"/>
                  </a:cubicBezTo>
                  <a:cubicBezTo>
                    <a:pt x="80697" y="101284"/>
                    <a:pt x="100425" y="93898"/>
                    <a:pt x="115146" y="81280"/>
                  </a:cubicBezTo>
                  <a:cubicBezTo>
                    <a:pt x="147433" y="53606"/>
                    <a:pt x="121222" y="65708"/>
                    <a:pt x="155786" y="54187"/>
                  </a:cubicBezTo>
                  <a:cubicBezTo>
                    <a:pt x="193691" y="25758"/>
                    <a:pt x="195509" y="15470"/>
                    <a:pt x="230293" y="6774"/>
                  </a:cubicBezTo>
                  <a:cubicBezTo>
                    <a:pt x="241462" y="3982"/>
                    <a:pt x="252871" y="2258"/>
                    <a:pt x="264160" y="0"/>
                  </a:cubicBezTo>
                  <a:cubicBezTo>
                    <a:pt x="288995" y="2258"/>
                    <a:pt x="313921" y="3681"/>
                    <a:pt x="338666" y="6774"/>
                  </a:cubicBezTo>
                  <a:cubicBezTo>
                    <a:pt x="355867" y="8924"/>
                    <a:pt x="382221" y="15969"/>
                    <a:pt x="399626" y="20320"/>
                  </a:cubicBezTo>
                  <a:cubicBezTo>
                    <a:pt x="408657" y="24836"/>
                    <a:pt x="417439" y="29890"/>
                    <a:pt x="426720" y="33867"/>
                  </a:cubicBezTo>
                  <a:cubicBezTo>
                    <a:pt x="454943" y="45963"/>
                    <a:pt x="446595" y="35472"/>
                    <a:pt x="480906" y="54187"/>
                  </a:cubicBezTo>
                  <a:cubicBezTo>
                    <a:pt x="495199" y="61983"/>
                    <a:pt x="507999" y="72249"/>
                    <a:pt x="521546" y="81280"/>
                  </a:cubicBezTo>
                  <a:cubicBezTo>
                    <a:pt x="528319" y="85796"/>
                    <a:pt x="536110" y="89071"/>
                    <a:pt x="541866" y="94827"/>
                  </a:cubicBezTo>
                  <a:lnTo>
                    <a:pt x="582506" y="135467"/>
                  </a:lnTo>
                  <a:lnTo>
                    <a:pt x="596053" y="176107"/>
                  </a:lnTo>
                  <a:lnTo>
                    <a:pt x="602826" y="196427"/>
                  </a:lnTo>
                  <a:cubicBezTo>
                    <a:pt x="584131" y="252515"/>
                    <a:pt x="597202" y="225183"/>
                    <a:pt x="562186" y="277707"/>
                  </a:cubicBezTo>
                  <a:lnTo>
                    <a:pt x="548640" y="298027"/>
                  </a:lnTo>
                  <a:lnTo>
                    <a:pt x="535093" y="318347"/>
                  </a:lnTo>
                  <a:cubicBezTo>
                    <a:pt x="548700" y="338757"/>
                    <a:pt x="551872" y="341694"/>
                    <a:pt x="562186" y="365760"/>
                  </a:cubicBezTo>
                  <a:cubicBezTo>
                    <a:pt x="564999" y="372322"/>
                    <a:pt x="565767" y="379694"/>
                    <a:pt x="568960" y="386080"/>
                  </a:cubicBezTo>
                  <a:cubicBezTo>
                    <a:pt x="572601" y="393361"/>
                    <a:pt x="578865" y="399119"/>
                    <a:pt x="582506" y="406400"/>
                  </a:cubicBezTo>
                  <a:cubicBezTo>
                    <a:pt x="587922" y="417233"/>
                    <a:pt x="593157" y="443678"/>
                    <a:pt x="596053" y="453814"/>
                  </a:cubicBezTo>
                  <a:cubicBezTo>
                    <a:pt x="598014" y="460679"/>
                    <a:pt x="600568" y="467361"/>
                    <a:pt x="602826" y="474134"/>
                  </a:cubicBezTo>
                  <a:cubicBezTo>
                    <a:pt x="600568" y="498969"/>
                    <a:pt x="599580" y="523953"/>
                    <a:pt x="596053" y="548640"/>
                  </a:cubicBezTo>
                  <a:cubicBezTo>
                    <a:pt x="595043" y="555708"/>
                    <a:pt x="594328" y="563911"/>
                    <a:pt x="589280" y="568960"/>
                  </a:cubicBezTo>
                  <a:cubicBezTo>
                    <a:pt x="577768" y="580473"/>
                    <a:pt x="562187" y="587023"/>
                    <a:pt x="548640" y="596054"/>
                  </a:cubicBezTo>
                  <a:lnTo>
                    <a:pt x="508000" y="623147"/>
                  </a:lnTo>
                  <a:cubicBezTo>
                    <a:pt x="507998" y="623149"/>
                    <a:pt x="467363" y="650239"/>
                    <a:pt x="467360" y="650240"/>
                  </a:cubicBezTo>
                  <a:lnTo>
                    <a:pt x="413173" y="663787"/>
                  </a:lnTo>
                  <a:cubicBezTo>
                    <a:pt x="380885" y="662173"/>
                    <a:pt x="286795" y="662672"/>
                    <a:pt x="237066" y="650240"/>
                  </a:cubicBezTo>
                  <a:cubicBezTo>
                    <a:pt x="237032" y="650232"/>
                    <a:pt x="186282" y="633312"/>
                    <a:pt x="176106" y="629920"/>
                  </a:cubicBezTo>
                  <a:lnTo>
                    <a:pt x="155786" y="623147"/>
                  </a:lnTo>
                  <a:lnTo>
                    <a:pt x="135466" y="616374"/>
                  </a:lnTo>
                  <a:cubicBezTo>
                    <a:pt x="99206" y="592200"/>
                    <a:pt x="120902" y="608583"/>
                    <a:pt x="74506" y="562187"/>
                  </a:cubicBezTo>
                  <a:lnTo>
                    <a:pt x="54186" y="541867"/>
                  </a:lnTo>
                  <a:cubicBezTo>
                    <a:pt x="37162" y="490792"/>
                    <a:pt x="60127" y="553748"/>
                    <a:pt x="33866" y="501227"/>
                  </a:cubicBezTo>
                  <a:cubicBezTo>
                    <a:pt x="30673" y="494841"/>
                    <a:pt x="29054" y="487772"/>
                    <a:pt x="27093" y="480907"/>
                  </a:cubicBezTo>
                  <a:cubicBezTo>
                    <a:pt x="20718" y="458592"/>
                    <a:pt x="18201" y="443220"/>
                    <a:pt x="13546" y="419947"/>
                  </a:cubicBezTo>
                  <a:lnTo>
                    <a:pt x="0" y="37930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</a:endParaRPr>
            </a:p>
          </p:txBody>
        </p:sp>
        <p:grpSp>
          <p:nvGrpSpPr>
            <p:cNvPr id="229" name="Group 94"/>
            <p:cNvGrpSpPr>
              <a:grpSpLocks/>
            </p:cNvGrpSpPr>
            <p:nvPr/>
          </p:nvGrpSpPr>
          <p:grpSpPr bwMode="auto">
            <a:xfrm flipV="1">
              <a:off x="2286586" y="4800571"/>
              <a:ext cx="470755" cy="76201"/>
              <a:chOff x="2429454" y="3572082"/>
              <a:chExt cx="2141607" cy="142943"/>
            </a:xfrm>
          </p:grpSpPr>
          <p:cxnSp>
            <p:nvCxnSpPr>
              <p:cNvPr id="233" name="Straight Connector 232"/>
              <p:cNvCxnSpPr/>
              <p:nvPr/>
            </p:nvCxnSpPr>
            <p:spPr bwMode="auto">
              <a:xfrm>
                <a:off x="2429454" y="3572862"/>
                <a:ext cx="2141607" cy="248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58"/>
              <p:cNvGrpSpPr>
                <a:grpSpLocks/>
              </p:cNvGrpSpPr>
              <p:nvPr/>
            </p:nvGrpSpPr>
            <p:grpSpPr bwMode="auto">
              <a:xfrm>
                <a:off x="3929262" y="3572082"/>
                <a:ext cx="433358" cy="142943"/>
                <a:chOff x="6929658" y="3000578"/>
                <a:chExt cx="433358" cy="142943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 rot="5400000">
                  <a:off x="7294084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rot="5400000">
                  <a:off x="7146592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rot="5400000">
                  <a:off x="7004999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rot="5400000">
                  <a:off x="6857504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67"/>
              <p:cNvGrpSpPr>
                <a:grpSpLocks/>
              </p:cNvGrpSpPr>
              <p:nvPr/>
            </p:nvGrpSpPr>
            <p:grpSpPr bwMode="auto">
              <a:xfrm>
                <a:off x="3358681" y="3572082"/>
                <a:ext cx="426130" cy="142943"/>
                <a:chOff x="6930581" y="3000578"/>
                <a:chExt cx="426130" cy="142943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 rot="5400000">
                  <a:off x="7287415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rot="5400000">
                  <a:off x="7145821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5400000">
                  <a:off x="7004227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rot="5400000">
                  <a:off x="6862634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76"/>
              <p:cNvGrpSpPr>
                <a:grpSpLocks/>
              </p:cNvGrpSpPr>
              <p:nvPr/>
            </p:nvGrpSpPr>
            <p:grpSpPr bwMode="auto">
              <a:xfrm>
                <a:off x="2788093" y="3572082"/>
                <a:ext cx="426134" cy="142943"/>
                <a:chOff x="6860059" y="3000578"/>
                <a:chExt cx="426134" cy="142943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 rot="5400000">
                  <a:off x="7215206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rot="5400000">
                  <a:off x="7073612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5400000">
                  <a:off x="6932018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rot="5400000">
                  <a:off x="6790424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85"/>
              <p:cNvGrpSpPr>
                <a:grpSpLocks/>
              </p:cNvGrpSpPr>
              <p:nvPr/>
            </p:nvGrpSpPr>
            <p:grpSpPr bwMode="auto">
              <a:xfrm>
                <a:off x="2500249" y="3572861"/>
                <a:ext cx="147496" cy="141756"/>
                <a:chOff x="6857967" y="3001357"/>
                <a:chExt cx="147496" cy="141756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 rot="5400000">
                  <a:off x="6934585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rot="5400000">
                  <a:off x="6787089" y="3072235"/>
                  <a:ext cx="1417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0" name="TextBox 401"/>
            <p:cNvSpPr txBox="1">
              <a:spLocks noChangeArrowheads="1"/>
            </p:cNvSpPr>
            <p:nvPr/>
          </p:nvSpPr>
          <p:spPr bwMode="auto">
            <a:xfrm>
              <a:off x="2220129" y="4495776"/>
              <a:ext cx="476450" cy="20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000" b="1"/>
                <a:t>AGO</a:t>
              </a:r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1828800" y="4377008"/>
              <a:ext cx="999867" cy="428221"/>
            </a:xfrm>
            <a:custGeom>
              <a:avLst/>
              <a:gdLst>
                <a:gd name="connsiteX0" fmla="*/ 3306589 w 3306589"/>
                <a:gd name="connsiteY0" fmla="*/ 1503352 h 1509251"/>
                <a:gd name="connsiteX1" fmla="*/ 2563270 w 3306589"/>
                <a:gd name="connsiteY1" fmla="*/ 1509251 h 1509251"/>
                <a:gd name="connsiteX2" fmla="*/ 1371600 w 3306589"/>
                <a:gd name="connsiteY2" fmla="*/ 1509251 h 1509251"/>
                <a:gd name="connsiteX3" fmla="*/ 663678 w 3306589"/>
                <a:gd name="connsiteY3" fmla="*/ 1473855 h 1509251"/>
                <a:gd name="connsiteX4" fmla="*/ 321515 w 3306589"/>
                <a:gd name="connsiteY4" fmla="*/ 1361768 h 1509251"/>
                <a:gd name="connsiteX5" fmla="*/ 61943 w 3306589"/>
                <a:gd name="connsiteY5" fmla="*/ 1078599 h 1509251"/>
                <a:gd name="connsiteX6" fmla="*/ 8849 w 3306589"/>
                <a:gd name="connsiteY6" fmla="*/ 771832 h 1509251"/>
                <a:gd name="connsiteX7" fmla="*/ 115038 w 3306589"/>
                <a:gd name="connsiteY7" fmla="*/ 453267 h 1509251"/>
                <a:gd name="connsiteX8" fmla="*/ 433603 w 3306589"/>
                <a:gd name="connsiteY8" fmla="*/ 164199 h 1509251"/>
                <a:gd name="connsiteX9" fmla="*/ 893752 w 3306589"/>
                <a:gd name="connsiteY9" fmla="*/ 22614 h 1509251"/>
                <a:gd name="connsiteX10" fmla="*/ 1406996 w 3306589"/>
                <a:gd name="connsiteY10" fmla="*/ 28513 h 1509251"/>
                <a:gd name="connsiteX11" fmla="*/ 1802253 w 3306589"/>
                <a:gd name="connsiteY11" fmla="*/ 170098 h 150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6589" h="1509251">
                  <a:moveTo>
                    <a:pt x="3306589" y="1503352"/>
                  </a:moveTo>
                  <a:lnTo>
                    <a:pt x="2563270" y="1509251"/>
                  </a:lnTo>
                  <a:lnTo>
                    <a:pt x="1371600" y="1509251"/>
                  </a:lnTo>
                  <a:cubicBezTo>
                    <a:pt x="1055001" y="1503352"/>
                    <a:pt x="838692" y="1498435"/>
                    <a:pt x="663678" y="1473855"/>
                  </a:cubicBezTo>
                  <a:cubicBezTo>
                    <a:pt x="488664" y="1449275"/>
                    <a:pt x="421804" y="1427644"/>
                    <a:pt x="321515" y="1361768"/>
                  </a:cubicBezTo>
                  <a:cubicBezTo>
                    <a:pt x="221226" y="1295892"/>
                    <a:pt x="114054" y="1176922"/>
                    <a:pt x="61943" y="1078599"/>
                  </a:cubicBezTo>
                  <a:cubicBezTo>
                    <a:pt x="9832" y="980276"/>
                    <a:pt x="0" y="876054"/>
                    <a:pt x="8849" y="771832"/>
                  </a:cubicBezTo>
                  <a:cubicBezTo>
                    <a:pt x="17698" y="667610"/>
                    <a:pt x="44246" y="554539"/>
                    <a:pt x="115038" y="453267"/>
                  </a:cubicBezTo>
                  <a:cubicBezTo>
                    <a:pt x="185830" y="351995"/>
                    <a:pt x="303817" y="235974"/>
                    <a:pt x="433603" y="164199"/>
                  </a:cubicBezTo>
                  <a:cubicBezTo>
                    <a:pt x="563389" y="92424"/>
                    <a:pt x="731520" y="45228"/>
                    <a:pt x="893752" y="22614"/>
                  </a:cubicBezTo>
                  <a:cubicBezTo>
                    <a:pt x="1055984" y="0"/>
                    <a:pt x="1255579" y="3932"/>
                    <a:pt x="1406996" y="28513"/>
                  </a:cubicBezTo>
                  <a:cubicBezTo>
                    <a:pt x="1558413" y="53094"/>
                    <a:pt x="1802253" y="170098"/>
                    <a:pt x="1802253" y="170098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232" name="TextBox 405"/>
            <p:cNvSpPr txBox="1">
              <a:spLocks noChangeArrowheads="1"/>
            </p:cNvSpPr>
            <p:nvPr/>
          </p:nvSpPr>
          <p:spPr bwMode="auto">
            <a:xfrm>
              <a:off x="2743199" y="4648199"/>
              <a:ext cx="427487" cy="179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800" dirty="0" err="1">
                  <a:solidFill>
                    <a:srgbClr val="00B050"/>
                  </a:solidFill>
                </a:rPr>
                <a:t>AAAn</a:t>
              </a:r>
              <a:endParaRPr lang="en-GB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54" name="Right Arrow 253"/>
          <p:cNvSpPr/>
          <p:nvPr/>
        </p:nvSpPr>
        <p:spPr bwMode="auto">
          <a:xfrm rot="5400000">
            <a:off x="3329493" y="1611059"/>
            <a:ext cx="304800" cy="179387"/>
          </a:xfrm>
          <a:prstGeom prst="rightArrow">
            <a:avLst>
              <a:gd name="adj1" fmla="val 34667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255" name="Right Arrow 254"/>
          <p:cNvSpPr/>
          <p:nvPr/>
        </p:nvSpPr>
        <p:spPr bwMode="auto">
          <a:xfrm rot="5400000">
            <a:off x="3321794" y="2483595"/>
            <a:ext cx="304800" cy="179387"/>
          </a:xfrm>
          <a:prstGeom prst="rightArrow">
            <a:avLst>
              <a:gd name="adj1" fmla="val 34667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256" name="Right Arrow 255"/>
          <p:cNvSpPr/>
          <p:nvPr/>
        </p:nvSpPr>
        <p:spPr bwMode="auto">
          <a:xfrm rot="5400000">
            <a:off x="3353296" y="3491707"/>
            <a:ext cx="304800" cy="179387"/>
          </a:xfrm>
          <a:prstGeom prst="rightArrow">
            <a:avLst>
              <a:gd name="adj1" fmla="val 34667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257" name="TextBox 1201"/>
          <p:cNvSpPr txBox="1">
            <a:spLocks noChangeArrowheads="1"/>
          </p:cNvSpPr>
          <p:nvPr/>
        </p:nvSpPr>
        <p:spPr bwMode="auto">
          <a:xfrm>
            <a:off x="4343863" y="4554308"/>
            <a:ext cx="27045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b="1" dirty="0" smtClean="0"/>
              <a:t>RNA Induced </a:t>
            </a:r>
          </a:p>
          <a:p>
            <a:pPr eaLnBrk="1" hangingPunct="1"/>
            <a:r>
              <a:rPr lang="en-US" altLang="en-US" b="1" dirty="0" smtClean="0"/>
              <a:t>Silencing Complex (RISC)</a:t>
            </a:r>
          </a:p>
        </p:txBody>
      </p:sp>
      <p:sp>
        <p:nvSpPr>
          <p:cNvPr id="258" name="TextBox 1202"/>
          <p:cNvSpPr txBox="1">
            <a:spLocks noChangeArrowheads="1"/>
          </p:cNvSpPr>
          <p:nvPr/>
        </p:nvSpPr>
        <p:spPr bwMode="auto">
          <a:xfrm>
            <a:off x="1212937" y="3864565"/>
            <a:ext cx="17011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dirty="0" err="1" smtClean="0"/>
              <a:t>dsRNA</a:t>
            </a:r>
            <a:r>
              <a:rPr lang="en-US" altLang="en-US" dirty="0" smtClean="0"/>
              <a:t>: 19-24 </a:t>
            </a:r>
            <a:r>
              <a:rPr lang="en-US" altLang="en-US" dirty="0" err="1" smtClean="0"/>
              <a:t>nt</a:t>
            </a:r>
            <a:endParaRPr lang="en-US" altLang="en-US" dirty="0" smtClean="0"/>
          </a:p>
        </p:txBody>
      </p:sp>
      <p:sp>
        <p:nvSpPr>
          <p:cNvPr id="259" name="TextBox 1203"/>
          <p:cNvSpPr txBox="1">
            <a:spLocks noChangeArrowheads="1"/>
          </p:cNvSpPr>
          <p:nvPr/>
        </p:nvSpPr>
        <p:spPr bwMode="auto">
          <a:xfrm>
            <a:off x="4656179" y="1604665"/>
            <a:ext cx="25201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dirty="0" err="1" smtClean="0"/>
              <a:t>hpRNA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dsRNA</a:t>
            </a:r>
            <a:r>
              <a:rPr lang="en-US" altLang="en-US" dirty="0" smtClean="0"/>
              <a:t> precursor</a:t>
            </a:r>
            <a:endParaRPr lang="en-US" altLang="en-US" dirty="0"/>
          </a:p>
        </p:txBody>
      </p:sp>
      <p:sp>
        <p:nvSpPr>
          <p:cNvPr id="260" name="TextBox 1204"/>
          <p:cNvSpPr txBox="1">
            <a:spLocks noChangeArrowheads="1"/>
          </p:cNvSpPr>
          <p:nvPr/>
        </p:nvSpPr>
        <p:spPr bwMode="auto">
          <a:xfrm>
            <a:off x="1234322" y="2895768"/>
            <a:ext cx="12666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dirty="0" smtClean="0"/>
              <a:t>Dicer (DCL)</a:t>
            </a:r>
            <a:endParaRPr lang="en-US" altLang="en-US" dirty="0"/>
          </a:p>
        </p:txBody>
      </p:sp>
      <p:sp>
        <p:nvSpPr>
          <p:cNvPr id="262" name="TextBox 1204"/>
          <p:cNvSpPr txBox="1">
            <a:spLocks noChangeArrowheads="1"/>
          </p:cNvSpPr>
          <p:nvPr/>
        </p:nvSpPr>
        <p:spPr bwMode="auto">
          <a:xfrm>
            <a:off x="5553301" y="3348647"/>
            <a:ext cx="21982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sz="1400" dirty="0" smtClean="0"/>
              <a:t>AGONAUTE (AGO):</a:t>
            </a:r>
          </a:p>
          <a:p>
            <a:pPr eaLnBrk="1" hangingPunct="1"/>
            <a:r>
              <a:rPr lang="en-US" altLang="en-US" sz="1400" dirty="0" smtClean="0"/>
              <a:t>Catalytic machinery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err="1" smtClean="0"/>
              <a:t>ssRNA</a:t>
            </a:r>
            <a:r>
              <a:rPr lang="en-US" altLang="en-US" sz="1400" dirty="0" smtClean="0"/>
              <a:t>: Specificity</a:t>
            </a:r>
            <a:endParaRPr lang="en-US" altLang="en-US" sz="1400" dirty="0"/>
          </a:p>
        </p:txBody>
      </p:sp>
      <p:sp>
        <p:nvSpPr>
          <p:cNvPr id="263" name="Rectangle 262"/>
          <p:cNvSpPr/>
          <p:nvPr/>
        </p:nvSpPr>
        <p:spPr>
          <a:xfrm>
            <a:off x="4291395" y="3487147"/>
            <a:ext cx="1083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Cleavage</a:t>
            </a:r>
            <a:endParaRPr lang="en-AU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5" name="Straight Connector 264"/>
          <p:cNvCxnSpPr/>
          <p:nvPr/>
        </p:nvCxnSpPr>
        <p:spPr bwMode="auto">
          <a:xfrm flipH="1">
            <a:off x="3617433" y="6022812"/>
            <a:ext cx="26320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 bwMode="auto">
          <a:xfrm flipH="1">
            <a:off x="3971110" y="6022810"/>
            <a:ext cx="26320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Group 33"/>
          <p:cNvGrpSpPr>
            <a:grpSpLocks/>
          </p:cNvGrpSpPr>
          <p:nvPr/>
        </p:nvGrpSpPr>
        <p:grpSpPr bwMode="auto">
          <a:xfrm>
            <a:off x="2853561" y="2012252"/>
            <a:ext cx="2794999" cy="311592"/>
            <a:chOff x="6019800" y="4572000"/>
            <a:chExt cx="1143000" cy="228600"/>
          </a:xfrm>
        </p:grpSpPr>
        <p:grpSp>
          <p:nvGrpSpPr>
            <p:cNvPr id="312" name="Group 135"/>
            <p:cNvGrpSpPr>
              <a:grpSpLocks/>
            </p:cNvGrpSpPr>
            <p:nvPr/>
          </p:nvGrpSpPr>
          <p:grpSpPr bwMode="auto">
            <a:xfrm>
              <a:off x="6019800" y="4572000"/>
              <a:ext cx="1143000" cy="228600"/>
              <a:chOff x="5410201" y="4572000"/>
              <a:chExt cx="2255519" cy="274320"/>
            </a:xfrm>
          </p:grpSpPr>
          <p:grpSp>
            <p:nvGrpSpPr>
              <p:cNvPr id="314" name="Group 94"/>
              <p:cNvGrpSpPr>
                <a:grpSpLocks/>
              </p:cNvGrpSpPr>
              <p:nvPr/>
            </p:nvGrpSpPr>
            <p:grpSpPr bwMode="auto">
              <a:xfrm>
                <a:off x="5410201" y="4648200"/>
                <a:ext cx="2020569" cy="160660"/>
                <a:chOff x="2428859" y="3571873"/>
                <a:chExt cx="2020583" cy="160661"/>
              </a:xfrm>
            </p:grpSpPr>
            <p:grpSp>
              <p:nvGrpSpPr>
                <p:cNvPr id="317" name="Group 26"/>
                <p:cNvGrpSpPr>
                  <a:grpSpLocks/>
                </p:cNvGrpSpPr>
                <p:nvPr/>
              </p:nvGrpSpPr>
              <p:grpSpPr bwMode="auto">
                <a:xfrm>
                  <a:off x="2428859" y="3571874"/>
                  <a:ext cx="2020583" cy="160660"/>
                  <a:chOff x="3643305" y="3500436"/>
                  <a:chExt cx="2020583" cy="160660"/>
                </a:xfrm>
              </p:grpSpPr>
              <p:cxnSp>
                <p:nvCxnSpPr>
                  <p:cNvPr id="351" name="Straight Connector 350"/>
                  <p:cNvCxnSpPr/>
                  <p:nvPr/>
                </p:nvCxnSpPr>
                <p:spPr>
                  <a:xfrm rot="5400000" flipH="1">
                    <a:off x="4657004" y="2654212"/>
                    <a:ext cx="5716" cy="200805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/>
                  <p:cNvCxnSpPr/>
                  <p:nvPr/>
                </p:nvCxnSpPr>
                <p:spPr>
                  <a:xfrm>
                    <a:off x="3643305" y="3500436"/>
                    <a:ext cx="1995521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Group 58"/>
                <p:cNvGrpSpPr>
                  <a:grpSpLocks/>
                </p:cNvGrpSpPr>
                <p:nvPr/>
              </p:nvGrpSpPr>
              <p:grpSpPr bwMode="auto">
                <a:xfrm>
                  <a:off x="3857620" y="3571876"/>
                  <a:ext cx="501653" cy="142876"/>
                  <a:chOff x="6858016" y="3000372"/>
                  <a:chExt cx="501653" cy="142876"/>
                </a:xfrm>
              </p:grpSpPr>
              <p:cxnSp>
                <p:nvCxnSpPr>
                  <p:cNvPr id="343" name="Straight Connector 342"/>
                  <p:cNvCxnSpPr/>
                  <p:nvPr/>
                </p:nvCxnSpPr>
                <p:spPr>
                  <a:xfrm rot="5400000">
                    <a:off x="7280738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343"/>
                  <p:cNvCxnSpPr/>
                  <p:nvPr/>
                </p:nvCxnSpPr>
                <p:spPr>
                  <a:xfrm rot="5400000">
                    <a:off x="7210252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344"/>
                  <p:cNvCxnSpPr/>
                  <p:nvPr/>
                </p:nvCxnSpPr>
                <p:spPr>
                  <a:xfrm rot="5400000">
                    <a:off x="7149165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345"/>
                  <p:cNvCxnSpPr/>
                  <p:nvPr/>
                </p:nvCxnSpPr>
                <p:spPr>
                  <a:xfrm rot="5400000">
                    <a:off x="7075547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/>
                  <p:cNvCxnSpPr/>
                  <p:nvPr/>
                </p:nvCxnSpPr>
                <p:spPr>
                  <a:xfrm rot="5400000">
                    <a:off x="7006628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/>
                  <p:cNvCxnSpPr/>
                  <p:nvPr/>
                </p:nvCxnSpPr>
                <p:spPr>
                  <a:xfrm rot="5400000">
                    <a:off x="6936142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/>
                  <p:cNvCxnSpPr/>
                  <p:nvPr/>
                </p:nvCxnSpPr>
                <p:spPr>
                  <a:xfrm rot="5400000">
                    <a:off x="6865656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 rot="5400000">
                    <a:off x="6792038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9" name="Group 67"/>
                <p:cNvGrpSpPr>
                  <a:grpSpLocks/>
                </p:cNvGrpSpPr>
                <p:nvPr/>
              </p:nvGrpSpPr>
              <p:grpSpPr bwMode="auto">
                <a:xfrm>
                  <a:off x="3357554" y="3571876"/>
                  <a:ext cx="430215" cy="142876"/>
                  <a:chOff x="6929454" y="3000372"/>
                  <a:chExt cx="430215" cy="142876"/>
                </a:xfrm>
              </p:grpSpPr>
              <p:cxnSp>
                <p:nvCxnSpPr>
                  <p:cNvPr id="336" name="Straight Connector 335"/>
                  <p:cNvCxnSpPr/>
                  <p:nvPr/>
                </p:nvCxnSpPr>
                <p:spPr>
                  <a:xfrm rot="5400000">
                    <a:off x="7293056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 rot="5400000">
                    <a:off x="7222570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/>
                  <p:cNvCxnSpPr/>
                  <p:nvPr/>
                </p:nvCxnSpPr>
                <p:spPr>
                  <a:xfrm rot="5400000">
                    <a:off x="7148952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 rot="5400000">
                    <a:off x="7078466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 rot="5400000">
                    <a:off x="7007982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Connector 340"/>
                  <p:cNvCxnSpPr/>
                  <p:nvPr/>
                </p:nvCxnSpPr>
                <p:spPr>
                  <a:xfrm rot="5400000">
                    <a:off x="6934363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/>
                  <p:cNvCxnSpPr/>
                  <p:nvPr/>
                </p:nvCxnSpPr>
                <p:spPr>
                  <a:xfrm rot="5400000">
                    <a:off x="6863879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0" name="Group 76"/>
                <p:cNvGrpSpPr>
                  <a:grpSpLocks/>
                </p:cNvGrpSpPr>
                <p:nvPr/>
              </p:nvGrpSpPr>
              <p:grpSpPr bwMode="auto">
                <a:xfrm>
                  <a:off x="2785985" y="3571873"/>
                  <a:ext cx="433292" cy="131447"/>
                  <a:chOff x="6857951" y="3000369"/>
                  <a:chExt cx="433292" cy="131447"/>
                </a:xfrm>
              </p:grpSpPr>
              <p:cxnSp>
                <p:nvCxnSpPr>
                  <p:cNvPr id="329" name="Straight Connector 328"/>
                  <p:cNvCxnSpPr/>
                  <p:nvPr/>
                </p:nvCxnSpPr>
                <p:spPr>
                  <a:xfrm rot="5400000">
                    <a:off x="7222972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 rot="5400000">
                    <a:off x="7149354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/>
                  <p:cNvCxnSpPr/>
                  <p:nvPr/>
                </p:nvCxnSpPr>
                <p:spPr>
                  <a:xfrm rot="5400000">
                    <a:off x="7078868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/>
                  <p:cNvCxnSpPr/>
                  <p:nvPr/>
                </p:nvCxnSpPr>
                <p:spPr>
                  <a:xfrm rot="5400000">
                    <a:off x="700525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 rot="5400000">
                    <a:off x="6934764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 rot="5400000">
                    <a:off x="6864278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/>
                  <p:cNvCxnSpPr/>
                  <p:nvPr/>
                </p:nvCxnSpPr>
                <p:spPr>
                  <a:xfrm rot="5400000">
                    <a:off x="6793794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1" name="Group 85"/>
                <p:cNvGrpSpPr>
                  <a:grpSpLocks/>
                </p:cNvGrpSpPr>
                <p:nvPr/>
              </p:nvGrpSpPr>
              <p:grpSpPr bwMode="auto">
                <a:xfrm>
                  <a:off x="2500912" y="3571873"/>
                  <a:ext cx="501231" cy="131447"/>
                  <a:chOff x="6858630" y="3000369"/>
                  <a:chExt cx="501231" cy="131447"/>
                </a:xfrm>
              </p:grpSpPr>
              <p:cxnSp>
                <p:nvCxnSpPr>
                  <p:cNvPr id="322" name="Straight Connector 321"/>
                  <p:cNvCxnSpPr/>
                  <p:nvPr/>
                </p:nvCxnSpPr>
                <p:spPr>
                  <a:xfrm rot="5400000">
                    <a:off x="7292570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 rot="5400000">
                    <a:off x="721895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>
                  <a:xfrm rot="5400000">
                    <a:off x="707798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 rot="5400000">
                    <a:off x="7004362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 rot="5400000">
                    <a:off x="6933876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 rot="5400000">
                    <a:off x="6863390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 rot="5400000">
                    <a:off x="6792904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5" name="Oval 314"/>
              <p:cNvSpPr/>
              <p:nvPr/>
            </p:nvSpPr>
            <p:spPr>
              <a:xfrm>
                <a:off x="7393177" y="4572000"/>
                <a:ext cx="272543" cy="2743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 bwMode="auto">
              <a:xfrm>
                <a:off x="7378046" y="4667250"/>
                <a:ext cx="0" cy="112394"/>
              </a:xfrm>
              <a:prstGeom prst="line">
                <a:avLst/>
              </a:prstGeom>
              <a:ln w="793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312"/>
            <p:cNvCxnSpPr/>
            <p:nvPr/>
          </p:nvCxnSpPr>
          <p:spPr bwMode="auto">
            <a:xfrm rot="5400000">
              <a:off x="6400800" y="4699000"/>
              <a:ext cx="10953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3"/>
          <p:cNvGrpSpPr>
            <a:grpSpLocks/>
          </p:cNvGrpSpPr>
          <p:nvPr/>
        </p:nvGrpSpPr>
        <p:grpSpPr bwMode="auto">
          <a:xfrm>
            <a:off x="2535733" y="2925763"/>
            <a:ext cx="2908039" cy="297070"/>
            <a:chOff x="6019800" y="4572000"/>
            <a:chExt cx="1143000" cy="228600"/>
          </a:xfrm>
        </p:grpSpPr>
        <p:grpSp>
          <p:nvGrpSpPr>
            <p:cNvPr id="354" name="Group 135"/>
            <p:cNvGrpSpPr>
              <a:grpSpLocks/>
            </p:cNvGrpSpPr>
            <p:nvPr/>
          </p:nvGrpSpPr>
          <p:grpSpPr bwMode="auto">
            <a:xfrm>
              <a:off x="6019800" y="4572000"/>
              <a:ext cx="1143000" cy="228600"/>
              <a:chOff x="5410201" y="4572000"/>
              <a:chExt cx="2255519" cy="274320"/>
            </a:xfrm>
          </p:grpSpPr>
          <p:grpSp>
            <p:nvGrpSpPr>
              <p:cNvPr id="356" name="Group 94"/>
              <p:cNvGrpSpPr>
                <a:grpSpLocks/>
              </p:cNvGrpSpPr>
              <p:nvPr/>
            </p:nvGrpSpPr>
            <p:grpSpPr bwMode="auto">
              <a:xfrm>
                <a:off x="5410201" y="4648199"/>
                <a:ext cx="2021372" cy="157950"/>
                <a:chOff x="2428859" y="3571873"/>
                <a:chExt cx="2021386" cy="157951"/>
              </a:xfrm>
            </p:grpSpPr>
            <p:grpSp>
              <p:nvGrpSpPr>
                <p:cNvPr id="359" name="Group 26"/>
                <p:cNvGrpSpPr>
                  <a:grpSpLocks/>
                </p:cNvGrpSpPr>
                <p:nvPr/>
              </p:nvGrpSpPr>
              <p:grpSpPr bwMode="auto">
                <a:xfrm>
                  <a:off x="2428859" y="3571875"/>
                  <a:ext cx="2021386" cy="157949"/>
                  <a:chOff x="3643305" y="3500437"/>
                  <a:chExt cx="2021386" cy="157949"/>
                </a:xfrm>
              </p:grpSpPr>
              <p:cxnSp>
                <p:nvCxnSpPr>
                  <p:cNvPr id="393" name="Straight Connector 392"/>
                  <p:cNvCxnSpPr>
                    <a:stCxn id="357" idx="3"/>
                  </p:cNvCxnSpPr>
                  <p:nvPr/>
                </p:nvCxnSpPr>
                <p:spPr>
                  <a:xfrm rot="5400000" flipH="1">
                    <a:off x="4657004" y="2649763"/>
                    <a:ext cx="5716" cy="200805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643305" y="3500436"/>
                    <a:ext cx="1995521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Group 58"/>
                <p:cNvGrpSpPr>
                  <a:grpSpLocks/>
                </p:cNvGrpSpPr>
                <p:nvPr/>
              </p:nvGrpSpPr>
              <p:grpSpPr bwMode="auto">
                <a:xfrm>
                  <a:off x="3857620" y="3571876"/>
                  <a:ext cx="501653" cy="142876"/>
                  <a:chOff x="6858016" y="3000372"/>
                  <a:chExt cx="501653" cy="142876"/>
                </a:xfrm>
              </p:grpSpPr>
              <p:cxnSp>
                <p:nvCxnSpPr>
                  <p:cNvPr id="385" name="Straight Connector 384"/>
                  <p:cNvCxnSpPr/>
                  <p:nvPr/>
                </p:nvCxnSpPr>
                <p:spPr>
                  <a:xfrm rot="5400000">
                    <a:off x="7280738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 rot="5400000">
                    <a:off x="7210252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 rot="5400000">
                    <a:off x="7149165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 rot="5400000">
                    <a:off x="7075547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 rot="5400000">
                    <a:off x="7006628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rot="5400000">
                    <a:off x="6936142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/>
                  <p:cNvCxnSpPr/>
                  <p:nvPr/>
                </p:nvCxnSpPr>
                <p:spPr>
                  <a:xfrm rot="5400000">
                    <a:off x="6865656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Straight Connector 391"/>
                  <p:cNvCxnSpPr/>
                  <p:nvPr/>
                </p:nvCxnSpPr>
                <p:spPr>
                  <a:xfrm rot="5400000">
                    <a:off x="6792038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1" name="Group 67"/>
                <p:cNvGrpSpPr>
                  <a:grpSpLocks/>
                </p:cNvGrpSpPr>
                <p:nvPr/>
              </p:nvGrpSpPr>
              <p:grpSpPr bwMode="auto">
                <a:xfrm>
                  <a:off x="3357554" y="3571876"/>
                  <a:ext cx="430215" cy="142876"/>
                  <a:chOff x="6929454" y="3000372"/>
                  <a:chExt cx="430215" cy="142876"/>
                </a:xfrm>
              </p:grpSpPr>
              <p:cxnSp>
                <p:nvCxnSpPr>
                  <p:cNvPr id="378" name="Straight Connector 377"/>
                  <p:cNvCxnSpPr/>
                  <p:nvPr/>
                </p:nvCxnSpPr>
                <p:spPr>
                  <a:xfrm rot="5400000">
                    <a:off x="7293056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/>
                  <p:nvPr/>
                </p:nvCxnSpPr>
                <p:spPr>
                  <a:xfrm rot="5400000">
                    <a:off x="7222570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/>
                  <p:cNvCxnSpPr/>
                  <p:nvPr/>
                </p:nvCxnSpPr>
                <p:spPr>
                  <a:xfrm rot="5400000">
                    <a:off x="7148952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 rot="5400000">
                    <a:off x="7078466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 rot="5400000">
                    <a:off x="7007982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/>
                  <p:cNvCxnSpPr/>
                  <p:nvPr/>
                </p:nvCxnSpPr>
                <p:spPr>
                  <a:xfrm rot="5400000">
                    <a:off x="6934363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 rot="5400000">
                    <a:off x="6863879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2" name="Group 76"/>
                <p:cNvGrpSpPr>
                  <a:grpSpLocks/>
                </p:cNvGrpSpPr>
                <p:nvPr/>
              </p:nvGrpSpPr>
              <p:grpSpPr bwMode="auto">
                <a:xfrm>
                  <a:off x="2785985" y="3571873"/>
                  <a:ext cx="433292" cy="131447"/>
                  <a:chOff x="6857951" y="3000369"/>
                  <a:chExt cx="433292" cy="131447"/>
                </a:xfrm>
              </p:grpSpPr>
              <p:cxnSp>
                <p:nvCxnSpPr>
                  <p:cNvPr id="371" name="Straight Connector 370"/>
                  <p:cNvCxnSpPr/>
                  <p:nvPr/>
                </p:nvCxnSpPr>
                <p:spPr>
                  <a:xfrm rot="5400000">
                    <a:off x="7222972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/>
                  <p:cNvCxnSpPr/>
                  <p:nvPr/>
                </p:nvCxnSpPr>
                <p:spPr>
                  <a:xfrm rot="5400000">
                    <a:off x="7149354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/>
                  <p:cNvCxnSpPr/>
                  <p:nvPr/>
                </p:nvCxnSpPr>
                <p:spPr>
                  <a:xfrm rot="5400000">
                    <a:off x="7078868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/>
                  <p:cNvCxnSpPr/>
                  <p:nvPr/>
                </p:nvCxnSpPr>
                <p:spPr>
                  <a:xfrm rot="5400000">
                    <a:off x="700525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/>
                  <p:cNvCxnSpPr/>
                  <p:nvPr/>
                </p:nvCxnSpPr>
                <p:spPr>
                  <a:xfrm rot="5400000">
                    <a:off x="6934764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/>
                  <p:cNvCxnSpPr/>
                  <p:nvPr/>
                </p:nvCxnSpPr>
                <p:spPr>
                  <a:xfrm rot="5400000">
                    <a:off x="6864278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/>
                  <p:cNvCxnSpPr/>
                  <p:nvPr/>
                </p:nvCxnSpPr>
                <p:spPr>
                  <a:xfrm rot="5400000">
                    <a:off x="6793794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3" name="Group 85"/>
                <p:cNvGrpSpPr>
                  <a:grpSpLocks/>
                </p:cNvGrpSpPr>
                <p:nvPr/>
              </p:nvGrpSpPr>
              <p:grpSpPr bwMode="auto">
                <a:xfrm>
                  <a:off x="2500912" y="3571873"/>
                  <a:ext cx="501231" cy="131447"/>
                  <a:chOff x="6858630" y="3000369"/>
                  <a:chExt cx="501231" cy="131447"/>
                </a:xfrm>
              </p:grpSpPr>
              <p:cxnSp>
                <p:nvCxnSpPr>
                  <p:cNvPr id="364" name="Straight Connector 363"/>
                  <p:cNvCxnSpPr/>
                  <p:nvPr/>
                </p:nvCxnSpPr>
                <p:spPr>
                  <a:xfrm rot="5400000">
                    <a:off x="7292570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 rot="5400000">
                    <a:off x="721895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/>
                  <p:cNvCxnSpPr/>
                  <p:nvPr/>
                </p:nvCxnSpPr>
                <p:spPr>
                  <a:xfrm rot="5400000">
                    <a:off x="707798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/>
                  <p:cNvCxnSpPr/>
                  <p:nvPr/>
                </p:nvCxnSpPr>
                <p:spPr>
                  <a:xfrm rot="5400000">
                    <a:off x="7004362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/>
                  <p:cNvCxnSpPr/>
                  <p:nvPr/>
                </p:nvCxnSpPr>
                <p:spPr>
                  <a:xfrm rot="5400000">
                    <a:off x="6933876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/>
                  <p:cNvCxnSpPr/>
                  <p:nvPr/>
                </p:nvCxnSpPr>
                <p:spPr>
                  <a:xfrm rot="5400000">
                    <a:off x="6863390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/>
                  <p:cNvCxnSpPr/>
                  <p:nvPr/>
                </p:nvCxnSpPr>
                <p:spPr>
                  <a:xfrm rot="5400000">
                    <a:off x="6792904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7" name="Oval 356"/>
              <p:cNvSpPr/>
              <p:nvPr/>
            </p:nvSpPr>
            <p:spPr>
              <a:xfrm>
                <a:off x="7393177" y="4572000"/>
                <a:ext cx="272543" cy="2743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8" name="Straight Connector 357"/>
              <p:cNvCxnSpPr/>
              <p:nvPr/>
            </p:nvCxnSpPr>
            <p:spPr bwMode="auto">
              <a:xfrm>
                <a:off x="7411973" y="4667250"/>
                <a:ext cx="0" cy="11239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5" name="Straight Connector 354"/>
            <p:cNvCxnSpPr/>
            <p:nvPr/>
          </p:nvCxnSpPr>
          <p:spPr bwMode="auto">
            <a:xfrm rot="5400000">
              <a:off x="6400800" y="4699000"/>
              <a:ext cx="10953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9" name="Right Arrow 418"/>
          <p:cNvSpPr/>
          <p:nvPr/>
        </p:nvSpPr>
        <p:spPr bwMode="auto">
          <a:xfrm rot="5400000">
            <a:off x="3453308" y="5579939"/>
            <a:ext cx="304800" cy="179387"/>
          </a:xfrm>
          <a:prstGeom prst="rightArrow">
            <a:avLst>
              <a:gd name="adj1" fmla="val 34667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20" name="Freeform 419"/>
          <p:cNvSpPr/>
          <p:nvPr/>
        </p:nvSpPr>
        <p:spPr bwMode="auto">
          <a:xfrm rot="4671676">
            <a:off x="3657372" y="2888677"/>
            <a:ext cx="448612" cy="406314"/>
          </a:xfrm>
          <a:custGeom>
            <a:avLst/>
            <a:gdLst>
              <a:gd name="connsiteX0" fmla="*/ 1009650 w 2514600"/>
              <a:gd name="connsiteY0" fmla="*/ 171450 h 3638550"/>
              <a:gd name="connsiteX1" fmla="*/ 895350 w 2514600"/>
              <a:gd name="connsiteY1" fmla="*/ 66675 h 3638550"/>
              <a:gd name="connsiteX2" fmla="*/ 866775 w 2514600"/>
              <a:gd name="connsiteY2" fmla="*/ 57150 h 3638550"/>
              <a:gd name="connsiteX3" fmla="*/ 800100 w 2514600"/>
              <a:gd name="connsiteY3" fmla="*/ 9525 h 3638550"/>
              <a:gd name="connsiteX4" fmla="*/ 771525 w 2514600"/>
              <a:gd name="connsiteY4" fmla="*/ 0 h 3638550"/>
              <a:gd name="connsiteX5" fmla="*/ 714375 w 2514600"/>
              <a:gd name="connsiteY5" fmla="*/ 19050 h 3638550"/>
              <a:gd name="connsiteX6" fmla="*/ 647700 w 2514600"/>
              <a:gd name="connsiteY6" fmla="*/ 47625 h 3638550"/>
              <a:gd name="connsiteX7" fmla="*/ 609600 w 2514600"/>
              <a:gd name="connsiteY7" fmla="*/ 57150 h 3638550"/>
              <a:gd name="connsiteX8" fmla="*/ 552450 w 2514600"/>
              <a:gd name="connsiteY8" fmla="*/ 76200 h 3638550"/>
              <a:gd name="connsiteX9" fmla="*/ 514350 w 2514600"/>
              <a:gd name="connsiteY9" fmla="*/ 85725 h 3638550"/>
              <a:gd name="connsiteX10" fmla="*/ 476250 w 2514600"/>
              <a:gd name="connsiteY10" fmla="*/ 104775 h 3638550"/>
              <a:gd name="connsiteX11" fmla="*/ 428625 w 2514600"/>
              <a:gd name="connsiteY11" fmla="*/ 114300 h 3638550"/>
              <a:gd name="connsiteX12" fmla="*/ 400050 w 2514600"/>
              <a:gd name="connsiteY12" fmla="*/ 123825 h 3638550"/>
              <a:gd name="connsiteX13" fmla="*/ 361950 w 2514600"/>
              <a:gd name="connsiteY13" fmla="*/ 133350 h 3638550"/>
              <a:gd name="connsiteX14" fmla="*/ 314325 w 2514600"/>
              <a:gd name="connsiteY14" fmla="*/ 142875 h 3638550"/>
              <a:gd name="connsiteX15" fmla="*/ 238125 w 2514600"/>
              <a:gd name="connsiteY15" fmla="*/ 171450 h 3638550"/>
              <a:gd name="connsiteX16" fmla="*/ 190500 w 2514600"/>
              <a:gd name="connsiteY16" fmla="*/ 180975 h 3638550"/>
              <a:gd name="connsiteX17" fmla="*/ 133350 w 2514600"/>
              <a:gd name="connsiteY17" fmla="*/ 200025 h 3638550"/>
              <a:gd name="connsiteX18" fmla="*/ 104775 w 2514600"/>
              <a:gd name="connsiteY18" fmla="*/ 209550 h 3638550"/>
              <a:gd name="connsiteX19" fmla="*/ 76200 w 2514600"/>
              <a:gd name="connsiteY19" fmla="*/ 219075 h 3638550"/>
              <a:gd name="connsiteX20" fmla="*/ 57150 w 2514600"/>
              <a:gd name="connsiteY20" fmla="*/ 276225 h 3638550"/>
              <a:gd name="connsiteX21" fmla="*/ 47625 w 2514600"/>
              <a:gd name="connsiteY21" fmla="*/ 304800 h 3638550"/>
              <a:gd name="connsiteX22" fmla="*/ 28575 w 2514600"/>
              <a:gd name="connsiteY22" fmla="*/ 371475 h 3638550"/>
              <a:gd name="connsiteX23" fmla="*/ 9525 w 2514600"/>
              <a:gd name="connsiteY23" fmla="*/ 409575 h 3638550"/>
              <a:gd name="connsiteX24" fmla="*/ 0 w 2514600"/>
              <a:gd name="connsiteY24" fmla="*/ 457200 h 3638550"/>
              <a:gd name="connsiteX25" fmla="*/ 9525 w 2514600"/>
              <a:gd name="connsiteY25" fmla="*/ 542925 h 3638550"/>
              <a:gd name="connsiteX26" fmla="*/ 38100 w 2514600"/>
              <a:gd name="connsiteY26" fmla="*/ 609600 h 3638550"/>
              <a:gd name="connsiteX27" fmla="*/ 47625 w 2514600"/>
              <a:gd name="connsiteY27" fmla="*/ 638175 h 3638550"/>
              <a:gd name="connsiteX28" fmla="*/ 66675 w 2514600"/>
              <a:gd name="connsiteY28" fmla="*/ 676275 h 3638550"/>
              <a:gd name="connsiteX29" fmla="*/ 85725 w 2514600"/>
              <a:gd name="connsiteY29" fmla="*/ 733425 h 3638550"/>
              <a:gd name="connsiteX30" fmla="*/ 123825 w 2514600"/>
              <a:gd name="connsiteY30" fmla="*/ 790575 h 3638550"/>
              <a:gd name="connsiteX31" fmla="*/ 133350 w 2514600"/>
              <a:gd name="connsiteY31" fmla="*/ 819150 h 3638550"/>
              <a:gd name="connsiteX32" fmla="*/ 171450 w 2514600"/>
              <a:gd name="connsiteY32" fmla="*/ 876300 h 3638550"/>
              <a:gd name="connsiteX33" fmla="*/ 209550 w 2514600"/>
              <a:gd name="connsiteY33" fmla="*/ 942975 h 3638550"/>
              <a:gd name="connsiteX34" fmla="*/ 228600 w 2514600"/>
              <a:gd name="connsiteY34" fmla="*/ 1000125 h 3638550"/>
              <a:gd name="connsiteX35" fmla="*/ 247650 w 2514600"/>
              <a:gd name="connsiteY35" fmla="*/ 1047750 h 3638550"/>
              <a:gd name="connsiteX36" fmla="*/ 257175 w 2514600"/>
              <a:gd name="connsiteY36" fmla="*/ 1095375 h 3638550"/>
              <a:gd name="connsiteX37" fmla="*/ 266700 w 2514600"/>
              <a:gd name="connsiteY37" fmla="*/ 1123950 h 3638550"/>
              <a:gd name="connsiteX38" fmla="*/ 285750 w 2514600"/>
              <a:gd name="connsiteY38" fmla="*/ 1200150 h 3638550"/>
              <a:gd name="connsiteX39" fmla="*/ 304800 w 2514600"/>
              <a:gd name="connsiteY39" fmla="*/ 1266825 h 3638550"/>
              <a:gd name="connsiteX40" fmla="*/ 323850 w 2514600"/>
              <a:gd name="connsiteY40" fmla="*/ 1323975 h 3638550"/>
              <a:gd name="connsiteX41" fmla="*/ 342900 w 2514600"/>
              <a:gd name="connsiteY41" fmla="*/ 1419225 h 3638550"/>
              <a:gd name="connsiteX42" fmla="*/ 371475 w 2514600"/>
              <a:gd name="connsiteY42" fmla="*/ 1524000 h 3638550"/>
              <a:gd name="connsiteX43" fmla="*/ 381000 w 2514600"/>
              <a:gd name="connsiteY43" fmla="*/ 1581150 h 3638550"/>
              <a:gd name="connsiteX44" fmla="*/ 400050 w 2514600"/>
              <a:gd name="connsiteY44" fmla="*/ 1809750 h 3638550"/>
              <a:gd name="connsiteX45" fmla="*/ 390525 w 2514600"/>
              <a:gd name="connsiteY45" fmla="*/ 1943100 h 3638550"/>
              <a:gd name="connsiteX46" fmla="*/ 381000 w 2514600"/>
              <a:gd name="connsiteY46" fmla="*/ 2028825 h 3638550"/>
              <a:gd name="connsiteX47" fmla="*/ 371475 w 2514600"/>
              <a:gd name="connsiteY47" fmla="*/ 2200275 h 3638550"/>
              <a:gd name="connsiteX48" fmla="*/ 381000 w 2514600"/>
              <a:gd name="connsiteY48" fmla="*/ 2305050 h 3638550"/>
              <a:gd name="connsiteX49" fmla="*/ 352425 w 2514600"/>
              <a:gd name="connsiteY49" fmla="*/ 2657475 h 3638550"/>
              <a:gd name="connsiteX50" fmla="*/ 342900 w 2514600"/>
              <a:gd name="connsiteY50" fmla="*/ 3086100 h 3638550"/>
              <a:gd name="connsiteX51" fmla="*/ 323850 w 2514600"/>
              <a:gd name="connsiteY51" fmla="*/ 3190875 h 3638550"/>
              <a:gd name="connsiteX52" fmla="*/ 314325 w 2514600"/>
              <a:gd name="connsiteY52" fmla="*/ 3248025 h 3638550"/>
              <a:gd name="connsiteX53" fmla="*/ 323850 w 2514600"/>
              <a:gd name="connsiteY53" fmla="*/ 3276600 h 3638550"/>
              <a:gd name="connsiteX54" fmla="*/ 333375 w 2514600"/>
              <a:gd name="connsiteY54" fmla="*/ 3457575 h 3638550"/>
              <a:gd name="connsiteX55" fmla="*/ 409575 w 2514600"/>
              <a:gd name="connsiteY55" fmla="*/ 3486150 h 3638550"/>
              <a:gd name="connsiteX56" fmla="*/ 438150 w 2514600"/>
              <a:gd name="connsiteY56" fmla="*/ 3495675 h 3638550"/>
              <a:gd name="connsiteX57" fmla="*/ 504825 w 2514600"/>
              <a:gd name="connsiteY57" fmla="*/ 3543300 h 3638550"/>
              <a:gd name="connsiteX58" fmla="*/ 571500 w 2514600"/>
              <a:gd name="connsiteY58" fmla="*/ 3562350 h 3638550"/>
              <a:gd name="connsiteX59" fmla="*/ 647700 w 2514600"/>
              <a:gd name="connsiteY59" fmla="*/ 3581400 h 3638550"/>
              <a:gd name="connsiteX60" fmla="*/ 895350 w 2514600"/>
              <a:gd name="connsiteY60" fmla="*/ 3571875 h 3638550"/>
              <a:gd name="connsiteX61" fmla="*/ 1143000 w 2514600"/>
              <a:gd name="connsiteY61" fmla="*/ 3590925 h 3638550"/>
              <a:gd name="connsiteX62" fmla="*/ 1266825 w 2514600"/>
              <a:gd name="connsiteY62" fmla="*/ 3600450 h 3638550"/>
              <a:gd name="connsiteX63" fmla="*/ 1400175 w 2514600"/>
              <a:gd name="connsiteY63" fmla="*/ 3619500 h 3638550"/>
              <a:gd name="connsiteX64" fmla="*/ 1524000 w 2514600"/>
              <a:gd name="connsiteY64" fmla="*/ 3638550 h 3638550"/>
              <a:gd name="connsiteX65" fmla="*/ 1714500 w 2514600"/>
              <a:gd name="connsiteY65" fmla="*/ 3629025 h 3638550"/>
              <a:gd name="connsiteX66" fmla="*/ 1876425 w 2514600"/>
              <a:gd name="connsiteY66" fmla="*/ 3609975 h 3638550"/>
              <a:gd name="connsiteX67" fmla="*/ 1914525 w 2514600"/>
              <a:gd name="connsiteY67" fmla="*/ 3552825 h 3638550"/>
              <a:gd name="connsiteX68" fmla="*/ 1933575 w 2514600"/>
              <a:gd name="connsiteY68" fmla="*/ 3486150 h 3638550"/>
              <a:gd name="connsiteX69" fmla="*/ 1905000 w 2514600"/>
              <a:gd name="connsiteY69" fmla="*/ 3419475 h 3638550"/>
              <a:gd name="connsiteX70" fmla="*/ 1809750 w 2514600"/>
              <a:gd name="connsiteY70" fmla="*/ 3390900 h 3638550"/>
              <a:gd name="connsiteX71" fmla="*/ 1704975 w 2514600"/>
              <a:gd name="connsiteY71" fmla="*/ 3371850 h 3638550"/>
              <a:gd name="connsiteX72" fmla="*/ 1533525 w 2514600"/>
              <a:gd name="connsiteY72" fmla="*/ 3352800 h 3638550"/>
              <a:gd name="connsiteX73" fmla="*/ 1495425 w 2514600"/>
              <a:gd name="connsiteY73" fmla="*/ 3343275 h 3638550"/>
              <a:gd name="connsiteX74" fmla="*/ 1466850 w 2514600"/>
              <a:gd name="connsiteY74" fmla="*/ 3324225 h 3638550"/>
              <a:gd name="connsiteX75" fmla="*/ 1466850 w 2514600"/>
              <a:gd name="connsiteY75" fmla="*/ 3248025 h 3638550"/>
              <a:gd name="connsiteX76" fmla="*/ 1485900 w 2514600"/>
              <a:gd name="connsiteY76" fmla="*/ 3219450 h 3638550"/>
              <a:gd name="connsiteX77" fmla="*/ 1504950 w 2514600"/>
              <a:gd name="connsiteY77" fmla="*/ 3152775 h 3638550"/>
              <a:gd name="connsiteX78" fmla="*/ 1524000 w 2514600"/>
              <a:gd name="connsiteY78" fmla="*/ 3067050 h 3638550"/>
              <a:gd name="connsiteX79" fmla="*/ 1504950 w 2514600"/>
              <a:gd name="connsiteY79" fmla="*/ 2752725 h 3638550"/>
              <a:gd name="connsiteX80" fmla="*/ 1495425 w 2514600"/>
              <a:gd name="connsiteY80" fmla="*/ 2695575 h 3638550"/>
              <a:gd name="connsiteX81" fmla="*/ 1476375 w 2514600"/>
              <a:gd name="connsiteY81" fmla="*/ 2619375 h 3638550"/>
              <a:gd name="connsiteX82" fmla="*/ 1457325 w 2514600"/>
              <a:gd name="connsiteY82" fmla="*/ 2552700 h 3638550"/>
              <a:gd name="connsiteX83" fmla="*/ 1466850 w 2514600"/>
              <a:gd name="connsiteY83" fmla="*/ 2314575 h 3638550"/>
              <a:gd name="connsiteX84" fmla="*/ 1457325 w 2514600"/>
              <a:gd name="connsiteY84" fmla="*/ 2190750 h 3638550"/>
              <a:gd name="connsiteX85" fmla="*/ 1438275 w 2514600"/>
              <a:gd name="connsiteY85" fmla="*/ 2076450 h 3638550"/>
              <a:gd name="connsiteX86" fmla="*/ 1457325 w 2514600"/>
              <a:gd name="connsiteY86" fmla="*/ 1809750 h 3638550"/>
              <a:gd name="connsiteX87" fmla="*/ 1466850 w 2514600"/>
              <a:gd name="connsiteY87" fmla="*/ 1781175 h 3638550"/>
              <a:gd name="connsiteX88" fmla="*/ 1514475 w 2514600"/>
              <a:gd name="connsiteY88" fmla="*/ 1704975 h 3638550"/>
              <a:gd name="connsiteX89" fmla="*/ 1543050 w 2514600"/>
              <a:gd name="connsiteY89" fmla="*/ 1676400 h 3638550"/>
              <a:gd name="connsiteX90" fmla="*/ 1562100 w 2514600"/>
              <a:gd name="connsiteY90" fmla="*/ 1638300 h 3638550"/>
              <a:gd name="connsiteX91" fmla="*/ 1609725 w 2514600"/>
              <a:gd name="connsiteY91" fmla="*/ 1581150 h 3638550"/>
              <a:gd name="connsiteX92" fmla="*/ 1638300 w 2514600"/>
              <a:gd name="connsiteY92" fmla="*/ 1543050 h 3638550"/>
              <a:gd name="connsiteX93" fmla="*/ 1724025 w 2514600"/>
              <a:gd name="connsiteY93" fmla="*/ 1495425 h 3638550"/>
              <a:gd name="connsiteX94" fmla="*/ 1762125 w 2514600"/>
              <a:gd name="connsiteY94" fmla="*/ 1476375 h 3638550"/>
              <a:gd name="connsiteX95" fmla="*/ 2171700 w 2514600"/>
              <a:gd name="connsiteY95" fmla="*/ 1485900 h 3638550"/>
              <a:gd name="connsiteX96" fmla="*/ 2409825 w 2514600"/>
              <a:gd name="connsiteY96" fmla="*/ 1485900 h 3638550"/>
              <a:gd name="connsiteX97" fmla="*/ 2447925 w 2514600"/>
              <a:gd name="connsiteY97" fmla="*/ 1428750 h 3638550"/>
              <a:gd name="connsiteX98" fmla="*/ 2486025 w 2514600"/>
              <a:gd name="connsiteY98" fmla="*/ 1295400 h 3638550"/>
              <a:gd name="connsiteX99" fmla="*/ 2495550 w 2514600"/>
              <a:gd name="connsiteY99" fmla="*/ 1257300 h 3638550"/>
              <a:gd name="connsiteX100" fmla="*/ 2514600 w 2514600"/>
              <a:gd name="connsiteY100" fmla="*/ 1047750 h 3638550"/>
              <a:gd name="connsiteX101" fmla="*/ 2505075 w 2514600"/>
              <a:gd name="connsiteY101" fmla="*/ 781050 h 3638550"/>
              <a:gd name="connsiteX102" fmla="*/ 2495550 w 2514600"/>
              <a:gd name="connsiteY102" fmla="*/ 723900 h 3638550"/>
              <a:gd name="connsiteX103" fmla="*/ 2476500 w 2514600"/>
              <a:gd name="connsiteY103" fmla="*/ 495300 h 3638550"/>
              <a:gd name="connsiteX104" fmla="*/ 2457450 w 2514600"/>
              <a:gd name="connsiteY104" fmla="*/ 400050 h 3638550"/>
              <a:gd name="connsiteX105" fmla="*/ 2438400 w 2514600"/>
              <a:gd name="connsiteY105" fmla="*/ 371475 h 3638550"/>
              <a:gd name="connsiteX106" fmla="*/ 2419350 w 2514600"/>
              <a:gd name="connsiteY106" fmla="*/ 314325 h 3638550"/>
              <a:gd name="connsiteX107" fmla="*/ 2371725 w 2514600"/>
              <a:gd name="connsiteY107" fmla="*/ 257175 h 3638550"/>
              <a:gd name="connsiteX108" fmla="*/ 2295525 w 2514600"/>
              <a:gd name="connsiteY108" fmla="*/ 180975 h 3638550"/>
              <a:gd name="connsiteX109" fmla="*/ 2266950 w 2514600"/>
              <a:gd name="connsiteY109" fmla="*/ 152400 h 3638550"/>
              <a:gd name="connsiteX110" fmla="*/ 2209800 w 2514600"/>
              <a:gd name="connsiteY110" fmla="*/ 85725 h 3638550"/>
              <a:gd name="connsiteX111" fmla="*/ 2181225 w 2514600"/>
              <a:gd name="connsiteY111" fmla="*/ 76200 h 3638550"/>
              <a:gd name="connsiteX112" fmla="*/ 2105025 w 2514600"/>
              <a:gd name="connsiteY112" fmla="*/ 47625 h 3638550"/>
              <a:gd name="connsiteX113" fmla="*/ 2047875 w 2514600"/>
              <a:gd name="connsiteY113" fmla="*/ 38100 h 3638550"/>
              <a:gd name="connsiteX114" fmla="*/ 1838325 w 2514600"/>
              <a:gd name="connsiteY114" fmla="*/ 47625 h 3638550"/>
              <a:gd name="connsiteX115" fmla="*/ 1752600 w 2514600"/>
              <a:gd name="connsiteY115" fmla="*/ 57150 h 3638550"/>
              <a:gd name="connsiteX116" fmla="*/ 1495425 w 2514600"/>
              <a:gd name="connsiteY116" fmla="*/ 76200 h 3638550"/>
              <a:gd name="connsiteX117" fmla="*/ 1114425 w 2514600"/>
              <a:gd name="connsiteY117" fmla="*/ 95250 h 3638550"/>
              <a:gd name="connsiteX118" fmla="*/ 1019175 w 2514600"/>
              <a:gd name="connsiteY118" fmla="*/ 76200 h 3638550"/>
              <a:gd name="connsiteX119" fmla="*/ 942975 w 2514600"/>
              <a:gd name="connsiteY119" fmla="*/ 57150 h 3638550"/>
              <a:gd name="connsiteX120" fmla="*/ 914400 w 2514600"/>
              <a:gd name="connsiteY120" fmla="*/ 47625 h 3638550"/>
              <a:gd name="connsiteX121" fmla="*/ 809625 w 2514600"/>
              <a:gd name="connsiteY121" fmla="*/ 3810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514600" h="3638550">
                <a:moveTo>
                  <a:pt x="1009650" y="171450"/>
                </a:moveTo>
                <a:cubicBezTo>
                  <a:pt x="920874" y="112266"/>
                  <a:pt x="1082989" y="223041"/>
                  <a:pt x="895350" y="66675"/>
                </a:cubicBezTo>
                <a:cubicBezTo>
                  <a:pt x="887637" y="60247"/>
                  <a:pt x="876300" y="60325"/>
                  <a:pt x="866775" y="57150"/>
                </a:cubicBezTo>
                <a:cubicBezTo>
                  <a:pt x="858146" y="50678"/>
                  <a:pt x="814028" y="16489"/>
                  <a:pt x="800100" y="9525"/>
                </a:cubicBezTo>
                <a:cubicBezTo>
                  <a:pt x="791120" y="5035"/>
                  <a:pt x="781050" y="3175"/>
                  <a:pt x="771525" y="0"/>
                </a:cubicBezTo>
                <a:cubicBezTo>
                  <a:pt x="752475" y="6350"/>
                  <a:pt x="732336" y="10070"/>
                  <a:pt x="714375" y="19050"/>
                </a:cubicBezTo>
                <a:cubicBezTo>
                  <a:pt x="680508" y="35983"/>
                  <a:pt x="680402" y="38282"/>
                  <a:pt x="647700" y="47625"/>
                </a:cubicBezTo>
                <a:cubicBezTo>
                  <a:pt x="635113" y="51221"/>
                  <a:pt x="622139" y="53388"/>
                  <a:pt x="609600" y="57150"/>
                </a:cubicBezTo>
                <a:cubicBezTo>
                  <a:pt x="590366" y="62920"/>
                  <a:pt x="571931" y="71330"/>
                  <a:pt x="552450" y="76200"/>
                </a:cubicBezTo>
                <a:cubicBezTo>
                  <a:pt x="539750" y="79375"/>
                  <a:pt x="526607" y="81128"/>
                  <a:pt x="514350" y="85725"/>
                </a:cubicBezTo>
                <a:cubicBezTo>
                  <a:pt x="501055" y="90711"/>
                  <a:pt x="489720" y="100285"/>
                  <a:pt x="476250" y="104775"/>
                </a:cubicBezTo>
                <a:cubicBezTo>
                  <a:pt x="460891" y="109895"/>
                  <a:pt x="444331" y="110373"/>
                  <a:pt x="428625" y="114300"/>
                </a:cubicBezTo>
                <a:cubicBezTo>
                  <a:pt x="418885" y="116735"/>
                  <a:pt x="409704" y="121067"/>
                  <a:pt x="400050" y="123825"/>
                </a:cubicBezTo>
                <a:cubicBezTo>
                  <a:pt x="387463" y="127421"/>
                  <a:pt x="374729" y="130510"/>
                  <a:pt x="361950" y="133350"/>
                </a:cubicBezTo>
                <a:cubicBezTo>
                  <a:pt x="346146" y="136862"/>
                  <a:pt x="330031" y="138948"/>
                  <a:pt x="314325" y="142875"/>
                </a:cubicBezTo>
                <a:cubicBezTo>
                  <a:pt x="277308" y="152129"/>
                  <a:pt x="281826" y="158340"/>
                  <a:pt x="238125" y="171450"/>
                </a:cubicBezTo>
                <a:cubicBezTo>
                  <a:pt x="222618" y="176102"/>
                  <a:pt x="206119" y="176715"/>
                  <a:pt x="190500" y="180975"/>
                </a:cubicBezTo>
                <a:cubicBezTo>
                  <a:pt x="171127" y="186259"/>
                  <a:pt x="152400" y="193675"/>
                  <a:pt x="133350" y="200025"/>
                </a:cubicBezTo>
                <a:lnTo>
                  <a:pt x="104775" y="209550"/>
                </a:lnTo>
                <a:lnTo>
                  <a:pt x="76200" y="219075"/>
                </a:lnTo>
                <a:lnTo>
                  <a:pt x="57150" y="276225"/>
                </a:lnTo>
                <a:cubicBezTo>
                  <a:pt x="53975" y="285750"/>
                  <a:pt x="50060" y="295060"/>
                  <a:pt x="47625" y="304800"/>
                </a:cubicBezTo>
                <a:cubicBezTo>
                  <a:pt x="42792" y="324134"/>
                  <a:pt x="36774" y="352344"/>
                  <a:pt x="28575" y="371475"/>
                </a:cubicBezTo>
                <a:cubicBezTo>
                  <a:pt x="22982" y="384526"/>
                  <a:pt x="15875" y="396875"/>
                  <a:pt x="9525" y="409575"/>
                </a:cubicBezTo>
                <a:cubicBezTo>
                  <a:pt x="6350" y="425450"/>
                  <a:pt x="0" y="441011"/>
                  <a:pt x="0" y="457200"/>
                </a:cubicBezTo>
                <a:cubicBezTo>
                  <a:pt x="0" y="485951"/>
                  <a:pt x="4798" y="514565"/>
                  <a:pt x="9525" y="542925"/>
                </a:cubicBezTo>
                <a:cubicBezTo>
                  <a:pt x="13586" y="567294"/>
                  <a:pt x="28637" y="587519"/>
                  <a:pt x="38100" y="609600"/>
                </a:cubicBezTo>
                <a:cubicBezTo>
                  <a:pt x="42055" y="618828"/>
                  <a:pt x="43670" y="628947"/>
                  <a:pt x="47625" y="638175"/>
                </a:cubicBezTo>
                <a:cubicBezTo>
                  <a:pt x="53218" y="651226"/>
                  <a:pt x="61402" y="663092"/>
                  <a:pt x="66675" y="676275"/>
                </a:cubicBezTo>
                <a:cubicBezTo>
                  <a:pt x="74133" y="694919"/>
                  <a:pt x="74586" y="716717"/>
                  <a:pt x="85725" y="733425"/>
                </a:cubicBezTo>
                <a:cubicBezTo>
                  <a:pt x="98425" y="752475"/>
                  <a:pt x="116585" y="768855"/>
                  <a:pt x="123825" y="790575"/>
                </a:cubicBezTo>
                <a:cubicBezTo>
                  <a:pt x="127000" y="800100"/>
                  <a:pt x="128474" y="810373"/>
                  <a:pt x="133350" y="819150"/>
                </a:cubicBezTo>
                <a:cubicBezTo>
                  <a:pt x="144469" y="839164"/>
                  <a:pt x="164210" y="854580"/>
                  <a:pt x="171450" y="876300"/>
                </a:cubicBezTo>
                <a:cubicBezTo>
                  <a:pt x="185995" y="919935"/>
                  <a:pt x="174951" y="896843"/>
                  <a:pt x="209550" y="942975"/>
                </a:cubicBezTo>
                <a:cubicBezTo>
                  <a:pt x="215900" y="962025"/>
                  <a:pt x="221142" y="981481"/>
                  <a:pt x="228600" y="1000125"/>
                </a:cubicBezTo>
                <a:cubicBezTo>
                  <a:pt x="234950" y="1016000"/>
                  <a:pt x="242737" y="1031373"/>
                  <a:pt x="247650" y="1047750"/>
                </a:cubicBezTo>
                <a:cubicBezTo>
                  <a:pt x="252302" y="1063257"/>
                  <a:pt x="253248" y="1079669"/>
                  <a:pt x="257175" y="1095375"/>
                </a:cubicBezTo>
                <a:cubicBezTo>
                  <a:pt x="259610" y="1105115"/>
                  <a:pt x="264058" y="1114264"/>
                  <a:pt x="266700" y="1123950"/>
                </a:cubicBezTo>
                <a:cubicBezTo>
                  <a:pt x="273589" y="1149209"/>
                  <a:pt x="277471" y="1175312"/>
                  <a:pt x="285750" y="1200150"/>
                </a:cubicBezTo>
                <a:cubicBezTo>
                  <a:pt x="317761" y="1296182"/>
                  <a:pt x="268920" y="1147224"/>
                  <a:pt x="304800" y="1266825"/>
                </a:cubicBezTo>
                <a:cubicBezTo>
                  <a:pt x="310570" y="1286059"/>
                  <a:pt x="319912" y="1304284"/>
                  <a:pt x="323850" y="1323975"/>
                </a:cubicBezTo>
                <a:cubicBezTo>
                  <a:pt x="330200" y="1355725"/>
                  <a:pt x="332661" y="1388508"/>
                  <a:pt x="342900" y="1419225"/>
                </a:cubicBezTo>
                <a:cubicBezTo>
                  <a:pt x="363730" y="1481714"/>
                  <a:pt x="360705" y="1464762"/>
                  <a:pt x="371475" y="1524000"/>
                </a:cubicBezTo>
                <a:cubicBezTo>
                  <a:pt x="374930" y="1543001"/>
                  <a:pt x="379078" y="1561933"/>
                  <a:pt x="381000" y="1581150"/>
                </a:cubicBezTo>
                <a:cubicBezTo>
                  <a:pt x="388608" y="1657235"/>
                  <a:pt x="400050" y="1809750"/>
                  <a:pt x="400050" y="1809750"/>
                </a:cubicBezTo>
                <a:cubicBezTo>
                  <a:pt x="396875" y="1854200"/>
                  <a:pt x="394385" y="1898704"/>
                  <a:pt x="390525" y="1943100"/>
                </a:cubicBezTo>
                <a:cubicBezTo>
                  <a:pt x="388034" y="1971743"/>
                  <a:pt x="383124" y="2000153"/>
                  <a:pt x="381000" y="2028825"/>
                </a:cubicBezTo>
                <a:cubicBezTo>
                  <a:pt x="376772" y="2085907"/>
                  <a:pt x="374650" y="2143125"/>
                  <a:pt x="371475" y="2200275"/>
                </a:cubicBezTo>
                <a:cubicBezTo>
                  <a:pt x="374650" y="2235200"/>
                  <a:pt x="381923" y="2269993"/>
                  <a:pt x="381000" y="2305050"/>
                </a:cubicBezTo>
                <a:cubicBezTo>
                  <a:pt x="378324" y="2406734"/>
                  <a:pt x="363550" y="2546222"/>
                  <a:pt x="352425" y="2657475"/>
                </a:cubicBezTo>
                <a:cubicBezTo>
                  <a:pt x="349250" y="2800350"/>
                  <a:pt x="348392" y="2943295"/>
                  <a:pt x="342900" y="3086100"/>
                </a:cubicBezTo>
                <a:cubicBezTo>
                  <a:pt x="340594" y="3146056"/>
                  <a:pt x="333531" y="3142469"/>
                  <a:pt x="323850" y="3190875"/>
                </a:cubicBezTo>
                <a:cubicBezTo>
                  <a:pt x="320062" y="3209813"/>
                  <a:pt x="317500" y="3228975"/>
                  <a:pt x="314325" y="3248025"/>
                </a:cubicBezTo>
                <a:cubicBezTo>
                  <a:pt x="317500" y="3257550"/>
                  <a:pt x="322941" y="3266601"/>
                  <a:pt x="323850" y="3276600"/>
                </a:cubicBezTo>
                <a:cubicBezTo>
                  <a:pt x="329319" y="3336760"/>
                  <a:pt x="322072" y="3398233"/>
                  <a:pt x="333375" y="3457575"/>
                </a:cubicBezTo>
                <a:cubicBezTo>
                  <a:pt x="337295" y="3478155"/>
                  <a:pt x="404642" y="3484917"/>
                  <a:pt x="409575" y="3486150"/>
                </a:cubicBezTo>
                <a:cubicBezTo>
                  <a:pt x="419315" y="3488585"/>
                  <a:pt x="429170" y="3491185"/>
                  <a:pt x="438150" y="3495675"/>
                </a:cubicBezTo>
                <a:cubicBezTo>
                  <a:pt x="467634" y="3510417"/>
                  <a:pt x="474624" y="3526042"/>
                  <a:pt x="504825" y="3543300"/>
                </a:cubicBezTo>
                <a:cubicBezTo>
                  <a:pt x="516244" y="3549825"/>
                  <a:pt x="562221" y="3559699"/>
                  <a:pt x="571500" y="3562350"/>
                </a:cubicBezTo>
                <a:cubicBezTo>
                  <a:pt x="639841" y="3581876"/>
                  <a:pt x="550874" y="3562035"/>
                  <a:pt x="647700" y="3581400"/>
                </a:cubicBezTo>
                <a:cubicBezTo>
                  <a:pt x="730250" y="3578225"/>
                  <a:pt x="812754" y="3570287"/>
                  <a:pt x="895350" y="3571875"/>
                </a:cubicBezTo>
                <a:cubicBezTo>
                  <a:pt x="978129" y="3573467"/>
                  <a:pt x="1060450" y="3584575"/>
                  <a:pt x="1143000" y="3590925"/>
                </a:cubicBezTo>
                <a:cubicBezTo>
                  <a:pt x="1184275" y="3594100"/>
                  <a:pt x="1225844" y="3594596"/>
                  <a:pt x="1266825" y="3600450"/>
                </a:cubicBezTo>
                <a:cubicBezTo>
                  <a:pt x="1311275" y="3606800"/>
                  <a:pt x="1355885" y="3612118"/>
                  <a:pt x="1400175" y="3619500"/>
                </a:cubicBezTo>
                <a:cubicBezTo>
                  <a:pt x="1479470" y="3632716"/>
                  <a:pt x="1438206" y="3626294"/>
                  <a:pt x="1524000" y="3638550"/>
                </a:cubicBezTo>
                <a:lnTo>
                  <a:pt x="1714500" y="3629025"/>
                </a:lnTo>
                <a:cubicBezTo>
                  <a:pt x="1851282" y="3620979"/>
                  <a:pt x="1807057" y="3633098"/>
                  <a:pt x="1876425" y="3609975"/>
                </a:cubicBezTo>
                <a:cubicBezTo>
                  <a:pt x="1889125" y="3590925"/>
                  <a:pt x="1908972" y="3575037"/>
                  <a:pt x="1914525" y="3552825"/>
                </a:cubicBezTo>
                <a:cubicBezTo>
                  <a:pt x="1926485" y="3504985"/>
                  <a:pt x="1919910" y="3527144"/>
                  <a:pt x="1933575" y="3486150"/>
                </a:cubicBezTo>
                <a:cubicBezTo>
                  <a:pt x="1929074" y="3468147"/>
                  <a:pt x="1924490" y="3431656"/>
                  <a:pt x="1905000" y="3419475"/>
                </a:cubicBezTo>
                <a:cubicBezTo>
                  <a:pt x="1891900" y="3411287"/>
                  <a:pt x="1830518" y="3395515"/>
                  <a:pt x="1809750" y="3390900"/>
                </a:cubicBezTo>
                <a:cubicBezTo>
                  <a:pt x="1784670" y="3385327"/>
                  <a:pt x="1728608" y="3374804"/>
                  <a:pt x="1704975" y="3371850"/>
                </a:cubicBezTo>
                <a:cubicBezTo>
                  <a:pt x="1646276" y="3364513"/>
                  <a:pt x="1591632" y="3362485"/>
                  <a:pt x="1533525" y="3352800"/>
                </a:cubicBezTo>
                <a:cubicBezTo>
                  <a:pt x="1520612" y="3350648"/>
                  <a:pt x="1508125" y="3346450"/>
                  <a:pt x="1495425" y="3343275"/>
                </a:cubicBezTo>
                <a:cubicBezTo>
                  <a:pt x="1485900" y="3336925"/>
                  <a:pt x="1474001" y="3333164"/>
                  <a:pt x="1466850" y="3324225"/>
                </a:cubicBezTo>
                <a:cubicBezTo>
                  <a:pt x="1449909" y="3303049"/>
                  <a:pt x="1459059" y="3268801"/>
                  <a:pt x="1466850" y="3248025"/>
                </a:cubicBezTo>
                <a:cubicBezTo>
                  <a:pt x="1470870" y="3237306"/>
                  <a:pt x="1480780" y="3229689"/>
                  <a:pt x="1485900" y="3219450"/>
                </a:cubicBezTo>
                <a:cubicBezTo>
                  <a:pt x="1493513" y="3204225"/>
                  <a:pt x="1500881" y="3167017"/>
                  <a:pt x="1504950" y="3152775"/>
                </a:cubicBezTo>
                <a:cubicBezTo>
                  <a:pt x="1523709" y="3087120"/>
                  <a:pt x="1506811" y="3170187"/>
                  <a:pt x="1524000" y="3067050"/>
                </a:cubicBezTo>
                <a:cubicBezTo>
                  <a:pt x="1500317" y="2877582"/>
                  <a:pt x="1528859" y="3123315"/>
                  <a:pt x="1504950" y="2752725"/>
                </a:cubicBezTo>
                <a:cubicBezTo>
                  <a:pt x="1503707" y="2733452"/>
                  <a:pt x="1499472" y="2714459"/>
                  <a:pt x="1495425" y="2695575"/>
                </a:cubicBezTo>
                <a:cubicBezTo>
                  <a:pt x="1489939" y="2669974"/>
                  <a:pt x="1484654" y="2644213"/>
                  <a:pt x="1476375" y="2619375"/>
                </a:cubicBezTo>
                <a:cubicBezTo>
                  <a:pt x="1462710" y="2578381"/>
                  <a:pt x="1469285" y="2600540"/>
                  <a:pt x="1457325" y="2552700"/>
                </a:cubicBezTo>
                <a:cubicBezTo>
                  <a:pt x="1460500" y="2473325"/>
                  <a:pt x="1466850" y="2394013"/>
                  <a:pt x="1466850" y="2314575"/>
                </a:cubicBezTo>
                <a:cubicBezTo>
                  <a:pt x="1466850" y="2273178"/>
                  <a:pt x="1461250" y="2231960"/>
                  <a:pt x="1457325" y="2190750"/>
                </a:cubicBezTo>
                <a:cubicBezTo>
                  <a:pt x="1450464" y="2118712"/>
                  <a:pt x="1451815" y="2130612"/>
                  <a:pt x="1438275" y="2076450"/>
                </a:cubicBezTo>
                <a:cubicBezTo>
                  <a:pt x="1441820" y="2002015"/>
                  <a:pt x="1440731" y="1892722"/>
                  <a:pt x="1457325" y="1809750"/>
                </a:cubicBezTo>
                <a:cubicBezTo>
                  <a:pt x="1459294" y="1799905"/>
                  <a:pt x="1462895" y="1790403"/>
                  <a:pt x="1466850" y="1781175"/>
                </a:cubicBezTo>
                <a:cubicBezTo>
                  <a:pt x="1480788" y="1748652"/>
                  <a:pt x="1491033" y="1732324"/>
                  <a:pt x="1514475" y="1704975"/>
                </a:cubicBezTo>
                <a:cubicBezTo>
                  <a:pt x="1523241" y="1694748"/>
                  <a:pt x="1535220" y="1687361"/>
                  <a:pt x="1543050" y="1676400"/>
                </a:cubicBezTo>
                <a:cubicBezTo>
                  <a:pt x="1551303" y="1664846"/>
                  <a:pt x="1555055" y="1650628"/>
                  <a:pt x="1562100" y="1638300"/>
                </a:cubicBezTo>
                <a:cubicBezTo>
                  <a:pt x="1586159" y="1596196"/>
                  <a:pt x="1575953" y="1620550"/>
                  <a:pt x="1609725" y="1581150"/>
                </a:cubicBezTo>
                <a:cubicBezTo>
                  <a:pt x="1620056" y="1569097"/>
                  <a:pt x="1626435" y="1553597"/>
                  <a:pt x="1638300" y="1543050"/>
                </a:cubicBezTo>
                <a:cubicBezTo>
                  <a:pt x="1695911" y="1491841"/>
                  <a:pt x="1677191" y="1515497"/>
                  <a:pt x="1724025" y="1495425"/>
                </a:cubicBezTo>
                <a:cubicBezTo>
                  <a:pt x="1737076" y="1489832"/>
                  <a:pt x="1749425" y="1482725"/>
                  <a:pt x="1762125" y="1476375"/>
                </a:cubicBezTo>
                <a:lnTo>
                  <a:pt x="2171700" y="1485900"/>
                </a:lnTo>
                <a:cubicBezTo>
                  <a:pt x="2399574" y="1494499"/>
                  <a:pt x="2107768" y="1506037"/>
                  <a:pt x="2409825" y="1485900"/>
                </a:cubicBezTo>
                <a:cubicBezTo>
                  <a:pt x="2422525" y="1466850"/>
                  <a:pt x="2440685" y="1450470"/>
                  <a:pt x="2447925" y="1428750"/>
                </a:cubicBezTo>
                <a:cubicBezTo>
                  <a:pt x="2475254" y="1346762"/>
                  <a:pt x="2462105" y="1391081"/>
                  <a:pt x="2486025" y="1295400"/>
                </a:cubicBezTo>
                <a:cubicBezTo>
                  <a:pt x="2489200" y="1282700"/>
                  <a:pt x="2493926" y="1270290"/>
                  <a:pt x="2495550" y="1257300"/>
                </a:cubicBezTo>
                <a:cubicBezTo>
                  <a:pt x="2510602" y="1136881"/>
                  <a:pt x="2503251" y="1206633"/>
                  <a:pt x="2514600" y="1047750"/>
                </a:cubicBezTo>
                <a:cubicBezTo>
                  <a:pt x="2511425" y="958850"/>
                  <a:pt x="2510299" y="869853"/>
                  <a:pt x="2505075" y="781050"/>
                </a:cubicBezTo>
                <a:cubicBezTo>
                  <a:pt x="2503941" y="761771"/>
                  <a:pt x="2497807" y="743080"/>
                  <a:pt x="2495550" y="723900"/>
                </a:cubicBezTo>
                <a:cubicBezTo>
                  <a:pt x="2479243" y="585290"/>
                  <a:pt x="2492296" y="645365"/>
                  <a:pt x="2476500" y="495300"/>
                </a:cubicBezTo>
                <a:cubicBezTo>
                  <a:pt x="2475401" y="484856"/>
                  <a:pt x="2464489" y="416474"/>
                  <a:pt x="2457450" y="400050"/>
                </a:cubicBezTo>
                <a:cubicBezTo>
                  <a:pt x="2452941" y="389528"/>
                  <a:pt x="2443049" y="381936"/>
                  <a:pt x="2438400" y="371475"/>
                </a:cubicBezTo>
                <a:cubicBezTo>
                  <a:pt x="2430245" y="353125"/>
                  <a:pt x="2433549" y="328524"/>
                  <a:pt x="2419350" y="314325"/>
                </a:cubicBezTo>
                <a:cubicBezTo>
                  <a:pt x="2257847" y="152822"/>
                  <a:pt x="2504335" y="403046"/>
                  <a:pt x="2371725" y="257175"/>
                </a:cubicBezTo>
                <a:cubicBezTo>
                  <a:pt x="2347562" y="230596"/>
                  <a:pt x="2320925" y="206375"/>
                  <a:pt x="2295525" y="180975"/>
                </a:cubicBezTo>
                <a:cubicBezTo>
                  <a:pt x="2286000" y="171450"/>
                  <a:pt x="2275032" y="163176"/>
                  <a:pt x="2266950" y="152400"/>
                </a:cubicBezTo>
                <a:cubicBezTo>
                  <a:pt x="2253745" y="134794"/>
                  <a:pt x="2229700" y="98992"/>
                  <a:pt x="2209800" y="85725"/>
                </a:cubicBezTo>
                <a:cubicBezTo>
                  <a:pt x="2201446" y="80156"/>
                  <a:pt x="2190626" y="79725"/>
                  <a:pt x="2181225" y="76200"/>
                </a:cubicBezTo>
                <a:cubicBezTo>
                  <a:pt x="2170439" y="72155"/>
                  <a:pt x="2122714" y="51556"/>
                  <a:pt x="2105025" y="47625"/>
                </a:cubicBezTo>
                <a:cubicBezTo>
                  <a:pt x="2086172" y="43435"/>
                  <a:pt x="2066925" y="41275"/>
                  <a:pt x="2047875" y="38100"/>
                </a:cubicBezTo>
                <a:lnTo>
                  <a:pt x="1838325" y="47625"/>
                </a:lnTo>
                <a:cubicBezTo>
                  <a:pt x="1809634" y="49476"/>
                  <a:pt x="1781252" y="54762"/>
                  <a:pt x="1752600" y="57150"/>
                </a:cubicBezTo>
                <a:lnTo>
                  <a:pt x="1495425" y="76200"/>
                </a:lnTo>
                <a:cubicBezTo>
                  <a:pt x="1254161" y="89604"/>
                  <a:pt x="1381154" y="83126"/>
                  <a:pt x="1114425" y="95250"/>
                </a:cubicBezTo>
                <a:cubicBezTo>
                  <a:pt x="1082675" y="88900"/>
                  <a:pt x="1050587" y="84053"/>
                  <a:pt x="1019175" y="76200"/>
                </a:cubicBezTo>
                <a:cubicBezTo>
                  <a:pt x="993775" y="69850"/>
                  <a:pt x="967813" y="65429"/>
                  <a:pt x="942975" y="57150"/>
                </a:cubicBezTo>
                <a:cubicBezTo>
                  <a:pt x="933450" y="53975"/>
                  <a:pt x="924245" y="49594"/>
                  <a:pt x="914400" y="47625"/>
                </a:cubicBezTo>
                <a:cubicBezTo>
                  <a:pt x="857795" y="36304"/>
                  <a:pt x="857367" y="38100"/>
                  <a:pt x="809625" y="38100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421" name="Freeform 420"/>
          <p:cNvSpPr/>
          <p:nvPr/>
        </p:nvSpPr>
        <p:spPr bwMode="auto">
          <a:xfrm rot="4671676">
            <a:off x="4490063" y="2871141"/>
            <a:ext cx="448612" cy="406314"/>
          </a:xfrm>
          <a:custGeom>
            <a:avLst/>
            <a:gdLst>
              <a:gd name="connsiteX0" fmla="*/ 1009650 w 2514600"/>
              <a:gd name="connsiteY0" fmla="*/ 171450 h 3638550"/>
              <a:gd name="connsiteX1" fmla="*/ 895350 w 2514600"/>
              <a:gd name="connsiteY1" fmla="*/ 66675 h 3638550"/>
              <a:gd name="connsiteX2" fmla="*/ 866775 w 2514600"/>
              <a:gd name="connsiteY2" fmla="*/ 57150 h 3638550"/>
              <a:gd name="connsiteX3" fmla="*/ 800100 w 2514600"/>
              <a:gd name="connsiteY3" fmla="*/ 9525 h 3638550"/>
              <a:gd name="connsiteX4" fmla="*/ 771525 w 2514600"/>
              <a:gd name="connsiteY4" fmla="*/ 0 h 3638550"/>
              <a:gd name="connsiteX5" fmla="*/ 714375 w 2514600"/>
              <a:gd name="connsiteY5" fmla="*/ 19050 h 3638550"/>
              <a:gd name="connsiteX6" fmla="*/ 647700 w 2514600"/>
              <a:gd name="connsiteY6" fmla="*/ 47625 h 3638550"/>
              <a:gd name="connsiteX7" fmla="*/ 609600 w 2514600"/>
              <a:gd name="connsiteY7" fmla="*/ 57150 h 3638550"/>
              <a:gd name="connsiteX8" fmla="*/ 552450 w 2514600"/>
              <a:gd name="connsiteY8" fmla="*/ 76200 h 3638550"/>
              <a:gd name="connsiteX9" fmla="*/ 514350 w 2514600"/>
              <a:gd name="connsiteY9" fmla="*/ 85725 h 3638550"/>
              <a:gd name="connsiteX10" fmla="*/ 476250 w 2514600"/>
              <a:gd name="connsiteY10" fmla="*/ 104775 h 3638550"/>
              <a:gd name="connsiteX11" fmla="*/ 428625 w 2514600"/>
              <a:gd name="connsiteY11" fmla="*/ 114300 h 3638550"/>
              <a:gd name="connsiteX12" fmla="*/ 400050 w 2514600"/>
              <a:gd name="connsiteY12" fmla="*/ 123825 h 3638550"/>
              <a:gd name="connsiteX13" fmla="*/ 361950 w 2514600"/>
              <a:gd name="connsiteY13" fmla="*/ 133350 h 3638550"/>
              <a:gd name="connsiteX14" fmla="*/ 314325 w 2514600"/>
              <a:gd name="connsiteY14" fmla="*/ 142875 h 3638550"/>
              <a:gd name="connsiteX15" fmla="*/ 238125 w 2514600"/>
              <a:gd name="connsiteY15" fmla="*/ 171450 h 3638550"/>
              <a:gd name="connsiteX16" fmla="*/ 190500 w 2514600"/>
              <a:gd name="connsiteY16" fmla="*/ 180975 h 3638550"/>
              <a:gd name="connsiteX17" fmla="*/ 133350 w 2514600"/>
              <a:gd name="connsiteY17" fmla="*/ 200025 h 3638550"/>
              <a:gd name="connsiteX18" fmla="*/ 104775 w 2514600"/>
              <a:gd name="connsiteY18" fmla="*/ 209550 h 3638550"/>
              <a:gd name="connsiteX19" fmla="*/ 76200 w 2514600"/>
              <a:gd name="connsiteY19" fmla="*/ 219075 h 3638550"/>
              <a:gd name="connsiteX20" fmla="*/ 57150 w 2514600"/>
              <a:gd name="connsiteY20" fmla="*/ 276225 h 3638550"/>
              <a:gd name="connsiteX21" fmla="*/ 47625 w 2514600"/>
              <a:gd name="connsiteY21" fmla="*/ 304800 h 3638550"/>
              <a:gd name="connsiteX22" fmla="*/ 28575 w 2514600"/>
              <a:gd name="connsiteY22" fmla="*/ 371475 h 3638550"/>
              <a:gd name="connsiteX23" fmla="*/ 9525 w 2514600"/>
              <a:gd name="connsiteY23" fmla="*/ 409575 h 3638550"/>
              <a:gd name="connsiteX24" fmla="*/ 0 w 2514600"/>
              <a:gd name="connsiteY24" fmla="*/ 457200 h 3638550"/>
              <a:gd name="connsiteX25" fmla="*/ 9525 w 2514600"/>
              <a:gd name="connsiteY25" fmla="*/ 542925 h 3638550"/>
              <a:gd name="connsiteX26" fmla="*/ 38100 w 2514600"/>
              <a:gd name="connsiteY26" fmla="*/ 609600 h 3638550"/>
              <a:gd name="connsiteX27" fmla="*/ 47625 w 2514600"/>
              <a:gd name="connsiteY27" fmla="*/ 638175 h 3638550"/>
              <a:gd name="connsiteX28" fmla="*/ 66675 w 2514600"/>
              <a:gd name="connsiteY28" fmla="*/ 676275 h 3638550"/>
              <a:gd name="connsiteX29" fmla="*/ 85725 w 2514600"/>
              <a:gd name="connsiteY29" fmla="*/ 733425 h 3638550"/>
              <a:gd name="connsiteX30" fmla="*/ 123825 w 2514600"/>
              <a:gd name="connsiteY30" fmla="*/ 790575 h 3638550"/>
              <a:gd name="connsiteX31" fmla="*/ 133350 w 2514600"/>
              <a:gd name="connsiteY31" fmla="*/ 819150 h 3638550"/>
              <a:gd name="connsiteX32" fmla="*/ 171450 w 2514600"/>
              <a:gd name="connsiteY32" fmla="*/ 876300 h 3638550"/>
              <a:gd name="connsiteX33" fmla="*/ 209550 w 2514600"/>
              <a:gd name="connsiteY33" fmla="*/ 942975 h 3638550"/>
              <a:gd name="connsiteX34" fmla="*/ 228600 w 2514600"/>
              <a:gd name="connsiteY34" fmla="*/ 1000125 h 3638550"/>
              <a:gd name="connsiteX35" fmla="*/ 247650 w 2514600"/>
              <a:gd name="connsiteY35" fmla="*/ 1047750 h 3638550"/>
              <a:gd name="connsiteX36" fmla="*/ 257175 w 2514600"/>
              <a:gd name="connsiteY36" fmla="*/ 1095375 h 3638550"/>
              <a:gd name="connsiteX37" fmla="*/ 266700 w 2514600"/>
              <a:gd name="connsiteY37" fmla="*/ 1123950 h 3638550"/>
              <a:gd name="connsiteX38" fmla="*/ 285750 w 2514600"/>
              <a:gd name="connsiteY38" fmla="*/ 1200150 h 3638550"/>
              <a:gd name="connsiteX39" fmla="*/ 304800 w 2514600"/>
              <a:gd name="connsiteY39" fmla="*/ 1266825 h 3638550"/>
              <a:gd name="connsiteX40" fmla="*/ 323850 w 2514600"/>
              <a:gd name="connsiteY40" fmla="*/ 1323975 h 3638550"/>
              <a:gd name="connsiteX41" fmla="*/ 342900 w 2514600"/>
              <a:gd name="connsiteY41" fmla="*/ 1419225 h 3638550"/>
              <a:gd name="connsiteX42" fmla="*/ 371475 w 2514600"/>
              <a:gd name="connsiteY42" fmla="*/ 1524000 h 3638550"/>
              <a:gd name="connsiteX43" fmla="*/ 381000 w 2514600"/>
              <a:gd name="connsiteY43" fmla="*/ 1581150 h 3638550"/>
              <a:gd name="connsiteX44" fmla="*/ 400050 w 2514600"/>
              <a:gd name="connsiteY44" fmla="*/ 1809750 h 3638550"/>
              <a:gd name="connsiteX45" fmla="*/ 390525 w 2514600"/>
              <a:gd name="connsiteY45" fmla="*/ 1943100 h 3638550"/>
              <a:gd name="connsiteX46" fmla="*/ 381000 w 2514600"/>
              <a:gd name="connsiteY46" fmla="*/ 2028825 h 3638550"/>
              <a:gd name="connsiteX47" fmla="*/ 371475 w 2514600"/>
              <a:gd name="connsiteY47" fmla="*/ 2200275 h 3638550"/>
              <a:gd name="connsiteX48" fmla="*/ 381000 w 2514600"/>
              <a:gd name="connsiteY48" fmla="*/ 2305050 h 3638550"/>
              <a:gd name="connsiteX49" fmla="*/ 352425 w 2514600"/>
              <a:gd name="connsiteY49" fmla="*/ 2657475 h 3638550"/>
              <a:gd name="connsiteX50" fmla="*/ 342900 w 2514600"/>
              <a:gd name="connsiteY50" fmla="*/ 3086100 h 3638550"/>
              <a:gd name="connsiteX51" fmla="*/ 323850 w 2514600"/>
              <a:gd name="connsiteY51" fmla="*/ 3190875 h 3638550"/>
              <a:gd name="connsiteX52" fmla="*/ 314325 w 2514600"/>
              <a:gd name="connsiteY52" fmla="*/ 3248025 h 3638550"/>
              <a:gd name="connsiteX53" fmla="*/ 323850 w 2514600"/>
              <a:gd name="connsiteY53" fmla="*/ 3276600 h 3638550"/>
              <a:gd name="connsiteX54" fmla="*/ 333375 w 2514600"/>
              <a:gd name="connsiteY54" fmla="*/ 3457575 h 3638550"/>
              <a:gd name="connsiteX55" fmla="*/ 409575 w 2514600"/>
              <a:gd name="connsiteY55" fmla="*/ 3486150 h 3638550"/>
              <a:gd name="connsiteX56" fmla="*/ 438150 w 2514600"/>
              <a:gd name="connsiteY56" fmla="*/ 3495675 h 3638550"/>
              <a:gd name="connsiteX57" fmla="*/ 504825 w 2514600"/>
              <a:gd name="connsiteY57" fmla="*/ 3543300 h 3638550"/>
              <a:gd name="connsiteX58" fmla="*/ 571500 w 2514600"/>
              <a:gd name="connsiteY58" fmla="*/ 3562350 h 3638550"/>
              <a:gd name="connsiteX59" fmla="*/ 647700 w 2514600"/>
              <a:gd name="connsiteY59" fmla="*/ 3581400 h 3638550"/>
              <a:gd name="connsiteX60" fmla="*/ 895350 w 2514600"/>
              <a:gd name="connsiteY60" fmla="*/ 3571875 h 3638550"/>
              <a:gd name="connsiteX61" fmla="*/ 1143000 w 2514600"/>
              <a:gd name="connsiteY61" fmla="*/ 3590925 h 3638550"/>
              <a:gd name="connsiteX62" fmla="*/ 1266825 w 2514600"/>
              <a:gd name="connsiteY62" fmla="*/ 3600450 h 3638550"/>
              <a:gd name="connsiteX63" fmla="*/ 1400175 w 2514600"/>
              <a:gd name="connsiteY63" fmla="*/ 3619500 h 3638550"/>
              <a:gd name="connsiteX64" fmla="*/ 1524000 w 2514600"/>
              <a:gd name="connsiteY64" fmla="*/ 3638550 h 3638550"/>
              <a:gd name="connsiteX65" fmla="*/ 1714500 w 2514600"/>
              <a:gd name="connsiteY65" fmla="*/ 3629025 h 3638550"/>
              <a:gd name="connsiteX66" fmla="*/ 1876425 w 2514600"/>
              <a:gd name="connsiteY66" fmla="*/ 3609975 h 3638550"/>
              <a:gd name="connsiteX67" fmla="*/ 1914525 w 2514600"/>
              <a:gd name="connsiteY67" fmla="*/ 3552825 h 3638550"/>
              <a:gd name="connsiteX68" fmla="*/ 1933575 w 2514600"/>
              <a:gd name="connsiteY68" fmla="*/ 3486150 h 3638550"/>
              <a:gd name="connsiteX69" fmla="*/ 1905000 w 2514600"/>
              <a:gd name="connsiteY69" fmla="*/ 3419475 h 3638550"/>
              <a:gd name="connsiteX70" fmla="*/ 1809750 w 2514600"/>
              <a:gd name="connsiteY70" fmla="*/ 3390900 h 3638550"/>
              <a:gd name="connsiteX71" fmla="*/ 1704975 w 2514600"/>
              <a:gd name="connsiteY71" fmla="*/ 3371850 h 3638550"/>
              <a:gd name="connsiteX72" fmla="*/ 1533525 w 2514600"/>
              <a:gd name="connsiteY72" fmla="*/ 3352800 h 3638550"/>
              <a:gd name="connsiteX73" fmla="*/ 1495425 w 2514600"/>
              <a:gd name="connsiteY73" fmla="*/ 3343275 h 3638550"/>
              <a:gd name="connsiteX74" fmla="*/ 1466850 w 2514600"/>
              <a:gd name="connsiteY74" fmla="*/ 3324225 h 3638550"/>
              <a:gd name="connsiteX75" fmla="*/ 1466850 w 2514600"/>
              <a:gd name="connsiteY75" fmla="*/ 3248025 h 3638550"/>
              <a:gd name="connsiteX76" fmla="*/ 1485900 w 2514600"/>
              <a:gd name="connsiteY76" fmla="*/ 3219450 h 3638550"/>
              <a:gd name="connsiteX77" fmla="*/ 1504950 w 2514600"/>
              <a:gd name="connsiteY77" fmla="*/ 3152775 h 3638550"/>
              <a:gd name="connsiteX78" fmla="*/ 1524000 w 2514600"/>
              <a:gd name="connsiteY78" fmla="*/ 3067050 h 3638550"/>
              <a:gd name="connsiteX79" fmla="*/ 1504950 w 2514600"/>
              <a:gd name="connsiteY79" fmla="*/ 2752725 h 3638550"/>
              <a:gd name="connsiteX80" fmla="*/ 1495425 w 2514600"/>
              <a:gd name="connsiteY80" fmla="*/ 2695575 h 3638550"/>
              <a:gd name="connsiteX81" fmla="*/ 1476375 w 2514600"/>
              <a:gd name="connsiteY81" fmla="*/ 2619375 h 3638550"/>
              <a:gd name="connsiteX82" fmla="*/ 1457325 w 2514600"/>
              <a:gd name="connsiteY82" fmla="*/ 2552700 h 3638550"/>
              <a:gd name="connsiteX83" fmla="*/ 1466850 w 2514600"/>
              <a:gd name="connsiteY83" fmla="*/ 2314575 h 3638550"/>
              <a:gd name="connsiteX84" fmla="*/ 1457325 w 2514600"/>
              <a:gd name="connsiteY84" fmla="*/ 2190750 h 3638550"/>
              <a:gd name="connsiteX85" fmla="*/ 1438275 w 2514600"/>
              <a:gd name="connsiteY85" fmla="*/ 2076450 h 3638550"/>
              <a:gd name="connsiteX86" fmla="*/ 1457325 w 2514600"/>
              <a:gd name="connsiteY86" fmla="*/ 1809750 h 3638550"/>
              <a:gd name="connsiteX87" fmla="*/ 1466850 w 2514600"/>
              <a:gd name="connsiteY87" fmla="*/ 1781175 h 3638550"/>
              <a:gd name="connsiteX88" fmla="*/ 1514475 w 2514600"/>
              <a:gd name="connsiteY88" fmla="*/ 1704975 h 3638550"/>
              <a:gd name="connsiteX89" fmla="*/ 1543050 w 2514600"/>
              <a:gd name="connsiteY89" fmla="*/ 1676400 h 3638550"/>
              <a:gd name="connsiteX90" fmla="*/ 1562100 w 2514600"/>
              <a:gd name="connsiteY90" fmla="*/ 1638300 h 3638550"/>
              <a:gd name="connsiteX91" fmla="*/ 1609725 w 2514600"/>
              <a:gd name="connsiteY91" fmla="*/ 1581150 h 3638550"/>
              <a:gd name="connsiteX92" fmla="*/ 1638300 w 2514600"/>
              <a:gd name="connsiteY92" fmla="*/ 1543050 h 3638550"/>
              <a:gd name="connsiteX93" fmla="*/ 1724025 w 2514600"/>
              <a:gd name="connsiteY93" fmla="*/ 1495425 h 3638550"/>
              <a:gd name="connsiteX94" fmla="*/ 1762125 w 2514600"/>
              <a:gd name="connsiteY94" fmla="*/ 1476375 h 3638550"/>
              <a:gd name="connsiteX95" fmla="*/ 2171700 w 2514600"/>
              <a:gd name="connsiteY95" fmla="*/ 1485900 h 3638550"/>
              <a:gd name="connsiteX96" fmla="*/ 2409825 w 2514600"/>
              <a:gd name="connsiteY96" fmla="*/ 1485900 h 3638550"/>
              <a:gd name="connsiteX97" fmla="*/ 2447925 w 2514600"/>
              <a:gd name="connsiteY97" fmla="*/ 1428750 h 3638550"/>
              <a:gd name="connsiteX98" fmla="*/ 2486025 w 2514600"/>
              <a:gd name="connsiteY98" fmla="*/ 1295400 h 3638550"/>
              <a:gd name="connsiteX99" fmla="*/ 2495550 w 2514600"/>
              <a:gd name="connsiteY99" fmla="*/ 1257300 h 3638550"/>
              <a:gd name="connsiteX100" fmla="*/ 2514600 w 2514600"/>
              <a:gd name="connsiteY100" fmla="*/ 1047750 h 3638550"/>
              <a:gd name="connsiteX101" fmla="*/ 2505075 w 2514600"/>
              <a:gd name="connsiteY101" fmla="*/ 781050 h 3638550"/>
              <a:gd name="connsiteX102" fmla="*/ 2495550 w 2514600"/>
              <a:gd name="connsiteY102" fmla="*/ 723900 h 3638550"/>
              <a:gd name="connsiteX103" fmla="*/ 2476500 w 2514600"/>
              <a:gd name="connsiteY103" fmla="*/ 495300 h 3638550"/>
              <a:gd name="connsiteX104" fmla="*/ 2457450 w 2514600"/>
              <a:gd name="connsiteY104" fmla="*/ 400050 h 3638550"/>
              <a:gd name="connsiteX105" fmla="*/ 2438400 w 2514600"/>
              <a:gd name="connsiteY105" fmla="*/ 371475 h 3638550"/>
              <a:gd name="connsiteX106" fmla="*/ 2419350 w 2514600"/>
              <a:gd name="connsiteY106" fmla="*/ 314325 h 3638550"/>
              <a:gd name="connsiteX107" fmla="*/ 2371725 w 2514600"/>
              <a:gd name="connsiteY107" fmla="*/ 257175 h 3638550"/>
              <a:gd name="connsiteX108" fmla="*/ 2295525 w 2514600"/>
              <a:gd name="connsiteY108" fmla="*/ 180975 h 3638550"/>
              <a:gd name="connsiteX109" fmla="*/ 2266950 w 2514600"/>
              <a:gd name="connsiteY109" fmla="*/ 152400 h 3638550"/>
              <a:gd name="connsiteX110" fmla="*/ 2209800 w 2514600"/>
              <a:gd name="connsiteY110" fmla="*/ 85725 h 3638550"/>
              <a:gd name="connsiteX111" fmla="*/ 2181225 w 2514600"/>
              <a:gd name="connsiteY111" fmla="*/ 76200 h 3638550"/>
              <a:gd name="connsiteX112" fmla="*/ 2105025 w 2514600"/>
              <a:gd name="connsiteY112" fmla="*/ 47625 h 3638550"/>
              <a:gd name="connsiteX113" fmla="*/ 2047875 w 2514600"/>
              <a:gd name="connsiteY113" fmla="*/ 38100 h 3638550"/>
              <a:gd name="connsiteX114" fmla="*/ 1838325 w 2514600"/>
              <a:gd name="connsiteY114" fmla="*/ 47625 h 3638550"/>
              <a:gd name="connsiteX115" fmla="*/ 1752600 w 2514600"/>
              <a:gd name="connsiteY115" fmla="*/ 57150 h 3638550"/>
              <a:gd name="connsiteX116" fmla="*/ 1495425 w 2514600"/>
              <a:gd name="connsiteY116" fmla="*/ 76200 h 3638550"/>
              <a:gd name="connsiteX117" fmla="*/ 1114425 w 2514600"/>
              <a:gd name="connsiteY117" fmla="*/ 95250 h 3638550"/>
              <a:gd name="connsiteX118" fmla="*/ 1019175 w 2514600"/>
              <a:gd name="connsiteY118" fmla="*/ 76200 h 3638550"/>
              <a:gd name="connsiteX119" fmla="*/ 942975 w 2514600"/>
              <a:gd name="connsiteY119" fmla="*/ 57150 h 3638550"/>
              <a:gd name="connsiteX120" fmla="*/ 914400 w 2514600"/>
              <a:gd name="connsiteY120" fmla="*/ 47625 h 3638550"/>
              <a:gd name="connsiteX121" fmla="*/ 809625 w 2514600"/>
              <a:gd name="connsiteY121" fmla="*/ 3810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514600" h="3638550">
                <a:moveTo>
                  <a:pt x="1009650" y="171450"/>
                </a:moveTo>
                <a:cubicBezTo>
                  <a:pt x="920874" y="112266"/>
                  <a:pt x="1082989" y="223041"/>
                  <a:pt x="895350" y="66675"/>
                </a:cubicBezTo>
                <a:cubicBezTo>
                  <a:pt x="887637" y="60247"/>
                  <a:pt x="876300" y="60325"/>
                  <a:pt x="866775" y="57150"/>
                </a:cubicBezTo>
                <a:cubicBezTo>
                  <a:pt x="858146" y="50678"/>
                  <a:pt x="814028" y="16489"/>
                  <a:pt x="800100" y="9525"/>
                </a:cubicBezTo>
                <a:cubicBezTo>
                  <a:pt x="791120" y="5035"/>
                  <a:pt x="781050" y="3175"/>
                  <a:pt x="771525" y="0"/>
                </a:cubicBezTo>
                <a:cubicBezTo>
                  <a:pt x="752475" y="6350"/>
                  <a:pt x="732336" y="10070"/>
                  <a:pt x="714375" y="19050"/>
                </a:cubicBezTo>
                <a:cubicBezTo>
                  <a:pt x="680508" y="35983"/>
                  <a:pt x="680402" y="38282"/>
                  <a:pt x="647700" y="47625"/>
                </a:cubicBezTo>
                <a:cubicBezTo>
                  <a:pt x="635113" y="51221"/>
                  <a:pt x="622139" y="53388"/>
                  <a:pt x="609600" y="57150"/>
                </a:cubicBezTo>
                <a:cubicBezTo>
                  <a:pt x="590366" y="62920"/>
                  <a:pt x="571931" y="71330"/>
                  <a:pt x="552450" y="76200"/>
                </a:cubicBezTo>
                <a:cubicBezTo>
                  <a:pt x="539750" y="79375"/>
                  <a:pt x="526607" y="81128"/>
                  <a:pt x="514350" y="85725"/>
                </a:cubicBezTo>
                <a:cubicBezTo>
                  <a:pt x="501055" y="90711"/>
                  <a:pt x="489720" y="100285"/>
                  <a:pt x="476250" y="104775"/>
                </a:cubicBezTo>
                <a:cubicBezTo>
                  <a:pt x="460891" y="109895"/>
                  <a:pt x="444331" y="110373"/>
                  <a:pt x="428625" y="114300"/>
                </a:cubicBezTo>
                <a:cubicBezTo>
                  <a:pt x="418885" y="116735"/>
                  <a:pt x="409704" y="121067"/>
                  <a:pt x="400050" y="123825"/>
                </a:cubicBezTo>
                <a:cubicBezTo>
                  <a:pt x="387463" y="127421"/>
                  <a:pt x="374729" y="130510"/>
                  <a:pt x="361950" y="133350"/>
                </a:cubicBezTo>
                <a:cubicBezTo>
                  <a:pt x="346146" y="136862"/>
                  <a:pt x="330031" y="138948"/>
                  <a:pt x="314325" y="142875"/>
                </a:cubicBezTo>
                <a:cubicBezTo>
                  <a:pt x="277308" y="152129"/>
                  <a:pt x="281826" y="158340"/>
                  <a:pt x="238125" y="171450"/>
                </a:cubicBezTo>
                <a:cubicBezTo>
                  <a:pt x="222618" y="176102"/>
                  <a:pt x="206119" y="176715"/>
                  <a:pt x="190500" y="180975"/>
                </a:cubicBezTo>
                <a:cubicBezTo>
                  <a:pt x="171127" y="186259"/>
                  <a:pt x="152400" y="193675"/>
                  <a:pt x="133350" y="200025"/>
                </a:cubicBezTo>
                <a:lnTo>
                  <a:pt x="104775" y="209550"/>
                </a:lnTo>
                <a:lnTo>
                  <a:pt x="76200" y="219075"/>
                </a:lnTo>
                <a:lnTo>
                  <a:pt x="57150" y="276225"/>
                </a:lnTo>
                <a:cubicBezTo>
                  <a:pt x="53975" y="285750"/>
                  <a:pt x="50060" y="295060"/>
                  <a:pt x="47625" y="304800"/>
                </a:cubicBezTo>
                <a:cubicBezTo>
                  <a:pt x="42792" y="324134"/>
                  <a:pt x="36774" y="352344"/>
                  <a:pt x="28575" y="371475"/>
                </a:cubicBezTo>
                <a:cubicBezTo>
                  <a:pt x="22982" y="384526"/>
                  <a:pt x="15875" y="396875"/>
                  <a:pt x="9525" y="409575"/>
                </a:cubicBezTo>
                <a:cubicBezTo>
                  <a:pt x="6350" y="425450"/>
                  <a:pt x="0" y="441011"/>
                  <a:pt x="0" y="457200"/>
                </a:cubicBezTo>
                <a:cubicBezTo>
                  <a:pt x="0" y="485951"/>
                  <a:pt x="4798" y="514565"/>
                  <a:pt x="9525" y="542925"/>
                </a:cubicBezTo>
                <a:cubicBezTo>
                  <a:pt x="13586" y="567294"/>
                  <a:pt x="28637" y="587519"/>
                  <a:pt x="38100" y="609600"/>
                </a:cubicBezTo>
                <a:cubicBezTo>
                  <a:pt x="42055" y="618828"/>
                  <a:pt x="43670" y="628947"/>
                  <a:pt x="47625" y="638175"/>
                </a:cubicBezTo>
                <a:cubicBezTo>
                  <a:pt x="53218" y="651226"/>
                  <a:pt x="61402" y="663092"/>
                  <a:pt x="66675" y="676275"/>
                </a:cubicBezTo>
                <a:cubicBezTo>
                  <a:pt x="74133" y="694919"/>
                  <a:pt x="74586" y="716717"/>
                  <a:pt x="85725" y="733425"/>
                </a:cubicBezTo>
                <a:cubicBezTo>
                  <a:pt x="98425" y="752475"/>
                  <a:pt x="116585" y="768855"/>
                  <a:pt x="123825" y="790575"/>
                </a:cubicBezTo>
                <a:cubicBezTo>
                  <a:pt x="127000" y="800100"/>
                  <a:pt x="128474" y="810373"/>
                  <a:pt x="133350" y="819150"/>
                </a:cubicBezTo>
                <a:cubicBezTo>
                  <a:pt x="144469" y="839164"/>
                  <a:pt x="164210" y="854580"/>
                  <a:pt x="171450" y="876300"/>
                </a:cubicBezTo>
                <a:cubicBezTo>
                  <a:pt x="185995" y="919935"/>
                  <a:pt x="174951" y="896843"/>
                  <a:pt x="209550" y="942975"/>
                </a:cubicBezTo>
                <a:cubicBezTo>
                  <a:pt x="215900" y="962025"/>
                  <a:pt x="221142" y="981481"/>
                  <a:pt x="228600" y="1000125"/>
                </a:cubicBezTo>
                <a:cubicBezTo>
                  <a:pt x="234950" y="1016000"/>
                  <a:pt x="242737" y="1031373"/>
                  <a:pt x="247650" y="1047750"/>
                </a:cubicBezTo>
                <a:cubicBezTo>
                  <a:pt x="252302" y="1063257"/>
                  <a:pt x="253248" y="1079669"/>
                  <a:pt x="257175" y="1095375"/>
                </a:cubicBezTo>
                <a:cubicBezTo>
                  <a:pt x="259610" y="1105115"/>
                  <a:pt x="264058" y="1114264"/>
                  <a:pt x="266700" y="1123950"/>
                </a:cubicBezTo>
                <a:cubicBezTo>
                  <a:pt x="273589" y="1149209"/>
                  <a:pt x="277471" y="1175312"/>
                  <a:pt x="285750" y="1200150"/>
                </a:cubicBezTo>
                <a:cubicBezTo>
                  <a:pt x="317761" y="1296182"/>
                  <a:pt x="268920" y="1147224"/>
                  <a:pt x="304800" y="1266825"/>
                </a:cubicBezTo>
                <a:cubicBezTo>
                  <a:pt x="310570" y="1286059"/>
                  <a:pt x="319912" y="1304284"/>
                  <a:pt x="323850" y="1323975"/>
                </a:cubicBezTo>
                <a:cubicBezTo>
                  <a:pt x="330200" y="1355725"/>
                  <a:pt x="332661" y="1388508"/>
                  <a:pt x="342900" y="1419225"/>
                </a:cubicBezTo>
                <a:cubicBezTo>
                  <a:pt x="363730" y="1481714"/>
                  <a:pt x="360705" y="1464762"/>
                  <a:pt x="371475" y="1524000"/>
                </a:cubicBezTo>
                <a:cubicBezTo>
                  <a:pt x="374930" y="1543001"/>
                  <a:pt x="379078" y="1561933"/>
                  <a:pt x="381000" y="1581150"/>
                </a:cubicBezTo>
                <a:cubicBezTo>
                  <a:pt x="388608" y="1657235"/>
                  <a:pt x="400050" y="1809750"/>
                  <a:pt x="400050" y="1809750"/>
                </a:cubicBezTo>
                <a:cubicBezTo>
                  <a:pt x="396875" y="1854200"/>
                  <a:pt x="394385" y="1898704"/>
                  <a:pt x="390525" y="1943100"/>
                </a:cubicBezTo>
                <a:cubicBezTo>
                  <a:pt x="388034" y="1971743"/>
                  <a:pt x="383124" y="2000153"/>
                  <a:pt x="381000" y="2028825"/>
                </a:cubicBezTo>
                <a:cubicBezTo>
                  <a:pt x="376772" y="2085907"/>
                  <a:pt x="374650" y="2143125"/>
                  <a:pt x="371475" y="2200275"/>
                </a:cubicBezTo>
                <a:cubicBezTo>
                  <a:pt x="374650" y="2235200"/>
                  <a:pt x="381923" y="2269993"/>
                  <a:pt x="381000" y="2305050"/>
                </a:cubicBezTo>
                <a:cubicBezTo>
                  <a:pt x="378324" y="2406734"/>
                  <a:pt x="363550" y="2546222"/>
                  <a:pt x="352425" y="2657475"/>
                </a:cubicBezTo>
                <a:cubicBezTo>
                  <a:pt x="349250" y="2800350"/>
                  <a:pt x="348392" y="2943295"/>
                  <a:pt x="342900" y="3086100"/>
                </a:cubicBezTo>
                <a:cubicBezTo>
                  <a:pt x="340594" y="3146056"/>
                  <a:pt x="333531" y="3142469"/>
                  <a:pt x="323850" y="3190875"/>
                </a:cubicBezTo>
                <a:cubicBezTo>
                  <a:pt x="320062" y="3209813"/>
                  <a:pt x="317500" y="3228975"/>
                  <a:pt x="314325" y="3248025"/>
                </a:cubicBezTo>
                <a:cubicBezTo>
                  <a:pt x="317500" y="3257550"/>
                  <a:pt x="322941" y="3266601"/>
                  <a:pt x="323850" y="3276600"/>
                </a:cubicBezTo>
                <a:cubicBezTo>
                  <a:pt x="329319" y="3336760"/>
                  <a:pt x="322072" y="3398233"/>
                  <a:pt x="333375" y="3457575"/>
                </a:cubicBezTo>
                <a:cubicBezTo>
                  <a:pt x="337295" y="3478155"/>
                  <a:pt x="404642" y="3484917"/>
                  <a:pt x="409575" y="3486150"/>
                </a:cubicBezTo>
                <a:cubicBezTo>
                  <a:pt x="419315" y="3488585"/>
                  <a:pt x="429170" y="3491185"/>
                  <a:pt x="438150" y="3495675"/>
                </a:cubicBezTo>
                <a:cubicBezTo>
                  <a:pt x="467634" y="3510417"/>
                  <a:pt x="474624" y="3526042"/>
                  <a:pt x="504825" y="3543300"/>
                </a:cubicBezTo>
                <a:cubicBezTo>
                  <a:pt x="516244" y="3549825"/>
                  <a:pt x="562221" y="3559699"/>
                  <a:pt x="571500" y="3562350"/>
                </a:cubicBezTo>
                <a:cubicBezTo>
                  <a:pt x="639841" y="3581876"/>
                  <a:pt x="550874" y="3562035"/>
                  <a:pt x="647700" y="3581400"/>
                </a:cubicBezTo>
                <a:cubicBezTo>
                  <a:pt x="730250" y="3578225"/>
                  <a:pt x="812754" y="3570287"/>
                  <a:pt x="895350" y="3571875"/>
                </a:cubicBezTo>
                <a:cubicBezTo>
                  <a:pt x="978129" y="3573467"/>
                  <a:pt x="1060450" y="3584575"/>
                  <a:pt x="1143000" y="3590925"/>
                </a:cubicBezTo>
                <a:cubicBezTo>
                  <a:pt x="1184275" y="3594100"/>
                  <a:pt x="1225844" y="3594596"/>
                  <a:pt x="1266825" y="3600450"/>
                </a:cubicBezTo>
                <a:cubicBezTo>
                  <a:pt x="1311275" y="3606800"/>
                  <a:pt x="1355885" y="3612118"/>
                  <a:pt x="1400175" y="3619500"/>
                </a:cubicBezTo>
                <a:cubicBezTo>
                  <a:pt x="1479470" y="3632716"/>
                  <a:pt x="1438206" y="3626294"/>
                  <a:pt x="1524000" y="3638550"/>
                </a:cubicBezTo>
                <a:lnTo>
                  <a:pt x="1714500" y="3629025"/>
                </a:lnTo>
                <a:cubicBezTo>
                  <a:pt x="1851282" y="3620979"/>
                  <a:pt x="1807057" y="3633098"/>
                  <a:pt x="1876425" y="3609975"/>
                </a:cubicBezTo>
                <a:cubicBezTo>
                  <a:pt x="1889125" y="3590925"/>
                  <a:pt x="1908972" y="3575037"/>
                  <a:pt x="1914525" y="3552825"/>
                </a:cubicBezTo>
                <a:cubicBezTo>
                  <a:pt x="1926485" y="3504985"/>
                  <a:pt x="1919910" y="3527144"/>
                  <a:pt x="1933575" y="3486150"/>
                </a:cubicBezTo>
                <a:cubicBezTo>
                  <a:pt x="1929074" y="3468147"/>
                  <a:pt x="1924490" y="3431656"/>
                  <a:pt x="1905000" y="3419475"/>
                </a:cubicBezTo>
                <a:cubicBezTo>
                  <a:pt x="1891900" y="3411287"/>
                  <a:pt x="1830518" y="3395515"/>
                  <a:pt x="1809750" y="3390900"/>
                </a:cubicBezTo>
                <a:cubicBezTo>
                  <a:pt x="1784670" y="3385327"/>
                  <a:pt x="1728608" y="3374804"/>
                  <a:pt x="1704975" y="3371850"/>
                </a:cubicBezTo>
                <a:cubicBezTo>
                  <a:pt x="1646276" y="3364513"/>
                  <a:pt x="1591632" y="3362485"/>
                  <a:pt x="1533525" y="3352800"/>
                </a:cubicBezTo>
                <a:cubicBezTo>
                  <a:pt x="1520612" y="3350648"/>
                  <a:pt x="1508125" y="3346450"/>
                  <a:pt x="1495425" y="3343275"/>
                </a:cubicBezTo>
                <a:cubicBezTo>
                  <a:pt x="1485900" y="3336925"/>
                  <a:pt x="1474001" y="3333164"/>
                  <a:pt x="1466850" y="3324225"/>
                </a:cubicBezTo>
                <a:cubicBezTo>
                  <a:pt x="1449909" y="3303049"/>
                  <a:pt x="1459059" y="3268801"/>
                  <a:pt x="1466850" y="3248025"/>
                </a:cubicBezTo>
                <a:cubicBezTo>
                  <a:pt x="1470870" y="3237306"/>
                  <a:pt x="1480780" y="3229689"/>
                  <a:pt x="1485900" y="3219450"/>
                </a:cubicBezTo>
                <a:cubicBezTo>
                  <a:pt x="1493513" y="3204225"/>
                  <a:pt x="1500881" y="3167017"/>
                  <a:pt x="1504950" y="3152775"/>
                </a:cubicBezTo>
                <a:cubicBezTo>
                  <a:pt x="1523709" y="3087120"/>
                  <a:pt x="1506811" y="3170187"/>
                  <a:pt x="1524000" y="3067050"/>
                </a:cubicBezTo>
                <a:cubicBezTo>
                  <a:pt x="1500317" y="2877582"/>
                  <a:pt x="1528859" y="3123315"/>
                  <a:pt x="1504950" y="2752725"/>
                </a:cubicBezTo>
                <a:cubicBezTo>
                  <a:pt x="1503707" y="2733452"/>
                  <a:pt x="1499472" y="2714459"/>
                  <a:pt x="1495425" y="2695575"/>
                </a:cubicBezTo>
                <a:cubicBezTo>
                  <a:pt x="1489939" y="2669974"/>
                  <a:pt x="1484654" y="2644213"/>
                  <a:pt x="1476375" y="2619375"/>
                </a:cubicBezTo>
                <a:cubicBezTo>
                  <a:pt x="1462710" y="2578381"/>
                  <a:pt x="1469285" y="2600540"/>
                  <a:pt x="1457325" y="2552700"/>
                </a:cubicBezTo>
                <a:cubicBezTo>
                  <a:pt x="1460500" y="2473325"/>
                  <a:pt x="1466850" y="2394013"/>
                  <a:pt x="1466850" y="2314575"/>
                </a:cubicBezTo>
                <a:cubicBezTo>
                  <a:pt x="1466850" y="2273178"/>
                  <a:pt x="1461250" y="2231960"/>
                  <a:pt x="1457325" y="2190750"/>
                </a:cubicBezTo>
                <a:cubicBezTo>
                  <a:pt x="1450464" y="2118712"/>
                  <a:pt x="1451815" y="2130612"/>
                  <a:pt x="1438275" y="2076450"/>
                </a:cubicBezTo>
                <a:cubicBezTo>
                  <a:pt x="1441820" y="2002015"/>
                  <a:pt x="1440731" y="1892722"/>
                  <a:pt x="1457325" y="1809750"/>
                </a:cubicBezTo>
                <a:cubicBezTo>
                  <a:pt x="1459294" y="1799905"/>
                  <a:pt x="1462895" y="1790403"/>
                  <a:pt x="1466850" y="1781175"/>
                </a:cubicBezTo>
                <a:cubicBezTo>
                  <a:pt x="1480788" y="1748652"/>
                  <a:pt x="1491033" y="1732324"/>
                  <a:pt x="1514475" y="1704975"/>
                </a:cubicBezTo>
                <a:cubicBezTo>
                  <a:pt x="1523241" y="1694748"/>
                  <a:pt x="1535220" y="1687361"/>
                  <a:pt x="1543050" y="1676400"/>
                </a:cubicBezTo>
                <a:cubicBezTo>
                  <a:pt x="1551303" y="1664846"/>
                  <a:pt x="1555055" y="1650628"/>
                  <a:pt x="1562100" y="1638300"/>
                </a:cubicBezTo>
                <a:cubicBezTo>
                  <a:pt x="1586159" y="1596196"/>
                  <a:pt x="1575953" y="1620550"/>
                  <a:pt x="1609725" y="1581150"/>
                </a:cubicBezTo>
                <a:cubicBezTo>
                  <a:pt x="1620056" y="1569097"/>
                  <a:pt x="1626435" y="1553597"/>
                  <a:pt x="1638300" y="1543050"/>
                </a:cubicBezTo>
                <a:cubicBezTo>
                  <a:pt x="1695911" y="1491841"/>
                  <a:pt x="1677191" y="1515497"/>
                  <a:pt x="1724025" y="1495425"/>
                </a:cubicBezTo>
                <a:cubicBezTo>
                  <a:pt x="1737076" y="1489832"/>
                  <a:pt x="1749425" y="1482725"/>
                  <a:pt x="1762125" y="1476375"/>
                </a:cubicBezTo>
                <a:lnTo>
                  <a:pt x="2171700" y="1485900"/>
                </a:lnTo>
                <a:cubicBezTo>
                  <a:pt x="2399574" y="1494499"/>
                  <a:pt x="2107768" y="1506037"/>
                  <a:pt x="2409825" y="1485900"/>
                </a:cubicBezTo>
                <a:cubicBezTo>
                  <a:pt x="2422525" y="1466850"/>
                  <a:pt x="2440685" y="1450470"/>
                  <a:pt x="2447925" y="1428750"/>
                </a:cubicBezTo>
                <a:cubicBezTo>
                  <a:pt x="2475254" y="1346762"/>
                  <a:pt x="2462105" y="1391081"/>
                  <a:pt x="2486025" y="1295400"/>
                </a:cubicBezTo>
                <a:cubicBezTo>
                  <a:pt x="2489200" y="1282700"/>
                  <a:pt x="2493926" y="1270290"/>
                  <a:pt x="2495550" y="1257300"/>
                </a:cubicBezTo>
                <a:cubicBezTo>
                  <a:pt x="2510602" y="1136881"/>
                  <a:pt x="2503251" y="1206633"/>
                  <a:pt x="2514600" y="1047750"/>
                </a:cubicBezTo>
                <a:cubicBezTo>
                  <a:pt x="2511425" y="958850"/>
                  <a:pt x="2510299" y="869853"/>
                  <a:pt x="2505075" y="781050"/>
                </a:cubicBezTo>
                <a:cubicBezTo>
                  <a:pt x="2503941" y="761771"/>
                  <a:pt x="2497807" y="743080"/>
                  <a:pt x="2495550" y="723900"/>
                </a:cubicBezTo>
                <a:cubicBezTo>
                  <a:pt x="2479243" y="585290"/>
                  <a:pt x="2492296" y="645365"/>
                  <a:pt x="2476500" y="495300"/>
                </a:cubicBezTo>
                <a:cubicBezTo>
                  <a:pt x="2475401" y="484856"/>
                  <a:pt x="2464489" y="416474"/>
                  <a:pt x="2457450" y="400050"/>
                </a:cubicBezTo>
                <a:cubicBezTo>
                  <a:pt x="2452941" y="389528"/>
                  <a:pt x="2443049" y="381936"/>
                  <a:pt x="2438400" y="371475"/>
                </a:cubicBezTo>
                <a:cubicBezTo>
                  <a:pt x="2430245" y="353125"/>
                  <a:pt x="2433549" y="328524"/>
                  <a:pt x="2419350" y="314325"/>
                </a:cubicBezTo>
                <a:cubicBezTo>
                  <a:pt x="2257847" y="152822"/>
                  <a:pt x="2504335" y="403046"/>
                  <a:pt x="2371725" y="257175"/>
                </a:cubicBezTo>
                <a:cubicBezTo>
                  <a:pt x="2347562" y="230596"/>
                  <a:pt x="2320925" y="206375"/>
                  <a:pt x="2295525" y="180975"/>
                </a:cubicBezTo>
                <a:cubicBezTo>
                  <a:pt x="2286000" y="171450"/>
                  <a:pt x="2275032" y="163176"/>
                  <a:pt x="2266950" y="152400"/>
                </a:cubicBezTo>
                <a:cubicBezTo>
                  <a:pt x="2253745" y="134794"/>
                  <a:pt x="2229700" y="98992"/>
                  <a:pt x="2209800" y="85725"/>
                </a:cubicBezTo>
                <a:cubicBezTo>
                  <a:pt x="2201446" y="80156"/>
                  <a:pt x="2190626" y="79725"/>
                  <a:pt x="2181225" y="76200"/>
                </a:cubicBezTo>
                <a:cubicBezTo>
                  <a:pt x="2170439" y="72155"/>
                  <a:pt x="2122714" y="51556"/>
                  <a:pt x="2105025" y="47625"/>
                </a:cubicBezTo>
                <a:cubicBezTo>
                  <a:pt x="2086172" y="43435"/>
                  <a:pt x="2066925" y="41275"/>
                  <a:pt x="2047875" y="38100"/>
                </a:cubicBezTo>
                <a:lnTo>
                  <a:pt x="1838325" y="47625"/>
                </a:lnTo>
                <a:cubicBezTo>
                  <a:pt x="1809634" y="49476"/>
                  <a:pt x="1781252" y="54762"/>
                  <a:pt x="1752600" y="57150"/>
                </a:cubicBezTo>
                <a:lnTo>
                  <a:pt x="1495425" y="76200"/>
                </a:lnTo>
                <a:cubicBezTo>
                  <a:pt x="1254161" y="89604"/>
                  <a:pt x="1381154" y="83126"/>
                  <a:pt x="1114425" y="95250"/>
                </a:cubicBezTo>
                <a:cubicBezTo>
                  <a:pt x="1082675" y="88900"/>
                  <a:pt x="1050587" y="84053"/>
                  <a:pt x="1019175" y="76200"/>
                </a:cubicBezTo>
                <a:cubicBezTo>
                  <a:pt x="993775" y="69850"/>
                  <a:pt x="967813" y="65429"/>
                  <a:pt x="942975" y="57150"/>
                </a:cubicBezTo>
                <a:cubicBezTo>
                  <a:pt x="933450" y="53975"/>
                  <a:pt x="924245" y="49594"/>
                  <a:pt x="914400" y="47625"/>
                </a:cubicBezTo>
                <a:cubicBezTo>
                  <a:pt x="857795" y="36304"/>
                  <a:pt x="857367" y="38100"/>
                  <a:pt x="809625" y="38100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159" name="Freeform 158"/>
          <p:cNvSpPr/>
          <p:nvPr/>
        </p:nvSpPr>
        <p:spPr bwMode="auto">
          <a:xfrm rot="4671676">
            <a:off x="2865284" y="2911790"/>
            <a:ext cx="448612" cy="406314"/>
          </a:xfrm>
          <a:custGeom>
            <a:avLst/>
            <a:gdLst>
              <a:gd name="connsiteX0" fmla="*/ 1009650 w 2514600"/>
              <a:gd name="connsiteY0" fmla="*/ 171450 h 3638550"/>
              <a:gd name="connsiteX1" fmla="*/ 895350 w 2514600"/>
              <a:gd name="connsiteY1" fmla="*/ 66675 h 3638550"/>
              <a:gd name="connsiteX2" fmla="*/ 866775 w 2514600"/>
              <a:gd name="connsiteY2" fmla="*/ 57150 h 3638550"/>
              <a:gd name="connsiteX3" fmla="*/ 800100 w 2514600"/>
              <a:gd name="connsiteY3" fmla="*/ 9525 h 3638550"/>
              <a:gd name="connsiteX4" fmla="*/ 771525 w 2514600"/>
              <a:gd name="connsiteY4" fmla="*/ 0 h 3638550"/>
              <a:gd name="connsiteX5" fmla="*/ 714375 w 2514600"/>
              <a:gd name="connsiteY5" fmla="*/ 19050 h 3638550"/>
              <a:gd name="connsiteX6" fmla="*/ 647700 w 2514600"/>
              <a:gd name="connsiteY6" fmla="*/ 47625 h 3638550"/>
              <a:gd name="connsiteX7" fmla="*/ 609600 w 2514600"/>
              <a:gd name="connsiteY7" fmla="*/ 57150 h 3638550"/>
              <a:gd name="connsiteX8" fmla="*/ 552450 w 2514600"/>
              <a:gd name="connsiteY8" fmla="*/ 76200 h 3638550"/>
              <a:gd name="connsiteX9" fmla="*/ 514350 w 2514600"/>
              <a:gd name="connsiteY9" fmla="*/ 85725 h 3638550"/>
              <a:gd name="connsiteX10" fmla="*/ 476250 w 2514600"/>
              <a:gd name="connsiteY10" fmla="*/ 104775 h 3638550"/>
              <a:gd name="connsiteX11" fmla="*/ 428625 w 2514600"/>
              <a:gd name="connsiteY11" fmla="*/ 114300 h 3638550"/>
              <a:gd name="connsiteX12" fmla="*/ 400050 w 2514600"/>
              <a:gd name="connsiteY12" fmla="*/ 123825 h 3638550"/>
              <a:gd name="connsiteX13" fmla="*/ 361950 w 2514600"/>
              <a:gd name="connsiteY13" fmla="*/ 133350 h 3638550"/>
              <a:gd name="connsiteX14" fmla="*/ 314325 w 2514600"/>
              <a:gd name="connsiteY14" fmla="*/ 142875 h 3638550"/>
              <a:gd name="connsiteX15" fmla="*/ 238125 w 2514600"/>
              <a:gd name="connsiteY15" fmla="*/ 171450 h 3638550"/>
              <a:gd name="connsiteX16" fmla="*/ 190500 w 2514600"/>
              <a:gd name="connsiteY16" fmla="*/ 180975 h 3638550"/>
              <a:gd name="connsiteX17" fmla="*/ 133350 w 2514600"/>
              <a:gd name="connsiteY17" fmla="*/ 200025 h 3638550"/>
              <a:gd name="connsiteX18" fmla="*/ 104775 w 2514600"/>
              <a:gd name="connsiteY18" fmla="*/ 209550 h 3638550"/>
              <a:gd name="connsiteX19" fmla="*/ 76200 w 2514600"/>
              <a:gd name="connsiteY19" fmla="*/ 219075 h 3638550"/>
              <a:gd name="connsiteX20" fmla="*/ 57150 w 2514600"/>
              <a:gd name="connsiteY20" fmla="*/ 276225 h 3638550"/>
              <a:gd name="connsiteX21" fmla="*/ 47625 w 2514600"/>
              <a:gd name="connsiteY21" fmla="*/ 304800 h 3638550"/>
              <a:gd name="connsiteX22" fmla="*/ 28575 w 2514600"/>
              <a:gd name="connsiteY22" fmla="*/ 371475 h 3638550"/>
              <a:gd name="connsiteX23" fmla="*/ 9525 w 2514600"/>
              <a:gd name="connsiteY23" fmla="*/ 409575 h 3638550"/>
              <a:gd name="connsiteX24" fmla="*/ 0 w 2514600"/>
              <a:gd name="connsiteY24" fmla="*/ 457200 h 3638550"/>
              <a:gd name="connsiteX25" fmla="*/ 9525 w 2514600"/>
              <a:gd name="connsiteY25" fmla="*/ 542925 h 3638550"/>
              <a:gd name="connsiteX26" fmla="*/ 38100 w 2514600"/>
              <a:gd name="connsiteY26" fmla="*/ 609600 h 3638550"/>
              <a:gd name="connsiteX27" fmla="*/ 47625 w 2514600"/>
              <a:gd name="connsiteY27" fmla="*/ 638175 h 3638550"/>
              <a:gd name="connsiteX28" fmla="*/ 66675 w 2514600"/>
              <a:gd name="connsiteY28" fmla="*/ 676275 h 3638550"/>
              <a:gd name="connsiteX29" fmla="*/ 85725 w 2514600"/>
              <a:gd name="connsiteY29" fmla="*/ 733425 h 3638550"/>
              <a:gd name="connsiteX30" fmla="*/ 123825 w 2514600"/>
              <a:gd name="connsiteY30" fmla="*/ 790575 h 3638550"/>
              <a:gd name="connsiteX31" fmla="*/ 133350 w 2514600"/>
              <a:gd name="connsiteY31" fmla="*/ 819150 h 3638550"/>
              <a:gd name="connsiteX32" fmla="*/ 171450 w 2514600"/>
              <a:gd name="connsiteY32" fmla="*/ 876300 h 3638550"/>
              <a:gd name="connsiteX33" fmla="*/ 209550 w 2514600"/>
              <a:gd name="connsiteY33" fmla="*/ 942975 h 3638550"/>
              <a:gd name="connsiteX34" fmla="*/ 228600 w 2514600"/>
              <a:gd name="connsiteY34" fmla="*/ 1000125 h 3638550"/>
              <a:gd name="connsiteX35" fmla="*/ 247650 w 2514600"/>
              <a:gd name="connsiteY35" fmla="*/ 1047750 h 3638550"/>
              <a:gd name="connsiteX36" fmla="*/ 257175 w 2514600"/>
              <a:gd name="connsiteY36" fmla="*/ 1095375 h 3638550"/>
              <a:gd name="connsiteX37" fmla="*/ 266700 w 2514600"/>
              <a:gd name="connsiteY37" fmla="*/ 1123950 h 3638550"/>
              <a:gd name="connsiteX38" fmla="*/ 285750 w 2514600"/>
              <a:gd name="connsiteY38" fmla="*/ 1200150 h 3638550"/>
              <a:gd name="connsiteX39" fmla="*/ 304800 w 2514600"/>
              <a:gd name="connsiteY39" fmla="*/ 1266825 h 3638550"/>
              <a:gd name="connsiteX40" fmla="*/ 323850 w 2514600"/>
              <a:gd name="connsiteY40" fmla="*/ 1323975 h 3638550"/>
              <a:gd name="connsiteX41" fmla="*/ 342900 w 2514600"/>
              <a:gd name="connsiteY41" fmla="*/ 1419225 h 3638550"/>
              <a:gd name="connsiteX42" fmla="*/ 371475 w 2514600"/>
              <a:gd name="connsiteY42" fmla="*/ 1524000 h 3638550"/>
              <a:gd name="connsiteX43" fmla="*/ 381000 w 2514600"/>
              <a:gd name="connsiteY43" fmla="*/ 1581150 h 3638550"/>
              <a:gd name="connsiteX44" fmla="*/ 400050 w 2514600"/>
              <a:gd name="connsiteY44" fmla="*/ 1809750 h 3638550"/>
              <a:gd name="connsiteX45" fmla="*/ 390525 w 2514600"/>
              <a:gd name="connsiteY45" fmla="*/ 1943100 h 3638550"/>
              <a:gd name="connsiteX46" fmla="*/ 381000 w 2514600"/>
              <a:gd name="connsiteY46" fmla="*/ 2028825 h 3638550"/>
              <a:gd name="connsiteX47" fmla="*/ 371475 w 2514600"/>
              <a:gd name="connsiteY47" fmla="*/ 2200275 h 3638550"/>
              <a:gd name="connsiteX48" fmla="*/ 381000 w 2514600"/>
              <a:gd name="connsiteY48" fmla="*/ 2305050 h 3638550"/>
              <a:gd name="connsiteX49" fmla="*/ 352425 w 2514600"/>
              <a:gd name="connsiteY49" fmla="*/ 2657475 h 3638550"/>
              <a:gd name="connsiteX50" fmla="*/ 342900 w 2514600"/>
              <a:gd name="connsiteY50" fmla="*/ 3086100 h 3638550"/>
              <a:gd name="connsiteX51" fmla="*/ 323850 w 2514600"/>
              <a:gd name="connsiteY51" fmla="*/ 3190875 h 3638550"/>
              <a:gd name="connsiteX52" fmla="*/ 314325 w 2514600"/>
              <a:gd name="connsiteY52" fmla="*/ 3248025 h 3638550"/>
              <a:gd name="connsiteX53" fmla="*/ 323850 w 2514600"/>
              <a:gd name="connsiteY53" fmla="*/ 3276600 h 3638550"/>
              <a:gd name="connsiteX54" fmla="*/ 333375 w 2514600"/>
              <a:gd name="connsiteY54" fmla="*/ 3457575 h 3638550"/>
              <a:gd name="connsiteX55" fmla="*/ 409575 w 2514600"/>
              <a:gd name="connsiteY55" fmla="*/ 3486150 h 3638550"/>
              <a:gd name="connsiteX56" fmla="*/ 438150 w 2514600"/>
              <a:gd name="connsiteY56" fmla="*/ 3495675 h 3638550"/>
              <a:gd name="connsiteX57" fmla="*/ 504825 w 2514600"/>
              <a:gd name="connsiteY57" fmla="*/ 3543300 h 3638550"/>
              <a:gd name="connsiteX58" fmla="*/ 571500 w 2514600"/>
              <a:gd name="connsiteY58" fmla="*/ 3562350 h 3638550"/>
              <a:gd name="connsiteX59" fmla="*/ 647700 w 2514600"/>
              <a:gd name="connsiteY59" fmla="*/ 3581400 h 3638550"/>
              <a:gd name="connsiteX60" fmla="*/ 895350 w 2514600"/>
              <a:gd name="connsiteY60" fmla="*/ 3571875 h 3638550"/>
              <a:gd name="connsiteX61" fmla="*/ 1143000 w 2514600"/>
              <a:gd name="connsiteY61" fmla="*/ 3590925 h 3638550"/>
              <a:gd name="connsiteX62" fmla="*/ 1266825 w 2514600"/>
              <a:gd name="connsiteY62" fmla="*/ 3600450 h 3638550"/>
              <a:gd name="connsiteX63" fmla="*/ 1400175 w 2514600"/>
              <a:gd name="connsiteY63" fmla="*/ 3619500 h 3638550"/>
              <a:gd name="connsiteX64" fmla="*/ 1524000 w 2514600"/>
              <a:gd name="connsiteY64" fmla="*/ 3638550 h 3638550"/>
              <a:gd name="connsiteX65" fmla="*/ 1714500 w 2514600"/>
              <a:gd name="connsiteY65" fmla="*/ 3629025 h 3638550"/>
              <a:gd name="connsiteX66" fmla="*/ 1876425 w 2514600"/>
              <a:gd name="connsiteY66" fmla="*/ 3609975 h 3638550"/>
              <a:gd name="connsiteX67" fmla="*/ 1914525 w 2514600"/>
              <a:gd name="connsiteY67" fmla="*/ 3552825 h 3638550"/>
              <a:gd name="connsiteX68" fmla="*/ 1933575 w 2514600"/>
              <a:gd name="connsiteY68" fmla="*/ 3486150 h 3638550"/>
              <a:gd name="connsiteX69" fmla="*/ 1905000 w 2514600"/>
              <a:gd name="connsiteY69" fmla="*/ 3419475 h 3638550"/>
              <a:gd name="connsiteX70" fmla="*/ 1809750 w 2514600"/>
              <a:gd name="connsiteY70" fmla="*/ 3390900 h 3638550"/>
              <a:gd name="connsiteX71" fmla="*/ 1704975 w 2514600"/>
              <a:gd name="connsiteY71" fmla="*/ 3371850 h 3638550"/>
              <a:gd name="connsiteX72" fmla="*/ 1533525 w 2514600"/>
              <a:gd name="connsiteY72" fmla="*/ 3352800 h 3638550"/>
              <a:gd name="connsiteX73" fmla="*/ 1495425 w 2514600"/>
              <a:gd name="connsiteY73" fmla="*/ 3343275 h 3638550"/>
              <a:gd name="connsiteX74" fmla="*/ 1466850 w 2514600"/>
              <a:gd name="connsiteY74" fmla="*/ 3324225 h 3638550"/>
              <a:gd name="connsiteX75" fmla="*/ 1466850 w 2514600"/>
              <a:gd name="connsiteY75" fmla="*/ 3248025 h 3638550"/>
              <a:gd name="connsiteX76" fmla="*/ 1485900 w 2514600"/>
              <a:gd name="connsiteY76" fmla="*/ 3219450 h 3638550"/>
              <a:gd name="connsiteX77" fmla="*/ 1504950 w 2514600"/>
              <a:gd name="connsiteY77" fmla="*/ 3152775 h 3638550"/>
              <a:gd name="connsiteX78" fmla="*/ 1524000 w 2514600"/>
              <a:gd name="connsiteY78" fmla="*/ 3067050 h 3638550"/>
              <a:gd name="connsiteX79" fmla="*/ 1504950 w 2514600"/>
              <a:gd name="connsiteY79" fmla="*/ 2752725 h 3638550"/>
              <a:gd name="connsiteX80" fmla="*/ 1495425 w 2514600"/>
              <a:gd name="connsiteY80" fmla="*/ 2695575 h 3638550"/>
              <a:gd name="connsiteX81" fmla="*/ 1476375 w 2514600"/>
              <a:gd name="connsiteY81" fmla="*/ 2619375 h 3638550"/>
              <a:gd name="connsiteX82" fmla="*/ 1457325 w 2514600"/>
              <a:gd name="connsiteY82" fmla="*/ 2552700 h 3638550"/>
              <a:gd name="connsiteX83" fmla="*/ 1466850 w 2514600"/>
              <a:gd name="connsiteY83" fmla="*/ 2314575 h 3638550"/>
              <a:gd name="connsiteX84" fmla="*/ 1457325 w 2514600"/>
              <a:gd name="connsiteY84" fmla="*/ 2190750 h 3638550"/>
              <a:gd name="connsiteX85" fmla="*/ 1438275 w 2514600"/>
              <a:gd name="connsiteY85" fmla="*/ 2076450 h 3638550"/>
              <a:gd name="connsiteX86" fmla="*/ 1457325 w 2514600"/>
              <a:gd name="connsiteY86" fmla="*/ 1809750 h 3638550"/>
              <a:gd name="connsiteX87" fmla="*/ 1466850 w 2514600"/>
              <a:gd name="connsiteY87" fmla="*/ 1781175 h 3638550"/>
              <a:gd name="connsiteX88" fmla="*/ 1514475 w 2514600"/>
              <a:gd name="connsiteY88" fmla="*/ 1704975 h 3638550"/>
              <a:gd name="connsiteX89" fmla="*/ 1543050 w 2514600"/>
              <a:gd name="connsiteY89" fmla="*/ 1676400 h 3638550"/>
              <a:gd name="connsiteX90" fmla="*/ 1562100 w 2514600"/>
              <a:gd name="connsiteY90" fmla="*/ 1638300 h 3638550"/>
              <a:gd name="connsiteX91" fmla="*/ 1609725 w 2514600"/>
              <a:gd name="connsiteY91" fmla="*/ 1581150 h 3638550"/>
              <a:gd name="connsiteX92" fmla="*/ 1638300 w 2514600"/>
              <a:gd name="connsiteY92" fmla="*/ 1543050 h 3638550"/>
              <a:gd name="connsiteX93" fmla="*/ 1724025 w 2514600"/>
              <a:gd name="connsiteY93" fmla="*/ 1495425 h 3638550"/>
              <a:gd name="connsiteX94" fmla="*/ 1762125 w 2514600"/>
              <a:gd name="connsiteY94" fmla="*/ 1476375 h 3638550"/>
              <a:gd name="connsiteX95" fmla="*/ 2171700 w 2514600"/>
              <a:gd name="connsiteY95" fmla="*/ 1485900 h 3638550"/>
              <a:gd name="connsiteX96" fmla="*/ 2409825 w 2514600"/>
              <a:gd name="connsiteY96" fmla="*/ 1485900 h 3638550"/>
              <a:gd name="connsiteX97" fmla="*/ 2447925 w 2514600"/>
              <a:gd name="connsiteY97" fmla="*/ 1428750 h 3638550"/>
              <a:gd name="connsiteX98" fmla="*/ 2486025 w 2514600"/>
              <a:gd name="connsiteY98" fmla="*/ 1295400 h 3638550"/>
              <a:gd name="connsiteX99" fmla="*/ 2495550 w 2514600"/>
              <a:gd name="connsiteY99" fmla="*/ 1257300 h 3638550"/>
              <a:gd name="connsiteX100" fmla="*/ 2514600 w 2514600"/>
              <a:gd name="connsiteY100" fmla="*/ 1047750 h 3638550"/>
              <a:gd name="connsiteX101" fmla="*/ 2505075 w 2514600"/>
              <a:gd name="connsiteY101" fmla="*/ 781050 h 3638550"/>
              <a:gd name="connsiteX102" fmla="*/ 2495550 w 2514600"/>
              <a:gd name="connsiteY102" fmla="*/ 723900 h 3638550"/>
              <a:gd name="connsiteX103" fmla="*/ 2476500 w 2514600"/>
              <a:gd name="connsiteY103" fmla="*/ 495300 h 3638550"/>
              <a:gd name="connsiteX104" fmla="*/ 2457450 w 2514600"/>
              <a:gd name="connsiteY104" fmla="*/ 400050 h 3638550"/>
              <a:gd name="connsiteX105" fmla="*/ 2438400 w 2514600"/>
              <a:gd name="connsiteY105" fmla="*/ 371475 h 3638550"/>
              <a:gd name="connsiteX106" fmla="*/ 2419350 w 2514600"/>
              <a:gd name="connsiteY106" fmla="*/ 314325 h 3638550"/>
              <a:gd name="connsiteX107" fmla="*/ 2371725 w 2514600"/>
              <a:gd name="connsiteY107" fmla="*/ 257175 h 3638550"/>
              <a:gd name="connsiteX108" fmla="*/ 2295525 w 2514600"/>
              <a:gd name="connsiteY108" fmla="*/ 180975 h 3638550"/>
              <a:gd name="connsiteX109" fmla="*/ 2266950 w 2514600"/>
              <a:gd name="connsiteY109" fmla="*/ 152400 h 3638550"/>
              <a:gd name="connsiteX110" fmla="*/ 2209800 w 2514600"/>
              <a:gd name="connsiteY110" fmla="*/ 85725 h 3638550"/>
              <a:gd name="connsiteX111" fmla="*/ 2181225 w 2514600"/>
              <a:gd name="connsiteY111" fmla="*/ 76200 h 3638550"/>
              <a:gd name="connsiteX112" fmla="*/ 2105025 w 2514600"/>
              <a:gd name="connsiteY112" fmla="*/ 47625 h 3638550"/>
              <a:gd name="connsiteX113" fmla="*/ 2047875 w 2514600"/>
              <a:gd name="connsiteY113" fmla="*/ 38100 h 3638550"/>
              <a:gd name="connsiteX114" fmla="*/ 1838325 w 2514600"/>
              <a:gd name="connsiteY114" fmla="*/ 47625 h 3638550"/>
              <a:gd name="connsiteX115" fmla="*/ 1752600 w 2514600"/>
              <a:gd name="connsiteY115" fmla="*/ 57150 h 3638550"/>
              <a:gd name="connsiteX116" fmla="*/ 1495425 w 2514600"/>
              <a:gd name="connsiteY116" fmla="*/ 76200 h 3638550"/>
              <a:gd name="connsiteX117" fmla="*/ 1114425 w 2514600"/>
              <a:gd name="connsiteY117" fmla="*/ 95250 h 3638550"/>
              <a:gd name="connsiteX118" fmla="*/ 1019175 w 2514600"/>
              <a:gd name="connsiteY118" fmla="*/ 76200 h 3638550"/>
              <a:gd name="connsiteX119" fmla="*/ 942975 w 2514600"/>
              <a:gd name="connsiteY119" fmla="*/ 57150 h 3638550"/>
              <a:gd name="connsiteX120" fmla="*/ 914400 w 2514600"/>
              <a:gd name="connsiteY120" fmla="*/ 47625 h 3638550"/>
              <a:gd name="connsiteX121" fmla="*/ 809625 w 2514600"/>
              <a:gd name="connsiteY121" fmla="*/ 3810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514600" h="3638550">
                <a:moveTo>
                  <a:pt x="1009650" y="171450"/>
                </a:moveTo>
                <a:cubicBezTo>
                  <a:pt x="920874" y="112266"/>
                  <a:pt x="1082989" y="223041"/>
                  <a:pt x="895350" y="66675"/>
                </a:cubicBezTo>
                <a:cubicBezTo>
                  <a:pt x="887637" y="60247"/>
                  <a:pt x="876300" y="60325"/>
                  <a:pt x="866775" y="57150"/>
                </a:cubicBezTo>
                <a:cubicBezTo>
                  <a:pt x="858146" y="50678"/>
                  <a:pt x="814028" y="16489"/>
                  <a:pt x="800100" y="9525"/>
                </a:cubicBezTo>
                <a:cubicBezTo>
                  <a:pt x="791120" y="5035"/>
                  <a:pt x="781050" y="3175"/>
                  <a:pt x="771525" y="0"/>
                </a:cubicBezTo>
                <a:cubicBezTo>
                  <a:pt x="752475" y="6350"/>
                  <a:pt x="732336" y="10070"/>
                  <a:pt x="714375" y="19050"/>
                </a:cubicBezTo>
                <a:cubicBezTo>
                  <a:pt x="680508" y="35983"/>
                  <a:pt x="680402" y="38282"/>
                  <a:pt x="647700" y="47625"/>
                </a:cubicBezTo>
                <a:cubicBezTo>
                  <a:pt x="635113" y="51221"/>
                  <a:pt x="622139" y="53388"/>
                  <a:pt x="609600" y="57150"/>
                </a:cubicBezTo>
                <a:cubicBezTo>
                  <a:pt x="590366" y="62920"/>
                  <a:pt x="571931" y="71330"/>
                  <a:pt x="552450" y="76200"/>
                </a:cubicBezTo>
                <a:cubicBezTo>
                  <a:pt x="539750" y="79375"/>
                  <a:pt x="526607" y="81128"/>
                  <a:pt x="514350" y="85725"/>
                </a:cubicBezTo>
                <a:cubicBezTo>
                  <a:pt x="501055" y="90711"/>
                  <a:pt x="489720" y="100285"/>
                  <a:pt x="476250" y="104775"/>
                </a:cubicBezTo>
                <a:cubicBezTo>
                  <a:pt x="460891" y="109895"/>
                  <a:pt x="444331" y="110373"/>
                  <a:pt x="428625" y="114300"/>
                </a:cubicBezTo>
                <a:cubicBezTo>
                  <a:pt x="418885" y="116735"/>
                  <a:pt x="409704" y="121067"/>
                  <a:pt x="400050" y="123825"/>
                </a:cubicBezTo>
                <a:cubicBezTo>
                  <a:pt x="387463" y="127421"/>
                  <a:pt x="374729" y="130510"/>
                  <a:pt x="361950" y="133350"/>
                </a:cubicBezTo>
                <a:cubicBezTo>
                  <a:pt x="346146" y="136862"/>
                  <a:pt x="330031" y="138948"/>
                  <a:pt x="314325" y="142875"/>
                </a:cubicBezTo>
                <a:cubicBezTo>
                  <a:pt x="277308" y="152129"/>
                  <a:pt x="281826" y="158340"/>
                  <a:pt x="238125" y="171450"/>
                </a:cubicBezTo>
                <a:cubicBezTo>
                  <a:pt x="222618" y="176102"/>
                  <a:pt x="206119" y="176715"/>
                  <a:pt x="190500" y="180975"/>
                </a:cubicBezTo>
                <a:cubicBezTo>
                  <a:pt x="171127" y="186259"/>
                  <a:pt x="152400" y="193675"/>
                  <a:pt x="133350" y="200025"/>
                </a:cubicBezTo>
                <a:lnTo>
                  <a:pt x="104775" y="209550"/>
                </a:lnTo>
                <a:lnTo>
                  <a:pt x="76200" y="219075"/>
                </a:lnTo>
                <a:lnTo>
                  <a:pt x="57150" y="276225"/>
                </a:lnTo>
                <a:cubicBezTo>
                  <a:pt x="53975" y="285750"/>
                  <a:pt x="50060" y="295060"/>
                  <a:pt x="47625" y="304800"/>
                </a:cubicBezTo>
                <a:cubicBezTo>
                  <a:pt x="42792" y="324134"/>
                  <a:pt x="36774" y="352344"/>
                  <a:pt x="28575" y="371475"/>
                </a:cubicBezTo>
                <a:cubicBezTo>
                  <a:pt x="22982" y="384526"/>
                  <a:pt x="15875" y="396875"/>
                  <a:pt x="9525" y="409575"/>
                </a:cubicBezTo>
                <a:cubicBezTo>
                  <a:pt x="6350" y="425450"/>
                  <a:pt x="0" y="441011"/>
                  <a:pt x="0" y="457200"/>
                </a:cubicBezTo>
                <a:cubicBezTo>
                  <a:pt x="0" y="485951"/>
                  <a:pt x="4798" y="514565"/>
                  <a:pt x="9525" y="542925"/>
                </a:cubicBezTo>
                <a:cubicBezTo>
                  <a:pt x="13586" y="567294"/>
                  <a:pt x="28637" y="587519"/>
                  <a:pt x="38100" y="609600"/>
                </a:cubicBezTo>
                <a:cubicBezTo>
                  <a:pt x="42055" y="618828"/>
                  <a:pt x="43670" y="628947"/>
                  <a:pt x="47625" y="638175"/>
                </a:cubicBezTo>
                <a:cubicBezTo>
                  <a:pt x="53218" y="651226"/>
                  <a:pt x="61402" y="663092"/>
                  <a:pt x="66675" y="676275"/>
                </a:cubicBezTo>
                <a:cubicBezTo>
                  <a:pt x="74133" y="694919"/>
                  <a:pt x="74586" y="716717"/>
                  <a:pt x="85725" y="733425"/>
                </a:cubicBezTo>
                <a:cubicBezTo>
                  <a:pt x="98425" y="752475"/>
                  <a:pt x="116585" y="768855"/>
                  <a:pt x="123825" y="790575"/>
                </a:cubicBezTo>
                <a:cubicBezTo>
                  <a:pt x="127000" y="800100"/>
                  <a:pt x="128474" y="810373"/>
                  <a:pt x="133350" y="819150"/>
                </a:cubicBezTo>
                <a:cubicBezTo>
                  <a:pt x="144469" y="839164"/>
                  <a:pt x="164210" y="854580"/>
                  <a:pt x="171450" y="876300"/>
                </a:cubicBezTo>
                <a:cubicBezTo>
                  <a:pt x="185995" y="919935"/>
                  <a:pt x="174951" y="896843"/>
                  <a:pt x="209550" y="942975"/>
                </a:cubicBezTo>
                <a:cubicBezTo>
                  <a:pt x="215900" y="962025"/>
                  <a:pt x="221142" y="981481"/>
                  <a:pt x="228600" y="1000125"/>
                </a:cubicBezTo>
                <a:cubicBezTo>
                  <a:pt x="234950" y="1016000"/>
                  <a:pt x="242737" y="1031373"/>
                  <a:pt x="247650" y="1047750"/>
                </a:cubicBezTo>
                <a:cubicBezTo>
                  <a:pt x="252302" y="1063257"/>
                  <a:pt x="253248" y="1079669"/>
                  <a:pt x="257175" y="1095375"/>
                </a:cubicBezTo>
                <a:cubicBezTo>
                  <a:pt x="259610" y="1105115"/>
                  <a:pt x="264058" y="1114264"/>
                  <a:pt x="266700" y="1123950"/>
                </a:cubicBezTo>
                <a:cubicBezTo>
                  <a:pt x="273589" y="1149209"/>
                  <a:pt x="277471" y="1175312"/>
                  <a:pt x="285750" y="1200150"/>
                </a:cubicBezTo>
                <a:cubicBezTo>
                  <a:pt x="317761" y="1296182"/>
                  <a:pt x="268920" y="1147224"/>
                  <a:pt x="304800" y="1266825"/>
                </a:cubicBezTo>
                <a:cubicBezTo>
                  <a:pt x="310570" y="1286059"/>
                  <a:pt x="319912" y="1304284"/>
                  <a:pt x="323850" y="1323975"/>
                </a:cubicBezTo>
                <a:cubicBezTo>
                  <a:pt x="330200" y="1355725"/>
                  <a:pt x="332661" y="1388508"/>
                  <a:pt x="342900" y="1419225"/>
                </a:cubicBezTo>
                <a:cubicBezTo>
                  <a:pt x="363730" y="1481714"/>
                  <a:pt x="360705" y="1464762"/>
                  <a:pt x="371475" y="1524000"/>
                </a:cubicBezTo>
                <a:cubicBezTo>
                  <a:pt x="374930" y="1543001"/>
                  <a:pt x="379078" y="1561933"/>
                  <a:pt x="381000" y="1581150"/>
                </a:cubicBezTo>
                <a:cubicBezTo>
                  <a:pt x="388608" y="1657235"/>
                  <a:pt x="400050" y="1809750"/>
                  <a:pt x="400050" y="1809750"/>
                </a:cubicBezTo>
                <a:cubicBezTo>
                  <a:pt x="396875" y="1854200"/>
                  <a:pt x="394385" y="1898704"/>
                  <a:pt x="390525" y="1943100"/>
                </a:cubicBezTo>
                <a:cubicBezTo>
                  <a:pt x="388034" y="1971743"/>
                  <a:pt x="383124" y="2000153"/>
                  <a:pt x="381000" y="2028825"/>
                </a:cubicBezTo>
                <a:cubicBezTo>
                  <a:pt x="376772" y="2085907"/>
                  <a:pt x="374650" y="2143125"/>
                  <a:pt x="371475" y="2200275"/>
                </a:cubicBezTo>
                <a:cubicBezTo>
                  <a:pt x="374650" y="2235200"/>
                  <a:pt x="381923" y="2269993"/>
                  <a:pt x="381000" y="2305050"/>
                </a:cubicBezTo>
                <a:cubicBezTo>
                  <a:pt x="378324" y="2406734"/>
                  <a:pt x="363550" y="2546222"/>
                  <a:pt x="352425" y="2657475"/>
                </a:cubicBezTo>
                <a:cubicBezTo>
                  <a:pt x="349250" y="2800350"/>
                  <a:pt x="348392" y="2943295"/>
                  <a:pt x="342900" y="3086100"/>
                </a:cubicBezTo>
                <a:cubicBezTo>
                  <a:pt x="340594" y="3146056"/>
                  <a:pt x="333531" y="3142469"/>
                  <a:pt x="323850" y="3190875"/>
                </a:cubicBezTo>
                <a:cubicBezTo>
                  <a:pt x="320062" y="3209813"/>
                  <a:pt x="317500" y="3228975"/>
                  <a:pt x="314325" y="3248025"/>
                </a:cubicBezTo>
                <a:cubicBezTo>
                  <a:pt x="317500" y="3257550"/>
                  <a:pt x="322941" y="3266601"/>
                  <a:pt x="323850" y="3276600"/>
                </a:cubicBezTo>
                <a:cubicBezTo>
                  <a:pt x="329319" y="3336760"/>
                  <a:pt x="322072" y="3398233"/>
                  <a:pt x="333375" y="3457575"/>
                </a:cubicBezTo>
                <a:cubicBezTo>
                  <a:pt x="337295" y="3478155"/>
                  <a:pt x="404642" y="3484917"/>
                  <a:pt x="409575" y="3486150"/>
                </a:cubicBezTo>
                <a:cubicBezTo>
                  <a:pt x="419315" y="3488585"/>
                  <a:pt x="429170" y="3491185"/>
                  <a:pt x="438150" y="3495675"/>
                </a:cubicBezTo>
                <a:cubicBezTo>
                  <a:pt x="467634" y="3510417"/>
                  <a:pt x="474624" y="3526042"/>
                  <a:pt x="504825" y="3543300"/>
                </a:cubicBezTo>
                <a:cubicBezTo>
                  <a:pt x="516244" y="3549825"/>
                  <a:pt x="562221" y="3559699"/>
                  <a:pt x="571500" y="3562350"/>
                </a:cubicBezTo>
                <a:cubicBezTo>
                  <a:pt x="639841" y="3581876"/>
                  <a:pt x="550874" y="3562035"/>
                  <a:pt x="647700" y="3581400"/>
                </a:cubicBezTo>
                <a:cubicBezTo>
                  <a:pt x="730250" y="3578225"/>
                  <a:pt x="812754" y="3570287"/>
                  <a:pt x="895350" y="3571875"/>
                </a:cubicBezTo>
                <a:cubicBezTo>
                  <a:pt x="978129" y="3573467"/>
                  <a:pt x="1060450" y="3584575"/>
                  <a:pt x="1143000" y="3590925"/>
                </a:cubicBezTo>
                <a:cubicBezTo>
                  <a:pt x="1184275" y="3594100"/>
                  <a:pt x="1225844" y="3594596"/>
                  <a:pt x="1266825" y="3600450"/>
                </a:cubicBezTo>
                <a:cubicBezTo>
                  <a:pt x="1311275" y="3606800"/>
                  <a:pt x="1355885" y="3612118"/>
                  <a:pt x="1400175" y="3619500"/>
                </a:cubicBezTo>
                <a:cubicBezTo>
                  <a:pt x="1479470" y="3632716"/>
                  <a:pt x="1438206" y="3626294"/>
                  <a:pt x="1524000" y="3638550"/>
                </a:cubicBezTo>
                <a:lnTo>
                  <a:pt x="1714500" y="3629025"/>
                </a:lnTo>
                <a:cubicBezTo>
                  <a:pt x="1851282" y="3620979"/>
                  <a:pt x="1807057" y="3633098"/>
                  <a:pt x="1876425" y="3609975"/>
                </a:cubicBezTo>
                <a:cubicBezTo>
                  <a:pt x="1889125" y="3590925"/>
                  <a:pt x="1908972" y="3575037"/>
                  <a:pt x="1914525" y="3552825"/>
                </a:cubicBezTo>
                <a:cubicBezTo>
                  <a:pt x="1926485" y="3504985"/>
                  <a:pt x="1919910" y="3527144"/>
                  <a:pt x="1933575" y="3486150"/>
                </a:cubicBezTo>
                <a:cubicBezTo>
                  <a:pt x="1929074" y="3468147"/>
                  <a:pt x="1924490" y="3431656"/>
                  <a:pt x="1905000" y="3419475"/>
                </a:cubicBezTo>
                <a:cubicBezTo>
                  <a:pt x="1891900" y="3411287"/>
                  <a:pt x="1830518" y="3395515"/>
                  <a:pt x="1809750" y="3390900"/>
                </a:cubicBezTo>
                <a:cubicBezTo>
                  <a:pt x="1784670" y="3385327"/>
                  <a:pt x="1728608" y="3374804"/>
                  <a:pt x="1704975" y="3371850"/>
                </a:cubicBezTo>
                <a:cubicBezTo>
                  <a:pt x="1646276" y="3364513"/>
                  <a:pt x="1591632" y="3362485"/>
                  <a:pt x="1533525" y="3352800"/>
                </a:cubicBezTo>
                <a:cubicBezTo>
                  <a:pt x="1520612" y="3350648"/>
                  <a:pt x="1508125" y="3346450"/>
                  <a:pt x="1495425" y="3343275"/>
                </a:cubicBezTo>
                <a:cubicBezTo>
                  <a:pt x="1485900" y="3336925"/>
                  <a:pt x="1474001" y="3333164"/>
                  <a:pt x="1466850" y="3324225"/>
                </a:cubicBezTo>
                <a:cubicBezTo>
                  <a:pt x="1449909" y="3303049"/>
                  <a:pt x="1459059" y="3268801"/>
                  <a:pt x="1466850" y="3248025"/>
                </a:cubicBezTo>
                <a:cubicBezTo>
                  <a:pt x="1470870" y="3237306"/>
                  <a:pt x="1480780" y="3229689"/>
                  <a:pt x="1485900" y="3219450"/>
                </a:cubicBezTo>
                <a:cubicBezTo>
                  <a:pt x="1493513" y="3204225"/>
                  <a:pt x="1500881" y="3167017"/>
                  <a:pt x="1504950" y="3152775"/>
                </a:cubicBezTo>
                <a:cubicBezTo>
                  <a:pt x="1523709" y="3087120"/>
                  <a:pt x="1506811" y="3170187"/>
                  <a:pt x="1524000" y="3067050"/>
                </a:cubicBezTo>
                <a:cubicBezTo>
                  <a:pt x="1500317" y="2877582"/>
                  <a:pt x="1528859" y="3123315"/>
                  <a:pt x="1504950" y="2752725"/>
                </a:cubicBezTo>
                <a:cubicBezTo>
                  <a:pt x="1503707" y="2733452"/>
                  <a:pt x="1499472" y="2714459"/>
                  <a:pt x="1495425" y="2695575"/>
                </a:cubicBezTo>
                <a:cubicBezTo>
                  <a:pt x="1489939" y="2669974"/>
                  <a:pt x="1484654" y="2644213"/>
                  <a:pt x="1476375" y="2619375"/>
                </a:cubicBezTo>
                <a:cubicBezTo>
                  <a:pt x="1462710" y="2578381"/>
                  <a:pt x="1469285" y="2600540"/>
                  <a:pt x="1457325" y="2552700"/>
                </a:cubicBezTo>
                <a:cubicBezTo>
                  <a:pt x="1460500" y="2473325"/>
                  <a:pt x="1466850" y="2394013"/>
                  <a:pt x="1466850" y="2314575"/>
                </a:cubicBezTo>
                <a:cubicBezTo>
                  <a:pt x="1466850" y="2273178"/>
                  <a:pt x="1461250" y="2231960"/>
                  <a:pt x="1457325" y="2190750"/>
                </a:cubicBezTo>
                <a:cubicBezTo>
                  <a:pt x="1450464" y="2118712"/>
                  <a:pt x="1451815" y="2130612"/>
                  <a:pt x="1438275" y="2076450"/>
                </a:cubicBezTo>
                <a:cubicBezTo>
                  <a:pt x="1441820" y="2002015"/>
                  <a:pt x="1440731" y="1892722"/>
                  <a:pt x="1457325" y="1809750"/>
                </a:cubicBezTo>
                <a:cubicBezTo>
                  <a:pt x="1459294" y="1799905"/>
                  <a:pt x="1462895" y="1790403"/>
                  <a:pt x="1466850" y="1781175"/>
                </a:cubicBezTo>
                <a:cubicBezTo>
                  <a:pt x="1480788" y="1748652"/>
                  <a:pt x="1491033" y="1732324"/>
                  <a:pt x="1514475" y="1704975"/>
                </a:cubicBezTo>
                <a:cubicBezTo>
                  <a:pt x="1523241" y="1694748"/>
                  <a:pt x="1535220" y="1687361"/>
                  <a:pt x="1543050" y="1676400"/>
                </a:cubicBezTo>
                <a:cubicBezTo>
                  <a:pt x="1551303" y="1664846"/>
                  <a:pt x="1555055" y="1650628"/>
                  <a:pt x="1562100" y="1638300"/>
                </a:cubicBezTo>
                <a:cubicBezTo>
                  <a:pt x="1586159" y="1596196"/>
                  <a:pt x="1575953" y="1620550"/>
                  <a:pt x="1609725" y="1581150"/>
                </a:cubicBezTo>
                <a:cubicBezTo>
                  <a:pt x="1620056" y="1569097"/>
                  <a:pt x="1626435" y="1553597"/>
                  <a:pt x="1638300" y="1543050"/>
                </a:cubicBezTo>
                <a:cubicBezTo>
                  <a:pt x="1695911" y="1491841"/>
                  <a:pt x="1677191" y="1515497"/>
                  <a:pt x="1724025" y="1495425"/>
                </a:cubicBezTo>
                <a:cubicBezTo>
                  <a:pt x="1737076" y="1489832"/>
                  <a:pt x="1749425" y="1482725"/>
                  <a:pt x="1762125" y="1476375"/>
                </a:cubicBezTo>
                <a:lnTo>
                  <a:pt x="2171700" y="1485900"/>
                </a:lnTo>
                <a:cubicBezTo>
                  <a:pt x="2399574" y="1494499"/>
                  <a:pt x="2107768" y="1506037"/>
                  <a:pt x="2409825" y="1485900"/>
                </a:cubicBezTo>
                <a:cubicBezTo>
                  <a:pt x="2422525" y="1466850"/>
                  <a:pt x="2440685" y="1450470"/>
                  <a:pt x="2447925" y="1428750"/>
                </a:cubicBezTo>
                <a:cubicBezTo>
                  <a:pt x="2475254" y="1346762"/>
                  <a:pt x="2462105" y="1391081"/>
                  <a:pt x="2486025" y="1295400"/>
                </a:cubicBezTo>
                <a:cubicBezTo>
                  <a:pt x="2489200" y="1282700"/>
                  <a:pt x="2493926" y="1270290"/>
                  <a:pt x="2495550" y="1257300"/>
                </a:cubicBezTo>
                <a:cubicBezTo>
                  <a:pt x="2510602" y="1136881"/>
                  <a:pt x="2503251" y="1206633"/>
                  <a:pt x="2514600" y="1047750"/>
                </a:cubicBezTo>
                <a:cubicBezTo>
                  <a:pt x="2511425" y="958850"/>
                  <a:pt x="2510299" y="869853"/>
                  <a:pt x="2505075" y="781050"/>
                </a:cubicBezTo>
                <a:cubicBezTo>
                  <a:pt x="2503941" y="761771"/>
                  <a:pt x="2497807" y="743080"/>
                  <a:pt x="2495550" y="723900"/>
                </a:cubicBezTo>
                <a:cubicBezTo>
                  <a:pt x="2479243" y="585290"/>
                  <a:pt x="2492296" y="645365"/>
                  <a:pt x="2476500" y="495300"/>
                </a:cubicBezTo>
                <a:cubicBezTo>
                  <a:pt x="2475401" y="484856"/>
                  <a:pt x="2464489" y="416474"/>
                  <a:pt x="2457450" y="400050"/>
                </a:cubicBezTo>
                <a:cubicBezTo>
                  <a:pt x="2452941" y="389528"/>
                  <a:pt x="2443049" y="381936"/>
                  <a:pt x="2438400" y="371475"/>
                </a:cubicBezTo>
                <a:cubicBezTo>
                  <a:pt x="2430245" y="353125"/>
                  <a:pt x="2433549" y="328524"/>
                  <a:pt x="2419350" y="314325"/>
                </a:cubicBezTo>
                <a:cubicBezTo>
                  <a:pt x="2257847" y="152822"/>
                  <a:pt x="2504335" y="403046"/>
                  <a:pt x="2371725" y="257175"/>
                </a:cubicBezTo>
                <a:cubicBezTo>
                  <a:pt x="2347562" y="230596"/>
                  <a:pt x="2320925" y="206375"/>
                  <a:pt x="2295525" y="180975"/>
                </a:cubicBezTo>
                <a:cubicBezTo>
                  <a:pt x="2286000" y="171450"/>
                  <a:pt x="2275032" y="163176"/>
                  <a:pt x="2266950" y="152400"/>
                </a:cubicBezTo>
                <a:cubicBezTo>
                  <a:pt x="2253745" y="134794"/>
                  <a:pt x="2229700" y="98992"/>
                  <a:pt x="2209800" y="85725"/>
                </a:cubicBezTo>
                <a:cubicBezTo>
                  <a:pt x="2201446" y="80156"/>
                  <a:pt x="2190626" y="79725"/>
                  <a:pt x="2181225" y="76200"/>
                </a:cubicBezTo>
                <a:cubicBezTo>
                  <a:pt x="2170439" y="72155"/>
                  <a:pt x="2122714" y="51556"/>
                  <a:pt x="2105025" y="47625"/>
                </a:cubicBezTo>
                <a:cubicBezTo>
                  <a:pt x="2086172" y="43435"/>
                  <a:pt x="2066925" y="41275"/>
                  <a:pt x="2047875" y="38100"/>
                </a:cubicBezTo>
                <a:lnTo>
                  <a:pt x="1838325" y="47625"/>
                </a:lnTo>
                <a:cubicBezTo>
                  <a:pt x="1809634" y="49476"/>
                  <a:pt x="1781252" y="54762"/>
                  <a:pt x="1752600" y="57150"/>
                </a:cubicBezTo>
                <a:lnTo>
                  <a:pt x="1495425" y="76200"/>
                </a:lnTo>
                <a:cubicBezTo>
                  <a:pt x="1254161" y="89604"/>
                  <a:pt x="1381154" y="83126"/>
                  <a:pt x="1114425" y="95250"/>
                </a:cubicBezTo>
                <a:cubicBezTo>
                  <a:pt x="1082675" y="88900"/>
                  <a:pt x="1050587" y="84053"/>
                  <a:pt x="1019175" y="76200"/>
                </a:cubicBezTo>
                <a:cubicBezTo>
                  <a:pt x="993775" y="69850"/>
                  <a:pt x="967813" y="65429"/>
                  <a:pt x="942975" y="57150"/>
                </a:cubicBezTo>
                <a:cubicBezTo>
                  <a:pt x="933450" y="53975"/>
                  <a:pt x="924245" y="49594"/>
                  <a:pt x="914400" y="47625"/>
                </a:cubicBezTo>
                <a:cubicBezTo>
                  <a:pt x="857795" y="36304"/>
                  <a:pt x="857367" y="38100"/>
                  <a:pt x="809625" y="38100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423" name="TextBox 1201"/>
          <p:cNvSpPr txBox="1">
            <a:spLocks noChangeArrowheads="1"/>
          </p:cNvSpPr>
          <p:nvPr/>
        </p:nvSpPr>
        <p:spPr bwMode="auto">
          <a:xfrm>
            <a:off x="2781937" y="6303540"/>
            <a:ext cx="2033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b="1" dirty="0" smtClean="0"/>
              <a:t>mRNA degradation</a:t>
            </a:r>
            <a:endParaRPr lang="en-US" altLang="en-US" b="1" dirty="0"/>
          </a:p>
        </p:txBody>
      </p:sp>
      <p:sp>
        <p:nvSpPr>
          <p:cNvPr id="424" name="TextBox 1252"/>
          <p:cNvSpPr txBox="1">
            <a:spLocks noChangeArrowheads="1"/>
          </p:cNvSpPr>
          <p:nvPr/>
        </p:nvSpPr>
        <p:spPr bwMode="auto">
          <a:xfrm>
            <a:off x="7255437" y="4731303"/>
            <a:ext cx="1997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dirty="0" err="1" smtClean="0"/>
              <a:t>hp</a:t>
            </a:r>
            <a:r>
              <a:rPr lang="en-US" altLang="en-US" dirty="0" smtClean="0"/>
              <a:t>- hairpin</a:t>
            </a:r>
          </a:p>
          <a:p>
            <a:pPr eaLnBrk="1" hangingPunct="1"/>
            <a:r>
              <a:rPr lang="en-US" altLang="en-US" dirty="0" smtClean="0"/>
              <a:t>ds- </a:t>
            </a:r>
            <a:r>
              <a:rPr lang="en-US" altLang="en-US" dirty="0"/>
              <a:t>double stranded</a:t>
            </a:r>
          </a:p>
          <a:p>
            <a:pPr eaLnBrk="1" hangingPunct="1"/>
            <a:r>
              <a:rPr lang="en-US" altLang="en-US" dirty="0" err="1"/>
              <a:t>ss</a:t>
            </a:r>
            <a:r>
              <a:rPr lang="en-US" altLang="en-US" dirty="0"/>
              <a:t>- single stranded</a:t>
            </a:r>
          </a:p>
        </p:txBody>
      </p:sp>
      <p:grpSp>
        <p:nvGrpSpPr>
          <p:cNvPr id="425" name="Group 33"/>
          <p:cNvGrpSpPr>
            <a:grpSpLocks/>
          </p:cNvGrpSpPr>
          <p:nvPr/>
        </p:nvGrpSpPr>
        <p:grpSpPr bwMode="auto">
          <a:xfrm>
            <a:off x="6179886" y="2098808"/>
            <a:ext cx="1947441" cy="159557"/>
            <a:chOff x="6019799" y="4635490"/>
            <a:chExt cx="1023937" cy="133883"/>
          </a:xfrm>
        </p:grpSpPr>
        <p:grpSp>
          <p:nvGrpSpPr>
            <p:cNvPr id="426" name="Group 135"/>
            <p:cNvGrpSpPr>
              <a:grpSpLocks/>
            </p:cNvGrpSpPr>
            <p:nvPr/>
          </p:nvGrpSpPr>
          <p:grpSpPr bwMode="auto">
            <a:xfrm>
              <a:off x="6019799" y="4635490"/>
              <a:ext cx="1023937" cy="133883"/>
              <a:chOff x="5410201" y="4648200"/>
              <a:chExt cx="2020569" cy="160660"/>
            </a:xfrm>
          </p:grpSpPr>
          <p:grpSp>
            <p:nvGrpSpPr>
              <p:cNvPr id="428" name="Group 94"/>
              <p:cNvGrpSpPr>
                <a:grpSpLocks/>
              </p:cNvGrpSpPr>
              <p:nvPr/>
            </p:nvGrpSpPr>
            <p:grpSpPr bwMode="auto">
              <a:xfrm>
                <a:off x="5410201" y="4648200"/>
                <a:ext cx="2020569" cy="160660"/>
                <a:chOff x="2428859" y="3571873"/>
                <a:chExt cx="2020583" cy="160661"/>
              </a:xfrm>
            </p:grpSpPr>
            <p:grpSp>
              <p:nvGrpSpPr>
                <p:cNvPr id="431" name="Group 26"/>
                <p:cNvGrpSpPr>
                  <a:grpSpLocks/>
                </p:cNvGrpSpPr>
                <p:nvPr/>
              </p:nvGrpSpPr>
              <p:grpSpPr bwMode="auto">
                <a:xfrm>
                  <a:off x="2428859" y="3571874"/>
                  <a:ext cx="2020583" cy="160660"/>
                  <a:chOff x="3643305" y="3500436"/>
                  <a:chExt cx="2020583" cy="160660"/>
                </a:xfrm>
              </p:grpSpPr>
              <p:cxnSp>
                <p:nvCxnSpPr>
                  <p:cNvPr id="465" name="Straight Connector 464"/>
                  <p:cNvCxnSpPr/>
                  <p:nvPr/>
                </p:nvCxnSpPr>
                <p:spPr>
                  <a:xfrm rot="5400000" flipH="1">
                    <a:off x="4657004" y="2654212"/>
                    <a:ext cx="5716" cy="200805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643305" y="3500436"/>
                    <a:ext cx="1995521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2" name="Group 58"/>
                <p:cNvGrpSpPr>
                  <a:grpSpLocks/>
                </p:cNvGrpSpPr>
                <p:nvPr/>
              </p:nvGrpSpPr>
              <p:grpSpPr bwMode="auto">
                <a:xfrm>
                  <a:off x="3857620" y="3571876"/>
                  <a:ext cx="501653" cy="142876"/>
                  <a:chOff x="6858016" y="3000372"/>
                  <a:chExt cx="501653" cy="142876"/>
                </a:xfrm>
              </p:grpSpPr>
              <p:cxnSp>
                <p:nvCxnSpPr>
                  <p:cNvPr id="457" name="Straight Connector 456"/>
                  <p:cNvCxnSpPr/>
                  <p:nvPr/>
                </p:nvCxnSpPr>
                <p:spPr>
                  <a:xfrm rot="5400000">
                    <a:off x="7280738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 rot="5400000">
                    <a:off x="7210252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 rot="5400000">
                    <a:off x="7149165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/>
                  <p:cNvCxnSpPr/>
                  <p:nvPr/>
                </p:nvCxnSpPr>
                <p:spPr>
                  <a:xfrm rot="5400000">
                    <a:off x="7075547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 rot="5400000">
                    <a:off x="7006628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 rot="5400000">
                    <a:off x="6936142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 rot="5400000">
                    <a:off x="6865656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 rot="5400000">
                    <a:off x="6792038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3" name="Group 67"/>
                <p:cNvGrpSpPr>
                  <a:grpSpLocks/>
                </p:cNvGrpSpPr>
                <p:nvPr/>
              </p:nvGrpSpPr>
              <p:grpSpPr bwMode="auto">
                <a:xfrm>
                  <a:off x="3357554" y="3571876"/>
                  <a:ext cx="430215" cy="142876"/>
                  <a:chOff x="6929454" y="3000372"/>
                  <a:chExt cx="430215" cy="142876"/>
                </a:xfrm>
              </p:grpSpPr>
              <p:cxnSp>
                <p:nvCxnSpPr>
                  <p:cNvPr id="450" name="Straight Connector 449"/>
                  <p:cNvCxnSpPr/>
                  <p:nvPr/>
                </p:nvCxnSpPr>
                <p:spPr>
                  <a:xfrm rot="5400000">
                    <a:off x="7293056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/>
                  <p:cNvCxnSpPr/>
                  <p:nvPr/>
                </p:nvCxnSpPr>
                <p:spPr>
                  <a:xfrm rot="5400000">
                    <a:off x="7222570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/>
                  <p:cNvCxnSpPr/>
                  <p:nvPr/>
                </p:nvCxnSpPr>
                <p:spPr>
                  <a:xfrm rot="5400000">
                    <a:off x="7148952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 rot="5400000">
                    <a:off x="7078466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 rot="5400000">
                    <a:off x="7007982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 rot="5400000">
                    <a:off x="6934363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 rot="5400000">
                    <a:off x="6863879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4" name="Group 76"/>
                <p:cNvGrpSpPr>
                  <a:grpSpLocks/>
                </p:cNvGrpSpPr>
                <p:nvPr/>
              </p:nvGrpSpPr>
              <p:grpSpPr bwMode="auto">
                <a:xfrm>
                  <a:off x="2785985" y="3571873"/>
                  <a:ext cx="433292" cy="131447"/>
                  <a:chOff x="6857951" y="3000369"/>
                  <a:chExt cx="433292" cy="131447"/>
                </a:xfrm>
              </p:grpSpPr>
              <p:cxnSp>
                <p:nvCxnSpPr>
                  <p:cNvPr id="443" name="Straight Connector 442"/>
                  <p:cNvCxnSpPr/>
                  <p:nvPr/>
                </p:nvCxnSpPr>
                <p:spPr>
                  <a:xfrm rot="5400000">
                    <a:off x="7222972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/>
                  <p:cNvCxnSpPr/>
                  <p:nvPr/>
                </p:nvCxnSpPr>
                <p:spPr>
                  <a:xfrm rot="5400000">
                    <a:off x="7149354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 rot="5400000">
                    <a:off x="7078868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 rot="5400000">
                    <a:off x="700525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 rot="5400000">
                    <a:off x="6934764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 rot="5400000">
                    <a:off x="6864278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 rot="5400000">
                    <a:off x="6793794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85"/>
                <p:cNvGrpSpPr>
                  <a:grpSpLocks/>
                </p:cNvGrpSpPr>
                <p:nvPr/>
              </p:nvGrpSpPr>
              <p:grpSpPr bwMode="auto">
                <a:xfrm>
                  <a:off x="2500912" y="3571873"/>
                  <a:ext cx="501231" cy="131447"/>
                  <a:chOff x="6858630" y="3000369"/>
                  <a:chExt cx="501231" cy="131447"/>
                </a:xfrm>
              </p:grpSpPr>
              <p:cxnSp>
                <p:nvCxnSpPr>
                  <p:cNvPr id="436" name="Straight Connector 435"/>
                  <p:cNvCxnSpPr/>
                  <p:nvPr/>
                </p:nvCxnSpPr>
                <p:spPr>
                  <a:xfrm rot="5400000">
                    <a:off x="7292570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 rot="5400000">
                    <a:off x="721895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 rot="5400000">
                    <a:off x="707798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 rot="5400000">
                    <a:off x="7004362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 rot="5400000">
                    <a:off x="6933876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 rot="5400000">
                    <a:off x="6863390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 rot="5400000">
                    <a:off x="6792904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0" name="Straight Connector 429"/>
              <p:cNvCxnSpPr/>
              <p:nvPr/>
            </p:nvCxnSpPr>
            <p:spPr bwMode="auto">
              <a:xfrm>
                <a:off x="7378046" y="4667250"/>
                <a:ext cx="0" cy="112394"/>
              </a:xfrm>
              <a:prstGeom prst="line">
                <a:avLst/>
              </a:prstGeom>
              <a:ln w="793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7" name="Straight Connector 426"/>
            <p:cNvCxnSpPr/>
            <p:nvPr/>
          </p:nvCxnSpPr>
          <p:spPr bwMode="auto">
            <a:xfrm rot="5400000">
              <a:off x="6400800" y="4699000"/>
              <a:ext cx="10953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8" name="Right Arrow 467"/>
          <p:cNvSpPr/>
          <p:nvPr/>
        </p:nvSpPr>
        <p:spPr bwMode="auto">
          <a:xfrm rot="8247333">
            <a:off x="6526584" y="2526894"/>
            <a:ext cx="391398" cy="179387"/>
          </a:xfrm>
          <a:prstGeom prst="rightArrow">
            <a:avLst>
              <a:gd name="adj1" fmla="val 34667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271" name="Right Arrow 270"/>
          <p:cNvSpPr/>
          <p:nvPr/>
        </p:nvSpPr>
        <p:spPr bwMode="auto">
          <a:xfrm rot="7003756">
            <a:off x="2670261" y="5279647"/>
            <a:ext cx="304800" cy="179387"/>
          </a:xfrm>
          <a:prstGeom prst="rightArrow">
            <a:avLst>
              <a:gd name="adj1" fmla="val 34667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29" name="TextBox 1201"/>
          <p:cNvSpPr txBox="1">
            <a:spLocks noChangeArrowheads="1"/>
          </p:cNvSpPr>
          <p:nvPr/>
        </p:nvSpPr>
        <p:spPr bwMode="auto">
          <a:xfrm>
            <a:off x="865276" y="6148455"/>
            <a:ext cx="15459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b="1" dirty="0" smtClean="0"/>
              <a:t>Translational repression</a:t>
            </a:r>
            <a:endParaRPr lang="en-US" altLang="en-US" b="1" dirty="0"/>
          </a:p>
        </p:txBody>
      </p:sp>
      <p:sp>
        <p:nvSpPr>
          <p:cNvPr id="470" name="Freeform 469"/>
          <p:cNvSpPr/>
          <p:nvPr/>
        </p:nvSpPr>
        <p:spPr bwMode="auto">
          <a:xfrm>
            <a:off x="1380318" y="5232172"/>
            <a:ext cx="696017" cy="795883"/>
          </a:xfrm>
          <a:custGeom>
            <a:avLst/>
            <a:gdLst>
              <a:gd name="connsiteX0" fmla="*/ 0 w 602826"/>
              <a:gd name="connsiteY0" fmla="*/ 379307 h 663787"/>
              <a:gd name="connsiteX1" fmla="*/ 20320 w 602826"/>
              <a:gd name="connsiteY1" fmla="*/ 365760 h 663787"/>
              <a:gd name="connsiteX2" fmla="*/ 67733 w 602826"/>
              <a:gd name="connsiteY2" fmla="*/ 338667 h 663787"/>
              <a:gd name="connsiteX3" fmla="*/ 67733 w 602826"/>
              <a:gd name="connsiteY3" fmla="*/ 169334 h 663787"/>
              <a:gd name="connsiteX4" fmla="*/ 74506 w 602826"/>
              <a:gd name="connsiteY4" fmla="*/ 121920 h 663787"/>
              <a:gd name="connsiteX5" fmla="*/ 115146 w 602826"/>
              <a:gd name="connsiteY5" fmla="*/ 81280 h 663787"/>
              <a:gd name="connsiteX6" fmla="*/ 155786 w 602826"/>
              <a:gd name="connsiteY6" fmla="*/ 54187 h 663787"/>
              <a:gd name="connsiteX7" fmla="*/ 230293 w 602826"/>
              <a:gd name="connsiteY7" fmla="*/ 6774 h 663787"/>
              <a:gd name="connsiteX8" fmla="*/ 264160 w 602826"/>
              <a:gd name="connsiteY8" fmla="*/ 0 h 663787"/>
              <a:gd name="connsiteX9" fmla="*/ 338666 w 602826"/>
              <a:gd name="connsiteY9" fmla="*/ 6774 h 663787"/>
              <a:gd name="connsiteX10" fmla="*/ 399626 w 602826"/>
              <a:gd name="connsiteY10" fmla="*/ 20320 h 663787"/>
              <a:gd name="connsiteX11" fmla="*/ 426720 w 602826"/>
              <a:gd name="connsiteY11" fmla="*/ 33867 h 663787"/>
              <a:gd name="connsiteX12" fmla="*/ 480906 w 602826"/>
              <a:gd name="connsiteY12" fmla="*/ 54187 h 663787"/>
              <a:gd name="connsiteX13" fmla="*/ 521546 w 602826"/>
              <a:gd name="connsiteY13" fmla="*/ 81280 h 663787"/>
              <a:gd name="connsiteX14" fmla="*/ 541866 w 602826"/>
              <a:gd name="connsiteY14" fmla="*/ 94827 h 663787"/>
              <a:gd name="connsiteX15" fmla="*/ 582506 w 602826"/>
              <a:gd name="connsiteY15" fmla="*/ 135467 h 663787"/>
              <a:gd name="connsiteX16" fmla="*/ 596053 w 602826"/>
              <a:gd name="connsiteY16" fmla="*/ 176107 h 663787"/>
              <a:gd name="connsiteX17" fmla="*/ 602826 w 602826"/>
              <a:gd name="connsiteY17" fmla="*/ 196427 h 663787"/>
              <a:gd name="connsiteX18" fmla="*/ 562186 w 602826"/>
              <a:gd name="connsiteY18" fmla="*/ 277707 h 663787"/>
              <a:gd name="connsiteX19" fmla="*/ 548640 w 602826"/>
              <a:gd name="connsiteY19" fmla="*/ 298027 h 663787"/>
              <a:gd name="connsiteX20" fmla="*/ 535093 w 602826"/>
              <a:gd name="connsiteY20" fmla="*/ 318347 h 663787"/>
              <a:gd name="connsiteX21" fmla="*/ 562186 w 602826"/>
              <a:gd name="connsiteY21" fmla="*/ 365760 h 663787"/>
              <a:gd name="connsiteX22" fmla="*/ 568960 w 602826"/>
              <a:gd name="connsiteY22" fmla="*/ 386080 h 663787"/>
              <a:gd name="connsiteX23" fmla="*/ 582506 w 602826"/>
              <a:gd name="connsiteY23" fmla="*/ 406400 h 663787"/>
              <a:gd name="connsiteX24" fmla="*/ 596053 w 602826"/>
              <a:gd name="connsiteY24" fmla="*/ 453814 h 663787"/>
              <a:gd name="connsiteX25" fmla="*/ 602826 w 602826"/>
              <a:gd name="connsiteY25" fmla="*/ 474134 h 663787"/>
              <a:gd name="connsiteX26" fmla="*/ 596053 w 602826"/>
              <a:gd name="connsiteY26" fmla="*/ 548640 h 663787"/>
              <a:gd name="connsiteX27" fmla="*/ 589280 w 602826"/>
              <a:gd name="connsiteY27" fmla="*/ 568960 h 663787"/>
              <a:gd name="connsiteX28" fmla="*/ 548640 w 602826"/>
              <a:gd name="connsiteY28" fmla="*/ 596054 h 663787"/>
              <a:gd name="connsiteX29" fmla="*/ 508000 w 602826"/>
              <a:gd name="connsiteY29" fmla="*/ 623147 h 663787"/>
              <a:gd name="connsiteX30" fmla="*/ 467360 w 602826"/>
              <a:gd name="connsiteY30" fmla="*/ 650240 h 663787"/>
              <a:gd name="connsiteX31" fmla="*/ 413173 w 602826"/>
              <a:gd name="connsiteY31" fmla="*/ 663787 h 663787"/>
              <a:gd name="connsiteX32" fmla="*/ 237066 w 602826"/>
              <a:gd name="connsiteY32" fmla="*/ 650240 h 663787"/>
              <a:gd name="connsiteX33" fmla="*/ 176106 w 602826"/>
              <a:gd name="connsiteY33" fmla="*/ 629920 h 663787"/>
              <a:gd name="connsiteX34" fmla="*/ 155786 w 602826"/>
              <a:gd name="connsiteY34" fmla="*/ 623147 h 663787"/>
              <a:gd name="connsiteX35" fmla="*/ 135466 w 602826"/>
              <a:gd name="connsiteY35" fmla="*/ 616374 h 663787"/>
              <a:gd name="connsiteX36" fmla="*/ 74506 w 602826"/>
              <a:gd name="connsiteY36" fmla="*/ 562187 h 663787"/>
              <a:gd name="connsiteX37" fmla="*/ 54186 w 602826"/>
              <a:gd name="connsiteY37" fmla="*/ 541867 h 663787"/>
              <a:gd name="connsiteX38" fmla="*/ 33866 w 602826"/>
              <a:gd name="connsiteY38" fmla="*/ 501227 h 663787"/>
              <a:gd name="connsiteX39" fmla="*/ 27093 w 602826"/>
              <a:gd name="connsiteY39" fmla="*/ 480907 h 663787"/>
              <a:gd name="connsiteX40" fmla="*/ 13546 w 602826"/>
              <a:gd name="connsiteY40" fmla="*/ 419947 h 663787"/>
              <a:gd name="connsiteX41" fmla="*/ 0 w 602826"/>
              <a:gd name="connsiteY41" fmla="*/ 379307 h 66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2826" h="663787">
                <a:moveTo>
                  <a:pt x="0" y="379307"/>
                </a:moveTo>
                <a:cubicBezTo>
                  <a:pt x="6773" y="374791"/>
                  <a:pt x="13252" y="369799"/>
                  <a:pt x="20320" y="365760"/>
                </a:cubicBezTo>
                <a:cubicBezTo>
                  <a:pt x="80475" y="331386"/>
                  <a:pt x="18226" y="371672"/>
                  <a:pt x="67733" y="338667"/>
                </a:cubicBezTo>
                <a:cubicBezTo>
                  <a:pt x="56051" y="256891"/>
                  <a:pt x="57914" y="292073"/>
                  <a:pt x="67733" y="169334"/>
                </a:cubicBezTo>
                <a:cubicBezTo>
                  <a:pt x="69006" y="153420"/>
                  <a:pt x="69919" y="137212"/>
                  <a:pt x="74506" y="121920"/>
                </a:cubicBezTo>
                <a:cubicBezTo>
                  <a:pt x="80697" y="101284"/>
                  <a:pt x="100425" y="93898"/>
                  <a:pt x="115146" y="81280"/>
                </a:cubicBezTo>
                <a:cubicBezTo>
                  <a:pt x="147433" y="53606"/>
                  <a:pt x="121222" y="65708"/>
                  <a:pt x="155786" y="54187"/>
                </a:cubicBezTo>
                <a:cubicBezTo>
                  <a:pt x="193691" y="25758"/>
                  <a:pt x="195509" y="15470"/>
                  <a:pt x="230293" y="6774"/>
                </a:cubicBezTo>
                <a:cubicBezTo>
                  <a:pt x="241462" y="3982"/>
                  <a:pt x="252871" y="2258"/>
                  <a:pt x="264160" y="0"/>
                </a:cubicBezTo>
                <a:cubicBezTo>
                  <a:pt x="288995" y="2258"/>
                  <a:pt x="313921" y="3681"/>
                  <a:pt x="338666" y="6774"/>
                </a:cubicBezTo>
                <a:cubicBezTo>
                  <a:pt x="355867" y="8924"/>
                  <a:pt x="382221" y="15969"/>
                  <a:pt x="399626" y="20320"/>
                </a:cubicBezTo>
                <a:cubicBezTo>
                  <a:pt x="408657" y="24836"/>
                  <a:pt x="417439" y="29890"/>
                  <a:pt x="426720" y="33867"/>
                </a:cubicBezTo>
                <a:cubicBezTo>
                  <a:pt x="454943" y="45963"/>
                  <a:pt x="446595" y="35472"/>
                  <a:pt x="480906" y="54187"/>
                </a:cubicBezTo>
                <a:cubicBezTo>
                  <a:pt x="495199" y="61983"/>
                  <a:pt x="507999" y="72249"/>
                  <a:pt x="521546" y="81280"/>
                </a:cubicBezTo>
                <a:cubicBezTo>
                  <a:pt x="528319" y="85796"/>
                  <a:pt x="536110" y="89071"/>
                  <a:pt x="541866" y="94827"/>
                </a:cubicBezTo>
                <a:lnTo>
                  <a:pt x="582506" y="135467"/>
                </a:lnTo>
                <a:lnTo>
                  <a:pt x="596053" y="176107"/>
                </a:lnTo>
                <a:lnTo>
                  <a:pt x="602826" y="196427"/>
                </a:lnTo>
                <a:cubicBezTo>
                  <a:pt x="584131" y="252515"/>
                  <a:pt x="597202" y="225183"/>
                  <a:pt x="562186" y="277707"/>
                </a:cubicBezTo>
                <a:lnTo>
                  <a:pt x="548640" y="298027"/>
                </a:lnTo>
                <a:lnTo>
                  <a:pt x="535093" y="318347"/>
                </a:lnTo>
                <a:cubicBezTo>
                  <a:pt x="548700" y="338757"/>
                  <a:pt x="551872" y="341694"/>
                  <a:pt x="562186" y="365760"/>
                </a:cubicBezTo>
                <a:cubicBezTo>
                  <a:pt x="564999" y="372322"/>
                  <a:pt x="565767" y="379694"/>
                  <a:pt x="568960" y="386080"/>
                </a:cubicBezTo>
                <a:cubicBezTo>
                  <a:pt x="572601" y="393361"/>
                  <a:pt x="578865" y="399119"/>
                  <a:pt x="582506" y="406400"/>
                </a:cubicBezTo>
                <a:cubicBezTo>
                  <a:pt x="587922" y="417233"/>
                  <a:pt x="593157" y="443678"/>
                  <a:pt x="596053" y="453814"/>
                </a:cubicBezTo>
                <a:cubicBezTo>
                  <a:pt x="598014" y="460679"/>
                  <a:pt x="600568" y="467361"/>
                  <a:pt x="602826" y="474134"/>
                </a:cubicBezTo>
                <a:cubicBezTo>
                  <a:pt x="600568" y="498969"/>
                  <a:pt x="599580" y="523953"/>
                  <a:pt x="596053" y="548640"/>
                </a:cubicBezTo>
                <a:cubicBezTo>
                  <a:pt x="595043" y="555708"/>
                  <a:pt x="594328" y="563911"/>
                  <a:pt x="589280" y="568960"/>
                </a:cubicBezTo>
                <a:cubicBezTo>
                  <a:pt x="577768" y="580473"/>
                  <a:pt x="562187" y="587023"/>
                  <a:pt x="548640" y="596054"/>
                </a:cubicBezTo>
                <a:lnTo>
                  <a:pt x="508000" y="623147"/>
                </a:lnTo>
                <a:cubicBezTo>
                  <a:pt x="507998" y="623149"/>
                  <a:pt x="467363" y="650239"/>
                  <a:pt x="467360" y="650240"/>
                </a:cubicBezTo>
                <a:lnTo>
                  <a:pt x="413173" y="663787"/>
                </a:lnTo>
                <a:cubicBezTo>
                  <a:pt x="380885" y="662173"/>
                  <a:pt x="286795" y="662672"/>
                  <a:pt x="237066" y="650240"/>
                </a:cubicBezTo>
                <a:cubicBezTo>
                  <a:pt x="237032" y="650232"/>
                  <a:pt x="186282" y="633312"/>
                  <a:pt x="176106" y="629920"/>
                </a:cubicBezTo>
                <a:lnTo>
                  <a:pt x="155786" y="623147"/>
                </a:lnTo>
                <a:lnTo>
                  <a:pt x="135466" y="616374"/>
                </a:lnTo>
                <a:cubicBezTo>
                  <a:pt x="99206" y="592200"/>
                  <a:pt x="120902" y="608583"/>
                  <a:pt x="74506" y="562187"/>
                </a:cubicBezTo>
                <a:lnTo>
                  <a:pt x="54186" y="541867"/>
                </a:lnTo>
                <a:cubicBezTo>
                  <a:pt x="37162" y="490792"/>
                  <a:pt x="60127" y="553748"/>
                  <a:pt x="33866" y="501227"/>
                </a:cubicBezTo>
                <a:cubicBezTo>
                  <a:pt x="30673" y="494841"/>
                  <a:pt x="29054" y="487772"/>
                  <a:pt x="27093" y="480907"/>
                </a:cubicBezTo>
                <a:cubicBezTo>
                  <a:pt x="20718" y="458592"/>
                  <a:pt x="18201" y="443220"/>
                  <a:pt x="13546" y="419947"/>
                </a:cubicBezTo>
                <a:lnTo>
                  <a:pt x="0" y="37930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grpSp>
        <p:nvGrpSpPr>
          <p:cNvPr id="471" name="Group 94"/>
          <p:cNvGrpSpPr>
            <a:grpSpLocks/>
          </p:cNvGrpSpPr>
          <p:nvPr/>
        </p:nvGrpSpPr>
        <p:grpSpPr bwMode="auto">
          <a:xfrm flipV="1">
            <a:off x="1611038" y="5613718"/>
            <a:ext cx="471488" cy="76200"/>
            <a:chOff x="2428857" y="3571876"/>
            <a:chExt cx="2143140" cy="142876"/>
          </a:xfrm>
        </p:grpSpPr>
        <p:cxnSp>
          <p:nvCxnSpPr>
            <p:cNvPr id="472" name="Straight Connector 471"/>
            <p:cNvCxnSpPr/>
            <p:nvPr/>
          </p:nvCxnSpPr>
          <p:spPr bwMode="auto">
            <a:xfrm>
              <a:off x="2428857" y="3571876"/>
              <a:ext cx="2143140" cy="297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3" name="Group 58"/>
            <p:cNvGrpSpPr>
              <a:grpSpLocks/>
            </p:cNvGrpSpPr>
            <p:nvPr/>
          </p:nvGrpSpPr>
          <p:grpSpPr bwMode="auto">
            <a:xfrm>
              <a:off x="3929057" y="3571876"/>
              <a:ext cx="430215" cy="142876"/>
              <a:chOff x="6929453" y="3000372"/>
              <a:chExt cx="430215" cy="142876"/>
            </a:xfrm>
          </p:grpSpPr>
          <p:cxnSp>
            <p:nvCxnSpPr>
              <p:cNvPr id="489" name="Straight Connector 488"/>
              <p:cNvCxnSpPr/>
              <p:nvPr/>
            </p:nvCxnSpPr>
            <p:spPr>
              <a:xfrm rot="5400000">
                <a:off x="7291689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rot="5400000">
                <a:off x="7147370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rot="5400000">
                <a:off x="7003052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 rot="5400000">
                <a:off x="6858733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67"/>
            <p:cNvGrpSpPr>
              <a:grpSpLocks/>
            </p:cNvGrpSpPr>
            <p:nvPr/>
          </p:nvGrpSpPr>
          <p:grpSpPr bwMode="auto">
            <a:xfrm>
              <a:off x="3357553" y="3571876"/>
              <a:ext cx="430215" cy="142876"/>
              <a:chOff x="6929453" y="3000372"/>
              <a:chExt cx="430215" cy="142876"/>
            </a:xfrm>
          </p:grpSpPr>
          <p:cxnSp>
            <p:nvCxnSpPr>
              <p:cNvPr id="485" name="Straight Connector 484"/>
              <p:cNvCxnSpPr/>
              <p:nvPr/>
            </p:nvCxnSpPr>
            <p:spPr>
              <a:xfrm rot="5400000">
                <a:off x="7285916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rot="5400000">
                <a:off x="7141598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 rot="5400000">
                <a:off x="7004497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rot="5400000">
                <a:off x="6860179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76"/>
            <p:cNvGrpSpPr>
              <a:grpSpLocks/>
            </p:cNvGrpSpPr>
            <p:nvPr/>
          </p:nvGrpSpPr>
          <p:grpSpPr bwMode="auto">
            <a:xfrm>
              <a:off x="2786050" y="3571876"/>
              <a:ext cx="430215" cy="142876"/>
              <a:chOff x="6858016" y="3000372"/>
              <a:chExt cx="430215" cy="142876"/>
            </a:xfrm>
          </p:grpSpPr>
          <p:cxnSp>
            <p:nvCxnSpPr>
              <p:cNvPr id="481" name="Straight Connector 480"/>
              <p:cNvCxnSpPr/>
              <p:nvPr/>
            </p:nvCxnSpPr>
            <p:spPr>
              <a:xfrm rot="5400000">
                <a:off x="7215925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/>
              <p:nvPr/>
            </p:nvCxnSpPr>
            <p:spPr>
              <a:xfrm rot="5400000">
                <a:off x="7071606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 rot="5400000">
                <a:off x="6934501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 rot="5400000">
                <a:off x="6790183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85"/>
            <p:cNvGrpSpPr>
              <a:grpSpLocks/>
            </p:cNvGrpSpPr>
            <p:nvPr/>
          </p:nvGrpSpPr>
          <p:grpSpPr bwMode="auto">
            <a:xfrm>
              <a:off x="2500298" y="3571876"/>
              <a:ext cx="430215" cy="142876"/>
              <a:chOff x="6858016" y="3000372"/>
              <a:chExt cx="430215" cy="142876"/>
            </a:xfrm>
          </p:grpSpPr>
          <p:cxnSp>
            <p:nvCxnSpPr>
              <p:cNvPr id="477" name="Straight Connector 476"/>
              <p:cNvCxnSpPr/>
              <p:nvPr/>
            </p:nvCxnSpPr>
            <p:spPr>
              <a:xfrm rot="5400000">
                <a:off x="7220252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 rot="5400000">
                <a:off x="7075933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rot="5400000">
                <a:off x="6931615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 rot="5400000">
                <a:off x="6787296" y="3071810"/>
                <a:ext cx="1428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3" name="TextBox 401"/>
          <p:cNvSpPr txBox="1">
            <a:spLocks noChangeArrowheads="1"/>
          </p:cNvSpPr>
          <p:nvPr/>
        </p:nvSpPr>
        <p:spPr bwMode="auto">
          <a:xfrm>
            <a:off x="1549126" y="5308918"/>
            <a:ext cx="476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000" b="1"/>
              <a:t>AGO</a:t>
            </a:r>
          </a:p>
        </p:txBody>
      </p:sp>
      <p:grpSp>
        <p:nvGrpSpPr>
          <p:cNvPr id="494" name="Group 403"/>
          <p:cNvGrpSpPr>
            <a:grpSpLocks/>
          </p:cNvGrpSpPr>
          <p:nvPr/>
        </p:nvGrpSpPr>
        <p:grpSpPr bwMode="auto">
          <a:xfrm flipV="1">
            <a:off x="1320526" y="5385118"/>
            <a:ext cx="1308100" cy="215900"/>
            <a:chOff x="5638800" y="4343424"/>
            <a:chExt cx="1850093" cy="215444"/>
          </a:xfrm>
        </p:grpSpPr>
        <p:grpSp>
          <p:nvGrpSpPr>
            <p:cNvPr id="495" name="Group 94"/>
            <p:cNvGrpSpPr>
              <a:grpSpLocks/>
            </p:cNvGrpSpPr>
            <p:nvPr/>
          </p:nvGrpSpPr>
          <p:grpSpPr bwMode="auto">
            <a:xfrm>
              <a:off x="5638800" y="4343588"/>
              <a:ext cx="1447799" cy="76208"/>
              <a:chOff x="2443148" y="3571876"/>
              <a:chExt cx="1916124" cy="152400"/>
            </a:xfrm>
          </p:grpSpPr>
          <p:cxnSp>
            <p:nvCxnSpPr>
              <p:cNvPr id="497" name="Straight Connector 496"/>
              <p:cNvCxnSpPr/>
              <p:nvPr/>
            </p:nvCxnSpPr>
            <p:spPr bwMode="auto">
              <a:xfrm rot="10800000" flipV="1">
                <a:off x="2443148" y="3714107"/>
                <a:ext cx="1913672" cy="950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8" name="Group 58"/>
              <p:cNvGrpSpPr>
                <a:grpSpLocks/>
              </p:cNvGrpSpPr>
              <p:nvPr/>
            </p:nvGrpSpPr>
            <p:grpSpPr bwMode="auto">
              <a:xfrm>
                <a:off x="3857620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526" name="Straight Connector 525"/>
                <p:cNvCxnSpPr/>
                <p:nvPr/>
              </p:nvCxnSpPr>
              <p:spPr>
                <a:xfrm rot="5400000">
                  <a:off x="7287422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 rot="5400000">
                  <a:off x="7216105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 rot="5400000">
                  <a:off x="7144788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/>
                <p:cNvCxnSpPr/>
                <p:nvPr/>
              </p:nvCxnSpPr>
              <p:spPr>
                <a:xfrm rot="5400000">
                  <a:off x="7073471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/>
                <p:cNvCxnSpPr/>
                <p:nvPr/>
              </p:nvCxnSpPr>
              <p:spPr>
                <a:xfrm rot="5400000">
                  <a:off x="7002154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/>
                <p:cNvCxnSpPr/>
                <p:nvPr/>
              </p:nvCxnSpPr>
              <p:spPr>
                <a:xfrm rot="5400000">
                  <a:off x="6930837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/>
                <p:cNvCxnSpPr/>
                <p:nvPr/>
              </p:nvCxnSpPr>
              <p:spPr>
                <a:xfrm rot="5400000">
                  <a:off x="6859520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/>
                <p:cNvCxnSpPr/>
                <p:nvPr/>
              </p:nvCxnSpPr>
              <p:spPr>
                <a:xfrm rot="5400000">
                  <a:off x="6788203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9" name="Group 67"/>
              <p:cNvGrpSpPr>
                <a:grpSpLocks/>
              </p:cNvGrpSpPr>
              <p:nvPr/>
            </p:nvGrpSpPr>
            <p:grpSpPr bwMode="auto">
              <a:xfrm>
                <a:off x="3286116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518" name="Straight Connector 517"/>
                <p:cNvCxnSpPr/>
                <p:nvPr/>
              </p:nvCxnSpPr>
              <p:spPr>
                <a:xfrm rot="5400000">
                  <a:off x="7338905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 rot="5400000">
                  <a:off x="7217073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/>
                <p:cNvCxnSpPr/>
                <p:nvPr/>
              </p:nvCxnSpPr>
              <p:spPr>
                <a:xfrm rot="5400000">
                  <a:off x="7145756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 rot="5400000">
                  <a:off x="7074439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 rot="5400000">
                  <a:off x="7003122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 rot="5400000">
                  <a:off x="6931805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rot="5400000">
                  <a:off x="6860488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 rot="5400000">
                  <a:off x="6789171" y="3069839"/>
                  <a:ext cx="142561" cy="29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76"/>
              <p:cNvGrpSpPr>
                <a:grpSpLocks/>
              </p:cNvGrpSpPr>
              <p:nvPr/>
            </p:nvGrpSpPr>
            <p:grpSpPr bwMode="auto">
              <a:xfrm>
                <a:off x="2786050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510" name="Straight Connector 509"/>
                <p:cNvCxnSpPr/>
                <p:nvPr/>
              </p:nvCxnSpPr>
              <p:spPr>
                <a:xfrm rot="5400000">
                  <a:off x="7286265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/>
                <p:cNvCxnSpPr/>
                <p:nvPr/>
              </p:nvCxnSpPr>
              <p:spPr>
                <a:xfrm rot="5400000">
                  <a:off x="7214948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/>
                <p:cNvCxnSpPr/>
                <p:nvPr/>
              </p:nvCxnSpPr>
              <p:spPr>
                <a:xfrm rot="5400000">
                  <a:off x="7143631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/>
                <p:cNvCxnSpPr/>
                <p:nvPr/>
              </p:nvCxnSpPr>
              <p:spPr>
                <a:xfrm rot="5400000">
                  <a:off x="7072314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 rot="5400000">
                  <a:off x="7000997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/>
                <p:cNvCxnSpPr/>
                <p:nvPr/>
              </p:nvCxnSpPr>
              <p:spPr>
                <a:xfrm rot="5400000">
                  <a:off x="6929680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/>
                <p:cNvCxnSpPr/>
                <p:nvPr/>
              </p:nvCxnSpPr>
              <p:spPr>
                <a:xfrm rot="5400000">
                  <a:off x="6858363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/>
                <p:cNvCxnSpPr/>
                <p:nvPr/>
              </p:nvCxnSpPr>
              <p:spPr>
                <a:xfrm rot="5400000">
                  <a:off x="6787046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1" name="Group 85"/>
              <p:cNvGrpSpPr>
                <a:grpSpLocks/>
              </p:cNvGrpSpPr>
              <p:nvPr/>
            </p:nvGrpSpPr>
            <p:grpSpPr bwMode="auto">
              <a:xfrm>
                <a:off x="2500298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502" name="Straight Connector 501"/>
                <p:cNvCxnSpPr/>
                <p:nvPr/>
              </p:nvCxnSpPr>
              <p:spPr>
                <a:xfrm rot="5400000">
                  <a:off x="7286748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>
                <a:xfrm rot="5400000">
                  <a:off x="7215431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/>
                <p:nvPr/>
              </p:nvCxnSpPr>
              <p:spPr>
                <a:xfrm rot="5400000">
                  <a:off x="7144114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/>
                <p:cNvCxnSpPr/>
                <p:nvPr/>
              </p:nvCxnSpPr>
              <p:spPr>
                <a:xfrm rot="5400000">
                  <a:off x="7072797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rot="5400000">
                  <a:off x="7001480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 rot="5400000">
                  <a:off x="6930163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 rot="5400000">
                  <a:off x="6858846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 rot="5400000">
                  <a:off x="6787529" y="3069837"/>
                  <a:ext cx="142561" cy="297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6" name="TextBox 405"/>
            <p:cNvSpPr txBox="1">
              <a:spLocks noChangeArrowheads="1"/>
            </p:cNvSpPr>
            <p:nvPr/>
          </p:nvSpPr>
          <p:spPr bwMode="auto">
            <a:xfrm flipV="1">
              <a:off x="7039731" y="4343424"/>
              <a:ext cx="44916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800">
                  <a:solidFill>
                    <a:srgbClr val="00B050"/>
                  </a:solidFill>
                </a:rPr>
                <a:t>AAAn</a:t>
              </a:r>
            </a:p>
          </p:txBody>
        </p:sp>
      </p:grpSp>
      <p:grpSp>
        <p:nvGrpSpPr>
          <p:cNvPr id="534" name="Group 98"/>
          <p:cNvGrpSpPr>
            <a:grpSpLocks/>
          </p:cNvGrpSpPr>
          <p:nvPr/>
        </p:nvGrpSpPr>
        <p:grpSpPr bwMode="auto">
          <a:xfrm>
            <a:off x="5399499" y="5538090"/>
            <a:ext cx="1820864" cy="654028"/>
            <a:chOff x="3733338" y="5105015"/>
            <a:chExt cx="2516103" cy="990985"/>
          </a:xfrm>
        </p:grpSpPr>
        <p:grpSp>
          <p:nvGrpSpPr>
            <p:cNvPr id="535" name="Group 82"/>
            <p:cNvGrpSpPr>
              <a:grpSpLocks/>
            </p:cNvGrpSpPr>
            <p:nvPr/>
          </p:nvGrpSpPr>
          <p:grpSpPr bwMode="auto">
            <a:xfrm>
              <a:off x="3733338" y="5105015"/>
              <a:ext cx="2513907" cy="914785"/>
              <a:chOff x="3733338" y="5105015"/>
              <a:chExt cx="2513907" cy="914785"/>
            </a:xfrm>
          </p:grpSpPr>
          <p:grpSp>
            <p:nvGrpSpPr>
              <p:cNvPr id="544" name="Group 64"/>
              <p:cNvGrpSpPr>
                <a:grpSpLocks/>
              </p:cNvGrpSpPr>
              <p:nvPr/>
            </p:nvGrpSpPr>
            <p:grpSpPr bwMode="auto">
              <a:xfrm>
                <a:off x="3733338" y="5105015"/>
                <a:ext cx="2513907" cy="914016"/>
                <a:chOff x="3733338" y="5105015"/>
                <a:chExt cx="2513907" cy="914016"/>
              </a:xfrm>
            </p:grpSpPr>
            <p:grpSp>
              <p:nvGrpSpPr>
                <p:cNvPr id="555" name="Group 44"/>
                <p:cNvGrpSpPr>
                  <a:grpSpLocks/>
                </p:cNvGrpSpPr>
                <p:nvPr/>
              </p:nvGrpSpPr>
              <p:grpSpPr bwMode="auto">
                <a:xfrm>
                  <a:off x="5714192" y="5105015"/>
                  <a:ext cx="533053" cy="892368"/>
                  <a:chOff x="7390592" y="4193841"/>
                  <a:chExt cx="533053" cy="892368"/>
                </a:xfrm>
              </p:grpSpPr>
              <p:grpSp>
                <p:nvGrpSpPr>
                  <p:cNvPr id="57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7390592" y="4193841"/>
                    <a:ext cx="533053" cy="892367"/>
                    <a:chOff x="7390592" y="4193841"/>
                    <a:chExt cx="533053" cy="892367"/>
                  </a:xfrm>
                </p:grpSpPr>
                <p:sp>
                  <p:nvSpPr>
                    <p:cNvPr id="577" name="Can 576"/>
                    <p:cNvSpPr/>
                    <p:nvPr/>
                  </p:nvSpPr>
                  <p:spPr>
                    <a:xfrm rot="16200000">
                      <a:off x="7274661" y="4382094"/>
                      <a:ext cx="764913" cy="533053"/>
                    </a:xfrm>
                    <a:prstGeom prst="can">
                      <a:avLst>
                        <a:gd name="adj" fmla="val 41064"/>
                      </a:avLst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9pPr>
                    </a:lstStyle>
                    <a:p>
                      <a:pPr algn="ctr" eaLnBrk="1" hangingPunct="1">
                        <a:defRPr/>
                      </a:pPr>
                      <a:endParaRPr lang="en-GB" altLang="en-US" smtClean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78" name="Freeform 577"/>
                    <p:cNvSpPr/>
                    <p:nvPr/>
                  </p:nvSpPr>
                  <p:spPr>
                    <a:xfrm rot="170357">
                      <a:off x="7717443" y="4194002"/>
                      <a:ext cx="153555" cy="892399"/>
                    </a:xfrm>
                    <a:custGeom>
                      <a:avLst/>
                      <a:gdLst>
                        <a:gd name="connsiteX0" fmla="*/ 0 w 152401"/>
                        <a:gd name="connsiteY0" fmla="*/ 89182 h 891822"/>
                        <a:gd name="connsiteX1" fmla="*/ 60960 w 152401"/>
                        <a:gd name="connsiteY1" fmla="*/ 7902 h 891822"/>
                        <a:gd name="connsiteX2" fmla="*/ 115147 w 152401"/>
                        <a:gd name="connsiteY2" fmla="*/ 136595 h 891822"/>
                        <a:gd name="connsiteX3" fmla="*/ 128694 w 152401"/>
                        <a:gd name="connsiteY3" fmla="*/ 265288 h 891822"/>
                        <a:gd name="connsiteX4" fmla="*/ 149014 w 152401"/>
                        <a:gd name="connsiteY4" fmla="*/ 421075 h 891822"/>
                        <a:gd name="connsiteX5" fmla="*/ 149014 w 152401"/>
                        <a:gd name="connsiteY5" fmla="*/ 536222 h 891822"/>
                        <a:gd name="connsiteX6" fmla="*/ 149014 w 152401"/>
                        <a:gd name="connsiteY6" fmla="*/ 678462 h 891822"/>
                        <a:gd name="connsiteX7" fmla="*/ 135467 w 152401"/>
                        <a:gd name="connsiteY7" fmla="*/ 820702 h 891822"/>
                        <a:gd name="connsiteX8" fmla="*/ 81280 w 152401"/>
                        <a:gd name="connsiteY8" fmla="*/ 868115 h 891822"/>
                        <a:gd name="connsiteX9" fmla="*/ 47414 w 152401"/>
                        <a:gd name="connsiteY9" fmla="*/ 888435 h 891822"/>
                        <a:gd name="connsiteX10" fmla="*/ 40640 w 152401"/>
                        <a:gd name="connsiteY10" fmla="*/ 888435 h 8918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2401" h="891822">
                          <a:moveTo>
                            <a:pt x="0" y="89182"/>
                          </a:moveTo>
                          <a:cubicBezTo>
                            <a:pt x="20884" y="44591"/>
                            <a:pt x="41769" y="0"/>
                            <a:pt x="60960" y="7902"/>
                          </a:cubicBezTo>
                          <a:cubicBezTo>
                            <a:pt x="80151" y="15804"/>
                            <a:pt x="103858" y="93697"/>
                            <a:pt x="115147" y="136595"/>
                          </a:cubicBezTo>
                          <a:cubicBezTo>
                            <a:pt x="126436" y="179493"/>
                            <a:pt x="123050" y="217875"/>
                            <a:pt x="128694" y="265288"/>
                          </a:cubicBezTo>
                          <a:cubicBezTo>
                            <a:pt x="134338" y="312701"/>
                            <a:pt x="145627" y="375919"/>
                            <a:pt x="149014" y="421075"/>
                          </a:cubicBezTo>
                          <a:cubicBezTo>
                            <a:pt x="152401" y="466231"/>
                            <a:pt x="149014" y="536222"/>
                            <a:pt x="149014" y="536222"/>
                          </a:cubicBezTo>
                          <a:cubicBezTo>
                            <a:pt x="149014" y="579120"/>
                            <a:pt x="151272" y="631049"/>
                            <a:pt x="149014" y="678462"/>
                          </a:cubicBezTo>
                          <a:cubicBezTo>
                            <a:pt x="146756" y="725875"/>
                            <a:pt x="146756" y="789093"/>
                            <a:pt x="135467" y="820702"/>
                          </a:cubicBezTo>
                          <a:cubicBezTo>
                            <a:pt x="124178" y="852311"/>
                            <a:pt x="95955" y="856826"/>
                            <a:pt x="81280" y="868115"/>
                          </a:cubicBezTo>
                          <a:cubicBezTo>
                            <a:pt x="66605" y="879404"/>
                            <a:pt x="54187" y="885048"/>
                            <a:pt x="47414" y="888435"/>
                          </a:cubicBezTo>
                          <a:cubicBezTo>
                            <a:pt x="40641" y="891822"/>
                            <a:pt x="40640" y="888435"/>
                            <a:pt x="40640" y="888435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sp>
                <p:nvSpPr>
                  <p:cNvPr id="576" name="Freeform 575"/>
                  <p:cNvSpPr/>
                  <p:nvPr/>
                </p:nvSpPr>
                <p:spPr>
                  <a:xfrm rot="170357">
                    <a:off x="7566083" y="4194002"/>
                    <a:ext cx="151360" cy="892398"/>
                  </a:xfrm>
                  <a:custGeom>
                    <a:avLst/>
                    <a:gdLst>
                      <a:gd name="connsiteX0" fmla="*/ 0 w 152401"/>
                      <a:gd name="connsiteY0" fmla="*/ 89182 h 891822"/>
                      <a:gd name="connsiteX1" fmla="*/ 60960 w 152401"/>
                      <a:gd name="connsiteY1" fmla="*/ 7902 h 891822"/>
                      <a:gd name="connsiteX2" fmla="*/ 115147 w 152401"/>
                      <a:gd name="connsiteY2" fmla="*/ 136595 h 891822"/>
                      <a:gd name="connsiteX3" fmla="*/ 128694 w 152401"/>
                      <a:gd name="connsiteY3" fmla="*/ 265288 h 891822"/>
                      <a:gd name="connsiteX4" fmla="*/ 149014 w 152401"/>
                      <a:gd name="connsiteY4" fmla="*/ 421075 h 891822"/>
                      <a:gd name="connsiteX5" fmla="*/ 149014 w 152401"/>
                      <a:gd name="connsiteY5" fmla="*/ 536222 h 891822"/>
                      <a:gd name="connsiteX6" fmla="*/ 149014 w 152401"/>
                      <a:gd name="connsiteY6" fmla="*/ 678462 h 891822"/>
                      <a:gd name="connsiteX7" fmla="*/ 135467 w 152401"/>
                      <a:gd name="connsiteY7" fmla="*/ 820702 h 891822"/>
                      <a:gd name="connsiteX8" fmla="*/ 81280 w 152401"/>
                      <a:gd name="connsiteY8" fmla="*/ 868115 h 891822"/>
                      <a:gd name="connsiteX9" fmla="*/ 47414 w 152401"/>
                      <a:gd name="connsiteY9" fmla="*/ 888435 h 891822"/>
                      <a:gd name="connsiteX10" fmla="*/ 40640 w 152401"/>
                      <a:gd name="connsiteY10" fmla="*/ 888435 h 89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2401" h="891822">
                        <a:moveTo>
                          <a:pt x="0" y="89182"/>
                        </a:moveTo>
                        <a:cubicBezTo>
                          <a:pt x="20884" y="44591"/>
                          <a:pt x="41769" y="0"/>
                          <a:pt x="60960" y="7902"/>
                        </a:cubicBezTo>
                        <a:cubicBezTo>
                          <a:pt x="80151" y="15804"/>
                          <a:pt x="103858" y="93697"/>
                          <a:pt x="115147" y="136595"/>
                        </a:cubicBezTo>
                        <a:cubicBezTo>
                          <a:pt x="126436" y="179493"/>
                          <a:pt x="123050" y="217875"/>
                          <a:pt x="128694" y="265288"/>
                        </a:cubicBezTo>
                        <a:cubicBezTo>
                          <a:pt x="134338" y="312701"/>
                          <a:pt x="145627" y="375919"/>
                          <a:pt x="149014" y="421075"/>
                        </a:cubicBezTo>
                        <a:cubicBezTo>
                          <a:pt x="152401" y="466231"/>
                          <a:pt x="149014" y="536222"/>
                          <a:pt x="149014" y="536222"/>
                        </a:cubicBezTo>
                        <a:cubicBezTo>
                          <a:pt x="149014" y="579120"/>
                          <a:pt x="151272" y="631049"/>
                          <a:pt x="149014" y="678462"/>
                        </a:cubicBezTo>
                        <a:cubicBezTo>
                          <a:pt x="146756" y="725875"/>
                          <a:pt x="146756" y="789093"/>
                          <a:pt x="135467" y="820702"/>
                        </a:cubicBezTo>
                        <a:cubicBezTo>
                          <a:pt x="124178" y="852311"/>
                          <a:pt x="95955" y="856826"/>
                          <a:pt x="81280" y="868115"/>
                        </a:cubicBezTo>
                        <a:cubicBezTo>
                          <a:pt x="66605" y="879404"/>
                          <a:pt x="54187" y="885048"/>
                          <a:pt x="47414" y="888435"/>
                        </a:cubicBezTo>
                        <a:cubicBezTo>
                          <a:pt x="40641" y="891822"/>
                          <a:pt x="40640" y="888435"/>
                          <a:pt x="40640" y="88843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556" name="Group 45"/>
                <p:cNvGrpSpPr>
                  <a:grpSpLocks/>
                </p:cNvGrpSpPr>
                <p:nvPr/>
              </p:nvGrpSpPr>
              <p:grpSpPr bwMode="auto">
                <a:xfrm>
                  <a:off x="5181138" y="5105015"/>
                  <a:ext cx="533055" cy="892368"/>
                  <a:chOff x="7390938" y="4193841"/>
                  <a:chExt cx="533055" cy="892368"/>
                </a:xfrm>
              </p:grpSpPr>
              <p:grpSp>
                <p:nvGrpSpPr>
                  <p:cNvPr id="57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7390938" y="4193841"/>
                    <a:ext cx="533055" cy="892367"/>
                    <a:chOff x="7390938" y="4193841"/>
                    <a:chExt cx="533055" cy="892367"/>
                  </a:xfrm>
                </p:grpSpPr>
                <p:sp>
                  <p:nvSpPr>
                    <p:cNvPr id="573" name="Can 572"/>
                    <p:cNvSpPr/>
                    <p:nvPr/>
                  </p:nvSpPr>
                  <p:spPr>
                    <a:xfrm rot="16200000">
                      <a:off x="7275008" y="4382093"/>
                      <a:ext cx="764913" cy="533054"/>
                    </a:xfrm>
                    <a:prstGeom prst="can">
                      <a:avLst>
                        <a:gd name="adj" fmla="val 41064"/>
                      </a:avLst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9pPr>
                    </a:lstStyle>
                    <a:p>
                      <a:pPr algn="ctr" eaLnBrk="1" hangingPunct="1">
                        <a:defRPr/>
                      </a:pPr>
                      <a:endParaRPr lang="en-GB" altLang="en-US" smtClean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74" name="Freeform 573"/>
                    <p:cNvSpPr/>
                    <p:nvPr/>
                  </p:nvSpPr>
                  <p:spPr>
                    <a:xfrm rot="170357">
                      <a:off x="7717790" y="4194002"/>
                      <a:ext cx="153554" cy="892399"/>
                    </a:xfrm>
                    <a:custGeom>
                      <a:avLst/>
                      <a:gdLst>
                        <a:gd name="connsiteX0" fmla="*/ 0 w 152401"/>
                        <a:gd name="connsiteY0" fmla="*/ 89182 h 891822"/>
                        <a:gd name="connsiteX1" fmla="*/ 60960 w 152401"/>
                        <a:gd name="connsiteY1" fmla="*/ 7902 h 891822"/>
                        <a:gd name="connsiteX2" fmla="*/ 115147 w 152401"/>
                        <a:gd name="connsiteY2" fmla="*/ 136595 h 891822"/>
                        <a:gd name="connsiteX3" fmla="*/ 128694 w 152401"/>
                        <a:gd name="connsiteY3" fmla="*/ 265288 h 891822"/>
                        <a:gd name="connsiteX4" fmla="*/ 149014 w 152401"/>
                        <a:gd name="connsiteY4" fmla="*/ 421075 h 891822"/>
                        <a:gd name="connsiteX5" fmla="*/ 149014 w 152401"/>
                        <a:gd name="connsiteY5" fmla="*/ 536222 h 891822"/>
                        <a:gd name="connsiteX6" fmla="*/ 149014 w 152401"/>
                        <a:gd name="connsiteY6" fmla="*/ 678462 h 891822"/>
                        <a:gd name="connsiteX7" fmla="*/ 135467 w 152401"/>
                        <a:gd name="connsiteY7" fmla="*/ 820702 h 891822"/>
                        <a:gd name="connsiteX8" fmla="*/ 81280 w 152401"/>
                        <a:gd name="connsiteY8" fmla="*/ 868115 h 891822"/>
                        <a:gd name="connsiteX9" fmla="*/ 47414 w 152401"/>
                        <a:gd name="connsiteY9" fmla="*/ 888435 h 891822"/>
                        <a:gd name="connsiteX10" fmla="*/ 40640 w 152401"/>
                        <a:gd name="connsiteY10" fmla="*/ 888435 h 8918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2401" h="891822">
                          <a:moveTo>
                            <a:pt x="0" y="89182"/>
                          </a:moveTo>
                          <a:cubicBezTo>
                            <a:pt x="20884" y="44591"/>
                            <a:pt x="41769" y="0"/>
                            <a:pt x="60960" y="7902"/>
                          </a:cubicBezTo>
                          <a:cubicBezTo>
                            <a:pt x="80151" y="15804"/>
                            <a:pt x="103858" y="93697"/>
                            <a:pt x="115147" y="136595"/>
                          </a:cubicBezTo>
                          <a:cubicBezTo>
                            <a:pt x="126436" y="179493"/>
                            <a:pt x="123050" y="217875"/>
                            <a:pt x="128694" y="265288"/>
                          </a:cubicBezTo>
                          <a:cubicBezTo>
                            <a:pt x="134338" y="312701"/>
                            <a:pt x="145627" y="375919"/>
                            <a:pt x="149014" y="421075"/>
                          </a:cubicBezTo>
                          <a:cubicBezTo>
                            <a:pt x="152401" y="466231"/>
                            <a:pt x="149014" y="536222"/>
                            <a:pt x="149014" y="536222"/>
                          </a:cubicBezTo>
                          <a:cubicBezTo>
                            <a:pt x="149014" y="579120"/>
                            <a:pt x="151272" y="631049"/>
                            <a:pt x="149014" y="678462"/>
                          </a:cubicBezTo>
                          <a:cubicBezTo>
                            <a:pt x="146756" y="725875"/>
                            <a:pt x="146756" y="789093"/>
                            <a:pt x="135467" y="820702"/>
                          </a:cubicBezTo>
                          <a:cubicBezTo>
                            <a:pt x="124178" y="852311"/>
                            <a:pt x="95955" y="856826"/>
                            <a:pt x="81280" y="868115"/>
                          </a:cubicBezTo>
                          <a:cubicBezTo>
                            <a:pt x="66605" y="879404"/>
                            <a:pt x="54187" y="885048"/>
                            <a:pt x="47414" y="888435"/>
                          </a:cubicBezTo>
                          <a:cubicBezTo>
                            <a:pt x="40641" y="891822"/>
                            <a:pt x="40640" y="888435"/>
                            <a:pt x="40640" y="888435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sp>
                <p:nvSpPr>
                  <p:cNvPr id="572" name="Freeform 571"/>
                  <p:cNvSpPr/>
                  <p:nvPr/>
                </p:nvSpPr>
                <p:spPr>
                  <a:xfrm rot="170357">
                    <a:off x="7566429" y="4194002"/>
                    <a:ext cx="151361" cy="892398"/>
                  </a:xfrm>
                  <a:custGeom>
                    <a:avLst/>
                    <a:gdLst>
                      <a:gd name="connsiteX0" fmla="*/ 0 w 152401"/>
                      <a:gd name="connsiteY0" fmla="*/ 89182 h 891822"/>
                      <a:gd name="connsiteX1" fmla="*/ 60960 w 152401"/>
                      <a:gd name="connsiteY1" fmla="*/ 7902 h 891822"/>
                      <a:gd name="connsiteX2" fmla="*/ 115147 w 152401"/>
                      <a:gd name="connsiteY2" fmla="*/ 136595 h 891822"/>
                      <a:gd name="connsiteX3" fmla="*/ 128694 w 152401"/>
                      <a:gd name="connsiteY3" fmla="*/ 265288 h 891822"/>
                      <a:gd name="connsiteX4" fmla="*/ 149014 w 152401"/>
                      <a:gd name="connsiteY4" fmla="*/ 421075 h 891822"/>
                      <a:gd name="connsiteX5" fmla="*/ 149014 w 152401"/>
                      <a:gd name="connsiteY5" fmla="*/ 536222 h 891822"/>
                      <a:gd name="connsiteX6" fmla="*/ 149014 w 152401"/>
                      <a:gd name="connsiteY6" fmla="*/ 678462 h 891822"/>
                      <a:gd name="connsiteX7" fmla="*/ 135467 w 152401"/>
                      <a:gd name="connsiteY7" fmla="*/ 820702 h 891822"/>
                      <a:gd name="connsiteX8" fmla="*/ 81280 w 152401"/>
                      <a:gd name="connsiteY8" fmla="*/ 868115 h 891822"/>
                      <a:gd name="connsiteX9" fmla="*/ 47414 w 152401"/>
                      <a:gd name="connsiteY9" fmla="*/ 888435 h 891822"/>
                      <a:gd name="connsiteX10" fmla="*/ 40640 w 152401"/>
                      <a:gd name="connsiteY10" fmla="*/ 888435 h 89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2401" h="891822">
                        <a:moveTo>
                          <a:pt x="0" y="89182"/>
                        </a:moveTo>
                        <a:cubicBezTo>
                          <a:pt x="20884" y="44591"/>
                          <a:pt x="41769" y="0"/>
                          <a:pt x="60960" y="7902"/>
                        </a:cubicBezTo>
                        <a:cubicBezTo>
                          <a:pt x="80151" y="15804"/>
                          <a:pt x="103858" y="93697"/>
                          <a:pt x="115147" y="136595"/>
                        </a:cubicBezTo>
                        <a:cubicBezTo>
                          <a:pt x="126436" y="179493"/>
                          <a:pt x="123050" y="217875"/>
                          <a:pt x="128694" y="265288"/>
                        </a:cubicBezTo>
                        <a:cubicBezTo>
                          <a:pt x="134338" y="312701"/>
                          <a:pt x="145627" y="375919"/>
                          <a:pt x="149014" y="421075"/>
                        </a:cubicBezTo>
                        <a:cubicBezTo>
                          <a:pt x="152401" y="466231"/>
                          <a:pt x="149014" y="536222"/>
                          <a:pt x="149014" y="536222"/>
                        </a:cubicBezTo>
                        <a:cubicBezTo>
                          <a:pt x="149014" y="579120"/>
                          <a:pt x="151272" y="631049"/>
                          <a:pt x="149014" y="678462"/>
                        </a:cubicBezTo>
                        <a:cubicBezTo>
                          <a:pt x="146756" y="725875"/>
                          <a:pt x="146756" y="789093"/>
                          <a:pt x="135467" y="820702"/>
                        </a:cubicBezTo>
                        <a:cubicBezTo>
                          <a:pt x="124178" y="852311"/>
                          <a:pt x="95955" y="856826"/>
                          <a:pt x="81280" y="868115"/>
                        </a:cubicBezTo>
                        <a:cubicBezTo>
                          <a:pt x="66605" y="879404"/>
                          <a:pt x="54187" y="885048"/>
                          <a:pt x="47414" y="888435"/>
                        </a:cubicBezTo>
                        <a:cubicBezTo>
                          <a:pt x="40641" y="891822"/>
                          <a:pt x="40640" y="888435"/>
                          <a:pt x="40640" y="88843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557" name="Group 50"/>
                <p:cNvGrpSpPr>
                  <a:grpSpLocks/>
                </p:cNvGrpSpPr>
                <p:nvPr/>
              </p:nvGrpSpPr>
              <p:grpSpPr bwMode="auto">
                <a:xfrm>
                  <a:off x="4571307" y="5105015"/>
                  <a:ext cx="533055" cy="892368"/>
                  <a:chOff x="7390707" y="4193841"/>
                  <a:chExt cx="533055" cy="892368"/>
                </a:xfrm>
              </p:grpSpPr>
              <p:grpSp>
                <p:nvGrpSpPr>
                  <p:cNvPr id="56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7390707" y="4193841"/>
                    <a:ext cx="533055" cy="892367"/>
                    <a:chOff x="7390707" y="4193841"/>
                    <a:chExt cx="533055" cy="892367"/>
                  </a:xfrm>
                </p:grpSpPr>
                <p:sp>
                  <p:nvSpPr>
                    <p:cNvPr id="569" name="Can 568"/>
                    <p:cNvSpPr/>
                    <p:nvPr/>
                  </p:nvSpPr>
                  <p:spPr>
                    <a:xfrm rot="16200000">
                      <a:off x="7274777" y="4382093"/>
                      <a:ext cx="764913" cy="533054"/>
                    </a:xfrm>
                    <a:prstGeom prst="can">
                      <a:avLst>
                        <a:gd name="adj" fmla="val 41064"/>
                      </a:avLst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9pPr>
                    </a:lstStyle>
                    <a:p>
                      <a:pPr algn="ctr" eaLnBrk="1" hangingPunct="1">
                        <a:defRPr/>
                      </a:pPr>
                      <a:endParaRPr lang="en-GB" altLang="en-US" smtClean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70" name="Freeform 569"/>
                    <p:cNvSpPr/>
                    <p:nvPr/>
                  </p:nvSpPr>
                  <p:spPr>
                    <a:xfrm rot="170357">
                      <a:off x="7717559" y="4194002"/>
                      <a:ext cx="153554" cy="892399"/>
                    </a:xfrm>
                    <a:custGeom>
                      <a:avLst/>
                      <a:gdLst>
                        <a:gd name="connsiteX0" fmla="*/ 0 w 152401"/>
                        <a:gd name="connsiteY0" fmla="*/ 89182 h 891822"/>
                        <a:gd name="connsiteX1" fmla="*/ 60960 w 152401"/>
                        <a:gd name="connsiteY1" fmla="*/ 7902 h 891822"/>
                        <a:gd name="connsiteX2" fmla="*/ 115147 w 152401"/>
                        <a:gd name="connsiteY2" fmla="*/ 136595 h 891822"/>
                        <a:gd name="connsiteX3" fmla="*/ 128694 w 152401"/>
                        <a:gd name="connsiteY3" fmla="*/ 265288 h 891822"/>
                        <a:gd name="connsiteX4" fmla="*/ 149014 w 152401"/>
                        <a:gd name="connsiteY4" fmla="*/ 421075 h 891822"/>
                        <a:gd name="connsiteX5" fmla="*/ 149014 w 152401"/>
                        <a:gd name="connsiteY5" fmla="*/ 536222 h 891822"/>
                        <a:gd name="connsiteX6" fmla="*/ 149014 w 152401"/>
                        <a:gd name="connsiteY6" fmla="*/ 678462 h 891822"/>
                        <a:gd name="connsiteX7" fmla="*/ 135467 w 152401"/>
                        <a:gd name="connsiteY7" fmla="*/ 820702 h 891822"/>
                        <a:gd name="connsiteX8" fmla="*/ 81280 w 152401"/>
                        <a:gd name="connsiteY8" fmla="*/ 868115 h 891822"/>
                        <a:gd name="connsiteX9" fmla="*/ 47414 w 152401"/>
                        <a:gd name="connsiteY9" fmla="*/ 888435 h 891822"/>
                        <a:gd name="connsiteX10" fmla="*/ 40640 w 152401"/>
                        <a:gd name="connsiteY10" fmla="*/ 888435 h 8918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2401" h="891822">
                          <a:moveTo>
                            <a:pt x="0" y="89182"/>
                          </a:moveTo>
                          <a:cubicBezTo>
                            <a:pt x="20884" y="44591"/>
                            <a:pt x="41769" y="0"/>
                            <a:pt x="60960" y="7902"/>
                          </a:cubicBezTo>
                          <a:cubicBezTo>
                            <a:pt x="80151" y="15804"/>
                            <a:pt x="103858" y="93697"/>
                            <a:pt x="115147" y="136595"/>
                          </a:cubicBezTo>
                          <a:cubicBezTo>
                            <a:pt x="126436" y="179493"/>
                            <a:pt x="123050" y="217875"/>
                            <a:pt x="128694" y="265288"/>
                          </a:cubicBezTo>
                          <a:cubicBezTo>
                            <a:pt x="134338" y="312701"/>
                            <a:pt x="145627" y="375919"/>
                            <a:pt x="149014" y="421075"/>
                          </a:cubicBezTo>
                          <a:cubicBezTo>
                            <a:pt x="152401" y="466231"/>
                            <a:pt x="149014" y="536222"/>
                            <a:pt x="149014" y="536222"/>
                          </a:cubicBezTo>
                          <a:cubicBezTo>
                            <a:pt x="149014" y="579120"/>
                            <a:pt x="151272" y="631049"/>
                            <a:pt x="149014" y="678462"/>
                          </a:cubicBezTo>
                          <a:cubicBezTo>
                            <a:pt x="146756" y="725875"/>
                            <a:pt x="146756" y="789093"/>
                            <a:pt x="135467" y="820702"/>
                          </a:cubicBezTo>
                          <a:cubicBezTo>
                            <a:pt x="124178" y="852311"/>
                            <a:pt x="95955" y="856826"/>
                            <a:pt x="81280" y="868115"/>
                          </a:cubicBezTo>
                          <a:cubicBezTo>
                            <a:pt x="66605" y="879404"/>
                            <a:pt x="54187" y="885048"/>
                            <a:pt x="47414" y="888435"/>
                          </a:cubicBezTo>
                          <a:cubicBezTo>
                            <a:pt x="40641" y="891822"/>
                            <a:pt x="40640" y="888435"/>
                            <a:pt x="40640" y="888435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sp>
                <p:nvSpPr>
                  <p:cNvPr id="568" name="Freeform 567"/>
                  <p:cNvSpPr/>
                  <p:nvPr/>
                </p:nvSpPr>
                <p:spPr>
                  <a:xfrm rot="170357">
                    <a:off x="7566198" y="4194002"/>
                    <a:ext cx="151361" cy="892398"/>
                  </a:xfrm>
                  <a:custGeom>
                    <a:avLst/>
                    <a:gdLst>
                      <a:gd name="connsiteX0" fmla="*/ 0 w 152401"/>
                      <a:gd name="connsiteY0" fmla="*/ 89182 h 891822"/>
                      <a:gd name="connsiteX1" fmla="*/ 60960 w 152401"/>
                      <a:gd name="connsiteY1" fmla="*/ 7902 h 891822"/>
                      <a:gd name="connsiteX2" fmla="*/ 115147 w 152401"/>
                      <a:gd name="connsiteY2" fmla="*/ 136595 h 891822"/>
                      <a:gd name="connsiteX3" fmla="*/ 128694 w 152401"/>
                      <a:gd name="connsiteY3" fmla="*/ 265288 h 891822"/>
                      <a:gd name="connsiteX4" fmla="*/ 149014 w 152401"/>
                      <a:gd name="connsiteY4" fmla="*/ 421075 h 891822"/>
                      <a:gd name="connsiteX5" fmla="*/ 149014 w 152401"/>
                      <a:gd name="connsiteY5" fmla="*/ 536222 h 891822"/>
                      <a:gd name="connsiteX6" fmla="*/ 149014 w 152401"/>
                      <a:gd name="connsiteY6" fmla="*/ 678462 h 891822"/>
                      <a:gd name="connsiteX7" fmla="*/ 135467 w 152401"/>
                      <a:gd name="connsiteY7" fmla="*/ 820702 h 891822"/>
                      <a:gd name="connsiteX8" fmla="*/ 81280 w 152401"/>
                      <a:gd name="connsiteY8" fmla="*/ 868115 h 891822"/>
                      <a:gd name="connsiteX9" fmla="*/ 47414 w 152401"/>
                      <a:gd name="connsiteY9" fmla="*/ 888435 h 891822"/>
                      <a:gd name="connsiteX10" fmla="*/ 40640 w 152401"/>
                      <a:gd name="connsiteY10" fmla="*/ 888435 h 89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2401" h="891822">
                        <a:moveTo>
                          <a:pt x="0" y="89182"/>
                        </a:moveTo>
                        <a:cubicBezTo>
                          <a:pt x="20884" y="44591"/>
                          <a:pt x="41769" y="0"/>
                          <a:pt x="60960" y="7902"/>
                        </a:cubicBezTo>
                        <a:cubicBezTo>
                          <a:pt x="80151" y="15804"/>
                          <a:pt x="103858" y="93697"/>
                          <a:pt x="115147" y="136595"/>
                        </a:cubicBezTo>
                        <a:cubicBezTo>
                          <a:pt x="126436" y="179493"/>
                          <a:pt x="123050" y="217875"/>
                          <a:pt x="128694" y="265288"/>
                        </a:cubicBezTo>
                        <a:cubicBezTo>
                          <a:pt x="134338" y="312701"/>
                          <a:pt x="145627" y="375919"/>
                          <a:pt x="149014" y="421075"/>
                        </a:cubicBezTo>
                        <a:cubicBezTo>
                          <a:pt x="152401" y="466231"/>
                          <a:pt x="149014" y="536222"/>
                          <a:pt x="149014" y="536222"/>
                        </a:cubicBezTo>
                        <a:cubicBezTo>
                          <a:pt x="149014" y="579120"/>
                          <a:pt x="151272" y="631049"/>
                          <a:pt x="149014" y="678462"/>
                        </a:cubicBezTo>
                        <a:cubicBezTo>
                          <a:pt x="146756" y="725875"/>
                          <a:pt x="146756" y="789093"/>
                          <a:pt x="135467" y="820702"/>
                        </a:cubicBezTo>
                        <a:cubicBezTo>
                          <a:pt x="124178" y="852311"/>
                          <a:pt x="95955" y="856826"/>
                          <a:pt x="81280" y="868115"/>
                        </a:cubicBezTo>
                        <a:cubicBezTo>
                          <a:pt x="66605" y="879404"/>
                          <a:pt x="54187" y="885048"/>
                          <a:pt x="47414" y="888435"/>
                        </a:cubicBezTo>
                        <a:cubicBezTo>
                          <a:pt x="40641" y="891822"/>
                          <a:pt x="40640" y="888435"/>
                          <a:pt x="40640" y="88843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558" name="Group 55"/>
                <p:cNvGrpSpPr>
                  <a:grpSpLocks/>
                </p:cNvGrpSpPr>
                <p:nvPr/>
              </p:nvGrpSpPr>
              <p:grpSpPr bwMode="auto">
                <a:xfrm>
                  <a:off x="3961476" y="5105015"/>
                  <a:ext cx="533055" cy="892368"/>
                  <a:chOff x="7390476" y="4193841"/>
                  <a:chExt cx="533055" cy="892368"/>
                </a:xfrm>
              </p:grpSpPr>
              <p:grpSp>
                <p:nvGrpSpPr>
                  <p:cNvPr id="563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7390476" y="4193841"/>
                    <a:ext cx="533055" cy="892367"/>
                    <a:chOff x="7390476" y="4193841"/>
                    <a:chExt cx="533055" cy="892367"/>
                  </a:xfrm>
                </p:grpSpPr>
                <p:sp>
                  <p:nvSpPr>
                    <p:cNvPr id="565" name="Can 564"/>
                    <p:cNvSpPr/>
                    <p:nvPr/>
                  </p:nvSpPr>
                  <p:spPr>
                    <a:xfrm rot="16200000">
                      <a:off x="7274546" y="4382093"/>
                      <a:ext cx="764913" cy="533054"/>
                    </a:xfrm>
                    <a:prstGeom prst="can">
                      <a:avLst>
                        <a:gd name="adj" fmla="val 41064"/>
                      </a:avLst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9pPr>
                    </a:lstStyle>
                    <a:p>
                      <a:pPr algn="ctr" eaLnBrk="1" hangingPunct="1">
                        <a:defRPr/>
                      </a:pPr>
                      <a:endParaRPr lang="en-GB" altLang="en-US" smtClean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66" name="Freeform 565"/>
                    <p:cNvSpPr/>
                    <p:nvPr/>
                  </p:nvSpPr>
                  <p:spPr>
                    <a:xfrm rot="170357">
                      <a:off x="7717328" y="4194002"/>
                      <a:ext cx="153554" cy="892399"/>
                    </a:xfrm>
                    <a:custGeom>
                      <a:avLst/>
                      <a:gdLst>
                        <a:gd name="connsiteX0" fmla="*/ 0 w 152401"/>
                        <a:gd name="connsiteY0" fmla="*/ 89182 h 891822"/>
                        <a:gd name="connsiteX1" fmla="*/ 60960 w 152401"/>
                        <a:gd name="connsiteY1" fmla="*/ 7902 h 891822"/>
                        <a:gd name="connsiteX2" fmla="*/ 115147 w 152401"/>
                        <a:gd name="connsiteY2" fmla="*/ 136595 h 891822"/>
                        <a:gd name="connsiteX3" fmla="*/ 128694 w 152401"/>
                        <a:gd name="connsiteY3" fmla="*/ 265288 h 891822"/>
                        <a:gd name="connsiteX4" fmla="*/ 149014 w 152401"/>
                        <a:gd name="connsiteY4" fmla="*/ 421075 h 891822"/>
                        <a:gd name="connsiteX5" fmla="*/ 149014 w 152401"/>
                        <a:gd name="connsiteY5" fmla="*/ 536222 h 891822"/>
                        <a:gd name="connsiteX6" fmla="*/ 149014 w 152401"/>
                        <a:gd name="connsiteY6" fmla="*/ 678462 h 891822"/>
                        <a:gd name="connsiteX7" fmla="*/ 135467 w 152401"/>
                        <a:gd name="connsiteY7" fmla="*/ 820702 h 891822"/>
                        <a:gd name="connsiteX8" fmla="*/ 81280 w 152401"/>
                        <a:gd name="connsiteY8" fmla="*/ 868115 h 891822"/>
                        <a:gd name="connsiteX9" fmla="*/ 47414 w 152401"/>
                        <a:gd name="connsiteY9" fmla="*/ 888435 h 891822"/>
                        <a:gd name="connsiteX10" fmla="*/ 40640 w 152401"/>
                        <a:gd name="connsiteY10" fmla="*/ 888435 h 8918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2401" h="891822">
                          <a:moveTo>
                            <a:pt x="0" y="89182"/>
                          </a:moveTo>
                          <a:cubicBezTo>
                            <a:pt x="20884" y="44591"/>
                            <a:pt x="41769" y="0"/>
                            <a:pt x="60960" y="7902"/>
                          </a:cubicBezTo>
                          <a:cubicBezTo>
                            <a:pt x="80151" y="15804"/>
                            <a:pt x="103858" y="93697"/>
                            <a:pt x="115147" y="136595"/>
                          </a:cubicBezTo>
                          <a:cubicBezTo>
                            <a:pt x="126436" y="179493"/>
                            <a:pt x="123050" y="217875"/>
                            <a:pt x="128694" y="265288"/>
                          </a:cubicBezTo>
                          <a:cubicBezTo>
                            <a:pt x="134338" y="312701"/>
                            <a:pt x="145627" y="375919"/>
                            <a:pt x="149014" y="421075"/>
                          </a:cubicBezTo>
                          <a:cubicBezTo>
                            <a:pt x="152401" y="466231"/>
                            <a:pt x="149014" y="536222"/>
                            <a:pt x="149014" y="536222"/>
                          </a:cubicBezTo>
                          <a:cubicBezTo>
                            <a:pt x="149014" y="579120"/>
                            <a:pt x="151272" y="631049"/>
                            <a:pt x="149014" y="678462"/>
                          </a:cubicBezTo>
                          <a:cubicBezTo>
                            <a:pt x="146756" y="725875"/>
                            <a:pt x="146756" y="789093"/>
                            <a:pt x="135467" y="820702"/>
                          </a:cubicBezTo>
                          <a:cubicBezTo>
                            <a:pt x="124178" y="852311"/>
                            <a:pt x="95955" y="856826"/>
                            <a:pt x="81280" y="868115"/>
                          </a:cubicBezTo>
                          <a:cubicBezTo>
                            <a:pt x="66605" y="879404"/>
                            <a:pt x="54187" y="885048"/>
                            <a:pt x="47414" y="888435"/>
                          </a:cubicBezTo>
                          <a:cubicBezTo>
                            <a:pt x="40641" y="891822"/>
                            <a:pt x="40640" y="888435"/>
                            <a:pt x="40640" y="888435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sp>
                <p:nvSpPr>
                  <p:cNvPr id="564" name="Freeform 563"/>
                  <p:cNvSpPr/>
                  <p:nvPr/>
                </p:nvSpPr>
                <p:spPr>
                  <a:xfrm rot="170357">
                    <a:off x="7565967" y="4194002"/>
                    <a:ext cx="151361" cy="892398"/>
                  </a:xfrm>
                  <a:custGeom>
                    <a:avLst/>
                    <a:gdLst>
                      <a:gd name="connsiteX0" fmla="*/ 0 w 152401"/>
                      <a:gd name="connsiteY0" fmla="*/ 89182 h 891822"/>
                      <a:gd name="connsiteX1" fmla="*/ 60960 w 152401"/>
                      <a:gd name="connsiteY1" fmla="*/ 7902 h 891822"/>
                      <a:gd name="connsiteX2" fmla="*/ 115147 w 152401"/>
                      <a:gd name="connsiteY2" fmla="*/ 136595 h 891822"/>
                      <a:gd name="connsiteX3" fmla="*/ 128694 w 152401"/>
                      <a:gd name="connsiteY3" fmla="*/ 265288 h 891822"/>
                      <a:gd name="connsiteX4" fmla="*/ 149014 w 152401"/>
                      <a:gd name="connsiteY4" fmla="*/ 421075 h 891822"/>
                      <a:gd name="connsiteX5" fmla="*/ 149014 w 152401"/>
                      <a:gd name="connsiteY5" fmla="*/ 536222 h 891822"/>
                      <a:gd name="connsiteX6" fmla="*/ 149014 w 152401"/>
                      <a:gd name="connsiteY6" fmla="*/ 678462 h 891822"/>
                      <a:gd name="connsiteX7" fmla="*/ 135467 w 152401"/>
                      <a:gd name="connsiteY7" fmla="*/ 820702 h 891822"/>
                      <a:gd name="connsiteX8" fmla="*/ 81280 w 152401"/>
                      <a:gd name="connsiteY8" fmla="*/ 868115 h 891822"/>
                      <a:gd name="connsiteX9" fmla="*/ 47414 w 152401"/>
                      <a:gd name="connsiteY9" fmla="*/ 888435 h 891822"/>
                      <a:gd name="connsiteX10" fmla="*/ 40640 w 152401"/>
                      <a:gd name="connsiteY10" fmla="*/ 888435 h 89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2401" h="891822">
                        <a:moveTo>
                          <a:pt x="0" y="89182"/>
                        </a:moveTo>
                        <a:cubicBezTo>
                          <a:pt x="20884" y="44591"/>
                          <a:pt x="41769" y="0"/>
                          <a:pt x="60960" y="7902"/>
                        </a:cubicBezTo>
                        <a:cubicBezTo>
                          <a:pt x="80151" y="15804"/>
                          <a:pt x="103858" y="93697"/>
                          <a:pt x="115147" y="136595"/>
                        </a:cubicBezTo>
                        <a:cubicBezTo>
                          <a:pt x="126436" y="179493"/>
                          <a:pt x="123050" y="217875"/>
                          <a:pt x="128694" y="265288"/>
                        </a:cubicBezTo>
                        <a:cubicBezTo>
                          <a:pt x="134338" y="312701"/>
                          <a:pt x="145627" y="375919"/>
                          <a:pt x="149014" y="421075"/>
                        </a:cubicBezTo>
                        <a:cubicBezTo>
                          <a:pt x="152401" y="466231"/>
                          <a:pt x="149014" y="536222"/>
                          <a:pt x="149014" y="536222"/>
                        </a:cubicBezTo>
                        <a:cubicBezTo>
                          <a:pt x="149014" y="579120"/>
                          <a:pt x="151272" y="631049"/>
                          <a:pt x="149014" y="678462"/>
                        </a:cubicBezTo>
                        <a:cubicBezTo>
                          <a:pt x="146756" y="725875"/>
                          <a:pt x="146756" y="789093"/>
                          <a:pt x="135467" y="820702"/>
                        </a:cubicBezTo>
                        <a:cubicBezTo>
                          <a:pt x="124178" y="852311"/>
                          <a:pt x="95955" y="856826"/>
                          <a:pt x="81280" y="868115"/>
                        </a:cubicBezTo>
                        <a:cubicBezTo>
                          <a:pt x="66605" y="879404"/>
                          <a:pt x="54187" y="885048"/>
                          <a:pt x="47414" y="888435"/>
                        </a:cubicBezTo>
                        <a:cubicBezTo>
                          <a:pt x="40641" y="891822"/>
                          <a:pt x="40640" y="888435"/>
                          <a:pt x="40640" y="88843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sp>
              <p:nvSpPr>
                <p:cNvPr id="559" name="Freeform 558"/>
                <p:cNvSpPr/>
                <p:nvPr/>
              </p:nvSpPr>
              <p:spPr>
                <a:xfrm>
                  <a:off x="5562831" y="5942250"/>
                  <a:ext cx="456276" cy="76972"/>
                </a:xfrm>
                <a:custGeom>
                  <a:avLst/>
                  <a:gdLst>
                    <a:gd name="connsiteX0" fmla="*/ 0 w 1389281"/>
                    <a:gd name="connsiteY0" fmla="*/ 0 h 55571"/>
                    <a:gd name="connsiteX1" fmla="*/ 45467 w 1389281"/>
                    <a:gd name="connsiteY1" fmla="*/ 40415 h 55571"/>
                    <a:gd name="connsiteX2" fmla="*/ 156610 w 1389281"/>
                    <a:gd name="connsiteY2" fmla="*/ 50519 h 55571"/>
                    <a:gd name="connsiteX3" fmla="*/ 323323 w 1389281"/>
                    <a:gd name="connsiteY3" fmla="*/ 50519 h 55571"/>
                    <a:gd name="connsiteX4" fmla="*/ 702218 w 1389281"/>
                    <a:gd name="connsiteY4" fmla="*/ 55571 h 55571"/>
                    <a:gd name="connsiteX5" fmla="*/ 975023 w 1389281"/>
                    <a:gd name="connsiteY5" fmla="*/ 45467 h 55571"/>
                    <a:gd name="connsiteX6" fmla="*/ 1207412 w 1389281"/>
                    <a:gd name="connsiteY6" fmla="*/ 30312 h 55571"/>
                    <a:gd name="connsiteX7" fmla="*/ 1389281 w 1389281"/>
                    <a:gd name="connsiteY7" fmla="*/ 15156 h 5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9281" h="55571">
                      <a:moveTo>
                        <a:pt x="0" y="0"/>
                      </a:moveTo>
                      <a:cubicBezTo>
                        <a:pt x="9682" y="15997"/>
                        <a:pt x="19365" y="31995"/>
                        <a:pt x="45467" y="40415"/>
                      </a:cubicBezTo>
                      <a:cubicBezTo>
                        <a:pt x="71569" y="48835"/>
                        <a:pt x="110301" y="48835"/>
                        <a:pt x="156610" y="50519"/>
                      </a:cubicBezTo>
                      <a:cubicBezTo>
                        <a:pt x="202919" y="52203"/>
                        <a:pt x="323323" y="50519"/>
                        <a:pt x="323323" y="50519"/>
                      </a:cubicBezTo>
                      <a:lnTo>
                        <a:pt x="702218" y="55571"/>
                      </a:lnTo>
                      <a:cubicBezTo>
                        <a:pt x="810835" y="54729"/>
                        <a:pt x="890824" y="49677"/>
                        <a:pt x="975023" y="45467"/>
                      </a:cubicBezTo>
                      <a:cubicBezTo>
                        <a:pt x="1059222" y="41257"/>
                        <a:pt x="1138369" y="35364"/>
                        <a:pt x="1207412" y="30312"/>
                      </a:cubicBezTo>
                      <a:cubicBezTo>
                        <a:pt x="1276455" y="25260"/>
                        <a:pt x="1332868" y="20208"/>
                        <a:pt x="1389281" y="15156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560" name="Freeform 559"/>
                <p:cNvSpPr/>
                <p:nvPr/>
              </p:nvSpPr>
              <p:spPr>
                <a:xfrm>
                  <a:off x="4953000" y="5942250"/>
                  <a:ext cx="456276" cy="76972"/>
                </a:xfrm>
                <a:custGeom>
                  <a:avLst/>
                  <a:gdLst>
                    <a:gd name="connsiteX0" fmla="*/ 0 w 1389281"/>
                    <a:gd name="connsiteY0" fmla="*/ 0 h 55571"/>
                    <a:gd name="connsiteX1" fmla="*/ 45467 w 1389281"/>
                    <a:gd name="connsiteY1" fmla="*/ 40415 h 55571"/>
                    <a:gd name="connsiteX2" fmla="*/ 156610 w 1389281"/>
                    <a:gd name="connsiteY2" fmla="*/ 50519 h 55571"/>
                    <a:gd name="connsiteX3" fmla="*/ 323323 w 1389281"/>
                    <a:gd name="connsiteY3" fmla="*/ 50519 h 55571"/>
                    <a:gd name="connsiteX4" fmla="*/ 702218 w 1389281"/>
                    <a:gd name="connsiteY4" fmla="*/ 55571 h 55571"/>
                    <a:gd name="connsiteX5" fmla="*/ 975023 w 1389281"/>
                    <a:gd name="connsiteY5" fmla="*/ 45467 h 55571"/>
                    <a:gd name="connsiteX6" fmla="*/ 1207412 w 1389281"/>
                    <a:gd name="connsiteY6" fmla="*/ 30312 h 55571"/>
                    <a:gd name="connsiteX7" fmla="*/ 1389281 w 1389281"/>
                    <a:gd name="connsiteY7" fmla="*/ 15156 h 5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9281" h="55571">
                      <a:moveTo>
                        <a:pt x="0" y="0"/>
                      </a:moveTo>
                      <a:cubicBezTo>
                        <a:pt x="9682" y="15997"/>
                        <a:pt x="19365" y="31995"/>
                        <a:pt x="45467" y="40415"/>
                      </a:cubicBezTo>
                      <a:cubicBezTo>
                        <a:pt x="71569" y="48835"/>
                        <a:pt x="110301" y="48835"/>
                        <a:pt x="156610" y="50519"/>
                      </a:cubicBezTo>
                      <a:cubicBezTo>
                        <a:pt x="202919" y="52203"/>
                        <a:pt x="323323" y="50519"/>
                        <a:pt x="323323" y="50519"/>
                      </a:cubicBezTo>
                      <a:lnTo>
                        <a:pt x="702218" y="55571"/>
                      </a:lnTo>
                      <a:cubicBezTo>
                        <a:pt x="810835" y="54729"/>
                        <a:pt x="890824" y="49677"/>
                        <a:pt x="975023" y="45467"/>
                      </a:cubicBezTo>
                      <a:cubicBezTo>
                        <a:pt x="1059222" y="41257"/>
                        <a:pt x="1138369" y="35364"/>
                        <a:pt x="1207412" y="30312"/>
                      </a:cubicBezTo>
                      <a:cubicBezTo>
                        <a:pt x="1276455" y="25260"/>
                        <a:pt x="1332868" y="20208"/>
                        <a:pt x="1389281" y="15156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561" name="Freeform 560"/>
                <p:cNvSpPr/>
                <p:nvPr/>
              </p:nvSpPr>
              <p:spPr>
                <a:xfrm>
                  <a:off x="4343169" y="5942250"/>
                  <a:ext cx="456276" cy="76972"/>
                </a:xfrm>
                <a:custGeom>
                  <a:avLst/>
                  <a:gdLst>
                    <a:gd name="connsiteX0" fmla="*/ 0 w 1389281"/>
                    <a:gd name="connsiteY0" fmla="*/ 0 h 55571"/>
                    <a:gd name="connsiteX1" fmla="*/ 45467 w 1389281"/>
                    <a:gd name="connsiteY1" fmla="*/ 40415 h 55571"/>
                    <a:gd name="connsiteX2" fmla="*/ 156610 w 1389281"/>
                    <a:gd name="connsiteY2" fmla="*/ 50519 h 55571"/>
                    <a:gd name="connsiteX3" fmla="*/ 323323 w 1389281"/>
                    <a:gd name="connsiteY3" fmla="*/ 50519 h 55571"/>
                    <a:gd name="connsiteX4" fmla="*/ 702218 w 1389281"/>
                    <a:gd name="connsiteY4" fmla="*/ 55571 h 55571"/>
                    <a:gd name="connsiteX5" fmla="*/ 975023 w 1389281"/>
                    <a:gd name="connsiteY5" fmla="*/ 45467 h 55571"/>
                    <a:gd name="connsiteX6" fmla="*/ 1207412 w 1389281"/>
                    <a:gd name="connsiteY6" fmla="*/ 30312 h 55571"/>
                    <a:gd name="connsiteX7" fmla="*/ 1389281 w 1389281"/>
                    <a:gd name="connsiteY7" fmla="*/ 15156 h 5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9281" h="55571">
                      <a:moveTo>
                        <a:pt x="0" y="0"/>
                      </a:moveTo>
                      <a:cubicBezTo>
                        <a:pt x="9682" y="15997"/>
                        <a:pt x="19365" y="31995"/>
                        <a:pt x="45467" y="40415"/>
                      </a:cubicBezTo>
                      <a:cubicBezTo>
                        <a:pt x="71569" y="48835"/>
                        <a:pt x="110301" y="48835"/>
                        <a:pt x="156610" y="50519"/>
                      </a:cubicBezTo>
                      <a:cubicBezTo>
                        <a:pt x="202919" y="52203"/>
                        <a:pt x="323323" y="50519"/>
                        <a:pt x="323323" y="50519"/>
                      </a:cubicBezTo>
                      <a:lnTo>
                        <a:pt x="702218" y="55571"/>
                      </a:lnTo>
                      <a:cubicBezTo>
                        <a:pt x="810835" y="54729"/>
                        <a:pt x="890824" y="49677"/>
                        <a:pt x="975023" y="45467"/>
                      </a:cubicBezTo>
                      <a:cubicBezTo>
                        <a:pt x="1059222" y="41257"/>
                        <a:pt x="1138369" y="35364"/>
                        <a:pt x="1207412" y="30312"/>
                      </a:cubicBezTo>
                      <a:cubicBezTo>
                        <a:pt x="1276455" y="25260"/>
                        <a:pt x="1332868" y="20208"/>
                        <a:pt x="1389281" y="15156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562" name="Freeform 561"/>
                <p:cNvSpPr/>
                <p:nvPr/>
              </p:nvSpPr>
              <p:spPr>
                <a:xfrm>
                  <a:off x="3733338" y="5942250"/>
                  <a:ext cx="456276" cy="76972"/>
                </a:xfrm>
                <a:custGeom>
                  <a:avLst/>
                  <a:gdLst>
                    <a:gd name="connsiteX0" fmla="*/ 0 w 1389281"/>
                    <a:gd name="connsiteY0" fmla="*/ 0 h 55571"/>
                    <a:gd name="connsiteX1" fmla="*/ 45467 w 1389281"/>
                    <a:gd name="connsiteY1" fmla="*/ 40415 h 55571"/>
                    <a:gd name="connsiteX2" fmla="*/ 156610 w 1389281"/>
                    <a:gd name="connsiteY2" fmla="*/ 50519 h 55571"/>
                    <a:gd name="connsiteX3" fmla="*/ 323323 w 1389281"/>
                    <a:gd name="connsiteY3" fmla="*/ 50519 h 55571"/>
                    <a:gd name="connsiteX4" fmla="*/ 702218 w 1389281"/>
                    <a:gd name="connsiteY4" fmla="*/ 55571 h 55571"/>
                    <a:gd name="connsiteX5" fmla="*/ 975023 w 1389281"/>
                    <a:gd name="connsiteY5" fmla="*/ 45467 h 55571"/>
                    <a:gd name="connsiteX6" fmla="*/ 1207412 w 1389281"/>
                    <a:gd name="connsiteY6" fmla="*/ 30312 h 55571"/>
                    <a:gd name="connsiteX7" fmla="*/ 1389281 w 1389281"/>
                    <a:gd name="connsiteY7" fmla="*/ 15156 h 5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9281" h="55571">
                      <a:moveTo>
                        <a:pt x="0" y="0"/>
                      </a:moveTo>
                      <a:cubicBezTo>
                        <a:pt x="9682" y="15997"/>
                        <a:pt x="19365" y="31995"/>
                        <a:pt x="45467" y="40415"/>
                      </a:cubicBezTo>
                      <a:cubicBezTo>
                        <a:pt x="71569" y="48835"/>
                        <a:pt x="110301" y="48835"/>
                        <a:pt x="156610" y="50519"/>
                      </a:cubicBezTo>
                      <a:cubicBezTo>
                        <a:pt x="202919" y="52203"/>
                        <a:pt x="323323" y="50519"/>
                        <a:pt x="323323" y="50519"/>
                      </a:cubicBezTo>
                      <a:lnTo>
                        <a:pt x="702218" y="55571"/>
                      </a:lnTo>
                      <a:cubicBezTo>
                        <a:pt x="810835" y="54729"/>
                        <a:pt x="890824" y="49677"/>
                        <a:pt x="975023" y="45467"/>
                      </a:cubicBezTo>
                      <a:cubicBezTo>
                        <a:pt x="1059222" y="41257"/>
                        <a:pt x="1138369" y="35364"/>
                        <a:pt x="1207412" y="30312"/>
                      </a:cubicBezTo>
                      <a:cubicBezTo>
                        <a:pt x="1276455" y="25260"/>
                        <a:pt x="1332868" y="20208"/>
                        <a:pt x="1389281" y="15156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  <p:sp>
            <p:nvSpPr>
              <p:cNvPr id="545" name="Oval 544"/>
              <p:cNvSpPr/>
              <p:nvPr/>
            </p:nvSpPr>
            <p:spPr>
              <a:xfrm>
                <a:off x="4876800" y="5181600"/>
                <a:ext cx="533400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486400" y="5410200"/>
                <a:ext cx="381000" cy="304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4267200" y="5562600"/>
                <a:ext cx="533400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4038600" y="5181600"/>
                <a:ext cx="533400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943600" y="5562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867400" y="5715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41148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4038600" y="5791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5334000" y="5562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257800" y="5715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36" name="Oval 535"/>
            <p:cNvSpPr>
              <a:spLocks noChangeArrowheads="1"/>
            </p:cNvSpPr>
            <p:nvPr/>
          </p:nvSpPr>
          <p:spPr bwMode="auto">
            <a:xfrm>
              <a:off x="3810116" y="5944655"/>
              <a:ext cx="151360" cy="15153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537" name="Oval 536"/>
            <p:cNvSpPr>
              <a:spLocks noChangeArrowheads="1"/>
            </p:cNvSpPr>
            <p:nvPr/>
          </p:nvSpPr>
          <p:spPr bwMode="auto">
            <a:xfrm>
              <a:off x="5029778" y="5944655"/>
              <a:ext cx="151360" cy="15153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538" name="Oval 537"/>
            <p:cNvSpPr>
              <a:spLocks noChangeArrowheads="1"/>
            </p:cNvSpPr>
            <p:nvPr/>
          </p:nvSpPr>
          <p:spPr bwMode="auto">
            <a:xfrm>
              <a:off x="5716385" y="5944655"/>
              <a:ext cx="151362" cy="15153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539" name="Oval 538"/>
            <p:cNvSpPr>
              <a:spLocks noChangeArrowheads="1"/>
            </p:cNvSpPr>
            <p:nvPr/>
          </p:nvSpPr>
          <p:spPr bwMode="auto">
            <a:xfrm>
              <a:off x="4496723" y="5944655"/>
              <a:ext cx="151362" cy="15153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540" name="Oval 539"/>
            <p:cNvSpPr>
              <a:spLocks noChangeArrowheads="1"/>
            </p:cNvSpPr>
            <p:nvPr/>
          </p:nvSpPr>
          <p:spPr bwMode="auto">
            <a:xfrm>
              <a:off x="5562831" y="5182148"/>
              <a:ext cx="153555" cy="15154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541" name="Oval 540"/>
            <p:cNvSpPr>
              <a:spLocks noChangeArrowheads="1"/>
            </p:cNvSpPr>
            <p:nvPr/>
          </p:nvSpPr>
          <p:spPr bwMode="auto">
            <a:xfrm>
              <a:off x="6095885" y="5182148"/>
              <a:ext cx="153555" cy="15154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542" name="Oval 541"/>
            <p:cNvSpPr>
              <a:spLocks noChangeArrowheads="1"/>
            </p:cNvSpPr>
            <p:nvPr/>
          </p:nvSpPr>
          <p:spPr bwMode="auto">
            <a:xfrm>
              <a:off x="4953000" y="5639171"/>
              <a:ext cx="153555" cy="15154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543" name="Oval 542"/>
            <p:cNvSpPr>
              <a:spLocks noChangeArrowheads="1"/>
            </p:cNvSpPr>
            <p:nvPr/>
          </p:nvSpPr>
          <p:spPr bwMode="auto">
            <a:xfrm>
              <a:off x="4801640" y="5562199"/>
              <a:ext cx="151360" cy="153945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  <a:cs typeface="+mn-cs"/>
              </a:endParaRPr>
            </a:p>
          </p:txBody>
        </p:sp>
      </p:grpSp>
      <p:sp>
        <p:nvSpPr>
          <p:cNvPr id="579" name="Right Arrow 578"/>
          <p:cNvSpPr/>
          <p:nvPr/>
        </p:nvSpPr>
        <p:spPr bwMode="auto">
          <a:xfrm rot="2644627">
            <a:off x="4172341" y="5188243"/>
            <a:ext cx="304800" cy="179387"/>
          </a:xfrm>
          <a:prstGeom prst="rightArrow">
            <a:avLst>
              <a:gd name="adj1" fmla="val 34667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80" name="TextBox 1201"/>
          <p:cNvSpPr txBox="1">
            <a:spLocks noChangeArrowheads="1"/>
          </p:cNvSpPr>
          <p:nvPr/>
        </p:nvSpPr>
        <p:spPr bwMode="auto">
          <a:xfrm>
            <a:off x="5229311" y="6289407"/>
            <a:ext cx="26034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b="1" dirty="0" smtClean="0"/>
              <a:t>Transcriptional silencing</a:t>
            </a:r>
            <a:endParaRPr lang="en-US" altLang="en-US" b="1" dirty="0"/>
          </a:p>
        </p:txBody>
      </p:sp>
      <p:sp>
        <p:nvSpPr>
          <p:cNvPr id="396" name="Freeform 395"/>
          <p:cNvSpPr/>
          <p:nvPr/>
        </p:nvSpPr>
        <p:spPr bwMode="auto">
          <a:xfrm rot="4671676">
            <a:off x="561028" y="2861888"/>
            <a:ext cx="448612" cy="406314"/>
          </a:xfrm>
          <a:custGeom>
            <a:avLst/>
            <a:gdLst>
              <a:gd name="connsiteX0" fmla="*/ 1009650 w 2514600"/>
              <a:gd name="connsiteY0" fmla="*/ 171450 h 3638550"/>
              <a:gd name="connsiteX1" fmla="*/ 895350 w 2514600"/>
              <a:gd name="connsiteY1" fmla="*/ 66675 h 3638550"/>
              <a:gd name="connsiteX2" fmla="*/ 866775 w 2514600"/>
              <a:gd name="connsiteY2" fmla="*/ 57150 h 3638550"/>
              <a:gd name="connsiteX3" fmla="*/ 800100 w 2514600"/>
              <a:gd name="connsiteY3" fmla="*/ 9525 h 3638550"/>
              <a:gd name="connsiteX4" fmla="*/ 771525 w 2514600"/>
              <a:gd name="connsiteY4" fmla="*/ 0 h 3638550"/>
              <a:gd name="connsiteX5" fmla="*/ 714375 w 2514600"/>
              <a:gd name="connsiteY5" fmla="*/ 19050 h 3638550"/>
              <a:gd name="connsiteX6" fmla="*/ 647700 w 2514600"/>
              <a:gd name="connsiteY6" fmla="*/ 47625 h 3638550"/>
              <a:gd name="connsiteX7" fmla="*/ 609600 w 2514600"/>
              <a:gd name="connsiteY7" fmla="*/ 57150 h 3638550"/>
              <a:gd name="connsiteX8" fmla="*/ 552450 w 2514600"/>
              <a:gd name="connsiteY8" fmla="*/ 76200 h 3638550"/>
              <a:gd name="connsiteX9" fmla="*/ 514350 w 2514600"/>
              <a:gd name="connsiteY9" fmla="*/ 85725 h 3638550"/>
              <a:gd name="connsiteX10" fmla="*/ 476250 w 2514600"/>
              <a:gd name="connsiteY10" fmla="*/ 104775 h 3638550"/>
              <a:gd name="connsiteX11" fmla="*/ 428625 w 2514600"/>
              <a:gd name="connsiteY11" fmla="*/ 114300 h 3638550"/>
              <a:gd name="connsiteX12" fmla="*/ 400050 w 2514600"/>
              <a:gd name="connsiteY12" fmla="*/ 123825 h 3638550"/>
              <a:gd name="connsiteX13" fmla="*/ 361950 w 2514600"/>
              <a:gd name="connsiteY13" fmla="*/ 133350 h 3638550"/>
              <a:gd name="connsiteX14" fmla="*/ 314325 w 2514600"/>
              <a:gd name="connsiteY14" fmla="*/ 142875 h 3638550"/>
              <a:gd name="connsiteX15" fmla="*/ 238125 w 2514600"/>
              <a:gd name="connsiteY15" fmla="*/ 171450 h 3638550"/>
              <a:gd name="connsiteX16" fmla="*/ 190500 w 2514600"/>
              <a:gd name="connsiteY16" fmla="*/ 180975 h 3638550"/>
              <a:gd name="connsiteX17" fmla="*/ 133350 w 2514600"/>
              <a:gd name="connsiteY17" fmla="*/ 200025 h 3638550"/>
              <a:gd name="connsiteX18" fmla="*/ 104775 w 2514600"/>
              <a:gd name="connsiteY18" fmla="*/ 209550 h 3638550"/>
              <a:gd name="connsiteX19" fmla="*/ 76200 w 2514600"/>
              <a:gd name="connsiteY19" fmla="*/ 219075 h 3638550"/>
              <a:gd name="connsiteX20" fmla="*/ 57150 w 2514600"/>
              <a:gd name="connsiteY20" fmla="*/ 276225 h 3638550"/>
              <a:gd name="connsiteX21" fmla="*/ 47625 w 2514600"/>
              <a:gd name="connsiteY21" fmla="*/ 304800 h 3638550"/>
              <a:gd name="connsiteX22" fmla="*/ 28575 w 2514600"/>
              <a:gd name="connsiteY22" fmla="*/ 371475 h 3638550"/>
              <a:gd name="connsiteX23" fmla="*/ 9525 w 2514600"/>
              <a:gd name="connsiteY23" fmla="*/ 409575 h 3638550"/>
              <a:gd name="connsiteX24" fmla="*/ 0 w 2514600"/>
              <a:gd name="connsiteY24" fmla="*/ 457200 h 3638550"/>
              <a:gd name="connsiteX25" fmla="*/ 9525 w 2514600"/>
              <a:gd name="connsiteY25" fmla="*/ 542925 h 3638550"/>
              <a:gd name="connsiteX26" fmla="*/ 38100 w 2514600"/>
              <a:gd name="connsiteY26" fmla="*/ 609600 h 3638550"/>
              <a:gd name="connsiteX27" fmla="*/ 47625 w 2514600"/>
              <a:gd name="connsiteY27" fmla="*/ 638175 h 3638550"/>
              <a:gd name="connsiteX28" fmla="*/ 66675 w 2514600"/>
              <a:gd name="connsiteY28" fmla="*/ 676275 h 3638550"/>
              <a:gd name="connsiteX29" fmla="*/ 85725 w 2514600"/>
              <a:gd name="connsiteY29" fmla="*/ 733425 h 3638550"/>
              <a:gd name="connsiteX30" fmla="*/ 123825 w 2514600"/>
              <a:gd name="connsiteY30" fmla="*/ 790575 h 3638550"/>
              <a:gd name="connsiteX31" fmla="*/ 133350 w 2514600"/>
              <a:gd name="connsiteY31" fmla="*/ 819150 h 3638550"/>
              <a:gd name="connsiteX32" fmla="*/ 171450 w 2514600"/>
              <a:gd name="connsiteY32" fmla="*/ 876300 h 3638550"/>
              <a:gd name="connsiteX33" fmla="*/ 209550 w 2514600"/>
              <a:gd name="connsiteY33" fmla="*/ 942975 h 3638550"/>
              <a:gd name="connsiteX34" fmla="*/ 228600 w 2514600"/>
              <a:gd name="connsiteY34" fmla="*/ 1000125 h 3638550"/>
              <a:gd name="connsiteX35" fmla="*/ 247650 w 2514600"/>
              <a:gd name="connsiteY35" fmla="*/ 1047750 h 3638550"/>
              <a:gd name="connsiteX36" fmla="*/ 257175 w 2514600"/>
              <a:gd name="connsiteY36" fmla="*/ 1095375 h 3638550"/>
              <a:gd name="connsiteX37" fmla="*/ 266700 w 2514600"/>
              <a:gd name="connsiteY37" fmla="*/ 1123950 h 3638550"/>
              <a:gd name="connsiteX38" fmla="*/ 285750 w 2514600"/>
              <a:gd name="connsiteY38" fmla="*/ 1200150 h 3638550"/>
              <a:gd name="connsiteX39" fmla="*/ 304800 w 2514600"/>
              <a:gd name="connsiteY39" fmla="*/ 1266825 h 3638550"/>
              <a:gd name="connsiteX40" fmla="*/ 323850 w 2514600"/>
              <a:gd name="connsiteY40" fmla="*/ 1323975 h 3638550"/>
              <a:gd name="connsiteX41" fmla="*/ 342900 w 2514600"/>
              <a:gd name="connsiteY41" fmla="*/ 1419225 h 3638550"/>
              <a:gd name="connsiteX42" fmla="*/ 371475 w 2514600"/>
              <a:gd name="connsiteY42" fmla="*/ 1524000 h 3638550"/>
              <a:gd name="connsiteX43" fmla="*/ 381000 w 2514600"/>
              <a:gd name="connsiteY43" fmla="*/ 1581150 h 3638550"/>
              <a:gd name="connsiteX44" fmla="*/ 400050 w 2514600"/>
              <a:gd name="connsiteY44" fmla="*/ 1809750 h 3638550"/>
              <a:gd name="connsiteX45" fmla="*/ 390525 w 2514600"/>
              <a:gd name="connsiteY45" fmla="*/ 1943100 h 3638550"/>
              <a:gd name="connsiteX46" fmla="*/ 381000 w 2514600"/>
              <a:gd name="connsiteY46" fmla="*/ 2028825 h 3638550"/>
              <a:gd name="connsiteX47" fmla="*/ 371475 w 2514600"/>
              <a:gd name="connsiteY47" fmla="*/ 2200275 h 3638550"/>
              <a:gd name="connsiteX48" fmla="*/ 381000 w 2514600"/>
              <a:gd name="connsiteY48" fmla="*/ 2305050 h 3638550"/>
              <a:gd name="connsiteX49" fmla="*/ 352425 w 2514600"/>
              <a:gd name="connsiteY49" fmla="*/ 2657475 h 3638550"/>
              <a:gd name="connsiteX50" fmla="*/ 342900 w 2514600"/>
              <a:gd name="connsiteY50" fmla="*/ 3086100 h 3638550"/>
              <a:gd name="connsiteX51" fmla="*/ 323850 w 2514600"/>
              <a:gd name="connsiteY51" fmla="*/ 3190875 h 3638550"/>
              <a:gd name="connsiteX52" fmla="*/ 314325 w 2514600"/>
              <a:gd name="connsiteY52" fmla="*/ 3248025 h 3638550"/>
              <a:gd name="connsiteX53" fmla="*/ 323850 w 2514600"/>
              <a:gd name="connsiteY53" fmla="*/ 3276600 h 3638550"/>
              <a:gd name="connsiteX54" fmla="*/ 333375 w 2514600"/>
              <a:gd name="connsiteY54" fmla="*/ 3457575 h 3638550"/>
              <a:gd name="connsiteX55" fmla="*/ 409575 w 2514600"/>
              <a:gd name="connsiteY55" fmla="*/ 3486150 h 3638550"/>
              <a:gd name="connsiteX56" fmla="*/ 438150 w 2514600"/>
              <a:gd name="connsiteY56" fmla="*/ 3495675 h 3638550"/>
              <a:gd name="connsiteX57" fmla="*/ 504825 w 2514600"/>
              <a:gd name="connsiteY57" fmla="*/ 3543300 h 3638550"/>
              <a:gd name="connsiteX58" fmla="*/ 571500 w 2514600"/>
              <a:gd name="connsiteY58" fmla="*/ 3562350 h 3638550"/>
              <a:gd name="connsiteX59" fmla="*/ 647700 w 2514600"/>
              <a:gd name="connsiteY59" fmla="*/ 3581400 h 3638550"/>
              <a:gd name="connsiteX60" fmla="*/ 895350 w 2514600"/>
              <a:gd name="connsiteY60" fmla="*/ 3571875 h 3638550"/>
              <a:gd name="connsiteX61" fmla="*/ 1143000 w 2514600"/>
              <a:gd name="connsiteY61" fmla="*/ 3590925 h 3638550"/>
              <a:gd name="connsiteX62" fmla="*/ 1266825 w 2514600"/>
              <a:gd name="connsiteY62" fmla="*/ 3600450 h 3638550"/>
              <a:gd name="connsiteX63" fmla="*/ 1400175 w 2514600"/>
              <a:gd name="connsiteY63" fmla="*/ 3619500 h 3638550"/>
              <a:gd name="connsiteX64" fmla="*/ 1524000 w 2514600"/>
              <a:gd name="connsiteY64" fmla="*/ 3638550 h 3638550"/>
              <a:gd name="connsiteX65" fmla="*/ 1714500 w 2514600"/>
              <a:gd name="connsiteY65" fmla="*/ 3629025 h 3638550"/>
              <a:gd name="connsiteX66" fmla="*/ 1876425 w 2514600"/>
              <a:gd name="connsiteY66" fmla="*/ 3609975 h 3638550"/>
              <a:gd name="connsiteX67" fmla="*/ 1914525 w 2514600"/>
              <a:gd name="connsiteY67" fmla="*/ 3552825 h 3638550"/>
              <a:gd name="connsiteX68" fmla="*/ 1933575 w 2514600"/>
              <a:gd name="connsiteY68" fmla="*/ 3486150 h 3638550"/>
              <a:gd name="connsiteX69" fmla="*/ 1905000 w 2514600"/>
              <a:gd name="connsiteY69" fmla="*/ 3419475 h 3638550"/>
              <a:gd name="connsiteX70" fmla="*/ 1809750 w 2514600"/>
              <a:gd name="connsiteY70" fmla="*/ 3390900 h 3638550"/>
              <a:gd name="connsiteX71" fmla="*/ 1704975 w 2514600"/>
              <a:gd name="connsiteY71" fmla="*/ 3371850 h 3638550"/>
              <a:gd name="connsiteX72" fmla="*/ 1533525 w 2514600"/>
              <a:gd name="connsiteY72" fmla="*/ 3352800 h 3638550"/>
              <a:gd name="connsiteX73" fmla="*/ 1495425 w 2514600"/>
              <a:gd name="connsiteY73" fmla="*/ 3343275 h 3638550"/>
              <a:gd name="connsiteX74" fmla="*/ 1466850 w 2514600"/>
              <a:gd name="connsiteY74" fmla="*/ 3324225 h 3638550"/>
              <a:gd name="connsiteX75" fmla="*/ 1466850 w 2514600"/>
              <a:gd name="connsiteY75" fmla="*/ 3248025 h 3638550"/>
              <a:gd name="connsiteX76" fmla="*/ 1485900 w 2514600"/>
              <a:gd name="connsiteY76" fmla="*/ 3219450 h 3638550"/>
              <a:gd name="connsiteX77" fmla="*/ 1504950 w 2514600"/>
              <a:gd name="connsiteY77" fmla="*/ 3152775 h 3638550"/>
              <a:gd name="connsiteX78" fmla="*/ 1524000 w 2514600"/>
              <a:gd name="connsiteY78" fmla="*/ 3067050 h 3638550"/>
              <a:gd name="connsiteX79" fmla="*/ 1504950 w 2514600"/>
              <a:gd name="connsiteY79" fmla="*/ 2752725 h 3638550"/>
              <a:gd name="connsiteX80" fmla="*/ 1495425 w 2514600"/>
              <a:gd name="connsiteY80" fmla="*/ 2695575 h 3638550"/>
              <a:gd name="connsiteX81" fmla="*/ 1476375 w 2514600"/>
              <a:gd name="connsiteY81" fmla="*/ 2619375 h 3638550"/>
              <a:gd name="connsiteX82" fmla="*/ 1457325 w 2514600"/>
              <a:gd name="connsiteY82" fmla="*/ 2552700 h 3638550"/>
              <a:gd name="connsiteX83" fmla="*/ 1466850 w 2514600"/>
              <a:gd name="connsiteY83" fmla="*/ 2314575 h 3638550"/>
              <a:gd name="connsiteX84" fmla="*/ 1457325 w 2514600"/>
              <a:gd name="connsiteY84" fmla="*/ 2190750 h 3638550"/>
              <a:gd name="connsiteX85" fmla="*/ 1438275 w 2514600"/>
              <a:gd name="connsiteY85" fmla="*/ 2076450 h 3638550"/>
              <a:gd name="connsiteX86" fmla="*/ 1457325 w 2514600"/>
              <a:gd name="connsiteY86" fmla="*/ 1809750 h 3638550"/>
              <a:gd name="connsiteX87" fmla="*/ 1466850 w 2514600"/>
              <a:gd name="connsiteY87" fmla="*/ 1781175 h 3638550"/>
              <a:gd name="connsiteX88" fmla="*/ 1514475 w 2514600"/>
              <a:gd name="connsiteY88" fmla="*/ 1704975 h 3638550"/>
              <a:gd name="connsiteX89" fmla="*/ 1543050 w 2514600"/>
              <a:gd name="connsiteY89" fmla="*/ 1676400 h 3638550"/>
              <a:gd name="connsiteX90" fmla="*/ 1562100 w 2514600"/>
              <a:gd name="connsiteY90" fmla="*/ 1638300 h 3638550"/>
              <a:gd name="connsiteX91" fmla="*/ 1609725 w 2514600"/>
              <a:gd name="connsiteY91" fmla="*/ 1581150 h 3638550"/>
              <a:gd name="connsiteX92" fmla="*/ 1638300 w 2514600"/>
              <a:gd name="connsiteY92" fmla="*/ 1543050 h 3638550"/>
              <a:gd name="connsiteX93" fmla="*/ 1724025 w 2514600"/>
              <a:gd name="connsiteY93" fmla="*/ 1495425 h 3638550"/>
              <a:gd name="connsiteX94" fmla="*/ 1762125 w 2514600"/>
              <a:gd name="connsiteY94" fmla="*/ 1476375 h 3638550"/>
              <a:gd name="connsiteX95" fmla="*/ 2171700 w 2514600"/>
              <a:gd name="connsiteY95" fmla="*/ 1485900 h 3638550"/>
              <a:gd name="connsiteX96" fmla="*/ 2409825 w 2514600"/>
              <a:gd name="connsiteY96" fmla="*/ 1485900 h 3638550"/>
              <a:gd name="connsiteX97" fmla="*/ 2447925 w 2514600"/>
              <a:gd name="connsiteY97" fmla="*/ 1428750 h 3638550"/>
              <a:gd name="connsiteX98" fmla="*/ 2486025 w 2514600"/>
              <a:gd name="connsiteY98" fmla="*/ 1295400 h 3638550"/>
              <a:gd name="connsiteX99" fmla="*/ 2495550 w 2514600"/>
              <a:gd name="connsiteY99" fmla="*/ 1257300 h 3638550"/>
              <a:gd name="connsiteX100" fmla="*/ 2514600 w 2514600"/>
              <a:gd name="connsiteY100" fmla="*/ 1047750 h 3638550"/>
              <a:gd name="connsiteX101" fmla="*/ 2505075 w 2514600"/>
              <a:gd name="connsiteY101" fmla="*/ 781050 h 3638550"/>
              <a:gd name="connsiteX102" fmla="*/ 2495550 w 2514600"/>
              <a:gd name="connsiteY102" fmla="*/ 723900 h 3638550"/>
              <a:gd name="connsiteX103" fmla="*/ 2476500 w 2514600"/>
              <a:gd name="connsiteY103" fmla="*/ 495300 h 3638550"/>
              <a:gd name="connsiteX104" fmla="*/ 2457450 w 2514600"/>
              <a:gd name="connsiteY104" fmla="*/ 400050 h 3638550"/>
              <a:gd name="connsiteX105" fmla="*/ 2438400 w 2514600"/>
              <a:gd name="connsiteY105" fmla="*/ 371475 h 3638550"/>
              <a:gd name="connsiteX106" fmla="*/ 2419350 w 2514600"/>
              <a:gd name="connsiteY106" fmla="*/ 314325 h 3638550"/>
              <a:gd name="connsiteX107" fmla="*/ 2371725 w 2514600"/>
              <a:gd name="connsiteY107" fmla="*/ 257175 h 3638550"/>
              <a:gd name="connsiteX108" fmla="*/ 2295525 w 2514600"/>
              <a:gd name="connsiteY108" fmla="*/ 180975 h 3638550"/>
              <a:gd name="connsiteX109" fmla="*/ 2266950 w 2514600"/>
              <a:gd name="connsiteY109" fmla="*/ 152400 h 3638550"/>
              <a:gd name="connsiteX110" fmla="*/ 2209800 w 2514600"/>
              <a:gd name="connsiteY110" fmla="*/ 85725 h 3638550"/>
              <a:gd name="connsiteX111" fmla="*/ 2181225 w 2514600"/>
              <a:gd name="connsiteY111" fmla="*/ 76200 h 3638550"/>
              <a:gd name="connsiteX112" fmla="*/ 2105025 w 2514600"/>
              <a:gd name="connsiteY112" fmla="*/ 47625 h 3638550"/>
              <a:gd name="connsiteX113" fmla="*/ 2047875 w 2514600"/>
              <a:gd name="connsiteY113" fmla="*/ 38100 h 3638550"/>
              <a:gd name="connsiteX114" fmla="*/ 1838325 w 2514600"/>
              <a:gd name="connsiteY114" fmla="*/ 47625 h 3638550"/>
              <a:gd name="connsiteX115" fmla="*/ 1752600 w 2514600"/>
              <a:gd name="connsiteY115" fmla="*/ 57150 h 3638550"/>
              <a:gd name="connsiteX116" fmla="*/ 1495425 w 2514600"/>
              <a:gd name="connsiteY116" fmla="*/ 76200 h 3638550"/>
              <a:gd name="connsiteX117" fmla="*/ 1114425 w 2514600"/>
              <a:gd name="connsiteY117" fmla="*/ 95250 h 3638550"/>
              <a:gd name="connsiteX118" fmla="*/ 1019175 w 2514600"/>
              <a:gd name="connsiteY118" fmla="*/ 76200 h 3638550"/>
              <a:gd name="connsiteX119" fmla="*/ 942975 w 2514600"/>
              <a:gd name="connsiteY119" fmla="*/ 57150 h 3638550"/>
              <a:gd name="connsiteX120" fmla="*/ 914400 w 2514600"/>
              <a:gd name="connsiteY120" fmla="*/ 47625 h 3638550"/>
              <a:gd name="connsiteX121" fmla="*/ 809625 w 2514600"/>
              <a:gd name="connsiteY121" fmla="*/ 3810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514600" h="3638550">
                <a:moveTo>
                  <a:pt x="1009650" y="171450"/>
                </a:moveTo>
                <a:cubicBezTo>
                  <a:pt x="920874" y="112266"/>
                  <a:pt x="1082989" y="223041"/>
                  <a:pt x="895350" y="66675"/>
                </a:cubicBezTo>
                <a:cubicBezTo>
                  <a:pt x="887637" y="60247"/>
                  <a:pt x="876300" y="60325"/>
                  <a:pt x="866775" y="57150"/>
                </a:cubicBezTo>
                <a:cubicBezTo>
                  <a:pt x="858146" y="50678"/>
                  <a:pt x="814028" y="16489"/>
                  <a:pt x="800100" y="9525"/>
                </a:cubicBezTo>
                <a:cubicBezTo>
                  <a:pt x="791120" y="5035"/>
                  <a:pt x="781050" y="3175"/>
                  <a:pt x="771525" y="0"/>
                </a:cubicBezTo>
                <a:cubicBezTo>
                  <a:pt x="752475" y="6350"/>
                  <a:pt x="732336" y="10070"/>
                  <a:pt x="714375" y="19050"/>
                </a:cubicBezTo>
                <a:cubicBezTo>
                  <a:pt x="680508" y="35983"/>
                  <a:pt x="680402" y="38282"/>
                  <a:pt x="647700" y="47625"/>
                </a:cubicBezTo>
                <a:cubicBezTo>
                  <a:pt x="635113" y="51221"/>
                  <a:pt x="622139" y="53388"/>
                  <a:pt x="609600" y="57150"/>
                </a:cubicBezTo>
                <a:cubicBezTo>
                  <a:pt x="590366" y="62920"/>
                  <a:pt x="571931" y="71330"/>
                  <a:pt x="552450" y="76200"/>
                </a:cubicBezTo>
                <a:cubicBezTo>
                  <a:pt x="539750" y="79375"/>
                  <a:pt x="526607" y="81128"/>
                  <a:pt x="514350" y="85725"/>
                </a:cubicBezTo>
                <a:cubicBezTo>
                  <a:pt x="501055" y="90711"/>
                  <a:pt x="489720" y="100285"/>
                  <a:pt x="476250" y="104775"/>
                </a:cubicBezTo>
                <a:cubicBezTo>
                  <a:pt x="460891" y="109895"/>
                  <a:pt x="444331" y="110373"/>
                  <a:pt x="428625" y="114300"/>
                </a:cubicBezTo>
                <a:cubicBezTo>
                  <a:pt x="418885" y="116735"/>
                  <a:pt x="409704" y="121067"/>
                  <a:pt x="400050" y="123825"/>
                </a:cubicBezTo>
                <a:cubicBezTo>
                  <a:pt x="387463" y="127421"/>
                  <a:pt x="374729" y="130510"/>
                  <a:pt x="361950" y="133350"/>
                </a:cubicBezTo>
                <a:cubicBezTo>
                  <a:pt x="346146" y="136862"/>
                  <a:pt x="330031" y="138948"/>
                  <a:pt x="314325" y="142875"/>
                </a:cubicBezTo>
                <a:cubicBezTo>
                  <a:pt x="277308" y="152129"/>
                  <a:pt x="281826" y="158340"/>
                  <a:pt x="238125" y="171450"/>
                </a:cubicBezTo>
                <a:cubicBezTo>
                  <a:pt x="222618" y="176102"/>
                  <a:pt x="206119" y="176715"/>
                  <a:pt x="190500" y="180975"/>
                </a:cubicBezTo>
                <a:cubicBezTo>
                  <a:pt x="171127" y="186259"/>
                  <a:pt x="152400" y="193675"/>
                  <a:pt x="133350" y="200025"/>
                </a:cubicBezTo>
                <a:lnTo>
                  <a:pt x="104775" y="209550"/>
                </a:lnTo>
                <a:lnTo>
                  <a:pt x="76200" y="219075"/>
                </a:lnTo>
                <a:lnTo>
                  <a:pt x="57150" y="276225"/>
                </a:lnTo>
                <a:cubicBezTo>
                  <a:pt x="53975" y="285750"/>
                  <a:pt x="50060" y="295060"/>
                  <a:pt x="47625" y="304800"/>
                </a:cubicBezTo>
                <a:cubicBezTo>
                  <a:pt x="42792" y="324134"/>
                  <a:pt x="36774" y="352344"/>
                  <a:pt x="28575" y="371475"/>
                </a:cubicBezTo>
                <a:cubicBezTo>
                  <a:pt x="22982" y="384526"/>
                  <a:pt x="15875" y="396875"/>
                  <a:pt x="9525" y="409575"/>
                </a:cubicBezTo>
                <a:cubicBezTo>
                  <a:pt x="6350" y="425450"/>
                  <a:pt x="0" y="441011"/>
                  <a:pt x="0" y="457200"/>
                </a:cubicBezTo>
                <a:cubicBezTo>
                  <a:pt x="0" y="485951"/>
                  <a:pt x="4798" y="514565"/>
                  <a:pt x="9525" y="542925"/>
                </a:cubicBezTo>
                <a:cubicBezTo>
                  <a:pt x="13586" y="567294"/>
                  <a:pt x="28637" y="587519"/>
                  <a:pt x="38100" y="609600"/>
                </a:cubicBezTo>
                <a:cubicBezTo>
                  <a:pt x="42055" y="618828"/>
                  <a:pt x="43670" y="628947"/>
                  <a:pt x="47625" y="638175"/>
                </a:cubicBezTo>
                <a:cubicBezTo>
                  <a:pt x="53218" y="651226"/>
                  <a:pt x="61402" y="663092"/>
                  <a:pt x="66675" y="676275"/>
                </a:cubicBezTo>
                <a:cubicBezTo>
                  <a:pt x="74133" y="694919"/>
                  <a:pt x="74586" y="716717"/>
                  <a:pt x="85725" y="733425"/>
                </a:cubicBezTo>
                <a:cubicBezTo>
                  <a:pt x="98425" y="752475"/>
                  <a:pt x="116585" y="768855"/>
                  <a:pt x="123825" y="790575"/>
                </a:cubicBezTo>
                <a:cubicBezTo>
                  <a:pt x="127000" y="800100"/>
                  <a:pt x="128474" y="810373"/>
                  <a:pt x="133350" y="819150"/>
                </a:cubicBezTo>
                <a:cubicBezTo>
                  <a:pt x="144469" y="839164"/>
                  <a:pt x="164210" y="854580"/>
                  <a:pt x="171450" y="876300"/>
                </a:cubicBezTo>
                <a:cubicBezTo>
                  <a:pt x="185995" y="919935"/>
                  <a:pt x="174951" y="896843"/>
                  <a:pt x="209550" y="942975"/>
                </a:cubicBezTo>
                <a:cubicBezTo>
                  <a:pt x="215900" y="962025"/>
                  <a:pt x="221142" y="981481"/>
                  <a:pt x="228600" y="1000125"/>
                </a:cubicBezTo>
                <a:cubicBezTo>
                  <a:pt x="234950" y="1016000"/>
                  <a:pt x="242737" y="1031373"/>
                  <a:pt x="247650" y="1047750"/>
                </a:cubicBezTo>
                <a:cubicBezTo>
                  <a:pt x="252302" y="1063257"/>
                  <a:pt x="253248" y="1079669"/>
                  <a:pt x="257175" y="1095375"/>
                </a:cubicBezTo>
                <a:cubicBezTo>
                  <a:pt x="259610" y="1105115"/>
                  <a:pt x="264058" y="1114264"/>
                  <a:pt x="266700" y="1123950"/>
                </a:cubicBezTo>
                <a:cubicBezTo>
                  <a:pt x="273589" y="1149209"/>
                  <a:pt x="277471" y="1175312"/>
                  <a:pt x="285750" y="1200150"/>
                </a:cubicBezTo>
                <a:cubicBezTo>
                  <a:pt x="317761" y="1296182"/>
                  <a:pt x="268920" y="1147224"/>
                  <a:pt x="304800" y="1266825"/>
                </a:cubicBezTo>
                <a:cubicBezTo>
                  <a:pt x="310570" y="1286059"/>
                  <a:pt x="319912" y="1304284"/>
                  <a:pt x="323850" y="1323975"/>
                </a:cubicBezTo>
                <a:cubicBezTo>
                  <a:pt x="330200" y="1355725"/>
                  <a:pt x="332661" y="1388508"/>
                  <a:pt x="342900" y="1419225"/>
                </a:cubicBezTo>
                <a:cubicBezTo>
                  <a:pt x="363730" y="1481714"/>
                  <a:pt x="360705" y="1464762"/>
                  <a:pt x="371475" y="1524000"/>
                </a:cubicBezTo>
                <a:cubicBezTo>
                  <a:pt x="374930" y="1543001"/>
                  <a:pt x="379078" y="1561933"/>
                  <a:pt x="381000" y="1581150"/>
                </a:cubicBezTo>
                <a:cubicBezTo>
                  <a:pt x="388608" y="1657235"/>
                  <a:pt x="400050" y="1809750"/>
                  <a:pt x="400050" y="1809750"/>
                </a:cubicBezTo>
                <a:cubicBezTo>
                  <a:pt x="396875" y="1854200"/>
                  <a:pt x="394385" y="1898704"/>
                  <a:pt x="390525" y="1943100"/>
                </a:cubicBezTo>
                <a:cubicBezTo>
                  <a:pt x="388034" y="1971743"/>
                  <a:pt x="383124" y="2000153"/>
                  <a:pt x="381000" y="2028825"/>
                </a:cubicBezTo>
                <a:cubicBezTo>
                  <a:pt x="376772" y="2085907"/>
                  <a:pt x="374650" y="2143125"/>
                  <a:pt x="371475" y="2200275"/>
                </a:cubicBezTo>
                <a:cubicBezTo>
                  <a:pt x="374650" y="2235200"/>
                  <a:pt x="381923" y="2269993"/>
                  <a:pt x="381000" y="2305050"/>
                </a:cubicBezTo>
                <a:cubicBezTo>
                  <a:pt x="378324" y="2406734"/>
                  <a:pt x="363550" y="2546222"/>
                  <a:pt x="352425" y="2657475"/>
                </a:cubicBezTo>
                <a:cubicBezTo>
                  <a:pt x="349250" y="2800350"/>
                  <a:pt x="348392" y="2943295"/>
                  <a:pt x="342900" y="3086100"/>
                </a:cubicBezTo>
                <a:cubicBezTo>
                  <a:pt x="340594" y="3146056"/>
                  <a:pt x="333531" y="3142469"/>
                  <a:pt x="323850" y="3190875"/>
                </a:cubicBezTo>
                <a:cubicBezTo>
                  <a:pt x="320062" y="3209813"/>
                  <a:pt x="317500" y="3228975"/>
                  <a:pt x="314325" y="3248025"/>
                </a:cubicBezTo>
                <a:cubicBezTo>
                  <a:pt x="317500" y="3257550"/>
                  <a:pt x="322941" y="3266601"/>
                  <a:pt x="323850" y="3276600"/>
                </a:cubicBezTo>
                <a:cubicBezTo>
                  <a:pt x="329319" y="3336760"/>
                  <a:pt x="322072" y="3398233"/>
                  <a:pt x="333375" y="3457575"/>
                </a:cubicBezTo>
                <a:cubicBezTo>
                  <a:pt x="337295" y="3478155"/>
                  <a:pt x="404642" y="3484917"/>
                  <a:pt x="409575" y="3486150"/>
                </a:cubicBezTo>
                <a:cubicBezTo>
                  <a:pt x="419315" y="3488585"/>
                  <a:pt x="429170" y="3491185"/>
                  <a:pt x="438150" y="3495675"/>
                </a:cubicBezTo>
                <a:cubicBezTo>
                  <a:pt x="467634" y="3510417"/>
                  <a:pt x="474624" y="3526042"/>
                  <a:pt x="504825" y="3543300"/>
                </a:cubicBezTo>
                <a:cubicBezTo>
                  <a:pt x="516244" y="3549825"/>
                  <a:pt x="562221" y="3559699"/>
                  <a:pt x="571500" y="3562350"/>
                </a:cubicBezTo>
                <a:cubicBezTo>
                  <a:pt x="639841" y="3581876"/>
                  <a:pt x="550874" y="3562035"/>
                  <a:pt x="647700" y="3581400"/>
                </a:cubicBezTo>
                <a:cubicBezTo>
                  <a:pt x="730250" y="3578225"/>
                  <a:pt x="812754" y="3570287"/>
                  <a:pt x="895350" y="3571875"/>
                </a:cubicBezTo>
                <a:cubicBezTo>
                  <a:pt x="978129" y="3573467"/>
                  <a:pt x="1060450" y="3584575"/>
                  <a:pt x="1143000" y="3590925"/>
                </a:cubicBezTo>
                <a:cubicBezTo>
                  <a:pt x="1184275" y="3594100"/>
                  <a:pt x="1225844" y="3594596"/>
                  <a:pt x="1266825" y="3600450"/>
                </a:cubicBezTo>
                <a:cubicBezTo>
                  <a:pt x="1311275" y="3606800"/>
                  <a:pt x="1355885" y="3612118"/>
                  <a:pt x="1400175" y="3619500"/>
                </a:cubicBezTo>
                <a:cubicBezTo>
                  <a:pt x="1479470" y="3632716"/>
                  <a:pt x="1438206" y="3626294"/>
                  <a:pt x="1524000" y="3638550"/>
                </a:cubicBezTo>
                <a:lnTo>
                  <a:pt x="1714500" y="3629025"/>
                </a:lnTo>
                <a:cubicBezTo>
                  <a:pt x="1851282" y="3620979"/>
                  <a:pt x="1807057" y="3633098"/>
                  <a:pt x="1876425" y="3609975"/>
                </a:cubicBezTo>
                <a:cubicBezTo>
                  <a:pt x="1889125" y="3590925"/>
                  <a:pt x="1908972" y="3575037"/>
                  <a:pt x="1914525" y="3552825"/>
                </a:cubicBezTo>
                <a:cubicBezTo>
                  <a:pt x="1926485" y="3504985"/>
                  <a:pt x="1919910" y="3527144"/>
                  <a:pt x="1933575" y="3486150"/>
                </a:cubicBezTo>
                <a:cubicBezTo>
                  <a:pt x="1929074" y="3468147"/>
                  <a:pt x="1924490" y="3431656"/>
                  <a:pt x="1905000" y="3419475"/>
                </a:cubicBezTo>
                <a:cubicBezTo>
                  <a:pt x="1891900" y="3411287"/>
                  <a:pt x="1830518" y="3395515"/>
                  <a:pt x="1809750" y="3390900"/>
                </a:cubicBezTo>
                <a:cubicBezTo>
                  <a:pt x="1784670" y="3385327"/>
                  <a:pt x="1728608" y="3374804"/>
                  <a:pt x="1704975" y="3371850"/>
                </a:cubicBezTo>
                <a:cubicBezTo>
                  <a:pt x="1646276" y="3364513"/>
                  <a:pt x="1591632" y="3362485"/>
                  <a:pt x="1533525" y="3352800"/>
                </a:cubicBezTo>
                <a:cubicBezTo>
                  <a:pt x="1520612" y="3350648"/>
                  <a:pt x="1508125" y="3346450"/>
                  <a:pt x="1495425" y="3343275"/>
                </a:cubicBezTo>
                <a:cubicBezTo>
                  <a:pt x="1485900" y="3336925"/>
                  <a:pt x="1474001" y="3333164"/>
                  <a:pt x="1466850" y="3324225"/>
                </a:cubicBezTo>
                <a:cubicBezTo>
                  <a:pt x="1449909" y="3303049"/>
                  <a:pt x="1459059" y="3268801"/>
                  <a:pt x="1466850" y="3248025"/>
                </a:cubicBezTo>
                <a:cubicBezTo>
                  <a:pt x="1470870" y="3237306"/>
                  <a:pt x="1480780" y="3229689"/>
                  <a:pt x="1485900" y="3219450"/>
                </a:cubicBezTo>
                <a:cubicBezTo>
                  <a:pt x="1493513" y="3204225"/>
                  <a:pt x="1500881" y="3167017"/>
                  <a:pt x="1504950" y="3152775"/>
                </a:cubicBezTo>
                <a:cubicBezTo>
                  <a:pt x="1523709" y="3087120"/>
                  <a:pt x="1506811" y="3170187"/>
                  <a:pt x="1524000" y="3067050"/>
                </a:cubicBezTo>
                <a:cubicBezTo>
                  <a:pt x="1500317" y="2877582"/>
                  <a:pt x="1528859" y="3123315"/>
                  <a:pt x="1504950" y="2752725"/>
                </a:cubicBezTo>
                <a:cubicBezTo>
                  <a:pt x="1503707" y="2733452"/>
                  <a:pt x="1499472" y="2714459"/>
                  <a:pt x="1495425" y="2695575"/>
                </a:cubicBezTo>
                <a:cubicBezTo>
                  <a:pt x="1489939" y="2669974"/>
                  <a:pt x="1484654" y="2644213"/>
                  <a:pt x="1476375" y="2619375"/>
                </a:cubicBezTo>
                <a:cubicBezTo>
                  <a:pt x="1462710" y="2578381"/>
                  <a:pt x="1469285" y="2600540"/>
                  <a:pt x="1457325" y="2552700"/>
                </a:cubicBezTo>
                <a:cubicBezTo>
                  <a:pt x="1460500" y="2473325"/>
                  <a:pt x="1466850" y="2394013"/>
                  <a:pt x="1466850" y="2314575"/>
                </a:cubicBezTo>
                <a:cubicBezTo>
                  <a:pt x="1466850" y="2273178"/>
                  <a:pt x="1461250" y="2231960"/>
                  <a:pt x="1457325" y="2190750"/>
                </a:cubicBezTo>
                <a:cubicBezTo>
                  <a:pt x="1450464" y="2118712"/>
                  <a:pt x="1451815" y="2130612"/>
                  <a:pt x="1438275" y="2076450"/>
                </a:cubicBezTo>
                <a:cubicBezTo>
                  <a:pt x="1441820" y="2002015"/>
                  <a:pt x="1440731" y="1892722"/>
                  <a:pt x="1457325" y="1809750"/>
                </a:cubicBezTo>
                <a:cubicBezTo>
                  <a:pt x="1459294" y="1799905"/>
                  <a:pt x="1462895" y="1790403"/>
                  <a:pt x="1466850" y="1781175"/>
                </a:cubicBezTo>
                <a:cubicBezTo>
                  <a:pt x="1480788" y="1748652"/>
                  <a:pt x="1491033" y="1732324"/>
                  <a:pt x="1514475" y="1704975"/>
                </a:cubicBezTo>
                <a:cubicBezTo>
                  <a:pt x="1523241" y="1694748"/>
                  <a:pt x="1535220" y="1687361"/>
                  <a:pt x="1543050" y="1676400"/>
                </a:cubicBezTo>
                <a:cubicBezTo>
                  <a:pt x="1551303" y="1664846"/>
                  <a:pt x="1555055" y="1650628"/>
                  <a:pt x="1562100" y="1638300"/>
                </a:cubicBezTo>
                <a:cubicBezTo>
                  <a:pt x="1586159" y="1596196"/>
                  <a:pt x="1575953" y="1620550"/>
                  <a:pt x="1609725" y="1581150"/>
                </a:cubicBezTo>
                <a:cubicBezTo>
                  <a:pt x="1620056" y="1569097"/>
                  <a:pt x="1626435" y="1553597"/>
                  <a:pt x="1638300" y="1543050"/>
                </a:cubicBezTo>
                <a:cubicBezTo>
                  <a:pt x="1695911" y="1491841"/>
                  <a:pt x="1677191" y="1515497"/>
                  <a:pt x="1724025" y="1495425"/>
                </a:cubicBezTo>
                <a:cubicBezTo>
                  <a:pt x="1737076" y="1489832"/>
                  <a:pt x="1749425" y="1482725"/>
                  <a:pt x="1762125" y="1476375"/>
                </a:cubicBezTo>
                <a:lnTo>
                  <a:pt x="2171700" y="1485900"/>
                </a:lnTo>
                <a:cubicBezTo>
                  <a:pt x="2399574" y="1494499"/>
                  <a:pt x="2107768" y="1506037"/>
                  <a:pt x="2409825" y="1485900"/>
                </a:cubicBezTo>
                <a:cubicBezTo>
                  <a:pt x="2422525" y="1466850"/>
                  <a:pt x="2440685" y="1450470"/>
                  <a:pt x="2447925" y="1428750"/>
                </a:cubicBezTo>
                <a:cubicBezTo>
                  <a:pt x="2475254" y="1346762"/>
                  <a:pt x="2462105" y="1391081"/>
                  <a:pt x="2486025" y="1295400"/>
                </a:cubicBezTo>
                <a:cubicBezTo>
                  <a:pt x="2489200" y="1282700"/>
                  <a:pt x="2493926" y="1270290"/>
                  <a:pt x="2495550" y="1257300"/>
                </a:cubicBezTo>
                <a:cubicBezTo>
                  <a:pt x="2510602" y="1136881"/>
                  <a:pt x="2503251" y="1206633"/>
                  <a:pt x="2514600" y="1047750"/>
                </a:cubicBezTo>
                <a:cubicBezTo>
                  <a:pt x="2511425" y="958850"/>
                  <a:pt x="2510299" y="869853"/>
                  <a:pt x="2505075" y="781050"/>
                </a:cubicBezTo>
                <a:cubicBezTo>
                  <a:pt x="2503941" y="761771"/>
                  <a:pt x="2497807" y="743080"/>
                  <a:pt x="2495550" y="723900"/>
                </a:cubicBezTo>
                <a:cubicBezTo>
                  <a:pt x="2479243" y="585290"/>
                  <a:pt x="2492296" y="645365"/>
                  <a:pt x="2476500" y="495300"/>
                </a:cubicBezTo>
                <a:cubicBezTo>
                  <a:pt x="2475401" y="484856"/>
                  <a:pt x="2464489" y="416474"/>
                  <a:pt x="2457450" y="400050"/>
                </a:cubicBezTo>
                <a:cubicBezTo>
                  <a:pt x="2452941" y="389528"/>
                  <a:pt x="2443049" y="381936"/>
                  <a:pt x="2438400" y="371475"/>
                </a:cubicBezTo>
                <a:cubicBezTo>
                  <a:pt x="2430245" y="353125"/>
                  <a:pt x="2433549" y="328524"/>
                  <a:pt x="2419350" y="314325"/>
                </a:cubicBezTo>
                <a:cubicBezTo>
                  <a:pt x="2257847" y="152822"/>
                  <a:pt x="2504335" y="403046"/>
                  <a:pt x="2371725" y="257175"/>
                </a:cubicBezTo>
                <a:cubicBezTo>
                  <a:pt x="2347562" y="230596"/>
                  <a:pt x="2320925" y="206375"/>
                  <a:pt x="2295525" y="180975"/>
                </a:cubicBezTo>
                <a:cubicBezTo>
                  <a:pt x="2286000" y="171450"/>
                  <a:pt x="2275032" y="163176"/>
                  <a:pt x="2266950" y="152400"/>
                </a:cubicBezTo>
                <a:cubicBezTo>
                  <a:pt x="2253745" y="134794"/>
                  <a:pt x="2229700" y="98992"/>
                  <a:pt x="2209800" y="85725"/>
                </a:cubicBezTo>
                <a:cubicBezTo>
                  <a:pt x="2201446" y="80156"/>
                  <a:pt x="2190626" y="79725"/>
                  <a:pt x="2181225" y="76200"/>
                </a:cubicBezTo>
                <a:cubicBezTo>
                  <a:pt x="2170439" y="72155"/>
                  <a:pt x="2122714" y="51556"/>
                  <a:pt x="2105025" y="47625"/>
                </a:cubicBezTo>
                <a:cubicBezTo>
                  <a:pt x="2086172" y="43435"/>
                  <a:pt x="2066925" y="41275"/>
                  <a:pt x="2047875" y="38100"/>
                </a:cubicBezTo>
                <a:lnTo>
                  <a:pt x="1838325" y="47625"/>
                </a:lnTo>
                <a:cubicBezTo>
                  <a:pt x="1809634" y="49476"/>
                  <a:pt x="1781252" y="54762"/>
                  <a:pt x="1752600" y="57150"/>
                </a:cubicBezTo>
                <a:lnTo>
                  <a:pt x="1495425" y="76200"/>
                </a:lnTo>
                <a:cubicBezTo>
                  <a:pt x="1254161" y="89604"/>
                  <a:pt x="1381154" y="83126"/>
                  <a:pt x="1114425" y="95250"/>
                </a:cubicBezTo>
                <a:cubicBezTo>
                  <a:pt x="1082675" y="88900"/>
                  <a:pt x="1050587" y="84053"/>
                  <a:pt x="1019175" y="76200"/>
                </a:cubicBezTo>
                <a:cubicBezTo>
                  <a:pt x="993775" y="69850"/>
                  <a:pt x="967813" y="65429"/>
                  <a:pt x="942975" y="57150"/>
                </a:cubicBezTo>
                <a:cubicBezTo>
                  <a:pt x="933450" y="53975"/>
                  <a:pt x="924245" y="49594"/>
                  <a:pt x="914400" y="47625"/>
                </a:cubicBezTo>
                <a:cubicBezTo>
                  <a:pt x="857795" y="36304"/>
                  <a:pt x="857367" y="38100"/>
                  <a:pt x="809625" y="38100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398" name="Line 389"/>
          <p:cNvSpPr>
            <a:spLocks noChangeShapeType="1"/>
          </p:cNvSpPr>
          <p:nvPr/>
        </p:nvSpPr>
        <p:spPr bwMode="auto">
          <a:xfrm>
            <a:off x="263525" y="1268760"/>
            <a:ext cx="8758238" cy="0"/>
          </a:xfrm>
          <a:prstGeom prst="line">
            <a:avLst/>
          </a:prstGeom>
          <a:noFill/>
          <a:ln w="152400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" name="Line 857"/>
          <p:cNvSpPr>
            <a:spLocks noChangeShapeType="1"/>
          </p:cNvSpPr>
          <p:nvPr/>
        </p:nvSpPr>
        <p:spPr bwMode="auto">
          <a:xfrm flipV="1">
            <a:off x="263525" y="1259235"/>
            <a:ext cx="3232150" cy="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0" name="Line 858"/>
          <p:cNvSpPr>
            <a:spLocks noChangeShapeType="1"/>
          </p:cNvSpPr>
          <p:nvPr/>
        </p:nvSpPr>
        <p:spPr bwMode="auto">
          <a:xfrm>
            <a:off x="2244725" y="1254473"/>
            <a:ext cx="519113" cy="0"/>
          </a:xfrm>
          <a:prstGeom prst="line">
            <a:avLst/>
          </a:prstGeom>
          <a:noFill/>
          <a:ln w="152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1" name="Line 859"/>
          <p:cNvSpPr>
            <a:spLocks noChangeShapeType="1"/>
          </p:cNvSpPr>
          <p:nvPr/>
        </p:nvSpPr>
        <p:spPr bwMode="auto">
          <a:xfrm>
            <a:off x="3004242" y="1254473"/>
            <a:ext cx="519113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2" name="Line 862"/>
          <p:cNvSpPr>
            <a:spLocks noChangeShapeType="1"/>
          </p:cNvSpPr>
          <p:nvPr/>
        </p:nvSpPr>
        <p:spPr bwMode="auto">
          <a:xfrm flipV="1">
            <a:off x="5816600" y="1259235"/>
            <a:ext cx="3232150" cy="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3" name="Line 863"/>
          <p:cNvSpPr>
            <a:spLocks noChangeShapeType="1"/>
          </p:cNvSpPr>
          <p:nvPr/>
        </p:nvSpPr>
        <p:spPr bwMode="auto">
          <a:xfrm>
            <a:off x="7797800" y="1254473"/>
            <a:ext cx="519113" cy="0"/>
          </a:xfrm>
          <a:prstGeom prst="line">
            <a:avLst/>
          </a:prstGeom>
          <a:noFill/>
          <a:ln w="152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4" name="Line 864"/>
          <p:cNvSpPr>
            <a:spLocks noChangeShapeType="1"/>
          </p:cNvSpPr>
          <p:nvPr/>
        </p:nvSpPr>
        <p:spPr bwMode="auto">
          <a:xfrm>
            <a:off x="8502650" y="1254473"/>
            <a:ext cx="519113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5" name="Line 865"/>
          <p:cNvSpPr>
            <a:spLocks noChangeShapeType="1"/>
          </p:cNvSpPr>
          <p:nvPr/>
        </p:nvSpPr>
        <p:spPr bwMode="auto">
          <a:xfrm>
            <a:off x="5796639" y="1263998"/>
            <a:ext cx="519113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6" name="Line 866"/>
          <p:cNvSpPr>
            <a:spLocks noChangeShapeType="1"/>
          </p:cNvSpPr>
          <p:nvPr/>
        </p:nvSpPr>
        <p:spPr bwMode="auto">
          <a:xfrm>
            <a:off x="6540500" y="1263998"/>
            <a:ext cx="519113" cy="0"/>
          </a:xfrm>
          <a:prstGeom prst="line">
            <a:avLst/>
          </a:prstGeom>
          <a:noFill/>
          <a:ln w="152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7" name="Line 627"/>
          <p:cNvSpPr>
            <a:spLocks noChangeShapeType="1"/>
          </p:cNvSpPr>
          <p:nvPr/>
        </p:nvSpPr>
        <p:spPr bwMode="auto">
          <a:xfrm>
            <a:off x="2235200" y="1262410"/>
            <a:ext cx="54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8" name="Line 628"/>
          <p:cNvSpPr>
            <a:spLocks noChangeShapeType="1"/>
          </p:cNvSpPr>
          <p:nvPr/>
        </p:nvSpPr>
        <p:spPr bwMode="auto">
          <a:xfrm flipH="1">
            <a:off x="3032129" y="1268760"/>
            <a:ext cx="4497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" name="Line 631"/>
          <p:cNvSpPr>
            <a:spLocks noChangeShapeType="1"/>
          </p:cNvSpPr>
          <p:nvPr/>
        </p:nvSpPr>
        <p:spPr bwMode="auto">
          <a:xfrm>
            <a:off x="5796639" y="1268760"/>
            <a:ext cx="54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0" name="Line 632"/>
          <p:cNvSpPr>
            <a:spLocks noChangeShapeType="1"/>
          </p:cNvSpPr>
          <p:nvPr/>
        </p:nvSpPr>
        <p:spPr bwMode="auto">
          <a:xfrm flipH="1">
            <a:off x="6553200" y="1268760"/>
            <a:ext cx="54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1" name="Line 633"/>
          <p:cNvSpPr>
            <a:spLocks noChangeShapeType="1"/>
          </p:cNvSpPr>
          <p:nvPr/>
        </p:nvSpPr>
        <p:spPr bwMode="auto">
          <a:xfrm>
            <a:off x="7756525" y="1268760"/>
            <a:ext cx="54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2" name="Line 634"/>
          <p:cNvSpPr>
            <a:spLocks noChangeShapeType="1"/>
          </p:cNvSpPr>
          <p:nvPr/>
        </p:nvSpPr>
        <p:spPr bwMode="auto">
          <a:xfrm flipH="1">
            <a:off x="8502650" y="1268760"/>
            <a:ext cx="54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8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Dicer : A portal into RNA silencing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98249"/>
            <a:ext cx="2895600" cy="1941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47664" y="5961784"/>
            <a:ext cx="5940152" cy="58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lnSpc>
                <a:spcPct val="97000"/>
              </a:lnSpc>
              <a:buClr>
                <a:srgbClr val="000000"/>
              </a:buClr>
              <a:buSzPct val="100000"/>
            </a:pPr>
            <a:r>
              <a:rPr lang="en-GB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alt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MacRae</a:t>
            </a:r>
            <a:r>
              <a:rPr lang="en-GB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I.J., Zhou, K., Li, F., </a:t>
            </a:r>
            <a:r>
              <a:rPr lang="en-GB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Repic</a:t>
            </a:r>
            <a:r>
              <a:rPr lang="en-GB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A., Brooks, A.N., </a:t>
            </a:r>
            <a:r>
              <a:rPr lang="en-GB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Cande</a:t>
            </a:r>
            <a:r>
              <a:rPr lang="en-GB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W.., Adams, P.D., and </a:t>
            </a:r>
            <a:r>
              <a:rPr lang="en-GB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Doudna</a:t>
            </a:r>
            <a:r>
              <a:rPr lang="en-GB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J.A.  (2006) Structural basis for double-stranded RNA processing by Dicer. Science  311: </a:t>
            </a:r>
            <a:r>
              <a:rPr lang="en-GB" altLang="en-US" sz="11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195 -198</a:t>
            </a:r>
            <a:r>
              <a:rPr lang="en-GB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Reprinted with permission from AAAS. Photo credit: </a:t>
            </a:r>
            <a:r>
              <a:rPr lang="en-GB" altLang="en-US" sz="11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Heidi</a:t>
            </a:r>
            <a:endParaRPr lang="en-GB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66117">
            <a:off x="1205280" y="1135406"/>
            <a:ext cx="259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472756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III, A molecular ruler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55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Central dogma of molecular biology (v1.0) 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4211960" y="3574146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61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endParaRPr lang="en-US" altLang="en-US" sz="1800" b="1" dirty="0">
              <a:solidFill>
                <a:srgbClr val="2614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4025900" y="5318125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61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273415" name="Line 7"/>
          <p:cNvSpPr>
            <a:spLocks noChangeShapeType="1"/>
          </p:cNvSpPr>
          <p:nvPr/>
        </p:nvSpPr>
        <p:spPr bwMode="auto">
          <a:xfrm>
            <a:off x="4603750" y="2438400"/>
            <a:ext cx="0" cy="827088"/>
          </a:xfrm>
          <a:prstGeom prst="lin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4605338" y="4244459"/>
            <a:ext cx="0" cy="827088"/>
          </a:xfrm>
          <a:prstGeom prst="lin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1681651" y="3463977"/>
            <a:ext cx="18261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Infrastructural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rRNA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 rot="5400000">
            <a:off x="3904457" y="3604418"/>
            <a:ext cx="0" cy="449263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3" name="Text Box 45"/>
          <p:cNvSpPr txBox="1">
            <a:spLocks noChangeArrowheads="1"/>
          </p:cNvSpPr>
          <p:nvPr/>
        </p:nvSpPr>
        <p:spPr bwMode="auto">
          <a:xfrm>
            <a:off x="4205288" y="1704975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61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</a:p>
        </p:txBody>
      </p:sp>
      <p:sp>
        <p:nvSpPr>
          <p:cNvPr id="273454" name="Line 46"/>
          <p:cNvSpPr>
            <a:spLocks noChangeShapeType="1"/>
          </p:cNvSpPr>
          <p:nvPr/>
        </p:nvSpPr>
        <p:spPr bwMode="auto">
          <a:xfrm>
            <a:off x="5072063" y="1925638"/>
            <a:ext cx="3773487" cy="0"/>
          </a:xfrm>
          <a:prstGeom prst="lin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5" name="Line 47"/>
          <p:cNvSpPr>
            <a:spLocks noChangeShapeType="1"/>
          </p:cNvSpPr>
          <p:nvPr/>
        </p:nvSpPr>
        <p:spPr bwMode="auto">
          <a:xfrm>
            <a:off x="395288" y="1920875"/>
            <a:ext cx="3802062" cy="0"/>
          </a:xfrm>
          <a:prstGeom prst="lin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6" name="Rectangle 48"/>
          <p:cNvSpPr>
            <a:spLocks noChangeArrowheads="1"/>
          </p:cNvSpPr>
          <p:nvPr/>
        </p:nvSpPr>
        <p:spPr bwMode="auto">
          <a:xfrm>
            <a:off x="885825" y="1814513"/>
            <a:ext cx="784225" cy="204787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7" name="Rectangle 49"/>
          <p:cNvSpPr>
            <a:spLocks noChangeArrowheads="1"/>
          </p:cNvSpPr>
          <p:nvPr/>
        </p:nvSpPr>
        <p:spPr bwMode="auto">
          <a:xfrm>
            <a:off x="5497513" y="1814513"/>
            <a:ext cx="784225" cy="204787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8" name="Rectangle 50"/>
          <p:cNvSpPr>
            <a:spLocks noChangeArrowheads="1"/>
          </p:cNvSpPr>
          <p:nvPr/>
        </p:nvSpPr>
        <p:spPr bwMode="auto">
          <a:xfrm>
            <a:off x="7983538" y="1814513"/>
            <a:ext cx="784225" cy="204787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9" name="Text Box 51"/>
          <p:cNvSpPr txBox="1">
            <a:spLocks noChangeArrowheads="1"/>
          </p:cNvSpPr>
          <p:nvPr/>
        </p:nvSpPr>
        <p:spPr bwMode="auto">
          <a:xfrm>
            <a:off x="2227263" y="5400675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</a:p>
        </p:txBody>
      </p:sp>
      <p:sp>
        <p:nvSpPr>
          <p:cNvPr id="273460" name="Line 52"/>
          <p:cNvSpPr>
            <a:spLocks noChangeShapeType="1"/>
          </p:cNvSpPr>
          <p:nvPr/>
        </p:nvSpPr>
        <p:spPr bwMode="auto">
          <a:xfrm rot="5400000">
            <a:off x="3785394" y="5342732"/>
            <a:ext cx="0" cy="449262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61" name="Text Box 53"/>
          <p:cNvSpPr txBox="1">
            <a:spLocks noChangeArrowheads="1"/>
          </p:cNvSpPr>
          <p:nvPr/>
        </p:nvSpPr>
        <p:spPr bwMode="auto">
          <a:xfrm>
            <a:off x="5859319" y="5390356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</a:p>
        </p:txBody>
      </p:sp>
      <p:sp>
        <p:nvSpPr>
          <p:cNvPr id="273462" name="Line 54"/>
          <p:cNvSpPr>
            <a:spLocks noChangeShapeType="1"/>
          </p:cNvSpPr>
          <p:nvPr/>
        </p:nvSpPr>
        <p:spPr bwMode="auto">
          <a:xfrm rot="16200000" flipH="1">
            <a:off x="5480844" y="5349082"/>
            <a:ext cx="0" cy="449262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63" name="Line 55"/>
          <p:cNvSpPr>
            <a:spLocks noChangeShapeType="1"/>
          </p:cNvSpPr>
          <p:nvPr/>
        </p:nvSpPr>
        <p:spPr bwMode="auto">
          <a:xfrm flipH="1">
            <a:off x="4605338" y="5773738"/>
            <a:ext cx="0" cy="449262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64" name="Text Box 56"/>
          <p:cNvSpPr txBox="1">
            <a:spLocks noChangeArrowheads="1"/>
          </p:cNvSpPr>
          <p:nvPr/>
        </p:nvSpPr>
        <p:spPr bwMode="auto">
          <a:xfrm>
            <a:off x="3970338" y="62992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Catalytic</a:t>
            </a:r>
          </a:p>
        </p:txBody>
      </p:sp>
      <p:sp>
        <p:nvSpPr>
          <p:cNvPr id="273465" name="Line 57"/>
          <p:cNvSpPr>
            <a:spLocks noChangeShapeType="1"/>
          </p:cNvSpPr>
          <p:nvPr/>
        </p:nvSpPr>
        <p:spPr bwMode="auto">
          <a:xfrm flipV="1">
            <a:off x="7375116" y="5567363"/>
            <a:ext cx="872058" cy="396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66" name="Line 58"/>
          <p:cNvSpPr>
            <a:spLocks noChangeShapeType="1"/>
          </p:cNvSpPr>
          <p:nvPr/>
        </p:nvSpPr>
        <p:spPr bwMode="auto">
          <a:xfrm flipV="1">
            <a:off x="8244408" y="2206625"/>
            <a:ext cx="0" cy="3381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2636912"/>
            <a:ext cx="169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71800" y="4427820"/>
            <a:ext cx="15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ARGONAUTE (AGO): At the core of RNA silencing</a:t>
            </a:r>
            <a:endParaRPr lang="en-A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Argonaute proteins: key players in RNA silenc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3"/>
          <a:stretch/>
        </p:blipFill>
        <p:spPr bwMode="auto">
          <a:xfrm>
            <a:off x="1907704" y="1484784"/>
            <a:ext cx="5040560" cy="525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18" y="0"/>
            <a:ext cx="8507288" cy="142617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two main classes of small RNAs</a:t>
            </a:r>
            <a:endParaRPr lang="en-A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662" y="1414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altLang="en-US" sz="4000" dirty="0" smtClean="0">
              <a:ea typeface="ＭＳ Ｐゴシック" pitchFamily="-112" charset="-128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5316"/>
              </p:ext>
            </p:extLst>
          </p:nvPr>
        </p:nvGraphicFramePr>
        <p:xfrm>
          <a:off x="901058" y="1436108"/>
          <a:ext cx="7272807" cy="44387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6393"/>
                <a:gridCol w="1783896"/>
                <a:gridCol w="1372228"/>
                <a:gridCol w="2158203"/>
                <a:gridCol w="792087"/>
              </a:tblGrid>
              <a:tr h="848307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Class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Precursor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Length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Origins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Mode of action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6404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MicroRNA (</a:t>
                      </a:r>
                      <a:r>
                        <a:rPr lang="en-AU" dirty="0" err="1" smtClean="0"/>
                        <a:t>miRNA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baseline="0" dirty="0" smtClean="0"/>
                        <a:t>Long, single stranded hairpin RNA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20-22 </a:t>
                      </a:r>
                      <a:r>
                        <a:rPr lang="en-US" altLang="en-US" sz="1800" dirty="0" err="1" smtClean="0"/>
                        <a:t>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dirty="0" smtClean="0"/>
                        <a:t>MIRNA genes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dirty="0" smtClean="0"/>
                        <a:t>PTGS</a:t>
                      </a:r>
                      <a:endParaRPr lang="en-AU" dirty="0"/>
                    </a:p>
                  </a:txBody>
                  <a:tcPr/>
                </a:tc>
              </a:tr>
              <a:tr h="2434803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Short</a:t>
                      </a:r>
                      <a:r>
                        <a:rPr lang="en-AU" baseline="0" dirty="0" smtClean="0"/>
                        <a:t> interfering RNA (</a:t>
                      </a:r>
                      <a:r>
                        <a:rPr lang="en-AU" baseline="0" dirty="0" err="1" smtClean="0"/>
                        <a:t>siRNA</a:t>
                      </a:r>
                      <a:r>
                        <a:rPr lang="en-AU" baseline="0" dirty="0" smtClean="0"/>
                        <a:t>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aseline="0" dirty="0" smtClean="0"/>
                        <a:t>Long and short d</a:t>
                      </a:r>
                      <a:r>
                        <a:rPr lang="en-US" sz="1800" dirty="0" smtClean="0"/>
                        <a:t>ouble</a:t>
                      </a:r>
                      <a:r>
                        <a:rPr lang="en-US" sz="1800" baseline="0" dirty="0" smtClean="0"/>
                        <a:t> stranded RNAs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20-25 </a:t>
                      </a:r>
                      <a:r>
                        <a:rPr lang="en-AU" dirty="0" err="1" smtClean="0"/>
                        <a:t>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dirty="0" smtClean="0"/>
                        <a:t>Repeat-associated</a:t>
                      </a:r>
                      <a:r>
                        <a:rPr lang="en-AU" baseline="0" dirty="0" smtClean="0"/>
                        <a:t> transcripts</a:t>
                      </a:r>
                      <a:r>
                        <a:rPr lang="en-AU" dirty="0" smtClean="0"/>
                        <a:t>, convergent RNA</a:t>
                      </a:r>
                      <a:r>
                        <a:rPr lang="en-AU" baseline="0" dirty="0" smtClean="0"/>
                        <a:t> transcripts, </a:t>
                      </a:r>
                      <a:r>
                        <a:rPr lang="en-AU" dirty="0" smtClean="0"/>
                        <a:t>nature sense-antisense</a:t>
                      </a:r>
                      <a:r>
                        <a:rPr lang="en-AU" baseline="0" dirty="0" smtClean="0"/>
                        <a:t> gene pairs, transgenes, viral RNAs, exogenously introduced </a:t>
                      </a:r>
                      <a:r>
                        <a:rPr lang="en-AU" baseline="0" dirty="0" err="1" smtClean="0"/>
                        <a:t>dsRNAs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dirty="0" smtClean="0"/>
                        <a:t>TGS or PTGS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3648" y="6021288"/>
            <a:ext cx="263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PTGS: Post Transcriptional Gene silencing;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6027967"/>
            <a:ext cx="263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TGS: Transcriptional Gene silencing;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6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M</a:t>
            </a:r>
            <a:r>
              <a:rPr lang="en-GB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iRNAs</a:t>
            </a:r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 and </a:t>
            </a:r>
            <a:r>
              <a:rPr lang="en-GB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siRNAs</a:t>
            </a:r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 are processed by related but different DCL proteins</a:t>
            </a:r>
          </a:p>
        </p:txBody>
      </p:sp>
      <p:sp>
        <p:nvSpPr>
          <p:cNvPr id="58371" name="TextBox 7"/>
          <p:cNvSpPr txBox="1">
            <a:spLocks noChangeArrowheads="1"/>
          </p:cNvSpPr>
          <p:nvPr/>
        </p:nvSpPr>
        <p:spPr bwMode="auto">
          <a:xfrm>
            <a:off x="685800" y="6019800"/>
            <a:ext cx="845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000" dirty="0">
                <a:latin typeface="Times New Roman" pitchFamily="-112" charset="0"/>
                <a:cs typeface="Times New Roman" pitchFamily="-112" charset="0"/>
              </a:rPr>
              <a:t>Reprinted from </a:t>
            </a:r>
            <a:r>
              <a:rPr lang="en-GB" altLang="en-US" sz="1000" dirty="0" err="1">
                <a:latin typeface="Times New Roman" pitchFamily="-112" charset="0"/>
                <a:cs typeface="Times New Roman" pitchFamily="-112" charset="0"/>
              </a:rPr>
              <a:t>Margis</a:t>
            </a:r>
            <a:r>
              <a:rPr lang="en-GB" altLang="en-US" sz="1000" dirty="0">
                <a:latin typeface="Times New Roman" pitchFamily="-112" charset="0"/>
                <a:cs typeface="Times New Roman" pitchFamily="-112" charset="0"/>
              </a:rPr>
              <a:t>, R., </a:t>
            </a:r>
            <a:r>
              <a:rPr lang="en-GB" altLang="en-US" sz="1000" dirty="0" err="1">
                <a:latin typeface="Times New Roman" pitchFamily="-112" charset="0"/>
                <a:cs typeface="Times New Roman" pitchFamily="-112" charset="0"/>
              </a:rPr>
              <a:t>Fusaro</a:t>
            </a:r>
            <a:r>
              <a:rPr lang="en-GB" altLang="en-US" sz="1000" dirty="0">
                <a:latin typeface="Times New Roman" pitchFamily="-112" charset="0"/>
                <a:cs typeface="Times New Roman" pitchFamily="-112" charset="0"/>
              </a:rPr>
              <a:t>, A.F., Smith, N.A., Curtin, S.J., Watson, J.M., Finnegan, E.J., and Waterhouse, P.M. (2006) The evolution and diversification of Dicers in plants FEBS </a:t>
            </a:r>
            <a:r>
              <a:rPr lang="en-GB" altLang="en-US" sz="1000" dirty="0" err="1">
                <a:latin typeface="Times New Roman" pitchFamily="-112" charset="0"/>
                <a:cs typeface="Times New Roman" pitchFamily="-112" charset="0"/>
              </a:rPr>
              <a:t>Lett</a:t>
            </a:r>
            <a:r>
              <a:rPr lang="en-GB" altLang="en-US" sz="1000" dirty="0">
                <a:latin typeface="Times New Roman" pitchFamily="-112" charset="0"/>
                <a:cs typeface="Times New Roman" pitchFamily="-112" charset="0"/>
              </a:rPr>
              <a:t>. 580: </a:t>
            </a:r>
            <a:r>
              <a:rPr lang="en-GB" altLang="en-US" sz="1000" dirty="0">
                <a:latin typeface="Times New Roman" pitchFamily="-112" charset="0"/>
                <a:cs typeface="Times New Roman" pitchFamily="-112" charset="0"/>
                <a:hlinkClick r:id="rId3"/>
              </a:rPr>
              <a:t>2442-2450</a:t>
            </a:r>
            <a:r>
              <a:rPr lang="en-GB" altLang="en-US" sz="1000" dirty="0">
                <a:latin typeface="Times New Roman" pitchFamily="-112" charset="0"/>
                <a:cs typeface="Times New Roman" pitchFamily="-112" charset="0"/>
              </a:rPr>
              <a:t> with permission from Elsevier</a:t>
            </a:r>
            <a:r>
              <a:rPr lang="en-GB" altLang="en-US" sz="800" dirty="0">
                <a:latin typeface="Times New Roman" pitchFamily="-112" charset="0"/>
                <a:cs typeface="Times New Roman" pitchFamily="-112" charset="0"/>
              </a:rPr>
              <a:t>.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39624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152"/>
          <p:cNvSpPr txBox="1">
            <a:spLocks noChangeArrowheads="1"/>
          </p:cNvSpPr>
          <p:nvPr/>
        </p:nvSpPr>
        <p:spPr bwMode="auto">
          <a:xfrm>
            <a:off x="838200" y="17526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/>
              <a:t>AtDCL1 produces </a:t>
            </a:r>
            <a:r>
              <a:rPr lang="en-GB" altLang="en-US" b="1">
                <a:solidFill>
                  <a:srgbClr val="FF0000"/>
                </a:solidFill>
              </a:rPr>
              <a:t>miRNA</a:t>
            </a:r>
            <a:endParaRPr lang="en-GB" altLang="en-US"/>
          </a:p>
        </p:txBody>
      </p:sp>
      <p:sp>
        <p:nvSpPr>
          <p:cNvPr id="58375" name="TextBox 154"/>
          <p:cNvSpPr txBox="1">
            <a:spLocks noChangeArrowheads="1"/>
          </p:cNvSpPr>
          <p:nvPr/>
        </p:nvSpPr>
        <p:spPr bwMode="auto">
          <a:xfrm>
            <a:off x="685800" y="38100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dirty="0" smtClean="0"/>
              <a:t>AtDCL2,3 and4 </a:t>
            </a:r>
            <a:r>
              <a:rPr lang="en-GB" altLang="en-US" dirty="0"/>
              <a:t>produce </a:t>
            </a:r>
            <a:r>
              <a:rPr lang="en-GB" altLang="en-US" b="1" dirty="0" err="1">
                <a:solidFill>
                  <a:srgbClr val="FF00FF"/>
                </a:solidFill>
              </a:rPr>
              <a:t>siRNA</a:t>
            </a:r>
            <a:endParaRPr lang="en-GB" altLang="en-US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533400" y="1676400"/>
            <a:ext cx="3352800" cy="1905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533400" y="3733800"/>
            <a:ext cx="3352800" cy="1905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 rot="4671676">
            <a:off x="1518136" y="4244590"/>
            <a:ext cx="926128" cy="1203768"/>
          </a:xfrm>
          <a:custGeom>
            <a:avLst/>
            <a:gdLst>
              <a:gd name="connsiteX0" fmla="*/ 1009650 w 2514600"/>
              <a:gd name="connsiteY0" fmla="*/ 171450 h 3638550"/>
              <a:gd name="connsiteX1" fmla="*/ 895350 w 2514600"/>
              <a:gd name="connsiteY1" fmla="*/ 66675 h 3638550"/>
              <a:gd name="connsiteX2" fmla="*/ 866775 w 2514600"/>
              <a:gd name="connsiteY2" fmla="*/ 57150 h 3638550"/>
              <a:gd name="connsiteX3" fmla="*/ 800100 w 2514600"/>
              <a:gd name="connsiteY3" fmla="*/ 9525 h 3638550"/>
              <a:gd name="connsiteX4" fmla="*/ 771525 w 2514600"/>
              <a:gd name="connsiteY4" fmla="*/ 0 h 3638550"/>
              <a:gd name="connsiteX5" fmla="*/ 714375 w 2514600"/>
              <a:gd name="connsiteY5" fmla="*/ 19050 h 3638550"/>
              <a:gd name="connsiteX6" fmla="*/ 647700 w 2514600"/>
              <a:gd name="connsiteY6" fmla="*/ 47625 h 3638550"/>
              <a:gd name="connsiteX7" fmla="*/ 609600 w 2514600"/>
              <a:gd name="connsiteY7" fmla="*/ 57150 h 3638550"/>
              <a:gd name="connsiteX8" fmla="*/ 552450 w 2514600"/>
              <a:gd name="connsiteY8" fmla="*/ 76200 h 3638550"/>
              <a:gd name="connsiteX9" fmla="*/ 514350 w 2514600"/>
              <a:gd name="connsiteY9" fmla="*/ 85725 h 3638550"/>
              <a:gd name="connsiteX10" fmla="*/ 476250 w 2514600"/>
              <a:gd name="connsiteY10" fmla="*/ 104775 h 3638550"/>
              <a:gd name="connsiteX11" fmla="*/ 428625 w 2514600"/>
              <a:gd name="connsiteY11" fmla="*/ 114300 h 3638550"/>
              <a:gd name="connsiteX12" fmla="*/ 400050 w 2514600"/>
              <a:gd name="connsiteY12" fmla="*/ 123825 h 3638550"/>
              <a:gd name="connsiteX13" fmla="*/ 361950 w 2514600"/>
              <a:gd name="connsiteY13" fmla="*/ 133350 h 3638550"/>
              <a:gd name="connsiteX14" fmla="*/ 314325 w 2514600"/>
              <a:gd name="connsiteY14" fmla="*/ 142875 h 3638550"/>
              <a:gd name="connsiteX15" fmla="*/ 238125 w 2514600"/>
              <a:gd name="connsiteY15" fmla="*/ 171450 h 3638550"/>
              <a:gd name="connsiteX16" fmla="*/ 190500 w 2514600"/>
              <a:gd name="connsiteY16" fmla="*/ 180975 h 3638550"/>
              <a:gd name="connsiteX17" fmla="*/ 133350 w 2514600"/>
              <a:gd name="connsiteY17" fmla="*/ 200025 h 3638550"/>
              <a:gd name="connsiteX18" fmla="*/ 104775 w 2514600"/>
              <a:gd name="connsiteY18" fmla="*/ 209550 h 3638550"/>
              <a:gd name="connsiteX19" fmla="*/ 76200 w 2514600"/>
              <a:gd name="connsiteY19" fmla="*/ 219075 h 3638550"/>
              <a:gd name="connsiteX20" fmla="*/ 57150 w 2514600"/>
              <a:gd name="connsiteY20" fmla="*/ 276225 h 3638550"/>
              <a:gd name="connsiteX21" fmla="*/ 47625 w 2514600"/>
              <a:gd name="connsiteY21" fmla="*/ 304800 h 3638550"/>
              <a:gd name="connsiteX22" fmla="*/ 28575 w 2514600"/>
              <a:gd name="connsiteY22" fmla="*/ 371475 h 3638550"/>
              <a:gd name="connsiteX23" fmla="*/ 9525 w 2514600"/>
              <a:gd name="connsiteY23" fmla="*/ 409575 h 3638550"/>
              <a:gd name="connsiteX24" fmla="*/ 0 w 2514600"/>
              <a:gd name="connsiteY24" fmla="*/ 457200 h 3638550"/>
              <a:gd name="connsiteX25" fmla="*/ 9525 w 2514600"/>
              <a:gd name="connsiteY25" fmla="*/ 542925 h 3638550"/>
              <a:gd name="connsiteX26" fmla="*/ 38100 w 2514600"/>
              <a:gd name="connsiteY26" fmla="*/ 609600 h 3638550"/>
              <a:gd name="connsiteX27" fmla="*/ 47625 w 2514600"/>
              <a:gd name="connsiteY27" fmla="*/ 638175 h 3638550"/>
              <a:gd name="connsiteX28" fmla="*/ 66675 w 2514600"/>
              <a:gd name="connsiteY28" fmla="*/ 676275 h 3638550"/>
              <a:gd name="connsiteX29" fmla="*/ 85725 w 2514600"/>
              <a:gd name="connsiteY29" fmla="*/ 733425 h 3638550"/>
              <a:gd name="connsiteX30" fmla="*/ 123825 w 2514600"/>
              <a:gd name="connsiteY30" fmla="*/ 790575 h 3638550"/>
              <a:gd name="connsiteX31" fmla="*/ 133350 w 2514600"/>
              <a:gd name="connsiteY31" fmla="*/ 819150 h 3638550"/>
              <a:gd name="connsiteX32" fmla="*/ 171450 w 2514600"/>
              <a:gd name="connsiteY32" fmla="*/ 876300 h 3638550"/>
              <a:gd name="connsiteX33" fmla="*/ 209550 w 2514600"/>
              <a:gd name="connsiteY33" fmla="*/ 942975 h 3638550"/>
              <a:gd name="connsiteX34" fmla="*/ 228600 w 2514600"/>
              <a:gd name="connsiteY34" fmla="*/ 1000125 h 3638550"/>
              <a:gd name="connsiteX35" fmla="*/ 247650 w 2514600"/>
              <a:gd name="connsiteY35" fmla="*/ 1047750 h 3638550"/>
              <a:gd name="connsiteX36" fmla="*/ 257175 w 2514600"/>
              <a:gd name="connsiteY36" fmla="*/ 1095375 h 3638550"/>
              <a:gd name="connsiteX37" fmla="*/ 266700 w 2514600"/>
              <a:gd name="connsiteY37" fmla="*/ 1123950 h 3638550"/>
              <a:gd name="connsiteX38" fmla="*/ 285750 w 2514600"/>
              <a:gd name="connsiteY38" fmla="*/ 1200150 h 3638550"/>
              <a:gd name="connsiteX39" fmla="*/ 304800 w 2514600"/>
              <a:gd name="connsiteY39" fmla="*/ 1266825 h 3638550"/>
              <a:gd name="connsiteX40" fmla="*/ 323850 w 2514600"/>
              <a:gd name="connsiteY40" fmla="*/ 1323975 h 3638550"/>
              <a:gd name="connsiteX41" fmla="*/ 342900 w 2514600"/>
              <a:gd name="connsiteY41" fmla="*/ 1419225 h 3638550"/>
              <a:gd name="connsiteX42" fmla="*/ 371475 w 2514600"/>
              <a:gd name="connsiteY42" fmla="*/ 1524000 h 3638550"/>
              <a:gd name="connsiteX43" fmla="*/ 381000 w 2514600"/>
              <a:gd name="connsiteY43" fmla="*/ 1581150 h 3638550"/>
              <a:gd name="connsiteX44" fmla="*/ 400050 w 2514600"/>
              <a:gd name="connsiteY44" fmla="*/ 1809750 h 3638550"/>
              <a:gd name="connsiteX45" fmla="*/ 390525 w 2514600"/>
              <a:gd name="connsiteY45" fmla="*/ 1943100 h 3638550"/>
              <a:gd name="connsiteX46" fmla="*/ 381000 w 2514600"/>
              <a:gd name="connsiteY46" fmla="*/ 2028825 h 3638550"/>
              <a:gd name="connsiteX47" fmla="*/ 371475 w 2514600"/>
              <a:gd name="connsiteY47" fmla="*/ 2200275 h 3638550"/>
              <a:gd name="connsiteX48" fmla="*/ 381000 w 2514600"/>
              <a:gd name="connsiteY48" fmla="*/ 2305050 h 3638550"/>
              <a:gd name="connsiteX49" fmla="*/ 352425 w 2514600"/>
              <a:gd name="connsiteY49" fmla="*/ 2657475 h 3638550"/>
              <a:gd name="connsiteX50" fmla="*/ 342900 w 2514600"/>
              <a:gd name="connsiteY50" fmla="*/ 3086100 h 3638550"/>
              <a:gd name="connsiteX51" fmla="*/ 323850 w 2514600"/>
              <a:gd name="connsiteY51" fmla="*/ 3190875 h 3638550"/>
              <a:gd name="connsiteX52" fmla="*/ 314325 w 2514600"/>
              <a:gd name="connsiteY52" fmla="*/ 3248025 h 3638550"/>
              <a:gd name="connsiteX53" fmla="*/ 323850 w 2514600"/>
              <a:gd name="connsiteY53" fmla="*/ 3276600 h 3638550"/>
              <a:gd name="connsiteX54" fmla="*/ 333375 w 2514600"/>
              <a:gd name="connsiteY54" fmla="*/ 3457575 h 3638550"/>
              <a:gd name="connsiteX55" fmla="*/ 409575 w 2514600"/>
              <a:gd name="connsiteY55" fmla="*/ 3486150 h 3638550"/>
              <a:gd name="connsiteX56" fmla="*/ 438150 w 2514600"/>
              <a:gd name="connsiteY56" fmla="*/ 3495675 h 3638550"/>
              <a:gd name="connsiteX57" fmla="*/ 504825 w 2514600"/>
              <a:gd name="connsiteY57" fmla="*/ 3543300 h 3638550"/>
              <a:gd name="connsiteX58" fmla="*/ 571500 w 2514600"/>
              <a:gd name="connsiteY58" fmla="*/ 3562350 h 3638550"/>
              <a:gd name="connsiteX59" fmla="*/ 647700 w 2514600"/>
              <a:gd name="connsiteY59" fmla="*/ 3581400 h 3638550"/>
              <a:gd name="connsiteX60" fmla="*/ 895350 w 2514600"/>
              <a:gd name="connsiteY60" fmla="*/ 3571875 h 3638550"/>
              <a:gd name="connsiteX61" fmla="*/ 1143000 w 2514600"/>
              <a:gd name="connsiteY61" fmla="*/ 3590925 h 3638550"/>
              <a:gd name="connsiteX62" fmla="*/ 1266825 w 2514600"/>
              <a:gd name="connsiteY62" fmla="*/ 3600450 h 3638550"/>
              <a:gd name="connsiteX63" fmla="*/ 1400175 w 2514600"/>
              <a:gd name="connsiteY63" fmla="*/ 3619500 h 3638550"/>
              <a:gd name="connsiteX64" fmla="*/ 1524000 w 2514600"/>
              <a:gd name="connsiteY64" fmla="*/ 3638550 h 3638550"/>
              <a:gd name="connsiteX65" fmla="*/ 1714500 w 2514600"/>
              <a:gd name="connsiteY65" fmla="*/ 3629025 h 3638550"/>
              <a:gd name="connsiteX66" fmla="*/ 1876425 w 2514600"/>
              <a:gd name="connsiteY66" fmla="*/ 3609975 h 3638550"/>
              <a:gd name="connsiteX67" fmla="*/ 1914525 w 2514600"/>
              <a:gd name="connsiteY67" fmla="*/ 3552825 h 3638550"/>
              <a:gd name="connsiteX68" fmla="*/ 1933575 w 2514600"/>
              <a:gd name="connsiteY68" fmla="*/ 3486150 h 3638550"/>
              <a:gd name="connsiteX69" fmla="*/ 1905000 w 2514600"/>
              <a:gd name="connsiteY69" fmla="*/ 3419475 h 3638550"/>
              <a:gd name="connsiteX70" fmla="*/ 1809750 w 2514600"/>
              <a:gd name="connsiteY70" fmla="*/ 3390900 h 3638550"/>
              <a:gd name="connsiteX71" fmla="*/ 1704975 w 2514600"/>
              <a:gd name="connsiteY71" fmla="*/ 3371850 h 3638550"/>
              <a:gd name="connsiteX72" fmla="*/ 1533525 w 2514600"/>
              <a:gd name="connsiteY72" fmla="*/ 3352800 h 3638550"/>
              <a:gd name="connsiteX73" fmla="*/ 1495425 w 2514600"/>
              <a:gd name="connsiteY73" fmla="*/ 3343275 h 3638550"/>
              <a:gd name="connsiteX74" fmla="*/ 1466850 w 2514600"/>
              <a:gd name="connsiteY74" fmla="*/ 3324225 h 3638550"/>
              <a:gd name="connsiteX75" fmla="*/ 1466850 w 2514600"/>
              <a:gd name="connsiteY75" fmla="*/ 3248025 h 3638550"/>
              <a:gd name="connsiteX76" fmla="*/ 1485900 w 2514600"/>
              <a:gd name="connsiteY76" fmla="*/ 3219450 h 3638550"/>
              <a:gd name="connsiteX77" fmla="*/ 1504950 w 2514600"/>
              <a:gd name="connsiteY77" fmla="*/ 3152775 h 3638550"/>
              <a:gd name="connsiteX78" fmla="*/ 1524000 w 2514600"/>
              <a:gd name="connsiteY78" fmla="*/ 3067050 h 3638550"/>
              <a:gd name="connsiteX79" fmla="*/ 1504950 w 2514600"/>
              <a:gd name="connsiteY79" fmla="*/ 2752725 h 3638550"/>
              <a:gd name="connsiteX80" fmla="*/ 1495425 w 2514600"/>
              <a:gd name="connsiteY80" fmla="*/ 2695575 h 3638550"/>
              <a:gd name="connsiteX81" fmla="*/ 1476375 w 2514600"/>
              <a:gd name="connsiteY81" fmla="*/ 2619375 h 3638550"/>
              <a:gd name="connsiteX82" fmla="*/ 1457325 w 2514600"/>
              <a:gd name="connsiteY82" fmla="*/ 2552700 h 3638550"/>
              <a:gd name="connsiteX83" fmla="*/ 1466850 w 2514600"/>
              <a:gd name="connsiteY83" fmla="*/ 2314575 h 3638550"/>
              <a:gd name="connsiteX84" fmla="*/ 1457325 w 2514600"/>
              <a:gd name="connsiteY84" fmla="*/ 2190750 h 3638550"/>
              <a:gd name="connsiteX85" fmla="*/ 1438275 w 2514600"/>
              <a:gd name="connsiteY85" fmla="*/ 2076450 h 3638550"/>
              <a:gd name="connsiteX86" fmla="*/ 1457325 w 2514600"/>
              <a:gd name="connsiteY86" fmla="*/ 1809750 h 3638550"/>
              <a:gd name="connsiteX87" fmla="*/ 1466850 w 2514600"/>
              <a:gd name="connsiteY87" fmla="*/ 1781175 h 3638550"/>
              <a:gd name="connsiteX88" fmla="*/ 1514475 w 2514600"/>
              <a:gd name="connsiteY88" fmla="*/ 1704975 h 3638550"/>
              <a:gd name="connsiteX89" fmla="*/ 1543050 w 2514600"/>
              <a:gd name="connsiteY89" fmla="*/ 1676400 h 3638550"/>
              <a:gd name="connsiteX90" fmla="*/ 1562100 w 2514600"/>
              <a:gd name="connsiteY90" fmla="*/ 1638300 h 3638550"/>
              <a:gd name="connsiteX91" fmla="*/ 1609725 w 2514600"/>
              <a:gd name="connsiteY91" fmla="*/ 1581150 h 3638550"/>
              <a:gd name="connsiteX92" fmla="*/ 1638300 w 2514600"/>
              <a:gd name="connsiteY92" fmla="*/ 1543050 h 3638550"/>
              <a:gd name="connsiteX93" fmla="*/ 1724025 w 2514600"/>
              <a:gd name="connsiteY93" fmla="*/ 1495425 h 3638550"/>
              <a:gd name="connsiteX94" fmla="*/ 1762125 w 2514600"/>
              <a:gd name="connsiteY94" fmla="*/ 1476375 h 3638550"/>
              <a:gd name="connsiteX95" fmla="*/ 2171700 w 2514600"/>
              <a:gd name="connsiteY95" fmla="*/ 1485900 h 3638550"/>
              <a:gd name="connsiteX96" fmla="*/ 2409825 w 2514600"/>
              <a:gd name="connsiteY96" fmla="*/ 1485900 h 3638550"/>
              <a:gd name="connsiteX97" fmla="*/ 2447925 w 2514600"/>
              <a:gd name="connsiteY97" fmla="*/ 1428750 h 3638550"/>
              <a:gd name="connsiteX98" fmla="*/ 2486025 w 2514600"/>
              <a:gd name="connsiteY98" fmla="*/ 1295400 h 3638550"/>
              <a:gd name="connsiteX99" fmla="*/ 2495550 w 2514600"/>
              <a:gd name="connsiteY99" fmla="*/ 1257300 h 3638550"/>
              <a:gd name="connsiteX100" fmla="*/ 2514600 w 2514600"/>
              <a:gd name="connsiteY100" fmla="*/ 1047750 h 3638550"/>
              <a:gd name="connsiteX101" fmla="*/ 2505075 w 2514600"/>
              <a:gd name="connsiteY101" fmla="*/ 781050 h 3638550"/>
              <a:gd name="connsiteX102" fmla="*/ 2495550 w 2514600"/>
              <a:gd name="connsiteY102" fmla="*/ 723900 h 3638550"/>
              <a:gd name="connsiteX103" fmla="*/ 2476500 w 2514600"/>
              <a:gd name="connsiteY103" fmla="*/ 495300 h 3638550"/>
              <a:gd name="connsiteX104" fmla="*/ 2457450 w 2514600"/>
              <a:gd name="connsiteY104" fmla="*/ 400050 h 3638550"/>
              <a:gd name="connsiteX105" fmla="*/ 2438400 w 2514600"/>
              <a:gd name="connsiteY105" fmla="*/ 371475 h 3638550"/>
              <a:gd name="connsiteX106" fmla="*/ 2419350 w 2514600"/>
              <a:gd name="connsiteY106" fmla="*/ 314325 h 3638550"/>
              <a:gd name="connsiteX107" fmla="*/ 2371725 w 2514600"/>
              <a:gd name="connsiteY107" fmla="*/ 257175 h 3638550"/>
              <a:gd name="connsiteX108" fmla="*/ 2295525 w 2514600"/>
              <a:gd name="connsiteY108" fmla="*/ 180975 h 3638550"/>
              <a:gd name="connsiteX109" fmla="*/ 2266950 w 2514600"/>
              <a:gd name="connsiteY109" fmla="*/ 152400 h 3638550"/>
              <a:gd name="connsiteX110" fmla="*/ 2209800 w 2514600"/>
              <a:gd name="connsiteY110" fmla="*/ 85725 h 3638550"/>
              <a:gd name="connsiteX111" fmla="*/ 2181225 w 2514600"/>
              <a:gd name="connsiteY111" fmla="*/ 76200 h 3638550"/>
              <a:gd name="connsiteX112" fmla="*/ 2105025 w 2514600"/>
              <a:gd name="connsiteY112" fmla="*/ 47625 h 3638550"/>
              <a:gd name="connsiteX113" fmla="*/ 2047875 w 2514600"/>
              <a:gd name="connsiteY113" fmla="*/ 38100 h 3638550"/>
              <a:gd name="connsiteX114" fmla="*/ 1838325 w 2514600"/>
              <a:gd name="connsiteY114" fmla="*/ 47625 h 3638550"/>
              <a:gd name="connsiteX115" fmla="*/ 1752600 w 2514600"/>
              <a:gd name="connsiteY115" fmla="*/ 57150 h 3638550"/>
              <a:gd name="connsiteX116" fmla="*/ 1495425 w 2514600"/>
              <a:gd name="connsiteY116" fmla="*/ 76200 h 3638550"/>
              <a:gd name="connsiteX117" fmla="*/ 1114425 w 2514600"/>
              <a:gd name="connsiteY117" fmla="*/ 95250 h 3638550"/>
              <a:gd name="connsiteX118" fmla="*/ 1019175 w 2514600"/>
              <a:gd name="connsiteY118" fmla="*/ 76200 h 3638550"/>
              <a:gd name="connsiteX119" fmla="*/ 942975 w 2514600"/>
              <a:gd name="connsiteY119" fmla="*/ 57150 h 3638550"/>
              <a:gd name="connsiteX120" fmla="*/ 914400 w 2514600"/>
              <a:gd name="connsiteY120" fmla="*/ 47625 h 3638550"/>
              <a:gd name="connsiteX121" fmla="*/ 809625 w 2514600"/>
              <a:gd name="connsiteY121" fmla="*/ 3810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514600" h="3638550">
                <a:moveTo>
                  <a:pt x="1009650" y="171450"/>
                </a:moveTo>
                <a:cubicBezTo>
                  <a:pt x="920874" y="112266"/>
                  <a:pt x="1082989" y="223041"/>
                  <a:pt x="895350" y="66675"/>
                </a:cubicBezTo>
                <a:cubicBezTo>
                  <a:pt x="887637" y="60247"/>
                  <a:pt x="876300" y="60325"/>
                  <a:pt x="866775" y="57150"/>
                </a:cubicBezTo>
                <a:cubicBezTo>
                  <a:pt x="858146" y="50678"/>
                  <a:pt x="814028" y="16489"/>
                  <a:pt x="800100" y="9525"/>
                </a:cubicBezTo>
                <a:cubicBezTo>
                  <a:pt x="791120" y="5035"/>
                  <a:pt x="781050" y="3175"/>
                  <a:pt x="771525" y="0"/>
                </a:cubicBezTo>
                <a:cubicBezTo>
                  <a:pt x="752475" y="6350"/>
                  <a:pt x="732336" y="10070"/>
                  <a:pt x="714375" y="19050"/>
                </a:cubicBezTo>
                <a:cubicBezTo>
                  <a:pt x="680508" y="35983"/>
                  <a:pt x="680402" y="38282"/>
                  <a:pt x="647700" y="47625"/>
                </a:cubicBezTo>
                <a:cubicBezTo>
                  <a:pt x="635113" y="51221"/>
                  <a:pt x="622139" y="53388"/>
                  <a:pt x="609600" y="57150"/>
                </a:cubicBezTo>
                <a:cubicBezTo>
                  <a:pt x="590366" y="62920"/>
                  <a:pt x="571931" y="71330"/>
                  <a:pt x="552450" y="76200"/>
                </a:cubicBezTo>
                <a:cubicBezTo>
                  <a:pt x="539750" y="79375"/>
                  <a:pt x="526607" y="81128"/>
                  <a:pt x="514350" y="85725"/>
                </a:cubicBezTo>
                <a:cubicBezTo>
                  <a:pt x="501055" y="90711"/>
                  <a:pt x="489720" y="100285"/>
                  <a:pt x="476250" y="104775"/>
                </a:cubicBezTo>
                <a:cubicBezTo>
                  <a:pt x="460891" y="109895"/>
                  <a:pt x="444331" y="110373"/>
                  <a:pt x="428625" y="114300"/>
                </a:cubicBezTo>
                <a:cubicBezTo>
                  <a:pt x="418885" y="116735"/>
                  <a:pt x="409704" y="121067"/>
                  <a:pt x="400050" y="123825"/>
                </a:cubicBezTo>
                <a:cubicBezTo>
                  <a:pt x="387463" y="127421"/>
                  <a:pt x="374729" y="130510"/>
                  <a:pt x="361950" y="133350"/>
                </a:cubicBezTo>
                <a:cubicBezTo>
                  <a:pt x="346146" y="136862"/>
                  <a:pt x="330031" y="138948"/>
                  <a:pt x="314325" y="142875"/>
                </a:cubicBezTo>
                <a:cubicBezTo>
                  <a:pt x="277308" y="152129"/>
                  <a:pt x="281826" y="158340"/>
                  <a:pt x="238125" y="171450"/>
                </a:cubicBezTo>
                <a:cubicBezTo>
                  <a:pt x="222618" y="176102"/>
                  <a:pt x="206119" y="176715"/>
                  <a:pt x="190500" y="180975"/>
                </a:cubicBezTo>
                <a:cubicBezTo>
                  <a:pt x="171127" y="186259"/>
                  <a:pt x="152400" y="193675"/>
                  <a:pt x="133350" y="200025"/>
                </a:cubicBezTo>
                <a:lnTo>
                  <a:pt x="104775" y="209550"/>
                </a:lnTo>
                <a:lnTo>
                  <a:pt x="76200" y="219075"/>
                </a:lnTo>
                <a:lnTo>
                  <a:pt x="57150" y="276225"/>
                </a:lnTo>
                <a:cubicBezTo>
                  <a:pt x="53975" y="285750"/>
                  <a:pt x="50060" y="295060"/>
                  <a:pt x="47625" y="304800"/>
                </a:cubicBezTo>
                <a:cubicBezTo>
                  <a:pt x="42792" y="324134"/>
                  <a:pt x="36774" y="352344"/>
                  <a:pt x="28575" y="371475"/>
                </a:cubicBezTo>
                <a:cubicBezTo>
                  <a:pt x="22982" y="384526"/>
                  <a:pt x="15875" y="396875"/>
                  <a:pt x="9525" y="409575"/>
                </a:cubicBezTo>
                <a:cubicBezTo>
                  <a:pt x="6350" y="425450"/>
                  <a:pt x="0" y="441011"/>
                  <a:pt x="0" y="457200"/>
                </a:cubicBezTo>
                <a:cubicBezTo>
                  <a:pt x="0" y="485951"/>
                  <a:pt x="4798" y="514565"/>
                  <a:pt x="9525" y="542925"/>
                </a:cubicBezTo>
                <a:cubicBezTo>
                  <a:pt x="13586" y="567294"/>
                  <a:pt x="28637" y="587519"/>
                  <a:pt x="38100" y="609600"/>
                </a:cubicBezTo>
                <a:cubicBezTo>
                  <a:pt x="42055" y="618828"/>
                  <a:pt x="43670" y="628947"/>
                  <a:pt x="47625" y="638175"/>
                </a:cubicBezTo>
                <a:cubicBezTo>
                  <a:pt x="53218" y="651226"/>
                  <a:pt x="61402" y="663092"/>
                  <a:pt x="66675" y="676275"/>
                </a:cubicBezTo>
                <a:cubicBezTo>
                  <a:pt x="74133" y="694919"/>
                  <a:pt x="74586" y="716717"/>
                  <a:pt x="85725" y="733425"/>
                </a:cubicBezTo>
                <a:cubicBezTo>
                  <a:pt x="98425" y="752475"/>
                  <a:pt x="116585" y="768855"/>
                  <a:pt x="123825" y="790575"/>
                </a:cubicBezTo>
                <a:cubicBezTo>
                  <a:pt x="127000" y="800100"/>
                  <a:pt x="128474" y="810373"/>
                  <a:pt x="133350" y="819150"/>
                </a:cubicBezTo>
                <a:cubicBezTo>
                  <a:pt x="144469" y="839164"/>
                  <a:pt x="164210" y="854580"/>
                  <a:pt x="171450" y="876300"/>
                </a:cubicBezTo>
                <a:cubicBezTo>
                  <a:pt x="185995" y="919935"/>
                  <a:pt x="174951" y="896843"/>
                  <a:pt x="209550" y="942975"/>
                </a:cubicBezTo>
                <a:cubicBezTo>
                  <a:pt x="215900" y="962025"/>
                  <a:pt x="221142" y="981481"/>
                  <a:pt x="228600" y="1000125"/>
                </a:cubicBezTo>
                <a:cubicBezTo>
                  <a:pt x="234950" y="1016000"/>
                  <a:pt x="242737" y="1031373"/>
                  <a:pt x="247650" y="1047750"/>
                </a:cubicBezTo>
                <a:cubicBezTo>
                  <a:pt x="252302" y="1063257"/>
                  <a:pt x="253248" y="1079669"/>
                  <a:pt x="257175" y="1095375"/>
                </a:cubicBezTo>
                <a:cubicBezTo>
                  <a:pt x="259610" y="1105115"/>
                  <a:pt x="264058" y="1114264"/>
                  <a:pt x="266700" y="1123950"/>
                </a:cubicBezTo>
                <a:cubicBezTo>
                  <a:pt x="273589" y="1149209"/>
                  <a:pt x="277471" y="1175312"/>
                  <a:pt x="285750" y="1200150"/>
                </a:cubicBezTo>
                <a:cubicBezTo>
                  <a:pt x="317761" y="1296182"/>
                  <a:pt x="268920" y="1147224"/>
                  <a:pt x="304800" y="1266825"/>
                </a:cubicBezTo>
                <a:cubicBezTo>
                  <a:pt x="310570" y="1286059"/>
                  <a:pt x="319912" y="1304284"/>
                  <a:pt x="323850" y="1323975"/>
                </a:cubicBezTo>
                <a:cubicBezTo>
                  <a:pt x="330200" y="1355725"/>
                  <a:pt x="332661" y="1388508"/>
                  <a:pt x="342900" y="1419225"/>
                </a:cubicBezTo>
                <a:cubicBezTo>
                  <a:pt x="363730" y="1481714"/>
                  <a:pt x="360705" y="1464762"/>
                  <a:pt x="371475" y="1524000"/>
                </a:cubicBezTo>
                <a:cubicBezTo>
                  <a:pt x="374930" y="1543001"/>
                  <a:pt x="379078" y="1561933"/>
                  <a:pt x="381000" y="1581150"/>
                </a:cubicBezTo>
                <a:cubicBezTo>
                  <a:pt x="388608" y="1657235"/>
                  <a:pt x="400050" y="1809750"/>
                  <a:pt x="400050" y="1809750"/>
                </a:cubicBezTo>
                <a:cubicBezTo>
                  <a:pt x="396875" y="1854200"/>
                  <a:pt x="394385" y="1898704"/>
                  <a:pt x="390525" y="1943100"/>
                </a:cubicBezTo>
                <a:cubicBezTo>
                  <a:pt x="388034" y="1971743"/>
                  <a:pt x="383124" y="2000153"/>
                  <a:pt x="381000" y="2028825"/>
                </a:cubicBezTo>
                <a:cubicBezTo>
                  <a:pt x="376772" y="2085907"/>
                  <a:pt x="374650" y="2143125"/>
                  <a:pt x="371475" y="2200275"/>
                </a:cubicBezTo>
                <a:cubicBezTo>
                  <a:pt x="374650" y="2235200"/>
                  <a:pt x="381923" y="2269993"/>
                  <a:pt x="381000" y="2305050"/>
                </a:cubicBezTo>
                <a:cubicBezTo>
                  <a:pt x="378324" y="2406734"/>
                  <a:pt x="363550" y="2546222"/>
                  <a:pt x="352425" y="2657475"/>
                </a:cubicBezTo>
                <a:cubicBezTo>
                  <a:pt x="349250" y="2800350"/>
                  <a:pt x="348392" y="2943295"/>
                  <a:pt x="342900" y="3086100"/>
                </a:cubicBezTo>
                <a:cubicBezTo>
                  <a:pt x="340594" y="3146056"/>
                  <a:pt x="333531" y="3142469"/>
                  <a:pt x="323850" y="3190875"/>
                </a:cubicBezTo>
                <a:cubicBezTo>
                  <a:pt x="320062" y="3209813"/>
                  <a:pt x="317500" y="3228975"/>
                  <a:pt x="314325" y="3248025"/>
                </a:cubicBezTo>
                <a:cubicBezTo>
                  <a:pt x="317500" y="3257550"/>
                  <a:pt x="322941" y="3266601"/>
                  <a:pt x="323850" y="3276600"/>
                </a:cubicBezTo>
                <a:cubicBezTo>
                  <a:pt x="329319" y="3336760"/>
                  <a:pt x="322072" y="3398233"/>
                  <a:pt x="333375" y="3457575"/>
                </a:cubicBezTo>
                <a:cubicBezTo>
                  <a:pt x="337295" y="3478155"/>
                  <a:pt x="404642" y="3484917"/>
                  <a:pt x="409575" y="3486150"/>
                </a:cubicBezTo>
                <a:cubicBezTo>
                  <a:pt x="419315" y="3488585"/>
                  <a:pt x="429170" y="3491185"/>
                  <a:pt x="438150" y="3495675"/>
                </a:cubicBezTo>
                <a:cubicBezTo>
                  <a:pt x="467634" y="3510417"/>
                  <a:pt x="474624" y="3526042"/>
                  <a:pt x="504825" y="3543300"/>
                </a:cubicBezTo>
                <a:cubicBezTo>
                  <a:pt x="516244" y="3549825"/>
                  <a:pt x="562221" y="3559699"/>
                  <a:pt x="571500" y="3562350"/>
                </a:cubicBezTo>
                <a:cubicBezTo>
                  <a:pt x="639841" y="3581876"/>
                  <a:pt x="550874" y="3562035"/>
                  <a:pt x="647700" y="3581400"/>
                </a:cubicBezTo>
                <a:cubicBezTo>
                  <a:pt x="730250" y="3578225"/>
                  <a:pt x="812754" y="3570287"/>
                  <a:pt x="895350" y="3571875"/>
                </a:cubicBezTo>
                <a:cubicBezTo>
                  <a:pt x="978129" y="3573467"/>
                  <a:pt x="1060450" y="3584575"/>
                  <a:pt x="1143000" y="3590925"/>
                </a:cubicBezTo>
                <a:cubicBezTo>
                  <a:pt x="1184275" y="3594100"/>
                  <a:pt x="1225844" y="3594596"/>
                  <a:pt x="1266825" y="3600450"/>
                </a:cubicBezTo>
                <a:cubicBezTo>
                  <a:pt x="1311275" y="3606800"/>
                  <a:pt x="1355885" y="3612118"/>
                  <a:pt x="1400175" y="3619500"/>
                </a:cubicBezTo>
                <a:cubicBezTo>
                  <a:pt x="1479470" y="3632716"/>
                  <a:pt x="1438206" y="3626294"/>
                  <a:pt x="1524000" y="3638550"/>
                </a:cubicBezTo>
                <a:lnTo>
                  <a:pt x="1714500" y="3629025"/>
                </a:lnTo>
                <a:cubicBezTo>
                  <a:pt x="1851282" y="3620979"/>
                  <a:pt x="1807057" y="3633098"/>
                  <a:pt x="1876425" y="3609975"/>
                </a:cubicBezTo>
                <a:cubicBezTo>
                  <a:pt x="1889125" y="3590925"/>
                  <a:pt x="1908972" y="3575037"/>
                  <a:pt x="1914525" y="3552825"/>
                </a:cubicBezTo>
                <a:cubicBezTo>
                  <a:pt x="1926485" y="3504985"/>
                  <a:pt x="1919910" y="3527144"/>
                  <a:pt x="1933575" y="3486150"/>
                </a:cubicBezTo>
                <a:cubicBezTo>
                  <a:pt x="1929074" y="3468147"/>
                  <a:pt x="1924490" y="3431656"/>
                  <a:pt x="1905000" y="3419475"/>
                </a:cubicBezTo>
                <a:cubicBezTo>
                  <a:pt x="1891900" y="3411287"/>
                  <a:pt x="1830518" y="3395515"/>
                  <a:pt x="1809750" y="3390900"/>
                </a:cubicBezTo>
                <a:cubicBezTo>
                  <a:pt x="1784670" y="3385327"/>
                  <a:pt x="1728608" y="3374804"/>
                  <a:pt x="1704975" y="3371850"/>
                </a:cubicBezTo>
                <a:cubicBezTo>
                  <a:pt x="1646276" y="3364513"/>
                  <a:pt x="1591632" y="3362485"/>
                  <a:pt x="1533525" y="3352800"/>
                </a:cubicBezTo>
                <a:cubicBezTo>
                  <a:pt x="1520612" y="3350648"/>
                  <a:pt x="1508125" y="3346450"/>
                  <a:pt x="1495425" y="3343275"/>
                </a:cubicBezTo>
                <a:cubicBezTo>
                  <a:pt x="1485900" y="3336925"/>
                  <a:pt x="1474001" y="3333164"/>
                  <a:pt x="1466850" y="3324225"/>
                </a:cubicBezTo>
                <a:cubicBezTo>
                  <a:pt x="1449909" y="3303049"/>
                  <a:pt x="1459059" y="3268801"/>
                  <a:pt x="1466850" y="3248025"/>
                </a:cubicBezTo>
                <a:cubicBezTo>
                  <a:pt x="1470870" y="3237306"/>
                  <a:pt x="1480780" y="3229689"/>
                  <a:pt x="1485900" y="3219450"/>
                </a:cubicBezTo>
                <a:cubicBezTo>
                  <a:pt x="1493513" y="3204225"/>
                  <a:pt x="1500881" y="3167017"/>
                  <a:pt x="1504950" y="3152775"/>
                </a:cubicBezTo>
                <a:cubicBezTo>
                  <a:pt x="1523709" y="3087120"/>
                  <a:pt x="1506811" y="3170187"/>
                  <a:pt x="1524000" y="3067050"/>
                </a:cubicBezTo>
                <a:cubicBezTo>
                  <a:pt x="1500317" y="2877582"/>
                  <a:pt x="1528859" y="3123315"/>
                  <a:pt x="1504950" y="2752725"/>
                </a:cubicBezTo>
                <a:cubicBezTo>
                  <a:pt x="1503707" y="2733452"/>
                  <a:pt x="1499472" y="2714459"/>
                  <a:pt x="1495425" y="2695575"/>
                </a:cubicBezTo>
                <a:cubicBezTo>
                  <a:pt x="1489939" y="2669974"/>
                  <a:pt x="1484654" y="2644213"/>
                  <a:pt x="1476375" y="2619375"/>
                </a:cubicBezTo>
                <a:cubicBezTo>
                  <a:pt x="1462710" y="2578381"/>
                  <a:pt x="1469285" y="2600540"/>
                  <a:pt x="1457325" y="2552700"/>
                </a:cubicBezTo>
                <a:cubicBezTo>
                  <a:pt x="1460500" y="2473325"/>
                  <a:pt x="1466850" y="2394013"/>
                  <a:pt x="1466850" y="2314575"/>
                </a:cubicBezTo>
                <a:cubicBezTo>
                  <a:pt x="1466850" y="2273178"/>
                  <a:pt x="1461250" y="2231960"/>
                  <a:pt x="1457325" y="2190750"/>
                </a:cubicBezTo>
                <a:cubicBezTo>
                  <a:pt x="1450464" y="2118712"/>
                  <a:pt x="1451815" y="2130612"/>
                  <a:pt x="1438275" y="2076450"/>
                </a:cubicBezTo>
                <a:cubicBezTo>
                  <a:pt x="1441820" y="2002015"/>
                  <a:pt x="1440731" y="1892722"/>
                  <a:pt x="1457325" y="1809750"/>
                </a:cubicBezTo>
                <a:cubicBezTo>
                  <a:pt x="1459294" y="1799905"/>
                  <a:pt x="1462895" y="1790403"/>
                  <a:pt x="1466850" y="1781175"/>
                </a:cubicBezTo>
                <a:cubicBezTo>
                  <a:pt x="1480788" y="1748652"/>
                  <a:pt x="1491033" y="1732324"/>
                  <a:pt x="1514475" y="1704975"/>
                </a:cubicBezTo>
                <a:cubicBezTo>
                  <a:pt x="1523241" y="1694748"/>
                  <a:pt x="1535220" y="1687361"/>
                  <a:pt x="1543050" y="1676400"/>
                </a:cubicBezTo>
                <a:cubicBezTo>
                  <a:pt x="1551303" y="1664846"/>
                  <a:pt x="1555055" y="1650628"/>
                  <a:pt x="1562100" y="1638300"/>
                </a:cubicBezTo>
                <a:cubicBezTo>
                  <a:pt x="1586159" y="1596196"/>
                  <a:pt x="1575953" y="1620550"/>
                  <a:pt x="1609725" y="1581150"/>
                </a:cubicBezTo>
                <a:cubicBezTo>
                  <a:pt x="1620056" y="1569097"/>
                  <a:pt x="1626435" y="1553597"/>
                  <a:pt x="1638300" y="1543050"/>
                </a:cubicBezTo>
                <a:cubicBezTo>
                  <a:pt x="1695911" y="1491841"/>
                  <a:pt x="1677191" y="1515497"/>
                  <a:pt x="1724025" y="1495425"/>
                </a:cubicBezTo>
                <a:cubicBezTo>
                  <a:pt x="1737076" y="1489832"/>
                  <a:pt x="1749425" y="1482725"/>
                  <a:pt x="1762125" y="1476375"/>
                </a:cubicBezTo>
                <a:lnTo>
                  <a:pt x="2171700" y="1485900"/>
                </a:lnTo>
                <a:cubicBezTo>
                  <a:pt x="2399574" y="1494499"/>
                  <a:pt x="2107768" y="1506037"/>
                  <a:pt x="2409825" y="1485900"/>
                </a:cubicBezTo>
                <a:cubicBezTo>
                  <a:pt x="2422525" y="1466850"/>
                  <a:pt x="2440685" y="1450470"/>
                  <a:pt x="2447925" y="1428750"/>
                </a:cubicBezTo>
                <a:cubicBezTo>
                  <a:pt x="2475254" y="1346762"/>
                  <a:pt x="2462105" y="1391081"/>
                  <a:pt x="2486025" y="1295400"/>
                </a:cubicBezTo>
                <a:cubicBezTo>
                  <a:pt x="2489200" y="1282700"/>
                  <a:pt x="2493926" y="1270290"/>
                  <a:pt x="2495550" y="1257300"/>
                </a:cubicBezTo>
                <a:cubicBezTo>
                  <a:pt x="2510602" y="1136881"/>
                  <a:pt x="2503251" y="1206633"/>
                  <a:pt x="2514600" y="1047750"/>
                </a:cubicBezTo>
                <a:cubicBezTo>
                  <a:pt x="2511425" y="958850"/>
                  <a:pt x="2510299" y="869853"/>
                  <a:pt x="2505075" y="781050"/>
                </a:cubicBezTo>
                <a:cubicBezTo>
                  <a:pt x="2503941" y="761771"/>
                  <a:pt x="2497807" y="743080"/>
                  <a:pt x="2495550" y="723900"/>
                </a:cubicBezTo>
                <a:cubicBezTo>
                  <a:pt x="2479243" y="585290"/>
                  <a:pt x="2492296" y="645365"/>
                  <a:pt x="2476500" y="495300"/>
                </a:cubicBezTo>
                <a:cubicBezTo>
                  <a:pt x="2475401" y="484856"/>
                  <a:pt x="2464489" y="416474"/>
                  <a:pt x="2457450" y="400050"/>
                </a:cubicBezTo>
                <a:cubicBezTo>
                  <a:pt x="2452941" y="389528"/>
                  <a:pt x="2443049" y="381936"/>
                  <a:pt x="2438400" y="371475"/>
                </a:cubicBezTo>
                <a:cubicBezTo>
                  <a:pt x="2430245" y="353125"/>
                  <a:pt x="2433549" y="328524"/>
                  <a:pt x="2419350" y="314325"/>
                </a:cubicBezTo>
                <a:cubicBezTo>
                  <a:pt x="2257847" y="152822"/>
                  <a:pt x="2504335" y="403046"/>
                  <a:pt x="2371725" y="257175"/>
                </a:cubicBezTo>
                <a:cubicBezTo>
                  <a:pt x="2347562" y="230596"/>
                  <a:pt x="2320925" y="206375"/>
                  <a:pt x="2295525" y="180975"/>
                </a:cubicBezTo>
                <a:cubicBezTo>
                  <a:pt x="2286000" y="171450"/>
                  <a:pt x="2275032" y="163176"/>
                  <a:pt x="2266950" y="152400"/>
                </a:cubicBezTo>
                <a:cubicBezTo>
                  <a:pt x="2253745" y="134794"/>
                  <a:pt x="2229700" y="98992"/>
                  <a:pt x="2209800" y="85725"/>
                </a:cubicBezTo>
                <a:cubicBezTo>
                  <a:pt x="2201446" y="80156"/>
                  <a:pt x="2190626" y="79725"/>
                  <a:pt x="2181225" y="76200"/>
                </a:cubicBezTo>
                <a:cubicBezTo>
                  <a:pt x="2170439" y="72155"/>
                  <a:pt x="2122714" y="51556"/>
                  <a:pt x="2105025" y="47625"/>
                </a:cubicBezTo>
                <a:cubicBezTo>
                  <a:pt x="2086172" y="43435"/>
                  <a:pt x="2066925" y="41275"/>
                  <a:pt x="2047875" y="38100"/>
                </a:cubicBezTo>
                <a:lnTo>
                  <a:pt x="1838325" y="47625"/>
                </a:lnTo>
                <a:cubicBezTo>
                  <a:pt x="1809634" y="49476"/>
                  <a:pt x="1781252" y="54762"/>
                  <a:pt x="1752600" y="57150"/>
                </a:cubicBezTo>
                <a:lnTo>
                  <a:pt x="1495425" y="76200"/>
                </a:lnTo>
                <a:cubicBezTo>
                  <a:pt x="1254161" y="89604"/>
                  <a:pt x="1381154" y="83126"/>
                  <a:pt x="1114425" y="95250"/>
                </a:cubicBezTo>
                <a:cubicBezTo>
                  <a:pt x="1082675" y="88900"/>
                  <a:pt x="1050587" y="84053"/>
                  <a:pt x="1019175" y="76200"/>
                </a:cubicBezTo>
                <a:cubicBezTo>
                  <a:pt x="993775" y="69850"/>
                  <a:pt x="967813" y="65429"/>
                  <a:pt x="942975" y="57150"/>
                </a:cubicBezTo>
                <a:cubicBezTo>
                  <a:pt x="933450" y="53975"/>
                  <a:pt x="924245" y="49594"/>
                  <a:pt x="914400" y="47625"/>
                </a:cubicBezTo>
                <a:cubicBezTo>
                  <a:pt x="857795" y="36304"/>
                  <a:pt x="857367" y="38100"/>
                  <a:pt x="809625" y="38100"/>
                </a:cubicBez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latin typeface="Calibri" pitchFamily="34" charset="0"/>
            </a:endParaRPr>
          </a:p>
        </p:txBody>
      </p:sp>
      <p:sp>
        <p:nvSpPr>
          <p:cNvPr id="58381" name="TextBox 488"/>
          <p:cNvSpPr txBox="1">
            <a:spLocks noChangeArrowheads="1"/>
          </p:cNvSpPr>
          <p:nvPr/>
        </p:nvSpPr>
        <p:spPr bwMode="auto">
          <a:xfrm rot="-580764">
            <a:off x="1697038" y="4487863"/>
            <a:ext cx="661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200" b="1">
                <a:solidFill>
                  <a:schemeClr val="bg1"/>
                </a:solidFill>
              </a:rPr>
              <a:t>DCL4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114800" y="1676400"/>
            <a:ext cx="4572000" cy="3962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58383" name="Group 182"/>
          <p:cNvGrpSpPr>
            <a:grpSpLocks/>
          </p:cNvGrpSpPr>
          <p:nvPr/>
        </p:nvGrpSpPr>
        <p:grpSpPr bwMode="auto">
          <a:xfrm>
            <a:off x="1371600" y="2219325"/>
            <a:ext cx="971550" cy="828675"/>
            <a:chOff x="2112452" y="2600650"/>
            <a:chExt cx="884097" cy="617612"/>
          </a:xfrm>
        </p:grpSpPr>
        <p:sp>
          <p:nvSpPr>
            <p:cNvPr id="100" name="Freeform 99"/>
            <p:cNvSpPr/>
            <p:nvPr/>
          </p:nvSpPr>
          <p:spPr>
            <a:xfrm rot="4671676">
              <a:off x="2245695" y="2467407"/>
              <a:ext cx="617612" cy="884097"/>
            </a:xfrm>
            <a:custGeom>
              <a:avLst/>
              <a:gdLst>
                <a:gd name="connsiteX0" fmla="*/ 1009650 w 2514600"/>
                <a:gd name="connsiteY0" fmla="*/ 171450 h 3638550"/>
                <a:gd name="connsiteX1" fmla="*/ 895350 w 2514600"/>
                <a:gd name="connsiteY1" fmla="*/ 66675 h 3638550"/>
                <a:gd name="connsiteX2" fmla="*/ 866775 w 2514600"/>
                <a:gd name="connsiteY2" fmla="*/ 57150 h 3638550"/>
                <a:gd name="connsiteX3" fmla="*/ 800100 w 2514600"/>
                <a:gd name="connsiteY3" fmla="*/ 9525 h 3638550"/>
                <a:gd name="connsiteX4" fmla="*/ 771525 w 2514600"/>
                <a:gd name="connsiteY4" fmla="*/ 0 h 3638550"/>
                <a:gd name="connsiteX5" fmla="*/ 714375 w 2514600"/>
                <a:gd name="connsiteY5" fmla="*/ 19050 h 3638550"/>
                <a:gd name="connsiteX6" fmla="*/ 647700 w 2514600"/>
                <a:gd name="connsiteY6" fmla="*/ 47625 h 3638550"/>
                <a:gd name="connsiteX7" fmla="*/ 609600 w 2514600"/>
                <a:gd name="connsiteY7" fmla="*/ 57150 h 3638550"/>
                <a:gd name="connsiteX8" fmla="*/ 552450 w 2514600"/>
                <a:gd name="connsiteY8" fmla="*/ 76200 h 3638550"/>
                <a:gd name="connsiteX9" fmla="*/ 514350 w 2514600"/>
                <a:gd name="connsiteY9" fmla="*/ 85725 h 3638550"/>
                <a:gd name="connsiteX10" fmla="*/ 476250 w 2514600"/>
                <a:gd name="connsiteY10" fmla="*/ 104775 h 3638550"/>
                <a:gd name="connsiteX11" fmla="*/ 428625 w 2514600"/>
                <a:gd name="connsiteY11" fmla="*/ 114300 h 3638550"/>
                <a:gd name="connsiteX12" fmla="*/ 400050 w 2514600"/>
                <a:gd name="connsiteY12" fmla="*/ 123825 h 3638550"/>
                <a:gd name="connsiteX13" fmla="*/ 361950 w 2514600"/>
                <a:gd name="connsiteY13" fmla="*/ 133350 h 3638550"/>
                <a:gd name="connsiteX14" fmla="*/ 314325 w 2514600"/>
                <a:gd name="connsiteY14" fmla="*/ 142875 h 3638550"/>
                <a:gd name="connsiteX15" fmla="*/ 238125 w 2514600"/>
                <a:gd name="connsiteY15" fmla="*/ 171450 h 3638550"/>
                <a:gd name="connsiteX16" fmla="*/ 190500 w 2514600"/>
                <a:gd name="connsiteY16" fmla="*/ 180975 h 3638550"/>
                <a:gd name="connsiteX17" fmla="*/ 133350 w 2514600"/>
                <a:gd name="connsiteY17" fmla="*/ 200025 h 3638550"/>
                <a:gd name="connsiteX18" fmla="*/ 104775 w 2514600"/>
                <a:gd name="connsiteY18" fmla="*/ 209550 h 3638550"/>
                <a:gd name="connsiteX19" fmla="*/ 76200 w 2514600"/>
                <a:gd name="connsiteY19" fmla="*/ 219075 h 3638550"/>
                <a:gd name="connsiteX20" fmla="*/ 57150 w 2514600"/>
                <a:gd name="connsiteY20" fmla="*/ 276225 h 3638550"/>
                <a:gd name="connsiteX21" fmla="*/ 47625 w 2514600"/>
                <a:gd name="connsiteY21" fmla="*/ 304800 h 3638550"/>
                <a:gd name="connsiteX22" fmla="*/ 28575 w 2514600"/>
                <a:gd name="connsiteY22" fmla="*/ 371475 h 3638550"/>
                <a:gd name="connsiteX23" fmla="*/ 9525 w 2514600"/>
                <a:gd name="connsiteY23" fmla="*/ 409575 h 3638550"/>
                <a:gd name="connsiteX24" fmla="*/ 0 w 2514600"/>
                <a:gd name="connsiteY24" fmla="*/ 457200 h 3638550"/>
                <a:gd name="connsiteX25" fmla="*/ 9525 w 2514600"/>
                <a:gd name="connsiteY25" fmla="*/ 542925 h 3638550"/>
                <a:gd name="connsiteX26" fmla="*/ 38100 w 2514600"/>
                <a:gd name="connsiteY26" fmla="*/ 609600 h 3638550"/>
                <a:gd name="connsiteX27" fmla="*/ 47625 w 2514600"/>
                <a:gd name="connsiteY27" fmla="*/ 638175 h 3638550"/>
                <a:gd name="connsiteX28" fmla="*/ 66675 w 2514600"/>
                <a:gd name="connsiteY28" fmla="*/ 676275 h 3638550"/>
                <a:gd name="connsiteX29" fmla="*/ 85725 w 2514600"/>
                <a:gd name="connsiteY29" fmla="*/ 733425 h 3638550"/>
                <a:gd name="connsiteX30" fmla="*/ 123825 w 2514600"/>
                <a:gd name="connsiteY30" fmla="*/ 790575 h 3638550"/>
                <a:gd name="connsiteX31" fmla="*/ 133350 w 2514600"/>
                <a:gd name="connsiteY31" fmla="*/ 819150 h 3638550"/>
                <a:gd name="connsiteX32" fmla="*/ 171450 w 2514600"/>
                <a:gd name="connsiteY32" fmla="*/ 876300 h 3638550"/>
                <a:gd name="connsiteX33" fmla="*/ 209550 w 2514600"/>
                <a:gd name="connsiteY33" fmla="*/ 942975 h 3638550"/>
                <a:gd name="connsiteX34" fmla="*/ 228600 w 2514600"/>
                <a:gd name="connsiteY34" fmla="*/ 1000125 h 3638550"/>
                <a:gd name="connsiteX35" fmla="*/ 247650 w 2514600"/>
                <a:gd name="connsiteY35" fmla="*/ 1047750 h 3638550"/>
                <a:gd name="connsiteX36" fmla="*/ 257175 w 2514600"/>
                <a:gd name="connsiteY36" fmla="*/ 1095375 h 3638550"/>
                <a:gd name="connsiteX37" fmla="*/ 266700 w 2514600"/>
                <a:gd name="connsiteY37" fmla="*/ 1123950 h 3638550"/>
                <a:gd name="connsiteX38" fmla="*/ 285750 w 2514600"/>
                <a:gd name="connsiteY38" fmla="*/ 1200150 h 3638550"/>
                <a:gd name="connsiteX39" fmla="*/ 304800 w 2514600"/>
                <a:gd name="connsiteY39" fmla="*/ 1266825 h 3638550"/>
                <a:gd name="connsiteX40" fmla="*/ 323850 w 2514600"/>
                <a:gd name="connsiteY40" fmla="*/ 1323975 h 3638550"/>
                <a:gd name="connsiteX41" fmla="*/ 342900 w 2514600"/>
                <a:gd name="connsiteY41" fmla="*/ 1419225 h 3638550"/>
                <a:gd name="connsiteX42" fmla="*/ 371475 w 2514600"/>
                <a:gd name="connsiteY42" fmla="*/ 1524000 h 3638550"/>
                <a:gd name="connsiteX43" fmla="*/ 381000 w 2514600"/>
                <a:gd name="connsiteY43" fmla="*/ 1581150 h 3638550"/>
                <a:gd name="connsiteX44" fmla="*/ 400050 w 2514600"/>
                <a:gd name="connsiteY44" fmla="*/ 1809750 h 3638550"/>
                <a:gd name="connsiteX45" fmla="*/ 390525 w 2514600"/>
                <a:gd name="connsiteY45" fmla="*/ 1943100 h 3638550"/>
                <a:gd name="connsiteX46" fmla="*/ 381000 w 2514600"/>
                <a:gd name="connsiteY46" fmla="*/ 2028825 h 3638550"/>
                <a:gd name="connsiteX47" fmla="*/ 371475 w 2514600"/>
                <a:gd name="connsiteY47" fmla="*/ 2200275 h 3638550"/>
                <a:gd name="connsiteX48" fmla="*/ 381000 w 2514600"/>
                <a:gd name="connsiteY48" fmla="*/ 2305050 h 3638550"/>
                <a:gd name="connsiteX49" fmla="*/ 352425 w 2514600"/>
                <a:gd name="connsiteY49" fmla="*/ 2657475 h 3638550"/>
                <a:gd name="connsiteX50" fmla="*/ 342900 w 2514600"/>
                <a:gd name="connsiteY50" fmla="*/ 3086100 h 3638550"/>
                <a:gd name="connsiteX51" fmla="*/ 323850 w 2514600"/>
                <a:gd name="connsiteY51" fmla="*/ 3190875 h 3638550"/>
                <a:gd name="connsiteX52" fmla="*/ 314325 w 2514600"/>
                <a:gd name="connsiteY52" fmla="*/ 3248025 h 3638550"/>
                <a:gd name="connsiteX53" fmla="*/ 323850 w 2514600"/>
                <a:gd name="connsiteY53" fmla="*/ 3276600 h 3638550"/>
                <a:gd name="connsiteX54" fmla="*/ 333375 w 2514600"/>
                <a:gd name="connsiteY54" fmla="*/ 3457575 h 3638550"/>
                <a:gd name="connsiteX55" fmla="*/ 409575 w 2514600"/>
                <a:gd name="connsiteY55" fmla="*/ 3486150 h 3638550"/>
                <a:gd name="connsiteX56" fmla="*/ 438150 w 2514600"/>
                <a:gd name="connsiteY56" fmla="*/ 3495675 h 3638550"/>
                <a:gd name="connsiteX57" fmla="*/ 504825 w 2514600"/>
                <a:gd name="connsiteY57" fmla="*/ 3543300 h 3638550"/>
                <a:gd name="connsiteX58" fmla="*/ 571500 w 2514600"/>
                <a:gd name="connsiteY58" fmla="*/ 3562350 h 3638550"/>
                <a:gd name="connsiteX59" fmla="*/ 647700 w 2514600"/>
                <a:gd name="connsiteY59" fmla="*/ 3581400 h 3638550"/>
                <a:gd name="connsiteX60" fmla="*/ 895350 w 2514600"/>
                <a:gd name="connsiteY60" fmla="*/ 3571875 h 3638550"/>
                <a:gd name="connsiteX61" fmla="*/ 1143000 w 2514600"/>
                <a:gd name="connsiteY61" fmla="*/ 3590925 h 3638550"/>
                <a:gd name="connsiteX62" fmla="*/ 1266825 w 2514600"/>
                <a:gd name="connsiteY62" fmla="*/ 3600450 h 3638550"/>
                <a:gd name="connsiteX63" fmla="*/ 1400175 w 2514600"/>
                <a:gd name="connsiteY63" fmla="*/ 3619500 h 3638550"/>
                <a:gd name="connsiteX64" fmla="*/ 1524000 w 2514600"/>
                <a:gd name="connsiteY64" fmla="*/ 3638550 h 3638550"/>
                <a:gd name="connsiteX65" fmla="*/ 1714500 w 2514600"/>
                <a:gd name="connsiteY65" fmla="*/ 3629025 h 3638550"/>
                <a:gd name="connsiteX66" fmla="*/ 1876425 w 2514600"/>
                <a:gd name="connsiteY66" fmla="*/ 3609975 h 3638550"/>
                <a:gd name="connsiteX67" fmla="*/ 1914525 w 2514600"/>
                <a:gd name="connsiteY67" fmla="*/ 3552825 h 3638550"/>
                <a:gd name="connsiteX68" fmla="*/ 1933575 w 2514600"/>
                <a:gd name="connsiteY68" fmla="*/ 3486150 h 3638550"/>
                <a:gd name="connsiteX69" fmla="*/ 1905000 w 2514600"/>
                <a:gd name="connsiteY69" fmla="*/ 3419475 h 3638550"/>
                <a:gd name="connsiteX70" fmla="*/ 1809750 w 2514600"/>
                <a:gd name="connsiteY70" fmla="*/ 3390900 h 3638550"/>
                <a:gd name="connsiteX71" fmla="*/ 1704975 w 2514600"/>
                <a:gd name="connsiteY71" fmla="*/ 3371850 h 3638550"/>
                <a:gd name="connsiteX72" fmla="*/ 1533525 w 2514600"/>
                <a:gd name="connsiteY72" fmla="*/ 3352800 h 3638550"/>
                <a:gd name="connsiteX73" fmla="*/ 1495425 w 2514600"/>
                <a:gd name="connsiteY73" fmla="*/ 3343275 h 3638550"/>
                <a:gd name="connsiteX74" fmla="*/ 1466850 w 2514600"/>
                <a:gd name="connsiteY74" fmla="*/ 3324225 h 3638550"/>
                <a:gd name="connsiteX75" fmla="*/ 1466850 w 2514600"/>
                <a:gd name="connsiteY75" fmla="*/ 3248025 h 3638550"/>
                <a:gd name="connsiteX76" fmla="*/ 1485900 w 2514600"/>
                <a:gd name="connsiteY76" fmla="*/ 3219450 h 3638550"/>
                <a:gd name="connsiteX77" fmla="*/ 1504950 w 2514600"/>
                <a:gd name="connsiteY77" fmla="*/ 3152775 h 3638550"/>
                <a:gd name="connsiteX78" fmla="*/ 1524000 w 2514600"/>
                <a:gd name="connsiteY78" fmla="*/ 3067050 h 3638550"/>
                <a:gd name="connsiteX79" fmla="*/ 1504950 w 2514600"/>
                <a:gd name="connsiteY79" fmla="*/ 2752725 h 3638550"/>
                <a:gd name="connsiteX80" fmla="*/ 1495425 w 2514600"/>
                <a:gd name="connsiteY80" fmla="*/ 2695575 h 3638550"/>
                <a:gd name="connsiteX81" fmla="*/ 1476375 w 2514600"/>
                <a:gd name="connsiteY81" fmla="*/ 2619375 h 3638550"/>
                <a:gd name="connsiteX82" fmla="*/ 1457325 w 2514600"/>
                <a:gd name="connsiteY82" fmla="*/ 2552700 h 3638550"/>
                <a:gd name="connsiteX83" fmla="*/ 1466850 w 2514600"/>
                <a:gd name="connsiteY83" fmla="*/ 2314575 h 3638550"/>
                <a:gd name="connsiteX84" fmla="*/ 1457325 w 2514600"/>
                <a:gd name="connsiteY84" fmla="*/ 2190750 h 3638550"/>
                <a:gd name="connsiteX85" fmla="*/ 1438275 w 2514600"/>
                <a:gd name="connsiteY85" fmla="*/ 2076450 h 3638550"/>
                <a:gd name="connsiteX86" fmla="*/ 1457325 w 2514600"/>
                <a:gd name="connsiteY86" fmla="*/ 1809750 h 3638550"/>
                <a:gd name="connsiteX87" fmla="*/ 1466850 w 2514600"/>
                <a:gd name="connsiteY87" fmla="*/ 1781175 h 3638550"/>
                <a:gd name="connsiteX88" fmla="*/ 1514475 w 2514600"/>
                <a:gd name="connsiteY88" fmla="*/ 1704975 h 3638550"/>
                <a:gd name="connsiteX89" fmla="*/ 1543050 w 2514600"/>
                <a:gd name="connsiteY89" fmla="*/ 1676400 h 3638550"/>
                <a:gd name="connsiteX90" fmla="*/ 1562100 w 2514600"/>
                <a:gd name="connsiteY90" fmla="*/ 1638300 h 3638550"/>
                <a:gd name="connsiteX91" fmla="*/ 1609725 w 2514600"/>
                <a:gd name="connsiteY91" fmla="*/ 1581150 h 3638550"/>
                <a:gd name="connsiteX92" fmla="*/ 1638300 w 2514600"/>
                <a:gd name="connsiteY92" fmla="*/ 1543050 h 3638550"/>
                <a:gd name="connsiteX93" fmla="*/ 1724025 w 2514600"/>
                <a:gd name="connsiteY93" fmla="*/ 1495425 h 3638550"/>
                <a:gd name="connsiteX94" fmla="*/ 1762125 w 2514600"/>
                <a:gd name="connsiteY94" fmla="*/ 1476375 h 3638550"/>
                <a:gd name="connsiteX95" fmla="*/ 2171700 w 2514600"/>
                <a:gd name="connsiteY95" fmla="*/ 1485900 h 3638550"/>
                <a:gd name="connsiteX96" fmla="*/ 2409825 w 2514600"/>
                <a:gd name="connsiteY96" fmla="*/ 1485900 h 3638550"/>
                <a:gd name="connsiteX97" fmla="*/ 2447925 w 2514600"/>
                <a:gd name="connsiteY97" fmla="*/ 1428750 h 3638550"/>
                <a:gd name="connsiteX98" fmla="*/ 2486025 w 2514600"/>
                <a:gd name="connsiteY98" fmla="*/ 1295400 h 3638550"/>
                <a:gd name="connsiteX99" fmla="*/ 2495550 w 2514600"/>
                <a:gd name="connsiteY99" fmla="*/ 1257300 h 3638550"/>
                <a:gd name="connsiteX100" fmla="*/ 2514600 w 2514600"/>
                <a:gd name="connsiteY100" fmla="*/ 1047750 h 3638550"/>
                <a:gd name="connsiteX101" fmla="*/ 2505075 w 2514600"/>
                <a:gd name="connsiteY101" fmla="*/ 781050 h 3638550"/>
                <a:gd name="connsiteX102" fmla="*/ 2495550 w 2514600"/>
                <a:gd name="connsiteY102" fmla="*/ 723900 h 3638550"/>
                <a:gd name="connsiteX103" fmla="*/ 2476500 w 2514600"/>
                <a:gd name="connsiteY103" fmla="*/ 495300 h 3638550"/>
                <a:gd name="connsiteX104" fmla="*/ 2457450 w 2514600"/>
                <a:gd name="connsiteY104" fmla="*/ 400050 h 3638550"/>
                <a:gd name="connsiteX105" fmla="*/ 2438400 w 2514600"/>
                <a:gd name="connsiteY105" fmla="*/ 371475 h 3638550"/>
                <a:gd name="connsiteX106" fmla="*/ 2419350 w 2514600"/>
                <a:gd name="connsiteY106" fmla="*/ 314325 h 3638550"/>
                <a:gd name="connsiteX107" fmla="*/ 2371725 w 2514600"/>
                <a:gd name="connsiteY107" fmla="*/ 257175 h 3638550"/>
                <a:gd name="connsiteX108" fmla="*/ 2295525 w 2514600"/>
                <a:gd name="connsiteY108" fmla="*/ 180975 h 3638550"/>
                <a:gd name="connsiteX109" fmla="*/ 2266950 w 2514600"/>
                <a:gd name="connsiteY109" fmla="*/ 152400 h 3638550"/>
                <a:gd name="connsiteX110" fmla="*/ 2209800 w 2514600"/>
                <a:gd name="connsiteY110" fmla="*/ 85725 h 3638550"/>
                <a:gd name="connsiteX111" fmla="*/ 2181225 w 2514600"/>
                <a:gd name="connsiteY111" fmla="*/ 76200 h 3638550"/>
                <a:gd name="connsiteX112" fmla="*/ 2105025 w 2514600"/>
                <a:gd name="connsiteY112" fmla="*/ 47625 h 3638550"/>
                <a:gd name="connsiteX113" fmla="*/ 2047875 w 2514600"/>
                <a:gd name="connsiteY113" fmla="*/ 38100 h 3638550"/>
                <a:gd name="connsiteX114" fmla="*/ 1838325 w 2514600"/>
                <a:gd name="connsiteY114" fmla="*/ 47625 h 3638550"/>
                <a:gd name="connsiteX115" fmla="*/ 1752600 w 2514600"/>
                <a:gd name="connsiteY115" fmla="*/ 57150 h 3638550"/>
                <a:gd name="connsiteX116" fmla="*/ 1495425 w 2514600"/>
                <a:gd name="connsiteY116" fmla="*/ 76200 h 3638550"/>
                <a:gd name="connsiteX117" fmla="*/ 1114425 w 2514600"/>
                <a:gd name="connsiteY117" fmla="*/ 95250 h 3638550"/>
                <a:gd name="connsiteX118" fmla="*/ 1019175 w 2514600"/>
                <a:gd name="connsiteY118" fmla="*/ 76200 h 3638550"/>
                <a:gd name="connsiteX119" fmla="*/ 942975 w 2514600"/>
                <a:gd name="connsiteY119" fmla="*/ 57150 h 3638550"/>
                <a:gd name="connsiteX120" fmla="*/ 914400 w 2514600"/>
                <a:gd name="connsiteY120" fmla="*/ 47625 h 3638550"/>
                <a:gd name="connsiteX121" fmla="*/ 809625 w 2514600"/>
                <a:gd name="connsiteY121" fmla="*/ 38100 h 363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514600" h="3638550">
                  <a:moveTo>
                    <a:pt x="1009650" y="171450"/>
                  </a:moveTo>
                  <a:cubicBezTo>
                    <a:pt x="920874" y="112266"/>
                    <a:pt x="1082989" y="223041"/>
                    <a:pt x="895350" y="66675"/>
                  </a:cubicBezTo>
                  <a:cubicBezTo>
                    <a:pt x="887637" y="60247"/>
                    <a:pt x="876300" y="60325"/>
                    <a:pt x="866775" y="57150"/>
                  </a:cubicBezTo>
                  <a:cubicBezTo>
                    <a:pt x="858146" y="50678"/>
                    <a:pt x="814028" y="16489"/>
                    <a:pt x="800100" y="9525"/>
                  </a:cubicBezTo>
                  <a:cubicBezTo>
                    <a:pt x="791120" y="5035"/>
                    <a:pt x="781050" y="3175"/>
                    <a:pt x="771525" y="0"/>
                  </a:cubicBezTo>
                  <a:cubicBezTo>
                    <a:pt x="752475" y="6350"/>
                    <a:pt x="732336" y="10070"/>
                    <a:pt x="714375" y="19050"/>
                  </a:cubicBezTo>
                  <a:cubicBezTo>
                    <a:pt x="680508" y="35983"/>
                    <a:pt x="680402" y="38282"/>
                    <a:pt x="647700" y="47625"/>
                  </a:cubicBezTo>
                  <a:cubicBezTo>
                    <a:pt x="635113" y="51221"/>
                    <a:pt x="622139" y="53388"/>
                    <a:pt x="609600" y="57150"/>
                  </a:cubicBezTo>
                  <a:cubicBezTo>
                    <a:pt x="590366" y="62920"/>
                    <a:pt x="571931" y="71330"/>
                    <a:pt x="552450" y="76200"/>
                  </a:cubicBezTo>
                  <a:cubicBezTo>
                    <a:pt x="539750" y="79375"/>
                    <a:pt x="526607" y="81128"/>
                    <a:pt x="514350" y="85725"/>
                  </a:cubicBezTo>
                  <a:cubicBezTo>
                    <a:pt x="501055" y="90711"/>
                    <a:pt x="489720" y="100285"/>
                    <a:pt x="476250" y="104775"/>
                  </a:cubicBezTo>
                  <a:cubicBezTo>
                    <a:pt x="460891" y="109895"/>
                    <a:pt x="444331" y="110373"/>
                    <a:pt x="428625" y="114300"/>
                  </a:cubicBezTo>
                  <a:cubicBezTo>
                    <a:pt x="418885" y="116735"/>
                    <a:pt x="409704" y="121067"/>
                    <a:pt x="400050" y="123825"/>
                  </a:cubicBezTo>
                  <a:cubicBezTo>
                    <a:pt x="387463" y="127421"/>
                    <a:pt x="374729" y="130510"/>
                    <a:pt x="361950" y="133350"/>
                  </a:cubicBezTo>
                  <a:cubicBezTo>
                    <a:pt x="346146" y="136862"/>
                    <a:pt x="330031" y="138948"/>
                    <a:pt x="314325" y="142875"/>
                  </a:cubicBezTo>
                  <a:cubicBezTo>
                    <a:pt x="277308" y="152129"/>
                    <a:pt x="281826" y="158340"/>
                    <a:pt x="238125" y="171450"/>
                  </a:cubicBezTo>
                  <a:cubicBezTo>
                    <a:pt x="222618" y="176102"/>
                    <a:pt x="206119" y="176715"/>
                    <a:pt x="190500" y="180975"/>
                  </a:cubicBezTo>
                  <a:cubicBezTo>
                    <a:pt x="171127" y="186259"/>
                    <a:pt x="152400" y="193675"/>
                    <a:pt x="133350" y="200025"/>
                  </a:cubicBezTo>
                  <a:lnTo>
                    <a:pt x="104775" y="209550"/>
                  </a:lnTo>
                  <a:lnTo>
                    <a:pt x="76200" y="219075"/>
                  </a:lnTo>
                  <a:lnTo>
                    <a:pt x="57150" y="276225"/>
                  </a:lnTo>
                  <a:cubicBezTo>
                    <a:pt x="53975" y="285750"/>
                    <a:pt x="50060" y="295060"/>
                    <a:pt x="47625" y="304800"/>
                  </a:cubicBezTo>
                  <a:cubicBezTo>
                    <a:pt x="42792" y="324134"/>
                    <a:pt x="36774" y="352344"/>
                    <a:pt x="28575" y="371475"/>
                  </a:cubicBezTo>
                  <a:cubicBezTo>
                    <a:pt x="22982" y="384526"/>
                    <a:pt x="15875" y="396875"/>
                    <a:pt x="9525" y="409575"/>
                  </a:cubicBezTo>
                  <a:cubicBezTo>
                    <a:pt x="6350" y="425450"/>
                    <a:pt x="0" y="441011"/>
                    <a:pt x="0" y="457200"/>
                  </a:cubicBezTo>
                  <a:cubicBezTo>
                    <a:pt x="0" y="485951"/>
                    <a:pt x="4798" y="514565"/>
                    <a:pt x="9525" y="542925"/>
                  </a:cubicBezTo>
                  <a:cubicBezTo>
                    <a:pt x="13586" y="567294"/>
                    <a:pt x="28637" y="587519"/>
                    <a:pt x="38100" y="609600"/>
                  </a:cubicBezTo>
                  <a:cubicBezTo>
                    <a:pt x="42055" y="618828"/>
                    <a:pt x="43670" y="628947"/>
                    <a:pt x="47625" y="638175"/>
                  </a:cubicBezTo>
                  <a:cubicBezTo>
                    <a:pt x="53218" y="651226"/>
                    <a:pt x="61402" y="663092"/>
                    <a:pt x="66675" y="676275"/>
                  </a:cubicBezTo>
                  <a:cubicBezTo>
                    <a:pt x="74133" y="694919"/>
                    <a:pt x="74586" y="716717"/>
                    <a:pt x="85725" y="733425"/>
                  </a:cubicBezTo>
                  <a:cubicBezTo>
                    <a:pt x="98425" y="752475"/>
                    <a:pt x="116585" y="768855"/>
                    <a:pt x="123825" y="790575"/>
                  </a:cubicBezTo>
                  <a:cubicBezTo>
                    <a:pt x="127000" y="800100"/>
                    <a:pt x="128474" y="810373"/>
                    <a:pt x="133350" y="819150"/>
                  </a:cubicBezTo>
                  <a:cubicBezTo>
                    <a:pt x="144469" y="839164"/>
                    <a:pt x="164210" y="854580"/>
                    <a:pt x="171450" y="876300"/>
                  </a:cubicBezTo>
                  <a:cubicBezTo>
                    <a:pt x="185995" y="919935"/>
                    <a:pt x="174951" y="896843"/>
                    <a:pt x="209550" y="942975"/>
                  </a:cubicBezTo>
                  <a:cubicBezTo>
                    <a:pt x="215900" y="962025"/>
                    <a:pt x="221142" y="981481"/>
                    <a:pt x="228600" y="1000125"/>
                  </a:cubicBezTo>
                  <a:cubicBezTo>
                    <a:pt x="234950" y="1016000"/>
                    <a:pt x="242737" y="1031373"/>
                    <a:pt x="247650" y="1047750"/>
                  </a:cubicBezTo>
                  <a:cubicBezTo>
                    <a:pt x="252302" y="1063257"/>
                    <a:pt x="253248" y="1079669"/>
                    <a:pt x="257175" y="1095375"/>
                  </a:cubicBezTo>
                  <a:cubicBezTo>
                    <a:pt x="259610" y="1105115"/>
                    <a:pt x="264058" y="1114264"/>
                    <a:pt x="266700" y="1123950"/>
                  </a:cubicBezTo>
                  <a:cubicBezTo>
                    <a:pt x="273589" y="1149209"/>
                    <a:pt x="277471" y="1175312"/>
                    <a:pt x="285750" y="1200150"/>
                  </a:cubicBezTo>
                  <a:cubicBezTo>
                    <a:pt x="317761" y="1296182"/>
                    <a:pt x="268920" y="1147224"/>
                    <a:pt x="304800" y="1266825"/>
                  </a:cubicBezTo>
                  <a:cubicBezTo>
                    <a:pt x="310570" y="1286059"/>
                    <a:pt x="319912" y="1304284"/>
                    <a:pt x="323850" y="1323975"/>
                  </a:cubicBezTo>
                  <a:cubicBezTo>
                    <a:pt x="330200" y="1355725"/>
                    <a:pt x="332661" y="1388508"/>
                    <a:pt x="342900" y="1419225"/>
                  </a:cubicBezTo>
                  <a:cubicBezTo>
                    <a:pt x="363730" y="1481714"/>
                    <a:pt x="360705" y="1464762"/>
                    <a:pt x="371475" y="1524000"/>
                  </a:cubicBezTo>
                  <a:cubicBezTo>
                    <a:pt x="374930" y="1543001"/>
                    <a:pt x="379078" y="1561933"/>
                    <a:pt x="381000" y="1581150"/>
                  </a:cubicBezTo>
                  <a:cubicBezTo>
                    <a:pt x="388608" y="1657235"/>
                    <a:pt x="400050" y="1809750"/>
                    <a:pt x="400050" y="1809750"/>
                  </a:cubicBezTo>
                  <a:cubicBezTo>
                    <a:pt x="396875" y="1854200"/>
                    <a:pt x="394385" y="1898704"/>
                    <a:pt x="390525" y="1943100"/>
                  </a:cubicBezTo>
                  <a:cubicBezTo>
                    <a:pt x="388034" y="1971743"/>
                    <a:pt x="383124" y="2000153"/>
                    <a:pt x="381000" y="2028825"/>
                  </a:cubicBezTo>
                  <a:cubicBezTo>
                    <a:pt x="376772" y="2085907"/>
                    <a:pt x="374650" y="2143125"/>
                    <a:pt x="371475" y="2200275"/>
                  </a:cubicBezTo>
                  <a:cubicBezTo>
                    <a:pt x="374650" y="2235200"/>
                    <a:pt x="381923" y="2269993"/>
                    <a:pt x="381000" y="2305050"/>
                  </a:cubicBezTo>
                  <a:cubicBezTo>
                    <a:pt x="378324" y="2406734"/>
                    <a:pt x="363550" y="2546222"/>
                    <a:pt x="352425" y="2657475"/>
                  </a:cubicBezTo>
                  <a:cubicBezTo>
                    <a:pt x="349250" y="2800350"/>
                    <a:pt x="348392" y="2943295"/>
                    <a:pt x="342900" y="3086100"/>
                  </a:cubicBezTo>
                  <a:cubicBezTo>
                    <a:pt x="340594" y="3146056"/>
                    <a:pt x="333531" y="3142469"/>
                    <a:pt x="323850" y="3190875"/>
                  </a:cubicBezTo>
                  <a:cubicBezTo>
                    <a:pt x="320062" y="3209813"/>
                    <a:pt x="317500" y="3228975"/>
                    <a:pt x="314325" y="3248025"/>
                  </a:cubicBezTo>
                  <a:cubicBezTo>
                    <a:pt x="317500" y="3257550"/>
                    <a:pt x="322941" y="3266601"/>
                    <a:pt x="323850" y="3276600"/>
                  </a:cubicBezTo>
                  <a:cubicBezTo>
                    <a:pt x="329319" y="3336760"/>
                    <a:pt x="322072" y="3398233"/>
                    <a:pt x="333375" y="3457575"/>
                  </a:cubicBezTo>
                  <a:cubicBezTo>
                    <a:pt x="337295" y="3478155"/>
                    <a:pt x="404642" y="3484917"/>
                    <a:pt x="409575" y="3486150"/>
                  </a:cubicBezTo>
                  <a:cubicBezTo>
                    <a:pt x="419315" y="3488585"/>
                    <a:pt x="429170" y="3491185"/>
                    <a:pt x="438150" y="3495675"/>
                  </a:cubicBezTo>
                  <a:cubicBezTo>
                    <a:pt x="467634" y="3510417"/>
                    <a:pt x="474624" y="3526042"/>
                    <a:pt x="504825" y="3543300"/>
                  </a:cubicBezTo>
                  <a:cubicBezTo>
                    <a:pt x="516244" y="3549825"/>
                    <a:pt x="562221" y="3559699"/>
                    <a:pt x="571500" y="3562350"/>
                  </a:cubicBezTo>
                  <a:cubicBezTo>
                    <a:pt x="639841" y="3581876"/>
                    <a:pt x="550874" y="3562035"/>
                    <a:pt x="647700" y="3581400"/>
                  </a:cubicBezTo>
                  <a:cubicBezTo>
                    <a:pt x="730250" y="3578225"/>
                    <a:pt x="812754" y="3570287"/>
                    <a:pt x="895350" y="3571875"/>
                  </a:cubicBezTo>
                  <a:cubicBezTo>
                    <a:pt x="978129" y="3573467"/>
                    <a:pt x="1060450" y="3584575"/>
                    <a:pt x="1143000" y="3590925"/>
                  </a:cubicBezTo>
                  <a:cubicBezTo>
                    <a:pt x="1184275" y="3594100"/>
                    <a:pt x="1225844" y="3594596"/>
                    <a:pt x="1266825" y="3600450"/>
                  </a:cubicBezTo>
                  <a:cubicBezTo>
                    <a:pt x="1311275" y="3606800"/>
                    <a:pt x="1355885" y="3612118"/>
                    <a:pt x="1400175" y="3619500"/>
                  </a:cubicBezTo>
                  <a:cubicBezTo>
                    <a:pt x="1479470" y="3632716"/>
                    <a:pt x="1438206" y="3626294"/>
                    <a:pt x="1524000" y="3638550"/>
                  </a:cubicBezTo>
                  <a:lnTo>
                    <a:pt x="1714500" y="3629025"/>
                  </a:lnTo>
                  <a:cubicBezTo>
                    <a:pt x="1851282" y="3620979"/>
                    <a:pt x="1807057" y="3633098"/>
                    <a:pt x="1876425" y="3609975"/>
                  </a:cubicBezTo>
                  <a:cubicBezTo>
                    <a:pt x="1889125" y="3590925"/>
                    <a:pt x="1908972" y="3575037"/>
                    <a:pt x="1914525" y="3552825"/>
                  </a:cubicBezTo>
                  <a:cubicBezTo>
                    <a:pt x="1926485" y="3504985"/>
                    <a:pt x="1919910" y="3527144"/>
                    <a:pt x="1933575" y="3486150"/>
                  </a:cubicBezTo>
                  <a:cubicBezTo>
                    <a:pt x="1929074" y="3468147"/>
                    <a:pt x="1924490" y="3431656"/>
                    <a:pt x="1905000" y="3419475"/>
                  </a:cubicBezTo>
                  <a:cubicBezTo>
                    <a:pt x="1891900" y="3411287"/>
                    <a:pt x="1830518" y="3395515"/>
                    <a:pt x="1809750" y="3390900"/>
                  </a:cubicBezTo>
                  <a:cubicBezTo>
                    <a:pt x="1784670" y="3385327"/>
                    <a:pt x="1728608" y="3374804"/>
                    <a:pt x="1704975" y="3371850"/>
                  </a:cubicBezTo>
                  <a:cubicBezTo>
                    <a:pt x="1646276" y="3364513"/>
                    <a:pt x="1591632" y="3362485"/>
                    <a:pt x="1533525" y="3352800"/>
                  </a:cubicBezTo>
                  <a:cubicBezTo>
                    <a:pt x="1520612" y="3350648"/>
                    <a:pt x="1508125" y="3346450"/>
                    <a:pt x="1495425" y="3343275"/>
                  </a:cubicBezTo>
                  <a:cubicBezTo>
                    <a:pt x="1485900" y="3336925"/>
                    <a:pt x="1474001" y="3333164"/>
                    <a:pt x="1466850" y="3324225"/>
                  </a:cubicBezTo>
                  <a:cubicBezTo>
                    <a:pt x="1449909" y="3303049"/>
                    <a:pt x="1459059" y="3268801"/>
                    <a:pt x="1466850" y="3248025"/>
                  </a:cubicBezTo>
                  <a:cubicBezTo>
                    <a:pt x="1470870" y="3237306"/>
                    <a:pt x="1480780" y="3229689"/>
                    <a:pt x="1485900" y="3219450"/>
                  </a:cubicBezTo>
                  <a:cubicBezTo>
                    <a:pt x="1493513" y="3204225"/>
                    <a:pt x="1500881" y="3167017"/>
                    <a:pt x="1504950" y="3152775"/>
                  </a:cubicBezTo>
                  <a:cubicBezTo>
                    <a:pt x="1523709" y="3087120"/>
                    <a:pt x="1506811" y="3170187"/>
                    <a:pt x="1524000" y="3067050"/>
                  </a:cubicBezTo>
                  <a:cubicBezTo>
                    <a:pt x="1500317" y="2877582"/>
                    <a:pt x="1528859" y="3123315"/>
                    <a:pt x="1504950" y="2752725"/>
                  </a:cubicBezTo>
                  <a:cubicBezTo>
                    <a:pt x="1503707" y="2733452"/>
                    <a:pt x="1499472" y="2714459"/>
                    <a:pt x="1495425" y="2695575"/>
                  </a:cubicBezTo>
                  <a:cubicBezTo>
                    <a:pt x="1489939" y="2669974"/>
                    <a:pt x="1484654" y="2644213"/>
                    <a:pt x="1476375" y="2619375"/>
                  </a:cubicBezTo>
                  <a:cubicBezTo>
                    <a:pt x="1462710" y="2578381"/>
                    <a:pt x="1469285" y="2600540"/>
                    <a:pt x="1457325" y="2552700"/>
                  </a:cubicBezTo>
                  <a:cubicBezTo>
                    <a:pt x="1460500" y="2473325"/>
                    <a:pt x="1466850" y="2394013"/>
                    <a:pt x="1466850" y="2314575"/>
                  </a:cubicBezTo>
                  <a:cubicBezTo>
                    <a:pt x="1466850" y="2273178"/>
                    <a:pt x="1461250" y="2231960"/>
                    <a:pt x="1457325" y="2190750"/>
                  </a:cubicBezTo>
                  <a:cubicBezTo>
                    <a:pt x="1450464" y="2118712"/>
                    <a:pt x="1451815" y="2130612"/>
                    <a:pt x="1438275" y="2076450"/>
                  </a:cubicBezTo>
                  <a:cubicBezTo>
                    <a:pt x="1441820" y="2002015"/>
                    <a:pt x="1440731" y="1892722"/>
                    <a:pt x="1457325" y="1809750"/>
                  </a:cubicBezTo>
                  <a:cubicBezTo>
                    <a:pt x="1459294" y="1799905"/>
                    <a:pt x="1462895" y="1790403"/>
                    <a:pt x="1466850" y="1781175"/>
                  </a:cubicBezTo>
                  <a:cubicBezTo>
                    <a:pt x="1480788" y="1748652"/>
                    <a:pt x="1491033" y="1732324"/>
                    <a:pt x="1514475" y="1704975"/>
                  </a:cubicBezTo>
                  <a:cubicBezTo>
                    <a:pt x="1523241" y="1694748"/>
                    <a:pt x="1535220" y="1687361"/>
                    <a:pt x="1543050" y="1676400"/>
                  </a:cubicBezTo>
                  <a:cubicBezTo>
                    <a:pt x="1551303" y="1664846"/>
                    <a:pt x="1555055" y="1650628"/>
                    <a:pt x="1562100" y="1638300"/>
                  </a:cubicBezTo>
                  <a:cubicBezTo>
                    <a:pt x="1586159" y="1596196"/>
                    <a:pt x="1575953" y="1620550"/>
                    <a:pt x="1609725" y="1581150"/>
                  </a:cubicBezTo>
                  <a:cubicBezTo>
                    <a:pt x="1620056" y="1569097"/>
                    <a:pt x="1626435" y="1553597"/>
                    <a:pt x="1638300" y="1543050"/>
                  </a:cubicBezTo>
                  <a:cubicBezTo>
                    <a:pt x="1695911" y="1491841"/>
                    <a:pt x="1677191" y="1515497"/>
                    <a:pt x="1724025" y="1495425"/>
                  </a:cubicBezTo>
                  <a:cubicBezTo>
                    <a:pt x="1737076" y="1489832"/>
                    <a:pt x="1749425" y="1482725"/>
                    <a:pt x="1762125" y="1476375"/>
                  </a:cubicBezTo>
                  <a:lnTo>
                    <a:pt x="2171700" y="1485900"/>
                  </a:lnTo>
                  <a:cubicBezTo>
                    <a:pt x="2399574" y="1494499"/>
                    <a:pt x="2107768" y="1506037"/>
                    <a:pt x="2409825" y="1485900"/>
                  </a:cubicBezTo>
                  <a:cubicBezTo>
                    <a:pt x="2422525" y="1466850"/>
                    <a:pt x="2440685" y="1450470"/>
                    <a:pt x="2447925" y="1428750"/>
                  </a:cubicBezTo>
                  <a:cubicBezTo>
                    <a:pt x="2475254" y="1346762"/>
                    <a:pt x="2462105" y="1391081"/>
                    <a:pt x="2486025" y="1295400"/>
                  </a:cubicBezTo>
                  <a:cubicBezTo>
                    <a:pt x="2489200" y="1282700"/>
                    <a:pt x="2493926" y="1270290"/>
                    <a:pt x="2495550" y="1257300"/>
                  </a:cubicBezTo>
                  <a:cubicBezTo>
                    <a:pt x="2510602" y="1136881"/>
                    <a:pt x="2503251" y="1206633"/>
                    <a:pt x="2514600" y="1047750"/>
                  </a:cubicBezTo>
                  <a:cubicBezTo>
                    <a:pt x="2511425" y="958850"/>
                    <a:pt x="2510299" y="869853"/>
                    <a:pt x="2505075" y="781050"/>
                  </a:cubicBezTo>
                  <a:cubicBezTo>
                    <a:pt x="2503941" y="761771"/>
                    <a:pt x="2497807" y="743080"/>
                    <a:pt x="2495550" y="723900"/>
                  </a:cubicBezTo>
                  <a:cubicBezTo>
                    <a:pt x="2479243" y="585290"/>
                    <a:pt x="2492296" y="645365"/>
                    <a:pt x="2476500" y="495300"/>
                  </a:cubicBezTo>
                  <a:cubicBezTo>
                    <a:pt x="2475401" y="484856"/>
                    <a:pt x="2464489" y="416474"/>
                    <a:pt x="2457450" y="400050"/>
                  </a:cubicBezTo>
                  <a:cubicBezTo>
                    <a:pt x="2452941" y="389528"/>
                    <a:pt x="2443049" y="381936"/>
                    <a:pt x="2438400" y="371475"/>
                  </a:cubicBezTo>
                  <a:cubicBezTo>
                    <a:pt x="2430245" y="353125"/>
                    <a:pt x="2433549" y="328524"/>
                    <a:pt x="2419350" y="314325"/>
                  </a:cubicBezTo>
                  <a:cubicBezTo>
                    <a:pt x="2257847" y="152822"/>
                    <a:pt x="2504335" y="403046"/>
                    <a:pt x="2371725" y="257175"/>
                  </a:cubicBezTo>
                  <a:cubicBezTo>
                    <a:pt x="2347562" y="230596"/>
                    <a:pt x="2320925" y="206375"/>
                    <a:pt x="2295525" y="180975"/>
                  </a:cubicBezTo>
                  <a:cubicBezTo>
                    <a:pt x="2286000" y="171450"/>
                    <a:pt x="2275032" y="163176"/>
                    <a:pt x="2266950" y="152400"/>
                  </a:cubicBezTo>
                  <a:cubicBezTo>
                    <a:pt x="2253745" y="134794"/>
                    <a:pt x="2229700" y="98992"/>
                    <a:pt x="2209800" y="85725"/>
                  </a:cubicBezTo>
                  <a:cubicBezTo>
                    <a:pt x="2201446" y="80156"/>
                    <a:pt x="2190626" y="79725"/>
                    <a:pt x="2181225" y="76200"/>
                  </a:cubicBezTo>
                  <a:cubicBezTo>
                    <a:pt x="2170439" y="72155"/>
                    <a:pt x="2122714" y="51556"/>
                    <a:pt x="2105025" y="47625"/>
                  </a:cubicBezTo>
                  <a:cubicBezTo>
                    <a:pt x="2086172" y="43435"/>
                    <a:pt x="2066925" y="41275"/>
                    <a:pt x="2047875" y="38100"/>
                  </a:cubicBezTo>
                  <a:lnTo>
                    <a:pt x="1838325" y="47625"/>
                  </a:lnTo>
                  <a:cubicBezTo>
                    <a:pt x="1809634" y="49476"/>
                    <a:pt x="1781252" y="54762"/>
                    <a:pt x="1752600" y="57150"/>
                  </a:cubicBezTo>
                  <a:lnTo>
                    <a:pt x="1495425" y="76200"/>
                  </a:lnTo>
                  <a:cubicBezTo>
                    <a:pt x="1254161" y="89604"/>
                    <a:pt x="1381154" y="83126"/>
                    <a:pt x="1114425" y="95250"/>
                  </a:cubicBezTo>
                  <a:cubicBezTo>
                    <a:pt x="1082675" y="88900"/>
                    <a:pt x="1050587" y="84053"/>
                    <a:pt x="1019175" y="76200"/>
                  </a:cubicBezTo>
                  <a:cubicBezTo>
                    <a:pt x="993775" y="69850"/>
                    <a:pt x="967813" y="65429"/>
                    <a:pt x="942975" y="57150"/>
                  </a:cubicBezTo>
                  <a:cubicBezTo>
                    <a:pt x="933450" y="53975"/>
                    <a:pt x="924245" y="49594"/>
                    <a:pt x="914400" y="47625"/>
                  </a:cubicBezTo>
                  <a:cubicBezTo>
                    <a:pt x="857795" y="36304"/>
                    <a:pt x="857367" y="38100"/>
                    <a:pt x="809625" y="3810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latin typeface="Calibri" pitchFamily="34" charset="0"/>
              </a:endParaRPr>
            </a:p>
          </p:txBody>
        </p:sp>
        <p:sp>
          <p:nvSpPr>
            <p:cNvPr id="58462" name="TextBox 181"/>
            <p:cNvSpPr txBox="1">
              <a:spLocks noChangeArrowheads="1"/>
            </p:cNvSpPr>
            <p:nvPr/>
          </p:nvSpPr>
          <p:spPr bwMode="auto">
            <a:xfrm rot="-580764">
              <a:off x="2293084" y="2756060"/>
              <a:ext cx="532934" cy="206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200" b="1"/>
                <a:t>DCL1</a:t>
              </a:r>
            </a:p>
          </p:txBody>
        </p:sp>
      </p:grpSp>
      <p:grpSp>
        <p:nvGrpSpPr>
          <p:cNvPr id="58384" name="Group 101"/>
          <p:cNvGrpSpPr>
            <a:grpSpLocks/>
          </p:cNvGrpSpPr>
          <p:nvPr/>
        </p:nvGrpSpPr>
        <p:grpSpPr bwMode="auto">
          <a:xfrm rot="-922657">
            <a:off x="1433513" y="2678113"/>
            <a:ext cx="1143000" cy="228600"/>
            <a:chOff x="6019800" y="4572000"/>
            <a:chExt cx="1143000" cy="228600"/>
          </a:xfrm>
        </p:grpSpPr>
        <p:grpSp>
          <p:nvGrpSpPr>
            <p:cNvPr id="58418" name="Group 135"/>
            <p:cNvGrpSpPr>
              <a:grpSpLocks/>
            </p:cNvGrpSpPr>
            <p:nvPr/>
          </p:nvGrpSpPr>
          <p:grpSpPr bwMode="auto">
            <a:xfrm>
              <a:off x="6019800" y="4572000"/>
              <a:ext cx="1143000" cy="228600"/>
              <a:chOff x="5410201" y="4572000"/>
              <a:chExt cx="2255519" cy="274320"/>
            </a:xfrm>
          </p:grpSpPr>
          <p:grpSp>
            <p:nvGrpSpPr>
              <p:cNvPr id="58420" name="Group 94"/>
              <p:cNvGrpSpPr>
                <a:grpSpLocks/>
              </p:cNvGrpSpPr>
              <p:nvPr/>
            </p:nvGrpSpPr>
            <p:grpSpPr bwMode="auto">
              <a:xfrm>
                <a:off x="5410201" y="4648199"/>
                <a:ext cx="2021372" cy="157950"/>
                <a:chOff x="2428859" y="3571873"/>
                <a:chExt cx="2021386" cy="157951"/>
              </a:xfrm>
            </p:grpSpPr>
            <p:grpSp>
              <p:nvGrpSpPr>
                <p:cNvPr id="58423" name="Group 26"/>
                <p:cNvGrpSpPr>
                  <a:grpSpLocks/>
                </p:cNvGrpSpPr>
                <p:nvPr/>
              </p:nvGrpSpPr>
              <p:grpSpPr bwMode="auto">
                <a:xfrm>
                  <a:off x="2428859" y="3571875"/>
                  <a:ext cx="2021386" cy="157949"/>
                  <a:chOff x="3643305" y="3500437"/>
                  <a:chExt cx="2021386" cy="157949"/>
                </a:xfrm>
              </p:grpSpPr>
              <p:cxnSp>
                <p:nvCxnSpPr>
                  <p:cNvPr id="142" name="Straight Connector 141"/>
                  <p:cNvCxnSpPr>
                    <a:stCxn id="106" idx="3"/>
                  </p:cNvCxnSpPr>
                  <p:nvPr/>
                </p:nvCxnSpPr>
                <p:spPr>
                  <a:xfrm rot="5400000" flipH="1">
                    <a:off x="4635646" y="2636540"/>
                    <a:ext cx="5716" cy="200492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3620455" y="3486176"/>
                    <a:ext cx="199239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24" name="Group 58"/>
                <p:cNvGrpSpPr>
                  <a:grpSpLocks/>
                </p:cNvGrpSpPr>
                <p:nvPr/>
              </p:nvGrpSpPr>
              <p:grpSpPr bwMode="auto">
                <a:xfrm>
                  <a:off x="3857620" y="3571876"/>
                  <a:ext cx="501653" cy="142876"/>
                  <a:chOff x="6858016" y="3000372"/>
                  <a:chExt cx="501653" cy="142876"/>
                </a:xfrm>
              </p:grpSpPr>
              <p:cxnSp>
                <p:nvCxnSpPr>
                  <p:cNvPr id="134" name="Straight Connector 133"/>
                  <p:cNvCxnSpPr/>
                  <p:nvPr/>
                </p:nvCxnSpPr>
                <p:spPr>
                  <a:xfrm rot="5400000">
                    <a:off x="7259994" y="3042698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>
                    <a:off x="7183197" y="3042118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rot="5400000">
                    <a:off x="7122332" y="3045359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7047197" y="3041105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5400000">
                    <a:off x="6980441" y="3037843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5400000">
                    <a:off x="6911874" y="3043749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>
                    <a:off x="6843610" y="3038668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rot="5400000">
                    <a:off x="6772023" y="3044068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25" name="Group 67"/>
                <p:cNvGrpSpPr>
                  <a:grpSpLocks/>
                </p:cNvGrpSpPr>
                <p:nvPr/>
              </p:nvGrpSpPr>
              <p:grpSpPr bwMode="auto">
                <a:xfrm>
                  <a:off x="3357554" y="3571876"/>
                  <a:ext cx="430215" cy="142876"/>
                  <a:chOff x="6929454" y="3000372"/>
                  <a:chExt cx="430215" cy="142876"/>
                </a:xfrm>
              </p:grpSpPr>
              <p:cxnSp>
                <p:nvCxnSpPr>
                  <p:cNvPr id="127" name="Straight Connector 126"/>
                  <p:cNvCxnSpPr/>
                  <p:nvPr/>
                </p:nvCxnSpPr>
                <p:spPr>
                  <a:xfrm rot="5400000">
                    <a:off x="7274129" y="304867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rot="5400000">
                    <a:off x="7198162" y="3049393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5400000">
                    <a:off x="7121366" y="3048813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rot="5400000">
                    <a:off x="7051439" y="3050539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rot="5400000">
                    <a:off x="6976302" y="3046285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 rot="5400000">
                    <a:off x="6901694" y="3051180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rot="5400000">
                    <a:off x="6828749" y="3049268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26" name="Group 76"/>
                <p:cNvGrpSpPr>
                  <a:grpSpLocks/>
                </p:cNvGrpSpPr>
                <p:nvPr/>
              </p:nvGrpSpPr>
              <p:grpSpPr bwMode="auto">
                <a:xfrm>
                  <a:off x="2785985" y="3571873"/>
                  <a:ext cx="433292" cy="131447"/>
                  <a:chOff x="6857951" y="3000369"/>
                  <a:chExt cx="433292" cy="131447"/>
                </a:xfrm>
              </p:grpSpPr>
              <p:cxnSp>
                <p:nvCxnSpPr>
                  <p:cNvPr id="120" name="Straight Connector 119"/>
                  <p:cNvCxnSpPr/>
                  <p:nvPr/>
                </p:nvCxnSpPr>
                <p:spPr>
                  <a:xfrm rot="5400000">
                    <a:off x="7198325" y="3043250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5400000">
                    <a:off x="7126738" y="3048651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5400000">
                    <a:off x="7052434" y="3042560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rot="5400000">
                    <a:off x="6983866" y="3048465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5400000">
                    <a:off x="6908731" y="3044211"/>
                    <a:ext cx="131447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5400000">
                    <a:off x="6844845" y="3046947"/>
                    <a:ext cx="131447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5400000">
                    <a:off x="6771900" y="3045035"/>
                    <a:ext cx="131447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27" name="Group 85"/>
                <p:cNvGrpSpPr>
                  <a:grpSpLocks/>
                </p:cNvGrpSpPr>
                <p:nvPr/>
              </p:nvGrpSpPr>
              <p:grpSpPr bwMode="auto">
                <a:xfrm>
                  <a:off x="2500912" y="3571873"/>
                  <a:ext cx="501231" cy="131447"/>
                  <a:chOff x="6858630" y="3000369"/>
                  <a:chExt cx="501231" cy="131447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rot="5400000">
                    <a:off x="7280493" y="3040815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5400000">
                    <a:off x="7203695" y="3043367"/>
                    <a:ext cx="131447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5400000">
                    <a:off x="7059161" y="3046855"/>
                    <a:ext cx="131447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5400000">
                    <a:off x="6984856" y="3040764"/>
                    <a:ext cx="131447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5400000">
                    <a:off x="6914930" y="3042490"/>
                    <a:ext cx="131447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5400000">
                    <a:off x="6848024" y="3041588"/>
                    <a:ext cx="131447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5400000">
                    <a:off x="6775077" y="3042809"/>
                    <a:ext cx="131447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Oval 105"/>
              <p:cNvSpPr/>
              <p:nvPr/>
            </p:nvSpPr>
            <p:spPr>
              <a:xfrm>
                <a:off x="7392877" y="4567858"/>
                <a:ext cx="272543" cy="2743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 bwMode="auto">
              <a:xfrm>
                <a:off x="7407382" y="4663031"/>
                <a:ext cx="0" cy="11239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400472" y="4698303"/>
              <a:ext cx="109537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85" name="Group 143"/>
          <p:cNvGrpSpPr>
            <a:grpSpLocks/>
          </p:cNvGrpSpPr>
          <p:nvPr/>
        </p:nvGrpSpPr>
        <p:grpSpPr bwMode="auto">
          <a:xfrm rot="-1560035">
            <a:off x="1474788" y="4949825"/>
            <a:ext cx="1106487" cy="96838"/>
            <a:chOff x="6647748" y="2189469"/>
            <a:chExt cx="1105602" cy="96531"/>
          </a:xfrm>
        </p:grpSpPr>
        <p:cxnSp>
          <p:nvCxnSpPr>
            <p:cNvPr id="145" name="Straight Connector 144"/>
            <p:cNvCxnSpPr/>
            <p:nvPr/>
          </p:nvCxnSpPr>
          <p:spPr bwMode="auto">
            <a:xfrm>
              <a:off x="6643925" y="2280860"/>
              <a:ext cx="1105602" cy="1583"/>
            </a:xfrm>
            <a:prstGeom prst="line">
              <a:avLst/>
            </a:prstGeom>
            <a:ln w="38100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 bwMode="auto">
            <a:xfrm>
              <a:off x="6642251" y="2183210"/>
              <a:ext cx="1105602" cy="1582"/>
            </a:xfrm>
            <a:prstGeom prst="line">
              <a:avLst/>
            </a:prstGeom>
            <a:ln w="38100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172088" y="2195144"/>
              <a:ext cx="0" cy="6804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211137" y="2198300"/>
              <a:ext cx="0" cy="68046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245109" y="2190181"/>
              <a:ext cx="0" cy="68046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281724" y="2197522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7316462" y="2195057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7349807" y="2195438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385275" y="2195089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424325" y="2198244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7461530" y="2195130"/>
              <a:ext cx="0" cy="6804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7495224" y="2194008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5754" y="2196539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565499" y="2198272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994751" y="2196887"/>
              <a:ext cx="0" cy="6804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025906" y="2190919"/>
              <a:ext cx="0" cy="6804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064259" y="2195496"/>
              <a:ext cx="0" cy="6804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7099727" y="2195148"/>
              <a:ext cx="0" cy="6804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7132343" y="2193412"/>
              <a:ext cx="0" cy="6804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7606634" y="2197160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7636398" y="2194036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678647" y="2198658"/>
              <a:ext cx="0" cy="6804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7714497" y="2200346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6813519" y="2198586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848986" y="2198237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883375" y="2197275"/>
              <a:ext cx="0" cy="68046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916339" y="2194036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954693" y="2198613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670884" y="2194325"/>
              <a:ext cx="0" cy="6962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704543" y="2191247"/>
              <a:ext cx="0" cy="68046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6742896" y="2195824"/>
              <a:ext cx="0" cy="68046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775512" y="2194088"/>
              <a:ext cx="0" cy="68046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3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M</a:t>
            </a:r>
            <a:r>
              <a:rPr lang="en-GB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iRNAs</a:t>
            </a:r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 and </a:t>
            </a:r>
            <a:r>
              <a:rPr lang="en-GB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siRNAs</a:t>
            </a:r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 associate with several AGO proteins</a:t>
            </a:r>
          </a:p>
        </p:txBody>
      </p:sp>
      <p:grpSp>
        <p:nvGrpSpPr>
          <p:cNvPr id="59395" name="Group 151"/>
          <p:cNvGrpSpPr>
            <a:grpSpLocks/>
          </p:cNvGrpSpPr>
          <p:nvPr/>
        </p:nvGrpSpPr>
        <p:grpSpPr bwMode="auto">
          <a:xfrm>
            <a:off x="533400" y="1676400"/>
            <a:ext cx="8077200" cy="3886200"/>
            <a:chOff x="533400" y="1676400"/>
            <a:chExt cx="8077200" cy="3886200"/>
          </a:xfrm>
        </p:grpSpPr>
        <p:sp>
          <p:nvSpPr>
            <p:cNvPr id="6" name="Freeform 5"/>
            <p:cNvSpPr/>
            <p:nvPr/>
          </p:nvSpPr>
          <p:spPr bwMode="auto">
            <a:xfrm>
              <a:off x="1112520" y="1981200"/>
              <a:ext cx="1431712" cy="1447800"/>
            </a:xfrm>
            <a:custGeom>
              <a:avLst/>
              <a:gdLst>
                <a:gd name="connsiteX0" fmla="*/ 0 w 602826"/>
                <a:gd name="connsiteY0" fmla="*/ 379307 h 663787"/>
                <a:gd name="connsiteX1" fmla="*/ 20320 w 602826"/>
                <a:gd name="connsiteY1" fmla="*/ 365760 h 663787"/>
                <a:gd name="connsiteX2" fmla="*/ 67733 w 602826"/>
                <a:gd name="connsiteY2" fmla="*/ 338667 h 663787"/>
                <a:gd name="connsiteX3" fmla="*/ 67733 w 602826"/>
                <a:gd name="connsiteY3" fmla="*/ 169334 h 663787"/>
                <a:gd name="connsiteX4" fmla="*/ 74506 w 602826"/>
                <a:gd name="connsiteY4" fmla="*/ 121920 h 663787"/>
                <a:gd name="connsiteX5" fmla="*/ 115146 w 602826"/>
                <a:gd name="connsiteY5" fmla="*/ 81280 h 663787"/>
                <a:gd name="connsiteX6" fmla="*/ 155786 w 602826"/>
                <a:gd name="connsiteY6" fmla="*/ 54187 h 663787"/>
                <a:gd name="connsiteX7" fmla="*/ 230293 w 602826"/>
                <a:gd name="connsiteY7" fmla="*/ 6774 h 663787"/>
                <a:gd name="connsiteX8" fmla="*/ 264160 w 602826"/>
                <a:gd name="connsiteY8" fmla="*/ 0 h 663787"/>
                <a:gd name="connsiteX9" fmla="*/ 338666 w 602826"/>
                <a:gd name="connsiteY9" fmla="*/ 6774 h 663787"/>
                <a:gd name="connsiteX10" fmla="*/ 399626 w 602826"/>
                <a:gd name="connsiteY10" fmla="*/ 20320 h 663787"/>
                <a:gd name="connsiteX11" fmla="*/ 426720 w 602826"/>
                <a:gd name="connsiteY11" fmla="*/ 33867 h 663787"/>
                <a:gd name="connsiteX12" fmla="*/ 480906 w 602826"/>
                <a:gd name="connsiteY12" fmla="*/ 54187 h 663787"/>
                <a:gd name="connsiteX13" fmla="*/ 521546 w 602826"/>
                <a:gd name="connsiteY13" fmla="*/ 81280 h 663787"/>
                <a:gd name="connsiteX14" fmla="*/ 541866 w 602826"/>
                <a:gd name="connsiteY14" fmla="*/ 94827 h 663787"/>
                <a:gd name="connsiteX15" fmla="*/ 582506 w 602826"/>
                <a:gd name="connsiteY15" fmla="*/ 135467 h 663787"/>
                <a:gd name="connsiteX16" fmla="*/ 596053 w 602826"/>
                <a:gd name="connsiteY16" fmla="*/ 176107 h 663787"/>
                <a:gd name="connsiteX17" fmla="*/ 602826 w 602826"/>
                <a:gd name="connsiteY17" fmla="*/ 196427 h 663787"/>
                <a:gd name="connsiteX18" fmla="*/ 562186 w 602826"/>
                <a:gd name="connsiteY18" fmla="*/ 277707 h 663787"/>
                <a:gd name="connsiteX19" fmla="*/ 548640 w 602826"/>
                <a:gd name="connsiteY19" fmla="*/ 298027 h 663787"/>
                <a:gd name="connsiteX20" fmla="*/ 535093 w 602826"/>
                <a:gd name="connsiteY20" fmla="*/ 318347 h 663787"/>
                <a:gd name="connsiteX21" fmla="*/ 562186 w 602826"/>
                <a:gd name="connsiteY21" fmla="*/ 365760 h 663787"/>
                <a:gd name="connsiteX22" fmla="*/ 568960 w 602826"/>
                <a:gd name="connsiteY22" fmla="*/ 386080 h 663787"/>
                <a:gd name="connsiteX23" fmla="*/ 582506 w 602826"/>
                <a:gd name="connsiteY23" fmla="*/ 406400 h 663787"/>
                <a:gd name="connsiteX24" fmla="*/ 596053 w 602826"/>
                <a:gd name="connsiteY24" fmla="*/ 453814 h 663787"/>
                <a:gd name="connsiteX25" fmla="*/ 602826 w 602826"/>
                <a:gd name="connsiteY25" fmla="*/ 474134 h 663787"/>
                <a:gd name="connsiteX26" fmla="*/ 596053 w 602826"/>
                <a:gd name="connsiteY26" fmla="*/ 548640 h 663787"/>
                <a:gd name="connsiteX27" fmla="*/ 589280 w 602826"/>
                <a:gd name="connsiteY27" fmla="*/ 568960 h 663787"/>
                <a:gd name="connsiteX28" fmla="*/ 548640 w 602826"/>
                <a:gd name="connsiteY28" fmla="*/ 596054 h 663787"/>
                <a:gd name="connsiteX29" fmla="*/ 508000 w 602826"/>
                <a:gd name="connsiteY29" fmla="*/ 623147 h 663787"/>
                <a:gd name="connsiteX30" fmla="*/ 467360 w 602826"/>
                <a:gd name="connsiteY30" fmla="*/ 650240 h 663787"/>
                <a:gd name="connsiteX31" fmla="*/ 413173 w 602826"/>
                <a:gd name="connsiteY31" fmla="*/ 663787 h 663787"/>
                <a:gd name="connsiteX32" fmla="*/ 237066 w 602826"/>
                <a:gd name="connsiteY32" fmla="*/ 650240 h 663787"/>
                <a:gd name="connsiteX33" fmla="*/ 176106 w 602826"/>
                <a:gd name="connsiteY33" fmla="*/ 629920 h 663787"/>
                <a:gd name="connsiteX34" fmla="*/ 155786 w 602826"/>
                <a:gd name="connsiteY34" fmla="*/ 623147 h 663787"/>
                <a:gd name="connsiteX35" fmla="*/ 135466 w 602826"/>
                <a:gd name="connsiteY35" fmla="*/ 616374 h 663787"/>
                <a:gd name="connsiteX36" fmla="*/ 74506 w 602826"/>
                <a:gd name="connsiteY36" fmla="*/ 562187 h 663787"/>
                <a:gd name="connsiteX37" fmla="*/ 54186 w 602826"/>
                <a:gd name="connsiteY37" fmla="*/ 541867 h 663787"/>
                <a:gd name="connsiteX38" fmla="*/ 33866 w 602826"/>
                <a:gd name="connsiteY38" fmla="*/ 501227 h 663787"/>
                <a:gd name="connsiteX39" fmla="*/ 27093 w 602826"/>
                <a:gd name="connsiteY39" fmla="*/ 480907 h 663787"/>
                <a:gd name="connsiteX40" fmla="*/ 13546 w 602826"/>
                <a:gd name="connsiteY40" fmla="*/ 419947 h 663787"/>
                <a:gd name="connsiteX41" fmla="*/ 0 w 602826"/>
                <a:gd name="connsiteY41" fmla="*/ 37930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2826" h="663787">
                  <a:moveTo>
                    <a:pt x="0" y="379307"/>
                  </a:moveTo>
                  <a:cubicBezTo>
                    <a:pt x="6773" y="374791"/>
                    <a:pt x="13252" y="369799"/>
                    <a:pt x="20320" y="365760"/>
                  </a:cubicBezTo>
                  <a:cubicBezTo>
                    <a:pt x="80475" y="331386"/>
                    <a:pt x="18226" y="371672"/>
                    <a:pt x="67733" y="338667"/>
                  </a:cubicBezTo>
                  <a:cubicBezTo>
                    <a:pt x="56051" y="256891"/>
                    <a:pt x="57914" y="292073"/>
                    <a:pt x="67733" y="169334"/>
                  </a:cubicBezTo>
                  <a:cubicBezTo>
                    <a:pt x="69006" y="153420"/>
                    <a:pt x="69919" y="137212"/>
                    <a:pt x="74506" y="121920"/>
                  </a:cubicBezTo>
                  <a:cubicBezTo>
                    <a:pt x="80697" y="101284"/>
                    <a:pt x="100425" y="93898"/>
                    <a:pt x="115146" y="81280"/>
                  </a:cubicBezTo>
                  <a:cubicBezTo>
                    <a:pt x="147433" y="53606"/>
                    <a:pt x="121222" y="65708"/>
                    <a:pt x="155786" y="54187"/>
                  </a:cubicBezTo>
                  <a:cubicBezTo>
                    <a:pt x="193691" y="25758"/>
                    <a:pt x="195509" y="15470"/>
                    <a:pt x="230293" y="6774"/>
                  </a:cubicBezTo>
                  <a:cubicBezTo>
                    <a:pt x="241462" y="3982"/>
                    <a:pt x="252871" y="2258"/>
                    <a:pt x="264160" y="0"/>
                  </a:cubicBezTo>
                  <a:cubicBezTo>
                    <a:pt x="288995" y="2258"/>
                    <a:pt x="313921" y="3681"/>
                    <a:pt x="338666" y="6774"/>
                  </a:cubicBezTo>
                  <a:cubicBezTo>
                    <a:pt x="355867" y="8924"/>
                    <a:pt x="382221" y="15969"/>
                    <a:pt x="399626" y="20320"/>
                  </a:cubicBezTo>
                  <a:cubicBezTo>
                    <a:pt x="408657" y="24836"/>
                    <a:pt x="417439" y="29890"/>
                    <a:pt x="426720" y="33867"/>
                  </a:cubicBezTo>
                  <a:cubicBezTo>
                    <a:pt x="454943" y="45963"/>
                    <a:pt x="446595" y="35472"/>
                    <a:pt x="480906" y="54187"/>
                  </a:cubicBezTo>
                  <a:cubicBezTo>
                    <a:pt x="495199" y="61983"/>
                    <a:pt x="507999" y="72249"/>
                    <a:pt x="521546" y="81280"/>
                  </a:cubicBezTo>
                  <a:cubicBezTo>
                    <a:pt x="528319" y="85796"/>
                    <a:pt x="536110" y="89071"/>
                    <a:pt x="541866" y="94827"/>
                  </a:cubicBezTo>
                  <a:lnTo>
                    <a:pt x="582506" y="135467"/>
                  </a:lnTo>
                  <a:lnTo>
                    <a:pt x="596053" y="176107"/>
                  </a:lnTo>
                  <a:lnTo>
                    <a:pt x="602826" y="196427"/>
                  </a:lnTo>
                  <a:cubicBezTo>
                    <a:pt x="584131" y="252515"/>
                    <a:pt x="597202" y="225183"/>
                    <a:pt x="562186" y="277707"/>
                  </a:cubicBezTo>
                  <a:lnTo>
                    <a:pt x="548640" y="298027"/>
                  </a:lnTo>
                  <a:lnTo>
                    <a:pt x="535093" y="318347"/>
                  </a:lnTo>
                  <a:cubicBezTo>
                    <a:pt x="548700" y="338757"/>
                    <a:pt x="551872" y="341694"/>
                    <a:pt x="562186" y="365760"/>
                  </a:cubicBezTo>
                  <a:cubicBezTo>
                    <a:pt x="564999" y="372322"/>
                    <a:pt x="565767" y="379694"/>
                    <a:pt x="568960" y="386080"/>
                  </a:cubicBezTo>
                  <a:cubicBezTo>
                    <a:pt x="572601" y="393361"/>
                    <a:pt x="578865" y="399119"/>
                    <a:pt x="582506" y="406400"/>
                  </a:cubicBezTo>
                  <a:cubicBezTo>
                    <a:pt x="587922" y="417233"/>
                    <a:pt x="593157" y="443678"/>
                    <a:pt x="596053" y="453814"/>
                  </a:cubicBezTo>
                  <a:cubicBezTo>
                    <a:pt x="598014" y="460679"/>
                    <a:pt x="600568" y="467361"/>
                    <a:pt x="602826" y="474134"/>
                  </a:cubicBezTo>
                  <a:cubicBezTo>
                    <a:pt x="600568" y="498969"/>
                    <a:pt x="599580" y="523953"/>
                    <a:pt x="596053" y="548640"/>
                  </a:cubicBezTo>
                  <a:cubicBezTo>
                    <a:pt x="595043" y="555708"/>
                    <a:pt x="594328" y="563911"/>
                    <a:pt x="589280" y="568960"/>
                  </a:cubicBezTo>
                  <a:cubicBezTo>
                    <a:pt x="577768" y="580473"/>
                    <a:pt x="562187" y="587023"/>
                    <a:pt x="548640" y="596054"/>
                  </a:cubicBezTo>
                  <a:lnTo>
                    <a:pt x="508000" y="623147"/>
                  </a:lnTo>
                  <a:cubicBezTo>
                    <a:pt x="507998" y="623149"/>
                    <a:pt x="467363" y="650239"/>
                    <a:pt x="467360" y="650240"/>
                  </a:cubicBezTo>
                  <a:lnTo>
                    <a:pt x="413173" y="663787"/>
                  </a:lnTo>
                  <a:cubicBezTo>
                    <a:pt x="380885" y="662173"/>
                    <a:pt x="286795" y="662672"/>
                    <a:pt x="237066" y="650240"/>
                  </a:cubicBezTo>
                  <a:cubicBezTo>
                    <a:pt x="237032" y="650232"/>
                    <a:pt x="186282" y="633312"/>
                    <a:pt x="176106" y="629920"/>
                  </a:cubicBezTo>
                  <a:lnTo>
                    <a:pt x="155786" y="623147"/>
                  </a:lnTo>
                  <a:lnTo>
                    <a:pt x="135466" y="616374"/>
                  </a:lnTo>
                  <a:cubicBezTo>
                    <a:pt x="99206" y="592200"/>
                    <a:pt x="120902" y="608583"/>
                    <a:pt x="74506" y="562187"/>
                  </a:cubicBezTo>
                  <a:lnTo>
                    <a:pt x="54186" y="541867"/>
                  </a:lnTo>
                  <a:cubicBezTo>
                    <a:pt x="37162" y="490792"/>
                    <a:pt x="60127" y="553748"/>
                    <a:pt x="33866" y="501227"/>
                  </a:cubicBezTo>
                  <a:cubicBezTo>
                    <a:pt x="30673" y="494841"/>
                    <a:pt x="29054" y="487772"/>
                    <a:pt x="27093" y="480907"/>
                  </a:cubicBezTo>
                  <a:cubicBezTo>
                    <a:pt x="20718" y="458592"/>
                    <a:pt x="18201" y="443220"/>
                    <a:pt x="13546" y="419947"/>
                  </a:cubicBezTo>
                  <a:lnTo>
                    <a:pt x="0" y="37930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59400" name="Group 94"/>
            <p:cNvGrpSpPr>
              <a:grpSpLocks/>
            </p:cNvGrpSpPr>
            <p:nvPr/>
          </p:nvGrpSpPr>
          <p:grpSpPr bwMode="auto">
            <a:xfrm flipV="1">
              <a:off x="1441450" y="2814638"/>
              <a:ext cx="1119188" cy="166687"/>
              <a:chOff x="2428857" y="3571876"/>
              <a:chExt cx="2143140" cy="142876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2428857" y="3571876"/>
                <a:ext cx="2143140" cy="136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511" name="Group 58"/>
              <p:cNvGrpSpPr>
                <a:grpSpLocks/>
              </p:cNvGrpSpPr>
              <p:nvPr/>
            </p:nvGrpSpPr>
            <p:grpSpPr bwMode="auto">
              <a:xfrm>
                <a:off x="3929057" y="3571876"/>
                <a:ext cx="430215" cy="142876"/>
                <a:chOff x="6929453" y="3000372"/>
                <a:chExt cx="430215" cy="142876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7286640" y="3070289"/>
                  <a:ext cx="142876" cy="30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7145283" y="3071810"/>
                  <a:ext cx="14287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7002408" y="3071810"/>
                  <a:ext cx="14287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6870172" y="3070291"/>
                  <a:ext cx="142876" cy="303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512" name="Group 67"/>
              <p:cNvGrpSpPr>
                <a:grpSpLocks/>
              </p:cNvGrpSpPr>
              <p:nvPr/>
            </p:nvGrpSpPr>
            <p:grpSpPr bwMode="auto">
              <a:xfrm>
                <a:off x="3357553" y="3571876"/>
                <a:ext cx="430215" cy="142876"/>
                <a:chOff x="6929453" y="3000372"/>
                <a:chExt cx="430215" cy="142876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7286640" y="3070289"/>
                  <a:ext cx="142876" cy="30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7145283" y="3071810"/>
                  <a:ext cx="14287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7002408" y="3071810"/>
                  <a:ext cx="14287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5400000">
                  <a:off x="6870172" y="3070291"/>
                  <a:ext cx="142876" cy="303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513" name="Group 76"/>
              <p:cNvGrpSpPr>
                <a:grpSpLocks/>
              </p:cNvGrpSpPr>
              <p:nvPr/>
            </p:nvGrpSpPr>
            <p:grpSpPr bwMode="auto">
              <a:xfrm>
                <a:off x="2786050" y="3571876"/>
                <a:ext cx="430215" cy="142876"/>
                <a:chOff x="6858016" y="3000372"/>
                <a:chExt cx="430215" cy="142876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7215203" y="3070289"/>
                  <a:ext cx="142876" cy="30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7073846" y="3071810"/>
                  <a:ext cx="14287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6930971" y="3071810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6789614" y="3070289"/>
                  <a:ext cx="142876" cy="3041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514" name="Group 85"/>
              <p:cNvGrpSpPr>
                <a:grpSpLocks/>
              </p:cNvGrpSpPr>
              <p:nvPr/>
            </p:nvGrpSpPr>
            <p:grpSpPr bwMode="auto">
              <a:xfrm>
                <a:off x="2500298" y="3571876"/>
                <a:ext cx="430215" cy="142876"/>
                <a:chOff x="6858016" y="3000372"/>
                <a:chExt cx="430215" cy="142876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7215203" y="3070289"/>
                  <a:ext cx="142876" cy="30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7073846" y="3071810"/>
                  <a:ext cx="14287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5400000">
                  <a:off x="6930971" y="3071810"/>
                  <a:ext cx="14287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6789614" y="3070289"/>
                  <a:ext cx="142876" cy="30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401" name="TextBox 7"/>
            <p:cNvSpPr txBox="1">
              <a:spLocks noChangeArrowheads="1"/>
            </p:cNvSpPr>
            <p:nvPr/>
          </p:nvSpPr>
          <p:spPr bwMode="auto">
            <a:xfrm>
              <a:off x="1570038" y="22860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b="1"/>
                <a:t>AGO1</a:t>
              </a:r>
            </a:p>
          </p:txBody>
        </p:sp>
        <p:grpSp>
          <p:nvGrpSpPr>
            <p:cNvPr id="59402" name="Group 94"/>
            <p:cNvGrpSpPr>
              <a:grpSpLocks/>
            </p:cNvGrpSpPr>
            <p:nvPr/>
          </p:nvGrpSpPr>
          <p:grpSpPr bwMode="auto">
            <a:xfrm flipV="1">
              <a:off x="838200" y="2667000"/>
              <a:ext cx="1981200" cy="134938"/>
              <a:chOff x="2443148" y="3571876"/>
              <a:chExt cx="1916124" cy="152400"/>
            </a:xfrm>
          </p:grpSpPr>
          <p:cxnSp>
            <p:nvCxnSpPr>
              <p:cNvPr id="33" name="Straight Connector 32"/>
              <p:cNvCxnSpPr/>
              <p:nvPr/>
            </p:nvCxnSpPr>
            <p:spPr bwMode="auto">
              <a:xfrm rot="10800000" flipV="1">
                <a:off x="2443148" y="3715311"/>
                <a:ext cx="1914589" cy="8965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474" name="Group 58"/>
              <p:cNvGrpSpPr>
                <a:grpSpLocks/>
              </p:cNvGrpSpPr>
              <p:nvPr/>
            </p:nvGrpSpPr>
            <p:grpSpPr bwMode="auto">
              <a:xfrm>
                <a:off x="3857620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rot="5400000">
                  <a:off x="7287184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rot="5400000">
                  <a:off x="7215021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5400000">
                  <a:off x="7144395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rot="5400000">
                  <a:off x="7072234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>
                  <a:off x="7001607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929445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5400000">
                  <a:off x="6858819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>
                  <a:off x="6786657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75" name="Group 67"/>
              <p:cNvGrpSpPr>
                <a:grpSpLocks/>
              </p:cNvGrpSpPr>
              <p:nvPr/>
            </p:nvGrpSpPr>
            <p:grpSpPr bwMode="auto">
              <a:xfrm>
                <a:off x="3286116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rot="5400000">
                  <a:off x="7287536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5400000">
                  <a:off x="7215373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>
                  <a:off x="7144747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7072586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7001959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5400000">
                  <a:off x="6929797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5400000">
                  <a:off x="6859171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5400000">
                  <a:off x="6787009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76" name="Group 76"/>
              <p:cNvGrpSpPr>
                <a:grpSpLocks/>
              </p:cNvGrpSpPr>
              <p:nvPr/>
            </p:nvGrpSpPr>
            <p:grpSpPr bwMode="auto">
              <a:xfrm>
                <a:off x="2786050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rot="5400000">
                  <a:off x="7287075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7214913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7144287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7072125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5400000">
                  <a:off x="7001499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5400000">
                  <a:off x="6929337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6858710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6786549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77" name="Group 85"/>
              <p:cNvGrpSpPr>
                <a:grpSpLocks/>
              </p:cNvGrpSpPr>
              <p:nvPr/>
            </p:nvGrpSpPr>
            <p:grpSpPr bwMode="auto">
              <a:xfrm>
                <a:off x="2500298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7287251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7215089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7144463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>
                  <a:off x="7072301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5400000">
                  <a:off x="7001675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>
                  <a:off x="6929513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>
                  <a:off x="6858886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6786725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1" name="Freeform 5"/>
            <p:cNvSpPr/>
            <p:nvPr/>
          </p:nvSpPr>
          <p:spPr bwMode="auto">
            <a:xfrm>
              <a:off x="1036320" y="3733800"/>
              <a:ext cx="1431712" cy="1447800"/>
            </a:xfrm>
            <a:custGeom>
              <a:avLst/>
              <a:gdLst>
                <a:gd name="connsiteX0" fmla="*/ 0 w 602826"/>
                <a:gd name="connsiteY0" fmla="*/ 379307 h 663787"/>
                <a:gd name="connsiteX1" fmla="*/ 20320 w 602826"/>
                <a:gd name="connsiteY1" fmla="*/ 365760 h 663787"/>
                <a:gd name="connsiteX2" fmla="*/ 67733 w 602826"/>
                <a:gd name="connsiteY2" fmla="*/ 338667 h 663787"/>
                <a:gd name="connsiteX3" fmla="*/ 67733 w 602826"/>
                <a:gd name="connsiteY3" fmla="*/ 169334 h 663787"/>
                <a:gd name="connsiteX4" fmla="*/ 74506 w 602826"/>
                <a:gd name="connsiteY4" fmla="*/ 121920 h 663787"/>
                <a:gd name="connsiteX5" fmla="*/ 115146 w 602826"/>
                <a:gd name="connsiteY5" fmla="*/ 81280 h 663787"/>
                <a:gd name="connsiteX6" fmla="*/ 155786 w 602826"/>
                <a:gd name="connsiteY6" fmla="*/ 54187 h 663787"/>
                <a:gd name="connsiteX7" fmla="*/ 230293 w 602826"/>
                <a:gd name="connsiteY7" fmla="*/ 6774 h 663787"/>
                <a:gd name="connsiteX8" fmla="*/ 264160 w 602826"/>
                <a:gd name="connsiteY8" fmla="*/ 0 h 663787"/>
                <a:gd name="connsiteX9" fmla="*/ 338666 w 602826"/>
                <a:gd name="connsiteY9" fmla="*/ 6774 h 663787"/>
                <a:gd name="connsiteX10" fmla="*/ 399626 w 602826"/>
                <a:gd name="connsiteY10" fmla="*/ 20320 h 663787"/>
                <a:gd name="connsiteX11" fmla="*/ 426720 w 602826"/>
                <a:gd name="connsiteY11" fmla="*/ 33867 h 663787"/>
                <a:gd name="connsiteX12" fmla="*/ 480906 w 602826"/>
                <a:gd name="connsiteY12" fmla="*/ 54187 h 663787"/>
                <a:gd name="connsiteX13" fmla="*/ 521546 w 602826"/>
                <a:gd name="connsiteY13" fmla="*/ 81280 h 663787"/>
                <a:gd name="connsiteX14" fmla="*/ 541866 w 602826"/>
                <a:gd name="connsiteY14" fmla="*/ 94827 h 663787"/>
                <a:gd name="connsiteX15" fmla="*/ 582506 w 602826"/>
                <a:gd name="connsiteY15" fmla="*/ 135467 h 663787"/>
                <a:gd name="connsiteX16" fmla="*/ 596053 w 602826"/>
                <a:gd name="connsiteY16" fmla="*/ 176107 h 663787"/>
                <a:gd name="connsiteX17" fmla="*/ 602826 w 602826"/>
                <a:gd name="connsiteY17" fmla="*/ 196427 h 663787"/>
                <a:gd name="connsiteX18" fmla="*/ 562186 w 602826"/>
                <a:gd name="connsiteY18" fmla="*/ 277707 h 663787"/>
                <a:gd name="connsiteX19" fmla="*/ 548640 w 602826"/>
                <a:gd name="connsiteY19" fmla="*/ 298027 h 663787"/>
                <a:gd name="connsiteX20" fmla="*/ 535093 w 602826"/>
                <a:gd name="connsiteY20" fmla="*/ 318347 h 663787"/>
                <a:gd name="connsiteX21" fmla="*/ 562186 w 602826"/>
                <a:gd name="connsiteY21" fmla="*/ 365760 h 663787"/>
                <a:gd name="connsiteX22" fmla="*/ 568960 w 602826"/>
                <a:gd name="connsiteY22" fmla="*/ 386080 h 663787"/>
                <a:gd name="connsiteX23" fmla="*/ 582506 w 602826"/>
                <a:gd name="connsiteY23" fmla="*/ 406400 h 663787"/>
                <a:gd name="connsiteX24" fmla="*/ 596053 w 602826"/>
                <a:gd name="connsiteY24" fmla="*/ 453814 h 663787"/>
                <a:gd name="connsiteX25" fmla="*/ 602826 w 602826"/>
                <a:gd name="connsiteY25" fmla="*/ 474134 h 663787"/>
                <a:gd name="connsiteX26" fmla="*/ 596053 w 602826"/>
                <a:gd name="connsiteY26" fmla="*/ 548640 h 663787"/>
                <a:gd name="connsiteX27" fmla="*/ 589280 w 602826"/>
                <a:gd name="connsiteY27" fmla="*/ 568960 h 663787"/>
                <a:gd name="connsiteX28" fmla="*/ 548640 w 602826"/>
                <a:gd name="connsiteY28" fmla="*/ 596054 h 663787"/>
                <a:gd name="connsiteX29" fmla="*/ 508000 w 602826"/>
                <a:gd name="connsiteY29" fmla="*/ 623147 h 663787"/>
                <a:gd name="connsiteX30" fmla="*/ 467360 w 602826"/>
                <a:gd name="connsiteY30" fmla="*/ 650240 h 663787"/>
                <a:gd name="connsiteX31" fmla="*/ 413173 w 602826"/>
                <a:gd name="connsiteY31" fmla="*/ 663787 h 663787"/>
                <a:gd name="connsiteX32" fmla="*/ 237066 w 602826"/>
                <a:gd name="connsiteY32" fmla="*/ 650240 h 663787"/>
                <a:gd name="connsiteX33" fmla="*/ 176106 w 602826"/>
                <a:gd name="connsiteY33" fmla="*/ 629920 h 663787"/>
                <a:gd name="connsiteX34" fmla="*/ 155786 w 602826"/>
                <a:gd name="connsiteY34" fmla="*/ 623147 h 663787"/>
                <a:gd name="connsiteX35" fmla="*/ 135466 w 602826"/>
                <a:gd name="connsiteY35" fmla="*/ 616374 h 663787"/>
                <a:gd name="connsiteX36" fmla="*/ 74506 w 602826"/>
                <a:gd name="connsiteY36" fmla="*/ 562187 h 663787"/>
                <a:gd name="connsiteX37" fmla="*/ 54186 w 602826"/>
                <a:gd name="connsiteY37" fmla="*/ 541867 h 663787"/>
                <a:gd name="connsiteX38" fmla="*/ 33866 w 602826"/>
                <a:gd name="connsiteY38" fmla="*/ 501227 h 663787"/>
                <a:gd name="connsiteX39" fmla="*/ 27093 w 602826"/>
                <a:gd name="connsiteY39" fmla="*/ 480907 h 663787"/>
                <a:gd name="connsiteX40" fmla="*/ 13546 w 602826"/>
                <a:gd name="connsiteY40" fmla="*/ 419947 h 663787"/>
                <a:gd name="connsiteX41" fmla="*/ 0 w 602826"/>
                <a:gd name="connsiteY41" fmla="*/ 37930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2826" h="663787">
                  <a:moveTo>
                    <a:pt x="0" y="379307"/>
                  </a:moveTo>
                  <a:cubicBezTo>
                    <a:pt x="6773" y="374791"/>
                    <a:pt x="13252" y="369799"/>
                    <a:pt x="20320" y="365760"/>
                  </a:cubicBezTo>
                  <a:cubicBezTo>
                    <a:pt x="80475" y="331386"/>
                    <a:pt x="18226" y="371672"/>
                    <a:pt x="67733" y="338667"/>
                  </a:cubicBezTo>
                  <a:cubicBezTo>
                    <a:pt x="56051" y="256891"/>
                    <a:pt x="57914" y="292073"/>
                    <a:pt x="67733" y="169334"/>
                  </a:cubicBezTo>
                  <a:cubicBezTo>
                    <a:pt x="69006" y="153420"/>
                    <a:pt x="69919" y="137212"/>
                    <a:pt x="74506" y="121920"/>
                  </a:cubicBezTo>
                  <a:cubicBezTo>
                    <a:pt x="80697" y="101284"/>
                    <a:pt x="100425" y="93898"/>
                    <a:pt x="115146" y="81280"/>
                  </a:cubicBezTo>
                  <a:cubicBezTo>
                    <a:pt x="147433" y="53606"/>
                    <a:pt x="121222" y="65708"/>
                    <a:pt x="155786" y="54187"/>
                  </a:cubicBezTo>
                  <a:cubicBezTo>
                    <a:pt x="193691" y="25758"/>
                    <a:pt x="195509" y="15470"/>
                    <a:pt x="230293" y="6774"/>
                  </a:cubicBezTo>
                  <a:cubicBezTo>
                    <a:pt x="241462" y="3982"/>
                    <a:pt x="252871" y="2258"/>
                    <a:pt x="264160" y="0"/>
                  </a:cubicBezTo>
                  <a:cubicBezTo>
                    <a:pt x="288995" y="2258"/>
                    <a:pt x="313921" y="3681"/>
                    <a:pt x="338666" y="6774"/>
                  </a:cubicBezTo>
                  <a:cubicBezTo>
                    <a:pt x="355867" y="8924"/>
                    <a:pt x="382221" y="15969"/>
                    <a:pt x="399626" y="20320"/>
                  </a:cubicBezTo>
                  <a:cubicBezTo>
                    <a:pt x="408657" y="24836"/>
                    <a:pt x="417439" y="29890"/>
                    <a:pt x="426720" y="33867"/>
                  </a:cubicBezTo>
                  <a:cubicBezTo>
                    <a:pt x="454943" y="45963"/>
                    <a:pt x="446595" y="35472"/>
                    <a:pt x="480906" y="54187"/>
                  </a:cubicBezTo>
                  <a:cubicBezTo>
                    <a:pt x="495199" y="61983"/>
                    <a:pt x="507999" y="72249"/>
                    <a:pt x="521546" y="81280"/>
                  </a:cubicBezTo>
                  <a:cubicBezTo>
                    <a:pt x="528319" y="85796"/>
                    <a:pt x="536110" y="89071"/>
                    <a:pt x="541866" y="94827"/>
                  </a:cubicBezTo>
                  <a:lnTo>
                    <a:pt x="582506" y="135467"/>
                  </a:lnTo>
                  <a:lnTo>
                    <a:pt x="596053" y="176107"/>
                  </a:lnTo>
                  <a:lnTo>
                    <a:pt x="602826" y="196427"/>
                  </a:lnTo>
                  <a:cubicBezTo>
                    <a:pt x="584131" y="252515"/>
                    <a:pt x="597202" y="225183"/>
                    <a:pt x="562186" y="277707"/>
                  </a:cubicBezTo>
                  <a:lnTo>
                    <a:pt x="548640" y="298027"/>
                  </a:lnTo>
                  <a:lnTo>
                    <a:pt x="535093" y="318347"/>
                  </a:lnTo>
                  <a:cubicBezTo>
                    <a:pt x="548700" y="338757"/>
                    <a:pt x="551872" y="341694"/>
                    <a:pt x="562186" y="365760"/>
                  </a:cubicBezTo>
                  <a:cubicBezTo>
                    <a:pt x="564999" y="372322"/>
                    <a:pt x="565767" y="379694"/>
                    <a:pt x="568960" y="386080"/>
                  </a:cubicBezTo>
                  <a:cubicBezTo>
                    <a:pt x="572601" y="393361"/>
                    <a:pt x="578865" y="399119"/>
                    <a:pt x="582506" y="406400"/>
                  </a:cubicBezTo>
                  <a:cubicBezTo>
                    <a:pt x="587922" y="417233"/>
                    <a:pt x="593157" y="443678"/>
                    <a:pt x="596053" y="453814"/>
                  </a:cubicBezTo>
                  <a:cubicBezTo>
                    <a:pt x="598014" y="460679"/>
                    <a:pt x="600568" y="467361"/>
                    <a:pt x="602826" y="474134"/>
                  </a:cubicBezTo>
                  <a:cubicBezTo>
                    <a:pt x="600568" y="498969"/>
                    <a:pt x="599580" y="523953"/>
                    <a:pt x="596053" y="548640"/>
                  </a:cubicBezTo>
                  <a:cubicBezTo>
                    <a:pt x="595043" y="555708"/>
                    <a:pt x="594328" y="563911"/>
                    <a:pt x="589280" y="568960"/>
                  </a:cubicBezTo>
                  <a:cubicBezTo>
                    <a:pt x="577768" y="580473"/>
                    <a:pt x="562187" y="587023"/>
                    <a:pt x="548640" y="596054"/>
                  </a:cubicBezTo>
                  <a:lnTo>
                    <a:pt x="508000" y="623147"/>
                  </a:lnTo>
                  <a:cubicBezTo>
                    <a:pt x="507998" y="623149"/>
                    <a:pt x="467363" y="650239"/>
                    <a:pt x="467360" y="650240"/>
                  </a:cubicBezTo>
                  <a:lnTo>
                    <a:pt x="413173" y="663787"/>
                  </a:lnTo>
                  <a:cubicBezTo>
                    <a:pt x="380885" y="662173"/>
                    <a:pt x="286795" y="662672"/>
                    <a:pt x="237066" y="650240"/>
                  </a:cubicBezTo>
                  <a:cubicBezTo>
                    <a:pt x="237032" y="650232"/>
                    <a:pt x="186282" y="633312"/>
                    <a:pt x="176106" y="629920"/>
                  </a:cubicBezTo>
                  <a:lnTo>
                    <a:pt x="155786" y="623147"/>
                  </a:lnTo>
                  <a:lnTo>
                    <a:pt x="135466" y="616374"/>
                  </a:lnTo>
                  <a:cubicBezTo>
                    <a:pt x="99206" y="592200"/>
                    <a:pt x="120902" y="608583"/>
                    <a:pt x="74506" y="562187"/>
                  </a:cubicBezTo>
                  <a:lnTo>
                    <a:pt x="54186" y="541867"/>
                  </a:lnTo>
                  <a:cubicBezTo>
                    <a:pt x="37162" y="490792"/>
                    <a:pt x="60127" y="553748"/>
                    <a:pt x="33866" y="501227"/>
                  </a:cubicBezTo>
                  <a:cubicBezTo>
                    <a:pt x="30673" y="494841"/>
                    <a:pt x="29054" y="487772"/>
                    <a:pt x="27093" y="480907"/>
                  </a:cubicBezTo>
                  <a:cubicBezTo>
                    <a:pt x="20718" y="458592"/>
                    <a:pt x="18201" y="443220"/>
                    <a:pt x="13546" y="419947"/>
                  </a:cubicBezTo>
                  <a:lnTo>
                    <a:pt x="0" y="379307"/>
                  </a:lnTo>
                  <a:close/>
                </a:path>
              </a:pathLst>
            </a:custGeom>
            <a:solidFill>
              <a:srgbClr val="CCFF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59406" name="Group 94"/>
            <p:cNvGrpSpPr>
              <a:grpSpLocks/>
            </p:cNvGrpSpPr>
            <p:nvPr/>
          </p:nvGrpSpPr>
          <p:grpSpPr bwMode="auto">
            <a:xfrm flipV="1">
              <a:off x="1371600" y="4648203"/>
              <a:ext cx="1119188" cy="166689"/>
              <a:chOff x="2428857" y="3571876"/>
              <a:chExt cx="2143140" cy="142877"/>
            </a:xfrm>
          </p:grpSpPr>
          <p:cxnSp>
            <p:nvCxnSpPr>
              <p:cNvPr id="154" name="Straight Connector 8"/>
              <p:cNvCxnSpPr/>
              <p:nvPr/>
            </p:nvCxnSpPr>
            <p:spPr bwMode="auto">
              <a:xfrm>
                <a:off x="2428857" y="3571879"/>
                <a:ext cx="2143140" cy="1361"/>
              </a:xfrm>
              <a:prstGeom prst="line">
                <a:avLst/>
              </a:prstGeom>
              <a:ln w="38100">
                <a:solidFill>
                  <a:srgbClr val="FF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454" name="Group 58"/>
              <p:cNvGrpSpPr>
                <a:grpSpLocks/>
              </p:cNvGrpSpPr>
              <p:nvPr/>
            </p:nvGrpSpPr>
            <p:grpSpPr bwMode="auto">
              <a:xfrm>
                <a:off x="3929057" y="3571876"/>
                <a:ext cx="430215" cy="142876"/>
                <a:chOff x="6929453" y="3000372"/>
                <a:chExt cx="430215" cy="142876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 rot="5400000">
                  <a:off x="7286641" y="3070293"/>
                  <a:ext cx="142876" cy="3041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rot="5400000">
                  <a:off x="7145284" y="3071813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rot="5400000">
                  <a:off x="7002409" y="3071813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rot="5400000">
                  <a:off x="6870173" y="3070294"/>
                  <a:ext cx="142876" cy="3039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55" name="Group 67"/>
              <p:cNvGrpSpPr>
                <a:grpSpLocks/>
              </p:cNvGrpSpPr>
              <p:nvPr/>
            </p:nvGrpSpPr>
            <p:grpSpPr bwMode="auto">
              <a:xfrm>
                <a:off x="3357553" y="3571876"/>
                <a:ext cx="430215" cy="142876"/>
                <a:chOff x="6929453" y="3000372"/>
                <a:chExt cx="430215" cy="142876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rot="5400000">
                  <a:off x="7286641" y="3070293"/>
                  <a:ext cx="142876" cy="3041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5400000">
                  <a:off x="7145284" y="3071813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5400000">
                  <a:off x="7002409" y="3071813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5400000">
                  <a:off x="6870173" y="3070294"/>
                  <a:ext cx="142876" cy="3039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56" name="Group 76"/>
              <p:cNvGrpSpPr>
                <a:grpSpLocks/>
              </p:cNvGrpSpPr>
              <p:nvPr/>
            </p:nvGrpSpPr>
            <p:grpSpPr bwMode="auto">
              <a:xfrm>
                <a:off x="2786050" y="3571876"/>
                <a:ext cx="430215" cy="142876"/>
                <a:chOff x="6858016" y="3000372"/>
                <a:chExt cx="430215" cy="142876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rot="5400000">
                  <a:off x="7215204" y="3070293"/>
                  <a:ext cx="142876" cy="3041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7073847" y="3071813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5400000">
                  <a:off x="6930972" y="3071813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rot="5400000">
                  <a:off x="6789615" y="3070293"/>
                  <a:ext cx="142876" cy="3041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57" name="Group 85"/>
              <p:cNvGrpSpPr>
                <a:grpSpLocks/>
              </p:cNvGrpSpPr>
              <p:nvPr/>
            </p:nvGrpSpPr>
            <p:grpSpPr bwMode="auto">
              <a:xfrm>
                <a:off x="2501814" y="3571876"/>
                <a:ext cx="285753" cy="142877"/>
                <a:chOff x="6859532" y="3000372"/>
                <a:chExt cx="285753" cy="142877"/>
              </a:xfrm>
            </p:grpSpPr>
            <p:cxnSp>
              <p:nvCxnSpPr>
                <p:cNvPr id="160" name="Straight Connector 159"/>
                <p:cNvCxnSpPr/>
                <p:nvPr/>
              </p:nvCxnSpPr>
              <p:spPr>
                <a:xfrm rot="5400000">
                  <a:off x="7073845" y="3071814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5400000">
                  <a:off x="6930970" y="3071814"/>
                  <a:ext cx="142876" cy="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5400000">
                  <a:off x="6789614" y="3070293"/>
                  <a:ext cx="142876" cy="3041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407" name="TextBox 7"/>
            <p:cNvSpPr txBox="1">
              <a:spLocks noChangeArrowheads="1"/>
            </p:cNvSpPr>
            <p:nvPr/>
          </p:nvSpPr>
          <p:spPr bwMode="auto">
            <a:xfrm>
              <a:off x="1493838" y="40386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b="1"/>
                <a:t>AGO4</a:t>
              </a:r>
            </a:p>
          </p:txBody>
        </p:sp>
        <p:grpSp>
          <p:nvGrpSpPr>
            <p:cNvPr id="59408" name="Group 94"/>
            <p:cNvGrpSpPr>
              <a:grpSpLocks/>
            </p:cNvGrpSpPr>
            <p:nvPr/>
          </p:nvGrpSpPr>
          <p:grpSpPr bwMode="auto">
            <a:xfrm flipV="1">
              <a:off x="762000" y="4495800"/>
              <a:ext cx="1981200" cy="134938"/>
              <a:chOff x="2443148" y="3571876"/>
              <a:chExt cx="1916124" cy="152400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 rot="10800000" flipV="1">
                <a:off x="2443148" y="3715311"/>
                <a:ext cx="1914589" cy="8965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417" name="Group 58"/>
              <p:cNvGrpSpPr>
                <a:grpSpLocks/>
              </p:cNvGrpSpPr>
              <p:nvPr/>
            </p:nvGrpSpPr>
            <p:grpSpPr bwMode="auto">
              <a:xfrm>
                <a:off x="3857620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 rot="5400000">
                  <a:off x="7287184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5400000">
                  <a:off x="7215021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5400000">
                  <a:off x="7144395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5400000">
                  <a:off x="7072234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5400000">
                  <a:off x="7001607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6929445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6858819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6786657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18" name="Group 67"/>
              <p:cNvGrpSpPr>
                <a:grpSpLocks/>
              </p:cNvGrpSpPr>
              <p:nvPr/>
            </p:nvGrpSpPr>
            <p:grpSpPr bwMode="auto">
              <a:xfrm>
                <a:off x="3286116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rot="5400000">
                  <a:off x="7287536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5400000">
                  <a:off x="7215373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5400000">
                  <a:off x="7144747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7072586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5400000">
                  <a:off x="7001959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6929797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>
                  <a:off x="6859171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5400000">
                  <a:off x="6787009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19" name="Group 76"/>
              <p:cNvGrpSpPr>
                <a:grpSpLocks/>
              </p:cNvGrpSpPr>
              <p:nvPr/>
            </p:nvGrpSpPr>
            <p:grpSpPr bwMode="auto">
              <a:xfrm>
                <a:off x="2786050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 rot="5400000">
                  <a:off x="7287075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7214913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5400000">
                  <a:off x="7144287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5400000">
                  <a:off x="7072125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7001499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6929337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5400000">
                  <a:off x="6858710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5400000">
                  <a:off x="6786549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420" name="Group 85"/>
              <p:cNvGrpSpPr>
                <a:grpSpLocks/>
              </p:cNvGrpSpPr>
              <p:nvPr/>
            </p:nvGrpSpPr>
            <p:grpSpPr bwMode="auto">
              <a:xfrm>
                <a:off x="2500298" y="3571876"/>
                <a:ext cx="501652" cy="142876"/>
                <a:chOff x="6858016" y="3000372"/>
                <a:chExt cx="501652" cy="142876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rot="5400000">
                  <a:off x="7287251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5400000">
                  <a:off x="7215089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7144463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5400000">
                  <a:off x="7072301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5400000">
                  <a:off x="7001675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5400000">
                  <a:off x="6929513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5400000">
                  <a:off x="6858886" y="3071322"/>
                  <a:ext cx="143435" cy="15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5400000">
                  <a:off x="6786725" y="3071323"/>
                  <a:ext cx="143435" cy="153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409" name="TextBox 152"/>
            <p:cNvSpPr txBox="1">
              <a:spLocks noChangeArrowheads="1"/>
            </p:cNvSpPr>
            <p:nvPr/>
          </p:nvSpPr>
          <p:spPr bwMode="auto">
            <a:xfrm>
              <a:off x="3200400" y="2057400"/>
              <a:ext cx="297656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dirty="0"/>
                <a:t>AGO1 preferentially slices its targets and associates with </a:t>
              </a:r>
              <a:r>
                <a:rPr lang="en-GB" altLang="en-US" b="1" dirty="0" err="1">
                  <a:solidFill>
                    <a:srgbClr val="FF0000"/>
                  </a:solidFill>
                </a:rPr>
                <a:t>miRNAs</a:t>
              </a:r>
              <a:r>
                <a:rPr lang="en-GB" altLang="en-US" b="1" dirty="0">
                  <a:solidFill>
                    <a:srgbClr val="FF0000"/>
                  </a:solidFill>
                </a:rPr>
                <a:t> </a:t>
              </a:r>
              <a:r>
                <a:rPr lang="en-GB" altLang="en-US" dirty="0"/>
                <a:t>but also some </a:t>
              </a:r>
              <a:r>
                <a:rPr lang="en-GB" altLang="en-US" b="1" dirty="0" err="1">
                  <a:solidFill>
                    <a:srgbClr val="FF00FF"/>
                  </a:solidFill>
                </a:rPr>
                <a:t>siRNAs</a:t>
              </a:r>
              <a:endParaRPr lang="en-GB" altLang="en-US" b="1" dirty="0">
                <a:solidFill>
                  <a:srgbClr val="FF00FF"/>
                </a:solidFill>
              </a:endParaRPr>
            </a:p>
          </p:txBody>
        </p:sp>
        <p:sp>
          <p:nvSpPr>
            <p:cNvPr id="59410" name="TextBox 154"/>
            <p:cNvSpPr txBox="1">
              <a:spLocks noChangeArrowheads="1"/>
            </p:cNvSpPr>
            <p:nvPr/>
          </p:nvSpPr>
          <p:spPr bwMode="auto">
            <a:xfrm>
              <a:off x="3200400" y="3886200"/>
              <a:ext cx="290036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/>
                <a:t>AGO4 preferentially associates with </a:t>
              </a:r>
              <a:r>
                <a:rPr lang="en-GB" altLang="en-US" b="1">
                  <a:solidFill>
                    <a:srgbClr val="FF00FF"/>
                  </a:solidFill>
                </a:rPr>
                <a:t>siRNA</a:t>
              </a:r>
              <a:r>
                <a:rPr lang="en-GB" altLang="en-US" b="1">
                  <a:solidFill>
                    <a:srgbClr val="FF0000"/>
                  </a:solidFill>
                </a:rPr>
                <a:t> </a:t>
              </a:r>
              <a:r>
                <a:rPr lang="en-GB" altLang="en-US"/>
                <a:t>and mediates methylation of source DNA.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3400" y="1676400"/>
              <a:ext cx="5867400" cy="19050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33400" y="3657600"/>
              <a:ext cx="5867400" cy="19050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594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828800"/>
              <a:ext cx="16764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4" name="TextBox 154"/>
            <p:cNvSpPr txBox="1">
              <a:spLocks noChangeArrowheads="1"/>
            </p:cNvSpPr>
            <p:nvPr/>
          </p:nvSpPr>
          <p:spPr bwMode="auto">
            <a:xfrm>
              <a:off x="6781800" y="4114800"/>
              <a:ext cx="17526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400" dirty="0"/>
                <a:t>Arabidopsis has 10 AGO proteins. They are not all well characterized and there is some functional overlap.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629400" y="1676400"/>
              <a:ext cx="1981200" cy="38862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59396" name="TextBox 174"/>
          <p:cNvSpPr txBox="1">
            <a:spLocks noChangeArrowheads="1"/>
          </p:cNvSpPr>
          <p:nvPr/>
        </p:nvSpPr>
        <p:spPr bwMode="auto">
          <a:xfrm>
            <a:off x="3881438" y="6096000"/>
            <a:ext cx="52625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800">
                <a:latin typeface="Times New Roman" pitchFamily="-112" charset="0"/>
                <a:cs typeface="Times New Roman" pitchFamily="-112" charset="0"/>
              </a:rPr>
              <a:t>Reprinted from Vaucheret, H. (2008) Plant ARGONAUTES. Trends Plant Sci.  13: </a:t>
            </a:r>
            <a:r>
              <a:rPr lang="en-GB" altLang="en-US" sz="800">
                <a:latin typeface="Times New Roman" pitchFamily="-112" charset="0"/>
                <a:cs typeface="Times New Roman" pitchFamily="-112" charset="0"/>
                <a:hlinkClick r:id="rId3"/>
              </a:rPr>
              <a:t>350-358</a:t>
            </a:r>
            <a:r>
              <a:rPr lang="en-GB" altLang="en-US" sz="800">
                <a:latin typeface="Times New Roman" pitchFamily="-112" charset="0"/>
                <a:cs typeface="Times New Roman" pitchFamily="-112" charset="0"/>
              </a:rPr>
              <a:t> with permission from Elsevier.</a:t>
            </a:r>
          </a:p>
        </p:txBody>
      </p:sp>
    </p:spTree>
    <p:extLst>
      <p:ext uri="{BB962C8B-B14F-4D97-AF65-F5344CB8AC3E}">
        <p14:creationId xmlns:p14="http://schemas.microsoft.com/office/powerpoint/2010/main" val="2734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7254" y="2005732"/>
            <a:ext cx="7200900" cy="302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Organism	        Size (MB)		% of Repetitive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      DNA</a:t>
            </a:r>
            <a:r>
              <a:rPr lang="en-AU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AU" alt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2400" dirty="0" smtClean="0"/>
              <a:t>Arabidopsis 	           125		    (14%)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2400" dirty="0" err="1" smtClean="0"/>
              <a:t>Mung</a:t>
            </a:r>
            <a:r>
              <a:rPr lang="en-AU" altLang="en-US" sz="2400" dirty="0" smtClean="0"/>
              <a:t> bean	           450		    (30%)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2400" dirty="0" smtClean="0"/>
              <a:t>Human	                        3000		    (45%)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2400" dirty="0" smtClean="0"/>
              <a:t>Pea 		           4100		    (70%)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2400" dirty="0" smtClean="0"/>
              <a:t>Wheat		          13500		    (80%)</a:t>
            </a:r>
            <a:endParaRPr lang="en-AU" altLang="en-US" sz="240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32916" y="2742332"/>
            <a:ext cx="767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32916" y="4928319"/>
            <a:ext cx="767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45616" y="1916832"/>
            <a:ext cx="767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42541" y="5570934"/>
            <a:ext cx="6284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Originally thought to be transcriptionally inert</a:t>
            </a:r>
          </a:p>
          <a:p>
            <a:r>
              <a:rPr lang="en-AU" alt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– transcribed then rapidly silenced</a:t>
            </a:r>
            <a:endParaRPr lang="en-US" altLang="en-U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90984" y="26064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significant portion of eukaryote genome is composed of transposable elements</a:t>
            </a:r>
            <a:endParaRPr lang="en-AU" altLang="en-US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8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66601" y="548680"/>
            <a:ext cx="8766840" cy="1143000"/>
          </a:xfrm>
          <a:noFill/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Chromatin condensation and DNA methylation</a:t>
            </a:r>
          </a:p>
        </p:txBody>
      </p:sp>
      <p:grpSp>
        <p:nvGrpSpPr>
          <p:cNvPr id="44035" name="Group 102"/>
          <p:cNvGrpSpPr>
            <a:grpSpLocks/>
          </p:cNvGrpSpPr>
          <p:nvPr/>
        </p:nvGrpSpPr>
        <p:grpSpPr bwMode="auto">
          <a:xfrm>
            <a:off x="-249791" y="2382457"/>
            <a:ext cx="5095875" cy="2414695"/>
            <a:chOff x="304800" y="2743200"/>
            <a:chExt cx="5410200" cy="2590800"/>
          </a:xfrm>
        </p:grpSpPr>
        <p:grpSp>
          <p:nvGrpSpPr>
            <p:cNvPr id="44037" name="Group 4"/>
            <p:cNvGrpSpPr>
              <a:grpSpLocks/>
            </p:cNvGrpSpPr>
            <p:nvPr/>
          </p:nvGrpSpPr>
          <p:grpSpPr bwMode="auto">
            <a:xfrm>
              <a:off x="1524000" y="2743200"/>
              <a:ext cx="4191000" cy="2590800"/>
              <a:chOff x="2057400" y="1865745"/>
              <a:chExt cx="5791200" cy="3925455"/>
            </a:xfrm>
          </p:grpSpPr>
          <p:grpSp>
            <p:nvGrpSpPr>
              <p:cNvPr id="44044" name="Group 98"/>
              <p:cNvGrpSpPr>
                <a:grpSpLocks/>
              </p:cNvGrpSpPr>
              <p:nvPr/>
            </p:nvGrpSpPr>
            <p:grpSpPr bwMode="auto">
              <a:xfrm>
                <a:off x="3733338" y="4800215"/>
                <a:ext cx="2516103" cy="990985"/>
                <a:chOff x="3733338" y="5105015"/>
                <a:chExt cx="2516103" cy="990985"/>
              </a:xfrm>
            </p:grpSpPr>
            <p:grpSp>
              <p:nvGrpSpPr>
                <p:cNvPr id="44103" name="Group 82"/>
                <p:cNvGrpSpPr>
                  <a:grpSpLocks/>
                </p:cNvGrpSpPr>
                <p:nvPr/>
              </p:nvGrpSpPr>
              <p:grpSpPr bwMode="auto">
                <a:xfrm>
                  <a:off x="3733338" y="5105015"/>
                  <a:ext cx="2513907" cy="914785"/>
                  <a:chOff x="3733338" y="5105015"/>
                  <a:chExt cx="2513907" cy="914785"/>
                </a:xfrm>
              </p:grpSpPr>
              <p:grpSp>
                <p:nvGrpSpPr>
                  <p:cNvPr id="4411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733338" y="5105015"/>
                    <a:ext cx="2513907" cy="914016"/>
                    <a:chOff x="3733338" y="5105015"/>
                    <a:chExt cx="2513907" cy="914016"/>
                  </a:xfrm>
                </p:grpSpPr>
                <p:grpSp>
                  <p:nvGrpSpPr>
                    <p:cNvPr id="44143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14192" y="5105015"/>
                      <a:ext cx="533053" cy="892368"/>
                      <a:chOff x="7390592" y="4193841"/>
                      <a:chExt cx="533053" cy="892368"/>
                    </a:xfrm>
                  </p:grpSpPr>
                  <p:grpSp>
                    <p:nvGrpSpPr>
                      <p:cNvPr id="44163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90592" y="4193841"/>
                        <a:ext cx="533053" cy="892367"/>
                        <a:chOff x="7390592" y="4193841"/>
                        <a:chExt cx="533053" cy="892367"/>
                      </a:xfrm>
                    </p:grpSpPr>
                    <p:sp>
                      <p:nvSpPr>
                        <p:cNvPr id="125" name="Can 124"/>
                        <p:cNvSpPr/>
                        <p:nvPr/>
                      </p:nvSpPr>
                      <p:spPr>
                        <a:xfrm rot="16200000">
                          <a:off x="7274661" y="4382094"/>
                          <a:ext cx="764913" cy="533053"/>
                        </a:xfrm>
                        <a:prstGeom prst="can">
                          <a:avLst>
                            <a:gd name="adj" fmla="val 41064"/>
                          </a:avLst>
                        </a:prstGeom>
                        <a:gradFill flip="none" rotWithShape="1">
                          <a:gsLst>
                            <a:gs pos="0">
                              <a:schemeClr val="accent1"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26" name="Freeform 125"/>
                        <p:cNvSpPr/>
                        <p:nvPr/>
                      </p:nvSpPr>
                      <p:spPr>
                        <a:xfrm rot="170357">
                          <a:off x="7717443" y="4194002"/>
                          <a:ext cx="153555" cy="892399"/>
                        </a:xfrm>
                        <a:custGeom>
                          <a:avLst/>
                          <a:gdLst>
                            <a:gd name="connsiteX0" fmla="*/ 0 w 152401"/>
                            <a:gd name="connsiteY0" fmla="*/ 89182 h 891822"/>
                            <a:gd name="connsiteX1" fmla="*/ 60960 w 152401"/>
                            <a:gd name="connsiteY1" fmla="*/ 7902 h 891822"/>
                            <a:gd name="connsiteX2" fmla="*/ 115147 w 152401"/>
                            <a:gd name="connsiteY2" fmla="*/ 136595 h 891822"/>
                            <a:gd name="connsiteX3" fmla="*/ 128694 w 152401"/>
                            <a:gd name="connsiteY3" fmla="*/ 265288 h 891822"/>
                            <a:gd name="connsiteX4" fmla="*/ 149014 w 152401"/>
                            <a:gd name="connsiteY4" fmla="*/ 421075 h 891822"/>
                            <a:gd name="connsiteX5" fmla="*/ 149014 w 152401"/>
                            <a:gd name="connsiteY5" fmla="*/ 536222 h 891822"/>
                            <a:gd name="connsiteX6" fmla="*/ 149014 w 152401"/>
                            <a:gd name="connsiteY6" fmla="*/ 678462 h 891822"/>
                            <a:gd name="connsiteX7" fmla="*/ 135467 w 152401"/>
                            <a:gd name="connsiteY7" fmla="*/ 820702 h 891822"/>
                            <a:gd name="connsiteX8" fmla="*/ 81280 w 152401"/>
                            <a:gd name="connsiteY8" fmla="*/ 868115 h 891822"/>
                            <a:gd name="connsiteX9" fmla="*/ 47414 w 152401"/>
                            <a:gd name="connsiteY9" fmla="*/ 888435 h 891822"/>
                            <a:gd name="connsiteX10" fmla="*/ 40640 w 152401"/>
                            <a:gd name="connsiteY10" fmla="*/ 888435 h 8918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52401" h="891822">
                              <a:moveTo>
                                <a:pt x="0" y="89182"/>
                              </a:moveTo>
                              <a:cubicBezTo>
                                <a:pt x="20884" y="44591"/>
                                <a:pt x="41769" y="0"/>
                                <a:pt x="60960" y="7902"/>
                              </a:cubicBezTo>
                              <a:cubicBezTo>
                                <a:pt x="80151" y="15804"/>
                                <a:pt x="103858" y="93697"/>
                                <a:pt x="115147" y="136595"/>
                              </a:cubicBezTo>
                              <a:cubicBezTo>
                                <a:pt x="126436" y="179493"/>
                                <a:pt x="123050" y="217875"/>
                                <a:pt x="128694" y="265288"/>
                              </a:cubicBezTo>
                              <a:cubicBezTo>
                                <a:pt x="134338" y="312701"/>
                                <a:pt x="145627" y="375919"/>
                                <a:pt x="149014" y="421075"/>
                              </a:cubicBezTo>
                              <a:cubicBezTo>
                                <a:pt x="152401" y="466231"/>
                                <a:pt x="149014" y="536222"/>
                                <a:pt x="149014" y="536222"/>
                              </a:cubicBezTo>
                              <a:cubicBezTo>
                                <a:pt x="149014" y="579120"/>
                                <a:pt x="151272" y="631049"/>
                                <a:pt x="149014" y="678462"/>
                              </a:cubicBezTo>
                              <a:cubicBezTo>
                                <a:pt x="146756" y="725875"/>
                                <a:pt x="146756" y="789093"/>
                                <a:pt x="135467" y="820702"/>
                              </a:cubicBezTo>
                              <a:cubicBezTo>
                                <a:pt x="124178" y="852311"/>
                                <a:pt x="95955" y="856826"/>
                                <a:pt x="81280" y="868115"/>
                              </a:cubicBezTo>
                              <a:cubicBezTo>
                                <a:pt x="66605" y="879404"/>
                                <a:pt x="54187" y="885048"/>
                                <a:pt x="47414" y="888435"/>
                              </a:cubicBezTo>
                              <a:cubicBezTo>
                                <a:pt x="40641" y="891822"/>
                                <a:pt x="40640" y="888435"/>
                                <a:pt x="40640" y="888435"/>
                              </a:cubicBezTo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</p:grpSp>
                  <p:sp>
                    <p:nvSpPr>
                      <p:cNvPr id="124" name="Freeform 123"/>
                      <p:cNvSpPr/>
                      <p:nvPr/>
                    </p:nvSpPr>
                    <p:spPr>
                      <a:xfrm rot="170357">
                        <a:off x="7566083" y="4194002"/>
                        <a:ext cx="151360" cy="892398"/>
                      </a:xfrm>
                      <a:custGeom>
                        <a:avLst/>
                        <a:gdLst>
                          <a:gd name="connsiteX0" fmla="*/ 0 w 152401"/>
                          <a:gd name="connsiteY0" fmla="*/ 89182 h 891822"/>
                          <a:gd name="connsiteX1" fmla="*/ 60960 w 152401"/>
                          <a:gd name="connsiteY1" fmla="*/ 7902 h 891822"/>
                          <a:gd name="connsiteX2" fmla="*/ 115147 w 152401"/>
                          <a:gd name="connsiteY2" fmla="*/ 136595 h 891822"/>
                          <a:gd name="connsiteX3" fmla="*/ 128694 w 152401"/>
                          <a:gd name="connsiteY3" fmla="*/ 265288 h 891822"/>
                          <a:gd name="connsiteX4" fmla="*/ 149014 w 152401"/>
                          <a:gd name="connsiteY4" fmla="*/ 421075 h 891822"/>
                          <a:gd name="connsiteX5" fmla="*/ 149014 w 152401"/>
                          <a:gd name="connsiteY5" fmla="*/ 536222 h 891822"/>
                          <a:gd name="connsiteX6" fmla="*/ 149014 w 152401"/>
                          <a:gd name="connsiteY6" fmla="*/ 678462 h 891822"/>
                          <a:gd name="connsiteX7" fmla="*/ 135467 w 152401"/>
                          <a:gd name="connsiteY7" fmla="*/ 820702 h 891822"/>
                          <a:gd name="connsiteX8" fmla="*/ 81280 w 152401"/>
                          <a:gd name="connsiteY8" fmla="*/ 868115 h 891822"/>
                          <a:gd name="connsiteX9" fmla="*/ 47414 w 152401"/>
                          <a:gd name="connsiteY9" fmla="*/ 888435 h 891822"/>
                          <a:gd name="connsiteX10" fmla="*/ 40640 w 152401"/>
                          <a:gd name="connsiteY10" fmla="*/ 888435 h 8918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2401" h="891822">
                            <a:moveTo>
                              <a:pt x="0" y="89182"/>
                            </a:moveTo>
                            <a:cubicBezTo>
                              <a:pt x="20884" y="44591"/>
                              <a:pt x="41769" y="0"/>
                              <a:pt x="60960" y="7902"/>
                            </a:cubicBezTo>
                            <a:cubicBezTo>
                              <a:pt x="80151" y="15804"/>
                              <a:pt x="103858" y="93697"/>
                              <a:pt x="115147" y="136595"/>
                            </a:cubicBezTo>
                            <a:cubicBezTo>
                              <a:pt x="126436" y="179493"/>
                              <a:pt x="123050" y="217875"/>
                              <a:pt x="128694" y="265288"/>
                            </a:cubicBezTo>
                            <a:cubicBezTo>
                              <a:pt x="134338" y="312701"/>
                              <a:pt x="145627" y="375919"/>
                              <a:pt x="149014" y="421075"/>
                            </a:cubicBezTo>
                            <a:cubicBezTo>
                              <a:pt x="152401" y="466231"/>
                              <a:pt x="149014" y="536222"/>
                              <a:pt x="149014" y="536222"/>
                            </a:cubicBezTo>
                            <a:cubicBezTo>
                              <a:pt x="149014" y="579120"/>
                              <a:pt x="151272" y="631049"/>
                              <a:pt x="149014" y="678462"/>
                            </a:cubicBezTo>
                            <a:cubicBezTo>
                              <a:pt x="146756" y="725875"/>
                              <a:pt x="146756" y="789093"/>
                              <a:pt x="135467" y="820702"/>
                            </a:cubicBezTo>
                            <a:cubicBezTo>
                              <a:pt x="124178" y="852311"/>
                              <a:pt x="95955" y="856826"/>
                              <a:pt x="81280" y="868115"/>
                            </a:cubicBezTo>
                            <a:cubicBezTo>
                              <a:pt x="66605" y="879404"/>
                              <a:pt x="54187" y="885048"/>
                              <a:pt x="47414" y="888435"/>
                            </a:cubicBezTo>
                            <a:cubicBezTo>
                              <a:pt x="40641" y="891822"/>
                              <a:pt x="40640" y="888435"/>
                              <a:pt x="40640" y="888435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</p:grpSp>
                <p:grpSp>
                  <p:nvGrpSpPr>
                    <p:cNvPr id="44144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81138" y="5105015"/>
                      <a:ext cx="533055" cy="892368"/>
                      <a:chOff x="7390938" y="4193841"/>
                      <a:chExt cx="533055" cy="892368"/>
                    </a:xfrm>
                  </p:grpSpPr>
                  <p:grpSp>
                    <p:nvGrpSpPr>
                      <p:cNvPr id="44159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90938" y="4193841"/>
                        <a:ext cx="533055" cy="892367"/>
                        <a:chOff x="7390938" y="4193841"/>
                        <a:chExt cx="533055" cy="892367"/>
                      </a:xfrm>
                    </p:grpSpPr>
                    <p:sp>
                      <p:nvSpPr>
                        <p:cNvPr id="121" name="Can 120"/>
                        <p:cNvSpPr/>
                        <p:nvPr/>
                      </p:nvSpPr>
                      <p:spPr>
                        <a:xfrm rot="16200000">
                          <a:off x="7275008" y="4382093"/>
                          <a:ext cx="764913" cy="533054"/>
                        </a:xfrm>
                        <a:prstGeom prst="can">
                          <a:avLst>
                            <a:gd name="adj" fmla="val 41064"/>
                          </a:avLst>
                        </a:prstGeom>
                        <a:gradFill flip="none" rotWithShape="1">
                          <a:gsLst>
                            <a:gs pos="0">
                              <a:schemeClr val="accent1"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22" name="Freeform 121"/>
                        <p:cNvSpPr/>
                        <p:nvPr/>
                      </p:nvSpPr>
                      <p:spPr>
                        <a:xfrm rot="170357">
                          <a:off x="7717790" y="4194002"/>
                          <a:ext cx="153554" cy="892399"/>
                        </a:xfrm>
                        <a:custGeom>
                          <a:avLst/>
                          <a:gdLst>
                            <a:gd name="connsiteX0" fmla="*/ 0 w 152401"/>
                            <a:gd name="connsiteY0" fmla="*/ 89182 h 891822"/>
                            <a:gd name="connsiteX1" fmla="*/ 60960 w 152401"/>
                            <a:gd name="connsiteY1" fmla="*/ 7902 h 891822"/>
                            <a:gd name="connsiteX2" fmla="*/ 115147 w 152401"/>
                            <a:gd name="connsiteY2" fmla="*/ 136595 h 891822"/>
                            <a:gd name="connsiteX3" fmla="*/ 128694 w 152401"/>
                            <a:gd name="connsiteY3" fmla="*/ 265288 h 891822"/>
                            <a:gd name="connsiteX4" fmla="*/ 149014 w 152401"/>
                            <a:gd name="connsiteY4" fmla="*/ 421075 h 891822"/>
                            <a:gd name="connsiteX5" fmla="*/ 149014 w 152401"/>
                            <a:gd name="connsiteY5" fmla="*/ 536222 h 891822"/>
                            <a:gd name="connsiteX6" fmla="*/ 149014 w 152401"/>
                            <a:gd name="connsiteY6" fmla="*/ 678462 h 891822"/>
                            <a:gd name="connsiteX7" fmla="*/ 135467 w 152401"/>
                            <a:gd name="connsiteY7" fmla="*/ 820702 h 891822"/>
                            <a:gd name="connsiteX8" fmla="*/ 81280 w 152401"/>
                            <a:gd name="connsiteY8" fmla="*/ 868115 h 891822"/>
                            <a:gd name="connsiteX9" fmla="*/ 47414 w 152401"/>
                            <a:gd name="connsiteY9" fmla="*/ 888435 h 891822"/>
                            <a:gd name="connsiteX10" fmla="*/ 40640 w 152401"/>
                            <a:gd name="connsiteY10" fmla="*/ 888435 h 8918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52401" h="891822">
                              <a:moveTo>
                                <a:pt x="0" y="89182"/>
                              </a:moveTo>
                              <a:cubicBezTo>
                                <a:pt x="20884" y="44591"/>
                                <a:pt x="41769" y="0"/>
                                <a:pt x="60960" y="7902"/>
                              </a:cubicBezTo>
                              <a:cubicBezTo>
                                <a:pt x="80151" y="15804"/>
                                <a:pt x="103858" y="93697"/>
                                <a:pt x="115147" y="136595"/>
                              </a:cubicBezTo>
                              <a:cubicBezTo>
                                <a:pt x="126436" y="179493"/>
                                <a:pt x="123050" y="217875"/>
                                <a:pt x="128694" y="265288"/>
                              </a:cubicBezTo>
                              <a:cubicBezTo>
                                <a:pt x="134338" y="312701"/>
                                <a:pt x="145627" y="375919"/>
                                <a:pt x="149014" y="421075"/>
                              </a:cubicBezTo>
                              <a:cubicBezTo>
                                <a:pt x="152401" y="466231"/>
                                <a:pt x="149014" y="536222"/>
                                <a:pt x="149014" y="536222"/>
                              </a:cubicBezTo>
                              <a:cubicBezTo>
                                <a:pt x="149014" y="579120"/>
                                <a:pt x="151272" y="631049"/>
                                <a:pt x="149014" y="678462"/>
                              </a:cubicBezTo>
                              <a:cubicBezTo>
                                <a:pt x="146756" y="725875"/>
                                <a:pt x="146756" y="789093"/>
                                <a:pt x="135467" y="820702"/>
                              </a:cubicBezTo>
                              <a:cubicBezTo>
                                <a:pt x="124178" y="852311"/>
                                <a:pt x="95955" y="856826"/>
                                <a:pt x="81280" y="868115"/>
                              </a:cubicBezTo>
                              <a:cubicBezTo>
                                <a:pt x="66605" y="879404"/>
                                <a:pt x="54187" y="885048"/>
                                <a:pt x="47414" y="888435"/>
                              </a:cubicBezTo>
                              <a:cubicBezTo>
                                <a:pt x="40641" y="891822"/>
                                <a:pt x="40640" y="888435"/>
                                <a:pt x="40640" y="888435"/>
                              </a:cubicBezTo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</p:grpSp>
                  <p:sp>
                    <p:nvSpPr>
                      <p:cNvPr id="120" name="Freeform 119"/>
                      <p:cNvSpPr/>
                      <p:nvPr/>
                    </p:nvSpPr>
                    <p:spPr>
                      <a:xfrm rot="170357">
                        <a:off x="7566429" y="4194002"/>
                        <a:ext cx="151361" cy="892398"/>
                      </a:xfrm>
                      <a:custGeom>
                        <a:avLst/>
                        <a:gdLst>
                          <a:gd name="connsiteX0" fmla="*/ 0 w 152401"/>
                          <a:gd name="connsiteY0" fmla="*/ 89182 h 891822"/>
                          <a:gd name="connsiteX1" fmla="*/ 60960 w 152401"/>
                          <a:gd name="connsiteY1" fmla="*/ 7902 h 891822"/>
                          <a:gd name="connsiteX2" fmla="*/ 115147 w 152401"/>
                          <a:gd name="connsiteY2" fmla="*/ 136595 h 891822"/>
                          <a:gd name="connsiteX3" fmla="*/ 128694 w 152401"/>
                          <a:gd name="connsiteY3" fmla="*/ 265288 h 891822"/>
                          <a:gd name="connsiteX4" fmla="*/ 149014 w 152401"/>
                          <a:gd name="connsiteY4" fmla="*/ 421075 h 891822"/>
                          <a:gd name="connsiteX5" fmla="*/ 149014 w 152401"/>
                          <a:gd name="connsiteY5" fmla="*/ 536222 h 891822"/>
                          <a:gd name="connsiteX6" fmla="*/ 149014 w 152401"/>
                          <a:gd name="connsiteY6" fmla="*/ 678462 h 891822"/>
                          <a:gd name="connsiteX7" fmla="*/ 135467 w 152401"/>
                          <a:gd name="connsiteY7" fmla="*/ 820702 h 891822"/>
                          <a:gd name="connsiteX8" fmla="*/ 81280 w 152401"/>
                          <a:gd name="connsiteY8" fmla="*/ 868115 h 891822"/>
                          <a:gd name="connsiteX9" fmla="*/ 47414 w 152401"/>
                          <a:gd name="connsiteY9" fmla="*/ 888435 h 891822"/>
                          <a:gd name="connsiteX10" fmla="*/ 40640 w 152401"/>
                          <a:gd name="connsiteY10" fmla="*/ 888435 h 8918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2401" h="891822">
                            <a:moveTo>
                              <a:pt x="0" y="89182"/>
                            </a:moveTo>
                            <a:cubicBezTo>
                              <a:pt x="20884" y="44591"/>
                              <a:pt x="41769" y="0"/>
                              <a:pt x="60960" y="7902"/>
                            </a:cubicBezTo>
                            <a:cubicBezTo>
                              <a:pt x="80151" y="15804"/>
                              <a:pt x="103858" y="93697"/>
                              <a:pt x="115147" y="136595"/>
                            </a:cubicBezTo>
                            <a:cubicBezTo>
                              <a:pt x="126436" y="179493"/>
                              <a:pt x="123050" y="217875"/>
                              <a:pt x="128694" y="265288"/>
                            </a:cubicBezTo>
                            <a:cubicBezTo>
                              <a:pt x="134338" y="312701"/>
                              <a:pt x="145627" y="375919"/>
                              <a:pt x="149014" y="421075"/>
                            </a:cubicBezTo>
                            <a:cubicBezTo>
                              <a:pt x="152401" y="466231"/>
                              <a:pt x="149014" y="536222"/>
                              <a:pt x="149014" y="536222"/>
                            </a:cubicBezTo>
                            <a:cubicBezTo>
                              <a:pt x="149014" y="579120"/>
                              <a:pt x="151272" y="631049"/>
                              <a:pt x="149014" y="678462"/>
                            </a:cubicBezTo>
                            <a:cubicBezTo>
                              <a:pt x="146756" y="725875"/>
                              <a:pt x="146756" y="789093"/>
                              <a:pt x="135467" y="820702"/>
                            </a:cubicBezTo>
                            <a:cubicBezTo>
                              <a:pt x="124178" y="852311"/>
                              <a:pt x="95955" y="856826"/>
                              <a:pt x="81280" y="868115"/>
                            </a:cubicBezTo>
                            <a:cubicBezTo>
                              <a:pt x="66605" y="879404"/>
                              <a:pt x="54187" y="885048"/>
                              <a:pt x="47414" y="888435"/>
                            </a:cubicBezTo>
                            <a:cubicBezTo>
                              <a:pt x="40641" y="891822"/>
                              <a:pt x="40640" y="888435"/>
                              <a:pt x="40640" y="888435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</p:grpSp>
                <p:grpSp>
                  <p:nvGrpSpPr>
                    <p:cNvPr id="44145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71307" y="5105015"/>
                      <a:ext cx="533055" cy="892368"/>
                      <a:chOff x="7390707" y="4193841"/>
                      <a:chExt cx="533055" cy="892368"/>
                    </a:xfrm>
                  </p:grpSpPr>
                  <p:grpSp>
                    <p:nvGrpSpPr>
                      <p:cNvPr id="44155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90707" y="4193841"/>
                        <a:ext cx="533055" cy="892367"/>
                        <a:chOff x="7390707" y="4193841"/>
                        <a:chExt cx="533055" cy="892367"/>
                      </a:xfrm>
                    </p:grpSpPr>
                    <p:sp>
                      <p:nvSpPr>
                        <p:cNvPr id="117" name="Can 116"/>
                        <p:cNvSpPr/>
                        <p:nvPr/>
                      </p:nvSpPr>
                      <p:spPr>
                        <a:xfrm rot="16200000">
                          <a:off x="7274777" y="4382093"/>
                          <a:ext cx="764913" cy="533054"/>
                        </a:xfrm>
                        <a:prstGeom prst="can">
                          <a:avLst>
                            <a:gd name="adj" fmla="val 41064"/>
                          </a:avLst>
                        </a:prstGeom>
                        <a:gradFill flip="none" rotWithShape="1">
                          <a:gsLst>
                            <a:gs pos="0">
                              <a:schemeClr val="accent1"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18" name="Freeform 117"/>
                        <p:cNvSpPr/>
                        <p:nvPr/>
                      </p:nvSpPr>
                      <p:spPr>
                        <a:xfrm rot="170357">
                          <a:off x="7717559" y="4194002"/>
                          <a:ext cx="153554" cy="892399"/>
                        </a:xfrm>
                        <a:custGeom>
                          <a:avLst/>
                          <a:gdLst>
                            <a:gd name="connsiteX0" fmla="*/ 0 w 152401"/>
                            <a:gd name="connsiteY0" fmla="*/ 89182 h 891822"/>
                            <a:gd name="connsiteX1" fmla="*/ 60960 w 152401"/>
                            <a:gd name="connsiteY1" fmla="*/ 7902 h 891822"/>
                            <a:gd name="connsiteX2" fmla="*/ 115147 w 152401"/>
                            <a:gd name="connsiteY2" fmla="*/ 136595 h 891822"/>
                            <a:gd name="connsiteX3" fmla="*/ 128694 w 152401"/>
                            <a:gd name="connsiteY3" fmla="*/ 265288 h 891822"/>
                            <a:gd name="connsiteX4" fmla="*/ 149014 w 152401"/>
                            <a:gd name="connsiteY4" fmla="*/ 421075 h 891822"/>
                            <a:gd name="connsiteX5" fmla="*/ 149014 w 152401"/>
                            <a:gd name="connsiteY5" fmla="*/ 536222 h 891822"/>
                            <a:gd name="connsiteX6" fmla="*/ 149014 w 152401"/>
                            <a:gd name="connsiteY6" fmla="*/ 678462 h 891822"/>
                            <a:gd name="connsiteX7" fmla="*/ 135467 w 152401"/>
                            <a:gd name="connsiteY7" fmla="*/ 820702 h 891822"/>
                            <a:gd name="connsiteX8" fmla="*/ 81280 w 152401"/>
                            <a:gd name="connsiteY8" fmla="*/ 868115 h 891822"/>
                            <a:gd name="connsiteX9" fmla="*/ 47414 w 152401"/>
                            <a:gd name="connsiteY9" fmla="*/ 888435 h 891822"/>
                            <a:gd name="connsiteX10" fmla="*/ 40640 w 152401"/>
                            <a:gd name="connsiteY10" fmla="*/ 888435 h 8918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52401" h="891822">
                              <a:moveTo>
                                <a:pt x="0" y="89182"/>
                              </a:moveTo>
                              <a:cubicBezTo>
                                <a:pt x="20884" y="44591"/>
                                <a:pt x="41769" y="0"/>
                                <a:pt x="60960" y="7902"/>
                              </a:cubicBezTo>
                              <a:cubicBezTo>
                                <a:pt x="80151" y="15804"/>
                                <a:pt x="103858" y="93697"/>
                                <a:pt x="115147" y="136595"/>
                              </a:cubicBezTo>
                              <a:cubicBezTo>
                                <a:pt x="126436" y="179493"/>
                                <a:pt x="123050" y="217875"/>
                                <a:pt x="128694" y="265288"/>
                              </a:cubicBezTo>
                              <a:cubicBezTo>
                                <a:pt x="134338" y="312701"/>
                                <a:pt x="145627" y="375919"/>
                                <a:pt x="149014" y="421075"/>
                              </a:cubicBezTo>
                              <a:cubicBezTo>
                                <a:pt x="152401" y="466231"/>
                                <a:pt x="149014" y="536222"/>
                                <a:pt x="149014" y="536222"/>
                              </a:cubicBezTo>
                              <a:cubicBezTo>
                                <a:pt x="149014" y="579120"/>
                                <a:pt x="151272" y="631049"/>
                                <a:pt x="149014" y="678462"/>
                              </a:cubicBezTo>
                              <a:cubicBezTo>
                                <a:pt x="146756" y="725875"/>
                                <a:pt x="146756" y="789093"/>
                                <a:pt x="135467" y="820702"/>
                              </a:cubicBezTo>
                              <a:cubicBezTo>
                                <a:pt x="124178" y="852311"/>
                                <a:pt x="95955" y="856826"/>
                                <a:pt x="81280" y="868115"/>
                              </a:cubicBezTo>
                              <a:cubicBezTo>
                                <a:pt x="66605" y="879404"/>
                                <a:pt x="54187" y="885048"/>
                                <a:pt x="47414" y="888435"/>
                              </a:cubicBezTo>
                              <a:cubicBezTo>
                                <a:pt x="40641" y="891822"/>
                                <a:pt x="40640" y="888435"/>
                                <a:pt x="40640" y="888435"/>
                              </a:cubicBezTo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</p:grpSp>
                  <p:sp>
                    <p:nvSpPr>
                      <p:cNvPr id="116" name="Freeform 115"/>
                      <p:cNvSpPr/>
                      <p:nvPr/>
                    </p:nvSpPr>
                    <p:spPr>
                      <a:xfrm rot="170357">
                        <a:off x="7566198" y="4194002"/>
                        <a:ext cx="151361" cy="892398"/>
                      </a:xfrm>
                      <a:custGeom>
                        <a:avLst/>
                        <a:gdLst>
                          <a:gd name="connsiteX0" fmla="*/ 0 w 152401"/>
                          <a:gd name="connsiteY0" fmla="*/ 89182 h 891822"/>
                          <a:gd name="connsiteX1" fmla="*/ 60960 w 152401"/>
                          <a:gd name="connsiteY1" fmla="*/ 7902 h 891822"/>
                          <a:gd name="connsiteX2" fmla="*/ 115147 w 152401"/>
                          <a:gd name="connsiteY2" fmla="*/ 136595 h 891822"/>
                          <a:gd name="connsiteX3" fmla="*/ 128694 w 152401"/>
                          <a:gd name="connsiteY3" fmla="*/ 265288 h 891822"/>
                          <a:gd name="connsiteX4" fmla="*/ 149014 w 152401"/>
                          <a:gd name="connsiteY4" fmla="*/ 421075 h 891822"/>
                          <a:gd name="connsiteX5" fmla="*/ 149014 w 152401"/>
                          <a:gd name="connsiteY5" fmla="*/ 536222 h 891822"/>
                          <a:gd name="connsiteX6" fmla="*/ 149014 w 152401"/>
                          <a:gd name="connsiteY6" fmla="*/ 678462 h 891822"/>
                          <a:gd name="connsiteX7" fmla="*/ 135467 w 152401"/>
                          <a:gd name="connsiteY7" fmla="*/ 820702 h 891822"/>
                          <a:gd name="connsiteX8" fmla="*/ 81280 w 152401"/>
                          <a:gd name="connsiteY8" fmla="*/ 868115 h 891822"/>
                          <a:gd name="connsiteX9" fmla="*/ 47414 w 152401"/>
                          <a:gd name="connsiteY9" fmla="*/ 888435 h 891822"/>
                          <a:gd name="connsiteX10" fmla="*/ 40640 w 152401"/>
                          <a:gd name="connsiteY10" fmla="*/ 888435 h 8918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2401" h="891822">
                            <a:moveTo>
                              <a:pt x="0" y="89182"/>
                            </a:moveTo>
                            <a:cubicBezTo>
                              <a:pt x="20884" y="44591"/>
                              <a:pt x="41769" y="0"/>
                              <a:pt x="60960" y="7902"/>
                            </a:cubicBezTo>
                            <a:cubicBezTo>
                              <a:pt x="80151" y="15804"/>
                              <a:pt x="103858" y="93697"/>
                              <a:pt x="115147" y="136595"/>
                            </a:cubicBezTo>
                            <a:cubicBezTo>
                              <a:pt x="126436" y="179493"/>
                              <a:pt x="123050" y="217875"/>
                              <a:pt x="128694" y="265288"/>
                            </a:cubicBezTo>
                            <a:cubicBezTo>
                              <a:pt x="134338" y="312701"/>
                              <a:pt x="145627" y="375919"/>
                              <a:pt x="149014" y="421075"/>
                            </a:cubicBezTo>
                            <a:cubicBezTo>
                              <a:pt x="152401" y="466231"/>
                              <a:pt x="149014" y="536222"/>
                              <a:pt x="149014" y="536222"/>
                            </a:cubicBezTo>
                            <a:cubicBezTo>
                              <a:pt x="149014" y="579120"/>
                              <a:pt x="151272" y="631049"/>
                              <a:pt x="149014" y="678462"/>
                            </a:cubicBezTo>
                            <a:cubicBezTo>
                              <a:pt x="146756" y="725875"/>
                              <a:pt x="146756" y="789093"/>
                              <a:pt x="135467" y="820702"/>
                            </a:cubicBezTo>
                            <a:cubicBezTo>
                              <a:pt x="124178" y="852311"/>
                              <a:pt x="95955" y="856826"/>
                              <a:pt x="81280" y="868115"/>
                            </a:cubicBezTo>
                            <a:cubicBezTo>
                              <a:pt x="66605" y="879404"/>
                              <a:pt x="54187" y="885048"/>
                              <a:pt x="47414" y="888435"/>
                            </a:cubicBezTo>
                            <a:cubicBezTo>
                              <a:pt x="40641" y="891822"/>
                              <a:pt x="40640" y="888435"/>
                              <a:pt x="40640" y="888435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</p:grpSp>
                <p:grpSp>
                  <p:nvGrpSpPr>
                    <p:cNvPr id="44146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61476" y="5105015"/>
                      <a:ext cx="533055" cy="892368"/>
                      <a:chOff x="7390476" y="4193841"/>
                      <a:chExt cx="533055" cy="892368"/>
                    </a:xfrm>
                  </p:grpSpPr>
                  <p:grpSp>
                    <p:nvGrpSpPr>
                      <p:cNvPr id="44151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90476" y="4193841"/>
                        <a:ext cx="533055" cy="892367"/>
                        <a:chOff x="7390476" y="4193841"/>
                        <a:chExt cx="533055" cy="892367"/>
                      </a:xfrm>
                    </p:grpSpPr>
                    <p:sp>
                      <p:nvSpPr>
                        <p:cNvPr id="113" name="Can 112"/>
                        <p:cNvSpPr/>
                        <p:nvPr/>
                      </p:nvSpPr>
                      <p:spPr>
                        <a:xfrm rot="16200000">
                          <a:off x="7274546" y="4382093"/>
                          <a:ext cx="764913" cy="533054"/>
                        </a:xfrm>
                        <a:prstGeom prst="can">
                          <a:avLst>
                            <a:gd name="adj" fmla="val 41064"/>
                          </a:avLst>
                        </a:prstGeom>
                        <a:gradFill flip="none" rotWithShape="1">
                          <a:gsLst>
                            <a:gs pos="0">
                              <a:schemeClr val="accent1"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14" name="Freeform 113"/>
                        <p:cNvSpPr/>
                        <p:nvPr/>
                      </p:nvSpPr>
                      <p:spPr>
                        <a:xfrm rot="170357">
                          <a:off x="7717328" y="4194002"/>
                          <a:ext cx="153554" cy="892399"/>
                        </a:xfrm>
                        <a:custGeom>
                          <a:avLst/>
                          <a:gdLst>
                            <a:gd name="connsiteX0" fmla="*/ 0 w 152401"/>
                            <a:gd name="connsiteY0" fmla="*/ 89182 h 891822"/>
                            <a:gd name="connsiteX1" fmla="*/ 60960 w 152401"/>
                            <a:gd name="connsiteY1" fmla="*/ 7902 h 891822"/>
                            <a:gd name="connsiteX2" fmla="*/ 115147 w 152401"/>
                            <a:gd name="connsiteY2" fmla="*/ 136595 h 891822"/>
                            <a:gd name="connsiteX3" fmla="*/ 128694 w 152401"/>
                            <a:gd name="connsiteY3" fmla="*/ 265288 h 891822"/>
                            <a:gd name="connsiteX4" fmla="*/ 149014 w 152401"/>
                            <a:gd name="connsiteY4" fmla="*/ 421075 h 891822"/>
                            <a:gd name="connsiteX5" fmla="*/ 149014 w 152401"/>
                            <a:gd name="connsiteY5" fmla="*/ 536222 h 891822"/>
                            <a:gd name="connsiteX6" fmla="*/ 149014 w 152401"/>
                            <a:gd name="connsiteY6" fmla="*/ 678462 h 891822"/>
                            <a:gd name="connsiteX7" fmla="*/ 135467 w 152401"/>
                            <a:gd name="connsiteY7" fmla="*/ 820702 h 891822"/>
                            <a:gd name="connsiteX8" fmla="*/ 81280 w 152401"/>
                            <a:gd name="connsiteY8" fmla="*/ 868115 h 891822"/>
                            <a:gd name="connsiteX9" fmla="*/ 47414 w 152401"/>
                            <a:gd name="connsiteY9" fmla="*/ 888435 h 891822"/>
                            <a:gd name="connsiteX10" fmla="*/ 40640 w 152401"/>
                            <a:gd name="connsiteY10" fmla="*/ 888435 h 8918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52401" h="891822">
                              <a:moveTo>
                                <a:pt x="0" y="89182"/>
                              </a:moveTo>
                              <a:cubicBezTo>
                                <a:pt x="20884" y="44591"/>
                                <a:pt x="41769" y="0"/>
                                <a:pt x="60960" y="7902"/>
                              </a:cubicBezTo>
                              <a:cubicBezTo>
                                <a:pt x="80151" y="15804"/>
                                <a:pt x="103858" y="93697"/>
                                <a:pt x="115147" y="136595"/>
                              </a:cubicBezTo>
                              <a:cubicBezTo>
                                <a:pt x="126436" y="179493"/>
                                <a:pt x="123050" y="217875"/>
                                <a:pt x="128694" y="265288"/>
                              </a:cubicBezTo>
                              <a:cubicBezTo>
                                <a:pt x="134338" y="312701"/>
                                <a:pt x="145627" y="375919"/>
                                <a:pt x="149014" y="421075"/>
                              </a:cubicBezTo>
                              <a:cubicBezTo>
                                <a:pt x="152401" y="466231"/>
                                <a:pt x="149014" y="536222"/>
                                <a:pt x="149014" y="536222"/>
                              </a:cubicBezTo>
                              <a:cubicBezTo>
                                <a:pt x="149014" y="579120"/>
                                <a:pt x="151272" y="631049"/>
                                <a:pt x="149014" y="678462"/>
                              </a:cubicBezTo>
                              <a:cubicBezTo>
                                <a:pt x="146756" y="725875"/>
                                <a:pt x="146756" y="789093"/>
                                <a:pt x="135467" y="820702"/>
                              </a:cubicBezTo>
                              <a:cubicBezTo>
                                <a:pt x="124178" y="852311"/>
                                <a:pt x="95955" y="856826"/>
                                <a:pt x="81280" y="868115"/>
                              </a:cubicBezTo>
                              <a:cubicBezTo>
                                <a:pt x="66605" y="879404"/>
                                <a:pt x="54187" y="885048"/>
                                <a:pt x="47414" y="888435"/>
                              </a:cubicBezTo>
                              <a:cubicBezTo>
                                <a:pt x="40641" y="891822"/>
                                <a:pt x="40640" y="888435"/>
                                <a:pt x="40640" y="888435"/>
                              </a:cubicBezTo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</p:grpSp>
                  <p:sp>
                    <p:nvSpPr>
                      <p:cNvPr id="112" name="Freeform 111"/>
                      <p:cNvSpPr/>
                      <p:nvPr/>
                    </p:nvSpPr>
                    <p:spPr>
                      <a:xfrm rot="170357">
                        <a:off x="7565967" y="4194002"/>
                        <a:ext cx="151361" cy="892398"/>
                      </a:xfrm>
                      <a:custGeom>
                        <a:avLst/>
                        <a:gdLst>
                          <a:gd name="connsiteX0" fmla="*/ 0 w 152401"/>
                          <a:gd name="connsiteY0" fmla="*/ 89182 h 891822"/>
                          <a:gd name="connsiteX1" fmla="*/ 60960 w 152401"/>
                          <a:gd name="connsiteY1" fmla="*/ 7902 h 891822"/>
                          <a:gd name="connsiteX2" fmla="*/ 115147 w 152401"/>
                          <a:gd name="connsiteY2" fmla="*/ 136595 h 891822"/>
                          <a:gd name="connsiteX3" fmla="*/ 128694 w 152401"/>
                          <a:gd name="connsiteY3" fmla="*/ 265288 h 891822"/>
                          <a:gd name="connsiteX4" fmla="*/ 149014 w 152401"/>
                          <a:gd name="connsiteY4" fmla="*/ 421075 h 891822"/>
                          <a:gd name="connsiteX5" fmla="*/ 149014 w 152401"/>
                          <a:gd name="connsiteY5" fmla="*/ 536222 h 891822"/>
                          <a:gd name="connsiteX6" fmla="*/ 149014 w 152401"/>
                          <a:gd name="connsiteY6" fmla="*/ 678462 h 891822"/>
                          <a:gd name="connsiteX7" fmla="*/ 135467 w 152401"/>
                          <a:gd name="connsiteY7" fmla="*/ 820702 h 891822"/>
                          <a:gd name="connsiteX8" fmla="*/ 81280 w 152401"/>
                          <a:gd name="connsiteY8" fmla="*/ 868115 h 891822"/>
                          <a:gd name="connsiteX9" fmla="*/ 47414 w 152401"/>
                          <a:gd name="connsiteY9" fmla="*/ 888435 h 891822"/>
                          <a:gd name="connsiteX10" fmla="*/ 40640 w 152401"/>
                          <a:gd name="connsiteY10" fmla="*/ 888435 h 8918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2401" h="891822">
                            <a:moveTo>
                              <a:pt x="0" y="89182"/>
                            </a:moveTo>
                            <a:cubicBezTo>
                              <a:pt x="20884" y="44591"/>
                              <a:pt x="41769" y="0"/>
                              <a:pt x="60960" y="7902"/>
                            </a:cubicBezTo>
                            <a:cubicBezTo>
                              <a:pt x="80151" y="15804"/>
                              <a:pt x="103858" y="93697"/>
                              <a:pt x="115147" y="136595"/>
                            </a:cubicBezTo>
                            <a:cubicBezTo>
                              <a:pt x="126436" y="179493"/>
                              <a:pt x="123050" y="217875"/>
                              <a:pt x="128694" y="265288"/>
                            </a:cubicBezTo>
                            <a:cubicBezTo>
                              <a:pt x="134338" y="312701"/>
                              <a:pt x="145627" y="375919"/>
                              <a:pt x="149014" y="421075"/>
                            </a:cubicBezTo>
                            <a:cubicBezTo>
                              <a:pt x="152401" y="466231"/>
                              <a:pt x="149014" y="536222"/>
                              <a:pt x="149014" y="536222"/>
                            </a:cubicBezTo>
                            <a:cubicBezTo>
                              <a:pt x="149014" y="579120"/>
                              <a:pt x="151272" y="631049"/>
                              <a:pt x="149014" y="678462"/>
                            </a:cubicBezTo>
                            <a:cubicBezTo>
                              <a:pt x="146756" y="725875"/>
                              <a:pt x="146756" y="789093"/>
                              <a:pt x="135467" y="820702"/>
                            </a:cubicBezTo>
                            <a:cubicBezTo>
                              <a:pt x="124178" y="852311"/>
                              <a:pt x="95955" y="856826"/>
                              <a:pt x="81280" y="868115"/>
                            </a:cubicBezTo>
                            <a:cubicBezTo>
                              <a:pt x="66605" y="879404"/>
                              <a:pt x="54187" y="885048"/>
                              <a:pt x="47414" y="888435"/>
                            </a:cubicBezTo>
                            <a:cubicBezTo>
                              <a:pt x="40641" y="891822"/>
                              <a:pt x="40640" y="888435"/>
                              <a:pt x="40640" y="888435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</p:grpSp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5562831" y="5942250"/>
                      <a:ext cx="456276" cy="76972"/>
                    </a:xfrm>
                    <a:custGeom>
                      <a:avLst/>
                      <a:gdLst>
                        <a:gd name="connsiteX0" fmla="*/ 0 w 1389281"/>
                        <a:gd name="connsiteY0" fmla="*/ 0 h 55571"/>
                        <a:gd name="connsiteX1" fmla="*/ 45467 w 1389281"/>
                        <a:gd name="connsiteY1" fmla="*/ 40415 h 55571"/>
                        <a:gd name="connsiteX2" fmla="*/ 156610 w 1389281"/>
                        <a:gd name="connsiteY2" fmla="*/ 50519 h 55571"/>
                        <a:gd name="connsiteX3" fmla="*/ 323323 w 1389281"/>
                        <a:gd name="connsiteY3" fmla="*/ 50519 h 55571"/>
                        <a:gd name="connsiteX4" fmla="*/ 702218 w 1389281"/>
                        <a:gd name="connsiteY4" fmla="*/ 55571 h 55571"/>
                        <a:gd name="connsiteX5" fmla="*/ 975023 w 1389281"/>
                        <a:gd name="connsiteY5" fmla="*/ 45467 h 55571"/>
                        <a:gd name="connsiteX6" fmla="*/ 1207412 w 1389281"/>
                        <a:gd name="connsiteY6" fmla="*/ 30312 h 55571"/>
                        <a:gd name="connsiteX7" fmla="*/ 1389281 w 1389281"/>
                        <a:gd name="connsiteY7" fmla="*/ 15156 h 555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89281" h="55571">
                          <a:moveTo>
                            <a:pt x="0" y="0"/>
                          </a:moveTo>
                          <a:cubicBezTo>
                            <a:pt x="9682" y="15997"/>
                            <a:pt x="19365" y="31995"/>
                            <a:pt x="45467" y="40415"/>
                          </a:cubicBezTo>
                          <a:cubicBezTo>
                            <a:pt x="71569" y="48835"/>
                            <a:pt x="110301" y="48835"/>
                            <a:pt x="156610" y="50519"/>
                          </a:cubicBezTo>
                          <a:cubicBezTo>
                            <a:pt x="202919" y="52203"/>
                            <a:pt x="323323" y="50519"/>
                            <a:pt x="323323" y="50519"/>
                          </a:cubicBezTo>
                          <a:lnTo>
                            <a:pt x="702218" y="55571"/>
                          </a:lnTo>
                          <a:cubicBezTo>
                            <a:pt x="810835" y="54729"/>
                            <a:pt x="890824" y="49677"/>
                            <a:pt x="975023" y="45467"/>
                          </a:cubicBezTo>
                          <a:cubicBezTo>
                            <a:pt x="1059222" y="41257"/>
                            <a:pt x="1138369" y="35364"/>
                            <a:pt x="1207412" y="30312"/>
                          </a:cubicBezTo>
                          <a:cubicBezTo>
                            <a:pt x="1276455" y="25260"/>
                            <a:pt x="1332868" y="20208"/>
                            <a:pt x="1389281" y="15156"/>
                          </a:cubicBezTo>
                        </a:path>
                      </a:pathLst>
                    </a:cu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4953000" y="5942250"/>
                      <a:ext cx="456276" cy="76972"/>
                    </a:xfrm>
                    <a:custGeom>
                      <a:avLst/>
                      <a:gdLst>
                        <a:gd name="connsiteX0" fmla="*/ 0 w 1389281"/>
                        <a:gd name="connsiteY0" fmla="*/ 0 h 55571"/>
                        <a:gd name="connsiteX1" fmla="*/ 45467 w 1389281"/>
                        <a:gd name="connsiteY1" fmla="*/ 40415 h 55571"/>
                        <a:gd name="connsiteX2" fmla="*/ 156610 w 1389281"/>
                        <a:gd name="connsiteY2" fmla="*/ 50519 h 55571"/>
                        <a:gd name="connsiteX3" fmla="*/ 323323 w 1389281"/>
                        <a:gd name="connsiteY3" fmla="*/ 50519 h 55571"/>
                        <a:gd name="connsiteX4" fmla="*/ 702218 w 1389281"/>
                        <a:gd name="connsiteY4" fmla="*/ 55571 h 55571"/>
                        <a:gd name="connsiteX5" fmla="*/ 975023 w 1389281"/>
                        <a:gd name="connsiteY5" fmla="*/ 45467 h 55571"/>
                        <a:gd name="connsiteX6" fmla="*/ 1207412 w 1389281"/>
                        <a:gd name="connsiteY6" fmla="*/ 30312 h 55571"/>
                        <a:gd name="connsiteX7" fmla="*/ 1389281 w 1389281"/>
                        <a:gd name="connsiteY7" fmla="*/ 15156 h 555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89281" h="55571">
                          <a:moveTo>
                            <a:pt x="0" y="0"/>
                          </a:moveTo>
                          <a:cubicBezTo>
                            <a:pt x="9682" y="15997"/>
                            <a:pt x="19365" y="31995"/>
                            <a:pt x="45467" y="40415"/>
                          </a:cubicBezTo>
                          <a:cubicBezTo>
                            <a:pt x="71569" y="48835"/>
                            <a:pt x="110301" y="48835"/>
                            <a:pt x="156610" y="50519"/>
                          </a:cubicBezTo>
                          <a:cubicBezTo>
                            <a:pt x="202919" y="52203"/>
                            <a:pt x="323323" y="50519"/>
                            <a:pt x="323323" y="50519"/>
                          </a:cubicBezTo>
                          <a:lnTo>
                            <a:pt x="702218" y="55571"/>
                          </a:lnTo>
                          <a:cubicBezTo>
                            <a:pt x="810835" y="54729"/>
                            <a:pt x="890824" y="49677"/>
                            <a:pt x="975023" y="45467"/>
                          </a:cubicBezTo>
                          <a:cubicBezTo>
                            <a:pt x="1059222" y="41257"/>
                            <a:pt x="1138369" y="35364"/>
                            <a:pt x="1207412" y="30312"/>
                          </a:cubicBezTo>
                          <a:cubicBezTo>
                            <a:pt x="1276455" y="25260"/>
                            <a:pt x="1332868" y="20208"/>
                            <a:pt x="1389281" y="15156"/>
                          </a:cubicBezTo>
                        </a:path>
                      </a:pathLst>
                    </a:cu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>
                      <a:off x="4343169" y="5942250"/>
                      <a:ext cx="456276" cy="76972"/>
                    </a:xfrm>
                    <a:custGeom>
                      <a:avLst/>
                      <a:gdLst>
                        <a:gd name="connsiteX0" fmla="*/ 0 w 1389281"/>
                        <a:gd name="connsiteY0" fmla="*/ 0 h 55571"/>
                        <a:gd name="connsiteX1" fmla="*/ 45467 w 1389281"/>
                        <a:gd name="connsiteY1" fmla="*/ 40415 h 55571"/>
                        <a:gd name="connsiteX2" fmla="*/ 156610 w 1389281"/>
                        <a:gd name="connsiteY2" fmla="*/ 50519 h 55571"/>
                        <a:gd name="connsiteX3" fmla="*/ 323323 w 1389281"/>
                        <a:gd name="connsiteY3" fmla="*/ 50519 h 55571"/>
                        <a:gd name="connsiteX4" fmla="*/ 702218 w 1389281"/>
                        <a:gd name="connsiteY4" fmla="*/ 55571 h 55571"/>
                        <a:gd name="connsiteX5" fmla="*/ 975023 w 1389281"/>
                        <a:gd name="connsiteY5" fmla="*/ 45467 h 55571"/>
                        <a:gd name="connsiteX6" fmla="*/ 1207412 w 1389281"/>
                        <a:gd name="connsiteY6" fmla="*/ 30312 h 55571"/>
                        <a:gd name="connsiteX7" fmla="*/ 1389281 w 1389281"/>
                        <a:gd name="connsiteY7" fmla="*/ 15156 h 555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89281" h="55571">
                          <a:moveTo>
                            <a:pt x="0" y="0"/>
                          </a:moveTo>
                          <a:cubicBezTo>
                            <a:pt x="9682" y="15997"/>
                            <a:pt x="19365" y="31995"/>
                            <a:pt x="45467" y="40415"/>
                          </a:cubicBezTo>
                          <a:cubicBezTo>
                            <a:pt x="71569" y="48835"/>
                            <a:pt x="110301" y="48835"/>
                            <a:pt x="156610" y="50519"/>
                          </a:cubicBezTo>
                          <a:cubicBezTo>
                            <a:pt x="202919" y="52203"/>
                            <a:pt x="323323" y="50519"/>
                            <a:pt x="323323" y="50519"/>
                          </a:cubicBezTo>
                          <a:lnTo>
                            <a:pt x="702218" y="55571"/>
                          </a:lnTo>
                          <a:cubicBezTo>
                            <a:pt x="810835" y="54729"/>
                            <a:pt x="890824" y="49677"/>
                            <a:pt x="975023" y="45467"/>
                          </a:cubicBezTo>
                          <a:cubicBezTo>
                            <a:pt x="1059222" y="41257"/>
                            <a:pt x="1138369" y="35364"/>
                            <a:pt x="1207412" y="30312"/>
                          </a:cubicBezTo>
                          <a:cubicBezTo>
                            <a:pt x="1276455" y="25260"/>
                            <a:pt x="1332868" y="20208"/>
                            <a:pt x="1389281" y="15156"/>
                          </a:cubicBezTo>
                        </a:path>
                      </a:pathLst>
                    </a:cu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3733338" y="5942250"/>
                      <a:ext cx="456276" cy="76972"/>
                    </a:xfrm>
                    <a:custGeom>
                      <a:avLst/>
                      <a:gdLst>
                        <a:gd name="connsiteX0" fmla="*/ 0 w 1389281"/>
                        <a:gd name="connsiteY0" fmla="*/ 0 h 55571"/>
                        <a:gd name="connsiteX1" fmla="*/ 45467 w 1389281"/>
                        <a:gd name="connsiteY1" fmla="*/ 40415 h 55571"/>
                        <a:gd name="connsiteX2" fmla="*/ 156610 w 1389281"/>
                        <a:gd name="connsiteY2" fmla="*/ 50519 h 55571"/>
                        <a:gd name="connsiteX3" fmla="*/ 323323 w 1389281"/>
                        <a:gd name="connsiteY3" fmla="*/ 50519 h 55571"/>
                        <a:gd name="connsiteX4" fmla="*/ 702218 w 1389281"/>
                        <a:gd name="connsiteY4" fmla="*/ 55571 h 55571"/>
                        <a:gd name="connsiteX5" fmla="*/ 975023 w 1389281"/>
                        <a:gd name="connsiteY5" fmla="*/ 45467 h 55571"/>
                        <a:gd name="connsiteX6" fmla="*/ 1207412 w 1389281"/>
                        <a:gd name="connsiteY6" fmla="*/ 30312 h 55571"/>
                        <a:gd name="connsiteX7" fmla="*/ 1389281 w 1389281"/>
                        <a:gd name="connsiteY7" fmla="*/ 15156 h 555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89281" h="55571">
                          <a:moveTo>
                            <a:pt x="0" y="0"/>
                          </a:moveTo>
                          <a:cubicBezTo>
                            <a:pt x="9682" y="15997"/>
                            <a:pt x="19365" y="31995"/>
                            <a:pt x="45467" y="40415"/>
                          </a:cubicBezTo>
                          <a:cubicBezTo>
                            <a:pt x="71569" y="48835"/>
                            <a:pt x="110301" y="48835"/>
                            <a:pt x="156610" y="50519"/>
                          </a:cubicBezTo>
                          <a:cubicBezTo>
                            <a:pt x="202919" y="52203"/>
                            <a:pt x="323323" y="50519"/>
                            <a:pt x="323323" y="50519"/>
                          </a:cubicBezTo>
                          <a:lnTo>
                            <a:pt x="702218" y="55571"/>
                          </a:lnTo>
                          <a:cubicBezTo>
                            <a:pt x="810835" y="54729"/>
                            <a:pt x="890824" y="49677"/>
                            <a:pt x="975023" y="45467"/>
                          </a:cubicBezTo>
                          <a:cubicBezTo>
                            <a:pt x="1059222" y="41257"/>
                            <a:pt x="1138369" y="35364"/>
                            <a:pt x="1207412" y="30312"/>
                          </a:cubicBezTo>
                          <a:cubicBezTo>
                            <a:pt x="1276455" y="25260"/>
                            <a:pt x="1332868" y="20208"/>
                            <a:pt x="1389281" y="15156"/>
                          </a:cubicBezTo>
                        </a:path>
                      </a:pathLst>
                    </a:cu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sp>
                <p:nvSpPr>
                  <p:cNvPr id="93" name="Oval 92"/>
                  <p:cNvSpPr/>
                  <p:nvPr/>
                </p:nvSpPr>
                <p:spPr>
                  <a:xfrm>
                    <a:off x="4876800" y="5181600"/>
                    <a:ext cx="5334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5486400" y="5410200"/>
                    <a:ext cx="381000" cy="3048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4267200" y="5562600"/>
                    <a:ext cx="5334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038600" y="5181600"/>
                    <a:ext cx="5334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5943600" y="55626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5867400" y="57150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4114800" y="5638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4038600" y="57912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5334000" y="55626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5257800" y="57150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84" name="Oval 83"/>
                <p:cNvSpPr>
                  <a:spLocks noChangeArrowheads="1"/>
                </p:cNvSpPr>
                <p:nvPr/>
              </p:nvSpPr>
              <p:spPr bwMode="auto">
                <a:xfrm>
                  <a:off x="3810116" y="5944655"/>
                  <a:ext cx="151360" cy="151538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63500" dist="38100" dir="5400000" algn="t" rotWithShape="0">
                    <a:srgbClr val="000000">
                      <a:alpha val="39998"/>
                    </a:srgbClr>
                  </a:outerShdw>
                </a:effectLst>
                <a:ex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  <a:cs typeface="+mn-cs"/>
                  </a:endParaRPr>
                </a:p>
              </p:txBody>
            </p:sp>
            <p:sp>
              <p:nvSpPr>
                <p:cNvPr id="85" name="Oval 84"/>
                <p:cNvSpPr>
                  <a:spLocks noChangeArrowheads="1"/>
                </p:cNvSpPr>
                <p:nvPr/>
              </p:nvSpPr>
              <p:spPr bwMode="auto">
                <a:xfrm>
                  <a:off x="5029778" y="5944655"/>
                  <a:ext cx="151360" cy="151538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63500" dist="38100" dir="5400000" algn="t" rotWithShape="0">
                    <a:srgbClr val="000000">
                      <a:alpha val="39998"/>
                    </a:srgbClr>
                  </a:outerShdw>
                </a:effectLst>
                <a:ex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  <a:cs typeface="+mn-cs"/>
                  </a:endParaRPr>
                </a:p>
              </p:txBody>
            </p:sp>
            <p:sp>
              <p:nvSpPr>
                <p:cNvPr id="86" name="Oval 85"/>
                <p:cNvSpPr>
                  <a:spLocks noChangeArrowheads="1"/>
                </p:cNvSpPr>
                <p:nvPr/>
              </p:nvSpPr>
              <p:spPr bwMode="auto">
                <a:xfrm>
                  <a:off x="5716385" y="5944655"/>
                  <a:ext cx="151362" cy="151538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63500" dist="38100" dir="5400000" algn="t" rotWithShape="0">
                    <a:srgbClr val="000000">
                      <a:alpha val="39998"/>
                    </a:srgbClr>
                  </a:outerShdw>
                </a:effectLst>
                <a:ex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  <a:cs typeface="+mn-cs"/>
                  </a:endParaRPr>
                </a:p>
              </p:txBody>
            </p:sp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4496723" y="5944655"/>
                  <a:ext cx="151362" cy="151538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63500" dist="38100" dir="5400000" algn="t" rotWithShape="0">
                    <a:srgbClr val="000000">
                      <a:alpha val="39998"/>
                    </a:srgbClr>
                  </a:outerShdw>
                </a:effectLst>
                <a:ex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  <a:cs typeface="+mn-cs"/>
                  </a:endParaRPr>
                </a:p>
              </p:txBody>
            </p:sp>
            <p:sp>
              <p:nvSpPr>
                <p:cNvPr id="88" name="Oval 87"/>
                <p:cNvSpPr>
                  <a:spLocks noChangeArrowheads="1"/>
                </p:cNvSpPr>
                <p:nvPr/>
              </p:nvSpPr>
              <p:spPr bwMode="auto">
                <a:xfrm>
                  <a:off x="5562831" y="5182148"/>
                  <a:ext cx="153555" cy="15154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63500" dist="38100" dir="5400000" algn="t" rotWithShape="0">
                    <a:srgbClr val="000000">
                      <a:alpha val="39998"/>
                    </a:srgbClr>
                  </a:outerShdw>
                </a:effectLst>
                <a:ex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  <a:cs typeface="+mn-cs"/>
                  </a:endParaRPr>
                </a:p>
              </p:txBody>
            </p:sp>
            <p:sp>
              <p:nvSpPr>
                <p:cNvPr id="89" name="Oval 88"/>
                <p:cNvSpPr>
                  <a:spLocks noChangeArrowheads="1"/>
                </p:cNvSpPr>
                <p:nvPr/>
              </p:nvSpPr>
              <p:spPr bwMode="auto">
                <a:xfrm>
                  <a:off x="6095885" y="5182148"/>
                  <a:ext cx="153555" cy="15154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63500" dist="38100" dir="5400000" algn="t" rotWithShape="0">
                    <a:srgbClr val="000000">
                      <a:alpha val="39998"/>
                    </a:srgbClr>
                  </a:outerShdw>
                </a:effectLst>
                <a:ex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  <a:cs typeface="+mn-cs"/>
                  </a:endParaRPr>
                </a:p>
              </p:txBody>
            </p:sp>
            <p:sp>
              <p:nvSpPr>
                <p:cNvPr id="90" name="Oval 89"/>
                <p:cNvSpPr>
                  <a:spLocks noChangeArrowheads="1"/>
                </p:cNvSpPr>
                <p:nvPr/>
              </p:nvSpPr>
              <p:spPr bwMode="auto">
                <a:xfrm>
                  <a:off x="4953000" y="5639171"/>
                  <a:ext cx="153555" cy="15154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63500" dist="38100" dir="5400000" algn="t" rotWithShape="0">
                    <a:srgbClr val="000000">
                      <a:alpha val="39998"/>
                    </a:srgbClr>
                  </a:outerShdw>
                </a:effectLst>
                <a:ex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  <a:cs typeface="+mn-cs"/>
                  </a:endParaRPr>
                </a:p>
              </p:txBody>
            </p:sp>
            <p:sp>
              <p:nvSpPr>
                <p:cNvPr id="91" name="Oval 90"/>
                <p:cNvSpPr>
                  <a:spLocks noChangeArrowheads="1"/>
                </p:cNvSpPr>
                <p:nvPr/>
              </p:nvSpPr>
              <p:spPr bwMode="auto">
                <a:xfrm>
                  <a:off x="4801640" y="5562199"/>
                  <a:ext cx="151360" cy="153945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63500" dist="38100" dir="5400000" algn="t" rotWithShape="0">
                    <a:srgbClr val="000000">
                      <a:alpha val="39998"/>
                    </a:srgbClr>
                  </a:outerShdw>
                </a:effectLst>
                <a:ex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  <a:cs typeface="+mn-cs"/>
                  </a:endParaRPr>
                </a:p>
              </p:txBody>
            </p:sp>
          </p:grpSp>
          <p:grpSp>
            <p:nvGrpSpPr>
              <p:cNvPr id="44045" name="Group 105"/>
              <p:cNvGrpSpPr>
                <a:grpSpLocks/>
              </p:cNvGrpSpPr>
              <p:nvPr/>
            </p:nvGrpSpPr>
            <p:grpSpPr bwMode="auto">
              <a:xfrm>
                <a:off x="2057400" y="1865745"/>
                <a:ext cx="5791200" cy="1868055"/>
                <a:chOff x="2057400" y="1560945"/>
                <a:chExt cx="5791200" cy="1868055"/>
              </a:xfrm>
            </p:grpSpPr>
            <p:grpSp>
              <p:nvGrpSpPr>
                <p:cNvPr id="44047" name="Group 103"/>
                <p:cNvGrpSpPr>
                  <a:grpSpLocks/>
                </p:cNvGrpSpPr>
                <p:nvPr/>
              </p:nvGrpSpPr>
              <p:grpSpPr bwMode="auto">
                <a:xfrm>
                  <a:off x="2057400" y="2056438"/>
                  <a:ext cx="5791200" cy="1372562"/>
                  <a:chOff x="2133600" y="2666038"/>
                  <a:chExt cx="5791200" cy="1372562"/>
                </a:xfrm>
              </p:grpSpPr>
              <p:grpSp>
                <p:nvGrpSpPr>
                  <p:cNvPr id="4404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133600" y="2666038"/>
                    <a:ext cx="5791200" cy="1372562"/>
                    <a:chOff x="2133600" y="2666038"/>
                    <a:chExt cx="5791200" cy="1372562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rot="5400000">
                      <a:off x="4760910" y="3008987"/>
                      <a:ext cx="687940" cy="2194"/>
                    </a:xfrm>
                    <a:prstGeom prst="line">
                      <a:avLst/>
                    </a:prstGeom>
                    <a:ln w="38100" cap="rnd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055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3600" y="2774277"/>
                      <a:ext cx="5791200" cy="1264323"/>
                      <a:chOff x="2133600" y="2774277"/>
                      <a:chExt cx="5791200" cy="1264323"/>
                    </a:xfrm>
                  </p:grpSpPr>
                  <p:grpSp>
                    <p:nvGrpSpPr>
                      <p:cNvPr id="44057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3600" y="2774277"/>
                        <a:ext cx="5791200" cy="1264323"/>
                        <a:chOff x="2133600" y="2774277"/>
                        <a:chExt cx="5791200" cy="1264323"/>
                      </a:xfrm>
                    </p:grpSpPr>
                    <p:grpSp>
                      <p:nvGrpSpPr>
                        <p:cNvPr id="44061" name="Group 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33600" y="2774277"/>
                          <a:ext cx="5637645" cy="1264323"/>
                          <a:chOff x="2133600" y="2774277"/>
                          <a:chExt cx="5637645" cy="1264323"/>
                        </a:xfrm>
                      </p:grpSpPr>
                      <p:grpSp>
                        <p:nvGrpSpPr>
                          <p:cNvPr id="44071" name="Group 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33600" y="2774277"/>
                            <a:ext cx="5637645" cy="1101628"/>
                            <a:chOff x="1828800" y="2774277"/>
                            <a:chExt cx="5637645" cy="1101628"/>
                          </a:xfrm>
                        </p:grpSpPr>
                        <p:grpSp>
                          <p:nvGrpSpPr>
                            <p:cNvPr id="44084" name="Group 1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28800" y="2774277"/>
                              <a:ext cx="607639" cy="1101628"/>
                              <a:chOff x="838200" y="2774277"/>
                              <a:chExt cx="607639" cy="1101628"/>
                            </a:xfrm>
                          </p:grpSpPr>
                          <p:sp>
                            <p:nvSpPr>
                              <p:cNvPr id="80" name="Can 7"/>
                              <p:cNvSpPr/>
                              <p:nvPr/>
                            </p:nvSpPr>
                            <p:spPr>
                              <a:xfrm rot="16200000">
                                <a:off x="776304" y="2990004"/>
                                <a:ext cx="808209" cy="530860"/>
                              </a:xfrm>
                              <a:prstGeom prst="can">
                                <a:avLst>
                                  <a:gd name="adj" fmla="val 41064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tint val="66000"/>
                                      <a:satMod val="160000"/>
                                    </a:schemeClr>
                                  </a:gs>
                                  <a:gs pos="50000">
                                    <a:schemeClr val="accent1">
                                      <a:tint val="44500"/>
                                      <a:satMod val="160000"/>
                                    </a:schemeClr>
                                  </a:gs>
                                  <a:gs pos="100000">
                                    <a:schemeClr val="accent1">
                                      <a:tint val="23500"/>
                                      <a:satMod val="160000"/>
                                    </a:schemeClr>
                                  </a:gs>
                                </a:gsLst>
                                <a:lin ang="16200000" scaled="1"/>
                                <a:tileRect/>
                              </a:gradFill>
                              <a:effectLst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defRPr/>
                                </a:pPr>
                                <a:endParaRPr lang="en-GB" altLang="en-US" smtClean="0">
                                  <a:solidFill>
                                    <a:srgbClr val="FFFFFF"/>
                                  </a:solidFill>
                                  <a:latin typeface="Calibri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1" name="Freeform 14"/>
                              <p:cNvSpPr/>
                              <p:nvPr/>
                            </p:nvSpPr>
                            <p:spPr>
                              <a:xfrm>
                                <a:off x="838200" y="2774357"/>
                                <a:ext cx="386080" cy="1101666"/>
                              </a:xfrm>
                              <a:custGeom>
                                <a:avLst/>
                                <a:gdLst>
                                  <a:gd name="connsiteX0" fmla="*/ 231648 w 386080"/>
                                  <a:gd name="connsiteY0" fmla="*/ 85344 h 1011936"/>
                                  <a:gd name="connsiteX1" fmla="*/ 292608 w 386080"/>
                                  <a:gd name="connsiteY1" fmla="*/ 12192 h 1011936"/>
                                  <a:gd name="connsiteX2" fmla="*/ 353568 w 386080"/>
                                  <a:gd name="connsiteY2" fmla="*/ 158496 h 1011936"/>
                                  <a:gd name="connsiteX3" fmla="*/ 353568 w 386080"/>
                                  <a:gd name="connsiteY3" fmla="*/ 426720 h 1011936"/>
                                  <a:gd name="connsiteX4" fmla="*/ 353568 w 386080"/>
                                  <a:gd name="connsiteY4" fmla="*/ 682752 h 1011936"/>
                                  <a:gd name="connsiteX5" fmla="*/ 353568 w 386080"/>
                                  <a:gd name="connsiteY5" fmla="*/ 743712 h 1011936"/>
                                  <a:gd name="connsiteX6" fmla="*/ 353568 w 386080"/>
                                  <a:gd name="connsiteY6" fmla="*/ 865632 h 1011936"/>
                                  <a:gd name="connsiteX7" fmla="*/ 158496 w 386080"/>
                                  <a:gd name="connsiteY7" fmla="*/ 877824 h 1011936"/>
                                  <a:gd name="connsiteX8" fmla="*/ 97536 w 386080"/>
                                  <a:gd name="connsiteY8" fmla="*/ 926592 h 1011936"/>
                                  <a:gd name="connsiteX9" fmla="*/ 0 w 386080"/>
                                  <a:gd name="connsiteY9" fmla="*/ 1011936 h 101193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386080" h="1011936">
                                    <a:moveTo>
                                      <a:pt x="231648" y="85344"/>
                                    </a:moveTo>
                                    <a:cubicBezTo>
                                      <a:pt x="251968" y="42672"/>
                                      <a:pt x="272288" y="0"/>
                                      <a:pt x="292608" y="12192"/>
                                    </a:cubicBezTo>
                                    <a:cubicBezTo>
                                      <a:pt x="312928" y="24384"/>
                                      <a:pt x="343408" y="89408"/>
                                      <a:pt x="353568" y="158496"/>
                                    </a:cubicBezTo>
                                    <a:cubicBezTo>
                                      <a:pt x="363728" y="227584"/>
                                      <a:pt x="353568" y="426720"/>
                                      <a:pt x="353568" y="426720"/>
                                    </a:cubicBezTo>
                                    <a:lnTo>
                                      <a:pt x="353568" y="682752"/>
                                    </a:lnTo>
                                    <a:lnTo>
                                      <a:pt x="353568" y="743712"/>
                                    </a:lnTo>
                                    <a:cubicBezTo>
                                      <a:pt x="353568" y="774192"/>
                                      <a:pt x="386080" y="843280"/>
                                      <a:pt x="353568" y="865632"/>
                                    </a:cubicBezTo>
                                    <a:cubicBezTo>
                                      <a:pt x="321056" y="887984"/>
                                      <a:pt x="201168" y="867664"/>
                                      <a:pt x="158496" y="877824"/>
                                    </a:cubicBezTo>
                                    <a:cubicBezTo>
                                      <a:pt x="115824" y="887984"/>
                                      <a:pt x="123952" y="904240"/>
                                      <a:pt x="97536" y="926592"/>
                                    </a:cubicBezTo>
                                    <a:cubicBezTo>
                                      <a:pt x="71120" y="948944"/>
                                      <a:pt x="20320" y="997712"/>
                                      <a:pt x="0" y="1011936"/>
                                    </a:cubicBezTo>
                                  </a:path>
                                </a:pathLst>
                              </a:cu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>
                                  <a:defRPr/>
                                </a:pPr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2" name="Freeform 81"/>
                              <p:cNvSpPr/>
                              <p:nvPr/>
                            </p:nvSpPr>
                            <p:spPr>
                              <a:xfrm rot="170357">
                                <a:off x="1165052" y="2776762"/>
                                <a:ext cx="151360" cy="938100"/>
                              </a:xfrm>
                              <a:custGeom>
                                <a:avLst/>
                                <a:gdLst>
                                  <a:gd name="connsiteX0" fmla="*/ 0 w 152401"/>
                                  <a:gd name="connsiteY0" fmla="*/ 89182 h 891822"/>
                                  <a:gd name="connsiteX1" fmla="*/ 60960 w 152401"/>
                                  <a:gd name="connsiteY1" fmla="*/ 7902 h 891822"/>
                                  <a:gd name="connsiteX2" fmla="*/ 115147 w 152401"/>
                                  <a:gd name="connsiteY2" fmla="*/ 136595 h 891822"/>
                                  <a:gd name="connsiteX3" fmla="*/ 128694 w 152401"/>
                                  <a:gd name="connsiteY3" fmla="*/ 265288 h 891822"/>
                                  <a:gd name="connsiteX4" fmla="*/ 149014 w 152401"/>
                                  <a:gd name="connsiteY4" fmla="*/ 421075 h 891822"/>
                                  <a:gd name="connsiteX5" fmla="*/ 149014 w 152401"/>
                                  <a:gd name="connsiteY5" fmla="*/ 536222 h 891822"/>
                                  <a:gd name="connsiteX6" fmla="*/ 149014 w 152401"/>
                                  <a:gd name="connsiteY6" fmla="*/ 678462 h 891822"/>
                                  <a:gd name="connsiteX7" fmla="*/ 135467 w 152401"/>
                                  <a:gd name="connsiteY7" fmla="*/ 820702 h 891822"/>
                                  <a:gd name="connsiteX8" fmla="*/ 81280 w 152401"/>
                                  <a:gd name="connsiteY8" fmla="*/ 868115 h 891822"/>
                                  <a:gd name="connsiteX9" fmla="*/ 47414 w 152401"/>
                                  <a:gd name="connsiteY9" fmla="*/ 888435 h 891822"/>
                                  <a:gd name="connsiteX10" fmla="*/ 40640 w 152401"/>
                                  <a:gd name="connsiteY10" fmla="*/ 888435 h 89182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52401" h="891822">
                                    <a:moveTo>
                                      <a:pt x="0" y="89182"/>
                                    </a:moveTo>
                                    <a:cubicBezTo>
                                      <a:pt x="20884" y="44591"/>
                                      <a:pt x="41769" y="0"/>
                                      <a:pt x="60960" y="7902"/>
                                    </a:cubicBezTo>
                                    <a:cubicBezTo>
                                      <a:pt x="80151" y="15804"/>
                                      <a:pt x="103858" y="93697"/>
                                      <a:pt x="115147" y="136595"/>
                                    </a:cubicBezTo>
                                    <a:cubicBezTo>
                                      <a:pt x="126436" y="179493"/>
                                      <a:pt x="123050" y="217875"/>
                                      <a:pt x="128694" y="265288"/>
                                    </a:cubicBezTo>
                                    <a:cubicBezTo>
                                      <a:pt x="134338" y="312701"/>
                                      <a:pt x="145627" y="375919"/>
                                      <a:pt x="149014" y="421075"/>
                                    </a:cubicBezTo>
                                    <a:cubicBezTo>
                                      <a:pt x="152401" y="466231"/>
                                      <a:pt x="149014" y="536222"/>
                                      <a:pt x="149014" y="536222"/>
                                    </a:cubicBezTo>
                                    <a:cubicBezTo>
                                      <a:pt x="149014" y="579120"/>
                                      <a:pt x="151272" y="631049"/>
                                      <a:pt x="149014" y="678462"/>
                                    </a:cubicBezTo>
                                    <a:cubicBezTo>
                                      <a:pt x="146756" y="725875"/>
                                      <a:pt x="146756" y="789093"/>
                                      <a:pt x="135467" y="820702"/>
                                    </a:cubicBezTo>
                                    <a:cubicBezTo>
                                      <a:pt x="124178" y="852311"/>
                                      <a:pt x="95955" y="856826"/>
                                      <a:pt x="81280" y="868115"/>
                                    </a:cubicBezTo>
                                    <a:cubicBezTo>
                                      <a:pt x="66605" y="879404"/>
                                      <a:pt x="54187" y="885048"/>
                                      <a:pt x="47414" y="888435"/>
                                    </a:cubicBezTo>
                                    <a:cubicBezTo>
                                      <a:pt x="40641" y="891822"/>
                                      <a:pt x="40640" y="888435"/>
                                      <a:pt x="40640" y="888435"/>
                                    </a:cubicBezTo>
                                  </a:path>
                                </a:pathLst>
                              </a:custGeom>
                              <a:noFill/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>
                                  <a:defRPr/>
                                </a:pPr>
                                <a:endParaRPr lang="en-GB"/>
                              </a:p>
                            </p:txBody>
                          </p:sp>
                        </p:grpSp>
                        <p:grpSp>
                          <p:nvGrpSpPr>
                            <p:cNvPr id="44085" name="Group 1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460865" y="2776683"/>
                              <a:ext cx="500149" cy="938067"/>
                              <a:chOff x="946265" y="2776683"/>
                              <a:chExt cx="500149" cy="938067"/>
                            </a:xfrm>
                          </p:grpSpPr>
                          <p:sp>
                            <p:nvSpPr>
                              <p:cNvPr id="78" name="Can 18"/>
                              <p:cNvSpPr/>
                              <p:nvPr/>
                            </p:nvSpPr>
                            <p:spPr>
                              <a:xfrm rot="16200000">
                                <a:off x="791032" y="3004157"/>
                                <a:ext cx="810616" cy="500149"/>
                              </a:xfrm>
                              <a:prstGeom prst="can">
                                <a:avLst>
                                  <a:gd name="adj" fmla="val 41064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tint val="66000"/>
                                      <a:satMod val="160000"/>
                                    </a:schemeClr>
                                  </a:gs>
                                  <a:gs pos="50000">
                                    <a:schemeClr val="accent1">
                                      <a:tint val="44500"/>
                                      <a:satMod val="160000"/>
                                    </a:schemeClr>
                                  </a:gs>
                                  <a:gs pos="100000">
                                    <a:schemeClr val="accent1">
                                      <a:tint val="23500"/>
                                      <a:satMod val="160000"/>
                                    </a:schemeClr>
                                  </a:gs>
                                </a:gsLst>
                                <a:lin ang="16200000" scaled="1"/>
                                <a:tileRect/>
                              </a:gradFill>
                              <a:effectLst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defRPr/>
                                </a:pPr>
                                <a:endParaRPr lang="en-GB" altLang="en-US" smtClean="0">
                                  <a:solidFill>
                                    <a:srgbClr val="FFFFFF"/>
                                  </a:solidFill>
                                  <a:latin typeface="Calibri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" name="Freeform 78"/>
                              <p:cNvSpPr/>
                              <p:nvPr/>
                            </p:nvSpPr>
                            <p:spPr>
                              <a:xfrm rot="170357">
                                <a:off x="1165629" y="2776762"/>
                                <a:ext cx="151362" cy="938100"/>
                              </a:xfrm>
                              <a:custGeom>
                                <a:avLst/>
                                <a:gdLst>
                                  <a:gd name="connsiteX0" fmla="*/ 0 w 152401"/>
                                  <a:gd name="connsiteY0" fmla="*/ 89182 h 891822"/>
                                  <a:gd name="connsiteX1" fmla="*/ 60960 w 152401"/>
                                  <a:gd name="connsiteY1" fmla="*/ 7902 h 891822"/>
                                  <a:gd name="connsiteX2" fmla="*/ 115147 w 152401"/>
                                  <a:gd name="connsiteY2" fmla="*/ 136595 h 891822"/>
                                  <a:gd name="connsiteX3" fmla="*/ 128694 w 152401"/>
                                  <a:gd name="connsiteY3" fmla="*/ 265288 h 891822"/>
                                  <a:gd name="connsiteX4" fmla="*/ 149014 w 152401"/>
                                  <a:gd name="connsiteY4" fmla="*/ 421075 h 891822"/>
                                  <a:gd name="connsiteX5" fmla="*/ 149014 w 152401"/>
                                  <a:gd name="connsiteY5" fmla="*/ 536222 h 891822"/>
                                  <a:gd name="connsiteX6" fmla="*/ 149014 w 152401"/>
                                  <a:gd name="connsiteY6" fmla="*/ 678462 h 891822"/>
                                  <a:gd name="connsiteX7" fmla="*/ 135467 w 152401"/>
                                  <a:gd name="connsiteY7" fmla="*/ 820702 h 891822"/>
                                  <a:gd name="connsiteX8" fmla="*/ 81280 w 152401"/>
                                  <a:gd name="connsiteY8" fmla="*/ 868115 h 891822"/>
                                  <a:gd name="connsiteX9" fmla="*/ 47414 w 152401"/>
                                  <a:gd name="connsiteY9" fmla="*/ 888435 h 891822"/>
                                  <a:gd name="connsiteX10" fmla="*/ 40640 w 152401"/>
                                  <a:gd name="connsiteY10" fmla="*/ 888435 h 89182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52401" h="891822">
                                    <a:moveTo>
                                      <a:pt x="0" y="89182"/>
                                    </a:moveTo>
                                    <a:cubicBezTo>
                                      <a:pt x="20884" y="44591"/>
                                      <a:pt x="41769" y="0"/>
                                      <a:pt x="60960" y="7902"/>
                                    </a:cubicBezTo>
                                    <a:cubicBezTo>
                                      <a:pt x="80151" y="15804"/>
                                      <a:pt x="103858" y="93697"/>
                                      <a:pt x="115147" y="136595"/>
                                    </a:cubicBezTo>
                                    <a:cubicBezTo>
                                      <a:pt x="126436" y="179493"/>
                                      <a:pt x="123050" y="217875"/>
                                      <a:pt x="128694" y="265288"/>
                                    </a:cubicBezTo>
                                    <a:cubicBezTo>
                                      <a:pt x="134338" y="312701"/>
                                      <a:pt x="145627" y="375919"/>
                                      <a:pt x="149014" y="421075"/>
                                    </a:cubicBezTo>
                                    <a:cubicBezTo>
                                      <a:pt x="152401" y="466231"/>
                                      <a:pt x="149014" y="536222"/>
                                      <a:pt x="149014" y="536222"/>
                                    </a:cubicBezTo>
                                    <a:cubicBezTo>
                                      <a:pt x="149014" y="579120"/>
                                      <a:pt x="151272" y="631049"/>
                                      <a:pt x="149014" y="678462"/>
                                    </a:cubicBezTo>
                                    <a:cubicBezTo>
                                      <a:pt x="146756" y="725875"/>
                                      <a:pt x="146756" y="789093"/>
                                      <a:pt x="135467" y="820702"/>
                                    </a:cubicBezTo>
                                    <a:cubicBezTo>
                                      <a:pt x="124178" y="852311"/>
                                      <a:pt x="95955" y="856826"/>
                                      <a:pt x="81280" y="868115"/>
                                    </a:cubicBezTo>
                                    <a:cubicBezTo>
                                      <a:pt x="66605" y="879404"/>
                                      <a:pt x="54187" y="885048"/>
                                      <a:pt x="47414" y="888435"/>
                                    </a:cubicBezTo>
                                    <a:cubicBezTo>
                                      <a:pt x="40641" y="891822"/>
                                      <a:pt x="40640" y="888435"/>
                                      <a:pt x="40640" y="888435"/>
                                    </a:cubicBezTo>
                                  </a:path>
                                </a:pathLst>
                              </a:custGeom>
                              <a:noFill/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>
                                  <a:defRPr/>
                                </a:pPr>
                                <a:endParaRPr lang="en-GB"/>
                              </a:p>
                            </p:txBody>
                          </p:sp>
                        </p:grpSp>
                        <p:grpSp>
                          <p:nvGrpSpPr>
                            <p:cNvPr id="44086" name="Group 2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15924" y="2776683"/>
                              <a:ext cx="530860" cy="938067"/>
                              <a:chOff x="915324" y="2776683"/>
                              <a:chExt cx="530860" cy="938067"/>
                            </a:xfrm>
                          </p:grpSpPr>
                          <p:sp>
                            <p:nvSpPr>
                              <p:cNvPr id="75" name="Can 22"/>
                              <p:cNvSpPr/>
                              <p:nvPr/>
                            </p:nvSpPr>
                            <p:spPr>
                              <a:xfrm rot="16200000">
                                <a:off x="775447" y="2988800"/>
                                <a:ext cx="810616" cy="530860"/>
                              </a:xfrm>
                              <a:prstGeom prst="can">
                                <a:avLst>
                                  <a:gd name="adj" fmla="val 41064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tint val="66000"/>
                                      <a:satMod val="160000"/>
                                    </a:schemeClr>
                                  </a:gs>
                                  <a:gs pos="50000">
                                    <a:schemeClr val="accent1">
                                      <a:tint val="44500"/>
                                      <a:satMod val="160000"/>
                                    </a:schemeClr>
                                  </a:gs>
                                  <a:gs pos="100000">
                                    <a:schemeClr val="accent1">
                                      <a:tint val="23500"/>
                                      <a:satMod val="160000"/>
                                    </a:schemeClr>
                                  </a:gs>
                                </a:gsLst>
                                <a:lin ang="16200000" scaled="1"/>
                                <a:tileRect/>
                              </a:gradFill>
                              <a:effectLst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defRPr/>
                                </a:pPr>
                                <a:endParaRPr lang="en-GB" altLang="en-US" smtClean="0">
                                  <a:solidFill>
                                    <a:srgbClr val="FFFFFF"/>
                                  </a:solidFill>
                                  <a:latin typeface="Calibri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6" name="Freeform 75"/>
                              <p:cNvSpPr/>
                              <p:nvPr/>
                            </p:nvSpPr>
                            <p:spPr>
                              <a:xfrm rot="170357">
                                <a:off x="1165399" y="2776762"/>
                                <a:ext cx="151362" cy="938100"/>
                              </a:xfrm>
                              <a:custGeom>
                                <a:avLst/>
                                <a:gdLst>
                                  <a:gd name="connsiteX0" fmla="*/ 0 w 152401"/>
                                  <a:gd name="connsiteY0" fmla="*/ 89182 h 891822"/>
                                  <a:gd name="connsiteX1" fmla="*/ 60960 w 152401"/>
                                  <a:gd name="connsiteY1" fmla="*/ 7902 h 891822"/>
                                  <a:gd name="connsiteX2" fmla="*/ 115147 w 152401"/>
                                  <a:gd name="connsiteY2" fmla="*/ 136595 h 891822"/>
                                  <a:gd name="connsiteX3" fmla="*/ 128694 w 152401"/>
                                  <a:gd name="connsiteY3" fmla="*/ 265288 h 891822"/>
                                  <a:gd name="connsiteX4" fmla="*/ 149014 w 152401"/>
                                  <a:gd name="connsiteY4" fmla="*/ 421075 h 891822"/>
                                  <a:gd name="connsiteX5" fmla="*/ 149014 w 152401"/>
                                  <a:gd name="connsiteY5" fmla="*/ 536222 h 891822"/>
                                  <a:gd name="connsiteX6" fmla="*/ 149014 w 152401"/>
                                  <a:gd name="connsiteY6" fmla="*/ 678462 h 891822"/>
                                  <a:gd name="connsiteX7" fmla="*/ 135467 w 152401"/>
                                  <a:gd name="connsiteY7" fmla="*/ 820702 h 891822"/>
                                  <a:gd name="connsiteX8" fmla="*/ 81280 w 152401"/>
                                  <a:gd name="connsiteY8" fmla="*/ 868115 h 891822"/>
                                  <a:gd name="connsiteX9" fmla="*/ 47414 w 152401"/>
                                  <a:gd name="connsiteY9" fmla="*/ 888435 h 891822"/>
                                  <a:gd name="connsiteX10" fmla="*/ 40640 w 152401"/>
                                  <a:gd name="connsiteY10" fmla="*/ 888435 h 89182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52401" h="891822">
                                    <a:moveTo>
                                      <a:pt x="0" y="89182"/>
                                    </a:moveTo>
                                    <a:cubicBezTo>
                                      <a:pt x="20884" y="44591"/>
                                      <a:pt x="41769" y="0"/>
                                      <a:pt x="60960" y="7902"/>
                                    </a:cubicBezTo>
                                    <a:cubicBezTo>
                                      <a:pt x="80151" y="15804"/>
                                      <a:pt x="103858" y="93697"/>
                                      <a:pt x="115147" y="136595"/>
                                    </a:cubicBezTo>
                                    <a:cubicBezTo>
                                      <a:pt x="126436" y="179493"/>
                                      <a:pt x="123050" y="217875"/>
                                      <a:pt x="128694" y="265288"/>
                                    </a:cubicBezTo>
                                    <a:cubicBezTo>
                                      <a:pt x="134338" y="312701"/>
                                      <a:pt x="145627" y="375919"/>
                                      <a:pt x="149014" y="421075"/>
                                    </a:cubicBezTo>
                                    <a:cubicBezTo>
                                      <a:pt x="152401" y="466231"/>
                                      <a:pt x="149014" y="536222"/>
                                      <a:pt x="149014" y="536222"/>
                                    </a:cubicBezTo>
                                    <a:cubicBezTo>
                                      <a:pt x="149014" y="579120"/>
                                      <a:pt x="151272" y="631049"/>
                                      <a:pt x="149014" y="678462"/>
                                    </a:cubicBezTo>
                                    <a:cubicBezTo>
                                      <a:pt x="146756" y="725875"/>
                                      <a:pt x="146756" y="789093"/>
                                      <a:pt x="135467" y="820702"/>
                                    </a:cubicBezTo>
                                    <a:cubicBezTo>
                                      <a:pt x="124178" y="852311"/>
                                      <a:pt x="95955" y="856826"/>
                                      <a:pt x="81280" y="868115"/>
                                    </a:cubicBezTo>
                                    <a:cubicBezTo>
                                      <a:pt x="66605" y="879404"/>
                                      <a:pt x="54187" y="885048"/>
                                      <a:pt x="47414" y="888435"/>
                                    </a:cubicBezTo>
                                    <a:cubicBezTo>
                                      <a:pt x="40641" y="891822"/>
                                      <a:pt x="40640" y="888435"/>
                                      <a:pt x="40640" y="888435"/>
                                    </a:cubicBezTo>
                                  </a:path>
                                </a:pathLst>
                              </a:custGeom>
                              <a:noFill/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>
                                  <a:defRPr/>
                                </a:pPr>
                                <a:endParaRPr lang="en-GB"/>
                              </a:p>
                            </p:txBody>
                          </p:sp>
                        </p:grpSp>
                        <p:grpSp>
                          <p:nvGrpSpPr>
                            <p:cNvPr id="44087" name="Group 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975070" y="2776683"/>
                              <a:ext cx="491375" cy="938067"/>
                              <a:chOff x="955270" y="2776683"/>
                              <a:chExt cx="491375" cy="938067"/>
                            </a:xfrm>
                          </p:grpSpPr>
                          <p:sp>
                            <p:nvSpPr>
                              <p:cNvPr id="72" name="Can 71"/>
                              <p:cNvSpPr/>
                              <p:nvPr/>
                            </p:nvSpPr>
                            <p:spPr>
                              <a:xfrm rot="16200000">
                                <a:off x="795650" y="3008544"/>
                                <a:ext cx="810616" cy="491375"/>
                              </a:xfrm>
                              <a:prstGeom prst="can">
                                <a:avLst>
                                  <a:gd name="adj" fmla="val 41064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tint val="66000"/>
                                      <a:satMod val="160000"/>
                                    </a:schemeClr>
                                  </a:gs>
                                  <a:gs pos="50000">
                                    <a:schemeClr val="accent1">
                                      <a:tint val="44500"/>
                                      <a:satMod val="160000"/>
                                    </a:schemeClr>
                                  </a:gs>
                                  <a:gs pos="100000">
                                    <a:schemeClr val="accent1">
                                      <a:tint val="23500"/>
                                      <a:satMod val="160000"/>
                                    </a:schemeClr>
                                  </a:gs>
                                </a:gsLst>
                                <a:lin ang="16200000" scaled="1"/>
                                <a:tileRect/>
                              </a:gradFill>
                              <a:effectLst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charset="0"/>
                                    <a:ea typeface="ＭＳ Ｐゴシック" pitchFamily="-112" charset="-128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defRPr/>
                                </a:pPr>
                                <a:endParaRPr lang="en-GB" altLang="en-US" smtClean="0">
                                  <a:solidFill>
                                    <a:srgbClr val="FFFFFF"/>
                                  </a:solidFill>
                                  <a:latin typeface="Calibri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3" name="Freeform 28"/>
                              <p:cNvSpPr/>
                              <p:nvPr/>
                            </p:nvSpPr>
                            <p:spPr>
                              <a:xfrm rot="170357">
                                <a:off x="1165859" y="2776762"/>
                                <a:ext cx="151362" cy="938100"/>
                              </a:xfrm>
                              <a:custGeom>
                                <a:avLst/>
                                <a:gdLst>
                                  <a:gd name="connsiteX0" fmla="*/ 0 w 152401"/>
                                  <a:gd name="connsiteY0" fmla="*/ 89182 h 891822"/>
                                  <a:gd name="connsiteX1" fmla="*/ 60960 w 152401"/>
                                  <a:gd name="connsiteY1" fmla="*/ 7902 h 891822"/>
                                  <a:gd name="connsiteX2" fmla="*/ 115147 w 152401"/>
                                  <a:gd name="connsiteY2" fmla="*/ 136595 h 891822"/>
                                  <a:gd name="connsiteX3" fmla="*/ 128694 w 152401"/>
                                  <a:gd name="connsiteY3" fmla="*/ 265288 h 891822"/>
                                  <a:gd name="connsiteX4" fmla="*/ 149014 w 152401"/>
                                  <a:gd name="connsiteY4" fmla="*/ 421075 h 891822"/>
                                  <a:gd name="connsiteX5" fmla="*/ 149014 w 152401"/>
                                  <a:gd name="connsiteY5" fmla="*/ 536222 h 891822"/>
                                  <a:gd name="connsiteX6" fmla="*/ 149014 w 152401"/>
                                  <a:gd name="connsiteY6" fmla="*/ 678462 h 891822"/>
                                  <a:gd name="connsiteX7" fmla="*/ 135467 w 152401"/>
                                  <a:gd name="connsiteY7" fmla="*/ 820702 h 891822"/>
                                  <a:gd name="connsiteX8" fmla="*/ 81280 w 152401"/>
                                  <a:gd name="connsiteY8" fmla="*/ 868115 h 891822"/>
                                  <a:gd name="connsiteX9" fmla="*/ 47414 w 152401"/>
                                  <a:gd name="connsiteY9" fmla="*/ 888435 h 891822"/>
                                  <a:gd name="connsiteX10" fmla="*/ 40640 w 152401"/>
                                  <a:gd name="connsiteY10" fmla="*/ 888435 h 89182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52401" h="891822">
                                    <a:moveTo>
                                      <a:pt x="0" y="89182"/>
                                    </a:moveTo>
                                    <a:cubicBezTo>
                                      <a:pt x="20884" y="44591"/>
                                      <a:pt x="41769" y="0"/>
                                      <a:pt x="60960" y="7902"/>
                                    </a:cubicBezTo>
                                    <a:cubicBezTo>
                                      <a:pt x="80151" y="15804"/>
                                      <a:pt x="103858" y="93697"/>
                                      <a:pt x="115147" y="136595"/>
                                    </a:cubicBezTo>
                                    <a:cubicBezTo>
                                      <a:pt x="126436" y="179493"/>
                                      <a:pt x="123050" y="217875"/>
                                      <a:pt x="128694" y="265288"/>
                                    </a:cubicBezTo>
                                    <a:cubicBezTo>
                                      <a:pt x="134338" y="312701"/>
                                      <a:pt x="145627" y="375919"/>
                                      <a:pt x="149014" y="421075"/>
                                    </a:cubicBezTo>
                                    <a:cubicBezTo>
                                      <a:pt x="152401" y="466231"/>
                                      <a:pt x="149014" y="536222"/>
                                      <a:pt x="149014" y="536222"/>
                                    </a:cubicBezTo>
                                    <a:cubicBezTo>
                                      <a:pt x="149014" y="579120"/>
                                      <a:pt x="151272" y="631049"/>
                                      <a:pt x="149014" y="678462"/>
                                    </a:cubicBezTo>
                                    <a:cubicBezTo>
                                      <a:pt x="146756" y="725875"/>
                                      <a:pt x="146756" y="789093"/>
                                      <a:pt x="135467" y="820702"/>
                                    </a:cubicBezTo>
                                    <a:cubicBezTo>
                                      <a:pt x="124178" y="852311"/>
                                      <a:pt x="95955" y="856826"/>
                                      <a:pt x="81280" y="868115"/>
                                    </a:cubicBezTo>
                                    <a:cubicBezTo>
                                      <a:pt x="66605" y="879404"/>
                                      <a:pt x="54187" y="885048"/>
                                      <a:pt x="47414" y="888435"/>
                                    </a:cubicBezTo>
                                    <a:cubicBezTo>
                                      <a:pt x="40641" y="891822"/>
                                      <a:pt x="40640" y="888435"/>
                                      <a:pt x="40640" y="888435"/>
                                    </a:cubicBezTo>
                                  </a:path>
                                </a:pathLst>
                              </a:custGeom>
                              <a:noFill/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>
                                  <a:defRPr/>
                                </a:pPr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66" name="Freeform 30"/>
                            <p:cNvSpPr/>
                            <p:nvPr/>
                          </p:nvSpPr>
                          <p:spPr>
                            <a:xfrm>
                              <a:off x="2313594" y="3664349"/>
                              <a:ext cx="1388571" cy="55323"/>
                            </a:xfrm>
                            <a:custGeom>
                              <a:avLst/>
                              <a:gdLst>
                                <a:gd name="connsiteX0" fmla="*/ 0 w 1389281"/>
                                <a:gd name="connsiteY0" fmla="*/ 0 h 55571"/>
                                <a:gd name="connsiteX1" fmla="*/ 45467 w 1389281"/>
                                <a:gd name="connsiteY1" fmla="*/ 40415 h 55571"/>
                                <a:gd name="connsiteX2" fmla="*/ 156610 w 1389281"/>
                                <a:gd name="connsiteY2" fmla="*/ 50519 h 55571"/>
                                <a:gd name="connsiteX3" fmla="*/ 323323 w 1389281"/>
                                <a:gd name="connsiteY3" fmla="*/ 50519 h 55571"/>
                                <a:gd name="connsiteX4" fmla="*/ 702218 w 1389281"/>
                                <a:gd name="connsiteY4" fmla="*/ 55571 h 55571"/>
                                <a:gd name="connsiteX5" fmla="*/ 975023 w 1389281"/>
                                <a:gd name="connsiteY5" fmla="*/ 45467 h 55571"/>
                                <a:gd name="connsiteX6" fmla="*/ 1207412 w 1389281"/>
                                <a:gd name="connsiteY6" fmla="*/ 30312 h 55571"/>
                                <a:gd name="connsiteX7" fmla="*/ 1389281 w 1389281"/>
                                <a:gd name="connsiteY7" fmla="*/ 15156 h 5557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1389281" h="55571">
                                  <a:moveTo>
                                    <a:pt x="0" y="0"/>
                                  </a:moveTo>
                                  <a:cubicBezTo>
                                    <a:pt x="9682" y="15997"/>
                                    <a:pt x="19365" y="31995"/>
                                    <a:pt x="45467" y="40415"/>
                                  </a:cubicBezTo>
                                  <a:cubicBezTo>
                                    <a:pt x="71569" y="48835"/>
                                    <a:pt x="110301" y="48835"/>
                                    <a:pt x="156610" y="50519"/>
                                  </a:cubicBezTo>
                                  <a:cubicBezTo>
                                    <a:pt x="202919" y="52203"/>
                                    <a:pt x="323323" y="50519"/>
                                    <a:pt x="323323" y="50519"/>
                                  </a:cubicBezTo>
                                  <a:lnTo>
                                    <a:pt x="702218" y="55571"/>
                                  </a:lnTo>
                                  <a:cubicBezTo>
                                    <a:pt x="810835" y="54729"/>
                                    <a:pt x="890824" y="49677"/>
                                    <a:pt x="975023" y="45467"/>
                                  </a:cubicBezTo>
                                  <a:cubicBezTo>
                                    <a:pt x="1059222" y="41257"/>
                                    <a:pt x="1138369" y="35364"/>
                                    <a:pt x="1207412" y="30312"/>
                                  </a:cubicBezTo>
                                  <a:cubicBezTo>
                                    <a:pt x="1276455" y="25260"/>
                                    <a:pt x="1332868" y="20208"/>
                                    <a:pt x="1389281" y="15156"/>
                                  </a:cubicBezTo>
                                </a:path>
                              </a:pathLst>
                            </a:cu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GB"/>
                            </a:p>
                          </p:txBody>
                        </p:sp>
                        <p:sp>
                          <p:nvSpPr>
                            <p:cNvPr id="67" name="Freeform 66"/>
                            <p:cNvSpPr/>
                            <p:nvPr/>
                          </p:nvSpPr>
                          <p:spPr>
                            <a:xfrm rot="170357">
                              <a:off x="3603452" y="2776762"/>
                              <a:ext cx="153555" cy="938100"/>
                            </a:xfrm>
                            <a:custGeom>
                              <a:avLst/>
                              <a:gdLst>
                                <a:gd name="connsiteX0" fmla="*/ 0 w 152401"/>
                                <a:gd name="connsiteY0" fmla="*/ 89182 h 891822"/>
                                <a:gd name="connsiteX1" fmla="*/ 60960 w 152401"/>
                                <a:gd name="connsiteY1" fmla="*/ 7902 h 891822"/>
                                <a:gd name="connsiteX2" fmla="*/ 115147 w 152401"/>
                                <a:gd name="connsiteY2" fmla="*/ 136595 h 891822"/>
                                <a:gd name="connsiteX3" fmla="*/ 128694 w 152401"/>
                                <a:gd name="connsiteY3" fmla="*/ 265288 h 891822"/>
                                <a:gd name="connsiteX4" fmla="*/ 149014 w 152401"/>
                                <a:gd name="connsiteY4" fmla="*/ 421075 h 891822"/>
                                <a:gd name="connsiteX5" fmla="*/ 149014 w 152401"/>
                                <a:gd name="connsiteY5" fmla="*/ 536222 h 891822"/>
                                <a:gd name="connsiteX6" fmla="*/ 149014 w 152401"/>
                                <a:gd name="connsiteY6" fmla="*/ 678462 h 891822"/>
                                <a:gd name="connsiteX7" fmla="*/ 135467 w 152401"/>
                                <a:gd name="connsiteY7" fmla="*/ 820702 h 891822"/>
                                <a:gd name="connsiteX8" fmla="*/ 81280 w 152401"/>
                                <a:gd name="connsiteY8" fmla="*/ 868115 h 891822"/>
                                <a:gd name="connsiteX9" fmla="*/ 47414 w 152401"/>
                                <a:gd name="connsiteY9" fmla="*/ 888435 h 891822"/>
                                <a:gd name="connsiteX10" fmla="*/ 40640 w 152401"/>
                                <a:gd name="connsiteY10" fmla="*/ 888435 h 8918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52401" h="891822">
                                  <a:moveTo>
                                    <a:pt x="0" y="89182"/>
                                  </a:moveTo>
                                  <a:cubicBezTo>
                                    <a:pt x="20884" y="44591"/>
                                    <a:pt x="41769" y="0"/>
                                    <a:pt x="60960" y="7902"/>
                                  </a:cubicBezTo>
                                  <a:cubicBezTo>
                                    <a:pt x="80151" y="15804"/>
                                    <a:pt x="103858" y="93697"/>
                                    <a:pt x="115147" y="136595"/>
                                  </a:cubicBezTo>
                                  <a:cubicBezTo>
                                    <a:pt x="126436" y="179493"/>
                                    <a:pt x="123050" y="217875"/>
                                    <a:pt x="128694" y="265288"/>
                                  </a:cubicBezTo>
                                  <a:cubicBezTo>
                                    <a:pt x="134338" y="312701"/>
                                    <a:pt x="145627" y="375919"/>
                                    <a:pt x="149014" y="421075"/>
                                  </a:cubicBezTo>
                                  <a:cubicBezTo>
                                    <a:pt x="152401" y="466231"/>
                                    <a:pt x="149014" y="536222"/>
                                    <a:pt x="149014" y="536222"/>
                                  </a:cubicBezTo>
                                  <a:cubicBezTo>
                                    <a:pt x="149014" y="579120"/>
                                    <a:pt x="151272" y="631049"/>
                                    <a:pt x="149014" y="678462"/>
                                  </a:cubicBezTo>
                                  <a:cubicBezTo>
                                    <a:pt x="146756" y="725875"/>
                                    <a:pt x="146756" y="789093"/>
                                    <a:pt x="135467" y="820702"/>
                                  </a:cubicBezTo>
                                  <a:cubicBezTo>
                                    <a:pt x="124178" y="852311"/>
                                    <a:pt x="95955" y="856826"/>
                                    <a:pt x="81280" y="868115"/>
                                  </a:cubicBezTo>
                                  <a:cubicBezTo>
                                    <a:pt x="66605" y="879404"/>
                                    <a:pt x="54187" y="885048"/>
                                    <a:pt x="47414" y="888435"/>
                                  </a:cubicBezTo>
                                  <a:cubicBezTo>
                                    <a:pt x="40641" y="891822"/>
                                    <a:pt x="40640" y="888435"/>
                                    <a:pt x="40640" y="888435"/>
                                  </a:cubicBezTo>
                                </a:path>
                              </a:pathLst>
                            </a:custGeom>
                            <a:noFill/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GB"/>
                            </a:p>
                          </p:txBody>
                        </p:sp>
                        <p:sp>
                          <p:nvSpPr>
                            <p:cNvPr id="68" name="Freeform 67"/>
                            <p:cNvSpPr/>
                            <p:nvPr/>
                          </p:nvSpPr>
                          <p:spPr>
                            <a:xfrm rot="170357">
                              <a:off x="5889221" y="2776762"/>
                              <a:ext cx="153555" cy="938100"/>
                            </a:xfrm>
                            <a:custGeom>
                              <a:avLst/>
                              <a:gdLst>
                                <a:gd name="connsiteX0" fmla="*/ 0 w 152401"/>
                                <a:gd name="connsiteY0" fmla="*/ 89182 h 891822"/>
                                <a:gd name="connsiteX1" fmla="*/ 60960 w 152401"/>
                                <a:gd name="connsiteY1" fmla="*/ 7902 h 891822"/>
                                <a:gd name="connsiteX2" fmla="*/ 115147 w 152401"/>
                                <a:gd name="connsiteY2" fmla="*/ 136595 h 891822"/>
                                <a:gd name="connsiteX3" fmla="*/ 128694 w 152401"/>
                                <a:gd name="connsiteY3" fmla="*/ 265288 h 891822"/>
                                <a:gd name="connsiteX4" fmla="*/ 149014 w 152401"/>
                                <a:gd name="connsiteY4" fmla="*/ 421075 h 891822"/>
                                <a:gd name="connsiteX5" fmla="*/ 149014 w 152401"/>
                                <a:gd name="connsiteY5" fmla="*/ 536222 h 891822"/>
                                <a:gd name="connsiteX6" fmla="*/ 149014 w 152401"/>
                                <a:gd name="connsiteY6" fmla="*/ 678462 h 891822"/>
                                <a:gd name="connsiteX7" fmla="*/ 135467 w 152401"/>
                                <a:gd name="connsiteY7" fmla="*/ 820702 h 891822"/>
                                <a:gd name="connsiteX8" fmla="*/ 81280 w 152401"/>
                                <a:gd name="connsiteY8" fmla="*/ 868115 h 891822"/>
                                <a:gd name="connsiteX9" fmla="*/ 47414 w 152401"/>
                                <a:gd name="connsiteY9" fmla="*/ 888435 h 891822"/>
                                <a:gd name="connsiteX10" fmla="*/ 40640 w 152401"/>
                                <a:gd name="connsiteY10" fmla="*/ 888435 h 8918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52401" h="891822">
                                  <a:moveTo>
                                    <a:pt x="0" y="89182"/>
                                  </a:moveTo>
                                  <a:cubicBezTo>
                                    <a:pt x="20884" y="44591"/>
                                    <a:pt x="41769" y="0"/>
                                    <a:pt x="60960" y="7902"/>
                                  </a:cubicBezTo>
                                  <a:cubicBezTo>
                                    <a:pt x="80151" y="15804"/>
                                    <a:pt x="103858" y="93697"/>
                                    <a:pt x="115147" y="136595"/>
                                  </a:cubicBezTo>
                                  <a:cubicBezTo>
                                    <a:pt x="126436" y="179493"/>
                                    <a:pt x="123050" y="217875"/>
                                    <a:pt x="128694" y="265288"/>
                                  </a:cubicBezTo>
                                  <a:cubicBezTo>
                                    <a:pt x="134338" y="312701"/>
                                    <a:pt x="145627" y="375919"/>
                                    <a:pt x="149014" y="421075"/>
                                  </a:cubicBezTo>
                                  <a:cubicBezTo>
                                    <a:pt x="152401" y="466231"/>
                                    <a:pt x="149014" y="536222"/>
                                    <a:pt x="149014" y="536222"/>
                                  </a:cubicBezTo>
                                  <a:cubicBezTo>
                                    <a:pt x="149014" y="579120"/>
                                    <a:pt x="151272" y="631049"/>
                                    <a:pt x="149014" y="678462"/>
                                  </a:cubicBezTo>
                                  <a:cubicBezTo>
                                    <a:pt x="146756" y="725875"/>
                                    <a:pt x="146756" y="789093"/>
                                    <a:pt x="135467" y="820702"/>
                                  </a:cubicBezTo>
                                  <a:cubicBezTo>
                                    <a:pt x="124178" y="852311"/>
                                    <a:pt x="95955" y="856826"/>
                                    <a:pt x="81280" y="868115"/>
                                  </a:cubicBezTo>
                                  <a:cubicBezTo>
                                    <a:pt x="66605" y="879404"/>
                                    <a:pt x="54187" y="885048"/>
                                    <a:pt x="47414" y="888435"/>
                                  </a:cubicBezTo>
                                  <a:cubicBezTo>
                                    <a:pt x="40641" y="891822"/>
                                    <a:pt x="40640" y="888435"/>
                                    <a:pt x="40640" y="888435"/>
                                  </a:cubicBezTo>
                                </a:path>
                              </a:pathLst>
                            </a:custGeom>
                            <a:noFill/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GB"/>
                            </a:p>
                          </p:txBody>
                        </p:sp>
                        <p:sp>
                          <p:nvSpPr>
                            <p:cNvPr id="69" name="Freeform 68"/>
                            <p:cNvSpPr/>
                            <p:nvPr/>
                          </p:nvSpPr>
                          <p:spPr>
                            <a:xfrm>
                              <a:off x="3809654" y="3659539"/>
                              <a:ext cx="2151956" cy="74566"/>
                            </a:xfrm>
                            <a:custGeom>
                              <a:avLst/>
                              <a:gdLst>
                                <a:gd name="connsiteX0" fmla="*/ 0 w 1389281"/>
                                <a:gd name="connsiteY0" fmla="*/ 0 h 55571"/>
                                <a:gd name="connsiteX1" fmla="*/ 45467 w 1389281"/>
                                <a:gd name="connsiteY1" fmla="*/ 40415 h 55571"/>
                                <a:gd name="connsiteX2" fmla="*/ 156610 w 1389281"/>
                                <a:gd name="connsiteY2" fmla="*/ 50519 h 55571"/>
                                <a:gd name="connsiteX3" fmla="*/ 323323 w 1389281"/>
                                <a:gd name="connsiteY3" fmla="*/ 50519 h 55571"/>
                                <a:gd name="connsiteX4" fmla="*/ 702218 w 1389281"/>
                                <a:gd name="connsiteY4" fmla="*/ 55571 h 55571"/>
                                <a:gd name="connsiteX5" fmla="*/ 975023 w 1389281"/>
                                <a:gd name="connsiteY5" fmla="*/ 45467 h 55571"/>
                                <a:gd name="connsiteX6" fmla="*/ 1207412 w 1389281"/>
                                <a:gd name="connsiteY6" fmla="*/ 30312 h 55571"/>
                                <a:gd name="connsiteX7" fmla="*/ 1389281 w 1389281"/>
                                <a:gd name="connsiteY7" fmla="*/ 15156 h 5557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1389281" h="55571">
                                  <a:moveTo>
                                    <a:pt x="0" y="0"/>
                                  </a:moveTo>
                                  <a:cubicBezTo>
                                    <a:pt x="9682" y="15997"/>
                                    <a:pt x="19365" y="31995"/>
                                    <a:pt x="45467" y="40415"/>
                                  </a:cubicBezTo>
                                  <a:cubicBezTo>
                                    <a:pt x="71569" y="48835"/>
                                    <a:pt x="110301" y="48835"/>
                                    <a:pt x="156610" y="50519"/>
                                  </a:cubicBezTo>
                                  <a:cubicBezTo>
                                    <a:pt x="202919" y="52203"/>
                                    <a:pt x="323323" y="50519"/>
                                    <a:pt x="323323" y="50519"/>
                                  </a:cubicBezTo>
                                  <a:lnTo>
                                    <a:pt x="702218" y="55571"/>
                                  </a:lnTo>
                                  <a:cubicBezTo>
                                    <a:pt x="810835" y="54729"/>
                                    <a:pt x="890824" y="49677"/>
                                    <a:pt x="975023" y="45467"/>
                                  </a:cubicBezTo>
                                  <a:cubicBezTo>
                                    <a:pt x="1059222" y="41257"/>
                                    <a:pt x="1138369" y="35364"/>
                                    <a:pt x="1207412" y="30312"/>
                                  </a:cubicBezTo>
                                  <a:cubicBezTo>
                                    <a:pt x="1276455" y="25260"/>
                                    <a:pt x="1332868" y="20208"/>
                                    <a:pt x="1389281" y="15156"/>
                                  </a:cubicBezTo>
                                </a:path>
                              </a:pathLst>
                            </a:cu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GB"/>
                            </a:p>
                          </p:txBody>
                        </p:sp>
                        <p:sp>
                          <p:nvSpPr>
                            <p:cNvPr id="70" name="Freeform 69"/>
                            <p:cNvSpPr/>
                            <p:nvPr/>
                          </p:nvSpPr>
                          <p:spPr>
                            <a:xfrm>
                              <a:off x="6095423" y="3659539"/>
                              <a:ext cx="1219662" cy="74566"/>
                            </a:xfrm>
                            <a:custGeom>
                              <a:avLst/>
                              <a:gdLst>
                                <a:gd name="connsiteX0" fmla="*/ 0 w 1389281"/>
                                <a:gd name="connsiteY0" fmla="*/ 0 h 55571"/>
                                <a:gd name="connsiteX1" fmla="*/ 45467 w 1389281"/>
                                <a:gd name="connsiteY1" fmla="*/ 40415 h 55571"/>
                                <a:gd name="connsiteX2" fmla="*/ 156610 w 1389281"/>
                                <a:gd name="connsiteY2" fmla="*/ 50519 h 55571"/>
                                <a:gd name="connsiteX3" fmla="*/ 323323 w 1389281"/>
                                <a:gd name="connsiteY3" fmla="*/ 50519 h 55571"/>
                                <a:gd name="connsiteX4" fmla="*/ 702218 w 1389281"/>
                                <a:gd name="connsiteY4" fmla="*/ 55571 h 55571"/>
                                <a:gd name="connsiteX5" fmla="*/ 975023 w 1389281"/>
                                <a:gd name="connsiteY5" fmla="*/ 45467 h 55571"/>
                                <a:gd name="connsiteX6" fmla="*/ 1207412 w 1389281"/>
                                <a:gd name="connsiteY6" fmla="*/ 30312 h 55571"/>
                                <a:gd name="connsiteX7" fmla="*/ 1389281 w 1389281"/>
                                <a:gd name="connsiteY7" fmla="*/ 15156 h 5557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1389281" h="55571">
                                  <a:moveTo>
                                    <a:pt x="0" y="0"/>
                                  </a:moveTo>
                                  <a:cubicBezTo>
                                    <a:pt x="9682" y="15997"/>
                                    <a:pt x="19365" y="31995"/>
                                    <a:pt x="45467" y="40415"/>
                                  </a:cubicBezTo>
                                  <a:cubicBezTo>
                                    <a:pt x="71569" y="48835"/>
                                    <a:pt x="110301" y="48835"/>
                                    <a:pt x="156610" y="50519"/>
                                  </a:cubicBezTo>
                                  <a:cubicBezTo>
                                    <a:pt x="202919" y="52203"/>
                                    <a:pt x="323323" y="50519"/>
                                    <a:pt x="323323" y="50519"/>
                                  </a:cubicBezTo>
                                  <a:lnTo>
                                    <a:pt x="702218" y="55571"/>
                                  </a:lnTo>
                                  <a:cubicBezTo>
                                    <a:pt x="810835" y="54729"/>
                                    <a:pt x="890824" y="49677"/>
                                    <a:pt x="975023" y="45467"/>
                                  </a:cubicBezTo>
                                  <a:cubicBezTo>
                                    <a:pt x="1059222" y="41257"/>
                                    <a:pt x="1138369" y="35364"/>
                                    <a:pt x="1207412" y="30312"/>
                                  </a:cubicBezTo>
                                  <a:cubicBezTo>
                                    <a:pt x="1276455" y="25260"/>
                                    <a:pt x="1332868" y="20208"/>
                                    <a:pt x="1389281" y="15156"/>
                                  </a:cubicBezTo>
                                </a:path>
                              </a:pathLst>
                            </a:cu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GB"/>
                            </a:p>
                          </p:txBody>
                        </p:sp>
                        <p:sp>
                          <p:nvSpPr>
                            <p:cNvPr id="71" name="Freeform 70"/>
                            <p:cNvSpPr/>
                            <p:nvPr/>
                          </p:nvSpPr>
                          <p:spPr>
                            <a:xfrm rot="170357">
                              <a:off x="7108883" y="2776762"/>
                              <a:ext cx="153555" cy="938100"/>
                            </a:xfrm>
                            <a:custGeom>
                              <a:avLst/>
                              <a:gdLst>
                                <a:gd name="connsiteX0" fmla="*/ 0 w 152401"/>
                                <a:gd name="connsiteY0" fmla="*/ 89182 h 891822"/>
                                <a:gd name="connsiteX1" fmla="*/ 60960 w 152401"/>
                                <a:gd name="connsiteY1" fmla="*/ 7902 h 891822"/>
                                <a:gd name="connsiteX2" fmla="*/ 115147 w 152401"/>
                                <a:gd name="connsiteY2" fmla="*/ 136595 h 891822"/>
                                <a:gd name="connsiteX3" fmla="*/ 128694 w 152401"/>
                                <a:gd name="connsiteY3" fmla="*/ 265288 h 891822"/>
                                <a:gd name="connsiteX4" fmla="*/ 149014 w 152401"/>
                                <a:gd name="connsiteY4" fmla="*/ 421075 h 891822"/>
                                <a:gd name="connsiteX5" fmla="*/ 149014 w 152401"/>
                                <a:gd name="connsiteY5" fmla="*/ 536222 h 891822"/>
                                <a:gd name="connsiteX6" fmla="*/ 149014 w 152401"/>
                                <a:gd name="connsiteY6" fmla="*/ 678462 h 891822"/>
                                <a:gd name="connsiteX7" fmla="*/ 135467 w 152401"/>
                                <a:gd name="connsiteY7" fmla="*/ 820702 h 891822"/>
                                <a:gd name="connsiteX8" fmla="*/ 81280 w 152401"/>
                                <a:gd name="connsiteY8" fmla="*/ 868115 h 891822"/>
                                <a:gd name="connsiteX9" fmla="*/ 47414 w 152401"/>
                                <a:gd name="connsiteY9" fmla="*/ 888435 h 891822"/>
                                <a:gd name="connsiteX10" fmla="*/ 40640 w 152401"/>
                                <a:gd name="connsiteY10" fmla="*/ 888435 h 8918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52401" h="891822">
                                  <a:moveTo>
                                    <a:pt x="0" y="89182"/>
                                  </a:moveTo>
                                  <a:cubicBezTo>
                                    <a:pt x="20884" y="44591"/>
                                    <a:pt x="41769" y="0"/>
                                    <a:pt x="60960" y="7902"/>
                                  </a:cubicBezTo>
                                  <a:cubicBezTo>
                                    <a:pt x="80151" y="15804"/>
                                    <a:pt x="103858" y="93697"/>
                                    <a:pt x="115147" y="136595"/>
                                  </a:cubicBezTo>
                                  <a:cubicBezTo>
                                    <a:pt x="126436" y="179493"/>
                                    <a:pt x="123050" y="217875"/>
                                    <a:pt x="128694" y="265288"/>
                                  </a:cubicBezTo>
                                  <a:cubicBezTo>
                                    <a:pt x="134338" y="312701"/>
                                    <a:pt x="145627" y="375919"/>
                                    <a:pt x="149014" y="421075"/>
                                  </a:cubicBezTo>
                                  <a:cubicBezTo>
                                    <a:pt x="152401" y="466231"/>
                                    <a:pt x="149014" y="536222"/>
                                    <a:pt x="149014" y="536222"/>
                                  </a:cubicBezTo>
                                  <a:cubicBezTo>
                                    <a:pt x="149014" y="579120"/>
                                    <a:pt x="151272" y="631049"/>
                                    <a:pt x="149014" y="678462"/>
                                  </a:cubicBezTo>
                                  <a:cubicBezTo>
                                    <a:pt x="146756" y="725875"/>
                                    <a:pt x="146756" y="789093"/>
                                    <a:pt x="135467" y="820702"/>
                                  </a:cubicBezTo>
                                  <a:cubicBezTo>
                                    <a:pt x="124178" y="852311"/>
                                    <a:pt x="95955" y="856826"/>
                                    <a:pt x="81280" y="868115"/>
                                  </a:cubicBezTo>
                                  <a:cubicBezTo>
                                    <a:pt x="66605" y="879404"/>
                                    <a:pt x="54187" y="885048"/>
                                    <a:pt x="47414" y="888435"/>
                                  </a:cubicBezTo>
                                  <a:cubicBezTo>
                                    <a:pt x="40641" y="891822"/>
                                    <a:pt x="40640" y="888435"/>
                                    <a:pt x="40640" y="888435"/>
                                  </a:cubicBezTo>
                                </a:path>
                              </a:pathLst>
                            </a:custGeom>
                            <a:noFill/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58" name="Oval 57"/>
                          <p:cNvSpPr/>
                          <p:nvPr/>
                        </p:nvSpPr>
                        <p:spPr>
                          <a:xfrm>
                            <a:off x="2819400" y="3581400"/>
                            <a:ext cx="609600" cy="457200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noFill/>
                          </a:ln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defRPr/>
                            </a:pPr>
                            <a:endParaRPr lang="en-GB" altLang="en-US" smtClean="0">
                              <a:solidFill>
                                <a:srgbClr val="FFFFFF"/>
                              </a:solidFill>
                              <a:latin typeface="Calibri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9" name="Oval 58"/>
                          <p:cNvSpPr/>
                          <p:nvPr/>
                        </p:nvSpPr>
                        <p:spPr>
                          <a:xfrm>
                            <a:off x="4343400" y="3581400"/>
                            <a:ext cx="609600" cy="457200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noFill/>
                          </a:ln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defRPr/>
                            </a:pPr>
                            <a:endParaRPr lang="en-GB" altLang="en-US" smtClean="0">
                              <a:solidFill>
                                <a:srgbClr val="FFFFFF"/>
                              </a:solidFill>
                              <a:latin typeface="Calibri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0" name="Oval 59"/>
                          <p:cNvSpPr/>
                          <p:nvPr/>
                        </p:nvSpPr>
                        <p:spPr>
                          <a:xfrm>
                            <a:off x="3124200" y="3352800"/>
                            <a:ext cx="533400" cy="381000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noFill/>
                          </a:ln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defRPr/>
                            </a:pPr>
                            <a:endParaRPr lang="en-GB" altLang="en-US" smtClean="0">
                              <a:solidFill>
                                <a:srgbClr val="FFFFFF"/>
                              </a:solidFill>
                              <a:latin typeface="Calibri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1" name="Oval 60"/>
                          <p:cNvSpPr/>
                          <p:nvPr/>
                        </p:nvSpPr>
                        <p:spPr>
                          <a:xfrm>
                            <a:off x="4724400" y="3200400"/>
                            <a:ext cx="1066800" cy="838200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noFill/>
                          </a:ln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pitchFamily="-112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defRPr/>
                            </a:pPr>
                            <a:endParaRPr lang="en-GB" altLang="en-US" smtClean="0">
                              <a:solidFill>
                                <a:srgbClr val="FFFFFF"/>
                              </a:solidFill>
                              <a:latin typeface="Calibri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6477000" y="3048000"/>
                          <a:ext cx="228600" cy="228600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scene3d>
                          <a:camera prst="orthographicFront"/>
                          <a:lightRig rig="threePt" dir="t"/>
                        </a:scene3d>
                        <a:sp3d>
                          <a:bevelT prst="angle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4191000" y="3048000"/>
                          <a:ext cx="228600" cy="228600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scene3d>
                          <a:camera prst="orthographicFront"/>
                          <a:lightRig rig="threePt" dir="t"/>
                        </a:scene3d>
                        <a:sp3d>
                          <a:bevelT prst="angle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7696200" y="2971800"/>
                          <a:ext cx="228600" cy="228600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scene3d>
                          <a:camera prst="orthographicFront"/>
                          <a:lightRig rig="threePt" dir="t"/>
                        </a:scene3d>
                        <a:sp3d>
                          <a:bevelT prst="angle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52" name="Oval 51"/>
                      <p:cNvSpPr/>
                      <p:nvPr/>
                    </p:nvSpPr>
                    <p:spPr>
                      <a:xfrm>
                        <a:off x="2667000" y="3048000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prst="angl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9pPr>
                      </a:lstStyle>
                      <a:p>
                        <a:pPr algn="ctr" eaLnBrk="1" hangingPunct="1">
                          <a:defRPr/>
                        </a:pPr>
                        <a:endParaRPr lang="en-GB" altLang="en-US" smtClean="0">
                          <a:solidFill>
                            <a:srgbClr val="FFFFFF"/>
                          </a:solidFill>
                          <a:latin typeface="Calibri" pitchFamily="34" charset="0"/>
                        </a:endParaRPr>
                      </a:p>
                    </p:txBody>
                  </p:sp>
                </p:grp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5105978" y="2666114"/>
                      <a:ext cx="1752715" cy="2406"/>
                    </a:xfrm>
                    <a:prstGeom prst="straightConnector1">
                      <a:avLst/>
                    </a:prstGeom>
                    <a:ln w="38100" cap="rnd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2284962" y="3354054"/>
                    <a:ext cx="153555" cy="15154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25400">
                    <a:solidFill>
                      <a:srgbClr val="33CC33"/>
                    </a:solidFill>
                    <a:round/>
                    <a:headEnd/>
                    <a:tailEnd/>
                  </a:ln>
                  <a:effectLst>
                    <a:outerShdw blurRad="63500" dist="38100" dir="5400000" algn="t" rotWithShape="0">
                      <a:srgbClr val="000000">
                        <a:alpha val="39998"/>
                      </a:srgbClr>
                    </a:out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  <a:cs typeface="+mn-cs"/>
                    </a:endParaRPr>
                  </a:p>
                </p:txBody>
              </p:sp>
              <p:sp>
                <p:nvSpPr>
                  <p:cNvPr id="45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809538" y="3354054"/>
                    <a:ext cx="153555" cy="15154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25400">
                    <a:solidFill>
                      <a:srgbClr val="33CC33"/>
                    </a:solidFill>
                    <a:round/>
                    <a:headEnd/>
                    <a:tailEnd/>
                  </a:ln>
                  <a:effectLst>
                    <a:outerShdw blurRad="63500" dist="38100" dir="5400000" algn="t" rotWithShape="0">
                      <a:srgbClr val="000000">
                        <a:alpha val="39998"/>
                      </a:srgbClr>
                    </a:out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  <a:cs typeface="+mn-cs"/>
                    </a:endParaRPr>
                  </a:p>
                </p:txBody>
              </p:sp>
              <p:sp>
                <p:nvSpPr>
                  <p:cNvPr id="46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6095307" y="3354054"/>
                    <a:ext cx="153555" cy="15154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25400">
                    <a:solidFill>
                      <a:srgbClr val="33CC33"/>
                    </a:solidFill>
                    <a:round/>
                    <a:headEnd/>
                    <a:tailEnd/>
                  </a:ln>
                  <a:effectLst>
                    <a:outerShdw blurRad="63500" dist="38100" dir="5400000" algn="t" rotWithShape="0">
                      <a:srgbClr val="000000">
                        <a:alpha val="39998"/>
                      </a:srgbClr>
                    </a:out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  <a:cs typeface="+mn-cs"/>
                    </a:endParaRPr>
                  </a:p>
                </p:txBody>
              </p:sp>
              <p:sp>
                <p:nvSpPr>
                  <p:cNvPr id="47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7314969" y="3354054"/>
                    <a:ext cx="153555" cy="15154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25400">
                    <a:solidFill>
                      <a:srgbClr val="33CC33"/>
                    </a:solidFill>
                    <a:round/>
                    <a:headEnd/>
                    <a:tailEnd/>
                  </a:ln>
                  <a:effectLst>
                    <a:outerShdw blurRad="63500" dist="38100" dir="5400000" algn="t" rotWithShape="0">
                      <a:srgbClr val="000000">
                        <a:alpha val="39998"/>
                      </a:srgbClr>
                    </a:out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  <a:cs typeface="+mn-cs"/>
                    </a:endParaRPr>
                  </a:p>
                </p:txBody>
              </p:sp>
            </p:grpSp>
            <p:sp>
              <p:nvSpPr>
                <p:cNvPr id="44048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4795058" y="1560945"/>
                  <a:ext cx="1820867" cy="466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/>
                  <a:r>
                    <a:rPr lang="en-GB" altLang="en-US" sz="1400" b="1"/>
                    <a:t>Transcription</a:t>
                  </a:r>
                </a:p>
              </p:txBody>
            </p:sp>
          </p:grpSp>
          <p:sp>
            <p:nvSpPr>
              <p:cNvPr id="40" name="Down Arrow 39"/>
              <p:cNvSpPr/>
              <p:nvPr/>
            </p:nvSpPr>
            <p:spPr>
              <a:xfrm>
                <a:off x="4876223" y="4037868"/>
                <a:ext cx="381693" cy="533996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4039" name="TextBox 127"/>
            <p:cNvSpPr txBox="1">
              <a:spLocks noChangeArrowheads="1"/>
            </p:cNvSpPr>
            <p:nvPr/>
          </p:nvSpPr>
          <p:spPr bwMode="auto">
            <a:xfrm>
              <a:off x="1371600" y="4191000"/>
              <a:ext cx="508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200"/>
                <a:t>DNA</a:t>
              </a:r>
            </a:p>
          </p:txBody>
        </p:sp>
        <p:sp>
          <p:nvSpPr>
            <p:cNvPr id="44040" name="TextBox 128"/>
            <p:cNvSpPr txBox="1">
              <a:spLocks noChangeArrowheads="1"/>
            </p:cNvSpPr>
            <p:nvPr/>
          </p:nvSpPr>
          <p:spPr bwMode="auto">
            <a:xfrm>
              <a:off x="304800" y="3124200"/>
              <a:ext cx="1066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r" eaLnBrk="1" hangingPunct="1"/>
              <a:r>
                <a:rPr lang="en-GB" altLang="en-US" sz="1200" dirty="0"/>
                <a:t>Histone proteins</a:t>
              </a: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1295400" y="3352860"/>
              <a:ext cx="228600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rot="5400000" flipH="1" flipV="1">
              <a:off x="1455733" y="4030747"/>
              <a:ext cx="288935" cy="31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3" name="TextBox 135"/>
            <p:cNvSpPr txBox="1">
              <a:spLocks noChangeArrowheads="1"/>
            </p:cNvSpPr>
            <p:nvPr/>
          </p:nvSpPr>
          <p:spPr bwMode="auto">
            <a:xfrm>
              <a:off x="3810000" y="4114800"/>
              <a:ext cx="11207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/>
                <a:t>Silencing</a:t>
              </a:r>
            </a:p>
          </p:txBody>
        </p:sp>
      </p:grpSp>
      <p:grpSp>
        <p:nvGrpSpPr>
          <p:cNvPr id="182" name="Group 3"/>
          <p:cNvGrpSpPr>
            <a:grpSpLocks/>
          </p:cNvGrpSpPr>
          <p:nvPr/>
        </p:nvGrpSpPr>
        <p:grpSpPr bwMode="auto">
          <a:xfrm>
            <a:off x="5436040" y="2509441"/>
            <a:ext cx="3209925" cy="2071687"/>
            <a:chOff x="5786440" y="2133600"/>
            <a:chExt cx="3209923" cy="2071687"/>
          </a:xfrm>
        </p:grpSpPr>
        <p:grpSp>
          <p:nvGrpSpPr>
            <p:cNvPr id="183" name="Group 69"/>
            <p:cNvGrpSpPr>
              <a:grpSpLocks/>
            </p:cNvGrpSpPr>
            <p:nvPr/>
          </p:nvGrpSpPr>
          <p:grpSpPr bwMode="auto">
            <a:xfrm>
              <a:off x="5786440" y="2133600"/>
              <a:ext cx="3209923" cy="2071687"/>
              <a:chOff x="5857886" y="3372040"/>
              <a:chExt cx="3209457" cy="2071712"/>
            </a:xfrm>
          </p:grpSpPr>
          <p:grpSp>
            <p:nvGrpSpPr>
              <p:cNvPr id="185" name="Group 109"/>
              <p:cNvGrpSpPr>
                <a:grpSpLocks/>
              </p:cNvGrpSpPr>
              <p:nvPr/>
            </p:nvGrpSpPr>
            <p:grpSpPr bwMode="auto">
              <a:xfrm>
                <a:off x="5857886" y="3372040"/>
                <a:ext cx="3209457" cy="2071712"/>
                <a:chOff x="5072068" y="3805658"/>
                <a:chExt cx="4011822" cy="2786094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5078021" y="3805658"/>
                  <a:ext cx="3928490" cy="278609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grpSp>
              <p:nvGrpSpPr>
                <p:cNvPr id="188" name="Group 47"/>
                <p:cNvGrpSpPr>
                  <a:grpSpLocks/>
                </p:cNvGrpSpPr>
                <p:nvPr/>
              </p:nvGrpSpPr>
              <p:grpSpPr bwMode="auto">
                <a:xfrm>
                  <a:off x="5072068" y="4113089"/>
                  <a:ext cx="1079345" cy="1768608"/>
                  <a:chOff x="3884872" y="1526394"/>
                  <a:chExt cx="1746931" cy="2640140"/>
                </a:xfrm>
              </p:grpSpPr>
              <p:grpSp>
                <p:nvGrpSpPr>
                  <p:cNvPr id="21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884872" y="1526394"/>
                    <a:ext cx="1746931" cy="2093852"/>
                    <a:chOff x="5170756" y="1597832"/>
                    <a:chExt cx="1746931" cy="2093852"/>
                  </a:xfrm>
                </p:grpSpPr>
                <p:sp>
                  <p:nvSpPr>
                    <p:cNvPr id="214" name="Text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70756" y="3137146"/>
                      <a:ext cx="616562" cy="55453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GB" sz="1200" dirty="0">
                          <a:ea typeface="+mn-ea"/>
                          <a:cs typeface="+mn-cs"/>
                        </a:rPr>
                        <a:t>O</a:t>
                      </a:r>
                    </a:p>
                  </p:txBody>
                </p:sp>
                <p:sp>
                  <p:nvSpPr>
                    <p:cNvPr id="215" name="Hexagon 214"/>
                    <p:cNvSpPr/>
                    <p:nvPr/>
                  </p:nvSpPr>
                  <p:spPr>
                    <a:xfrm rot="16200000">
                      <a:off x="5782055" y="2291533"/>
                      <a:ext cx="1147316" cy="1123942"/>
                    </a:xfrm>
                    <a:prstGeom prst="hexagon">
                      <a:avLst>
                        <a:gd name="adj" fmla="val 28775"/>
                        <a:gd name="vf" fmla="val 115470"/>
                      </a:avLst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9pPr>
                    </a:lstStyle>
                    <a:p>
                      <a:pPr algn="ctr" eaLnBrk="1" hangingPunct="1">
                        <a:defRPr/>
                      </a:pPr>
                      <a:endParaRPr lang="en-GB" altLang="en-US" smtClean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16" name="Text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51094" y="2974611"/>
                      <a:ext cx="597295" cy="55453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GB" sz="1200" dirty="0">
                          <a:ea typeface="+mn-ea"/>
                          <a:cs typeface="+mn-cs"/>
                        </a:rPr>
                        <a:t>N</a:t>
                      </a:r>
                    </a:p>
                  </p:txBody>
                </p:sp>
                <p:sp>
                  <p:nvSpPr>
                    <p:cNvPr id="217" name="Text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51094" y="1597832"/>
                      <a:ext cx="953744" cy="55453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n-GB" altLang="en-US" sz="1200" smtClean="0">
                          <a:cs typeface="+mn-cs"/>
                        </a:rPr>
                        <a:t>NH</a:t>
                      </a:r>
                      <a:r>
                        <a:rPr lang="en-GB" altLang="en-US" sz="900" smtClean="0">
                          <a:cs typeface="+mn-cs"/>
                        </a:rPr>
                        <a:t>2</a:t>
                      </a:r>
                      <a:endParaRPr lang="en-GB" altLang="en-US" sz="1200" smtClean="0">
                        <a:cs typeface="+mn-cs"/>
                      </a:endParaRPr>
                    </a:p>
                  </p:txBody>
                </p:sp>
                <p:cxnSp>
                  <p:nvCxnSpPr>
                    <p:cNvPr id="218" name="Straight Connector 217"/>
                    <p:cNvCxnSpPr/>
                    <p:nvPr/>
                  </p:nvCxnSpPr>
                  <p:spPr>
                    <a:xfrm rot="10800000" flipV="1">
                      <a:off x="5572165" y="3070220"/>
                      <a:ext cx="215154" cy="143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rot="10800000" flipV="1">
                      <a:off x="5642813" y="3143520"/>
                      <a:ext cx="215154" cy="14341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rot="5400000">
                      <a:off x="6644213" y="2855087"/>
                      <a:ext cx="286829" cy="321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rot="5400000">
                      <a:off x="6215508" y="2142808"/>
                      <a:ext cx="28682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2" name="Text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8672" y="2209734"/>
                      <a:ext cx="597295" cy="55453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GB" sz="1200" dirty="0">
                          <a:ea typeface="+mn-ea"/>
                          <a:cs typeface="+mn-cs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21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4786314" y="3499142"/>
                    <a:ext cx="394660" cy="667392"/>
                    <a:chOff x="4786314" y="3499142"/>
                    <a:chExt cx="394660" cy="667392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rot="5400000">
                      <a:off x="4858976" y="3642555"/>
                      <a:ext cx="28682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3" name="Text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86314" y="3643314"/>
                      <a:ext cx="39466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2" charset="-128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2800"/>
                        <a:t>~</a:t>
                      </a:r>
                    </a:p>
                  </p:txBody>
                </p:sp>
              </p:grpSp>
            </p:grpSp>
            <p:grpSp>
              <p:nvGrpSpPr>
                <p:cNvPr id="189" name="Group 103"/>
                <p:cNvGrpSpPr>
                  <a:grpSpLocks/>
                </p:cNvGrpSpPr>
                <p:nvPr/>
              </p:nvGrpSpPr>
              <p:grpSpPr bwMode="auto">
                <a:xfrm>
                  <a:off x="7143451" y="4113089"/>
                  <a:ext cx="1758502" cy="1768608"/>
                  <a:chOff x="6857699" y="1755635"/>
                  <a:chExt cx="1758502" cy="1768608"/>
                </a:xfrm>
              </p:grpSpPr>
              <p:grpSp>
                <p:nvGrpSpPr>
                  <p:cNvPr id="193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857699" y="1755635"/>
                    <a:ext cx="1093231" cy="1768608"/>
                    <a:chOff x="3884362" y="1526394"/>
                    <a:chExt cx="1769409" cy="2640140"/>
                  </a:xfrm>
                </p:grpSpPr>
                <p:grpSp>
                  <p:nvGrpSpPr>
                    <p:cNvPr id="196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84362" y="1526394"/>
                      <a:ext cx="1769409" cy="2093852"/>
                      <a:chOff x="5170246" y="1597832"/>
                      <a:chExt cx="1769409" cy="2093852"/>
                    </a:xfrm>
                  </p:grpSpPr>
                  <p:sp>
                    <p:nvSpPr>
                      <p:cNvPr id="200" name="TextBox 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70250" y="3137146"/>
                        <a:ext cx="616564" cy="55453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en-GB" sz="1200" dirty="0">
                            <a:ea typeface="+mn-ea"/>
                            <a:cs typeface="+mn-cs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201" name="Hexagon 200"/>
                      <p:cNvSpPr/>
                      <p:nvPr/>
                    </p:nvSpPr>
                    <p:spPr>
                      <a:xfrm rot="16200000">
                        <a:off x="5779946" y="2293138"/>
                        <a:ext cx="1147316" cy="1120734"/>
                      </a:xfrm>
                      <a:prstGeom prst="hexagon">
                        <a:avLst>
                          <a:gd name="adj" fmla="val 28775"/>
                          <a:gd name="vf" fmla="val 115470"/>
                        </a:avLst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9pPr>
                      </a:lstStyle>
                      <a:p>
                        <a:pPr algn="ctr" eaLnBrk="1" hangingPunct="1">
                          <a:defRPr/>
                        </a:pPr>
                        <a:endParaRPr lang="en-GB" altLang="en-US" smtClean="0">
                          <a:solidFill>
                            <a:srgbClr val="FFFFFF"/>
                          </a:solidFill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02" name="Text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561" y="2209734"/>
                        <a:ext cx="597296" cy="55453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en-GB" sz="1200" dirty="0">
                            <a:ea typeface="+mn-ea"/>
                            <a:cs typeface="+mn-cs"/>
                          </a:rPr>
                          <a:t>N</a:t>
                        </a:r>
                      </a:p>
                    </p:txBody>
                  </p:sp>
                  <p:sp>
                    <p:nvSpPr>
                      <p:cNvPr id="203" name="TextBox 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989125" y="2974611"/>
                        <a:ext cx="597296" cy="55453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en-GB" sz="1200" dirty="0">
                            <a:ea typeface="+mn-ea"/>
                            <a:cs typeface="+mn-cs"/>
                          </a:rPr>
                          <a:t>N</a:t>
                        </a:r>
                      </a:p>
                    </p:txBody>
                  </p:sp>
                  <p:sp>
                    <p:nvSpPr>
                      <p:cNvPr id="204" name="TextBox 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989125" y="1597832"/>
                        <a:ext cx="950536" cy="55453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9pPr>
                      </a:lstStyle>
                      <a:p>
                        <a:pPr eaLnBrk="1" hangingPunct="1">
                          <a:defRPr/>
                        </a:pPr>
                        <a:r>
                          <a:rPr lang="en-GB" altLang="en-US" sz="1200" smtClean="0">
                            <a:cs typeface="+mn-cs"/>
                          </a:rPr>
                          <a:t>NH</a:t>
                        </a:r>
                        <a:r>
                          <a:rPr lang="en-GB" altLang="en-US" sz="900" smtClean="0">
                            <a:cs typeface="+mn-cs"/>
                          </a:rPr>
                          <a:t>2</a:t>
                        </a:r>
                        <a:endParaRPr lang="en-GB" altLang="en-US" sz="1200" smtClean="0">
                          <a:cs typeface="+mn-cs"/>
                        </a:endParaRPr>
                      </a:p>
                    </p:txBody>
                  </p:sp>
                  <p:cxnSp>
                    <p:nvCxnSpPr>
                      <p:cNvPr id="205" name="Straight Connector 204"/>
                      <p:cNvCxnSpPr/>
                      <p:nvPr/>
                    </p:nvCxnSpPr>
                    <p:spPr>
                      <a:xfrm rot="10800000" flipV="1">
                        <a:off x="5571660" y="3070220"/>
                        <a:ext cx="215154" cy="143413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 rot="10800000" flipV="1">
                        <a:off x="5642308" y="3143520"/>
                        <a:ext cx="215154" cy="14341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" name="Straight Connector 206"/>
                      <p:cNvCxnSpPr/>
                      <p:nvPr/>
                    </p:nvCxnSpPr>
                    <p:spPr>
                      <a:xfrm rot="10560000" flipV="1">
                        <a:off x="5989125" y="2515684"/>
                        <a:ext cx="308282" cy="15297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8" name="Straight Connector 207"/>
                      <p:cNvCxnSpPr/>
                      <p:nvPr/>
                    </p:nvCxnSpPr>
                    <p:spPr>
                      <a:xfrm rot="5400000">
                        <a:off x="6642105" y="2856693"/>
                        <a:ext cx="28682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rot="5400000">
                        <a:off x="6215005" y="2142808"/>
                        <a:ext cx="28682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86314" y="3457710"/>
                      <a:ext cx="394660" cy="708824"/>
                      <a:chOff x="4786314" y="3457710"/>
                      <a:chExt cx="394660" cy="708824"/>
                    </a:xfrm>
                  </p:grpSpPr>
                  <p:sp>
                    <p:nvSpPr>
                      <p:cNvPr id="198" name="Text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86314" y="3643314"/>
                        <a:ext cx="394660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pitchFamily="-112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GB" altLang="en-US" sz="2800"/>
                          <a:t>~</a:t>
                        </a:r>
                      </a:p>
                    </p:txBody>
                  </p:sp>
                  <p:cxnSp>
                    <p:nvCxnSpPr>
                      <p:cNvPr id="199" name="Straight Connector 198"/>
                      <p:cNvCxnSpPr>
                        <a:stCxn id="203" idx="2"/>
                      </p:cNvCxnSpPr>
                      <p:nvPr/>
                    </p:nvCxnSpPr>
                    <p:spPr>
                      <a:xfrm rot="5400000">
                        <a:off x="4837760" y="3621839"/>
                        <a:ext cx="32825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4" name="Straight Connector 193"/>
                  <p:cNvCxnSpPr/>
                  <p:nvPr/>
                </p:nvCxnSpPr>
                <p:spPr bwMode="auto">
                  <a:xfrm rot="10800000" flipV="1">
                    <a:off x="7929108" y="2285100"/>
                    <a:ext cx="136903" cy="12596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Text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72462" y="2000240"/>
                    <a:ext cx="54373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eaLnBrk="1" hangingPunct="1"/>
                    <a:r>
                      <a:rPr lang="en-GB" altLang="en-US" sz="1400">
                        <a:solidFill>
                          <a:srgbClr val="FF0000"/>
                        </a:solidFill>
                      </a:rPr>
                      <a:t>CH3</a:t>
                    </a:r>
                  </a:p>
                </p:txBody>
              </p:sp>
            </p:grpSp>
            <p:cxnSp>
              <p:nvCxnSpPr>
                <p:cNvPr id="190" name="Straight Arrow Connector 189"/>
                <p:cNvCxnSpPr/>
                <p:nvPr/>
              </p:nvCxnSpPr>
              <p:spPr>
                <a:xfrm>
                  <a:off x="6697035" y="5035383"/>
                  <a:ext cx="49999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5357819" y="6072206"/>
                  <a:ext cx="1170594" cy="455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/>
                  <a:r>
                    <a:rPr lang="en-GB" altLang="en-US" sz="1600"/>
                    <a:t>cytosine</a:t>
                  </a:r>
                </a:p>
              </p:txBody>
            </p:sp>
            <p:sp>
              <p:nvSpPr>
                <p:cNvPr id="192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6929454" y="6072206"/>
                  <a:ext cx="2154436" cy="455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/>
                  <a:r>
                    <a:rPr lang="en-GB" altLang="en-US" sz="1600"/>
                    <a:t>5-methylcytosine</a:t>
                  </a:r>
                </a:p>
              </p:txBody>
            </p:sp>
          </p:grpSp>
          <p:sp>
            <p:nvSpPr>
              <p:cNvPr id="186" name="TextBox 110"/>
              <p:cNvSpPr txBox="1">
                <a:spLocks noChangeArrowheads="1"/>
              </p:cNvSpPr>
              <p:nvPr/>
            </p:nvSpPr>
            <p:spPr bwMode="auto">
              <a:xfrm rot="-2123870">
                <a:off x="6798749" y="3718589"/>
                <a:ext cx="1404552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 sz="1200" dirty="0" err="1"/>
                  <a:t>Methyltransferase</a:t>
                </a:r>
                <a:endParaRPr lang="en-GB" altLang="en-US" sz="1200" dirty="0"/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 bwMode="auto">
            <a:xfrm flipH="1">
              <a:off x="6934202" y="3124200"/>
              <a:ext cx="4000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/>
          <p:cNvCxnSpPr/>
          <p:nvPr/>
        </p:nvCxnSpPr>
        <p:spPr bwMode="auto">
          <a:xfrm rot="16200000" flipH="1">
            <a:off x="8676501" y="5543454"/>
            <a:ext cx="247146" cy="243"/>
          </a:xfrm>
          <a:prstGeom prst="line">
            <a:avLst/>
          </a:prstGeom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793478" y="4726249"/>
            <a:ext cx="0" cy="8173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3396" y="5791495"/>
            <a:ext cx="26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 transcription</a:t>
            </a:r>
            <a:endParaRPr lang="en-A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angle 2"/>
          <p:cNvSpPr txBox="1">
            <a:spLocks noChangeArrowheads="1"/>
          </p:cNvSpPr>
          <p:nvPr/>
        </p:nvSpPr>
        <p:spPr>
          <a:xfrm>
            <a:off x="708166" y="5219995"/>
            <a:ext cx="46871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sz="1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Heterochromatin - composed of mainly repetitive DNA</a:t>
            </a:r>
            <a:endParaRPr lang="en-AU" altLang="en-US" sz="1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DNA methylation is found in the heterochromatic regions </a:t>
            </a:r>
            <a:endParaRPr lang="en-A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origin-ars.els-cdn.com/content/image/1-s2.0-S009286740601018X-gr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77"/>
          <a:stretch/>
        </p:blipFill>
        <p:spPr bwMode="auto">
          <a:xfrm>
            <a:off x="358880" y="2065849"/>
            <a:ext cx="8424936" cy="283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5589240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 smtClean="0"/>
              <a:t>Zhang et al., 2006. Cell, 126:6, 1189-1201.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277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32656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Heterochromatic </a:t>
            </a:r>
            <a:r>
              <a:rPr lang="en-GB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siRNAs</a:t>
            </a:r>
            <a:r>
              <a:rPr lang="en-GB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are preferentially derived from </a:t>
            </a:r>
            <a:r>
              <a:rPr lang="en-GB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pericentromeric</a:t>
            </a:r>
            <a:r>
              <a:rPr lang="en-GB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regions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563888" y="6535737"/>
            <a:ext cx="370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400" dirty="0" err="1">
                <a:latin typeface="Times New Roman" pitchFamily="18" charset="0"/>
                <a:cs typeface="Times New Roman" pitchFamily="18" charset="0"/>
              </a:rPr>
              <a:t>Kasschau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, et al., 2007 </a:t>
            </a:r>
            <a:r>
              <a:rPr lang="en-GB" altLang="en-US" sz="1400" dirty="0" err="1">
                <a:latin typeface="Times New Roman" pitchFamily="18" charset="0"/>
                <a:cs typeface="Times New Roman" pitchFamily="18" charset="0"/>
              </a:rPr>
              <a:t>PLoS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1400" dirty="0" err="1">
                <a:latin typeface="Times New Roman" pitchFamily="18" charset="0"/>
                <a:cs typeface="Times New Roman" pitchFamily="18" charset="0"/>
              </a:rPr>
              <a:t>Biol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 5(3): e57. </a:t>
            </a:r>
          </a:p>
        </p:txBody>
      </p: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0" y="2095561"/>
            <a:ext cx="8991600" cy="2362591"/>
            <a:chOff x="0" y="1447800"/>
            <a:chExt cx="8991600" cy="2362200"/>
          </a:xfrm>
        </p:grpSpPr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0" y="1981200"/>
              <a:ext cx="8991600" cy="1828800"/>
              <a:chOff x="0" y="1752608"/>
              <a:chExt cx="8991600" cy="1828800"/>
            </a:xfrm>
          </p:grpSpPr>
          <p:grpSp>
            <p:nvGrpSpPr>
              <p:cNvPr id="36" name="Group 13"/>
              <p:cNvGrpSpPr>
                <a:grpSpLocks/>
              </p:cNvGrpSpPr>
              <p:nvPr/>
            </p:nvGrpSpPr>
            <p:grpSpPr bwMode="auto">
              <a:xfrm>
                <a:off x="1295400" y="1752608"/>
                <a:ext cx="7696200" cy="1828800"/>
                <a:chOff x="762000" y="2286000"/>
                <a:chExt cx="7696200" cy="1828800"/>
              </a:xfrm>
            </p:grpSpPr>
            <p:pic>
              <p:nvPicPr>
                <p:cNvPr id="3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8263"/>
                <a:stretch>
                  <a:fillRect/>
                </a:stretch>
              </p:blipFill>
              <p:spPr bwMode="auto">
                <a:xfrm>
                  <a:off x="762000" y="2286000"/>
                  <a:ext cx="7696200" cy="990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3429000"/>
                  <a:ext cx="7696200" cy="685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0" y="2209800"/>
                <a:ext cx="129540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r" eaLnBrk="1" hangingPunct="1"/>
                <a:r>
                  <a:rPr lang="en-GB" altLang="en-US" sz="1200" dirty="0"/>
                  <a:t>Abundance of small RNAs</a:t>
                </a:r>
              </a:p>
            </p:txBody>
          </p:sp>
          <p:sp>
            <p:nvSpPr>
              <p:cNvPr id="38" name="TextBox 16"/>
              <p:cNvSpPr txBox="1">
                <a:spLocks noChangeArrowheads="1"/>
              </p:cNvSpPr>
              <p:nvPr/>
            </p:nvSpPr>
            <p:spPr bwMode="auto">
              <a:xfrm>
                <a:off x="0" y="2819400"/>
                <a:ext cx="13716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r" eaLnBrk="1" hangingPunct="1"/>
                <a:r>
                  <a:rPr lang="en-GB" altLang="en-US" sz="1200"/>
                  <a:t>Abundance of transposon/ retrotransposons</a:t>
                </a:r>
              </a:p>
            </p:txBody>
          </p:sp>
        </p:grpSp>
        <p:sp>
          <p:nvSpPr>
            <p:cNvPr id="32" name="TextBox 18"/>
            <p:cNvSpPr txBox="1">
              <a:spLocks noChangeArrowheads="1"/>
            </p:cNvSpPr>
            <p:nvPr/>
          </p:nvSpPr>
          <p:spPr bwMode="auto">
            <a:xfrm>
              <a:off x="1905000" y="1447800"/>
              <a:ext cx="1104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chemeClr val="tx2"/>
                  </a:solidFill>
                </a:rPr>
                <a:t>Chromosome</a:t>
              </a: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2209800" y="1828800"/>
              <a:ext cx="993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chemeClr val="tx2"/>
                  </a:solidFill>
                </a:rPr>
                <a:t>Centromere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2439207" y="2132692"/>
              <a:ext cx="152375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 rot="16200000">
              <a:off x="2438413" y="914349"/>
              <a:ext cx="152375" cy="1676400"/>
            </a:xfrm>
            <a:prstGeom prst="rightBrace">
              <a:avLst>
                <a:gd name="adj1" fmla="val 43747"/>
                <a:gd name="adj2" fmla="val 487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70" name="Text Box 2582"/>
          <p:cNvSpPr txBox="1">
            <a:spLocks noChangeArrowheads="1"/>
          </p:cNvSpPr>
          <p:nvPr/>
        </p:nvSpPr>
        <p:spPr bwMode="auto">
          <a:xfrm>
            <a:off x="193406" y="344349"/>
            <a:ext cx="87849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Heterochromatin </a:t>
            </a:r>
            <a:r>
              <a:rPr lang="en-AU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siRNAs</a:t>
            </a:r>
            <a:r>
              <a:rPr lang="en-A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are responsible for RNA-directed DNA methylation (</a:t>
            </a:r>
            <a:r>
              <a:rPr lang="en-A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RdDM</a:t>
            </a:r>
            <a:r>
              <a:rPr lang="en-A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AU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6" name="Freeform 1835"/>
          <p:cNvSpPr/>
          <p:nvPr/>
        </p:nvSpPr>
        <p:spPr bwMode="auto">
          <a:xfrm rot="3945947">
            <a:off x="711509" y="4058715"/>
            <a:ext cx="901001" cy="1114068"/>
          </a:xfrm>
          <a:custGeom>
            <a:avLst/>
            <a:gdLst>
              <a:gd name="connsiteX0" fmla="*/ 1009650 w 2514600"/>
              <a:gd name="connsiteY0" fmla="*/ 171450 h 3638550"/>
              <a:gd name="connsiteX1" fmla="*/ 895350 w 2514600"/>
              <a:gd name="connsiteY1" fmla="*/ 66675 h 3638550"/>
              <a:gd name="connsiteX2" fmla="*/ 866775 w 2514600"/>
              <a:gd name="connsiteY2" fmla="*/ 57150 h 3638550"/>
              <a:gd name="connsiteX3" fmla="*/ 800100 w 2514600"/>
              <a:gd name="connsiteY3" fmla="*/ 9525 h 3638550"/>
              <a:gd name="connsiteX4" fmla="*/ 771525 w 2514600"/>
              <a:gd name="connsiteY4" fmla="*/ 0 h 3638550"/>
              <a:gd name="connsiteX5" fmla="*/ 714375 w 2514600"/>
              <a:gd name="connsiteY5" fmla="*/ 19050 h 3638550"/>
              <a:gd name="connsiteX6" fmla="*/ 647700 w 2514600"/>
              <a:gd name="connsiteY6" fmla="*/ 47625 h 3638550"/>
              <a:gd name="connsiteX7" fmla="*/ 609600 w 2514600"/>
              <a:gd name="connsiteY7" fmla="*/ 57150 h 3638550"/>
              <a:gd name="connsiteX8" fmla="*/ 552450 w 2514600"/>
              <a:gd name="connsiteY8" fmla="*/ 76200 h 3638550"/>
              <a:gd name="connsiteX9" fmla="*/ 514350 w 2514600"/>
              <a:gd name="connsiteY9" fmla="*/ 85725 h 3638550"/>
              <a:gd name="connsiteX10" fmla="*/ 476250 w 2514600"/>
              <a:gd name="connsiteY10" fmla="*/ 104775 h 3638550"/>
              <a:gd name="connsiteX11" fmla="*/ 428625 w 2514600"/>
              <a:gd name="connsiteY11" fmla="*/ 114300 h 3638550"/>
              <a:gd name="connsiteX12" fmla="*/ 400050 w 2514600"/>
              <a:gd name="connsiteY12" fmla="*/ 123825 h 3638550"/>
              <a:gd name="connsiteX13" fmla="*/ 361950 w 2514600"/>
              <a:gd name="connsiteY13" fmla="*/ 133350 h 3638550"/>
              <a:gd name="connsiteX14" fmla="*/ 314325 w 2514600"/>
              <a:gd name="connsiteY14" fmla="*/ 142875 h 3638550"/>
              <a:gd name="connsiteX15" fmla="*/ 238125 w 2514600"/>
              <a:gd name="connsiteY15" fmla="*/ 171450 h 3638550"/>
              <a:gd name="connsiteX16" fmla="*/ 190500 w 2514600"/>
              <a:gd name="connsiteY16" fmla="*/ 180975 h 3638550"/>
              <a:gd name="connsiteX17" fmla="*/ 133350 w 2514600"/>
              <a:gd name="connsiteY17" fmla="*/ 200025 h 3638550"/>
              <a:gd name="connsiteX18" fmla="*/ 104775 w 2514600"/>
              <a:gd name="connsiteY18" fmla="*/ 209550 h 3638550"/>
              <a:gd name="connsiteX19" fmla="*/ 76200 w 2514600"/>
              <a:gd name="connsiteY19" fmla="*/ 219075 h 3638550"/>
              <a:gd name="connsiteX20" fmla="*/ 57150 w 2514600"/>
              <a:gd name="connsiteY20" fmla="*/ 276225 h 3638550"/>
              <a:gd name="connsiteX21" fmla="*/ 47625 w 2514600"/>
              <a:gd name="connsiteY21" fmla="*/ 304800 h 3638550"/>
              <a:gd name="connsiteX22" fmla="*/ 28575 w 2514600"/>
              <a:gd name="connsiteY22" fmla="*/ 371475 h 3638550"/>
              <a:gd name="connsiteX23" fmla="*/ 9525 w 2514600"/>
              <a:gd name="connsiteY23" fmla="*/ 409575 h 3638550"/>
              <a:gd name="connsiteX24" fmla="*/ 0 w 2514600"/>
              <a:gd name="connsiteY24" fmla="*/ 457200 h 3638550"/>
              <a:gd name="connsiteX25" fmla="*/ 9525 w 2514600"/>
              <a:gd name="connsiteY25" fmla="*/ 542925 h 3638550"/>
              <a:gd name="connsiteX26" fmla="*/ 38100 w 2514600"/>
              <a:gd name="connsiteY26" fmla="*/ 609600 h 3638550"/>
              <a:gd name="connsiteX27" fmla="*/ 47625 w 2514600"/>
              <a:gd name="connsiteY27" fmla="*/ 638175 h 3638550"/>
              <a:gd name="connsiteX28" fmla="*/ 66675 w 2514600"/>
              <a:gd name="connsiteY28" fmla="*/ 676275 h 3638550"/>
              <a:gd name="connsiteX29" fmla="*/ 85725 w 2514600"/>
              <a:gd name="connsiteY29" fmla="*/ 733425 h 3638550"/>
              <a:gd name="connsiteX30" fmla="*/ 123825 w 2514600"/>
              <a:gd name="connsiteY30" fmla="*/ 790575 h 3638550"/>
              <a:gd name="connsiteX31" fmla="*/ 133350 w 2514600"/>
              <a:gd name="connsiteY31" fmla="*/ 819150 h 3638550"/>
              <a:gd name="connsiteX32" fmla="*/ 171450 w 2514600"/>
              <a:gd name="connsiteY32" fmla="*/ 876300 h 3638550"/>
              <a:gd name="connsiteX33" fmla="*/ 209550 w 2514600"/>
              <a:gd name="connsiteY33" fmla="*/ 942975 h 3638550"/>
              <a:gd name="connsiteX34" fmla="*/ 228600 w 2514600"/>
              <a:gd name="connsiteY34" fmla="*/ 1000125 h 3638550"/>
              <a:gd name="connsiteX35" fmla="*/ 247650 w 2514600"/>
              <a:gd name="connsiteY35" fmla="*/ 1047750 h 3638550"/>
              <a:gd name="connsiteX36" fmla="*/ 257175 w 2514600"/>
              <a:gd name="connsiteY36" fmla="*/ 1095375 h 3638550"/>
              <a:gd name="connsiteX37" fmla="*/ 266700 w 2514600"/>
              <a:gd name="connsiteY37" fmla="*/ 1123950 h 3638550"/>
              <a:gd name="connsiteX38" fmla="*/ 285750 w 2514600"/>
              <a:gd name="connsiteY38" fmla="*/ 1200150 h 3638550"/>
              <a:gd name="connsiteX39" fmla="*/ 304800 w 2514600"/>
              <a:gd name="connsiteY39" fmla="*/ 1266825 h 3638550"/>
              <a:gd name="connsiteX40" fmla="*/ 323850 w 2514600"/>
              <a:gd name="connsiteY40" fmla="*/ 1323975 h 3638550"/>
              <a:gd name="connsiteX41" fmla="*/ 342900 w 2514600"/>
              <a:gd name="connsiteY41" fmla="*/ 1419225 h 3638550"/>
              <a:gd name="connsiteX42" fmla="*/ 371475 w 2514600"/>
              <a:gd name="connsiteY42" fmla="*/ 1524000 h 3638550"/>
              <a:gd name="connsiteX43" fmla="*/ 381000 w 2514600"/>
              <a:gd name="connsiteY43" fmla="*/ 1581150 h 3638550"/>
              <a:gd name="connsiteX44" fmla="*/ 400050 w 2514600"/>
              <a:gd name="connsiteY44" fmla="*/ 1809750 h 3638550"/>
              <a:gd name="connsiteX45" fmla="*/ 390525 w 2514600"/>
              <a:gd name="connsiteY45" fmla="*/ 1943100 h 3638550"/>
              <a:gd name="connsiteX46" fmla="*/ 381000 w 2514600"/>
              <a:gd name="connsiteY46" fmla="*/ 2028825 h 3638550"/>
              <a:gd name="connsiteX47" fmla="*/ 371475 w 2514600"/>
              <a:gd name="connsiteY47" fmla="*/ 2200275 h 3638550"/>
              <a:gd name="connsiteX48" fmla="*/ 381000 w 2514600"/>
              <a:gd name="connsiteY48" fmla="*/ 2305050 h 3638550"/>
              <a:gd name="connsiteX49" fmla="*/ 352425 w 2514600"/>
              <a:gd name="connsiteY49" fmla="*/ 2657475 h 3638550"/>
              <a:gd name="connsiteX50" fmla="*/ 342900 w 2514600"/>
              <a:gd name="connsiteY50" fmla="*/ 3086100 h 3638550"/>
              <a:gd name="connsiteX51" fmla="*/ 323850 w 2514600"/>
              <a:gd name="connsiteY51" fmla="*/ 3190875 h 3638550"/>
              <a:gd name="connsiteX52" fmla="*/ 314325 w 2514600"/>
              <a:gd name="connsiteY52" fmla="*/ 3248025 h 3638550"/>
              <a:gd name="connsiteX53" fmla="*/ 323850 w 2514600"/>
              <a:gd name="connsiteY53" fmla="*/ 3276600 h 3638550"/>
              <a:gd name="connsiteX54" fmla="*/ 333375 w 2514600"/>
              <a:gd name="connsiteY54" fmla="*/ 3457575 h 3638550"/>
              <a:gd name="connsiteX55" fmla="*/ 409575 w 2514600"/>
              <a:gd name="connsiteY55" fmla="*/ 3486150 h 3638550"/>
              <a:gd name="connsiteX56" fmla="*/ 438150 w 2514600"/>
              <a:gd name="connsiteY56" fmla="*/ 3495675 h 3638550"/>
              <a:gd name="connsiteX57" fmla="*/ 504825 w 2514600"/>
              <a:gd name="connsiteY57" fmla="*/ 3543300 h 3638550"/>
              <a:gd name="connsiteX58" fmla="*/ 571500 w 2514600"/>
              <a:gd name="connsiteY58" fmla="*/ 3562350 h 3638550"/>
              <a:gd name="connsiteX59" fmla="*/ 647700 w 2514600"/>
              <a:gd name="connsiteY59" fmla="*/ 3581400 h 3638550"/>
              <a:gd name="connsiteX60" fmla="*/ 895350 w 2514600"/>
              <a:gd name="connsiteY60" fmla="*/ 3571875 h 3638550"/>
              <a:gd name="connsiteX61" fmla="*/ 1143000 w 2514600"/>
              <a:gd name="connsiteY61" fmla="*/ 3590925 h 3638550"/>
              <a:gd name="connsiteX62" fmla="*/ 1266825 w 2514600"/>
              <a:gd name="connsiteY62" fmla="*/ 3600450 h 3638550"/>
              <a:gd name="connsiteX63" fmla="*/ 1400175 w 2514600"/>
              <a:gd name="connsiteY63" fmla="*/ 3619500 h 3638550"/>
              <a:gd name="connsiteX64" fmla="*/ 1524000 w 2514600"/>
              <a:gd name="connsiteY64" fmla="*/ 3638550 h 3638550"/>
              <a:gd name="connsiteX65" fmla="*/ 1714500 w 2514600"/>
              <a:gd name="connsiteY65" fmla="*/ 3629025 h 3638550"/>
              <a:gd name="connsiteX66" fmla="*/ 1876425 w 2514600"/>
              <a:gd name="connsiteY66" fmla="*/ 3609975 h 3638550"/>
              <a:gd name="connsiteX67" fmla="*/ 1914525 w 2514600"/>
              <a:gd name="connsiteY67" fmla="*/ 3552825 h 3638550"/>
              <a:gd name="connsiteX68" fmla="*/ 1933575 w 2514600"/>
              <a:gd name="connsiteY68" fmla="*/ 3486150 h 3638550"/>
              <a:gd name="connsiteX69" fmla="*/ 1905000 w 2514600"/>
              <a:gd name="connsiteY69" fmla="*/ 3419475 h 3638550"/>
              <a:gd name="connsiteX70" fmla="*/ 1809750 w 2514600"/>
              <a:gd name="connsiteY70" fmla="*/ 3390900 h 3638550"/>
              <a:gd name="connsiteX71" fmla="*/ 1704975 w 2514600"/>
              <a:gd name="connsiteY71" fmla="*/ 3371850 h 3638550"/>
              <a:gd name="connsiteX72" fmla="*/ 1533525 w 2514600"/>
              <a:gd name="connsiteY72" fmla="*/ 3352800 h 3638550"/>
              <a:gd name="connsiteX73" fmla="*/ 1495425 w 2514600"/>
              <a:gd name="connsiteY73" fmla="*/ 3343275 h 3638550"/>
              <a:gd name="connsiteX74" fmla="*/ 1466850 w 2514600"/>
              <a:gd name="connsiteY74" fmla="*/ 3324225 h 3638550"/>
              <a:gd name="connsiteX75" fmla="*/ 1466850 w 2514600"/>
              <a:gd name="connsiteY75" fmla="*/ 3248025 h 3638550"/>
              <a:gd name="connsiteX76" fmla="*/ 1485900 w 2514600"/>
              <a:gd name="connsiteY76" fmla="*/ 3219450 h 3638550"/>
              <a:gd name="connsiteX77" fmla="*/ 1504950 w 2514600"/>
              <a:gd name="connsiteY77" fmla="*/ 3152775 h 3638550"/>
              <a:gd name="connsiteX78" fmla="*/ 1524000 w 2514600"/>
              <a:gd name="connsiteY78" fmla="*/ 3067050 h 3638550"/>
              <a:gd name="connsiteX79" fmla="*/ 1504950 w 2514600"/>
              <a:gd name="connsiteY79" fmla="*/ 2752725 h 3638550"/>
              <a:gd name="connsiteX80" fmla="*/ 1495425 w 2514600"/>
              <a:gd name="connsiteY80" fmla="*/ 2695575 h 3638550"/>
              <a:gd name="connsiteX81" fmla="*/ 1476375 w 2514600"/>
              <a:gd name="connsiteY81" fmla="*/ 2619375 h 3638550"/>
              <a:gd name="connsiteX82" fmla="*/ 1457325 w 2514600"/>
              <a:gd name="connsiteY82" fmla="*/ 2552700 h 3638550"/>
              <a:gd name="connsiteX83" fmla="*/ 1466850 w 2514600"/>
              <a:gd name="connsiteY83" fmla="*/ 2314575 h 3638550"/>
              <a:gd name="connsiteX84" fmla="*/ 1457325 w 2514600"/>
              <a:gd name="connsiteY84" fmla="*/ 2190750 h 3638550"/>
              <a:gd name="connsiteX85" fmla="*/ 1438275 w 2514600"/>
              <a:gd name="connsiteY85" fmla="*/ 2076450 h 3638550"/>
              <a:gd name="connsiteX86" fmla="*/ 1457325 w 2514600"/>
              <a:gd name="connsiteY86" fmla="*/ 1809750 h 3638550"/>
              <a:gd name="connsiteX87" fmla="*/ 1466850 w 2514600"/>
              <a:gd name="connsiteY87" fmla="*/ 1781175 h 3638550"/>
              <a:gd name="connsiteX88" fmla="*/ 1514475 w 2514600"/>
              <a:gd name="connsiteY88" fmla="*/ 1704975 h 3638550"/>
              <a:gd name="connsiteX89" fmla="*/ 1543050 w 2514600"/>
              <a:gd name="connsiteY89" fmla="*/ 1676400 h 3638550"/>
              <a:gd name="connsiteX90" fmla="*/ 1562100 w 2514600"/>
              <a:gd name="connsiteY90" fmla="*/ 1638300 h 3638550"/>
              <a:gd name="connsiteX91" fmla="*/ 1609725 w 2514600"/>
              <a:gd name="connsiteY91" fmla="*/ 1581150 h 3638550"/>
              <a:gd name="connsiteX92" fmla="*/ 1638300 w 2514600"/>
              <a:gd name="connsiteY92" fmla="*/ 1543050 h 3638550"/>
              <a:gd name="connsiteX93" fmla="*/ 1724025 w 2514600"/>
              <a:gd name="connsiteY93" fmla="*/ 1495425 h 3638550"/>
              <a:gd name="connsiteX94" fmla="*/ 1762125 w 2514600"/>
              <a:gd name="connsiteY94" fmla="*/ 1476375 h 3638550"/>
              <a:gd name="connsiteX95" fmla="*/ 2171700 w 2514600"/>
              <a:gd name="connsiteY95" fmla="*/ 1485900 h 3638550"/>
              <a:gd name="connsiteX96" fmla="*/ 2409825 w 2514600"/>
              <a:gd name="connsiteY96" fmla="*/ 1485900 h 3638550"/>
              <a:gd name="connsiteX97" fmla="*/ 2447925 w 2514600"/>
              <a:gd name="connsiteY97" fmla="*/ 1428750 h 3638550"/>
              <a:gd name="connsiteX98" fmla="*/ 2486025 w 2514600"/>
              <a:gd name="connsiteY98" fmla="*/ 1295400 h 3638550"/>
              <a:gd name="connsiteX99" fmla="*/ 2495550 w 2514600"/>
              <a:gd name="connsiteY99" fmla="*/ 1257300 h 3638550"/>
              <a:gd name="connsiteX100" fmla="*/ 2514600 w 2514600"/>
              <a:gd name="connsiteY100" fmla="*/ 1047750 h 3638550"/>
              <a:gd name="connsiteX101" fmla="*/ 2505075 w 2514600"/>
              <a:gd name="connsiteY101" fmla="*/ 781050 h 3638550"/>
              <a:gd name="connsiteX102" fmla="*/ 2495550 w 2514600"/>
              <a:gd name="connsiteY102" fmla="*/ 723900 h 3638550"/>
              <a:gd name="connsiteX103" fmla="*/ 2476500 w 2514600"/>
              <a:gd name="connsiteY103" fmla="*/ 495300 h 3638550"/>
              <a:gd name="connsiteX104" fmla="*/ 2457450 w 2514600"/>
              <a:gd name="connsiteY104" fmla="*/ 400050 h 3638550"/>
              <a:gd name="connsiteX105" fmla="*/ 2438400 w 2514600"/>
              <a:gd name="connsiteY105" fmla="*/ 371475 h 3638550"/>
              <a:gd name="connsiteX106" fmla="*/ 2419350 w 2514600"/>
              <a:gd name="connsiteY106" fmla="*/ 314325 h 3638550"/>
              <a:gd name="connsiteX107" fmla="*/ 2371725 w 2514600"/>
              <a:gd name="connsiteY107" fmla="*/ 257175 h 3638550"/>
              <a:gd name="connsiteX108" fmla="*/ 2295525 w 2514600"/>
              <a:gd name="connsiteY108" fmla="*/ 180975 h 3638550"/>
              <a:gd name="connsiteX109" fmla="*/ 2266950 w 2514600"/>
              <a:gd name="connsiteY109" fmla="*/ 152400 h 3638550"/>
              <a:gd name="connsiteX110" fmla="*/ 2209800 w 2514600"/>
              <a:gd name="connsiteY110" fmla="*/ 85725 h 3638550"/>
              <a:gd name="connsiteX111" fmla="*/ 2181225 w 2514600"/>
              <a:gd name="connsiteY111" fmla="*/ 76200 h 3638550"/>
              <a:gd name="connsiteX112" fmla="*/ 2105025 w 2514600"/>
              <a:gd name="connsiteY112" fmla="*/ 47625 h 3638550"/>
              <a:gd name="connsiteX113" fmla="*/ 2047875 w 2514600"/>
              <a:gd name="connsiteY113" fmla="*/ 38100 h 3638550"/>
              <a:gd name="connsiteX114" fmla="*/ 1838325 w 2514600"/>
              <a:gd name="connsiteY114" fmla="*/ 47625 h 3638550"/>
              <a:gd name="connsiteX115" fmla="*/ 1752600 w 2514600"/>
              <a:gd name="connsiteY115" fmla="*/ 57150 h 3638550"/>
              <a:gd name="connsiteX116" fmla="*/ 1495425 w 2514600"/>
              <a:gd name="connsiteY116" fmla="*/ 76200 h 3638550"/>
              <a:gd name="connsiteX117" fmla="*/ 1114425 w 2514600"/>
              <a:gd name="connsiteY117" fmla="*/ 95250 h 3638550"/>
              <a:gd name="connsiteX118" fmla="*/ 1019175 w 2514600"/>
              <a:gd name="connsiteY118" fmla="*/ 76200 h 3638550"/>
              <a:gd name="connsiteX119" fmla="*/ 942975 w 2514600"/>
              <a:gd name="connsiteY119" fmla="*/ 57150 h 3638550"/>
              <a:gd name="connsiteX120" fmla="*/ 914400 w 2514600"/>
              <a:gd name="connsiteY120" fmla="*/ 47625 h 3638550"/>
              <a:gd name="connsiteX121" fmla="*/ 809625 w 2514600"/>
              <a:gd name="connsiteY121" fmla="*/ 3810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514600" h="3638550">
                <a:moveTo>
                  <a:pt x="1009650" y="171450"/>
                </a:moveTo>
                <a:cubicBezTo>
                  <a:pt x="920874" y="112266"/>
                  <a:pt x="1082989" y="223041"/>
                  <a:pt x="895350" y="66675"/>
                </a:cubicBezTo>
                <a:cubicBezTo>
                  <a:pt x="887637" y="60247"/>
                  <a:pt x="876300" y="60325"/>
                  <a:pt x="866775" y="57150"/>
                </a:cubicBezTo>
                <a:cubicBezTo>
                  <a:pt x="858146" y="50678"/>
                  <a:pt x="814028" y="16489"/>
                  <a:pt x="800100" y="9525"/>
                </a:cubicBezTo>
                <a:cubicBezTo>
                  <a:pt x="791120" y="5035"/>
                  <a:pt x="781050" y="3175"/>
                  <a:pt x="771525" y="0"/>
                </a:cubicBezTo>
                <a:cubicBezTo>
                  <a:pt x="752475" y="6350"/>
                  <a:pt x="732336" y="10070"/>
                  <a:pt x="714375" y="19050"/>
                </a:cubicBezTo>
                <a:cubicBezTo>
                  <a:pt x="680508" y="35983"/>
                  <a:pt x="680402" y="38282"/>
                  <a:pt x="647700" y="47625"/>
                </a:cubicBezTo>
                <a:cubicBezTo>
                  <a:pt x="635113" y="51221"/>
                  <a:pt x="622139" y="53388"/>
                  <a:pt x="609600" y="57150"/>
                </a:cubicBezTo>
                <a:cubicBezTo>
                  <a:pt x="590366" y="62920"/>
                  <a:pt x="571931" y="71330"/>
                  <a:pt x="552450" y="76200"/>
                </a:cubicBezTo>
                <a:cubicBezTo>
                  <a:pt x="539750" y="79375"/>
                  <a:pt x="526607" y="81128"/>
                  <a:pt x="514350" y="85725"/>
                </a:cubicBezTo>
                <a:cubicBezTo>
                  <a:pt x="501055" y="90711"/>
                  <a:pt x="489720" y="100285"/>
                  <a:pt x="476250" y="104775"/>
                </a:cubicBezTo>
                <a:cubicBezTo>
                  <a:pt x="460891" y="109895"/>
                  <a:pt x="444331" y="110373"/>
                  <a:pt x="428625" y="114300"/>
                </a:cubicBezTo>
                <a:cubicBezTo>
                  <a:pt x="418885" y="116735"/>
                  <a:pt x="409704" y="121067"/>
                  <a:pt x="400050" y="123825"/>
                </a:cubicBezTo>
                <a:cubicBezTo>
                  <a:pt x="387463" y="127421"/>
                  <a:pt x="374729" y="130510"/>
                  <a:pt x="361950" y="133350"/>
                </a:cubicBezTo>
                <a:cubicBezTo>
                  <a:pt x="346146" y="136862"/>
                  <a:pt x="330031" y="138948"/>
                  <a:pt x="314325" y="142875"/>
                </a:cubicBezTo>
                <a:cubicBezTo>
                  <a:pt x="277308" y="152129"/>
                  <a:pt x="281826" y="158340"/>
                  <a:pt x="238125" y="171450"/>
                </a:cubicBezTo>
                <a:cubicBezTo>
                  <a:pt x="222618" y="176102"/>
                  <a:pt x="206119" y="176715"/>
                  <a:pt x="190500" y="180975"/>
                </a:cubicBezTo>
                <a:cubicBezTo>
                  <a:pt x="171127" y="186259"/>
                  <a:pt x="152400" y="193675"/>
                  <a:pt x="133350" y="200025"/>
                </a:cubicBezTo>
                <a:lnTo>
                  <a:pt x="104775" y="209550"/>
                </a:lnTo>
                <a:lnTo>
                  <a:pt x="76200" y="219075"/>
                </a:lnTo>
                <a:lnTo>
                  <a:pt x="57150" y="276225"/>
                </a:lnTo>
                <a:cubicBezTo>
                  <a:pt x="53975" y="285750"/>
                  <a:pt x="50060" y="295060"/>
                  <a:pt x="47625" y="304800"/>
                </a:cubicBezTo>
                <a:cubicBezTo>
                  <a:pt x="42792" y="324134"/>
                  <a:pt x="36774" y="352344"/>
                  <a:pt x="28575" y="371475"/>
                </a:cubicBezTo>
                <a:cubicBezTo>
                  <a:pt x="22982" y="384526"/>
                  <a:pt x="15875" y="396875"/>
                  <a:pt x="9525" y="409575"/>
                </a:cubicBezTo>
                <a:cubicBezTo>
                  <a:pt x="6350" y="425450"/>
                  <a:pt x="0" y="441011"/>
                  <a:pt x="0" y="457200"/>
                </a:cubicBezTo>
                <a:cubicBezTo>
                  <a:pt x="0" y="485951"/>
                  <a:pt x="4798" y="514565"/>
                  <a:pt x="9525" y="542925"/>
                </a:cubicBezTo>
                <a:cubicBezTo>
                  <a:pt x="13586" y="567294"/>
                  <a:pt x="28637" y="587519"/>
                  <a:pt x="38100" y="609600"/>
                </a:cubicBezTo>
                <a:cubicBezTo>
                  <a:pt x="42055" y="618828"/>
                  <a:pt x="43670" y="628947"/>
                  <a:pt x="47625" y="638175"/>
                </a:cubicBezTo>
                <a:cubicBezTo>
                  <a:pt x="53218" y="651226"/>
                  <a:pt x="61402" y="663092"/>
                  <a:pt x="66675" y="676275"/>
                </a:cubicBezTo>
                <a:cubicBezTo>
                  <a:pt x="74133" y="694919"/>
                  <a:pt x="74586" y="716717"/>
                  <a:pt x="85725" y="733425"/>
                </a:cubicBezTo>
                <a:cubicBezTo>
                  <a:pt x="98425" y="752475"/>
                  <a:pt x="116585" y="768855"/>
                  <a:pt x="123825" y="790575"/>
                </a:cubicBezTo>
                <a:cubicBezTo>
                  <a:pt x="127000" y="800100"/>
                  <a:pt x="128474" y="810373"/>
                  <a:pt x="133350" y="819150"/>
                </a:cubicBezTo>
                <a:cubicBezTo>
                  <a:pt x="144469" y="839164"/>
                  <a:pt x="164210" y="854580"/>
                  <a:pt x="171450" y="876300"/>
                </a:cubicBezTo>
                <a:cubicBezTo>
                  <a:pt x="185995" y="919935"/>
                  <a:pt x="174951" y="896843"/>
                  <a:pt x="209550" y="942975"/>
                </a:cubicBezTo>
                <a:cubicBezTo>
                  <a:pt x="215900" y="962025"/>
                  <a:pt x="221142" y="981481"/>
                  <a:pt x="228600" y="1000125"/>
                </a:cubicBezTo>
                <a:cubicBezTo>
                  <a:pt x="234950" y="1016000"/>
                  <a:pt x="242737" y="1031373"/>
                  <a:pt x="247650" y="1047750"/>
                </a:cubicBezTo>
                <a:cubicBezTo>
                  <a:pt x="252302" y="1063257"/>
                  <a:pt x="253248" y="1079669"/>
                  <a:pt x="257175" y="1095375"/>
                </a:cubicBezTo>
                <a:cubicBezTo>
                  <a:pt x="259610" y="1105115"/>
                  <a:pt x="264058" y="1114264"/>
                  <a:pt x="266700" y="1123950"/>
                </a:cubicBezTo>
                <a:cubicBezTo>
                  <a:pt x="273589" y="1149209"/>
                  <a:pt x="277471" y="1175312"/>
                  <a:pt x="285750" y="1200150"/>
                </a:cubicBezTo>
                <a:cubicBezTo>
                  <a:pt x="317761" y="1296182"/>
                  <a:pt x="268920" y="1147224"/>
                  <a:pt x="304800" y="1266825"/>
                </a:cubicBezTo>
                <a:cubicBezTo>
                  <a:pt x="310570" y="1286059"/>
                  <a:pt x="319912" y="1304284"/>
                  <a:pt x="323850" y="1323975"/>
                </a:cubicBezTo>
                <a:cubicBezTo>
                  <a:pt x="330200" y="1355725"/>
                  <a:pt x="332661" y="1388508"/>
                  <a:pt x="342900" y="1419225"/>
                </a:cubicBezTo>
                <a:cubicBezTo>
                  <a:pt x="363730" y="1481714"/>
                  <a:pt x="360705" y="1464762"/>
                  <a:pt x="371475" y="1524000"/>
                </a:cubicBezTo>
                <a:cubicBezTo>
                  <a:pt x="374930" y="1543001"/>
                  <a:pt x="379078" y="1561933"/>
                  <a:pt x="381000" y="1581150"/>
                </a:cubicBezTo>
                <a:cubicBezTo>
                  <a:pt x="388608" y="1657235"/>
                  <a:pt x="400050" y="1809750"/>
                  <a:pt x="400050" y="1809750"/>
                </a:cubicBezTo>
                <a:cubicBezTo>
                  <a:pt x="396875" y="1854200"/>
                  <a:pt x="394385" y="1898704"/>
                  <a:pt x="390525" y="1943100"/>
                </a:cubicBezTo>
                <a:cubicBezTo>
                  <a:pt x="388034" y="1971743"/>
                  <a:pt x="383124" y="2000153"/>
                  <a:pt x="381000" y="2028825"/>
                </a:cubicBezTo>
                <a:cubicBezTo>
                  <a:pt x="376772" y="2085907"/>
                  <a:pt x="374650" y="2143125"/>
                  <a:pt x="371475" y="2200275"/>
                </a:cubicBezTo>
                <a:cubicBezTo>
                  <a:pt x="374650" y="2235200"/>
                  <a:pt x="381923" y="2269993"/>
                  <a:pt x="381000" y="2305050"/>
                </a:cubicBezTo>
                <a:cubicBezTo>
                  <a:pt x="378324" y="2406734"/>
                  <a:pt x="363550" y="2546222"/>
                  <a:pt x="352425" y="2657475"/>
                </a:cubicBezTo>
                <a:cubicBezTo>
                  <a:pt x="349250" y="2800350"/>
                  <a:pt x="348392" y="2943295"/>
                  <a:pt x="342900" y="3086100"/>
                </a:cubicBezTo>
                <a:cubicBezTo>
                  <a:pt x="340594" y="3146056"/>
                  <a:pt x="333531" y="3142469"/>
                  <a:pt x="323850" y="3190875"/>
                </a:cubicBezTo>
                <a:cubicBezTo>
                  <a:pt x="320062" y="3209813"/>
                  <a:pt x="317500" y="3228975"/>
                  <a:pt x="314325" y="3248025"/>
                </a:cubicBezTo>
                <a:cubicBezTo>
                  <a:pt x="317500" y="3257550"/>
                  <a:pt x="322941" y="3266601"/>
                  <a:pt x="323850" y="3276600"/>
                </a:cubicBezTo>
                <a:cubicBezTo>
                  <a:pt x="329319" y="3336760"/>
                  <a:pt x="322072" y="3398233"/>
                  <a:pt x="333375" y="3457575"/>
                </a:cubicBezTo>
                <a:cubicBezTo>
                  <a:pt x="337295" y="3478155"/>
                  <a:pt x="404642" y="3484917"/>
                  <a:pt x="409575" y="3486150"/>
                </a:cubicBezTo>
                <a:cubicBezTo>
                  <a:pt x="419315" y="3488585"/>
                  <a:pt x="429170" y="3491185"/>
                  <a:pt x="438150" y="3495675"/>
                </a:cubicBezTo>
                <a:cubicBezTo>
                  <a:pt x="467634" y="3510417"/>
                  <a:pt x="474624" y="3526042"/>
                  <a:pt x="504825" y="3543300"/>
                </a:cubicBezTo>
                <a:cubicBezTo>
                  <a:pt x="516244" y="3549825"/>
                  <a:pt x="562221" y="3559699"/>
                  <a:pt x="571500" y="3562350"/>
                </a:cubicBezTo>
                <a:cubicBezTo>
                  <a:pt x="639841" y="3581876"/>
                  <a:pt x="550874" y="3562035"/>
                  <a:pt x="647700" y="3581400"/>
                </a:cubicBezTo>
                <a:cubicBezTo>
                  <a:pt x="730250" y="3578225"/>
                  <a:pt x="812754" y="3570287"/>
                  <a:pt x="895350" y="3571875"/>
                </a:cubicBezTo>
                <a:cubicBezTo>
                  <a:pt x="978129" y="3573467"/>
                  <a:pt x="1060450" y="3584575"/>
                  <a:pt x="1143000" y="3590925"/>
                </a:cubicBezTo>
                <a:cubicBezTo>
                  <a:pt x="1184275" y="3594100"/>
                  <a:pt x="1225844" y="3594596"/>
                  <a:pt x="1266825" y="3600450"/>
                </a:cubicBezTo>
                <a:cubicBezTo>
                  <a:pt x="1311275" y="3606800"/>
                  <a:pt x="1355885" y="3612118"/>
                  <a:pt x="1400175" y="3619500"/>
                </a:cubicBezTo>
                <a:cubicBezTo>
                  <a:pt x="1479470" y="3632716"/>
                  <a:pt x="1438206" y="3626294"/>
                  <a:pt x="1524000" y="3638550"/>
                </a:cubicBezTo>
                <a:lnTo>
                  <a:pt x="1714500" y="3629025"/>
                </a:lnTo>
                <a:cubicBezTo>
                  <a:pt x="1851282" y="3620979"/>
                  <a:pt x="1807057" y="3633098"/>
                  <a:pt x="1876425" y="3609975"/>
                </a:cubicBezTo>
                <a:cubicBezTo>
                  <a:pt x="1889125" y="3590925"/>
                  <a:pt x="1908972" y="3575037"/>
                  <a:pt x="1914525" y="3552825"/>
                </a:cubicBezTo>
                <a:cubicBezTo>
                  <a:pt x="1926485" y="3504985"/>
                  <a:pt x="1919910" y="3527144"/>
                  <a:pt x="1933575" y="3486150"/>
                </a:cubicBezTo>
                <a:cubicBezTo>
                  <a:pt x="1929074" y="3468147"/>
                  <a:pt x="1924490" y="3431656"/>
                  <a:pt x="1905000" y="3419475"/>
                </a:cubicBezTo>
                <a:cubicBezTo>
                  <a:pt x="1891900" y="3411287"/>
                  <a:pt x="1830518" y="3395515"/>
                  <a:pt x="1809750" y="3390900"/>
                </a:cubicBezTo>
                <a:cubicBezTo>
                  <a:pt x="1784670" y="3385327"/>
                  <a:pt x="1728608" y="3374804"/>
                  <a:pt x="1704975" y="3371850"/>
                </a:cubicBezTo>
                <a:cubicBezTo>
                  <a:pt x="1646276" y="3364513"/>
                  <a:pt x="1591632" y="3362485"/>
                  <a:pt x="1533525" y="3352800"/>
                </a:cubicBezTo>
                <a:cubicBezTo>
                  <a:pt x="1520612" y="3350648"/>
                  <a:pt x="1508125" y="3346450"/>
                  <a:pt x="1495425" y="3343275"/>
                </a:cubicBezTo>
                <a:cubicBezTo>
                  <a:pt x="1485900" y="3336925"/>
                  <a:pt x="1474001" y="3333164"/>
                  <a:pt x="1466850" y="3324225"/>
                </a:cubicBezTo>
                <a:cubicBezTo>
                  <a:pt x="1449909" y="3303049"/>
                  <a:pt x="1459059" y="3268801"/>
                  <a:pt x="1466850" y="3248025"/>
                </a:cubicBezTo>
                <a:cubicBezTo>
                  <a:pt x="1470870" y="3237306"/>
                  <a:pt x="1480780" y="3229689"/>
                  <a:pt x="1485900" y="3219450"/>
                </a:cubicBezTo>
                <a:cubicBezTo>
                  <a:pt x="1493513" y="3204225"/>
                  <a:pt x="1500881" y="3167017"/>
                  <a:pt x="1504950" y="3152775"/>
                </a:cubicBezTo>
                <a:cubicBezTo>
                  <a:pt x="1523709" y="3087120"/>
                  <a:pt x="1506811" y="3170187"/>
                  <a:pt x="1524000" y="3067050"/>
                </a:cubicBezTo>
                <a:cubicBezTo>
                  <a:pt x="1500317" y="2877582"/>
                  <a:pt x="1528859" y="3123315"/>
                  <a:pt x="1504950" y="2752725"/>
                </a:cubicBezTo>
                <a:cubicBezTo>
                  <a:pt x="1503707" y="2733452"/>
                  <a:pt x="1499472" y="2714459"/>
                  <a:pt x="1495425" y="2695575"/>
                </a:cubicBezTo>
                <a:cubicBezTo>
                  <a:pt x="1489939" y="2669974"/>
                  <a:pt x="1484654" y="2644213"/>
                  <a:pt x="1476375" y="2619375"/>
                </a:cubicBezTo>
                <a:cubicBezTo>
                  <a:pt x="1462710" y="2578381"/>
                  <a:pt x="1469285" y="2600540"/>
                  <a:pt x="1457325" y="2552700"/>
                </a:cubicBezTo>
                <a:cubicBezTo>
                  <a:pt x="1460500" y="2473325"/>
                  <a:pt x="1466850" y="2394013"/>
                  <a:pt x="1466850" y="2314575"/>
                </a:cubicBezTo>
                <a:cubicBezTo>
                  <a:pt x="1466850" y="2273178"/>
                  <a:pt x="1461250" y="2231960"/>
                  <a:pt x="1457325" y="2190750"/>
                </a:cubicBezTo>
                <a:cubicBezTo>
                  <a:pt x="1450464" y="2118712"/>
                  <a:pt x="1451815" y="2130612"/>
                  <a:pt x="1438275" y="2076450"/>
                </a:cubicBezTo>
                <a:cubicBezTo>
                  <a:pt x="1441820" y="2002015"/>
                  <a:pt x="1440731" y="1892722"/>
                  <a:pt x="1457325" y="1809750"/>
                </a:cubicBezTo>
                <a:cubicBezTo>
                  <a:pt x="1459294" y="1799905"/>
                  <a:pt x="1462895" y="1790403"/>
                  <a:pt x="1466850" y="1781175"/>
                </a:cubicBezTo>
                <a:cubicBezTo>
                  <a:pt x="1480788" y="1748652"/>
                  <a:pt x="1491033" y="1732324"/>
                  <a:pt x="1514475" y="1704975"/>
                </a:cubicBezTo>
                <a:cubicBezTo>
                  <a:pt x="1523241" y="1694748"/>
                  <a:pt x="1535220" y="1687361"/>
                  <a:pt x="1543050" y="1676400"/>
                </a:cubicBezTo>
                <a:cubicBezTo>
                  <a:pt x="1551303" y="1664846"/>
                  <a:pt x="1555055" y="1650628"/>
                  <a:pt x="1562100" y="1638300"/>
                </a:cubicBezTo>
                <a:cubicBezTo>
                  <a:pt x="1586159" y="1596196"/>
                  <a:pt x="1575953" y="1620550"/>
                  <a:pt x="1609725" y="1581150"/>
                </a:cubicBezTo>
                <a:cubicBezTo>
                  <a:pt x="1620056" y="1569097"/>
                  <a:pt x="1626435" y="1553597"/>
                  <a:pt x="1638300" y="1543050"/>
                </a:cubicBezTo>
                <a:cubicBezTo>
                  <a:pt x="1695911" y="1491841"/>
                  <a:pt x="1677191" y="1515497"/>
                  <a:pt x="1724025" y="1495425"/>
                </a:cubicBezTo>
                <a:cubicBezTo>
                  <a:pt x="1737076" y="1489832"/>
                  <a:pt x="1749425" y="1482725"/>
                  <a:pt x="1762125" y="1476375"/>
                </a:cubicBezTo>
                <a:lnTo>
                  <a:pt x="2171700" y="1485900"/>
                </a:lnTo>
                <a:cubicBezTo>
                  <a:pt x="2399574" y="1494499"/>
                  <a:pt x="2107768" y="1506037"/>
                  <a:pt x="2409825" y="1485900"/>
                </a:cubicBezTo>
                <a:cubicBezTo>
                  <a:pt x="2422525" y="1466850"/>
                  <a:pt x="2440685" y="1450470"/>
                  <a:pt x="2447925" y="1428750"/>
                </a:cubicBezTo>
                <a:cubicBezTo>
                  <a:pt x="2475254" y="1346762"/>
                  <a:pt x="2462105" y="1391081"/>
                  <a:pt x="2486025" y="1295400"/>
                </a:cubicBezTo>
                <a:cubicBezTo>
                  <a:pt x="2489200" y="1282700"/>
                  <a:pt x="2493926" y="1270290"/>
                  <a:pt x="2495550" y="1257300"/>
                </a:cubicBezTo>
                <a:cubicBezTo>
                  <a:pt x="2510602" y="1136881"/>
                  <a:pt x="2503251" y="1206633"/>
                  <a:pt x="2514600" y="1047750"/>
                </a:cubicBezTo>
                <a:cubicBezTo>
                  <a:pt x="2511425" y="958850"/>
                  <a:pt x="2510299" y="869853"/>
                  <a:pt x="2505075" y="781050"/>
                </a:cubicBezTo>
                <a:cubicBezTo>
                  <a:pt x="2503941" y="761771"/>
                  <a:pt x="2497807" y="743080"/>
                  <a:pt x="2495550" y="723900"/>
                </a:cubicBezTo>
                <a:cubicBezTo>
                  <a:pt x="2479243" y="585290"/>
                  <a:pt x="2492296" y="645365"/>
                  <a:pt x="2476500" y="495300"/>
                </a:cubicBezTo>
                <a:cubicBezTo>
                  <a:pt x="2475401" y="484856"/>
                  <a:pt x="2464489" y="416474"/>
                  <a:pt x="2457450" y="400050"/>
                </a:cubicBezTo>
                <a:cubicBezTo>
                  <a:pt x="2452941" y="389528"/>
                  <a:pt x="2443049" y="381936"/>
                  <a:pt x="2438400" y="371475"/>
                </a:cubicBezTo>
                <a:cubicBezTo>
                  <a:pt x="2430245" y="353125"/>
                  <a:pt x="2433549" y="328524"/>
                  <a:pt x="2419350" y="314325"/>
                </a:cubicBezTo>
                <a:cubicBezTo>
                  <a:pt x="2257847" y="152822"/>
                  <a:pt x="2504335" y="403046"/>
                  <a:pt x="2371725" y="257175"/>
                </a:cubicBezTo>
                <a:cubicBezTo>
                  <a:pt x="2347562" y="230596"/>
                  <a:pt x="2320925" y="206375"/>
                  <a:pt x="2295525" y="180975"/>
                </a:cubicBezTo>
                <a:cubicBezTo>
                  <a:pt x="2286000" y="171450"/>
                  <a:pt x="2275032" y="163176"/>
                  <a:pt x="2266950" y="152400"/>
                </a:cubicBezTo>
                <a:cubicBezTo>
                  <a:pt x="2253745" y="134794"/>
                  <a:pt x="2229700" y="98992"/>
                  <a:pt x="2209800" y="85725"/>
                </a:cubicBezTo>
                <a:cubicBezTo>
                  <a:pt x="2201446" y="80156"/>
                  <a:pt x="2190626" y="79725"/>
                  <a:pt x="2181225" y="76200"/>
                </a:cubicBezTo>
                <a:cubicBezTo>
                  <a:pt x="2170439" y="72155"/>
                  <a:pt x="2122714" y="51556"/>
                  <a:pt x="2105025" y="47625"/>
                </a:cubicBezTo>
                <a:cubicBezTo>
                  <a:pt x="2086172" y="43435"/>
                  <a:pt x="2066925" y="41275"/>
                  <a:pt x="2047875" y="38100"/>
                </a:cubicBezTo>
                <a:lnTo>
                  <a:pt x="1838325" y="47625"/>
                </a:lnTo>
                <a:cubicBezTo>
                  <a:pt x="1809634" y="49476"/>
                  <a:pt x="1781252" y="54762"/>
                  <a:pt x="1752600" y="57150"/>
                </a:cubicBezTo>
                <a:lnTo>
                  <a:pt x="1495425" y="76200"/>
                </a:lnTo>
                <a:cubicBezTo>
                  <a:pt x="1254161" y="89604"/>
                  <a:pt x="1381154" y="83126"/>
                  <a:pt x="1114425" y="95250"/>
                </a:cubicBezTo>
                <a:cubicBezTo>
                  <a:pt x="1082675" y="88900"/>
                  <a:pt x="1050587" y="84053"/>
                  <a:pt x="1019175" y="76200"/>
                </a:cubicBezTo>
                <a:cubicBezTo>
                  <a:pt x="993775" y="69850"/>
                  <a:pt x="967813" y="65429"/>
                  <a:pt x="942975" y="57150"/>
                </a:cubicBezTo>
                <a:cubicBezTo>
                  <a:pt x="933450" y="53975"/>
                  <a:pt x="924245" y="49594"/>
                  <a:pt x="914400" y="47625"/>
                </a:cubicBezTo>
                <a:cubicBezTo>
                  <a:pt x="857795" y="36304"/>
                  <a:pt x="857367" y="38100"/>
                  <a:pt x="809625" y="38100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latin typeface="Calibri" pitchFamily="34" charset="0"/>
            </a:endParaRPr>
          </a:p>
        </p:txBody>
      </p:sp>
      <p:sp>
        <p:nvSpPr>
          <p:cNvPr id="1837" name="TextBox 488"/>
          <p:cNvSpPr txBox="1">
            <a:spLocks noChangeArrowheads="1"/>
          </p:cNvSpPr>
          <p:nvPr/>
        </p:nvSpPr>
        <p:spPr bwMode="auto">
          <a:xfrm>
            <a:off x="885194" y="4390364"/>
            <a:ext cx="834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200" b="1" dirty="0" smtClean="0"/>
              <a:t>DCL3</a:t>
            </a:r>
            <a:endParaRPr lang="en-GB" altLang="en-US" sz="1200" b="1" dirty="0"/>
          </a:p>
        </p:txBody>
      </p:sp>
      <p:sp>
        <p:nvSpPr>
          <p:cNvPr id="1838" name="Right Arrow 1837"/>
          <p:cNvSpPr/>
          <p:nvPr/>
        </p:nvSpPr>
        <p:spPr bwMode="auto">
          <a:xfrm rot="5400000">
            <a:off x="1025111" y="3182296"/>
            <a:ext cx="707243" cy="27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39" name="Right Arrow 1838"/>
          <p:cNvSpPr/>
          <p:nvPr/>
        </p:nvSpPr>
        <p:spPr bwMode="auto">
          <a:xfrm>
            <a:off x="2518989" y="4682400"/>
            <a:ext cx="408045" cy="2751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40" name="Right Arrow 1839"/>
          <p:cNvSpPr/>
          <p:nvPr/>
        </p:nvSpPr>
        <p:spPr bwMode="auto">
          <a:xfrm rot="21369414">
            <a:off x="4668534" y="4671439"/>
            <a:ext cx="404045" cy="3801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41" name="TextBox 485"/>
          <p:cNvSpPr txBox="1">
            <a:spLocks noChangeArrowheads="1"/>
          </p:cNvSpPr>
          <p:nvPr/>
        </p:nvSpPr>
        <p:spPr bwMode="auto">
          <a:xfrm>
            <a:off x="6272812" y="4973720"/>
            <a:ext cx="12481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400" dirty="0"/>
              <a:t>DNA </a:t>
            </a:r>
            <a:r>
              <a:rPr lang="en-GB" altLang="en-US" sz="1400" dirty="0" smtClean="0"/>
              <a:t>methylation (DMT)</a:t>
            </a:r>
            <a:endParaRPr lang="en-GB" altLang="en-US" sz="1400" dirty="0"/>
          </a:p>
        </p:txBody>
      </p:sp>
      <p:sp>
        <p:nvSpPr>
          <p:cNvPr id="1842" name="TextBox 486"/>
          <p:cNvSpPr txBox="1">
            <a:spLocks noChangeArrowheads="1"/>
          </p:cNvSpPr>
          <p:nvPr/>
        </p:nvSpPr>
        <p:spPr bwMode="auto">
          <a:xfrm>
            <a:off x="5173305" y="5164994"/>
            <a:ext cx="1440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400" dirty="0"/>
              <a:t>Histone modification</a:t>
            </a:r>
          </a:p>
        </p:txBody>
      </p:sp>
      <p:sp>
        <p:nvSpPr>
          <p:cNvPr id="2055" name="Freeform 2054"/>
          <p:cNvSpPr/>
          <p:nvPr/>
        </p:nvSpPr>
        <p:spPr bwMode="auto">
          <a:xfrm rot="428636">
            <a:off x="3454399" y="4726045"/>
            <a:ext cx="759550" cy="877898"/>
          </a:xfrm>
          <a:custGeom>
            <a:avLst/>
            <a:gdLst>
              <a:gd name="connsiteX0" fmla="*/ 0 w 602826"/>
              <a:gd name="connsiteY0" fmla="*/ 379307 h 663787"/>
              <a:gd name="connsiteX1" fmla="*/ 20320 w 602826"/>
              <a:gd name="connsiteY1" fmla="*/ 365760 h 663787"/>
              <a:gd name="connsiteX2" fmla="*/ 67733 w 602826"/>
              <a:gd name="connsiteY2" fmla="*/ 338667 h 663787"/>
              <a:gd name="connsiteX3" fmla="*/ 67733 w 602826"/>
              <a:gd name="connsiteY3" fmla="*/ 169334 h 663787"/>
              <a:gd name="connsiteX4" fmla="*/ 74506 w 602826"/>
              <a:gd name="connsiteY4" fmla="*/ 121920 h 663787"/>
              <a:gd name="connsiteX5" fmla="*/ 115146 w 602826"/>
              <a:gd name="connsiteY5" fmla="*/ 81280 h 663787"/>
              <a:gd name="connsiteX6" fmla="*/ 155786 w 602826"/>
              <a:gd name="connsiteY6" fmla="*/ 54187 h 663787"/>
              <a:gd name="connsiteX7" fmla="*/ 230293 w 602826"/>
              <a:gd name="connsiteY7" fmla="*/ 6774 h 663787"/>
              <a:gd name="connsiteX8" fmla="*/ 264160 w 602826"/>
              <a:gd name="connsiteY8" fmla="*/ 0 h 663787"/>
              <a:gd name="connsiteX9" fmla="*/ 338666 w 602826"/>
              <a:gd name="connsiteY9" fmla="*/ 6774 h 663787"/>
              <a:gd name="connsiteX10" fmla="*/ 399626 w 602826"/>
              <a:gd name="connsiteY10" fmla="*/ 20320 h 663787"/>
              <a:gd name="connsiteX11" fmla="*/ 426720 w 602826"/>
              <a:gd name="connsiteY11" fmla="*/ 33867 h 663787"/>
              <a:gd name="connsiteX12" fmla="*/ 480906 w 602826"/>
              <a:gd name="connsiteY12" fmla="*/ 54187 h 663787"/>
              <a:gd name="connsiteX13" fmla="*/ 521546 w 602826"/>
              <a:gd name="connsiteY13" fmla="*/ 81280 h 663787"/>
              <a:gd name="connsiteX14" fmla="*/ 541866 w 602826"/>
              <a:gd name="connsiteY14" fmla="*/ 94827 h 663787"/>
              <a:gd name="connsiteX15" fmla="*/ 582506 w 602826"/>
              <a:gd name="connsiteY15" fmla="*/ 135467 h 663787"/>
              <a:gd name="connsiteX16" fmla="*/ 596053 w 602826"/>
              <a:gd name="connsiteY16" fmla="*/ 176107 h 663787"/>
              <a:gd name="connsiteX17" fmla="*/ 602826 w 602826"/>
              <a:gd name="connsiteY17" fmla="*/ 196427 h 663787"/>
              <a:gd name="connsiteX18" fmla="*/ 562186 w 602826"/>
              <a:gd name="connsiteY18" fmla="*/ 277707 h 663787"/>
              <a:gd name="connsiteX19" fmla="*/ 548640 w 602826"/>
              <a:gd name="connsiteY19" fmla="*/ 298027 h 663787"/>
              <a:gd name="connsiteX20" fmla="*/ 535093 w 602826"/>
              <a:gd name="connsiteY20" fmla="*/ 318347 h 663787"/>
              <a:gd name="connsiteX21" fmla="*/ 562186 w 602826"/>
              <a:gd name="connsiteY21" fmla="*/ 365760 h 663787"/>
              <a:gd name="connsiteX22" fmla="*/ 568960 w 602826"/>
              <a:gd name="connsiteY22" fmla="*/ 386080 h 663787"/>
              <a:gd name="connsiteX23" fmla="*/ 582506 w 602826"/>
              <a:gd name="connsiteY23" fmla="*/ 406400 h 663787"/>
              <a:gd name="connsiteX24" fmla="*/ 596053 w 602826"/>
              <a:gd name="connsiteY24" fmla="*/ 453814 h 663787"/>
              <a:gd name="connsiteX25" fmla="*/ 602826 w 602826"/>
              <a:gd name="connsiteY25" fmla="*/ 474134 h 663787"/>
              <a:gd name="connsiteX26" fmla="*/ 596053 w 602826"/>
              <a:gd name="connsiteY26" fmla="*/ 548640 h 663787"/>
              <a:gd name="connsiteX27" fmla="*/ 589280 w 602826"/>
              <a:gd name="connsiteY27" fmla="*/ 568960 h 663787"/>
              <a:gd name="connsiteX28" fmla="*/ 548640 w 602826"/>
              <a:gd name="connsiteY28" fmla="*/ 596054 h 663787"/>
              <a:gd name="connsiteX29" fmla="*/ 508000 w 602826"/>
              <a:gd name="connsiteY29" fmla="*/ 623147 h 663787"/>
              <a:gd name="connsiteX30" fmla="*/ 467360 w 602826"/>
              <a:gd name="connsiteY30" fmla="*/ 650240 h 663787"/>
              <a:gd name="connsiteX31" fmla="*/ 413173 w 602826"/>
              <a:gd name="connsiteY31" fmla="*/ 663787 h 663787"/>
              <a:gd name="connsiteX32" fmla="*/ 237066 w 602826"/>
              <a:gd name="connsiteY32" fmla="*/ 650240 h 663787"/>
              <a:gd name="connsiteX33" fmla="*/ 176106 w 602826"/>
              <a:gd name="connsiteY33" fmla="*/ 629920 h 663787"/>
              <a:gd name="connsiteX34" fmla="*/ 155786 w 602826"/>
              <a:gd name="connsiteY34" fmla="*/ 623147 h 663787"/>
              <a:gd name="connsiteX35" fmla="*/ 135466 w 602826"/>
              <a:gd name="connsiteY35" fmla="*/ 616374 h 663787"/>
              <a:gd name="connsiteX36" fmla="*/ 74506 w 602826"/>
              <a:gd name="connsiteY36" fmla="*/ 562187 h 663787"/>
              <a:gd name="connsiteX37" fmla="*/ 54186 w 602826"/>
              <a:gd name="connsiteY37" fmla="*/ 541867 h 663787"/>
              <a:gd name="connsiteX38" fmla="*/ 33866 w 602826"/>
              <a:gd name="connsiteY38" fmla="*/ 501227 h 663787"/>
              <a:gd name="connsiteX39" fmla="*/ 27093 w 602826"/>
              <a:gd name="connsiteY39" fmla="*/ 480907 h 663787"/>
              <a:gd name="connsiteX40" fmla="*/ 13546 w 602826"/>
              <a:gd name="connsiteY40" fmla="*/ 419947 h 663787"/>
              <a:gd name="connsiteX41" fmla="*/ 0 w 602826"/>
              <a:gd name="connsiteY41" fmla="*/ 379307 h 66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2826" h="663787">
                <a:moveTo>
                  <a:pt x="0" y="379307"/>
                </a:moveTo>
                <a:cubicBezTo>
                  <a:pt x="6773" y="374791"/>
                  <a:pt x="13252" y="369799"/>
                  <a:pt x="20320" y="365760"/>
                </a:cubicBezTo>
                <a:cubicBezTo>
                  <a:pt x="80475" y="331386"/>
                  <a:pt x="18226" y="371672"/>
                  <a:pt x="67733" y="338667"/>
                </a:cubicBezTo>
                <a:cubicBezTo>
                  <a:pt x="56051" y="256891"/>
                  <a:pt x="57914" y="292073"/>
                  <a:pt x="67733" y="169334"/>
                </a:cubicBezTo>
                <a:cubicBezTo>
                  <a:pt x="69006" y="153420"/>
                  <a:pt x="69919" y="137212"/>
                  <a:pt x="74506" y="121920"/>
                </a:cubicBezTo>
                <a:cubicBezTo>
                  <a:pt x="80697" y="101284"/>
                  <a:pt x="100425" y="93898"/>
                  <a:pt x="115146" y="81280"/>
                </a:cubicBezTo>
                <a:cubicBezTo>
                  <a:pt x="147433" y="53606"/>
                  <a:pt x="121222" y="65708"/>
                  <a:pt x="155786" y="54187"/>
                </a:cubicBezTo>
                <a:cubicBezTo>
                  <a:pt x="193691" y="25758"/>
                  <a:pt x="195509" y="15470"/>
                  <a:pt x="230293" y="6774"/>
                </a:cubicBezTo>
                <a:cubicBezTo>
                  <a:pt x="241462" y="3982"/>
                  <a:pt x="252871" y="2258"/>
                  <a:pt x="264160" y="0"/>
                </a:cubicBezTo>
                <a:cubicBezTo>
                  <a:pt x="288995" y="2258"/>
                  <a:pt x="313921" y="3681"/>
                  <a:pt x="338666" y="6774"/>
                </a:cubicBezTo>
                <a:cubicBezTo>
                  <a:pt x="355867" y="8924"/>
                  <a:pt x="382221" y="15969"/>
                  <a:pt x="399626" y="20320"/>
                </a:cubicBezTo>
                <a:cubicBezTo>
                  <a:pt x="408657" y="24836"/>
                  <a:pt x="417439" y="29890"/>
                  <a:pt x="426720" y="33867"/>
                </a:cubicBezTo>
                <a:cubicBezTo>
                  <a:pt x="454943" y="45963"/>
                  <a:pt x="446595" y="35472"/>
                  <a:pt x="480906" y="54187"/>
                </a:cubicBezTo>
                <a:cubicBezTo>
                  <a:pt x="495199" y="61983"/>
                  <a:pt x="507999" y="72249"/>
                  <a:pt x="521546" y="81280"/>
                </a:cubicBezTo>
                <a:cubicBezTo>
                  <a:pt x="528319" y="85796"/>
                  <a:pt x="536110" y="89071"/>
                  <a:pt x="541866" y="94827"/>
                </a:cubicBezTo>
                <a:lnTo>
                  <a:pt x="582506" y="135467"/>
                </a:lnTo>
                <a:lnTo>
                  <a:pt x="596053" y="176107"/>
                </a:lnTo>
                <a:lnTo>
                  <a:pt x="602826" y="196427"/>
                </a:lnTo>
                <a:cubicBezTo>
                  <a:pt x="584131" y="252515"/>
                  <a:pt x="597202" y="225183"/>
                  <a:pt x="562186" y="277707"/>
                </a:cubicBezTo>
                <a:lnTo>
                  <a:pt x="548640" y="298027"/>
                </a:lnTo>
                <a:lnTo>
                  <a:pt x="535093" y="318347"/>
                </a:lnTo>
                <a:cubicBezTo>
                  <a:pt x="548700" y="338757"/>
                  <a:pt x="551872" y="341694"/>
                  <a:pt x="562186" y="365760"/>
                </a:cubicBezTo>
                <a:cubicBezTo>
                  <a:pt x="564999" y="372322"/>
                  <a:pt x="565767" y="379694"/>
                  <a:pt x="568960" y="386080"/>
                </a:cubicBezTo>
                <a:cubicBezTo>
                  <a:pt x="572601" y="393361"/>
                  <a:pt x="578865" y="399119"/>
                  <a:pt x="582506" y="406400"/>
                </a:cubicBezTo>
                <a:cubicBezTo>
                  <a:pt x="587922" y="417233"/>
                  <a:pt x="593157" y="443678"/>
                  <a:pt x="596053" y="453814"/>
                </a:cubicBezTo>
                <a:cubicBezTo>
                  <a:pt x="598014" y="460679"/>
                  <a:pt x="600568" y="467361"/>
                  <a:pt x="602826" y="474134"/>
                </a:cubicBezTo>
                <a:cubicBezTo>
                  <a:pt x="600568" y="498969"/>
                  <a:pt x="599580" y="523953"/>
                  <a:pt x="596053" y="548640"/>
                </a:cubicBezTo>
                <a:cubicBezTo>
                  <a:pt x="595043" y="555708"/>
                  <a:pt x="594328" y="563911"/>
                  <a:pt x="589280" y="568960"/>
                </a:cubicBezTo>
                <a:cubicBezTo>
                  <a:pt x="577768" y="580473"/>
                  <a:pt x="562187" y="587023"/>
                  <a:pt x="548640" y="596054"/>
                </a:cubicBezTo>
                <a:lnTo>
                  <a:pt x="508000" y="623147"/>
                </a:lnTo>
                <a:cubicBezTo>
                  <a:pt x="507998" y="623149"/>
                  <a:pt x="467363" y="650239"/>
                  <a:pt x="467360" y="650240"/>
                </a:cubicBezTo>
                <a:lnTo>
                  <a:pt x="413173" y="663787"/>
                </a:lnTo>
                <a:cubicBezTo>
                  <a:pt x="380885" y="662173"/>
                  <a:pt x="286795" y="662672"/>
                  <a:pt x="237066" y="650240"/>
                </a:cubicBezTo>
                <a:cubicBezTo>
                  <a:pt x="237032" y="650232"/>
                  <a:pt x="186282" y="633312"/>
                  <a:pt x="176106" y="629920"/>
                </a:cubicBezTo>
                <a:lnTo>
                  <a:pt x="155786" y="623147"/>
                </a:lnTo>
                <a:lnTo>
                  <a:pt x="135466" y="616374"/>
                </a:lnTo>
                <a:cubicBezTo>
                  <a:pt x="99206" y="592200"/>
                  <a:pt x="120902" y="608583"/>
                  <a:pt x="74506" y="562187"/>
                </a:cubicBezTo>
                <a:lnTo>
                  <a:pt x="54186" y="541867"/>
                </a:lnTo>
                <a:cubicBezTo>
                  <a:pt x="37162" y="490792"/>
                  <a:pt x="60127" y="553748"/>
                  <a:pt x="33866" y="501227"/>
                </a:cubicBezTo>
                <a:cubicBezTo>
                  <a:pt x="30673" y="494841"/>
                  <a:pt x="29054" y="487772"/>
                  <a:pt x="27093" y="480907"/>
                </a:cubicBezTo>
                <a:cubicBezTo>
                  <a:pt x="20718" y="458592"/>
                  <a:pt x="18201" y="443220"/>
                  <a:pt x="13546" y="419947"/>
                </a:cubicBezTo>
                <a:lnTo>
                  <a:pt x="0" y="379307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056" name="Group 94"/>
          <p:cNvGrpSpPr>
            <a:grpSpLocks/>
          </p:cNvGrpSpPr>
          <p:nvPr/>
        </p:nvGrpSpPr>
        <p:grpSpPr bwMode="auto">
          <a:xfrm rot="21505253" flipV="1">
            <a:off x="3628419" y="5232202"/>
            <a:ext cx="594065" cy="100811"/>
            <a:chOff x="2426892" y="3573319"/>
            <a:chExt cx="2145105" cy="142831"/>
          </a:xfrm>
        </p:grpSpPr>
        <p:cxnSp>
          <p:nvCxnSpPr>
            <p:cNvPr id="2057" name="Straight Connector 2056"/>
            <p:cNvCxnSpPr/>
            <p:nvPr/>
          </p:nvCxnSpPr>
          <p:spPr bwMode="auto">
            <a:xfrm>
              <a:off x="2422002" y="3590875"/>
              <a:ext cx="2145105" cy="2975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8" name="Group 58"/>
            <p:cNvGrpSpPr>
              <a:grpSpLocks/>
            </p:cNvGrpSpPr>
            <p:nvPr/>
          </p:nvGrpSpPr>
          <p:grpSpPr bwMode="auto">
            <a:xfrm>
              <a:off x="3929189" y="3573319"/>
              <a:ext cx="433355" cy="142831"/>
              <a:chOff x="6929585" y="3001815"/>
              <a:chExt cx="433355" cy="142831"/>
            </a:xfrm>
          </p:grpSpPr>
          <p:cxnSp>
            <p:nvCxnSpPr>
              <p:cNvPr id="2074" name="Straight Connector 2073"/>
              <p:cNvCxnSpPr/>
              <p:nvPr/>
            </p:nvCxnSpPr>
            <p:spPr>
              <a:xfrm rot="5400000">
                <a:off x="7236442" y="3094406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5" name="Straight Connector 2074"/>
              <p:cNvCxnSpPr/>
              <p:nvPr/>
            </p:nvCxnSpPr>
            <p:spPr>
              <a:xfrm rot="5400000">
                <a:off x="7089280" y="3091667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/>
              <p:cNvCxnSpPr/>
              <p:nvPr/>
            </p:nvCxnSpPr>
            <p:spPr>
              <a:xfrm rot="5400000">
                <a:off x="6944309" y="3094810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7" name="Straight Connector 2076"/>
              <p:cNvCxnSpPr/>
              <p:nvPr/>
            </p:nvCxnSpPr>
            <p:spPr>
              <a:xfrm rot="5400000">
                <a:off x="6797146" y="3092071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9" name="Group 67"/>
            <p:cNvGrpSpPr>
              <a:grpSpLocks/>
            </p:cNvGrpSpPr>
            <p:nvPr/>
          </p:nvGrpSpPr>
          <p:grpSpPr bwMode="auto">
            <a:xfrm>
              <a:off x="3358604" y="3573319"/>
              <a:ext cx="426134" cy="142831"/>
              <a:chOff x="6930504" y="3001815"/>
              <a:chExt cx="426134" cy="142831"/>
            </a:xfrm>
          </p:grpSpPr>
          <p:cxnSp>
            <p:nvCxnSpPr>
              <p:cNvPr id="2070" name="Straight Connector 2069"/>
              <p:cNvCxnSpPr/>
              <p:nvPr/>
            </p:nvCxnSpPr>
            <p:spPr>
              <a:xfrm rot="5400000">
                <a:off x="7230811" y="3094762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1" name="Straight Connector 2070"/>
              <p:cNvCxnSpPr/>
              <p:nvPr/>
            </p:nvCxnSpPr>
            <p:spPr>
              <a:xfrm rot="5400000">
                <a:off x="7091885" y="3094512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2" name="Straight Connector 2071"/>
              <p:cNvCxnSpPr/>
              <p:nvPr/>
            </p:nvCxnSpPr>
            <p:spPr>
              <a:xfrm rot="5400000">
                <a:off x="6952956" y="3094264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3" name="Straight Connector 2072"/>
              <p:cNvCxnSpPr/>
              <p:nvPr/>
            </p:nvCxnSpPr>
            <p:spPr>
              <a:xfrm rot="5400000">
                <a:off x="6798657" y="3091976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0" name="Group 76"/>
            <p:cNvGrpSpPr>
              <a:grpSpLocks/>
            </p:cNvGrpSpPr>
            <p:nvPr/>
          </p:nvGrpSpPr>
          <p:grpSpPr bwMode="auto">
            <a:xfrm>
              <a:off x="2788020" y="3573319"/>
              <a:ext cx="426130" cy="142831"/>
              <a:chOff x="6859986" y="3001815"/>
              <a:chExt cx="426130" cy="142831"/>
            </a:xfrm>
          </p:grpSpPr>
          <p:cxnSp>
            <p:nvCxnSpPr>
              <p:cNvPr id="2066" name="Straight Connector 60"/>
              <p:cNvCxnSpPr/>
              <p:nvPr/>
            </p:nvCxnSpPr>
            <p:spPr>
              <a:xfrm rot="5400000">
                <a:off x="7166934" y="3091274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7" name="Straight Connector 2066"/>
              <p:cNvCxnSpPr/>
              <p:nvPr/>
            </p:nvCxnSpPr>
            <p:spPr>
              <a:xfrm rot="5400000">
                <a:off x="7021963" y="3094417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8" name="Straight Connector 2067"/>
              <p:cNvCxnSpPr/>
              <p:nvPr/>
            </p:nvCxnSpPr>
            <p:spPr>
              <a:xfrm rot="5400000">
                <a:off x="6883033" y="3094169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9" name="Straight Connector 2068"/>
              <p:cNvCxnSpPr/>
              <p:nvPr/>
            </p:nvCxnSpPr>
            <p:spPr>
              <a:xfrm rot="5400000">
                <a:off x="6735871" y="3091430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1" name="Group 85"/>
            <p:cNvGrpSpPr>
              <a:grpSpLocks/>
            </p:cNvGrpSpPr>
            <p:nvPr/>
          </p:nvGrpSpPr>
          <p:grpSpPr bwMode="auto">
            <a:xfrm>
              <a:off x="2499120" y="3573319"/>
              <a:ext cx="433354" cy="142831"/>
              <a:chOff x="6856838" y="3001815"/>
              <a:chExt cx="433354" cy="142831"/>
            </a:xfrm>
          </p:grpSpPr>
          <p:cxnSp>
            <p:nvCxnSpPr>
              <p:cNvPr id="2062" name="Straight Connector 2061"/>
              <p:cNvCxnSpPr/>
              <p:nvPr/>
            </p:nvCxnSpPr>
            <p:spPr>
              <a:xfrm rot="5400000">
                <a:off x="7197341" y="3092364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3" name="Straight Connector 57"/>
              <p:cNvCxnSpPr/>
              <p:nvPr/>
            </p:nvCxnSpPr>
            <p:spPr>
              <a:xfrm rot="5400000">
                <a:off x="7051274" y="3092565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4" name="Straight Connector 58"/>
              <p:cNvCxnSpPr/>
              <p:nvPr/>
            </p:nvCxnSpPr>
            <p:spPr>
              <a:xfrm rot="5400000">
                <a:off x="6896975" y="3090277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Connector 59"/>
              <p:cNvCxnSpPr/>
              <p:nvPr/>
            </p:nvCxnSpPr>
            <p:spPr>
              <a:xfrm rot="5400000">
                <a:off x="6766282" y="3092518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4" name="Group 1"/>
          <p:cNvGrpSpPr>
            <a:grpSpLocks/>
          </p:cNvGrpSpPr>
          <p:nvPr/>
        </p:nvGrpSpPr>
        <p:grpSpPr bwMode="auto">
          <a:xfrm rot="14090">
            <a:off x="5138586" y="3848147"/>
            <a:ext cx="3022336" cy="1096322"/>
            <a:chOff x="6019800" y="4951411"/>
            <a:chExt cx="2398713" cy="828062"/>
          </a:xfrm>
        </p:grpSpPr>
        <p:grpSp>
          <p:nvGrpSpPr>
            <p:cNvPr id="1960" name="Group 185"/>
            <p:cNvGrpSpPr>
              <a:grpSpLocks/>
            </p:cNvGrpSpPr>
            <p:nvPr/>
          </p:nvGrpSpPr>
          <p:grpSpPr bwMode="auto">
            <a:xfrm>
              <a:off x="6019800" y="4951411"/>
              <a:ext cx="2398713" cy="828062"/>
              <a:chOff x="6019800" y="4951562"/>
              <a:chExt cx="2398713" cy="828526"/>
            </a:xfrm>
          </p:grpSpPr>
          <p:grpSp>
            <p:nvGrpSpPr>
              <p:cNvPr id="1962" name="Group 87"/>
              <p:cNvGrpSpPr>
                <a:grpSpLocks/>
              </p:cNvGrpSpPr>
              <p:nvPr/>
            </p:nvGrpSpPr>
            <p:grpSpPr bwMode="auto">
              <a:xfrm>
                <a:off x="6019800" y="5408762"/>
                <a:ext cx="2362200" cy="228600"/>
                <a:chOff x="5181600" y="3581400"/>
                <a:chExt cx="2667000" cy="306387"/>
              </a:xfrm>
            </p:grpSpPr>
            <p:sp>
              <p:nvSpPr>
                <p:cNvPr id="2037" name="Freeform 941"/>
                <p:cNvSpPr>
                  <a:spLocks noChangeAspect="1"/>
                </p:cNvSpPr>
                <p:nvPr/>
              </p:nvSpPr>
              <p:spPr bwMode="auto">
                <a:xfrm>
                  <a:off x="7499350" y="3581400"/>
                  <a:ext cx="349250" cy="306387"/>
                </a:xfrm>
                <a:custGeom>
                  <a:avLst/>
                  <a:gdLst>
                    <a:gd name="T0" fmla="*/ 2147483647 w 4092"/>
                    <a:gd name="T1" fmla="*/ 0 h 11817"/>
                    <a:gd name="T2" fmla="*/ 2147483647 w 4092"/>
                    <a:gd name="T3" fmla="*/ 2147483647 h 11817"/>
                    <a:gd name="T4" fmla="*/ 0 w 4092"/>
                    <a:gd name="T5" fmla="*/ 2147483647 h 11817"/>
                    <a:gd name="T6" fmla="*/ 2147483647 w 4092"/>
                    <a:gd name="T7" fmla="*/ 0 h 11817"/>
                    <a:gd name="T8" fmla="*/ 2147483647 w 4092"/>
                    <a:gd name="T9" fmla="*/ 0 h 118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92"/>
                    <a:gd name="T16" fmla="*/ 0 h 11817"/>
                    <a:gd name="T17" fmla="*/ 4092 w 4092"/>
                    <a:gd name="T18" fmla="*/ 11817 h 118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92" h="11817">
                      <a:moveTo>
                        <a:pt x="4092" y="0"/>
                      </a:moveTo>
                      <a:cubicBezTo>
                        <a:pt x="2198" y="0"/>
                        <a:pt x="2818" y="11817"/>
                        <a:pt x="936" y="11817"/>
                      </a:cubicBezTo>
                      <a:cubicBezTo>
                        <a:pt x="0" y="11817"/>
                        <a:pt x="0" y="11817"/>
                        <a:pt x="0" y="11817"/>
                      </a:cubicBezTo>
                      <a:cubicBezTo>
                        <a:pt x="1881" y="11817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38" name="Freeform 942"/>
                <p:cNvSpPr>
                  <a:spLocks noChangeAspect="1"/>
                </p:cNvSpPr>
                <p:nvPr/>
              </p:nvSpPr>
              <p:spPr bwMode="auto">
                <a:xfrm>
                  <a:off x="5334000" y="3581400"/>
                  <a:ext cx="349250" cy="306387"/>
                </a:xfrm>
                <a:custGeom>
                  <a:avLst/>
                  <a:gdLst>
                    <a:gd name="T0" fmla="*/ 2147483647 w 4092"/>
                    <a:gd name="T1" fmla="*/ 0 h 11817"/>
                    <a:gd name="T2" fmla="*/ 2147483647 w 4092"/>
                    <a:gd name="T3" fmla="*/ 2147483647 h 11817"/>
                    <a:gd name="T4" fmla="*/ 0 w 4092"/>
                    <a:gd name="T5" fmla="*/ 2147483647 h 11817"/>
                    <a:gd name="T6" fmla="*/ 2147483647 w 4092"/>
                    <a:gd name="T7" fmla="*/ 0 h 11817"/>
                    <a:gd name="T8" fmla="*/ 2147483647 w 4092"/>
                    <a:gd name="T9" fmla="*/ 0 h 118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92"/>
                    <a:gd name="T16" fmla="*/ 0 h 11817"/>
                    <a:gd name="T17" fmla="*/ 4092 w 4092"/>
                    <a:gd name="T18" fmla="*/ 11817 h 118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92" h="11817">
                      <a:moveTo>
                        <a:pt x="4092" y="0"/>
                      </a:moveTo>
                      <a:cubicBezTo>
                        <a:pt x="2198" y="0"/>
                        <a:pt x="2818" y="11817"/>
                        <a:pt x="936" y="11817"/>
                      </a:cubicBezTo>
                      <a:cubicBezTo>
                        <a:pt x="0" y="11817"/>
                        <a:pt x="0" y="11817"/>
                        <a:pt x="0" y="11817"/>
                      </a:cubicBezTo>
                      <a:cubicBezTo>
                        <a:pt x="1881" y="11817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39" name="Freeform 943"/>
                <p:cNvSpPr>
                  <a:spLocks noChangeAspect="1"/>
                </p:cNvSpPr>
                <p:nvPr/>
              </p:nvSpPr>
              <p:spPr bwMode="auto">
                <a:xfrm>
                  <a:off x="6416675" y="3581400"/>
                  <a:ext cx="349250" cy="306387"/>
                </a:xfrm>
                <a:custGeom>
                  <a:avLst/>
                  <a:gdLst>
                    <a:gd name="T0" fmla="*/ 2147483647 w 4092"/>
                    <a:gd name="T1" fmla="*/ 0 h 11833"/>
                    <a:gd name="T2" fmla="*/ 2147483647 w 4092"/>
                    <a:gd name="T3" fmla="*/ 2147483647 h 11833"/>
                    <a:gd name="T4" fmla="*/ 0 w 4092"/>
                    <a:gd name="T5" fmla="*/ 2147483647 h 11833"/>
                    <a:gd name="T6" fmla="*/ 2147483647 w 4092"/>
                    <a:gd name="T7" fmla="*/ 0 h 11833"/>
                    <a:gd name="T8" fmla="*/ 2147483647 w 4092"/>
                    <a:gd name="T9" fmla="*/ 0 h 118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92"/>
                    <a:gd name="T16" fmla="*/ 0 h 11833"/>
                    <a:gd name="T17" fmla="*/ 4092 w 4092"/>
                    <a:gd name="T18" fmla="*/ 11833 h 118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92" h="11833">
                      <a:moveTo>
                        <a:pt x="4092" y="0"/>
                      </a:moveTo>
                      <a:cubicBezTo>
                        <a:pt x="2199" y="0"/>
                        <a:pt x="2819" y="11833"/>
                        <a:pt x="937" y="11833"/>
                      </a:cubicBezTo>
                      <a:cubicBezTo>
                        <a:pt x="0" y="11833"/>
                        <a:pt x="0" y="11833"/>
                        <a:pt x="0" y="11833"/>
                      </a:cubicBezTo>
                      <a:cubicBezTo>
                        <a:pt x="1884" y="11833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40" name="Freeform 944"/>
                <p:cNvSpPr>
                  <a:spLocks noChangeAspect="1"/>
                </p:cNvSpPr>
                <p:nvPr/>
              </p:nvSpPr>
              <p:spPr bwMode="auto">
                <a:xfrm>
                  <a:off x="5875338" y="3581400"/>
                  <a:ext cx="349250" cy="306387"/>
                </a:xfrm>
                <a:custGeom>
                  <a:avLst/>
                  <a:gdLst>
                    <a:gd name="T0" fmla="*/ 2147483647 w 4092"/>
                    <a:gd name="T1" fmla="*/ 0 h 11817"/>
                    <a:gd name="T2" fmla="*/ 2147483647 w 4092"/>
                    <a:gd name="T3" fmla="*/ 2147483647 h 11817"/>
                    <a:gd name="T4" fmla="*/ 0 w 4092"/>
                    <a:gd name="T5" fmla="*/ 2147483647 h 11817"/>
                    <a:gd name="T6" fmla="*/ 2147483647 w 4092"/>
                    <a:gd name="T7" fmla="*/ 0 h 11817"/>
                    <a:gd name="T8" fmla="*/ 2147483647 w 4092"/>
                    <a:gd name="T9" fmla="*/ 0 h 118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92"/>
                    <a:gd name="T16" fmla="*/ 0 h 11817"/>
                    <a:gd name="T17" fmla="*/ 4092 w 4092"/>
                    <a:gd name="T18" fmla="*/ 11817 h 118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92" h="11817">
                      <a:moveTo>
                        <a:pt x="4092" y="0"/>
                      </a:moveTo>
                      <a:cubicBezTo>
                        <a:pt x="2198" y="0"/>
                        <a:pt x="2818" y="11817"/>
                        <a:pt x="936" y="11817"/>
                      </a:cubicBezTo>
                      <a:cubicBezTo>
                        <a:pt x="0" y="11817"/>
                        <a:pt x="0" y="11817"/>
                        <a:pt x="0" y="11817"/>
                      </a:cubicBezTo>
                      <a:cubicBezTo>
                        <a:pt x="1881" y="11817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41" name="Freeform 945"/>
                <p:cNvSpPr>
                  <a:spLocks noChangeAspect="1"/>
                </p:cNvSpPr>
                <p:nvPr/>
              </p:nvSpPr>
              <p:spPr bwMode="auto">
                <a:xfrm>
                  <a:off x="6959600" y="3581400"/>
                  <a:ext cx="347663" cy="306387"/>
                </a:xfrm>
                <a:custGeom>
                  <a:avLst/>
                  <a:gdLst>
                    <a:gd name="T0" fmla="*/ 2147483647 w 4092"/>
                    <a:gd name="T1" fmla="*/ 0 h 11817"/>
                    <a:gd name="T2" fmla="*/ 2147483647 w 4092"/>
                    <a:gd name="T3" fmla="*/ 2147483647 h 11817"/>
                    <a:gd name="T4" fmla="*/ 0 w 4092"/>
                    <a:gd name="T5" fmla="*/ 2147483647 h 11817"/>
                    <a:gd name="T6" fmla="*/ 2147483647 w 4092"/>
                    <a:gd name="T7" fmla="*/ 0 h 11817"/>
                    <a:gd name="T8" fmla="*/ 2147483647 w 4092"/>
                    <a:gd name="T9" fmla="*/ 0 h 118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92"/>
                    <a:gd name="T16" fmla="*/ 0 h 11817"/>
                    <a:gd name="T17" fmla="*/ 4092 w 4092"/>
                    <a:gd name="T18" fmla="*/ 11817 h 118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92" h="11817">
                      <a:moveTo>
                        <a:pt x="4092" y="0"/>
                      </a:moveTo>
                      <a:cubicBezTo>
                        <a:pt x="2198" y="0"/>
                        <a:pt x="2818" y="11817"/>
                        <a:pt x="936" y="11817"/>
                      </a:cubicBezTo>
                      <a:cubicBezTo>
                        <a:pt x="0" y="11817"/>
                        <a:pt x="0" y="11817"/>
                        <a:pt x="0" y="11817"/>
                      </a:cubicBezTo>
                      <a:cubicBezTo>
                        <a:pt x="1881" y="11817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42" name="Freeform 946"/>
                <p:cNvSpPr>
                  <a:spLocks noChangeAspect="1"/>
                </p:cNvSpPr>
                <p:nvPr/>
              </p:nvSpPr>
              <p:spPr bwMode="auto">
                <a:xfrm>
                  <a:off x="7338354" y="3569117"/>
                  <a:ext cx="349507" cy="306332"/>
                </a:xfrm>
                <a:custGeom>
                  <a:avLst/>
                  <a:gdLst/>
                  <a:ahLst/>
                  <a:cxnLst>
                    <a:cxn ang="0">
                      <a:pos x="4092" y="0"/>
                    </a:cxn>
                    <a:cxn ang="0">
                      <a:pos x="936" y="11817"/>
                    </a:cxn>
                    <a:cxn ang="0">
                      <a:pos x="0" y="11817"/>
                    </a:cxn>
                    <a:cxn ang="0">
                      <a:pos x="3157" y="0"/>
                    </a:cxn>
                    <a:cxn ang="0">
                      <a:pos x="4092" y="0"/>
                    </a:cxn>
                  </a:cxnLst>
                  <a:rect l="0" t="0" r="r" b="b"/>
                  <a:pathLst>
                    <a:path w="4092" h="11817">
                      <a:moveTo>
                        <a:pt x="4092" y="0"/>
                      </a:moveTo>
                      <a:cubicBezTo>
                        <a:pt x="2198" y="0"/>
                        <a:pt x="2818" y="11817"/>
                        <a:pt x="936" y="11817"/>
                      </a:cubicBezTo>
                      <a:cubicBezTo>
                        <a:pt x="0" y="11817"/>
                        <a:pt x="0" y="11817"/>
                        <a:pt x="0" y="11817"/>
                      </a:cubicBezTo>
                      <a:cubicBezTo>
                        <a:pt x="1881" y="11817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43" name="Freeform 947"/>
                <p:cNvSpPr>
                  <a:spLocks noChangeAspect="1"/>
                </p:cNvSpPr>
                <p:nvPr/>
              </p:nvSpPr>
              <p:spPr bwMode="auto">
                <a:xfrm>
                  <a:off x="5171714" y="3571207"/>
                  <a:ext cx="349505" cy="306332"/>
                </a:xfrm>
                <a:custGeom>
                  <a:avLst/>
                  <a:gdLst/>
                  <a:ahLst/>
                  <a:cxnLst>
                    <a:cxn ang="0">
                      <a:pos x="4092" y="0"/>
                    </a:cxn>
                    <a:cxn ang="0">
                      <a:pos x="936" y="11817"/>
                    </a:cxn>
                    <a:cxn ang="0">
                      <a:pos x="0" y="11817"/>
                    </a:cxn>
                    <a:cxn ang="0">
                      <a:pos x="3157" y="0"/>
                    </a:cxn>
                    <a:cxn ang="0">
                      <a:pos x="4092" y="0"/>
                    </a:cxn>
                  </a:cxnLst>
                  <a:rect l="0" t="0" r="r" b="b"/>
                  <a:pathLst>
                    <a:path w="4092" h="11817">
                      <a:moveTo>
                        <a:pt x="4092" y="0"/>
                      </a:moveTo>
                      <a:cubicBezTo>
                        <a:pt x="2198" y="0"/>
                        <a:pt x="2818" y="11817"/>
                        <a:pt x="936" y="11817"/>
                      </a:cubicBezTo>
                      <a:cubicBezTo>
                        <a:pt x="0" y="11817"/>
                        <a:pt x="0" y="11817"/>
                        <a:pt x="0" y="11817"/>
                      </a:cubicBezTo>
                      <a:cubicBezTo>
                        <a:pt x="1881" y="11817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44" name="Freeform 948"/>
                <p:cNvSpPr>
                  <a:spLocks noChangeAspect="1"/>
                </p:cNvSpPr>
                <p:nvPr/>
              </p:nvSpPr>
              <p:spPr bwMode="auto">
                <a:xfrm>
                  <a:off x="6275493" y="3573821"/>
                  <a:ext cx="349507" cy="306332"/>
                </a:xfrm>
                <a:custGeom>
                  <a:avLst/>
                  <a:gdLst/>
                  <a:ahLst/>
                  <a:cxnLst>
                    <a:cxn ang="0">
                      <a:pos x="4092" y="0"/>
                    </a:cxn>
                    <a:cxn ang="0">
                      <a:pos x="937" y="11833"/>
                    </a:cxn>
                    <a:cxn ang="0">
                      <a:pos x="0" y="11833"/>
                    </a:cxn>
                    <a:cxn ang="0">
                      <a:pos x="3157" y="0"/>
                    </a:cxn>
                    <a:cxn ang="0">
                      <a:pos x="4092" y="0"/>
                    </a:cxn>
                  </a:cxnLst>
                  <a:rect l="0" t="0" r="r" b="b"/>
                  <a:pathLst>
                    <a:path w="4092" h="11833">
                      <a:moveTo>
                        <a:pt x="4092" y="0"/>
                      </a:moveTo>
                      <a:cubicBezTo>
                        <a:pt x="2199" y="0"/>
                        <a:pt x="2819" y="11833"/>
                        <a:pt x="937" y="11833"/>
                      </a:cubicBezTo>
                      <a:cubicBezTo>
                        <a:pt x="0" y="11833"/>
                        <a:pt x="0" y="11833"/>
                        <a:pt x="0" y="11833"/>
                      </a:cubicBezTo>
                      <a:cubicBezTo>
                        <a:pt x="1884" y="11833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45" name="Freeform 949"/>
                <p:cNvSpPr>
                  <a:spLocks noChangeAspect="1"/>
                </p:cNvSpPr>
                <p:nvPr/>
              </p:nvSpPr>
              <p:spPr bwMode="auto">
                <a:xfrm>
                  <a:off x="5735979" y="3570582"/>
                  <a:ext cx="349505" cy="306332"/>
                </a:xfrm>
                <a:custGeom>
                  <a:avLst/>
                  <a:gdLst/>
                  <a:ahLst/>
                  <a:cxnLst>
                    <a:cxn ang="0">
                      <a:pos x="4092" y="0"/>
                    </a:cxn>
                    <a:cxn ang="0">
                      <a:pos x="936" y="11817"/>
                    </a:cxn>
                    <a:cxn ang="0">
                      <a:pos x="0" y="11817"/>
                    </a:cxn>
                    <a:cxn ang="0">
                      <a:pos x="3157" y="0"/>
                    </a:cxn>
                    <a:cxn ang="0">
                      <a:pos x="4092" y="0"/>
                    </a:cxn>
                  </a:cxnLst>
                  <a:rect l="0" t="0" r="r" b="b"/>
                  <a:pathLst>
                    <a:path w="4092" h="11817">
                      <a:moveTo>
                        <a:pt x="4092" y="0"/>
                      </a:moveTo>
                      <a:cubicBezTo>
                        <a:pt x="2198" y="0"/>
                        <a:pt x="2818" y="11817"/>
                        <a:pt x="936" y="11817"/>
                      </a:cubicBezTo>
                      <a:cubicBezTo>
                        <a:pt x="0" y="11817"/>
                        <a:pt x="0" y="11817"/>
                        <a:pt x="0" y="11817"/>
                      </a:cubicBezTo>
                      <a:cubicBezTo>
                        <a:pt x="1881" y="11817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46" name="Freeform 950"/>
                <p:cNvSpPr>
                  <a:spLocks noChangeAspect="1"/>
                </p:cNvSpPr>
                <p:nvPr/>
              </p:nvSpPr>
              <p:spPr bwMode="auto">
                <a:xfrm>
                  <a:off x="5443391" y="3567905"/>
                  <a:ext cx="349507" cy="306332"/>
                </a:xfrm>
                <a:custGeom>
                  <a:avLst/>
                  <a:gdLst/>
                  <a:ahLst/>
                  <a:cxnLst>
                    <a:cxn ang="0">
                      <a:pos x="4083" y="11850"/>
                    </a:cxn>
                    <a:cxn ang="0">
                      <a:pos x="934" y="0"/>
                    </a:cxn>
                    <a:cxn ang="0">
                      <a:pos x="0" y="0"/>
                    </a:cxn>
                    <a:cxn ang="0">
                      <a:pos x="3150" y="11850"/>
                    </a:cxn>
                    <a:cxn ang="0">
                      <a:pos x="4083" y="11850"/>
                    </a:cxn>
                  </a:cxnLst>
                  <a:rect l="0" t="0" r="r" b="b"/>
                  <a:pathLst>
                    <a:path w="4083" h="11850">
                      <a:moveTo>
                        <a:pt x="4083" y="11850"/>
                      </a:moveTo>
                      <a:cubicBezTo>
                        <a:pt x="2193" y="11850"/>
                        <a:pt x="2812" y="0"/>
                        <a:pt x="9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79" y="0"/>
                        <a:pt x="1262" y="11850"/>
                        <a:pt x="3150" y="11850"/>
                      </a:cubicBezTo>
                      <a:lnTo>
                        <a:pt x="4083" y="11850"/>
                      </a:lnTo>
                      <a:close/>
                    </a:path>
                  </a:pathLst>
                </a:custGeom>
                <a:solidFill>
                  <a:srgbClr val="CC00C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47" name="Freeform 951"/>
                <p:cNvSpPr>
                  <a:spLocks noChangeAspect="1"/>
                </p:cNvSpPr>
                <p:nvPr/>
              </p:nvSpPr>
              <p:spPr bwMode="auto">
                <a:xfrm>
                  <a:off x="5986650" y="3571674"/>
                  <a:ext cx="345921" cy="304204"/>
                </a:xfrm>
                <a:custGeom>
                  <a:avLst/>
                  <a:gdLst/>
                  <a:ahLst/>
                  <a:cxnLst>
                    <a:cxn ang="0">
                      <a:pos x="4083" y="11850"/>
                    </a:cxn>
                    <a:cxn ang="0">
                      <a:pos x="933" y="0"/>
                    </a:cxn>
                    <a:cxn ang="0">
                      <a:pos x="0" y="0"/>
                    </a:cxn>
                    <a:cxn ang="0">
                      <a:pos x="3149" y="11850"/>
                    </a:cxn>
                    <a:cxn ang="0">
                      <a:pos x="4083" y="11850"/>
                    </a:cxn>
                  </a:cxnLst>
                  <a:rect l="0" t="0" r="r" b="b"/>
                  <a:pathLst>
                    <a:path w="4083" h="11850">
                      <a:moveTo>
                        <a:pt x="4083" y="11850"/>
                      </a:moveTo>
                      <a:cubicBezTo>
                        <a:pt x="2192" y="11850"/>
                        <a:pt x="2812" y="0"/>
                        <a:pt x="93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78" y="0"/>
                        <a:pt x="1262" y="11850"/>
                        <a:pt x="3149" y="11850"/>
                      </a:cubicBezTo>
                      <a:lnTo>
                        <a:pt x="4083" y="11850"/>
                      </a:lnTo>
                      <a:close/>
                    </a:path>
                  </a:pathLst>
                </a:custGeom>
                <a:solidFill>
                  <a:srgbClr val="CC00C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48" name="Freeform 952"/>
                <p:cNvSpPr>
                  <a:spLocks noChangeAspect="1"/>
                </p:cNvSpPr>
                <p:nvPr/>
              </p:nvSpPr>
              <p:spPr bwMode="auto">
                <a:xfrm>
                  <a:off x="6820011" y="3571384"/>
                  <a:ext cx="345921" cy="304205"/>
                </a:xfrm>
                <a:custGeom>
                  <a:avLst/>
                  <a:gdLst/>
                  <a:ahLst/>
                  <a:cxnLst>
                    <a:cxn ang="0">
                      <a:pos x="4092" y="0"/>
                    </a:cxn>
                    <a:cxn ang="0">
                      <a:pos x="936" y="11817"/>
                    </a:cxn>
                    <a:cxn ang="0">
                      <a:pos x="0" y="11817"/>
                    </a:cxn>
                    <a:cxn ang="0">
                      <a:pos x="3157" y="0"/>
                    </a:cxn>
                    <a:cxn ang="0">
                      <a:pos x="4092" y="0"/>
                    </a:cxn>
                  </a:cxnLst>
                  <a:rect l="0" t="0" r="r" b="b"/>
                  <a:pathLst>
                    <a:path w="4092" h="11817">
                      <a:moveTo>
                        <a:pt x="4092" y="0"/>
                      </a:moveTo>
                      <a:cubicBezTo>
                        <a:pt x="2198" y="0"/>
                        <a:pt x="2818" y="11817"/>
                        <a:pt x="936" y="11817"/>
                      </a:cubicBezTo>
                      <a:cubicBezTo>
                        <a:pt x="0" y="11817"/>
                        <a:pt x="0" y="11817"/>
                        <a:pt x="0" y="11817"/>
                      </a:cubicBezTo>
                      <a:cubicBezTo>
                        <a:pt x="1881" y="11817"/>
                        <a:pt x="1266" y="0"/>
                        <a:pt x="3157" y="0"/>
                      </a:cubicBezTo>
                      <a:lnTo>
                        <a:pt x="4092" y="0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Freeform 953"/>
                <p:cNvSpPr>
                  <a:spLocks noChangeAspect="1"/>
                </p:cNvSpPr>
                <p:nvPr/>
              </p:nvSpPr>
              <p:spPr bwMode="auto">
                <a:xfrm>
                  <a:off x="6526793" y="3570747"/>
                  <a:ext cx="345922" cy="306332"/>
                </a:xfrm>
                <a:custGeom>
                  <a:avLst/>
                  <a:gdLst/>
                  <a:ahLst/>
                  <a:cxnLst>
                    <a:cxn ang="0">
                      <a:pos x="4083" y="11850"/>
                    </a:cxn>
                    <a:cxn ang="0">
                      <a:pos x="934" y="0"/>
                    </a:cxn>
                    <a:cxn ang="0">
                      <a:pos x="0" y="0"/>
                    </a:cxn>
                    <a:cxn ang="0">
                      <a:pos x="3150" y="11850"/>
                    </a:cxn>
                    <a:cxn ang="0">
                      <a:pos x="4083" y="11850"/>
                    </a:cxn>
                  </a:cxnLst>
                  <a:rect l="0" t="0" r="r" b="b"/>
                  <a:pathLst>
                    <a:path w="4083" h="11850">
                      <a:moveTo>
                        <a:pt x="4083" y="11850"/>
                      </a:moveTo>
                      <a:cubicBezTo>
                        <a:pt x="2193" y="11850"/>
                        <a:pt x="2812" y="0"/>
                        <a:pt x="9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79" y="0"/>
                        <a:pt x="1262" y="11850"/>
                        <a:pt x="3150" y="11850"/>
                      </a:cubicBezTo>
                      <a:lnTo>
                        <a:pt x="4083" y="11850"/>
                      </a:lnTo>
                      <a:close/>
                    </a:path>
                  </a:pathLst>
                </a:custGeom>
                <a:solidFill>
                  <a:srgbClr val="CC00C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50" name="Freeform 954"/>
                <p:cNvSpPr>
                  <a:spLocks noChangeAspect="1"/>
                </p:cNvSpPr>
                <p:nvPr/>
              </p:nvSpPr>
              <p:spPr bwMode="auto">
                <a:xfrm>
                  <a:off x="7068444" y="3572666"/>
                  <a:ext cx="347714" cy="306332"/>
                </a:xfrm>
                <a:custGeom>
                  <a:avLst/>
                  <a:gdLst/>
                  <a:ahLst/>
                  <a:cxnLst>
                    <a:cxn ang="0">
                      <a:pos x="4083" y="11850"/>
                    </a:cxn>
                    <a:cxn ang="0">
                      <a:pos x="933" y="0"/>
                    </a:cxn>
                    <a:cxn ang="0">
                      <a:pos x="0" y="0"/>
                    </a:cxn>
                    <a:cxn ang="0">
                      <a:pos x="3149" y="11850"/>
                    </a:cxn>
                    <a:cxn ang="0">
                      <a:pos x="4083" y="11850"/>
                    </a:cxn>
                  </a:cxnLst>
                  <a:rect l="0" t="0" r="r" b="b"/>
                  <a:pathLst>
                    <a:path w="4083" h="11850">
                      <a:moveTo>
                        <a:pt x="4083" y="11850"/>
                      </a:moveTo>
                      <a:cubicBezTo>
                        <a:pt x="2192" y="11850"/>
                        <a:pt x="2812" y="0"/>
                        <a:pt x="93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78" y="0"/>
                        <a:pt x="1262" y="11850"/>
                        <a:pt x="3149" y="11850"/>
                      </a:cubicBezTo>
                      <a:lnTo>
                        <a:pt x="4083" y="11850"/>
                      </a:lnTo>
                      <a:close/>
                    </a:path>
                  </a:pathLst>
                </a:custGeom>
                <a:solidFill>
                  <a:srgbClr val="CC00C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51" name="Freeform 955"/>
                <p:cNvSpPr>
                  <a:spLocks noChangeAspect="1"/>
                </p:cNvSpPr>
                <p:nvPr/>
              </p:nvSpPr>
              <p:spPr bwMode="auto">
                <a:xfrm>
                  <a:off x="5605463" y="3581400"/>
                  <a:ext cx="347663" cy="306387"/>
                </a:xfrm>
                <a:custGeom>
                  <a:avLst/>
                  <a:gdLst>
                    <a:gd name="T0" fmla="*/ 2147483647 w 4083"/>
                    <a:gd name="T1" fmla="*/ 2147483647 h 11850"/>
                    <a:gd name="T2" fmla="*/ 2147483647 w 4083"/>
                    <a:gd name="T3" fmla="*/ 0 h 11850"/>
                    <a:gd name="T4" fmla="*/ 0 w 4083"/>
                    <a:gd name="T5" fmla="*/ 0 h 11850"/>
                    <a:gd name="T6" fmla="*/ 2147483647 w 4083"/>
                    <a:gd name="T7" fmla="*/ 2147483647 h 11850"/>
                    <a:gd name="T8" fmla="*/ 2147483647 w 4083"/>
                    <a:gd name="T9" fmla="*/ 2147483647 h 118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83"/>
                    <a:gd name="T16" fmla="*/ 0 h 11850"/>
                    <a:gd name="T17" fmla="*/ 4083 w 4083"/>
                    <a:gd name="T18" fmla="*/ 11850 h 118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83" h="11850">
                      <a:moveTo>
                        <a:pt x="4083" y="11850"/>
                      </a:moveTo>
                      <a:cubicBezTo>
                        <a:pt x="2193" y="11850"/>
                        <a:pt x="2812" y="0"/>
                        <a:pt x="9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79" y="0"/>
                        <a:pt x="1262" y="11850"/>
                        <a:pt x="3150" y="11850"/>
                      </a:cubicBezTo>
                      <a:lnTo>
                        <a:pt x="4083" y="11850"/>
                      </a:lnTo>
                      <a:close/>
                    </a:path>
                  </a:pathLst>
                </a:custGeom>
                <a:solidFill>
                  <a:srgbClr val="66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52" name="Freeform 956"/>
                <p:cNvSpPr>
                  <a:spLocks noChangeAspect="1"/>
                </p:cNvSpPr>
                <p:nvPr/>
              </p:nvSpPr>
              <p:spPr bwMode="auto">
                <a:xfrm>
                  <a:off x="6148388" y="3581400"/>
                  <a:ext cx="346075" cy="306387"/>
                </a:xfrm>
                <a:custGeom>
                  <a:avLst/>
                  <a:gdLst>
                    <a:gd name="T0" fmla="*/ 2147483647 w 4083"/>
                    <a:gd name="T1" fmla="*/ 2147483647 h 11850"/>
                    <a:gd name="T2" fmla="*/ 2147483647 w 4083"/>
                    <a:gd name="T3" fmla="*/ 0 h 11850"/>
                    <a:gd name="T4" fmla="*/ 0 w 4083"/>
                    <a:gd name="T5" fmla="*/ 0 h 11850"/>
                    <a:gd name="T6" fmla="*/ 2147483647 w 4083"/>
                    <a:gd name="T7" fmla="*/ 2147483647 h 11850"/>
                    <a:gd name="T8" fmla="*/ 2147483647 w 4083"/>
                    <a:gd name="T9" fmla="*/ 2147483647 h 118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83"/>
                    <a:gd name="T16" fmla="*/ 0 h 11850"/>
                    <a:gd name="T17" fmla="*/ 4083 w 4083"/>
                    <a:gd name="T18" fmla="*/ 11850 h 118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83" h="11850">
                      <a:moveTo>
                        <a:pt x="4083" y="11850"/>
                      </a:moveTo>
                      <a:cubicBezTo>
                        <a:pt x="2192" y="11850"/>
                        <a:pt x="2812" y="0"/>
                        <a:pt x="93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78" y="0"/>
                        <a:pt x="1262" y="11850"/>
                        <a:pt x="3149" y="11850"/>
                      </a:cubicBezTo>
                      <a:lnTo>
                        <a:pt x="4083" y="11850"/>
                      </a:lnTo>
                      <a:close/>
                    </a:path>
                  </a:pathLst>
                </a:custGeom>
                <a:solidFill>
                  <a:srgbClr val="66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53" name="Freeform 957"/>
                <p:cNvSpPr>
                  <a:spLocks noChangeAspect="1"/>
                </p:cNvSpPr>
                <p:nvPr/>
              </p:nvSpPr>
              <p:spPr bwMode="auto">
                <a:xfrm>
                  <a:off x="6688138" y="3581400"/>
                  <a:ext cx="347663" cy="306387"/>
                </a:xfrm>
                <a:custGeom>
                  <a:avLst/>
                  <a:gdLst>
                    <a:gd name="T0" fmla="*/ 2147483647 w 4083"/>
                    <a:gd name="T1" fmla="*/ 2147483647 h 11850"/>
                    <a:gd name="T2" fmla="*/ 2147483647 w 4083"/>
                    <a:gd name="T3" fmla="*/ 0 h 11850"/>
                    <a:gd name="T4" fmla="*/ 0 w 4083"/>
                    <a:gd name="T5" fmla="*/ 0 h 11850"/>
                    <a:gd name="T6" fmla="*/ 2147483647 w 4083"/>
                    <a:gd name="T7" fmla="*/ 2147483647 h 11850"/>
                    <a:gd name="T8" fmla="*/ 2147483647 w 4083"/>
                    <a:gd name="T9" fmla="*/ 2147483647 h 118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83"/>
                    <a:gd name="T16" fmla="*/ 0 h 11850"/>
                    <a:gd name="T17" fmla="*/ 4083 w 4083"/>
                    <a:gd name="T18" fmla="*/ 11850 h 118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83" h="11850">
                      <a:moveTo>
                        <a:pt x="4083" y="11850"/>
                      </a:moveTo>
                      <a:cubicBezTo>
                        <a:pt x="2193" y="11850"/>
                        <a:pt x="2812" y="0"/>
                        <a:pt x="9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79" y="0"/>
                        <a:pt x="1262" y="11850"/>
                        <a:pt x="3150" y="11850"/>
                      </a:cubicBezTo>
                      <a:lnTo>
                        <a:pt x="4083" y="11850"/>
                      </a:lnTo>
                      <a:close/>
                    </a:path>
                  </a:pathLst>
                </a:custGeom>
                <a:solidFill>
                  <a:srgbClr val="66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54" name="Freeform 958"/>
                <p:cNvSpPr>
                  <a:spLocks noChangeAspect="1"/>
                </p:cNvSpPr>
                <p:nvPr/>
              </p:nvSpPr>
              <p:spPr bwMode="auto">
                <a:xfrm>
                  <a:off x="7231063" y="3581400"/>
                  <a:ext cx="347663" cy="306387"/>
                </a:xfrm>
                <a:custGeom>
                  <a:avLst/>
                  <a:gdLst>
                    <a:gd name="T0" fmla="*/ 2147483647 w 4083"/>
                    <a:gd name="T1" fmla="*/ 2147483647 h 11850"/>
                    <a:gd name="T2" fmla="*/ 2147483647 w 4083"/>
                    <a:gd name="T3" fmla="*/ 0 h 11850"/>
                    <a:gd name="T4" fmla="*/ 0 w 4083"/>
                    <a:gd name="T5" fmla="*/ 0 h 11850"/>
                    <a:gd name="T6" fmla="*/ 2147483647 w 4083"/>
                    <a:gd name="T7" fmla="*/ 2147483647 h 11850"/>
                    <a:gd name="T8" fmla="*/ 2147483647 w 4083"/>
                    <a:gd name="T9" fmla="*/ 2147483647 h 118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83"/>
                    <a:gd name="T16" fmla="*/ 0 h 11850"/>
                    <a:gd name="T17" fmla="*/ 4083 w 4083"/>
                    <a:gd name="T18" fmla="*/ 11850 h 118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83" h="11850">
                      <a:moveTo>
                        <a:pt x="4083" y="11850"/>
                      </a:moveTo>
                      <a:cubicBezTo>
                        <a:pt x="2192" y="11850"/>
                        <a:pt x="2812" y="0"/>
                        <a:pt x="93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78" y="0"/>
                        <a:pt x="1262" y="11850"/>
                        <a:pt x="3149" y="11850"/>
                      </a:cubicBezTo>
                      <a:lnTo>
                        <a:pt x="4083" y="11850"/>
                      </a:lnTo>
                      <a:close/>
                    </a:path>
                  </a:pathLst>
                </a:custGeom>
                <a:solidFill>
                  <a:srgbClr val="66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1963" name="Group 94"/>
              <p:cNvGrpSpPr>
                <a:grpSpLocks/>
              </p:cNvGrpSpPr>
              <p:nvPr/>
            </p:nvGrpSpPr>
            <p:grpSpPr bwMode="auto">
              <a:xfrm flipV="1">
                <a:off x="6553200" y="5029200"/>
                <a:ext cx="471488" cy="76194"/>
                <a:chOff x="2426887" y="3573090"/>
                <a:chExt cx="2145116" cy="142786"/>
              </a:xfrm>
            </p:grpSpPr>
            <p:cxnSp>
              <p:nvCxnSpPr>
                <p:cNvPr id="2016" name="Straight Connector 2015"/>
                <p:cNvCxnSpPr/>
                <p:nvPr/>
              </p:nvCxnSpPr>
              <p:spPr bwMode="auto">
                <a:xfrm>
                  <a:off x="2412264" y="3598860"/>
                  <a:ext cx="2145111" cy="297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17" name="Group 58"/>
                <p:cNvGrpSpPr>
                  <a:grpSpLocks/>
                </p:cNvGrpSpPr>
                <p:nvPr/>
              </p:nvGrpSpPr>
              <p:grpSpPr bwMode="auto">
                <a:xfrm>
                  <a:off x="3929174" y="3573090"/>
                  <a:ext cx="433354" cy="142786"/>
                  <a:chOff x="6929585" y="3001586"/>
                  <a:chExt cx="433354" cy="142786"/>
                </a:xfrm>
              </p:grpSpPr>
              <p:cxnSp>
                <p:nvCxnSpPr>
                  <p:cNvPr id="2033" name="Straight Connector 2032"/>
                  <p:cNvCxnSpPr/>
                  <p:nvPr/>
                </p:nvCxnSpPr>
                <p:spPr>
                  <a:xfrm rot="5400000">
                    <a:off x="7238364" y="3098507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4" name="Straight Connector 2033"/>
                  <p:cNvCxnSpPr/>
                  <p:nvPr/>
                </p:nvCxnSpPr>
                <p:spPr>
                  <a:xfrm rot="5400000">
                    <a:off x="7098182" y="3100173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5" name="Straight Connector 2034"/>
                  <p:cNvCxnSpPr/>
                  <p:nvPr/>
                </p:nvCxnSpPr>
                <p:spPr>
                  <a:xfrm rot="5400000">
                    <a:off x="6961641" y="3095359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6" name="Straight Connector 2035"/>
                  <p:cNvCxnSpPr/>
                  <p:nvPr/>
                </p:nvCxnSpPr>
                <p:spPr>
                  <a:xfrm rot="5400000">
                    <a:off x="6802086" y="3102005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8" name="Group 67"/>
                <p:cNvGrpSpPr>
                  <a:grpSpLocks/>
                </p:cNvGrpSpPr>
                <p:nvPr/>
              </p:nvGrpSpPr>
              <p:grpSpPr bwMode="auto">
                <a:xfrm>
                  <a:off x="3358587" y="3573090"/>
                  <a:ext cx="426129" cy="142786"/>
                  <a:chOff x="6930504" y="3001586"/>
                  <a:chExt cx="426129" cy="142786"/>
                </a:xfrm>
              </p:grpSpPr>
              <p:cxnSp>
                <p:nvCxnSpPr>
                  <p:cNvPr id="2029" name="Straight Connector 2028"/>
                  <p:cNvCxnSpPr/>
                  <p:nvPr/>
                </p:nvCxnSpPr>
                <p:spPr>
                  <a:xfrm rot="5400000">
                    <a:off x="7235107" y="3106563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0" name="Straight Connector 2029"/>
                  <p:cNvCxnSpPr/>
                  <p:nvPr/>
                </p:nvCxnSpPr>
                <p:spPr>
                  <a:xfrm rot="5400000">
                    <a:off x="7087905" y="3108925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1" name="Straight Connector 2030"/>
                  <p:cNvCxnSpPr/>
                  <p:nvPr/>
                </p:nvCxnSpPr>
                <p:spPr>
                  <a:xfrm rot="5400000">
                    <a:off x="6946032" y="3107698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2" name="Straight Connector 2031"/>
                  <p:cNvCxnSpPr/>
                  <p:nvPr/>
                </p:nvCxnSpPr>
                <p:spPr>
                  <a:xfrm rot="5400000">
                    <a:off x="6798830" y="3110060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9" name="Group 76"/>
                <p:cNvGrpSpPr>
                  <a:grpSpLocks/>
                </p:cNvGrpSpPr>
                <p:nvPr/>
              </p:nvGrpSpPr>
              <p:grpSpPr bwMode="auto">
                <a:xfrm>
                  <a:off x="2788000" y="3573090"/>
                  <a:ext cx="426134" cy="142786"/>
                  <a:chOff x="6859981" y="3001586"/>
                  <a:chExt cx="426134" cy="142786"/>
                </a:xfrm>
              </p:grpSpPr>
              <p:cxnSp>
                <p:nvCxnSpPr>
                  <p:cNvPr id="2025" name="Straight Connector 2024"/>
                  <p:cNvCxnSpPr/>
                  <p:nvPr/>
                </p:nvCxnSpPr>
                <p:spPr>
                  <a:xfrm rot="5400000">
                    <a:off x="7144929" y="3100856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6" name="Straight Connector 2025"/>
                  <p:cNvCxnSpPr/>
                  <p:nvPr/>
                </p:nvCxnSpPr>
                <p:spPr>
                  <a:xfrm rot="5400000">
                    <a:off x="7011772" y="3101825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7" name="Straight Connector 2026"/>
                  <p:cNvCxnSpPr/>
                  <p:nvPr/>
                </p:nvCxnSpPr>
                <p:spPr>
                  <a:xfrm rot="5400000">
                    <a:off x="6878616" y="3102794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8" name="Straight Connector 2027"/>
                  <p:cNvCxnSpPr/>
                  <p:nvPr/>
                </p:nvCxnSpPr>
                <p:spPr>
                  <a:xfrm rot="5400000">
                    <a:off x="6719323" y="3097178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20" name="Group 85"/>
                <p:cNvGrpSpPr>
                  <a:grpSpLocks/>
                </p:cNvGrpSpPr>
                <p:nvPr/>
              </p:nvGrpSpPr>
              <p:grpSpPr bwMode="auto">
                <a:xfrm>
                  <a:off x="2499097" y="3573090"/>
                  <a:ext cx="433354" cy="142786"/>
                  <a:chOff x="6856833" y="3001586"/>
                  <a:chExt cx="433354" cy="142786"/>
                </a:xfrm>
              </p:grpSpPr>
              <p:cxnSp>
                <p:nvCxnSpPr>
                  <p:cNvPr id="2021" name="Straight Connector 2020"/>
                  <p:cNvCxnSpPr/>
                  <p:nvPr/>
                </p:nvCxnSpPr>
                <p:spPr>
                  <a:xfrm rot="5400000">
                    <a:off x="7194149" y="3102900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2" name="Straight Connector 2021"/>
                  <p:cNvCxnSpPr/>
                  <p:nvPr/>
                </p:nvCxnSpPr>
                <p:spPr>
                  <a:xfrm rot="5400000">
                    <a:off x="7038236" y="3103066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3" name="Straight Connector 2022"/>
                  <p:cNvCxnSpPr/>
                  <p:nvPr/>
                </p:nvCxnSpPr>
                <p:spPr>
                  <a:xfrm rot="5400000">
                    <a:off x="6910407" y="3100448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4" name="Straight Connector 2023"/>
                  <p:cNvCxnSpPr/>
                  <p:nvPr/>
                </p:nvCxnSpPr>
                <p:spPr>
                  <a:xfrm rot="5400000">
                    <a:off x="6757876" y="3106397"/>
                    <a:ext cx="14277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64" name="Group 94"/>
              <p:cNvGrpSpPr>
                <a:grpSpLocks/>
              </p:cNvGrpSpPr>
              <p:nvPr/>
            </p:nvGrpSpPr>
            <p:grpSpPr bwMode="auto">
              <a:xfrm flipV="1">
                <a:off x="6248400" y="4953000"/>
                <a:ext cx="1023937" cy="76200"/>
                <a:chOff x="2443148" y="3571500"/>
                <a:chExt cx="1916647" cy="152384"/>
              </a:xfrm>
            </p:grpSpPr>
            <p:cxnSp>
              <p:nvCxnSpPr>
                <p:cNvPr id="1979" name="Straight Connector 1978"/>
                <p:cNvCxnSpPr/>
                <p:nvPr/>
              </p:nvCxnSpPr>
              <p:spPr bwMode="auto">
                <a:xfrm rot="10800000" flipV="1">
                  <a:off x="2426379" y="3728079"/>
                  <a:ext cx="1913676" cy="9523"/>
                </a:xfrm>
                <a:prstGeom prst="line">
                  <a:avLst/>
                </a:prstGeom>
                <a:ln w="38100">
                  <a:solidFill>
                    <a:srgbClr val="FF00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80" name="Group 58"/>
                <p:cNvGrpSpPr>
                  <a:grpSpLocks/>
                </p:cNvGrpSpPr>
                <p:nvPr/>
              </p:nvGrpSpPr>
              <p:grpSpPr bwMode="auto">
                <a:xfrm>
                  <a:off x="3857603" y="3571500"/>
                  <a:ext cx="502192" cy="142861"/>
                  <a:chOff x="6857999" y="2999996"/>
                  <a:chExt cx="502192" cy="142860"/>
                </a:xfrm>
              </p:grpSpPr>
              <p:cxnSp>
                <p:nvCxnSpPr>
                  <p:cNvPr id="2008" name="Straight Connector 2007"/>
                  <p:cNvCxnSpPr/>
                  <p:nvPr/>
                </p:nvCxnSpPr>
                <p:spPr>
                  <a:xfrm rot="5400000">
                    <a:off x="7256146" y="3096578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9" name="Straight Connector 2008"/>
                  <p:cNvCxnSpPr/>
                  <p:nvPr/>
                </p:nvCxnSpPr>
                <p:spPr>
                  <a:xfrm rot="5400000">
                    <a:off x="7185527" y="3095158"/>
                    <a:ext cx="142834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0" name="Straight Connector 2009"/>
                  <p:cNvCxnSpPr/>
                  <p:nvPr/>
                </p:nvCxnSpPr>
                <p:spPr>
                  <a:xfrm rot="5400000">
                    <a:off x="7113257" y="3092936"/>
                    <a:ext cx="139659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1" name="Straight Connector 2010"/>
                  <p:cNvCxnSpPr/>
                  <p:nvPr/>
                </p:nvCxnSpPr>
                <p:spPr>
                  <a:xfrm rot="5400000">
                    <a:off x="7041396" y="3093057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2" name="Straight Connector 2011"/>
                  <p:cNvCxnSpPr/>
                  <p:nvPr/>
                </p:nvCxnSpPr>
                <p:spPr>
                  <a:xfrm rot="5400000">
                    <a:off x="6970777" y="3091637"/>
                    <a:ext cx="142834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Straight Connector 2012"/>
                  <p:cNvCxnSpPr/>
                  <p:nvPr/>
                </p:nvCxnSpPr>
                <p:spPr>
                  <a:xfrm rot="5400000">
                    <a:off x="6901547" y="3096385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4" name="Straight Connector 2013"/>
                  <p:cNvCxnSpPr/>
                  <p:nvPr/>
                </p:nvCxnSpPr>
                <p:spPr>
                  <a:xfrm rot="5400000">
                    <a:off x="6827342" y="3092621"/>
                    <a:ext cx="142832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5" name="Straight Connector 2014"/>
                  <p:cNvCxnSpPr/>
                  <p:nvPr/>
                </p:nvCxnSpPr>
                <p:spPr>
                  <a:xfrm rot="5400000">
                    <a:off x="6757419" y="3094287"/>
                    <a:ext cx="142834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1" name="Group 67"/>
                <p:cNvGrpSpPr>
                  <a:grpSpLocks/>
                </p:cNvGrpSpPr>
                <p:nvPr/>
              </p:nvGrpSpPr>
              <p:grpSpPr bwMode="auto">
                <a:xfrm>
                  <a:off x="3287068" y="3571500"/>
                  <a:ext cx="508135" cy="142861"/>
                  <a:chOff x="6858967" y="2999996"/>
                  <a:chExt cx="508135" cy="142860"/>
                </a:xfrm>
              </p:grpSpPr>
              <p:cxnSp>
                <p:nvCxnSpPr>
                  <p:cNvPr id="2000" name="Straight Connector 1999"/>
                  <p:cNvCxnSpPr/>
                  <p:nvPr/>
                </p:nvCxnSpPr>
                <p:spPr>
                  <a:xfrm rot="5400000">
                    <a:off x="7277464" y="3103037"/>
                    <a:ext cx="139659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1" name="Straight Connector 2000"/>
                  <p:cNvCxnSpPr/>
                  <p:nvPr/>
                </p:nvCxnSpPr>
                <p:spPr>
                  <a:xfrm rot="5400000">
                    <a:off x="7199825" y="3104642"/>
                    <a:ext cx="142832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2" name="Straight Connector 2001"/>
                  <p:cNvCxnSpPr/>
                  <p:nvPr/>
                </p:nvCxnSpPr>
                <p:spPr>
                  <a:xfrm rot="5400000">
                    <a:off x="7132790" y="3105564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3" name="Straight Connector 2002"/>
                  <p:cNvCxnSpPr/>
                  <p:nvPr/>
                </p:nvCxnSpPr>
                <p:spPr>
                  <a:xfrm rot="5400000">
                    <a:off x="7056393" y="3105630"/>
                    <a:ext cx="142834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4" name="Straight Connector 2003"/>
                  <p:cNvCxnSpPr/>
                  <p:nvPr/>
                </p:nvCxnSpPr>
                <p:spPr>
                  <a:xfrm rot="5400000">
                    <a:off x="6985771" y="3104207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5" name="Straight Connector 2004"/>
                  <p:cNvCxnSpPr/>
                  <p:nvPr/>
                </p:nvCxnSpPr>
                <p:spPr>
                  <a:xfrm rot="5400000">
                    <a:off x="6918736" y="3105127"/>
                    <a:ext cx="142832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6" name="Straight Connector 2005"/>
                  <p:cNvCxnSpPr/>
                  <p:nvPr/>
                </p:nvCxnSpPr>
                <p:spPr>
                  <a:xfrm rot="5400000">
                    <a:off x="6842339" y="3105194"/>
                    <a:ext cx="142832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7" name="Straight Connector 2006"/>
                  <p:cNvCxnSpPr/>
                  <p:nvPr/>
                </p:nvCxnSpPr>
                <p:spPr>
                  <a:xfrm rot="5400000">
                    <a:off x="6775303" y="3106116"/>
                    <a:ext cx="142834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2" name="Group 76"/>
                <p:cNvGrpSpPr>
                  <a:grpSpLocks/>
                </p:cNvGrpSpPr>
                <p:nvPr/>
              </p:nvGrpSpPr>
              <p:grpSpPr bwMode="auto">
                <a:xfrm>
                  <a:off x="2784875" y="3571500"/>
                  <a:ext cx="502192" cy="142861"/>
                  <a:chOff x="6856841" y="2999996"/>
                  <a:chExt cx="502192" cy="142860"/>
                </a:xfrm>
              </p:grpSpPr>
              <p:cxnSp>
                <p:nvCxnSpPr>
                  <p:cNvPr id="1992" name="Straight Connector 1991"/>
                  <p:cNvCxnSpPr/>
                  <p:nvPr/>
                </p:nvCxnSpPr>
                <p:spPr>
                  <a:xfrm rot="5400000">
                    <a:off x="7254450" y="3108231"/>
                    <a:ext cx="142832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3" name="Straight Connector 1992"/>
                  <p:cNvCxnSpPr/>
                  <p:nvPr/>
                </p:nvCxnSpPr>
                <p:spPr>
                  <a:xfrm rot="5400000">
                    <a:off x="7186719" y="3106066"/>
                    <a:ext cx="142832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4" name="Straight Connector 1993"/>
                  <p:cNvCxnSpPr/>
                  <p:nvPr/>
                </p:nvCxnSpPr>
                <p:spPr>
                  <a:xfrm rot="5400000">
                    <a:off x="7109626" y="3103048"/>
                    <a:ext cx="142834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5" name="Straight Connector 1994"/>
                  <p:cNvCxnSpPr/>
                  <p:nvPr/>
                </p:nvCxnSpPr>
                <p:spPr>
                  <a:xfrm rot="5400000">
                    <a:off x="7044783" y="3100138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6" name="Straight Connector 1995"/>
                  <p:cNvCxnSpPr/>
                  <p:nvPr/>
                </p:nvCxnSpPr>
                <p:spPr>
                  <a:xfrm rot="5400000">
                    <a:off x="6972665" y="3105632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7" name="Straight Connector 1996"/>
                  <p:cNvCxnSpPr/>
                  <p:nvPr/>
                </p:nvCxnSpPr>
                <p:spPr>
                  <a:xfrm rot="5400000">
                    <a:off x="6903285" y="3102669"/>
                    <a:ext cx="139659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8" name="Straight Connector 1997"/>
                  <p:cNvCxnSpPr/>
                  <p:nvPr/>
                </p:nvCxnSpPr>
                <p:spPr>
                  <a:xfrm rot="5400000">
                    <a:off x="6827841" y="3100447"/>
                    <a:ext cx="142832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9" name="Straight Connector 1998"/>
                  <p:cNvCxnSpPr/>
                  <p:nvPr/>
                </p:nvCxnSpPr>
                <p:spPr>
                  <a:xfrm rot="5400000">
                    <a:off x="6758611" y="3105196"/>
                    <a:ext cx="142832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3" name="Group 85"/>
                <p:cNvGrpSpPr>
                  <a:grpSpLocks/>
                </p:cNvGrpSpPr>
                <p:nvPr/>
              </p:nvGrpSpPr>
              <p:grpSpPr bwMode="auto">
                <a:xfrm>
                  <a:off x="2499607" y="3571500"/>
                  <a:ext cx="502192" cy="142861"/>
                  <a:chOff x="6857324" y="2999996"/>
                  <a:chExt cx="502192" cy="142860"/>
                </a:xfrm>
              </p:grpSpPr>
              <p:cxnSp>
                <p:nvCxnSpPr>
                  <p:cNvPr id="1984" name="Straight Connector 1983"/>
                  <p:cNvCxnSpPr/>
                  <p:nvPr/>
                </p:nvCxnSpPr>
                <p:spPr>
                  <a:xfrm rot="5400000">
                    <a:off x="7259220" y="3095632"/>
                    <a:ext cx="142832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5" name="Straight Connector 1984"/>
                  <p:cNvCxnSpPr/>
                  <p:nvPr/>
                </p:nvCxnSpPr>
                <p:spPr>
                  <a:xfrm rot="5400000">
                    <a:off x="7189294" y="3097295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6" name="Straight Connector 1985"/>
                  <p:cNvCxnSpPr/>
                  <p:nvPr/>
                </p:nvCxnSpPr>
                <p:spPr>
                  <a:xfrm rot="5400000">
                    <a:off x="7114394" y="3090445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7" name="Straight Connector 1986"/>
                  <p:cNvCxnSpPr/>
                  <p:nvPr/>
                </p:nvCxnSpPr>
                <p:spPr>
                  <a:xfrm rot="5400000">
                    <a:off x="7045166" y="3095197"/>
                    <a:ext cx="142834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8" name="Straight Connector 1987"/>
                  <p:cNvCxnSpPr/>
                  <p:nvPr/>
                </p:nvCxnSpPr>
                <p:spPr>
                  <a:xfrm rot="5400000">
                    <a:off x="6974545" y="3093774"/>
                    <a:ext cx="142834" cy="2972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9" name="Straight Connector 1988"/>
                  <p:cNvCxnSpPr/>
                  <p:nvPr/>
                </p:nvCxnSpPr>
                <p:spPr>
                  <a:xfrm rot="5400000">
                    <a:off x="6904621" y="3095440"/>
                    <a:ext cx="142832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0" name="Straight Connector 1989"/>
                  <p:cNvCxnSpPr/>
                  <p:nvPr/>
                </p:nvCxnSpPr>
                <p:spPr>
                  <a:xfrm rot="5400000">
                    <a:off x="6831656" y="3090133"/>
                    <a:ext cx="139659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1" name="Straight Connector 1990"/>
                  <p:cNvCxnSpPr/>
                  <p:nvPr/>
                </p:nvCxnSpPr>
                <p:spPr>
                  <a:xfrm rot="5400000">
                    <a:off x="6764077" y="3095683"/>
                    <a:ext cx="142834" cy="2971"/>
                  </a:xfrm>
                  <a:prstGeom prst="line">
                    <a:avLst/>
                  </a:prstGeom>
                  <a:ln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65" name="Freeform 1964"/>
              <p:cNvSpPr/>
              <p:nvPr/>
            </p:nvSpPr>
            <p:spPr bwMode="auto">
              <a:xfrm>
                <a:off x="7427915" y="4951562"/>
                <a:ext cx="990598" cy="819150"/>
              </a:xfrm>
              <a:custGeom>
                <a:avLst/>
                <a:gdLst>
                  <a:gd name="connsiteX0" fmla="*/ 142875 w 2343150"/>
                  <a:gd name="connsiteY0" fmla="*/ 781050 h 2038350"/>
                  <a:gd name="connsiteX1" fmla="*/ 114300 w 2343150"/>
                  <a:gd name="connsiteY1" fmla="*/ 676275 h 2038350"/>
                  <a:gd name="connsiteX2" fmla="*/ 104775 w 2343150"/>
                  <a:gd name="connsiteY2" fmla="*/ 590550 h 2038350"/>
                  <a:gd name="connsiteX3" fmla="*/ 95250 w 2343150"/>
                  <a:gd name="connsiteY3" fmla="*/ 523875 h 2038350"/>
                  <a:gd name="connsiteX4" fmla="*/ 114300 w 2343150"/>
                  <a:gd name="connsiteY4" fmla="*/ 371475 h 2038350"/>
                  <a:gd name="connsiteX5" fmla="*/ 133350 w 2343150"/>
                  <a:gd name="connsiteY5" fmla="*/ 342900 h 2038350"/>
                  <a:gd name="connsiteX6" fmla="*/ 142875 w 2343150"/>
                  <a:gd name="connsiteY6" fmla="*/ 314325 h 2038350"/>
                  <a:gd name="connsiteX7" fmla="*/ 257175 w 2343150"/>
                  <a:gd name="connsiteY7" fmla="*/ 219075 h 2038350"/>
                  <a:gd name="connsiteX8" fmla="*/ 323850 w 2343150"/>
                  <a:gd name="connsiteY8" fmla="*/ 200025 h 2038350"/>
                  <a:gd name="connsiteX9" fmla="*/ 371475 w 2343150"/>
                  <a:gd name="connsiteY9" fmla="*/ 190500 h 2038350"/>
                  <a:gd name="connsiteX10" fmla="*/ 504825 w 2343150"/>
                  <a:gd name="connsiteY10" fmla="*/ 180975 h 2038350"/>
                  <a:gd name="connsiteX11" fmla="*/ 619125 w 2343150"/>
                  <a:gd name="connsiteY11" fmla="*/ 152400 h 2038350"/>
                  <a:gd name="connsiteX12" fmla="*/ 676275 w 2343150"/>
                  <a:gd name="connsiteY12" fmla="*/ 114300 h 2038350"/>
                  <a:gd name="connsiteX13" fmla="*/ 704850 w 2343150"/>
                  <a:gd name="connsiteY13" fmla="*/ 95250 h 2038350"/>
                  <a:gd name="connsiteX14" fmla="*/ 723900 w 2343150"/>
                  <a:gd name="connsiteY14" fmla="*/ 66675 h 2038350"/>
                  <a:gd name="connsiteX15" fmla="*/ 819150 w 2343150"/>
                  <a:gd name="connsiteY15" fmla="*/ 19050 h 2038350"/>
                  <a:gd name="connsiteX16" fmla="*/ 876300 w 2343150"/>
                  <a:gd name="connsiteY16" fmla="*/ 0 h 2038350"/>
                  <a:gd name="connsiteX17" fmla="*/ 990600 w 2343150"/>
                  <a:gd name="connsiteY17" fmla="*/ 9525 h 2038350"/>
                  <a:gd name="connsiteX18" fmla="*/ 1104900 w 2343150"/>
                  <a:gd name="connsiteY18" fmla="*/ 38100 h 2038350"/>
                  <a:gd name="connsiteX19" fmla="*/ 1219200 w 2343150"/>
                  <a:gd name="connsiteY19" fmla="*/ 57150 h 2038350"/>
                  <a:gd name="connsiteX20" fmla="*/ 1295400 w 2343150"/>
                  <a:gd name="connsiteY20" fmla="*/ 76200 h 2038350"/>
                  <a:gd name="connsiteX21" fmla="*/ 1390650 w 2343150"/>
                  <a:gd name="connsiteY21" fmla="*/ 104775 h 2038350"/>
                  <a:gd name="connsiteX22" fmla="*/ 1419225 w 2343150"/>
                  <a:gd name="connsiteY22" fmla="*/ 123825 h 2038350"/>
                  <a:gd name="connsiteX23" fmla="*/ 1476375 w 2343150"/>
                  <a:gd name="connsiteY23" fmla="*/ 142875 h 2038350"/>
                  <a:gd name="connsiteX24" fmla="*/ 1533525 w 2343150"/>
                  <a:gd name="connsiteY24" fmla="*/ 190500 h 2038350"/>
                  <a:gd name="connsiteX25" fmla="*/ 1628775 w 2343150"/>
                  <a:gd name="connsiteY25" fmla="*/ 247650 h 2038350"/>
                  <a:gd name="connsiteX26" fmla="*/ 1657350 w 2343150"/>
                  <a:gd name="connsiteY26" fmla="*/ 266700 h 2038350"/>
                  <a:gd name="connsiteX27" fmla="*/ 1704975 w 2343150"/>
                  <a:gd name="connsiteY27" fmla="*/ 314325 h 2038350"/>
                  <a:gd name="connsiteX28" fmla="*/ 1724025 w 2343150"/>
                  <a:gd name="connsiteY28" fmla="*/ 342900 h 2038350"/>
                  <a:gd name="connsiteX29" fmla="*/ 1781175 w 2343150"/>
                  <a:gd name="connsiteY29" fmla="*/ 381000 h 2038350"/>
                  <a:gd name="connsiteX30" fmla="*/ 1828800 w 2343150"/>
                  <a:gd name="connsiteY30" fmla="*/ 428625 h 2038350"/>
                  <a:gd name="connsiteX31" fmla="*/ 1885950 w 2343150"/>
                  <a:gd name="connsiteY31" fmla="*/ 409575 h 2038350"/>
                  <a:gd name="connsiteX32" fmla="*/ 1914525 w 2343150"/>
                  <a:gd name="connsiteY32" fmla="*/ 400050 h 2038350"/>
                  <a:gd name="connsiteX33" fmla="*/ 2028825 w 2343150"/>
                  <a:gd name="connsiteY33" fmla="*/ 428625 h 2038350"/>
                  <a:gd name="connsiteX34" fmla="*/ 2057400 w 2343150"/>
                  <a:gd name="connsiteY34" fmla="*/ 447675 h 2038350"/>
                  <a:gd name="connsiteX35" fmla="*/ 2085975 w 2343150"/>
                  <a:gd name="connsiteY35" fmla="*/ 504825 h 2038350"/>
                  <a:gd name="connsiteX36" fmla="*/ 2095500 w 2343150"/>
                  <a:gd name="connsiteY36" fmla="*/ 533400 h 2038350"/>
                  <a:gd name="connsiteX37" fmla="*/ 2114550 w 2343150"/>
                  <a:gd name="connsiteY37" fmla="*/ 561975 h 2038350"/>
                  <a:gd name="connsiteX38" fmla="*/ 2133600 w 2343150"/>
                  <a:gd name="connsiteY38" fmla="*/ 619125 h 2038350"/>
                  <a:gd name="connsiteX39" fmla="*/ 2209800 w 2343150"/>
                  <a:gd name="connsiteY39" fmla="*/ 733425 h 2038350"/>
                  <a:gd name="connsiteX40" fmla="*/ 2228850 w 2343150"/>
                  <a:gd name="connsiteY40" fmla="*/ 762000 h 2038350"/>
                  <a:gd name="connsiteX41" fmla="*/ 2247900 w 2343150"/>
                  <a:gd name="connsiteY41" fmla="*/ 790575 h 2038350"/>
                  <a:gd name="connsiteX42" fmla="*/ 2295525 w 2343150"/>
                  <a:gd name="connsiteY42" fmla="*/ 847725 h 2038350"/>
                  <a:gd name="connsiteX43" fmla="*/ 2305050 w 2343150"/>
                  <a:gd name="connsiteY43" fmla="*/ 876300 h 2038350"/>
                  <a:gd name="connsiteX44" fmla="*/ 2324100 w 2343150"/>
                  <a:gd name="connsiteY44" fmla="*/ 904875 h 2038350"/>
                  <a:gd name="connsiteX45" fmla="*/ 2343150 w 2343150"/>
                  <a:gd name="connsiteY45" fmla="*/ 962025 h 2038350"/>
                  <a:gd name="connsiteX46" fmla="*/ 2333625 w 2343150"/>
                  <a:gd name="connsiteY46" fmla="*/ 1047750 h 2038350"/>
                  <a:gd name="connsiteX47" fmla="*/ 2295525 w 2343150"/>
                  <a:gd name="connsiteY47" fmla="*/ 1143000 h 2038350"/>
                  <a:gd name="connsiteX48" fmla="*/ 2276475 w 2343150"/>
                  <a:gd name="connsiteY48" fmla="*/ 1171575 h 2038350"/>
                  <a:gd name="connsiteX49" fmla="*/ 2266950 w 2343150"/>
                  <a:gd name="connsiteY49" fmla="*/ 1200150 h 2038350"/>
                  <a:gd name="connsiteX50" fmla="*/ 2238375 w 2343150"/>
                  <a:gd name="connsiteY50" fmla="*/ 1228725 h 2038350"/>
                  <a:gd name="connsiteX51" fmla="*/ 2200275 w 2343150"/>
                  <a:gd name="connsiteY51" fmla="*/ 1285875 h 2038350"/>
                  <a:gd name="connsiteX52" fmla="*/ 2143125 w 2343150"/>
                  <a:gd name="connsiteY52" fmla="*/ 1333500 h 2038350"/>
                  <a:gd name="connsiteX53" fmla="*/ 2124075 w 2343150"/>
                  <a:gd name="connsiteY53" fmla="*/ 1362075 h 2038350"/>
                  <a:gd name="connsiteX54" fmla="*/ 2085975 w 2343150"/>
                  <a:gd name="connsiteY54" fmla="*/ 1390650 h 2038350"/>
                  <a:gd name="connsiteX55" fmla="*/ 2066925 w 2343150"/>
                  <a:gd name="connsiteY55" fmla="*/ 1419225 h 2038350"/>
                  <a:gd name="connsiteX56" fmla="*/ 2038350 w 2343150"/>
                  <a:gd name="connsiteY56" fmla="*/ 1457325 h 2038350"/>
                  <a:gd name="connsiteX57" fmla="*/ 2019300 w 2343150"/>
                  <a:gd name="connsiteY57" fmla="*/ 1485900 h 2038350"/>
                  <a:gd name="connsiteX58" fmla="*/ 1990725 w 2343150"/>
                  <a:gd name="connsiteY58" fmla="*/ 1514475 h 2038350"/>
                  <a:gd name="connsiteX59" fmla="*/ 1952625 w 2343150"/>
                  <a:gd name="connsiteY59" fmla="*/ 1571625 h 2038350"/>
                  <a:gd name="connsiteX60" fmla="*/ 1933575 w 2343150"/>
                  <a:gd name="connsiteY60" fmla="*/ 1600200 h 2038350"/>
                  <a:gd name="connsiteX61" fmla="*/ 1905000 w 2343150"/>
                  <a:gd name="connsiteY61" fmla="*/ 1619250 h 2038350"/>
                  <a:gd name="connsiteX62" fmla="*/ 1819275 w 2343150"/>
                  <a:gd name="connsiteY62" fmla="*/ 1685925 h 2038350"/>
                  <a:gd name="connsiteX63" fmla="*/ 1762125 w 2343150"/>
                  <a:gd name="connsiteY63" fmla="*/ 1647825 h 2038350"/>
                  <a:gd name="connsiteX64" fmla="*/ 1647825 w 2343150"/>
                  <a:gd name="connsiteY64" fmla="*/ 1743075 h 2038350"/>
                  <a:gd name="connsiteX65" fmla="*/ 1619250 w 2343150"/>
                  <a:gd name="connsiteY65" fmla="*/ 1762125 h 2038350"/>
                  <a:gd name="connsiteX66" fmla="*/ 1552575 w 2343150"/>
                  <a:gd name="connsiteY66" fmla="*/ 1790700 h 2038350"/>
                  <a:gd name="connsiteX67" fmla="*/ 1524000 w 2343150"/>
                  <a:gd name="connsiteY67" fmla="*/ 1809750 h 2038350"/>
                  <a:gd name="connsiteX68" fmla="*/ 1485900 w 2343150"/>
                  <a:gd name="connsiteY68" fmla="*/ 1828800 h 2038350"/>
                  <a:gd name="connsiteX69" fmla="*/ 1457325 w 2343150"/>
                  <a:gd name="connsiteY69" fmla="*/ 1847850 h 2038350"/>
                  <a:gd name="connsiteX70" fmla="*/ 1409700 w 2343150"/>
                  <a:gd name="connsiteY70" fmla="*/ 1866900 h 2038350"/>
                  <a:gd name="connsiteX71" fmla="*/ 1381125 w 2343150"/>
                  <a:gd name="connsiteY71" fmla="*/ 1885950 h 2038350"/>
                  <a:gd name="connsiteX72" fmla="*/ 1285875 w 2343150"/>
                  <a:gd name="connsiteY72" fmla="*/ 1914525 h 2038350"/>
                  <a:gd name="connsiteX73" fmla="*/ 1257300 w 2343150"/>
                  <a:gd name="connsiteY73" fmla="*/ 1933575 h 2038350"/>
                  <a:gd name="connsiteX74" fmla="*/ 1171575 w 2343150"/>
                  <a:gd name="connsiteY74" fmla="*/ 1962150 h 2038350"/>
                  <a:gd name="connsiteX75" fmla="*/ 1143000 w 2343150"/>
                  <a:gd name="connsiteY75" fmla="*/ 1971675 h 2038350"/>
                  <a:gd name="connsiteX76" fmla="*/ 1114425 w 2343150"/>
                  <a:gd name="connsiteY76" fmla="*/ 1981200 h 2038350"/>
                  <a:gd name="connsiteX77" fmla="*/ 1085850 w 2343150"/>
                  <a:gd name="connsiteY77" fmla="*/ 2000250 h 2038350"/>
                  <a:gd name="connsiteX78" fmla="*/ 1019175 w 2343150"/>
                  <a:gd name="connsiteY78" fmla="*/ 2019300 h 2038350"/>
                  <a:gd name="connsiteX79" fmla="*/ 962025 w 2343150"/>
                  <a:gd name="connsiteY79" fmla="*/ 2038350 h 2038350"/>
                  <a:gd name="connsiteX80" fmla="*/ 933450 w 2343150"/>
                  <a:gd name="connsiteY80" fmla="*/ 2019300 h 2038350"/>
                  <a:gd name="connsiteX81" fmla="*/ 904875 w 2343150"/>
                  <a:gd name="connsiteY81" fmla="*/ 2009775 h 2038350"/>
                  <a:gd name="connsiteX82" fmla="*/ 847725 w 2343150"/>
                  <a:gd name="connsiteY82" fmla="*/ 1971675 h 2038350"/>
                  <a:gd name="connsiteX83" fmla="*/ 819150 w 2343150"/>
                  <a:gd name="connsiteY83" fmla="*/ 1952625 h 2038350"/>
                  <a:gd name="connsiteX84" fmla="*/ 762000 w 2343150"/>
                  <a:gd name="connsiteY84" fmla="*/ 1895475 h 2038350"/>
                  <a:gd name="connsiteX85" fmla="*/ 742950 w 2343150"/>
                  <a:gd name="connsiteY85" fmla="*/ 1866900 h 2038350"/>
                  <a:gd name="connsiteX86" fmla="*/ 704850 w 2343150"/>
                  <a:gd name="connsiteY86" fmla="*/ 1847850 h 2038350"/>
                  <a:gd name="connsiteX87" fmla="*/ 676275 w 2343150"/>
                  <a:gd name="connsiteY87" fmla="*/ 1819275 h 2038350"/>
                  <a:gd name="connsiteX88" fmla="*/ 647700 w 2343150"/>
                  <a:gd name="connsiteY88" fmla="*/ 1800225 h 2038350"/>
                  <a:gd name="connsiteX89" fmla="*/ 609600 w 2343150"/>
                  <a:gd name="connsiteY89" fmla="*/ 1771650 h 2038350"/>
                  <a:gd name="connsiteX90" fmla="*/ 581025 w 2343150"/>
                  <a:gd name="connsiteY90" fmla="*/ 1762125 h 2038350"/>
                  <a:gd name="connsiteX91" fmla="*/ 552450 w 2343150"/>
                  <a:gd name="connsiteY91" fmla="*/ 1743075 h 2038350"/>
                  <a:gd name="connsiteX92" fmla="*/ 466725 w 2343150"/>
                  <a:gd name="connsiteY92" fmla="*/ 1752600 h 2038350"/>
                  <a:gd name="connsiteX93" fmla="*/ 390525 w 2343150"/>
                  <a:gd name="connsiteY93" fmla="*/ 1743075 h 2038350"/>
                  <a:gd name="connsiteX94" fmla="*/ 295275 w 2343150"/>
                  <a:gd name="connsiteY94" fmla="*/ 1724025 h 2038350"/>
                  <a:gd name="connsiteX95" fmla="*/ 257175 w 2343150"/>
                  <a:gd name="connsiteY95" fmla="*/ 1695450 h 2038350"/>
                  <a:gd name="connsiteX96" fmla="*/ 228600 w 2343150"/>
                  <a:gd name="connsiteY96" fmla="*/ 1676400 h 2038350"/>
                  <a:gd name="connsiteX97" fmla="*/ 190500 w 2343150"/>
                  <a:gd name="connsiteY97" fmla="*/ 1619250 h 2038350"/>
                  <a:gd name="connsiteX98" fmla="*/ 171450 w 2343150"/>
                  <a:gd name="connsiteY98" fmla="*/ 1590675 h 2038350"/>
                  <a:gd name="connsiteX99" fmla="*/ 152400 w 2343150"/>
                  <a:gd name="connsiteY99" fmla="*/ 1562100 h 2038350"/>
                  <a:gd name="connsiteX100" fmla="*/ 123825 w 2343150"/>
                  <a:gd name="connsiteY100" fmla="*/ 1466850 h 2038350"/>
                  <a:gd name="connsiteX101" fmla="*/ 95250 w 2343150"/>
                  <a:gd name="connsiteY101" fmla="*/ 1447800 h 2038350"/>
                  <a:gd name="connsiteX102" fmla="*/ 28575 w 2343150"/>
                  <a:gd name="connsiteY102" fmla="*/ 1362075 h 2038350"/>
                  <a:gd name="connsiteX103" fmla="*/ 9525 w 2343150"/>
                  <a:gd name="connsiteY103" fmla="*/ 1304925 h 2038350"/>
                  <a:gd name="connsiteX104" fmla="*/ 0 w 2343150"/>
                  <a:gd name="connsiteY104" fmla="*/ 1276350 h 2038350"/>
                  <a:gd name="connsiteX105" fmla="*/ 19050 w 2343150"/>
                  <a:gd name="connsiteY105" fmla="*/ 1190625 h 2038350"/>
                  <a:gd name="connsiteX106" fmla="*/ 95250 w 2343150"/>
                  <a:gd name="connsiteY106" fmla="*/ 1123950 h 2038350"/>
                  <a:gd name="connsiteX107" fmla="*/ 123825 w 2343150"/>
                  <a:gd name="connsiteY107" fmla="*/ 1104900 h 2038350"/>
                  <a:gd name="connsiteX108" fmla="*/ 152400 w 2343150"/>
                  <a:gd name="connsiteY108" fmla="*/ 1085850 h 2038350"/>
                  <a:gd name="connsiteX109" fmla="*/ 180975 w 2343150"/>
                  <a:gd name="connsiteY109" fmla="*/ 1076325 h 2038350"/>
                  <a:gd name="connsiteX110" fmla="*/ 285750 w 2343150"/>
                  <a:gd name="connsiteY110" fmla="*/ 1057275 h 2038350"/>
                  <a:gd name="connsiteX111" fmla="*/ 314325 w 2343150"/>
                  <a:gd name="connsiteY111" fmla="*/ 1047750 h 2038350"/>
                  <a:gd name="connsiteX112" fmla="*/ 533400 w 2343150"/>
                  <a:gd name="connsiteY112" fmla="*/ 1047750 h 2038350"/>
                  <a:gd name="connsiteX113" fmla="*/ 590550 w 2343150"/>
                  <a:gd name="connsiteY113" fmla="*/ 1019175 h 2038350"/>
                  <a:gd name="connsiteX114" fmla="*/ 647700 w 2343150"/>
                  <a:gd name="connsiteY114" fmla="*/ 1000125 h 2038350"/>
                  <a:gd name="connsiteX115" fmla="*/ 704850 w 2343150"/>
                  <a:gd name="connsiteY115" fmla="*/ 971550 h 2038350"/>
                  <a:gd name="connsiteX116" fmla="*/ 800100 w 2343150"/>
                  <a:gd name="connsiteY116" fmla="*/ 981075 h 2038350"/>
                  <a:gd name="connsiteX117" fmla="*/ 857250 w 2343150"/>
                  <a:gd name="connsiteY117" fmla="*/ 1009650 h 2038350"/>
                  <a:gd name="connsiteX118" fmla="*/ 885825 w 2343150"/>
                  <a:gd name="connsiteY118" fmla="*/ 1019175 h 2038350"/>
                  <a:gd name="connsiteX119" fmla="*/ 914400 w 2343150"/>
                  <a:gd name="connsiteY119" fmla="*/ 1038225 h 2038350"/>
                  <a:gd name="connsiteX120" fmla="*/ 971550 w 2343150"/>
                  <a:gd name="connsiteY120" fmla="*/ 1057275 h 2038350"/>
                  <a:gd name="connsiteX121" fmla="*/ 1000125 w 2343150"/>
                  <a:gd name="connsiteY121" fmla="*/ 1066800 h 2038350"/>
                  <a:gd name="connsiteX122" fmla="*/ 1085850 w 2343150"/>
                  <a:gd name="connsiteY122" fmla="*/ 1038225 h 2038350"/>
                  <a:gd name="connsiteX123" fmla="*/ 1114425 w 2343150"/>
                  <a:gd name="connsiteY123" fmla="*/ 1028700 h 2038350"/>
                  <a:gd name="connsiteX124" fmla="*/ 1143000 w 2343150"/>
                  <a:gd name="connsiteY124" fmla="*/ 1019175 h 2038350"/>
                  <a:gd name="connsiteX125" fmla="*/ 1190625 w 2343150"/>
                  <a:gd name="connsiteY125" fmla="*/ 914400 h 2038350"/>
                  <a:gd name="connsiteX126" fmla="*/ 1171575 w 2343150"/>
                  <a:gd name="connsiteY126" fmla="*/ 847725 h 2038350"/>
                  <a:gd name="connsiteX127" fmla="*/ 1152525 w 2343150"/>
                  <a:gd name="connsiteY127" fmla="*/ 819150 h 2038350"/>
                  <a:gd name="connsiteX128" fmla="*/ 1095375 w 2343150"/>
                  <a:gd name="connsiteY128" fmla="*/ 800100 h 2038350"/>
                  <a:gd name="connsiteX129" fmla="*/ 1028700 w 2343150"/>
                  <a:gd name="connsiteY129" fmla="*/ 781050 h 2038350"/>
                  <a:gd name="connsiteX130" fmla="*/ 971550 w 2343150"/>
                  <a:gd name="connsiteY130" fmla="*/ 762000 h 2038350"/>
                  <a:gd name="connsiteX131" fmla="*/ 942975 w 2343150"/>
                  <a:gd name="connsiteY131" fmla="*/ 752475 h 2038350"/>
                  <a:gd name="connsiteX132" fmla="*/ 914400 w 2343150"/>
                  <a:gd name="connsiteY132" fmla="*/ 742950 h 2038350"/>
                  <a:gd name="connsiteX133" fmla="*/ 885825 w 2343150"/>
                  <a:gd name="connsiteY133" fmla="*/ 733425 h 2038350"/>
                  <a:gd name="connsiteX134" fmla="*/ 809625 w 2343150"/>
                  <a:gd name="connsiteY134" fmla="*/ 752475 h 2038350"/>
                  <a:gd name="connsiteX135" fmla="*/ 781050 w 2343150"/>
                  <a:gd name="connsiteY135" fmla="*/ 771525 h 2038350"/>
                  <a:gd name="connsiteX136" fmla="*/ 752475 w 2343150"/>
                  <a:gd name="connsiteY136" fmla="*/ 781050 h 2038350"/>
                  <a:gd name="connsiteX137" fmla="*/ 666750 w 2343150"/>
                  <a:gd name="connsiteY137" fmla="*/ 838200 h 2038350"/>
                  <a:gd name="connsiteX138" fmla="*/ 638175 w 2343150"/>
                  <a:gd name="connsiteY138" fmla="*/ 857250 h 2038350"/>
                  <a:gd name="connsiteX139" fmla="*/ 552450 w 2343150"/>
                  <a:gd name="connsiteY139" fmla="*/ 885825 h 2038350"/>
                  <a:gd name="connsiteX140" fmla="*/ 523875 w 2343150"/>
                  <a:gd name="connsiteY140" fmla="*/ 895350 h 2038350"/>
                  <a:gd name="connsiteX141" fmla="*/ 476250 w 2343150"/>
                  <a:gd name="connsiteY141" fmla="*/ 904875 h 2038350"/>
                  <a:gd name="connsiteX142" fmla="*/ 371475 w 2343150"/>
                  <a:gd name="connsiteY142" fmla="*/ 914400 h 2038350"/>
                  <a:gd name="connsiteX143" fmla="*/ 342900 w 2343150"/>
                  <a:gd name="connsiteY143" fmla="*/ 923925 h 2038350"/>
                  <a:gd name="connsiteX144" fmla="*/ 314325 w 2343150"/>
                  <a:gd name="connsiteY144" fmla="*/ 933450 h 2038350"/>
                  <a:gd name="connsiteX145" fmla="*/ 276225 w 2343150"/>
                  <a:gd name="connsiteY145" fmla="*/ 923925 h 2038350"/>
                  <a:gd name="connsiteX146" fmla="*/ 219075 w 2343150"/>
                  <a:gd name="connsiteY146" fmla="*/ 904875 h 2038350"/>
                  <a:gd name="connsiteX147" fmla="*/ 171450 w 2343150"/>
                  <a:gd name="connsiteY147" fmla="*/ 828675 h 2038350"/>
                  <a:gd name="connsiteX148" fmla="*/ 142875 w 2343150"/>
                  <a:gd name="connsiteY148" fmla="*/ 781050 h 20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2343150" h="2038350">
                    <a:moveTo>
                      <a:pt x="142875" y="781050"/>
                    </a:moveTo>
                    <a:cubicBezTo>
                      <a:pt x="133350" y="755650"/>
                      <a:pt x="122357" y="721931"/>
                      <a:pt x="114300" y="676275"/>
                    </a:cubicBezTo>
                    <a:cubicBezTo>
                      <a:pt x="109304" y="647962"/>
                      <a:pt x="108341" y="619079"/>
                      <a:pt x="104775" y="590550"/>
                    </a:cubicBezTo>
                    <a:cubicBezTo>
                      <a:pt x="101990" y="568273"/>
                      <a:pt x="98425" y="546100"/>
                      <a:pt x="95250" y="523875"/>
                    </a:cubicBezTo>
                    <a:cubicBezTo>
                      <a:pt x="96397" y="510113"/>
                      <a:pt x="98743" y="407774"/>
                      <a:pt x="114300" y="371475"/>
                    </a:cubicBezTo>
                    <a:cubicBezTo>
                      <a:pt x="118809" y="360953"/>
                      <a:pt x="128230" y="353139"/>
                      <a:pt x="133350" y="342900"/>
                    </a:cubicBezTo>
                    <a:cubicBezTo>
                      <a:pt x="137840" y="333920"/>
                      <a:pt x="136711" y="322250"/>
                      <a:pt x="142875" y="314325"/>
                    </a:cubicBezTo>
                    <a:cubicBezTo>
                      <a:pt x="161444" y="290451"/>
                      <a:pt x="224155" y="230082"/>
                      <a:pt x="257175" y="219075"/>
                    </a:cubicBezTo>
                    <a:cubicBezTo>
                      <a:pt x="288996" y="208468"/>
                      <a:pt x="287970" y="207998"/>
                      <a:pt x="323850" y="200025"/>
                    </a:cubicBezTo>
                    <a:cubicBezTo>
                      <a:pt x="339654" y="196513"/>
                      <a:pt x="355375" y="192195"/>
                      <a:pt x="371475" y="190500"/>
                    </a:cubicBezTo>
                    <a:cubicBezTo>
                      <a:pt x="415793" y="185835"/>
                      <a:pt x="460375" y="184150"/>
                      <a:pt x="504825" y="180975"/>
                    </a:cubicBezTo>
                    <a:cubicBezTo>
                      <a:pt x="533391" y="176214"/>
                      <a:pt x="593968" y="169171"/>
                      <a:pt x="619125" y="152400"/>
                    </a:cubicBezTo>
                    <a:lnTo>
                      <a:pt x="676275" y="114300"/>
                    </a:lnTo>
                    <a:lnTo>
                      <a:pt x="704850" y="95250"/>
                    </a:lnTo>
                    <a:cubicBezTo>
                      <a:pt x="711200" y="85725"/>
                      <a:pt x="715285" y="74213"/>
                      <a:pt x="723900" y="66675"/>
                    </a:cubicBezTo>
                    <a:cubicBezTo>
                      <a:pt x="776462" y="20684"/>
                      <a:pt x="767690" y="34488"/>
                      <a:pt x="819150" y="19050"/>
                    </a:cubicBezTo>
                    <a:cubicBezTo>
                      <a:pt x="838384" y="13280"/>
                      <a:pt x="876300" y="0"/>
                      <a:pt x="876300" y="0"/>
                    </a:cubicBezTo>
                    <a:cubicBezTo>
                      <a:pt x="914400" y="3175"/>
                      <a:pt x="952791" y="3854"/>
                      <a:pt x="990600" y="9525"/>
                    </a:cubicBezTo>
                    <a:cubicBezTo>
                      <a:pt x="1181100" y="38100"/>
                      <a:pt x="990600" y="19050"/>
                      <a:pt x="1104900" y="38100"/>
                    </a:cubicBezTo>
                    <a:cubicBezTo>
                      <a:pt x="1143000" y="44450"/>
                      <a:pt x="1181728" y="47782"/>
                      <a:pt x="1219200" y="57150"/>
                    </a:cubicBezTo>
                    <a:cubicBezTo>
                      <a:pt x="1244600" y="63500"/>
                      <a:pt x="1270562" y="67921"/>
                      <a:pt x="1295400" y="76200"/>
                    </a:cubicBezTo>
                    <a:cubicBezTo>
                      <a:pt x="1364969" y="99390"/>
                      <a:pt x="1333069" y="90380"/>
                      <a:pt x="1390650" y="104775"/>
                    </a:cubicBezTo>
                    <a:cubicBezTo>
                      <a:pt x="1400175" y="111125"/>
                      <a:pt x="1408764" y="119176"/>
                      <a:pt x="1419225" y="123825"/>
                    </a:cubicBezTo>
                    <a:cubicBezTo>
                      <a:pt x="1437575" y="131980"/>
                      <a:pt x="1459667" y="131736"/>
                      <a:pt x="1476375" y="142875"/>
                    </a:cubicBezTo>
                    <a:cubicBezTo>
                      <a:pt x="1578485" y="210948"/>
                      <a:pt x="1423516" y="104937"/>
                      <a:pt x="1533525" y="190500"/>
                    </a:cubicBezTo>
                    <a:cubicBezTo>
                      <a:pt x="1598050" y="240686"/>
                      <a:pt x="1572950" y="215750"/>
                      <a:pt x="1628775" y="247650"/>
                    </a:cubicBezTo>
                    <a:cubicBezTo>
                      <a:pt x="1638714" y="253330"/>
                      <a:pt x="1647825" y="260350"/>
                      <a:pt x="1657350" y="266700"/>
                    </a:cubicBezTo>
                    <a:cubicBezTo>
                      <a:pt x="1708150" y="342900"/>
                      <a:pt x="1641475" y="250825"/>
                      <a:pt x="1704975" y="314325"/>
                    </a:cubicBezTo>
                    <a:cubicBezTo>
                      <a:pt x="1713070" y="322420"/>
                      <a:pt x="1715410" y="335362"/>
                      <a:pt x="1724025" y="342900"/>
                    </a:cubicBezTo>
                    <a:cubicBezTo>
                      <a:pt x="1741255" y="357977"/>
                      <a:pt x="1781175" y="381000"/>
                      <a:pt x="1781175" y="381000"/>
                    </a:cubicBezTo>
                    <a:cubicBezTo>
                      <a:pt x="1789642" y="393700"/>
                      <a:pt x="1807633" y="428625"/>
                      <a:pt x="1828800" y="428625"/>
                    </a:cubicBezTo>
                    <a:cubicBezTo>
                      <a:pt x="1848880" y="428625"/>
                      <a:pt x="1866900" y="415925"/>
                      <a:pt x="1885950" y="409575"/>
                    </a:cubicBezTo>
                    <a:lnTo>
                      <a:pt x="1914525" y="400050"/>
                    </a:lnTo>
                    <a:cubicBezTo>
                      <a:pt x="1943091" y="404811"/>
                      <a:pt x="2003668" y="411854"/>
                      <a:pt x="2028825" y="428625"/>
                    </a:cubicBezTo>
                    <a:lnTo>
                      <a:pt x="2057400" y="447675"/>
                    </a:lnTo>
                    <a:cubicBezTo>
                      <a:pt x="2081341" y="519499"/>
                      <a:pt x="2049046" y="430967"/>
                      <a:pt x="2085975" y="504825"/>
                    </a:cubicBezTo>
                    <a:cubicBezTo>
                      <a:pt x="2090465" y="513805"/>
                      <a:pt x="2091010" y="524420"/>
                      <a:pt x="2095500" y="533400"/>
                    </a:cubicBezTo>
                    <a:cubicBezTo>
                      <a:pt x="2100620" y="543639"/>
                      <a:pt x="2109901" y="551514"/>
                      <a:pt x="2114550" y="561975"/>
                    </a:cubicBezTo>
                    <a:cubicBezTo>
                      <a:pt x="2122705" y="580325"/>
                      <a:pt x="2122461" y="602417"/>
                      <a:pt x="2133600" y="619125"/>
                    </a:cubicBezTo>
                    <a:lnTo>
                      <a:pt x="2209800" y="733425"/>
                    </a:lnTo>
                    <a:lnTo>
                      <a:pt x="2228850" y="762000"/>
                    </a:lnTo>
                    <a:cubicBezTo>
                      <a:pt x="2235200" y="771525"/>
                      <a:pt x="2239805" y="782480"/>
                      <a:pt x="2247900" y="790575"/>
                    </a:cubicBezTo>
                    <a:cubicBezTo>
                      <a:pt x="2268966" y="811641"/>
                      <a:pt x="2282264" y="821203"/>
                      <a:pt x="2295525" y="847725"/>
                    </a:cubicBezTo>
                    <a:cubicBezTo>
                      <a:pt x="2300015" y="856705"/>
                      <a:pt x="2300560" y="867320"/>
                      <a:pt x="2305050" y="876300"/>
                    </a:cubicBezTo>
                    <a:cubicBezTo>
                      <a:pt x="2310170" y="886539"/>
                      <a:pt x="2319451" y="894414"/>
                      <a:pt x="2324100" y="904875"/>
                    </a:cubicBezTo>
                    <a:cubicBezTo>
                      <a:pt x="2332255" y="923225"/>
                      <a:pt x="2343150" y="962025"/>
                      <a:pt x="2343150" y="962025"/>
                    </a:cubicBezTo>
                    <a:cubicBezTo>
                      <a:pt x="2339975" y="990600"/>
                      <a:pt x="2339264" y="1019557"/>
                      <a:pt x="2333625" y="1047750"/>
                    </a:cubicBezTo>
                    <a:cubicBezTo>
                      <a:pt x="2327620" y="1077773"/>
                      <a:pt x="2311156" y="1115646"/>
                      <a:pt x="2295525" y="1143000"/>
                    </a:cubicBezTo>
                    <a:cubicBezTo>
                      <a:pt x="2289845" y="1152939"/>
                      <a:pt x="2281595" y="1161336"/>
                      <a:pt x="2276475" y="1171575"/>
                    </a:cubicBezTo>
                    <a:cubicBezTo>
                      <a:pt x="2271985" y="1180555"/>
                      <a:pt x="2272519" y="1191796"/>
                      <a:pt x="2266950" y="1200150"/>
                    </a:cubicBezTo>
                    <a:cubicBezTo>
                      <a:pt x="2259478" y="1211358"/>
                      <a:pt x="2246645" y="1218092"/>
                      <a:pt x="2238375" y="1228725"/>
                    </a:cubicBezTo>
                    <a:cubicBezTo>
                      <a:pt x="2224319" y="1246797"/>
                      <a:pt x="2219325" y="1273175"/>
                      <a:pt x="2200275" y="1285875"/>
                    </a:cubicBezTo>
                    <a:cubicBezTo>
                      <a:pt x="2172178" y="1304606"/>
                      <a:pt x="2166044" y="1305998"/>
                      <a:pt x="2143125" y="1333500"/>
                    </a:cubicBezTo>
                    <a:cubicBezTo>
                      <a:pt x="2135796" y="1342294"/>
                      <a:pt x="2132170" y="1353980"/>
                      <a:pt x="2124075" y="1362075"/>
                    </a:cubicBezTo>
                    <a:cubicBezTo>
                      <a:pt x="2112850" y="1373300"/>
                      <a:pt x="2097200" y="1379425"/>
                      <a:pt x="2085975" y="1390650"/>
                    </a:cubicBezTo>
                    <a:cubicBezTo>
                      <a:pt x="2077880" y="1398745"/>
                      <a:pt x="2073579" y="1409910"/>
                      <a:pt x="2066925" y="1419225"/>
                    </a:cubicBezTo>
                    <a:cubicBezTo>
                      <a:pt x="2057698" y="1432143"/>
                      <a:pt x="2047577" y="1444407"/>
                      <a:pt x="2038350" y="1457325"/>
                    </a:cubicBezTo>
                    <a:cubicBezTo>
                      <a:pt x="2031696" y="1466640"/>
                      <a:pt x="2026629" y="1477106"/>
                      <a:pt x="2019300" y="1485900"/>
                    </a:cubicBezTo>
                    <a:cubicBezTo>
                      <a:pt x="2010676" y="1496248"/>
                      <a:pt x="1998995" y="1503842"/>
                      <a:pt x="1990725" y="1514475"/>
                    </a:cubicBezTo>
                    <a:cubicBezTo>
                      <a:pt x="1976669" y="1532547"/>
                      <a:pt x="1965325" y="1552575"/>
                      <a:pt x="1952625" y="1571625"/>
                    </a:cubicBezTo>
                    <a:cubicBezTo>
                      <a:pt x="1946275" y="1581150"/>
                      <a:pt x="1943100" y="1593850"/>
                      <a:pt x="1933575" y="1600200"/>
                    </a:cubicBezTo>
                    <a:cubicBezTo>
                      <a:pt x="1924050" y="1606550"/>
                      <a:pt x="1913556" y="1611645"/>
                      <a:pt x="1905000" y="1619250"/>
                    </a:cubicBezTo>
                    <a:cubicBezTo>
                      <a:pt x="1827901" y="1687783"/>
                      <a:pt x="1878197" y="1666284"/>
                      <a:pt x="1819275" y="1685925"/>
                    </a:cubicBezTo>
                    <a:cubicBezTo>
                      <a:pt x="1800225" y="1673225"/>
                      <a:pt x="1778314" y="1631636"/>
                      <a:pt x="1762125" y="1647825"/>
                    </a:cubicBezTo>
                    <a:cubicBezTo>
                      <a:pt x="1688786" y="1721164"/>
                      <a:pt x="1727391" y="1690031"/>
                      <a:pt x="1647825" y="1743075"/>
                    </a:cubicBezTo>
                    <a:cubicBezTo>
                      <a:pt x="1638300" y="1749425"/>
                      <a:pt x="1630110" y="1758505"/>
                      <a:pt x="1619250" y="1762125"/>
                    </a:cubicBezTo>
                    <a:cubicBezTo>
                      <a:pt x="1587192" y="1772811"/>
                      <a:pt x="1585531" y="1771868"/>
                      <a:pt x="1552575" y="1790700"/>
                    </a:cubicBezTo>
                    <a:cubicBezTo>
                      <a:pt x="1542636" y="1796380"/>
                      <a:pt x="1533939" y="1804070"/>
                      <a:pt x="1524000" y="1809750"/>
                    </a:cubicBezTo>
                    <a:cubicBezTo>
                      <a:pt x="1511672" y="1816795"/>
                      <a:pt x="1498228" y="1821755"/>
                      <a:pt x="1485900" y="1828800"/>
                    </a:cubicBezTo>
                    <a:cubicBezTo>
                      <a:pt x="1475961" y="1834480"/>
                      <a:pt x="1467564" y="1842730"/>
                      <a:pt x="1457325" y="1847850"/>
                    </a:cubicBezTo>
                    <a:cubicBezTo>
                      <a:pt x="1442032" y="1855496"/>
                      <a:pt x="1424993" y="1859254"/>
                      <a:pt x="1409700" y="1866900"/>
                    </a:cubicBezTo>
                    <a:cubicBezTo>
                      <a:pt x="1399461" y="1872020"/>
                      <a:pt x="1391647" y="1881441"/>
                      <a:pt x="1381125" y="1885950"/>
                    </a:cubicBezTo>
                    <a:cubicBezTo>
                      <a:pt x="1343853" y="1901924"/>
                      <a:pt x="1324291" y="1888914"/>
                      <a:pt x="1285875" y="1914525"/>
                    </a:cubicBezTo>
                    <a:cubicBezTo>
                      <a:pt x="1276350" y="1920875"/>
                      <a:pt x="1267761" y="1928926"/>
                      <a:pt x="1257300" y="1933575"/>
                    </a:cubicBezTo>
                    <a:lnTo>
                      <a:pt x="1171575" y="1962150"/>
                    </a:lnTo>
                    <a:lnTo>
                      <a:pt x="1143000" y="1971675"/>
                    </a:lnTo>
                    <a:cubicBezTo>
                      <a:pt x="1133475" y="1974850"/>
                      <a:pt x="1122779" y="1975631"/>
                      <a:pt x="1114425" y="1981200"/>
                    </a:cubicBezTo>
                    <a:cubicBezTo>
                      <a:pt x="1104900" y="1987550"/>
                      <a:pt x="1096089" y="1995130"/>
                      <a:pt x="1085850" y="2000250"/>
                    </a:cubicBezTo>
                    <a:cubicBezTo>
                      <a:pt x="1069845" y="2008253"/>
                      <a:pt x="1034434" y="2014722"/>
                      <a:pt x="1019175" y="2019300"/>
                    </a:cubicBezTo>
                    <a:cubicBezTo>
                      <a:pt x="999941" y="2025070"/>
                      <a:pt x="962025" y="2038350"/>
                      <a:pt x="962025" y="2038350"/>
                    </a:cubicBezTo>
                    <a:cubicBezTo>
                      <a:pt x="952500" y="2032000"/>
                      <a:pt x="943689" y="2024420"/>
                      <a:pt x="933450" y="2019300"/>
                    </a:cubicBezTo>
                    <a:cubicBezTo>
                      <a:pt x="924470" y="2014810"/>
                      <a:pt x="913652" y="2014651"/>
                      <a:pt x="904875" y="2009775"/>
                    </a:cubicBezTo>
                    <a:cubicBezTo>
                      <a:pt x="884861" y="1998656"/>
                      <a:pt x="866775" y="1984375"/>
                      <a:pt x="847725" y="1971675"/>
                    </a:cubicBezTo>
                    <a:cubicBezTo>
                      <a:pt x="838200" y="1965325"/>
                      <a:pt x="827245" y="1960720"/>
                      <a:pt x="819150" y="1952625"/>
                    </a:cubicBezTo>
                    <a:cubicBezTo>
                      <a:pt x="800100" y="1933575"/>
                      <a:pt x="776944" y="1917891"/>
                      <a:pt x="762000" y="1895475"/>
                    </a:cubicBezTo>
                    <a:cubicBezTo>
                      <a:pt x="755650" y="1885950"/>
                      <a:pt x="751744" y="1874229"/>
                      <a:pt x="742950" y="1866900"/>
                    </a:cubicBezTo>
                    <a:cubicBezTo>
                      <a:pt x="732042" y="1857810"/>
                      <a:pt x="716404" y="1856103"/>
                      <a:pt x="704850" y="1847850"/>
                    </a:cubicBezTo>
                    <a:cubicBezTo>
                      <a:pt x="693889" y="1840020"/>
                      <a:pt x="686623" y="1827899"/>
                      <a:pt x="676275" y="1819275"/>
                    </a:cubicBezTo>
                    <a:cubicBezTo>
                      <a:pt x="667481" y="1811946"/>
                      <a:pt x="657015" y="1806879"/>
                      <a:pt x="647700" y="1800225"/>
                    </a:cubicBezTo>
                    <a:cubicBezTo>
                      <a:pt x="634782" y="1790998"/>
                      <a:pt x="623383" y="1779526"/>
                      <a:pt x="609600" y="1771650"/>
                    </a:cubicBezTo>
                    <a:cubicBezTo>
                      <a:pt x="600883" y="1766669"/>
                      <a:pt x="590005" y="1766615"/>
                      <a:pt x="581025" y="1762125"/>
                    </a:cubicBezTo>
                    <a:cubicBezTo>
                      <a:pt x="570786" y="1757005"/>
                      <a:pt x="561975" y="1749425"/>
                      <a:pt x="552450" y="1743075"/>
                    </a:cubicBezTo>
                    <a:cubicBezTo>
                      <a:pt x="523875" y="1746250"/>
                      <a:pt x="495476" y="1752600"/>
                      <a:pt x="466725" y="1752600"/>
                    </a:cubicBezTo>
                    <a:cubicBezTo>
                      <a:pt x="441127" y="1752600"/>
                      <a:pt x="415865" y="1746695"/>
                      <a:pt x="390525" y="1743075"/>
                    </a:cubicBezTo>
                    <a:cubicBezTo>
                      <a:pt x="336032" y="1735290"/>
                      <a:pt x="341558" y="1735596"/>
                      <a:pt x="295275" y="1724025"/>
                    </a:cubicBezTo>
                    <a:cubicBezTo>
                      <a:pt x="282575" y="1714500"/>
                      <a:pt x="270093" y="1704677"/>
                      <a:pt x="257175" y="1695450"/>
                    </a:cubicBezTo>
                    <a:cubicBezTo>
                      <a:pt x="247860" y="1688796"/>
                      <a:pt x="236138" y="1685015"/>
                      <a:pt x="228600" y="1676400"/>
                    </a:cubicBezTo>
                    <a:cubicBezTo>
                      <a:pt x="213523" y="1659170"/>
                      <a:pt x="203200" y="1638300"/>
                      <a:pt x="190500" y="1619250"/>
                    </a:cubicBezTo>
                    <a:lnTo>
                      <a:pt x="171450" y="1590675"/>
                    </a:lnTo>
                    <a:lnTo>
                      <a:pt x="152400" y="1562100"/>
                    </a:lnTo>
                    <a:cubicBezTo>
                      <a:pt x="148587" y="1546849"/>
                      <a:pt x="130782" y="1471488"/>
                      <a:pt x="123825" y="1466850"/>
                    </a:cubicBezTo>
                    <a:cubicBezTo>
                      <a:pt x="114300" y="1460500"/>
                      <a:pt x="104044" y="1455129"/>
                      <a:pt x="95250" y="1447800"/>
                    </a:cubicBezTo>
                    <a:cubicBezTo>
                      <a:pt x="72491" y="1428834"/>
                      <a:pt x="36744" y="1386583"/>
                      <a:pt x="28575" y="1362075"/>
                    </a:cubicBezTo>
                    <a:lnTo>
                      <a:pt x="9525" y="1304925"/>
                    </a:lnTo>
                    <a:lnTo>
                      <a:pt x="0" y="1276350"/>
                    </a:lnTo>
                    <a:cubicBezTo>
                      <a:pt x="3658" y="1254400"/>
                      <a:pt x="7326" y="1214073"/>
                      <a:pt x="19050" y="1190625"/>
                    </a:cubicBezTo>
                    <a:cubicBezTo>
                      <a:pt x="38894" y="1150937"/>
                      <a:pt x="52388" y="1152525"/>
                      <a:pt x="95250" y="1123950"/>
                    </a:cubicBezTo>
                    <a:lnTo>
                      <a:pt x="123825" y="1104900"/>
                    </a:lnTo>
                    <a:cubicBezTo>
                      <a:pt x="133350" y="1098550"/>
                      <a:pt x="141540" y="1089470"/>
                      <a:pt x="152400" y="1085850"/>
                    </a:cubicBezTo>
                    <a:cubicBezTo>
                      <a:pt x="161925" y="1082675"/>
                      <a:pt x="171174" y="1078503"/>
                      <a:pt x="180975" y="1076325"/>
                    </a:cubicBezTo>
                    <a:cubicBezTo>
                      <a:pt x="257404" y="1059341"/>
                      <a:pt x="216413" y="1074609"/>
                      <a:pt x="285750" y="1057275"/>
                    </a:cubicBezTo>
                    <a:cubicBezTo>
                      <a:pt x="295490" y="1054840"/>
                      <a:pt x="304800" y="1050925"/>
                      <a:pt x="314325" y="1047750"/>
                    </a:cubicBezTo>
                    <a:cubicBezTo>
                      <a:pt x="426650" y="1057961"/>
                      <a:pt x="417430" y="1063213"/>
                      <a:pt x="533400" y="1047750"/>
                    </a:cubicBezTo>
                    <a:cubicBezTo>
                      <a:pt x="570619" y="1042787"/>
                      <a:pt x="556148" y="1034465"/>
                      <a:pt x="590550" y="1019175"/>
                    </a:cubicBezTo>
                    <a:cubicBezTo>
                      <a:pt x="608900" y="1011020"/>
                      <a:pt x="630992" y="1011264"/>
                      <a:pt x="647700" y="1000125"/>
                    </a:cubicBezTo>
                    <a:cubicBezTo>
                      <a:pt x="684629" y="975506"/>
                      <a:pt x="665415" y="984695"/>
                      <a:pt x="704850" y="971550"/>
                    </a:cubicBezTo>
                    <a:cubicBezTo>
                      <a:pt x="736600" y="974725"/>
                      <a:pt x="768563" y="976223"/>
                      <a:pt x="800100" y="981075"/>
                    </a:cubicBezTo>
                    <a:cubicBezTo>
                      <a:pt x="834682" y="986395"/>
                      <a:pt x="825855" y="993952"/>
                      <a:pt x="857250" y="1009650"/>
                    </a:cubicBezTo>
                    <a:cubicBezTo>
                      <a:pt x="866230" y="1014140"/>
                      <a:pt x="876845" y="1014685"/>
                      <a:pt x="885825" y="1019175"/>
                    </a:cubicBezTo>
                    <a:cubicBezTo>
                      <a:pt x="896064" y="1024295"/>
                      <a:pt x="903939" y="1033576"/>
                      <a:pt x="914400" y="1038225"/>
                    </a:cubicBezTo>
                    <a:cubicBezTo>
                      <a:pt x="932750" y="1046380"/>
                      <a:pt x="952500" y="1050925"/>
                      <a:pt x="971550" y="1057275"/>
                    </a:cubicBezTo>
                    <a:lnTo>
                      <a:pt x="1000125" y="1066800"/>
                    </a:lnTo>
                    <a:lnTo>
                      <a:pt x="1085850" y="1038225"/>
                    </a:lnTo>
                    <a:lnTo>
                      <a:pt x="1114425" y="1028700"/>
                    </a:lnTo>
                    <a:lnTo>
                      <a:pt x="1143000" y="1019175"/>
                    </a:lnTo>
                    <a:cubicBezTo>
                      <a:pt x="1190080" y="948555"/>
                      <a:pt x="1176610" y="984476"/>
                      <a:pt x="1190625" y="914400"/>
                    </a:cubicBezTo>
                    <a:cubicBezTo>
                      <a:pt x="1187573" y="902193"/>
                      <a:pt x="1178407" y="861390"/>
                      <a:pt x="1171575" y="847725"/>
                    </a:cubicBezTo>
                    <a:cubicBezTo>
                      <a:pt x="1166455" y="837486"/>
                      <a:pt x="1162233" y="825217"/>
                      <a:pt x="1152525" y="819150"/>
                    </a:cubicBezTo>
                    <a:cubicBezTo>
                      <a:pt x="1135497" y="808507"/>
                      <a:pt x="1114425" y="806450"/>
                      <a:pt x="1095375" y="800100"/>
                    </a:cubicBezTo>
                    <a:cubicBezTo>
                      <a:pt x="999343" y="768089"/>
                      <a:pt x="1148301" y="816930"/>
                      <a:pt x="1028700" y="781050"/>
                    </a:cubicBezTo>
                    <a:cubicBezTo>
                      <a:pt x="1009466" y="775280"/>
                      <a:pt x="990600" y="768350"/>
                      <a:pt x="971550" y="762000"/>
                    </a:cubicBezTo>
                    <a:lnTo>
                      <a:pt x="942975" y="752475"/>
                    </a:lnTo>
                    <a:lnTo>
                      <a:pt x="914400" y="742950"/>
                    </a:lnTo>
                    <a:lnTo>
                      <a:pt x="885825" y="733425"/>
                    </a:lnTo>
                    <a:cubicBezTo>
                      <a:pt x="867711" y="737048"/>
                      <a:pt x="829151" y="742712"/>
                      <a:pt x="809625" y="752475"/>
                    </a:cubicBezTo>
                    <a:cubicBezTo>
                      <a:pt x="799386" y="757595"/>
                      <a:pt x="791289" y="766405"/>
                      <a:pt x="781050" y="771525"/>
                    </a:cubicBezTo>
                    <a:cubicBezTo>
                      <a:pt x="772070" y="776015"/>
                      <a:pt x="761252" y="776174"/>
                      <a:pt x="752475" y="781050"/>
                    </a:cubicBezTo>
                    <a:lnTo>
                      <a:pt x="666750" y="838200"/>
                    </a:lnTo>
                    <a:cubicBezTo>
                      <a:pt x="657225" y="844550"/>
                      <a:pt x="649035" y="853630"/>
                      <a:pt x="638175" y="857250"/>
                    </a:cubicBezTo>
                    <a:lnTo>
                      <a:pt x="552450" y="885825"/>
                    </a:lnTo>
                    <a:cubicBezTo>
                      <a:pt x="542925" y="889000"/>
                      <a:pt x="533720" y="893381"/>
                      <a:pt x="523875" y="895350"/>
                    </a:cubicBezTo>
                    <a:lnTo>
                      <a:pt x="476250" y="904875"/>
                    </a:lnTo>
                    <a:cubicBezTo>
                      <a:pt x="408934" y="891412"/>
                      <a:pt x="443984" y="890230"/>
                      <a:pt x="371475" y="914400"/>
                    </a:cubicBezTo>
                    <a:lnTo>
                      <a:pt x="342900" y="923925"/>
                    </a:lnTo>
                    <a:lnTo>
                      <a:pt x="314325" y="933450"/>
                    </a:lnTo>
                    <a:cubicBezTo>
                      <a:pt x="301625" y="930275"/>
                      <a:pt x="288764" y="927687"/>
                      <a:pt x="276225" y="923925"/>
                    </a:cubicBezTo>
                    <a:cubicBezTo>
                      <a:pt x="256991" y="918155"/>
                      <a:pt x="219075" y="904875"/>
                      <a:pt x="219075" y="904875"/>
                    </a:cubicBezTo>
                    <a:cubicBezTo>
                      <a:pt x="196405" y="836865"/>
                      <a:pt x="216733" y="858864"/>
                      <a:pt x="171450" y="828675"/>
                    </a:cubicBezTo>
                    <a:cubicBezTo>
                      <a:pt x="148462" y="794193"/>
                      <a:pt x="152400" y="806450"/>
                      <a:pt x="142875" y="78105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1966" name="Group 692"/>
              <p:cNvGrpSpPr>
                <a:grpSpLocks/>
              </p:cNvGrpSpPr>
              <p:nvPr/>
            </p:nvGrpSpPr>
            <p:grpSpPr bwMode="auto">
              <a:xfrm flipV="1">
                <a:off x="7010400" y="5484962"/>
                <a:ext cx="119063" cy="228600"/>
                <a:chOff x="6357938" y="5000625"/>
                <a:chExt cx="142875" cy="428625"/>
              </a:xfrm>
            </p:grpSpPr>
            <p:sp>
              <p:nvSpPr>
                <p:cNvPr id="1977" name="Oval 1976"/>
                <p:cNvSpPr/>
                <p:nvPr/>
              </p:nvSpPr>
              <p:spPr bwMode="auto">
                <a:xfrm>
                  <a:off x="6357048" y="5036693"/>
                  <a:ext cx="142874" cy="1428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1978" name="Straight Connector 1977"/>
                <p:cNvCxnSpPr/>
                <p:nvPr/>
              </p:nvCxnSpPr>
              <p:spPr bwMode="auto">
                <a:xfrm rot="5400000">
                  <a:off x="6282665" y="5311270"/>
                  <a:ext cx="28569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7" name="Group 714"/>
              <p:cNvGrpSpPr>
                <a:grpSpLocks/>
              </p:cNvGrpSpPr>
              <p:nvPr/>
            </p:nvGrpSpPr>
            <p:grpSpPr bwMode="auto">
              <a:xfrm flipV="1">
                <a:off x="6705600" y="5484962"/>
                <a:ext cx="119063" cy="228600"/>
                <a:chOff x="6357938" y="5000625"/>
                <a:chExt cx="142875" cy="428625"/>
              </a:xfrm>
            </p:grpSpPr>
            <p:sp>
              <p:nvSpPr>
                <p:cNvPr id="1975" name="Oval 1974"/>
                <p:cNvSpPr/>
                <p:nvPr/>
              </p:nvSpPr>
              <p:spPr bwMode="auto">
                <a:xfrm>
                  <a:off x="6352768" y="5025924"/>
                  <a:ext cx="142874" cy="1428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1976" name="Straight Connector 1975"/>
                <p:cNvCxnSpPr/>
                <p:nvPr/>
              </p:nvCxnSpPr>
              <p:spPr bwMode="auto">
                <a:xfrm rot="5400000">
                  <a:off x="6280168" y="5312074"/>
                  <a:ext cx="28569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8" name="Group 692"/>
              <p:cNvGrpSpPr>
                <a:grpSpLocks/>
              </p:cNvGrpSpPr>
              <p:nvPr/>
            </p:nvGrpSpPr>
            <p:grpSpPr bwMode="auto">
              <a:xfrm flipV="1">
                <a:off x="6858000" y="5484962"/>
                <a:ext cx="119063" cy="228600"/>
                <a:chOff x="6357938" y="5000625"/>
                <a:chExt cx="142875" cy="428625"/>
              </a:xfrm>
            </p:grpSpPr>
            <p:sp>
              <p:nvSpPr>
                <p:cNvPr id="1973" name="Oval 1972"/>
                <p:cNvSpPr/>
                <p:nvPr/>
              </p:nvSpPr>
              <p:spPr bwMode="auto">
                <a:xfrm>
                  <a:off x="6348237" y="5026165"/>
                  <a:ext cx="142875" cy="1428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1974" name="Straight Connector 1973"/>
                <p:cNvCxnSpPr/>
                <p:nvPr/>
              </p:nvCxnSpPr>
              <p:spPr bwMode="auto">
                <a:xfrm rot="5400000">
                  <a:off x="6274745" y="5306529"/>
                  <a:ext cx="28569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9" name="TextBox 446"/>
              <p:cNvSpPr txBox="1">
                <a:spLocks noChangeArrowheads="1"/>
              </p:cNvSpPr>
              <p:nvPr/>
            </p:nvSpPr>
            <p:spPr bwMode="auto">
              <a:xfrm>
                <a:off x="7394664" y="5333923"/>
                <a:ext cx="940386" cy="277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 sz="1200" b="1">
                    <a:solidFill>
                      <a:schemeClr val="bg1"/>
                    </a:solidFill>
                  </a:rPr>
                  <a:t>RNA Pol V</a:t>
                </a:r>
              </a:p>
            </p:txBody>
          </p:sp>
          <p:grpSp>
            <p:nvGrpSpPr>
              <p:cNvPr id="1970" name="Group 104"/>
              <p:cNvGrpSpPr>
                <a:grpSpLocks/>
              </p:cNvGrpSpPr>
              <p:nvPr/>
            </p:nvGrpSpPr>
            <p:grpSpPr bwMode="auto">
              <a:xfrm>
                <a:off x="6324600" y="5486400"/>
                <a:ext cx="203200" cy="293688"/>
                <a:chOff x="2018956" y="1547032"/>
                <a:chExt cx="203889" cy="293681"/>
              </a:xfrm>
            </p:grpSpPr>
            <p:sp>
              <p:nvSpPr>
                <p:cNvPr id="1971" name="Can 1970"/>
                <p:cNvSpPr/>
                <p:nvPr/>
              </p:nvSpPr>
              <p:spPr bwMode="auto">
                <a:xfrm rot="17197676">
                  <a:off x="1973663" y="1591408"/>
                  <a:ext cx="293628" cy="203889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972" name="Oval 1971"/>
                <p:cNvSpPr/>
                <p:nvPr/>
              </p:nvSpPr>
              <p:spPr bwMode="auto">
                <a:xfrm>
                  <a:off x="2057400" y="1600200"/>
                  <a:ext cx="165434" cy="15087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961" name="Freeform 1960"/>
            <p:cNvSpPr/>
            <p:nvPr/>
          </p:nvSpPr>
          <p:spPr>
            <a:xfrm>
              <a:off x="7239815" y="4954384"/>
              <a:ext cx="347662" cy="387063"/>
            </a:xfrm>
            <a:custGeom>
              <a:avLst/>
              <a:gdLst>
                <a:gd name="connsiteX0" fmla="*/ 0 w 347662"/>
                <a:gd name="connsiteY0" fmla="*/ 0 h 388144"/>
                <a:gd name="connsiteX1" fmla="*/ 71437 w 347662"/>
                <a:gd name="connsiteY1" fmla="*/ 14288 h 388144"/>
                <a:gd name="connsiteX2" fmla="*/ 161925 w 347662"/>
                <a:gd name="connsiteY2" fmla="*/ 76200 h 388144"/>
                <a:gd name="connsiteX3" fmla="*/ 257175 w 347662"/>
                <a:gd name="connsiteY3" fmla="*/ 252413 h 388144"/>
                <a:gd name="connsiteX4" fmla="*/ 347662 w 347662"/>
                <a:gd name="connsiteY4" fmla="*/ 388144 h 3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662" h="388144">
                  <a:moveTo>
                    <a:pt x="0" y="0"/>
                  </a:moveTo>
                  <a:cubicBezTo>
                    <a:pt x="22225" y="794"/>
                    <a:pt x="44450" y="1588"/>
                    <a:pt x="71437" y="14288"/>
                  </a:cubicBezTo>
                  <a:cubicBezTo>
                    <a:pt x="98424" y="26988"/>
                    <a:pt x="130969" y="36513"/>
                    <a:pt x="161925" y="76200"/>
                  </a:cubicBezTo>
                  <a:cubicBezTo>
                    <a:pt x="192881" y="115888"/>
                    <a:pt x="226219" y="200422"/>
                    <a:pt x="257175" y="252413"/>
                  </a:cubicBezTo>
                  <a:cubicBezTo>
                    <a:pt x="288131" y="304404"/>
                    <a:pt x="347662" y="388144"/>
                    <a:pt x="347662" y="388144"/>
                  </a:cubicBezTo>
                </a:path>
              </a:pathLst>
            </a:cu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845" name="Group 87"/>
          <p:cNvGrpSpPr>
            <a:grpSpLocks/>
          </p:cNvGrpSpPr>
          <p:nvPr/>
        </p:nvGrpSpPr>
        <p:grpSpPr bwMode="auto">
          <a:xfrm>
            <a:off x="2796326" y="2680079"/>
            <a:ext cx="2976331" cy="302434"/>
            <a:chOff x="5181600" y="3581400"/>
            <a:chExt cx="2667000" cy="306387"/>
          </a:xfrm>
        </p:grpSpPr>
        <p:sp>
          <p:nvSpPr>
            <p:cNvPr id="1942" name="Freeform 941"/>
            <p:cNvSpPr>
              <a:spLocks noChangeAspect="1"/>
            </p:cNvSpPr>
            <p:nvPr/>
          </p:nvSpPr>
          <p:spPr bwMode="auto">
            <a:xfrm>
              <a:off x="7499350" y="3581400"/>
              <a:ext cx="349250" cy="306387"/>
            </a:xfrm>
            <a:custGeom>
              <a:avLst/>
              <a:gdLst>
                <a:gd name="T0" fmla="*/ 2147483647 w 4092"/>
                <a:gd name="T1" fmla="*/ 0 h 11817"/>
                <a:gd name="T2" fmla="*/ 2147483647 w 4092"/>
                <a:gd name="T3" fmla="*/ 2147483647 h 11817"/>
                <a:gd name="T4" fmla="*/ 0 w 4092"/>
                <a:gd name="T5" fmla="*/ 2147483647 h 11817"/>
                <a:gd name="T6" fmla="*/ 2147483647 w 4092"/>
                <a:gd name="T7" fmla="*/ 0 h 11817"/>
                <a:gd name="T8" fmla="*/ 2147483647 w 4092"/>
                <a:gd name="T9" fmla="*/ 0 h 1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2"/>
                <a:gd name="T16" fmla="*/ 0 h 11817"/>
                <a:gd name="T17" fmla="*/ 4092 w 4092"/>
                <a:gd name="T18" fmla="*/ 11817 h 11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2" h="11817">
                  <a:moveTo>
                    <a:pt x="4092" y="0"/>
                  </a:moveTo>
                  <a:cubicBezTo>
                    <a:pt x="2198" y="0"/>
                    <a:pt x="2818" y="11817"/>
                    <a:pt x="936" y="11817"/>
                  </a:cubicBezTo>
                  <a:cubicBezTo>
                    <a:pt x="0" y="11817"/>
                    <a:pt x="0" y="11817"/>
                    <a:pt x="0" y="11817"/>
                  </a:cubicBezTo>
                  <a:cubicBezTo>
                    <a:pt x="1881" y="11817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3" name="Freeform 942"/>
            <p:cNvSpPr>
              <a:spLocks noChangeAspect="1"/>
            </p:cNvSpPr>
            <p:nvPr/>
          </p:nvSpPr>
          <p:spPr bwMode="auto">
            <a:xfrm>
              <a:off x="5334000" y="3581400"/>
              <a:ext cx="349250" cy="306387"/>
            </a:xfrm>
            <a:custGeom>
              <a:avLst/>
              <a:gdLst>
                <a:gd name="T0" fmla="*/ 2147483647 w 4092"/>
                <a:gd name="T1" fmla="*/ 0 h 11817"/>
                <a:gd name="T2" fmla="*/ 2147483647 w 4092"/>
                <a:gd name="T3" fmla="*/ 2147483647 h 11817"/>
                <a:gd name="T4" fmla="*/ 0 w 4092"/>
                <a:gd name="T5" fmla="*/ 2147483647 h 11817"/>
                <a:gd name="T6" fmla="*/ 2147483647 w 4092"/>
                <a:gd name="T7" fmla="*/ 0 h 11817"/>
                <a:gd name="T8" fmla="*/ 2147483647 w 4092"/>
                <a:gd name="T9" fmla="*/ 0 h 1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2"/>
                <a:gd name="T16" fmla="*/ 0 h 11817"/>
                <a:gd name="T17" fmla="*/ 4092 w 4092"/>
                <a:gd name="T18" fmla="*/ 11817 h 11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2" h="11817">
                  <a:moveTo>
                    <a:pt x="4092" y="0"/>
                  </a:moveTo>
                  <a:cubicBezTo>
                    <a:pt x="2198" y="0"/>
                    <a:pt x="2818" y="11817"/>
                    <a:pt x="936" y="11817"/>
                  </a:cubicBezTo>
                  <a:cubicBezTo>
                    <a:pt x="0" y="11817"/>
                    <a:pt x="0" y="11817"/>
                    <a:pt x="0" y="11817"/>
                  </a:cubicBezTo>
                  <a:cubicBezTo>
                    <a:pt x="1881" y="11817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4" name="Freeform 943"/>
            <p:cNvSpPr>
              <a:spLocks noChangeAspect="1"/>
            </p:cNvSpPr>
            <p:nvPr/>
          </p:nvSpPr>
          <p:spPr bwMode="auto">
            <a:xfrm>
              <a:off x="6416675" y="3581400"/>
              <a:ext cx="349250" cy="306387"/>
            </a:xfrm>
            <a:custGeom>
              <a:avLst/>
              <a:gdLst>
                <a:gd name="T0" fmla="*/ 2147483647 w 4092"/>
                <a:gd name="T1" fmla="*/ 0 h 11833"/>
                <a:gd name="T2" fmla="*/ 2147483647 w 4092"/>
                <a:gd name="T3" fmla="*/ 2147483647 h 11833"/>
                <a:gd name="T4" fmla="*/ 0 w 4092"/>
                <a:gd name="T5" fmla="*/ 2147483647 h 11833"/>
                <a:gd name="T6" fmla="*/ 2147483647 w 4092"/>
                <a:gd name="T7" fmla="*/ 0 h 11833"/>
                <a:gd name="T8" fmla="*/ 2147483647 w 4092"/>
                <a:gd name="T9" fmla="*/ 0 h 118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2"/>
                <a:gd name="T16" fmla="*/ 0 h 11833"/>
                <a:gd name="T17" fmla="*/ 4092 w 4092"/>
                <a:gd name="T18" fmla="*/ 11833 h 118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2" h="11833">
                  <a:moveTo>
                    <a:pt x="4092" y="0"/>
                  </a:moveTo>
                  <a:cubicBezTo>
                    <a:pt x="2199" y="0"/>
                    <a:pt x="2819" y="11833"/>
                    <a:pt x="937" y="11833"/>
                  </a:cubicBezTo>
                  <a:cubicBezTo>
                    <a:pt x="0" y="11833"/>
                    <a:pt x="0" y="11833"/>
                    <a:pt x="0" y="11833"/>
                  </a:cubicBezTo>
                  <a:cubicBezTo>
                    <a:pt x="1884" y="11833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5" name="Freeform 944"/>
            <p:cNvSpPr>
              <a:spLocks noChangeAspect="1"/>
            </p:cNvSpPr>
            <p:nvPr/>
          </p:nvSpPr>
          <p:spPr bwMode="auto">
            <a:xfrm>
              <a:off x="5875338" y="3581400"/>
              <a:ext cx="349250" cy="306387"/>
            </a:xfrm>
            <a:custGeom>
              <a:avLst/>
              <a:gdLst>
                <a:gd name="T0" fmla="*/ 2147483647 w 4092"/>
                <a:gd name="T1" fmla="*/ 0 h 11817"/>
                <a:gd name="T2" fmla="*/ 2147483647 w 4092"/>
                <a:gd name="T3" fmla="*/ 2147483647 h 11817"/>
                <a:gd name="T4" fmla="*/ 0 w 4092"/>
                <a:gd name="T5" fmla="*/ 2147483647 h 11817"/>
                <a:gd name="T6" fmla="*/ 2147483647 w 4092"/>
                <a:gd name="T7" fmla="*/ 0 h 11817"/>
                <a:gd name="T8" fmla="*/ 2147483647 w 4092"/>
                <a:gd name="T9" fmla="*/ 0 h 1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2"/>
                <a:gd name="T16" fmla="*/ 0 h 11817"/>
                <a:gd name="T17" fmla="*/ 4092 w 4092"/>
                <a:gd name="T18" fmla="*/ 11817 h 11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2" h="11817">
                  <a:moveTo>
                    <a:pt x="4092" y="0"/>
                  </a:moveTo>
                  <a:cubicBezTo>
                    <a:pt x="2198" y="0"/>
                    <a:pt x="2818" y="11817"/>
                    <a:pt x="936" y="11817"/>
                  </a:cubicBezTo>
                  <a:cubicBezTo>
                    <a:pt x="0" y="11817"/>
                    <a:pt x="0" y="11817"/>
                    <a:pt x="0" y="11817"/>
                  </a:cubicBezTo>
                  <a:cubicBezTo>
                    <a:pt x="1881" y="11817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6" name="Freeform 945"/>
            <p:cNvSpPr>
              <a:spLocks noChangeAspect="1"/>
            </p:cNvSpPr>
            <p:nvPr/>
          </p:nvSpPr>
          <p:spPr bwMode="auto">
            <a:xfrm>
              <a:off x="6959600" y="3581400"/>
              <a:ext cx="347663" cy="306387"/>
            </a:xfrm>
            <a:custGeom>
              <a:avLst/>
              <a:gdLst>
                <a:gd name="T0" fmla="*/ 2147483647 w 4092"/>
                <a:gd name="T1" fmla="*/ 0 h 11817"/>
                <a:gd name="T2" fmla="*/ 2147483647 w 4092"/>
                <a:gd name="T3" fmla="*/ 2147483647 h 11817"/>
                <a:gd name="T4" fmla="*/ 0 w 4092"/>
                <a:gd name="T5" fmla="*/ 2147483647 h 11817"/>
                <a:gd name="T6" fmla="*/ 2147483647 w 4092"/>
                <a:gd name="T7" fmla="*/ 0 h 11817"/>
                <a:gd name="T8" fmla="*/ 2147483647 w 4092"/>
                <a:gd name="T9" fmla="*/ 0 h 1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2"/>
                <a:gd name="T16" fmla="*/ 0 h 11817"/>
                <a:gd name="T17" fmla="*/ 4092 w 4092"/>
                <a:gd name="T18" fmla="*/ 11817 h 11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2" h="11817">
                  <a:moveTo>
                    <a:pt x="4092" y="0"/>
                  </a:moveTo>
                  <a:cubicBezTo>
                    <a:pt x="2198" y="0"/>
                    <a:pt x="2818" y="11817"/>
                    <a:pt x="936" y="11817"/>
                  </a:cubicBezTo>
                  <a:cubicBezTo>
                    <a:pt x="0" y="11817"/>
                    <a:pt x="0" y="11817"/>
                    <a:pt x="0" y="11817"/>
                  </a:cubicBezTo>
                  <a:cubicBezTo>
                    <a:pt x="1881" y="11817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7" name="Freeform 946"/>
            <p:cNvSpPr>
              <a:spLocks noChangeAspect="1"/>
            </p:cNvSpPr>
            <p:nvPr/>
          </p:nvSpPr>
          <p:spPr bwMode="auto">
            <a:xfrm>
              <a:off x="7344898" y="3568777"/>
              <a:ext cx="349505" cy="306387"/>
            </a:xfrm>
            <a:custGeom>
              <a:avLst/>
              <a:gdLst/>
              <a:ahLst/>
              <a:cxnLst>
                <a:cxn ang="0">
                  <a:pos x="4092" y="0"/>
                </a:cxn>
                <a:cxn ang="0">
                  <a:pos x="936" y="11817"/>
                </a:cxn>
                <a:cxn ang="0">
                  <a:pos x="0" y="11817"/>
                </a:cxn>
                <a:cxn ang="0">
                  <a:pos x="3157" y="0"/>
                </a:cxn>
                <a:cxn ang="0">
                  <a:pos x="4092" y="0"/>
                </a:cxn>
              </a:cxnLst>
              <a:rect l="0" t="0" r="r" b="b"/>
              <a:pathLst>
                <a:path w="4092" h="11817">
                  <a:moveTo>
                    <a:pt x="4092" y="0"/>
                  </a:moveTo>
                  <a:cubicBezTo>
                    <a:pt x="2198" y="0"/>
                    <a:pt x="2818" y="11817"/>
                    <a:pt x="936" y="11817"/>
                  </a:cubicBezTo>
                  <a:cubicBezTo>
                    <a:pt x="0" y="11817"/>
                    <a:pt x="0" y="11817"/>
                    <a:pt x="0" y="11817"/>
                  </a:cubicBezTo>
                  <a:cubicBezTo>
                    <a:pt x="1881" y="11817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FF9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8" name="Freeform 947"/>
            <p:cNvSpPr>
              <a:spLocks noChangeAspect="1"/>
            </p:cNvSpPr>
            <p:nvPr/>
          </p:nvSpPr>
          <p:spPr bwMode="auto">
            <a:xfrm>
              <a:off x="5176935" y="3568301"/>
              <a:ext cx="349505" cy="306387"/>
            </a:xfrm>
            <a:custGeom>
              <a:avLst/>
              <a:gdLst/>
              <a:ahLst/>
              <a:cxnLst>
                <a:cxn ang="0">
                  <a:pos x="4092" y="0"/>
                </a:cxn>
                <a:cxn ang="0">
                  <a:pos x="936" y="11817"/>
                </a:cxn>
                <a:cxn ang="0">
                  <a:pos x="0" y="11817"/>
                </a:cxn>
                <a:cxn ang="0">
                  <a:pos x="3157" y="0"/>
                </a:cxn>
                <a:cxn ang="0">
                  <a:pos x="4092" y="0"/>
                </a:cxn>
              </a:cxnLst>
              <a:rect l="0" t="0" r="r" b="b"/>
              <a:pathLst>
                <a:path w="4092" h="11817">
                  <a:moveTo>
                    <a:pt x="4092" y="0"/>
                  </a:moveTo>
                  <a:cubicBezTo>
                    <a:pt x="2198" y="0"/>
                    <a:pt x="2818" y="11817"/>
                    <a:pt x="936" y="11817"/>
                  </a:cubicBezTo>
                  <a:cubicBezTo>
                    <a:pt x="0" y="11817"/>
                    <a:pt x="0" y="11817"/>
                    <a:pt x="0" y="11817"/>
                  </a:cubicBezTo>
                  <a:cubicBezTo>
                    <a:pt x="1881" y="11817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FF9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9" name="Freeform 948"/>
            <p:cNvSpPr>
              <a:spLocks noChangeAspect="1"/>
            </p:cNvSpPr>
            <p:nvPr/>
          </p:nvSpPr>
          <p:spPr bwMode="auto">
            <a:xfrm>
              <a:off x="6278971" y="3570419"/>
              <a:ext cx="349505" cy="306387"/>
            </a:xfrm>
            <a:custGeom>
              <a:avLst/>
              <a:gdLst/>
              <a:ahLst/>
              <a:cxnLst>
                <a:cxn ang="0">
                  <a:pos x="4092" y="0"/>
                </a:cxn>
                <a:cxn ang="0">
                  <a:pos x="937" y="11833"/>
                </a:cxn>
                <a:cxn ang="0">
                  <a:pos x="0" y="11833"/>
                </a:cxn>
                <a:cxn ang="0">
                  <a:pos x="3157" y="0"/>
                </a:cxn>
                <a:cxn ang="0">
                  <a:pos x="4092" y="0"/>
                </a:cxn>
              </a:cxnLst>
              <a:rect l="0" t="0" r="r" b="b"/>
              <a:pathLst>
                <a:path w="4092" h="11833">
                  <a:moveTo>
                    <a:pt x="4092" y="0"/>
                  </a:moveTo>
                  <a:cubicBezTo>
                    <a:pt x="2199" y="0"/>
                    <a:pt x="2819" y="11833"/>
                    <a:pt x="937" y="11833"/>
                  </a:cubicBezTo>
                  <a:cubicBezTo>
                    <a:pt x="0" y="11833"/>
                    <a:pt x="0" y="11833"/>
                    <a:pt x="0" y="11833"/>
                  </a:cubicBezTo>
                  <a:cubicBezTo>
                    <a:pt x="1884" y="11833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FF9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0" name="Freeform 949"/>
            <p:cNvSpPr>
              <a:spLocks noChangeAspect="1"/>
            </p:cNvSpPr>
            <p:nvPr/>
          </p:nvSpPr>
          <p:spPr bwMode="auto">
            <a:xfrm>
              <a:off x="5738617" y="3571314"/>
              <a:ext cx="349507" cy="306387"/>
            </a:xfrm>
            <a:custGeom>
              <a:avLst/>
              <a:gdLst/>
              <a:ahLst/>
              <a:cxnLst>
                <a:cxn ang="0">
                  <a:pos x="4092" y="0"/>
                </a:cxn>
                <a:cxn ang="0">
                  <a:pos x="936" y="11817"/>
                </a:cxn>
                <a:cxn ang="0">
                  <a:pos x="0" y="11817"/>
                </a:cxn>
                <a:cxn ang="0">
                  <a:pos x="3157" y="0"/>
                </a:cxn>
                <a:cxn ang="0">
                  <a:pos x="4092" y="0"/>
                </a:cxn>
              </a:cxnLst>
              <a:rect l="0" t="0" r="r" b="b"/>
              <a:pathLst>
                <a:path w="4092" h="11817">
                  <a:moveTo>
                    <a:pt x="4092" y="0"/>
                  </a:moveTo>
                  <a:cubicBezTo>
                    <a:pt x="2198" y="0"/>
                    <a:pt x="2818" y="11817"/>
                    <a:pt x="936" y="11817"/>
                  </a:cubicBezTo>
                  <a:cubicBezTo>
                    <a:pt x="0" y="11817"/>
                    <a:pt x="0" y="11817"/>
                    <a:pt x="0" y="11817"/>
                  </a:cubicBezTo>
                  <a:cubicBezTo>
                    <a:pt x="1881" y="11817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FF9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1" name="Freeform 950"/>
            <p:cNvSpPr>
              <a:spLocks noChangeAspect="1"/>
            </p:cNvSpPr>
            <p:nvPr/>
          </p:nvSpPr>
          <p:spPr bwMode="auto">
            <a:xfrm>
              <a:off x="5449579" y="3578407"/>
              <a:ext cx="349507" cy="306387"/>
            </a:xfrm>
            <a:custGeom>
              <a:avLst/>
              <a:gdLst/>
              <a:ahLst/>
              <a:cxnLst>
                <a:cxn ang="0">
                  <a:pos x="4083" y="11850"/>
                </a:cxn>
                <a:cxn ang="0">
                  <a:pos x="934" y="0"/>
                </a:cxn>
                <a:cxn ang="0">
                  <a:pos x="0" y="0"/>
                </a:cxn>
                <a:cxn ang="0">
                  <a:pos x="3150" y="11850"/>
                </a:cxn>
                <a:cxn ang="0">
                  <a:pos x="4083" y="11850"/>
                </a:cxn>
              </a:cxnLst>
              <a:rect l="0" t="0" r="r" b="b"/>
              <a:pathLst>
                <a:path w="4083" h="11850">
                  <a:moveTo>
                    <a:pt x="4083" y="11850"/>
                  </a:moveTo>
                  <a:cubicBezTo>
                    <a:pt x="2193" y="11850"/>
                    <a:pt x="2812" y="0"/>
                    <a:pt x="9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9" y="0"/>
                    <a:pt x="1262" y="11850"/>
                    <a:pt x="3150" y="11850"/>
                  </a:cubicBezTo>
                  <a:lnTo>
                    <a:pt x="4083" y="11850"/>
                  </a:lnTo>
                  <a:close/>
                </a:path>
              </a:pathLst>
            </a:custGeom>
            <a:solidFill>
              <a:srgbClr val="CC00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2" name="Freeform 951"/>
            <p:cNvSpPr>
              <a:spLocks noChangeAspect="1"/>
            </p:cNvSpPr>
            <p:nvPr/>
          </p:nvSpPr>
          <p:spPr bwMode="auto">
            <a:xfrm>
              <a:off x="5994790" y="3580576"/>
              <a:ext cx="345922" cy="306387"/>
            </a:xfrm>
            <a:custGeom>
              <a:avLst/>
              <a:gdLst/>
              <a:ahLst/>
              <a:cxnLst>
                <a:cxn ang="0">
                  <a:pos x="4083" y="11850"/>
                </a:cxn>
                <a:cxn ang="0">
                  <a:pos x="933" y="0"/>
                </a:cxn>
                <a:cxn ang="0">
                  <a:pos x="0" y="0"/>
                </a:cxn>
                <a:cxn ang="0">
                  <a:pos x="3149" y="11850"/>
                </a:cxn>
                <a:cxn ang="0">
                  <a:pos x="4083" y="11850"/>
                </a:cxn>
              </a:cxnLst>
              <a:rect l="0" t="0" r="r" b="b"/>
              <a:pathLst>
                <a:path w="4083" h="11850">
                  <a:moveTo>
                    <a:pt x="4083" y="11850"/>
                  </a:moveTo>
                  <a:cubicBezTo>
                    <a:pt x="2192" y="11850"/>
                    <a:pt x="2812" y="0"/>
                    <a:pt x="9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8" y="0"/>
                    <a:pt x="1262" y="11850"/>
                    <a:pt x="3149" y="11850"/>
                  </a:cubicBezTo>
                  <a:lnTo>
                    <a:pt x="4083" y="11850"/>
                  </a:lnTo>
                  <a:close/>
                </a:path>
              </a:pathLst>
            </a:custGeom>
            <a:solidFill>
              <a:srgbClr val="CC00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3" name="Freeform 952"/>
            <p:cNvSpPr>
              <a:spLocks noChangeAspect="1"/>
            </p:cNvSpPr>
            <p:nvPr/>
          </p:nvSpPr>
          <p:spPr bwMode="auto">
            <a:xfrm>
              <a:off x="6828570" y="3578219"/>
              <a:ext cx="345922" cy="306387"/>
            </a:xfrm>
            <a:custGeom>
              <a:avLst/>
              <a:gdLst/>
              <a:ahLst/>
              <a:cxnLst>
                <a:cxn ang="0">
                  <a:pos x="4092" y="0"/>
                </a:cxn>
                <a:cxn ang="0">
                  <a:pos x="936" y="11817"/>
                </a:cxn>
                <a:cxn ang="0">
                  <a:pos x="0" y="11817"/>
                </a:cxn>
                <a:cxn ang="0">
                  <a:pos x="3157" y="0"/>
                </a:cxn>
                <a:cxn ang="0">
                  <a:pos x="4092" y="0"/>
                </a:cxn>
              </a:cxnLst>
              <a:rect l="0" t="0" r="r" b="b"/>
              <a:pathLst>
                <a:path w="4092" h="11817">
                  <a:moveTo>
                    <a:pt x="4092" y="0"/>
                  </a:moveTo>
                  <a:cubicBezTo>
                    <a:pt x="2198" y="0"/>
                    <a:pt x="2818" y="11817"/>
                    <a:pt x="936" y="11817"/>
                  </a:cubicBezTo>
                  <a:cubicBezTo>
                    <a:pt x="0" y="11817"/>
                    <a:pt x="0" y="11817"/>
                    <a:pt x="0" y="11817"/>
                  </a:cubicBezTo>
                  <a:cubicBezTo>
                    <a:pt x="1881" y="11817"/>
                    <a:pt x="1266" y="0"/>
                    <a:pt x="3157" y="0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FF9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4" name="Freeform 953"/>
            <p:cNvSpPr>
              <a:spLocks noChangeAspect="1"/>
            </p:cNvSpPr>
            <p:nvPr/>
          </p:nvSpPr>
          <p:spPr bwMode="auto">
            <a:xfrm>
              <a:off x="6530335" y="3576116"/>
              <a:ext cx="345922" cy="306387"/>
            </a:xfrm>
            <a:custGeom>
              <a:avLst/>
              <a:gdLst/>
              <a:ahLst/>
              <a:cxnLst>
                <a:cxn ang="0">
                  <a:pos x="4083" y="11850"/>
                </a:cxn>
                <a:cxn ang="0">
                  <a:pos x="934" y="0"/>
                </a:cxn>
                <a:cxn ang="0">
                  <a:pos x="0" y="0"/>
                </a:cxn>
                <a:cxn ang="0">
                  <a:pos x="3150" y="11850"/>
                </a:cxn>
                <a:cxn ang="0">
                  <a:pos x="4083" y="11850"/>
                </a:cxn>
              </a:cxnLst>
              <a:rect l="0" t="0" r="r" b="b"/>
              <a:pathLst>
                <a:path w="4083" h="11850">
                  <a:moveTo>
                    <a:pt x="4083" y="11850"/>
                  </a:moveTo>
                  <a:cubicBezTo>
                    <a:pt x="2193" y="11850"/>
                    <a:pt x="2812" y="0"/>
                    <a:pt x="9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9" y="0"/>
                    <a:pt x="1262" y="11850"/>
                    <a:pt x="3150" y="11850"/>
                  </a:cubicBezTo>
                  <a:lnTo>
                    <a:pt x="4083" y="11850"/>
                  </a:lnTo>
                  <a:close/>
                </a:path>
              </a:pathLst>
            </a:custGeom>
            <a:solidFill>
              <a:srgbClr val="CC00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5" name="Freeform 954"/>
            <p:cNvSpPr>
              <a:spLocks noChangeAspect="1"/>
            </p:cNvSpPr>
            <p:nvPr/>
          </p:nvSpPr>
          <p:spPr bwMode="auto">
            <a:xfrm>
              <a:off x="7077570" y="3568689"/>
              <a:ext cx="347714" cy="306387"/>
            </a:xfrm>
            <a:custGeom>
              <a:avLst/>
              <a:gdLst/>
              <a:ahLst/>
              <a:cxnLst>
                <a:cxn ang="0">
                  <a:pos x="4083" y="11850"/>
                </a:cxn>
                <a:cxn ang="0">
                  <a:pos x="933" y="0"/>
                </a:cxn>
                <a:cxn ang="0">
                  <a:pos x="0" y="0"/>
                </a:cxn>
                <a:cxn ang="0">
                  <a:pos x="3149" y="11850"/>
                </a:cxn>
                <a:cxn ang="0">
                  <a:pos x="4083" y="11850"/>
                </a:cxn>
              </a:cxnLst>
              <a:rect l="0" t="0" r="r" b="b"/>
              <a:pathLst>
                <a:path w="4083" h="11850">
                  <a:moveTo>
                    <a:pt x="4083" y="11850"/>
                  </a:moveTo>
                  <a:cubicBezTo>
                    <a:pt x="2192" y="11850"/>
                    <a:pt x="2812" y="0"/>
                    <a:pt x="9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8" y="0"/>
                    <a:pt x="1262" y="11850"/>
                    <a:pt x="3149" y="11850"/>
                  </a:cubicBezTo>
                  <a:lnTo>
                    <a:pt x="4083" y="11850"/>
                  </a:lnTo>
                  <a:close/>
                </a:path>
              </a:pathLst>
            </a:custGeom>
            <a:solidFill>
              <a:srgbClr val="CC00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6" name="Freeform 955"/>
            <p:cNvSpPr>
              <a:spLocks noChangeAspect="1"/>
            </p:cNvSpPr>
            <p:nvPr/>
          </p:nvSpPr>
          <p:spPr bwMode="auto">
            <a:xfrm>
              <a:off x="5605463" y="3581400"/>
              <a:ext cx="347663" cy="306387"/>
            </a:xfrm>
            <a:custGeom>
              <a:avLst/>
              <a:gdLst>
                <a:gd name="T0" fmla="*/ 2147483647 w 4083"/>
                <a:gd name="T1" fmla="*/ 2147483647 h 11850"/>
                <a:gd name="T2" fmla="*/ 2147483647 w 4083"/>
                <a:gd name="T3" fmla="*/ 0 h 11850"/>
                <a:gd name="T4" fmla="*/ 0 w 4083"/>
                <a:gd name="T5" fmla="*/ 0 h 11850"/>
                <a:gd name="T6" fmla="*/ 2147483647 w 4083"/>
                <a:gd name="T7" fmla="*/ 2147483647 h 11850"/>
                <a:gd name="T8" fmla="*/ 2147483647 w 4083"/>
                <a:gd name="T9" fmla="*/ 2147483647 h 11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3"/>
                <a:gd name="T16" fmla="*/ 0 h 11850"/>
                <a:gd name="T17" fmla="*/ 4083 w 4083"/>
                <a:gd name="T18" fmla="*/ 11850 h 11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3" h="11850">
                  <a:moveTo>
                    <a:pt x="4083" y="11850"/>
                  </a:moveTo>
                  <a:cubicBezTo>
                    <a:pt x="2193" y="11850"/>
                    <a:pt x="2812" y="0"/>
                    <a:pt x="9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9" y="0"/>
                    <a:pt x="1262" y="11850"/>
                    <a:pt x="3150" y="11850"/>
                  </a:cubicBezTo>
                  <a:lnTo>
                    <a:pt x="4083" y="11850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7" name="Freeform 956"/>
            <p:cNvSpPr>
              <a:spLocks noChangeAspect="1"/>
            </p:cNvSpPr>
            <p:nvPr/>
          </p:nvSpPr>
          <p:spPr bwMode="auto">
            <a:xfrm>
              <a:off x="6148388" y="3581400"/>
              <a:ext cx="346075" cy="306387"/>
            </a:xfrm>
            <a:custGeom>
              <a:avLst/>
              <a:gdLst>
                <a:gd name="T0" fmla="*/ 2147483647 w 4083"/>
                <a:gd name="T1" fmla="*/ 2147483647 h 11850"/>
                <a:gd name="T2" fmla="*/ 2147483647 w 4083"/>
                <a:gd name="T3" fmla="*/ 0 h 11850"/>
                <a:gd name="T4" fmla="*/ 0 w 4083"/>
                <a:gd name="T5" fmla="*/ 0 h 11850"/>
                <a:gd name="T6" fmla="*/ 2147483647 w 4083"/>
                <a:gd name="T7" fmla="*/ 2147483647 h 11850"/>
                <a:gd name="T8" fmla="*/ 2147483647 w 4083"/>
                <a:gd name="T9" fmla="*/ 2147483647 h 11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3"/>
                <a:gd name="T16" fmla="*/ 0 h 11850"/>
                <a:gd name="T17" fmla="*/ 4083 w 4083"/>
                <a:gd name="T18" fmla="*/ 11850 h 11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3" h="11850">
                  <a:moveTo>
                    <a:pt x="4083" y="11850"/>
                  </a:moveTo>
                  <a:cubicBezTo>
                    <a:pt x="2192" y="11850"/>
                    <a:pt x="2812" y="0"/>
                    <a:pt x="9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8" y="0"/>
                    <a:pt x="1262" y="11850"/>
                    <a:pt x="3149" y="11850"/>
                  </a:cubicBezTo>
                  <a:lnTo>
                    <a:pt x="4083" y="11850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8" name="Freeform 957"/>
            <p:cNvSpPr>
              <a:spLocks noChangeAspect="1"/>
            </p:cNvSpPr>
            <p:nvPr/>
          </p:nvSpPr>
          <p:spPr bwMode="auto">
            <a:xfrm>
              <a:off x="6688138" y="3581400"/>
              <a:ext cx="347663" cy="306387"/>
            </a:xfrm>
            <a:custGeom>
              <a:avLst/>
              <a:gdLst>
                <a:gd name="T0" fmla="*/ 2147483647 w 4083"/>
                <a:gd name="T1" fmla="*/ 2147483647 h 11850"/>
                <a:gd name="T2" fmla="*/ 2147483647 w 4083"/>
                <a:gd name="T3" fmla="*/ 0 h 11850"/>
                <a:gd name="T4" fmla="*/ 0 w 4083"/>
                <a:gd name="T5" fmla="*/ 0 h 11850"/>
                <a:gd name="T6" fmla="*/ 2147483647 w 4083"/>
                <a:gd name="T7" fmla="*/ 2147483647 h 11850"/>
                <a:gd name="T8" fmla="*/ 2147483647 w 4083"/>
                <a:gd name="T9" fmla="*/ 2147483647 h 11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3"/>
                <a:gd name="T16" fmla="*/ 0 h 11850"/>
                <a:gd name="T17" fmla="*/ 4083 w 4083"/>
                <a:gd name="T18" fmla="*/ 11850 h 11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3" h="11850">
                  <a:moveTo>
                    <a:pt x="4083" y="11850"/>
                  </a:moveTo>
                  <a:cubicBezTo>
                    <a:pt x="2193" y="11850"/>
                    <a:pt x="2812" y="0"/>
                    <a:pt x="9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9" y="0"/>
                    <a:pt x="1262" y="11850"/>
                    <a:pt x="3150" y="11850"/>
                  </a:cubicBezTo>
                  <a:lnTo>
                    <a:pt x="4083" y="11850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9" name="Freeform 958"/>
            <p:cNvSpPr>
              <a:spLocks noChangeAspect="1"/>
            </p:cNvSpPr>
            <p:nvPr/>
          </p:nvSpPr>
          <p:spPr bwMode="auto">
            <a:xfrm>
              <a:off x="7231063" y="3581400"/>
              <a:ext cx="347663" cy="306387"/>
            </a:xfrm>
            <a:custGeom>
              <a:avLst/>
              <a:gdLst>
                <a:gd name="T0" fmla="*/ 2147483647 w 4083"/>
                <a:gd name="T1" fmla="*/ 2147483647 h 11850"/>
                <a:gd name="T2" fmla="*/ 2147483647 w 4083"/>
                <a:gd name="T3" fmla="*/ 0 h 11850"/>
                <a:gd name="T4" fmla="*/ 0 w 4083"/>
                <a:gd name="T5" fmla="*/ 0 h 11850"/>
                <a:gd name="T6" fmla="*/ 2147483647 w 4083"/>
                <a:gd name="T7" fmla="*/ 2147483647 h 11850"/>
                <a:gd name="T8" fmla="*/ 2147483647 w 4083"/>
                <a:gd name="T9" fmla="*/ 2147483647 h 11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3"/>
                <a:gd name="T16" fmla="*/ 0 h 11850"/>
                <a:gd name="T17" fmla="*/ 4083 w 4083"/>
                <a:gd name="T18" fmla="*/ 11850 h 11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3" h="11850">
                  <a:moveTo>
                    <a:pt x="4083" y="11850"/>
                  </a:moveTo>
                  <a:cubicBezTo>
                    <a:pt x="2192" y="11850"/>
                    <a:pt x="2812" y="0"/>
                    <a:pt x="9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8" y="0"/>
                    <a:pt x="1262" y="11850"/>
                    <a:pt x="3149" y="11850"/>
                  </a:cubicBezTo>
                  <a:lnTo>
                    <a:pt x="4083" y="11850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846" name="Group 94"/>
          <p:cNvGrpSpPr>
            <a:grpSpLocks/>
          </p:cNvGrpSpPr>
          <p:nvPr/>
        </p:nvGrpSpPr>
        <p:grpSpPr bwMode="auto">
          <a:xfrm flipV="1">
            <a:off x="975929" y="2389008"/>
            <a:ext cx="594065" cy="100811"/>
            <a:chOff x="2426887" y="3573090"/>
            <a:chExt cx="2145116" cy="142786"/>
          </a:xfrm>
        </p:grpSpPr>
        <p:cxnSp>
          <p:nvCxnSpPr>
            <p:cNvPr id="1921" name="Straight Connector 1920"/>
            <p:cNvCxnSpPr/>
            <p:nvPr/>
          </p:nvCxnSpPr>
          <p:spPr bwMode="auto">
            <a:xfrm>
              <a:off x="2423943" y="3574442"/>
              <a:ext cx="2145121" cy="2976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2" name="Group 58"/>
            <p:cNvGrpSpPr>
              <a:grpSpLocks/>
            </p:cNvGrpSpPr>
            <p:nvPr/>
          </p:nvGrpSpPr>
          <p:grpSpPr bwMode="auto">
            <a:xfrm>
              <a:off x="3929174" y="3573090"/>
              <a:ext cx="433354" cy="142786"/>
              <a:chOff x="6929585" y="3001586"/>
              <a:chExt cx="433354" cy="142786"/>
            </a:xfrm>
          </p:grpSpPr>
          <p:cxnSp>
            <p:nvCxnSpPr>
              <p:cNvPr id="1938" name="Straight Connector 1937"/>
              <p:cNvCxnSpPr/>
              <p:nvPr/>
            </p:nvCxnSpPr>
            <p:spPr>
              <a:xfrm rot="5400000">
                <a:off x="7256804" y="3085665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Connector 1938"/>
              <p:cNvCxnSpPr/>
              <p:nvPr/>
            </p:nvCxnSpPr>
            <p:spPr>
              <a:xfrm rot="5400000">
                <a:off x="7109602" y="3088027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0" name="Straight Connector 1939"/>
              <p:cNvCxnSpPr/>
              <p:nvPr/>
            </p:nvCxnSpPr>
            <p:spPr>
              <a:xfrm rot="5400000">
                <a:off x="6967733" y="3086802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1" name="Straight Connector 1940"/>
              <p:cNvCxnSpPr/>
              <p:nvPr/>
            </p:nvCxnSpPr>
            <p:spPr>
              <a:xfrm rot="5400000">
                <a:off x="6817149" y="3083380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3" name="Group 67"/>
            <p:cNvGrpSpPr>
              <a:grpSpLocks/>
            </p:cNvGrpSpPr>
            <p:nvPr/>
          </p:nvGrpSpPr>
          <p:grpSpPr bwMode="auto">
            <a:xfrm>
              <a:off x="3358587" y="3573090"/>
              <a:ext cx="426129" cy="142786"/>
              <a:chOff x="6930504" y="3001586"/>
              <a:chExt cx="426129" cy="142786"/>
            </a:xfrm>
          </p:grpSpPr>
          <p:cxnSp>
            <p:nvCxnSpPr>
              <p:cNvPr id="1934" name="Straight Connector 1933"/>
              <p:cNvCxnSpPr/>
              <p:nvPr/>
            </p:nvCxnSpPr>
            <p:spPr>
              <a:xfrm rot="5400000">
                <a:off x="7239503" y="3095115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Connector 1934"/>
              <p:cNvCxnSpPr/>
              <p:nvPr/>
            </p:nvCxnSpPr>
            <p:spPr>
              <a:xfrm rot="5400000">
                <a:off x="7101017" y="3099673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Connector 1935"/>
              <p:cNvCxnSpPr/>
              <p:nvPr/>
            </p:nvCxnSpPr>
            <p:spPr>
              <a:xfrm rot="5400000">
                <a:off x="6966168" y="3097749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Straight Connector 1936"/>
              <p:cNvCxnSpPr/>
              <p:nvPr/>
            </p:nvCxnSpPr>
            <p:spPr>
              <a:xfrm rot="5400000">
                <a:off x="6815583" y="3094328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4" name="Group 76"/>
            <p:cNvGrpSpPr>
              <a:grpSpLocks/>
            </p:cNvGrpSpPr>
            <p:nvPr/>
          </p:nvGrpSpPr>
          <p:grpSpPr bwMode="auto">
            <a:xfrm>
              <a:off x="2788000" y="3573090"/>
              <a:ext cx="426134" cy="142786"/>
              <a:chOff x="6859981" y="3001586"/>
              <a:chExt cx="426134" cy="142786"/>
            </a:xfrm>
          </p:grpSpPr>
          <p:cxnSp>
            <p:nvCxnSpPr>
              <p:cNvPr id="1930" name="Straight Connector 1929"/>
              <p:cNvCxnSpPr/>
              <p:nvPr/>
            </p:nvCxnSpPr>
            <p:spPr>
              <a:xfrm rot="5400000">
                <a:off x="7170394" y="3087319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1" name="Straight Connector 1930"/>
              <p:cNvCxnSpPr/>
              <p:nvPr/>
            </p:nvCxnSpPr>
            <p:spPr>
              <a:xfrm rot="5400000">
                <a:off x="7016172" y="3090378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2" name="Straight Connector 1931"/>
              <p:cNvCxnSpPr/>
              <p:nvPr/>
            </p:nvCxnSpPr>
            <p:spPr>
              <a:xfrm rot="5400000">
                <a:off x="6883014" y="3091347"/>
                <a:ext cx="142786" cy="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3" name="Straight Connector 1932"/>
              <p:cNvCxnSpPr/>
              <p:nvPr/>
            </p:nvCxnSpPr>
            <p:spPr>
              <a:xfrm rot="5400000">
                <a:off x="6732429" y="3087925"/>
                <a:ext cx="142786" cy="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5" name="Group 85"/>
            <p:cNvGrpSpPr>
              <a:grpSpLocks/>
            </p:cNvGrpSpPr>
            <p:nvPr/>
          </p:nvGrpSpPr>
          <p:grpSpPr bwMode="auto">
            <a:xfrm>
              <a:off x="2499097" y="3573090"/>
              <a:ext cx="433354" cy="142786"/>
              <a:chOff x="6856833" y="3001586"/>
              <a:chExt cx="433354" cy="142786"/>
            </a:xfrm>
          </p:grpSpPr>
          <p:cxnSp>
            <p:nvCxnSpPr>
              <p:cNvPr id="1926" name="Straight Connector 1925"/>
              <p:cNvCxnSpPr/>
              <p:nvPr/>
            </p:nvCxnSpPr>
            <p:spPr>
              <a:xfrm rot="5400000">
                <a:off x="7205565" y="3090755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7" name="Straight Connector 1926"/>
              <p:cNvCxnSpPr/>
              <p:nvPr/>
            </p:nvCxnSpPr>
            <p:spPr>
              <a:xfrm rot="5400000">
                <a:off x="7063696" y="3089529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8" name="Straight Connector 1927"/>
              <p:cNvCxnSpPr/>
              <p:nvPr/>
            </p:nvCxnSpPr>
            <p:spPr>
              <a:xfrm rot="5400000">
                <a:off x="6923514" y="3091195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9" name="Straight Connector 1928"/>
              <p:cNvCxnSpPr/>
              <p:nvPr/>
            </p:nvCxnSpPr>
            <p:spPr>
              <a:xfrm rot="5400000">
                <a:off x="6767601" y="3091361"/>
                <a:ext cx="14278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7" name="Group 94"/>
          <p:cNvGrpSpPr>
            <a:grpSpLocks/>
          </p:cNvGrpSpPr>
          <p:nvPr/>
        </p:nvGrpSpPr>
        <p:grpSpPr bwMode="auto">
          <a:xfrm flipV="1">
            <a:off x="2942342" y="2243569"/>
            <a:ext cx="1290144" cy="100811"/>
            <a:chOff x="2443148" y="3571500"/>
            <a:chExt cx="1916647" cy="152384"/>
          </a:xfrm>
        </p:grpSpPr>
        <p:cxnSp>
          <p:nvCxnSpPr>
            <p:cNvPr id="1884" name="Straight Connector 1883"/>
            <p:cNvCxnSpPr/>
            <p:nvPr/>
          </p:nvCxnSpPr>
          <p:spPr bwMode="auto">
            <a:xfrm rot="10800000" flipV="1">
              <a:off x="2435733" y="3718694"/>
              <a:ext cx="1913675" cy="952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5" name="Group 58"/>
            <p:cNvGrpSpPr>
              <a:grpSpLocks/>
            </p:cNvGrpSpPr>
            <p:nvPr/>
          </p:nvGrpSpPr>
          <p:grpSpPr bwMode="auto">
            <a:xfrm>
              <a:off x="3857603" y="3571500"/>
              <a:ext cx="502192" cy="142861"/>
              <a:chOff x="6857999" y="2999996"/>
              <a:chExt cx="502192" cy="142860"/>
            </a:xfrm>
          </p:grpSpPr>
          <p:cxnSp>
            <p:nvCxnSpPr>
              <p:cNvPr id="1913" name="Straight Connector 1912"/>
              <p:cNvCxnSpPr/>
              <p:nvPr/>
            </p:nvCxnSpPr>
            <p:spPr>
              <a:xfrm rot="5400000">
                <a:off x="7269072" y="3089523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4" name="Straight Connector 1913"/>
              <p:cNvCxnSpPr/>
              <p:nvPr/>
            </p:nvCxnSpPr>
            <p:spPr>
              <a:xfrm rot="5400000">
                <a:off x="7198453" y="3088103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5" name="Straight Connector 1914"/>
              <p:cNvCxnSpPr/>
              <p:nvPr/>
            </p:nvCxnSpPr>
            <p:spPr>
              <a:xfrm rot="5400000">
                <a:off x="7125639" y="3090510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6" name="Straight Connector 1915"/>
              <p:cNvCxnSpPr/>
              <p:nvPr/>
            </p:nvCxnSpPr>
            <p:spPr>
              <a:xfrm rot="5400000">
                <a:off x="7057908" y="3088345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7" name="Straight Connector 1916"/>
              <p:cNvCxnSpPr/>
              <p:nvPr/>
            </p:nvCxnSpPr>
            <p:spPr>
              <a:xfrm rot="5400000">
                <a:off x="6983703" y="3084581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8" name="Straight Connector 1917"/>
              <p:cNvCxnSpPr/>
              <p:nvPr/>
            </p:nvCxnSpPr>
            <p:spPr>
              <a:xfrm rot="5400000">
                <a:off x="6911586" y="3090076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9" name="Straight Connector 1918"/>
              <p:cNvCxnSpPr/>
              <p:nvPr/>
            </p:nvCxnSpPr>
            <p:spPr>
              <a:xfrm rot="5400000">
                <a:off x="6840964" y="3088652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0" name="Straight Connector 1919"/>
              <p:cNvCxnSpPr/>
              <p:nvPr/>
            </p:nvCxnSpPr>
            <p:spPr>
              <a:xfrm rot="5400000">
                <a:off x="6767455" y="3087974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6" name="Group 67"/>
            <p:cNvGrpSpPr>
              <a:grpSpLocks/>
            </p:cNvGrpSpPr>
            <p:nvPr/>
          </p:nvGrpSpPr>
          <p:grpSpPr bwMode="auto">
            <a:xfrm>
              <a:off x="3287068" y="3571500"/>
              <a:ext cx="508135" cy="142861"/>
              <a:chOff x="6858967" y="2999996"/>
              <a:chExt cx="508135" cy="142860"/>
            </a:xfrm>
          </p:grpSpPr>
          <p:cxnSp>
            <p:nvCxnSpPr>
              <p:cNvPr id="1905" name="Straight Connector 1904"/>
              <p:cNvCxnSpPr/>
              <p:nvPr/>
            </p:nvCxnSpPr>
            <p:spPr>
              <a:xfrm rot="5400000">
                <a:off x="7291343" y="3093694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6" name="Straight Connector 1905"/>
              <p:cNvCxnSpPr/>
              <p:nvPr/>
            </p:nvCxnSpPr>
            <p:spPr>
              <a:xfrm rot="5400000">
                <a:off x="7212751" y="3097588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7" name="Straight Connector 1906"/>
              <p:cNvCxnSpPr/>
              <p:nvPr/>
            </p:nvCxnSpPr>
            <p:spPr>
              <a:xfrm rot="5400000">
                <a:off x="7143524" y="3102341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8" name="Straight Connector 1907"/>
              <p:cNvCxnSpPr/>
              <p:nvPr/>
            </p:nvCxnSpPr>
            <p:spPr>
              <a:xfrm rot="5400000">
                <a:off x="7070711" y="3104750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9" name="Straight Connector 1908"/>
              <p:cNvCxnSpPr/>
              <p:nvPr/>
            </p:nvCxnSpPr>
            <p:spPr>
              <a:xfrm rot="5400000">
                <a:off x="7000196" y="309023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0" name="Straight Connector 1909"/>
              <p:cNvCxnSpPr/>
              <p:nvPr/>
            </p:nvCxnSpPr>
            <p:spPr>
              <a:xfrm rot="5400000">
                <a:off x="6930862" y="310807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1" name="Straight Connector 1910"/>
              <p:cNvCxnSpPr/>
              <p:nvPr/>
            </p:nvCxnSpPr>
            <p:spPr>
              <a:xfrm rot="5400000">
                <a:off x="6858153" y="3097396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2" name="Straight Connector 1911"/>
              <p:cNvCxnSpPr/>
              <p:nvPr/>
            </p:nvCxnSpPr>
            <p:spPr>
              <a:xfrm rot="5400000">
                <a:off x="6784644" y="3096718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7" name="Group 76"/>
            <p:cNvGrpSpPr>
              <a:grpSpLocks/>
            </p:cNvGrpSpPr>
            <p:nvPr/>
          </p:nvGrpSpPr>
          <p:grpSpPr bwMode="auto">
            <a:xfrm>
              <a:off x="2784875" y="3571500"/>
              <a:ext cx="502192" cy="142861"/>
              <a:chOff x="6856841" y="2999996"/>
              <a:chExt cx="502192" cy="142860"/>
            </a:xfrm>
          </p:grpSpPr>
          <p:cxnSp>
            <p:nvCxnSpPr>
              <p:cNvPr id="1897" name="Straight Connector 1896"/>
              <p:cNvCxnSpPr/>
              <p:nvPr/>
            </p:nvCxnSpPr>
            <p:spPr>
              <a:xfrm rot="5400000">
                <a:off x="7270267" y="3100437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8" name="Straight Connector 1897"/>
              <p:cNvCxnSpPr/>
              <p:nvPr/>
            </p:nvCxnSpPr>
            <p:spPr>
              <a:xfrm rot="5400000">
                <a:off x="7196757" y="3099758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9" name="Straight Connector 1898"/>
              <p:cNvCxnSpPr/>
              <p:nvPr/>
            </p:nvCxnSpPr>
            <p:spPr>
              <a:xfrm rot="5400000">
                <a:off x="7127527" y="3104508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0" name="Straight Connector 1899"/>
              <p:cNvCxnSpPr/>
              <p:nvPr/>
            </p:nvCxnSpPr>
            <p:spPr>
              <a:xfrm rot="5400000">
                <a:off x="7054821" y="309382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1" name="Straight Connector 1900"/>
              <p:cNvCxnSpPr/>
              <p:nvPr/>
            </p:nvCxnSpPr>
            <p:spPr>
              <a:xfrm rot="5400000">
                <a:off x="6986287" y="3101664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2" name="Straight Connector 1901"/>
              <p:cNvCxnSpPr/>
              <p:nvPr/>
            </p:nvCxnSpPr>
            <p:spPr>
              <a:xfrm rot="5400000">
                <a:off x="6914972" y="309715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3" name="Straight Connector 1902"/>
              <p:cNvCxnSpPr/>
              <p:nvPr/>
            </p:nvCxnSpPr>
            <p:spPr>
              <a:xfrm rot="5400000">
                <a:off x="6841463" y="3096480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4" name="Straight Connector 1903"/>
              <p:cNvCxnSpPr/>
              <p:nvPr/>
            </p:nvCxnSpPr>
            <p:spPr>
              <a:xfrm rot="5400000">
                <a:off x="6772233" y="3101230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8" name="Group 85"/>
            <p:cNvGrpSpPr>
              <a:grpSpLocks/>
            </p:cNvGrpSpPr>
            <p:nvPr/>
          </p:nvGrpSpPr>
          <p:grpSpPr bwMode="auto">
            <a:xfrm>
              <a:off x="2499607" y="3571500"/>
              <a:ext cx="502192" cy="142861"/>
              <a:chOff x="6857324" y="2999996"/>
              <a:chExt cx="502192" cy="142860"/>
            </a:xfrm>
          </p:grpSpPr>
          <p:cxnSp>
            <p:nvCxnSpPr>
              <p:cNvPr id="1889" name="Straight Connector 1888"/>
              <p:cNvCxnSpPr/>
              <p:nvPr/>
            </p:nvCxnSpPr>
            <p:spPr>
              <a:xfrm rot="5400000">
                <a:off x="7275034" y="3087832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0" name="Straight Connector 1889"/>
              <p:cNvCxnSpPr/>
              <p:nvPr/>
            </p:nvCxnSpPr>
            <p:spPr>
              <a:xfrm rot="5400000">
                <a:off x="7205111" y="308949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1" name="Straight Connector 1890"/>
              <p:cNvCxnSpPr/>
              <p:nvPr/>
            </p:nvCxnSpPr>
            <p:spPr>
              <a:xfrm rot="5400000">
                <a:off x="7128711" y="3089562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2" name="Straight Connector 1891"/>
              <p:cNvCxnSpPr/>
              <p:nvPr/>
            </p:nvCxnSpPr>
            <p:spPr>
              <a:xfrm rot="5400000">
                <a:off x="7060980" y="3087397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3" name="Straight Connector 1892"/>
              <p:cNvCxnSpPr/>
              <p:nvPr/>
            </p:nvCxnSpPr>
            <p:spPr>
              <a:xfrm rot="5400000">
                <a:off x="6996939" y="3074486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4" name="Straight Connector 1893"/>
              <p:cNvCxnSpPr/>
              <p:nvPr/>
            </p:nvCxnSpPr>
            <p:spPr>
              <a:xfrm rot="5400000">
                <a:off x="6922630" y="3083812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Straight Connector 1894"/>
              <p:cNvCxnSpPr/>
              <p:nvPr/>
            </p:nvCxnSpPr>
            <p:spPr>
              <a:xfrm rot="5400000">
                <a:off x="6847622" y="3090048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Straight Connector 1895"/>
              <p:cNvCxnSpPr/>
              <p:nvPr/>
            </p:nvCxnSpPr>
            <p:spPr>
              <a:xfrm rot="5400000">
                <a:off x="6774113" y="3089370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8" name="Freeform 1847"/>
          <p:cNvSpPr/>
          <p:nvPr/>
        </p:nvSpPr>
        <p:spPr bwMode="auto">
          <a:xfrm>
            <a:off x="4497625" y="1868497"/>
            <a:ext cx="1248136" cy="1083113"/>
          </a:xfrm>
          <a:custGeom>
            <a:avLst/>
            <a:gdLst>
              <a:gd name="connsiteX0" fmla="*/ 142875 w 2343150"/>
              <a:gd name="connsiteY0" fmla="*/ 781050 h 2038350"/>
              <a:gd name="connsiteX1" fmla="*/ 114300 w 2343150"/>
              <a:gd name="connsiteY1" fmla="*/ 676275 h 2038350"/>
              <a:gd name="connsiteX2" fmla="*/ 104775 w 2343150"/>
              <a:gd name="connsiteY2" fmla="*/ 590550 h 2038350"/>
              <a:gd name="connsiteX3" fmla="*/ 95250 w 2343150"/>
              <a:gd name="connsiteY3" fmla="*/ 523875 h 2038350"/>
              <a:gd name="connsiteX4" fmla="*/ 114300 w 2343150"/>
              <a:gd name="connsiteY4" fmla="*/ 371475 h 2038350"/>
              <a:gd name="connsiteX5" fmla="*/ 133350 w 2343150"/>
              <a:gd name="connsiteY5" fmla="*/ 342900 h 2038350"/>
              <a:gd name="connsiteX6" fmla="*/ 142875 w 2343150"/>
              <a:gd name="connsiteY6" fmla="*/ 314325 h 2038350"/>
              <a:gd name="connsiteX7" fmla="*/ 257175 w 2343150"/>
              <a:gd name="connsiteY7" fmla="*/ 219075 h 2038350"/>
              <a:gd name="connsiteX8" fmla="*/ 323850 w 2343150"/>
              <a:gd name="connsiteY8" fmla="*/ 200025 h 2038350"/>
              <a:gd name="connsiteX9" fmla="*/ 371475 w 2343150"/>
              <a:gd name="connsiteY9" fmla="*/ 190500 h 2038350"/>
              <a:gd name="connsiteX10" fmla="*/ 504825 w 2343150"/>
              <a:gd name="connsiteY10" fmla="*/ 180975 h 2038350"/>
              <a:gd name="connsiteX11" fmla="*/ 619125 w 2343150"/>
              <a:gd name="connsiteY11" fmla="*/ 152400 h 2038350"/>
              <a:gd name="connsiteX12" fmla="*/ 676275 w 2343150"/>
              <a:gd name="connsiteY12" fmla="*/ 114300 h 2038350"/>
              <a:gd name="connsiteX13" fmla="*/ 704850 w 2343150"/>
              <a:gd name="connsiteY13" fmla="*/ 95250 h 2038350"/>
              <a:gd name="connsiteX14" fmla="*/ 723900 w 2343150"/>
              <a:gd name="connsiteY14" fmla="*/ 66675 h 2038350"/>
              <a:gd name="connsiteX15" fmla="*/ 819150 w 2343150"/>
              <a:gd name="connsiteY15" fmla="*/ 19050 h 2038350"/>
              <a:gd name="connsiteX16" fmla="*/ 876300 w 2343150"/>
              <a:gd name="connsiteY16" fmla="*/ 0 h 2038350"/>
              <a:gd name="connsiteX17" fmla="*/ 990600 w 2343150"/>
              <a:gd name="connsiteY17" fmla="*/ 9525 h 2038350"/>
              <a:gd name="connsiteX18" fmla="*/ 1104900 w 2343150"/>
              <a:gd name="connsiteY18" fmla="*/ 38100 h 2038350"/>
              <a:gd name="connsiteX19" fmla="*/ 1219200 w 2343150"/>
              <a:gd name="connsiteY19" fmla="*/ 57150 h 2038350"/>
              <a:gd name="connsiteX20" fmla="*/ 1295400 w 2343150"/>
              <a:gd name="connsiteY20" fmla="*/ 76200 h 2038350"/>
              <a:gd name="connsiteX21" fmla="*/ 1390650 w 2343150"/>
              <a:gd name="connsiteY21" fmla="*/ 104775 h 2038350"/>
              <a:gd name="connsiteX22" fmla="*/ 1419225 w 2343150"/>
              <a:gd name="connsiteY22" fmla="*/ 123825 h 2038350"/>
              <a:gd name="connsiteX23" fmla="*/ 1476375 w 2343150"/>
              <a:gd name="connsiteY23" fmla="*/ 142875 h 2038350"/>
              <a:gd name="connsiteX24" fmla="*/ 1533525 w 2343150"/>
              <a:gd name="connsiteY24" fmla="*/ 190500 h 2038350"/>
              <a:gd name="connsiteX25" fmla="*/ 1628775 w 2343150"/>
              <a:gd name="connsiteY25" fmla="*/ 247650 h 2038350"/>
              <a:gd name="connsiteX26" fmla="*/ 1657350 w 2343150"/>
              <a:gd name="connsiteY26" fmla="*/ 266700 h 2038350"/>
              <a:gd name="connsiteX27" fmla="*/ 1704975 w 2343150"/>
              <a:gd name="connsiteY27" fmla="*/ 314325 h 2038350"/>
              <a:gd name="connsiteX28" fmla="*/ 1724025 w 2343150"/>
              <a:gd name="connsiteY28" fmla="*/ 342900 h 2038350"/>
              <a:gd name="connsiteX29" fmla="*/ 1781175 w 2343150"/>
              <a:gd name="connsiteY29" fmla="*/ 381000 h 2038350"/>
              <a:gd name="connsiteX30" fmla="*/ 1828800 w 2343150"/>
              <a:gd name="connsiteY30" fmla="*/ 428625 h 2038350"/>
              <a:gd name="connsiteX31" fmla="*/ 1885950 w 2343150"/>
              <a:gd name="connsiteY31" fmla="*/ 409575 h 2038350"/>
              <a:gd name="connsiteX32" fmla="*/ 1914525 w 2343150"/>
              <a:gd name="connsiteY32" fmla="*/ 400050 h 2038350"/>
              <a:gd name="connsiteX33" fmla="*/ 2028825 w 2343150"/>
              <a:gd name="connsiteY33" fmla="*/ 428625 h 2038350"/>
              <a:gd name="connsiteX34" fmla="*/ 2057400 w 2343150"/>
              <a:gd name="connsiteY34" fmla="*/ 447675 h 2038350"/>
              <a:gd name="connsiteX35" fmla="*/ 2085975 w 2343150"/>
              <a:gd name="connsiteY35" fmla="*/ 504825 h 2038350"/>
              <a:gd name="connsiteX36" fmla="*/ 2095500 w 2343150"/>
              <a:gd name="connsiteY36" fmla="*/ 533400 h 2038350"/>
              <a:gd name="connsiteX37" fmla="*/ 2114550 w 2343150"/>
              <a:gd name="connsiteY37" fmla="*/ 561975 h 2038350"/>
              <a:gd name="connsiteX38" fmla="*/ 2133600 w 2343150"/>
              <a:gd name="connsiteY38" fmla="*/ 619125 h 2038350"/>
              <a:gd name="connsiteX39" fmla="*/ 2209800 w 2343150"/>
              <a:gd name="connsiteY39" fmla="*/ 733425 h 2038350"/>
              <a:gd name="connsiteX40" fmla="*/ 2228850 w 2343150"/>
              <a:gd name="connsiteY40" fmla="*/ 762000 h 2038350"/>
              <a:gd name="connsiteX41" fmla="*/ 2247900 w 2343150"/>
              <a:gd name="connsiteY41" fmla="*/ 790575 h 2038350"/>
              <a:gd name="connsiteX42" fmla="*/ 2295525 w 2343150"/>
              <a:gd name="connsiteY42" fmla="*/ 847725 h 2038350"/>
              <a:gd name="connsiteX43" fmla="*/ 2305050 w 2343150"/>
              <a:gd name="connsiteY43" fmla="*/ 876300 h 2038350"/>
              <a:gd name="connsiteX44" fmla="*/ 2324100 w 2343150"/>
              <a:gd name="connsiteY44" fmla="*/ 904875 h 2038350"/>
              <a:gd name="connsiteX45" fmla="*/ 2343150 w 2343150"/>
              <a:gd name="connsiteY45" fmla="*/ 962025 h 2038350"/>
              <a:gd name="connsiteX46" fmla="*/ 2333625 w 2343150"/>
              <a:gd name="connsiteY46" fmla="*/ 1047750 h 2038350"/>
              <a:gd name="connsiteX47" fmla="*/ 2295525 w 2343150"/>
              <a:gd name="connsiteY47" fmla="*/ 1143000 h 2038350"/>
              <a:gd name="connsiteX48" fmla="*/ 2276475 w 2343150"/>
              <a:gd name="connsiteY48" fmla="*/ 1171575 h 2038350"/>
              <a:gd name="connsiteX49" fmla="*/ 2266950 w 2343150"/>
              <a:gd name="connsiteY49" fmla="*/ 1200150 h 2038350"/>
              <a:gd name="connsiteX50" fmla="*/ 2238375 w 2343150"/>
              <a:gd name="connsiteY50" fmla="*/ 1228725 h 2038350"/>
              <a:gd name="connsiteX51" fmla="*/ 2200275 w 2343150"/>
              <a:gd name="connsiteY51" fmla="*/ 1285875 h 2038350"/>
              <a:gd name="connsiteX52" fmla="*/ 2143125 w 2343150"/>
              <a:gd name="connsiteY52" fmla="*/ 1333500 h 2038350"/>
              <a:gd name="connsiteX53" fmla="*/ 2124075 w 2343150"/>
              <a:gd name="connsiteY53" fmla="*/ 1362075 h 2038350"/>
              <a:gd name="connsiteX54" fmla="*/ 2085975 w 2343150"/>
              <a:gd name="connsiteY54" fmla="*/ 1390650 h 2038350"/>
              <a:gd name="connsiteX55" fmla="*/ 2066925 w 2343150"/>
              <a:gd name="connsiteY55" fmla="*/ 1419225 h 2038350"/>
              <a:gd name="connsiteX56" fmla="*/ 2038350 w 2343150"/>
              <a:gd name="connsiteY56" fmla="*/ 1457325 h 2038350"/>
              <a:gd name="connsiteX57" fmla="*/ 2019300 w 2343150"/>
              <a:gd name="connsiteY57" fmla="*/ 1485900 h 2038350"/>
              <a:gd name="connsiteX58" fmla="*/ 1990725 w 2343150"/>
              <a:gd name="connsiteY58" fmla="*/ 1514475 h 2038350"/>
              <a:gd name="connsiteX59" fmla="*/ 1952625 w 2343150"/>
              <a:gd name="connsiteY59" fmla="*/ 1571625 h 2038350"/>
              <a:gd name="connsiteX60" fmla="*/ 1933575 w 2343150"/>
              <a:gd name="connsiteY60" fmla="*/ 1600200 h 2038350"/>
              <a:gd name="connsiteX61" fmla="*/ 1905000 w 2343150"/>
              <a:gd name="connsiteY61" fmla="*/ 1619250 h 2038350"/>
              <a:gd name="connsiteX62" fmla="*/ 1819275 w 2343150"/>
              <a:gd name="connsiteY62" fmla="*/ 1685925 h 2038350"/>
              <a:gd name="connsiteX63" fmla="*/ 1762125 w 2343150"/>
              <a:gd name="connsiteY63" fmla="*/ 1647825 h 2038350"/>
              <a:gd name="connsiteX64" fmla="*/ 1647825 w 2343150"/>
              <a:gd name="connsiteY64" fmla="*/ 1743075 h 2038350"/>
              <a:gd name="connsiteX65" fmla="*/ 1619250 w 2343150"/>
              <a:gd name="connsiteY65" fmla="*/ 1762125 h 2038350"/>
              <a:gd name="connsiteX66" fmla="*/ 1552575 w 2343150"/>
              <a:gd name="connsiteY66" fmla="*/ 1790700 h 2038350"/>
              <a:gd name="connsiteX67" fmla="*/ 1524000 w 2343150"/>
              <a:gd name="connsiteY67" fmla="*/ 1809750 h 2038350"/>
              <a:gd name="connsiteX68" fmla="*/ 1485900 w 2343150"/>
              <a:gd name="connsiteY68" fmla="*/ 1828800 h 2038350"/>
              <a:gd name="connsiteX69" fmla="*/ 1457325 w 2343150"/>
              <a:gd name="connsiteY69" fmla="*/ 1847850 h 2038350"/>
              <a:gd name="connsiteX70" fmla="*/ 1409700 w 2343150"/>
              <a:gd name="connsiteY70" fmla="*/ 1866900 h 2038350"/>
              <a:gd name="connsiteX71" fmla="*/ 1381125 w 2343150"/>
              <a:gd name="connsiteY71" fmla="*/ 1885950 h 2038350"/>
              <a:gd name="connsiteX72" fmla="*/ 1285875 w 2343150"/>
              <a:gd name="connsiteY72" fmla="*/ 1914525 h 2038350"/>
              <a:gd name="connsiteX73" fmla="*/ 1257300 w 2343150"/>
              <a:gd name="connsiteY73" fmla="*/ 1933575 h 2038350"/>
              <a:gd name="connsiteX74" fmla="*/ 1171575 w 2343150"/>
              <a:gd name="connsiteY74" fmla="*/ 1962150 h 2038350"/>
              <a:gd name="connsiteX75" fmla="*/ 1143000 w 2343150"/>
              <a:gd name="connsiteY75" fmla="*/ 1971675 h 2038350"/>
              <a:gd name="connsiteX76" fmla="*/ 1114425 w 2343150"/>
              <a:gd name="connsiteY76" fmla="*/ 1981200 h 2038350"/>
              <a:gd name="connsiteX77" fmla="*/ 1085850 w 2343150"/>
              <a:gd name="connsiteY77" fmla="*/ 2000250 h 2038350"/>
              <a:gd name="connsiteX78" fmla="*/ 1019175 w 2343150"/>
              <a:gd name="connsiteY78" fmla="*/ 2019300 h 2038350"/>
              <a:gd name="connsiteX79" fmla="*/ 962025 w 2343150"/>
              <a:gd name="connsiteY79" fmla="*/ 2038350 h 2038350"/>
              <a:gd name="connsiteX80" fmla="*/ 933450 w 2343150"/>
              <a:gd name="connsiteY80" fmla="*/ 2019300 h 2038350"/>
              <a:gd name="connsiteX81" fmla="*/ 904875 w 2343150"/>
              <a:gd name="connsiteY81" fmla="*/ 2009775 h 2038350"/>
              <a:gd name="connsiteX82" fmla="*/ 847725 w 2343150"/>
              <a:gd name="connsiteY82" fmla="*/ 1971675 h 2038350"/>
              <a:gd name="connsiteX83" fmla="*/ 819150 w 2343150"/>
              <a:gd name="connsiteY83" fmla="*/ 1952625 h 2038350"/>
              <a:gd name="connsiteX84" fmla="*/ 762000 w 2343150"/>
              <a:gd name="connsiteY84" fmla="*/ 1895475 h 2038350"/>
              <a:gd name="connsiteX85" fmla="*/ 742950 w 2343150"/>
              <a:gd name="connsiteY85" fmla="*/ 1866900 h 2038350"/>
              <a:gd name="connsiteX86" fmla="*/ 704850 w 2343150"/>
              <a:gd name="connsiteY86" fmla="*/ 1847850 h 2038350"/>
              <a:gd name="connsiteX87" fmla="*/ 676275 w 2343150"/>
              <a:gd name="connsiteY87" fmla="*/ 1819275 h 2038350"/>
              <a:gd name="connsiteX88" fmla="*/ 647700 w 2343150"/>
              <a:gd name="connsiteY88" fmla="*/ 1800225 h 2038350"/>
              <a:gd name="connsiteX89" fmla="*/ 609600 w 2343150"/>
              <a:gd name="connsiteY89" fmla="*/ 1771650 h 2038350"/>
              <a:gd name="connsiteX90" fmla="*/ 581025 w 2343150"/>
              <a:gd name="connsiteY90" fmla="*/ 1762125 h 2038350"/>
              <a:gd name="connsiteX91" fmla="*/ 552450 w 2343150"/>
              <a:gd name="connsiteY91" fmla="*/ 1743075 h 2038350"/>
              <a:gd name="connsiteX92" fmla="*/ 466725 w 2343150"/>
              <a:gd name="connsiteY92" fmla="*/ 1752600 h 2038350"/>
              <a:gd name="connsiteX93" fmla="*/ 390525 w 2343150"/>
              <a:gd name="connsiteY93" fmla="*/ 1743075 h 2038350"/>
              <a:gd name="connsiteX94" fmla="*/ 295275 w 2343150"/>
              <a:gd name="connsiteY94" fmla="*/ 1724025 h 2038350"/>
              <a:gd name="connsiteX95" fmla="*/ 257175 w 2343150"/>
              <a:gd name="connsiteY95" fmla="*/ 1695450 h 2038350"/>
              <a:gd name="connsiteX96" fmla="*/ 228600 w 2343150"/>
              <a:gd name="connsiteY96" fmla="*/ 1676400 h 2038350"/>
              <a:gd name="connsiteX97" fmla="*/ 190500 w 2343150"/>
              <a:gd name="connsiteY97" fmla="*/ 1619250 h 2038350"/>
              <a:gd name="connsiteX98" fmla="*/ 171450 w 2343150"/>
              <a:gd name="connsiteY98" fmla="*/ 1590675 h 2038350"/>
              <a:gd name="connsiteX99" fmla="*/ 152400 w 2343150"/>
              <a:gd name="connsiteY99" fmla="*/ 1562100 h 2038350"/>
              <a:gd name="connsiteX100" fmla="*/ 123825 w 2343150"/>
              <a:gd name="connsiteY100" fmla="*/ 1466850 h 2038350"/>
              <a:gd name="connsiteX101" fmla="*/ 95250 w 2343150"/>
              <a:gd name="connsiteY101" fmla="*/ 1447800 h 2038350"/>
              <a:gd name="connsiteX102" fmla="*/ 28575 w 2343150"/>
              <a:gd name="connsiteY102" fmla="*/ 1362075 h 2038350"/>
              <a:gd name="connsiteX103" fmla="*/ 9525 w 2343150"/>
              <a:gd name="connsiteY103" fmla="*/ 1304925 h 2038350"/>
              <a:gd name="connsiteX104" fmla="*/ 0 w 2343150"/>
              <a:gd name="connsiteY104" fmla="*/ 1276350 h 2038350"/>
              <a:gd name="connsiteX105" fmla="*/ 19050 w 2343150"/>
              <a:gd name="connsiteY105" fmla="*/ 1190625 h 2038350"/>
              <a:gd name="connsiteX106" fmla="*/ 95250 w 2343150"/>
              <a:gd name="connsiteY106" fmla="*/ 1123950 h 2038350"/>
              <a:gd name="connsiteX107" fmla="*/ 123825 w 2343150"/>
              <a:gd name="connsiteY107" fmla="*/ 1104900 h 2038350"/>
              <a:gd name="connsiteX108" fmla="*/ 152400 w 2343150"/>
              <a:gd name="connsiteY108" fmla="*/ 1085850 h 2038350"/>
              <a:gd name="connsiteX109" fmla="*/ 180975 w 2343150"/>
              <a:gd name="connsiteY109" fmla="*/ 1076325 h 2038350"/>
              <a:gd name="connsiteX110" fmla="*/ 285750 w 2343150"/>
              <a:gd name="connsiteY110" fmla="*/ 1057275 h 2038350"/>
              <a:gd name="connsiteX111" fmla="*/ 314325 w 2343150"/>
              <a:gd name="connsiteY111" fmla="*/ 1047750 h 2038350"/>
              <a:gd name="connsiteX112" fmla="*/ 533400 w 2343150"/>
              <a:gd name="connsiteY112" fmla="*/ 1047750 h 2038350"/>
              <a:gd name="connsiteX113" fmla="*/ 590550 w 2343150"/>
              <a:gd name="connsiteY113" fmla="*/ 1019175 h 2038350"/>
              <a:gd name="connsiteX114" fmla="*/ 647700 w 2343150"/>
              <a:gd name="connsiteY114" fmla="*/ 1000125 h 2038350"/>
              <a:gd name="connsiteX115" fmla="*/ 704850 w 2343150"/>
              <a:gd name="connsiteY115" fmla="*/ 971550 h 2038350"/>
              <a:gd name="connsiteX116" fmla="*/ 800100 w 2343150"/>
              <a:gd name="connsiteY116" fmla="*/ 981075 h 2038350"/>
              <a:gd name="connsiteX117" fmla="*/ 857250 w 2343150"/>
              <a:gd name="connsiteY117" fmla="*/ 1009650 h 2038350"/>
              <a:gd name="connsiteX118" fmla="*/ 885825 w 2343150"/>
              <a:gd name="connsiteY118" fmla="*/ 1019175 h 2038350"/>
              <a:gd name="connsiteX119" fmla="*/ 914400 w 2343150"/>
              <a:gd name="connsiteY119" fmla="*/ 1038225 h 2038350"/>
              <a:gd name="connsiteX120" fmla="*/ 971550 w 2343150"/>
              <a:gd name="connsiteY120" fmla="*/ 1057275 h 2038350"/>
              <a:gd name="connsiteX121" fmla="*/ 1000125 w 2343150"/>
              <a:gd name="connsiteY121" fmla="*/ 1066800 h 2038350"/>
              <a:gd name="connsiteX122" fmla="*/ 1085850 w 2343150"/>
              <a:gd name="connsiteY122" fmla="*/ 1038225 h 2038350"/>
              <a:gd name="connsiteX123" fmla="*/ 1114425 w 2343150"/>
              <a:gd name="connsiteY123" fmla="*/ 1028700 h 2038350"/>
              <a:gd name="connsiteX124" fmla="*/ 1143000 w 2343150"/>
              <a:gd name="connsiteY124" fmla="*/ 1019175 h 2038350"/>
              <a:gd name="connsiteX125" fmla="*/ 1190625 w 2343150"/>
              <a:gd name="connsiteY125" fmla="*/ 914400 h 2038350"/>
              <a:gd name="connsiteX126" fmla="*/ 1171575 w 2343150"/>
              <a:gd name="connsiteY126" fmla="*/ 847725 h 2038350"/>
              <a:gd name="connsiteX127" fmla="*/ 1152525 w 2343150"/>
              <a:gd name="connsiteY127" fmla="*/ 819150 h 2038350"/>
              <a:gd name="connsiteX128" fmla="*/ 1095375 w 2343150"/>
              <a:gd name="connsiteY128" fmla="*/ 800100 h 2038350"/>
              <a:gd name="connsiteX129" fmla="*/ 1028700 w 2343150"/>
              <a:gd name="connsiteY129" fmla="*/ 781050 h 2038350"/>
              <a:gd name="connsiteX130" fmla="*/ 971550 w 2343150"/>
              <a:gd name="connsiteY130" fmla="*/ 762000 h 2038350"/>
              <a:gd name="connsiteX131" fmla="*/ 942975 w 2343150"/>
              <a:gd name="connsiteY131" fmla="*/ 752475 h 2038350"/>
              <a:gd name="connsiteX132" fmla="*/ 914400 w 2343150"/>
              <a:gd name="connsiteY132" fmla="*/ 742950 h 2038350"/>
              <a:gd name="connsiteX133" fmla="*/ 885825 w 2343150"/>
              <a:gd name="connsiteY133" fmla="*/ 733425 h 2038350"/>
              <a:gd name="connsiteX134" fmla="*/ 809625 w 2343150"/>
              <a:gd name="connsiteY134" fmla="*/ 752475 h 2038350"/>
              <a:gd name="connsiteX135" fmla="*/ 781050 w 2343150"/>
              <a:gd name="connsiteY135" fmla="*/ 771525 h 2038350"/>
              <a:gd name="connsiteX136" fmla="*/ 752475 w 2343150"/>
              <a:gd name="connsiteY136" fmla="*/ 781050 h 2038350"/>
              <a:gd name="connsiteX137" fmla="*/ 666750 w 2343150"/>
              <a:gd name="connsiteY137" fmla="*/ 838200 h 2038350"/>
              <a:gd name="connsiteX138" fmla="*/ 638175 w 2343150"/>
              <a:gd name="connsiteY138" fmla="*/ 857250 h 2038350"/>
              <a:gd name="connsiteX139" fmla="*/ 552450 w 2343150"/>
              <a:gd name="connsiteY139" fmla="*/ 885825 h 2038350"/>
              <a:gd name="connsiteX140" fmla="*/ 523875 w 2343150"/>
              <a:gd name="connsiteY140" fmla="*/ 895350 h 2038350"/>
              <a:gd name="connsiteX141" fmla="*/ 476250 w 2343150"/>
              <a:gd name="connsiteY141" fmla="*/ 904875 h 2038350"/>
              <a:gd name="connsiteX142" fmla="*/ 371475 w 2343150"/>
              <a:gd name="connsiteY142" fmla="*/ 914400 h 2038350"/>
              <a:gd name="connsiteX143" fmla="*/ 342900 w 2343150"/>
              <a:gd name="connsiteY143" fmla="*/ 923925 h 2038350"/>
              <a:gd name="connsiteX144" fmla="*/ 314325 w 2343150"/>
              <a:gd name="connsiteY144" fmla="*/ 933450 h 2038350"/>
              <a:gd name="connsiteX145" fmla="*/ 276225 w 2343150"/>
              <a:gd name="connsiteY145" fmla="*/ 923925 h 2038350"/>
              <a:gd name="connsiteX146" fmla="*/ 219075 w 2343150"/>
              <a:gd name="connsiteY146" fmla="*/ 904875 h 2038350"/>
              <a:gd name="connsiteX147" fmla="*/ 171450 w 2343150"/>
              <a:gd name="connsiteY147" fmla="*/ 828675 h 2038350"/>
              <a:gd name="connsiteX148" fmla="*/ 142875 w 2343150"/>
              <a:gd name="connsiteY148" fmla="*/ 7810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2343150" h="2038350">
                <a:moveTo>
                  <a:pt x="142875" y="781050"/>
                </a:moveTo>
                <a:cubicBezTo>
                  <a:pt x="133350" y="755650"/>
                  <a:pt x="122357" y="721931"/>
                  <a:pt x="114300" y="676275"/>
                </a:cubicBezTo>
                <a:cubicBezTo>
                  <a:pt x="109304" y="647962"/>
                  <a:pt x="108341" y="619079"/>
                  <a:pt x="104775" y="590550"/>
                </a:cubicBezTo>
                <a:cubicBezTo>
                  <a:pt x="101990" y="568273"/>
                  <a:pt x="98425" y="546100"/>
                  <a:pt x="95250" y="523875"/>
                </a:cubicBezTo>
                <a:cubicBezTo>
                  <a:pt x="96397" y="510113"/>
                  <a:pt x="98743" y="407774"/>
                  <a:pt x="114300" y="371475"/>
                </a:cubicBezTo>
                <a:cubicBezTo>
                  <a:pt x="118809" y="360953"/>
                  <a:pt x="128230" y="353139"/>
                  <a:pt x="133350" y="342900"/>
                </a:cubicBezTo>
                <a:cubicBezTo>
                  <a:pt x="137840" y="333920"/>
                  <a:pt x="136711" y="322250"/>
                  <a:pt x="142875" y="314325"/>
                </a:cubicBezTo>
                <a:cubicBezTo>
                  <a:pt x="161444" y="290451"/>
                  <a:pt x="224155" y="230082"/>
                  <a:pt x="257175" y="219075"/>
                </a:cubicBezTo>
                <a:cubicBezTo>
                  <a:pt x="288996" y="208468"/>
                  <a:pt x="287970" y="207998"/>
                  <a:pt x="323850" y="200025"/>
                </a:cubicBezTo>
                <a:cubicBezTo>
                  <a:pt x="339654" y="196513"/>
                  <a:pt x="355375" y="192195"/>
                  <a:pt x="371475" y="190500"/>
                </a:cubicBezTo>
                <a:cubicBezTo>
                  <a:pt x="415793" y="185835"/>
                  <a:pt x="460375" y="184150"/>
                  <a:pt x="504825" y="180975"/>
                </a:cubicBezTo>
                <a:cubicBezTo>
                  <a:pt x="533391" y="176214"/>
                  <a:pt x="593968" y="169171"/>
                  <a:pt x="619125" y="152400"/>
                </a:cubicBezTo>
                <a:lnTo>
                  <a:pt x="676275" y="114300"/>
                </a:lnTo>
                <a:lnTo>
                  <a:pt x="704850" y="95250"/>
                </a:lnTo>
                <a:cubicBezTo>
                  <a:pt x="711200" y="85725"/>
                  <a:pt x="715285" y="74213"/>
                  <a:pt x="723900" y="66675"/>
                </a:cubicBezTo>
                <a:cubicBezTo>
                  <a:pt x="776462" y="20684"/>
                  <a:pt x="767690" y="34488"/>
                  <a:pt x="819150" y="19050"/>
                </a:cubicBezTo>
                <a:cubicBezTo>
                  <a:pt x="838384" y="13280"/>
                  <a:pt x="876300" y="0"/>
                  <a:pt x="876300" y="0"/>
                </a:cubicBezTo>
                <a:cubicBezTo>
                  <a:pt x="914400" y="3175"/>
                  <a:pt x="952791" y="3854"/>
                  <a:pt x="990600" y="9525"/>
                </a:cubicBezTo>
                <a:cubicBezTo>
                  <a:pt x="1181100" y="38100"/>
                  <a:pt x="990600" y="19050"/>
                  <a:pt x="1104900" y="38100"/>
                </a:cubicBezTo>
                <a:cubicBezTo>
                  <a:pt x="1143000" y="44450"/>
                  <a:pt x="1181728" y="47782"/>
                  <a:pt x="1219200" y="57150"/>
                </a:cubicBezTo>
                <a:cubicBezTo>
                  <a:pt x="1244600" y="63500"/>
                  <a:pt x="1270562" y="67921"/>
                  <a:pt x="1295400" y="76200"/>
                </a:cubicBezTo>
                <a:cubicBezTo>
                  <a:pt x="1364969" y="99390"/>
                  <a:pt x="1333069" y="90380"/>
                  <a:pt x="1390650" y="104775"/>
                </a:cubicBezTo>
                <a:cubicBezTo>
                  <a:pt x="1400175" y="111125"/>
                  <a:pt x="1408764" y="119176"/>
                  <a:pt x="1419225" y="123825"/>
                </a:cubicBezTo>
                <a:cubicBezTo>
                  <a:pt x="1437575" y="131980"/>
                  <a:pt x="1459667" y="131736"/>
                  <a:pt x="1476375" y="142875"/>
                </a:cubicBezTo>
                <a:cubicBezTo>
                  <a:pt x="1578485" y="210948"/>
                  <a:pt x="1423516" y="104937"/>
                  <a:pt x="1533525" y="190500"/>
                </a:cubicBezTo>
                <a:cubicBezTo>
                  <a:pt x="1598050" y="240686"/>
                  <a:pt x="1572950" y="215750"/>
                  <a:pt x="1628775" y="247650"/>
                </a:cubicBezTo>
                <a:cubicBezTo>
                  <a:pt x="1638714" y="253330"/>
                  <a:pt x="1647825" y="260350"/>
                  <a:pt x="1657350" y="266700"/>
                </a:cubicBezTo>
                <a:cubicBezTo>
                  <a:pt x="1708150" y="342900"/>
                  <a:pt x="1641475" y="250825"/>
                  <a:pt x="1704975" y="314325"/>
                </a:cubicBezTo>
                <a:cubicBezTo>
                  <a:pt x="1713070" y="322420"/>
                  <a:pt x="1715410" y="335362"/>
                  <a:pt x="1724025" y="342900"/>
                </a:cubicBezTo>
                <a:cubicBezTo>
                  <a:pt x="1741255" y="357977"/>
                  <a:pt x="1781175" y="381000"/>
                  <a:pt x="1781175" y="381000"/>
                </a:cubicBezTo>
                <a:cubicBezTo>
                  <a:pt x="1789642" y="393700"/>
                  <a:pt x="1807633" y="428625"/>
                  <a:pt x="1828800" y="428625"/>
                </a:cubicBezTo>
                <a:cubicBezTo>
                  <a:pt x="1848880" y="428625"/>
                  <a:pt x="1866900" y="415925"/>
                  <a:pt x="1885950" y="409575"/>
                </a:cubicBezTo>
                <a:lnTo>
                  <a:pt x="1914525" y="400050"/>
                </a:lnTo>
                <a:cubicBezTo>
                  <a:pt x="1943091" y="404811"/>
                  <a:pt x="2003668" y="411854"/>
                  <a:pt x="2028825" y="428625"/>
                </a:cubicBezTo>
                <a:lnTo>
                  <a:pt x="2057400" y="447675"/>
                </a:lnTo>
                <a:cubicBezTo>
                  <a:pt x="2081341" y="519499"/>
                  <a:pt x="2049046" y="430967"/>
                  <a:pt x="2085975" y="504825"/>
                </a:cubicBezTo>
                <a:cubicBezTo>
                  <a:pt x="2090465" y="513805"/>
                  <a:pt x="2091010" y="524420"/>
                  <a:pt x="2095500" y="533400"/>
                </a:cubicBezTo>
                <a:cubicBezTo>
                  <a:pt x="2100620" y="543639"/>
                  <a:pt x="2109901" y="551514"/>
                  <a:pt x="2114550" y="561975"/>
                </a:cubicBezTo>
                <a:cubicBezTo>
                  <a:pt x="2122705" y="580325"/>
                  <a:pt x="2122461" y="602417"/>
                  <a:pt x="2133600" y="619125"/>
                </a:cubicBezTo>
                <a:lnTo>
                  <a:pt x="2209800" y="733425"/>
                </a:lnTo>
                <a:lnTo>
                  <a:pt x="2228850" y="762000"/>
                </a:lnTo>
                <a:cubicBezTo>
                  <a:pt x="2235200" y="771525"/>
                  <a:pt x="2239805" y="782480"/>
                  <a:pt x="2247900" y="790575"/>
                </a:cubicBezTo>
                <a:cubicBezTo>
                  <a:pt x="2268966" y="811641"/>
                  <a:pt x="2282264" y="821203"/>
                  <a:pt x="2295525" y="847725"/>
                </a:cubicBezTo>
                <a:cubicBezTo>
                  <a:pt x="2300015" y="856705"/>
                  <a:pt x="2300560" y="867320"/>
                  <a:pt x="2305050" y="876300"/>
                </a:cubicBezTo>
                <a:cubicBezTo>
                  <a:pt x="2310170" y="886539"/>
                  <a:pt x="2319451" y="894414"/>
                  <a:pt x="2324100" y="904875"/>
                </a:cubicBezTo>
                <a:cubicBezTo>
                  <a:pt x="2332255" y="923225"/>
                  <a:pt x="2343150" y="962025"/>
                  <a:pt x="2343150" y="962025"/>
                </a:cubicBezTo>
                <a:cubicBezTo>
                  <a:pt x="2339975" y="990600"/>
                  <a:pt x="2339264" y="1019557"/>
                  <a:pt x="2333625" y="1047750"/>
                </a:cubicBezTo>
                <a:cubicBezTo>
                  <a:pt x="2327620" y="1077773"/>
                  <a:pt x="2311156" y="1115646"/>
                  <a:pt x="2295525" y="1143000"/>
                </a:cubicBezTo>
                <a:cubicBezTo>
                  <a:pt x="2289845" y="1152939"/>
                  <a:pt x="2281595" y="1161336"/>
                  <a:pt x="2276475" y="1171575"/>
                </a:cubicBezTo>
                <a:cubicBezTo>
                  <a:pt x="2271985" y="1180555"/>
                  <a:pt x="2272519" y="1191796"/>
                  <a:pt x="2266950" y="1200150"/>
                </a:cubicBezTo>
                <a:cubicBezTo>
                  <a:pt x="2259478" y="1211358"/>
                  <a:pt x="2246645" y="1218092"/>
                  <a:pt x="2238375" y="1228725"/>
                </a:cubicBezTo>
                <a:cubicBezTo>
                  <a:pt x="2224319" y="1246797"/>
                  <a:pt x="2219325" y="1273175"/>
                  <a:pt x="2200275" y="1285875"/>
                </a:cubicBezTo>
                <a:cubicBezTo>
                  <a:pt x="2172178" y="1304606"/>
                  <a:pt x="2166044" y="1305998"/>
                  <a:pt x="2143125" y="1333500"/>
                </a:cubicBezTo>
                <a:cubicBezTo>
                  <a:pt x="2135796" y="1342294"/>
                  <a:pt x="2132170" y="1353980"/>
                  <a:pt x="2124075" y="1362075"/>
                </a:cubicBezTo>
                <a:cubicBezTo>
                  <a:pt x="2112850" y="1373300"/>
                  <a:pt x="2097200" y="1379425"/>
                  <a:pt x="2085975" y="1390650"/>
                </a:cubicBezTo>
                <a:cubicBezTo>
                  <a:pt x="2077880" y="1398745"/>
                  <a:pt x="2073579" y="1409910"/>
                  <a:pt x="2066925" y="1419225"/>
                </a:cubicBezTo>
                <a:cubicBezTo>
                  <a:pt x="2057698" y="1432143"/>
                  <a:pt x="2047577" y="1444407"/>
                  <a:pt x="2038350" y="1457325"/>
                </a:cubicBezTo>
                <a:cubicBezTo>
                  <a:pt x="2031696" y="1466640"/>
                  <a:pt x="2026629" y="1477106"/>
                  <a:pt x="2019300" y="1485900"/>
                </a:cubicBezTo>
                <a:cubicBezTo>
                  <a:pt x="2010676" y="1496248"/>
                  <a:pt x="1998995" y="1503842"/>
                  <a:pt x="1990725" y="1514475"/>
                </a:cubicBezTo>
                <a:cubicBezTo>
                  <a:pt x="1976669" y="1532547"/>
                  <a:pt x="1965325" y="1552575"/>
                  <a:pt x="1952625" y="1571625"/>
                </a:cubicBezTo>
                <a:cubicBezTo>
                  <a:pt x="1946275" y="1581150"/>
                  <a:pt x="1943100" y="1593850"/>
                  <a:pt x="1933575" y="1600200"/>
                </a:cubicBezTo>
                <a:cubicBezTo>
                  <a:pt x="1924050" y="1606550"/>
                  <a:pt x="1913556" y="1611645"/>
                  <a:pt x="1905000" y="1619250"/>
                </a:cubicBezTo>
                <a:cubicBezTo>
                  <a:pt x="1827901" y="1687783"/>
                  <a:pt x="1878197" y="1666284"/>
                  <a:pt x="1819275" y="1685925"/>
                </a:cubicBezTo>
                <a:cubicBezTo>
                  <a:pt x="1800225" y="1673225"/>
                  <a:pt x="1778314" y="1631636"/>
                  <a:pt x="1762125" y="1647825"/>
                </a:cubicBezTo>
                <a:cubicBezTo>
                  <a:pt x="1688786" y="1721164"/>
                  <a:pt x="1727391" y="1690031"/>
                  <a:pt x="1647825" y="1743075"/>
                </a:cubicBezTo>
                <a:cubicBezTo>
                  <a:pt x="1638300" y="1749425"/>
                  <a:pt x="1630110" y="1758505"/>
                  <a:pt x="1619250" y="1762125"/>
                </a:cubicBezTo>
                <a:cubicBezTo>
                  <a:pt x="1587192" y="1772811"/>
                  <a:pt x="1585531" y="1771868"/>
                  <a:pt x="1552575" y="1790700"/>
                </a:cubicBezTo>
                <a:cubicBezTo>
                  <a:pt x="1542636" y="1796380"/>
                  <a:pt x="1533939" y="1804070"/>
                  <a:pt x="1524000" y="1809750"/>
                </a:cubicBezTo>
                <a:cubicBezTo>
                  <a:pt x="1511672" y="1816795"/>
                  <a:pt x="1498228" y="1821755"/>
                  <a:pt x="1485900" y="1828800"/>
                </a:cubicBezTo>
                <a:cubicBezTo>
                  <a:pt x="1475961" y="1834480"/>
                  <a:pt x="1467564" y="1842730"/>
                  <a:pt x="1457325" y="1847850"/>
                </a:cubicBezTo>
                <a:cubicBezTo>
                  <a:pt x="1442032" y="1855496"/>
                  <a:pt x="1424993" y="1859254"/>
                  <a:pt x="1409700" y="1866900"/>
                </a:cubicBezTo>
                <a:cubicBezTo>
                  <a:pt x="1399461" y="1872020"/>
                  <a:pt x="1391647" y="1881441"/>
                  <a:pt x="1381125" y="1885950"/>
                </a:cubicBezTo>
                <a:cubicBezTo>
                  <a:pt x="1343853" y="1901924"/>
                  <a:pt x="1324291" y="1888914"/>
                  <a:pt x="1285875" y="1914525"/>
                </a:cubicBezTo>
                <a:cubicBezTo>
                  <a:pt x="1276350" y="1920875"/>
                  <a:pt x="1267761" y="1928926"/>
                  <a:pt x="1257300" y="1933575"/>
                </a:cubicBezTo>
                <a:lnTo>
                  <a:pt x="1171575" y="1962150"/>
                </a:lnTo>
                <a:lnTo>
                  <a:pt x="1143000" y="1971675"/>
                </a:lnTo>
                <a:cubicBezTo>
                  <a:pt x="1133475" y="1974850"/>
                  <a:pt x="1122779" y="1975631"/>
                  <a:pt x="1114425" y="1981200"/>
                </a:cubicBezTo>
                <a:cubicBezTo>
                  <a:pt x="1104900" y="1987550"/>
                  <a:pt x="1096089" y="1995130"/>
                  <a:pt x="1085850" y="2000250"/>
                </a:cubicBezTo>
                <a:cubicBezTo>
                  <a:pt x="1069845" y="2008253"/>
                  <a:pt x="1034434" y="2014722"/>
                  <a:pt x="1019175" y="2019300"/>
                </a:cubicBezTo>
                <a:cubicBezTo>
                  <a:pt x="999941" y="2025070"/>
                  <a:pt x="962025" y="2038350"/>
                  <a:pt x="962025" y="2038350"/>
                </a:cubicBezTo>
                <a:cubicBezTo>
                  <a:pt x="952500" y="2032000"/>
                  <a:pt x="943689" y="2024420"/>
                  <a:pt x="933450" y="2019300"/>
                </a:cubicBezTo>
                <a:cubicBezTo>
                  <a:pt x="924470" y="2014810"/>
                  <a:pt x="913652" y="2014651"/>
                  <a:pt x="904875" y="2009775"/>
                </a:cubicBezTo>
                <a:cubicBezTo>
                  <a:pt x="884861" y="1998656"/>
                  <a:pt x="866775" y="1984375"/>
                  <a:pt x="847725" y="1971675"/>
                </a:cubicBezTo>
                <a:cubicBezTo>
                  <a:pt x="838200" y="1965325"/>
                  <a:pt x="827245" y="1960720"/>
                  <a:pt x="819150" y="1952625"/>
                </a:cubicBezTo>
                <a:cubicBezTo>
                  <a:pt x="800100" y="1933575"/>
                  <a:pt x="776944" y="1917891"/>
                  <a:pt x="762000" y="1895475"/>
                </a:cubicBezTo>
                <a:cubicBezTo>
                  <a:pt x="755650" y="1885950"/>
                  <a:pt x="751744" y="1874229"/>
                  <a:pt x="742950" y="1866900"/>
                </a:cubicBezTo>
                <a:cubicBezTo>
                  <a:pt x="732042" y="1857810"/>
                  <a:pt x="716404" y="1856103"/>
                  <a:pt x="704850" y="1847850"/>
                </a:cubicBezTo>
                <a:cubicBezTo>
                  <a:pt x="693889" y="1840020"/>
                  <a:pt x="686623" y="1827899"/>
                  <a:pt x="676275" y="1819275"/>
                </a:cubicBezTo>
                <a:cubicBezTo>
                  <a:pt x="667481" y="1811946"/>
                  <a:pt x="657015" y="1806879"/>
                  <a:pt x="647700" y="1800225"/>
                </a:cubicBezTo>
                <a:cubicBezTo>
                  <a:pt x="634782" y="1790998"/>
                  <a:pt x="623383" y="1779526"/>
                  <a:pt x="609600" y="1771650"/>
                </a:cubicBezTo>
                <a:cubicBezTo>
                  <a:pt x="600883" y="1766669"/>
                  <a:pt x="590005" y="1766615"/>
                  <a:pt x="581025" y="1762125"/>
                </a:cubicBezTo>
                <a:cubicBezTo>
                  <a:pt x="570786" y="1757005"/>
                  <a:pt x="561975" y="1749425"/>
                  <a:pt x="552450" y="1743075"/>
                </a:cubicBezTo>
                <a:cubicBezTo>
                  <a:pt x="523875" y="1746250"/>
                  <a:pt x="495476" y="1752600"/>
                  <a:pt x="466725" y="1752600"/>
                </a:cubicBezTo>
                <a:cubicBezTo>
                  <a:pt x="441127" y="1752600"/>
                  <a:pt x="415865" y="1746695"/>
                  <a:pt x="390525" y="1743075"/>
                </a:cubicBezTo>
                <a:cubicBezTo>
                  <a:pt x="336032" y="1735290"/>
                  <a:pt x="341558" y="1735596"/>
                  <a:pt x="295275" y="1724025"/>
                </a:cubicBezTo>
                <a:cubicBezTo>
                  <a:pt x="282575" y="1714500"/>
                  <a:pt x="270093" y="1704677"/>
                  <a:pt x="257175" y="1695450"/>
                </a:cubicBezTo>
                <a:cubicBezTo>
                  <a:pt x="247860" y="1688796"/>
                  <a:pt x="236138" y="1685015"/>
                  <a:pt x="228600" y="1676400"/>
                </a:cubicBezTo>
                <a:cubicBezTo>
                  <a:pt x="213523" y="1659170"/>
                  <a:pt x="203200" y="1638300"/>
                  <a:pt x="190500" y="1619250"/>
                </a:cubicBezTo>
                <a:lnTo>
                  <a:pt x="171450" y="1590675"/>
                </a:lnTo>
                <a:lnTo>
                  <a:pt x="152400" y="1562100"/>
                </a:lnTo>
                <a:cubicBezTo>
                  <a:pt x="148587" y="1546849"/>
                  <a:pt x="130782" y="1471488"/>
                  <a:pt x="123825" y="1466850"/>
                </a:cubicBezTo>
                <a:cubicBezTo>
                  <a:pt x="114300" y="1460500"/>
                  <a:pt x="104044" y="1455129"/>
                  <a:pt x="95250" y="1447800"/>
                </a:cubicBezTo>
                <a:cubicBezTo>
                  <a:pt x="72491" y="1428834"/>
                  <a:pt x="36744" y="1386583"/>
                  <a:pt x="28575" y="1362075"/>
                </a:cubicBezTo>
                <a:lnTo>
                  <a:pt x="9525" y="1304925"/>
                </a:lnTo>
                <a:lnTo>
                  <a:pt x="0" y="1276350"/>
                </a:lnTo>
                <a:cubicBezTo>
                  <a:pt x="3658" y="1254400"/>
                  <a:pt x="7326" y="1214073"/>
                  <a:pt x="19050" y="1190625"/>
                </a:cubicBezTo>
                <a:cubicBezTo>
                  <a:pt x="38894" y="1150937"/>
                  <a:pt x="52388" y="1152525"/>
                  <a:pt x="95250" y="1123950"/>
                </a:cubicBezTo>
                <a:lnTo>
                  <a:pt x="123825" y="1104900"/>
                </a:lnTo>
                <a:cubicBezTo>
                  <a:pt x="133350" y="1098550"/>
                  <a:pt x="141540" y="1089470"/>
                  <a:pt x="152400" y="1085850"/>
                </a:cubicBezTo>
                <a:cubicBezTo>
                  <a:pt x="161925" y="1082675"/>
                  <a:pt x="171174" y="1078503"/>
                  <a:pt x="180975" y="1076325"/>
                </a:cubicBezTo>
                <a:cubicBezTo>
                  <a:pt x="257404" y="1059341"/>
                  <a:pt x="216413" y="1074609"/>
                  <a:pt x="285750" y="1057275"/>
                </a:cubicBezTo>
                <a:cubicBezTo>
                  <a:pt x="295490" y="1054840"/>
                  <a:pt x="304800" y="1050925"/>
                  <a:pt x="314325" y="1047750"/>
                </a:cubicBezTo>
                <a:cubicBezTo>
                  <a:pt x="426650" y="1057961"/>
                  <a:pt x="417430" y="1063213"/>
                  <a:pt x="533400" y="1047750"/>
                </a:cubicBezTo>
                <a:cubicBezTo>
                  <a:pt x="570619" y="1042787"/>
                  <a:pt x="556148" y="1034465"/>
                  <a:pt x="590550" y="1019175"/>
                </a:cubicBezTo>
                <a:cubicBezTo>
                  <a:pt x="608900" y="1011020"/>
                  <a:pt x="630992" y="1011264"/>
                  <a:pt x="647700" y="1000125"/>
                </a:cubicBezTo>
                <a:cubicBezTo>
                  <a:pt x="684629" y="975506"/>
                  <a:pt x="665415" y="984695"/>
                  <a:pt x="704850" y="971550"/>
                </a:cubicBezTo>
                <a:cubicBezTo>
                  <a:pt x="736600" y="974725"/>
                  <a:pt x="768563" y="976223"/>
                  <a:pt x="800100" y="981075"/>
                </a:cubicBezTo>
                <a:cubicBezTo>
                  <a:pt x="834682" y="986395"/>
                  <a:pt x="825855" y="993952"/>
                  <a:pt x="857250" y="1009650"/>
                </a:cubicBezTo>
                <a:cubicBezTo>
                  <a:pt x="866230" y="1014140"/>
                  <a:pt x="876845" y="1014685"/>
                  <a:pt x="885825" y="1019175"/>
                </a:cubicBezTo>
                <a:cubicBezTo>
                  <a:pt x="896064" y="1024295"/>
                  <a:pt x="903939" y="1033576"/>
                  <a:pt x="914400" y="1038225"/>
                </a:cubicBezTo>
                <a:cubicBezTo>
                  <a:pt x="932750" y="1046380"/>
                  <a:pt x="952500" y="1050925"/>
                  <a:pt x="971550" y="1057275"/>
                </a:cubicBezTo>
                <a:lnTo>
                  <a:pt x="1000125" y="1066800"/>
                </a:lnTo>
                <a:lnTo>
                  <a:pt x="1085850" y="1038225"/>
                </a:lnTo>
                <a:lnTo>
                  <a:pt x="1114425" y="1028700"/>
                </a:lnTo>
                <a:lnTo>
                  <a:pt x="1143000" y="1019175"/>
                </a:lnTo>
                <a:cubicBezTo>
                  <a:pt x="1190080" y="948555"/>
                  <a:pt x="1176610" y="984476"/>
                  <a:pt x="1190625" y="914400"/>
                </a:cubicBezTo>
                <a:cubicBezTo>
                  <a:pt x="1187573" y="902193"/>
                  <a:pt x="1178407" y="861390"/>
                  <a:pt x="1171575" y="847725"/>
                </a:cubicBezTo>
                <a:cubicBezTo>
                  <a:pt x="1166455" y="837486"/>
                  <a:pt x="1162233" y="825217"/>
                  <a:pt x="1152525" y="819150"/>
                </a:cubicBezTo>
                <a:cubicBezTo>
                  <a:pt x="1135497" y="808507"/>
                  <a:pt x="1114425" y="806450"/>
                  <a:pt x="1095375" y="800100"/>
                </a:cubicBezTo>
                <a:cubicBezTo>
                  <a:pt x="999343" y="768089"/>
                  <a:pt x="1148301" y="816930"/>
                  <a:pt x="1028700" y="781050"/>
                </a:cubicBezTo>
                <a:cubicBezTo>
                  <a:pt x="1009466" y="775280"/>
                  <a:pt x="990600" y="768350"/>
                  <a:pt x="971550" y="762000"/>
                </a:cubicBezTo>
                <a:lnTo>
                  <a:pt x="942975" y="752475"/>
                </a:lnTo>
                <a:lnTo>
                  <a:pt x="914400" y="742950"/>
                </a:lnTo>
                <a:lnTo>
                  <a:pt x="885825" y="733425"/>
                </a:lnTo>
                <a:cubicBezTo>
                  <a:pt x="867711" y="737048"/>
                  <a:pt x="829151" y="742712"/>
                  <a:pt x="809625" y="752475"/>
                </a:cubicBezTo>
                <a:cubicBezTo>
                  <a:pt x="799386" y="757595"/>
                  <a:pt x="791289" y="766405"/>
                  <a:pt x="781050" y="771525"/>
                </a:cubicBezTo>
                <a:cubicBezTo>
                  <a:pt x="772070" y="776015"/>
                  <a:pt x="761252" y="776174"/>
                  <a:pt x="752475" y="781050"/>
                </a:cubicBezTo>
                <a:lnTo>
                  <a:pt x="666750" y="838200"/>
                </a:lnTo>
                <a:cubicBezTo>
                  <a:pt x="657225" y="844550"/>
                  <a:pt x="649035" y="853630"/>
                  <a:pt x="638175" y="857250"/>
                </a:cubicBezTo>
                <a:lnTo>
                  <a:pt x="552450" y="885825"/>
                </a:lnTo>
                <a:cubicBezTo>
                  <a:pt x="542925" y="889000"/>
                  <a:pt x="533720" y="893381"/>
                  <a:pt x="523875" y="895350"/>
                </a:cubicBezTo>
                <a:lnTo>
                  <a:pt x="476250" y="904875"/>
                </a:lnTo>
                <a:cubicBezTo>
                  <a:pt x="408934" y="891412"/>
                  <a:pt x="443984" y="890230"/>
                  <a:pt x="371475" y="914400"/>
                </a:cubicBezTo>
                <a:lnTo>
                  <a:pt x="342900" y="923925"/>
                </a:lnTo>
                <a:lnTo>
                  <a:pt x="314325" y="933450"/>
                </a:lnTo>
                <a:cubicBezTo>
                  <a:pt x="301625" y="930275"/>
                  <a:pt x="288764" y="927687"/>
                  <a:pt x="276225" y="923925"/>
                </a:cubicBezTo>
                <a:cubicBezTo>
                  <a:pt x="256991" y="918155"/>
                  <a:pt x="219075" y="904875"/>
                  <a:pt x="219075" y="904875"/>
                </a:cubicBezTo>
                <a:cubicBezTo>
                  <a:pt x="196405" y="836865"/>
                  <a:pt x="216733" y="858864"/>
                  <a:pt x="171450" y="828675"/>
                </a:cubicBezTo>
                <a:cubicBezTo>
                  <a:pt x="148462" y="794193"/>
                  <a:pt x="152400" y="806450"/>
                  <a:pt x="142875" y="78105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49" name="Freeform 1848"/>
          <p:cNvSpPr/>
          <p:nvPr/>
        </p:nvSpPr>
        <p:spPr>
          <a:xfrm>
            <a:off x="4222484" y="2039846"/>
            <a:ext cx="438049" cy="514558"/>
          </a:xfrm>
          <a:custGeom>
            <a:avLst/>
            <a:gdLst>
              <a:gd name="connsiteX0" fmla="*/ 0 w 347662"/>
              <a:gd name="connsiteY0" fmla="*/ 0 h 388144"/>
              <a:gd name="connsiteX1" fmla="*/ 71437 w 347662"/>
              <a:gd name="connsiteY1" fmla="*/ 14288 h 388144"/>
              <a:gd name="connsiteX2" fmla="*/ 161925 w 347662"/>
              <a:gd name="connsiteY2" fmla="*/ 76200 h 388144"/>
              <a:gd name="connsiteX3" fmla="*/ 257175 w 347662"/>
              <a:gd name="connsiteY3" fmla="*/ 252413 h 388144"/>
              <a:gd name="connsiteX4" fmla="*/ 347662 w 347662"/>
              <a:gd name="connsiteY4" fmla="*/ 388144 h 3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662" h="388144">
                <a:moveTo>
                  <a:pt x="0" y="0"/>
                </a:moveTo>
                <a:cubicBezTo>
                  <a:pt x="22225" y="794"/>
                  <a:pt x="44450" y="1588"/>
                  <a:pt x="71437" y="14288"/>
                </a:cubicBezTo>
                <a:cubicBezTo>
                  <a:pt x="98424" y="26988"/>
                  <a:pt x="130969" y="36513"/>
                  <a:pt x="161925" y="76200"/>
                </a:cubicBezTo>
                <a:cubicBezTo>
                  <a:pt x="192881" y="115888"/>
                  <a:pt x="226219" y="200422"/>
                  <a:pt x="257175" y="252413"/>
                </a:cubicBezTo>
                <a:cubicBezTo>
                  <a:pt x="288131" y="304404"/>
                  <a:pt x="347662" y="388144"/>
                  <a:pt x="347662" y="38814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850" name="Group 570"/>
          <p:cNvGrpSpPr>
            <a:grpSpLocks/>
          </p:cNvGrpSpPr>
          <p:nvPr/>
        </p:nvGrpSpPr>
        <p:grpSpPr bwMode="auto">
          <a:xfrm>
            <a:off x="805185" y="4684282"/>
            <a:ext cx="1392155" cy="128114"/>
            <a:chOff x="6647748" y="2189469"/>
            <a:chExt cx="1105602" cy="96531"/>
          </a:xfrm>
        </p:grpSpPr>
        <p:cxnSp>
          <p:nvCxnSpPr>
            <p:cNvPr id="1852" name="Straight Connector 1851"/>
            <p:cNvCxnSpPr/>
            <p:nvPr/>
          </p:nvCxnSpPr>
          <p:spPr bwMode="auto">
            <a:xfrm>
              <a:off x="6643920" y="2280861"/>
              <a:ext cx="1105602" cy="1582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3" name="Straight Connector 1852"/>
            <p:cNvCxnSpPr/>
            <p:nvPr/>
          </p:nvCxnSpPr>
          <p:spPr bwMode="auto">
            <a:xfrm>
              <a:off x="6642244" y="2183209"/>
              <a:ext cx="1105602" cy="158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4" name="Straight Connector 1853"/>
            <p:cNvCxnSpPr/>
            <p:nvPr/>
          </p:nvCxnSpPr>
          <p:spPr>
            <a:xfrm>
              <a:off x="7174920" y="2198300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5" name="Straight Connector 1854"/>
            <p:cNvCxnSpPr/>
            <p:nvPr/>
          </p:nvCxnSpPr>
          <p:spPr>
            <a:xfrm>
              <a:off x="7209672" y="2192298"/>
              <a:ext cx="0" cy="680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6" name="Straight Connector 1855"/>
            <p:cNvCxnSpPr/>
            <p:nvPr/>
          </p:nvCxnSpPr>
          <p:spPr>
            <a:xfrm>
              <a:off x="7245887" y="2190527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Straight Connector 1856"/>
            <p:cNvCxnSpPr/>
            <p:nvPr/>
          </p:nvCxnSpPr>
          <p:spPr>
            <a:xfrm>
              <a:off x="7276112" y="2192978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Straight Connector 1857"/>
            <p:cNvCxnSpPr/>
            <p:nvPr/>
          </p:nvCxnSpPr>
          <p:spPr>
            <a:xfrm>
              <a:off x="7317341" y="2195404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Straight Connector 1858"/>
            <p:cNvCxnSpPr/>
            <p:nvPr/>
          </p:nvCxnSpPr>
          <p:spPr>
            <a:xfrm>
              <a:off x="7350701" y="2192245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Straight Connector 1859"/>
            <p:cNvCxnSpPr/>
            <p:nvPr/>
          </p:nvCxnSpPr>
          <p:spPr>
            <a:xfrm>
              <a:off x="7390503" y="2193978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Straight Connector 1860"/>
            <p:cNvCxnSpPr/>
            <p:nvPr/>
          </p:nvCxnSpPr>
          <p:spPr>
            <a:xfrm>
              <a:off x="7425359" y="2198590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Straight Connector 1861"/>
            <p:cNvCxnSpPr/>
            <p:nvPr/>
          </p:nvCxnSpPr>
          <p:spPr>
            <a:xfrm>
              <a:off x="7461922" y="2196899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Straight Connector 1862"/>
            <p:cNvCxnSpPr/>
            <p:nvPr/>
          </p:nvCxnSpPr>
          <p:spPr>
            <a:xfrm>
              <a:off x="7494934" y="2193661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4" name="Straight Connector 1863"/>
            <p:cNvCxnSpPr/>
            <p:nvPr/>
          </p:nvCxnSpPr>
          <p:spPr>
            <a:xfrm>
              <a:off x="7531149" y="2191890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5" name="Straight Connector 1864"/>
            <p:cNvCxnSpPr/>
            <p:nvPr/>
          </p:nvCxnSpPr>
          <p:spPr>
            <a:xfrm>
              <a:off x="7566737" y="2198618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6" name="Straight Connector 1865"/>
            <p:cNvCxnSpPr/>
            <p:nvPr/>
          </p:nvCxnSpPr>
          <p:spPr>
            <a:xfrm>
              <a:off x="6990120" y="2189498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7" name="Straight Connector 1866"/>
            <p:cNvCxnSpPr/>
            <p:nvPr/>
          </p:nvCxnSpPr>
          <p:spPr>
            <a:xfrm>
              <a:off x="7030687" y="2196886"/>
              <a:ext cx="0" cy="680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8" name="Straight Connector 1867"/>
            <p:cNvCxnSpPr/>
            <p:nvPr/>
          </p:nvCxnSpPr>
          <p:spPr>
            <a:xfrm>
              <a:off x="7065439" y="2190882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Straight Connector 1868"/>
            <p:cNvCxnSpPr/>
            <p:nvPr/>
          </p:nvCxnSpPr>
          <p:spPr>
            <a:xfrm>
              <a:off x="7098834" y="2191263"/>
              <a:ext cx="0" cy="680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0" name="Straight Connector 1869"/>
            <p:cNvCxnSpPr/>
            <p:nvPr/>
          </p:nvCxnSpPr>
          <p:spPr>
            <a:xfrm>
              <a:off x="7138600" y="2189457"/>
              <a:ext cx="0" cy="680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1" name="Straight Connector 1870"/>
            <p:cNvCxnSpPr/>
            <p:nvPr/>
          </p:nvCxnSpPr>
          <p:spPr>
            <a:xfrm>
              <a:off x="7606504" y="2196812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2" name="Straight Connector 1871"/>
            <p:cNvCxnSpPr/>
            <p:nvPr/>
          </p:nvCxnSpPr>
          <p:spPr>
            <a:xfrm>
              <a:off x="7634884" y="2192995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3" name="Straight Connector 1872"/>
            <p:cNvCxnSpPr/>
            <p:nvPr/>
          </p:nvCxnSpPr>
          <p:spPr>
            <a:xfrm>
              <a:off x="7678620" y="2198312"/>
              <a:ext cx="0" cy="680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4" name="Straight Connector 1873"/>
            <p:cNvCxnSpPr/>
            <p:nvPr/>
          </p:nvCxnSpPr>
          <p:spPr>
            <a:xfrm>
              <a:off x="7714521" y="2199998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5" name="Straight Connector 1874"/>
            <p:cNvCxnSpPr/>
            <p:nvPr/>
          </p:nvCxnSpPr>
          <p:spPr>
            <a:xfrm>
              <a:off x="6812249" y="2198238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6" name="Straight Connector 1875"/>
            <p:cNvCxnSpPr/>
            <p:nvPr/>
          </p:nvCxnSpPr>
          <p:spPr>
            <a:xfrm>
              <a:off x="6849195" y="2198583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7" name="Straight Connector 1876"/>
            <p:cNvCxnSpPr/>
            <p:nvPr/>
          </p:nvCxnSpPr>
          <p:spPr>
            <a:xfrm>
              <a:off x="6882206" y="2196927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8" name="Straight Connector 1877"/>
            <p:cNvCxnSpPr/>
            <p:nvPr/>
          </p:nvCxnSpPr>
          <p:spPr>
            <a:xfrm>
              <a:off x="6915217" y="2193689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9" name="Straight Connector 1878"/>
            <p:cNvCxnSpPr/>
            <p:nvPr/>
          </p:nvCxnSpPr>
          <p:spPr>
            <a:xfrm>
              <a:off x="6953556" y="2191190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Straight Connector 1879"/>
            <p:cNvCxnSpPr/>
            <p:nvPr/>
          </p:nvCxnSpPr>
          <p:spPr>
            <a:xfrm>
              <a:off x="6668608" y="2184785"/>
              <a:ext cx="0" cy="69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Straight Connector 1880"/>
            <p:cNvCxnSpPr/>
            <p:nvPr/>
          </p:nvCxnSpPr>
          <p:spPr>
            <a:xfrm>
              <a:off x="6705972" y="2192287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2" name="Straight Connector 1881"/>
            <p:cNvCxnSpPr/>
            <p:nvPr/>
          </p:nvCxnSpPr>
          <p:spPr>
            <a:xfrm>
              <a:off x="6741491" y="2191939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3" name="Straight Connector 1882"/>
            <p:cNvCxnSpPr/>
            <p:nvPr/>
          </p:nvCxnSpPr>
          <p:spPr>
            <a:xfrm>
              <a:off x="6776974" y="2188051"/>
              <a:ext cx="0" cy="68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1" name="TextBox 446"/>
          <p:cNvSpPr txBox="1">
            <a:spLocks noChangeArrowheads="1"/>
          </p:cNvSpPr>
          <p:nvPr/>
        </p:nvSpPr>
        <p:spPr bwMode="auto">
          <a:xfrm>
            <a:off x="4436509" y="2386385"/>
            <a:ext cx="1240138" cy="36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200" b="1" dirty="0">
                <a:solidFill>
                  <a:schemeClr val="bg1"/>
                </a:solidFill>
              </a:rPr>
              <a:t>RNA Pol IV</a:t>
            </a:r>
          </a:p>
        </p:txBody>
      </p:sp>
      <p:sp>
        <p:nvSpPr>
          <p:cNvPr id="245" name="TextBox 488"/>
          <p:cNvSpPr txBox="1">
            <a:spLocks noChangeArrowheads="1"/>
          </p:cNvSpPr>
          <p:nvPr/>
        </p:nvSpPr>
        <p:spPr bwMode="auto">
          <a:xfrm>
            <a:off x="3512671" y="4815491"/>
            <a:ext cx="834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200" b="1" dirty="0" smtClean="0"/>
              <a:t>AGO4</a:t>
            </a:r>
            <a:endParaRPr lang="en-GB" altLang="en-US" sz="1200" b="1" dirty="0"/>
          </a:p>
        </p:txBody>
      </p:sp>
      <p:sp>
        <p:nvSpPr>
          <p:cNvPr id="247" name="TextBox 488"/>
          <p:cNvSpPr txBox="1">
            <a:spLocks noChangeArrowheads="1"/>
          </p:cNvSpPr>
          <p:nvPr/>
        </p:nvSpPr>
        <p:spPr bwMode="auto">
          <a:xfrm>
            <a:off x="2185385" y="1828353"/>
            <a:ext cx="8340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400" b="1" dirty="0" smtClean="0"/>
              <a:t>RdR2</a:t>
            </a:r>
            <a:endParaRPr lang="en-GB" altLang="en-US" sz="1400" b="1" dirty="0"/>
          </a:p>
        </p:txBody>
      </p:sp>
      <p:sp>
        <p:nvSpPr>
          <p:cNvPr id="248" name="TextBox 488"/>
          <p:cNvSpPr txBox="1">
            <a:spLocks noChangeArrowheads="1"/>
          </p:cNvSpPr>
          <p:nvPr/>
        </p:nvSpPr>
        <p:spPr bwMode="auto">
          <a:xfrm>
            <a:off x="3217764" y="3746483"/>
            <a:ext cx="19673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400" b="1" dirty="0" smtClean="0"/>
              <a:t>RNA Induced  Transcriptional Silencing Complex (RITS) </a:t>
            </a:r>
            <a:endParaRPr lang="en-GB" altLang="en-US" sz="1400" b="1" dirty="0"/>
          </a:p>
        </p:txBody>
      </p:sp>
      <p:sp>
        <p:nvSpPr>
          <p:cNvPr id="249" name="TextBox 488"/>
          <p:cNvSpPr txBox="1">
            <a:spLocks noChangeArrowheads="1"/>
          </p:cNvSpPr>
          <p:nvPr/>
        </p:nvSpPr>
        <p:spPr bwMode="auto">
          <a:xfrm>
            <a:off x="2108743" y="5463203"/>
            <a:ext cx="896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400" b="1" dirty="0" err="1" smtClean="0"/>
              <a:t>siRNA</a:t>
            </a:r>
            <a:r>
              <a:rPr lang="en-GB" altLang="en-US" sz="1400" b="1" dirty="0" smtClean="0"/>
              <a:t> </a:t>
            </a:r>
          </a:p>
          <a:p>
            <a:pPr eaLnBrk="1" hangingPunct="1"/>
            <a:r>
              <a:rPr lang="en-GB" altLang="en-US" sz="1400" b="1" dirty="0" smtClean="0"/>
              <a:t>(24 </a:t>
            </a:r>
            <a:r>
              <a:rPr lang="en-GB" altLang="en-US" sz="1400" b="1" dirty="0" err="1" smtClean="0"/>
              <a:t>nt</a:t>
            </a:r>
            <a:r>
              <a:rPr lang="en-GB" altLang="en-US" sz="1400" b="1" dirty="0" smtClean="0"/>
              <a:t>)</a:t>
            </a:r>
            <a:endParaRPr lang="en-GB" altLang="en-US" sz="1400" b="1" dirty="0"/>
          </a:p>
        </p:txBody>
      </p:sp>
      <p:grpSp>
        <p:nvGrpSpPr>
          <p:cNvPr id="252" name="Group 94"/>
          <p:cNvGrpSpPr>
            <a:grpSpLocks/>
          </p:cNvGrpSpPr>
          <p:nvPr/>
        </p:nvGrpSpPr>
        <p:grpSpPr bwMode="auto">
          <a:xfrm flipV="1">
            <a:off x="2202208" y="5319149"/>
            <a:ext cx="594065" cy="100811"/>
            <a:chOff x="2426892" y="3573319"/>
            <a:chExt cx="2145105" cy="142831"/>
          </a:xfrm>
        </p:grpSpPr>
        <p:cxnSp>
          <p:nvCxnSpPr>
            <p:cNvPr id="253" name="Straight Connector 252"/>
            <p:cNvCxnSpPr/>
            <p:nvPr/>
          </p:nvCxnSpPr>
          <p:spPr bwMode="auto">
            <a:xfrm>
              <a:off x="2422002" y="3590875"/>
              <a:ext cx="2145105" cy="2975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58"/>
            <p:cNvGrpSpPr>
              <a:grpSpLocks/>
            </p:cNvGrpSpPr>
            <p:nvPr/>
          </p:nvGrpSpPr>
          <p:grpSpPr bwMode="auto">
            <a:xfrm>
              <a:off x="3929189" y="3573319"/>
              <a:ext cx="433355" cy="142831"/>
              <a:chOff x="6929585" y="3001815"/>
              <a:chExt cx="433355" cy="142831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 rot="5400000">
                <a:off x="7236442" y="3094406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7089280" y="3091667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5400000">
                <a:off x="6944309" y="3094810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5400000">
                <a:off x="6797146" y="3092071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67"/>
            <p:cNvGrpSpPr>
              <a:grpSpLocks/>
            </p:cNvGrpSpPr>
            <p:nvPr/>
          </p:nvGrpSpPr>
          <p:grpSpPr bwMode="auto">
            <a:xfrm>
              <a:off x="3358604" y="3573319"/>
              <a:ext cx="426134" cy="142831"/>
              <a:chOff x="6930504" y="3001815"/>
              <a:chExt cx="426134" cy="142831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5400000">
                <a:off x="7230811" y="3094762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5400000">
                <a:off x="7091885" y="3094512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6952956" y="3094264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5400000">
                <a:off x="6798657" y="3091976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76"/>
            <p:cNvGrpSpPr>
              <a:grpSpLocks/>
            </p:cNvGrpSpPr>
            <p:nvPr/>
          </p:nvGrpSpPr>
          <p:grpSpPr bwMode="auto">
            <a:xfrm>
              <a:off x="2788020" y="3573319"/>
              <a:ext cx="426130" cy="142831"/>
              <a:chOff x="6859986" y="3001815"/>
              <a:chExt cx="426130" cy="142831"/>
            </a:xfrm>
          </p:grpSpPr>
          <p:cxnSp>
            <p:nvCxnSpPr>
              <p:cNvPr id="262" name="Straight Connector 60"/>
              <p:cNvCxnSpPr/>
              <p:nvPr/>
            </p:nvCxnSpPr>
            <p:spPr>
              <a:xfrm rot="5400000">
                <a:off x="7166934" y="3091274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rot="5400000">
                <a:off x="7021963" y="3094417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rot="5400000">
                <a:off x="6883033" y="3094169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rot="5400000">
                <a:off x="6735871" y="3091430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85"/>
            <p:cNvGrpSpPr>
              <a:grpSpLocks/>
            </p:cNvGrpSpPr>
            <p:nvPr/>
          </p:nvGrpSpPr>
          <p:grpSpPr bwMode="auto">
            <a:xfrm>
              <a:off x="2499120" y="3573319"/>
              <a:ext cx="433354" cy="142831"/>
              <a:chOff x="6856838" y="3001815"/>
              <a:chExt cx="433354" cy="142831"/>
            </a:xfrm>
          </p:grpSpPr>
          <p:cxnSp>
            <p:nvCxnSpPr>
              <p:cNvPr id="258" name="Straight Connector 257"/>
              <p:cNvCxnSpPr/>
              <p:nvPr/>
            </p:nvCxnSpPr>
            <p:spPr>
              <a:xfrm rot="5400000">
                <a:off x="7197341" y="3092364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57"/>
              <p:cNvCxnSpPr/>
              <p:nvPr/>
            </p:nvCxnSpPr>
            <p:spPr>
              <a:xfrm rot="5400000">
                <a:off x="7051274" y="3092565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58"/>
              <p:cNvCxnSpPr/>
              <p:nvPr/>
            </p:nvCxnSpPr>
            <p:spPr>
              <a:xfrm rot="5400000">
                <a:off x="6896975" y="3090277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59"/>
              <p:cNvCxnSpPr/>
              <p:nvPr/>
            </p:nvCxnSpPr>
            <p:spPr>
              <a:xfrm rot="5400000">
                <a:off x="6766282" y="3092518"/>
                <a:ext cx="14283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4" name="TextBox 488"/>
          <p:cNvSpPr txBox="1">
            <a:spLocks noChangeArrowheads="1"/>
          </p:cNvSpPr>
          <p:nvPr/>
        </p:nvSpPr>
        <p:spPr bwMode="auto">
          <a:xfrm>
            <a:off x="6106817" y="1982242"/>
            <a:ext cx="2338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just" eaLnBrk="1" hangingPunct="1"/>
            <a:r>
              <a:rPr lang="en-GB" altLang="en-US" sz="1400" b="1" dirty="0" err="1" smtClean="0"/>
              <a:t>RdR</a:t>
            </a:r>
            <a:r>
              <a:rPr lang="en-GB" altLang="en-US" sz="1400" b="1" dirty="0" smtClean="0"/>
              <a:t>: RNA dependent RNA polymerase</a:t>
            </a:r>
            <a:endParaRPr lang="en-GB" altLang="en-US" sz="1400" b="1" dirty="0"/>
          </a:p>
        </p:txBody>
      </p:sp>
      <p:grpSp>
        <p:nvGrpSpPr>
          <p:cNvPr id="275" name="Group 94"/>
          <p:cNvGrpSpPr>
            <a:grpSpLocks/>
          </p:cNvGrpSpPr>
          <p:nvPr/>
        </p:nvGrpSpPr>
        <p:grpSpPr bwMode="auto">
          <a:xfrm flipV="1">
            <a:off x="611560" y="2276872"/>
            <a:ext cx="1290144" cy="100811"/>
            <a:chOff x="2443148" y="3571500"/>
            <a:chExt cx="1916647" cy="152384"/>
          </a:xfrm>
        </p:grpSpPr>
        <p:cxnSp>
          <p:nvCxnSpPr>
            <p:cNvPr id="276" name="Straight Connector 275"/>
            <p:cNvCxnSpPr/>
            <p:nvPr/>
          </p:nvCxnSpPr>
          <p:spPr bwMode="auto">
            <a:xfrm rot="10800000" flipV="1">
              <a:off x="2435733" y="3718694"/>
              <a:ext cx="1913675" cy="952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58"/>
            <p:cNvGrpSpPr>
              <a:grpSpLocks/>
            </p:cNvGrpSpPr>
            <p:nvPr/>
          </p:nvGrpSpPr>
          <p:grpSpPr bwMode="auto">
            <a:xfrm>
              <a:off x="3857603" y="3571500"/>
              <a:ext cx="502192" cy="142861"/>
              <a:chOff x="6857999" y="2999996"/>
              <a:chExt cx="502192" cy="142860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 rot="5400000">
                <a:off x="7269072" y="3089523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5400000">
                <a:off x="7198453" y="3088103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5400000">
                <a:off x="7125639" y="3090510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5400000">
                <a:off x="7057908" y="3088345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5400000">
                <a:off x="6983703" y="3084581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5400000">
                <a:off x="6911586" y="3090076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rot="5400000">
                <a:off x="6840964" y="3088652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rot="5400000">
                <a:off x="6767455" y="3087974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67"/>
            <p:cNvGrpSpPr>
              <a:grpSpLocks/>
            </p:cNvGrpSpPr>
            <p:nvPr/>
          </p:nvGrpSpPr>
          <p:grpSpPr bwMode="auto">
            <a:xfrm>
              <a:off x="3287068" y="3571500"/>
              <a:ext cx="508135" cy="142861"/>
              <a:chOff x="6858967" y="2999996"/>
              <a:chExt cx="508135" cy="142860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rot="5400000">
                <a:off x="7291343" y="3093694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5400000">
                <a:off x="7212751" y="3097588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rot="5400000">
                <a:off x="7143524" y="3102341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rot="5400000">
                <a:off x="7070711" y="3104750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rot="5400000">
                <a:off x="7000196" y="309023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5400000">
                <a:off x="6930862" y="310807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5400000">
                <a:off x="6858153" y="3097396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5400000">
                <a:off x="6784644" y="3096718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76"/>
            <p:cNvGrpSpPr>
              <a:grpSpLocks/>
            </p:cNvGrpSpPr>
            <p:nvPr/>
          </p:nvGrpSpPr>
          <p:grpSpPr bwMode="auto">
            <a:xfrm>
              <a:off x="2784875" y="3571500"/>
              <a:ext cx="502192" cy="142861"/>
              <a:chOff x="6856841" y="2999996"/>
              <a:chExt cx="502192" cy="142860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 rot="5400000">
                <a:off x="7270267" y="3100437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rot="5400000">
                <a:off x="7196757" y="3099758"/>
                <a:ext cx="142858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5400000">
                <a:off x="7127527" y="3104508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5400000">
                <a:off x="7054821" y="309382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5400000">
                <a:off x="6986287" y="3101664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5400000">
                <a:off x="6914972" y="309715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5400000">
                <a:off x="6841463" y="3096480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5400000">
                <a:off x="6772233" y="3101230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85"/>
            <p:cNvGrpSpPr>
              <a:grpSpLocks/>
            </p:cNvGrpSpPr>
            <p:nvPr/>
          </p:nvGrpSpPr>
          <p:grpSpPr bwMode="auto">
            <a:xfrm>
              <a:off x="2499607" y="3571500"/>
              <a:ext cx="502192" cy="142861"/>
              <a:chOff x="6857324" y="2999996"/>
              <a:chExt cx="502192" cy="14286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 rot="5400000">
                <a:off x="7275034" y="3087832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5400000">
                <a:off x="7205111" y="3089499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5400000">
                <a:off x="7128711" y="3089562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5400000">
                <a:off x="7060980" y="3087397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5400000">
                <a:off x="6996939" y="3074486"/>
                <a:ext cx="142858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5400000">
                <a:off x="6922630" y="3083812"/>
                <a:ext cx="142860" cy="2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 rot="5400000">
                <a:off x="6847622" y="3090048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rot="5400000">
                <a:off x="6774113" y="3089370"/>
                <a:ext cx="142860" cy="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3" name="Right Arrow 312"/>
          <p:cNvSpPr/>
          <p:nvPr/>
        </p:nvSpPr>
        <p:spPr bwMode="auto">
          <a:xfrm rot="10800000">
            <a:off x="2228331" y="2189492"/>
            <a:ext cx="408045" cy="2751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010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0" y="5181600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r>
              <a:rPr lang="en-GB" altLang="en-US" dirty="0" smtClean="0">
                <a:cs typeface="+mn-cs"/>
              </a:rPr>
              <a:t>Companion cells induce epigenetic changes in the </a:t>
            </a:r>
            <a:r>
              <a:rPr lang="en-GB" altLang="en-US" dirty="0" err="1" smtClean="0">
                <a:cs typeface="+mn-cs"/>
              </a:rPr>
              <a:t>gametic</a:t>
            </a:r>
            <a:r>
              <a:rPr lang="en-GB" altLang="en-US" dirty="0" smtClean="0">
                <a:cs typeface="+mn-cs"/>
              </a:rPr>
              <a:t> cells during gametogenesis</a:t>
            </a:r>
            <a:endParaRPr lang="en-GB" altLang="en-US" b="1" i="1" dirty="0" smtClean="0">
              <a:cs typeface="+mn-cs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066800" y="6127750"/>
            <a:ext cx="807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sz="800" dirty="0">
                <a:latin typeface="Times New Roman" pitchFamily="-112" charset="0"/>
                <a:cs typeface="Times New Roman" pitchFamily="-112" charset="0"/>
              </a:rPr>
              <a:t>Reprinted from Feng, X., </a:t>
            </a:r>
            <a:r>
              <a:rPr lang="en-US" altLang="en-US" sz="800" dirty="0" err="1">
                <a:latin typeface="Times New Roman" pitchFamily="-112" charset="0"/>
                <a:cs typeface="Times New Roman" pitchFamily="-112" charset="0"/>
              </a:rPr>
              <a:t>Zilberman</a:t>
            </a:r>
            <a:r>
              <a:rPr lang="en-US" altLang="en-US" sz="800" dirty="0">
                <a:latin typeface="Times New Roman" pitchFamily="-112" charset="0"/>
                <a:cs typeface="Times New Roman" pitchFamily="-112" charset="0"/>
              </a:rPr>
              <a:t>, D., and Dickinson, H. (2013). A conversation across generations: soma-germ cell crosstalk in plants. Dev Cell. 24: </a:t>
            </a:r>
            <a:r>
              <a:rPr lang="en-US" altLang="en-US" sz="800" dirty="0">
                <a:latin typeface="Times New Roman" pitchFamily="-112" charset="0"/>
                <a:cs typeface="Times New Roman" pitchFamily="-112" charset="0"/>
                <a:hlinkClick r:id="rId4"/>
              </a:rPr>
              <a:t>215-225</a:t>
            </a:r>
            <a:r>
              <a:rPr lang="en-US" altLang="en-US" sz="800" dirty="0">
                <a:latin typeface="Times New Roman" pitchFamily="-112" charset="0"/>
                <a:cs typeface="Times New Roman" pitchFamily="-112" charset="0"/>
              </a:rPr>
              <a:t> with permission from Elsevier.</a:t>
            </a:r>
            <a:endParaRPr lang="en-GB" altLang="en-US" sz="800" dirty="0">
              <a:latin typeface="Times New Roman" pitchFamily="-112" charset="0"/>
              <a:cs typeface="Times New Roman" pitchFamily="-112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6200" y="55626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sz="1200" b="1" dirty="0"/>
              <a:t>VN: </a:t>
            </a:r>
            <a:r>
              <a:rPr lang="en-US" altLang="en-US" sz="1200" dirty="0"/>
              <a:t>vegetative nucleus; </a:t>
            </a:r>
            <a:r>
              <a:rPr lang="en-US" altLang="en-US" sz="1200" b="1" dirty="0"/>
              <a:t>VC:</a:t>
            </a:r>
            <a:r>
              <a:rPr lang="en-US" altLang="en-US" sz="1200" dirty="0"/>
              <a:t> vegetative cell; </a:t>
            </a:r>
            <a:r>
              <a:rPr lang="en-US" altLang="en-US" sz="1200" b="1" dirty="0"/>
              <a:t>GC: </a:t>
            </a:r>
            <a:r>
              <a:rPr lang="en-US" altLang="en-US" sz="1200" dirty="0"/>
              <a:t>generative cell; </a:t>
            </a:r>
            <a:r>
              <a:rPr lang="en-US" altLang="en-US" sz="1200" b="1" dirty="0"/>
              <a:t>CC:</a:t>
            </a:r>
            <a:r>
              <a:rPr lang="en-US" altLang="en-US" sz="1200" dirty="0"/>
              <a:t> central cell; </a:t>
            </a:r>
            <a:r>
              <a:rPr lang="en-US" altLang="en-US" sz="1200" b="1" dirty="0"/>
              <a:t>A:</a:t>
            </a:r>
            <a:r>
              <a:rPr lang="en-US" altLang="en-US" sz="1200" dirty="0"/>
              <a:t> antipodal cell; </a:t>
            </a:r>
            <a:r>
              <a:rPr lang="en-US" altLang="en-US" sz="1200" b="1" dirty="0"/>
              <a:t>E:</a:t>
            </a:r>
            <a:r>
              <a:rPr lang="en-US" altLang="en-US" sz="1200" dirty="0"/>
              <a:t> egg cell; </a:t>
            </a:r>
            <a:r>
              <a:rPr lang="en-US" altLang="en-US" sz="1200" b="1" dirty="0"/>
              <a:t>SY: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synergid</a:t>
            </a:r>
            <a:r>
              <a:rPr lang="en-US" altLang="en-US" sz="1200" dirty="0"/>
              <a:t>. </a:t>
            </a:r>
          </a:p>
          <a:p>
            <a:pPr eaLnBrk="1" hangingPunct="1"/>
            <a:r>
              <a:rPr lang="en-US" altLang="en-US" sz="1200" b="1" dirty="0" err="1"/>
              <a:t>eTE</a:t>
            </a:r>
            <a:r>
              <a:rPr lang="en-US" altLang="en-US" sz="1200" b="1" dirty="0"/>
              <a:t>:</a:t>
            </a:r>
            <a:r>
              <a:rPr lang="en-US" altLang="en-US" sz="1200" dirty="0"/>
              <a:t> </a:t>
            </a:r>
            <a:r>
              <a:rPr lang="en-US" altLang="en-US" sz="1200" dirty="0" err="1"/>
              <a:t>euchromatic</a:t>
            </a:r>
            <a:r>
              <a:rPr lang="en-US" altLang="en-US" sz="1200" dirty="0"/>
              <a:t> transposable elements; </a:t>
            </a:r>
            <a:r>
              <a:rPr lang="en-US" altLang="en-US" sz="1200" b="1" dirty="0" err="1"/>
              <a:t>hTE</a:t>
            </a:r>
            <a:r>
              <a:rPr lang="en-US" altLang="en-US" sz="1200" b="1" dirty="0"/>
              <a:t>:</a:t>
            </a:r>
            <a:r>
              <a:rPr lang="en-US" altLang="en-US" sz="1200" dirty="0"/>
              <a:t> heterochromatic TEs.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S</a:t>
            </a:r>
            <a:r>
              <a:rPr lang="en-GB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iRNAs</a:t>
            </a:r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 guide non-cell-autonomous epigenetic reprogramming</a:t>
            </a:r>
          </a:p>
        </p:txBody>
      </p:sp>
    </p:spTree>
    <p:extLst>
      <p:ext uri="{BB962C8B-B14F-4D97-AF65-F5344CB8AC3E}">
        <p14:creationId xmlns:p14="http://schemas.microsoft.com/office/powerpoint/2010/main" val="10998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08" y="197768"/>
            <a:ext cx="8229600" cy="1143000"/>
          </a:xfrm>
        </p:spPr>
        <p:txBody>
          <a:bodyPr>
            <a:noAutofit/>
          </a:bodyPr>
          <a:lstStyle/>
          <a:p>
            <a:r>
              <a:rPr lang="en-A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unk DNA?</a:t>
            </a:r>
            <a:endParaRPr lang="en-A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junk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7" y="2492896"/>
            <a:ext cx="333260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1880" y="1340768"/>
            <a:ext cx="5182343" cy="3672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 98% of the human genome is noncoding DNA.</a:t>
            </a:r>
          </a:p>
          <a:p>
            <a:pPr algn="just"/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those 98%, about 50-70% are introns.</a:t>
            </a:r>
          </a:p>
          <a:p>
            <a:pPr algn="just"/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rest is transcribed into </a:t>
            </a:r>
            <a:r>
              <a:rPr lang="en-AU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rRNA</a:t>
            </a:r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a vast number of other non-coding RNAs (</a:t>
            </a:r>
            <a:r>
              <a:rPr lang="en-AU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ncRNAs</a:t>
            </a:r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AU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390" y="5213491"/>
            <a:ext cx="8134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 smtClean="0"/>
              <a:t>“When </a:t>
            </a:r>
            <a:r>
              <a:rPr lang="en-AU" dirty="0"/>
              <a:t>a given DNA, or class of DNAs, of unproven phenotypic function can be shown to have evolved a strategy (such as transposition) which ensures its genomic survival, then no other explanation for its existence is necessary." </a:t>
            </a:r>
            <a:r>
              <a:rPr lang="en-AU" dirty="0" smtClean="0"/>
              <a:t>–Doolittle and </a:t>
            </a:r>
            <a:r>
              <a:rPr lang="en-AU" dirty="0" err="1" smtClean="0"/>
              <a:t>Sapienza</a:t>
            </a:r>
            <a:r>
              <a:rPr lang="en-AU" dirty="0" smtClean="0"/>
              <a:t>, 1980. </a:t>
            </a:r>
            <a:r>
              <a:rPr lang="en-AU" i="1" dirty="0" smtClean="0"/>
              <a:t>Nature</a:t>
            </a:r>
            <a:r>
              <a:rPr lang="en-AU" dirty="0"/>
              <a:t> </a:t>
            </a:r>
            <a:r>
              <a:rPr lang="en-AU" b="1" dirty="0"/>
              <a:t>284</a:t>
            </a:r>
            <a:r>
              <a:rPr lang="en-AU" dirty="0"/>
              <a:t>, 601 </a:t>
            </a:r>
            <a:r>
              <a:rPr lang="en-AU" dirty="0" smtClean="0"/>
              <a:t>– 603.</a:t>
            </a:r>
            <a:endParaRPr lang="en-A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49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alt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iRNAs</a:t>
            </a:r>
            <a:r>
              <a:rPr lang="en-AU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maintain transposon silencing in the </a:t>
            </a:r>
            <a:r>
              <a:rPr lang="en-AU" alt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germline</a:t>
            </a:r>
            <a:r>
              <a:rPr lang="en-AU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of animals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493838"/>
            <a:ext cx="7813675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9211" y="5259933"/>
            <a:ext cx="76785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 sz="2000" dirty="0" err="1"/>
              <a:t>piRNAs</a:t>
            </a:r>
            <a:r>
              <a:rPr lang="en-AU" altLang="en-US" sz="2000" dirty="0"/>
              <a:t> - </a:t>
            </a:r>
            <a:r>
              <a:rPr lang="en-AU" altLang="en-US" sz="2000" dirty="0" smtClean="0"/>
              <a:t>Interact </a:t>
            </a:r>
            <a:r>
              <a:rPr lang="en-AU" altLang="en-US" sz="2000" dirty="0"/>
              <a:t>with </a:t>
            </a:r>
            <a:r>
              <a:rPr lang="en-AU" altLang="en-US" sz="2000" dirty="0" err="1"/>
              <a:t>germline</a:t>
            </a:r>
            <a:r>
              <a:rPr lang="en-AU" altLang="en-US" sz="2000" dirty="0"/>
              <a:t> specific </a:t>
            </a:r>
            <a:r>
              <a:rPr lang="en-AU" altLang="en-US" sz="2000" dirty="0" err="1"/>
              <a:t>argonautes</a:t>
            </a:r>
            <a:r>
              <a:rPr lang="en-AU" altLang="en-US" sz="2000" dirty="0"/>
              <a:t> – </a:t>
            </a:r>
            <a:r>
              <a:rPr lang="en-AU" altLang="en-US" sz="2000" dirty="0" err="1"/>
              <a:t>piwi</a:t>
            </a:r>
            <a:r>
              <a:rPr lang="en-AU" altLang="en-US" sz="2000" dirty="0"/>
              <a:t> proteins</a:t>
            </a:r>
          </a:p>
          <a:p>
            <a:r>
              <a:rPr lang="en-AU" altLang="en-US" sz="2000" dirty="0" smtClean="0"/>
              <a:t>              - Generated </a:t>
            </a:r>
            <a:r>
              <a:rPr lang="en-AU" altLang="en-US" sz="2000" dirty="0"/>
              <a:t>by a non-</a:t>
            </a:r>
            <a:r>
              <a:rPr lang="en-AU" altLang="en-US" sz="2000" dirty="0" err="1"/>
              <a:t>dsRNA</a:t>
            </a:r>
            <a:r>
              <a:rPr lang="en-AU" altLang="en-US" sz="2000" dirty="0"/>
              <a:t> mechanism</a:t>
            </a:r>
          </a:p>
          <a:p>
            <a:r>
              <a:rPr lang="en-AU" altLang="en-US" sz="2000" dirty="0" smtClean="0"/>
              <a:t>              - Generated </a:t>
            </a:r>
            <a:r>
              <a:rPr lang="en-AU" altLang="en-US" sz="2000" dirty="0"/>
              <a:t>from specific locations in the genome 150 KB in size</a:t>
            </a:r>
          </a:p>
          <a:p>
            <a:r>
              <a:rPr lang="en-AU" altLang="en-US" sz="2000" dirty="0" smtClean="0"/>
              <a:t>              - Maintains </a:t>
            </a:r>
            <a:r>
              <a:rPr lang="en-AU" altLang="en-US" sz="2000" dirty="0"/>
              <a:t>integrity of the </a:t>
            </a:r>
            <a:r>
              <a:rPr lang="en-AU" altLang="en-US" sz="2000" dirty="0" err="1"/>
              <a:t>germline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428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Plants can recover from viral infection and become resistant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2057400"/>
            <a:ext cx="3276600" cy="1477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latin typeface="Arial" pitchFamily="34" charset="0"/>
                <a:ea typeface="+mn-ea"/>
                <a:cs typeface="+mn-cs"/>
              </a:rPr>
              <a:t>Younger leaves produced on a virus-infected plant can be symptom-free, indicating that the plant has </a:t>
            </a:r>
            <a:r>
              <a:rPr lang="en-GB" b="1" dirty="0">
                <a:latin typeface="Arial" pitchFamily="34" charset="0"/>
                <a:ea typeface="+mn-ea"/>
                <a:cs typeface="+mn-cs"/>
              </a:rPr>
              <a:t>recovered</a:t>
            </a:r>
            <a:r>
              <a:rPr lang="en-GB" dirty="0">
                <a:latin typeface="Arial" pitchFamily="34" charset="0"/>
                <a:ea typeface="+mn-ea"/>
                <a:cs typeface="+mn-cs"/>
              </a:rPr>
              <a:t> from the infection.</a:t>
            </a:r>
          </a:p>
        </p:txBody>
      </p:sp>
      <p:grpSp>
        <p:nvGrpSpPr>
          <p:cNvPr id="11268" name="Group 37"/>
          <p:cNvGrpSpPr>
            <a:grpSpLocks/>
          </p:cNvGrpSpPr>
          <p:nvPr/>
        </p:nvGrpSpPr>
        <p:grpSpPr bwMode="auto">
          <a:xfrm>
            <a:off x="762000" y="1828800"/>
            <a:ext cx="4343400" cy="3827463"/>
            <a:chOff x="762003" y="1828799"/>
            <a:chExt cx="4343397" cy="3827464"/>
          </a:xfrm>
        </p:grpSpPr>
        <p:sp>
          <p:nvSpPr>
            <p:cNvPr id="53" name="Can 52"/>
            <p:cNvSpPr/>
            <p:nvPr/>
          </p:nvSpPr>
          <p:spPr bwMode="auto">
            <a:xfrm>
              <a:off x="3048001" y="4724400"/>
              <a:ext cx="1025524" cy="931863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270" name="Group 48"/>
            <p:cNvGrpSpPr>
              <a:grpSpLocks/>
            </p:cNvGrpSpPr>
            <p:nvPr/>
          </p:nvGrpSpPr>
          <p:grpSpPr bwMode="auto">
            <a:xfrm>
              <a:off x="762003" y="1828799"/>
              <a:ext cx="4343397" cy="3313114"/>
              <a:chOff x="2133603" y="1752594"/>
              <a:chExt cx="4343397" cy="3313337"/>
            </a:xfrm>
          </p:grpSpPr>
          <p:grpSp>
            <p:nvGrpSpPr>
              <p:cNvPr id="11272" name="Group 47"/>
              <p:cNvGrpSpPr>
                <a:grpSpLocks/>
              </p:cNvGrpSpPr>
              <p:nvPr/>
            </p:nvGrpSpPr>
            <p:grpSpPr bwMode="auto">
              <a:xfrm>
                <a:off x="2133603" y="1752594"/>
                <a:ext cx="4343397" cy="3313337"/>
                <a:chOff x="2133603" y="1752594"/>
                <a:chExt cx="4343397" cy="3313337"/>
              </a:xfrm>
            </p:grpSpPr>
            <p:grpSp>
              <p:nvGrpSpPr>
                <p:cNvPr id="11279" name="Group 10"/>
                <p:cNvGrpSpPr>
                  <a:grpSpLocks/>
                </p:cNvGrpSpPr>
                <p:nvPr/>
              </p:nvGrpSpPr>
              <p:grpSpPr bwMode="auto">
                <a:xfrm rot="-5400000">
                  <a:off x="1720322" y="2165875"/>
                  <a:ext cx="2426763" cy="1600202"/>
                  <a:chOff x="4089072" y="1143000"/>
                  <a:chExt cx="3831733" cy="1600202"/>
                </a:xfrm>
              </p:grpSpPr>
              <p:sp>
                <p:nvSpPr>
                  <p:cNvPr id="11303" name="TextBox 7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3771070" y="1649428"/>
                    <a:ext cx="1219200" cy="5831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/>
                    <a:r>
                      <a:rPr lang="en-GB" altLang="en-US"/>
                      <a:t>OLDEST</a:t>
                    </a:r>
                  </a:p>
                </p:txBody>
              </p:sp>
              <p:sp>
                <p:nvSpPr>
                  <p:cNvPr id="11304" name="TextBox 8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6829107" y="1651503"/>
                    <a:ext cx="1600202" cy="5831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/>
                    <a:r>
                      <a:rPr lang="en-GB" altLang="en-US"/>
                      <a:t>YOUNGEST</a:t>
                    </a:r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4752273" y="1752600"/>
                    <a:ext cx="2526804" cy="381000"/>
                  </a:xfrm>
                  <a:prstGeom prst="rightArrow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8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1280" name="Group 46"/>
                <p:cNvGrpSpPr>
                  <a:grpSpLocks/>
                </p:cNvGrpSpPr>
                <p:nvPr/>
              </p:nvGrpSpPr>
              <p:grpSpPr bwMode="auto">
                <a:xfrm>
                  <a:off x="2209800" y="2514600"/>
                  <a:ext cx="4267200" cy="2551331"/>
                  <a:chOff x="2209800" y="2514600"/>
                  <a:chExt cx="4267200" cy="2551331"/>
                </a:xfrm>
              </p:grpSpPr>
              <p:sp>
                <p:nvSpPr>
                  <p:cNvPr id="11281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9800" y="4419600"/>
                    <a:ext cx="1905000" cy="6463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/>
                    <a:r>
                      <a:rPr lang="en-GB" altLang="en-US" b="1">
                        <a:solidFill>
                          <a:srgbClr val="FF0000"/>
                        </a:solidFill>
                      </a:rPr>
                      <a:t>Inoculate with virus</a:t>
                    </a:r>
                  </a:p>
                </p:txBody>
              </p:sp>
              <p:grpSp>
                <p:nvGrpSpPr>
                  <p:cNvPr id="11282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503071" y="2514600"/>
                    <a:ext cx="2973929" cy="2268041"/>
                    <a:chOff x="3503071" y="2514600"/>
                    <a:chExt cx="2973929" cy="2268041"/>
                  </a:xfrm>
                </p:grpSpPr>
                <p:grpSp>
                  <p:nvGrpSpPr>
                    <p:cNvPr id="11284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1400" y="2514600"/>
                      <a:ext cx="2895600" cy="2268041"/>
                      <a:chOff x="2880885" y="2968298"/>
                      <a:chExt cx="2688883" cy="2100544"/>
                    </a:xfrm>
                  </p:grpSpPr>
                  <p:sp>
                    <p:nvSpPr>
                      <p:cNvPr id="20" name="Freeform 19"/>
                      <p:cNvSpPr/>
                      <p:nvPr/>
                    </p:nvSpPr>
                    <p:spPr bwMode="auto">
                      <a:xfrm rot="14844364" flipH="1">
                        <a:off x="4559310" y="3141523"/>
                        <a:ext cx="633726" cy="1387191"/>
                      </a:xfrm>
                      <a:custGeom>
                        <a:avLst/>
                        <a:gdLst>
                          <a:gd name="connsiteX0" fmla="*/ 746975 w 986313"/>
                          <a:gd name="connsiteY0" fmla="*/ 4293 h 1962465"/>
                          <a:gd name="connsiteX1" fmla="*/ 772733 w 986313"/>
                          <a:gd name="connsiteY1" fmla="*/ 42929 h 1962465"/>
                          <a:gd name="connsiteX2" fmla="*/ 811370 w 986313"/>
                          <a:gd name="connsiteY2" fmla="*/ 68687 h 1962465"/>
                          <a:gd name="connsiteX3" fmla="*/ 862885 w 986313"/>
                          <a:gd name="connsiteY3" fmla="*/ 145960 h 1962465"/>
                          <a:gd name="connsiteX4" fmla="*/ 888643 w 986313"/>
                          <a:gd name="connsiteY4" fmla="*/ 184597 h 1962465"/>
                          <a:gd name="connsiteX5" fmla="*/ 901522 w 986313"/>
                          <a:gd name="connsiteY5" fmla="*/ 236112 h 1962465"/>
                          <a:gd name="connsiteX6" fmla="*/ 940158 w 986313"/>
                          <a:gd name="connsiteY6" fmla="*/ 352022 h 1962465"/>
                          <a:gd name="connsiteX7" fmla="*/ 953037 w 986313"/>
                          <a:gd name="connsiteY7" fmla="*/ 390659 h 1962465"/>
                          <a:gd name="connsiteX8" fmla="*/ 965916 w 986313"/>
                          <a:gd name="connsiteY8" fmla="*/ 429295 h 1962465"/>
                          <a:gd name="connsiteX9" fmla="*/ 965916 w 986313"/>
                          <a:gd name="connsiteY9" fmla="*/ 751267 h 1962465"/>
                          <a:gd name="connsiteX10" fmla="*/ 953037 w 986313"/>
                          <a:gd name="connsiteY10" fmla="*/ 854298 h 1962465"/>
                          <a:gd name="connsiteX11" fmla="*/ 927279 w 986313"/>
                          <a:gd name="connsiteY11" fmla="*/ 931571 h 1962465"/>
                          <a:gd name="connsiteX12" fmla="*/ 914400 w 986313"/>
                          <a:gd name="connsiteY12" fmla="*/ 983087 h 1962465"/>
                          <a:gd name="connsiteX13" fmla="*/ 850006 w 986313"/>
                          <a:gd name="connsiteY13" fmla="*/ 1060360 h 1962465"/>
                          <a:gd name="connsiteX14" fmla="*/ 824248 w 986313"/>
                          <a:gd name="connsiteY14" fmla="*/ 1098997 h 1962465"/>
                          <a:gd name="connsiteX15" fmla="*/ 746975 w 986313"/>
                          <a:gd name="connsiteY15" fmla="*/ 1176270 h 1962465"/>
                          <a:gd name="connsiteX16" fmla="*/ 682581 w 986313"/>
                          <a:gd name="connsiteY16" fmla="*/ 1292180 h 1962465"/>
                          <a:gd name="connsiteX17" fmla="*/ 643944 w 986313"/>
                          <a:gd name="connsiteY17" fmla="*/ 1317938 h 1962465"/>
                          <a:gd name="connsiteX18" fmla="*/ 592429 w 986313"/>
                          <a:gd name="connsiteY18" fmla="*/ 1395211 h 1962465"/>
                          <a:gd name="connsiteX19" fmla="*/ 566671 w 986313"/>
                          <a:gd name="connsiteY19" fmla="*/ 1433847 h 1962465"/>
                          <a:gd name="connsiteX20" fmla="*/ 528034 w 986313"/>
                          <a:gd name="connsiteY20" fmla="*/ 1459605 h 1962465"/>
                          <a:gd name="connsiteX21" fmla="*/ 476519 w 986313"/>
                          <a:gd name="connsiteY21" fmla="*/ 1536878 h 1962465"/>
                          <a:gd name="connsiteX22" fmla="*/ 450761 w 986313"/>
                          <a:gd name="connsiteY22" fmla="*/ 1575515 h 1962465"/>
                          <a:gd name="connsiteX23" fmla="*/ 412124 w 986313"/>
                          <a:gd name="connsiteY23" fmla="*/ 1627031 h 1962465"/>
                          <a:gd name="connsiteX24" fmla="*/ 360609 w 986313"/>
                          <a:gd name="connsiteY24" fmla="*/ 1704304 h 1962465"/>
                          <a:gd name="connsiteX25" fmla="*/ 334851 w 986313"/>
                          <a:gd name="connsiteY25" fmla="*/ 1742940 h 1962465"/>
                          <a:gd name="connsiteX26" fmla="*/ 309093 w 986313"/>
                          <a:gd name="connsiteY26" fmla="*/ 1781577 h 1962465"/>
                          <a:gd name="connsiteX27" fmla="*/ 244699 w 986313"/>
                          <a:gd name="connsiteY27" fmla="*/ 1858850 h 1962465"/>
                          <a:gd name="connsiteX28" fmla="*/ 218941 w 986313"/>
                          <a:gd name="connsiteY28" fmla="*/ 1936124 h 1962465"/>
                          <a:gd name="connsiteX29" fmla="*/ 206062 w 986313"/>
                          <a:gd name="connsiteY29" fmla="*/ 1884608 h 1962465"/>
                          <a:gd name="connsiteX30" fmla="*/ 180305 w 986313"/>
                          <a:gd name="connsiteY30" fmla="*/ 1742940 h 1962465"/>
                          <a:gd name="connsiteX31" fmla="*/ 141668 w 986313"/>
                          <a:gd name="connsiteY31" fmla="*/ 1627031 h 1962465"/>
                          <a:gd name="connsiteX32" fmla="*/ 128789 w 986313"/>
                          <a:gd name="connsiteY32" fmla="*/ 1588394 h 1962465"/>
                          <a:gd name="connsiteX33" fmla="*/ 103031 w 986313"/>
                          <a:gd name="connsiteY33" fmla="*/ 1485363 h 1962465"/>
                          <a:gd name="connsiteX34" fmla="*/ 90153 w 986313"/>
                          <a:gd name="connsiteY34" fmla="*/ 1446726 h 1962465"/>
                          <a:gd name="connsiteX35" fmla="*/ 64395 w 986313"/>
                          <a:gd name="connsiteY35" fmla="*/ 1343695 h 1962465"/>
                          <a:gd name="connsiteX36" fmla="*/ 25758 w 986313"/>
                          <a:gd name="connsiteY36" fmla="*/ 1227786 h 1962465"/>
                          <a:gd name="connsiteX37" fmla="*/ 12879 w 986313"/>
                          <a:gd name="connsiteY37" fmla="*/ 1189149 h 1962465"/>
                          <a:gd name="connsiteX38" fmla="*/ 0 w 986313"/>
                          <a:gd name="connsiteY38" fmla="*/ 1137633 h 1962465"/>
                          <a:gd name="connsiteX39" fmla="*/ 38637 w 986313"/>
                          <a:gd name="connsiteY39" fmla="*/ 880056 h 1962465"/>
                          <a:gd name="connsiteX40" fmla="*/ 51516 w 986313"/>
                          <a:gd name="connsiteY40" fmla="*/ 738388 h 1962465"/>
                          <a:gd name="connsiteX41" fmla="*/ 115910 w 986313"/>
                          <a:gd name="connsiteY41" fmla="*/ 622478 h 1962465"/>
                          <a:gd name="connsiteX42" fmla="*/ 167426 w 986313"/>
                          <a:gd name="connsiteY42" fmla="*/ 545205 h 1962465"/>
                          <a:gd name="connsiteX43" fmla="*/ 193184 w 986313"/>
                          <a:gd name="connsiteY43" fmla="*/ 506569 h 1962465"/>
                          <a:gd name="connsiteX44" fmla="*/ 231820 w 986313"/>
                          <a:gd name="connsiteY44" fmla="*/ 467932 h 1962465"/>
                          <a:gd name="connsiteX45" fmla="*/ 296215 w 986313"/>
                          <a:gd name="connsiteY45" fmla="*/ 403538 h 1962465"/>
                          <a:gd name="connsiteX46" fmla="*/ 360609 w 986313"/>
                          <a:gd name="connsiteY46" fmla="*/ 339143 h 1962465"/>
                          <a:gd name="connsiteX47" fmla="*/ 399246 w 986313"/>
                          <a:gd name="connsiteY47" fmla="*/ 300507 h 1962465"/>
                          <a:gd name="connsiteX48" fmla="*/ 476519 w 986313"/>
                          <a:gd name="connsiteY48" fmla="*/ 248991 h 1962465"/>
                          <a:gd name="connsiteX49" fmla="*/ 515155 w 986313"/>
                          <a:gd name="connsiteY49" fmla="*/ 210355 h 1962465"/>
                          <a:gd name="connsiteX50" fmla="*/ 592429 w 986313"/>
                          <a:gd name="connsiteY50" fmla="*/ 158839 h 1962465"/>
                          <a:gd name="connsiteX51" fmla="*/ 631065 w 986313"/>
                          <a:gd name="connsiteY51" fmla="*/ 133081 h 1962465"/>
                          <a:gd name="connsiteX52" fmla="*/ 669702 w 986313"/>
                          <a:gd name="connsiteY52" fmla="*/ 107324 h 1962465"/>
                          <a:gd name="connsiteX53" fmla="*/ 708339 w 986313"/>
                          <a:gd name="connsiteY53" fmla="*/ 81566 h 1962465"/>
                          <a:gd name="connsiteX54" fmla="*/ 746975 w 986313"/>
                          <a:gd name="connsiteY54" fmla="*/ 68687 h 1962465"/>
                          <a:gd name="connsiteX55" fmla="*/ 746975 w 986313"/>
                          <a:gd name="connsiteY55" fmla="*/ 4293 h 19624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</a:cxnLst>
                        <a:rect l="l" t="t" r="r" b="b"/>
                        <a:pathLst>
                          <a:path w="986313" h="1962465">
                            <a:moveTo>
                              <a:pt x="746975" y="4293"/>
                            </a:moveTo>
                            <a:cubicBezTo>
                              <a:pt x="751268" y="0"/>
                              <a:pt x="761788" y="31984"/>
                              <a:pt x="772733" y="42929"/>
                            </a:cubicBezTo>
                            <a:cubicBezTo>
                              <a:pt x="783678" y="53874"/>
                              <a:pt x="801177" y="57038"/>
                              <a:pt x="811370" y="68687"/>
                            </a:cubicBezTo>
                            <a:cubicBezTo>
                              <a:pt x="831755" y="91984"/>
                              <a:pt x="845713" y="120202"/>
                              <a:pt x="862885" y="145960"/>
                            </a:cubicBezTo>
                            <a:lnTo>
                              <a:pt x="888643" y="184597"/>
                            </a:lnTo>
                            <a:cubicBezTo>
                              <a:pt x="892936" y="201769"/>
                              <a:pt x="896436" y="219158"/>
                              <a:pt x="901522" y="236112"/>
                            </a:cubicBezTo>
                            <a:cubicBezTo>
                              <a:pt x="901541" y="236175"/>
                              <a:pt x="933708" y="332672"/>
                              <a:pt x="940158" y="352022"/>
                            </a:cubicBezTo>
                            <a:lnTo>
                              <a:pt x="953037" y="390659"/>
                            </a:lnTo>
                            <a:lnTo>
                              <a:pt x="965916" y="429295"/>
                            </a:lnTo>
                            <a:cubicBezTo>
                              <a:pt x="986313" y="592471"/>
                              <a:pt x="984101" y="523961"/>
                              <a:pt x="965916" y="751267"/>
                            </a:cubicBezTo>
                            <a:cubicBezTo>
                              <a:pt x="963156" y="785768"/>
                              <a:pt x="960289" y="820455"/>
                              <a:pt x="953037" y="854298"/>
                            </a:cubicBezTo>
                            <a:cubicBezTo>
                              <a:pt x="947348" y="880846"/>
                              <a:pt x="933864" y="905231"/>
                              <a:pt x="927279" y="931571"/>
                            </a:cubicBezTo>
                            <a:cubicBezTo>
                              <a:pt x="922986" y="948743"/>
                              <a:pt x="921372" y="966818"/>
                              <a:pt x="914400" y="983087"/>
                            </a:cubicBezTo>
                            <a:cubicBezTo>
                              <a:pt x="897470" y="1022591"/>
                              <a:pt x="877313" y="1027592"/>
                              <a:pt x="850006" y="1060360"/>
                            </a:cubicBezTo>
                            <a:cubicBezTo>
                              <a:pt x="840097" y="1072251"/>
                              <a:pt x="834531" y="1087428"/>
                              <a:pt x="824248" y="1098997"/>
                            </a:cubicBezTo>
                            <a:cubicBezTo>
                              <a:pt x="800047" y="1126223"/>
                              <a:pt x="746975" y="1176270"/>
                              <a:pt x="746975" y="1176270"/>
                            </a:cubicBezTo>
                            <a:cubicBezTo>
                              <a:pt x="733554" y="1216532"/>
                              <a:pt x="720539" y="1266875"/>
                              <a:pt x="682581" y="1292180"/>
                            </a:cubicBezTo>
                            <a:lnTo>
                              <a:pt x="643944" y="1317938"/>
                            </a:lnTo>
                            <a:lnTo>
                              <a:pt x="592429" y="1395211"/>
                            </a:lnTo>
                            <a:cubicBezTo>
                              <a:pt x="583843" y="1408090"/>
                              <a:pt x="579550" y="1425261"/>
                              <a:pt x="566671" y="1433847"/>
                            </a:cubicBezTo>
                            <a:lnTo>
                              <a:pt x="528034" y="1459605"/>
                            </a:lnTo>
                            <a:cubicBezTo>
                              <a:pt x="505401" y="1527505"/>
                              <a:pt x="530114" y="1472564"/>
                              <a:pt x="476519" y="1536878"/>
                            </a:cubicBezTo>
                            <a:cubicBezTo>
                              <a:pt x="466610" y="1548769"/>
                              <a:pt x="459758" y="1562920"/>
                              <a:pt x="450761" y="1575515"/>
                            </a:cubicBezTo>
                            <a:cubicBezTo>
                              <a:pt x="438285" y="1592982"/>
                              <a:pt x="424433" y="1609446"/>
                              <a:pt x="412124" y="1627031"/>
                            </a:cubicBezTo>
                            <a:cubicBezTo>
                              <a:pt x="394371" y="1652392"/>
                              <a:pt x="377781" y="1678546"/>
                              <a:pt x="360609" y="1704304"/>
                            </a:cubicBezTo>
                            <a:lnTo>
                              <a:pt x="334851" y="1742940"/>
                            </a:lnTo>
                            <a:cubicBezTo>
                              <a:pt x="326265" y="1755819"/>
                              <a:pt x="320038" y="1770632"/>
                              <a:pt x="309093" y="1781577"/>
                            </a:cubicBezTo>
                            <a:cubicBezTo>
                              <a:pt x="259512" y="1831159"/>
                              <a:pt x="280560" y="1805060"/>
                              <a:pt x="244699" y="1858850"/>
                            </a:cubicBezTo>
                            <a:cubicBezTo>
                              <a:pt x="236113" y="1884608"/>
                              <a:pt x="225526" y="1962465"/>
                              <a:pt x="218941" y="1936124"/>
                            </a:cubicBezTo>
                            <a:cubicBezTo>
                              <a:pt x="214648" y="1918952"/>
                              <a:pt x="209533" y="1901965"/>
                              <a:pt x="206062" y="1884608"/>
                            </a:cubicBezTo>
                            <a:cubicBezTo>
                              <a:pt x="198697" y="1847782"/>
                              <a:pt x="190667" y="1780934"/>
                              <a:pt x="180305" y="1742940"/>
                            </a:cubicBezTo>
                            <a:cubicBezTo>
                              <a:pt x="180303" y="1742931"/>
                              <a:pt x="148109" y="1646354"/>
                              <a:pt x="141668" y="1627031"/>
                            </a:cubicBezTo>
                            <a:cubicBezTo>
                              <a:pt x="137375" y="1614152"/>
                              <a:pt x="132082" y="1601564"/>
                              <a:pt x="128789" y="1588394"/>
                            </a:cubicBezTo>
                            <a:cubicBezTo>
                              <a:pt x="120203" y="1554050"/>
                              <a:pt x="114225" y="1518947"/>
                              <a:pt x="103031" y="1485363"/>
                            </a:cubicBezTo>
                            <a:cubicBezTo>
                              <a:pt x="98738" y="1472484"/>
                              <a:pt x="93725" y="1459823"/>
                              <a:pt x="90153" y="1446726"/>
                            </a:cubicBezTo>
                            <a:cubicBezTo>
                              <a:pt x="80839" y="1412573"/>
                              <a:pt x="75590" y="1377279"/>
                              <a:pt x="64395" y="1343695"/>
                            </a:cubicBezTo>
                            <a:lnTo>
                              <a:pt x="25758" y="1227786"/>
                            </a:lnTo>
                            <a:cubicBezTo>
                              <a:pt x="21465" y="1214907"/>
                              <a:pt x="16172" y="1202319"/>
                              <a:pt x="12879" y="1189149"/>
                            </a:cubicBezTo>
                            <a:lnTo>
                              <a:pt x="0" y="1137633"/>
                            </a:lnTo>
                            <a:cubicBezTo>
                              <a:pt x="12726" y="1061277"/>
                              <a:pt x="32747" y="944848"/>
                              <a:pt x="38637" y="880056"/>
                            </a:cubicBezTo>
                            <a:cubicBezTo>
                              <a:pt x="42930" y="832833"/>
                              <a:pt x="44810" y="785329"/>
                              <a:pt x="51516" y="738388"/>
                            </a:cubicBezTo>
                            <a:cubicBezTo>
                              <a:pt x="57698" y="695114"/>
                              <a:pt x="94461" y="654652"/>
                              <a:pt x="115910" y="622478"/>
                            </a:cubicBezTo>
                            <a:lnTo>
                              <a:pt x="167426" y="545205"/>
                            </a:lnTo>
                            <a:cubicBezTo>
                              <a:pt x="176012" y="532326"/>
                              <a:pt x="182239" y="517514"/>
                              <a:pt x="193184" y="506569"/>
                            </a:cubicBezTo>
                            <a:cubicBezTo>
                              <a:pt x="206063" y="493690"/>
                              <a:pt x="220160" y="481924"/>
                              <a:pt x="231820" y="467932"/>
                            </a:cubicBezTo>
                            <a:cubicBezTo>
                              <a:pt x="285480" y="403540"/>
                              <a:pt x="225383" y="450757"/>
                              <a:pt x="296215" y="403538"/>
                            </a:cubicBezTo>
                            <a:cubicBezTo>
                              <a:pt x="343434" y="332706"/>
                              <a:pt x="296217" y="392803"/>
                              <a:pt x="360609" y="339143"/>
                            </a:cubicBezTo>
                            <a:cubicBezTo>
                              <a:pt x="374601" y="327483"/>
                              <a:pt x="384869" y="311689"/>
                              <a:pt x="399246" y="300507"/>
                            </a:cubicBezTo>
                            <a:cubicBezTo>
                              <a:pt x="423682" y="281501"/>
                              <a:pt x="454629" y="270881"/>
                              <a:pt x="476519" y="248991"/>
                            </a:cubicBezTo>
                            <a:cubicBezTo>
                              <a:pt x="489398" y="236112"/>
                              <a:pt x="500778" y="221537"/>
                              <a:pt x="515155" y="210355"/>
                            </a:cubicBezTo>
                            <a:cubicBezTo>
                              <a:pt x="539591" y="191349"/>
                              <a:pt x="566671" y="176011"/>
                              <a:pt x="592429" y="158839"/>
                            </a:cubicBezTo>
                            <a:lnTo>
                              <a:pt x="631065" y="133081"/>
                            </a:lnTo>
                            <a:lnTo>
                              <a:pt x="669702" y="107324"/>
                            </a:lnTo>
                            <a:cubicBezTo>
                              <a:pt x="682581" y="98738"/>
                              <a:pt x="693655" y="86461"/>
                              <a:pt x="708339" y="81566"/>
                            </a:cubicBezTo>
                            <a:cubicBezTo>
                              <a:pt x="721218" y="77273"/>
                              <a:pt x="736115" y="76832"/>
                              <a:pt x="746975" y="68687"/>
                            </a:cubicBezTo>
                            <a:cubicBezTo>
                              <a:pt x="754654" y="62927"/>
                              <a:pt x="742682" y="8586"/>
                              <a:pt x="746975" y="4293"/>
                            </a:cubicBez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008000">
                              <a:shade val="30000"/>
                              <a:satMod val="115000"/>
                            </a:srgbClr>
                          </a:gs>
                          <a:gs pos="50000">
                            <a:srgbClr val="008000">
                              <a:shade val="67500"/>
                              <a:satMod val="115000"/>
                            </a:srgbClr>
                          </a:gs>
                          <a:gs pos="100000">
                            <a:srgbClr val="008000">
                              <a:shade val="100000"/>
                              <a:satMod val="115000"/>
                            </a:srgbClr>
                          </a:gs>
                        </a:gsLst>
                        <a:lin ang="10800000" scaled="1"/>
                        <a:tileRect/>
                      </a:gradFill>
                      <a:ln w="28575">
                        <a:solidFill>
                          <a:srgbClr val="0099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  <p:grpSp>
                    <p:nvGrpSpPr>
                      <p:cNvPr id="11288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885" y="2968298"/>
                        <a:ext cx="1779028" cy="2100544"/>
                        <a:chOff x="2880885" y="2968298"/>
                        <a:chExt cx="1779028" cy="2100544"/>
                      </a:xfrm>
                    </p:grpSpPr>
                    <p:sp>
                      <p:nvSpPr>
                        <p:cNvPr id="24" name="Freeform 23"/>
                        <p:cNvSpPr/>
                        <p:nvPr/>
                      </p:nvSpPr>
                      <p:spPr bwMode="auto">
                        <a:xfrm rot="6802795">
                          <a:off x="3151348" y="3121343"/>
                          <a:ext cx="532271" cy="1073194"/>
                        </a:xfrm>
                        <a:custGeom>
                          <a:avLst/>
                          <a:gdLst>
                            <a:gd name="connsiteX0" fmla="*/ 746975 w 986313"/>
                            <a:gd name="connsiteY0" fmla="*/ 4293 h 1962465"/>
                            <a:gd name="connsiteX1" fmla="*/ 772733 w 986313"/>
                            <a:gd name="connsiteY1" fmla="*/ 42929 h 1962465"/>
                            <a:gd name="connsiteX2" fmla="*/ 811370 w 986313"/>
                            <a:gd name="connsiteY2" fmla="*/ 68687 h 1962465"/>
                            <a:gd name="connsiteX3" fmla="*/ 862885 w 986313"/>
                            <a:gd name="connsiteY3" fmla="*/ 145960 h 1962465"/>
                            <a:gd name="connsiteX4" fmla="*/ 888643 w 986313"/>
                            <a:gd name="connsiteY4" fmla="*/ 184597 h 1962465"/>
                            <a:gd name="connsiteX5" fmla="*/ 901522 w 986313"/>
                            <a:gd name="connsiteY5" fmla="*/ 236112 h 1962465"/>
                            <a:gd name="connsiteX6" fmla="*/ 940158 w 986313"/>
                            <a:gd name="connsiteY6" fmla="*/ 352022 h 1962465"/>
                            <a:gd name="connsiteX7" fmla="*/ 953037 w 986313"/>
                            <a:gd name="connsiteY7" fmla="*/ 390659 h 1962465"/>
                            <a:gd name="connsiteX8" fmla="*/ 965916 w 986313"/>
                            <a:gd name="connsiteY8" fmla="*/ 429295 h 1962465"/>
                            <a:gd name="connsiteX9" fmla="*/ 965916 w 986313"/>
                            <a:gd name="connsiteY9" fmla="*/ 751267 h 1962465"/>
                            <a:gd name="connsiteX10" fmla="*/ 953037 w 986313"/>
                            <a:gd name="connsiteY10" fmla="*/ 854298 h 1962465"/>
                            <a:gd name="connsiteX11" fmla="*/ 927279 w 986313"/>
                            <a:gd name="connsiteY11" fmla="*/ 931571 h 1962465"/>
                            <a:gd name="connsiteX12" fmla="*/ 914400 w 986313"/>
                            <a:gd name="connsiteY12" fmla="*/ 983087 h 1962465"/>
                            <a:gd name="connsiteX13" fmla="*/ 850006 w 986313"/>
                            <a:gd name="connsiteY13" fmla="*/ 1060360 h 1962465"/>
                            <a:gd name="connsiteX14" fmla="*/ 824248 w 986313"/>
                            <a:gd name="connsiteY14" fmla="*/ 1098997 h 1962465"/>
                            <a:gd name="connsiteX15" fmla="*/ 746975 w 986313"/>
                            <a:gd name="connsiteY15" fmla="*/ 1176270 h 1962465"/>
                            <a:gd name="connsiteX16" fmla="*/ 682581 w 986313"/>
                            <a:gd name="connsiteY16" fmla="*/ 1292180 h 1962465"/>
                            <a:gd name="connsiteX17" fmla="*/ 643944 w 986313"/>
                            <a:gd name="connsiteY17" fmla="*/ 1317938 h 1962465"/>
                            <a:gd name="connsiteX18" fmla="*/ 592429 w 986313"/>
                            <a:gd name="connsiteY18" fmla="*/ 1395211 h 1962465"/>
                            <a:gd name="connsiteX19" fmla="*/ 566671 w 986313"/>
                            <a:gd name="connsiteY19" fmla="*/ 1433847 h 1962465"/>
                            <a:gd name="connsiteX20" fmla="*/ 528034 w 986313"/>
                            <a:gd name="connsiteY20" fmla="*/ 1459605 h 1962465"/>
                            <a:gd name="connsiteX21" fmla="*/ 476519 w 986313"/>
                            <a:gd name="connsiteY21" fmla="*/ 1536878 h 1962465"/>
                            <a:gd name="connsiteX22" fmla="*/ 450761 w 986313"/>
                            <a:gd name="connsiteY22" fmla="*/ 1575515 h 1962465"/>
                            <a:gd name="connsiteX23" fmla="*/ 412124 w 986313"/>
                            <a:gd name="connsiteY23" fmla="*/ 1627031 h 1962465"/>
                            <a:gd name="connsiteX24" fmla="*/ 360609 w 986313"/>
                            <a:gd name="connsiteY24" fmla="*/ 1704304 h 1962465"/>
                            <a:gd name="connsiteX25" fmla="*/ 334851 w 986313"/>
                            <a:gd name="connsiteY25" fmla="*/ 1742940 h 1962465"/>
                            <a:gd name="connsiteX26" fmla="*/ 309093 w 986313"/>
                            <a:gd name="connsiteY26" fmla="*/ 1781577 h 1962465"/>
                            <a:gd name="connsiteX27" fmla="*/ 244699 w 986313"/>
                            <a:gd name="connsiteY27" fmla="*/ 1858850 h 1962465"/>
                            <a:gd name="connsiteX28" fmla="*/ 218941 w 986313"/>
                            <a:gd name="connsiteY28" fmla="*/ 1936124 h 1962465"/>
                            <a:gd name="connsiteX29" fmla="*/ 206062 w 986313"/>
                            <a:gd name="connsiteY29" fmla="*/ 1884608 h 1962465"/>
                            <a:gd name="connsiteX30" fmla="*/ 180305 w 986313"/>
                            <a:gd name="connsiteY30" fmla="*/ 1742940 h 1962465"/>
                            <a:gd name="connsiteX31" fmla="*/ 141668 w 986313"/>
                            <a:gd name="connsiteY31" fmla="*/ 1627031 h 1962465"/>
                            <a:gd name="connsiteX32" fmla="*/ 128789 w 986313"/>
                            <a:gd name="connsiteY32" fmla="*/ 1588394 h 1962465"/>
                            <a:gd name="connsiteX33" fmla="*/ 103031 w 986313"/>
                            <a:gd name="connsiteY33" fmla="*/ 1485363 h 1962465"/>
                            <a:gd name="connsiteX34" fmla="*/ 90153 w 986313"/>
                            <a:gd name="connsiteY34" fmla="*/ 1446726 h 1962465"/>
                            <a:gd name="connsiteX35" fmla="*/ 64395 w 986313"/>
                            <a:gd name="connsiteY35" fmla="*/ 1343695 h 1962465"/>
                            <a:gd name="connsiteX36" fmla="*/ 25758 w 986313"/>
                            <a:gd name="connsiteY36" fmla="*/ 1227786 h 1962465"/>
                            <a:gd name="connsiteX37" fmla="*/ 12879 w 986313"/>
                            <a:gd name="connsiteY37" fmla="*/ 1189149 h 1962465"/>
                            <a:gd name="connsiteX38" fmla="*/ 0 w 986313"/>
                            <a:gd name="connsiteY38" fmla="*/ 1137633 h 1962465"/>
                            <a:gd name="connsiteX39" fmla="*/ 38637 w 986313"/>
                            <a:gd name="connsiteY39" fmla="*/ 880056 h 1962465"/>
                            <a:gd name="connsiteX40" fmla="*/ 51516 w 986313"/>
                            <a:gd name="connsiteY40" fmla="*/ 738388 h 1962465"/>
                            <a:gd name="connsiteX41" fmla="*/ 115910 w 986313"/>
                            <a:gd name="connsiteY41" fmla="*/ 622478 h 1962465"/>
                            <a:gd name="connsiteX42" fmla="*/ 167426 w 986313"/>
                            <a:gd name="connsiteY42" fmla="*/ 545205 h 1962465"/>
                            <a:gd name="connsiteX43" fmla="*/ 193184 w 986313"/>
                            <a:gd name="connsiteY43" fmla="*/ 506569 h 1962465"/>
                            <a:gd name="connsiteX44" fmla="*/ 231820 w 986313"/>
                            <a:gd name="connsiteY44" fmla="*/ 467932 h 1962465"/>
                            <a:gd name="connsiteX45" fmla="*/ 296215 w 986313"/>
                            <a:gd name="connsiteY45" fmla="*/ 403538 h 1962465"/>
                            <a:gd name="connsiteX46" fmla="*/ 360609 w 986313"/>
                            <a:gd name="connsiteY46" fmla="*/ 339143 h 1962465"/>
                            <a:gd name="connsiteX47" fmla="*/ 399246 w 986313"/>
                            <a:gd name="connsiteY47" fmla="*/ 300507 h 1962465"/>
                            <a:gd name="connsiteX48" fmla="*/ 476519 w 986313"/>
                            <a:gd name="connsiteY48" fmla="*/ 248991 h 1962465"/>
                            <a:gd name="connsiteX49" fmla="*/ 515155 w 986313"/>
                            <a:gd name="connsiteY49" fmla="*/ 210355 h 1962465"/>
                            <a:gd name="connsiteX50" fmla="*/ 592429 w 986313"/>
                            <a:gd name="connsiteY50" fmla="*/ 158839 h 1962465"/>
                            <a:gd name="connsiteX51" fmla="*/ 631065 w 986313"/>
                            <a:gd name="connsiteY51" fmla="*/ 133081 h 1962465"/>
                            <a:gd name="connsiteX52" fmla="*/ 669702 w 986313"/>
                            <a:gd name="connsiteY52" fmla="*/ 107324 h 1962465"/>
                            <a:gd name="connsiteX53" fmla="*/ 708339 w 986313"/>
                            <a:gd name="connsiteY53" fmla="*/ 81566 h 1962465"/>
                            <a:gd name="connsiteX54" fmla="*/ 746975 w 986313"/>
                            <a:gd name="connsiteY54" fmla="*/ 68687 h 1962465"/>
                            <a:gd name="connsiteX55" fmla="*/ 746975 w 986313"/>
                            <a:gd name="connsiteY55" fmla="*/ 4293 h 19624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</a:cxnLst>
                          <a:rect l="l" t="t" r="r" b="b"/>
                          <a:pathLst>
                            <a:path w="986313" h="1962465">
                              <a:moveTo>
                                <a:pt x="746975" y="4293"/>
                              </a:moveTo>
                              <a:cubicBezTo>
                                <a:pt x="751268" y="0"/>
                                <a:pt x="761788" y="31984"/>
                                <a:pt x="772733" y="42929"/>
                              </a:cubicBezTo>
                              <a:cubicBezTo>
                                <a:pt x="783678" y="53874"/>
                                <a:pt x="801177" y="57038"/>
                                <a:pt x="811370" y="68687"/>
                              </a:cubicBezTo>
                              <a:cubicBezTo>
                                <a:pt x="831755" y="91984"/>
                                <a:pt x="845713" y="120202"/>
                                <a:pt x="862885" y="145960"/>
                              </a:cubicBezTo>
                              <a:lnTo>
                                <a:pt x="888643" y="184597"/>
                              </a:lnTo>
                              <a:cubicBezTo>
                                <a:pt x="892936" y="201769"/>
                                <a:pt x="896436" y="219158"/>
                                <a:pt x="901522" y="236112"/>
                              </a:cubicBezTo>
                              <a:cubicBezTo>
                                <a:pt x="901541" y="236175"/>
                                <a:pt x="933708" y="332672"/>
                                <a:pt x="940158" y="352022"/>
                              </a:cubicBezTo>
                              <a:lnTo>
                                <a:pt x="953037" y="390659"/>
                              </a:lnTo>
                              <a:lnTo>
                                <a:pt x="965916" y="429295"/>
                              </a:lnTo>
                              <a:cubicBezTo>
                                <a:pt x="986313" y="592471"/>
                                <a:pt x="984101" y="523961"/>
                                <a:pt x="965916" y="751267"/>
                              </a:cubicBezTo>
                              <a:cubicBezTo>
                                <a:pt x="963156" y="785768"/>
                                <a:pt x="960289" y="820455"/>
                                <a:pt x="953037" y="854298"/>
                              </a:cubicBezTo>
                              <a:cubicBezTo>
                                <a:pt x="947348" y="880846"/>
                                <a:pt x="933864" y="905231"/>
                                <a:pt x="927279" y="931571"/>
                              </a:cubicBezTo>
                              <a:cubicBezTo>
                                <a:pt x="922986" y="948743"/>
                                <a:pt x="921372" y="966818"/>
                                <a:pt x="914400" y="983087"/>
                              </a:cubicBezTo>
                              <a:cubicBezTo>
                                <a:pt x="897470" y="1022591"/>
                                <a:pt x="877313" y="1027592"/>
                                <a:pt x="850006" y="1060360"/>
                              </a:cubicBezTo>
                              <a:cubicBezTo>
                                <a:pt x="840097" y="1072251"/>
                                <a:pt x="834531" y="1087428"/>
                                <a:pt x="824248" y="1098997"/>
                              </a:cubicBezTo>
                              <a:cubicBezTo>
                                <a:pt x="800047" y="1126223"/>
                                <a:pt x="746975" y="1176270"/>
                                <a:pt x="746975" y="1176270"/>
                              </a:cubicBezTo>
                              <a:cubicBezTo>
                                <a:pt x="733554" y="1216532"/>
                                <a:pt x="720539" y="1266875"/>
                                <a:pt x="682581" y="1292180"/>
                              </a:cubicBezTo>
                              <a:lnTo>
                                <a:pt x="643944" y="1317938"/>
                              </a:lnTo>
                              <a:lnTo>
                                <a:pt x="592429" y="1395211"/>
                              </a:lnTo>
                              <a:cubicBezTo>
                                <a:pt x="583843" y="1408090"/>
                                <a:pt x="579550" y="1425261"/>
                                <a:pt x="566671" y="1433847"/>
                              </a:cubicBezTo>
                              <a:lnTo>
                                <a:pt x="528034" y="1459605"/>
                              </a:lnTo>
                              <a:cubicBezTo>
                                <a:pt x="505401" y="1527505"/>
                                <a:pt x="530114" y="1472564"/>
                                <a:pt x="476519" y="1536878"/>
                              </a:cubicBezTo>
                              <a:cubicBezTo>
                                <a:pt x="466610" y="1548769"/>
                                <a:pt x="459758" y="1562920"/>
                                <a:pt x="450761" y="1575515"/>
                              </a:cubicBezTo>
                              <a:cubicBezTo>
                                <a:pt x="438285" y="1592982"/>
                                <a:pt x="424433" y="1609446"/>
                                <a:pt x="412124" y="1627031"/>
                              </a:cubicBezTo>
                              <a:cubicBezTo>
                                <a:pt x="394371" y="1652392"/>
                                <a:pt x="377781" y="1678546"/>
                                <a:pt x="360609" y="1704304"/>
                              </a:cubicBezTo>
                              <a:lnTo>
                                <a:pt x="334851" y="1742940"/>
                              </a:lnTo>
                              <a:cubicBezTo>
                                <a:pt x="326265" y="1755819"/>
                                <a:pt x="320038" y="1770632"/>
                                <a:pt x="309093" y="1781577"/>
                              </a:cubicBezTo>
                              <a:cubicBezTo>
                                <a:pt x="259512" y="1831159"/>
                                <a:pt x="280560" y="1805060"/>
                                <a:pt x="244699" y="1858850"/>
                              </a:cubicBezTo>
                              <a:cubicBezTo>
                                <a:pt x="236113" y="1884608"/>
                                <a:pt x="225526" y="1962465"/>
                                <a:pt x="218941" y="1936124"/>
                              </a:cubicBezTo>
                              <a:cubicBezTo>
                                <a:pt x="214648" y="1918952"/>
                                <a:pt x="209533" y="1901965"/>
                                <a:pt x="206062" y="1884608"/>
                              </a:cubicBezTo>
                              <a:cubicBezTo>
                                <a:pt x="198697" y="1847782"/>
                                <a:pt x="190667" y="1780934"/>
                                <a:pt x="180305" y="1742940"/>
                              </a:cubicBezTo>
                              <a:cubicBezTo>
                                <a:pt x="180303" y="1742931"/>
                                <a:pt x="148109" y="1646354"/>
                                <a:pt x="141668" y="1627031"/>
                              </a:cubicBezTo>
                              <a:cubicBezTo>
                                <a:pt x="137375" y="1614152"/>
                                <a:pt x="132082" y="1601564"/>
                                <a:pt x="128789" y="1588394"/>
                              </a:cubicBezTo>
                              <a:cubicBezTo>
                                <a:pt x="120203" y="1554050"/>
                                <a:pt x="114225" y="1518947"/>
                                <a:pt x="103031" y="1485363"/>
                              </a:cubicBezTo>
                              <a:cubicBezTo>
                                <a:pt x="98738" y="1472484"/>
                                <a:pt x="93725" y="1459823"/>
                                <a:pt x="90153" y="1446726"/>
                              </a:cubicBezTo>
                              <a:cubicBezTo>
                                <a:pt x="80839" y="1412573"/>
                                <a:pt x="75590" y="1377279"/>
                                <a:pt x="64395" y="1343695"/>
                              </a:cubicBezTo>
                              <a:lnTo>
                                <a:pt x="25758" y="1227786"/>
                              </a:lnTo>
                              <a:cubicBezTo>
                                <a:pt x="21465" y="1214907"/>
                                <a:pt x="16172" y="1202319"/>
                                <a:pt x="12879" y="1189149"/>
                              </a:cubicBezTo>
                              <a:lnTo>
                                <a:pt x="0" y="1137633"/>
                              </a:lnTo>
                              <a:cubicBezTo>
                                <a:pt x="12726" y="1061277"/>
                                <a:pt x="32747" y="944848"/>
                                <a:pt x="38637" y="880056"/>
                              </a:cubicBezTo>
                              <a:cubicBezTo>
                                <a:pt x="42930" y="832833"/>
                                <a:pt x="44810" y="785329"/>
                                <a:pt x="51516" y="738388"/>
                              </a:cubicBezTo>
                              <a:cubicBezTo>
                                <a:pt x="57698" y="695114"/>
                                <a:pt x="94461" y="654652"/>
                                <a:pt x="115910" y="622478"/>
                              </a:cubicBezTo>
                              <a:lnTo>
                                <a:pt x="167426" y="545205"/>
                              </a:lnTo>
                              <a:cubicBezTo>
                                <a:pt x="176012" y="532326"/>
                                <a:pt x="182239" y="517514"/>
                                <a:pt x="193184" y="506569"/>
                              </a:cubicBezTo>
                              <a:cubicBezTo>
                                <a:pt x="206063" y="493690"/>
                                <a:pt x="220160" y="481924"/>
                                <a:pt x="231820" y="467932"/>
                              </a:cubicBezTo>
                              <a:cubicBezTo>
                                <a:pt x="285480" y="403540"/>
                                <a:pt x="225383" y="450757"/>
                                <a:pt x="296215" y="403538"/>
                              </a:cubicBezTo>
                              <a:cubicBezTo>
                                <a:pt x="343434" y="332706"/>
                                <a:pt x="296217" y="392803"/>
                                <a:pt x="360609" y="339143"/>
                              </a:cubicBezTo>
                              <a:cubicBezTo>
                                <a:pt x="374601" y="327483"/>
                                <a:pt x="384869" y="311689"/>
                                <a:pt x="399246" y="300507"/>
                              </a:cubicBezTo>
                              <a:cubicBezTo>
                                <a:pt x="423682" y="281501"/>
                                <a:pt x="454629" y="270881"/>
                                <a:pt x="476519" y="248991"/>
                              </a:cubicBezTo>
                              <a:cubicBezTo>
                                <a:pt x="489398" y="236112"/>
                                <a:pt x="500778" y="221537"/>
                                <a:pt x="515155" y="210355"/>
                              </a:cubicBezTo>
                              <a:cubicBezTo>
                                <a:pt x="539591" y="191349"/>
                                <a:pt x="566671" y="176011"/>
                                <a:pt x="592429" y="158839"/>
                              </a:cubicBezTo>
                              <a:lnTo>
                                <a:pt x="631065" y="133081"/>
                              </a:lnTo>
                              <a:lnTo>
                                <a:pt x="669702" y="107324"/>
                              </a:lnTo>
                              <a:cubicBezTo>
                                <a:pt x="682581" y="98738"/>
                                <a:pt x="693655" y="86461"/>
                                <a:pt x="708339" y="81566"/>
                              </a:cubicBezTo>
                              <a:cubicBezTo>
                                <a:pt x="721218" y="77273"/>
                                <a:pt x="736115" y="76832"/>
                                <a:pt x="746975" y="68687"/>
                              </a:cubicBezTo>
                              <a:cubicBezTo>
                                <a:pt x="754654" y="62927"/>
                                <a:pt x="742682" y="8586"/>
                                <a:pt x="746975" y="4293"/>
                              </a:cubicBezTo>
                              <a:close/>
                            </a:path>
                          </a:pathLst>
                        </a:custGeom>
                        <a:gradFill flip="none" rotWithShape="1">
                          <a:gsLst>
                            <a:gs pos="0">
                              <a:srgbClr val="00800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00800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008000">
                                <a:shade val="100000"/>
                                <a:satMod val="115000"/>
                              </a:srgbClr>
                            </a:gs>
                          </a:gsLst>
                          <a:lin ang="10800000" scaled="1"/>
                          <a:tileRect/>
                        </a:gradFill>
                        <a:ln w="28575">
                          <a:solidFill>
                            <a:srgbClr val="0099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25" name="Freeform 24"/>
                        <p:cNvSpPr/>
                        <p:nvPr/>
                      </p:nvSpPr>
                      <p:spPr bwMode="auto">
                        <a:xfrm rot="6802795">
                          <a:off x="3635313" y="2990294"/>
                          <a:ext cx="301423" cy="648634"/>
                        </a:xfrm>
                        <a:custGeom>
                          <a:avLst/>
                          <a:gdLst>
                            <a:gd name="connsiteX0" fmla="*/ 746975 w 986313"/>
                            <a:gd name="connsiteY0" fmla="*/ 4293 h 1962465"/>
                            <a:gd name="connsiteX1" fmla="*/ 772733 w 986313"/>
                            <a:gd name="connsiteY1" fmla="*/ 42929 h 1962465"/>
                            <a:gd name="connsiteX2" fmla="*/ 811370 w 986313"/>
                            <a:gd name="connsiteY2" fmla="*/ 68687 h 1962465"/>
                            <a:gd name="connsiteX3" fmla="*/ 862885 w 986313"/>
                            <a:gd name="connsiteY3" fmla="*/ 145960 h 1962465"/>
                            <a:gd name="connsiteX4" fmla="*/ 888643 w 986313"/>
                            <a:gd name="connsiteY4" fmla="*/ 184597 h 1962465"/>
                            <a:gd name="connsiteX5" fmla="*/ 901522 w 986313"/>
                            <a:gd name="connsiteY5" fmla="*/ 236112 h 1962465"/>
                            <a:gd name="connsiteX6" fmla="*/ 940158 w 986313"/>
                            <a:gd name="connsiteY6" fmla="*/ 352022 h 1962465"/>
                            <a:gd name="connsiteX7" fmla="*/ 953037 w 986313"/>
                            <a:gd name="connsiteY7" fmla="*/ 390659 h 1962465"/>
                            <a:gd name="connsiteX8" fmla="*/ 965916 w 986313"/>
                            <a:gd name="connsiteY8" fmla="*/ 429295 h 1962465"/>
                            <a:gd name="connsiteX9" fmla="*/ 965916 w 986313"/>
                            <a:gd name="connsiteY9" fmla="*/ 751267 h 1962465"/>
                            <a:gd name="connsiteX10" fmla="*/ 953037 w 986313"/>
                            <a:gd name="connsiteY10" fmla="*/ 854298 h 1962465"/>
                            <a:gd name="connsiteX11" fmla="*/ 927279 w 986313"/>
                            <a:gd name="connsiteY11" fmla="*/ 931571 h 1962465"/>
                            <a:gd name="connsiteX12" fmla="*/ 914400 w 986313"/>
                            <a:gd name="connsiteY12" fmla="*/ 983087 h 1962465"/>
                            <a:gd name="connsiteX13" fmla="*/ 850006 w 986313"/>
                            <a:gd name="connsiteY13" fmla="*/ 1060360 h 1962465"/>
                            <a:gd name="connsiteX14" fmla="*/ 824248 w 986313"/>
                            <a:gd name="connsiteY14" fmla="*/ 1098997 h 1962465"/>
                            <a:gd name="connsiteX15" fmla="*/ 746975 w 986313"/>
                            <a:gd name="connsiteY15" fmla="*/ 1176270 h 1962465"/>
                            <a:gd name="connsiteX16" fmla="*/ 682581 w 986313"/>
                            <a:gd name="connsiteY16" fmla="*/ 1292180 h 1962465"/>
                            <a:gd name="connsiteX17" fmla="*/ 643944 w 986313"/>
                            <a:gd name="connsiteY17" fmla="*/ 1317938 h 1962465"/>
                            <a:gd name="connsiteX18" fmla="*/ 592429 w 986313"/>
                            <a:gd name="connsiteY18" fmla="*/ 1395211 h 1962465"/>
                            <a:gd name="connsiteX19" fmla="*/ 566671 w 986313"/>
                            <a:gd name="connsiteY19" fmla="*/ 1433847 h 1962465"/>
                            <a:gd name="connsiteX20" fmla="*/ 528034 w 986313"/>
                            <a:gd name="connsiteY20" fmla="*/ 1459605 h 1962465"/>
                            <a:gd name="connsiteX21" fmla="*/ 476519 w 986313"/>
                            <a:gd name="connsiteY21" fmla="*/ 1536878 h 1962465"/>
                            <a:gd name="connsiteX22" fmla="*/ 450761 w 986313"/>
                            <a:gd name="connsiteY22" fmla="*/ 1575515 h 1962465"/>
                            <a:gd name="connsiteX23" fmla="*/ 412124 w 986313"/>
                            <a:gd name="connsiteY23" fmla="*/ 1627031 h 1962465"/>
                            <a:gd name="connsiteX24" fmla="*/ 360609 w 986313"/>
                            <a:gd name="connsiteY24" fmla="*/ 1704304 h 1962465"/>
                            <a:gd name="connsiteX25" fmla="*/ 334851 w 986313"/>
                            <a:gd name="connsiteY25" fmla="*/ 1742940 h 1962465"/>
                            <a:gd name="connsiteX26" fmla="*/ 309093 w 986313"/>
                            <a:gd name="connsiteY26" fmla="*/ 1781577 h 1962465"/>
                            <a:gd name="connsiteX27" fmla="*/ 244699 w 986313"/>
                            <a:gd name="connsiteY27" fmla="*/ 1858850 h 1962465"/>
                            <a:gd name="connsiteX28" fmla="*/ 218941 w 986313"/>
                            <a:gd name="connsiteY28" fmla="*/ 1936124 h 1962465"/>
                            <a:gd name="connsiteX29" fmla="*/ 206062 w 986313"/>
                            <a:gd name="connsiteY29" fmla="*/ 1884608 h 1962465"/>
                            <a:gd name="connsiteX30" fmla="*/ 180305 w 986313"/>
                            <a:gd name="connsiteY30" fmla="*/ 1742940 h 1962465"/>
                            <a:gd name="connsiteX31" fmla="*/ 141668 w 986313"/>
                            <a:gd name="connsiteY31" fmla="*/ 1627031 h 1962465"/>
                            <a:gd name="connsiteX32" fmla="*/ 128789 w 986313"/>
                            <a:gd name="connsiteY32" fmla="*/ 1588394 h 1962465"/>
                            <a:gd name="connsiteX33" fmla="*/ 103031 w 986313"/>
                            <a:gd name="connsiteY33" fmla="*/ 1485363 h 1962465"/>
                            <a:gd name="connsiteX34" fmla="*/ 90153 w 986313"/>
                            <a:gd name="connsiteY34" fmla="*/ 1446726 h 1962465"/>
                            <a:gd name="connsiteX35" fmla="*/ 64395 w 986313"/>
                            <a:gd name="connsiteY35" fmla="*/ 1343695 h 1962465"/>
                            <a:gd name="connsiteX36" fmla="*/ 25758 w 986313"/>
                            <a:gd name="connsiteY36" fmla="*/ 1227786 h 1962465"/>
                            <a:gd name="connsiteX37" fmla="*/ 12879 w 986313"/>
                            <a:gd name="connsiteY37" fmla="*/ 1189149 h 1962465"/>
                            <a:gd name="connsiteX38" fmla="*/ 0 w 986313"/>
                            <a:gd name="connsiteY38" fmla="*/ 1137633 h 1962465"/>
                            <a:gd name="connsiteX39" fmla="*/ 38637 w 986313"/>
                            <a:gd name="connsiteY39" fmla="*/ 880056 h 1962465"/>
                            <a:gd name="connsiteX40" fmla="*/ 51516 w 986313"/>
                            <a:gd name="connsiteY40" fmla="*/ 738388 h 1962465"/>
                            <a:gd name="connsiteX41" fmla="*/ 115910 w 986313"/>
                            <a:gd name="connsiteY41" fmla="*/ 622478 h 1962465"/>
                            <a:gd name="connsiteX42" fmla="*/ 167426 w 986313"/>
                            <a:gd name="connsiteY42" fmla="*/ 545205 h 1962465"/>
                            <a:gd name="connsiteX43" fmla="*/ 193184 w 986313"/>
                            <a:gd name="connsiteY43" fmla="*/ 506569 h 1962465"/>
                            <a:gd name="connsiteX44" fmla="*/ 231820 w 986313"/>
                            <a:gd name="connsiteY44" fmla="*/ 467932 h 1962465"/>
                            <a:gd name="connsiteX45" fmla="*/ 296215 w 986313"/>
                            <a:gd name="connsiteY45" fmla="*/ 403538 h 1962465"/>
                            <a:gd name="connsiteX46" fmla="*/ 360609 w 986313"/>
                            <a:gd name="connsiteY46" fmla="*/ 339143 h 1962465"/>
                            <a:gd name="connsiteX47" fmla="*/ 399246 w 986313"/>
                            <a:gd name="connsiteY47" fmla="*/ 300507 h 1962465"/>
                            <a:gd name="connsiteX48" fmla="*/ 476519 w 986313"/>
                            <a:gd name="connsiteY48" fmla="*/ 248991 h 1962465"/>
                            <a:gd name="connsiteX49" fmla="*/ 515155 w 986313"/>
                            <a:gd name="connsiteY49" fmla="*/ 210355 h 1962465"/>
                            <a:gd name="connsiteX50" fmla="*/ 592429 w 986313"/>
                            <a:gd name="connsiteY50" fmla="*/ 158839 h 1962465"/>
                            <a:gd name="connsiteX51" fmla="*/ 631065 w 986313"/>
                            <a:gd name="connsiteY51" fmla="*/ 133081 h 1962465"/>
                            <a:gd name="connsiteX52" fmla="*/ 669702 w 986313"/>
                            <a:gd name="connsiteY52" fmla="*/ 107324 h 1962465"/>
                            <a:gd name="connsiteX53" fmla="*/ 708339 w 986313"/>
                            <a:gd name="connsiteY53" fmla="*/ 81566 h 1962465"/>
                            <a:gd name="connsiteX54" fmla="*/ 746975 w 986313"/>
                            <a:gd name="connsiteY54" fmla="*/ 68687 h 1962465"/>
                            <a:gd name="connsiteX55" fmla="*/ 746975 w 986313"/>
                            <a:gd name="connsiteY55" fmla="*/ 4293 h 19624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</a:cxnLst>
                          <a:rect l="l" t="t" r="r" b="b"/>
                          <a:pathLst>
                            <a:path w="986313" h="1962465">
                              <a:moveTo>
                                <a:pt x="746975" y="4293"/>
                              </a:moveTo>
                              <a:cubicBezTo>
                                <a:pt x="751268" y="0"/>
                                <a:pt x="761788" y="31984"/>
                                <a:pt x="772733" y="42929"/>
                              </a:cubicBezTo>
                              <a:cubicBezTo>
                                <a:pt x="783678" y="53874"/>
                                <a:pt x="801177" y="57038"/>
                                <a:pt x="811370" y="68687"/>
                              </a:cubicBezTo>
                              <a:cubicBezTo>
                                <a:pt x="831755" y="91984"/>
                                <a:pt x="845713" y="120202"/>
                                <a:pt x="862885" y="145960"/>
                              </a:cubicBezTo>
                              <a:lnTo>
                                <a:pt x="888643" y="184597"/>
                              </a:lnTo>
                              <a:cubicBezTo>
                                <a:pt x="892936" y="201769"/>
                                <a:pt x="896436" y="219158"/>
                                <a:pt x="901522" y="236112"/>
                              </a:cubicBezTo>
                              <a:cubicBezTo>
                                <a:pt x="901541" y="236175"/>
                                <a:pt x="933708" y="332672"/>
                                <a:pt x="940158" y="352022"/>
                              </a:cubicBezTo>
                              <a:lnTo>
                                <a:pt x="953037" y="390659"/>
                              </a:lnTo>
                              <a:lnTo>
                                <a:pt x="965916" y="429295"/>
                              </a:lnTo>
                              <a:cubicBezTo>
                                <a:pt x="986313" y="592471"/>
                                <a:pt x="984101" y="523961"/>
                                <a:pt x="965916" y="751267"/>
                              </a:cubicBezTo>
                              <a:cubicBezTo>
                                <a:pt x="963156" y="785768"/>
                                <a:pt x="960289" y="820455"/>
                                <a:pt x="953037" y="854298"/>
                              </a:cubicBezTo>
                              <a:cubicBezTo>
                                <a:pt x="947348" y="880846"/>
                                <a:pt x="933864" y="905231"/>
                                <a:pt x="927279" y="931571"/>
                              </a:cubicBezTo>
                              <a:cubicBezTo>
                                <a:pt x="922986" y="948743"/>
                                <a:pt x="921372" y="966818"/>
                                <a:pt x="914400" y="983087"/>
                              </a:cubicBezTo>
                              <a:cubicBezTo>
                                <a:pt x="897470" y="1022591"/>
                                <a:pt x="877313" y="1027592"/>
                                <a:pt x="850006" y="1060360"/>
                              </a:cubicBezTo>
                              <a:cubicBezTo>
                                <a:pt x="840097" y="1072251"/>
                                <a:pt x="834531" y="1087428"/>
                                <a:pt x="824248" y="1098997"/>
                              </a:cubicBezTo>
                              <a:cubicBezTo>
                                <a:pt x="800047" y="1126223"/>
                                <a:pt x="746975" y="1176270"/>
                                <a:pt x="746975" y="1176270"/>
                              </a:cubicBezTo>
                              <a:cubicBezTo>
                                <a:pt x="733554" y="1216532"/>
                                <a:pt x="720539" y="1266875"/>
                                <a:pt x="682581" y="1292180"/>
                              </a:cubicBezTo>
                              <a:lnTo>
                                <a:pt x="643944" y="1317938"/>
                              </a:lnTo>
                              <a:lnTo>
                                <a:pt x="592429" y="1395211"/>
                              </a:lnTo>
                              <a:cubicBezTo>
                                <a:pt x="583843" y="1408090"/>
                                <a:pt x="579550" y="1425261"/>
                                <a:pt x="566671" y="1433847"/>
                              </a:cubicBezTo>
                              <a:lnTo>
                                <a:pt x="528034" y="1459605"/>
                              </a:lnTo>
                              <a:cubicBezTo>
                                <a:pt x="505401" y="1527505"/>
                                <a:pt x="530114" y="1472564"/>
                                <a:pt x="476519" y="1536878"/>
                              </a:cubicBezTo>
                              <a:cubicBezTo>
                                <a:pt x="466610" y="1548769"/>
                                <a:pt x="459758" y="1562920"/>
                                <a:pt x="450761" y="1575515"/>
                              </a:cubicBezTo>
                              <a:cubicBezTo>
                                <a:pt x="438285" y="1592982"/>
                                <a:pt x="424433" y="1609446"/>
                                <a:pt x="412124" y="1627031"/>
                              </a:cubicBezTo>
                              <a:cubicBezTo>
                                <a:pt x="394371" y="1652392"/>
                                <a:pt x="377781" y="1678546"/>
                                <a:pt x="360609" y="1704304"/>
                              </a:cubicBezTo>
                              <a:lnTo>
                                <a:pt x="334851" y="1742940"/>
                              </a:lnTo>
                              <a:cubicBezTo>
                                <a:pt x="326265" y="1755819"/>
                                <a:pt x="320038" y="1770632"/>
                                <a:pt x="309093" y="1781577"/>
                              </a:cubicBezTo>
                              <a:cubicBezTo>
                                <a:pt x="259512" y="1831159"/>
                                <a:pt x="280560" y="1805060"/>
                                <a:pt x="244699" y="1858850"/>
                              </a:cubicBezTo>
                              <a:cubicBezTo>
                                <a:pt x="236113" y="1884608"/>
                                <a:pt x="225526" y="1962465"/>
                                <a:pt x="218941" y="1936124"/>
                              </a:cubicBezTo>
                              <a:cubicBezTo>
                                <a:pt x="214648" y="1918952"/>
                                <a:pt x="209533" y="1901965"/>
                                <a:pt x="206062" y="1884608"/>
                              </a:cubicBezTo>
                              <a:cubicBezTo>
                                <a:pt x="198697" y="1847782"/>
                                <a:pt x="190667" y="1780934"/>
                                <a:pt x="180305" y="1742940"/>
                              </a:cubicBezTo>
                              <a:cubicBezTo>
                                <a:pt x="180303" y="1742931"/>
                                <a:pt x="148109" y="1646354"/>
                                <a:pt x="141668" y="1627031"/>
                              </a:cubicBezTo>
                              <a:cubicBezTo>
                                <a:pt x="137375" y="1614152"/>
                                <a:pt x="132082" y="1601564"/>
                                <a:pt x="128789" y="1588394"/>
                              </a:cubicBezTo>
                              <a:cubicBezTo>
                                <a:pt x="120203" y="1554050"/>
                                <a:pt x="114225" y="1518947"/>
                                <a:pt x="103031" y="1485363"/>
                              </a:cubicBezTo>
                              <a:cubicBezTo>
                                <a:pt x="98738" y="1472484"/>
                                <a:pt x="93725" y="1459823"/>
                                <a:pt x="90153" y="1446726"/>
                              </a:cubicBezTo>
                              <a:cubicBezTo>
                                <a:pt x="80839" y="1412573"/>
                                <a:pt x="75590" y="1377279"/>
                                <a:pt x="64395" y="1343695"/>
                              </a:cubicBezTo>
                              <a:lnTo>
                                <a:pt x="25758" y="1227786"/>
                              </a:lnTo>
                              <a:cubicBezTo>
                                <a:pt x="21465" y="1214907"/>
                                <a:pt x="16172" y="1202319"/>
                                <a:pt x="12879" y="1189149"/>
                              </a:cubicBezTo>
                              <a:lnTo>
                                <a:pt x="0" y="1137633"/>
                              </a:lnTo>
                              <a:cubicBezTo>
                                <a:pt x="12726" y="1061277"/>
                                <a:pt x="32747" y="944848"/>
                                <a:pt x="38637" y="880056"/>
                              </a:cubicBezTo>
                              <a:cubicBezTo>
                                <a:pt x="42930" y="832833"/>
                                <a:pt x="44810" y="785329"/>
                                <a:pt x="51516" y="738388"/>
                              </a:cubicBezTo>
                              <a:cubicBezTo>
                                <a:pt x="57698" y="695114"/>
                                <a:pt x="94461" y="654652"/>
                                <a:pt x="115910" y="622478"/>
                              </a:cubicBezTo>
                              <a:lnTo>
                                <a:pt x="167426" y="545205"/>
                              </a:lnTo>
                              <a:cubicBezTo>
                                <a:pt x="176012" y="532326"/>
                                <a:pt x="182239" y="517514"/>
                                <a:pt x="193184" y="506569"/>
                              </a:cubicBezTo>
                              <a:cubicBezTo>
                                <a:pt x="206063" y="493690"/>
                                <a:pt x="220160" y="481924"/>
                                <a:pt x="231820" y="467932"/>
                              </a:cubicBezTo>
                              <a:cubicBezTo>
                                <a:pt x="285480" y="403540"/>
                                <a:pt x="225383" y="450757"/>
                                <a:pt x="296215" y="403538"/>
                              </a:cubicBezTo>
                              <a:cubicBezTo>
                                <a:pt x="343434" y="332706"/>
                                <a:pt x="296217" y="392803"/>
                                <a:pt x="360609" y="339143"/>
                              </a:cubicBezTo>
                              <a:cubicBezTo>
                                <a:pt x="374601" y="327483"/>
                                <a:pt x="384869" y="311689"/>
                                <a:pt x="399246" y="300507"/>
                              </a:cubicBezTo>
                              <a:cubicBezTo>
                                <a:pt x="423682" y="281501"/>
                                <a:pt x="454629" y="270881"/>
                                <a:pt x="476519" y="248991"/>
                              </a:cubicBezTo>
                              <a:cubicBezTo>
                                <a:pt x="489398" y="236112"/>
                                <a:pt x="500778" y="221537"/>
                                <a:pt x="515155" y="210355"/>
                              </a:cubicBezTo>
                              <a:cubicBezTo>
                                <a:pt x="539591" y="191349"/>
                                <a:pt x="566671" y="176011"/>
                                <a:pt x="592429" y="158839"/>
                              </a:cubicBezTo>
                              <a:lnTo>
                                <a:pt x="631065" y="133081"/>
                              </a:lnTo>
                              <a:lnTo>
                                <a:pt x="669702" y="107324"/>
                              </a:lnTo>
                              <a:cubicBezTo>
                                <a:pt x="682581" y="98738"/>
                                <a:pt x="693655" y="86461"/>
                                <a:pt x="708339" y="81566"/>
                              </a:cubicBezTo>
                              <a:cubicBezTo>
                                <a:pt x="721218" y="77273"/>
                                <a:pt x="736115" y="76832"/>
                                <a:pt x="746975" y="68687"/>
                              </a:cubicBezTo>
                              <a:cubicBezTo>
                                <a:pt x="754654" y="62927"/>
                                <a:pt x="742682" y="8586"/>
                                <a:pt x="746975" y="4293"/>
                              </a:cubicBezTo>
                              <a:close/>
                            </a:path>
                          </a:pathLst>
                        </a:custGeom>
                        <a:gradFill flip="none" rotWithShape="1">
                          <a:gsLst>
                            <a:gs pos="0">
                              <a:srgbClr val="00800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00800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008000">
                                <a:shade val="100000"/>
                                <a:satMod val="115000"/>
                              </a:srgbClr>
                            </a:gs>
                          </a:gsLst>
                          <a:lin ang="10800000" scaled="1"/>
                          <a:tileRect/>
                        </a:gradFill>
                        <a:ln w="28575">
                          <a:solidFill>
                            <a:srgbClr val="0099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26" name="Freeform 25"/>
                        <p:cNvSpPr/>
                        <p:nvPr/>
                      </p:nvSpPr>
                      <p:spPr bwMode="auto">
                        <a:xfrm rot="13312215">
                          <a:off x="4199700" y="2968298"/>
                          <a:ext cx="101719" cy="293315"/>
                        </a:xfrm>
                        <a:custGeom>
                          <a:avLst/>
                          <a:gdLst>
                            <a:gd name="connsiteX0" fmla="*/ 746975 w 986313"/>
                            <a:gd name="connsiteY0" fmla="*/ 4293 h 1962465"/>
                            <a:gd name="connsiteX1" fmla="*/ 772733 w 986313"/>
                            <a:gd name="connsiteY1" fmla="*/ 42929 h 1962465"/>
                            <a:gd name="connsiteX2" fmla="*/ 811370 w 986313"/>
                            <a:gd name="connsiteY2" fmla="*/ 68687 h 1962465"/>
                            <a:gd name="connsiteX3" fmla="*/ 862885 w 986313"/>
                            <a:gd name="connsiteY3" fmla="*/ 145960 h 1962465"/>
                            <a:gd name="connsiteX4" fmla="*/ 888643 w 986313"/>
                            <a:gd name="connsiteY4" fmla="*/ 184597 h 1962465"/>
                            <a:gd name="connsiteX5" fmla="*/ 901522 w 986313"/>
                            <a:gd name="connsiteY5" fmla="*/ 236112 h 1962465"/>
                            <a:gd name="connsiteX6" fmla="*/ 940158 w 986313"/>
                            <a:gd name="connsiteY6" fmla="*/ 352022 h 1962465"/>
                            <a:gd name="connsiteX7" fmla="*/ 953037 w 986313"/>
                            <a:gd name="connsiteY7" fmla="*/ 390659 h 1962465"/>
                            <a:gd name="connsiteX8" fmla="*/ 965916 w 986313"/>
                            <a:gd name="connsiteY8" fmla="*/ 429295 h 1962465"/>
                            <a:gd name="connsiteX9" fmla="*/ 965916 w 986313"/>
                            <a:gd name="connsiteY9" fmla="*/ 751267 h 1962465"/>
                            <a:gd name="connsiteX10" fmla="*/ 953037 w 986313"/>
                            <a:gd name="connsiteY10" fmla="*/ 854298 h 1962465"/>
                            <a:gd name="connsiteX11" fmla="*/ 927279 w 986313"/>
                            <a:gd name="connsiteY11" fmla="*/ 931571 h 1962465"/>
                            <a:gd name="connsiteX12" fmla="*/ 914400 w 986313"/>
                            <a:gd name="connsiteY12" fmla="*/ 983087 h 1962465"/>
                            <a:gd name="connsiteX13" fmla="*/ 850006 w 986313"/>
                            <a:gd name="connsiteY13" fmla="*/ 1060360 h 1962465"/>
                            <a:gd name="connsiteX14" fmla="*/ 824248 w 986313"/>
                            <a:gd name="connsiteY14" fmla="*/ 1098997 h 1962465"/>
                            <a:gd name="connsiteX15" fmla="*/ 746975 w 986313"/>
                            <a:gd name="connsiteY15" fmla="*/ 1176270 h 1962465"/>
                            <a:gd name="connsiteX16" fmla="*/ 682581 w 986313"/>
                            <a:gd name="connsiteY16" fmla="*/ 1292180 h 1962465"/>
                            <a:gd name="connsiteX17" fmla="*/ 643944 w 986313"/>
                            <a:gd name="connsiteY17" fmla="*/ 1317938 h 1962465"/>
                            <a:gd name="connsiteX18" fmla="*/ 592429 w 986313"/>
                            <a:gd name="connsiteY18" fmla="*/ 1395211 h 1962465"/>
                            <a:gd name="connsiteX19" fmla="*/ 566671 w 986313"/>
                            <a:gd name="connsiteY19" fmla="*/ 1433847 h 1962465"/>
                            <a:gd name="connsiteX20" fmla="*/ 528034 w 986313"/>
                            <a:gd name="connsiteY20" fmla="*/ 1459605 h 1962465"/>
                            <a:gd name="connsiteX21" fmla="*/ 476519 w 986313"/>
                            <a:gd name="connsiteY21" fmla="*/ 1536878 h 1962465"/>
                            <a:gd name="connsiteX22" fmla="*/ 450761 w 986313"/>
                            <a:gd name="connsiteY22" fmla="*/ 1575515 h 1962465"/>
                            <a:gd name="connsiteX23" fmla="*/ 412124 w 986313"/>
                            <a:gd name="connsiteY23" fmla="*/ 1627031 h 1962465"/>
                            <a:gd name="connsiteX24" fmla="*/ 360609 w 986313"/>
                            <a:gd name="connsiteY24" fmla="*/ 1704304 h 1962465"/>
                            <a:gd name="connsiteX25" fmla="*/ 334851 w 986313"/>
                            <a:gd name="connsiteY25" fmla="*/ 1742940 h 1962465"/>
                            <a:gd name="connsiteX26" fmla="*/ 309093 w 986313"/>
                            <a:gd name="connsiteY26" fmla="*/ 1781577 h 1962465"/>
                            <a:gd name="connsiteX27" fmla="*/ 244699 w 986313"/>
                            <a:gd name="connsiteY27" fmla="*/ 1858850 h 1962465"/>
                            <a:gd name="connsiteX28" fmla="*/ 218941 w 986313"/>
                            <a:gd name="connsiteY28" fmla="*/ 1936124 h 1962465"/>
                            <a:gd name="connsiteX29" fmla="*/ 206062 w 986313"/>
                            <a:gd name="connsiteY29" fmla="*/ 1884608 h 1962465"/>
                            <a:gd name="connsiteX30" fmla="*/ 180305 w 986313"/>
                            <a:gd name="connsiteY30" fmla="*/ 1742940 h 1962465"/>
                            <a:gd name="connsiteX31" fmla="*/ 141668 w 986313"/>
                            <a:gd name="connsiteY31" fmla="*/ 1627031 h 1962465"/>
                            <a:gd name="connsiteX32" fmla="*/ 128789 w 986313"/>
                            <a:gd name="connsiteY32" fmla="*/ 1588394 h 1962465"/>
                            <a:gd name="connsiteX33" fmla="*/ 103031 w 986313"/>
                            <a:gd name="connsiteY33" fmla="*/ 1485363 h 1962465"/>
                            <a:gd name="connsiteX34" fmla="*/ 90153 w 986313"/>
                            <a:gd name="connsiteY34" fmla="*/ 1446726 h 1962465"/>
                            <a:gd name="connsiteX35" fmla="*/ 64395 w 986313"/>
                            <a:gd name="connsiteY35" fmla="*/ 1343695 h 1962465"/>
                            <a:gd name="connsiteX36" fmla="*/ 25758 w 986313"/>
                            <a:gd name="connsiteY36" fmla="*/ 1227786 h 1962465"/>
                            <a:gd name="connsiteX37" fmla="*/ 12879 w 986313"/>
                            <a:gd name="connsiteY37" fmla="*/ 1189149 h 1962465"/>
                            <a:gd name="connsiteX38" fmla="*/ 0 w 986313"/>
                            <a:gd name="connsiteY38" fmla="*/ 1137633 h 1962465"/>
                            <a:gd name="connsiteX39" fmla="*/ 38637 w 986313"/>
                            <a:gd name="connsiteY39" fmla="*/ 880056 h 1962465"/>
                            <a:gd name="connsiteX40" fmla="*/ 51516 w 986313"/>
                            <a:gd name="connsiteY40" fmla="*/ 738388 h 1962465"/>
                            <a:gd name="connsiteX41" fmla="*/ 115910 w 986313"/>
                            <a:gd name="connsiteY41" fmla="*/ 622478 h 1962465"/>
                            <a:gd name="connsiteX42" fmla="*/ 167426 w 986313"/>
                            <a:gd name="connsiteY42" fmla="*/ 545205 h 1962465"/>
                            <a:gd name="connsiteX43" fmla="*/ 193184 w 986313"/>
                            <a:gd name="connsiteY43" fmla="*/ 506569 h 1962465"/>
                            <a:gd name="connsiteX44" fmla="*/ 231820 w 986313"/>
                            <a:gd name="connsiteY44" fmla="*/ 467932 h 1962465"/>
                            <a:gd name="connsiteX45" fmla="*/ 296215 w 986313"/>
                            <a:gd name="connsiteY45" fmla="*/ 403538 h 1962465"/>
                            <a:gd name="connsiteX46" fmla="*/ 360609 w 986313"/>
                            <a:gd name="connsiteY46" fmla="*/ 339143 h 1962465"/>
                            <a:gd name="connsiteX47" fmla="*/ 399246 w 986313"/>
                            <a:gd name="connsiteY47" fmla="*/ 300507 h 1962465"/>
                            <a:gd name="connsiteX48" fmla="*/ 476519 w 986313"/>
                            <a:gd name="connsiteY48" fmla="*/ 248991 h 1962465"/>
                            <a:gd name="connsiteX49" fmla="*/ 515155 w 986313"/>
                            <a:gd name="connsiteY49" fmla="*/ 210355 h 1962465"/>
                            <a:gd name="connsiteX50" fmla="*/ 592429 w 986313"/>
                            <a:gd name="connsiteY50" fmla="*/ 158839 h 1962465"/>
                            <a:gd name="connsiteX51" fmla="*/ 631065 w 986313"/>
                            <a:gd name="connsiteY51" fmla="*/ 133081 h 1962465"/>
                            <a:gd name="connsiteX52" fmla="*/ 669702 w 986313"/>
                            <a:gd name="connsiteY52" fmla="*/ 107324 h 1962465"/>
                            <a:gd name="connsiteX53" fmla="*/ 708339 w 986313"/>
                            <a:gd name="connsiteY53" fmla="*/ 81566 h 1962465"/>
                            <a:gd name="connsiteX54" fmla="*/ 746975 w 986313"/>
                            <a:gd name="connsiteY54" fmla="*/ 68687 h 1962465"/>
                            <a:gd name="connsiteX55" fmla="*/ 746975 w 986313"/>
                            <a:gd name="connsiteY55" fmla="*/ 4293 h 19624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</a:cxnLst>
                          <a:rect l="l" t="t" r="r" b="b"/>
                          <a:pathLst>
                            <a:path w="986313" h="1962465">
                              <a:moveTo>
                                <a:pt x="746975" y="4293"/>
                              </a:moveTo>
                              <a:cubicBezTo>
                                <a:pt x="751268" y="0"/>
                                <a:pt x="761788" y="31984"/>
                                <a:pt x="772733" y="42929"/>
                              </a:cubicBezTo>
                              <a:cubicBezTo>
                                <a:pt x="783678" y="53874"/>
                                <a:pt x="801177" y="57038"/>
                                <a:pt x="811370" y="68687"/>
                              </a:cubicBezTo>
                              <a:cubicBezTo>
                                <a:pt x="831755" y="91984"/>
                                <a:pt x="845713" y="120202"/>
                                <a:pt x="862885" y="145960"/>
                              </a:cubicBezTo>
                              <a:lnTo>
                                <a:pt x="888643" y="184597"/>
                              </a:lnTo>
                              <a:cubicBezTo>
                                <a:pt x="892936" y="201769"/>
                                <a:pt x="896436" y="219158"/>
                                <a:pt x="901522" y="236112"/>
                              </a:cubicBezTo>
                              <a:cubicBezTo>
                                <a:pt x="901541" y="236175"/>
                                <a:pt x="933708" y="332672"/>
                                <a:pt x="940158" y="352022"/>
                              </a:cubicBezTo>
                              <a:lnTo>
                                <a:pt x="953037" y="390659"/>
                              </a:lnTo>
                              <a:lnTo>
                                <a:pt x="965916" y="429295"/>
                              </a:lnTo>
                              <a:cubicBezTo>
                                <a:pt x="986313" y="592471"/>
                                <a:pt x="984101" y="523961"/>
                                <a:pt x="965916" y="751267"/>
                              </a:cubicBezTo>
                              <a:cubicBezTo>
                                <a:pt x="963156" y="785768"/>
                                <a:pt x="960289" y="820455"/>
                                <a:pt x="953037" y="854298"/>
                              </a:cubicBezTo>
                              <a:cubicBezTo>
                                <a:pt x="947348" y="880846"/>
                                <a:pt x="933864" y="905231"/>
                                <a:pt x="927279" y="931571"/>
                              </a:cubicBezTo>
                              <a:cubicBezTo>
                                <a:pt x="922986" y="948743"/>
                                <a:pt x="921372" y="966818"/>
                                <a:pt x="914400" y="983087"/>
                              </a:cubicBezTo>
                              <a:cubicBezTo>
                                <a:pt x="897470" y="1022591"/>
                                <a:pt x="877313" y="1027592"/>
                                <a:pt x="850006" y="1060360"/>
                              </a:cubicBezTo>
                              <a:cubicBezTo>
                                <a:pt x="840097" y="1072251"/>
                                <a:pt x="834531" y="1087428"/>
                                <a:pt x="824248" y="1098997"/>
                              </a:cubicBezTo>
                              <a:cubicBezTo>
                                <a:pt x="800047" y="1126223"/>
                                <a:pt x="746975" y="1176270"/>
                                <a:pt x="746975" y="1176270"/>
                              </a:cubicBezTo>
                              <a:cubicBezTo>
                                <a:pt x="733554" y="1216532"/>
                                <a:pt x="720539" y="1266875"/>
                                <a:pt x="682581" y="1292180"/>
                              </a:cubicBezTo>
                              <a:lnTo>
                                <a:pt x="643944" y="1317938"/>
                              </a:lnTo>
                              <a:lnTo>
                                <a:pt x="592429" y="1395211"/>
                              </a:lnTo>
                              <a:cubicBezTo>
                                <a:pt x="583843" y="1408090"/>
                                <a:pt x="579550" y="1425261"/>
                                <a:pt x="566671" y="1433847"/>
                              </a:cubicBezTo>
                              <a:lnTo>
                                <a:pt x="528034" y="1459605"/>
                              </a:lnTo>
                              <a:cubicBezTo>
                                <a:pt x="505401" y="1527505"/>
                                <a:pt x="530114" y="1472564"/>
                                <a:pt x="476519" y="1536878"/>
                              </a:cubicBezTo>
                              <a:cubicBezTo>
                                <a:pt x="466610" y="1548769"/>
                                <a:pt x="459758" y="1562920"/>
                                <a:pt x="450761" y="1575515"/>
                              </a:cubicBezTo>
                              <a:cubicBezTo>
                                <a:pt x="438285" y="1592982"/>
                                <a:pt x="424433" y="1609446"/>
                                <a:pt x="412124" y="1627031"/>
                              </a:cubicBezTo>
                              <a:cubicBezTo>
                                <a:pt x="394371" y="1652392"/>
                                <a:pt x="377781" y="1678546"/>
                                <a:pt x="360609" y="1704304"/>
                              </a:cubicBezTo>
                              <a:lnTo>
                                <a:pt x="334851" y="1742940"/>
                              </a:lnTo>
                              <a:cubicBezTo>
                                <a:pt x="326265" y="1755819"/>
                                <a:pt x="320038" y="1770632"/>
                                <a:pt x="309093" y="1781577"/>
                              </a:cubicBezTo>
                              <a:cubicBezTo>
                                <a:pt x="259512" y="1831159"/>
                                <a:pt x="280560" y="1805060"/>
                                <a:pt x="244699" y="1858850"/>
                              </a:cubicBezTo>
                              <a:cubicBezTo>
                                <a:pt x="236113" y="1884608"/>
                                <a:pt x="225526" y="1962465"/>
                                <a:pt x="218941" y="1936124"/>
                              </a:cubicBezTo>
                              <a:cubicBezTo>
                                <a:pt x="214648" y="1918952"/>
                                <a:pt x="209533" y="1901965"/>
                                <a:pt x="206062" y="1884608"/>
                              </a:cubicBezTo>
                              <a:cubicBezTo>
                                <a:pt x="198697" y="1847782"/>
                                <a:pt x="190667" y="1780934"/>
                                <a:pt x="180305" y="1742940"/>
                              </a:cubicBezTo>
                              <a:cubicBezTo>
                                <a:pt x="180303" y="1742931"/>
                                <a:pt x="148109" y="1646354"/>
                                <a:pt x="141668" y="1627031"/>
                              </a:cubicBezTo>
                              <a:cubicBezTo>
                                <a:pt x="137375" y="1614152"/>
                                <a:pt x="132082" y="1601564"/>
                                <a:pt x="128789" y="1588394"/>
                              </a:cubicBezTo>
                              <a:cubicBezTo>
                                <a:pt x="120203" y="1554050"/>
                                <a:pt x="114225" y="1518947"/>
                                <a:pt x="103031" y="1485363"/>
                              </a:cubicBezTo>
                              <a:cubicBezTo>
                                <a:pt x="98738" y="1472484"/>
                                <a:pt x="93725" y="1459823"/>
                                <a:pt x="90153" y="1446726"/>
                              </a:cubicBezTo>
                              <a:cubicBezTo>
                                <a:pt x="80839" y="1412573"/>
                                <a:pt x="75590" y="1377279"/>
                                <a:pt x="64395" y="1343695"/>
                              </a:cubicBezTo>
                              <a:lnTo>
                                <a:pt x="25758" y="1227786"/>
                              </a:lnTo>
                              <a:cubicBezTo>
                                <a:pt x="21465" y="1214907"/>
                                <a:pt x="16172" y="1202319"/>
                                <a:pt x="12879" y="1189149"/>
                              </a:cubicBezTo>
                              <a:lnTo>
                                <a:pt x="0" y="1137633"/>
                              </a:lnTo>
                              <a:cubicBezTo>
                                <a:pt x="12726" y="1061277"/>
                                <a:pt x="32747" y="944848"/>
                                <a:pt x="38637" y="880056"/>
                              </a:cubicBezTo>
                              <a:cubicBezTo>
                                <a:pt x="42930" y="832833"/>
                                <a:pt x="44810" y="785329"/>
                                <a:pt x="51516" y="738388"/>
                              </a:cubicBezTo>
                              <a:cubicBezTo>
                                <a:pt x="57698" y="695114"/>
                                <a:pt x="94461" y="654652"/>
                                <a:pt x="115910" y="622478"/>
                              </a:cubicBezTo>
                              <a:lnTo>
                                <a:pt x="167426" y="545205"/>
                              </a:lnTo>
                              <a:cubicBezTo>
                                <a:pt x="176012" y="532326"/>
                                <a:pt x="182239" y="517514"/>
                                <a:pt x="193184" y="506569"/>
                              </a:cubicBezTo>
                              <a:cubicBezTo>
                                <a:pt x="206063" y="493690"/>
                                <a:pt x="220160" y="481924"/>
                                <a:pt x="231820" y="467932"/>
                              </a:cubicBezTo>
                              <a:cubicBezTo>
                                <a:pt x="285480" y="403540"/>
                                <a:pt x="225383" y="450757"/>
                                <a:pt x="296215" y="403538"/>
                              </a:cubicBezTo>
                              <a:cubicBezTo>
                                <a:pt x="343434" y="332706"/>
                                <a:pt x="296217" y="392803"/>
                                <a:pt x="360609" y="339143"/>
                              </a:cubicBezTo>
                              <a:cubicBezTo>
                                <a:pt x="374601" y="327483"/>
                                <a:pt x="384869" y="311689"/>
                                <a:pt x="399246" y="300507"/>
                              </a:cubicBezTo>
                              <a:cubicBezTo>
                                <a:pt x="423682" y="281501"/>
                                <a:pt x="454629" y="270881"/>
                                <a:pt x="476519" y="248991"/>
                              </a:cubicBezTo>
                              <a:cubicBezTo>
                                <a:pt x="489398" y="236112"/>
                                <a:pt x="500778" y="221537"/>
                                <a:pt x="515155" y="210355"/>
                              </a:cubicBezTo>
                              <a:cubicBezTo>
                                <a:pt x="539591" y="191349"/>
                                <a:pt x="566671" y="176011"/>
                                <a:pt x="592429" y="158839"/>
                              </a:cubicBezTo>
                              <a:lnTo>
                                <a:pt x="631065" y="133081"/>
                              </a:lnTo>
                              <a:lnTo>
                                <a:pt x="669702" y="107324"/>
                              </a:lnTo>
                              <a:cubicBezTo>
                                <a:pt x="682581" y="98738"/>
                                <a:pt x="693655" y="86461"/>
                                <a:pt x="708339" y="81566"/>
                              </a:cubicBezTo>
                              <a:cubicBezTo>
                                <a:pt x="721218" y="77273"/>
                                <a:pt x="736115" y="76832"/>
                                <a:pt x="746975" y="68687"/>
                              </a:cubicBezTo>
                              <a:cubicBezTo>
                                <a:pt x="754654" y="62927"/>
                                <a:pt x="742682" y="8586"/>
                                <a:pt x="746975" y="4293"/>
                              </a:cubicBezTo>
                              <a:close/>
                            </a:path>
                          </a:pathLst>
                        </a:custGeom>
                        <a:gradFill flip="none" rotWithShape="1">
                          <a:gsLst>
                            <a:gs pos="0">
                              <a:srgbClr val="00800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00800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008000">
                                <a:shade val="100000"/>
                                <a:satMod val="115000"/>
                              </a:srgbClr>
                            </a:gs>
                          </a:gsLst>
                          <a:path path="circle">
                            <a:fillToRect t="100000" r="100000"/>
                          </a:path>
                          <a:tileRect l="-100000" b="-100000"/>
                        </a:gradFill>
                        <a:ln w="28575">
                          <a:solidFill>
                            <a:srgbClr val="0099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" name="Freeform 26"/>
                        <p:cNvSpPr/>
                        <p:nvPr/>
                      </p:nvSpPr>
                      <p:spPr>
                        <a:xfrm>
                          <a:off x="4117714" y="4232851"/>
                          <a:ext cx="196064" cy="499923"/>
                        </a:xfrm>
                        <a:custGeom>
                          <a:avLst/>
                          <a:gdLst>
                            <a:gd name="connsiteX0" fmla="*/ 0 w 196633"/>
                            <a:gd name="connsiteY0" fmla="*/ 429595 h 429595"/>
                            <a:gd name="connsiteX1" fmla="*/ 47570 w 196633"/>
                            <a:gd name="connsiteY1" fmla="*/ 302742 h 429595"/>
                            <a:gd name="connsiteX2" fmla="*/ 63426 w 196633"/>
                            <a:gd name="connsiteY2" fmla="*/ 271029 h 429595"/>
                            <a:gd name="connsiteX3" fmla="*/ 73997 w 196633"/>
                            <a:gd name="connsiteY3" fmla="*/ 239316 h 429595"/>
                            <a:gd name="connsiteX4" fmla="*/ 79283 w 196633"/>
                            <a:gd name="connsiteY4" fmla="*/ 223459 h 429595"/>
                            <a:gd name="connsiteX5" fmla="*/ 84569 w 196633"/>
                            <a:gd name="connsiteY5" fmla="*/ 207602 h 429595"/>
                            <a:gd name="connsiteX6" fmla="*/ 95140 w 196633"/>
                            <a:gd name="connsiteY6" fmla="*/ 191746 h 429595"/>
                            <a:gd name="connsiteX7" fmla="*/ 110996 w 196633"/>
                            <a:gd name="connsiteY7" fmla="*/ 154747 h 429595"/>
                            <a:gd name="connsiteX8" fmla="*/ 121567 w 196633"/>
                            <a:gd name="connsiteY8" fmla="*/ 138890 h 429595"/>
                            <a:gd name="connsiteX9" fmla="*/ 126853 w 196633"/>
                            <a:gd name="connsiteY9" fmla="*/ 123033 h 429595"/>
                            <a:gd name="connsiteX10" fmla="*/ 137424 w 196633"/>
                            <a:gd name="connsiteY10" fmla="*/ 107177 h 429595"/>
                            <a:gd name="connsiteX11" fmla="*/ 147995 w 196633"/>
                            <a:gd name="connsiteY11" fmla="*/ 75464 h 429595"/>
                            <a:gd name="connsiteX12" fmla="*/ 169137 w 196633"/>
                            <a:gd name="connsiteY12" fmla="*/ 49036 h 429595"/>
                            <a:gd name="connsiteX13" fmla="*/ 179708 w 196633"/>
                            <a:gd name="connsiteY13" fmla="*/ 17323 h 429595"/>
                            <a:gd name="connsiteX14" fmla="*/ 184994 w 196633"/>
                            <a:gd name="connsiteY14" fmla="*/ 1466 h 4295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96633" h="429595">
                              <a:moveTo>
                                <a:pt x="0" y="429595"/>
                              </a:moveTo>
                              <a:cubicBezTo>
                                <a:pt x="39008" y="312572"/>
                                <a:pt x="15366" y="351049"/>
                                <a:pt x="47570" y="302742"/>
                              </a:cubicBezTo>
                              <a:cubicBezTo>
                                <a:pt x="66842" y="244923"/>
                                <a:pt x="36107" y="332498"/>
                                <a:pt x="63426" y="271029"/>
                              </a:cubicBezTo>
                              <a:cubicBezTo>
                                <a:pt x="67951" y="260847"/>
                                <a:pt x="70473" y="249887"/>
                                <a:pt x="73997" y="239316"/>
                              </a:cubicBezTo>
                              <a:lnTo>
                                <a:pt x="79283" y="223459"/>
                              </a:lnTo>
                              <a:cubicBezTo>
                                <a:pt x="81045" y="218173"/>
                                <a:pt x="81478" y="212238"/>
                                <a:pt x="84569" y="207602"/>
                              </a:cubicBezTo>
                              <a:lnTo>
                                <a:pt x="95140" y="191746"/>
                              </a:lnTo>
                              <a:cubicBezTo>
                                <a:pt x="101070" y="173955"/>
                                <a:pt x="100545" y="173037"/>
                                <a:pt x="110996" y="154747"/>
                              </a:cubicBezTo>
                              <a:cubicBezTo>
                                <a:pt x="114148" y="149231"/>
                                <a:pt x="118726" y="144572"/>
                                <a:pt x="121567" y="138890"/>
                              </a:cubicBezTo>
                              <a:cubicBezTo>
                                <a:pt x="124059" y="133907"/>
                                <a:pt x="124361" y="128016"/>
                                <a:pt x="126853" y="123033"/>
                              </a:cubicBezTo>
                              <a:cubicBezTo>
                                <a:pt x="129694" y="117351"/>
                                <a:pt x="134844" y="112982"/>
                                <a:pt x="137424" y="107177"/>
                              </a:cubicBezTo>
                              <a:cubicBezTo>
                                <a:pt x="141950" y="96995"/>
                                <a:pt x="140116" y="83344"/>
                                <a:pt x="147995" y="75464"/>
                              </a:cubicBezTo>
                              <a:cubicBezTo>
                                <a:pt x="156780" y="66679"/>
                                <a:pt x="163804" y="61035"/>
                                <a:pt x="169137" y="49036"/>
                              </a:cubicBezTo>
                              <a:cubicBezTo>
                                <a:pt x="173663" y="38854"/>
                                <a:pt x="173527" y="26594"/>
                                <a:pt x="179708" y="17323"/>
                              </a:cubicBezTo>
                              <a:cubicBezTo>
                                <a:pt x="191257" y="0"/>
                                <a:pt x="196633" y="1466"/>
                                <a:pt x="184994" y="1466"/>
                              </a:cubicBezTo>
                            </a:path>
                          </a:pathLst>
                        </a:custGeom>
                        <a:ln w="38100" cap="rnd">
                          <a:solidFill>
                            <a:srgbClr val="0099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28" name="Freeform 27"/>
                        <p:cNvSpPr/>
                        <p:nvPr/>
                      </p:nvSpPr>
                      <p:spPr>
                        <a:xfrm rot="216948">
                          <a:off x="3831725" y="3990242"/>
                          <a:ext cx="297782" cy="429345"/>
                        </a:xfrm>
                        <a:custGeom>
                          <a:avLst/>
                          <a:gdLst>
                            <a:gd name="connsiteX0" fmla="*/ 0 w 296575"/>
                            <a:gd name="connsiteY0" fmla="*/ 0 h 428129"/>
                            <a:gd name="connsiteX1" fmla="*/ 15857 w 296575"/>
                            <a:gd name="connsiteY1" fmla="*/ 15856 h 428129"/>
                            <a:gd name="connsiteX2" fmla="*/ 95140 w 296575"/>
                            <a:gd name="connsiteY2" fmla="*/ 110996 h 428129"/>
                            <a:gd name="connsiteX3" fmla="*/ 116282 w 296575"/>
                            <a:gd name="connsiteY3" fmla="*/ 132138 h 428129"/>
                            <a:gd name="connsiteX4" fmla="*/ 126853 w 296575"/>
                            <a:gd name="connsiteY4" fmla="*/ 147995 h 428129"/>
                            <a:gd name="connsiteX5" fmla="*/ 163852 w 296575"/>
                            <a:gd name="connsiteY5" fmla="*/ 179708 h 428129"/>
                            <a:gd name="connsiteX6" fmla="*/ 195565 w 296575"/>
                            <a:gd name="connsiteY6" fmla="*/ 211422 h 428129"/>
                            <a:gd name="connsiteX7" fmla="*/ 221993 w 296575"/>
                            <a:gd name="connsiteY7" fmla="*/ 243135 h 428129"/>
                            <a:gd name="connsiteX8" fmla="*/ 237850 w 296575"/>
                            <a:gd name="connsiteY8" fmla="*/ 258992 h 428129"/>
                            <a:gd name="connsiteX9" fmla="*/ 253706 w 296575"/>
                            <a:gd name="connsiteY9" fmla="*/ 295990 h 428129"/>
                            <a:gd name="connsiteX10" fmla="*/ 264278 w 296575"/>
                            <a:gd name="connsiteY10" fmla="*/ 311847 h 428129"/>
                            <a:gd name="connsiteX11" fmla="*/ 280134 w 296575"/>
                            <a:gd name="connsiteY11" fmla="*/ 348846 h 428129"/>
                            <a:gd name="connsiteX12" fmla="*/ 295991 w 296575"/>
                            <a:gd name="connsiteY12" fmla="*/ 412272 h 428129"/>
                            <a:gd name="connsiteX13" fmla="*/ 295991 w 296575"/>
                            <a:gd name="connsiteY13" fmla="*/ 428129 h 4281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296575" h="428129">
                              <a:moveTo>
                                <a:pt x="0" y="0"/>
                              </a:moveTo>
                              <a:cubicBezTo>
                                <a:pt x="5286" y="5285"/>
                                <a:pt x="10992" y="10181"/>
                                <a:pt x="15857" y="15856"/>
                              </a:cubicBezTo>
                              <a:cubicBezTo>
                                <a:pt x="42723" y="47199"/>
                                <a:pt x="65950" y="81806"/>
                                <a:pt x="95140" y="110996"/>
                              </a:cubicBezTo>
                              <a:cubicBezTo>
                                <a:pt x="102187" y="118043"/>
                                <a:pt x="109796" y="124571"/>
                                <a:pt x="116282" y="132138"/>
                              </a:cubicBezTo>
                              <a:cubicBezTo>
                                <a:pt x="120416" y="136961"/>
                                <a:pt x="122719" y="143172"/>
                                <a:pt x="126853" y="147995"/>
                              </a:cubicBezTo>
                              <a:cubicBezTo>
                                <a:pt x="143942" y="167933"/>
                                <a:pt x="145149" y="167240"/>
                                <a:pt x="163852" y="179708"/>
                              </a:cubicBezTo>
                              <a:cubicBezTo>
                                <a:pt x="181672" y="206439"/>
                                <a:pt x="166065" y="186839"/>
                                <a:pt x="195565" y="211422"/>
                              </a:cubicBezTo>
                              <a:cubicBezTo>
                                <a:pt x="209302" y="222869"/>
                                <a:pt x="208564" y="227468"/>
                                <a:pt x="221993" y="243135"/>
                              </a:cubicBezTo>
                              <a:cubicBezTo>
                                <a:pt x="226858" y="248811"/>
                                <a:pt x="233505" y="252909"/>
                                <a:pt x="237850" y="258992"/>
                              </a:cubicBezTo>
                              <a:cubicBezTo>
                                <a:pt x="256185" y="284661"/>
                                <a:pt x="242201" y="272982"/>
                                <a:pt x="253706" y="295990"/>
                              </a:cubicBezTo>
                              <a:cubicBezTo>
                                <a:pt x="256547" y="301672"/>
                                <a:pt x="260754" y="306561"/>
                                <a:pt x="264278" y="311847"/>
                              </a:cubicBezTo>
                              <a:cubicBezTo>
                                <a:pt x="281284" y="362872"/>
                                <a:pt x="254019" y="283557"/>
                                <a:pt x="280134" y="348846"/>
                              </a:cubicBezTo>
                              <a:cubicBezTo>
                                <a:pt x="289604" y="372521"/>
                                <a:pt x="293191" y="387077"/>
                                <a:pt x="295991" y="412272"/>
                              </a:cubicBezTo>
                              <a:cubicBezTo>
                                <a:pt x="296575" y="417525"/>
                                <a:pt x="295991" y="422843"/>
                                <a:pt x="295991" y="428129"/>
                              </a:cubicBezTo>
                            </a:path>
                          </a:pathLst>
                        </a:custGeom>
                        <a:ln w="28575">
                          <a:solidFill>
                            <a:srgbClr val="0099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29" name="Freeform 28"/>
                        <p:cNvSpPr/>
                        <p:nvPr/>
                      </p:nvSpPr>
                      <p:spPr>
                        <a:xfrm>
                          <a:off x="4117714" y="3572659"/>
                          <a:ext cx="100243" cy="260253"/>
                        </a:xfrm>
                        <a:custGeom>
                          <a:avLst/>
                          <a:gdLst>
                            <a:gd name="connsiteX0" fmla="*/ 100425 w 100425"/>
                            <a:gd name="connsiteY0" fmla="*/ 0 h 258992"/>
                            <a:gd name="connsiteX1" fmla="*/ 63426 w 100425"/>
                            <a:gd name="connsiteY1" fmla="*/ 89855 h 258992"/>
                            <a:gd name="connsiteX2" fmla="*/ 42284 w 100425"/>
                            <a:gd name="connsiteY2" fmla="*/ 147996 h 258992"/>
                            <a:gd name="connsiteX3" fmla="*/ 36999 w 100425"/>
                            <a:gd name="connsiteY3" fmla="*/ 163852 h 258992"/>
                            <a:gd name="connsiteX4" fmla="*/ 15856 w 100425"/>
                            <a:gd name="connsiteY4" fmla="*/ 195566 h 258992"/>
                            <a:gd name="connsiteX5" fmla="*/ 5285 w 100425"/>
                            <a:gd name="connsiteY5" fmla="*/ 227279 h 258992"/>
                            <a:gd name="connsiteX6" fmla="*/ 0 w 100425"/>
                            <a:gd name="connsiteY6" fmla="*/ 243135 h 258992"/>
                            <a:gd name="connsiteX7" fmla="*/ 5285 w 100425"/>
                            <a:gd name="connsiteY7" fmla="*/ 258992 h 2589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00425" h="258992">
                              <a:moveTo>
                                <a:pt x="100425" y="0"/>
                              </a:moveTo>
                              <a:cubicBezTo>
                                <a:pt x="74837" y="38384"/>
                                <a:pt x="94007" y="6850"/>
                                <a:pt x="63426" y="89855"/>
                              </a:cubicBezTo>
                              <a:cubicBezTo>
                                <a:pt x="37690" y="159709"/>
                                <a:pt x="68806" y="68428"/>
                                <a:pt x="42284" y="147996"/>
                              </a:cubicBezTo>
                              <a:cubicBezTo>
                                <a:pt x="40522" y="153281"/>
                                <a:pt x="40089" y="159217"/>
                                <a:pt x="36999" y="163852"/>
                              </a:cubicBezTo>
                              <a:lnTo>
                                <a:pt x="15856" y="195566"/>
                              </a:lnTo>
                              <a:lnTo>
                                <a:pt x="5285" y="227279"/>
                              </a:lnTo>
                              <a:lnTo>
                                <a:pt x="0" y="243135"/>
                              </a:lnTo>
                              <a:lnTo>
                                <a:pt x="5285" y="258992"/>
                              </a:lnTo>
                            </a:path>
                          </a:pathLst>
                        </a:custGeom>
                        <a:ln w="28575">
                          <a:solidFill>
                            <a:srgbClr val="0099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30" name="Freeform 29"/>
                        <p:cNvSpPr/>
                        <p:nvPr/>
                      </p:nvSpPr>
                      <p:spPr>
                        <a:xfrm>
                          <a:off x="4107394" y="3208010"/>
                          <a:ext cx="26535" cy="649899"/>
                        </a:xfrm>
                        <a:custGeom>
                          <a:avLst/>
                          <a:gdLst>
                            <a:gd name="connsiteX0" fmla="*/ 15856 w 26427"/>
                            <a:gd name="connsiteY0" fmla="*/ 0 h 649648"/>
                            <a:gd name="connsiteX1" fmla="*/ 10571 w 26427"/>
                            <a:gd name="connsiteY1" fmla="*/ 15857 h 649648"/>
                            <a:gd name="connsiteX2" fmla="*/ 0 w 26427"/>
                            <a:gd name="connsiteY2" fmla="*/ 63427 h 649648"/>
                            <a:gd name="connsiteX3" fmla="*/ 5285 w 26427"/>
                            <a:gd name="connsiteY3" fmla="*/ 79284 h 649648"/>
                            <a:gd name="connsiteX4" fmla="*/ 5285 w 26427"/>
                            <a:gd name="connsiteY4" fmla="*/ 227279 h 649648"/>
                            <a:gd name="connsiteX5" fmla="*/ 10571 w 26427"/>
                            <a:gd name="connsiteY5" fmla="*/ 322419 h 649648"/>
                            <a:gd name="connsiteX6" fmla="*/ 15856 w 26427"/>
                            <a:gd name="connsiteY6" fmla="*/ 348847 h 649648"/>
                            <a:gd name="connsiteX7" fmla="*/ 26427 w 26427"/>
                            <a:gd name="connsiteY7" fmla="*/ 502127 h 649648"/>
                            <a:gd name="connsiteX8" fmla="*/ 15856 w 26427"/>
                            <a:gd name="connsiteY8" fmla="*/ 607838 h 649648"/>
                            <a:gd name="connsiteX9" fmla="*/ 10571 w 26427"/>
                            <a:gd name="connsiteY9" fmla="*/ 644837 h 649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6427" h="649648">
                              <a:moveTo>
                                <a:pt x="15856" y="0"/>
                              </a:moveTo>
                              <a:cubicBezTo>
                                <a:pt x="14094" y="5286"/>
                                <a:pt x="12102" y="10500"/>
                                <a:pt x="10571" y="15857"/>
                              </a:cubicBezTo>
                              <a:cubicBezTo>
                                <a:pt x="5591" y="33286"/>
                                <a:pt x="3636" y="45246"/>
                                <a:pt x="0" y="63427"/>
                              </a:cubicBezTo>
                              <a:cubicBezTo>
                                <a:pt x="1762" y="68713"/>
                                <a:pt x="4076" y="73845"/>
                                <a:pt x="5285" y="79284"/>
                              </a:cubicBezTo>
                              <a:cubicBezTo>
                                <a:pt x="17610" y="134749"/>
                                <a:pt x="8668" y="152863"/>
                                <a:pt x="5285" y="227279"/>
                              </a:cubicBezTo>
                              <a:cubicBezTo>
                                <a:pt x="7047" y="258992"/>
                                <a:pt x="7819" y="290776"/>
                                <a:pt x="10571" y="322419"/>
                              </a:cubicBezTo>
                              <a:cubicBezTo>
                                <a:pt x="11349" y="331369"/>
                                <a:pt x="14742" y="339933"/>
                                <a:pt x="15856" y="348847"/>
                              </a:cubicBezTo>
                              <a:cubicBezTo>
                                <a:pt x="21571" y="394564"/>
                                <a:pt x="24057" y="459463"/>
                                <a:pt x="26427" y="502127"/>
                              </a:cubicBezTo>
                              <a:cubicBezTo>
                                <a:pt x="23581" y="533440"/>
                                <a:pt x="20108" y="575948"/>
                                <a:pt x="15856" y="607838"/>
                              </a:cubicBezTo>
                              <a:cubicBezTo>
                                <a:pt x="10281" y="649648"/>
                                <a:pt x="10571" y="627461"/>
                                <a:pt x="10571" y="644837"/>
                              </a:cubicBezTo>
                            </a:path>
                          </a:pathLst>
                        </a:custGeom>
                        <a:ln w="19050">
                          <a:solidFill>
                            <a:srgbClr val="008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31" name="Freeform 30"/>
                        <p:cNvSpPr/>
                        <p:nvPr/>
                      </p:nvSpPr>
                      <p:spPr>
                        <a:xfrm>
                          <a:off x="4038109" y="3505023"/>
                          <a:ext cx="89924" cy="338183"/>
                        </a:xfrm>
                        <a:custGeom>
                          <a:avLst/>
                          <a:gdLst>
                            <a:gd name="connsiteX0" fmla="*/ 0 w 90352"/>
                            <a:gd name="connsiteY0" fmla="*/ 0 h 301276"/>
                            <a:gd name="connsiteX1" fmla="*/ 5285 w 90352"/>
                            <a:gd name="connsiteY1" fmla="*/ 15857 h 301276"/>
                            <a:gd name="connsiteX2" fmla="*/ 36998 w 90352"/>
                            <a:gd name="connsiteY2" fmla="*/ 100425 h 301276"/>
                            <a:gd name="connsiteX3" fmla="*/ 42284 w 90352"/>
                            <a:gd name="connsiteY3" fmla="*/ 121568 h 301276"/>
                            <a:gd name="connsiteX4" fmla="*/ 52855 w 90352"/>
                            <a:gd name="connsiteY4" fmla="*/ 153281 h 301276"/>
                            <a:gd name="connsiteX5" fmla="*/ 63426 w 90352"/>
                            <a:gd name="connsiteY5" fmla="*/ 195565 h 301276"/>
                            <a:gd name="connsiteX6" fmla="*/ 73997 w 90352"/>
                            <a:gd name="connsiteY6" fmla="*/ 232564 h 301276"/>
                            <a:gd name="connsiteX7" fmla="*/ 89854 w 90352"/>
                            <a:gd name="connsiteY7" fmla="*/ 290705 h 301276"/>
                            <a:gd name="connsiteX8" fmla="*/ 89854 w 90352"/>
                            <a:gd name="connsiteY8" fmla="*/ 301276 h 3012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90352" h="301276">
                              <a:moveTo>
                                <a:pt x="0" y="0"/>
                              </a:moveTo>
                              <a:cubicBezTo>
                                <a:pt x="1762" y="5286"/>
                                <a:pt x="3359" y="10629"/>
                                <a:pt x="5285" y="15857"/>
                              </a:cubicBezTo>
                              <a:cubicBezTo>
                                <a:pt x="15693" y="44107"/>
                                <a:pt x="27052" y="72009"/>
                                <a:pt x="36998" y="100425"/>
                              </a:cubicBezTo>
                              <a:cubicBezTo>
                                <a:pt x="39398" y="107282"/>
                                <a:pt x="40197" y="114610"/>
                                <a:pt x="42284" y="121568"/>
                              </a:cubicBezTo>
                              <a:cubicBezTo>
                                <a:pt x="45486" y="132241"/>
                                <a:pt x="50152" y="142471"/>
                                <a:pt x="52855" y="153281"/>
                              </a:cubicBezTo>
                              <a:cubicBezTo>
                                <a:pt x="56379" y="167376"/>
                                <a:pt x="58831" y="181782"/>
                                <a:pt x="63426" y="195565"/>
                              </a:cubicBezTo>
                              <a:cubicBezTo>
                                <a:pt x="81184" y="248837"/>
                                <a:pt x="54095" y="166221"/>
                                <a:pt x="73997" y="232564"/>
                              </a:cubicBezTo>
                              <a:cubicBezTo>
                                <a:pt x="83574" y="264487"/>
                                <a:pt x="85475" y="260053"/>
                                <a:pt x="89854" y="290705"/>
                              </a:cubicBezTo>
                              <a:cubicBezTo>
                                <a:pt x="90352" y="294193"/>
                                <a:pt x="89854" y="297752"/>
                                <a:pt x="89854" y="301276"/>
                              </a:cubicBezTo>
                            </a:path>
                          </a:pathLst>
                        </a:custGeom>
                        <a:ln w="28575">
                          <a:solidFill>
                            <a:srgbClr val="0099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32" name="Freeform 31"/>
                        <p:cNvSpPr/>
                        <p:nvPr/>
                      </p:nvSpPr>
                      <p:spPr>
                        <a:xfrm>
                          <a:off x="4089704" y="3832913"/>
                          <a:ext cx="48648" cy="1236574"/>
                        </a:xfrm>
                        <a:custGeom>
                          <a:avLst/>
                          <a:gdLst>
                            <a:gd name="connsiteX0" fmla="*/ 38831 w 49402"/>
                            <a:gd name="connsiteY0" fmla="*/ 0 h 1236819"/>
                            <a:gd name="connsiteX1" fmla="*/ 22974 w 49402"/>
                            <a:gd name="connsiteY1" fmla="*/ 290705 h 1236819"/>
                            <a:gd name="connsiteX2" fmla="*/ 17689 w 49402"/>
                            <a:gd name="connsiteY2" fmla="*/ 385845 h 1236819"/>
                            <a:gd name="connsiteX3" fmla="*/ 22974 w 49402"/>
                            <a:gd name="connsiteY3" fmla="*/ 454557 h 1236819"/>
                            <a:gd name="connsiteX4" fmla="*/ 28260 w 49402"/>
                            <a:gd name="connsiteY4" fmla="*/ 486271 h 1236819"/>
                            <a:gd name="connsiteX5" fmla="*/ 17689 w 49402"/>
                            <a:gd name="connsiteY5" fmla="*/ 613124 h 1236819"/>
                            <a:gd name="connsiteX6" fmla="*/ 1832 w 49402"/>
                            <a:gd name="connsiteY6" fmla="*/ 761119 h 1236819"/>
                            <a:gd name="connsiteX7" fmla="*/ 12403 w 49402"/>
                            <a:gd name="connsiteY7" fmla="*/ 808689 h 1236819"/>
                            <a:gd name="connsiteX8" fmla="*/ 17689 w 49402"/>
                            <a:gd name="connsiteY8" fmla="*/ 824546 h 1236819"/>
                            <a:gd name="connsiteX9" fmla="*/ 28260 w 49402"/>
                            <a:gd name="connsiteY9" fmla="*/ 956685 h 1236819"/>
                            <a:gd name="connsiteX10" fmla="*/ 33545 w 49402"/>
                            <a:gd name="connsiteY10" fmla="*/ 977827 h 1236819"/>
                            <a:gd name="connsiteX11" fmla="*/ 38831 w 49402"/>
                            <a:gd name="connsiteY11" fmla="*/ 1014826 h 1236819"/>
                            <a:gd name="connsiteX12" fmla="*/ 44116 w 49402"/>
                            <a:gd name="connsiteY12" fmla="*/ 1041253 h 1236819"/>
                            <a:gd name="connsiteX13" fmla="*/ 49402 w 49402"/>
                            <a:gd name="connsiteY13" fmla="*/ 1072967 h 1236819"/>
                            <a:gd name="connsiteX14" fmla="*/ 44116 w 49402"/>
                            <a:gd name="connsiteY14" fmla="*/ 1236819 h 12368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49402" h="1236819">
                              <a:moveTo>
                                <a:pt x="38831" y="0"/>
                              </a:moveTo>
                              <a:cubicBezTo>
                                <a:pt x="593" y="114715"/>
                                <a:pt x="31288" y="12169"/>
                                <a:pt x="22974" y="290705"/>
                              </a:cubicBezTo>
                              <a:cubicBezTo>
                                <a:pt x="22026" y="322453"/>
                                <a:pt x="19451" y="354132"/>
                                <a:pt x="17689" y="385845"/>
                              </a:cubicBezTo>
                              <a:cubicBezTo>
                                <a:pt x="19451" y="408749"/>
                                <a:pt x="20569" y="431712"/>
                                <a:pt x="22974" y="454557"/>
                              </a:cubicBezTo>
                              <a:cubicBezTo>
                                <a:pt x="24096" y="465215"/>
                                <a:pt x="28260" y="475554"/>
                                <a:pt x="28260" y="486271"/>
                              </a:cubicBezTo>
                              <a:cubicBezTo>
                                <a:pt x="28260" y="531618"/>
                                <a:pt x="22075" y="569260"/>
                                <a:pt x="17689" y="613124"/>
                              </a:cubicBezTo>
                              <a:cubicBezTo>
                                <a:pt x="3980" y="750218"/>
                                <a:pt x="13030" y="682736"/>
                                <a:pt x="1832" y="761119"/>
                              </a:cubicBezTo>
                              <a:cubicBezTo>
                                <a:pt x="13732" y="796815"/>
                                <a:pt x="0" y="752875"/>
                                <a:pt x="12403" y="808689"/>
                              </a:cubicBezTo>
                              <a:cubicBezTo>
                                <a:pt x="13612" y="814128"/>
                                <a:pt x="15927" y="819260"/>
                                <a:pt x="17689" y="824546"/>
                              </a:cubicBezTo>
                              <a:cubicBezTo>
                                <a:pt x="20350" y="869795"/>
                                <a:pt x="20889" y="912460"/>
                                <a:pt x="28260" y="956685"/>
                              </a:cubicBezTo>
                              <a:cubicBezTo>
                                <a:pt x="29454" y="963850"/>
                                <a:pt x="32246" y="970680"/>
                                <a:pt x="33545" y="977827"/>
                              </a:cubicBezTo>
                              <a:cubicBezTo>
                                <a:pt x="35774" y="990084"/>
                                <a:pt x="36783" y="1002537"/>
                                <a:pt x="38831" y="1014826"/>
                              </a:cubicBezTo>
                              <a:cubicBezTo>
                                <a:pt x="40308" y="1023687"/>
                                <a:pt x="42509" y="1032414"/>
                                <a:pt x="44116" y="1041253"/>
                              </a:cubicBezTo>
                              <a:cubicBezTo>
                                <a:pt x="46033" y="1051797"/>
                                <a:pt x="47640" y="1062396"/>
                                <a:pt x="49402" y="1072967"/>
                              </a:cubicBezTo>
                              <a:cubicBezTo>
                                <a:pt x="41982" y="1176840"/>
                                <a:pt x="44116" y="1122235"/>
                                <a:pt x="44116" y="1236819"/>
                              </a:cubicBezTo>
                            </a:path>
                          </a:pathLst>
                        </a:custGeom>
                        <a:ln w="38100">
                          <a:solidFill>
                            <a:srgbClr val="008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33" name="Freeform 32"/>
                        <p:cNvSpPr/>
                        <p:nvPr/>
                      </p:nvSpPr>
                      <p:spPr bwMode="auto">
                        <a:xfrm rot="13312215">
                          <a:off x="4327852" y="3061091"/>
                          <a:ext cx="332061" cy="765446"/>
                        </a:xfrm>
                        <a:custGeom>
                          <a:avLst/>
                          <a:gdLst>
                            <a:gd name="connsiteX0" fmla="*/ 746975 w 986313"/>
                            <a:gd name="connsiteY0" fmla="*/ 4293 h 1962465"/>
                            <a:gd name="connsiteX1" fmla="*/ 772733 w 986313"/>
                            <a:gd name="connsiteY1" fmla="*/ 42929 h 1962465"/>
                            <a:gd name="connsiteX2" fmla="*/ 811370 w 986313"/>
                            <a:gd name="connsiteY2" fmla="*/ 68687 h 1962465"/>
                            <a:gd name="connsiteX3" fmla="*/ 862885 w 986313"/>
                            <a:gd name="connsiteY3" fmla="*/ 145960 h 1962465"/>
                            <a:gd name="connsiteX4" fmla="*/ 888643 w 986313"/>
                            <a:gd name="connsiteY4" fmla="*/ 184597 h 1962465"/>
                            <a:gd name="connsiteX5" fmla="*/ 901522 w 986313"/>
                            <a:gd name="connsiteY5" fmla="*/ 236112 h 1962465"/>
                            <a:gd name="connsiteX6" fmla="*/ 940158 w 986313"/>
                            <a:gd name="connsiteY6" fmla="*/ 352022 h 1962465"/>
                            <a:gd name="connsiteX7" fmla="*/ 953037 w 986313"/>
                            <a:gd name="connsiteY7" fmla="*/ 390659 h 1962465"/>
                            <a:gd name="connsiteX8" fmla="*/ 965916 w 986313"/>
                            <a:gd name="connsiteY8" fmla="*/ 429295 h 1962465"/>
                            <a:gd name="connsiteX9" fmla="*/ 965916 w 986313"/>
                            <a:gd name="connsiteY9" fmla="*/ 751267 h 1962465"/>
                            <a:gd name="connsiteX10" fmla="*/ 953037 w 986313"/>
                            <a:gd name="connsiteY10" fmla="*/ 854298 h 1962465"/>
                            <a:gd name="connsiteX11" fmla="*/ 927279 w 986313"/>
                            <a:gd name="connsiteY11" fmla="*/ 931571 h 1962465"/>
                            <a:gd name="connsiteX12" fmla="*/ 914400 w 986313"/>
                            <a:gd name="connsiteY12" fmla="*/ 983087 h 1962465"/>
                            <a:gd name="connsiteX13" fmla="*/ 850006 w 986313"/>
                            <a:gd name="connsiteY13" fmla="*/ 1060360 h 1962465"/>
                            <a:gd name="connsiteX14" fmla="*/ 824248 w 986313"/>
                            <a:gd name="connsiteY14" fmla="*/ 1098997 h 1962465"/>
                            <a:gd name="connsiteX15" fmla="*/ 746975 w 986313"/>
                            <a:gd name="connsiteY15" fmla="*/ 1176270 h 1962465"/>
                            <a:gd name="connsiteX16" fmla="*/ 682581 w 986313"/>
                            <a:gd name="connsiteY16" fmla="*/ 1292180 h 1962465"/>
                            <a:gd name="connsiteX17" fmla="*/ 643944 w 986313"/>
                            <a:gd name="connsiteY17" fmla="*/ 1317938 h 1962465"/>
                            <a:gd name="connsiteX18" fmla="*/ 592429 w 986313"/>
                            <a:gd name="connsiteY18" fmla="*/ 1395211 h 1962465"/>
                            <a:gd name="connsiteX19" fmla="*/ 566671 w 986313"/>
                            <a:gd name="connsiteY19" fmla="*/ 1433847 h 1962465"/>
                            <a:gd name="connsiteX20" fmla="*/ 528034 w 986313"/>
                            <a:gd name="connsiteY20" fmla="*/ 1459605 h 1962465"/>
                            <a:gd name="connsiteX21" fmla="*/ 476519 w 986313"/>
                            <a:gd name="connsiteY21" fmla="*/ 1536878 h 1962465"/>
                            <a:gd name="connsiteX22" fmla="*/ 450761 w 986313"/>
                            <a:gd name="connsiteY22" fmla="*/ 1575515 h 1962465"/>
                            <a:gd name="connsiteX23" fmla="*/ 412124 w 986313"/>
                            <a:gd name="connsiteY23" fmla="*/ 1627031 h 1962465"/>
                            <a:gd name="connsiteX24" fmla="*/ 360609 w 986313"/>
                            <a:gd name="connsiteY24" fmla="*/ 1704304 h 1962465"/>
                            <a:gd name="connsiteX25" fmla="*/ 334851 w 986313"/>
                            <a:gd name="connsiteY25" fmla="*/ 1742940 h 1962465"/>
                            <a:gd name="connsiteX26" fmla="*/ 309093 w 986313"/>
                            <a:gd name="connsiteY26" fmla="*/ 1781577 h 1962465"/>
                            <a:gd name="connsiteX27" fmla="*/ 244699 w 986313"/>
                            <a:gd name="connsiteY27" fmla="*/ 1858850 h 1962465"/>
                            <a:gd name="connsiteX28" fmla="*/ 218941 w 986313"/>
                            <a:gd name="connsiteY28" fmla="*/ 1936124 h 1962465"/>
                            <a:gd name="connsiteX29" fmla="*/ 206062 w 986313"/>
                            <a:gd name="connsiteY29" fmla="*/ 1884608 h 1962465"/>
                            <a:gd name="connsiteX30" fmla="*/ 180305 w 986313"/>
                            <a:gd name="connsiteY30" fmla="*/ 1742940 h 1962465"/>
                            <a:gd name="connsiteX31" fmla="*/ 141668 w 986313"/>
                            <a:gd name="connsiteY31" fmla="*/ 1627031 h 1962465"/>
                            <a:gd name="connsiteX32" fmla="*/ 128789 w 986313"/>
                            <a:gd name="connsiteY32" fmla="*/ 1588394 h 1962465"/>
                            <a:gd name="connsiteX33" fmla="*/ 103031 w 986313"/>
                            <a:gd name="connsiteY33" fmla="*/ 1485363 h 1962465"/>
                            <a:gd name="connsiteX34" fmla="*/ 90153 w 986313"/>
                            <a:gd name="connsiteY34" fmla="*/ 1446726 h 1962465"/>
                            <a:gd name="connsiteX35" fmla="*/ 64395 w 986313"/>
                            <a:gd name="connsiteY35" fmla="*/ 1343695 h 1962465"/>
                            <a:gd name="connsiteX36" fmla="*/ 25758 w 986313"/>
                            <a:gd name="connsiteY36" fmla="*/ 1227786 h 1962465"/>
                            <a:gd name="connsiteX37" fmla="*/ 12879 w 986313"/>
                            <a:gd name="connsiteY37" fmla="*/ 1189149 h 1962465"/>
                            <a:gd name="connsiteX38" fmla="*/ 0 w 986313"/>
                            <a:gd name="connsiteY38" fmla="*/ 1137633 h 1962465"/>
                            <a:gd name="connsiteX39" fmla="*/ 38637 w 986313"/>
                            <a:gd name="connsiteY39" fmla="*/ 880056 h 1962465"/>
                            <a:gd name="connsiteX40" fmla="*/ 51516 w 986313"/>
                            <a:gd name="connsiteY40" fmla="*/ 738388 h 1962465"/>
                            <a:gd name="connsiteX41" fmla="*/ 115910 w 986313"/>
                            <a:gd name="connsiteY41" fmla="*/ 622478 h 1962465"/>
                            <a:gd name="connsiteX42" fmla="*/ 167426 w 986313"/>
                            <a:gd name="connsiteY42" fmla="*/ 545205 h 1962465"/>
                            <a:gd name="connsiteX43" fmla="*/ 193184 w 986313"/>
                            <a:gd name="connsiteY43" fmla="*/ 506569 h 1962465"/>
                            <a:gd name="connsiteX44" fmla="*/ 231820 w 986313"/>
                            <a:gd name="connsiteY44" fmla="*/ 467932 h 1962465"/>
                            <a:gd name="connsiteX45" fmla="*/ 296215 w 986313"/>
                            <a:gd name="connsiteY45" fmla="*/ 403538 h 1962465"/>
                            <a:gd name="connsiteX46" fmla="*/ 360609 w 986313"/>
                            <a:gd name="connsiteY46" fmla="*/ 339143 h 1962465"/>
                            <a:gd name="connsiteX47" fmla="*/ 399246 w 986313"/>
                            <a:gd name="connsiteY47" fmla="*/ 300507 h 1962465"/>
                            <a:gd name="connsiteX48" fmla="*/ 476519 w 986313"/>
                            <a:gd name="connsiteY48" fmla="*/ 248991 h 1962465"/>
                            <a:gd name="connsiteX49" fmla="*/ 515155 w 986313"/>
                            <a:gd name="connsiteY49" fmla="*/ 210355 h 1962465"/>
                            <a:gd name="connsiteX50" fmla="*/ 592429 w 986313"/>
                            <a:gd name="connsiteY50" fmla="*/ 158839 h 1962465"/>
                            <a:gd name="connsiteX51" fmla="*/ 631065 w 986313"/>
                            <a:gd name="connsiteY51" fmla="*/ 133081 h 1962465"/>
                            <a:gd name="connsiteX52" fmla="*/ 669702 w 986313"/>
                            <a:gd name="connsiteY52" fmla="*/ 107324 h 1962465"/>
                            <a:gd name="connsiteX53" fmla="*/ 708339 w 986313"/>
                            <a:gd name="connsiteY53" fmla="*/ 81566 h 1962465"/>
                            <a:gd name="connsiteX54" fmla="*/ 746975 w 986313"/>
                            <a:gd name="connsiteY54" fmla="*/ 68687 h 1962465"/>
                            <a:gd name="connsiteX55" fmla="*/ 746975 w 986313"/>
                            <a:gd name="connsiteY55" fmla="*/ 4293 h 19624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</a:cxnLst>
                          <a:rect l="l" t="t" r="r" b="b"/>
                          <a:pathLst>
                            <a:path w="986313" h="1962465">
                              <a:moveTo>
                                <a:pt x="746975" y="4293"/>
                              </a:moveTo>
                              <a:cubicBezTo>
                                <a:pt x="751268" y="0"/>
                                <a:pt x="761788" y="31984"/>
                                <a:pt x="772733" y="42929"/>
                              </a:cubicBezTo>
                              <a:cubicBezTo>
                                <a:pt x="783678" y="53874"/>
                                <a:pt x="801177" y="57038"/>
                                <a:pt x="811370" y="68687"/>
                              </a:cubicBezTo>
                              <a:cubicBezTo>
                                <a:pt x="831755" y="91984"/>
                                <a:pt x="845713" y="120202"/>
                                <a:pt x="862885" y="145960"/>
                              </a:cubicBezTo>
                              <a:lnTo>
                                <a:pt x="888643" y="184597"/>
                              </a:lnTo>
                              <a:cubicBezTo>
                                <a:pt x="892936" y="201769"/>
                                <a:pt x="896436" y="219158"/>
                                <a:pt x="901522" y="236112"/>
                              </a:cubicBezTo>
                              <a:cubicBezTo>
                                <a:pt x="901541" y="236175"/>
                                <a:pt x="933708" y="332672"/>
                                <a:pt x="940158" y="352022"/>
                              </a:cubicBezTo>
                              <a:lnTo>
                                <a:pt x="953037" y="390659"/>
                              </a:lnTo>
                              <a:lnTo>
                                <a:pt x="965916" y="429295"/>
                              </a:lnTo>
                              <a:cubicBezTo>
                                <a:pt x="986313" y="592471"/>
                                <a:pt x="984101" y="523961"/>
                                <a:pt x="965916" y="751267"/>
                              </a:cubicBezTo>
                              <a:cubicBezTo>
                                <a:pt x="963156" y="785768"/>
                                <a:pt x="960289" y="820455"/>
                                <a:pt x="953037" y="854298"/>
                              </a:cubicBezTo>
                              <a:cubicBezTo>
                                <a:pt x="947348" y="880846"/>
                                <a:pt x="933864" y="905231"/>
                                <a:pt x="927279" y="931571"/>
                              </a:cubicBezTo>
                              <a:cubicBezTo>
                                <a:pt x="922986" y="948743"/>
                                <a:pt x="921372" y="966818"/>
                                <a:pt x="914400" y="983087"/>
                              </a:cubicBezTo>
                              <a:cubicBezTo>
                                <a:pt x="897470" y="1022591"/>
                                <a:pt x="877313" y="1027592"/>
                                <a:pt x="850006" y="1060360"/>
                              </a:cubicBezTo>
                              <a:cubicBezTo>
                                <a:pt x="840097" y="1072251"/>
                                <a:pt x="834531" y="1087428"/>
                                <a:pt x="824248" y="1098997"/>
                              </a:cubicBezTo>
                              <a:cubicBezTo>
                                <a:pt x="800047" y="1126223"/>
                                <a:pt x="746975" y="1176270"/>
                                <a:pt x="746975" y="1176270"/>
                              </a:cubicBezTo>
                              <a:cubicBezTo>
                                <a:pt x="733554" y="1216532"/>
                                <a:pt x="720539" y="1266875"/>
                                <a:pt x="682581" y="1292180"/>
                              </a:cubicBezTo>
                              <a:lnTo>
                                <a:pt x="643944" y="1317938"/>
                              </a:lnTo>
                              <a:lnTo>
                                <a:pt x="592429" y="1395211"/>
                              </a:lnTo>
                              <a:cubicBezTo>
                                <a:pt x="583843" y="1408090"/>
                                <a:pt x="579550" y="1425261"/>
                                <a:pt x="566671" y="1433847"/>
                              </a:cubicBezTo>
                              <a:lnTo>
                                <a:pt x="528034" y="1459605"/>
                              </a:lnTo>
                              <a:cubicBezTo>
                                <a:pt x="505401" y="1527505"/>
                                <a:pt x="530114" y="1472564"/>
                                <a:pt x="476519" y="1536878"/>
                              </a:cubicBezTo>
                              <a:cubicBezTo>
                                <a:pt x="466610" y="1548769"/>
                                <a:pt x="459758" y="1562920"/>
                                <a:pt x="450761" y="1575515"/>
                              </a:cubicBezTo>
                              <a:cubicBezTo>
                                <a:pt x="438285" y="1592982"/>
                                <a:pt x="424433" y="1609446"/>
                                <a:pt x="412124" y="1627031"/>
                              </a:cubicBezTo>
                              <a:cubicBezTo>
                                <a:pt x="394371" y="1652392"/>
                                <a:pt x="377781" y="1678546"/>
                                <a:pt x="360609" y="1704304"/>
                              </a:cubicBezTo>
                              <a:lnTo>
                                <a:pt x="334851" y="1742940"/>
                              </a:lnTo>
                              <a:cubicBezTo>
                                <a:pt x="326265" y="1755819"/>
                                <a:pt x="320038" y="1770632"/>
                                <a:pt x="309093" y="1781577"/>
                              </a:cubicBezTo>
                              <a:cubicBezTo>
                                <a:pt x="259512" y="1831159"/>
                                <a:pt x="280560" y="1805060"/>
                                <a:pt x="244699" y="1858850"/>
                              </a:cubicBezTo>
                              <a:cubicBezTo>
                                <a:pt x="236113" y="1884608"/>
                                <a:pt x="225526" y="1962465"/>
                                <a:pt x="218941" y="1936124"/>
                              </a:cubicBezTo>
                              <a:cubicBezTo>
                                <a:pt x="214648" y="1918952"/>
                                <a:pt x="209533" y="1901965"/>
                                <a:pt x="206062" y="1884608"/>
                              </a:cubicBezTo>
                              <a:cubicBezTo>
                                <a:pt x="198697" y="1847782"/>
                                <a:pt x="190667" y="1780934"/>
                                <a:pt x="180305" y="1742940"/>
                              </a:cubicBezTo>
                              <a:cubicBezTo>
                                <a:pt x="180303" y="1742931"/>
                                <a:pt x="148109" y="1646354"/>
                                <a:pt x="141668" y="1627031"/>
                              </a:cubicBezTo>
                              <a:cubicBezTo>
                                <a:pt x="137375" y="1614152"/>
                                <a:pt x="132082" y="1601564"/>
                                <a:pt x="128789" y="1588394"/>
                              </a:cubicBezTo>
                              <a:cubicBezTo>
                                <a:pt x="120203" y="1554050"/>
                                <a:pt x="114225" y="1518947"/>
                                <a:pt x="103031" y="1485363"/>
                              </a:cubicBezTo>
                              <a:cubicBezTo>
                                <a:pt x="98738" y="1472484"/>
                                <a:pt x="93725" y="1459823"/>
                                <a:pt x="90153" y="1446726"/>
                              </a:cubicBezTo>
                              <a:cubicBezTo>
                                <a:pt x="80839" y="1412573"/>
                                <a:pt x="75590" y="1377279"/>
                                <a:pt x="64395" y="1343695"/>
                              </a:cubicBezTo>
                              <a:lnTo>
                                <a:pt x="25758" y="1227786"/>
                              </a:lnTo>
                              <a:cubicBezTo>
                                <a:pt x="21465" y="1214907"/>
                                <a:pt x="16172" y="1202319"/>
                                <a:pt x="12879" y="1189149"/>
                              </a:cubicBezTo>
                              <a:lnTo>
                                <a:pt x="0" y="1137633"/>
                              </a:lnTo>
                              <a:cubicBezTo>
                                <a:pt x="12726" y="1061277"/>
                                <a:pt x="32747" y="944848"/>
                                <a:pt x="38637" y="880056"/>
                              </a:cubicBezTo>
                              <a:cubicBezTo>
                                <a:pt x="42930" y="832833"/>
                                <a:pt x="44810" y="785329"/>
                                <a:pt x="51516" y="738388"/>
                              </a:cubicBezTo>
                              <a:cubicBezTo>
                                <a:pt x="57698" y="695114"/>
                                <a:pt x="94461" y="654652"/>
                                <a:pt x="115910" y="622478"/>
                              </a:cubicBezTo>
                              <a:lnTo>
                                <a:pt x="167426" y="545205"/>
                              </a:lnTo>
                              <a:cubicBezTo>
                                <a:pt x="176012" y="532326"/>
                                <a:pt x="182239" y="517514"/>
                                <a:pt x="193184" y="506569"/>
                              </a:cubicBezTo>
                              <a:cubicBezTo>
                                <a:pt x="206063" y="493690"/>
                                <a:pt x="220160" y="481924"/>
                                <a:pt x="231820" y="467932"/>
                              </a:cubicBezTo>
                              <a:cubicBezTo>
                                <a:pt x="285480" y="403540"/>
                                <a:pt x="225383" y="450757"/>
                                <a:pt x="296215" y="403538"/>
                              </a:cubicBezTo>
                              <a:cubicBezTo>
                                <a:pt x="343434" y="332706"/>
                                <a:pt x="296217" y="392803"/>
                                <a:pt x="360609" y="339143"/>
                              </a:cubicBezTo>
                              <a:cubicBezTo>
                                <a:pt x="374601" y="327483"/>
                                <a:pt x="384869" y="311689"/>
                                <a:pt x="399246" y="300507"/>
                              </a:cubicBezTo>
                              <a:cubicBezTo>
                                <a:pt x="423682" y="281501"/>
                                <a:pt x="454629" y="270881"/>
                                <a:pt x="476519" y="248991"/>
                              </a:cubicBezTo>
                              <a:cubicBezTo>
                                <a:pt x="489398" y="236112"/>
                                <a:pt x="500778" y="221537"/>
                                <a:pt x="515155" y="210355"/>
                              </a:cubicBezTo>
                              <a:cubicBezTo>
                                <a:pt x="539591" y="191349"/>
                                <a:pt x="566671" y="176011"/>
                                <a:pt x="592429" y="158839"/>
                              </a:cubicBezTo>
                              <a:lnTo>
                                <a:pt x="631065" y="133081"/>
                              </a:lnTo>
                              <a:lnTo>
                                <a:pt x="669702" y="107324"/>
                              </a:lnTo>
                              <a:cubicBezTo>
                                <a:pt x="682581" y="98738"/>
                                <a:pt x="693655" y="86461"/>
                                <a:pt x="708339" y="81566"/>
                              </a:cubicBezTo>
                              <a:cubicBezTo>
                                <a:pt x="721218" y="77273"/>
                                <a:pt x="736115" y="76832"/>
                                <a:pt x="746975" y="68687"/>
                              </a:cubicBezTo>
                              <a:cubicBezTo>
                                <a:pt x="754654" y="62927"/>
                                <a:pt x="742682" y="8586"/>
                                <a:pt x="746975" y="4293"/>
                              </a:cubicBezTo>
                              <a:close/>
                            </a:path>
                          </a:pathLst>
                        </a:custGeom>
                        <a:gradFill flip="none" rotWithShape="1">
                          <a:gsLst>
                            <a:gs pos="0">
                              <a:srgbClr val="00800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00800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008000">
                                <a:shade val="100000"/>
                                <a:satMod val="115000"/>
                              </a:srgbClr>
                            </a:gs>
                          </a:gsLst>
                          <a:path path="circle">
                            <a:fillToRect t="100000" r="100000"/>
                          </a:path>
                          <a:tileRect l="-100000" b="-100000"/>
                        </a:gradFill>
                        <a:ln w="28575">
                          <a:solidFill>
                            <a:srgbClr val="0099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ＭＳ Ｐゴシック" pitchFamily="-112" charset="-128"/>
                            </a:defRPr>
                          </a:lvl9pPr>
                        </a:lstStyle>
                        <a:p>
                          <a:pPr algn="ctr" eaLnBrk="1" hangingPunct="1">
                            <a:defRPr/>
                          </a:pPr>
                          <a:endParaRPr lang="en-GB" altLang="en-US" smtClean="0">
                            <a:solidFill>
                              <a:srgbClr val="FFFFFF"/>
                            </a:solidFill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7" name="Freeform 36"/>
                    <p:cNvSpPr/>
                    <p:nvPr/>
                  </p:nvSpPr>
                  <p:spPr>
                    <a:xfrm rot="20897790" flipH="1">
                      <a:off x="4814889" y="4427713"/>
                      <a:ext cx="95250" cy="152410"/>
                    </a:xfrm>
                    <a:custGeom>
                      <a:avLst/>
                      <a:gdLst>
                        <a:gd name="connsiteX0" fmla="*/ 0 w 196633"/>
                        <a:gd name="connsiteY0" fmla="*/ 429595 h 429595"/>
                        <a:gd name="connsiteX1" fmla="*/ 47570 w 196633"/>
                        <a:gd name="connsiteY1" fmla="*/ 302742 h 429595"/>
                        <a:gd name="connsiteX2" fmla="*/ 63426 w 196633"/>
                        <a:gd name="connsiteY2" fmla="*/ 271029 h 429595"/>
                        <a:gd name="connsiteX3" fmla="*/ 73997 w 196633"/>
                        <a:gd name="connsiteY3" fmla="*/ 239316 h 429595"/>
                        <a:gd name="connsiteX4" fmla="*/ 79283 w 196633"/>
                        <a:gd name="connsiteY4" fmla="*/ 223459 h 429595"/>
                        <a:gd name="connsiteX5" fmla="*/ 84569 w 196633"/>
                        <a:gd name="connsiteY5" fmla="*/ 207602 h 429595"/>
                        <a:gd name="connsiteX6" fmla="*/ 95140 w 196633"/>
                        <a:gd name="connsiteY6" fmla="*/ 191746 h 429595"/>
                        <a:gd name="connsiteX7" fmla="*/ 110996 w 196633"/>
                        <a:gd name="connsiteY7" fmla="*/ 154747 h 429595"/>
                        <a:gd name="connsiteX8" fmla="*/ 121567 w 196633"/>
                        <a:gd name="connsiteY8" fmla="*/ 138890 h 429595"/>
                        <a:gd name="connsiteX9" fmla="*/ 126853 w 196633"/>
                        <a:gd name="connsiteY9" fmla="*/ 123033 h 429595"/>
                        <a:gd name="connsiteX10" fmla="*/ 137424 w 196633"/>
                        <a:gd name="connsiteY10" fmla="*/ 107177 h 429595"/>
                        <a:gd name="connsiteX11" fmla="*/ 147995 w 196633"/>
                        <a:gd name="connsiteY11" fmla="*/ 75464 h 429595"/>
                        <a:gd name="connsiteX12" fmla="*/ 169137 w 196633"/>
                        <a:gd name="connsiteY12" fmla="*/ 49036 h 429595"/>
                        <a:gd name="connsiteX13" fmla="*/ 179708 w 196633"/>
                        <a:gd name="connsiteY13" fmla="*/ 17323 h 429595"/>
                        <a:gd name="connsiteX14" fmla="*/ 184994 w 196633"/>
                        <a:gd name="connsiteY14" fmla="*/ 1466 h 429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96633" h="429595">
                          <a:moveTo>
                            <a:pt x="0" y="429595"/>
                          </a:moveTo>
                          <a:cubicBezTo>
                            <a:pt x="39008" y="312572"/>
                            <a:pt x="15366" y="351049"/>
                            <a:pt x="47570" y="302742"/>
                          </a:cubicBezTo>
                          <a:cubicBezTo>
                            <a:pt x="66842" y="244923"/>
                            <a:pt x="36107" y="332498"/>
                            <a:pt x="63426" y="271029"/>
                          </a:cubicBezTo>
                          <a:cubicBezTo>
                            <a:pt x="67951" y="260847"/>
                            <a:pt x="70473" y="249887"/>
                            <a:pt x="73997" y="239316"/>
                          </a:cubicBezTo>
                          <a:lnTo>
                            <a:pt x="79283" y="223459"/>
                          </a:lnTo>
                          <a:cubicBezTo>
                            <a:pt x="81045" y="218173"/>
                            <a:pt x="81478" y="212238"/>
                            <a:pt x="84569" y="207602"/>
                          </a:cubicBezTo>
                          <a:lnTo>
                            <a:pt x="95140" y="191746"/>
                          </a:lnTo>
                          <a:cubicBezTo>
                            <a:pt x="101070" y="173955"/>
                            <a:pt x="100545" y="173037"/>
                            <a:pt x="110996" y="154747"/>
                          </a:cubicBezTo>
                          <a:cubicBezTo>
                            <a:pt x="114148" y="149231"/>
                            <a:pt x="118726" y="144572"/>
                            <a:pt x="121567" y="138890"/>
                          </a:cubicBezTo>
                          <a:cubicBezTo>
                            <a:pt x="124059" y="133907"/>
                            <a:pt x="124361" y="128016"/>
                            <a:pt x="126853" y="123033"/>
                          </a:cubicBezTo>
                          <a:cubicBezTo>
                            <a:pt x="129694" y="117351"/>
                            <a:pt x="134844" y="112982"/>
                            <a:pt x="137424" y="107177"/>
                          </a:cubicBezTo>
                          <a:cubicBezTo>
                            <a:pt x="141950" y="96995"/>
                            <a:pt x="140116" y="83344"/>
                            <a:pt x="147995" y="75464"/>
                          </a:cubicBezTo>
                          <a:cubicBezTo>
                            <a:pt x="156780" y="66679"/>
                            <a:pt x="163804" y="61035"/>
                            <a:pt x="169137" y="49036"/>
                          </a:cubicBezTo>
                          <a:cubicBezTo>
                            <a:pt x="173663" y="38854"/>
                            <a:pt x="173527" y="26594"/>
                            <a:pt x="179708" y="17323"/>
                          </a:cubicBezTo>
                          <a:cubicBezTo>
                            <a:pt x="191257" y="0"/>
                            <a:pt x="196633" y="1466"/>
                            <a:pt x="184994" y="1466"/>
                          </a:cubicBezTo>
                        </a:path>
                      </a:pathLst>
                    </a:custGeom>
                    <a:ln w="38100">
                      <a:solidFill>
                        <a:srgbClr val="0099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36" name="Freeform 35"/>
                    <p:cNvSpPr/>
                    <p:nvPr/>
                  </p:nvSpPr>
                  <p:spPr bwMode="auto">
                    <a:xfrm rot="6755636">
                      <a:off x="3907609" y="3285481"/>
                      <a:ext cx="684259" cy="1492249"/>
                    </a:xfrm>
                    <a:custGeom>
                      <a:avLst/>
                      <a:gdLst>
                        <a:gd name="connsiteX0" fmla="*/ 746975 w 986313"/>
                        <a:gd name="connsiteY0" fmla="*/ 4293 h 1962465"/>
                        <a:gd name="connsiteX1" fmla="*/ 772733 w 986313"/>
                        <a:gd name="connsiteY1" fmla="*/ 42929 h 1962465"/>
                        <a:gd name="connsiteX2" fmla="*/ 811370 w 986313"/>
                        <a:gd name="connsiteY2" fmla="*/ 68687 h 1962465"/>
                        <a:gd name="connsiteX3" fmla="*/ 862885 w 986313"/>
                        <a:gd name="connsiteY3" fmla="*/ 145960 h 1962465"/>
                        <a:gd name="connsiteX4" fmla="*/ 888643 w 986313"/>
                        <a:gd name="connsiteY4" fmla="*/ 184597 h 1962465"/>
                        <a:gd name="connsiteX5" fmla="*/ 901522 w 986313"/>
                        <a:gd name="connsiteY5" fmla="*/ 236112 h 1962465"/>
                        <a:gd name="connsiteX6" fmla="*/ 940158 w 986313"/>
                        <a:gd name="connsiteY6" fmla="*/ 352022 h 1962465"/>
                        <a:gd name="connsiteX7" fmla="*/ 953037 w 986313"/>
                        <a:gd name="connsiteY7" fmla="*/ 390659 h 1962465"/>
                        <a:gd name="connsiteX8" fmla="*/ 965916 w 986313"/>
                        <a:gd name="connsiteY8" fmla="*/ 429295 h 1962465"/>
                        <a:gd name="connsiteX9" fmla="*/ 965916 w 986313"/>
                        <a:gd name="connsiteY9" fmla="*/ 751267 h 1962465"/>
                        <a:gd name="connsiteX10" fmla="*/ 953037 w 986313"/>
                        <a:gd name="connsiteY10" fmla="*/ 854298 h 1962465"/>
                        <a:gd name="connsiteX11" fmla="*/ 927279 w 986313"/>
                        <a:gd name="connsiteY11" fmla="*/ 931571 h 1962465"/>
                        <a:gd name="connsiteX12" fmla="*/ 914400 w 986313"/>
                        <a:gd name="connsiteY12" fmla="*/ 983087 h 1962465"/>
                        <a:gd name="connsiteX13" fmla="*/ 850006 w 986313"/>
                        <a:gd name="connsiteY13" fmla="*/ 1060360 h 1962465"/>
                        <a:gd name="connsiteX14" fmla="*/ 824248 w 986313"/>
                        <a:gd name="connsiteY14" fmla="*/ 1098997 h 1962465"/>
                        <a:gd name="connsiteX15" fmla="*/ 746975 w 986313"/>
                        <a:gd name="connsiteY15" fmla="*/ 1176270 h 1962465"/>
                        <a:gd name="connsiteX16" fmla="*/ 682581 w 986313"/>
                        <a:gd name="connsiteY16" fmla="*/ 1292180 h 1962465"/>
                        <a:gd name="connsiteX17" fmla="*/ 643944 w 986313"/>
                        <a:gd name="connsiteY17" fmla="*/ 1317938 h 1962465"/>
                        <a:gd name="connsiteX18" fmla="*/ 592429 w 986313"/>
                        <a:gd name="connsiteY18" fmla="*/ 1395211 h 1962465"/>
                        <a:gd name="connsiteX19" fmla="*/ 566671 w 986313"/>
                        <a:gd name="connsiteY19" fmla="*/ 1433847 h 1962465"/>
                        <a:gd name="connsiteX20" fmla="*/ 528034 w 986313"/>
                        <a:gd name="connsiteY20" fmla="*/ 1459605 h 1962465"/>
                        <a:gd name="connsiteX21" fmla="*/ 476519 w 986313"/>
                        <a:gd name="connsiteY21" fmla="*/ 1536878 h 1962465"/>
                        <a:gd name="connsiteX22" fmla="*/ 450761 w 986313"/>
                        <a:gd name="connsiteY22" fmla="*/ 1575515 h 1962465"/>
                        <a:gd name="connsiteX23" fmla="*/ 412124 w 986313"/>
                        <a:gd name="connsiteY23" fmla="*/ 1627031 h 1962465"/>
                        <a:gd name="connsiteX24" fmla="*/ 360609 w 986313"/>
                        <a:gd name="connsiteY24" fmla="*/ 1704304 h 1962465"/>
                        <a:gd name="connsiteX25" fmla="*/ 334851 w 986313"/>
                        <a:gd name="connsiteY25" fmla="*/ 1742940 h 1962465"/>
                        <a:gd name="connsiteX26" fmla="*/ 309093 w 986313"/>
                        <a:gd name="connsiteY26" fmla="*/ 1781577 h 1962465"/>
                        <a:gd name="connsiteX27" fmla="*/ 244699 w 986313"/>
                        <a:gd name="connsiteY27" fmla="*/ 1858850 h 1962465"/>
                        <a:gd name="connsiteX28" fmla="*/ 218941 w 986313"/>
                        <a:gd name="connsiteY28" fmla="*/ 1936124 h 1962465"/>
                        <a:gd name="connsiteX29" fmla="*/ 206062 w 986313"/>
                        <a:gd name="connsiteY29" fmla="*/ 1884608 h 1962465"/>
                        <a:gd name="connsiteX30" fmla="*/ 180305 w 986313"/>
                        <a:gd name="connsiteY30" fmla="*/ 1742940 h 1962465"/>
                        <a:gd name="connsiteX31" fmla="*/ 141668 w 986313"/>
                        <a:gd name="connsiteY31" fmla="*/ 1627031 h 1962465"/>
                        <a:gd name="connsiteX32" fmla="*/ 128789 w 986313"/>
                        <a:gd name="connsiteY32" fmla="*/ 1588394 h 1962465"/>
                        <a:gd name="connsiteX33" fmla="*/ 103031 w 986313"/>
                        <a:gd name="connsiteY33" fmla="*/ 1485363 h 1962465"/>
                        <a:gd name="connsiteX34" fmla="*/ 90153 w 986313"/>
                        <a:gd name="connsiteY34" fmla="*/ 1446726 h 1962465"/>
                        <a:gd name="connsiteX35" fmla="*/ 64395 w 986313"/>
                        <a:gd name="connsiteY35" fmla="*/ 1343695 h 1962465"/>
                        <a:gd name="connsiteX36" fmla="*/ 25758 w 986313"/>
                        <a:gd name="connsiteY36" fmla="*/ 1227786 h 1962465"/>
                        <a:gd name="connsiteX37" fmla="*/ 12879 w 986313"/>
                        <a:gd name="connsiteY37" fmla="*/ 1189149 h 1962465"/>
                        <a:gd name="connsiteX38" fmla="*/ 0 w 986313"/>
                        <a:gd name="connsiteY38" fmla="*/ 1137633 h 1962465"/>
                        <a:gd name="connsiteX39" fmla="*/ 38637 w 986313"/>
                        <a:gd name="connsiteY39" fmla="*/ 880056 h 1962465"/>
                        <a:gd name="connsiteX40" fmla="*/ 51516 w 986313"/>
                        <a:gd name="connsiteY40" fmla="*/ 738388 h 1962465"/>
                        <a:gd name="connsiteX41" fmla="*/ 115910 w 986313"/>
                        <a:gd name="connsiteY41" fmla="*/ 622478 h 1962465"/>
                        <a:gd name="connsiteX42" fmla="*/ 167426 w 986313"/>
                        <a:gd name="connsiteY42" fmla="*/ 545205 h 1962465"/>
                        <a:gd name="connsiteX43" fmla="*/ 193184 w 986313"/>
                        <a:gd name="connsiteY43" fmla="*/ 506569 h 1962465"/>
                        <a:gd name="connsiteX44" fmla="*/ 231820 w 986313"/>
                        <a:gd name="connsiteY44" fmla="*/ 467932 h 1962465"/>
                        <a:gd name="connsiteX45" fmla="*/ 296215 w 986313"/>
                        <a:gd name="connsiteY45" fmla="*/ 403538 h 1962465"/>
                        <a:gd name="connsiteX46" fmla="*/ 360609 w 986313"/>
                        <a:gd name="connsiteY46" fmla="*/ 339143 h 1962465"/>
                        <a:gd name="connsiteX47" fmla="*/ 399246 w 986313"/>
                        <a:gd name="connsiteY47" fmla="*/ 300507 h 1962465"/>
                        <a:gd name="connsiteX48" fmla="*/ 476519 w 986313"/>
                        <a:gd name="connsiteY48" fmla="*/ 248991 h 1962465"/>
                        <a:gd name="connsiteX49" fmla="*/ 515155 w 986313"/>
                        <a:gd name="connsiteY49" fmla="*/ 210355 h 1962465"/>
                        <a:gd name="connsiteX50" fmla="*/ 592429 w 986313"/>
                        <a:gd name="connsiteY50" fmla="*/ 158839 h 1962465"/>
                        <a:gd name="connsiteX51" fmla="*/ 631065 w 986313"/>
                        <a:gd name="connsiteY51" fmla="*/ 133081 h 1962465"/>
                        <a:gd name="connsiteX52" fmla="*/ 669702 w 986313"/>
                        <a:gd name="connsiteY52" fmla="*/ 107324 h 1962465"/>
                        <a:gd name="connsiteX53" fmla="*/ 708339 w 986313"/>
                        <a:gd name="connsiteY53" fmla="*/ 81566 h 1962465"/>
                        <a:gd name="connsiteX54" fmla="*/ 746975 w 986313"/>
                        <a:gd name="connsiteY54" fmla="*/ 68687 h 1962465"/>
                        <a:gd name="connsiteX55" fmla="*/ 746975 w 986313"/>
                        <a:gd name="connsiteY55" fmla="*/ 4293 h 1962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</a:cxnLst>
                      <a:rect l="l" t="t" r="r" b="b"/>
                      <a:pathLst>
                        <a:path w="986313" h="1962465">
                          <a:moveTo>
                            <a:pt x="746975" y="4293"/>
                          </a:moveTo>
                          <a:cubicBezTo>
                            <a:pt x="751268" y="0"/>
                            <a:pt x="761788" y="31984"/>
                            <a:pt x="772733" y="42929"/>
                          </a:cubicBezTo>
                          <a:cubicBezTo>
                            <a:pt x="783678" y="53874"/>
                            <a:pt x="801177" y="57038"/>
                            <a:pt x="811370" y="68687"/>
                          </a:cubicBezTo>
                          <a:cubicBezTo>
                            <a:pt x="831755" y="91984"/>
                            <a:pt x="845713" y="120202"/>
                            <a:pt x="862885" y="145960"/>
                          </a:cubicBezTo>
                          <a:lnTo>
                            <a:pt x="888643" y="184597"/>
                          </a:lnTo>
                          <a:cubicBezTo>
                            <a:pt x="892936" y="201769"/>
                            <a:pt x="896436" y="219158"/>
                            <a:pt x="901522" y="236112"/>
                          </a:cubicBezTo>
                          <a:cubicBezTo>
                            <a:pt x="901541" y="236175"/>
                            <a:pt x="933708" y="332672"/>
                            <a:pt x="940158" y="352022"/>
                          </a:cubicBezTo>
                          <a:lnTo>
                            <a:pt x="953037" y="390659"/>
                          </a:lnTo>
                          <a:lnTo>
                            <a:pt x="965916" y="429295"/>
                          </a:lnTo>
                          <a:cubicBezTo>
                            <a:pt x="986313" y="592471"/>
                            <a:pt x="984101" y="523961"/>
                            <a:pt x="965916" y="751267"/>
                          </a:cubicBezTo>
                          <a:cubicBezTo>
                            <a:pt x="963156" y="785768"/>
                            <a:pt x="960289" y="820455"/>
                            <a:pt x="953037" y="854298"/>
                          </a:cubicBezTo>
                          <a:cubicBezTo>
                            <a:pt x="947348" y="880846"/>
                            <a:pt x="933864" y="905231"/>
                            <a:pt x="927279" y="931571"/>
                          </a:cubicBezTo>
                          <a:cubicBezTo>
                            <a:pt x="922986" y="948743"/>
                            <a:pt x="921372" y="966818"/>
                            <a:pt x="914400" y="983087"/>
                          </a:cubicBezTo>
                          <a:cubicBezTo>
                            <a:pt x="897470" y="1022591"/>
                            <a:pt x="877313" y="1027592"/>
                            <a:pt x="850006" y="1060360"/>
                          </a:cubicBezTo>
                          <a:cubicBezTo>
                            <a:pt x="840097" y="1072251"/>
                            <a:pt x="834531" y="1087428"/>
                            <a:pt x="824248" y="1098997"/>
                          </a:cubicBezTo>
                          <a:cubicBezTo>
                            <a:pt x="800047" y="1126223"/>
                            <a:pt x="746975" y="1176270"/>
                            <a:pt x="746975" y="1176270"/>
                          </a:cubicBezTo>
                          <a:cubicBezTo>
                            <a:pt x="733554" y="1216532"/>
                            <a:pt x="720539" y="1266875"/>
                            <a:pt x="682581" y="1292180"/>
                          </a:cubicBezTo>
                          <a:lnTo>
                            <a:pt x="643944" y="1317938"/>
                          </a:lnTo>
                          <a:lnTo>
                            <a:pt x="592429" y="1395211"/>
                          </a:lnTo>
                          <a:cubicBezTo>
                            <a:pt x="583843" y="1408090"/>
                            <a:pt x="579550" y="1425261"/>
                            <a:pt x="566671" y="1433847"/>
                          </a:cubicBezTo>
                          <a:lnTo>
                            <a:pt x="528034" y="1459605"/>
                          </a:lnTo>
                          <a:cubicBezTo>
                            <a:pt x="505401" y="1527505"/>
                            <a:pt x="530114" y="1472564"/>
                            <a:pt x="476519" y="1536878"/>
                          </a:cubicBezTo>
                          <a:cubicBezTo>
                            <a:pt x="466610" y="1548769"/>
                            <a:pt x="459758" y="1562920"/>
                            <a:pt x="450761" y="1575515"/>
                          </a:cubicBezTo>
                          <a:cubicBezTo>
                            <a:pt x="438285" y="1592982"/>
                            <a:pt x="424433" y="1609446"/>
                            <a:pt x="412124" y="1627031"/>
                          </a:cubicBezTo>
                          <a:cubicBezTo>
                            <a:pt x="394371" y="1652392"/>
                            <a:pt x="377781" y="1678546"/>
                            <a:pt x="360609" y="1704304"/>
                          </a:cubicBezTo>
                          <a:lnTo>
                            <a:pt x="334851" y="1742940"/>
                          </a:lnTo>
                          <a:cubicBezTo>
                            <a:pt x="326265" y="1755819"/>
                            <a:pt x="320038" y="1770632"/>
                            <a:pt x="309093" y="1781577"/>
                          </a:cubicBezTo>
                          <a:cubicBezTo>
                            <a:pt x="259512" y="1831159"/>
                            <a:pt x="280560" y="1805060"/>
                            <a:pt x="244699" y="1858850"/>
                          </a:cubicBezTo>
                          <a:cubicBezTo>
                            <a:pt x="236113" y="1884608"/>
                            <a:pt x="225526" y="1962465"/>
                            <a:pt x="218941" y="1936124"/>
                          </a:cubicBezTo>
                          <a:cubicBezTo>
                            <a:pt x="214648" y="1918952"/>
                            <a:pt x="209533" y="1901965"/>
                            <a:pt x="206062" y="1884608"/>
                          </a:cubicBezTo>
                          <a:cubicBezTo>
                            <a:pt x="198697" y="1847782"/>
                            <a:pt x="190667" y="1780934"/>
                            <a:pt x="180305" y="1742940"/>
                          </a:cubicBezTo>
                          <a:cubicBezTo>
                            <a:pt x="180303" y="1742931"/>
                            <a:pt x="148109" y="1646354"/>
                            <a:pt x="141668" y="1627031"/>
                          </a:cubicBezTo>
                          <a:cubicBezTo>
                            <a:pt x="137375" y="1614152"/>
                            <a:pt x="132082" y="1601564"/>
                            <a:pt x="128789" y="1588394"/>
                          </a:cubicBezTo>
                          <a:cubicBezTo>
                            <a:pt x="120203" y="1554050"/>
                            <a:pt x="114225" y="1518947"/>
                            <a:pt x="103031" y="1485363"/>
                          </a:cubicBezTo>
                          <a:cubicBezTo>
                            <a:pt x="98738" y="1472484"/>
                            <a:pt x="93725" y="1459823"/>
                            <a:pt x="90153" y="1446726"/>
                          </a:cubicBezTo>
                          <a:cubicBezTo>
                            <a:pt x="80839" y="1412573"/>
                            <a:pt x="75590" y="1377279"/>
                            <a:pt x="64395" y="1343695"/>
                          </a:cubicBezTo>
                          <a:lnTo>
                            <a:pt x="25758" y="1227786"/>
                          </a:lnTo>
                          <a:cubicBezTo>
                            <a:pt x="21465" y="1214907"/>
                            <a:pt x="16172" y="1202319"/>
                            <a:pt x="12879" y="1189149"/>
                          </a:cubicBezTo>
                          <a:lnTo>
                            <a:pt x="0" y="1137633"/>
                          </a:lnTo>
                          <a:cubicBezTo>
                            <a:pt x="12726" y="1061277"/>
                            <a:pt x="32747" y="944848"/>
                            <a:pt x="38637" y="880056"/>
                          </a:cubicBezTo>
                          <a:cubicBezTo>
                            <a:pt x="42930" y="832833"/>
                            <a:pt x="44810" y="785329"/>
                            <a:pt x="51516" y="738388"/>
                          </a:cubicBezTo>
                          <a:cubicBezTo>
                            <a:pt x="57698" y="695114"/>
                            <a:pt x="94461" y="654652"/>
                            <a:pt x="115910" y="622478"/>
                          </a:cubicBezTo>
                          <a:lnTo>
                            <a:pt x="167426" y="545205"/>
                          </a:lnTo>
                          <a:cubicBezTo>
                            <a:pt x="176012" y="532326"/>
                            <a:pt x="182239" y="517514"/>
                            <a:pt x="193184" y="506569"/>
                          </a:cubicBezTo>
                          <a:cubicBezTo>
                            <a:pt x="206063" y="493690"/>
                            <a:pt x="220160" y="481924"/>
                            <a:pt x="231820" y="467932"/>
                          </a:cubicBezTo>
                          <a:cubicBezTo>
                            <a:pt x="285480" y="403540"/>
                            <a:pt x="225383" y="450757"/>
                            <a:pt x="296215" y="403538"/>
                          </a:cubicBezTo>
                          <a:cubicBezTo>
                            <a:pt x="343434" y="332706"/>
                            <a:pt x="296217" y="392803"/>
                            <a:pt x="360609" y="339143"/>
                          </a:cubicBezTo>
                          <a:cubicBezTo>
                            <a:pt x="374601" y="327483"/>
                            <a:pt x="384869" y="311689"/>
                            <a:pt x="399246" y="300507"/>
                          </a:cubicBezTo>
                          <a:cubicBezTo>
                            <a:pt x="423682" y="281501"/>
                            <a:pt x="454629" y="270881"/>
                            <a:pt x="476519" y="248991"/>
                          </a:cubicBezTo>
                          <a:cubicBezTo>
                            <a:pt x="489398" y="236112"/>
                            <a:pt x="500778" y="221537"/>
                            <a:pt x="515155" y="210355"/>
                          </a:cubicBezTo>
                          <a:cubicBezTo>
                            <a:pt x="539591" y="191349"/>
                            <a:pt x="566671" y="176011"/>
                            <a:pt x="592429" y="158839"/>
                          </a:cubicBezTo>
                          <a:lnTo>
                            <a:pt x="631065" y="133081"/>
                          </a:lnTo>
                          <a:lnTo>
                            <a:pt x="669702" y="107324"/>
                          </a:lnTo>
                          <a:cubicBezTo>
                            <a:pt x="682581" y="98738"/>
                            <a:pt x="693655" y="86461"/>
                            <a:pt x="708339" y="81566"/>
                          </a:cubicBezTo>
                          <a:cubicBezTo>
                            <a:pt x="721218" y="77273"/>
                            <a:pt x="736115" y="76832"/>
                            <a:pt x="746975" y="68687"/>
                          </a:cubicBezTo>
                          <a:cubicBezTo>
                            <a:pt x="754654" y="62927"/>
                            <a:pt x="742682" y="8586"/>
                            <a:pt x="746975" y="4293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008000">
                            <a:shade val="30000"/>
                            <a:satMod val="115000"/>
                          </a:srgbClr>
                        </a:gs>
                        <a:gs pos="50000">
                          <a:srgbClr val="008000">
                            <a:shade val="67500"/>
                            <a:satMod val="115000"/>
                          </a:srgbClr>
                        </a:gs>
                        <a:gs pos="100000">
                          <a:srgbClr val="00800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  <a:ln w="28575">
                      <a:solidFill>
                        <a:srgbClr val="0099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3810002" y="4038749"/>
                    <a:ext cx="533400" cy="30482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0" name="Oval 39"/>
              <p:cNvSpPr/>
              <p:nvPr/>
            </p:nvSpPr>
            <p:spPr>
              <a:xfrm rot="19547120">
                <a:off x="4286252" y="3894277"/>
                <a:ext cx="53975" cy="825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 rot="19547120">
                <a:off x="4438651" y="4046687"/>
                <a:ext cx="53975" cy="825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 rot="19547120">
                <a:off x="4362451" y="4122892"/>
                <a:ext cx="53975" cy="825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 rot="19547120">
                <a:off x="4057652" y="3894277"/>
                <a:ext cx="53975" cy="825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 rot="2052880" flipH="1">
                <a:off x="5505451" y="3589456"/>
                <a:ext cx="53975" cy="825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 rot="2052880" flipH="1">
                <a:off x="5734051" y="3437046"/>
                <a:ext cx="53975" cy="825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rot="10800000" flipV="1">
              <a:off x="4419600" y="2590799"/>
              <a:ext cx="685800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66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533400" y="2286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Plants can recover from viral infection and become resistant</a:t>
            </a:r>
          </a:p>
        </p:txBody>
      </p:sp>
      <p:sp>
        <p:nvSpPr>
          <p:cNvPr id="15" name="Oval 14"/>
          <p:cNvSpPr/>
          <p:nvPr/>
        </p:nvSpPr>
        <p:spPr>
          <a:xfrm>
            <a:off x="3657600" y="2743200"/>
            <a:ext cx="6096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2292" name="Group 34"/>
          <p:cNvGrpSpPr>
            <a:grpSpLocks/>
          </p:cNvGrpSpPr>
          <p:nvPr/>
        </p:nvGrpSpPr>
        <p:grpSpPr bwMode="auto">
          <a:xfrm>
            <a:off x="381000" y="1371600"/>
            <a:ext cx="8489950" cy="4532313"/>
            <a:chOff x="381000" y="1371600"/>
            <a:chExt cx="8489950" cy="4532313"/>
          </a:xfrm>
        </p:grpSpPr>
        <p:grpSp>
          <p:nvGrpSpPr>
            <p:cNvPr id="12294" name="Group 34"/>
            <p:cNvGrpSpPr>
              <a:grpSpLocks/>
            </p:cNvGrpSpPr>
            <p:nvPr/>
          </p:nvGrpSpPr>
          <p:grpSpPr bwMode="auto">
            <a:xfrm>
              <a:off x="1524000" y="1371600"/>
              <a:ext cx="7346950" cy="4532313"/>
              <a:chOff x="1524000" y="1219200"/>
              <a:chExt cx="7346950" cy="4532313"/>
            </a:xfrm>
          </p:grpSpPr>
          <p:pic>
            <p:nvPicPr>
              <p:cNvPr id="1231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1600200"/>
                <a:ext cx="6454775" cy="261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315" name="Group 10"/>
              <p:cNvGrpSpPr>
                <a:grpSpLocks/>
              </p:cNvGrpSpPr>
              <p:nvPr/>
            </p:nvGrpSpPr>
            <p:grpSpPr bwMode="auto">
              <a:xfrm>
                <a:off x="2133600" y="1219200"/>
                <a:ext cx="6737350" cy="381000"/>
                <a:chOff x="1905000" y="1219200"/>
                <a:chExt cx="6737692" cy="381000"/>
              </a:xfrm>
            </p:grpSpPr>
            <p:sp>
              <p:nvSpPr>
                <p:cNvPr id="12325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905000" y="1219200"/>
                  <a:ext cx="11079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/>
                  <a:r>
                    <a:rPr lang="en-GB" altLang="en-US"/>
                    <a:t>OLDEST</a:t>
                  </a:r>
                </a:p>
              </p:txBody>
            </p:sp>
            <p:sp>
              <p:nvSpPr>
                <p:cNvPr id="12326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7162800" y="1219200"/>
                  <a:ext cx="147989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/>
                  <a:r>
                    <a:rPr lang="en-GB" altLang="en-US"/>
                    <a:t>YOUNGEST</a:t>
                  </a: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2971854" y="1219200"/>
                  <a:ext cx="4267417" cy="381000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12316" name="TextBox 11"/>
              <p:cNvSpPr txBox="1">
                <a:spLocks noChangeArrowheads="1"/>
              </p:cNvSpPr>
              <p:nvPr/>
            </p:nvSpPr>
            <p:spPr bwMode="auto">
              <a:xfrm>
                <a:off x="3124200" y="4572000"/>
                <a:ext cx="15240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/>
                <a:r>
                  <a:rPr lang="en-GB" altLang="en-US" sz="1400"/>
                  <a:t>Leaf inoculated with virus</a:t>
                </a:r>
              </a:p>
            </p:txBody>
          </p:sp>
          <p:sp>
            <p:nvSpPr>
              <p:cNvPr id="13" name="Up Arrow 12"/>
              <p:cNvSpPr/>
              <p:nvPr/>
            </p:nvSpPr>
            <p:spPr>
              <a:xfrm>
                <a:off x="3657600" y="4267200"/>
                <a:ext cx="484188" cy="292100"/>
              </a:xfrm>
              <a:prstGeom prst="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Up Arrow 13"/>
              <p:cNvSpPr/>
              <p:nvPr/>
            </p:nvSpPr>
            <p:spPr>
              <a:xfrm>
                <a:off x="7543800" y="4267200"/>
                <a:ext cx="484188" cy="292100"/>
              </a:xfrm>
              <a:prstGeom prst="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319" name="TextBox 15"/>
              <p:cNvSpPr txBox="1">
                <a:spLocks noChangeArrowheads="1"/>
              </p:cNvSpPr>
              <p:nvPr/>
            </p:nvSpPr>
            <p:spPr bwMode="auto">
              <a:xfrm>
                <a:off x="6934200" y="4572000"/>
                <a:ext cx="15240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/>
                <a:r>
                  <a:rPr lang="en-GB" altLang="en-US" sz="1400"/>
                  <a:t>Leaf inoculated with virus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105400" y="4953000"/>
                <a:ext cx="12192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4953000" y="5105400"/>
                <a:ext cx="16764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/>
                <a:r>
                  <a:rPr lang="en-GB" altLang="en-US"/>
                  <a:t>No symptoms:  </a:t>
                </a:r>
                <a:r>
                  <a:rPr lang="en-GB" altLang="en-US" b="1"/>
                  <a:t>recovery</a:t>
                </a:r>
              </a:p>
            </p:txBody>
          </p:sp>
          <p:sp>
            <p:nvSpPr>
              <p:cNvPr id="12322" name="TextBox 19"/>
              <p:cNvSpPr txBox="1">
                <a:spLocks noChangeArrowheads="1"/>
              </p:cNvSpPr>
              <p:nvPr/>
            </p:nvSpPr>
            <p:spPr bwMode="auto">
              <a:xfrm>
                <a:off x="6858000" y="5105400"/>
                <a:ext cx="16764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/>
                <a:r>
                  <a:rPr lang="en-GB" altLang="en-US"/>
                  <a:t>No symptoms:  </a:t>
                </a:r>
                <a:r>
                  <a:rPr lang="en-GB" altLang="en-US" b="1"/>
                  <a:t>resistance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2171700" y="3543300"/>
                <a:ext cx="1828800" cy="12954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4" name="TextBox 23"/>
              <p:cNvSpPr txBox="1">
                <a:spLocks noChangeArrowheads="1"/>
              </p:cNvSpPr>
              <p:nvPr/>
            </p:nvSpPr>
            <p:spPr bwMode="auto">
              <a:xfrm>
                <a:off x="1524000" y="5105400"/>
                <a:ext cx="19050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FF0000"/>
                    </a:solidFill>
                  </a:rPr>
                  <a:t>Virus-induced cell death</a:t>
                </a:r>
              </a:p>
            </p:txBody>
          </p:sp>
        </p:grpSp>
        <p:grpSp>
          <p:nvGrpSpPr>
            <p:cNvPr id="12295" name="Group 36"/>
            <p:cNvGrpSpPr>
              <a:grpSpLocks/>
            </p:cNvGrpSpPr>
            <p:nvPr/>
          </p:nvGrpSpPr>
          <p:grpSpPr bwMode="auto">
            <a:xfrm>
              <a:off x="381000" y="2971800"/>
              <a:ext cx="1600200" cy="1447800"/>
              <a:chOff x="304800" y="4190998"/>
              <a:chExt cx="1600200" cy="1447802"/>
            </a:xfrm>
          </p:grpSpPr>
          <p:sp>
            <p:nvSpPr>
              <p:cNvPr id="36" name="Can 35"/>
              <p:cNvSpPr/>
              <p:nvPr/>
            </p:nvSpPr>
            <p:spPr bwMode="auto">
              <a:xfrm>
                <a:off x="838200" y="5257799"/>
                <a:ext cx="457200" cy="381001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12297" name="Group 18"/>
              <p:cNvGrpSpPr>
                <a:grpSpLocks/>
              </p:cNvGrpSpPr>
              <p:nvPr/>
            </p:nvGrpSpPr>
            <p:grpSpPr bwMode="auto">
              <a:xfrm>
                <a:off x="304800" y="4190998"/>
                <a:ext cx="1600200" cy="1136626"/>
                <a:chOff x="2880885" y="2968298"/>
                <a:chExt cx="2688883" cy="2100544"/>
              </a:xfrm>
            </p:grpSpPr>
            <p:sp>
              <p:nvSpPr>
                <p:cNvPr id="20" name="Freeform 19"/>
                <p:cNvSpPr/>
                <p:nvPr/>
              </p:nvSpPr>
              <p:spPr bwMode="auto">
                <a:xfrm rot="14844364" flipH="1">
                  <a:off x="4560823" y="3141673"/>
                  <a:ext cx="630765" cy="1387122"/>
                </a:xfrm>
                <a:custGeom>
                  <a:avLst/>
                  <a:gdLst>
                    <a:gd name="connsiteX0" fmla="*/ 746975 w 986313"/>
                    <a:gd name="connsiteY0" fmla="*/ 4293 h 1962465"/>
                    <a:gd name="connsiteX1" fmla="*/ 772733 w 986313"/>
                    <a:gd name="connsiteY1" fmla="*/ 42929 h 1962465"/>
                    <a:gd name="connsiteX2" fmla="*/ 811370 w 986313"/>
                    <a:gd name="connsiteY2" fmla="*/ 68687 h 1962465"/>
                    <a:gd name="connsiteX3" fmla="*/ 862885 w 986313"/>
                    <a:gd name="connsiteY3" fmla="*/ 145960 h 1962465"/>
                    <a:gd name="connsiteX4" fmla="*/ 888643 w 986313"/>
                    <a:gd name="connsiteY4" fmla="*/ 184597 h 1962465"/>
                    <a:gd name="connsiteX5" fmla="*/ 901522 w 986313"/>
                    <a:gd name="connsiteY5" fmla="*/ 236112 h 1962465"/>
                    <a:gd name="connsiteX6" fmla="*/ 940158 w 986313"/>
                    <a:gd name="connsiteY6" fmla="*/ 352022 h 1962465"/>
                    <a:gd name="connsiteX7" fmla="*/ 953037 w 986313"/>
                    <a:gd name="connsiteY7" fmla="*/ 390659 h 1962465"/>
                    <a:gd name="connsiteX8" fmla="*/ 965916 w 986313"/>
                    <a:gd name="connsiteY8" fmla="*/ 429295 h 1962465"/>
                    <a:gd name="connsiteX9" fmla="*/ 965916 w 986313"/>
                    <a:gd name="connsiteY9" fmla="*/ 751267 h 1962465"/>
                    <a:gd name="connsiteX10" fmla="*/ 953037 w 986313"/>
                    <a:gd name="connsiteY10" fmla="*/ 854298 h 1962465"/>
                    <a:gd name="connsiteX11" fmla="*/ 927279 w 986313"/>
                    <a:gd name="connsiteY11" fmla="*/ 931571 h 1962465"/>
                    <a:gd name="connsiteX12" fmla="*/ 914400 w 986313"/>
                    <a:gd name="connsiteY12" fmla="*/ 983087 h 1962465"/>
                    <a:gd name="connsiteX13" fmla="*/ 850006 w 986313"/>
                    <a:gd name="connsiteY13" fmla="*/ 1060360 h 1962465"/>
                    <a:gd name="connsiteX14" fmla="*/ 824248 w 986313"/>
                    <a:gd name="connsiteY14" fmla="*/ 1098997 h 1962465"/>
                    <a:gd name="connsiteX15" fmla="*/ 746975 w 986313"/>
                    <a:gd name="connsiteY15" fmla="*/ 1176270 h 1962465"/>
                    <a:gd name="connsiteX16" fmla="*/ 682581 w 986313"/>
                    <a:gd name="connsiteY16" fmla="*/ 1292180 h 1962465"/>
                    <a:gd name="connsiteX17" fmla="*/ 643944 w 986313"/>
                    <a:gd name="connsiteY17" fmla="*/ 1317938 h 1962465"/>
                    <a:gd name="connsiteX18" fmla="*/ 592429 w 986313"/>
                    <a:gd name="connsiteY18" fmla="*/ 1395211 h 1962465"/>
                    <a:gd name="connsiteX19" fmla="*/ 566671 w 986313"/>
                    <a:gd name="connsiteY19" fmla="*/ 1433847 h 1962465"/>
                    <a:gd name="connsiteX20" fmla="*/ 528034 w 986313"/>
                    <a:gd name="connsiteY20" fmla="*/ 1459605 h 1962465"/>
                    <a:gd name="connsiteX21" fmla="*/ 476519 w 986313"/>
                    <a:gd name="connsiteY21" fmla="*/ 1536878 h 1962465"/>
                    <a:gd name="connsiteX22" fmla="*/ 450761 w 986313"/>
                    <a:gd name="connsiteY22" fmla="*/ 1575515 h 1962465"/>
                    <a:gd name="connsiteX23" fmla="*/ 412124 w 986313"/>
                    <a:gd name="connsiteY23" fmla="*/ 1627031 h 1962465"/>
                    <a:gd name="connsiteX24" fmla="*/ 360609 w 986313"/>
                    <a:gd name="connsiteY24" fmla="*/ 1704304 h 1962465"/>
                    <a:gd name="connsiteX25" fmla="*/ 334851 w 986313"/>
                    <a:gd name="connsiteY25" fmla="*/ 1742940 h 1962465"/>
                    <a:gd name="connsiteX26" fmla="*/ 309093 w 986313"/>
                    <a:gd name="connsiteY26" fmla="*/ 1781577 h 1962465"/>
                    <a:gd name="connsiteX27" fmla="*/ 244699 w 986313"/>
                    <a:gd name="connsiteY27" fmla="*/ 1858850 h 1962465"/>
                    <a:gd name="connsiteX28" fmla="*/ 218941 w 986313"/>
                    <a:gd name="connsiteY28" fmla="*/ 1936124 h 1962465"/>
                    <a:gd name="connsiteX29" fmla="*/ 206062 w 986313"/>
                    <a:gd name="connsiteY29" fmla="*/ 1884608 h 1962465"/>
                    <a:gd name="connsiteX30" fmla="*/ 180305 w 986313"/>
                    <a:gd name="connsiteY30" fmla="*/ 1742940 h 1962465"/>
                    <a:gd name="connsiteX31" fmla="*/ 141668 w 986313"/>
                    <a:gd name="connsiteY31" fmla="*/ 1627031 h 1962465"/>
                    <a:gd name="connsiteX32" fmla="*/ 128789 w 986313"/>
                    <a:gd name="connsiteY32" fmla="*/ 1588394 h 1962465"/>
                    <a:gd name="connsiteX33" fmla="*/ 103031 w 986313"/>
                    <a:gd name="connsiteY33" fmla="*/ 1485363 h 1962465"/>
                    <a:gd name="connsiteX34" fmla="*/ 90153 w 986313"/>
                    <a:gd name="connsiteY34" fmla="*/ 1446726 h 1962465"/>
                    <a:gd name="connsiteX35" fmla="*/ 64395 w 986313"/>
                    <a:gd name="connsiteY35" fmla="*/ 1343695 h 1962465"/>
                    <a:gd name="connsiteX36" fmla="*/ 25758 w 986313"/>
                    <a:gd name="connsiteY36" fmla="*/ 1227786 h 1962465"/>
                    <a:gd name="connsiteX37" fmla="*/ 12879 w 986313"/>
                    <a:gd name="connsiteY37" fmla="*/ 1189149 h 1962465"/>
                    <a:gd name="connsiteX38" fmla="*/ 0 w 986313"/>
                    <a:gd name="connsiteY38" fmla="*/ 1137633 h 1962465"/>
                    <a:gd name="connsiteX39" fmla="*/ 38637 w 986313"/>
                    <a:gd name="connsiteY39" fmla="*/ 880056 h 1962465"/>
                    <a:gd name="connsiteX40" fmla="*/ 51516 w 986313"/>
                    <a:gd name="connsiteY40" fmla="*/ 738388 h 1962465"/>
                    <a:gd name="connsiteX41" fmla="*/ 115910 w 986313"/>
                    <a:gd name="connsiteY41" fmla="*/ 622478 h 1962465"/>
                    <a:gd name="connsiteX42" fmla="*/ 167426 w 986313"/>
                    <a:gd name="connsiteY42" fmla="*/ 545205 h 1962465"/>
                    <a:gd name="connsiteX43" fmla="*/ 193184 w 986313"/>
                    <a:gd name="connsiteY43" fmla="*/ 506569 h 1962465"/>
                    <a:gd name="connsiteX44" fmla="*/ 231820 w 986313"/>
                    <a:gd name="connsiteY44" fmla="*/ 467932 h 1962465"/>
                    <a:gd name="connsiteX45" fmla="*/ 296215 w 986313"/>
                    <a:gd name="connsiteY45" fmla="*/ 403538 h 1962465"/>
                    <a:gd name="connsiteX46" fmla="*/ 360609 w 986313"/>
                    <a:gd name="connsiteY46" fmla="*/ 339143 h 1962465"/>
                    <a:gd name="connsiteX47" fmla="*/ 399246 w 986313"/>
                    <a:gd name="connsiteY47" fmla="*/ 300507 h 1962465"/>
                    <a:gd name="connsiteX48" fmla="*/ 476519 w 986313"/>
                    <a:gd name="connsiteY48" fmla="*/ 248991 h 1962465"/>
                    <a:gd name="connsiteX49" fmla="*/ 515155 w 986313"/>
                    <a:gd name="connsiteY49" fmla="*/ 210355 h 1962465"/>
                    <a:gd name="connsiteX50" fmla="*/ 592429 w 986313"/>
                    <a:gd name="connsiteY50" fmla="*/ 158839 h 1962465"/>
                    <a:gd name="connsiteX51" fmla="*/ 631065 w 986313"/>
                    <a:gd name="connsiteY51" fmla="*/ 133081 h 1962465"/>
                    <a:gd name="connsiteX52" fmla="*/ 669702 w 986313"/>
                    <a:gd name="connsiteY52" fmla="*/ 107324 h 1962465"/>
                    <a:gd name="connsiteX53" fmla="*/ 708339 w 986313"/>
                    <a:gd name="connsiteY53" fmla="*/ 81566 h 1962465"/>
                    <a:gd name="connsiteX54" fmla="*/ 746975 w 986313"/>
                    <a:gd name="connsiteY54" fmla="*/ 68687 h 1962465"/>
                    <a:gd name="connsiteX55" fmla="*/ 746975 w 986313"/>
                    <a:gd name="connsiteY55" fmla="*/ 4293 h 1962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986313" h="1962465">
                      <a:moveTo>
                        <a:pt x="746975" y="4293"/>
                      </a:moveTo>
                      <a:cubicBezTo>
                        <a:pt x="751268" y="0"/>
                        <a:pt x="761788" y="31984"/>
                        <a:pt x="772733" y="42929"/>
                      </a:cubicBezTo>
                      <a:cubicBezTo>
                        <a:pt x="783678" y="53874"/>
                        <a:pt x="801177" y="57038"/>
                        <a:pt x="811370" y="68687"/>
                      </a:cubicBezTo>
                      <a:cubicBezTo>
                        <a:pt x="831755" y="91984"/>
                        <a:pt x="845713" y="120202"/>
                        <a:pt x="862885" y="145960"/>
                      </a:cubicBezTo>
                      <a:lnTo>
                        <a:pt x="888643" y="184597"/>
                      </a:lnTo>
                      <a:cubicBezTo>
                        <a:pt x="892936" y="201769"/>
                        <a:pt x="896436" y="219158"/>
                        <a:pt x="901522" y="236112"/>
                      </a:cubicBezTo>
                      <a:cubicBezTo>
                        <a:pt x="901541" y="236175"/>
                        <a:pt x="933708" y="332672"/>
                        <a:pt x="940158" y="352022"/>
                      </a:cubicBezTo>
                      <a:lnTo>
                        <a:pt x="953037" y="390659"/>
                      </a:lnTo>
                      <a:lnTo>
                        <a:pt x="965916" y="429295"/>
                      </a:lnTo>
                      <a:cubicBezTo>
                        <a:pt x="986313" y="592471"/>
                        <a:pt x="984101" y="523961"/>
                        <a:pt x="965916" y="751267"/>
                      </a:cubicBezTo>
                      <a:cubicBezTo>
                        <a:pt x="963156" y="785768"/>
                        <a:pt x="960289" y="820455"/>
                        <a:pt x="953037" y="854298"/>
                      </a:cubicBezTo>
                      <a:cubicBezTo>
                        <a:pt x="947348" y="880846"/>
                        <a:pt x="933864" y="905231"/>
                        <a:pt x="927279" y="931571"/>
                      </a:cubicBezTo>
                      <a:cubicBezTo>
                        <a:pt x="922986" y="948743"/>
                        <a:pt x="921372" y="966818"/>
                        <a:pt x="914400" y="983087"/>
                      </a:cubicBezTo>
                      <a:cubicBezTo>
                        <a:pt x="897470" y="1022591"/>
                        <a:pt x="877313" y="1027592"/>
                        <a:pt x="850006" y="1060360"/>
                      </a:cubicBezTo>
                      <a:cubicBezTo>
                        <a:pt x="840097" y="1072251"/>
                        <a:pt x="834531" y="1087428"/>
                        <a:pt x="824248" y="1098997"/>
                      </a:cubicBezTo>
                      <a:cubicBezTo>
                        <a:pt x="800047" y="1126223"/>
                        <a:pt x="746975" y="1176270"/>
                        <a:pt x="746975" y="1176270"/>
                      </a:cubicBezTo>
                      <a:cubicBezTo>
                        <a:pt x="733554" y="1216532"/>
                        <a:pt x="720539" y="1266875"/>
                        <a:pt x="682581" y="1292180"/>
                      </a:cubicBezTo>
                      <a:lnTo>
                        <a:pt x="643944" y="1317938"/>
                      </a:lnTo>
                      <a:lnTo>
                        <a:pt x="592429" y="1395211"/>
                      </a:lnTo>
                      <a:cubicBezTo>
                        <a:pt x="583843" y="1408090"/>
                        <a:pt x="579550" y="1425261"/>
                        <a:pt x="566671" y="1433847"/>
                      </a:cubicBezTo>
                      <a:lnTo>
                        <a:pt x="528034" y="1459605"/>
                      </a:lnTo>
                      <a:cubicBezTo>
                        <a:pt x="505401" y="1527505"/>
                        <a:pt x="530114" y="1472564"/>
                        <a:pt x="476519" y="1536878"/>
                      </a:cubicBezTo>
                      <a:cubicBezTo>
                        <a:pt x="466610" y="1548769"/>
                        <a:pt x="459758" y="1562920"/>
                        <a:pt x="450761" y="1575515"/>
                      </a:cubicBezTo>
                      <a:cubicBezTo>
                        <a:pt x="438285" y="1592982"/>
                        <a:pt x="424433" y="1609446"/>
                        <a:pt x="412124" y="1627031"/>
                      </a:cubicBezTo>
                      <a:cubicBezTo>
                        <a:pt x="394371" y="1652392"/>
                        <a:pt x="377781" y="1678546"/>
                        <a:pt x="360609" y="1704304"/>
                      </a:cubicBezTo>
                      <a:lnTo>
                        <a:pt x="334851" y="1742940"/>
                      </a:lnTo>
                      <a:cubicBezTo>
                        <a:pt x="326265" y="1755819"/>
                        <a:pt x="320038" y="1770632"/>
                        <a:pt x="309093" y="1781577"/>
                      </a:cubicBezTo>
                      <a:cubicBezTo>
                        <a:pt x="259512" y="1831159"/>
                        <a:pt x="280560" y="1805060"/>
                        <a:pt x="244699" y="1858850"/>
                      </a:cubicBezTo>
                      <a:cubicBezTo>
                        <a:pt x="236113" y="1884608"/>
                        <a:pt x="225526" y="1962465"/>
                        <a:pt x="218941" y="1936124"/>
                      </a:cubicBezTo>
                      <a:cubicBezTo>
                        <a:pt x="214648" y="1918952"/>
                        <a:pt x="209533" y="1901965"/>
                        <a:pt x="206062" y="1884608"/>
                      </a:cubicBezTo>
                      <a:cubicBezTo>
                        <a:pt x="198697" y="1847782"/>
                        <a:pt x="190667" y="1780934"/>
                        <a:pt x="180305" y="1742940"/>
                      </a:cubicBezTo>
                      <a:cubicBezTo>
                        <a:pt x="180303" y="1742931"/>
                        <a:pt x="148109" y="1646354"/>
                        <a:pt x="141668" y="1627031"/>
                      </a:cubicBezTo>
                      <a:cubicBezTo>
                        <a:pt x="137375" y="1614152"/>
                        <a:pt x="132082" y="1601564"/>
                        <a:pt x="128789" y="1588394"/>
                      </a:cubicBezTo>
                      <a:cubicBezTo>
                        <a:pt x="120203" y="1554050"/>
                        <a:pt x="114225" y="1518947"/>
                        <a:pt x="103031" y="1485363"/>
                      </a:cubicBezTo>
                      <a:cubicBezTo>
                        <a:pt x="98738" y="1472484"/>
                        <a:pt x="93725" y="1459823"/>
                        <a:pt x="90153" y="1446726"/>
                      </a:cubicBezTo>
                      <a:cubicBezTo>
                        <a:pt x="80839" y="1412573"/>
                        <a:pt x="75590" y="1377279"/>
                        <a:pt x="64395" y="1343695"/>
                      </a:cubicBezTo>
                      <a:lnTo>
                        <a:pt x="25758" y="1227786"/>
                      </a:lnTo>
                      <a:cubicBezTo>
                        <a:pt x="21465" y="1214907"/>
                        <a:pt x="16172" y="1202319"/>
                        <a:pt x="12879" y="1189149"/>
                      </a:cubicBezTo>
                      <a:lnTo>
                        <a:pt x="0" y="1137633"/>
                      </a:lnTo>
                      <a:cubicBezTo>
                        <a:pt x="12726" y="1061277"/>
                        <a:pt x="32747" y="944848"/>
                        <a:pt x="38637" y="880056"/>
                      </a:cubicBezTo>
                      <a:cubicBezTo>
                        <a:pt x="42930" y="832833"/>
                        <a:pt x="44810" y="785329"/>
                        <a:pt x="51516" y="738388"/>
                      </a:cubicBezTo>
                      <a:cubicBezTo>
                        <a:pt x="57698" y="695114"/>
                        <a:pt x="94461" y="654652"/>
                        <a:pt x="115910" y="622478"/>
                      </a:cubicBezTo>
                      <a:lnTo>
                        <a:pt x="167426" y="545205"/>
                      </a:lnTo>
                      <a:cubicBezTo>
                        <a:pt x="176012" y="532326"/>
                        <a:pt x="182239" y="517514"/>
                        <a:pt x="193184" y="506569"/>
                      </a:cubicBezTo>
                      <a:cubicBezTo>
                        <a:pt x="206063" y="493690"/>
                        <a:pt x="220160" y="481924"/>
                        <a:pt x="231820" y="467932"/>
                      </a:cubicBezTo>
                      <a:cubicBezTo>
                        <a:pt x="285480" y="403540"/>
                        <a:pt x="225383" y="450757"/>
                        <a:pt x="296215" y="403538"/>
                      </a:cubicBezTo>
                      <a:cubicBezTo>
                        <a:pt x="343434" y="332706"/>
                        <a:pt x="296217" y="392803"/>
                        <a:pt x="360609" y="339143"/>
                      </a:cubicBezTo>
                      <a:cubicBezTo>
                        <a:pt x="374601" y="327483"/>
                        <a:pt x="384869" y="311689"/>
                        <a:pt x="399246" y="300507"/>
                      </a:cubicBezTo>
                      <a:cubicBezTo>
                        <a:pt x="423682" y="281501"/>
                        <a:pt x="454629" y="270881"/>
                        <a:pt x="476519" y="248991"/>
                      </a:cubicBezTo>
                      <a:cubicBezTo>
                        <a:pt x="489398" y="236112"/>
                        <a:pt x="500778" y="221537"/>
                        <a:pt x="515155" y="210355"/>
                      </a:cubicBezTo>
                      <a:cubicBezTo>
                        <a:pt x="539591" y="191349"/>
                        <a:pt x="566671" y="176011"/>
                        <a:pt x="592429" y="158839"/>
                      </a:cubicBezTo>
                      <a:lnTo>
                        <a:pt x="631065" y="133081"/>
                      </a:lnTo>
                      <a:lnTo>
                        <a:pt x="669702" y="107324"/>
                      </a:lnTo>
                      <a:cubicBezTo>
                        <a:pt x="682581" y="98738"/>
                        <a:pt x="693655" y="86461"/>
                        <a:pt x="708339" y="81566"/>
                      </a:cubicBezTo>
                      <a:cubicBezTo>
                        <a:pt x="721218" y="77273"/>
                        <a:pt x="736115" y="76832"/>
                        <a:pt x="746975" y="68687"/>
                      </a:cubicBezTo>
                      <a:cubicBezTo>
                        <a:pt x="754654" y="62927"/>
                        <a:pt x="742682" y="8586"/>
                        <a:pt x="746975" y="429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8000">
                        <a:shade val="30000"/>
                        <a:satMod val="115000"/>
                      </a:srgbClr>
                    </a:gs>
                    <a:gs pos="50000">
                      <a:srgbClr val="008000">
                        <a:shade val="67500"/>
                        <a:satMod val="115000"/>
                      </a:srgbClr>
                    </a:gs>
                    <a:gs pos="100000">
                      <a:srgbClr val="00800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 w="28575">
                  <a:solidFill>
                    <a:srgbClr val="00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grpSp>
              <p:nvGrpSpPr>
                <p:cNvPr id="12299" name="Group 22"/>
                <p:cNvGrpSpPr>
                  <a:grpSpLocks/>
                </p:cNvGrpSpPr>
                <p:nvPr/>
              </p:nvGrpSpPr>
              <p:grpSpPr bwMode="auto">
                <a:xfrm>
                  <a:off x="2880885" y="2968298"/>
                  <a:ext cx="1779028" cy="2100544"/>
                  <a:chOff x="2880885" y="2968298"/>
                  <a:chExt cx="1779028" cy="2100544"/>
                </a:xfrm>
              </p:grpSpPr>
              <p:sp>
                <p:nvSpPr>
                  <p:cNvPr id="24" name="Freeform 23"/>
                  <p:cNvSpPr/>
                  <p:nvPr/>
                </p:nvSpPr>
                <p:spPr bwMode="auto">
                  <a:xfrm rot="6802795">
                    <a:off x="3151420" y="3120228"/>
                    <a:ext cx="533949" cy="1075020"/>
                  </a:xfrm>
                  <a:custGeom>
                    <a:avLst/>
                    <a:gdLst>
                      <a:gd name="connsiteX0" fmla="*/ 746975 w 986313"/>
                      <a:gd name="connsiteY0" fmla="*/ 4293 h 1962465"/>
                      <a:gd name="connsiteX1" fmla="*/ 772733 w 986313"/>
                      <a:gd name="connsiteY1" fmla="*/ 42929 h 1962465"/>
                      <a:gd name="connsiteX2" fmla="*/ 811370 w 986313"/>
                      <a:gd name="connsiteY2" fmla="*/ 68687 h 1962465"/>
                      <a:gd name="connsiteX3" fmla="*/ 862885 w 986313"/>
                      <a:gd name="connsiteY3" fmla="*/ 145960 h 1962465"/>
                      <a:gd name="connsiteX4" fmla="*/ 888643 w 986313"/>
                      <a:gd name="connsiteY4" fmla="*/ 184597 h 1962465"/>
                      <a:gd name="connsiteX5" fmla="*/ 901522 w 986313"/>
                      <a:gd name="connsiteY5" fmla="*/ 236112 h 1962465"/>
                      <a:gd name="connsiteX6" fmla="*/ 940158 w 986313"/>
                      <a:gd name="connsiteY6" fmla="*/ 352022 h 1962465"/>
                      <a:gd name="connsiteX7" fmla="*/ 953037 w 986313"/>
                      <a:gd name="connsiteY7" fmla="*/ 390659 h 1962465"/>
                      <a:gd name="connsiteX8" fmla="*/ 965916 w 986313"/>
                      <a:gd name="connsiteY8" fmla="*/ 429295 h 1962465"/>
                      <a:gd name="connsiteX9" fmla="*/ 965916 w 986313"/>
                      <a:gd name="connsiteY9" fmla="*/ 751267 h 1962465"/>
                      <a:gd name="connsiteX10" fmla="*/ 953037 w 986313"/>
                      <a:gd name="connsiteY10" fmla="*/ 854298 h 1962465"/>
                      <a:gd name="connsiteX11" fmla="*/ 927279 w 986313"/>
                      <a:gd name="connsiteY11" fmla="*/ 931571 h 1962465"/>
                      <a:gd name="connsiteX12" fmla="*/ 914400 w 986313"/>
                      <a:gd name="connsiteY12" fmla="*/ 983087 h 1962465"/>
                      <a:gd name="connsiteX13" fmla="*/ 850006 w 986313"/>
                      <a:gd name="connsiteY13" fmla="*/ 1060360 h 1962465"/>
                      <a:gd name="connsiteX14" fmla="*/ 824248 w 986313"/>
                      <a:gd name="connsiteY14" fmla="*/ 1098997 h 1962465"/>
                      <a:gd name="connsiteX15" fmla="*/ 746975 w 986313"/>
                      <a:gd name="connsiteY15" fmla="*/ 1176270 h 1962465"/>
                      <a:gd name="connsiteX16" fmla="*/ 682581 w 986313"/>
                      <a:gd name="connsiteY16" fmla="*/ 1292180 h 1962465"/>
                      <a:gd name="connsiteX17" fmla="*/ 643944 w 986313"/>
                      <a:gd name="connsiteY17" fmla="*/ 1317938 h 1962465"/>
                      <a:gd name="connsiteX18" fmla="*/ 592429 w 986313"/>
                      <a:gd name="connsiteY18" fmla="*/ 1395211 h 1962465"/>
                      <a:gd name="connsiteX19" fmla="*/ 566671 w 986313"/>
                      <a:gd name="connsiteY19" fmla="*/ 1433847 h 1962465"/>
                      <a:gd name="connsiteX20" fmla="*/ 528034 w 986313"/>
                      <a:gd name="connsiteY20" fmla="*/ 1459605 h 1962465"/>
                      <a:gd name="connsiteX21" fmla="*/ 476519 w 986313"/>
                      <a:gd name="connsiteY21" fmla="*/ 1536878 h 1962465"/>
                      <a:gd name="connsiteX22" fmla="*/ 450761 w 986313"/>
                      <a:gd name="connsiteY22" fmla="*/ 1575515 h 1962465"/>
                      <a:gd name="connsiteX23" fmla="*/ 412124 w 986313"/>
                      <a:gd name="connsiteY23" fmla="*/ 1627031 h 1962465"/>
                      <a:gd name="connsiteX24" fmla="*/ 360609 w 986313"/>
                      <a:gd name="connsiteY24" fmla="*/ 1704304 h 1962465"/>
                      <a:gd name="connsiteX25" fmla="*/ 334851 w 986313"/>
                      <a:gd name="connsiteY25" fmla="*/ 1742940 h 1962465"/>
                      <a:gd name="connsiteX26" fmla="*/ 309093 w 986313"/>
                      <a:gd name="connsiteY26" fmla="*/ 1781577 h 1962465"/>
                      <a:gd name="connsiteX27" fmla="*/ 244699 w 986313"/>
                      <a:gd name="connsiteY27" fmla="*/ 1858850 h 1962465"/>
                      <a:gd name="connsiteX28" fmla="*/ 218941 w 986313"/>
                      <a:gd name="connsiteY28" fmla="*/ 1936124 h 1962465"/>
                      <a:gd name="connsiteX29" fmla="*/ 206062 w 986313"/>
                      <a:gd name="connsiteY29" fmla="*/ 1884608 h 1962465"/>
                      <a:gd name="connsiteX30" fmla="*/ 180305 w 986313"/>
                      <a:gd name="connsiteY30" fmla="*/ 1742940 h 1962465"/>
                      <a:gd name="connsiteX31" fmla="*/ 141668 w 986313"/>
                      <a:gd name="connsiteY31" fmla="*/ 1627031 h 1962465"/>
                      <a:gd name="connsiteX32" fmla="*/ 128789 w 986313"/>
                      <a:gd name="connsiteY32" fmla="*/ 1588394 h 1962465"/>
                      <a:gd name="connsiteX33" fmla="*/ 103031 w 986313"/>
                      <a:gd name="connsiteY33" fmla="*/ 1485363 h 1962465"/>
                      <a:gd name="connsiteX34" fmla="*/ 90153 w 986313"/>
                      <a:gd name="connsiteY34" fmla="*/ 1446726 h 1962465"/>
                      <a:gd name="connsiteX35" fmla="*/ 64395 w 986313"/>
                      <a:gd name="connsiteY35" fmla="*/ 1343695 h 1962465"/>
                      <a:gd name="connsiteX36" fmla="*/ 25758 w 986313"/>
                      <a:gd name="connsiteY36" fmla="*/ 1227786 h 1962465"/>
                      <a:gd name="connsiteX37" fmla="*/ 12879 w 986313"/>
                      <a:gd name="connsiteY37" fmla="*/ 1189149 h 1962465"/>
                      <a:gd name="connsiteX38" fmla="*/ 0 w 986313"/>
                      <a:gd name="connsiteY38" fmla="*/ 1137633 h 1962465"/>
                      <a:gd name="connsiteX39" fmla="*/ 38637 w 986313"/>
                      <a:gd name="connsiteY39" fmla="*/ 880056 h 1962465"/>
                      <a:gd name="connsiteX40" fmla="*/ 51516 w 986313"/>
                      <a:gd name="connsiteY40" fmla="*/ 738388 h 1962465"/>
                      <a:gd name="connsiteX41" fmla="*/ 115910 w 986313"/>
                      <a:gd name="connsiteY41" fmla="*/ 622478 h 1962465"/>
                      <a:gd name="connsiteX42" fmla="*/ 167426 w 986313"/>
                      <a:gd name="connsiteY42" fmla="*/ 545205 h 1962465"/>
                      <a:gd name="connsiteX43" fmla="*/ 193184 w 986313"/>
                      <a:gd name="connsiteY43" fmla="*/ 506569 h 1962465"/>
                      <a:gd name="connsiteX44" fmla="*/ 231820 w 986313"/>
                      <a:gd name="connsiteY44" fmla="*/ 467932 h 1962465"/>
                      <a:gd name="connsiteX45" fmla="*/ 296215 w 986313"/>
                      <a:gd name="connsiteY45" fmla="*/ 403538 h 1962465"/>
                      <a:gd name="connsiteX46" fmla="*/ 360609 w 986313"/>
                      <a:gd name="connsiteY46" fmla="*/ 339143 h 1962465"/>
                      <a:gd name="connsiteX47" fmla="*/ 399246 w 986313"/>
                      <a:gd name="connsiteY47" fmla="*/ 300507 h 1962465"/>
                      <a:gd name="connsiteX48" fmla="*/ 476519 w 986313"/>
                      <a:gd name="connsiteY48" fmla="*/ 248991 h 1962465"/>
                      <a:gd name="connsiteX49" fmla="*/ 515155 w 986313"/>
                      <a:gd name="connsiteY49" fmla="*/ 210355 h 1962465"/>
                      <a:gd name="connsiteX50" fmla="*/ 592429 w 986313"/>
                      <a:gd name="connsiteY50" fmla="*/ 158839 h 1962465"/>
                      <a:gd name="connsiteX51" fmla="*/ 631065 w 986313"/>
                      <a:gd name="connsiteY51" fmla="*/ 133081 h 1962465"/>
                      <a:gd name="connsiteX52" fmla="*/ 669702 w 986313"/>
                      <a:gd name="connsiteY52" fmla="*/ 107324 h 1962465"/>
                      <a:gd name="connsiteX53" fmla="*/ 708339 w 986313"/>
                      <a:gd name="connsiteY53" fmla="*/ 81566 h 1962465"/>
                      <a:gd name="connsiteX54" fmla="*/ 746975 w 986313"/>
                      <a:gd name="connsiteY54" fmla="*/ 68687 h 1962465"/>
                      <a:gd name="connsiteX55" fmla="*/ 746975 w 986313"/>
                      <a:gd name="connsiteY55" fmla="*/ 4293 h 1962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86313" h="1962465">
                        <a:moveTo>
                          <a:pt x="746975" y="4293"/>
                        </a:moveTo>
                        <a:cubicBezTo>
                          <a:pt x="751268" y="0"/>
                          <a:pt x="761788" y="31984"/>
                          <a:pt x="772733" y="42929"/>
                        </a:cubicBezTo>
                        <a:cubicBezTo>
                          <a:pt x="783678" y="53874"/>
                          <a:pt x="801177" y="57038"/>
                          <a:pt x="811370" y="68687"/>
                        </a:cubicBezTo>
                        <a:cubicBezTo>
                          <a:pt x="831755" y="91984"/>
                          <a:pt x="845713" y="120202"/>
                          <a:pt x="862885" y="145960"/>
                        </a:cubicBezTo>
                        <a:lnTo>
                          <a:pt x="888643" y="184597"/>
                        </a:lnTo>
                        <a:cubicBezTo>
                          <a:pt x="892936" y="201769"/>
                          <a:pt x="896436" y="219158"/>
                          <a:pt x="901522" y="236112"/>
                        </a:cubicBezTo>
                        <a:cubicBezTo>
                          <a:pt x="901541" y="236175"/>
                          <a:pt x="933708" y="332672"/>
                          <a:pt x="940158" y="352022"/>
                        </a:cubicBezTo>
                        <a:lnTo>
                          <a:pt x="953037" y="390659"/>
                        </a:lnTo>
                        <a:lnTo>
                          <a:pt x="965916" y="429295"/>
                        </a:lnTo>
                        <a:cubicBezTo>
                          <a:pt x="986313" y="592471"/>
                          <a:pt x="984101" y="523961"/>
                          <a:pt x="965916" y="751267"/>
                        </a:cubicBezTo>
                        <a:cubicBezTo>
                          <a:pt x="963156" y="785768"/>
                          <a:pt x="960289" y="820455"/>
                          <a:pt x="953037" y="854298"/>
                        </a:cubicBezTo>
                        <a:cubicBezTo>
                          <a:pt x="947348" y="880846"/>
                          <a:pt x="933864" y="905231"/>
                          <a:pt x="927279" y="931571"/>
                        </a:cubicBezTo>
                        <a:cubicBezTo>
                          <a:pt x="922986" y="948743"/>
                          <a:pt x="921372" y="966818"/>
                          <a:pt x="914400" y="983087"/>
                        </a:cubicBezTo>
                        <a:cubicBezTo>
                          <a:pt x="897470" y="1022591"/>
                          <a:pt x="877313" y="1027592"/>
                          <a:pt x="850006" y="1060360"/>
                        </a:cubicBezTo>
                        <a:cubicBezTo>
                          <a:pt x="840097" y="1072251"/>
                          <a:pt x="834531" y="1087428"/>
                          <a:pt x="824248" y="1098997"/>
                        </a:cubicBezTo>
                        <a:cubicBezTo>
                          <a:pt x="800047" y="1126223"/>
                          <a:pt x="746975" y="1176270"/>
                          <a:pt x="746975" y="1176270"/>
                        </a:cubicBezTo>
                        <a:cubicBezTo>
                          <a:pt x="733554" y="1216532"/>
                          <a:pt x="720539" y="1266875"/>
                          <a:pt x="682581" y="1292180"/>
                        </a:cubicBezTo>
                        <a:lnTo>
                          <a:pt x="643944" y="1317938"/>
                        </a:lnTo>
                        <a:lnTo>
                          <a:pt x="592429" y="1395211"/>
                        </a:lnTo>
                        <a:cubicBezTo>
                          <a:pt x="583843" y="1408090"/>
                          <a:pt x="579550" y="1425261"/>
                          <a:pt x="566671" y="1433847"/>
                        </a:cubicBezTo>
                        <a:lnTo>
                          <a:pt x="528034" y="1459605"/>
                        </a:lnTo>
                        <a:cubicBezTo>
                          <a:pt x="505401" y="1527505"/>
                          <a:pt x="530114" y="1472564"/>
                          <a:pt x="476519" y="1536878"/>
                        </a:cubicBezTo>
                        <a:cubicBezTo>
                          <a:pt x="466610" y="1548769"/>
                          <a:pt x="459758" y="1562920"/>
                          <a:pt x="450761" y="1575515"/>
                        </a:cubicBezTo>
                        <a:cubicBezTo>
                          <a:pt x="438285" y="1592982"/>
                          <a:pt x="424433" y="1609446"/>
                          <a:pt x="412124" y="1627031"/>
                        </a:cubicBezTo>
                        <a:cubicBezTo>
                          <a:pt x="394371" y="1652392"/>
                          <a:pt x="377781" y="1678546"/>
                          <a:pt x="360609" y="1704304"/>
                        </a:cubicBezTo>
                        <a:lnTo>
                          <a:pt x="334851" y="1742940"/>
                        </a:lnTo>
                        <a:cubicBezTo>
                          <a:pt x="326265" y="1755819"/>
                          <a:pt x="320038" y="1770632"/>
                          <a:pt x="309093" y="1781577"/>
                        </a:cubicBezTo>
                        <a:cubicBezTo>
                          <a:pt x="259512" y="1831159"/>
                          <a:pt x="280560" y="1805060"/>
                          <a:pt x="244699" y="1858850"/>
                        </a:cubicBezTo>
                        <a:cubicBezTo>
                          <a:pt x="236113" y="1884608"/>
                          <a:pt x="225526" y="1962465"/>
                          <a:pt x="218941" y="1936124"/>
                        </a:cubicBezTo>
                        <a:cubicBezTo>
                          <a:pt x="214648" y="1918952"/>
                          <a:pt x="209533" y="1901965"/>
                          <a:pt x="206062" y="1884608"/>
                        </a:cubicBezTo>
                        <a:cubicBezTo>
                          <a:pt x="198697" y="1847782"/>
                          <a:pt x="190667" y="1780934"/>
                          <a:pt x="180305" y="1742940"/>
                        </a:cubicBezTo>
                        <a:cubicBezTo>
                          <a:pt x="180303" y="1742931"/>
                          <a:pt x="148109" y="1646354"/>
                          <a:pt x="141668" y="1627031"/>
                        </a:cubicBezTo>
                        <a:cubicBezTo>
                          <a:pt x="137375" y="1614152"/>
                          <a:pt x="132082" y="1601564"/>
                          <a:pt x="128789" y="1588394"/>
                        </a:cubicBezTo>
                        <a:cubicBezTo>
                          <a:pt x="120203" y="1554050"/>
                          <a:pt x="114225" y="1518947"/>
                          <a:pt x="103031" y="1485363"/>
                        </a:cubicBezTo>
                        <a:cubicBezTo>
                          <a:pt x="98738" y="1472484"/>
                          <a:pt x="93725" y="1459823"/>
                          <a:pt x="90153" y="1446726"/>
                        </a:cubicBezTo>
                        <a:cubicBezTo>
                          <a:pt x="80839" y="1412573"/>
                          <a:pt x="75590" y="1377279"/>
                          <a:pt x="64395" y="1343695"/>
                        </a:cubicBezTo>
                        <a:lnTo>
                          <a:pt x="25758" y="1227786"/>
                        </a:lnTo>
                        <a:cubicBezTo>
                          <a:pt x="21465" y="1214907"/>
                          <a:pt x="16172" y="1202319"/>
                          <a:pt x="12879" y="1189149"/>
                        </a:cubicBezTo>
                        <a:lnTo>
                          <a:pt x="0" y="1137633"/>
                        </a:lnTo>
                        <a:cubicBezTo>
                          <a:pt x="12726" y="1061277"/>
                          <a:pt x="32747" y="944848"/>
                          <a:pt x="38637" y="880056"/>
                        </a:cubicBezTo>
                        <a:cubicBezTo>
                          <a:pt x="42930" y="832833"/>
                          <a:pt x="44810" y="785329"/>
                          <a:pt x="51516" y="738388"/>
                        </a:cubicBezTo>
                        <a:cubicBezTo>
                          <a:pt x="57698" y="695114"/>
                          <a:pt x="94461" y="654652"/>
                          <a:pt x="115910" y="622478"/>
                        </a:cubicBezTo>
                        <a:lnTo>
                          <a:pt x="167426" y="545205"/>
                        </a:lnTo>
                        <a:cubicBezTo>
                          <a:pt x="176012" y="532326"/>
                          <a:pt x="182239" y="517514"/>
                          <a:pt x="193184" y="506569"/>
                        </a:cubicBezTo>
                        <a:cubicBezTo>
                          <a:pt x="206063" y="493690"/>
                          <a:pt x="220160" y="481924"/>
                          <a:pt x="231820" y="467932"/>
                        </a:cubicBezTo>
                        <a:cubicBezTo>
                          <a:pt x="285480" y="403540"/>
                          <a:pt x="225383" y="450757"/>
                          <a:pt x="296215" y="403538"/>
                        </a:cubicBezTo>
                        <a:cubicBezTo>
                          <a:pt x="343434" y="332706"/>
                          <a:pt x="296217" y="392803"/>
                          <a:pt x="360609" y="339143"/>
                        </a:cubicBezTo>
                        <a:cubicBezTo>
                          <a:pt x="374601" y="327483"/>
                          <a:pt x="384869" y="311689"/>
                          <a:pt x="399246" y="300507"/>
                        </a:cubicBezTo>
                        <a:cubicBezTo>
                          <a:pt x="423682" y="281501"/>
                          <a:pt x="454629" y="270881"/>
                          <a:pt x="476519" y="248991"/>
                        </a:cubicBezTo>
                        <a:cubicBezTo>
                          <a:pt x="489398" y="236112"/>
                          <a:pt x="500778" y="221537"/>
                          <a:pt x="515155" y="210355"/>
                        </a:cubicBezTo>
                        <a:cubicBezTo>
                          <a:pt x="539591" y="191349"/>
                          <a:pt x="566671" y="176011"/>
                          <a:pt x="592429" y="158839"/>
                        </a:cubicBezTo>
                        <a:lnTo>
                          <a:pt x="631065" y="133081"/>
                        </a:lnTo>
                        <a:lnTo>
                          <a:pt x="669702" y="107324"/>
                        </a:lnTo>
                        <a:cubicBezTo>
                          <a:pt x="682581" y="98738"/>
                          <a:pt x="693655" y="86461"/>
                          <a:pt x="708339" y="81566"/>
                        </a:cubicBezTo>
                        <a:cubicBezTo>
                          <a:pt x="721218" y="77273"/>
                          <a:pt x="736115" y="76832"/>
                          <a:pt x="746975" y="68687"/>
                        </a:cubicBezTo>
                        <a:cubicBezTo>
                          <a:pt x="754654" y="62927"/>
                          <a:pt x="742682" y="8586"/>
                          <a:pt x="746975" y="429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8000">
                          <a:shade val="30000"/>
                          <a:satMod val="115000"/>
                        </a:srgbClr>
                      </a:gs>
                      <a:gs pos="50000">
                        <a:srgbClr val="008000">
                          <a:shade val="67500"/>
                          <a:satMod val="115000"/>
                        </a:srgbClr>
                      </a:gs>
                      <a:gs pos="100000">
                        <a:srgbClr val="008000">
                          <a:shade val="100000"/>
                          <a:satMod val="115000"/>
                        </a:srgbClr>
                      </a:gs>
                    </a:gsLst>
                    <a:lin ang="10800000" scaled="1"/>
                    <a:tileRect/>
                  </a:gradFill>
                  <a:ln w="28575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 bwMode="auto">
                  <a:xfrm rot="6802795">
                    <a:off x="3636893" y="2990379"/>
                    <a:ext cx="299246" cy="648214"/>
                  </a:xfrm>
                  <a:custGeom>
                    <a:avLst/>
                    <a:gdLst>
                      <a:gd name="connsiteX0" fmla="*/ 746975 w 986313"/>
                      <a:gd name="connsiteY0" fmla="*/ 4293 h 1962465"/>
                      <a:gd name="connsiteX1" fmla="*/ 772733 w 986313"/>
                      <a:gd name="connsiteY1" fmla="*/ 42929 h 1962465"/>
                      <a:gd name="connsiteX2" fmla="*/ 811370 w 986313"/>
                      <a:gd name="connsiteY2" fmla="*/ 68687 h 1962465"/>
                      <a:gd name="connsiteX3" fmla="*/ 862885 w 986313"/>
                      <a:gd name="connsiteY3" fmla="*/ 145960 h 1962465"/>
                      <a:gd name="connsiteX4" fmla="*/ 888643 w 986313"/>
                      <a:gd name="connsiteY4" fmla="*/ 184597 h 1962465"/>
                      <a:gd name="connsiteX5" fmla="*/ 901522 w 986313"/>
                      <a:gd name="connsiteY5" fmla="*/ 236112 h 1962465"/>
                      <a:gd name="connsiteX6" fmla="*/ 940158 w 986313"/>
                      <a:gd name="connsiteY6" fmla="*/ 352022 h 1962465"/>
                      <a:gd name="connsiteX7" fmla="*/ 953037 w 986313"/>
                      <a:gd name="connsiteY7" fmla="*/ 390659 h 1962465"/>
                      <a:gd name="connsiteX8" fmla="*/ 965916 w 986313"/>
                      <a:gd name="connsiteY8" fmla="*/ 429295 h 1962465"/>
                      <a:gd name="connsiteX9" fmla="*/ 965916 w 986313"/>
                      <a:gd name="connsiteY9" fmla="*/ 751267 h 1962465"/>
                      <a:gd name="connsiteX10" fmla="*/ 953037 w 986313"/>
                      <a:gd name="connsiteY10" fmla="*/ 854298 h 1962465"/>
                      <a:gd name="connsiteX11" fmla="*/ 927279 w 986313"/>
                      <a:gd name="connsiteY11" fmla="*/ 931571 h 1962465"/>
                      <a:gd name="connsiteX12" fmla="*/ 914400 w 986313"/>
                      <a:gd name="connsiteY12" fmla="*/ 983087 h 1962465"/>
                      <a:gd name="connsiteX13" fmla="*/ 850006 w 986313"/>
                      <a:gd name="connsiteY13" fmla="*/ 1060360 h 1962465"/>
                      <a:gd name="connsiteX14" fmla="*/ 824248 w 986313"/>
                      <a:gd name="connsiteY14" fmla="*/ 1098997 h 1962465"/>
                      <a:gd name="connsiteX15" fmla="*/ 746975 w 986313"/>
                      <a:gd name="connsiteY15" fmla="*/ 1176270 h 1962465"/>
                      <a:gd name="connsiteX16" fmla="*/ 682581 w 986313"/>
                      <a:gd name="connsiteY16" fmla="*/ 1292180 h 1962465"/>
                      <a:gd name="connsiteX17" fmla="*/ 643944 w 986313"/>
                      <a:gd name="connsiteY17" fmla="*/ 1317938 h 1962465"/>
                      <a:gd name="connsiteX18" fmla="*/ 592429 w 986313"/>
                      <a:gd name="connsiteY18" fmla="*/ 1395211 h 1962465"/>
                      <a:gd name="connsiteX19" fmla="*/ 566671 w 986313"/>
                      <a:gd name="connsiteY19" fmla="*/ 1433847 h 1962465"/>
                      <a:gd name="connsiteX20" fmla="*/ 528034 w 986313"/>
                      <a:gd name="connsiteY20" fmla="*/ 1459605 h 1962465"/>
                      <a:gd name="connsiteX21" fmla="*/ 476519 w 986313"/>
                      <a:gd name="connsiteY21" fmla="*/ 1536878 h 1962465"/>
                      <a:gd name="connsiteX22" fmla="*/ 450761 w 986313"/>
                      <a:gd name="connsiteY22" fmla="*/ 1575515 h 1962465"/>
                      <a:gd name="connsiteX23" fmla="*/ 412124 w 986313"/>
                      <a:gd name="connsiteY23" fmla="*/ 1627031 h 1962465"/>
                      <a:gd name="connsiteX24" fmla="*/ 360609 w 986313"/>
                      <a:gd name="connsiteY24" fmla="*/ 1704304 h 1962465"/>
                      <a:gd name="connsiteX25" fmla="*/ 334851 w 986313"/>
                      <a:gd name="connsiteY25" fmla="*/ 1742940 h 1962465"/>
                      <a:gd name="connsiteX26" fmla="*/ 309093 w 986313"/>
                      <a:gd name="connsiteY26" fmla="*/ 1781577 h 1962465"/>
                      <a:gd name="connsiteX27" fmla="*/ 244699 w 986313"/>
                      <a:gd name="connsiteY27" fmla="*/ 1858850 h 1962465"/>
                      <a:gd name="connsiteX28" fmla="*/ 218941 w 986313"/>
                      <a:gd name="connsiteY28" fmla="*/ 1936124 h 1962465"/>
                      <a:gd name="connsiteX29" fmla="*/ 206062 w 986313"/>
                      <a:gd name="connsiteY29" fmla="*/ 1884608 h 1962465"/>
                      <a:gd name="connsiteX30" fmla="*/ 180305 w 986313"/>
                      <a:gd name="connsiteY30" fmla="*/ 1742940 h 1962465"/>
                      <a:gd name="connsiteX31" fmla="*/ 141668 w 986313"/>
                      <a:gd name="connsiteY31" fmla="*/ 1627031 h 1962465"/>
                      <a:gd name="connsiteX32" fmla="*/ 128789 w 986313"/>
                      <a:gd name="connsiteY32" fmla="*/ 1588394 h 1962465"/>
                      <a:gd name="connsiteX33" fmla="*/ 103031 w 986313"/>
                      <a:gd name="connsiteY33" fmla="*/ 1485363 h 1962465"/>
                      <a:gd name="connsiteX34" fmla="*/ 90153 w 986313"/>
                      <a:gd name="connsiteY34" fmla="*/ 1446726 h 1962465"/>
                      <a:gd name="connsiteX35" fmla="*/ 64395 w 986313"/>
                      <a:gd name="connsiteY35" fmla="*/ 1343695 h 1962465"/>
                      <a:gd name="connsiteX36" fmla="*/ 25758 w 986313"/>
                      <a:gd name="connsiteY36" fmla="*/ 1227786 h 1962465"/>
                      <a:gd name="connsiteX37" fmla="*/ 12879 w 986313"/>
                      <a:gd name="connsiteY37" fmla="*/ 1189149 h 1962465"/>
                      <a:gd name="connsiteX38" fmla="*/ 0 w 986313"/>
                      <a:gd name="connsiteY38" fmla="*/ 1137633 h 1962465"/>
                      <a:gd name="connsiteX39" fmla="*/ 38637 w 986313"/>
                      <a:gd name="connsiteY39" fmla="*/ 880056 h 1962465"/>
                      <a:gd name="connsiteX40" fmla="*/ 51516 w 986313"/>
                      <a:gd name="connsiteY40" fmla="*/ 738388 h 1962465"/>
                      <a:gd name="connsiteX41" fmla="*/ 115910 w 986313"/>
                      <a:gd name="connsiteY41" fmla="*/ 622478 h 1962465"/>
                      <a:gd name="connsiteX42" fmla="*/ 167426 w 986313"/>
                      <a:gd name="connsiteY42" fmla="*/ 545205 h 1962465"/>
                      <a:gd name="connsiteX43" fmla="*/ 193184 w 986313"/>
                      <a:gd name="connsiteY43" fmla="*/ 506569 h 1962465"/>
                      <a:gd name="connsiteX44" fmla="*/ 231820 w 986313"/>
                      <a:gd name="connsiteY44" fmla="*/ 467932 h 1962465"/>
                      <a:gd name="connsiteX45" fmla="*/ 296215 w 986313"/>
                      <a:gd name="connsiteY45" fmla="*/ 403538 h 1962465"/>
                      <a:gd name="connsiteX46" fmla="*/ 360609 w 986313"/>
                      <a:gd name="connsiteY46" fmla="*/ 339143 h 1962465"/>
                      <a:gd name="connsiteX47" fmla="*/ 399246 w 986313"/>
                      <a:gd name="connsiteY47" fmla="*/ 300507 h 1962465"/>
                      <a:gd name="connsiteX48" fmla="*/ 476519 w 986313"/>
                      <a:gd name="connsiteY48" fmla="*/ 248991 h 1962465"/>
                      <a:gd name="connsiteX49" fmla="*/ 515155 w 986313"/>
                      <a:gd name="connsiteY49" fmla="*/ 210355 h 1962465"/>
                      <a:gd name="connsiteX50" fmla="*/ 592429 w 986313"/>
                      <a:gd name="connsiteY50" fmla="*/ 158839 h 1962465"/>
                      <a:gd name="connsiteX51" fmla="*/ 631065 w 986313"/>
                      <a:gd name="connsiteY51" fmla="*/ 133081 h 1962465"/>
                      <a:gd name="connsiteX52" fmla="*/ 669702 w 986313"/>
                      <a:gd name="connsiteY52" fmla="*/ 107324 h 1962465"/>
                      <a:gd name="connsiteX53" fmla="*/ 708339 w 986313"/>
                      <a:gd name="connsiteY53" fmla="*/ 81566 h 1962465"/>
                      <a:gd name="connsiteX54" fmla="*/ 746975 w 986313"/>
                      <a:gd name="connsiteY54" fmla="*/ 68687 h 1962465"/>
                      <a:gd name="connsiteX55" fmla="*/ 746975 w 986313"/>
                      <a:gd name="connsiteY55" fmla="*/ 4293 h 1962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86313" h="1962465">
                        <a:moveTo>
                          <a:pt x="746975" y="4293"/>
                        </a:moveTo>
                        <a:cubicBezTo>
                          <a:pt x="751268" y="0"/>
                          <a:pt x="761788" y="31984"/>
                          <a:pt x="772733" y="42929"/>
                        </a:cubicBezTo>
                        <a:cubicBezTo>
                          <a:pt x="783678" y="53874"/>
                          <a:pt x="801177" y="57038"/>
                          <a:pt x="811370" y="68687"/>
                        </a:cubicBezTo>
                        <a:cubicBezTo>
                          <a:pt x="831755" y="91984"/>
                          <a:pt x="845713" y="120202"/>
                          <a:pt x="862885" y="145960"/>
                        </a:cubicBezTo>
                        <a:lnTo>
                          <a:pt x="888643" y="184597"/>
                        </a:lnTo>
                        <a:cubicBezTo>
                          <a:pt x="892936" y="201769"/>
                          <a:pt x="896436" y="219158"/>
                          <a:pt x="901522" y="236112"/>
                        </a:cubicBezTo>
                        <a:cubicBezTo>
                          <a:pt x="901541" y="236175"/>
                          <a:pt x="933708" y="332672"/>
                          <a:pt x="940158" y="352022"/>
                        </a:cubicBezTo>
                        <a:lnTo>
                          <a:pt x="953037" y="390659"/>
                        </a:lnTo>
                        <a:lnTo>
                          <a:pt x="965916" y="429295"/>
                        </a:lnTo>
                        <a:cubicBezTo>
                          <a:pt x="986313" y="592471"/>
                          <a:pt x="984101" y="523961"/>
                          <a:pt x="965916" y="751267"/>
                        </a:cubicBezTo>
                        <a:cubicBezTo>
                          <a:pt x="963156" y="785768"/>
                          <a:pt x="960289" y="820455"/>
                          <a:pt x="953037" y="854298"/>
                        </a:cubicBezTo>
                        <a:cubicBezTo>
                          <a:pt x="947348" y="880846"/>
                          <a:pt x="933864" y="905231"/>
                          <a:pt x="927279" y="931571"/>
                        </a:cubicBezTo>
                        <a:cubicBezTo>
                          <a:pt x="922986" y="948743"/>
                          <a:pt x="921372" y="966818"/>
                          <a:pt x="914400" y="983087"/>
                        </a:cubicBezTo>
                        <a:cubicBezTo>
                          <a:pt x="897470" y="1022591"/>
                          <a:pt x="877313" y="1027592"/>
                          <a:pt x="850006" y="1060360"/>
                        </a:cubicBezTo>
                        <a:cubicBezTo>
                          <a:pt x="840097" y="1072251"/>
                          <a:pt x="834531" y="1087428"/>
                          <a:pt x="824248" y="1098997"/>
                        </a:cubicBezTo>
                        <a:cubicBezTo>
                          <a:pt x="800047" y="1126223"/>
                          <a:pt x="746975" y="1176270"/>
                          <a:pt x="746975" y="1176270"/>
                        </a:cubicBezTo>
                        <a:cubicBezTo>
                          <a:pt x="733554" y="1216532"/>
                          <a:pt x="720539" y="1266875"/>
                          <a:pt x="682581" y="1292180"/>
                        </a:cubicBezTo>
                        <a:lnTo>
                          <a:pt x="643944" y="1317938"/>
                        </a:lnTo>
                        <a:lnTo>
                          <a:pt x="592429" y="1395211"/>
                        </a:lnTo>
                        <a:cubicBezTo>
                          <a:pt x="583843" y="1408090"/>
                          <a:pt x="579550" y="1425261"/>
                          <a:pt x="566671" y="1433847"/>
                        </a:cubicBezTo>
                        <a:lnTo>
                          <a:pt x="528034" y="1459605"/>
                        </a:lnTo>
                        <a:cubicBezTo>
                          <a:pt x="505401" y="1527505"/>
                          <a:pt x="530114" y="1472564"/>
                          <a:pt x="476519" y="1536878"/>
                        </a:cubicBezTo>
                        <a:cubicBezTo>
                          <a:pt x="466610" y="1548769"/>
                          <a:pt x="459758" y="1562920"/>
                          <a:pt x="450761" y="1575515"/>
                        </a:cubicBezTo>
                        <a:cubicBezTo>
                          <a:pt x="438285" y="1592982"/>
                          <a:pt x="424433" y="1609446"/>
                          <a:pt x="412124" y="1627031"/>
                        </a:cubicBezTo>
                        <a:cubicBezTo>
                          <a:pt x="394371" y="1652392"/>
                          <a:pt x="377781" y="1678546"/>
                          <a:pt x="360609" y="1704304"/>
                        </a:cubicBezTo>
                        <a:lnTo>
                          <a:pt x="334851" y="1742940"/>
                        </a:lnTo>
                        <a:cubicBezTo>
                          <a:pt x="326265" y="1755819"/>
                          <a:pt x="320038" y="1770632"/>
                          <a:pt x="309093" y="1781577"/>
                        </a:cubicBezTo>
                        <a:cubicBezTo>
                          <a:pt x="259512" y="1831159"/>
                          <a:pt x="280560" y="1805060"/>
                          <a:pt x="244699" y="1858850"/>
                        </a:cubicBezTo>
                        <a:cubicBezTo>
                          <a:pt x="236113" y="1884608"/>
                          <a:pt x="225526" y="1962465"/>
                          <a:pt x="218941" y="1936124"/>
                        </a:cubicBezTo>
                        <a:cubicBezTo>
                          <a:pt x="214648" y="1918952"/>
                          <a:pt x="209533" y="1901965"/>
                          <a:pt x="206062" y="1884608"/>
                        </a:cubicBezTo>
                        <a:cubicBezTo>
                          <a:pt x="198697" y="1847782"/>
                          <a:pt x="190667" y="1780934"/>
                          <a:pt x="180305" y="1742940"/>
                        </a:cubicBezTo>
                        <a:cubicBezTo>
                          <a:pt x="180303" y="1742931"/>
                          <a:pt x="148109" y="1646354"/>
                          <a:pt x="141668" y="1627031"/>
                        </a:cubicBezTo>
                        <a:cubicBezTo>
                          <a:pt x="137375" y="1614152"/>
                          <a:pt x="132082" y="1601564"/>
                          <a:pt x="128789" y="1588394"/>
                        </a:cubicBezTo>
                        <a:cubicBezTo>
                          <a:pt x="120203" y="1554050"/>
                          <a:pt x="114225" y="1518947"/>
                          <a:pt x="103031" y="1485363"/>
                        </a:cubicBezTo>
                        <a:cubicBezTo>
                          <a:pt x="98738" y="1472484"/>
                          <a:pt x="93725" y="1459823"/>
                          <a:pt x="90153" y="1446726"/>
                        </a:cubicBezTo>
                        <a:cubicBezTo>
                          <a:pt x="80839" y="1412573"/>
                          <a:pt x="75590" y="1377279"/>
                          <a:pt x="64395" y="1343695"/>
                        </a:cubicBezTo>
                        <a:lnTo>
                          <a:pt x="25758" y="1227786"/>
                        </a:lnTo>
                        <a:cubicBezTo>
                          <a:pt x="21465" y="1214907"/>
                          <a:pt x="16172" y="1202319"/>
                          <a:pt x="12879" y="1189149"/>
                        </a:cubicBezTo>
                        <a:lnTo>
                          <a:pt x="0" y="1137633"/>
                        </a:lnTo>
                        <a:cubicBezTo>
                          <a:pt x="12726" y="1061277"/>
                          <a:pt x="32747" y="944848"/>
                          <a:pt x="38637" y="880056"/>
                        </a:cubicBezTo>
                        <a:cubicBezTo>
                          <a:pt x="42930" y="832833"/>
                          <a:pt x="44810" y="785329"/>
                          <a:pt x="51516" y="738388"/>
                        </a:cubicBezTo>
                        <a:cubicBezTo>
                          <a:pt x="57698" y="695114"/>
                          <a:pt x="94461" y="654652"/>
                          <a:pt x="115910" y="622478"/>
                        </a:cubicBezTo>
                        <a:lnTo>
                          <a:pt x="167426" y="545205"/>
                        </a:lnTo>
                        <a:cubicBezTo>
                          <a:pt x="176012" y="532326"/>
                          <a:pt x="182239" y="517514"/>
                          <a:pt x="193184" y="506569"/>
                        </a:cubicBezTo>
                        <a:cubicBezTo>
                          <a:pt x="206063" y="493690"/>
                          <a:pt x="220160" y="481924"/>
                          <a:pt x="231820" y="467932"/>
                        </a:cubicBezTo>
                        <a:cubicBezTo>
                          <a:pt x="285480" y="403540"/>
                          <a:pt x="225383" y="450757"/>
                          <a:pt x="296215" y="403538"/>
                        </a:cubicBezTo>
                        <a:cubicBezTo>
                          <a:pt x="343434" y="332706"/>
                          <a:pt x="296217" y="392803"/>
                          <a:pt x="360609" y="339143"/>
                        </a:cubicBezTo>
                        <a:cubicBezTo>
                          <a:pt x="374601" y="327483"/>
                          <a:pt x="384869" y="311689"/>
                          <a:pt x="399246" y="300507"/>
                        </a:cubicBezTo>
                        <a:cubicBezTo>
                          <a:pt x="423682" y="281501"/>
                          <a:pt x="454629" y="270881"/>
                          <a:pt x="476519" y="248991"/>
                        </a:cubicBezTo>
                        <a:cubicBezTo>
                          <a:pt x="489398" y="236112"/>
                          <a:pt x="500778" y="221537"/>
                          <a:pt x="515155" y="210355"/>
                        </a:cubicBezTo>
                        <a:cubicBezTo>
                          <a:pt x="539591" y="191349"/>
                          <a:pt x="566671" y="176011"/>
                          <a:pt x="592429" y="158839"/>
                        </a:cubicBezTo>
                        <a:lnTo>
                          <a:pt x="631065" y="133081"/>
                        </a:lnTo>
                        <a:lnTo>
                          <a:pt x="669702" y="107324"/>
                        </a:lnTo>
                        <a:cubicBezTo>
                          <a:pt x="682581" y="98738"/>
                          <a:pt x="693655" y="86461"/>
                          <a:pt x="708339" y="81566"/>
                        </a:cubicBezTo>
                        <a:cubicBezTo>
                          <a:pt x="721218" y="77273"/>
                          <a:pt x="736115" y="76832"/>
                          <a:pt x="746975" y="68687"/>
                        </a:cubicBezTo>
                        <a:cubicBezTo>
                          <a:pt x="754654" y="62927"/>
                          <a:pt x="742682" y="8586"/>
                          <a:pt x="746975" y="429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8000">
                          <a:shade val="30000"/>
                          <a:satMod val="115000"/>
                        </a:srgbClr>
                      </a:gs>
                      <a:gs pos="50000">
                        <a:srgbClr val="008000">
                          <a:shade val="67500"/>
                          <a:satMod val="115000"/>
                        </a:srgbClr>
                      </a:gs>
                      <a:gs pos="100000">
                        <a:srgbClr val="008000">
                          <a:shade val="100000"/>
                          <a:satMod val="115000"/>
                        </a:srgbClr>
                      </a:gs>
                    </a:gsLst>
                    <a:lin ang="10800000" scaled="1"/>
                    <a:tileRect/>
                  </a:gradFill>
                  <a:ln w="28575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 bwMode="auto">
                  <a:xfrm rot="13312215">
                    <a:off x="4199700" y="2968298"/>
                    <a:ext cx="101719" cy="293315"/>
                  </a:xfrm>
                  <a:custGeom>
                    <a:avLst/>
                    <a:gdLst>
                      <a:gd name="connsiteX0" fmla="*/ 746975 w 986313"/>
                      <a:gd name="connsiteY0" fmla="*/ 4293 h 1962465"/>
                      <a:gd name="connsiteX1" fmla="*/ 772733 w 986313"/>
                      <a:gd name="connsiteY1" fmla="*/ 42929 h 1962465"/>
                      <a:gd name="connsiteX2" fmla="*/ 811370 w 986313"/>
                      <a:gd name="connsiteY2" fmla="*/ 68687 h 1962465"/>
                      <a:gd name="connsiteX3" fmla="*/ 862885 w 986313"/>
                      <a:gd name="connsiteY3" fmla="*/ 145960 h 1962465"/>
                      <a:gd name="connsiteX4" fmla="*/ 888643 w 986313"/>
                      <a:gd name="connsiteY4" fmla="*/ 184597 h 1962465"/>
                      <a:gd name="connsiteX5" fmla="*/ 901522 w 986313"/>
                      <a:gd name="connsiteY5" fmla="*/ 236112 h 1962465"/>
                      <a:gd name="connsiteX6" fmla="*/ 940158 w 986313"/>
                      <a:gd name="connsiteY6" fmla="*/ 352022 h 1962465"/>
                      <a:gd name="connsiteX7" fmla="*/ 953037 w 986313"/>
                      <a:gd name="connsiteY7" fmla="*/ 390659 h 1962465"/>
                      <a:gd name="connsiteX8" fmla="*/ 965916 w 986313"/>
                      <a:gd name="connsiteY8" fmla="*/ 429295 h 1962465"/>
                      <a:gd name="connsiteX9" fmla="*/ 965916 w 986313"/>
                      <a:gd name="connsiteY9" fmla="*/ 751267 h 1962465"/>
                      <a:gd name="connsiteX10" fmla="*/ 953037 w 986313"/>
                      <a:gd name="connsiteY10" fmla="*/ 854298 h 1962465"/>
                      <a:gd name="connsiteX11" fmla="*/ 927279 w 986313"/>
                      <a:gd name="connsiteY11" fmla="*/ 931571 h 1962465"/>
                      <a:gd name="connsiteX12" fmla="*/ 914400 w 986313"/>
                      <a:gd name="connsiteY12" fmla="*/ 983087 h 1962465"/>
                      <a:gd name="connsiteX13" fmla="*/ 850006 w 986313"/>
                      <a:gd name="connsiteY13" fmla="*/ 1060360 h 1962465"/>
                      <a:gd name="connsiteX14" fmla="*/ 824248 w 986313"/>
                      <a:gd name="connsiteY14" fmla="*/ 1098997 h 1962465"/>
                      <a:gd name="connsiteX15" fmla="*/ 746975 w 986313"/>
                      <a:gd name="connsiteY15" fmla="*/ 1176270 h 1962465"/>
                      <a:gd name="connsiteX16" fmla="*/ 682581 w 986313"/>
                      <a:gd name="connsiteY16" fmla="*/ 1292180 h 1962465"/>
                      <a:gd name="connsiteX17" fmla="*/ 643944 w 986313"/>
                      <a:gd name="connsiteY17" fmla="*/ 1317938 h 1962465"/>
                      <a:gd name="connsiteX18" fmla="*/ 592429 w 986313"/>
                      <a:gd name="connsiteY18" fmla="*/ 1395211 h 1962465"/>
                      <a:gd name="connsiteX19" fmla="*/ 566671 w 986313"/>
                      <a:gd name="connsiteY19" fmla="*/ 1433847 h 1962465"/>
                      <a:gd name="connsiteX20" fmla="*/ 528034 w 986313"/>
                      <a:gd name="connsiteY20" fmla="*/ 1459605 h 1962465"/>
                      <a:gd name="connsiteX21" fmla="*/ 476519 w 986313"/>
                      <a:gd name="connsiteY21" fmla="*/ 1536878 h 1962465"/>
                      <a:gd name="connsiteX22" fmla="*/ 450761 w 986313"/>
                      <a:gd name="connsiteY22" fmla="*/ 1575515 h 1962465"/>
                      <a:gd name="connsiteX23" fmla="*/ 412124 w 986313"/>
                      <a:gd name="connsiteY23" fmla="*/ 1627031 h 1962465"/>
                      <a:gd name="connsiteX24" fmla="*/ 360609 w 986313"/>
                      <a:gd name="connsiteY24" fmla="*/ 1704304 h 1962465"/>
                      <a:gd name="connsiteX25" fmla="*/ 334851 w 986313"/>
                      <a:gd name="connsiteY25" fmla="*/ 1742940 h 1962465"/>
                      <a:gd name="connsiteX26" fmla="*/ 309093 w 986313"/>
                      <a:gd name="connsiteY26" fmla="*/ 1781577 h 1962465"/>
                      <a:gd name="connsiteX27" fmla="*/ 244699 w 986313"/>
                      <a:gd name="connsiteY27" fmla="*/ 1858850 h 1962465"/>
                      <a:gd name="connsiteX28" fmla="*/ 218941 w 986313"/>
                      <a:gd name="connsiteY28" fmla="*/ 1936124 h 1962465"/>
                      <a:gd name="connsiteX29" fmla="*/ 206062 w 986313"/>
                      <a:gd name="connsiteY29" fmla="*/ 1884608 h 1962465"/>
                      <a:gd name="connsiteX30" fmla="*/ 180305 w 986313"/>
                      <a:gd name="connsiteY30" fmla="*/ 1742940 h 1962465"/>
                      <a:gd name="connsiteX31" fmla="*/ 141668 w 986313"/>
                      <a:gd name="connsiteY31" fmla="*/ 1627031 h 1962465"/>
                      <a:gd name="connsiteX32" fmla="*/ 128789 w 986313"/>
                      <a:gd name="connsiteY32" fmla="*/ 1588394 h 1962465"/>
                      <a:gd name="connsiteX33" fmla="*/ 103031 w 986313"/>
                      <a:gd name="connsiteY33" fmla="*/ 1485363 h 1962465"/>
                      <a:gd name="connsiteX34" fmla="*/ 90153 w 986313"/>
                      <a:gd name="connsiteY34" fmla="*/ 1446726 h 1962465"/>
                      <a:gd name="connsiteX35" fmla="*/ 64395 w 986313"/>
                      <a:gd name="connsiteY35" fmla="*/ 1343695 h 1962465"/>
                      <a:gd name="connsiteX36" fmla="*/ 25758 w 986313"/>
                      <a:gd name="connsiteY36" fmla="*/ 1227786 h 1962465"/>
                      <a:gd name="connsiteX37" fmla="*/ 12879 w 986313"/>
                      <a:gd name="connsiteY37" fmla="*/ 1189149 h 1962465"/>
                      <a:gd name="connsiteX38" fmla="*/ 0 w 986313"/>
                      <a:gd name="connsiteY38" fmla="*/ 1137633 h 1962465"/>
                      <a:gd name="connsiteX39" fmla="*/ 38637 w 986313"/>
                      <a:gd name="connsiteY39" fmla="*/ 880056 h 1962465"/>
                      <a:gd name="connsiteX40" fmla="*/ 51516 w 986313"/>
                      <a:gd name="connsiteY40" fmla="*/ 738388 h 1962465"/>
                      <a:gd name="connsiteX41" fmla="*/ 115910 w 986313"/>
                      <a:gd name="connsiteY41" fmla="*/ 622478 h 1962465"/>
                      <a:gd name="connsiteX42" fmla="*/ 167426 w 986313"/>
                      <a:gd name="connsiteY42" fmla="*/ 545205 h 1962465"/>
                      <a:gd name="connsiteX43" fmla="*/ 193184 w 986313"/>
                      <a:gd name="connsiteY43" fmla="*/ 506569 h 1962465"/>
                      <a:gd name="connsiteX44" fmla="*/ 231820 w 986313"/>
                      <a:gd name="connsiteY44" fmla="*/ 467932 h 1962465"/>
                      <a:gd name="connsiteX45" fmla="*/ 296215 w 986313"/>
                      <a:gd name="connsiteY45" fmla="*/ 403538 h 1962465"/>
                      <a:gd name="connsiteX46" fmla="*/ 360609 w 986313"/>
                      <a:gd name="connsiteY46" fmla="*/ 339143 h 1962465"/>
                      <a:gd name="connsiteX47" fmla="*/ 399246 w 986313"/>
                      <a:gd name="connsiteY47" fmla="*/ 300507 h 1962465"/>
                      <a:gd name="connsiteX48" fmla="*/ 476519 w 986313"/>
                      <a:gd name="connsiteY48" fmla="*/ 248991 h 1962465"/>
                      <a:gd name="connsiteX49" fmla="*/ 515155 w 986313"/>
                      <a:gd name="connsiteY49" fmla="*/ 210355 h 1962465"/>
                      <a:gd name="connsiteX50" fmla="*/ 592429 w 986313"/>
                      <a:gd name="connsiteY50" fmla="*/ 158839 h 1962465"/>
                      <a:gd name="connsiteX51" fmla="*/ 631065 w 986313"/>
                      <a:gd name="connsiteY51" fmla="*/ 133081 h 1962465"/>
                      <a:gd name="connsiteX52" fmla="*/ 669702 w 986313"/>
                      <a:gd name="connsiteY52" fmla="*/ 107324 h 1962465"/>
                      <a:gd name="connsiteX53" fmla="*/ 708339 w 986313"/>
                      <a:gd name="connsiteY53" fmla="*/ 81566 h 1962465"/>
                      <a:gd name="connsiteX54" fmla="*/ 746975 w 986313"/>
                      <a:gd name="connsiteY54" fmla="*/ 68687 h 1962465"/>
                      <a:gd name="connsiteX55" fmla="*/ 746975 w 986313"/>
                      <a:gd name="connsiteY55" fmla="*/ 4293 h 1962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86313" h="1962465">
                        <a:moveTo>
                          <a:pt x="746975" y="4293"/>
                        </a:moveTo>
                        <a:cubicBezTo>
                          <a:pt x="751268" y="0"/>
                          <a:pt x="761788" y="31984"/>
                          <a:pt x="772733" y="42929"/>
                        </a:cubicBezTo>
                        <a:cubicBezTo>
                          <a:pt x="783678" y="53874"/>
                          <a:pt x="801177" y="57038"/>
                          <a:pt x="811370" y="68687"/>
                        </a:cubicBezTo>
                        <a:cubicBezTo>
                          <a:pt x="831755" y="91984"/>
                          <a:pt x="845713" y="120202"/>
                          <a:pt x="862885" y="145960"/>
                        </a:cubicBezTo>
                        <a:lnTo>
                          <a:pt x="888643" y="184597"/>
                        </a:lnTo>
                        <a:cubicBezTo>
                          <a:pt x="892936" y="201769"/>
                          <a:pt x="896436" y="219158"/>
                          <a:pt x="901522" y="236112"/>
                        </a:cubicBezTo>
                        <a:cubicBezTo>
                          <a:pt x="901541" y="236175"/>
                          <a:pt x="933708" y="332672"/>
                          <a:pt x="940158" y="352022"/>
                        </a:cubicBezTo>
                        <a:lnTo>
                          <a:pt x="953037" y="390659"/>
                        </a:lnTo>
                        <a:lnTo>
                          <a:pt x="965916" y="429295"/>
                        </a:lnTo>
                        <a:cubicBezTo>
                          <a:pt x="986313" y="592471"/>
                          <a:pt x="984101" y="523961"/>
                          <a:pt x="965916" y="751267"/>
                        </a:cubicBezTo>
                        <a:cubicBezTo>
                          <a:pt x="963156" y="785768"/>
                          <a:pt x="960289" y="820455"/>
                          <a:pt x="953037" y="854298"/>
                        </a:cubicBezTo>
                        <a:cubicBezTo>
                          <a:pt x="947348" y="880846"/>
                          <a:pt x="933864" y="905231"/>
                          <a:pt x="927279" y="931571"/>
                        </a:cubicBezTo>
                        <a:cubicBezTo>
                          <a:pt x="922986" y="948743"/>
                          <a:pt x="921372" y="966818"/>
                          <a:pt x="914400" y="983087"/>
                        </a:cubicBezTo>
                        <a:cubicBezTo>
                          <a:pt x="897470" y="1022591"/>
                          <a:pt x="877313" y="1027592"/>
                          <a:pt x="850006" y="1060360"/>
                        </a:cubicBezTo>
                        <a:cubicBezTo>
                          <a:pt x="840097" y="1072251"/>
                          <a:pt x="834531" y="1087428"/>
                          <a:pt x="824248" y="1098997"/>
                        </a:cubicBezTo>
                        <a:cubicBezTo>
                          <a:pt x="800047" y="1126223"/>
                          <a:pt x="746975" y="1176270"/>
                          <a:pt x="746975" y="1176270"/>
                        </a:cubicBezTo>
                        <a:cubicBezTo>
                          <a:pt x="733554" y="1216532"/>
                          <a:pt x="720539" y="1266875"/>
                          <a:pt x="682581" y="1292180"/>
                        </a:cubicBezTo>
                        <a:lnTo>
                          <a:pt x="643944" y="1317938"/>
                        </a:lnTo>
                        <a:lnTo>
                          <a:pt x="592429" y="1395211"/>
                        </a:lnTo>
                        <a:cubicBezTo>
                          <a:pt x="583843" y="1408090"/>
                          <a:pt x="579550" y="1425261"/>
                          <a:pt x="566671" y="1433847"/>
                        </a:cubicBezTo>
                        <a:lnTo>
                          <a:pt x="528034" y="1459605"/>
                        </a:lnTo>
                        <a:cubicBezTo>
                          <a:pt x="505401" y="1527505"/>
                          <a:pt x="530114" y="1472564"/>
                          <a:pt x="476519" y="1536878"/>
                        </a:cubicBezTo>
                        <a:cubicBezTo>
                          <a:pt x="466610" y="1548769"/>
                          <a:pt x="459758" y="1562920"/>
                          <a:pt x="450761" y="1575515"/>
                        </a:cubicBezTo>
                        <a:cubicBezTo>
                          <a:pt x="438285" y="1592982"/>
                          <a:pt x="424433" y="1609446"/>
                          <a:pt x="412124" y="1627031"/>
                        </a:cubicBezTo>
                        <a:cubicBezTo>
                          <a:pt x="394371" y="1652392"/>
                          <a:pt x="377781" y="1678546"/>
                          <a:pt x="360609" y="1704304"/>
                        </a:cubicBezTo>
                        <a:lnTo>
                          <a:pt x="334851" y="1742940"/>
                        </a:lnTo>
                        <a:cubicBezTo>
                          <a:pt x="326265" y="1755819"/>
                          <a:pt x="320038" y="1770632"/>
                          <a:pt x="309093" y="1781577"/>
                        </a:cubicBezTo>
                        <a:cubicBezTo>
                          <a:pt x="259512" y="1831159"/>
                          <a:pt x="280560" y="1805060"/>
                          <a:pt x="244699" y="1858850"/>
                        </a:cubicBezTo>
                        <a:cubicBezTo>
                          <a:pt x="236113" y="1884608"/>
                          <a:pt x="225526" y="1962465"/>
                          <a:pt x="218941" y="1936124"/>
                        </a:cubicBezTo>
                        <a:cubicBezTo>
                          <a:pt x="214648" y="1918952"/>
                          <a:pt x="209533" y="1901965"/>
                          <a:pt x="206062" y="1884608"/>
                        </a:cubicBezTo>
                        <a:cubicBezTo>
                          <a:pt x="198697" y="1847782"/>
                          <a:pt x="190667" y="1780934"/>
                          <a:pt x="180305" y="1742940"/>
                        </a:cubicBezTo>
                        <a:cubicBezTo>
                          <a:pt x="180303" y="1742931"/>
                          <a:pt x="148109" y="1646354"/>
                          <a:pt x="141668" y="1627031"/>
                        </a:cubicBezTo>
                        <a:cubicBezTo>
                          <a:pt x="137375" y="1614152"/>
                          <a:pt x="132082" y="1601564"/>
                          <a:pt x="128789" y="1588394"/>
                        </a:cubicBezTo>
                        <a:cubicBezTo>
                          <a:pt x="120203" y="1554050"/>
                          <a:pt x="114225" y="1518947"/>
                          <a:pt x="103031" y="1485363"/>
                        </a:cubicBezTo>
                        <a:cubicBezTo>
                          <a:pt x="98738" y="1472484"/>
                          <a:pt x="93725" y="1459823"/>
                          <a:pt x="90153" y="1446726"/>
                        </a:cubicBezTo>
                        <a:cubicBezTo>
                          <a:pt x="80839" y="1412573"/>
                          <a:pt x="75590" y="1377279"/>
                          <a:pt x="64395" y="1343695"/>
                        </a:cubicBezTo>
                        <a:lnTo>
                          <a:pt x="25758" y="1227786"/>
                        </a:lnTo>
                        <a:cubicBezTo>
                          <a:pt x="21465" y="1214907"/>
                          <a:pt x="16172" y="1202319"/>
                          <a:pt x="12879" y="1189149"/>
                        </a:cubicBezTo>
                        <a:lnTo>
                          <a:pt x="0" y="1137633"/>
                        </a:lnTo>
                        <a:cubicBezTo>
                          <a:pt x="12726" y="1061277"/>
                          <a:pt x="32747" y="944848"/>
                          <a:pt x="38637" y="880056"/>
                        </a:cubicBezTo>
                        <a:cubicBezTo>
                          <a:pt x="42930" y="832833"/>
                          <a:pt x="44810" y="785329"/>
                          <a:pt x="51516" y="738388"/>
                        </a:cubicBezTo>
                        <a:cubicBezTo>
                          <a:pt x="57698" y="695114"/>
                          <a:pt x="94461" y="654652"/>
                          <a:pt x="115910" y="622478"/>
                        </a:cubicBezTo>
                        <a:lnTo>
                          <a:pt x="167426" y="545205"/>
                        </a:lnTo>
                        <a:cubicBezTo>
                          <a:pt x="176012" y="532326"/>
                          <a:pt x="182239" y="517514"/>
                          <a:pt x="193184" y="506569"/>
                        </a:cubicBezTo>
                        <a:cubicBezTo>
                          <a:pt x="206063" y="493690"/>
                          <a:pt x="220160" y="481924"/>
                          <a:pt x="231820" y="467932"/>
                        </a:cubicBezTo>
                        <a:cubicBezTo>
                          <a:pt x="285480" y="403540"/>
                          <a:pt x="225383" y="450757"/>
                          <a:pt x="296215" y="403538"/>
                        </a:cubicBezTo>
                        <a:cubicBezTo>
                          <a:pt x="343434" y="332706"/>
                          <a:pt x="296217" y="392803"/>
                          <a:pt x="360609" y="339143"/>
                        </a:cubicBezTo>
                        <a:cubicBezTo>
                          <a:pt x="374601" y="327483"/>
                          <a:pt x="384869" y="311689"/>
                          <a:pt x="399246" y="300507"/>
                        </a:cubicBezTo>
                        <a:cubicBezTo>
                          <a:pt x="423682" y="281501"/>
                          <a:pt x="454629" y="270881"/>
                          <a:pt x="476519" y="248991"/>
                        </a:cubicBezTo>
                        <a:cubicBezTo>
                          <a:pt x="489398" y="236112"/>
                          <a:pt x="500778" y="221537"/>
                          <a:pt x="515155" y="210355"/>
                        </a:cubicBezTo>
                        <a:cubicBezTo>
                          <a:pt x="539591" y="191349"/>
                          <a:pt x="566671" y="176011"/>
                          <a:pt x="592429" y="158839"/>
                        </a:cubicBezTo>
                        <a:lnTo>
                          <a:pt x="631065" y="133081"/>
                        </a:lnTo>
                        <a:lnTo>
                          <a:pt x="669702" y="107324"/>
                        </a:lnTo>
                        <a:cubicBezTo>
                          <a:pt x="682581" y="98738"/>
                          <a:pt x="693655" y="86461"/>
                          <a:pt x="708339" y="81566"/>
                        </a:cubicBezTo>
                        <a:cubicBezTo>
                          <a:pt x="721218" y="77273"/>
                          <a:pt x="736115" y="76832"/>
                          <a:pt x="746975" y="68687"/>
                        </a:cubicBezTo>
                        <a:cubicBezTo>
                          <a:pt x="754654" y="62927"/>
                          <a:pt x="742682" y="8586"/>
                          <a:pt x="746975" y="429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8000">
                          <a:shade val="30000"/>
                          <a:satMod val="115000"/>
                        </a:srgbClr>
                      </a:gs>
                      <a:gs pos="50000">
                        <a:srgbClr val="008000">
                          <a:shade val="67500"/>
                          <a:satMod val="115000"/>
                        </a:srgbClr>
                      </a:gs>
                      <a:gs pos="100000">
                        <a:srgbClr val="008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28575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4118625" y="4232761"/>
                    <a:ext cx="194731" cy="428333"/>
                  </a:xfrm>
                  <a:custGeom>
                    <a:avLst/>
                    <a:gdLst>
                      <a:gd name="connsiteX0" fmla="*/ 0 w 196633"/>
                      <a:gd name="connsiteY0" fmla="*/ 429595 h 429595"/>
                      <a:gd name="connsiteX1" fmla="*/ 47570 w 196633"/>
                      <a:gd name="connsiteY1" fmla="*/ 302742 h 429595"/>
                      <a:gd name="connsiteX2" fmla="*/ 63426 w 196633"/>
                      <a:gd name="connsiteY2" fmla="*/ 271029 h 429595"/>
                      <a:gd name="connsiteX3" fmla="*/ 73997 w 196633"/>
                      <a:gd name="connsiteY3" fmla="*/ 239316 h 429595"/>
                      <a:gd name="connsiteX4" fmla="*/ 79283 w 196633"/>
                      <a:gd name="connsiteY4" fmla="*/ 223459 h 429595"/>
                      <a:gd name="connsiteX5" fmla="*/ 84569 w 196633"/>
                      <a:gd name="connsiteY5" fmla="*/ 207602 h 429595"/>
                      <a:gd name="connsiteX6" fmla="*/ 95140 w 196633"/>
                      <a:gd name="connsiteY6" fmla="*/ 191746 h 429595"/>
                      <a:gd name="connsiteX7" fmla="*/ 110996 w 196633"/>
                      <a:gd name="connsiteY7" fmla="*/ 154747 h 429595"/>
                      <a:gd name="connsiteX8" fmla="*/ 121567 w 196633"/>
                      <a:gd name="connsiteY8" fmla="*/ 138890 h 429595"/>
                      <a:gd name="connsiteX9" fmla="*/ 126853 w 196633"/>
                      <a:gd name="connsiteY9" fmla="*/ 123033 h 429595"/>
                      <a:gd name="connsiteX10" fmla="*/ 137424 w 196633"/>
                      <a:gd name="connsiteY10" fmla="*/ 107177 h 429595"/>
                      <a:gd name="connsiteX11" fmla="*/ 147995 w 196633"/>
                      <a:gd name="connsiteY11" fmla="*/ 75464 h 429595"/>
                      <a:gd name="connsiteX12" fmla="*/ 169137 w 196633"/>
                      <a:gd name="connsiteY12" fmla="*/ 49036 h 429595"/>
                      <a:gd name="connsiteX13" fmla="*/ 179708 w 196633"/>
                      <a:gd name="connsiteY13" fmla="*/ 17323 h 429595"/>
                      <a:gd name="connsiteX14" fmla="*/ 184994 w 196633"/>
                      <a:gd name="connsiteY14" fmla="*/ 1466 h 429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96633" h="429595">
                        <a:moveTo>
                          <a:pt x="0" y="429595"/>
                        </a:moveTo>
                        <a:cubicBezTo>
                          <a:pt x="39008" y="312572"/>
                          <a:pt x="15366" y="351049"/>
                          <a:pt x="47570" y="302742"/>
                        </a:cubicBezTo>
                        <a:cubicBezTo>
                          <a:pt x="66842" y="244923"/>
                          <a:pt x="36107" y="332498"/>
                          <a:pt x="63426" y="271029"/>
                        </a:cubicBezTo>
                        <a:cubicBezTo>
                          <a:pt x="67951" y="260847"/>
                          <a:pt x="70473" y="249887"/>
                          <a:pt x="73997" y="239316"/>
                        </a:cubicBezTo>
                        <a:lnTo>
                          <a:pt x="79283" y="223459"/>
                        </a:lnTo>
                        <a:cubicBezTo>
                          <a:pt x="81045" y="218173"/>
                          <a:pt x="81478" y="212238"/>
                          <a:pt x="84569" y="207602"/>
                        </a:cubicBezTo>
                        <a:lnTo>
                          <a:pt x="95140" y="191746"/>
                        </a:lnTo>
                        <a:cubicBezTo>
                          <a:pt x="101070" y="173955"/>
                          <a:pt x="100545" y="173037"/>
                          <a:pt x="110996" y="154747"/>
                        </a:cubicBezTo>
                        <a:cubicBezTo>
                          <a:pt x="114148" y="149231"/>
                          <a:pt x="118726" y="144572"/>
                          <a:pt x="121567" y="138890"/>
                        </a:cubicBezTo>
                        <a:cubicBezTo>
                          <a:pt x="124059" y="133907"/>
                          <a:pt x="124361" y="128016"/>
                          <a:pt x="126853" y="123033"/>
                        </a:cubicBezTo>
                        <a:cubicBezTo>
                          <a:pt x="129694" y="117351"/>
                          <a:pt x="134844" y="112982"/>
                          <a:pt x="137424" y="107177"/>
                        </a:cubicBezTo>
                        <a:cubicBezTo>
                          <a:pt x="141950" y="96995"/>
                          <a:pt x="140116" y="83344"/>
                          <a:pt x="147995" y="75464"/>
                        </a:cubicBezTo>
                        <a:cubicBezTo>
                          <a:pt x="156780" y="66679"/>
                          <a:pt x="163804" y="61035"/>
                          <a:pt x="169137" y="49036"/>
                        </a:cubicBezTo>
                        <a:cubicBezTo>
                          <a:pt x="173663" y="38854"/>
                          <a:pt x="173527" y="26594"/>
                          <a:pt x="179708" y="17323"/>
                        </a:cubicBezTo>
                        <a:cubicBezTo>
                          <a:pt x="191257" y="0"/>
                          <a:pt x="196633" y="1466"/>
                          <a:pt x="184994" y="1466"/>
                        </a:cubicBezTo>
                      </a:path>
                    </a:pathLst>
                  </a:custGeom>
                  <a:ln w="38100">
                    <a:solidFill>
                      <a:srgbClr val="00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 rot="216948">
                    <a:off x="3833198" y="3989256"/>
                    <a:ext cx="296096" cy="428333"/>
                  </a:xfrm>
                  <a:custGeom>
                    <a:avLst/>
                    <a:gdLst>
                      <a:gd name="connsiteX0" fmla="*/ 0 w 296575"/>
                      <a:gd name="connsiteY0" fmla="*/ 0 h 428129"/>
                      <a:gd name="connsiteX1" fmla="*/ 15857 w 296575"/>
                      <a:gd name="connsiteY1" fmla="*/ 15856 h 428129"/>
                      <a:gd name="connsiteX2" fmla="*/ 95140 w 296575"/>
                      <a:gd name="connsiteY2" fmla="*/ 110996 h 428129"/>
                      <a:gd name="connsiteX3" fmla="*/ 116282 w 296575"/>
                      <a:gd name="connsiteY3" fmla="*/ 132138 h 428129"/>
                      <a:gd name="connsiteX4" fmla="*/ 126853 w 296575"/>
                      <a:gd name="connsiteY4" fmla="*/ 147995 h 428129"/>
                      <a:gd name="connsiteX5" fmla="*/ 163852 w 296575"/>
                      <a:gd name="connsiteY5" fmla="*/ 179708 h 428129"/>
                      <a:gd name="connsiteX6" fmla="*/ 195565 w 296575"/>
                      <a:gd name="connsiteY6" fmla="*/ 211422 h 428129"/>
                      <a:gd name="connsiteX7" fmla="*/ 221993 w 296575"/>
                      <a:gd name="connsiteY7" fmla="*/ 243135 h 428129"/>
                      <a:gd name="connsiteX8" fmla="*/ 237850 w 296575"/>
                      <a:gd name="connsiteY8" fmla="*/ 258992 h 428129"/>
                      <a:gd name="connsiteX9" fmla="*/ 253706 w 296575"/>
                      <a:gd name="connsiteY9" fmla="*/ 295990 h 428129"/>
                      <a:gd name="connsiteX10" fmla="*/ 264278 w 296575"/>
                      <a:gd name="connsiteY10" fmla="*/ 311847 h 428129"/>
                      <a:gd name="connsiteX11" fmla="*/ 280134 w 296575"/>
                      <a:gd name="connsiteY11" fmla="*/ 348846 h 428129"/>
                      <a:gd name="connsiteX12" fmla="*/ 295991 w 296575"/>
                      <a:gd name="connsiteY12" fmla="*/ 412272 h 428129"/>
                      <a:gd name="connsiteX13" fmla="*/ 295991 w 296575"/>
                      <a:gd name="connsiteY13" fmla="*/ 428129 h 428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96575" h="428129">
                        <a:moveTo>
                          <a:pt x="0" y="0"/>
                        </a:moveTo>
                        <a:cubicBezTo>
                          <a:pt x="5286" y="5285"/>
                          <a:pt x="10992" y="10181"/>
                          <a:pt x="15857" y="15856"/>
                        </a:cubicBezTo>
                        <a:cubicBezTo>
                          <a:pt x="42723" y="47199"/>
                          <a:pt x="65950" y="81806"/>
                          <a:pt x="95140" y="110996"/>
                        </a:cubicBezTo>
                        <a:cubicBezTo>
                          <a:pt x="102187" y="118043"/>
                          <a:pt x="109796" y="124571"/>
                          <a:pt x="116282" y="132138"/>
                        </a:cubicBezTo>
                        <a:cubicBezTo>
                          <a:pt x="120416" y="136961"/>
                          <a:pt x="122719" y="143172"/>
                          <a:pt x="126853" y="147995"/>
                        </a:cubicBezTo>
                        <a:cubicBezTo>
                          <a:pt x="143942" y="167933"/>
                          <a:pt x="145149" y="167240"/>
                          <a:pt x="163852" y="179708"/>
                        </a:cubicBezTo>
                        <a:cubicBezTo>
                          <a:pt x="181672" y="206439"/>
                          <a:pt x="166065" y="186839"/>
                          <a:pt x="195565" y="211422"/>
                        </a:cubicBezTo>
                        <a:cubicBezTo>
                          <a:pt x="209302" y="222869"/>
                          <a:pt x="208564" y="227468"/>
                          <a:pt x="221993" y="243135"/>
                        </a:cubicBezTo>
                        <a:cubicBezTo>
                          <a:pt x="226858" y="248811"/>
                          <a:pt x="233505" y="252909"/>
                          <a:pt x="237850" y="258992"/>
                        </a:cubicBezTo>
                        <a:cubicBezTo>
                          <a:pt x="256185" y="284661"/>
                          <a:pt x="242201" y="272982"/>
                          <a:pt x="253706" y="295990"/>
                        </a:cubicBezTo>
                        <a:cubicBezTo>
                          <a:pt x="256547" y="301672"/>
                          <a:pt x="260754" y="306561"/>
                          <a:pt x="264278" y="311847"/>
                        </a:cubicBezTo>
                        <a:cubicBezTo>
                          <a:pt x="281284" y="362872"/>
                          <a:pt x="254019" y="283557"/>
                          <a:pt x="280134" y="348846"/>
                        </a:cubicBezTo>
                        <a:cubicBezTo>
                          <a:pt x="289604" y="372521"/>
                          <a:pt x="293191" y="387077"/>
                          <a:pt x="295991" y="412272"/>
                        </a:cubicBezTo>
                        <a:cubicBezTo>
                          <a:pt x="296575" y="417525"/>
                          <a:pt x="295991" y="422843"/>
                          <a:pt x="295991" y="428129"/>
                        </a:cubicBezTo>
                      </a:path>
                    </a:pathLst>
                  </a:custGeom>
                  <a:ln w="28575">
                    <a:solidFill>
                      <a:srgbClr val="00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4118625" y="3572658"/>
                    <a:ext cx="98700" cy="258173"/>
                  </a:xfrm>
                  <a:custGeom>
                    <a:avLst/>
                    <a:gdLst>
                      <a:gd name="connsiteX0" fmla="*/ 100425 w 100425"/>
                      <a:gd name="connsiteY0" fmla="*/ 0 h 258992"/>
                      <a:gd name="connsiteX1" fmla="*/ 63426 w 100425"/>
                      <a:gd name="connsiteY1" fmla="*/ 89855 h 258992"/>
                      <a:gd name="connsiteX2" fmla="*/ 42284 w 100425"/>
                      <a:gd name="connsiteY2" fmla="*/ 147996 h 258992"/>
                      <a:gd name="connsiteX3" fmla="*/ 36999 w 100425"/>
                      <a:gd name="connsiteY3" fmla="*/ 163852 h 258992"/>
                      <a:gd name="connsiteX4" fmla="*/ 15856 w 100425"/>
                      <a:gd name="connsiteY4" fmla="*/ 195566 h 258992"/>
                      <a:gd name="connsiteX5" fmla="*/ 5285 w 100425"/>
                      <a:gd name="connsiteY5" fmla="*/ 227279 h 258992"/>
                      <a:gd name="connsiteX6" fmla="*/ 0 w 100425"/>
                      <a:gd name="connsiteY6" fmla="*/ 243135 h 258992"/>
                      <a:gd name="connsiteX7" fmla="*/ 5285 w 100425"/>
                      <a:gd name="connsiteY7" fmla="*/ 258992 h 258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25" h="258992">
                        <a:moveTo>
                          <a:pt x="100425" y="0"/>
                        </a:moveTo>
                        <a:cubicBezTo>
                          <a:pt x="74837" y="38384"/>
                          <a:pt x="94007" y="6850"/>
                          <a:pt x="63426" y="89855"/>
                        </a:cubicBezTo>
                        <a:cubicBezTo>
                          <a:pt x="37690" y="159709"/>
                          <a:pt x="68806" y="68428"/>
                          <a:pt x="42284" y="147996"/>
                        </a:cubicBezTo>
                        <a:cubicBezTo>
                          <a:pt x="40522" y="153281"/>
                          <a:pt x="40089" y="159217"/>
                          <a:pt x="36999" y="163852"/>
                        </a:cubicBezTo>
                        <a:lnTo>
                          <a:pt x="15856" y="195566"/>
                        </a:lnTo>
                        <a:lnTo>
                          <a:pt x="5285" y="227279"/>
                        </a:lnTo>
                        <a:lnTo>
                          <a:pt x="0" y="243135"/>
                        </a:lnTo>
                        <a:lnTo>
                          <a:pt x="5285" y="258992"/>
                        </a:lnTo>
                      </a:path>
                    </a:pathLst>
                  </a:custGeom>
                  <a:ln w="28575">
                    <a:solidFill>
                      <a:srgbClr val="00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30" name="Freeform 29"/>
                  <p:cNvSpPr/>
                  <p:nvPr/>
                </p:nvSpPr>
                <p:spPr>
                  <a:xfrm>
                    <a:off x="4107954" y="3208869"/>
                    <a:ext cx="26675" cy="648368"/>
                  </a:xfrm>
                  <a:custGeom>
                    <a:avLst/>
                    <a:gdLst>
                      <a:gd name="connsiteX0" fmla="*/ 15856 w 26427"/>
                      <a:gd name="connsiteY0" fmla="*/ 0 h 649648"/>
                      <a:gd name="connsiteX1" fmla="*/ 10571 w 26427"/>
                      <a:gd name="connsiteY1" fmla="*/ 15857 h 649648"/>
                      <a:gd name="connsiteX2" fmla="*/ 0 w 26427"/>
                      <a:gd name="connsiteY2" fmla="*/ 63427 h 649648"/>
                      <a:gd name="connsiteX3" fmla="*/ 5285 w 26427"/>
                      <a:gd name="connsiteY3" fmla="*/ 79284 h 649648"/>
                      <a:gd name="connsiteX4" fmla="*/ 5285 w 26427"/>
                      <a:gd name="connsiteY4" fmla="*/ 227279 h 649648"/>
                      <a:gd name="connsiteX5" fmla="*/ 10571 w 26427"/>
                      <a:gd name="connsiteY5" fmla="*/ 322419 h 649648"/>
                      <a:gd name="connsiteX6" fmla="*/ 15856 w 26427"/>
                      <a:gd name="connsiteY6" fmla="*/ 348847 h 649648"/>
                      <a:gd name="connsiteX7" fmla="*/ 26427 w 26427"/>
                      <a:gd name="connsiteY7" fmla="*/ 502127 h 649648"/>
                      <a:gd name="connsiteX8" fmla="*/ 15856 w 26427"/>
                      <a:gd name="connsiteY8" fmla="*/ 607838 h 649648"/>
                      <a:gd name="connsiteX9" fmla="*/ 10571 w 26427"/>
                      <a:gd name="connsiteY9" fmla="*/ 644837 h 649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427" h="649648">
                        <a:moveTo>
                          <a:pt x="15856" y="0"/>
                        </a:moveTo>
                        <a:cubicBezTo>
                          <a:pt x="14094" y="5286"/>
                          <a:pt x="12102" y="10500"/>
                          <a:pt x="10571" y="15857"/>
                        </a:cubicBezTo>
                        <a:cubicBezTo>
                          <a:pt x="5591" y="33286"/>
                          <a:pt x="3636" y="45246"/>
                          <a:pt x="0" y="63427"/>
                        </a:cubicBezTo>
                        <a:cubicBezTo>
                          <a:pt x="1762" y="68713"/>
                          <a:pt x="4076" y="73845"/>
                          <a:pt x="5285" y="79284"/>
                        </a:cubicBezTo>
                        <a:cubicBezTo>
                          <a:pt x="17610" y="134749"/>
                          <a:pt x="8668" y="152863"/>
                          <a:pt x="5285" y="227279"/>
                        </a:cubicBezTo>
                        <a:cubicBezTo>
                          <a:pt x="7047" y="258992"/>
                          <a:pt x="7819" y="290776"/>
                          <a:pt x="10571" y="322419"/>
                        </a:cubicBezTo>
                        <a:cubicBezTo>
                          <a:pt x="11349" y="331369"/>
                          <a:pt x="14742" y="339933"/>
                          <a:pt x="15856" y="348847"/>
                        </a:cubicBezTo>
                        <a:cubicBezTo>
                          <a:pt x="21571" y="394564"/>
                          <a:pt x="24057" y="459463"/>
                          <a:pt x="26427" y="502127"/>
                        </a:cubicBezTo>
                        <a:cubicBezTo>
                          <a:pt x="23581" y="533440"/>
                          <a:pt x="20108" y="575948"/>
                          <a:pt x="15856" y="607838"/>
                        </a:cubicBezTo>
                        <a:cubicBezTo>
                          <a:pt x="10281" y="649648"/>
                          <a:pt x="10571" y="627461"/>
                          <a:pt x="10571" y="644837"/>
                        </a:cubicBezTo>
                      </a:path>
                    </a:pathLst>
                  </a:custGeom>
                  <a:ln w="1905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4038598" y="3505182"/>
                    <a:ext cx="90696" cy="337385"/>
                  </a:xfrm>
                  <a:custGeom>
                    <a:avLst/>
                    <a:gdLst>
                      <a:gd name="connsiteX0" fmla="*/ 0 w 90352"/>
                      <a:gd name="connsiteY0" fmla="*/ 0 h 301276"/>
                      <a:gd name="connsiteX1" fmla="*/ 5285 w 90352"/>
                      <a:gd name="connsiteY1" fmla="*/ 15857 h 301276"/>
                      <a:gd name="connsiteX2" fmla="*/ 36998 w 90352"/>
                      <a:gd name="connsiteY2" fmla="*/ 100425 h 301276"/>
                      <a:gd name="connsiteX3" fmla="*/ 42284 w 90352"/>
                      <a:gd name="connsiteY3" fmla="*/ 121568 h 301276"/>
                      <a:gd name="connsiteX4" fmla="*/ 52855 w 90352"/>
                      <a:gd name="connsiteY4" fmla="*/ 153281 h 301276"/>
                      <a:gd name="connsiteX5" fmla="*/ 63426 w 90352"/>
                      <a:gd name="connsiteY5" fmla="*/ 195565 h 301276"/>
                      <a:gd name="connsiteX6" fmla="*/ 73997 w 90352"/>
                      <a:gd name="connsiteY6" fmla="*/ 232564 h 301276"/>
                      <a:gd name="connsiteX7" fmla="*/ 89854 w 90352"/>
                      <a:gd name="connsiteY7" fmla="*/ 290705 h 301276"/>
                      <a:gd name="connsiteX8" fmla="*/ 89854 w 90352"/>
                      <a:gd name="connsiteY8" fmla="*/ 301276 h 301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0352" h="301276">
                        <a:moveTo>
                          <a:pt x="0" y="0"/>
                        </a:moveTo>
                        <a:cubicBezTo>
                          <a:pt x="1762" y="5286"/>
                          <a:pt x="3359" y="10629"/>
                          <a:pt x="5285" y="15857"/>
                        </a:cubicBezTo>
                        <a:cubicBezTo>
                          <a:pt x="15693" y="44107"/>
                          <a:pt x="27052" y="72009"/>
                          <a:pt x="36998" y="100425"/>
                        </a:cubicBezTo>
                        <a:cubicBezTo>
                          <a:pt x="39398" y="107282"/>
                          <a:pt x="40197" y="114610"/>
                          <a:pt x="42284" y="121568"/>
                        </a:cubicBezTo>
                        <a:cubicBezTo>
                          <a:pt x="45486" y="132241"/>
                          <a:pt x="50152" y="142471"/>
                          <a:pt x="52855" y="153281"/>
                        </a:cubicBezTo>
                        <a:cubicBezTo>
                          <a:pt x="56379" y="167376"/>
                          <a:pt x="58831" y="181782"/>
                          <a:pt x="63426" y="195565"/>
                        </a:cubicBezTo>
                        <a:cubicBezTo>
                          <a:pt x="81184" y="248837"/>
                          <a:pt x="54095" y="166221"/>
                          <a:pt x="73997" y="232564"/>
                        </a:cubicBezTo>
                        <a:cubicBezTo>
                          <a:pt x="83574" y="264487"/>
                          <a:pt x="85475" y="260053"/>
                          <a:pt x="89854" y="290705"/>
                        </a:cubicBezTo>
                        <a:cubicBezTo>
                          <a:pt x="90352" y="294193"/>
                          <a:pt x="89854" y="297752"/>
                          <a:pt x="89854" y="301276"/>
                        </a:cubicBezTo>
                      </a:path>
                    </a:pathLst>
                  </a:custGeom>
                  <a:ln w="28575">
                    <a:solidFill>
                      <a:srgbClr val="00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4089282" y="3830832"/>
                    <a:ext cx="50682" cy="1238058"/>
                  </a:xfrm>
                  <a:custGeom>
                    <a:avLst/>
                    <a:gdLst>
                      <a:gd name="connsiteX0" fmla="*/ 38831 w 49402"/>
                      <a:gd name="connsiteY0" fmla="*/ 0 h 1236819"/>
                      <a:gd name="connsiteX1" fmla="*/ 22974 w 49402"/>
                      <a:gd name="connsiteY1" fmla="*/ 290705 h 1236819"/>
                      <a:gd name="connsiteX2" fmla="*/ 17689 w 49402"/>
                      <a:gd name="connsiteY2" fmla="*/ 385845 h 1236819"/>
                      <a:gd name="connsiteX3" fmla="*/ 22974 w 49402"/>
                      <a:gd name="connsiteY3" fmla="*/ 454557 h 1236819"/>
                      <a:gd name="connsiteX4" fmla="*/ 28260 w 49402"/>
                      <a:gd name="connsiteY4" fmla="*/ 486271 h 1236819"/>
                      <a:gd name="connsiteX5" fmla="*/ 17689 w 49402"/>
                      <a:gd name="connsiteY5" fmla="*/ 613124 h 1236819"/>
                      <a:gd name="connsiteX6" fmla="*/ 1832 w 49402"/>
                      <a:gd name="connsiteY6" fmla="*/ 761119 h 1236819"/>
                      <a:gd name="connsiteX7" fmla="*/ 12403 w 49402"/>
                      <a:gd name="connsiteY7" fmla="*/ 808689 h 1236819"/>
                      <a:gd name="connsiteX8" fmla="*/ 17689 w 49402"/>
                      <a:gd name="connsiteY8" fmla="*/ 824546 h 1236819"/>
                      <a:gd name="connsiteX9" fmla="*/ 28260 w 49402"/>
                      <a:gd name="connsiteY9" fmla="*/ 956685 h 1236819"/>
                      <a:gd name="connsiteX10" fmla="*/ 33545 w 49402"/>
                      <a:gd name="connsiteY10" fmla="*/ 977827 h 1236819"/>
                      <a:gd name="connsiteX11" fmla="*/ 38831 w 49402"/>
                      <a:gd name="connsiteY11" fmla="*/ 1014826 h 1236819"/>
                      <a:gd name="connsiteX12" fmla="*/ 44116 w 49402"/>
                      <a:gd name="connsiteY12" fmla="*/ 1041253 h 1236819"/>
                      <a:gd name="connsiteX13" fmla="*/ 49402 w 49402"/>
                      <a:gd name="connsiteY13" fmla="*/ 1072967 h 1236819"/>
                      <a:gd name="connsiteX14" fmla="*/ 44116 w 49402"/>
                      <a:gd name="connsiteY14" fmla="*/ 1236819 h 1236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9402" h="1236819">
                        <a:moveTo>
                          <a:pt x="38831" y="0"/>
                        </a:moveTo>
                        <a:cubicBezTo>
                          <a:pt x="593" y="114715"/>
                          <a:pt x="31288" y="12169"/>
                          <a:pt x="22974" y="290705"/>
                        </a:cubicBezTo>
                        <a:cubicBezTo>
                          <a:pt x="22026" y="322453"/>
                          <a:pt x="19451" y="354132"/>
                          <a:pt x="17689" y="385845"/>
                        </a:cubicBezTo>
                        <a:cubicBezTo>
                          <a:pt x="19451" y="408749"/>
                          <a:pt x="20569" y="431712"/>
                          <a:pt x="22974" y="454557"/>
                        </a:cubicBezTo>
                        <a:cubicBezTo>
                          <a:pt x="24096" y="465215"/>
                          <a:pt x="28260" y="475554"/>
                          <a:pt x="28260" y="486271"/>
                        </a:cubicBezTo>
                        <a:cubicBezTo>
                          <a:pt x="28260" y="531618"/>
                          <a:pt x="22075" y="569260"/>
                          <a:pt x="17689" y="613124"/>
                        </a:cubicBezTo>
                        <a:cubicBezTo>
                          <a:pt x="3980" y="750218"/>
                          <a:pt x="13030" y="682736"/>
                          <a:pt x="1832" y="761119"/>
                        </a:cubicBezTo>
                        <a:cubicBezTo>
                          <a:pt x="13732" y="796815"/>
                          <a:pt x="0" y="752875"/>
                          <a:pt x="12403" y="808689"/>
                        </a:cubicBezTo>
                        <a:cubicBezTo>
                          <a:pt x="13612" y="814128"/>
                          <a:pt x="15927" y="819260"/>
                          <a:pt x="17689" y="824546"/>
                        </a:cubicBezTo>
                        <a:cubicBezTo>
                          <a:pt x="20350" y="869795"/>
                          <a:pt x="20889" y="912460"/>
                          <a:pt x="28260" y="956685"/>
                        </a:cubicBezTo>
                        <a:cubicBezTo>
                          <a:pt x="29454" y="963850"/>
                          <a:pt x="32246" y="970680"/>
                          <a:pt x="33545" y="977827"/>
                        </a:cubicBezTo>
                        <a:cubicBezTo>
                          <a:pt x="35774" y="990084"/>
                          <a:pt x="36783" y="1002537"/>
                          <a:pt x="38831" y="1014826"/>
                        </a:cubicBezTo>
                        <a:cubicBezTo>
                          <a:pt x="40308" y="1023687"/>
                          <a:pt x="42509" y="1032414"/>
                          <a:pt x="44116" y="1041253"/>
                        </a:cubicBezTo>
                        <a:cubicBezTo>
                          <a:pt x="46033" y="1051797"/>
                          <a:pt x="47640" y="1062396"/>
                          <a:pt x="49402" y="1072967"/>
                        </a:cubicBezTo>
                        <a:cubicBezTo>
                          <a:pt x="41982" y="1176840"/>
                          <a:pt x="44116" y="1122235"/>
                          <a:pt x="44116" y="1236819"/>
                        </a:cubicBezTo>
                      </a:path>
                    </a:pathLst>
                  </a:custGeom>
                  <a:ln w="381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 bwMode="auto">
                  <a:xfrm rot="13312215">
                    <a:off x="4327852" y="3061091"/>
                    <a:ext cx="332061" cy="765446"/>
                  </a:xfrm>
                  <a:custGeom>
                    <a:avLst/>
                    <a:gdLst>
                      <a:gd name="connsiteX0" fmla="*/ 746975 w 986313"/>
                      <a:gd name="connsiteY0" fmla="*/ 4293 h 1962465"/>
                      <a:gd name="connsiteX1" fmla="*/ 772733 w 986313"/>
                      <a:gd name="connsiteY1" fmla="*/ 42929 h 1962465"/>
                      <a:gd name="connsiteX2" fmla="*/ 811370 w 986313"/>
                      <a:gd name="connsiteY2" fmla="*/ 68687 h 1962465"/>
                      <a:gd name="connsiteX3" fmla="*/ 862885 w 986313"/>
                      <a:gd name="connsiteY3" fmla="*/ 145960 h 1962465"/>
                      <a:gd name="connsiteX4" fmla="*/ 888643 w 986313"/>
                      <a:gd name="connsiteY4" fmla="*/ 184597 h 1962465"/>
                      <a:gd name="connsiteX5" fmla="*/ 901522 w 986313"/>
                      <a:gd name="connsiteY5" fmla="*/ 236112 h 1962465"/>
                      <a:gd name="connsiteX6" fmla="*/ 940158 w 986313"/>
                      <a:gd name="connsiteY6" fmla="*/ 352022 h 1962465"/>
                      <a:gd name="connsiteX7" fmla="*/ 953037 w 986313"/>
                      <a:gd name="connsiteY7" fmla="*/ 390659 h 1962465"/>
                      <a:gd name="connsiteX8" fmla="*/ 965916 w 986313"/>
                      <a:gd name="connsiteY8" fmla="*/ 429295 h 1962465"/>
                      <a:gd name="connsiteX9" fmla="*/ 965916 w 986313"/>
                      <a:gd name="connsiteY9" fmla="*/ 751267 h 1962465"/>
                      <a:gd name="connsiteX10" fmla="*/ 953037 w 986313"/>
                      <a:gd name="connsiteY10" fmla="*/ 854298 h 1962465"/>
                      <a:gd name="connsiteX11" fmla="*/ 927279 w 986313"/>
                      <a:gd name="connsiteY11" fmla="*/ 931571 h 1962465"/>
                      <a:gd name="connsiteX12" fmla="*/ 914400 w 986313"/>
                      <a:gd name="connsiteY12" fmla="*/ 983087 h 1962465"/>
                      <a:gd name="connsiteX13" fmla="*/ 850006 w 986313"/>
                      <a:gd name="connsiteY13" fmla="*/ 1060360 h 1962465"/>
                      <a:gd name="connsiteX14" fmla="*/ 824248 w 986313"/>
                      <a:gd name="connsiteY14" fmla="*/ 1098997 h 1962465"/>
                      <a:gd name="connsiteX15" fmla="*/ 746975 w 986313"/>
                      <a:gd name="connsiteY15" fmla="*/ 1176270 h 1962465"/>
                      <a:gd name="connsiteX16" fmla="*/ 682581 w 986313"/>
                      <a:gd name="connsiteY16" fmla="*/ 1292180 h 1962465"/>
                      <a:gd name="connsiteX17" fmla="*/ 643944 w 986313"/>
                      <a:gd name="connsiteY17" fmla="*/ 1317938 h 1962465"/>
                      <a:gd name="connsiteX18" fmla="*/ 592429 w 986313"/>
                      <a:gd name="connsiteY18" fmla="*/ 1395211 h 1962465"/>
                      <a:gd name="connsiteX19" fmla="*/ 566671 w 986313"/>
                      <a:gd name="connsiteY19" fmla="*/ 1433847 h 1962465"/>
                      <a:gd name="connsiteX20" fmla="*/ 528034 w 986313"/>
                      <a:gd name="connsiteY20" fmla="*/ 1459605 h 1962465"/>
                      <a:gd name="connsiteX21" fmla="*/ 476519 w 986313"/>
                      <a:gd name="connsiteY21" fmla="*/ 1536878 h 1962465"/>
                      <a:gd name="connsiteX22" fmla="*/ 450761 w 986313"/>
                      <a:gd name="connsiteY22" fmla="*/ 1575515 h 1962465"/>
                      <a:gd name="connsiteX23" fmla="*/ 412124 w 986313"/>
                      <a:gd name="connsiteY23" fmla="*/ 1627031 h 1962465"/>
                      <a:gd name="connsiteX24" fmla="*/ 360609 w 986313"/>
                      <a:gd name="connsiteY24" fmla="*/ 1704304 h 1962465"/>
                      <a:gd name="connsiteX25" fmla="*/ 334851 w 986313"/>
                      <a:gd name="connsiteY25" fmla="*/ 1742940 h 1962465"/>
                      <a:gd name="connsiteX26" fmla="*/ 309093 w 986313"/>
                      <a:gd name="connsiteY26" fmla="*/ 1781577 h 1962465"/>
                      <a:gd name="connsiteX27" fmla="*/ 244699 w 986313"/>
                      <a:gd name="connsiteY27" fmla="*/ 1858850 h 1962465"/>
                      <a:gd name="connsiteX28" fmla="*/ 218941 w 986313"/>
                      <a:gd name="connsiteY28" fmla="*/ 1936124 h 1962465"/>
                      <a:gd name="connsiteX29" fmla="*/ 206062 w 986313"/>
                      <a:gd name="connsiteY29" fmla="*/ 1884608 h 1962465"/>
                      <a:gd name="connsiteX30" fmla="*/ 180305 w 986313"/>
                      <a:gd name="connsiteY30" fmla="*/ 1742940 h 1962465"/>
                      <a:gd name="connsiteX31" fmla="*/ 141668 w 986313"/>
                      <a:gd name="connsiteY31" fmla="*/ 1627031 h 1962465"/>
                      <a:gd name="connsiteX32" fmla="*/ 128789 w 986313"/>
                      <a:gd name="connsiteY32" fmla="*/ 1588394 h 1962465"/>
                      <a:gd name="connsiteX33" fmla="*/ 103031 w 986313"/>
                      <a:gd name="connsiteY33" fmla="*/ 1485363 h 1962465"/>
                      <a:gd name="connsiteX34" fmla="*/ 90153 w 986313"/>
                      <a:gd name="connsiteY34" fmla="*/ 1446726 h 1962465"/>
                      <a:gd name="connsiteX35" fmla="*/ 64395 w 986313"/>
                      <a:gd name="connsiteY35" fmla="*/ 1343695 h 1962465"/>
                      <a:gd name="connsiteX36" fmla="*/ 25758 w 986313"/>
                      <a:gd name="connsiteY36" fmla="*/ 1227786 h 1962465"/>
                      <a:gd name="connsiteX37" fmla="*/ 12879 w 986313"/>
                      <a:gd name="connsiteY37" fmla="*/ 1189149 h 1962465"/>
                      <a:gd name="connsiteX38" fmla="*/ 0 w 986313"/>
                      <a:gd name="connsiteY38" fmla="*/ 1137633 h 1962465"/>
                      <a:gd name="connsiteX39" fmla="*/ 38637 w 986313"/>
                      <a:gd name="connsiteY39" fmla="*/ 880056 h 1962465"/>
                      <a:gd name="connsiteX40" fmla="*/ 51516 w 986313"/>
                      <a:gd name="connsiteY40" fmla="*/ 738388 h 1962465"/>
                      <a:gd name="connsiteX41" fmla="*/ 115910 w 986313"/>
                      <a:gd name="connsiteY41" fmla="*/ 622478 h 1962465"/>
                      <a:gd name="connsiteX42" fmla="*/ 167426 w 986313"/>
                      <a:gd name="connsiteY42" fmla="*/ 545205 h 1962465"/>
                      <a:gd name="connsiteX43" fmla="*/ 193184 w 986313"/>
                      <a:gd name="connsiteY43" fmla="*/ 506569 h 1962465"/>
                      <a:gd name="connsiteX44" fmla="*/ 231820 w 986313"/>
                      <a:gd name="connsiteY44" fmla="*/ 467932 h 1962465"/>
                      <a:gd name="connsiteX45" fmla="*/ 296215 w 986313"/>
                      <a:gd name="connsiteY45" fmla="*/ 403538 h 1962465"/>
                      <a:gd name="connsiteX46" fmla="*/ 360609 w 986313"/>
                      <a:gd name="connsiteY46" fmla="*/ 339143 h 1962465"/>
                      <a:gd name="connsiteX47" fmla="*/ 399246 w 986313"/>
                      <a:gd name="connsiteY47" fmla="*/ 300507 h 1962465"/>
                      <a:gd name="connsiteX48" fmla="*/ 476519 w 986313"/>
                      <a:gd name="connsiteY48" fmla="*/ 248991 h 1962465"/>
                      <a:gd name="connsiteX49" fmla="*/ 515155 w 986313"/>
                      <a:gd name="connsiteY49" fmla="*/ 210355 h 1962465"/>
                      <a:gd name="connsiteX50" fmla="*/ 592429 w 986313"/>
                      <a:gd name="connsiteY50" fmla="*/ 158839 h 1962465"/>
                      <a:gd name="connsiteX51" fmla="*/ 631065 w 986313"/>
                      <a:gd name="connsiteY51" fmla="*/ 133081 h 1962465"/>
                      <a:gd name="connsiteX52" fmla="*/ 669702 w 986313"/>
                      <a:gd name="connsiteY52" fmla="*/ 107324 h 1962465"/>
                      <a:gd name="connsiteX53" fmla="*/ 708339 w 986313"/>
                      <a:gd name="connsiteY53" fmla="*/ 81566 h 1962465"/>
                      <a:gd name="connsiteX54" fmla="*/ 746975 w 986313"/>
                      <a:gd name="connsiteY54" fmla="*/ 68687 h 1962465"/>
                      <a:gd name="connsiteX55" fmla="*/ 746975 w 986313"/>
                      <a:gd name="connsiteY55" fmla="*/ 4293 h 1962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86313" h="1962465">
                        <a:moveTo>
                          <a:pt x="746975" y="4293"/>
                        </a:moveTo>
                        <a:cubicBezTo>
                          <a:pt x="751268" y="0"/>
                          <a:pt x="761788" y="31984"/>
                          <a:pt x="772733" y="42929"/>
                        </a:cubicBezTo>
                        <a:cubicBezTo>
                          <a:pt x="783678" y="53874"/>
                          <a:pt x="801177" y="57038"/>
                          <a:pt x="811370" y="68687"/>
                        </a:cubicBezTo>
                        <a:cubicBezTo>
                          <a:pt x="831755" y="91984"/>
                          <a:pt x="845713" y="120202"/>
                          <a:pt x="862885" y="145960"/>
                        </a:cubicBezTo>
                        <a:lnTo>
                          <a:pt x="888643" y="184597"/>
                        </a:lnTo>
                        <a:cubicBezTo>
                          <a:pt x="892936" y="201769"/>
                          <a:pt x="896436" y="219158"/>
                          <a:pt x="901522" y="236112"/>
                        </a:cubicBezTo>
                        <a:cubicBezTo>
                          <a:pt x="901541" y="236175"/>
                          <a:pt x="933708" y="332672"/>
                          <a:pt x="940158" y="352022"/>
                        </a:cubicBezTo>
                        <a:lnTo>
                          <a:pt x="953037" y="390659"/>
                        </a:lnTo>
                        <a:lnTo>
                          <a:pt x="965916" y="429295"/>
                        </a:lnTo>
                        <a:cubicBezTo>
                          <a:pt x="986313" y="592471"/>
                          <a:pt x="984101" y="523961"/>
                          <a:pt x="965916" y="751267"/>
                        </a:cubicBezTo>
                        <a:cubicBezTo>
                          <a:pt x="963156" y="785768"/>
                          <a:pt x="960289" y="820455"/>
                          <a:pt x="953037" y="854298"/>
                        </a:cubicBezTo>
                        <a:cubicBezTo>
                          <a:pt x="947348" y="880846"/>
                          <a:pt x="933864" y="905231"/>
                          <a:pt x="927279" y="931571"/>
                        </a:cubicBezTo>
                        <a:cubicBezTo>
                          <a:pt x="922986" y="948743"/>
                          <a:pt x="921372" y="966818"/>
                          <a:pt x="914400" y="983087"/>
                        </a:cubicBezTo>
                        <a:cubicBezTo>
                          <a:pt x="897470" y="1022591"/>
                          <a:pt x="877313" y="1027592"/>
                          <a:pt x="850006" y="1060360"/>
                        </a:cubicBezTo>
                        <a:cubicBezTo>
                          <a:pt x="840097" y="1072251"/>
                          <a:pt x="834531" y="1087428"/>
                          <a:pt x="824248" y="1098997"/>
                        </a:cubicBezTo>
                        <a:cubicBezTo>
                          <a:pt x="800047" y="1126223"/>
                          <a:pt x="746975" y="1176270"/>
                          <a:pt x="746975" y="1176270"/>
                        </a:cubicBezTo>
                        <a:cubicBezTo>
                          <a:pt x="733554" y="1216532"/>
                          <a:pt x="720539" y="1266875"/>
                          <a:pt x="682581" y="1292180"/>
                        </a:cubicBezTo>
                        <a:lnTo>
                          <a:pt x="643944" y="1317938"/>
                        </a:lnTo>
                        <a:lnTo>
                          <a:pt x="592429" y="1395211"/>
                        </a:lnTo>
                        <a:cubicBezTo>
                          <a:pt x="583843" y="1408090"/>
                          <a:pt x="579550" y="1425261"/>
                          <a:pt x="566671" y="1433847"/>
                        </a:cubicBezTo>
                        <a:lnTo>
                          <a:pt x="528034" y="1459605"/>
                        </a:lnTo>
                        <a:cubicBezTo>
                          <a:pt x="505401" y="1527505"/>
                          <a:pt x="530114" y="1472564"/>
                          <a:pt x="476519" y="1536878"/>
                        </a:cubicBezTo>
                        <a:cubicBezTo>
                          <a:pt x="466610" y="1548769"/>
                          <a:pt x="459758" y="1562920"/>
                          <a:pt x="450761" y="1575515"/>
                        </a:cubicBezTo>
                        <a:cubicBezTo>
                          <a:pt x="438285" y="1592982"/>
                          <a:pt x="424433" y="1609446"/>
                          <a:pt x="412124" y="1627031"/>
                        </a:cubicBezTo>
                        <a:cubicBezTo>
                          <a:pt x="394371" y="1652392"/>
                          <a:pt x="377781" y="1678546"/>
                          <a:pt x="360609" y="1704304"/>
                        </a:cubicBezTo>
                        <a:lnTo>
                          <a:pt x="334851" y="1742940"/>
                        </a:lnTo>
                        <a:cubicBezTo>
                          <a:pt x="326265" y="1755819"/>
                          <a:pt x="320038" y="1770632"/>
                          <a:pt x="309093" y="1781577"/>
                        </a:cubicBezTo>
                        <a:cubicBezTo>
                          <a:pt x="259512" y="1831159"/>
                          <a:pt x="280560" y="1805060"/>
                          <a:pt x="244699" y="1858850"/>
                        </a:cubicBezTo>
                        <a:cubicBezTo>
                          <a:pt x="236113" y="1884608"/>
                          <a:pt x="225526" y="1962465"/>
                          <a:pt x="218941" y="1936124"/>
                        </a:cubicBezTo>
                        <a:cubicBezTo>
                          <a:pt x="214648" y="1918952"/>
                          <a:pt x="209533" y="1901965"/>
                          <a:pt x="206062" y="1884608"/>
                        </a:cubicBezTo>
                        <a:cubicBezTo>
                          <a:pt x="198697" y="1847782"/>
                          <a:pt x="190667" y="1780934"/>
                          <a:pt x="180305" y="1742940"/>
                        </a:cubicBezTo>
                        <a:cubicBezTo>
                          <a:pt x="180303" y="1742931"/>
                          <a:pt x="148109" y="1646354"/>
                          <a:pt x="141668" y="1627031"/>
                        </a:cubicBezTo>
                        <a:cubicBezTo>
                          <a:pt x="137375" y="1614152"/>
                          <a:pt x="132082" y="1601564"/>
                          <a:pt x="128789" y="1588394"/>
                        </a:cubicBezTo>
                        <a:cubicBezTo>
                          <a:pt x="120203" y="1554050"/>
                          <a:pt x="114225" y="1518947"/>
                          <a:pt x="103031" y="1485363"/>
                        </a:cubicBezTo>
                        <a:cubicBezTo>
                          <a:pt x="98738" y="1472484"/>
                          <a:pt x="93725" y="1459823"/>
                          <a:pt x="90153" y="1446726"/>
                        </a:cubicBezTo>
                        <a:cubicBezTo>
                          <a:pt x="80839" y="1412573"/>
                          <a:pt x="75590" y="1377279"/>
                          <a:pt x="64395" y="1343695"/>
                        </a:cubicBezTo>
                        <a:lnTo>
                          <a:pt x="25758" y="1227786"/>
                        </a:lnTo>
                        <a:cubicBezTo>
                          <a:pt x="21465" y="1214907"/>
                          <a:pt x="16172" y="1202319"/>
                          <a:pt x="12879" y="1189149"/>
                        </a:cubicBezTo>
                        <a:lnTo>
                          <a:pt x="0" y="1137633"/>
                        </a:lnTo>
                        <a:cubicBezTo>
                          <a:pt x="12726" y="1061277"/>
                          <a:pt x="32747" y="944848"/>
                          <a:pt x="38637" y="880056"/>
                        </a:cubicBezTo>
                        <a:cubicBezTo>
                          <a:pt x="42930" y="832833"/>
                          <a:pt x="44810" y="785329"/>
                          <a:pt x="51516" y="738388"/>
                        </a:cubicBezTo>
                        <a:cubicBezTo>
                          <a:pt x="57698" y="695114"/>
                          <a:pt x="94461" y="654652"/>
                          <a:pt x="115910" y="622478"/>
                        </a:cubicBezTo>
                        <a:lnTo>
                          <a:pt x="167426" y="545205"/>
                        </a:lnTo>
                        <a:cubicBezTo>
                          <a:pt x="176012" y="532326"/>
                          <a:pt x="182239" y="517514"/>
                          <a:pt x="193184" y="506569"/>
                        </a:cubicBezTo>
                        <a:cubicBezTo>
                          <a:pt x="206063" y="493690"/>
                          <a:pt x="220160" y="481924"/>
                          <a:pt x="231820" y="467932"/>
                        </a:cubicBezTo>
                        <a:cubicBezTo>
                          <a:pt x="285480" y="403540"/>
                          <a:pt x="225383" y="450757"/>
                          <a:pt x="296215" y="403538"/>
                        </a:cubicBezTo>
                        <a:cubicBezTo>
                          <a:pt x="343434" y="332706"/>
                          <a:pt x="296217" y="392803"/>
                          <a:pt x="360609" y="339143"/>
                        </a:cubicBezTo>
                        <a:cubicBezTo>
                          <a:pt x="374601" y="327483"/>
                          <a:pt x="384869" y="311689"/>
                          <a:pt x="399246" y="300507"/>
                        </a:cubicBezTo>
                        <a:cubicBezTo>
                          <a:pt x="423682" y="281501"/>
                          <a:pt x="454629" y="270881"/>
                          <a:pt x="476519" y="248991"/>
                        </a:cubicBezTo>
                        <a:cubicBezTo>
                          <a:pt x="489398" y="236112"/>
                          <a:pt x="500778" y="221537"/>
                          <a:pt x="515155" y="210355"/>
                        </a:cubicBezTo>
                        <a:cubicBezTo>
                          <a:pt x="539591" y="191349"/>
                          <a:pt x="566671" y="176011"/>
                          <a:pt x="592429" y="158839"/>
                        </a:cubicBezTo>
                        <a:lnTo>
                          <a:pt x="631065" y="133081"/>
                        </a:lnTo>
                        <a:lnTo>
                          <a:pt x="669702" y="107324"/>
                        </a:lnTo>
                        <a:cubicBezTo>
                          <a:pt x="682581" y="98738"/>
                          <a:pt x="693655" y="86461"/>
                          <a:pt x="708339" y="81566"/>
                        </a:cubicBezTo>
                        <a:cubicBezTo>
                          <a:pt x="721218" y="77273"/>
                          <a:pt x="736115" y="76832"/>
                          <a:pt x="746975" y="68687"/>
                        </a:cubicBezTo>
                        <a:cubicBezTo>
                          <a:pt x="754654" y="62927"/>
                          <a:pt x="742682" y="8586"/>
                          <a:pt x="746975" y="429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8000">
                          <a:shade val="30000"/>
                          <a:satMod val="115000"/>
                        </a:srgbClr>
                      </a:gs>
                      <a:gs pos="50000">
                        <a:srgbClr val="008000">
                          <a:shade val="67500"/>
                          <a:satMod val="115000"/>
                        </a:srgbClr>
                      </a:gs>
                      <a:gs pos="100000">
                        <a:srgbClr val="008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28575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</p:grpSp>
      </p:grpSp>
      <p:sp>
        <p:nvSpPr>
          <p:cNvPr id="12293" name="TextBox 33"/>
          <p:cNvSpPr txBox="1">
            <a:spLocks noChangeArrowheads="1"/>
          </p:cNvSpPr>
          <p:nvPr/>
        </p:nvSpPr>
        <p:spPr bwMode="auto">
          <a:xfrm>
            <a:off x="4648200" y="60198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800">
                <a:latin typeface="Times New Roman" pitchFamily="-112" charset="0"/>
                <a:cs typeface="Times New Roman" pitchFamily="-112" charset="0"/>
              </a:rPr>
              <a:t>From Ratcliff, F., Henderson, B.D., and Baulcombe, D.C. (1997) A similarity between viral </a:t>
            </a:r>
          </a:p>
          <a:p>
            <a:pPr eaLnBrk="1" hangingPunct="1"/>
            <a:r>
              <a:rPr lang="en-GB" altLang="en-US" sz="800">
                <a:latin typeface="Times New Roman" pitchFamily="-112" charset="0"/>
                <a:cs typeface="Times New Roman" pitchFamily="-112" charset="0"/>
              </a:rPr>
              <a:t> and gene silencing in plants. Science 276: </a:t>
            </a:r>
            <a:r>
              <a:rPr lang="en-GB" altLang="en-US" sz="800">
                <a:latin typeface="Times New Roman" pitchFamily="-112" charset="0"/>
                <a:cs typeface="Times New Roman" pitchFamily="-112" charset="0"/>
                <a:hlinkClick r:id="rId4"/>
              </a:rPr>
              <a:t>1558–1560</a:t>
            </a:r>
            <a:r>
              <a:rPr lang="en-GB" altLang="en-US" sz="800">
                <a:latin typeface="Times New Roman" pitchFamily="-112" charset="0"/>
                <a:cs typeface="Times New Roman" pitchFamily="-112" charset="0"/>
              </a:rPr>
              <a:t>.  Reprinted with permission from AAAS. </a:t>
            </a:r>
          </a:p>
        </p:txBody>
      </p:sp>
    </p:spTree>
    <p:extLst>
      <p:ext uri="{BB962C8B-B14F-4D97-AF65-F5344CB8AC3E}">
        <p14:creationId xmlns:p14="http://schemas.microsoft.com/office/powerpoint/2010/main" val="28083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Viral induced gene silencing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6629449" y="5181600"/>
            <a:ext cx="602831" cy="663575"/>
          </a:xfrm>
          <a:custGeom>
            <a:avLst/>
            <a:gdLst>
              <a:gd name="connsiteX0" fmla="*/ 0 w 602826"/>
              <a:gd name="connsiteY0" fmla="*/ 379307 h 663787"/>
              <a:gd name="connsiteX1" fmla="*/ 20320 w 602826"/>
              <a:gd name="connsiteY1" fmla="*/ 365760 h 663787"/>
              <a:gd name="connsiteX2" fmla="*/ 67733 w 602826"/>
              <a:gd name="connsiteY2" fmla="*/ 338667 h 663787"/>
              <a:gd name="connsiteX3" fmla="*/ 67733 w 602826"/>
              <a:gd name="connsiteY3" fmla="*/ 169334 h 663787"/>
              <a:gd name="connsiteX4" fmla="*/ 74506 w 602826"/>
              <a:gd name="connsiteY4" fmla="*/ 121920 h 663787"/>
              <a:gd name="connsiteX5" fmla="*/ 115146 w 602826"/>
              <a:gd name="connsiteY5" fmla="*/ 81280 h 663787"/>
              <a:gd name="connsiteX6" fmla="*/ 155786 w 602826"/>
              <a:gd name="connsiteY6" fmla="*/ 54187 h 663787"/>
              <a:gd name="connsiteX7" fmla="*/ 230293 w 602826"/>
              <a:gd name="connsiteY7" fmla="*/ 6774 h 663787"/>
              <a:gd name="connsiteX8" fmla="*/ 264160 w 602826"/>
              <a:gd name="connsiteY8" fmla="*/ 0 h 663787"/>
              <a:gd name="connsiteX9" fmla="*/ 338666 w 602826"/>
              <a:gd name="connsiteY9" fmla="*/ 6774 h 663787"/>
              <a:gd name="connsiteX10" fmla="*/ 399626 w 602826"/>
              <a:gd name="connsiteY10" fmla="*/ 20320 h 663787"/>
              <a:gd name="connsiteX11" fmla="*/ 426720 w 602826"/>
              <a:gd name="connsiteY11" fmla="*/ 33867 h 663787"/>
              <a:gd name="connsiteX12" fmla="*/ 480906 w 602826"/>
              <a:gd name="connsiteY12" fmla="*/ 54187 h 663787"/>
              <a:gd name="connsiteX13" fmla="*/ 521546 w 602826"/>
              <a:gd name="connsiteY13" fmla="*/ 81280 h 663787"/>
              <a:gd name="connsiteX14" fmla="*/ 541866 w 602826"/>
              <a:gd name="connsiteY14" fmla="*/ 94827 h 663787"/>
              <a:gd name="connsiteX15" fmla="*/ 582506 w 602826"/>
              <a:gd name="connsiteY15" fmla="*/ 135467 h 663787"/>
              <a:gd name="connsiteX16" fmla="*/ 596053 w 602826"/>
              <a:gd name="connsiteY16" fmla="*/ 176107 h 663787"/>
              <a:gd name="connsiteX17" fmla="*/ 602826 w 602826"/>
              <a:gd name="connsiteY17" fmla="*/ 196427 h 663787"/>
              <a:gd name="connsiteX18" fmla="*/ 562186 w 602826"/>
              <a:gd name="connsiteY18" fmla="*/ 277707 h 663787"/>
              <a:gd name="connsiteX19" fmla="*/ 548640 w 602826"/>
              <a:gd name="connsiteY19" fmla="*/ 298027 h 663787"/>
              <a:gd name="connsiteX20" fmla="*/ 535093 w 602826"/>
              <a:gd name="connsiteY20" fmla="*/ 318347 h 663787"/>
              <a:gd name="connsiteX21" fmla="*/ 562186 w 602826"/>
              <a:gd name="connsiteY21" fmla="*/ 365760 h 663787"/>
              <a:gd name="connsiteX22" fmla="*/ 568960 w 602826"/>
              <a:gd name="connsiteY22" fmla="*/ 386080 h 663787"/>
              <a:gd name="connsiteX23" fmla="*/ 582506 w 602826"/>
              <a:gd name="connsiteY23" fmla="*/ 406400 h 663787"/>
              <a:gd name="connsiteX24" fmla="*/ 596053 w 602826"/>
              <a:gd name="connsiteY24" fmla="*/ 453814 h 663787"/>
              <a:gd name="connsiteX25" fmla="*/ 602826 w 602826"/>
              <a:gd name="connsiteY25" fmla="*/ 474134 h 663787"/>
              <a:gd name="connsiteX26" fmla="*/ 596053 w 602826"/>
              <a:gd name="connsiteY26" fmla="*/ 548640 h 663787"/>
              <a:gd name="connsiteX27" fmla="*/ 589280 w 602826"/>
              <a:gd name="connsiteY27" fmla="*/ 568960 h 663787"/>
              <a:gd name="connsiteX28" fmla="*/ 548640 w 602826"/>
              <a:gd name="connsiteY28" fmla="*/ 596054 h 663787"/>
              <a:gd name="connsiteX29" fmla="*/ 508000 w 602826"/>
              <a:gd name="connsiteY29" fmla="*/ 623147 h 663787"/>
              <a:gd name="connsiteX30" fmla="*/ 467360 w 602826"/>
              <a:gd name="connsiteY30" fmla="*/ 650240 h 663787"/>
              <a:gd name="connsiteX31" fmla="*/ 413173 w 602826"/>
              <a:gd name="connsiteY31" fmla="*/ 663787 h 663787"/>
              <a:gd name="connsiteX32" fmla="*/ 237066 w 602826"/>
              <a:gd name="connsiteY32" fmla="*/ 650240 h 663787"/>
              <a:gd name="connsiteX33" fmla="*/ 176106 w 602826"/>
              <a:gd name="connsiteY33" fmla="*/ 629920 h 663787"/>
              <a:gd name="connsiteX34" fmla="*/ 155786 w 602826"/>
              <a:gd name="connsiteY34" fmla="*/ 623147 h 663787"/>
              <a:gd name="connsiteX35" fmla="*/ 135466 w 602826"/>
              <a:gd name="connsiteY35" fmla="*/ 616374 h 663787"/>
              <a:gd name="connsiteX36" fmla="*/ 74506 w 602826"/>
              <a:gd name="connsiteY36" fmla="*/ 562187 h 663787"/>
              <a:gd name="connsiteX37" fmla="*/ 54186 w 602826"/>
              <a:gd name="connsiteY37" fmla="*/ 541867 h 663787"/>
              <a:gd name="connsiteX38" fmla="*/ 33866 w 602826"/>
              <a:gd name="connsiteY38" fmla="*/ 501227 h 663787"/>
              <a:gd name="connsiteX39" fmla="*/ 27093 w 602826"/>
              <a:gd name="connsiteY39" fmla="*/ 480907 h 663787"/>
              <a:gd name="connsiteX40" fmla="*/ 13546 w 602826"/>
              <a:gd name="connsiteY40" fmla="*/ 419947 h 663787"/>
              <a:gd name="connsiteX41" fmla="*/ 0 w 602826"/>
              <a:gd name="connsiteY41" fmla="*/ 379307 h 66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2826" h="663787">
                <a:moveTo>
                  <a:pt x="0" y="379307"/>
                </a:moveTo>
                <a:cubicBezTo>
                  <a:pt x="6773" y="374791"/>
                  <a:pt x="13252" y="369799"/>
                  <a:pt x="20320" y="365760"/>
                </a:cubicBezTo>
                <a:cubicBezTo>
                  <a:pt x="80475" y="331386"/>
                  <a:pt x="18226" y="371672"/>
                  <a:pt x="67733" y="338667"/>
                </a:cubicBezTo>
                <a:cubicBezTo>
                  <a:pt x="56051" y="256891"/>
                  <a:pt x="57914" y="292073"/>
                  <a:pt x="67733" y="169334"/>
                </a:cubicBezTo>
                <a:cubicBezTo>
                  <a:pt x="69006" y="153420"/>
                  <a:pt x="69919" y="137212"/>
                  <a:pt x="74506" y="121920"/>
                </a:cubicBezTo>
                <a:cubicBezTo>
                  <a:pt x="80697" y="101284"/>
                  <a:pt x="100425" y="93898"/>
                  <a:pt x="115146" y="81280"/>
                </a:cubicBezTo>
                <a:cubicBezTo>
                  <a:pt x="147433" y="53606"/>
                  <a:pt x="121222" y="65708"/>
                  <a:pt x="155786" y="54187"/>
                </a:cubicBezTo>
                <a:cubicBezTo>
                  <a:pt x="193691" y="25758"/>
                  <a:pt x="195509" y="15470"/>
                  <a:pt x="230293" y="6774"/>
                </a:cubicBezTo>
                <a:cubicBezTo>
                  <a:pt x="241462" y="3982"/>
                  <a:pt x="252871" y="2258"/>
                  <a:pt x="264160" y="0"/>
                </a:cubicBezTo>
                <a:cubicBezTo>
                  <a:pt x="288995" y="2258"/>
                  <a:pt x="313921" y="3681"/>
                  <a:pt x="338666" y="6774"/>
                </a:cubicBezTo>
                <a:cubicBezTo>
                  <a:pt x="355867" y="8924"/>
                  <a:pt x="382221" y="15969"/>
                  <a:pt x="399626" y="20320"/>
                </a:cubicBezTo>
                <a:cubicBezTo>
                  <a:pt x="408657" y="24836"/>
                  <a:pt x="417439" y="29890"/>
                  <a:pt x="426720" y="33867"/>
                </a:cubicBezTo>
                <a:cubicBezTo>
                  <a:pt x="454943" y="45963"/>
                  <a:pt x="446595" y="35472"/>
                  <a:pt x="480906" y="54187"/>
                </a:cubicBezTo>
                <a:cubicBezTo>
                  <a:pt x="495199" y="61983"/>
                  <a:pt x="507999" y="72249"/>
                  <a:pt x="521546" y="81280"/>
                </a:cubicBezTo>
                <a:cubicBezTo>
                  <a:pt x="528319" y="85796"/>
                  <a:pt x="536110" y="89071"/>
                  <a:pt x="541866" y="94827"/>
                </a:cubicBezTo>
                <a:lnTo>
                  <a:pt x="582506" y="135467"/>
                </a:lnTo>
                <a:lnTo>
                  <a:pt x="596053" y="176107"/>
                </a:lnTo>
                <a:lnTo>
                  <a:pt x="602826" y="196427"/>
                </a:lnTo>
                <a:cubicBezTo>
                  <a:pt x="584131" y="252515"/>
                  <a:pt x="597202" y="225183"/>
                  <a:pt x="562186" y="277707"/>
                </a:cubicBezTo>
                <a:lnTo>
                  <a:pt x="548640" y="298027"/>
                </a:lnTo>
                <a:lnTo>
                  <a:pt x="535093" y="318347"/>
                </a:lnTo>
                <a:cubicBezTo>
                  <a:pt x="548700" y="338757"/>
                  <a:pt x="551872" y="341694"/>
                  <a:pt x="562186" y="365760"/>
                </a:cubicBezTo>
                <a:cubicBezTo>
                  <a:pt x="564999" y="372322"/>
                  <a:pt x="565767" y="379694"/>
                  <a:pt x="568960" y="386080"/>
                </a:cubicBezTo>
                <a:cubicBezTo>
                  <a:pt x="572601" y="393361"/>
                  <a:pt x="578865" y="399119"/>
                  <a:pt x="582506" y="406400"/>
                </a:cubicBezTo>
                <a:cubicBezTo>
                  <a:pt x="587922" y="417233"/>
                  <a:pt x="593157" y="443678"/>
                  <a:pt x="596053" y="453814"/>
                </a:cubicBezTo>
                <a:cubicBezTo>
                  <a:pt x="598014" y="460679"/>
                  <a:pt x="600568" y="467361"/>
                  <a:pt x="602826" y="474134"/>
                </a:cubicBezTo>
                <a:cubicBezTo>
                  <a:pt x="600568" y="498969"/>
                  <a:pt x="599580" y="523953"/>
                  <a:pt x="596053" y="548640"/>
                </a:cubicBezTo>
                <a:cubicBezTo>
                  <a:pt x="595043" y="555708"/>
                  <a:pt x="594328" y="563911"/>
                  <a:pt x="589280" y="568960"/>
                </a:cubicBezTo>
                <a:cubicBezTo>
                  <a:pt x="577768" y="580473"/>
                  <a:pt x="562187" y="587023"/>
                  <a:pt x="548640" y="596054"/>
                </a:cubicBezTo>
                <a:lnTo>
                  <a:pt x="508000" y="623147"/>
                </a:lnTo>
                <a:cubicBezTo>
                  <a:pt x="507998" y="623149"/>
                  <a:pt x="467363" y="650239"/>
                  <a:pt x="467360" y="650240"/>
                </a:cubicBezTo>
                <a:lnTo>
                  <a:pt x="413173" y="663787"/>
                </a:lnTo>
                <a:cubicBezTo>
                  <a:pt x="380885" y="662173"/>
                  <a:pt x="286795" y="662672"/>
                  <a:pt x="237066" y="650240"/>
                </a:cubicBezTo>
                <a:cubicBezTo>
                  <a:pt x="237032" y="650232"/>
                  <a:pt x="186282" y="633312"/>
                  <a:pt x="176106" y="629920"/>
                </a:cubicBezTo>
                <a:lnTo>
                  <a:pt x="155786" y="623147"/>
                </a:lnTo>
                <a:lnTo>
                  <a:pt x="135466" y="616374"/>
                </a:lnTo>
                <a:cubicBezTo>
                  <a:pt x="99206" y="592200"/>
                  <a:pt x="120902" y="608583"/>
                  <a:pt x="74506" y="562187"/>
                </a:cubicBezTo>
                <a:lnTo>
                  <a:pt x="54186" y="541867"/>
                </a:lnTo>
                <a:cubicBezTo>
                  <a:pt x="37162" y="490792"/>
                  <a:pt x="60127" y="553748"/>
                  <a:pt x="33866" y="501227"/>
                </a:cubicBezTo>
                <a:cubicBezTo>
                  <a:pt x="30673" y="494841"/>
                  <a:pt x="29054" y="487772"/>
                  <a:pt x="27093" y="480907"/>
                </a:cubicBezTo>
                <a:cubicBezTo>
                  <a:pt x="20718" y="458592"/>
                  <a:pt x="18201" y="443220"/>
                  <a:pt x="13546" y="419947"/>
                </a:cubicBezTo>
                <a:lnTo>
                  <a:pt x="0" y="379307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AGO</a:t>
            </a:r>
          </a:p>
        </p:txBody>
      </p:sp>
      <p:sp>
        <p:nvSpPr>
          <p:cNvPr id="6" name="Circular Arrow 5"/>
          <p:cNvSpPr/>
          <p:nvPr/>
        </p:nvSpPr>
        <p:spPr bwMode="auto">
          <a:xfrm rot="4961063">
            <a:off x="4799013" y="1373187"/>
            <a:ext cx="4032250" cy="418147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084153"/>
              <a:gd name="adj5" fmla="val 12500"/>
            </a:avLst>
          </a:prstGeom>
          <a:solidFill>
            <a:schemeClr val="bg1"/>
          </a:solidFill>
          <a:ln w="28575"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211"/>
          <p:cNvGrpSpPr>
            <a:grpSpLocks/>
          </p:cNvGrpSpPr>
          <p:nvPr/>
        </p:nvGrpSpPr>
        <p:grpSpPr bwMode="auto">
          <a:xfrm>
            <a:off x="6337681" y="2492763"/>
            <a:ext cx="1830442" cy="680651"/>
            <a:chOff x="6094068" y="3895341"/>
            <a:chExt cx="1830428" cy="681038"/>
          </a:xfrm>
        </p:grpSpPr>
        <p:grpSp>
          <p:nvGrpSpPr>
            <p:cNvPr id="128" name="Group 89"/>
            <p:cNvGrpSpPr>
              <a:grpSpLocks/>
            </p:cNvGrpSpPr>
            <p:nvPr/>
          </p:nvGrpSpPr>
          <p:grpSpPr bwMode="auto">
            <a:xfrm rot="-1408226">
              <a:off x="6094068" y="3911540"/>
              <a:ext cx="1830428" cy="614265"/>
              <a:chOff x="3198736" y="2816492"/>
              <a:chExt cx="1830428" cy="614265"/>
            </a:xfrm>
          </p:grpSpPr>
          <p:grpSp>
            <p:nvGrpSpPr>
              <p:cNvPr id="131" name="Group 84"/>
              <p:cNvGrpSpPr>
                <a:grpSpLocks/>
              </p:cNvGrpSpPr>
              <p:nvPr/>
            </p:nvGrpSpPr>
            <p:grpSpPr bwMode="auto">
              <a:xfrm>
                <a:off x="3198736" y="2816492"/>
                <a:ext cx="1829497" cy="611837"/>
                <a:chOff x="3198736" y="2816492"/>
                <a:chExt cx="1829497" cy="611837"/>
              </a:xfrm>
            </p:grpSpPr>
            <p:grpSp>
              <p:nvGrpSpPr>
                <p:cNvPr id="133" name="Group 48"/>
                <p:cNvGrpSpPr>
                  <a:grpSpLocks/>
                </p:cNvGrpSpPr>
                <p:nvPr/>
              </p:nvGrpSpPr>
              <p:grpSpPr bwMode="auto">
                <a:xfrm>
                  <a:off x="3198736" y="2816492"/>
                  <a:ext cx="1829497" cy="611837"/>
                  <a:chOff x="760336" y="1521092"/>
                  <a:chExt cx="1829497" cy="611837"/>
                </a:xfrm>
              </p:grpSpPr>
              <p:grpSp>
                <p:nvGrpSpPr>
                  <p:cNvPr id="135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760336" y="1521092"/>
                    <a:ext cx="1829497" cy="459838"/>
                    <a:chOff x="760336" y="1521092"/>
                    <a:chExt cx="1829497" cy="459838"/>
                  </a:xfrm>
                </p:grpSpPr>
                <p:sp>
                  <p:nvSpPr>
                    <p:cNvPr id="158" name="Arc 157"/>
                    <p:cNvSpPr/>
                    <p:nvPr/>
                  </p:nvSpPr>
                  <p:spPr>
                    <a:xfrm rot="5400000">
                      <a:off x="1956090" y="1405870"/>
                      <a:ext cx="76243" cy="131762"/>
                    </a:xfrm>
                    <a:prstGeom prst="arc">
                      <a:avLst>
                        <a:gd name="adj1" fmla="val 15909118"/>
                        <a:gd name="adj2" fmla="val 0"/>
                      </a:avLst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>
                      <a:off x="722593" y="1876742"/>
                      <a:ext cx="1362065" cy="1589"/>
                    </a:xfrm>
                    <a:prstGeom prst="line">
                      <a:avLst/>
                    </a:prstGeom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6"/>
                    <p:cNvCxnSpPr/>
                    <p:nvPr/>
                  </p:nvCxnSpPr>
                  <p:spPr>
                    <a:xfrm>
                      <a:off x="2083799" y="1887824"/>
                      <a:ext cx="452435" cy="1588"/>
                    </a:xfrm>
                    <a:prstGeom prst="line">
                      <a:avLst/>
                    </a:prstGeom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6" name="Straight Connector 135"/>
                  <p:cNvCxnSpPr/>
                  <p:nvPr/>
                </p:nvCxnSpPr>
                <p:spPr>
                  <a:xfrm rot="5400000">
                    <a:off x="2096063" y="2002967"/>
                    <a:ext cx="152487" cy="3175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2173123" y="1995679"/>
                    <a:ext cx="152487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5400000">
                    <a:off x="2254339" y="1995640"/>
                    <a:ext cx="14931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5400000">
                    <a:off x="2323202" y="1996808"/>
                    <a:ext cx="152487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>
                    <a:off x="2399417" y="1996328"/>
                    <a:ext cx="14931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rot="5400000">
                    <a:off x="2022390" y="1997559"/>
                    <a:ext cx="14772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rot="5400000">
                    <a:off x="1866509" y="1992346"/>
                    <a:ext cx="152487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rot="5400000">
                    <a:off x="1791883" y="1992827"/>
                    <a:ext cx="152487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5400000">
                    <a:off x="1713902" y="1997045"/>
                    <a:ext cx="152487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5400000">
                    <a:off x="1644084" y="1994419"/>
                    <a:ext cx="152487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5400000">
                    <a:off x="1567845" y="1996452"/>
                    <a:ext cx="150899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rot="5400000">
                    <a:off x="1491763" y="1996299"/>
                    <a:ext cx="150898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5400000">
                    <a:off x="1414701" y="1996243"/>
                    <a:ext cx="149310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rot="5400000">
                    <a:off x="1344575" y="2006920"/>
                    <a:ext cx="147721" cy="0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rot="5400000">
                    <a:off x="1264491" y="1995746"/>
                    <a:ext cx="152487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5400000">
                    <a:off x="1190973" y="1995497"/>
                    <a:ext cx="150899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5400000">
                    <a:off x="1113626" y="1998258"/>
                    <a:ext cx="150898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5400000">
                    <a:off x="1034152" y="1996112"/>
                    <a:ext cx="152487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5400000">
                    <a:off x="958068" y="1995959"/>
                    <a:ext cx="152487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rot="5400000">
                    <a:off x="884169" y="1997550"/>
                    <a:ext cx="152487" cy="0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rot="5400000">
                    <a:off x="809446" y="1995462"/>
                    <a:ext cx="152487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5400000">
                    <a:off x="733363" y="1995309"/>
                    <a:ext cx="152487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4" name="Straight Connector 133"/>
                <p:cNvCxnSpPr/>
                <p:nvPr/>
              </p:nvCxnSpPr>
              <p:spPr>
                <a:xfrm rot="5400000">
                  <a:off x="4385053" y="3294168"/>
                  <a:ext cx="149310" cy="15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>
                <a:off x="3193475" y="3420976"/>
                <a:ext cx="1828786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Freeform 128"/>
            <p:cNvSpPr/>
            <p:nvPr/>
          </p:nvSpPr>
          <p:spPr bwMode="auto">
            <a:xfrm rot="4671676">
              <a:off x="6945050" y="3793811"/>
              <a:ext cx="681038" cy="884097"/>
            </a:xfrm>
            <a:custGeom>
              <a:avLst/>
              <a:gdLst>
                <a:gd name="connsiteX0" fmla="*/ 1009650 w 2514600"/>
                <a:gd name="connsiteY0" fmla="*/ 171450 h 3638550"/>
                <a:gd name="connsiteX1" fmla="*/ 895350 w 2514600"/>
                <a:gd name="connsiteY1" fmla="*/ 66675 h 3638550"/>
                <a:gd name="connsiteX2" fmla="*/ 866775 w 2514600"/>
                <a:gd name="connsiteY2" fmla="*/ 57150 h 3638550"/>
                <a:gd name="connsiteX3" fmla="*/ 800100 w 2514600"/>
                <a:gd name="connsiteY3" fmla="*/ 9525 h 3638550"/>
                <a:gd name="connsiteX4" fmla="*/ 771525 w 2514600"/>
                <a:gd name="connsiteY4" fmla="*/ 0 h 3638550"/>
                <a:gd name="connsiteX5" fmla="*/ 714375 w 2514600"/>
                <a:gd name="connsiteY5" fmla="*/ 19050 h 3638550"/>
                <a:gd name="connsiteX6" fmla="*/ 647700 w 2514600"/>
                <a:gd name="connsiteY6" fmla="*/ 47625 h 3638550"/>
                <a:gd name="connsiteX7" fmla="*/ 609600 w 2514600"/>
                <a:gd name="connsiteY7" fmla="*/ 57150 h 3638550"/>
                <a:gd name="connsiteX8" fmla="*/ 552450 w 2514600"/>
                <a:gd name="connsiteY8" fmla="*/ 76200 h 3638550"/>
                <a:gd name="connsiteX9" fmla="*/ 514350 w 2514600"/>
                <a:gd name="connsiteY9" fmla="*/ 85725 h 3638550"/>
                <a:gd name="connsiteX10" fmla="*/ 476250 w 2514600"/>
                <a:gd name="connsiteY10" fmla="*/ 104775 h 3638550"/>
                <a:gd name="connsiteX11" fmla="*/ 428625 w 2514600"/>
                <a:gd name="connsiteY11" fmla="*/ 114300 h 3638550"/>
                <a:gd name="connsiteX12" fmla="*/ 400050 w 2514600"/>
                <a:gd name="connsiteY12" fmla="*/ 123825 h 3638550"/>
                <a:gd name="connsiteX13" fmla="*/ 361950 w 2514600"/>
                <a:gd name="connsiteY13" fmla="*/ 133350 h 3638550"/>
                <a:gd name="connsiteX14" fmla="*/ 314325 w 2514600"/>
                <a:gd name="connsiteY14" fmla="*/ 142875 h 3638550"/>
                <a:gd name="connsiteX15" fmla="*/ 238125 w 2514600"/>
                <a:gd name="connsiteY15" fmla="*/ 171450 h 3638550"/>
                <a:gd name="connsiteX16" fmla="*/ 190500 w 2514600"/>
                <a:gd name="connsiteY16" fmla="*/ 180975 h 3638550"/>
                <a:gd name="connsiteX17" fmla="*/ 133350 w 2514600"/>
                <a:gd name="connsiteY17" fmla="*/ 200025 h 3638550"/>
                <a:gd name="connsiteX18" fmla="*/ 104775 w 2514600"/>
                <a:gd name="connsiteY18" fmla="*/ 209550 h 3638550"/>
                <a:gd name="connsiteX19" fmla="*/ 76200 w 2514600"/>
                <a:gd name="connsiteY19" fmla="*/ 219075 h 3638550"/>
                <a:gd name="connsiteX20" fmla="*/ 57150 w 2514600"/>
                <a:gd name="connsiteY20" fmla="*/ 276225 h 3638550"/>
                <a:gd name="connsiteX21" fmla="*/ 47625 w 2514600"/>
                <a:gd name="connsiteY21" fmla="*/ 304800 h 3638550"/>
                <a:gd name="connsiteX22" fmla="*/ 28575 w 2514600"/>
                <a:gd name="connsiteY22" fmla="*/ 371475 h 3638550"/>
                <a:gd name="connsiteX23" fmla="*/ 9525 w 2514600"/>
                <a:gd name="connsiteY23" fmla="*/ 409575 h 3638550"/>
                <a:gd name="connsiteX24" fmla="*/ 0 w 2514600"/>
                <a:gd name="connsiteY24" fmla="*/ 457200 h 3638550"/>
                <a:gd name="connsiteX25" fmla="*/ 9525 w 2514600"/>
                <a:gd name="connsiteY25" fmla="*/ 542925 h 3638550"/>
                <a:gd name="connsiteX26" fmla="*/ 38100 w 2514600"/>
                <a:gd name="connsiteY26" fmla="*/ 609600 h 3638550"/>
                <a:gd name="connsiteX27" fmla="*/ 47625 w 2514600"/>
                <a:gd name="connsiteY27" fmla="*/ 638175 h 3638550"/>
                <a:gd name="connsiteX28" fmla="*/ 66675 w 2514600"/>
                <a:gd name="connsiteY28" fmla="*/ 676275 h 3638550"/>
                <a:gd name="connsiteX29" fmla="*/ 85725 w 2514600"/>
                <a:gd name="connsiteY29" fmla="*/ 733425 h 3638550"/>
                <a:gd name="connsiteX30" fmla="*/ 123825 w 2514600"/>
                <a:gd name="connsiteY30" fmla="*/ 790575 h 3638550"/>
                <a:gd name="connsiteX31" fmla="*/ 133350 w 2514600"/>
                <a:gd name="connsiteY31" fmla="*/ 819150 h 3638550"/>
                <a:gd name="connsiteX32" fmla="*/ 171450 w 2514600"/>
                <a:gd name="connsiteY32" fmla="*/ 876300 h 3638550"/>
                <a:gd name="connsiteX33" fmla="*/ 209550 w 2514600"/>
                <a:gd name="connsiteY33" fmla="*/ 942975 h 3638550"/>
                <a:gd name="connsiteX34" fmla="*/ 228600 w 2514600"/>
                <a:gd name="connsiteY34" fmla="*/ 1000125 h 3638550"/>
                <a:gd name="connsiteX35" fmla="*/ 247650 w 2514600"/>
                <a:gd name="connsiteY35" fmla="*/ 1047750 h 3638550"/>
                <a:gd name="connsiteX36" fmla="*/ 257175 w 2514600"/>
                <a:gd name="connsiteY36" fmla="*/ 1095375 h 3638550"/>
                <a:gd name="connsiteX37" fmla="*/ 266700 w 2514600"/>
                <a:gd name="connsiteY37" fmla="*/ 1123950 h 3638550"/>
                <a:gd name="connsiteX38" fmla="*/ 285750 w 2514600"/>
                <a:gd name="connsiteY38" fmla="*/ 1200150 h 3638550"/>
                <a:gd name="connsiteX39" fmla="*/ 304800 w 2514600"/>
                <a:gd name="connsiteY39" fmla="*/ 1266825 h 3638550"/>
                <a:gd name="connsiteX40" fmla="*/ 323850 w 2514600"/>
                <a:gd name="connsiteY40" fmla="*/ 1323975 h 3638550"/>
                <a:gd name="connsiteX41" fmla="*/ 342900 w 2514600"/>
                <a:gd name="connsiteY41" fmla="*/ 1419225 h 3638550"/>
                <a:gd name="connsiteX42" fmla="*/ 371475 w 2514600"/>
                <a:gd name="connsiteY42" fmla="*/ 1524000 h 3638550"/>
                <a:gd name="connsiteX43" fmla="*/ 381000 w 2514600"/>
                <a:gd name="connsiteY43" fmla="*/ 1581150 h 3638550"/>
                <a:gd name="connsiteX44" fmla="*/ 400050 w 2514600"/>
                <a:gd name="connsiteY44" fmla="*/ 1809750 h 3638550"/>
                <a:gd name="connsiteX45" fmla="*/ 390525 w 2514600"/>
                <a:gd name="connsiteY45" fmla="*/ 1943100 h 3638550"/>
                <a:gd name="connsiteX46" fmla="*/ 381000 w 2514600"/>
                <a:gd name="connsiteY46" fmla="*/ 2028825 h 3638550"/>
                <a:gd name="connsiteX47" fmla="*/ 371475 w 2514600"/>
                <a:gd name="connsiteY47" fmla="*/ 2200275 h 3638550"/>
                <a:gd name="connsiteX48" fmla="*/ 381000 w 2514600"/>
                <a:gd name="connsiteY48" fmla="*/ 2305050 h 3638550"/>
                <a:gd name="connsiteX49" fmla="*/ 352425 w 2514600"/>
                <a:gd name="connsiteY49" fmla="*/ 2657475 h 3638550"/>
                <a:gd name="connsiteX50" fmla="*/ 342900 w 2514600"/>
                <a:gd name="connsiteY50" fmla="*/ 3086100 h 3638550"/>
                <a:gd name="connsiteX51" fmla="*/ 323850 w 2514600"/>
                <a:gd name="connsiteY51" fmla="*/ 3190875 h 3638550"/>
                <a:gd name="connsiteX52" fmla="*/ 314325 w 2514600"/>
                <a:gd name="connsiteY52" fmla="*/ 3248025 h 3638550"/>
                <a:gd name="connsiteX53" fmla="*/ 323850 w 2514600"/>
                <a:gd name="connsiteY53" fmla="*/ 3276600 h 3638550"/>
                <a:gd name="connsiteX54" fmla="*/ 333375 w 2514600"/>
                <a:gd name="connsiteY54" fmla="*/ 3457575 h 3638550"/>
                <a:gd name="connsiteX55" fmla="*/ 409575 w 2514600"/>
                <a:gd name="connsiteY55" fmla="*/ 3486150 h 3638550"/>
                <a:gd name="connsiteX56" fmla="*/ 438150 w 2514600"/>
                <a:gd name="connsiteY56" fmla="*/ 3495675 h 3638550"/>
                <a:gd name="connsiteX57" fmla="*/ 504825 w 2514600"/>
                <a:gd name="connsiteY57" fmla="*/ 3543300 h 3638550"/>
                <a:gd name="connsiteX58" fmla="*/ 571500 w 2514600"/>
                <a:gd name="connsiteY58" fmla="*/ 3562350 h 3638550"/>
                <a:gd name="connsiteX59" fmla="*/ 647700 w 2514600"/>
                <a:gd name="connsiteY59" fmla="*/ 3581400 h 3638550"/>
                <a:gd name="connsiteX60" fmla="*/ 895350 w 2514600"/>
                <a:gd name="connsiteY60" fmla="*/ 3571875 h 3638550"/>
                <a:gd name="connsiteX61" fmla="*/ 1143000 w 2514600"/>
                <a:gd name="connsiteY61" fmla="*/ 3590925 h 3638550"/>
                <a:gd name="connsiteX62" fmla="*/ 1266825 w 2514600"/>
                <a:gd name="connsiteY62" fmla="*/ 3600450 h 3638550"/>
                <a:gd name="connsiteX63" fmla="*/ 1400175 w 2514600"/>
                <a:gd name="connsiteY63" fmla="*/ 3619500 h 3638550"/>
                <a:gd name="connsiteX64" fmla="*/ 1524000 w 2514600"/>
                <a:gd name="connsiteY64" fmla="*/ 3638550 h 3638550"/>
                <a:gd name="connsiteX65" fmla="*/ 1714500 w 2514600"/>
                <a:gd name="connsiteY65" fmla="*/ 3629025 h 3638550"/>
                <a:gd name="connsiteX66" fmla="*/ 1876425 w 2514600"/>
                <a:gd name="connsiteY66" fmla="*/ 3609975 h 3638550"/>
                <a:gd name="connsiteX67" fmla="*/ 1914525 w 2514600"/>
                <a:gd name="connsiteY67" fmla="*/ 3552825 h 3638550"/>
                <a:gd name="connsiteX68" fmla="*/ 1933575 w 2514600"/>
                <a:gd name="connsiteY68" fmla="*/ 3486150 h 3638550"/>
                <a:gd name="connsiteX69" fmla="*/ 1905000 w 2514600"/>
                <a:gd name="connsiteY69" fmla="*/ 3419475 h 3638550"/>
                <a:gd name="connsiteX70" fmla="*/ 1809750 w 2514600"/>
                <a:gd name="connsiteY70" fmla="*/ 3390900 h 3638550"/>
                <a:gd name="connsiteX71" fmla="*/ 1704975 w 2514600"/>
                <a:gd name="connsiteY71" fmla="*/ 3371850 h 3638550"/>
                <a:gd name="connsiteX72" fmla="*/ 1533525 w 2514600"/>
                <a:gd name="connsiteY72" fmla="*/ 3352800 h 3638550"/>
                <a:gd name="connsiteX73" fmla="*/ 1495425 w 2514600"/>
                <a:gd name="connsiteY73" fmla="*/ 3343275 h 3638550"/>
                <a:gd name="connsiteX74" fmla="*/ 1466850 w 2514600"/>
                <a:gd name="connsiteY74" fmla="*/ 3324225 h 3638550"/>
                <a:gd name="connsiteX75" fmla="*/ 1466850 w 2514600"/>
                <a:gd name="connsiteY75" fmla="*/ 3248025 h 3638550"/>
                <a:gd name="connsiteX76" fmla="*/ 1485900 w 2514600"/>
                <a:gd name="connsiteY76" fmla="*/ 3219450 h 3638550"/>
                <a:gd name="connsiteX77" fmla="*/ 1504950 w 2514600"/>
                <a:gd name="connsiteY77" fmla="*/ 3152775 h 3638550"/>
                <a:gd name="connsiteX78" fmla="*/ 1524000 w 2514600"/>
                <a:gd name="connsiteY78" fmla="*/ 3067050 h 3638550"/>
                <a:gd name="connsiteX79" fmla="*/ 1504950 w 2514600"/>
                <a:gd name="connsiteY79" fmla="*/ 2752725 h 3638550"/>
                <a:gd name="connsiteX80" fmla="*/ 1495425 w 2514600"/>
                <a:gd name="connsiteY80" fmla="*/ 2695575 h 3638550"/>
                <a:gd name="connsiteX81" fmla="*/ 1476375 w 2514600"/>
                <a:gd name="connsiteY81" fmla="*/ 2619375 h 3638550"/>
                <a:gd name="connsiteX82" fmla="*/ 1457325 w 2514600"/>
                <a:gd name="connsiteY82" fmla="*/ 2552700 h 3638550"/>
                <a:gd name="connsiteX83" fmla="*/ 1466850 w 2514600"/>
                <a:gd name="connsiteY83" fmla="*/ 2314575 h 3638550"/>
                <a:gd name="connsiteX84" fmla="*/ 1457325 w 2514600"/>
                <a:gd name="connsiteY84" fmla="*/ 2190750 h 3638550"/>
                <a:gd name="connsiteX85" fmla="*/ 1438275 w 2514600"/>
                <a:gd name="connsiteY85" fmla="*/ 2076450 h 3638550"/>
                <a:gd name="connsiteX86" fmla="*/ 1457325 w 2514600"/>
                <a:gd name="connsiteY86" fmla="*/ 1809750 h 3638550"/>
                <a:gd name="connsiteX87" fmla="*/ 1466850 w 2514600"/>
                <a:gd name="connsiteY87" fmla="*/ 1781175 h 3638550"/>
                <a:gd name="connsiteX88" fmla="*/ 1514475 w 2514600"/>
                <a:gd name="connsiteY88" fmla="*/ 1704975 h 3638550"/>
                <a:gd name="connsiteX89" fmla="*/ 1543050 w 2514600"/>
                <a:gd name="connsiteY89" fmla="*/ 1676400 h 3638550"/>
                <a:gd name="connsiteX90" fmla="*/ 1562100 w 2514600"/>
                <a:gd name="connsiteY90" fmla="*/ 1638300 h 3638550"/>
                <a:gd name="connsiteX91" fmla="*/ 1609725 w 2514600"/>
                <a:gd name="connsiteY91" fmla="*/ 1581150 h 3638550"/>
                <a:gd name="connsiteX92" fmla="*/ 1638300 w 2514600"/>
                <a:gd name="connsiteY92" fmla="*/ 1543050 h 3638550"/>
                <a:gd name="connsiteX93" fmla="*/ 1724025 w 2514600"/>
                <a:gd name="connsiteY93" fmla="*/ 1495425 h 3638550"/>
                <a:gd name="connsiteX94" fmla="*/ 1762125 w 2514600"/>
                <a:gd name="connsiteY94" fmla="*/ 1476375 h 3638550"/>
                <a:gd name="connsiteX95" fmla="*/ 2171700 w 2514600"/>
                <a:gd name="connsiteY95" fmla="*/ 1485900 h 3638550"/>
                <a:gd name="connsiteX96" fmla="*/ 2409825 w 2514600"/>
                <a:gd name="connsiteY96" fmla="*/ 1485900 h 3638550"/>
                <a:gd name="connsiteX97" fmla="*/ 2447925 w 2514600"/>
                <a:gd name="connsiteY97" fmla="*/ 1428750 h 3638550"/>
                <a:gd name="connsiteX98" fmla="*/ 2486025 w 2514600"/>
                <a:gd name="connsiteY98" fmla="*/ 1295400 h 3638550"/>
                <a:gd name="connsiteX99" fmla="*/ 2495550 w 2514600"/>
                <a:gd name="connsiteY99" fmla="*/ 1257300 h 3638550"/>
                <a:gd name="connsiteX100" fmla="*/ 2514600 w 2514600"/>
                <a:gd name="connsiteY100" fmla="*/ 1047750 h 3638550"/>
                <a:gd name="connsiteX101" fmla="*/ 2505075 w 2514600"/>
                <a:gd name="connsiteY101" fmla="*/ 781050 h 3638550"/>
                <a:gd name="connsiteX102" fmla="*/ 2495550 w 2514600"/>
                <a:gd name="connsiteY102" fmla="*/ 723900 h 3638550"/>
                <a:gd name="connsiteX103" fmla="*/ 2476500 w 2514600"/>
                <a:gd name="connsiteY103" fmla="*/ 495300 h 3638550"/>
                <a:gd name="connsiteX104" fmla="*/ 2457450 w 2514600"/>
                <a:gd name="connsiteY104" fmla="*/ 400050 h 3638550"/>
                <a:gd name="connsiteX105" fmla="*/ 2438400 w 2514600"/>
                <a:gd name="connsiteY105" fmla="*/ 371475 h 3638550"/>
                <a:gd name="connsiteX106" fmla="*/ 2419350 w 2514600"/>
                <a:gd name="connsiteY106" fmla="*/ 314325 h 3638550"/>
                <a:gd name="connsiteX107" fmla="*/ 2371725 w 2514600"/>
                <a:gd name="connsiteY107" fmla="*/ 257175 h 3638550"/>
                <a:gd name="connsiteX108" fmla="*/ 2295525 w 2514600"/>
                <a:gd name="connsiteY108" fmla="*/ 180975 h 3638550"/>
                <a:gd name="connsiteX109" fmla="*/ 2266950 w 2514600"/>
                <a:gd name="connsiteY109" fmla="*/ 152400 h 3638550"/>
                <a:gd name="connsiteX110" fmla="*/ 2209800 w 2514600"/>
                <a:gd name="connsiteY110" fmla="*/ 85725 h 3638550"/>
                <a:gd name="connsiteX111" fmla="*/ 2181225 w 2514600"/>
                <a:gd name="connsiteY111" fmla="*/ 76200 h 3638550"/>
                <a:gd name="connsiteX112" fmla="*/ 2105025 w 2514600"/>
                <a:gd name="connsiteY112" fmla="*/ 47625 h 3638550"/>
                <a:gd name="connsiteX113" fmla="*/ 2047875 w 2514600"/>
                <a:gd name="connsiteY113" fmla="*/ 38100 h 3638550"/>
                <a:gd name="connsiteX114" fmla="*/ 1838325 w 2514600"/>
                <a:gd name="connsiteY114" fmla="*/ 47625 h 3638550"/>
                <a:gd name="connsiteX115" fmla="*/ 1752600 w 2514600"/>
                <a:gd name="connsiteY115" fmla="*/ 57150 h 3638550"/>
                <a:gd name="connsiteX116" fmla="*/ 1495425 w 2514600"/>
                <a:gd name="connsiteY116" fmla="*/ 76200 h 3638550"/>
                <a:gd name="connsiteX117" fmla="*/ 1114425 w 2514600"/>
                <a:gd name="connsiteY117" fmla="*/ 95250 h 3638550"/>
                <a:gd name="connsiteX118" fmla="*/ 1019175 w 2514600"/>
                <a:gd name="connsiteY118" fmla="*/ 76200 h 3638550"/>
                <a:gd name="connsiteX119" fmla="*/ 942975 w 2514600"/>
                <a:gd name="connsiteY119" fmla="*/ 57150 h 3638550"/>
                <a:gd name="connsiteX120" fmla="*/ 914400 w 2514600"/>
                <a:gd name="connsiteY120" fmla="*/ 47625 h 3638550"/>
                <a:gd name="connsiteX121" fmla="*/ 809625 w 2514600"/>
                <a:gd name="connsiteY121" fmla="*/ 38100 h 363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514600" h="3638550">
                  <a:moveTo>
                    <a:pt x="1009650" y="171450"/>
                  </a:moveTo>
                  <a:cubicBezTo>
                    <a:pt x="920874" y="112266"/>
                    <a:pt x="1082989" y="223041"/>
                    <a:pt x="895350" y="66675"/>
                  </a:cubicBezTo>
                  <a:cubicBezTo>
                    <a:pt x="887637" y="60247"/>
                    <a:pt x="876300" y="60325"/>
                    <a:pt x="866775" y="57150"/>
                  </a:cubicBezTo>
                  <a:cubicBezTo>
                    <a:pt x="858146" y="50678"/>
                    <a:pt x="814028" y="16489"/>
                    <a:pt x="800100" y="9525"/>
                  </a:cubicBezTo>
                  <a:cubicBezTo>
                    <a:pt x="791120" y="5035"/>
                    <a:pt x="781050" y="3175"/>
                    <a:pt x="771525" y="0"/>
                  </a:cubicBezTo>
                  <a:cubicBezTo>
                    <a:pt x="752475" y="6350"/>
                    <a:pt x="732336" y="10070"/>
                    <a:pt x="714375" y="19050"/>
                  </a:cubicBezTo>
                  <a:cubicBezTo>
                    <a:pt x="680508" y="35983"/>
                    <a:pt x="680402" y="38282"/>
                    <a:pt x="647700" y="47625"/>
                  </a:cubicBezTo>
                  <a:cubicBezTo>
                    <a:pt x="635113" y="51221"/>
                    <a:pt x="622139" y="53388"/>
                    <a:pt x="609600" y="57150"/>
                  </a:cubicBezTo>
                  <a:cubicBezTo>
                    <a:pt x="590366" y="62920"/>
                    <a:pt x="571931" y="71330"/>
                    <a:pt x="552450" y="76200"/>
                  </a:cubicBezTo>
                  <a:cubicBezTo>
                    <a:pt x="539750" y="79375"/>
                    <a:pt x="526607" y="81128"/>
                    <a:pt x="514350" y="85725"/>
                  </a:cubicBezTo>
                  <a:cubicBezTo>
                    <a:pt x="501055" y="90711"/>
                    <a:pt x="489720" y="100285"/>
                    <a:pt x="476250" y="104775"/>
                  </a:cubicBezTo>
                  <a:cubicBezTo>
                    <a:pt x="460891" y="109895"/>
                    <a:pt x="444331" y="110373"/>
                    <a:pt x="428625" y="114300"/>
                  </a:cubicBezTo>
                  <a:cubicBezTo>
                    <a:pt x="418885" y="116735"/>
                    <a:pt x="409704" y="121067"/>
                    <a:pt x="400050" y="123825"/>
                  </a:cubicBezTo>
                  <a:cubicBezTo>
                    <a:pt x="387463" y="127421"/>
                    <a:pt x="374729" y="130510"/>
                    <a:pt x="361950" y="133350"/>
                  </a:cubicBezTo>
                  <a:cubicBezTo>
                    <a:pt x="346146" y="136862"/>
                    <a:pt x="330031" y="138948"/>
                    <a:pt x="314325" y="142875"/>
                  </a:cubicBezTo>
                  <a:cubicBezTo>
                    <a:pt x="277308" y="152129"/>
                    <a:pt x="281826" y="158340"/>
                    <a:pt x="238125" y="171450"/>
                  </a:cubicBezTo>
                  <a:cubicBezTo>
                    <a:pt x="222618" y="176102"/>
                    <a:pt x="206119" y="176715"/>
                    <a:pt x="190500" y="180975"/>
                  </a:cubicBezTo>
                  <a:cubicBezTo>
                    <a:pt x="171127" y="186259"/>
                    <a:pt x="152400" y="193675"/>
                    <a:pt x="133350" y="200025"/>
                  </a:cubicBezTo>
                  <a:lnTo>
                    <a:pt x="104775" y="209550"/>
                  </a:lnTo>
                  <a:lnTo>
                    <a:pt x="76200" y="219075"/>
                  </a:lnTo>
                  <a:lnTo>
                    <a:pt x="57150" y="276225"/>
                  </a:lnTo>
                  <a:cubicBezTo>
                    <a:pt x="53975" y="285750"/>
                    <a:pt x="50060" y="295060"/>
                    <a:pt x="47625" y="304800"/>
                  </a:cubicBezTo>
                  <a:cubicBezTo>
                    <a:pt x="42792" y="324134"/>
                    <a:pt x="36774" y="352344"/>
                    <a:pt x="28575" y="371475"/>
                  </a:cubicBezTo>
                  <a:cubicBezTo>
                    <a:pt x="22982" y="384526"/>
                    <a:pt x="15875" y="396875"/>
                    <a:pt x="9525" y="409575"/>
                  </a:cubicBezTo>
                  <a:cubicBezTo>
                    <a:pt x="6350" y="425450"/>
                    <a:pt x="0" y="441011"/>
                    <a:pt x="0" y="457200"/>
                  </a:cubicBezTo>
                  <a:cubicBezTo>
                    <a:pt x="0" y="485951"/>
                    <a:pt x="4798" y="514565"/>
                    <a:pt x="9525" y="542925"/>
                  </a:cubicBezTo>
                  <a:cubicBezTo>
                    <a:pt x="13586" y="567294"/>
                    <a:pt x="28637" y="587519"/>
                    <a:pt x="38100" y="609600"/>
                  </a:cubicBezTo>
                  <a:cubicBezTo>
                    <a:pt x="42055" y="618828"/>
                    <a:pt x="43670" y="628947"/>
                    <a:pt x="47625" y="638175"/>
                  </a:cubicBezTo>
                  <a:cubicBezTo>
                    <a:pt x="53218" y="651226"/>
                    <a:pt x="61402" y="663092"/>
                    <a:pt x="66675" y="676275"/>
                  </a:cubicBezTo>
                  <a:cubicBezTo>
                    <a:pt x="74133" y="694919"/>
                    <a:pt x="74586" y="716717"/>
                    <a:pt x="85725" y="733425"/>
                  </a:cubicBezTo>
                  <a:cubicBezTo>
                    <a:pt x="98425" y="752475"/>
                    <a:pt x="116585" y="768855"/>
                    <a:pt x="123825" y="790575"/>
                  </a:cubicBezTo>
                  <a:cubicBezTo>
                    <a:pt x="127000" y="800100"/>
                    <a:pt x="128474" y="810373"/>
                    <a:pt x="133350" y="819150"/>
                  </a:cubicBezTo>
                  <a:cubicBezTo>
                    <a:pt x="144469" y="839164"/>
                    <a:pt x="164210" y="854580"/>
                    <a:pt x="171450" y="876300"/>
                  </a:cubicBezTo>
                  <a:cubicBezTo>
                    <a:pt x="185995" y="919935"/>
                    <a:pt x="174951" y="896843"/>
                    <a:pt x="209550" y="942975"/>
                  </a:cubicBezTo>
                  <a:cubicBezTo>
                    <a:pt x="215900" y="962025"/>
                    <a:pt x="221142" y="981481"/>
                    <a:pt x="228600" y="1000125"/>
                  </a:cubicBezTo>
                  <a:cubicBezTo>
                    <a:pt x="234950" y="1016000"/>
                    <a:pt x="242737" y="1031373"/>
                    <a:pt x="247650" y="1047750"/>
                  </a:cubicBezTo>
                  <a:cubicBezTo>
                    <a:pt x="252302" y="1063257"/>
                    <a:pt x="253248" y="1079669"/>
                    <a:pt x="257175" y="1095375"/>
                  </a:cubicBezTo>
                  <a:cubicBezTo>
                    <a:pt x="259610" y="1105115"/>
                    <a:pt x="264058" y="1114264"/>
                    <a:pt x="266700" y="1123950"/>
                  </a:cubicBezTo>
                  <a:cubicBezTo>
                    <a:pt x="273589" y="1149209"/>
                    <a:pt x="277471" y="1175312"/>
                    <a:pt x="285750" y="1200150"/>
                  </a:cubicBezTo>
                  <a:cubicBezTo>
                    <a:pt x="317761" y="1296182"/>
                    <a:pt x="268920" y="1147224"/>
                    <a:pt x="304800" y="1266825"/>
                  </a:cubicBezTo>
                  <a:cubicBezTo>
                    <a:pt x="310570" y="1286059"/>
                    <a:pt x="319912" y="1304284"/>
                    <a:pt x="323850" y="1323975"/>
                  </a:cubicBezTo>
                  <a:cubicBezTo>
                    <a:pt x="330200" y="1355725"/>
                    <a:pt x="332661" y="1388508"/>
                    <a:pt x="342900" y="1419225"/>
                  </a:cubicBezTo>
                  <a:cubicBezTo>
                    <a:pt x="363730" y="1481714"/>
                    <a:pt x="360705" y="1464762"/>
                    <a:pt x="371475" y="1524000"/>
                  </a:cubicBezTo>
                  <a:cubicBezTo>
                    <a:pt x="374930" y="1543001"/>
                    <a:pt x="379078" y="1561933"/>
                    <a:pt x="381000" y="1581150"/>
                  </a:cubicBezTo>
                  <a:cubicBezTo>
                    <a:pt x="388608" y="1657235"/>
                    <a:pt x="400050" y="1809750"/>
                    <a:pt x="400050" y="1809750"/>
                  </a:cubicBezTo>
                  <a:cubicBezTo>
                    <a:pt x="396875" y="1854200"/>
                    <a:pt x="394385" y="1898704"/>
                    <a:pt x="390525" y="1943100"/>
                  </a:cubicBezTo>
                  <a:cubicBezTo>
                    <a:pt x="388034" y="1971743"/>
                    <a:pt x="383124" y="2000153"/>
                    <a:pt x="381000" y="2028825"/>
                  </a:cubicBezTo>
                  <a:cubicBezTo>
                    <a:pt x="376772" y="2085907"/>
                    <a:pt x="374650" y="2143125"/>
                    <a:pt x="371475" y="2200275"/>
                  </a:cubicBezTo>
                  <a:cubicBezTo>
                    <a:pt x="374650" y="2235200"/>
                    <a:pt x="381923" y="2269993"/>
                    <a:pt x="381000" y="2305050"/>
                  </a:cubicBezTo>
                  <a:cubicBezTo>
                    <a:pt x="378324" y="2406734"/>
                    <a:pt x="363550" y="2546222"/>
                    <a:pt x="352425" y="2657475"/>
                  </a:cubicBezTo>
                  <a:cubicBezTo>
                    <a:pt x="349250" y="2800350"/>
                    <a:pt x="348392" y="2943295"/>
                    <a:pt x="342900" y="3086100"/>
                  </a:cubicBezTo>
                  <a:cubicBezTo>
                    <a:pt x="340594" y="3146056"/>
                    <a:pt x="333531" y="3142469"/>
                    <a:pt x="323850" y="3190875"/>
                  </a:cubicBezTo>
                  <a:cubicBezTo>
                    <a:pt x="320062" y="3209813"/>
                    <a:pt x="317500" y="3228975"/>
                    <a:pt x="314325" y="3248025"/>
                  </a:cubicBezTo>
                  <a:cubicBezTo>
                    <a:pt x="317500" y="3257550"/>
                    <a:pt x="322941" y="3266601"/>
                    <a:pt x="323850" y="3276600"/>
                  </a:cubicBezTo>
                  <a:cubicBezTo>
                    <a:pt x="329319" y="3336760"/>
                    <a:pt x="322072" y="3398233"/>
                    <a:pt x="333375" y="3457575"/>
                  </a:cubicBezTo>
                  <a:cubicBezTo>
                    <a:pt x="337295" y="3478155"/>
                    <a:pt x="404642" y="3484917"/>
                    <a:pt x="409575" y="3486150"/>
                  </a:cubicBezTo>
                  <a:cubicBezTo>
                    <a:pt x="419315" y="3488585"/>
                    <a:pt x="429170" y="3491185"/>
                    <a:pt x="438150" y="3495675"/>
                  </a:cubicBezTo>
                  <a:cubicBezTo>
                    <a:pt x="467634" y="3510417"/>
                    <a:pt x="474624" y="3526042"/>
                    <a:pt x="504825" y="3543300"/>
                  </a:cubicBezTo>
                  <a:cubicBezTo>
                    <a:pt x="516244" y="3549825"/>
                    <a:pt x="562221" y="3559699"/>
                    <a:pt x="571500" y="3562350"/>
                  </a:cubicBezTo>
                  <a:cubicBezTo>
                    <a:pt x="639841" y="3581876"/>
                    <a:pt x="550874" y="3562035"/>
                    <a:pt x="647700" y="3581400"/>
                  </a:cubicBezTo>
                  <a:cubicBezTo>
                    <a:pt x="730250" y="3578225"/>
                    <a:pt x="812754" y="3570287"/>
                    <a:pt x="895350" y="3571875"/>
                  </a:cubicBezTo>
                  <a:cubicBezTo>
                    <a:pt x="978129" y="3573467"/>
                    <a:pt x="1060450" y="3584575"/>
                    <a:pt x="1143000" y="3590925"/>
                  </a:cubicBezTo>
                  <a:cubicBezTo>
                    <a:pt x="1184275" y="3594100"/>
                    <a:pt x="1225844" y="3594596"/>
                    <a:pt x="1266825" y="3600450"/>
                  </a:cubicBezTo>
                  <a:cubicBezTo>
                    <a:pt x="1311275" y="3606800"/>
                    <a:pt x="1355885" y="3612118"/>
                    <a:pt x="1400175" y="3619500"/>
                  </a:cubicBezTo>
                  <a:cubicBezTo>
                    <a:pt x="1479470" y="3632716"/>
                    <a:pt x="1438206" y="3626294"/>
                    <a:pt x="1524000" y="3638550"/>
                  </a:cubicBezTo>
                  <a:lnTo>
                    <a:pt x="1714500" y="3629025"/>
                  </a:lnTo>
                  <a:cubicBezTo>
                    <a:pt x="1851282" y="3620979"/>
                    <a:pt x="1807057" y="3633098"/>
                    <a:pt x="1876425" y="3609975"/>
                  </a:cubicBezTo>
                  <a:cubicBezTo>
                    <a:pt x="1889125" y="3590925"/>
                    <a:pt x="1908972" y="3575037"/>
                    <a:pt x="1914525" y="3552825"/>
                  </a:cubicBezTo>
                  <a:cubicBezTo>
                    <a:pt x="1926485" y="3504985"/>
                    <a:pt x="1919910" y="3527144"/>
                    <a:pt x="1933575" y="3486150"/>
                  </a:cubicBezTo>
                  <a:cubicBezTo>
                    <a:pt x="1929074" y="3468147"/>
                    <a:pt x="1924490" y="3431656"/>
                    <a:pt x="1905000" y="3419475"/>
                  </a:cubicBezTo>
                  <a:cubicBezTo>
                    <a:pt x="1891900" y="3411287"/>
                    <a:pt x="1830518" y="3395515"/>
                    <a:pt x="1809750" y="3390900"/>
                  </a:cubicBezTo>
                  <a:cubicBezTo>
                    <a:pt x="1784670" y="3385327"/>
                    <a:pt x="1728608" y="3374804"/>
                    <a:pt x="1704975" y="3371850"/>
                  </a:cubicBezTo>
                  <a:cubicBezTo>
                    <a:pt x="1646276" y="3364513"/>
                    <a:pt x="1591632" y="3362485"/>
                    <a:pt x="1533525" y="3352800"/>
                  </a:cubicBezTo>
                  <a:cubicBezTo>
                    <a:pt x="1520612" y="3350648"/>
                    <a:pt x="1508125" y="3346450"/>
                    <a:pt x="1495425" y="3343275"/>
                  </a:cubicBezTo>
                  <a:cubicBezTo>
                    <a:pt x="1485900" y="3336925"/>
                    <a:pt x="1474001" y="3333164"/>
                    <a:pt x="1466850" y="3324225"/>
                  </a:cubicBezTo>
                  <a:cubicBezTo>
                    <a:pt x="1449909" y="3303049"/>
                    <a:pt x="1459059" y="3268801"/>
                    <a:pt x="1466850" y="3248025"/>
                  </a:cubicBezTo>
                  <a:cubicBezTo>
                    <a:pt x="1470870" y="3237306"/>
                    <a:pt x="1480780" y="3229689"/>
                    <a:pt x="1485900" y="3219450"/>
                  </a:cubicBezTo>
                  <a:cubicBezTo>
                    <a:pt x="1493513" y="3204225"/>
                    <a:pt x="1500881" y="3167017"/>
                    <a:pt x="1504950" y="3152775"/>
                  </a:cubicBezTo>
                  <a:cubicBezTo>
                    <a:pt x="1523709" y="3087120"/>
                    <a:pt x="1506811" y="3170187"/>
                    <a:pt x="1524000" y="3067050"/>
                  </a:cubicBezTo>
                  <a:cubicBezTo>
                    <a:pt x="1500317" y="2877582"/>
                    <a:pt x="1528859" y="3123315"/>
                    <a:pt x="1504950" y="2752725"/>
                  </a:cubicBezTo>
                  <a:cubicBezTo>
                    <a:pt x="1503707" y="2733452"/>
                    <a:pt x="1499472" y="2714459"/>
                    <a:pt x="1495425" y="2695575"/>
                  </a:cubicBezTo>
                  <a:cubicBezTo>
                    <a:pt x="1489939" y="2669974"/>
                    <a:pt x="1484654" y="2644213"/>
                    <a:pt x="1476375" y="2619375"/>
                  </a:cubicBezTo>
                  <a:cubicBezTo>
                    <a:pt x="1462710" y="2578381"/>
                    <a:pt x="1469285" y="2600540"/>
                    <a:pt x="1457325" y="2552700"/>
                  </a:cubicBezTo>
                  <a:cubicBezTo>
                    <a:pt x="1460500" y="2473325"/>
                    <a:pt x="1466850" y="2394013"/>
                    <a:pt x="1466850" y="2314575"/>
                  </a:cubicBezTo>
                  <a:cubicBezTo>
                    <a:pt x="1466850" y="2273178"/>
                    <a:pt x="1461250" y="2231960"/>
                    <a:pt x="1457325" y="2190750"/>
                  </a:cubicBezTo>
                  <a:cubicBezTo>
                    <a:pt x="1450464" y="2118712"/>
                    <a:pt x="1451815" y="2130612"/>
                    <a:pt x="1438275" y="2076450"/>
                  </a:cubicBezTo>
                  <a:cubicBezTo>
                    <a:pt x="1441820" y="2002015"/>
                    <a:pt x="1440731" y="1892722"/>
                    <a:pt x="1457325" y="1809750"/>
                  </a:cubicBezTo>
                  <a:cubicBezTo>
                    <a:pt x="1459294" y="1799905"/>
                    <a:pt x="1462895" y="1790403"/>
                    <a:pt x="1466850" y="1781175"/>
                  </a:cubicBezTo>
                  <a:cubicBezTo>
                    <a:pt x="1480788" y="1748652"/>
                    <a:pt x="1491033" y="1732324"/>
                    <a:pt x="1514475" y="1704975"/>
                  </a:cubicBezTo>
                  <a:cubicBezTo>
                    <a:pt x="1523241" y="1694748"/>
                    <a:pt x="1535220" y="1687361"/>
                    <a:pt x="1543050" y="1676400"/>
                  </a:cubicBezTo>
                  <a:cubicBezTo>
                    <a:pt x="1551303" y="1664846"/>
                    <a:pt x="1555055" y="1650628"/>
                    <a:pt x="1562100" y="1638300"/>
                  </a:cubicBezTo>
                  <a:cubicBezTo>
                    <a:pt x="1586159" y="1596196"/>
                    <a:pt x="1575953" y="1620550"/>
                    <a:pt x="1609725" y="1581150"/>
                  </a:cubicBezTo>
                  <a:cubicBezTo>
                    <a:pt x="1620056" y="1569097"/>
                    <a:pt x="1626435" y="1553597"/>
                    <a:pt x="1638300" y="1543050"/>
                  </a:cubicBezTo>
                  <a:cubicBezTo>
                    <a:pt x="1695911" y="1491841"/>
                    <a:pt x="1677191" y="1515497"/>
                    <a:pt x="1724025" y="1495425"/>
                  </a:cubicBezTo>
                  <a:cubicBezTo>
                    <a:pt x="1737076" y="1489832"/>
                    <a:pt x="1749425" y="1482725"/>
                    <a:pt x="1762125" y="1476375"/>
                  </a:cubicBezTo>
                  <a:lnTo>
                    <a:pt x="2171700" y="1485900"/>
                  </a:lnTo>
                  <a:cubicBezTo>
                    <a:pt x="2399574" y="1494499"/>
                    <a:pt x="2107768" y="1506037"/>
                    <a:pt x="2409825" y="1485900"/>
                  </a:cubicBezTo>
                  <a:cubicBezTo>
                    <a:pt x="2422525" y="1466850"/>
                    <a:pt x="2440685" y="1450470"/>
                    <a:pt x="2447925" y="1428750"/>
                  </a:cubicBezTo>
                  <a:cubicBezTo>
                    <a:pt x="2475254" y="1346762"/>
                    <a:pt x="2462105" y="1391081"/>
                    <a:pt x="2486025" y="1295400"/>
                  </a:cubicBezTo>
                  <a:cubicBezTo>
                    <a:pt x="2489200" y="1282700"/>
                    <a:pt x="2493926" y="1270290"/>
                    <a:pt x="2495550" y="1257300"/>
                  </a:cubicBezTo>
                  <a:cubicBezTo>
                    <a:pt x="2510602" y="1136881"/>
                    <a:pt x="2503251" y="1206633"/>
                    <a:pt x="2514600" y="1047750"/>
                  </a:cubicBezTo>
                  <a:cubicBezTo>
                    <a:pt x="2511425" y="958850"/>
                    <a:pt x="2510299" y="869853"/>
                    <a:pt x="2505075" y="781050"/>
                  </a:cubicBezTo>
                  <a:cubicBezTo>
                    <a:pt x="2503941" y="761771"/>
                    <a:pt x="2497807" y="743080"/>
                    <a:pt x="2495550" y="723900"/>
                  </a:cubicBezTo>
                  <a:cubicBezTo>
                    <a:pt x="2479243" y="585290"/>
                    <a:pt x="2492296" y="645365"/>
                    <a:pt x="2476500" y="495300"/>
                  </a:cubicBezTo>
                  <a:cubicBezTo>
                    <a:pt x="2475401" y="484856"/>
                    <a:pt x="2464489" y="416474"/>
                    <a:pt x="2457450" y="400050"/>
                  </a:cubicBezTo>
                  <a:cubicBezTo>
                    <a:pt x="2452941" y="389528"/>
                    <a:pt x="2443049" y="381936"/>
                    <a:pt x="2438400" y="371475"/>
                  </a:cubicBezTo>
                  <a:cubicBezTo>
                    <a:pt x="2430245" y="353125"/>
                    <a:pt x="2433549" y="328524"/>
                    <a:pt x="2419350" y="314325"/>
                  </a:cubicBezTo>
                  <a:cubicBezTo>
                    <a:pt x="2257847" y="152822"/>
                    <a:pt x="2504335" y="403046"/>
                    <a:pt x="2371725" y="257175"/>
                  </a:cubicBezTo>
                  <a:cubicBezTo>
                    <a:pt x="2347562" y="230596"/>
                    <a:pt x="2320925" y="206375"/>
                    <a:pt x="2295525" y="180975"/>
                  </a:cubicBezTo>
                  <a:cubicBezTo>
                    <a:pt x="2286000" y="171450"/>
                    <a:pt x="2275032" y="163176"/>
                    <a:pt x="2266950" y="152400"/>
                  </a:cubicBezTo>
                  <a:cubicBezTo>
                    <a:pt x="2253745" y="134794"/>
                    <a:pt x="2229700" y="98992"/>
                    <a:pt x="2209800" y="85725"/>
                  </a:cubicBezTo>
                  <a:cubicBezTo>
                    <a:pt x="2201446" y="80156"/>
                    <a:pt x="2190626" y="79725"/>
                    <a:pt x="2181225" y="76200"/>
                  </a:cubicBezTo>
                  <a:cubicBezTo>
                    <a:pt x="2170439" y="72155"/>
                    <a:pt x="2122714" y="51556"/>
                    <a:pt x="2105025" y="47625"/>
                  </a:cubicBezTo>
                  <a:cubicBezTo>
                    <a:pt x="2086172" y="43435"/>
                    <a:pt x="2066925" y="41275"/>
                    <a:pt x="2047875" y="38100"/>
                  </a:cubicBezTo>
                  <a:lnTo>
                    <a:pt x="1838325" y="47625"/>
                  </a:lnTo>
                  <a:cubicBezTo>
                    <a:pt x="1809634" y="49476"/>
                    <a:pt x="1781252" y="54762"/>
                    <a:pt x="1752600" y="57150"/>
                  </a:cubicBezTo>
                  <a:lnTo>
                    <a:pt x="1495425" y="76200"/>
                  </a:lnTo>
                  <a:cubicBezTo>
                    <a:pt x="1254161" y="89604"/>
                    <a:pt x="1381154" y="83126"/>
                    <a:pt x="1114425" y="95250"/>
                  </a:cubicBezTo>
                  <a:cubicBezTo>
                    <a:pt x="1082675" y="88900"/>
                    <a:pt x="1050587" y="84053"/>
                    <a:pt x="1019175" y="76200"/>
                  </a:cubicBezTo>
                  <a:cubicBezTo>
                    <a:pt x="993775" y="69850"/>
                    <a:pt x="967813" y="65429"/>
                    <a:pt x="942975" y="57150"/>
                  </a:cubicBezTo>
                  <a:cubicBezTo>
                    <a:pt x="933450" y="53975"/>
                    <a:pt x="924245" y="49594"/>
                    <a:pt x="914400" y="47625"/>
                  </a:cubicBezTo>
                  <a:cubicBezTo>
                    <a:pt x="857795" y="36304"/>
                    <a:pt x="857367" y="38100"/>
                    <a:pt x="809625" y="3810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latin typeface="Calibri" pitchFamily="34" charset="0"/>
              </a:endParaRPr>
            </a:p>
          </p:txBody>
        </p:sp>
        <p:sp>
          <p:nvSpPr>
            <p:cNvPr id="130" name="TextBox 488"/>
            <p:cNvSpPr txBox="1">
              <a:spLocks noChangeArrowheads="1"/>
            </p:cNvSpPr>
            <p:nvPr/>
          </p:nvSpPr>
          <p:spPr bwMode="auto">
            <a:xfrm rot="21019236">
              <a:off x="6953127" y="4006278"/>
              <a:ext cx="944111" cy="277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200" b="1" dirty="0" smtClean="0">
                  <a:solidFill>
                    <a:schemeClr val="bg1"/>
                  </a:solidFill>
                </a:rPr>
                <a:t>DCL2/4</a:t>
              </a:r>
              <a:endParaRPr lang="en-GB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33402" y="1831975"/>
            <a:ext cx="1828814" cy="685800"/>
            <a:chOff x="762000" y="1447800"/>
            <a:chExt cx="1828800" cy="686594"/>
          </a:xfrm>
        </p:grpSpPr>
        <p:grpSp>
          <p:nvGrpSpPr>
            <p:cNvPr id="92" name="Group 18"/>
            <p:cNvGrpSpPr>
              <a:grpSpLocks/>
            </p:cNvGrpSpPr>
            <p:nvPr/>
          </p:nvGrpSpPr>
          <p:grpSpPr bwMode="auto">
            <a:xfrm>
              <a:off x="762000" y="1447800"/>
              <a:ext cx="1828800" cy="534988"/>
              <a:chOff x="762000" y="1447800"/>
              <a:chExt cx="1828800" cy="534988"/>
            </a:xfrm>
          </p:grpSpPr>
          <p:sp>
            <p:nvSpPr>
              <p:cNvPr id="121" name="Arc 120"/>
              <p:cNvSpPr/>
              <p:nvPr/>
            </p:nvSpPr>
            <p:spPr>
              <a:xfrm rot="5400000">
                <a:off x="2012101" y="1493176"/>
                <a:ext cx="76288" cy="138112"/>
              </a:xfrm>
              <a:prstGeom prst="arc">
                <a:avLst>
                  <a:gd name="adj1" fmla="val 15909118"/>
                  <a:gd name="adj2" fmla="val 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761998" y="1981818"/>
                <a:ext cx="1219191" cy="159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6"/>
              <p:cNvCxnSpPr/>
              <p:nvPr/>
            </p:nvCxnSpPr>
            <p:spPr>
              <a:xfrm>
                <a:off x="2133588" y="1981818"/>
                <a:ext cx="457197" cy="159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1981189" y="1447800"/>
                <a:ext cx="152399" cy="152577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5" name="Pie 124"/>
              <p:cNvSpPr/>
              <p:nvPr/>
            </p:nvSpPr>
            <p:spPr>
              <a:xfrm>
                <a:off x="1981189" y="1447800"/>
                <a:ext cx="152399" cy="152577"/>
              </a:xfrm>
              <a:prstGeom prst="pie">
                <a:avLst>
                  <a:gd name="adj1" fmla="val 0"/>
                  <a:gd name="adj2" fmla="val 107718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5400000" flipH="1" flipV="1">
                <a:off x="1905517" y="1752159"/>
                <a:ext cx="457730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5400000" flipH="1" flipV="1">
                <a:off x="1753120" y="1752160"/>
                <a:ext cx="456140" cy="317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/>
            <p:nvPr/>
          </p:nvCxnSpPr>
          <p:spPr>
            <a:xfrm>
              <a:off x="1981189" y="1752953"/>
              <a:ext cx="152399" cy="159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981189" y="1524088"/>
              <a:ext cx="152399" cy="159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981189" y="1600376"/>
              <a:ext cx="152399" cy="159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981189" y="1676665"/>
              <a:ext cx="152399" cy="159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981189" y="1829241"/>
              <a:ext cx="152399" cy="159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981189" y="1905529"/>
              <a:ext cx="152399" cy="159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2133500" y="2056518"/>
              <a:ext cx="152576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2210492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2286692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2362891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2439090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2058093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905694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829495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753296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1677096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1600897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1524697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1448498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372299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1296099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1219900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143700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1067501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991301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02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838903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762703" y="2057312"/>
              <a:ext cx="152576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87"/>
          <p:cNvSpPr txBox="1">
            <a:spLocks noChangeArrowheads="1"/>
          </p:cNvSpPr>
          <p:nvPr/>
        </p:nvSpPr>
        <p:spPr bwMode="auto">
          <a:xfrm>
            <a:off x="685803" y="2590800"/>
            <a:ext cx="16764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GB" altLang="en-US" sz="1400" dirty="0"/>
              <a:t>Viral </a:t>
            </a:r>
            <a:r>
              <a:rPr lang="en-GB" altLang="en-US" sz="1400" dirty="0" err="1"/>
              <a:t>ssRNA</a:t>
            </a:r>
            <a:endParaRPr lang="en-GB" altLang="en-US" sz="1400" dirty="0"/>
          </a:p>
        </p:txBody>
      </p:sp>
      <p:sp>
        <p:nvSpPr>
          <p:cNvPr id="11" name="TextBox 90"/>
          <p:cNvSpPr txBox="1">
            <a:spLocks noChangeArrowheads="1"/>
          </p:cNvSpPr>
          <p:nvPr/>
        </p:nvSpPr>
        <p:spPr bwMode="auto">
          <a:xfrm>
            <a:off x="4194945" y="2689175"/>
            <a:ext cx="16764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GB" altLang="en-US" sz="1400" dirty="0"/>
              <a:t>Viral </a:t>
            </a:r>
            <a:r>
              <a:rPr lang="en-GB" altLang="en-US" sz="1400" dirty="0" err="1"/>
              <a:t>dsRNA</a:t>
            </a:r>
            <a:endParaRPr lang="en-GB" altLang="en-US" sz="1400" dirty="0"/>
          </a:p>
        </p:txBody>
      </p:sp>
      <p:sp>
        <p:nvSpPr>
          <p:cNvPr id="12" name="TextBox 91"/>
          <p:cNvSpPr txBox="1">
            <a:spLocks noChangeArrowheads="1"/>
          </p:cNvSpPr>
          <p:nvPr/>
        </p:nvSpPr>
        <p:spPr bwMode="auto">
          <a:xfrm>
            <a:off x="2438400" y="1553361"/>
            <a:ext cx="1524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GB" altLang="en-US" sz="1400" dirty="0"/>
              <a:t>Virus-encoded </a:t>
            </a:r>
            <a:r>
              <a:rPr lang="en-GB" altLang="en-US" sz="1400" dirty="0" err="1" smtClean="0"/>
              <a:t>RdR</a:t>
            </a:r>
            <a:endParaRPr lang="en-GB" altLang="en-US" sz="1400" dirty="0"/>
          </a:p>
        </p:txBody>
      </p:sp>
      <p:grpSp>
        <p:nvGrpSpPr>
          <p:cNvPr id="13" name="Group 145"/>
          <p:cNvGrpSpPr>
            <a:grpSpLocks/>
          </p:cNvGrpSpPr>
          <p:nvPr/>
        </p:nvGrpSpPr>
        <p:grpSpPr bwMode="auto">
          <a:xfrm>
            <a:off x="4067944" y="2430413"/>
            <a:ext cx="1828814" cy="153987"/>
            <a:chOff x="3200400" y="3276600"/>
            <a:chExt cx="1828800" cy="153988"/>
          </a:xfrm>
        </p:grpSpPr>
        <p:grpSp>
          <p:nvGrpSpPr>
            <p:cNvPr id="63" name="Group 84"/>
            <p:cNvGrpSpPr>
              <a:grpSpLocks/>
            </p:cNvGrpSpPr>
            <p:nvPr/>
          </p:nvGrpSpPr>
          <p:grpSpPr bwMode="auto">
            <a:xfrm>
              <a:off x="3200400" y="3276600"/>
              <a:ext cx="1828800" cy="153194"/>
              <a:chOff x="3200400" y="3276600"/>
              <a:chExt cx="1828800" cy="153194"/>
            </a:xfrm>
          </p:grpSpPr>
          <p:grpSp>
            <p:nvGrpSpPr>
              <p:cNvPr id="65" name="Group 48"/>
              <p:cNvGrpSpPr>
                <a:grpSpLocks/>
              </p:cNvGrpSpPr>
              <p:nvPr/>
            </p:nvGrpSpPr>
            <p:grpSpPr bwMode="auto">
              <a:xfrm>
                <a:off x="3200400" y="3276600"/>
                <a:ext cx="1828800" cy="153194"/>
                <a:chOff x="762000" y="1981200"/>
                <a:chExt cx="1828800" cy="153194"/>
              </a:xfrm>
            </p:grpSpPr>
            <p:grpSp>
              <p:nvGrpSpPr>
                <p:cNvPr id="67" name="Group 18"/>
                <p:cNvGrpSpPr>
                  <a:grpSpLocks/>
                </p:cNvGrpSpPr>
                <p:nvPr/>
              </p:nvGrpSpPr>
              <p:grpSpPr bwMode="auto">
                <a:xfrm>
                  <a:off x="762000" y="1981200"/>
                  <a:ext cx="1828800" cy="1588"/>
                  <a:chOff x="762000" y="1981200"/>
                  <a:chExt cx="1828800" cy="1588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61971" y="1981200"/>
                    <a:ext cx="1371590" cy="1587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6"/>
                  <p:cNvCxnSpPr/>
                  <p:nvPr/>
                </p:nvCxnSpPr>
                <p:spPr>
                  <a:xfrm>
                    <a:off x="2133561" y="1981200"/>
                    <a:ext cx="457197" cy="1587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Connector 67"/>
                <p:cNvCxnSpPr/>
                <p:nvPr/>
              </p:nvCxnSpPr>
              <p:spPr>
                <a:xfrm rot="5400000">
                  <a:off x="2133560" y="2055813"/>
                  <a:ext cx="152401" cy="3175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>
                  <a:off x="2210553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>
                  <a:off x="2286752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>
                  <a:off x="2362952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2439151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2058154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5400000">
                  <a:off x="1905755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5400000">
                  <a:off x="1829556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1753356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>
                  <a:off x="1677157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5400000">
                  <a:off x="1600957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1524758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1448559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>
                  <a:off x="1372359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1296160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1219960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1143761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5400000">
                  <a:off x="1067562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991362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5400000">
                  <a:off x="915163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5400000">
                  <a:off x="838963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5400000">
                  <a:off x="762764" y="2056607"/>
                  <a:ext cx="152401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/>
              <p:cNvCxnSpPr/>
              <p:nvPr/>
            </p:nvCxnSpPr>
            <p:spPr>
              <a:xfrm rot="5400000">
                <a:off x="4420355" y="3352007"/>
                <a:ext cx="152401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3200371" y="3429001"/>
              <a:ext cx="1828786" cy="158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12"/>
          <p:cNvGrpSpPr>
            <a:grpSpLocks/>
          </p:cNvGrpSpPr>
          <p:nvPr/>
        </p:nvGrpSpPr>
        <p:grpSpPr bwMode="auto">
          <a:xfrm>
            <a:off x="7615864" y="3429000"/>
            <a:ext cx="1060592" cy="663575"/>
            <a:chOff x="7140068" y="4797498"/>
            <a:chExt cx="1060584" cy="663575"/>
          </a:xfrm>
        </p:grpSpPr>
        <p:sp>
          <p:nvSpPr>
            <p:cNvPr id="54" name="Freeform 53"/>
            <p:cNvSpPr/>
            <p:nvPr/>
          </p:nvSpPr>
          <p:spPr bwMode="auto">
            <a:xfrm>
              <a:off x="7140068" y="4797498"/>
              <a:ext cx="1060584" cy="663575"/>
            </a:xfrm>
            <a:custGeom>
              <a:avLst/>
              <a:gdLst>
                <a:gd name="connsiteX0" fmla="*/ 0 w 602826"/>
                <a:gd name="connsiteY0" fmla="*/ 379307 h 663787"/>
                <a:gd name="connsiteX1" fmla="*/ 20320 w 602826"/>
                <a:gd name="connsiteY1" fmla="*/ 365760 h 663787"/>
                <a:gd name="connsiteX2" fmla="*/ 67733 w 602826"/>
                <a:gd name="connsiteY2" fmla="*/ 338667 h 663787"/>
                <a:gd name="connsiteX3" fmla="*/ 67733 w 602826"/>
                <a:gd name="connsiteY3" fmla="*/ 169334 h 663787"/>
                <a:gd name="connsiteX4" fmla="*/ 74506 w 602826"/>
                <a:gd name="connsiteY4" fmla="*/ 121920 h 663787"/>
                <a:gd name="connsiteX5" fmla="*/ 115146 w 602826"/>
                <a:gd name="connsiteY5" fmla="*/ 81280 h 663787"/>
                <a:gd name="connsiteX6" fmla="*/ 155786 w 602826"/>
                <a:gd name="connsiteY6" fmla="*/ 54187 h 663787"/>
                <a:gd name="connsiteX7" fmla="*/ 230293 w 602826"/>
                <a:gd name="connsiteY7" fmla="*/ 6774 h 663787"/>
                <a:gd name="connsiteX8" fmla="*/ 264160 w 602826"/>
                <a:gd name="connsiteY8" fmla="*/ 0 h 663787"/>
                <a:gd name="connsiteX9" fmla="*/ 338666 w 602826"/>
                <a:gd name="connsiteY9" fmla="*/ 6774 h 663787"/>
                <a:gd name="connsiteX10" fmla="*/ 399626 w 602826"/>
                <a:gd name="connsiteY10" fmla="*/ 20320 h 663787"/>
                <a:gd name="connsiteX11" fmla="*/ 426720 w 602826"/>
                <a:gd name="connsiteY11" fmla="*/ 33867 h 663787"/>
                <a:gd name="connsiteX12" fmla="*/ 480906 w 602826"/>
                <a:gd name="connsiteY12" fmla="*/ 54187 h 663787"/>
                <a:gd name="connsiteX13" fmla="*/ 521546 w 602826"/>
                <a:gd name="connsiteY13" fmla="*/ 81280 h 663787"/>
                <a:gd name="connsiteX14" fmla="*/ 541866 w 602826"/>
                <a:gd name="connsiteY14" fmla="*/ 94827 h 663787"/>
                <a:gd name="connsiteX15" fmla="*/ 582506 w 602826"/>
                <a:gd name="connsiteY15" fmla="*/ 135467 h 663787"/>
                <a:gd name="connsiteX16" fmla="*/ 596053 w 602826"/>
                <a:gd name="connsiteY16" fmla="*/ 176107 h 663787"/>
                <a:gd name="connsiteX17" fmla="*/ 602826 w 602826"/>
                <a:gd name="connsiteY17" fmla="*/ 196427 h 663787"/>
                <a:gd name="connsiteX18" fmla="*/ 562186 w 602826"/>
                <a:gd name="connsiteY18" fmla="*/ 277707 h 663787"/>
                <a:gd name="connsiteX19" fmla="*/ 548640 w 602826"/>
                <a:gd name="connsiteY19" fmla="*/ 298027 h 663787"/>
                <a:gd name="connsiteX20" fmla="*/ 535093 w 602826"/>
                <a:gd name="connsiteY20" fmla="*/ 318347 h 663787"/>
                <a:gd name="connsiteX21" fmla="*/ 562186 w 602826"/>
                <a:gd name="connsiteY21" fmla="*/ 365760 h 663787"/>
                <a:gd name="connsiteX22" fmla="*/ 568960 w 602826"/>
                <a:gd name="connsiteY22" fmla="*/ 386080 h 663787"/>
                <a:gd name="connsiteX23" fmla="*/ 582506 w 602826"/>
                <a:gd name="connsiteY23" fmla="*/ 406400 h 663787"/>
                <a:gd name="connsiteX24" fmla="*/ 596053 w 602826"/>
                <a:gd name="connsiteY24" fmla="*/ 453814 h 663787"/>
                <a:gd name="connsiteX25" fmla="*/ 602826 w 602826"/>
                <a:gd name="connsiteY25" fmla="*/ 474134 h 663787"/>
                <a:gd name="connsiteX26" fmla="*/ 596053 w 602826"/>
                <a:gd name="connsiteY26" fmla="*/ 548640 h 663787"/>
                <a:gd name="connsiteX27" fmla="*/ 589280 w 602826"/>
                <a:gd name="connsiteY27" fmla="*/ 568960 h 663787"/>
                <a:gd name="connsiteX28" fmla="*/ 548640 w 602826"/>
                <a:gd name="connsiteY28" fmla="*/ 596054 h 663787"/>
                <a:gd name="connsiteX29" fmla="*/ 508000 w 602826"/>
                <a:gd name="connsiteY29" fmla="*/ 623147 h 663787"/>
                <a:gd name="connsiteX30" fmla="*/ 467360 w 602826"/>
                <a:gd name="connsiteY30" fmla="*/ 650240 h 663787"/>
                <a:gd name="connsiteX31" fmla="*/ 413173 w 602826"/>
                <a:gd name="connsiteY31" fmla="*/ 663787 h 663787"/>
                <a:gd name="connsiteX32" fmla="*/ 237066 w 602826"/>
                <a:gd name="connsiteY32" fmla="*/ 650240 h 663787"/>
                <a:gd name="connsiteX33" fmla="*/ 176106 w 602826"/>
                <a:gd name="connsiteY33" fmla="*/ 629920 h 663787"/>
                <a:gd name="connsiteX34" fmla="*/ 155786 w 602826"/>
                <a:gd name="connsiteY34" fmla="*/ 623147 h 663787"/>
                <a:gd name="connsiteX35" fmla="*/ 135466 w 602826"/>
                <a:gd name="connsiteY35" fmla="*/ 616374 h 663787"/>
                <a:gd name="connsiteX36" fmla="*/ 74506 w 602826"/>
                <a:gd name="connsiteY36" fmla="*/ 562187 h 663787"/>
                <a:gd name="connsiteX37" fmla="*/ 54186 w 602826"/>
                <a:gd name="connsiteY37" fmla="*/ 541867 h 663787"/>
                <a:gd name="connsiteX38" fmla="*/ 33866 w 602826"/>
                <a:gd name="connsiteY38" fmla="*/ 501227 h 663787"/>
                <a:gd name="connsiteX39" fmla="*/ 27093 w 602826"/>
                <a:gd name="connsiteY39" fmla="*/ 480907 h 663787"/>
                <a:gd name="connsiteX40" fmla="*/ 13546 w 602826"/>
                <a:gd name="connsiteY40" fmla="*/ 419947 h 663787"/>
                <a:gd name="connsiteX41" fmla="*/ 0 w 602826"/>
                <a:gd name="connsiteY41" fmla="*/ 37930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2826" h="663787">
                  <a:moveTo>
                    <a:pt x="0" y="379307"/>
                  </a:moveTo>
                  <a:cubicBezTo>
                    <a:pt x="6773" y="374791"/>
                    <a:pt x="13252" y="369799"/>
                    <a:pt x="20320" y="365760"/>
                  </a:cubicBezTo>
                  <a:cubicBezTo>
                    <a:pt x="80475" y="331386"/>
                    <a:pt x="18226" y="371672"/>
                    <a:pt x="67733" y="338667"/>
                  </a:cubicBezTo>
                  <a:cubicBezTo>
                    <a:pt x="56051" y="256891"/>
                    <a:pt x="57914" y="292073"/>
                    <a:pt x="67733" y="169334"/>
                  </a:cubicBezTo>
                  <a:cubicBezTo>
                    <a:pt x="69006" y="153420"/>
                    <a:pt x="69919" y="137212"/>
                    <a:pt x="74506" y="121920"/>
                  </a:cubicBezTo>
                  <a:cubicBezTo>
                    <a:pt x="80697" y="101284"/>
                    <a:pt x="100425" y="93898"/>
                    <a:pt x="115146" y="81280"/>
                  </a:cubicBezTo>
                  <a:cubicBezTo>
                    <a:pt x="147433" y="53606"/>
                    <a:pt x="121222" y="65708"/>
                    <a:pt x="155786" y="54187"/>
                  </a:cubicBezTo>
                  <a:cubicBezTo>
                    <a:pt x="193691" y="25758"/>
                    <a:pt x="195509" y="15470"/>
                    <a:pt x="230293" y="6774"/>
                  </a:cubicBezTo>
                  <a:cubicBezTo>
                    <a:pt x="241462" y="3982"/>
                    <a:pt x="252871" y="2258"/>
                    <a:pt x="264160" y="0"/>
                  </a:cubicBezTo>
                  <a:cubicBezTo>
                    <a:pt x="288995" y="2258"/>
                    <a:pt x="313921" y="3681"/>
                    <a:pt x="338666" y="6774"/>
                  </a:cubicBezTo>
                  <a:cubicBezTo>
                    <a:pt x="355867" y="8924"/>
                    <a:pt x="382221" y="15969"/>
                    <a:pt x="399626" y="20320"/>
                  </a:cubicBezTo>
                  <a:cubicBezTo>
                    <a:pt x="408657" y="24836"/>
                    <a:pt x="417439" y="29890"/>
                    <a:pt x="426720" y="33867"/>
                  </a:cubicBezTo>
                  <a:cubicBezTo>
                    <a:pt x="454943" y="45963"/>
                    <a:pt x="446595" y="35472"/>
                    <a:pt x="480906" y="54187"/>
                  </a:cubicBezTo>
                  <a:cubicBezTo>
                    <a:pt x="495199" y="61983"/>
                    <a:pt x="507999" y="72249"/>
                    <a:pt x="521546" y="81280"/>
                  </a:cubicBezTo>
                  <a:cubicBezTo>
                    <a:pt x="528319" y="85796"/>
                    <a:pt x="536110" y="89071"/>
                    <a:pt x="541866" y="94827"/>
                  </a:cubicBezTo>
                  <a:lnTo>
                    <a:pt x="582506" y="135467"/>
                  </a:lnTo>
                  <a:lnTo>
                    <a:pt x="596053" y="176107"/>
                  </a:lnTo>
                  <a:lnTo>
                    <a:pt x="602826" y="196427"/>
                  </a:lnTo>
                  <a:cubicBezTo>
                    <a:pt x="584131" y="252515"/>
                    <a:pt x="597202" y="225183"/>
                    <a:pt x="562186" y="277707"/>
                  </a:cubicBezTo>
                  <a:lnTo>
                    <a:pt x="548640" y="298027"/>
                  </a:lnTo>
                  <a:lnTo>
                    <a:pt x="535093" y="318347"/>
                  </a:lnTo>
                  <a:cubicBezTo>
                    <a:pt x="548700" y="338757"/>
                    <a:pt x="551872" y="341694"/>
                    <a:pt x="562186" y="365760"/>
                  </a:cubicBezTo>
                  <a:cubicBezTo>
                    <a:pt x="564999" y="372322"/>
                    <a:pt x="565767" y="379694"/>
                    <a:pt x="568960" y="386080"/>
                  </a:cubicBezTo>
                  <a:cubicBezTo>
                    <a:pt x="572601" y="393361"/>
                    <a:pt x="578865" y="399119"/>
                    <a:pt x="582506" y="406400"/>
                  </a:cubicBezTo>
                  <a:cubicBezTo>
                    <a:pt x="587922" y="417233"/>
                    <a:pt x="593157" y="443678"/>
                    <a:pt x="596053" y="453814"/>
                  </a:cubicBezTo>
                  <a:cubicBezTo>
                    <a:pt x="598014" y="460679"/>
                    <a:pt x="600568" y="467361"/>
                    <a:pt x="602826" y="474134"/>
                  </a:cubicBezTo>
                  <a:cubicBezTo>
                    <a:pt x="600568" y="498969"/>
                    <a:pt x="599580" y="523953"/>
                    <a:pt x="596053" y="548640"/>
                  </a:cubicBezTo>
                  <a:cubicBezTo>
                    <a:pt x="595043" y="555708"/>
                    <a:pt x="594328" y="563911"/>
                    <a:pt x="589280" y="568960"/>
                  </a:cubicBezTo>
                  <a:cubicBezTo>
                    <a:pt x="577768" y="580473"/>
                    <a:pt x="562187" y="587023"/>
                    <a:pt x="548640" y="596054"/>
                  </a:cubicBezTo>
                  <a:lnTo>
                    <a:pt x="508000" y="623147"/>
                  </a:lnTo>
                  <a:cubicBezTo>
                    <a:pt x="507998" y="623149"/>
                    <a:pt x="467363" y="650239"/>
                    <a:pt x="467360" y="650240"/>
                  </a:cubicBezTo>
                  <a:lnTo>
                    <a:pt x="413173" y="663787"/>
                  </a:lnTo>
                  <a:cubicBezTo>
                    <a:pt x="380885" y="662173"/>
                    <a:pt x="286795" y="662672"/>
                    <a:pt x="237066" y="650240"/>
                  </a:cubicBezTo>
                  <a:cubicBezTo>
                    <a:pt x="237032" y="650232"/>
                    <a:pt x="186282" y="633312"/>
                    <a:pt x="176106" y="629920"/>
                  </a:cubicBezTo>
                  <a:lnTo>
                    <a:pt x="155786" y="623147"/>
                  </a:lnTo>
                  <a:lnTo>
                    <a:pt x="135466" y="616374"/>
                  </a:lnTo>
                  <a:cubicBezTo>
                    <a:pt x="99206" y="592200"/>
                    <a:pt x="120902" y="608583"/>
                    <a:pt x="74506" y="562187"/>
                  </a:cubicBezTo>
                  <a:lnTo>
                    <a:pt x="54186" y="541867"/>
                  </a:lnTo>
                  <a:cubicBezTo>
                    <a:pt x="37162" y="490792"/>
                    <a:pt x="60127" y="553748"/>
                    <a:pt x="33866" y="501227"/>
                  </a:cubicBezTo>
                  <a:cubicBezTo>
                    <a:pt x="30673" y="494841"/>
                    <a:pt x="29054" y="487772"/>
                    <a:pt x="27093" y="480907"/>
                  </a:cubicBezTo>
                  <a:cubicBezTo>
                    <a:pt x="20718" y="458592"/>
                    <a:pt x="18201" y="443220"/>
                    <a:pt x="13546" y="419947"/>
                  </a:cubicBezTo>
                  <a:lnTo>
                    <a:pt x="0" y="379307"/>
                  </a:lnTo>
                  <a:close/>
                </a:path>
              </a:pathLst>
            </a:custGeom>
            <a:solidFill>
              <a:srgbClr val="CCFF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AGO</a:t>
              </a: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" name="Group 48"/>
            <p:cNvGrpSpPr>
              <a:grpSpLocks/>
            </p:cNvGrpSpPr>
            <p:nvPr/>
          </p:nvGrpSpPr>
          <p:grpSpPr bwMode="auto">
            <a:xfrm>
              <a:off x="7453449" y="5257800"/>
              <a:ext cx="457197" cy="76200"/>
              <a:chOff x="2119449" y="1981200"/>
              <a:chExt cx="457197" cy="153194"/>
            </a:xfrm>
          </p:grpSpPr>
          <p:cxnSp>
            <p:nvCxnSpPr>
              <p:cNvPr id="56" name="Straight Connector 6"/>
              <p:cNvCxnSpPr/>
              <p:nvPr/>
            </p:nvCxnSpPr>
            <p:spPr>
              <a:xfrm>
                <a:off x="2119449" y="2134394"/>
                <a:ext cx="457197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2133146" y="2056209"/>
                <a:ext cx="153194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2210138" y="2057003"/>
                <a:ext cx="1531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2286337" y="2057003"/>
                <a:ext cx="1531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2362537" y="2057003"/>
                <a:ext cx="1531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2438736" y="2057003"/>
                <a:ext cx="1531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2057739" y="2057003"/>
                <a:ext cx="1531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257838" y="4800600"/>
            <a:ext cx="1828814" cy="687388"/>
            <a:chOff x="762000" y="1447800"/>
            <a:chExt cx="1828800" cy="686594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762000" y="1447800"/>
              <a:ext cx="1828800" cy="534988"/>
              <a:chOff x="762000" y="1447800"/>
              <a:chExt cx="1828800" cy="534988"/>
            </a:xfrm>
          </p:grpSpPr>
          <p:sp>
            <p:nvSpPr>
              <p:cNvPr id="47" name="Arc 46"/>
              <p:cNvSpPr/>
              <p:nvPr/>
            </p:nvSpPr>
            <p:spPr>
              <a:xfrm rot="5400000">
                <a:off x="2012153" y="1492911"/>
                <a:ext cx="76112" cy="138112"/>
              </a:xfrm>
              <a:prstGeom prst="arc">
                <a:avLst>
                  <a:gd name="adj1" fmla="val 15909118"/>
                  <a:gd name="adj2" fmla="val 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761962" y="1980584"/>
                <a:ext cx="1219191" cy="158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6"/>
              <p:cNvCxnSpPr/>
              <p:nvPr/>
            </p:nvCxnSpPr>
            <p:spPr>
              <a:xfrm>
                <a:off x="2133552" y="1980584"/>
                <a:ext cx="457197" cy="158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1981153" y="1447800"/>
                <a:ext cx="152399" cy="152224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1" name="Pie 50"/>
              <p:cNvSpPr/>
              <p:nvPr/>
            </p:nvSpPr>
            <p:spPr>
              <a:xfrm>
                <a:off x="1981153" y="1447800"/>
                <a:ext cx="152399" cy="152224"/>
              </a:xfrm>
              <a:prstGeom prst="pie">
                <a:avLst>
                  <a:gd name="adj1" fmla="val 0"/>
                  <a:gd name="adj2" fmla="val 107718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1906010" y="1751454"/>
                <a:ext cx="456672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1753611" y="1751453"/>
                <a:ext cx="455085" cy="317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1981153" y="1752248"/>
              <a:ext cx="152399" cy="158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81153" y="1523912"/>
              <a:ext cx="152399" cy="158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81153" y="1600024"/>
              <a:ext cx="152399" cy="158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81153" y="1676136"/>
              <a:ext cx="152399" cy="158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981153" y="1828360"/>
              <a:ext cx="152399" cy="158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981153" y="1904472"/>
              <a:ext cx="152399" cy="158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133640" y="2056694"/>
              <a:ext cx="152224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210632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286832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363031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439231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058234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1905835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829635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753436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677236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601037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1524838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448638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372439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296239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220040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143841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067641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991442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915242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839043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2843" y="2055902"/>
              <a:ext cx="152224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Arrow 16"/>
          <p:cNvSpPr/>
          <p:nvPr/>
        </p:nvSpPr>
        <p:spPr bwMode="auto">
          <a:xfrm>
            <a:off x="2819400" y="2362200"/>
            <a:ext cx="825500" cy="560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440487" y="3708077"/>
            <a:ext cx="140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21-22 </a:t>
            </a:r>
            <a:r>
              <a:rPr lang="en-AU" sz="1600" dirty="0" err="1" smtClean="0"/>
              <a:t>nt</a:t>
            </a:r>
            <a:endParaRPr lang="en-AU" sz="1600" dirty="0"/>
          </a:p>
        </p:txBody>
      </p:sp>
      <p:sp>
        <p:nvSpPr>
          <p:cNvPr id="162" name="Right Arrow 161"/>
          <p:cNvSpPr/>
          <p:nvPr/>
        </p:nvSpPr>
        <p:spPr bwMode="auto">
          <a:xfrm rot="10800000">
            <a:off x="3929803" y="5168410"/>
            <a:ext cx="825500" cy="560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65" name="Group 18"/>
          <p:cNvGrpSpPr>
            <a:grpSpLocks/>
          </p:cNvGrpSpPr>
          <p:nvPr/>
        </p:nvGrpSpPr>
        <p:grpSpPr bwMode="auto">
          <a:xfrm>
            <a:off x="1220788" y="5450681"/>
            <a:ext cx="1828801" cy="1588"/>
            <a:chOff x="761962" y="1980584"/>
            <a:chExt cx="1828787" cy="1586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761962" y="1980584"/>
              <a:ext cx="447899" cy="158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"/>
            <p:cNvCxnSpPr/>
            <p:nvPr/>
          </p:nvCxnSpPr>
          <p:spPr>
            <a:xfrm>
              <a:off x="2133552" y="1980584"/>
              <a:ext cx="457197" cy="158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/>
          <p:cNvCxnSpPr/>
          <p:nvPr/>
        </p:nvCxnSpPr>
        <p:spPr bwMode="auto">
          <a:xfrm rot="5400000">
            <a:off x="2625929" y="5525294"/>
            <a:ext cx="1524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 bwMode="auto">
          <a:xfrm rot="5400000">
            <a:off x="27029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 bwMode="auto">
          <a:xfrm rot="5400000">
            <a:off x="27791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 bwMode="auto">
          <a:xfrm rot="5400000">
            <a:off x="28553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 bwMode="auto">
          <a:xfrm rot="5400000">
            <a:off x="29315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 bwMode="auto">
          <a:xfrm rot="5400000">
            <a:off x="25505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 bwMode="auto">
          <a:xfrm rot="5400000">
            <a:off x="21695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 bwMode="auto">
          <a:xfrm rot="5400000">
            <a:off x="20933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 bwMode="auto">
          <a:xfrm rot="5400000">
            <a:off x="20171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 bwMode="auto">
          <a:xfrm rot="5400000">
            <a:off x="19409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 bwMode="auto">
          <a:xfrm rot="5400000">
            <a:off x="18647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 bwMode="auto">
          <a:xfrm rot="5400000">
            <a:off x="17885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 bwMode="auto">
          <a:xfrm rot="5400000">
            <a:off x="1516379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 bwMode="auto">
          <a:xfrm rot="5400000">
            <a:off x="14075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 bwMode="auto">
          <a:xfrm rot="5400000">
            <a:off x="13313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 bwMode="auto">
          <a:xfrm rot="5400000">
            <a:off x="1255122" y="55245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 bwMode="auto">
          <a:xfrm>
            <a:off x="1835696" y="5439306"/>
            <a:ext cx="44790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91"/>
          <p:cNvSpPr txBox="1">
            <a:spLocks noChangeArrowheads="1"/>
          </p:cNvSpPr>
          <p:nvPr/>
        </p:nvSpPr>
        <p:spPr bwMode="auto">
          <a:xfrm>
            <a:off x="1258473" y="4723755"/>
            <a:ext cx="15240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GB" altLang="en-US" sz="1200" dirty="0" smtClean="0"/>
              <a:t>mRNA </a:t>
            </a:r>
            <a:r>
              <a:rPr lang="en-GB" altLang="en-US" sz="1400" dirty="0" smtClean="0"/>
              <a:t>degradation</a:t>
            </a:r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00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686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siRNA</a:t>
            </a:r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production mutants are more susceptible to viral disease</a:t>
            </a:r>
          </a:p>
        </p:txBody>
      </p:sp>
      <p:sp>
        <p:nvSpPr>
          <p:cNvPr id="51203" name="TextBox 6"/>
          <p:cNvSpPr txBox="1">
            <a:spLocks noChangeArrowheads="1"/>
          </p:cNvSpPr>
          <p:nvPr/>
        </p:nvSpPr>
        <p:spPr bwMode="auto">
          <a:xfrm>
            <a:off x="5326063" y="6510338"/>
            <a:ext cx="541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dirty="0" err="1">
                <a:solidFill>
                  <a:srgbClr val="000000"/>
                </a:solidFill>
                <a:latin typeface="Times New Roman" pitchFamily="-112" charset="0"/>
                <a:cs typeface="Times New Roman" pitchFamily="-112" charset="0"/>
              </a:rPr>
              <a:t>Deleris</a:t>
            </a:r>
            <a:r>
              <a:rPr lang="en-GB" altLang="en-US" dirty="0">
                <a:solidFill>
                  <a:srgbClr val="000000"/>
                </a:solidFill>
                <a:latin typeface="Times New Roman" pitchFamily="-112" charset="0"/>
                <a:cs typeface="Times New Roman" pitchFamily="-112" charset="0"/>
              </a:rPr>
              <a:t>, A., et al. (2006) Science 313: 68-71.</a:t>
            </a:r>
          </a:p>
        </p:txBody>
      </p:sp>
      <p:grpSp>
        <p:nvGrpSpPr>
          <p:cNvPr id="51204" name="Group 10"/>
          <p:cNvGrpSpPr>
            <a:grpSpLocks/>
          </p:cNvGrpSpPr>
          <p:nvPr/>
        </p:nvGrpSpPr>
        <p:grpSpPr bwMode="auto">
          <a:xfrm>
            <a:off x="1907704" y="1820863"/>
            <a:ext cx="5798921" cy="3436937"/>
            <a:chOff x="2717802" y="1820326"/>
            <a:chExt cx="5799665" cy="3437474"/>
          </a:xfrm>
        </p:grpSpPr>
        <p:grpSp>
          <p:nvGrpSpPr>
            <p:cNvPr id="51206" name="Group 5"/>
            <p:cNvGrpSpPr>
              <a:grpSpLocks/>
            </p:cNvGrpSpPr>
            <p:nvPr/>
          </p:nvGrpSpPr>
          <p:grpSpPr bwMode="auto">
            <a:xfrm>
              <a:off x="2717802" y="2362200"/>
              <a:ext cx="5791200" cy="2895600"/>
              <a:chOff x="431802" y="2362200"/>
              <a:chExt cx="5791200" cy="2895600"/>
            </a:xfrm>
          </p:grpSpPr>
          <p:pic>
            <p:nvPicPr>
              <p:cNvPr id="512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802" y="2362200"/>
                <a:ext cx="2895600" cy="289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1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3602" y="2362200"/>
                <a:ext cx="2819400" cy="281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07" name="TextBox 7"/>
            <p:cNvSpPr txBox="1">
              <a:spLocks noChangeArrowheads="1"/>
            </p:cNvSpPr>
            <p:nvPr/>
          </p:nvSpPr>
          <p:spPr bwMode="auto">
            <a:xfrm>
              <a:off x="2827871" y="1871131"/>
              <a:ext cx="26670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r>
                <a:rPr lang="en-GB" altLang="en-US" dirty="0"/>
                <a:t>WT Arabidopsis inoculated with TRV</a:t>
              </a:r>
            </a:p>
          </p:txBody>
        </p:sp>
        <p:sp>
          <p:nvSpPr>
            <p:cNvPr id="51208" name="TextBox 8"/>
            <p:cNvSpPr txBox="1">
              <a:spLocks noChangeArrowheads="1"/>
            </p:cNvSpPr>
            <p:nvPr/>
          </p:nvSpPr>
          <p:spPr bwMode="auto">
            <a:xfrm>
              <a:off x="5850467" y="1820326"/>
              <a:ext cx="26670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r>
                <a:rPr lang="en-GB" altLang="en-US" dirty="0"/>
                <a:t>Double mutant of </a:t>
              </a:r>
              <a:r>
                <a:rPr lang="en-GB" altLang="en-US" i="1" dirty="0"/>
                <a:t>dcl2/dcl4</a:t>
              </a:r>
              <a:r>
                <a:rPr lang="en-GB" altLang="en-US" dirty="0"/>
                <a:t> inoculated with TRV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0560" y="63108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TRV: Tobacco Rattle Virus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8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GB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Virus infection causes systemic </a:t>
            </a:r>
            <a:r>
              <a:rPr lang="en-GB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siRNA</a:t>
            </a:r>
            <a:r>
              <a:rPr lang="en-GB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 accumulation</a:t>
            </a:r>
          </a:p>
        </p:txBody>
      </p:sp>
      <p:sp>
        <p:nvSpPr>
          <p:cNvPr id="181" name="Circular Arrow 180"/>
          <p:cNvSpPr/>
          <p:nvPr/>
        </p:nvSpPr>
        <p:spPr bwMode="auto">
          <a:xfrm rot="16638937" flipH="1">
            <a:off x="1609726" y="1165225"/>
            <a:ext cx="4032250" cy="4181475"/>
          </a:xfrm>
          <a:prstGeom prst="circularArrow">
            <a:avLst>
              <a:gd name="adj1" fmla="val 9096"/>
              <a:gd name="adj2" fmla="val 1142319"/>
              <a:gd name="adj3" fmla="val 20463257"/>
              <a:gd name="adj4" fmla="val 16968020"/>
              <a:gd name="adj5" fmla="val 9942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7412" name="Group 185"/>
          <p:cNvGrpSpPr>
            <a:grpSpLocks/>
          </p:cNvGrpSpPr>
          <p:nvPr/>
        </p:nvGrpSpPr>
        <p:grpSpPr bwMode="auto">
          <a:xfrm>
            <a:off x="1371600" y="1905000"/>
            <a:ext cx="7118350" cy="4056063"/>
            <a:chOff x="1371600" y="1905000"/>
            <a:chExt cx="7118350" cy="4056062"/>
          </a:xfrm>
        </p:grpSpPr>
        <p:sp>
          <p:nvSpPr>
            <p:cNvPr id="165" name="Freeform 164"/>
            <p:cNvSpPr/>
            <p:nvPr/>
          </p:nvSpPr>
          <p:spPr>
            <a:xfrm>
              <a:off x="6248400" y="4818062"/>
              <a:ext cx="244475" cy="254000"/>
            </a:xfrm>
            <a:custGeom>
              <a:avLst/>
              <a:gdLst>
                <a:gd name="connsiteX0" fmla="*/ 0 w 144142"/>
                <a:gd name="connsiteY0" fmla="*/ 0 h 189186"/>
                <a:gd name="connsiteX1" fmla="*/ 144142 w 144142"/>
                <a:gd name="connsiteY1" fmla="*/ 189186 h 189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142" h="189186">
                  <a:moveTo>
                    <a:pt x="0" y="0"/>
                  </a:moveTo>
                  <a:lnTo>
                    <a:pt x="144142" y="189186"/>
                  </a:ln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0" name="Freeform 69"/>
            <p:cNvSpPr/>
            <p:nvPr/>
          </p:nvSpPr>
          <p:spPr bwMode="auto">
            <a:xfrm rot="6802795">
              <a:off x="5679281" y="3612356"/>
              <a:ext cx="471487" cy="889000"/>
            </a:xfrm>
            <a:custGeom>
              <a:avLst/>
              <a:gdLst>
                <a:gd name="connsiteX0" fmla="*/ 746975 w 986313"/>
                <a:gd name="connsiteY0" fmla="*/ 4293 h 1962465"/>
                <a:gd name="connsiteX1" fmla="*/ 772733 w 986313"/>
                <a:gd name="connsiteY1" fmla="*/ 42929 h 1962465"/>
                <a:gd name="connsiteX2" fmla="*/ 811370 w 986313"/>
                <a:gd name="connsiteY2" fmla="*/ 68687 h 1962465"/>
                <a:gd name="connsiteX3" fmla="*/ 862885 w 986313"/>
                <a:gd name="connsiteY3" fmla="*/ 145960 h 1962465"/>
                <a:gd name="connsiteX4" fmla="*/ 888643 w 986313"/>
                <a:gd name="connsiteY4" fmla="*/ 184597 h 1962465"/>
                <a:gd name="connsiteX5" fmla="*/ 901522 w 986313"/>
                <a:gd name="connsiteY5" fmla="*/ 236112 h 1962465"/>
                <a:gd name="connsiteX6" fmla="*/ 940158 w 986313"/>
                <a:gd name="connsiteY6" fmla="*/ 352022 h 1962465"/>
                <a:gd name="connsiteX7" fmla="*/ 953037 w 986313"/>
                <a:gd name="connsiteY7" fmla="*/ 390659 h 1962465"/>
                <a:gd name="connsiteX8" fmla="*/ 965916 w 986313"/>
                <a:gd name="connsiteY8" fmla="*/ 429295 h 1962465"/>
                <a:gd name="connsiteX9" fmla="*/ 965916 w 986313"/>
                <a:gd name="connsiteY9" fmla="*/ 751267 h 1962465"/>
                <a:gd name="connsiteX10" fmla="*/ 953037 w 986313"/>
                <a:gd name="connsiteY10" fmla="*/ 854298 h 1962465"/>
                <a:gd name="connsiteX11" fmla="*/ 927279 w 986313"/>
                <a:gd name="connsiteY11" fmla="*/ 931571 h 1962465"/>
                <a:gd name="connsiteX12" fmla="*/ 914400 w 986313"/>
                <a:gd name="connsiteY12" fmla="*/ 983087 h 1962465"/>
                <a:gd name="connsiteX13" fmla="*/ 850006 w 986313"/>
                <a:gd name="connsiteY13" fmla="*/ 1060360 h 1962465"/>
                <a:gd name="connsiteX14" fmla="*/ 824248 w 986313"/>
                <a:gd name="connsiteY14" fmla="*/ 1098997 h 1962465"/>
                <a:gd name="connsiteX15" fmla="*/ 746975 w 986313"/>
                <a:gd name="connsiteY15" fmla="*/ 1176270 h 1962465"/>
                <a:gd name="connsiteX16" fmla="*/ 682581 w 986313"/>
                <a:gd name="connsiteY16" fmla="*/ 1292180 h 1962465"/>
                <a:gd name="connsiteX17" fmla="*/ 643944 w 986313"/>
                <a:gd name="connsiteY17" fmla="*/ 1317938 h 1962465"/>
                <a:gd name="connsiteX18" fmla="*/ 592429 w 986313"/>
                <a:gd name="connsiteY18" fmla="*/ 1395211 h 1962465"/>
                <a:gd name="connsiteX19" fmla="*/ 566671 w 986313"/>
                <a:gd name="connsiteY19" fmla="*/ 1433847 h 1962465"/>
                <a:gd name="connsiteX20" fmla="*/ 528034 w 986313"/>
                <a:gd name="connsiteY20" fmla="*/ 1459605 h 1962465"/>
                <a:gd name="connsiteX21" fmla="*/ 476519 w 986313"/>
                <a:gd name="connsiteY21" fmla="*/ 1536878 h 1962465"/>
                <a:gd name="connsiteX22" fmla="*/ 450761 w 986313"/>
                <a:gd name="connsiteY22" fmla="*/ 1575515 h 1962465"/>
                <a:gd name="connsiteX23" fmla="*/ 412124 w 986313"/>
                <a:gd name="connsiteY23" fmla="*/ 1627031 h 1962465"/>
                <a:gd name="connsiteX24" fmla="*/ 360609 w 986313"/>
                <a:gd name="connsiteY24" fmla="*/ 1704304 h 1962465"/>
                <a:gd name="connsiteX25" fmla="*/ 334851 w 986313"/>
                <a:gd name="connsiteY25" fmla="*/ 1742940 h 1962465"/>
                <a:gd name="connsiteX26" fmla="*/ 309093 w 986313"/>
                <a:gd name="connsiteY26" fmla="*/ 1781577 h 1962465"/>
                <a:gd name="connsiteX27" fmla="*/ 244699 w 986313"/>
                <a:gd name="connsiteY27" fmla="*/ 1858850 h 1962465"/>
                <a:gd name="connsiteX28" fmla="*/ 218941 w 986313"/>
                <a:gd name="connsiteY28" fmla="*/ 1936124 h 1962465"/>
                <a:gd name="connsiteX29" fmla="*/ 206062 w 986313"/>
                <a:gd name="connsiteY29" fmla="*/ 1884608 h 1962465"/>
                <a:gd name="connsiteX30" fmla="*/ 180305 w 986313"/>
                <a:gd name="connsiteY30" fmla="*/ 1742940 h 1962465"/>
                <a:gd name="connsiteX31" fmla="*/ 141668 w 986313"/>
                <a:gd name="connsiteY31" fmla="*/ 1627031 h 1962465"/>
                <a:gd name="connsiteX32" fmla="*/ 128789 w 986313"/>
                <a:gd name="connsiteY32" fmla="*/ 1588394 h 1962465"/>
                <a:gd name="connsiteX33" fmla="*/ 103031 w 986313"/>
                <a:gd name="connsiteY33" fmla="*/ 1485363 h 1962465"/>
                <a:gd name="connsiteX34" fmla="*/ 90153 w 986313"/>
                <a:gd name="connsiteY34" fmla="*/ 1446726 h 1962465"/>
                <a:gd name="connsiteX35" fmla="*/ 64395 w 986313"/>
                <a:gd name="connsiteY35" fmla="*/ 1343695 h 1962465"/>
                <a:gd name="connsiteX36" fmla="*/ 25758 w 986313"/>
                <a:gd name="connsiteY36" fmla="*/ 1227786 h 1962465"/>
                <a:gd name="connsiteX37" fmla="*/ 12879 w 986313"/>
                <a:gd name="connsiteY37" fmla="*/ 1189149 h 1962465"/>
                <a:gd name="connsiteX38" fmla="*/ 0 w 986313"/>
                <a:gd name="connsiteY38" fmla="*/ 1137633 h 1962465"/>
                <a:gd name="connsiteX39" fmla="*/ 38637 w 986313"/>
                <a:gd name="connsiteY39" fmla="*/ 880056 h 1962465"/>
                <a:gd name="connsiteX40" fmla="*/ 51516 w 986313"/>
                <a:gd name="connsiteY40" fmla="*/ 738388 h 1962465"/>
                <a:gd name="connsiteX41" fmla="*/ 115910 w 986313"/>
                <a:gd name="connsiteY41" fmla="*/ 622478 h 1962465"/>
                <a:gd name="connsiteX42" fmla="*/ 167426 w 986313"/>
                <a:gd name="connsiteY42" fmla="*/ 545205 h 1962465"/>
                <a:gd name="connsiteX43" fmla="*/ 193184 w 986313"/>
                <a:gd name="connsiteY43" fmla="*/ 506569 h 1962465"/>
                <a:gd name="connsiteX44" fmla="*/ 231820 w 986313"/>
                <a:gd name="connsiteY44" fmla="*/ 467932 h 1962465"/>
                <a:gd name="connsiteX45" fmla="*/ 296215 w 986313"/>
                <a:gd name="connsiteY45" fmla="*/ 403538 h 1962465"/>
                <a:gd name="connsiteX46" fmla="*/ 360609 w 986313"/>
                <a:gd name="connsiteY46" fmla="*/ 339143 h 1962465"/>
                <a:gd name="connsiteX47" fmla="*/ 399246 w 986313"/>
                <a:gd name="connsiteY47" fmla="*/ 300507 h 1962465"/>
                <a:gd name="connsiteX48" fmla="*/ 476519 w 986313"/>
                <a:gd name="connsiteY48" fmla="*/ 248991 h 1962465"/>
                <a:gd name="connsiteX49" fmla="*/ 515155 w 986313"/>
                <a:gd name="connsiteY49" fmla="*/ 210355 h 1962465"/>
                <a:gd name="connsiteX50" fmla="*/ 592429 w 986313"/>
                <a:gd name="connsiteY50" fmla="*/ 158839 h 1962465"/>
                <a:gd name="connsiteX51" fmla="*/ 631065 w 986313"/>
                <a:gd name="connsiteY51" fmla="*/ 133081 h 1962465"/>
                <a:gd name="connsiteX52" fmla="*/ 669702 w 986313"/>
                <a:gd name="connsiteY52" fmla="*/ 107324 h 1962465"/>
                <a:gd name="connsiteX53" fmla="*/ 708339 w 986313"/>
                <a:gd name="connsiteY53" fmla="*/ 81566 h 1962465"/>
                <a:gd name="connsiteX54" fmla="*/ 746975 w 986313"/>
                <a:gd name="connsiteY54" fmla="*/ 68687 h 1962465"/>
                <a:gd name="connsiteX55" fmla="*/ 746975 w 986313"/>
                <a:gd name="connsiteY55" fmla="*/ 4293 h 196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86313" h="1962465">
                  <a:moveTo>
                    <a:pt x="746975" y="4293"/>
                  </a:moveTo>
                  <a:cubicBezTo>
                    <a:pt x="751268" y="0"/>
                    <a:pt x="761788" y="31984"/>
                    <a:pt x="772733" y="42929"/>
                  </a:cubicBezTo>
                  <a:cubicBezTo>
                    <a:pt x="783678" y="53874"/>
                    <a:pt x="801177" y="57038"/>
                    <a:pt x="811370" y="68687"/>
                  </a:cubicBezTo>
                  <a:cubicBezTo>
                    <a:pt x="831755" y="91984"/>
                    <a:pt x="845713" y="120202"/>
                    <a:pt x="862885" y="145960"/>
                  </a:cubicBezTo>
                  <a:lnTo>
                    <a:pt x="888643" y="184597"/>
                  </a:lnTo>
                  <a:cubicBezTo>
                    <a:pt x="892936" y="201769"/>
                    <a:pt x="896436" y="219158"/>
                    <a:pt x="901522" y="236112"/>
                  </a:cubicBezTo>
                  <a:cubicBezTo>
                    <a:pt x="901541" y="236175"/>
                    <a:pt x="933708" y="332672"/>
                    <a:pt x="940158" y="352022"/>
                  </a:cubicBezTo>
                  <a:lnTo>
                    <a:pt x="953037" y="390659"/>
                  </a:lnTo>
                  <a:lnTo>
                    <a:pt x="965916" y="429295"/>
                  </a:lnTo>
                  <a:cubicBezTo>
                    <a:pt x="986313" y="592471"/>
                    <a:pt x="984101" y="523961"/>
                    <a:pt x="965916" y="751267"/>
                  </a:cubicBezTo>
                  <a:cubicBezTo>
                    <a:pt x="963156" y="785768"/>
                    <a:pt x="960289" y="820455"/>
                    <a:pt x="953037" y="854298"/>
                  </a:cubicBezTo>
                  <a:cubicBezTo>
                    <a:pt x="947348" y="880846"/>
                    <a:pt x="933864" y="905231"/>
                    <a:pt x="927279" y="931571"/>
                  </a:cubicBezTo>
                  <a:cubicBezTo>
                    <a:pt x="922986" y="948743"/>
                    <a:pt x="921372" y="966818"/>
                    <a:pt x="914400" y="983087"/>
                  </a:cubicBezTo>
                  <a:cubicBezTo>
                    <a:pt x="897470" y="1022591"/>
                    <a:pt x="877313" y="1027592"/>
                    <a:pt x="850006" y="1060360"/>
                  </a:cubicBezTo>
                  <a:cubicBezTo>
                    <a:pt x="840097" y="1072251"/>
                    <a:pt x="834531" y="1087428"/>
                    <a:pt x="824248" y="1098997"/>
                  </a:cubicBezTo>
                  <a:cubicBezTo>
                    <a:pt x="800047" y="1126223"/>
                    <a:pt x="746975" y="1176270"/>
                    <a:pt x="746975" y="1176270"/>
                  </a:cubicBezTo>
                  <a:cubicBezTo>
                    <a:pt x="733554" y="1216532"/>
                    <a:pt x="720539" y="1266875"/>
                    <a:pt x="682581" y="1292180"/>
                  </a:cubicBezTo>
                  <a:lnTo>
                    <a:pt x="643944" y="1317938"/>
                  </a:lnTo>
                  <a:lnTo>
                    <a:pt x="592429" y="1395211"/>
                  </a:lnTo>
                  <a:cubicBezTo>
                    <a:pt x="583843" y="1408090"/>
                    <a:pt x="579550" y="1425261"/>
                    <a:pt x="566671" y="1433847"/>
                  </a:cubicBezTo>
                  <a:lnTo>
                    <a:pt x="528034" y="1459605"/>
                  </a:lnTo>
                  <a:cubicBezTo>
                    <a:pt x="505401" y="1527505"/>
                    <a:pt x="530114" y="1472564"/>
                    <a:pt x="476519" y="1536878"/>
                  </a:cubicBezTo>
                  <a:cubicBezTo>
                    <a:pt x="466610" y="1548769"/>
                    <a:pt x="459758" y="1562920"/>
                    <a:pt x="450761" y="1575515"/>
                  </a:cubicBezTo>
                  <a:cubicBezTo>
                    <a:pt x="438285" y="1592982"/>
                    <a:pt x="424433" y="1609446"/>
                    <a:pt x="412124" y="1627031"/>
                  </a:cubicBezTo>
                  <a:cubicBezTo>
                    <a:pt x="394371" y="1652392"/>
                    <a:pt x="377781" y="1678546"/>
                    <a:pt x="360609" y="1704304"/>
                  </a:cubicBezTo>
                  <a:lnTo>
                    <a:pt x="334851" y="1742940"/>
                  </a:lnTo>
                  <a:cubicBezTo>
                    <a:pt x="326265" y="1755819"/>
                    <a:pt x="320038" y="1770632"/>
                    <a:pt x="309093" y="1781577"/>
                  </a:cubicBezTo>
                  <a:cubicBezTo>
                    <a:pt x="259512" y="1831159"/>
                    <a:pt x="280560" y="1805060"/>
                    <a:pt x="244699" y="1858850"/>
                  </a:cubicBezTo>
                  <a:cubicBezTo>
                    <a:pt x="236113" y="1884608"/>
                    <a:pt x="225526" y="1962465"/>
                    <a:pt x="218941" y="1936124"/>
                  </a:cubicBezTo>
                  <a:cubicBezTo>
                    <a:pt x="214648" y="1918952"/>
                    <a:pt x="209533" y="1901965"/>
                    <a:pt x="206062" y="1884608"/>
                  </a:cubicBezTo>
                  <a:cubicBezTo>
                    <a:pt x="198697" y="1847782"/>
                    <a:pt x="190667" y="1780934"/>
                    <a:pt x="180305" y="1742940"/>
                  </a:cubicBezTo>
                  <a:cubicBezTo>
                    <a:pt x="180303" y="1742931"/>
                    <a:pt x="148109" y="1646354"/>
                    <a:pt x="141668" y="1627031"/>
                  </a:cubicBezTo>
                  <a:cubicBezTo>
                    <a:pt x="137375" y="1614152"/>
                    <a:pt x="132082" y="1601564"/>
                    <a:pt x="128789" y="1588394"/>
                  </a:cubicBezTo>
                  <a:cubicBezTo>
                    <a:pt x="120203" y="1554050"/>
                    <a:pt x="114225" y="1518947"/>
                    <a:pt x="103031" y="1485363"/>
                  </a:cubicBezTo>
                  <a:cubicBezTo>
                    <a:pt x="98738" y="1472484"/>
                    <a:pt x="93725" y="1459823"/>
                    <a:pt x="90153" y="1446726"/>
                  </a:cubicBezTo>
                  <a:cubicBezTo>
                    <a:pt x="80839" y="1412573"/>
                    <a:pt x="75590" y="1377279"/>
                    <a:pt x="64395" y="1343695"/>
                  </a:cubicBezTo>
                  <a:lnTo>
                    <a:pt x="25758" y="1227786"/>
                  </a:lnTo>
                  <a:cubicBezTo>
                    <a:pt x="21465" y="1214907"/>
                    <a:pt x="16172" y="1202319"/>
                    <a:pt x="12879" y="1189149"/>
                  </a:cubicBezTo>
                  <a:lnTo>
                    <a:pt x="0" y="1137633"/>
                  </a:lnTo>
                  <a:cubicBezTo>
                    <a:pt x="12726" y="1061277"/>
                    <a:pt x="32747" y="944848"/>
                    <a:pt x="38637" y="880056"/>
                  </a:cubicBezTo>
                  <a:cubicBezTo>
                    <a:pt x="42930" y="832833"/>
                    <a:pt x="44810" y="785329"/>
                    <a:pt x="51516" y="738388"/>
                  </a:cubicBezTo>
                  <a:cubicBezTo>
                    <a:pt x="57698" y="695114"/>
                    <a:pt x="94461" y="654652"/>
                    <a:pt x="115910" y="622478"/>
                  </a:cubicBezTo>
                  <a:lnTo>
                    <a:pt x="167426" y="545205"/>
                  </a:lnTo>
                  <a:cubicBezTo>
                    <a:pt x="176012" y="532326"/>
                    <a:pt x="182239" y="517514"/>
                    <a:pt x="193184" y="506569"/>
                  </a:cubicBezTo>
                  <a:cubicBezTo>
                    <a:pt x="206063" y="493690"/>
                    <a:pt x="220160" y="481924"/>
                    <a:pt x="231820" y="467932"/>
                  </a:cubicBezTo>
                  <a:cubicBezTo>
                    <a:pt x="285480" y="403540"/>
                    <a:pt x="225383" y="450757"/>
                    <a:pt x="296215" y="403538"/>
                  </a:cubicBezTo>
                  <a:cubicBezTo>
                    <a:pt x="343434" y="332706"/>
                    <a:pt x="296217" y="392803"/>
                    <a:pt x="360609" y="339143"/>
                  </a:cubicBezTo>
                  <a:cubicBezTo>
                    <a:pt x="374601" y="327483"/>
                    <a:pt x="384869" y="311689"/>
                    <a:pt x="399246" y="300507"/>
                  </a:cubicBezTo>
                  <a:cubicBezTo>
                    <a:pt x="423682" y="281501"/>
                    <a:pt x="454629" y="270881"/>
                    <a:pt x="476519" y="248991"/>
                  </a:cubicBezTo>
                  <a:cubicBezTo>
                    <a:pt x="489398" y="236112"/>
                    <a:pt x="500778" y="221537"/>
                    <a:pt x="515155" y="210355"/>
                  </a:cubicBezTo>
                  <a:cubicBezTo>
                    <a:pt x="539591" y="191349"/>
                    <a:pt x="566671" y="176011"/>
                    <a:pt x="592429" y="158839"/>
                  </a:cubicBezTo>
                  <a:lnTo>
                    <a:pt x="631065" y="133081"/>
                  </a:lnTo>
                  <a:lnTo>
                    <a:pt x="669702" y="107324"/>
                  </a:lnTo>
                  <a:cubicBezTo>
                    <a:pt x="682581" y="98738"/>
                    <a:pt x="693655" y="86461"/>
                    <a:pt x="708339" y="81566"/>
                  </a:cubicBezTo>
                  <a:cubicBezTo>
                    <a:pt x="721218" y="77273"/>
                    <a:pt x="736115" y="76832"/>
                    <a:pt x="746975" y="68687"/>
                  </a:cubicBezTo>
                  <a:cubicBezTo>
                    <a:pt x="754654" y="62927"/>
                    <a:pt x="742682" y="8586"/>
                    <a:pt x="746975" y="42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8000">
                    <a:shade val="30000"/>
                    <a:satMod val="115000"/>
                  </a:srgbClr>
                </a:gs>
                <a:gs pos="50000">
                  <a:srgbClr val="008000">
                    <a:shade val="67500"/>
                    <a:satMod val="115000"/>
                  </a:srgbClr>
                </a:gs>
                <a:gs pos="100000">
                  <a:srgbClr val="008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1371600" y="1905000"/>
              <a:ext cx="4962525" cy="3675062"/>
            </a:xfrm>
            <a:custGeom>
              <a:avLst/>
              <a:gdLst>
                <a:gd name="connsiteX0" fmla="*/ 60325 w 5680075"/>
                <a:gd name="connsiteY0" fmla="*/ 512762 h 3579812"/>
                <a:gd name="connsiteX1" fmla="*/ 584200 w 5680075"/>
                <a:gd name="connsiteY1" fmla="*/ 474662 h 3579812"/>
                <a:gd name="connsiteX2" fmla="*/ 1546225 w 5680075"/>
                <a:gd name="connsiteY2" fmla="*/ 255587 h 3579812"/>
                <a:gd name="connsiteX3" fmla="*/ 2689225 w 5680075"/>
                <a:gd name="connsiteY3" fmla="*/ 26987 h 3579812"/>
                <a:gd name="connsiteX4" fmla="*/ 3965575 w 5680075"/>
                <a:gd name="connsiteY4" fmla="*/ 417512 h 3579812"/>
                <a:gd name="connsiteX5" fmla="*/ 4918075 w 5680075"/>
                <a:gd name="connsiteY5" fmla="*/ 1446212 h 3579812"/>
                <a:gd name="connsiteX6" fmla="*/ 5432425 w 5680075"/>
                <a:gd name="connsiteY6" fmla="*/ 2503487 h 3579812"/>
                <a:gd name="connsiteX7" fmla="*/ 5680075 w 5680075"/>
                <a:gd name="connsiteY7" fmla="*/ 2951162 h 3579812"/>
                <a:gd name="connsiteX8" fmla="*/ 5432425 w 5680075"/>
                <a:gd name="connsiteY8" fmla="*/ 3265487 h 3579812"/>
                <a:gd name="connsiteX9" fmla="*/ 4546600 w 5680075"/>
                <a:gd name="connsiteY9" fmla="*/ 3541712 h 3579812"/>
                <a:gd name="connsiteX10" fmla="*/ 3489325 w 5680075"/>
                <a:gd name="connsiteY10" fmla="*/ 3494087 h 3579812"/>
                <a:gd name="connsiteX11" fmla="*/ 2632075 w 5680075"/>
                <a:gd name="connsiteY11" fmla="*/ 3132137 h 3579812"/>
                <a:gd name="connsiteX12" fmla="*/ 2155825 w 5680075"/>
                <a:gd name="connsiteY12" fmla="*/ 2503487 h 3579812"/>
                <a:gd name="connsiteX13" fmla="*/ 1612900 w 5680075"/>
                <a:gd name="connsiteY13" fmla="*/ 1874837 h 3579812"/>
                <a:gd name="connsiteX14" fmla="*/ 850900 w 5680075"/>
                <a:gd name="connsiteY14" fmla="*/ 1160462 h 3579812"/>
                <a:gd name="connsiteX15" fmla="*/ 222250 w 5680075"/>
                <a:gd name="connsiteY15" fmla="*/ 598487 h 3579812"/>
                <a:gd name="connsiteX16" fmla="*/ 60325 w 5680075"/>
                <a:gd name="connsiteY16" fmla="*/ 512762 h 35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80075" h="3579812">
                  <a:moveTo>
                    <a:pt x="60325" y="512762"/>
                  </a:moveTo>
                  <a:cubicBezTo>
                    <a:pt x="120650" y="492125"/>
                    <a:pt x="336550" y="517524"/>
                    <a:pt x="584200" y="474662"/>
                  </a:cubicBezTo>
                  <a:cubicBezTo>
                    <a:pt x="831850" y="431800"/>
                    <a:pt x="1195387" y="330200"/>
                    <a:pt x="1546225" y="255587"/>
                  </a:cubicBezTo>
                  <a:cubicBezTo>
                    <a:pt x="1897063" y="180974"/>
                    <a:pt x="2286000" y="0"/>
                    <a:pt x="2689225" y="26987"/>
                  </a:cubicBezTo>
                  <a:cubicBezTo>
                    <a:pt x="3092450" y="53974"/>
                    <a:pt x="3594100" y="180975"/>
                    <a:pt x="3965575" y="417512"/>
                  </a:cubicBezTo>
                  <a:cubicBezTo>
                    <a:pt x="4337050" y="654050"/>
                    <a:pt x="4673600" y="1098550"/>
                    <a:pt x="4918075" y="1446212"/>
                  </a:cubicBezTo>
                  <a:cubicBezTo>
                    <a:pt x="5162550" y="1793875"/>
                    <a:pt x="5305425" y="2252662"/>
                    <a:pt x="5432425" y="2503487"/>
                  </a:cubicBezTo>
                  <a:cubicBezTo>
                    <a:pt x="5559425" y="2754312"/>
                    <a:pt x="5680075" y="2824162"/>
                    <a:pt x="5680075" y="2951162"/>
                  </a:cubicBezTo>
                  <a:cubicBezTo>
                    <a:pt x="5680075" y="3078162"/>
                    <a:pt x="5621338" y="3167062"/>
                    <a:pt x="5432425" y="3265487"/>
                  </a:cubicBezTo>
                  <a:cubicBezTo>
                    <a:pt x="5243513" y="3363912"/>
                    <a:pt x="4870450" y="3503612"/>
                    <a:pt x="4546600" y="3541712"/>
                  </a:cubicBezTo>
                  <a:cubicBezTo>
                    <a:pt x="4222750" y="3579812"/>
                    <a:pt x="3808413" y="3562350"/>
                    <a:pt x="3489325" y="3494087"/>
                  </a:cubicBezTo>
                  <a:cubicBezTo>
                    <a:pt x="3170238" y="3425825"/>
                    <a:pt x="2854325" y="3297237"/>
                    <a:pt x="2632075" y="3132137"/>
                  </a:cubicBezTo>
                  <a:cubicBezTo>
                    <a:pt x="2409825" y="2967037"/>
                    <a:pt x="2325687" y="2713037"/>
                    <a:pt x="2155825" y="2503487"/>
                  </a:cubicBezTo>
                  <a:cubicBezTo>
                    <a:pt x="1985963" y="2293937"/>
                    <a:pt x="1830387" y="2098674"/>
                    <a:pt x="1612900" y="1874837"/>
                  </a:cubicBezTo>
                  <a:cubicBezTo>
                    <a:pt x="1395413" y="1651000"/>
                    <a:pt x="1082675" y="1373187"/>
                    <a:pt x="850900" y="1160462"/>
                  </a:cubicBezTo>
                  <a:cubicBezTo>
                    <a:pt x="619125" y="947737"/>
                    <a:pt x="354013" y="704850"/>
                    <a:pt x="222250" y="598487"/>
                  </a:cubicBezTo>
                  <a:cubicBezTo>
                    <a:pt x="90488" y="492125"/>
                    <a:pt x="0" y="533399"/>
                    <a:pt x="60325" y="512762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3" name="Can 62"/>
            <p:cNvSpPr/>
            <p:nvPr/>
          </p:nvSpPr>
          <p:spPr bwMode="auto">
            <a:xfrm>
              <a:off x="6115050" y="5195887"/>
              <a:ext cx="787400" cy="765175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 rot="14844364" flipH="1">
              <a:off x="6842125" y="3640137"/>
              <a:ext cx="560388" cy="1147762"/>
            </a:xfrm>
            <a:custGeom>
              <a:avLst/>
              <a:gdLst>
                <a:gd name="connsiteX0" fmla="*/ 746975 w 986313"/>
                <a:gd name="connsiteY0" fmla="*/ 4293 h 1962465"/>
                <a:gd name="connsiteX1" fmla="*/ 772733 w 986313"/>
                <a:gd name="connsiteY1" fmla="*/ 42929 h 1962465"/>
                <a:gd name="connsiteX2" fmla="*/ 811370 w 986313"/>
                <a:gd name="connsiteY2" fmla="*/ 68687 h 1962465"/>
                <a:gd name="connsiteX3" fmla="*/ 862885 w 986313"/>
                <a:gd name="connsiteY3" fmla="*/ 145960 h 1962465"/>
                <a:gd name="connsiteX4" fmla="*/ 888643 w 986313"/>
                <a:gd name="connsiteY4" fmla="*/ 184597 h 1962465"/>
                <a:gd name="connsiteX5" fmla="*/ 901522 w 986313"/>
                <a:gd name="connsiteY5" fmla="*/ 236112 h 1962465"/>
                <a:gd name="connsiteX6" fmla="*/ 940158 w 986313"/>
                <a:gd name="connsiteY6" fmla="*/ 352022 h 1962465"/>
                <a:gd name="connsiteX7" fmla="*/ 953037 w 986313"/>
                <a:gd name="connsiteY7" fmla="*/ 390659 h 1962465"/>
                <a:gd name="connsiteX8" fmla="*/ 965916 w 986313"/>
                <a:gd name="connsiteY8" fmla="*/ 429295 h 1962465"/>
                <a:gd name="connsiteX9" fmla="*/ 965916 w 986313"/>
                <a:gd name="connsiteY9" fmla="*/ 751267 h 1962465"/>
                <a:gd name="connsiteX10" fmla="*/ 953037 w 986313"/>
                <a:gd name="connsiteY10" fmla="*/ 854298 h 1962465"/>
                <a:gd name="connsiteX11" fmla="*/ 927279 w 986313"/>
                <a:gd name="connsiteY11" fmla="*/ 931571 h 1962465"/>
                <a:gd name="connsiteX12" fmla="*/ 914400 w 986313"/>
                <a:gd name="connsiteY12" fmla="*/ 983087 h 1962465"/>
                <a:gd name="connsiteX13" fmla="*/ 850006 w 986313"/>
                <a:gd name="connsiteY13" fmla="*/ 1060360 h 1962465"/>
                <a:gd name="connsiteX14" fmla="*/ 824248 w 986313"/>
                <a:gd name="connsiteY14" fmla="*/ 1098997 h 1962465"/>
                <a:gd name="connsiteX15" fmla="*/ 746975 w 986313"/>
                <a:gd name="connsiteY15" fmla="*/ 1176270 h 1962465"/>
                <a:gd name="connsiteX16" fmla="*/ 682581 w 986313"/>
                <a:gd name="connsiteY16" fmla="*/ 1292180 h 1962465"/>
                <a:gd name="connsiteX17" fmla="*/ 643944 w 986313"/>
                <a:gd name="connsiteY17" fmla="*/ 1317938 h 1962465"/>
                <a:gd name="connsiteX18" fmla="*/ 592429 w 986313"/>
                <a:gd name="connsiteY18" fmla="*/ 1395211 h 1962465"/>
                <a:gd name="connsiteX19" fmla="*/ 566671 w 986313"/>
                <a:gd name="connsiteY19" fmla="*/ 1433847 h 1962465"/>
                <a:gd name="connsiteX20" fmla="*/ 528034 w 986313"/>
                <a:gd name="connsiteY20" fmla="*/ 1459605 h 1962465"/>
                <a:gd name="connsiteX21" fmla="*/ 476519 w 986313"/>
                <a:gd name="connsiteY21" fmla="*/ 1536878 h 1962465"/>
                <a:gd name="connsiteX22" fmla="*/ 450761 w 986313"/>
                <a:gd name="connsiteY22" fmla="*/ 1575515 h 1962465"/>
                <a:gd name="connsiteX23" fmla="*/ 412124 w 986313"/>
                <a:gd name="connsiteY23" fmla="*/ 1627031 h 1962465"/>
                <a:gd name="connsiteX24" fmla="*/ 360609 w 986313"/>
                <a:gd name="connsiteY24" fmla="*/ 1704304 h 1962465"/>
                <a:gd name="connsiteX25" fmla="*/ 334851 w 986313"/>
                <a:gd name="connsiteY25" fmla="*/ 1742940 h 1962465"/>
                <a:gd name="connsiteX26" fmla="*/ 309093 w 986313"/>
                <a:gd name="connsiteY26" fmla="*/ 1781577 h 1962465"/>
                <a:gd name="connsiteX27" fmla="*/ 244699 w 986313"/>
                <a:gd name="connsiteY27" fmla="*/ 1858850 h 1962465"/>
                <a:gd name="connsiteX28" fmla="*/ 218941 w 986313"/>
                <a:gd name="connsiteY28" fmla="*/ 1936124 h 1962465"/>
                <a:gd name="connsiteX29" fmla="*/ 206062 w 986313"/>
                <a:gd name="connsiteY29" fmla="*/ 1884608 h 1962465"/>
                <a:gd name="connsiteX30" fmla="*/ 180305 w 986313"/>
                <a:gd name="connsiteY30" fmla="*/ 1742940 h 1962465"/>
                <a:gd name="connsiteX31" fmla="*/ 141668 w 986313"/>
                <a:gd name="connsiteY31" fmla="*/ 1627031 h 1962465"/>
                <a:gd name="connsiteX32" fmla="*/ 128789 w 986313"/>
                <a:gd name="connsiteY32" fmla="*/ 1588394 h 1962465"/>
                <a:gd name="connsiteX33" fmla="*/ 103031 w 986313"/>
                <a:gd name="connsiteY33" fmla="*/ 1485363 h 1962465"/>
                <a:gd name="connsiteX34" fmla="*/ 90153 w 986313"/>
                <a:gd name="connsiteY34" fmla="*/ 1446726 h 1962465"/>
                <a:gd name="connsiteX35" fmla="*/ 64395 w 986313"/>
                <a:gd name="connsiteY35" fmla="*/ 1343695 h 1962465"/>
                <a:gd name="connsiteX36" fmla="*/ 25758 w 986313"/>
                <a:gd name="connsiteY36" fmla="*/ 1227786 h 1962465"/>
                <a:gd name="connsiteX37" fmla="*/ 12879 w 986313"/>
                <a:gd name="connsiteY37" fmla="*/ 1189149 h 1962465"/>
                <a:gd name="connsiteX38" fmla="*/ 0 w 986313"/>
                <a:gd name="connsiteY38" fmla="*/ 1137633 h 1962465"/>
                <a:gd name="connsiteX39" fmla="*/ 38637 w 986313"/>
                <a:gd name="connsiteY39" fmla="*/ 880056 h 1962465"/>
                <a:gd name="connsiteX40" fmla="*/ 51516 w 986313"/>
                <a:gd name="connsiteY40" fmla="*/ 738388 h 1962465"/>
                <a:gd name="connsiteX41" fmla="*/ 115910 w 986313"/>
                <a:gd name="connsiteY41" fmla="*/ 622478 h 1962465"/>
                <a:gd name="connsiteX42" fmla="*/ 167426 w 986313"/>
                <a:gd name="connsiteY42" fmla="*/ 545205 h 1962465"/>
                <a:gd name="connsiteX43" fmla="*/ 193184 w 986313"/>
                <a:gd name="connsiteY43" fmla="*/ 506569 h 1962465"/>
                <a:gd name="connsiteX44" fmla="*/ 231820 w 986313"/>
                <a:gd name="connsiteY44" fmla="*/ 467932 h 1962465"/>
                <a:gd name="connsiteX45" fmla="*/ 296215 w 986313"/>
                <a:gd name="connsiteY45" fmla="*/ 403538 h 1962465"/>
                <a:gd name="connsiteX46" fmla="*/ 360609 w 986313"/>
                <a:gd name="connsiteY46" fmla="*/ 339143 h 1962465"/>
                <a:gd name="connsiteX47" fmla="*/ 399246 w 986313"/>
                <a:gd name="connsiteY47" fmla="*/ 300507 h 1962465"/>
                <a:gd name="connsiteX48" fmla="*/ 476519 w 986313"/>
                <a:gd name="connsiteY48" fmla="*/ 248991 h 1962465"/>
                <a:gd name="connsiteX49" fmla="*/ 515155 w 986313"/>
                <a:gd name="connsiteY49" fmla="*/ 210355 h 1962465"/>
                <a:gd name="connsiteX50" fmla="*/ 592429 w 986313"/>
                <a:gd name="connsiteY50" fmla="*/ 158839 h 1962465"/>
                <a:gd name="connsiteX51" fmla="*/ 631065 w 986313"/>
                <a:gd name="connsiteY51" fmla="*/ 133081 h 1962465"/>
                <a:gd name="connsiteX52" fmla="*/ 669702 w 986313"/>
                <a:gd name="connsiteY52" fmla="*/ 107324 h 1962465"/>
                <a:gd name="connsiteX53" fmla="*/ 708339 w 986313"/>
                <a:gd name="connsiteY53" fmla="*/ 81566 h 1962465"/>
                <a:gd name="connsiteX54" fmla="*/ 746975 w 986313"/>
                <a:gd name="connsiteY54" fmla="*/ 68687 h 1962465"/>
                <a:gd name="connsiteX55" fmla="*/ 746975 w 986313"/>
                <a:gd name="connsiteY55" fmla="*/ 4293 h 196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86313" h="1962465">
                  <a:moveTo>
                    <a:pt x="746975" y="4293"/>
                  </a:moveTo>
                  <a:cubicBezTo>
                    <a:pt x="751268" y="0"/>
                    <a:pt x="761788" y="31984"/>
                    <a:pt x="772733" y="42929"/>
                  </a:cubicBezTo>
                  <a:cubicBezTo>
                    <a:pt x="783678" y="53874"/>
                    <a:pt x="801177" y="57038"/>
                    <a:pt x="811370" y="68687"/>
                  </a:cubicBezTo>
                  <a:cubicBezTo>
                    <a:pt x="831755" y="91984"/>
                    <a:pt x="845713" y="120202"/>
                    <a:pt x="862885" y="145960"/>
                  </a:cubicBezTo>
                  <a:lnTo>
                    <a:pt x="888643" y="184597"/>
                  </a:lnTo>
                  <a:cubicBezTo>
                    <a:pt x="892936" y="201769"/>
                    <a:pt x="896436" y="219158"/>
                    <a:pt x="901522" y="236112"/>
                  </a:cubicBezTo>
                  <a:cubicBezTo>
                    <a:pt x="901541" y="236175"/>
                    <a:pt x="933708" y="332672"/>
                    <a:pt x="940158" y="352022"/>
                  </a:cubicBezTo>
                  <a:lnTo>
                    <a:pt x="953037" y="390659"/>
                  </a:lnTo>
                  <a:lnTo>
                    <a:pt x="965916" y="429295"/>
                  </a:lnTo>
                  <a:cubicBezTo>
                    <a:pt x="986313" y="592471"/>
                    <a:pt x="984101" y="523961"/>
                    <a:pt x="965916" y="751267"/>
                  </a:cubicBezTo>
                  <a:cubicBezTo>
                    <a:pt x="963156" y="785768"/>
                    <a:pt x="960289" y="820455"/>
                    <a:pt x="953037" y="854298"/>
                  </a:cubicBezTo>
                  <a:cubicBezTo>
                    <a:pt x="947348" y="880846"/>
                    <a:pt x="933864" y="905231"/>
                    <a:pt x="927279" y="931571"/>
                  </a:cubicBezTo>
                  <a:cubicBezTo>
                    <a:pt x="922986" y="948743"/>
                    <a:pt x="921372" y="966818"/>
                    <a:pt x="914400" y="983087"/>
                  </a:cubicBezTo>
                  <a:cubicBezTo>
                    <a:pt x="897470" y="1022591"/>
                    <a:pt x="877313" y="1027592"/>
                    <a:pt x="850006" y="1060360"/>
                  </a:cubicBezTo>
                  <a:cubicBezTo>
                    <a:pt x="840097" y="1072251"/>
                    <a:pt x="834531" y="1087428"/>
                    <a:pt x="824248" y="1098997"/>
                  </a:cubicBezTo>
                  <a:cubicBezTo>
                    <a:pt x="800047" y="1126223"/>
                    <a:pt x="746975" y="1176270"/>
                    <a:pt x="746975" y="1176270"/>
                  </a:cubicBezTo>
                  <a:cubicBezTo>
                    <a:pt x="733554" y="1216532"/>
                    <a:pt x="720539" y="1266875"/>
                    <a:pt x="682581" y="1292180"/>
                  </a:cubicBezTo>
                  <a:lnTo>
                    <a:pt x="643944" y="1317938"/>
                  </a:lnTo>
                  <a:lnTo>
                    <a:pt x="592429" y="1395211"/>
                  </a:lnTo>
                  <a:cubicBezTo>
                    <a:pt x="583843" y="1408090"/>
                    <a:pt x="579550" y="1425261"/>
                    <a:pt x="566671" y="1433847"/>
                  </a:cubicBezTo>
                  <a:lnTo>
                    <a:pt x="528034" y="1459605"/>
                  </a:lnTo>
                  <a:cubicBezTo>
                    <a:pt x="505401" y="1527505"/>
                    <a:pt x="530114" y="1472564"/>
                    <a:pt x="476519" y="1536878"/>
                  </a:cubicBezTo>
                  <a:cubicBezTo>
                    <a:pt x="466610" y="1548769"/>
                    <a:pt x="459758" y="1562920"/>
                    <a:pt x="450761" y="1575515"/>
                  </a:cubicBezTo>
                  <a:cubicBezTo>
                    <a:pt x="438285" y="1592982"/>
                    <a:pt x="424433" y="1609446"/>
                    <a:pt x="412124" y="1627031"/>
                  </a:cubicBezTo>
                  <a:cubicBezTo>
                    <a:pt x="394371" y="1652392"/>
                    <a:pt x="377781" y="1678546"/>
                    <a:pt x="360609" y="1704304"/>
                  </a:cubicBezTo>
                  <a:lnTo>
                    <a:pt x="334851" y="1742940"/>
                  </a:lnTo>
                  <a:cubicBezTo>
                    <a:pt x="326265" y="1755819"/>
                    <a:pt x="320038" y="1770632"/>
                    <a:pt x="309093" y="1781577"/>
                  </a:cubicBezTo>
                  <a:cubicBezTo>
                    <a:pt x="259512" y="1831159"/>
                    <a:pt x="280560" y="1805060"/>
                    <a:pt x="244699" y="1858850"/>
                  </a:cubicBezTo>
                  <a:cubicBezTo>
                    <a:pt x="236113" y="1884608"/>
                    <a:pt x="225526" y="1962465"/>
                    <a:pt x="218941" y="1936124"/>
                  </a:cubicBezTo>
                  <a:cubicBezTo>
                    <a:pt x="214648" y="1918952"/>
                    <a:pt x="209533" y="1901965"/>
                    <a:pt x="206062" y="1884608"/>
                  </a:cubicBezTo>
                  <a:cubicBezTo>
                    <a:pt x="198697" y="1847782"/>
                    <a:pt x="190667" y="1780934"/>
                    <a:pt x="180305" y="1742940"/>
                  </a:cubicBezTo>
                  <a:cubicBezTo>
                    <a:pt x="180303" y="1742931"/>
                    <a:pt x="148109" y="1646354"/>
                    <a:pt x="141668" y="1627031"/>
                  </a:cubicBezTo>
                  <a:cubicBezTo>
                    <a:pt x="137375" y="1614152"/>
                    <a:pt x="132082" y="1601564"/>
                    <a:pt x="128789" y="1588394"/>
                  </a:cubicBezTo>
                  <a:cubicBezTo>
                    <a:pt x="120203" y="1554050"/>
                    <a:pt x="114225" y="1518947"/>
                    <a:pt x="103031" y="1485363"/>
                  </a:cubicBezTo>
                  <a:cubicBezTo>
                    <a:pt x="98738" y="1472484"/>
                    <a:pt x="93725" y="1459823"/>
                    <a:pt x="90153" y="1446726"/>
                  </a:cubicBezTo>
                  <a:cubicBezTo>
                    <a:pt x="80839" y="1412573"/>
                    <a:pt x="75590" y="1377279"/>
                    <a:pt x="64395" y="1343695"/>
                  </a:cubicBezTo>
                  <a:lnTo>
                    <a:pt x="25758" y="1227786"/>
                  </a:lnTo>
                  <a:cubicBezTo>
                    <a:pt x="21465" y="1214907"/>
                    <a:pt x="16172" y="1202319"/>
                    <a:pt x="12879" y="1189149"/>
                  </a:cubicBezTo>
                  <a:lnTo>
                    <a:pt x="0" y="1137633"/>
                  </a:lnTo>
                  <a:cubicBezTo>
                    <a:pt x="12726" y="1061277"/>
                    <a:pt x="32747" y="944848"/>
                    <a:pt x="38637" y="880056"/>
                  </a:cubicBezTo>
                  <a:cubicBezTo>
                    <a:pt x="42930" y="832833"/>
                    <a:pt x="44810" y="785329"/>
                    <a:pt x="51516" y="738388"/>
                  </a:cubicBezTo>
                  <a:cubicBezTo>
                    <a:pt x="57698" y="695114"/>
                    <a:pt x="94461" y="654652"/>
                    <a:pt x="115910" y="622478"/>
                  </a:cubicBezTo>
                  <a:lnTo>
                    <a:pt x="167426" y="545205"/>
                  </a:lnTo>
                  <a:cubicBezTo>
                    <a:pt x="176012" y="532326"/>
                    <a:pt x="182239" y="517514"/>
                    <a:pt x="193184" y="506569"/>
                  </a:cubicBezTo>
                  <a:cubicBezTo>
                    <a:pt x="206063" y="493690"/>
                    <a:pt x="220160" y="481924"/>
                    <a:pt x="231820" y="467932"/>
                  </a:cubicBezTo>
                  <a:cubicBezTo>
                    <a:pt x="285480" y="403540"/>
                    <a:pt x="225383" y="450757"/>
                    <a:pt x="296215" y="403538"/>
                  </a:cubicBezTo>
                  <a:cubicBezTo>
                    <a:pt x="343434" y="332706"/>
                    <a:pt x="296217" y="392803"/>
                    <a:pt x="360609" y="339143"/>
                  </a:cubicBezTo>
                  <a:cubicBezTo>
                    <a:pt x="374601" y="327483"/>
                    <a:pt x="384869" y="311689"/>
                    <a:pt x="399246" y="300507"/>
                  </a:cubicBezTo>
                  <a:cubicBezTo>
                    <a:pt x="423682" y="281501"/>
                    <a:pt x="454629" y="270881"/>
                    <a:pt x="476519" y="248991"/>
                  </a:cubicBezTo>
                  <a:cubicBezTo>
                    <a:pt x="489398" y="236112"/>
                    <a:pt x="500778" y="221537"/>
                    <a:pt x="515155" y="210355"/>
                  </a:cubicBezTo>
                  <a:cubicBezTo>
                    <a:pt x="539591" y="191349"/>
                    <a:pt x="566671" y="176011"/>
                    <a:pt x="592429" y="158839"/>
                  </a:cubicBezTo>
                  <a:lnTo>
                    <a:pt x="631065" y="133081"/>
                  </a:lnTo>
                  <a:lnTo>
                    <a:pt x="669702" y="107324"/>
                  </a:lnTo>
                  <a:cubicBezTo>
                    <a:pt x="682581" y="98738"/>
                    <a:pt x="693655" y="86461"/>
                    <a:pt x="708339" y="81566"/>
                  </a:cubicBezTo>
                  <a:cubicBezTo>
                    <a:pt x="721218" y="77273"/>
                    <a:pt x="736115" y="76832"/>
                    <a:pt x="746975" y="68687"/>
                  </a:cubicBezTo>
                  <a:cubicBezTo>
                    <a:pt x="754654" y="62927"/>
                    <a:pt x="742682" y="8586"/>
                    <a:pt x="746975" y="42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8000">
                    <a:shade val="30000"/>
                    <a:satMod val="115000"/>
                  </a:srgbClr>
                </a:gs>
                <a:gs pos="50000">
                  <a:srgbClr val="008000">
                    <a:shade val="67500"/>
                    <a:satMod val="115000"/>
                  </a:srgbClr>
                </a:gs>
                <a:gs pos="100000">
                  <a:srgbClr val="008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1" name="Freeform 70"/>
            <p:cNvSpPr/>
            <p:nvPr/>
          </p:nvSpPr>
          <p:spPr bwMode="auto">
            <a:xfrm rot="6802795">
              <a:off x="6086476" y="3484562"/>
              <a:ext cx="266700" cy="536575"/>
            </a:xfrm>
            <a:custGeom>
              <a:avLst/>
              <a:gdLst>
                <a:gd name="connsiteX0" fmla="*/ 746975 w 986313"/>
                <a:gd name="connsiteY0" fmla="*/ 4293 h 1962465"/>
                <a:gd name="connsiteX1" fmla="*/ 772733 w 986313"/>
                <a:gd name="connsiteY1" fmla="*/ 42929 h 1962465"/>
                <a:gd name="connsiteX2" fmla="*/ 811370 w 986313"/>
                <a:gd name="connsiteY2" fmla="*/ 68687 h 1962465"/>
                <a:gd name="connsiteX3" fmla="*/ 862885 w 986313"/>
                <a:gd name="connsiteY3" fmla="*/ 145960 h 1962465"/>
                <a:gd name="connsiteX4" fmla="*/ 888643 w 986313"/>
                <a:gd name="connsiteY4" fmla="*/ 184597 h 1962465"/>
                <a:gd name="connsiteX5" fmla="*/ 901522 w 986313"/>
                <a:gd name="connsiteY5" fmla="*/ 236112 h 1962465"/>
                <a:gd name="connsiteX6" fmla="*/ 940158 w 986313"/>
                <a:gd name="connsiteY6" fmla="*/ 352022 h 1962465"/>
                <a:gd name="connsiteX7" fmla="*/ 953037 w 986313"/>
                <a:gd name="connsiteY7" fmla="*/ 390659 h 1962465"/>
                <a:gd name="connsiteX8" fmla="*/ 965916 w 986313"/>
                <a:gd name="connsiteY8" fmla="*/ 429295 h 1962465"/>
                <a:gd name="connsiteX9" fmla="*/ 965916 w 986313"/>
                <a:gd name="connsiteY9" fmla="*/ 751267 h 1962465"/>
                <a:gd name="connsiteX10" fmla="*/ 953037 w 986313"/>
                <a:gd name="connsiteY10" fmla="*/ 854298 h 1962465"/>
                <a:gd name="connsiteX11" fmla="*/ 927279 w 986313"/>
                <a:gd name="connsiteY11" fmla="*/ 931571 h 1962465"/>
                <a:gd name="connsiteX12" fmla="*/ 914400 w 986313"/>
                <a:gd name="connsiteY12" fmla="*/ 983087 h 1962465"/>
                <a:gd name="connsiteX13" fmla="*/ 850006 w 986313"/>
                <a:gd name="connsiteY13" fmla="*/ 1060360 h 1962465"/>
                <a:gd name="connsiteX14" fmla="*/ 824248 w 986313"/>
                <a:gd name="connsiteY14" fmla="*/ 1098997 h 1962465"/>
                <a:gd name="connsiteX15" fmla="*/ 746975 w 986313"/>
                <a:gd name="connsiteY15" fmla="*/ 1176270 h 1962465"/>
                <a:gd name="connsiteX16" fmla="*/ 682581 w 986313"/>
                <a:gd name="connsiteY16" fmla="*/ 1292180 h 1962465"/>
                <a:gd name="connsiteX17" fmla="*/ 643944 w 986313"/>
                <a:gd name="connsiteY17" fmla="*/ 1317938 h 1962465"/>
                <a:gd name="connsiteX18" fmla="*/ 592429 w 986313"/>
                <a:gd name="connsiteY18" fmla="*/ 1395211 h 1962465"/>
                <a:gd name="connsiteX19" fmla="*/ 566671 w 986313"/>
                <a:gd name="connsiteY19" fmla="*/ 1433847 h 1962465"/>
                <a:gd name="connsiteX20" fmla="*/ 528034 w 986313"/>
                <a:gd name="connsiteY20" fmla="*/ 1459605 h 1962465"/>
                <a:gd name="connsiteX21" fmla="*/ 476519 w 986313"/>
                <a:gd name="connsiteY21" fmla="*/ 1536878 h 1962465"/>
                <a:gd name="connsiteX22" fmla="*/ 450761 w 986313"/>
                <a:gd name="connsiteY22" fmla="*/ 1575515 h 1962465"/>
                <a:gd name="connsiteX23" fmla="*/ 412124 w 986313"/>
                <a:gd name="connsiteY23" fmla="*/ 1627031 h 1962465"/>
                <a:gd name="connsiteX24" fmla="*/ 360609 w 986313"/>
                <a:gd name="connsiteY24" fmla="*/ 1704304 h 1962465"/>
                <a:gd name="connsiteX25" fmla="*/ 334851 w 986313"/>
                <a:gd name="connsiteY25" fmla="*/ 1742940 h 1962465"/>
                <a:gd name="connsiteX26" fmla="*/ 309093 w 986313"/>
                <a:gd name="connsiteY26" fmla="*/ 1781577 h 1962465"/>
                <a:gd name="connsiteX27" fmla="*/ 244699 w 986313"/>
                <a:gd name="connsiteY27" fmla="*/ 1858850 h 1962465"/>
                <a:gd name="connsiteX28" fmla="*/ 218941 w 986313"/>
                <a:gd name="connsiteY28" fmla="*/ 1936124 h 1962465"/>
                <a:gd name="connsiteX29" fmla="*/ 206062 w 986313"/>
                <a:gd name="connsiteY29" fmla="*/ 1884608 h 1962465"/>
                <a:gd name="connsiteX30" fmla="*/ 180305 w 986313"/>
                <a:gd name="connsiteY30" fmla="*/ 1742940 h 1962465"/>
                <a:gd name="connsiteX31" fmla="*/ 141668 w 986313"/>
                <a:gd name="connsiteY31" fmla="*/ 1627031 h 1962465"/>
                <a:gd name="connsiteX32" fmla="*/ 128789 w 986313"/>
                <a:gd name="connsiteY32" fmla="*/ 1588394 h 1962465"/>
                <a:gd name="connsiteX33" fmla="*/ 103031 w 986313"/>
                <a:gd name="connsiteY33" fmla="*/ 1485363 h 1962465"/>
                <a:gd name="connsiteX34" fmla="*/ 90153 w 986313"/>
                <a:gd name="connsiteY34" fmla="*/ 1446726 h 1962465"/>
                <a:gd name="connsiteX35" fmla="*/ 64395 w 986313"/>
                <a:gd name="connsiteY35" fmla="*/ 1343695 h 1962465"/>
                <a:gd name="connsiteX36" fmla="*/ 25758 w 986313"/>
                <a:gd name="connsiteY36" fmla="*/ 1227786 h 1962465"/>
                <a:gd name="connsiteX37" fmla="*/ 12879 w 986313"/>
                <a:gd name="connsiteY37" fmla="*/ 1189149 h 1962465"/>
                <a:gd name="connsiteX38" fmla="*/ 0 w 986313"/>
                <a:gd name="connsiteY38" fmla="*/ 1137633 h 1962465"/>
                <a:gd name="connsiteX39" fmla="*/ 38637 w 986313"/>
                <a:gd name="connsiteY39" fmla="*/ 880056 h 1962465"/>
                <a:gd name="connsiteX40" fmla="*/ 51516 w 986313"/>
                <a:gd name="connsiteY40" fmla="*/ 738388 h 1962465"/>
                <a:gd name="connsiteX41" fmla="*/ 115910 w 986313"/>
                <a:gd name="connsiteY41" fmla="*/ 622478 h 1962465"/>
                <a:gd name="connsiteX42" fmla="*/ 167426 w 986313"/>
                <a:gd name="connsiteY42" fmla="*/ 545205 h 1962465"/>
                <a:gd name="connsiteX43" fmla="*/ 193184 w 986313"/>
                <a:gd name="connsiteY43" fmla="*/ 506569 h 1962465"/>
                <a:gd name="connsiteX44" fmla="*/ 231820 w 986313"/>
                <a:gd name="connsiteY44" fmla="*/ 467932 h 1962465"/>
                <a:gd name="connsiteX45" fmla="*/ 296215 w 986313"/>
                <a:gd name="connsiteY45" fmla="*/ 403538 h 1962465"/>
                <a:gd name="connsiteX46" fmla="*/ 360609 w 986313"/>
                <a:gd name="connsiteY46" fmla="*/ 339143 h 1962465"/>
                <a:gd name="connsiteX47" fmla="*/ 399246 w 986313"/>
                <a:gd name="connsiteY47" fmla="*/ 300507 h 1962465"/>
                <a:gd name="connsiteX48" fmla="*/ 476519 w 986313"/>
                <a:gd name="connsiteY48" fmla="*/ 248991 h 1962465"/>
                <a:gd name="connsiteX49" fmla="*/ 515155 w 986313"/>
                <a:gd name="connsiteY49" fmla="*/ 210355 h 1962465"/>
                <a:gd name="connsiteX50" fmla="*/ 592429 w 986313"/>
                <a:gd name="connsiteY50" fmla="*/ 158839 h 1962465"/>
                <a:gd name="connsiteX51" fmla="*/ 631065 w 986313"/>
                <a:gd name="connsiteY51" fmla="*/ 133081 h 1962465"/>
                <a:gd name="connsiteX52" fmla="*/ 669702 w 986313"/>
                <a:gd name="connsiteY52" fmla="*/ 107324 h 1962465"/>
                <a:gd name="connsiteX53" fmla="*/ 708339 w 986313"/>
                <a:gd name="connsiteY53" fmla="*/ 81566 h 1962465"/>
                <a:gd name="connsiteX54" fmla="*/ 746975 w 986313"/>
                <a:gd name="connsiteY54" fmla="*/ 68687 h 1962465"/>
                <a:gd name="connsiteX55" fmla="*/ 746975 w 986313"/>
                <a:gd name="connsiteY55" fmla="*/ 4293 h 196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86313" h="1962465">
                  <a:moveTo>
                    <a:pt x="746975" y="4293"/>
                  </a:moveTo>
                  <a:cubicBezTo>
                    <a:pt x="751268" y="0"/>
                    <a:pt x="761788" y="31984"/>
                    <a:pt x="772733" y="42929"/>
                  </a:cubicBezTo>
                  <a:cubicBezTo>
                    <a:pt x="783678" y="53874"/>
                    <a:pt x="801177" y="57038"/>
                    <a:pt x="811370" y="68687"/>
                  </a:cubicBezTo>
                  <a:cubicBezTo>
                    <a:pt x="831755" y="91984"/>
                    <a:pt x="845713" y="120202"/>
                    <a:pt x="862885" y="145960"/>
                  </a:cubicBezTo>
                  <a:lnTo>
                    <a:pt x="888643" y="184597"/>
                  </a:lnTo>
                  <a:cubicBezTo>
                    <a:pt x="892936" y="201769"/>
                    <a:pt x="896436" y="219158"/>
                    <a:pt x="901522" y="236112"/>
                  </a:cubicBezTo>
                  <a:cubicBezTo>
                    <a:pt x="901541" y="236175"/>
                    <a:pt x="933708" y="332672"/>
                    <a:pt x="940158" y="352022"/>
                  </a:cubicBezTo>
                  <a:lnTo>
                    <a:pt x="953037" y="390659"/>
                  </a:lnTo>
                  <a:lnTo>
                    <a:pt x="965916" y="429295"/>
                  </a:lnTo>
                  <a:cubicBezTo>
                    <a:pt x="986313" y="592471"/>
                    <a:pt x="984101" y="523961"/>
                    <a:pt x="965916" y="751267"/>
                  </a:cubicBezTo>
                  <a:cubicBezTo>
                    <a:pt x="963156" y="785768"/>
                    <a:pt x="960289" y="820455"/>
                    <a:pt x="953037" y="854298"/>
                  </a:cubicBezTo>
                  <a:cubicBezTo>
                    <a:pt x="947348" y="880846"/>
                    <a:pt x="933864" y="905231"/>
                    <a:pt x="927279" y="931571"/>
                  </a:cubicBezTo>
                  <a:cubicBezTo>
                    <a:pt x="922986" y="948743"/>
                    <a:pt x="921372" y="966818"/>
                    <a:pt x="914400" y="983087"/>
                  </a:cubicBezTo>
                  <a:cubicBezTo>
                    <a:pt x="897470" y="1022591"/>
                    <a:pt x="877313" y="1027592"/>
                    <a:pt x="850006" y="1060360"/>
                  </a:cubicBezTo>
                  <a:cubicBezTo>
                    <a:pt x="840097" y="1072251"/>
                    <a:pt x="834531" y="1087428"/>
                    <a:pt x="824248" y="1098997"/>
                  </a:cubicBezTo>
                  <a:cubicBezTo>
                    <a:pt x="800047" y="1126223"/>
                    <a:pt x="746975" y="1176270"/>
                    <a:pt x="746975" y="1176270"/>
                  </a:cubicBezTo>
                  <a:cubicBezTo>
                    <a:pt x="733554" y="1216532"/>
                    <a:pt x="720539" y="1266875"/>
                    <a:pt x="682581" y="1292180"/>
                  </a:cubicBezTo>
                  <a:lnTo>
                    <a:pt x="643944" y="1317938"/>
                  </a:lnTo>
                  <a:lnTo>
                    <a:pt x="592429" y="1395211"/>
                  </a:lnTo>
                  <a:cubicBezTo>
                    <a:pt x="583843" y="1408090"/>
                    <a:pt x="579550" y="1425261"/>
                    <a:pt x="566671" y="1433847"/>
                  </a:cubicBezTo>
                  <a:lnTo>
                    <a:pt x="528034" y="1459605"/>
                  </a:lnTo>
                  <a:cubicBezTo>
                    <a:pt x="505401" y="1527505"/>
                    <a:pt x="530114" y="1472564"/>
                    <a:pt x="476519" y="1536878"/>
                  </a:cubicBezTo>
                  <a:cubicBezTo>
                    <a:pt x="466610" y="1548769"/>
                    <a:pt x="459758" y="1562920"/>
                    <a:pt x="450761" y="1575515"/>
                  </a:cubicBezTo>
                  <a:cubicBezTo>
                    <a:pt x="438285" y="1592982"/>
                    <a:pt x="424433" y="1609446"/>
                    <a:pt x="412124" y="1627031"/>
                  </a:cubicBezTo>
                  <a:cubicBezTo>
                    <a:pt x="394371" y="1652392"/>
                    <a:pt x="377781" y="1678546"/>
                    <a:pt x="360609" y="1704304"/>
                  </a:cubicBezTo>
                  <a:lnTo>
                    <a:pt x="334851" y="1742940"/>
                  </a:lnTo>
                  <a:cubicBezTo>
                    <a:pt x="326265" y="1755819"/>
                    <a:pt x="320038" y="1770632"/>
                    <a:pt x="309093" y="1781577"/>
                  </a:cubicBezTo>
                  <a:cubicBezTo>
                    <a:pt x="259512" y="1831159"/>
                    <a:pt x="280560" y="1805060"/>
                    <a:pt x="244699" y="1858850"/>
                  </a:cubicBezTo>
                  <a:cubicBezTo>
                    <a:pt x="236113" y="1884608"/>
                    <a:pt x="225526" y="1962465"/>
                    <a:pt x="218941" y="1936124"/>
                  </a:cubicBezTo>
                  <a:cubicBezTo>
                    <a:pt x="214648" y="1918952"/>
                    <a:pt x="209533" y="1901965"/>
                    <a:pt x="206062" y="1884608"/>
                  </a:cubicBezTo>
                  <a:cubicBezTo>
                    <a:pt x="198697" y="1847782"/>
                    <a:pt x="190667" y="1780934"/>
                    <a:pt x="180305" y="1742940"/>
                  </a:cubicBezTo>
                  <a:cubicBezTo>
                    <a:pt x="180303" y="1742931"/>
                    <a:pt x="148109" y="1646354"/>
                    <a:pt x="141668" y="1627031"/>
                  </a:cubicBezTo>
                  <a:cubicBezTo>
                    <a:pt x="137375" y="1614152"/>
                    <a:pt x="132082" y="1601564"/>
                    <a:pt x="128789" y="1588394"/>
                  </a:cubicBezTo>
                  <a:cubicBezTo>
                    <a:pt x="120203" y="1554050"/>
                    <a:pt x="114225" y="1518947"/>
                    <a:pt x="103031" y="1485363"/>
                  </a:cubicBezTo>
                  <a:cubicBezTo>
                    <a:pt x="98738" y="1472484"/>
                    <a:pt x="93725" y="1459823"/>
                    <a:pt x="90153" y="1446726"/>
                  </a:cubicBezTo>
                  <a:cubicBezTo>
                    <a:pt x="80839" y="1412573"/>
                    <a:pt x="75590" y="1377279"/>
                    <a:pt x="64395" y="1343695"/>
                  </a:cubicBezTo>
                  <a:lnTo>
                    <a:pt x="25758" y="1227786"/>
                  </a:lnTo>
                  <a:cubicBezTo>
                    <a:pt x="21465" y="1214907"/>
                    <a:pt x="16172" y="1202319"/>
                    <a:pt x="12879" y="1189149"/>
                  </a:cubicBezTo>
                  <a:lnTo>
                    <a:pt x="0" y="1137633"/>
                  </a:lnTo>
                  <a:cubicBezTo>
                    <a:pt x="12726" y="1061277"/>
                    <a:pt x="32747" y="944848"/>
                    <a:pt x="38637" y="880056"/>
                  </a:cubicBezTo>
                  <a:cubicBezTo>
                    <a:pt x="42930" y="832833"/>
                    <a:pt x="44810" y="785329"/>
                    <a:pt x="51516" y="738388"/>
                  </a:cubicBezTo>
                  <a:cubicBezTo>
                    <a:pt x="57698" y="695114"/>
                    <a:pt x="94461" y="654652"/>
                    <a:pt x="115910" y="622478"/>
                  </a:cubicBezTo>
                  <a:lnTo>
                    <a:pt x="167426" y="545205"/>
                  </a:lnTo>
                  <a:cubicBezTo>
                    <a:pt x="176012" y="532326"/>
                    <a:pt x="182239" y="517514"/>
                    <a:pt x="193184" y="506569"/>
                  </a:cubicBezTo>
                  <a:cubicBezTo>
                    <a:pt x="206063" y="493690"/>
                    <a:pt x="220160" y="481924"/>
                    <a:pt x="231820" y="467932"/>
                  </a:cubicBezTo>
                  <a:cubicBezTo>
                    <a:pt x="285480" y="403540"/>
                    <a:pt x="225383" y="450757"/>
                    <a:pt x="296215" y="403538"/>
                  </a:cubicBezTo>
                  <a:cubicBezTo>
                    <a:pt x="343434" y="332706"/>
                    <a:pt x="296217" y="392803"/>
                    <a:pt x="360609" y="339143"/>
                  </a:cubicBezTo>
                  <a:cubicBezTo>
                    <a:pt x="374601" y="327483"/>
                    <a:pt x="384869" y="311689"/>
                    <a:pt x="399246" y="300507"/>
                  </a:cubicBezTo>
                  <a:cubicBezTo>
                    <a:pt x="423682" y="281501"/>
                    <a:pt x="454629" y="270881"/>
                    <a:pt x="476519" y="248991"/>
                  </a:cubicBezTo>
                  <a:cubicBezTo>
                    <a:pt x="489398" y="236112"/>
                    <a:pt x="500778" y="221537"/>
                    <a:pt x="515155" y="210355"/>
                  </a:cubicBezTo>
                  <a:cubicBezTo>
                    <a:pt x="539591" y="191349"/>
                    <a:pt x="566671" y="176011"/>
                    <a:pt x="592429" y="158839"/>
                  </a:cubicBezTo>
                  <a:lnTo>
                    <a:pt x="631065" y="133081"/>
                  </a:lnTo>
                  <a:lnTo>
                    <a:pt x="669702" y="107324"/>
                  </a:lnTo>
                  <a:cubicBezTo>
                    <a:pt x="682581" y="98738"/>
                    <a:pt x="693655" y="86461"/>
                    <a:pt x="708339" y="81566"/>
                  </a:cubicBezTo>
                  <a:cubicBezTo>
                    <a:pt x="721218" y="77273"/>
                    <a:pt x="736115" y="76832"/>
                    <a:pt x="746975" y="68687"/>
                  </a:cubicBezTo>
                  <a:cubicBezTo>
                    <a:pt x="754654" y="62927"/>
                    <a:pt x="742682" y="8586"/>
                    <a:pt x="746975" y="42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8000">
                    <a:shade val="30000"/>
                    <a:satMod val="115000"/>
                  </a:srgbClr>
                </a:gs>
                <a:gs pos="50000">
                  <a:srgbClr val="008000">
                    <a:shade val="67500"/>
                    <a:satMod val="115000"/>
                  </a:srgbClr>
                </a:gs>
                <a:gs pos="100000">
                  <a:srgbClr val="008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494463" y="4565649"/>
              <a:ext cx="161925" cy="442913"/>
            </a:xfrm>
            <a:custGeom>
              <a:avLst/>
              <a:gdLst>
                <a:gd name="connsiteX0" fmla="*/ 0 w 196633"/>
                <a:gd name="connsiteY0" fmla="*/ 429595 h 429595"/>
                <a:gd name="connsiteX1" fmla="*/ 47570 w 196633"/>
                <a:gd name="connsiteY1" fmla="*/ 302742 h 429595"/>
                <a:gd name="connsiteX2" fmla="*/ 63426 w 196633"/>
                <a:gd name="connsiteY2" fmla="*/ 271029 h 429595"/>
                <a:gd name="connsiteX3" fmla="*/ 73997 w 196633"/>
                <a:gd name="connsiteY3" fmla="*/ 239316 h 429595"/>
                <a:gd name="connsiteX4" fmla="*/ 79283 w 196633"/>
                <a:gd name="connsiteY4" fmla="*/ 223459 h 429595"/>
                <a:gd name="connsiteX5" fmla="*/ 84569 w 196633"/>
                <a:gd name="connsiteY5" fmla="*/ 207602 h 429595"/>
                <a:gd name="connsiteX6" fmla="*/ 95140 w 196633"/>
                <a:gd name="connsiteY6" fmla="*/ 191746 h 429595"/>
                <a:gd name="connsiteX7" fmla="*/ 110996 w 196633"/>
                <a:gd name="connsiteY7" fmla="*/ 154747 h 429595"/>
                <a:gd name="connsiteX8" fmla="*/ 121567 w 196633"/>
                <a:gd name="connsiteY8" fmla="*/ 138890 h 429595"/>
                <a:gd name="connsiteX9" fmla="*/ 126853 w 196633"/>
                <a:gd name="connsiteY9" fmla="*/ 123033 h 429595"/>
                <a:gd name="connsiteX10" fmla="*/ 137424 w 196633"/>
                <a:gd name="connsiteY10" fmla="*/ 107177 h 429595"/>
                <a:gd name="connsiteX11" fmla="*/ 147995 w 196633"/>
                <a:gd name="connsiteY11" fmla="*/ 75464 h 429595"/>
                <a:gd name="connsiteX12" fmla="*/ 169137 w 196633"/>
                <a:gd name="connsiteY12" fmla="*/ 49036 h 429595"/>
                <a:gd name="connsiteX13" fmla="*/ 179708 w 196633"/>
                <a:gd name="connsiteY13" fmla="*/ 17323 h 429595"/>
                <a:gd name="connsiteX14" fmla="*/ 184994 w 196633"/>
                <a:gd name="connsiteY14" fmla="*/ 1466 h 42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6633" h="429595">
                  <a:moveTo>
                    <a:pt x="0" y="429595"/>
                  </a:moveTo>
                  <a:cubicBezTo>
                    <a:pt x="39008" y="312572"/>
                    <a:pt x="15366" y="351049"/>
                    <a:pt x="47570" y="302742"/>
                  </a:cubicBezTo>
                  <a:cubicBezTo>
                    <a:pt x="66842" y="244923"/>
                    <a:pt x="36107" y="332498"/>
                    <a:pt x="63426" y="271029"/>
                  </a:cubicBezTo>
                  <a:cubicBezTo>
                    <a:pt x="67951" y="260847"/>
                    <a:pt x="70473" y="249887"/>
                    <a:pt x="73997" y="239316"/>
                  </a:cubicBezTo>
                  <a:lnTo>
                    <a:pt x="79283" y="223459"/>
                  </a:lnTo>
                  <a:cubicBezTo>
                    <a:pt x="81045" y="218173"/>
                    <a:pt x="81478" y="212238"/>
                    <a:pt x="84569" y="207602"/>
                  </a:cubicBezTo>
                  <a:lnTo>
                    <a:pt x="95140" y="191746"/>
                  </a:lnTo>
                  <a:cubicBezTo>
                    <a:pt x="101070" y="173955"/>
                    <a:pt x="100545" y="173037"/>
                    <a:pt x="110996" y="154747"/>
                  </a:cubicBezTo>
                  <a:cubicBezTo>
                    <a:pt x="114148" y="149231"/>
                    <a:pt x="118726" y="144572"/>
                    <a:pt x="121567" y="138890"/>
                  </a:cubicBezTo>
                  <a:cubicBezTo>
                    <a:pt x="124059" y="133907"/>
                    <a:pt x="124361" y="128016"/>
                    <a:pt x="126853" y="123033"/>
                  </a:cubicBezTo>
                  <a:cubicBezTo>
                    <a:pt x="129694" y="117351"/>
                    <a:pt x="134844" y="112982"/>
                    <a:pt x="137424" y="107177"/>
                  </a:cubicBezTo>
                  <a:cubicBezTo>
                    <a:pt x="141950" y="96995"/>
                    <a:pt x="140116" y="83344"/>
                    <a:pt x="147995" y="75464"/>
                  </a:cubicBezTo>
                  <a:cubicBezTo>
                    <a:pt x="156780" y="66679"/>
                    <a:pt x="163804" y="61035"/>
                    <a:pt x="169137" y="49036"/>
                  </a:cubicBezTo>
                  <a:cubicBezTo>
                    <a:pt x="173663" y="38854"/>
                    <a:pt x="173527" y="26594"/>
                    <a:pt x="179708" y="17323"/>
                  </a:cubicBezTo>
                  <a:cubicBezTo>
                    <a:pt x="191257" y="0"/>
                    <a:pt x="196633" y="1466"/>
                    <a:pt x="184994" y="1466"/>
                  </a:cubicBezTo>
                </a:path>
              </a:pathLst>
            </a:custGeom>
            <a:ln w="38100" cap="rnd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4" name="Freeform 73"/>
            <p:cNvSpPr/>
            <p:nvPr/>
          </p:nvSpPr>
          <p:spPr>
            <a:xfrm rot="216948">
              <a:off x="6257925" y="4351337"/>
              <a:ext cx="246063" cy="379412"/>
            </a:xfrm>
            <a:custGeom>
              <a:avLst/>
              <a:gdLst>
                <a:gd name="connsiteX0" fmla="*/ 0 w 296575"/>
                <a:gd name="connsiteY0" fmla="*/ 0 h 428129"/>
                <a:gd name="connsiteX1" fmla="*/ 15857 w 296575"/>
                <a:gd name="connsiteY1" fmla="*/ 15856 h 428129"/>
                <a:gd name="connsiteX2" fmla="*/ 95140 w 296575"/>
                <a:gd name="connsiteY2" fmla="*/ 110996 h 428129"/>
                <a:gd name="connsiteX3" fmla="*/ 116282 w 296575"/>
                <a:gd name="connsiteY3" fmla="*/ 132138 h 428129"/>
                <a:gd name="connsiteX4" fmla="*/ 126853 w 296575"/>
                <a:gd name="connsiteY4" fmla="*/ 147995 h 428129"/>
                <a:gd name="connsiteX5" fmla="*/ 163852 w 296575"/>
                <a:gd name="connsiteY5" fmla="*/ 179708 h 428129"/>
                <a:gd name="connsiteX6" fmla="*/ 195565 w 296575"/>
                <a:gd name="connsiteY6" fmla="*/ 211422 h 428129"/>
                <a:gd name="connsiteX7" fmla="*/ 221993 w 296575"/>
                <a:gd name="connsiteY7" fmla="*/ 243135 h 428129"/>
                <a:gd name="connsiteX8" fmla="*/ 237850 w 296575"/>
                <a:gd name="connsiteY8" fmla="*/ 258992 h 428129"/>
                <a:gd name="connsiteX9" fmla="*/ 253706 w 296575"/>
                <a:gd name="connsiteY9" fmla="*/ 295990 h 428129"/>
                <a:gd name="connsiteX10" fmla="*/ 264278 w 296575"/>
                <a:gd name="connsiteY10" fmla="*/ 311847 h 428129"/>
                <a:gd name="connsiteX11" fmla="*/ 280134 w 296575"/>
                <a:gd name="connsiteY11" fmla="*/ 348846 h 428129"/>
                <a:gd name="connsiteX12" fmla="*/ 295991 w 296575"/>
                <a:gd name="connsiteY12" fmla="*/ 412272 h 428129"/>
                <a:gd name="connsiteX13" fmla="*/ 295991 w 296575"/>
                <a:gd name="connsiteY13" fmla="*/ 428129 h 42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6575" h="428129">
                  <a:moveTo>
                    <a:pt x="0" y="0"/>
                  </a:moveTo>
                  <a:cubicBezTo>
                    <a:pt x="5286" y="5285"/>
                    <a:pt x="10992" y="10181"/>
                    <a:pt x="15857" y="15856"/>
                  </a:cubicBezTo>
                  <a:cubicBezTo>
                    <a:pt x="42723" y="47199"/>
                    <a:pt x="65950" y="81806"/>
                    <a:pt x="95140" y="110996"/>
                  </a:cubicBezTo>
                  <a:cubicBezTo>
                    <a:pt x="102187" y="118043"/>
                    <a:pt x="109796" y="124571"/>
                    <a:pt x="116282" y="132138"/>
                  </a:cubicBezTo>
                  <a:cubicBezTo>
                    <a:pt x="120416" y="136961"/>
                    <a:pt x="122719" y="143172"/>
                    <a:pt x="126853" y="147995"/>
                  </a:cubicBezTo>
                  <a:cubicBezTo>
                    <a:pt x="143942" y="167933"/>
                    <a:pt x="145149" y="167240"/>
                    <a:pt x="163852" y="179708"/>
                  </a:cubicBezTo>
                  <a:cubicBezTo>
                    <a:pt x="181672" y="206439"/>
                    <a:pt x="166065" y="186839"/>
                    <a:pt x="195565" y="211422"/>
                  </a:cubicBezTo>
                  <a:cubicBezTo>
                    <a:pt x="209302" y="222869"/>
                    <a:pt x="208564" y="227468"/>
                    <a:pt x="221993" y="243135"/>
                  </a:cubicBezTo>
                  <a:cubicBezTo>
                    <a:pt x="226858" y="248811"/>
                    <a:pt x="233505" y="252909"/>
                    <a:pt x="237850" y="258992"/>
                  </a:cubicBezTo>
                  <a:cubicBezTo>
                    <a:pt x="256185" y="284661"/>
                    <a:pt x="242201" y="272982"/>
                    <a:pt x="253706" y="295990"/>
                  </a:cubicBezTo>
                  <a:cubicBezTo>
                    <a:pt x="256547" y="301672"/>
                    <a:pt x="260754" y="306561"/>
                    <a:pt x="264278" y="311847"/>
                  </a:cubicBezTo>
                  <a:cubicBezTo>
                    <a:pt x="281284" y="362872"/>
                    <a:pt x="254019" y="283557"/>
                    <a:pt x="280134" y="348846"/>
                  </a:cubicBezTo>
                  <a:cubicBezTo>
                    <a:pt x="289604" y="372521"/>
                    <a:pt x="293191" y="387077"/>
                    <a:pt x="295991" y="412272"/>
                  </a:cubicBezTo>
                  <a:cubicBezTo>
                    <a:pt x="296575" y="417525"/>
                    <a:pt x="295991" y="422843"/>
                    <a:pt x="295991" y="428129"/>
                  </a:cubicBezTo>
                </a:path>
              </a:pathLst>
            </a:custGeom>
            <a:ln w="28575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6494463" y="3981449"/>
              <a:ext cx="82550" cy="230188"/>
            </a:xfrm>
            <a:custGeom>
              <a:avLst/>
              <a:gdLst>
                <a:gd name="connsiteX0" fmla="*/ 100425 w 100425"/>
                <a:gd name="connsiteY0" fmla="*/ 0 h 258992"/>
                <a:gd name="connsiteX1" fmla="*/ 63426 w 100425"/>
                <a:gd name="connsiteY1" fmla="*/ 89855 h 258992"/>
                <a:gd name="connsiteX2" fmla="*/ 42284 w 100425"/>
                <a:gd name="connsiteY2" fmla="*/ 147996 h 258992"/>
                <a:gd name="connsiteX3" fmla="*/ 36999 w 100425"/>
                <a:gd name="connsiteY3" fmla="*/ 163852 h 258992"/>
                <a:gd name="connsiteX4" fmla="*/ 15856 w 100425"/>
                <a:gd name="connsiteY4" fmla="*/ 195566 h 258992"/>
                <a:gd name="connsiteX5" fmla="*/ 5285 w 100425"/>
                <a:gd name="connsiteY5" fmla="*/ 227279 h 258992"/>
                <a:gd name="connsiteX6" fmla="*/ 0 w 100425"/>
                <a:gd name="connsiteY6" fmla="*/ 243135 h 258992"/>
                <a:gd name="connsiteX7" fmla="*/ 5285 w 100425"/>
                <a:gd name="connsiteY7" fmla="*/ 258992 h 25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25" h="258992">
                  <a:moveTo>
                    <a:pt x="100425" y="0"/>
                  </a:moveTo>
                  <a:cubicBezTo>
                    <a:pt x="74837" y="38384"/>
                    <a:pt x="94007" y="6850"/>
                    <a:pt x="63426" y="89855"/>
                  </a:cubicBezTo>
                  <a:cubicBezTo>
                    <a:pt x="37690" y="159709"/>
                    <a:pt x="68806" y="68428"/>
                    <a:pt x="42284" y="147996"/>
                  </a:cubicBezTo>
                  <a:cubicBezTo>
                    <a:pt x="40522" y="153281"/>
                    <a:pt x="40089" y="159217"/>
                    <a:pt x="36999" y="163852"/>
                  </a:cubicBezTo>
                  <a:lnTo>
                    <a:pt x="15856" y="195566"/>
                  </a:lnTo>
                  <a:lnTo>
                    <a:pt x="5285" y="227279"/>
                  </a:lnTo>
                  <a:lnTo>
                    <a:pt x="0" y="243135"/>
                  </a:lnTo>
                  <a:lnTo>
                    <a:pt x="5285" y="258992"/>
                  </a:lnTo>
                </a:path>
              </a:pathLst>
            </a:custGeom>
            <a:ln w="28575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6484938" y="3659188"/>
              <a:ext cx="22225" cy="574675"/>
            </a:xfrm>
            <a:custGeom>
              <a:avLst/>
              <a:gdLst>
                <a:gd name="connsiteX0" fmla="*/ 15856 w 26427"/>
                <a:gd name="connsiteY0" fmla="*/ 0 h 649648"/>
                <a:gd name="connsiteX1" fmla="*/ 10571 w 26427"/>
                <a:gd name="connsiteY1" fmla="*/ 15857 h 649648"/>
                <a:gd name="connsiteX2" fmla="*/ 0 w 26427"/>
                <a:gd name="connsiteY2" fmla="*/ 63427 h 649648"/>
                <a:gd name="connsiteX3" fmla="*/ 5285 w 26427"/>
                <a:gd name="connsiteY3" fmla="*/ 79284 h 649648"/>
                <a:gd name="connsiteX4" fmla="*/ 5285 w 26427"/>
                <a:gd name="connsiteY4" fmla="*/ 227279 h 649648"/>
                <a:gd name="connsiteX5" fmla="*/ 10571 w 26427"/>
                <a:gd name="connsiteY5" fmla="*/ 322419 h 649648"/>
                <a:gd name="connsiteX6" fmla="*/ 15856 w 26427"/>
                <a:gd name="connsiteY6" fmla="*/ 348847 h 649648"/>
                <a:gd name="connsiteX7" fmla="*/ 26427 w 26427"/>
                <a:gd name="connsiteY7" fmla="*/ 502127 h 649648"/>
                <a:gd name="connsiteX8" fmla="*/ 15856 w 26427"/>
                <a:gd name="connsiteY8" fmla="*/ 607838 h 649648"/>
                <a:gd name="connsiteX9" fmla="*/ 10571 w 26427"/>
                <a:gd name="connsiteY9" fmla="*/ 644837 h 64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27" h="649648">
                  <a:moveTo>
                    <a:pt x="15856" y="0"/>
                  </a:moveTo>
                  <a:cubicBezTo>
                    <a:pt x="14094" y="5286"/>
                    <a:pt x="12102" y="10500"/>
                    <a:pt x="10571" y="15857"/>
                  </a:cubicBezTo>
                  <a:cubicBezTo>
                    <a:pt x="5591" y="33286"/>
                    <a:pt x="3636" y="45246"/>
                    <a:pt x="0" y="63427"/>
                  </a:cubicBezTo>
                  <a:cubicBezTo>
                    <a:pt x="1762" y="68713"/>
                    <a:pt x="4076" y="73845"/>
                    <a:pt x="5285" y="79284"/>
                  </a:cubicBezTo>
                  <a:cubicBezTo>
                    <a:pt x="17610" y="134749"/>
                    <a:pt x="8668" y="152863"/>
                    <a:pt x="5285" y="227279"/>
                  </a:cubicBezTo>
                  <a:cubicBezTo>
                    <a:pt x="7047" y="258992"/>
                    <a:pt x="7819" y="290776"/>
                    <a:pt x="10571" y="322419"/>
                  </a:cubicBezTo>
                  <a:cubicBezTo>
                    <a:pt x="11349" y="331369"/>
                    <a:pt x="14742" y="339933"/>
                    <a:pt x="15856" y="348847"/>
                  </a:cubicBezTo>
                  <a:cubicBezTo>
                    <a:pt x="21571" y="394564"/>
                    <a:pt x="24057" y="459463"/>
                    <a:pt x="26427" y="502127"/>
                  </a:cubicBezTo>
                  <a:cubicBezTo>
                    <a:pt x="23581" y="533440"/>
                    <a:pt x="20108" y="575948"/>
                    <a:pt x="15856" y="607838"/>
                  </a:cubicBezTo>
                  <a:cubicBezTo>
                    <a:pt x="10281" y="649648"/>
                    <a:pt x="10571" y="627461"/>
                    <a:pt x="10571" y="644837"/>
                  </a:cubicBezTo>
                </a:path>
              </a:pathLst>
            </a:cu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6429375" y="3922713"/>
              <a:ext cx="73025" cy="298450"/>
            </a:xfrm>
            <a:custGeom>
              <a:avLst/>
              <a:gdLst>
                <a:gd name="connsiteX0" fmla="*/ 0 w 90352"/>
                <a:gd name="connsiteY0" fmla="*/ 0 h 301276"/>
                <a:gd name="connsiteX1" fmla="*/ 5285 w 90352"/>
                <a:gd name="connsiteY1" fmla="*/ 15857 h 301276"/>
                <a:gd name="connsiteX2" fmla="*/ 36998 w 90352"/>
                <a:gd name="connsiteY2" fmla="*/ 100425 h 301276"/>
                <a:gd name="connsiteX3" fmla="*/ 42284 w 90352"/>
                <a:gd name="connsiteY3" fmla="*/ 121568 h 301276"/>
                <a:gd name="connsiteX4" fmla="*/ 52855 w 90352"/>
                <a:gd name="connsiteY4" fmla="*/ 153281 h 301276"/>
                <a:gd name="connsiteX5" fmla="*/ 63426 w 90352"/>
                <a:gd name="connsiteY5" fmla="*/ 195565 h 301276"/>
                <a:gd name="connsiteX6" fmla="*/ 73997 w 90352"/>
                <a:gd name="connsiteY6" fmla="*/ 232564 h 301276"/>
                <a:gd name="connsiteX7" fmla="*/ 89854 w 90352"/>
                <a:gd name="connsiteY7" fmla="*/ 290705 h 301276"/>
                <a:gd name="connsiteX8" fmla="*/ 89854 w 90352"/>
                <a:gd name="connsiteY8" fmla="*/ 301276 h 3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52" h="301276">
                  <a:moveTo>
                    <a:pt x="0" y="0"/>
                  </a:moveTo>
                  <a:cubicBezTo>
                    <a:pt x="1762" y="5286"/>
                    <a:pt x="3359" y="10629"/>
                    <a:pt x="5285" y="15857"/>
                  </a:cubicBezTo>
                  <a:cubicBezTo>
                    <a:pt x="15693" y="44107"/>
                    <a:pt x="27052" y="72009"/>
                    <a:pt x="36998" y="100425"/>
                  </a:cubicBezTo>
                  <a:cubicBezTo>
                    <a:pt x="39398" y="107282"/>
                    <a:pt x="40197" y="114610"/>
                    <a:pt x="42284" y="121568"/>
                  </a:cubicBezTo>
                  <a:cubicBezTo>
                    <a:pt x="45486" y="132241"/>
                    <a:pt x="50152" y="142471"/>
                    <a:pt x="52855" y="153281"/>
                  </a:cubicBezTo>
                  <a:cubicBezTo>
                    <a:pt x="56379" y="167376"/>
                    <a:pt x="58831" y="181782"/>
                    <a:pt x="63426" y="195565"/>
                  </a:cubicBezTo>
                  <a:cubicBezTo>
                    <a:pt x="81184" y="248837"/>
                    <a:pt x="54095" y="166221"/>
                    <a:pt x="73997" y="232564"/>
                  </a:cubicBezTo>
                  <a:cubicBezTo>
                    <a:pt x="83574" y="264487"/>
                    <a:pt x="85475" y="260053"/>
                    <a:pt x="89854" y="290705"/>
                  </a:cubicBezTo>
                  <a:cubicBezTo>
                    <a:pt x="90352" y="294193"/>
                    <a:pt x="89854" y="297752"/>
                    <a:pt x="89854" y="301276"/>
                  </a:cubicBezTo>
                </a:path>
              </a:pathLst>
            </a:custGeom>
            <a:ln w="28575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470650" y="4211637"/>
              <a:ext cx="41275" cy="1095375"/>
            </a:xfrm>
            <a:custGeom>
              <a:avLst/>
              <a:gdLst>
                <a:gd name="connsiteX0" fmla="*/ 38831 w 49402"/>
                <a:gd name="connsiteY0" fmla="*/ 0 h 1236819"/>
                <a:gd name="connsiteX1" fmla="*/ 22974 w 49402"/>
                <a:gd name="connsiteY1" fmla="*/ 290705 h 1236819"/>
                <a:gd name="connsiteX2" fmla="*/ 17689 w 49402"/>
                <a:gd name="connsiteY2" fmla="*/ 385845 h 1236819"/>
                <a:gd name="connsiteX3" fmla="*/ 22974 w 49402"/>
                <a:gd name="connsiteY3" fmla="*/ 454557 h 1236819"/>
                <a:gd name="connsiteX4" fmla="*/ 28260 w 49402"/>
                <a:gd name="connsiteY4" fmla="*/ 486271 h 1236819"/>
                <a:gd name="connsiteX5" fmla="*/ 17689 w 49402"/>
                <a:gd name="connsiteY5" fmla="*/ 613124 h 1236819"/>
                <a:gd name="connsiteX6" fmla="*/ 1832 w 49402"/>
                <a:gd name="connsiteY6" fmla="*/ 761119 h 1236819"/>
                <a:gd name="connsiteX7" fmla="*/ 12403 w 49402"/>
                <a:gd name="connsiteY7" fmla="*/ 808689 h 1236819"/>
                <a:gd name="connsiteX8" fmla="*/ 17689 w 49402"/>
                <a:gd name="connsiteY8" fmla="*/ 824546 h 1236819"/>
                <a:gd name="connsiteX9" fmla="*/ 28260 w 49402"/>
                <a:gd name="connsiteY9" fmla="*/ 956685 h 1236819"/>
                <a:gd name="connsiteX10" fmla="*/ 33545 w 49402"/>
                <a:gd name="connsiteY10" fmla="*/ 977827 h 1236819"/>
                <a:gd name="connsiteX11" fmla="*/ 38831 w 49402"/>
                <a:gd name="connsiteY11" fmla="*/ 1014826 h 1236819"/>
                <a:gd name="connsiteX12" fmla="*/ 44116 w 49402"/>
                <a:gd name="connsiteY12" fmla="*/ 1041253 h 1236819"/>
                <a:gd name="connsiteX13" fmla="*/ 49402 w 49402"/>
                <a:gd name="connsiteY13" fmla="*/ 1072967 h 1236819"/>
                <a:gd name="connsiteX14" fmla="*/ 44116 w 49402"/>
                <a:gd name="connsiteY14" fmla="*/ 1236819 h 123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402" h="1236819">
                  <a:moveTo>
                    <a:pt x="38831" y="0"/>
                  </a:moveTo>
                  <a:cubicBezTo>
                    <a:pt x="593" y="114715"/>
                    <a:pt x="31288" y="12169"/>
                    <a:pt x="22974" y="290705"/>
                  </a:cubicBezTo>
                  <a:cubicBezTo>
                    <a:pt x="22026" y="322453"/>
                    <a:pt x="19451" y="354132"/>
                    <a:pt x="17689" y="385845"/>
                  </a:cubicBezTo>
                  <a:cubicBezTo>
                    <a:pt x="19451" y="408749"/>
                    <a:pt x="20569" y="431712"/>
                    <a:pt x="22974" y="454557"/>
                  </a:cubicBezTo>
                  <a:cubicBezTo>
                    <a:pt x="24096" y="465215"/>
                    <a:pt x="28260" y="475554"/>
                    <a:pt x="28260" y="486271"/>
                  </a:cubicBezTo>
                  <a:cubicBezTo>
                    <a:pt x="28260" y="531618"/>
                    <a:pt x="22075" y="569260"/>
                    <a:pt x="17689" y="613124"/>
                  </a:cubicBezTo>
                  <a:cubicBezTo>
                    <a:pt x="3980" y="750218"/>
                    <a:pt x="13030" y="682736"/>
                    <a:pt x="1832" y="761119"/>
                  </a:cubicBezTo>
                  <a:cubicBezTo>
                    <a:pt x="13732" y="796815"/>
                    <a:pt x="0" y="752875"/>
                    <a:pt x="12403" y="808689"/>
                  </a:cubicBezTo>
                  <a:cubicBezTo>
                    <a:pt x="13612" y="814128"/>
                    <a:pt x="15927" y="819260"/>
                    <a:pt x="17689" y="824546"/>
                  </a:cubicBezTo>
                  <a:cubicBezTo>
                    <a:pt x="20350" y="869795"/>
                    <a:pt x="20889" y="912460"/>
                    <a:pt x="28260" y="956685"/>
                  </a:cubicBezTo>
                  <a:cubicBezTo>
                    <a:pt x="29454" y="963850"/>
                    <a:pt x="32246" y="970680"/>
                    <a:pt x="33545" y="977827"/>
                  </a:cubicBezTo>
                  <a:cubicBezTo>
                    <a:pt x="35774" y="990084"/>
                    <a:pt x="36783" y="1002537"/>
                    <a:pt x="38831" y="1014826"/>
                  </a:cubicBezTo>
                  <a:cubicBezTo>
                    <a:pt x="40308" y="1023687"/>
                    <a:pt x="42509" y="1032414"/>
                    <a:pt x="44116" y="1041253"/>
                  </a:cubicBezTo>
                  <a:cubicBezTo>
                    <a:pt x="46033" y="1051797"/>
                    <a:pt x="47640" y="1062396"/>
                    <a:pt x="49402" y="1072967"/>
                  </a:cubicBezTo>
                  <a:cubicBezTo>
                    <a:pt x="41982" y="1176840"/>
                    <a:pt x="44116" y="1122235"/>
                    <a:pt x="44116" y="1236819"/>
                  </a:cubicBezTo>
                </a:path>
              </a:pathLst>
            </a:cu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9" name="Freeform 78"/>
            <p:cNvSpPr/>
            <p:nvPr/>
          </p:nvSpPr>
          <p:spPr bwMode="auto">
            <a:xfrm rot="13312215">
              <a:off x="6668173" y="3528650"/>
              <a:ext cx="274872" cy="677964"/>
            </a:xfrm>
            <a:custGeom>
              <a:avLst/>
              <a:gdLst>
                <a:gd name="connsiteX0" fmla="*/ 746975 w 986313"/>
                <a:gd name="connsiteY0" fmla="*/ 4293 h 1962465"/>
                <a:gd name="connsiteX1" fmla="*/ 772733 w 986313"/>
                <a:gd name="connsiteY1" fmla="*/ 42929 h 1962465"/>
                <a:gd name="connsiteX2" fmla="*/ 811370 w 986313"/>
                <a:gd name="connsiteY2" fmla="*/ 68687 h 1962465"/>
                <a:gd name="connsiteX3" fmla="*/ 862885 w 986313"/>
                <a:gd name="connsiteY3" fmla="*/ 145960 h 1962465"/>
                <a:gd name="connsiteX4" fmla="*/ 888643 w 986313"/>
                <a:gd name="connsiteY4" fmla="*/ 184597 h 1962465"/>
                <a:gd name="connsiteX5" fmla="*/ 901522 w 986313"/>
                <a:gd name="connsiteY5" fmla="*/ 236112 h 1962465"/>
                <a:gd name="connsiteX6" fmla="*/ 940158 w 986313"/>
                <a:gd name="connsiteY6" fmla="*/ 352022 h 1962465"/>
                <a:gd name="connsiteX7" fmla="*/ 953037 w 986313"/>
                <a:gd name="connsiteY7" fmla="*/ 390659 h 1962465"/>
                <a:gd name="connsiteX8" fmla="*/ 965916 w 986313"/>
                <a:gd name="connsiteY8" fmla="*/ 429295 h 1962465"/>
                <a:gd name="connsiteX9" fmla="*/ 965916 w 986313"/>
                <a:gd name="connsiteY9" fmla="*/ 751267 h 1962465"/>
                <a:gd name="connsiteX10" fmla="*/ 953037 w 986313"/>
                <a:gd name="connsiteY10" fmla="*/ 854298 h 1962465"/>
                <a:gd name="connsiteX11" fmla="*/ 927279 w 986313"/>
                <a:gd name="connsiteY11" fmla="*/ 931571 h 1962465"/>
                <a:gd name="connsiteX12" fmla="*/ 914400 w 986313"/>
                <a:gd name="connsiteY12" fmla="*/ 983087 h 1962465"/>
                <a:gd name="connsiteX13" fmla="*/ 850006 w 986313"/>
                <a:gd name="connsiteY13" fmla="*/ 1060360 h 1962465"/>
                <a:gd name="connsiteX14" fmla="*/ 824248 w 986313"/>
                <a:gd name="connsiteY14" fmla="*/ 1098997 h 1962465"/>
                <a:gd name="connsiteX15" fmla="*/ 746975 w 986313"/>
                <a:gd name="connsiteY15" fmla="*/ 1176270 h 1962465"/>
                <a:gd name="connsiteX16" fmla="*/ 682581 w 986313"/>
                <a:gd name="connsiteY16" fmla="*/ 1292180 h 1962465"/>
                <a:gd name="connsiteX17" fmla="*/ 643944 w 986313"/>
                <a:gd name="connsiteY17" fmla="*/ 1317938 h 1962465"/>
                <a:gd name="connsiteX18" fmla="*/ 592429 w 986313"/>
                <a:gd name="connsiteY18" fmla="*/ 1395211 h 1962465"/>
                <a:gd name="connsiteX19" fmla="*/ 566671 w 986313"/>
                <a:gd name="connsiteY19" fmla="*/ 1433847 h 1962465"/>
                <a:gd name="connsiteX20" fmla="*/ 528034 w 986313"/>
                <a:gd name="connsiteY20" fmla="*/ 1459605 h 1962465"/>
                <a:gd name="connsiteX21" fmla="*/ 476519 w 986313"/>
                <a:gd name="connsiteY21" fmla="*/ 1536878 h 1962465"/>
                <a:gd name="connsiteX22" fmla="*/ 450761 w 986313"/>
                <a:gd name="connsiteY22" fmla="*/ 1575515 h 1962465"/>
                <a:gd name="connsiteX23" fmla="*/ 412124 w 986313"/>
                <a:gd name="connsiteY23" fmla="*/ 1627031 h 1962465"/>
                <a:gd name="connsiteX24" fmla="*/ 360609 w 986313"/>
                <a:gd name="connsiteY24" fmla="*/ 1704304 h 1962465"/>
                <a:gd name="connsiteX25" fmla="*/ 334851 w 986313"/>
                <a:gd name="connsiteY25" fmla="*/ 1742940 h 1962465"/>
                <a:gd name="connsiteX26" fmla="*/ 309093 w 986313"/>
                <a:gd name="connsiteY26" fmla="*/ 1781577 h 1962465"/>
                <a:gd name="connsiteX27" fmla="*/ 244699 w 986313"/>
                <a:gd name="connsiteY27" fmla="*/ 1858850 h 1962465"/>
                <a:gd name="connsiteX28" fmla="*/ 218941 w 986313"/>
                <a:gd name="connsiteY28" fmla="*/ 1936124 h 1962465"/>
                <a:gd name="connsiteX29" fmla="*/ 206062 w 986313"/>
                <a:gd name="connsiteY29" fmla="*/ 1884608 h 1962465"/>
                <a:gd name="connsiteX30" fmla="*/ 180305 w 986313"/>
                <a:gd name="connsiteY30" fmla="*/ 1742940 h 1962465"/>
                <a:gd name="connsiteX31" fmla="*/ 141668 w 986313"/>
                <a:gd name="connsiteY31" fmla="*/ 1627031 h 1962465"/>
                <a:gd name="connsiteX32" fmla="*/ 128789 w 986313"/>
                <a:gd name="connsiteY32" fmla="*/ 1588394 h 1962465"/>
                <a:gd name="connsiteX33" fmla="*/ 103031 w 986313"/>
                <a:gd name="connsiteY33" fmla="*/ 1485363 h 1962465"/>
                <a:gd name="connsiteX34" fmla="*/ 90153 w 986313"/>
                <a:gd name="connsiteY34" fmla="*/ 1446726 h 1962465"/>
                <a:gd name="connsiteX35" fmla="*/ 64395 w 986313"/>
                <a:gd name="connsiteY35" fmla="*/ 1343695 h 1962465"/>
                <a:gd name="connsiteX36" fmla="*/ 25758 w 986313"/>
                <a:gd name="connsiteY36" fmla="*/ 1227786 h 1962465"/>
                <a:gd name="connsiteX37" fmla="*/ 12879 w 986313"/>
                <a:gd name="connsiteY37" fmla="*/ 1189149 h 1962465"/>
                <a:gd name="connsiteX38" fmla="*/ 0 w 986313"/>
                <a:gd name="connsiteY38" fmla="*/ 1137633 h 1962465"/>
                <a:gd name="connsiteX39" fmla="*/ 38637 w 986313"/>
                <a:gd name="connsiteY39" fmla="*/ 880056 h 1962465"/>
                <a:gd name="connsiteX40" fmla="*/ 51516 w 986313"/>
                <a:gd name="connsiteY40" fmla="*/ 738388 h 1962465"/>
                <a:gd name="connsiteX41" fmla="*/ 115910 w 986313"/>
                <a:gd name="connsiteY41" fmla="*/ 622478 h 1962465"/>
                <a:gd name="connsiteX42" fmla="*/ 167426 w 986313"/>
                <a:gd name="connsiteY42" fmla="*/ 545205 h 1962465"/>
                <a:gd name="connsiteX43" fmla="*/ 193184 w 986313"/>
                <a:gd name="connsiteY43" fmla="*/ 506569 h 1962465"/>
                <a:gd name="connsiteX44" fmla="*/ 231820 w 986313"/>
                <a:gd name="connsiteY44" fmla="*/ 467932 h 1962465"/>
                <a:gd name="connsiteX45" fmla="*/ 296215 w 986313"/>
                <a:gd name="connsiteY45" fmla="*/ 403538 h 1962465"/>
                <a:gd name="connsiteX46" fmla="*/ 360609 w 986313"/>
                <a:gd name="connsiteY46" fmla="*/ 339143 h 1962465"/>
                <a:gd name="connsiteX47" fmla="*/ 399246 w 986313"/>
                <a:gd name="connsiteY47" fmla="*/ 300507 h 1962465"/>
                <a:gd name="connsiteX48" fmla="*/ 476519 w 986313"/>
                <a:gd name="connsiteY48" fmla="*/ 248991 h 1962465"/>
                <a:gd name="connsiteX49" fmla="*/ 515155 w 986313"/>
                <a:gd name="connsiteY49" fmla="*/ 210355 h 1962465"/>
                <a:gd name="connsiteX50" fmla="*/ 592429 w 986313"/>
                <a:gd name="connsiteY50" fmla="*/ 158839 h 1962465"/>
                <a:gd name="connsiteX51" fmla="*/ 631065 w 986313"/>
                <a:gd name="connsiteY51" fmla="*/ 133081 h 1962465"/>
                <a:gd name="connsiteX52" fmla="*/ 669702 w 986313"/>
                <a:gd name="connsiteY52" fmla="*/ 107324 h 1962465"/>
                <a:gd name="connsiteX53" fmla="*/ 708339 w 986313"/>
                <a:gd name="connsiteY53" fmla="*/ 81566 h 1962465"/>
                <a:gd name="connsiteX54" fmla="*/ 746975 w 986313"/>
                <a:gd name="connsiteY54" fmla="*/ 68687 h 1962465"/>
                <a:gd name="connsiteX55" fmla="*/ 746975 w 986313"/>
                <a:gd name="connsiteY55" fmla="*/ 4293 h 196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86313" h="1962465">
                  <a:moveTo>
                    <a:pt x="746975" y="4293"/>
                  </a:moveTo>
                  <a:cubicBezTo>
                    <a:pt x="751268" y="0"/>
                    <a:pt x="761788" y="31984"/>
                    <a:pt x="772733" y="42929"/>
                  </a:cubicBezTo>
                  <a:cubicBezTo>
                    <a:pt x="783678" y="53874"/>
                    <a:pt x="801177" y="57038"/>
                    <a:pt x="811370" y="68687"/>
                  </a:cubicBezTo>
                  <a:cubicBezTo>
                    <a:pt x="831755" y="91984"/>
                    <a:pt x="845713" y="120202"/>
                    <a:pt x="862885" y="145960"/>
                  </a:cubicBezTo>
                  <a:lnTo>
                    <a:pt x="888643" y="184597"/>
                  </a:lnTo>
                  <a:cubicBezTo>
                    <a:pt x="892936" y="201769"/>
                    <a:pt x="896436" y="219158"/>
                    <a:pt x="901522" y="236112"/>
                  </a:cubicBezTo>
                  <a:cubicBezTo>
                    <a:pt x="901541" y="236175"/>
                    <a:pt x="933708" y="332672"/>
                    <a:pt x="940158" y="352022"/>
                  </a:cubicBezTo>
                  <a:lnTo>
                    <a:pt x="953037" y="390659"/>
                  </a:lnTo>
                  <a:lnTo>
                    <a:pt x="965916" y="429295"/>
                  </a:lnTo>
                  <a:cubicBezTo>
                    <a:pt x="986313" y="592471"/>
                    <a:pt x="984101" y="523961"/>
                    <a:pt x="965916" y="751267"/>
                  </a:cubicBezTo>
                  <a:cubicBezTo>
                    <a:pt x="963156" y="785768"/>
                    <a:pt x="960289" y="820455"/>
                    <a:pt x="953037" y="854298"/>
                  </a:cubicBezTo>
                  <a:cubicBezTo>
                    <a:pt x="947348" y="880846"/>
                    <a:pt x="933864" y="905231"/>
                    <a:pt x="927279" y="931571"/>
                  </a:cubicBezTo>
                  <a:cubicBezTo>
                    <a:pt x="922986" y="948743"/>
                    <a:pt x="921372" y="966818"/>
                    <a:pt x="914400" y="983087"/>
                  </a:cubicBezTo>
                  <a:cubicBezTo>
                    <a:pt x="897470" y="1022591"/>
                    <a:pt x="877313" y="1027592"/>
                    <a:pt x="850006" y="1060360"/>
                  </a:cubicBezTo>
                  <a:cubicBezTo>
                    <a:pt x="840097" y="1072251"/>
                    <a:pt x="834531" y="1087428"/>
                    <a:pt x="824248" y="1098997"/>
                  </a:cubicBezTo>
                  <a:cubicBezTo>
                    <a:pt x="800047" y="1126223"/>
                    <a:pt x="746975" y="1176270"/>
                    <a:pt x="746975" y="1176270"/>
                  </a:cubicBezTo>
                  <a:cubicBezTo>
                    <a:pt x="733554" y="1216532"/>
                    <a:pt x="720539" y="1266875"/>
                    <a:pt x="682581" y="1292180"/>
                  </a:cubicBezTo>
                  <a:lnTo>
                    <a:pt x="643944" y="1317938"/>
                  </a:lnTo>
                  <a:lnTo>
                    <a:pt x="592429" y="1395211"/>
                  </a:lnTo>
                  <a:cubicBezTo>
                    <a:pt x="583843" y="1408090"/>
                    <a:pt x="579550" y="1425261"/>
                    <a:pt x="566671" y="1433847"/>
                  </a:cubicBezTo>
                  <a:lnTo>
                    <a:pt x="528034" y="1459605"/>
                  </a:lnTo>
                  <a:cubicBezTo>
                    <a:pt x="505401" y="1527505"/>
                    <a:pt x="530114" y="1472564"/>
                    <a:pt x="476519" y="1536878"/>
                  </a:cubicBezTo>
                  <a:cubicBezTo>
                    <a:pt x="466610" y="1548769"/>
                    <a:pt x="459758" y="1562920"/>
                    <a:pt x="450761" y="1575515"/>
                  </a:cubicBezTo>
                  <a:cubicBezTo>
                    <a:pt x="438285" y="1592982"/>
                    <a:pt x="424433" y="1609446"/>
                    <a:pt x="412124" y="1627031"/>
                  </a:cubicBezTo>
                  <a:cubicBezTo>
                    <a:pt x="394371" y="1652392"/>
                    <a:pt x="377781" y="1678546"/>
                    <a:pt x="360609" y="1704304"/>
                  </a:cubicBezTo>
                  <a:lnTo>
                    <a:pt x="334851" y="1742940"/>
                  </a:lnTo>
                  <a:cubicBezTo>
                    <a:pt x="326265" y="1755819"/>
                    <a:pt x="320038" y="1770632"/>
                    <a:pt x="309093" y="1781577"/>
                  </a:cubicBezTo>
                  <a:cubicBezTo>
                    <a:pt x="259512" y="1831159"/>
                    <a:pt x="280560" y="1805060"/>
                    <a:pt x="244699" y="1858850"/>
                  </a:cubicBezTo>
                  <a:cubicBezTo>
                    <a:pt x="236113" y="1884608"/>
                    <a:pt x="225526" y="1962465"/>
                    <a:pt x="218941" y="1936124"/>
                  </a:cubicBezTo>
                  <a:cubicBezTo>
                    <a:pt x="214648" y="1918952"/>
                    <a:pt x="209533" y="1901965"/>
                    <a:pt x="206062" y="1884608"/>
                  </a:cubicBezTo>
                  <a:cubicBezTo>
                    <a:pt x="198697" y="1847782"/>
                    <a:pt x="190667" y="1780934"/>
                    <a:pt x="180305" y="1742940"/>
                  </a:cubicBezTo>
                  <a:cubicBezTo>
                    <a:pt x="180303" y="1742931"/>
                    <a:pt x="148109" y="1646354"/>
                    <a:pt x="141668" y="1627031"/>
                  </a:cubicBezTo>
                  <a:cubicBezTo>
                    <a:pt x="137375" y="1614152"/>
                    <a:pt x="132082" y="1601564"/>
                    <a:pt x="128789" y="1588394"/>
                  </a:cubicBezTo>
                  <a:cubicBezTo>
                    <a:pt x="120203" y="1554050"/>
                    <a:pt x="114225" y="1518947"/>
                    <a:pt x="103031" y="1485363"/>
                  </a:cubicBezTo>
                  <a:cubicBezTo>
                    <a:pt x="98738" y="1472484"/>
                    <a:pt x="93725" y="1459823"/>
                    <a:pt x="90153" y="1446726"/>
                  </a:cubicBezTo>
                  <a:cubicBezTo>
                    <a:pt x="80839" y="1412573"/>
                    <a:pt x="75590" y="1377279"/>
                    <a:pt x="64395" y="1343695"/>
                  </a:cubicBezTo>
                  <a:lnTo>
                    <a:pt x="25758" y="1227786"/>
                  </a:lnTo>
                  <a:cubicBezTo>
                    <a:pt x="21465" y="1214907"/>
                    <a:pt x="16172" y="1202319"/>
                    <a:pt x="12879" y="1189149"/>
                  </a:cubicBezTo>
                  <a:lnTo>
                    <a:pt x="0" y="1137633"/>
                  </a:lnTo>
                  <a:cubicBezTo>
                    <a:pt x="12726" y="1061277"/>
                    <a:pt x="32747" y="944848"/>
                    <a:pt x="38637" y="880056"/>
                  </a:cubicBezTo>
                  <a:cubicBezTo>
                    <a:pt x="42930" y="832833"/>
                    <a:pt x="44810" y="785329"/>
                    <a:pt x="51516" y="738388"/>
                  </a:cubicBezTo>
                  <a:cubicBezTo>
                    <a:pt x="57698" y="695114"/>
                    <a:pt x="94461" y="654652"/>
                    <a:pt x="115910" y="622478"/>
                  </a:cubicBezTo>
                  <a:lnTo>
                    <a:pt x="167426" y="545205"/>
                  </a:lnTo>
                  <a:cubicBezTo>
                    <a:pt x="176012" y="532326"/>
                    <a:pt x="182239" y="517514"/>
                    <a:pt x="193184" y="506569"/>
                  </a:cubicBezTo>
                  <a:cubicBezTo>
                    <a:pt x="206063" y="493690"/>
                    <a:pt x="220160" y="481924"/>
                    <a:pt x="231820" y="467932"/>
                  </a:cubicBezTo>
                  <a:cubicBezTo>
                    <a:pt x="285480" y="403540"/>
                    <a:pt x="225383" y="450757"/>
                    <a:pt x="296215" y="403538"/>
                  </a:cubicBezTo>
                  <a:cubicBezTo>
                    <a:pt x="343434" y="332706"/>
                    <a:pt x="296217" y="392803"/>
                    <a:pt x="360609" y="339143"/>
                  </a:cubicBezTo>
                  <a:cubicBezTo>
                    <a:pt x="374601" y="327483"/>
                    <a:pt x="384869" y="311689"/>
                    <a:pt x="399246" y="300507"/>
                  </a:cubicBezTo>
                  <a:cubicBezTo>
                    <a:pt x="423682" y="281501"/>
                    <a:pt x="454629" y="270881"/>
                    <a:pt x="476519" y="248991"/>
                  </a:cubicBezTo>
                  <a:cubicBezTo>
                    <a:pt x="489398" y="236112"/>
                    <a:pt x="500778" y="221537"/>
                    <a:pt x="515155" y="210355"/>
                  </a:cubicBezTo>
                  <a:cubicBezTo>
                    <a:pt x="539591" y="191349"/>
                    <a:pt x="566671" y="176011"/>
                    <a:pt x="592429" y="158839"/>
                  </a:cubicBezTo>
                  <a:lnTo>
                    <a:pt x="631065" y="133081"/>
                  </a:lnTo>
                  <a:lnTo>
                    <a:pt x="669702" y="107324"/>
                  </a:lnTo>
                  <a:cubicBezTo>
                    <a:pt x="682581" y="98738"/>
                    <a:pt x="693655" y="86461"/>
                    <a:pt x="708339" y="81566"/>
                  </a:cubicBezTo>
                  <a:cubicBezTo>
                    <a:pt x="721218" y="77273"/>
                    <a:pt x="736115" y="76832"/>
                    <a:pt x="746975" y="68687"/>
                  </a:cubicBezTo>
                  <a:cubicBezTo>
                    <a:pt x="754654" y="62927"/>
                    <a:pt x="742682" y="8586"/>
                    <a:pt x="746975" y="42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8000">
                    <a:shade val="30000"/>
                    <a:satMod val="115000"/>
                  </a:srgbClr>
                </a:gs>
                <a:gs pos="50000">
                  <a:srgbClr val="008000">
                    <a:shade val="67500"/>
                    <a:satMod val="115000"/>
                  </a:srgbClr>
                </a:gs>
                <a:gs pos="100000">
                  <a:srgbClr val="0080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285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428" name="Group 40"/>
            <p:cNvGrpSpPr>
              <a:grpSpLocks/>
            </p:cNvGrpSpPr>
            <p:nvPr/>
          </p:nvGrpSpPr>
          <p:grpSpPr bwMode="auto">
            <a:xfrm rot="-385642">
              <a:off x="2730500" y="2359025"/>
              <a:ext cx="1828800" cy="681037"/>
              <a:chOff x="6187254" y="3874421"/>
              <a:chExt cx="1828800" cy="681038"/>
            </a:xfrm>
          </p:grpSpPr>
          <p:grpSp>
            <p:nvGrpSpPr>
              <p:cNvPr id="17520" name="Group 89"/>
              <p:cNvGrpSpPr>
                <a:grpSpLocks/>
              </p:cNvGrpSpPr>
              <p:nvPr/>
            </p:nvGrpSpPr>
            <p:grpSpPr bwMode="auto">
              <a:xfrm rot="-1408226">
                <a:off x="6187254" y="4352283"/>
                <a:ext cx="1828800" cy="153988"/>
                <a:chOff x="3200400" y="3276600"/>
                <a:chExt cx="1828800" cy="153988"/>
              </a:xfrm>
            </p:grpSpPr>
            <p:grpSp>
              <p:nvGrpSpPr>
                <p:cNvPr id="17525" name="Group 84"/>
                <p:cNvGrpSpPr>
                  <a:grpSpLocks/>
                </p:cNvGrpSpPr>
                <p:nvPr/>
              </p:nvGrpSpPr>
              <p:grpSpPr bwMode="auto">
                <a:xfrm>
                  <a:off x="3200400" y="3276600"/>
                  <a:ext cx="1828800" cy="153194"/>
                  <a:chOff x="3200400" y="3276600"/>
                  <a:chExt cx="1828800" cy="153194"/>
                </a:xfrm>
              </p:grpSpPr>
              <p:grpSp>
                <p:nvGrpSpPr>
                  <p:cNvPr id="1752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200400" y="3276600"/>
                    <a:ext cx="1828800" cy="153194"/>
                    <a:chOff x="762000" y="1981200"/>
                    <a:chExt cx="1828800" cy="153194"/>
                  </a:xfrm>
                </p:grpSpPr>
                <p:grpSp>
                  <p:nvGrpSpPr>
                    <p:cNvPr id="17529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2000" y="1981200"/>
                      <a:ext cx="1828800" cy="1588"/>
                      <a:chOff x="762000" y="1981200"/>
                      <a:chExt cx="1828800" cy="1588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>
                        <a:off x="732188" y="1926827"/>
                        <a:ext cx="1371600" cy="1588"/>
                      </a:xfrm>
                      <a:prstGeom prst="line">
                        <a:avLst/>
                      </a:prstGeom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6"/>
                      <p:cNvCxnSpPr/>
                      <p:nvPr/>
                    </p:nvCxnSpPr>
                    <p:spPr>
                      <a:xfrm>
                        <a:off x="2106771" y="1926912"/>
                        <a:ext cx="457200" cy="1588"/>
                      </a:xfrm>
                      <a:prstGeom prst="line">
                        <a:avLst/>
                      </a:prstGeom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rot="5400000">
                      <a:off x="2118198" y="2012170"/>
                      <a:ext cx="141287" cy="3175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rot="5400000">
                      <a:off x="2202201" y="2006786"/>
                      <a:ext cx="139700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rot="5400000">
                      <a:off x="2274074" y="2005994"/>
                      <a:ext cx="139700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rot="5400000">
                      <a:off x="2341396" y="2004409"/>
                      <a:ext cx="146050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rot="5400000">
                      <a:off x="2421151" y="2005406"/>
                      <a:ext cx="142875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rot="5400000">
                      <a:off x="2038166" y="2004484"/>
                      <a:ext cx="144463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rot="5400000">
                      <a:off x="1891480" y="2003007"/>
                      <a:ext cx="142875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rot="5400000">
                      <a:off x="1812104" y="2007722"/>
                      <a:ext cx="146050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rot="5400000">
                      <a:off x="1741444" y="2005556"/>
                      <a:ext cx="139700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rot="5400000">
                      <a:off x="1658144" y="2004354"/>
                      <a:ext cx="142875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rot="5400000">
                      <a:off x="1586669" y="2005834"/>
                      <a:ext cx="141288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rot="5400000">
                      <a:off x="1506332" y="2005423"/>
                      <a:ext cx="141287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5400000">
                      <a:off x="1436234" y="2007695"/>
                      <a:ext cx="139700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rot="5400000">
                      <a:off x="1358066" y="2006699"/>
                      <a:ext cx="139700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rot="5400000">
                      <a:off x="1285401" y="2008868"/>
                      <a:ext cx="139700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 rot="5400000">
                      <a:off x="1197388" y="2003124"/>
                      <a:ext cx="142875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rot="5400000">
                      <a:off x="1125913" y="2004605"/>
                      <a:ext cx="141288" cy="1588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rot="5400000">
                      <a:off x="1048137" y="2001544"/>
                      <a:ext cx="142875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 rot="5400000">
                      <a:off x="982380" y="2005399"/>
                      <a:ext cx="138112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rot="5400000">
                      <a:off x="894926" y="2004093"/>
                      <a:ext cx="146050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rot="5400000">
                      <a:off x="822472" y="2005471"/>
                      <a:ext cx="142875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rot="5400000">
                      <a:off x="748034" y="2006161"/>
                      <a:ext cx="144463" cy="1587"/>
                    </a:xfrm>
                    <a:prstGeom prst="line">
                      <a:avLst/>
                    </a:prstGeom>
                    <a:ln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/>
                  <p:nvPr/>
                </p:nvCxnSpPr>
                <p:spPr>
                  <a:xfrm rot="5400000">
                    <a:off x="4406886" y="3297821"/>
                    <a:ext cx="139700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198827" y="3415684"/>
                  <a:ext cx="1828800" cy="1587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Freeform 42"/>
              <p:cNvSpPr/>
              <p:nvPr/>
            </p:nvSpPr>
            <p:spPr bwMode="auto">
              <a:xfrm rot="4671676">
                <a:off x="6844491" y="3772891"/>
                <a:ext cx="681038" cy="884097"/>
              </a:xfrm>
              <a:custGeom>
                <a:avLst/>
                <a:gdLst>
                  <a:gd name="connsiteX0" fmla="*/ 1009650 w 2514600"/>
                  <a:gd name="connsiteY0" fmla="*/ 171450 h 3638550"/>
                  <a:gd name="connsiteX1" fmla="*/ 895350 w 2514600"/>
                  <a:gd name="connsiteY1" fmla="*/ 66675 h 3638550"/>
                  <a:gd name="connsiteX2" fmla="*/ 866775 w 2514600"/>
                  <a:gd name="connsiteY2" fmla="*/ 57150 h 3638550"/>
                  <a:gd name="connsiteX3" fmla="*/ 800100 w 2514600"/>
                  <a:gd name="connsiteY3" fmla="*/ 9525 h 3638550"/>
                  <a:gd name="connsiteX4" fmla="*/ 771525 w 2514600"/>
                  <a:gd name="connsiteY4" fmla="*/ 0 h 3638550"/>
                  <a:gd name="connsiteX5" fmla="*/ 714375 w 2514600"/>
                  <a:gd name="connsiteY5" fmla="*/ 19050 h 3638550"/>
                  <a:gd name="connsiteX6" fmla="*/ 647700 w 2514600"/>
                  <a:gd name="connsiteY6" fmla="*/ 47625 h 3638550"/>
                  <a:gd name="connsiteX7" fmla="*/ 609600 w 2514600"/>
                  <a:gd name="connsiteY7" fmla="*/ 57150 h 3638550"/>
                  <a:gd name="connsiteX8" fmla="*/ 552450 w 2514600"/>
                  <a:gd name="connsiteY8" fmla="*/ 76200 h 3638550"/>
                  <a:gd name="connsiteX9" fmla="*/ 514350 w 2514600"/>
                  <a:gd name="connsiteY9" fmla="*/ 85725 h 3638550"/>
                  <a:gd name="connsiteX10" fmla="*/ 476250 w 2514600"/>
                  <a:gd name="connsiteY10" fmla="*/ 104775 h 3638550"/>
                  <a:gd name="connsiteX11" fmla="*/ 428625 w 2514600"/>
                  <a:gd name="connsiteY11" fmla="*/ 114300 h 3638550"/>
                  <a:gd name="connsiteX12" fmla="*/ 400050 w 2514600"/>
                  <a:gd name="connsiteY12" fmla="*/ 123825 h 3638550"/>
                  <a:gd name="connsiteX13" fmla="*/ 361950 w 2514600"/>
                  <a:gd name="connsiteY13" fmla="*/ 133350 h 3638550"/>
                  <a:gd name="connsiteX14" fmla="*/ 314325 w 2514600"/>
                  <a:gd name="connsiteY14" fmla="*/ 142875 h 3638550"/>
                  <a:gd name="connsiteX15" fmla="*/ 238125 w 2514600"/>
                  <a:gd name="connsiteY15" fmla="*/ 171450 h 3638550"/>
                  <a:gd name="connsiteX16" fmla="*/ 190500 w 2514600"/>
                  <a:gd name="connsiteY16" fmla="*/ 180975 h 3638550"/>
                  <a:gd name="connsiteX17" fmla="*/ 133350 w 2514600"/>
                  <a:gd name="connsiteY17" fmla="*/ 200025 h 3638550"/>
                  <a:gd name="connsiteX18" fmla="*/ 104775 w 2514600"/>
                  <a:gd name="connsiteY18" fmla="*/ 209550 h 3638550"/>
                  <a:gd name="connsiteX19" fmla="*/ 76200 w 2514600"/>
                  <a:gd name="connsiteY19" fmla="*/ 219075 h 3638550"/>
                  <a:gd name="connsiteX20" fmla="*/ 57150 w 2514600"/>
                  <a:gd name="connsiteY20" fmla="*/ 276225 h 3638550"/>
                  <a:gd name="connsiteX21" fmla="*/ 47625 w 2514600"/>
                  <a:gd name="connsiteY21" fmla="*/ 304800 h 3638550"/>
                  <a:gd name="connsiteX22" fmla="*/ 28575 w 2514600"/>
                  <a:gd name="connsiteY22" fmla="*/ 371475 h 3638550"/>
                  <a:gd name="connsiteX23" fmla="*/ 9525 w 2514600"/>
                  <a:gd name="connsiteY23" fmla="*/ 409575 h 3638550"/>
                  <a:gd name="connsiteX24" fmla="*/ 0 w 2514600"/>
                  <a:gd name="connsiteY24" fmla="*/ 457200 h 3638550"/>
                  <a:gd name="connsiteX25" fmla="*/ 9525 w 2514600"/>
                  <a:gd name="connsiteY25" fmla="*/ 542925 h 3638550"/>
                  <a:gd name="connsiteX26" fmla="*/ 38100 w 2514600"/>
                  <a:gd name="connsiteY26" fmla="*/ 609600 h 3638550"/>
                  <a:gd name="connsiteX27" fmla="*/ 47625 w 2514600"/>
                  <a:gd name="connsiteY27" fmla="*/ 638175 h 3638550"/>
                  <a:gd name="connsiteX28" fmla="*/ 66675 w 2514600"/>
                  <a:gd name="connsiteY28" fmla="*/ 676275 h 3638550"/>
                  <a:gd name="connsiteX29" fmla="*/ 85725 w 2514600"/>
                  <a:gd name="connsiteY29" fmla="*/ 733425 h 3638550"/>
                  <a:gd name="connsiteX30" fmla="*/ 123825 w 2514600"/>
                  <a:gd name="connsiteY30" fmla="*/ 790575 h 3638550"/>
                  <a:gd name="connsiteX31" fmla="*/ 133350 w 2514600"/>
                  <a:gd name="connsiteY31" fmla="*/ 819150 h 3638550"/>
                  <a:gd name="connsiteX32" fmla="*/ 171450 w 2514600"/>
                  <a:gd name="connsiteY32" fmla="*/ 876300 h 3638550"/>
                  <a:gd name="connsiteX33" fmla="*/ 209550 w 2514600"/>
                  <a:gd name="connsiteY33" fmla="*/ 942975 h 3638550"/>
                  <a:gd name="connsiteX34" fmla="*/ 228600 w 2514600"/>
                  <a:gd name="connsiteY34" fmla="*/ 1000125 h 3638550"/>
                  <a:gd name="connsiteX35" fmla="*/ 247650 w 2514600"/>
                  <a:gd name="connsiteY35" fmla="*/ 1047750 h 3638550"/>
                  <a:gd name="connsiteX36" fmla="*/ 257175 w 2514600"/>
                  <a:gd name="connsiteY36" fmla="*/ 1095375 h 3638550"/>
                  <a:gd name="connsiteX37" fmla="*/ 266700 w 2514600"/>
                  <a:gd name="connsiteY37" fmla="*/ 1123950 h 3638550"/>
                  <a:gd name="connsiteX38" fmla="*/ 285750 w 2514600"/>
                  <a:gd name="connsiteY38" fmla="*/ 1200150 h 3638550"/>
                  <a:gd name="connsiteX39" fmla="*/ 304800 w 2514600"/>
                  <a:gd name="connsiteY39" fmla="*/ 1266825 h 3638550"/>
                  <a:gd name="connsiteX40" fmla="*/ 323850 w 2514600"/>
                  <a:gd name="connsiteY40" fmla="*/ 1323975 h 3638550"/>
                  <a:gd name="connsiteX41" fmla="*/ 342900 w 2514600"/>
                  <a:gd name="connsiteY41" fmla="*/ 1419225 h 3638550"/>
                  <a:gd name="connsiteX42" fmla="*/ 371475 w 2514600"/>
                  <a:gd name="connsiteY42" fmla="*/ 1524000 h 3638550"/>
                  <a:gd name="connsiteX43" fmla="*/ 381000 w 2514600"/>
                  <a:gd name="connsiteY43" fmla="*/ 1581150 h 3638550"/>
                  <a:gd name="connsiteX44" fmla="*/ 400050 w 2514600"/>
                  <a:gd name="connsiteY44" fmla="*/ 1809750 h 3638550"/>
                  <a:gd name="connsiteX45" fmla="*/ 390525 w 2514600"/>
                  <a:gd name="connsiteY45" fmla="*/ 1943100 h 3638550"/>
                  <a:gd name="connsiteX46" fmla="*/ 381000 w 2514600"/>
                  <a:gd name="connsiteY46" fmla="*/ 2028825 h 3638550"/>
                  <a:gd name="connsiteX47" fmla="*/ 371475 w 2514600"/>
                  <a:gd name="connsiteY47" fmla="*/ 2200275 h 3638550"/>
                  <a:gd name="connsiteX48" fmla="*/ 381000 w 2514600"/>
                  <a:gd name="connsiteY48" fmla="*/ 2305050 h 3638550"/>
                  <a:gd name="connsiteX49" fmla="*/ 352425 w 2514600"/>
                  <a:gd name="connsiteY49" fmla="*/ 2657475 h 3638550"/>
                  <a:gd name="connsiteX50" fmla="*/ 342900 w 2514600"/>
                  <a:gd name="connsiteY50" fmla="*/ 3086100 h 3638550"/>
                  <a:gd name="connsiteX51" fmla="*/ 323850 w 2514600"/>
                  <a:gd name="connsiteY51" fmla="*/ 3190875 h 3638550"/>
                  <a:gd name="connsiteX52" fmla="*/ 314325 w 2514600"/>
                  <a:gd name="connsiteY52" fmla="*/ 3248025 h 3638550"/>
                  <a:gd name="connsiteX53" fmla="*/ 323850 w 2514600"/>
                  <a:gd name="connsiteY53" fmla="*/ 3276600 h 3638550"/>
                  <a:gd name="connsiteX54" fmla="*/ 333375 w 2514600"/>
                  <a:gd name="connsiteY54" fmla="*/ 3457575 h 3638550"/>
                  <a:gd name="connsiteX55" fmla="*/ 409575 w 2514600"/>
                  <a:gd name="connsiteY55" fmla="*/ 3486150 h 3638550"/>
                  <a:gd name="connsiteX56" fmla="*/ 438150 w 2514600"/>
                  <a:gd name="connsiteY56" fmla="*/ 3495675 h 3638550"/>
                  <a:gd name="connsiteX57" fmla="*/ 504825 w 2514600"/>
                  <a:gd name="connsiteY57" fmla="*/ 3543300 h 3638550"/>
                  <a:gd name="connsiteX58" fmla="*/ 571500 w 2514600"/>
                  <a:gd name="connsiteY58" fmla="*/ 3562350 h 3638550"/>
                  <a:gd name="connsiteX59" fmla="*/ 647700 w 2514600"/>
                  <a:gd name="connsiteY59" fmla="*/ 3581400 h 3638550"/>
                  <a:gd name="connsiteX60" fmla="*/ 895350 w 2514600"/>
                  <a:gd name="connsiteY60" fmla="*/ 3571875 h 3638550"/>
                  <a:gd name="connsiteX61" fmla="*/ 1143000 w 2514600"/>
                  <a:gd name="connsiteY61" fmla="*/ 3590925 h 3638550"/>
                  <a:gd name="connsiteX62" fmla="*/ 1266825 w 2514600"/>
                  <a:gd name="connsiteY62" fmla="*/ 3600450 h 3638550"/>
                  <a:gd name="connsiteX63" fmla="*/ 1400175 w 2514600"/>
                  <a:gd name="connsiteY63" fmla="*/ 3619500 h 3638550"/>
                  <a:gd name="connsiteX64" fmla="*/ 1524000 w 2514600"/>
                  <a:gd name="connsiteY64" fmla="*/ 3638550 h 3638550"/>
                  <a:gd name="connsiteX65" fmla="*/ 1714500 w 2514600"/>
                  <a:gd name="connsiteY65" fmla="*/ 3629025 h 3638550"/>
                  <a:gd name="connsiteX66" fmla="*/ 1876425 w 2514600"/>
                  <a:gd name="connsiteY66" fmla="*/ 3609975 h 3638550"/>
                  <a:gd name="connsiteX67" fmla="*/ 1914525 w 2514600"/>
                  <a:gd name="connsiteY67" fmla="*/ 3552825 h 3638550"/>
                  <a:gd name="connsiteX68" fmla="*/ 1933575 w 2514600"/>
                  <a:gd name="connsiteY68" fmla="*/ 3486150 h 3638550"/>
                  <a:gd name="connsiteX69" fmla="*/ 1905000 w 2514600"/>
                  <a:gd name="connsiteY69" fmla="*/ 3419475 h 3638550"/>
                  <a:gd name="connsiteX70" fmla="*/ 1809750 w 2514600"/>
                  <a:gd name="connsiteY70" fmla="*/ 3390900 h 3638550"/>
                  <a:gd name="connsiteX71" fmla="*/ 1704975 w 2514600"/>
                  <a:gd name="connsiteY71" fmla="*/ 3371850 h 3638550"/>
                  <a:gd name="connsiteX72" fmla="*/ 1533525 w 2514600"/>
                  <a:gd name="connsiteY72" fmla="*/ 3352800 h 3638550"/>
                  <a:gd name="connsiteX73" fmla="*/ 1495425 w 2514600"/>
                  <a:gd name="connsiteY73" fmla="*/ 3343275 h 3638550"/>
                  <a:gd name="connsiteX74" fmla="*/ 1466850 w 2514600"/>
                  <a:gd name="connsiteY74" fmla="*/ 3324225 h 3638550"/>
                  <a:gd name="connsiteX75" fmla="*/ 1466850 w 2514600"/>
                  <a:gd name="connsiteY75" fmla="*/ 3248025 h 3638550"/>
                  <a:gd name="connsiteX76" fmla="*/ 1485900 w 2514600"/>
                  <a:gd name="connsiteY76" fmla="*/ 3219450 h 3638550"/>
                  <a:gd name="connsiteX77" fmla="*/ 1504950 w 2514600"/>
                  <a:gd name="connsiteY77" fmla="*/ 3152775 h 3638550"/>
                  <a:gd name="connsiteX78" fmla="*/ 1524000 w 2514600"/>
                  <a:gd name="connsiteY78" fmla="*/ 3067050 h 3638550"/>
                  <a:gd name="connsiteX79" fmla="*/ 1504950 w 2514600"/>
                  <a:gd name="connsiteY79" fmla="*/ 2752725 h 3638550"/>
                  <a:gd name="connsiteX80" fmla="*/ 1495425 w 2514600"/>
                  <a:gd name="connsiteY80" fmla="*/ 2695575 h 3638550"/>
                  <a:gd name="connsiteX81" fmla="*/ 1476375 w 2514600"/>
                  <a:gd name="connsiteY81" fmla="*/ 2619375 h 3638550"/>
                  <a:gd name="connsiteX82" fmla="*/ 1457325 w 2514600"/>
                  <a:gd name="connsiteY82" fmla="*/ 2552700 h 3638550"/>
                  <a:gd name="connsiteX83" fmla="*/ 1466850 w 2514600"/>
                  <a:gd name="connsiteY83" fmla="*/ 2314575 h 3638550"/>
                  <a:gd name="connsiteX84" fmla="*/ 1457325 w 2514600"/>
                  <a:gd name="connsiteY84" fmla="*/ 2190750 h 3638550"/>
                  <a:gd name="connsiteX85" fmla="*/ 1438275 w 2514600"/>
                  <a:gd name="connsiteY85" fmla="*/ 2076450 h 3638550"/>
                  <a:gd name="connsiteX86" fmla="*/ 1457325 w 2514600"/>
                  <a:gd name="connsiteY86" fmla="*/ 1809750 h 3638550"/>
                  <a:gd name="connsiteX87" fmla="*/ 1466850 w 2514600"/>
                  <a:gd name="connsiteY87" fmla="*/ 1781175 h 3638550"/>
                  <a:gd name="connsiteX88" fmla="*/ 1514475 w 2514600"/>
                  <a:gd name="connsiteY88" fmla="*/ 1704975 h 3638550"/>
                  <a:gd name="connsiteX89" fmla="*/ 1543050 w 2514600"/>
                  <a:gd name="connsiteY89" fmla="*/ 1676400 h 3638550"/>
                  <a:gd name="connsiteX90" fmla="*/ 1562100 w 2514600"/>
                  <a:gd name="connsiteY90" fmla="*/ 1638300 h 3638550"/>
                  <a:gd name="connsiteX91" fmla="*/ 1609725 w 2514600"/>
                  <a:gd name="connsiteY91" fmla="*/ 1581150 h 3638550"/>
                  <a:gd name="connsiteX92" fmla="*/ 1638300 w 2514600"/>
                  <a:gd name="connsiteY92" fmla="*/ 1543050 h 3638550"/>
                  <a:gd name="connsiteX93" fmla="*/ 1724025 w 2514600"/>
                  <a:gd name="connsiteY93" fmla="*/ 1495425 h 3638550"/>
                  <a:gd name="connsiteX94" fmla="*/ 1762125 w 2514600"/>
                  <a:gd name="connsiteY94" fmla="*/ 1476375 h 3638550"/>
                  <a:gd name="connsiteX95" fmla="*/ 2171700 w 2514600"/>
                  <a:gd name="connsiteY95" fmla="*/ 1485900 h 3638550"/>
                  <a:gd name="connsiteX96" fmla="*/ 2409825 w 2514600"/>
                  <a:gd name="connsiteY96" fmla="*/ 1485900 h 3638550"/>
                  <a:gd name="connsiteX97" fmla="*/ 2447925 w 2514600"/>
                  <a:gd name="connsiteY97" fmla="*/ 1428750 h 3638550"/>
                  <a:gd name="connsiteX98" fmla="*/ 2486025 w 2514600"/>
                  <a:gd name="connsiteY98" fmla="*/ 1295400 h 3638550"/>
                  <a:gd name="connsiteX99" fmla="*/ 2495550 w 2514600"/>
                  <a:gd name="connsiteY99" fmla="*/ 1257300 h 3638550"/>
                  <a:gd name="connsiteX100" fmla="*/ 2514600 w 2514600"/>
                  <a:gd name="connsiteY100" fmla="*/ 1047750 h 3638550"/>
                  <a:gd name="connsiteX101" fmla="*/ 2505075 w 2514600"/>
                  <a:gd name="connsiteY101" fmla="*/ 781050 h 3638550"/>
                  <a:gd name="connsiteX102" fmla="*/ 2495550 w 2514600"/>
                  <a:gd name="connsiteY102" fmla="*/ 723900 h 3638550"/>
                  <a:gd name="connsiteX103" fmla="*/ 2476500 w 2514600"/>
                  <a:gd name="connsiteY103" fmla="*/ 495300 h 3638550"/>
                  <a:gd name="connsiteX104" fmla="*/ 2457450 w 2514600"/>
                  <a:gd name="connsiteY104" fmla="*/ 400050 h 3638550"/>
                  <a:gd name="connsiteX105" fmla="*/ 2438400 w 2514600"/>
                  <a:gd name="connsiteY105" fmla="*/ 371475 h 3638550"/>
                  <a:gd name="connsiteX106" fmla="*/ 2419350 w 2514600"/>
                  <a:gd name="connsiteY106" fmla="*/ 314325 h 3638550"/>
                  <a:gd name="connsiteX107" fmla="*/ 2371725 w 2514600"/>
                  <a:gd name="connsiteY107" fmla="*/ 257175 h 3638550"/>
                  <a:gd name="connsiteX108" fmla="*/ 2295525 w 2514600"/>
                  <a:gd name="connsiteY108" fmla="*/ 180975 h 3638550"/>
                  <a:gd name="connsiteX109" fmla="*/ 2266950 w 2514600"/>
                  <a:gd name="connsiteY109" fmla="*/ 152400 h 3638550"/>
                  <a:gd name="connsiteX110" fmla="*/ 2209800 w 2514600"/>
                  <a:gd name="connsiteY110" fmla="*/ 85725 h 3638550"/>
                  <a:gd name="connsiteX111" fmla="*/ 2181225 w 2514600"/>
                  <a:gd name="connsiteY111" fmla="*/ 76200 h 3638550"/>
                  <a:gd name="connsiteX112" fmla="*/ 2105025 w 2514600"/>
                  <a:gd name="connsiteY112" fmla="*/ 47625 h 3638550"/>
                  <a:gd name="connsiteX113" fmla="*/ 2047875 w 2514600"/>
                  <a:gd name="connsiteY113" fmla="*/ 38100 h 3638550"/>
                  <a:gd name="connsiteX114" fmla="*/ 1838325 w 2514600"/>
                  <a:gd name="connsiteY114" fmla="*/ 47625 h 3638550"/>
                  <a:gd name="connsiteX115" fmla="*/ 1752600 w 2514600"/>
                  <a:gd name="connsiteY115" fmla="*/ 57150 h 3638550"/>
                  <a:gd name="connsiteX116" fmla="*/ 1495425 w 2514600"/>
                  <a:gd name="connsiteY116" fmla="*/ 76200 h 3638550"/>
                  <a:gd name="connsiteX117" fmla="*/ 1114425 w 2514600"/>
                  <a:gd name="connsiteY117" fmla="*/ 95250 h 3638550"/>
                  <a:gd name="connsiteX118" fmla="*/ 1019175 w 2514600"/>
                  <a:gd name="connsiteY118" fmla="*/ 76200 h 3638550"/>
                  <a:gd name="connsiteX119" fmla="*/ 942975 w 2514600"/>
                  <a:gd name="connsiteY119" fmla="*/ 57150 h 3638550"/>
                  <a:gd name="connsiteX120" fmla="*/ 914400 w 2514600"/>
                  <a:gd name="connsiteY120" fmla="*/ 47625 h 3638550"/>
                  <a:gd name="connsiteX121" fmla="*/ 809625 w 2514600"/>
                  <a:gd name="connsiteY121" fmla="*/ 38100 h 363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2514600" h="3638550">
                    <a:moveTo>
                      <a:pt x="1009650" y="171450"/>
                    </a:moveTo>
                    <a:cubicBezTo>
                      <a:pt x="920874" y="112266"/>
                      <a:pt x="1082989" y="223041"/>
                      <a:pt x="895350" y="66675"/>
                    </a:cubicBezTo>
                    <a:cubicBezTo>
                      <a:pt x="887637" y="60247"/>
                      <a:pt x="876300" y="60325"/>
                      <a:pt x="866775" y="57150"/>
                    </a:cubicBezTo>
                    <a:cubicBezTo>
                      <a:pt x="858146" y="50678"/>
                      <a:pt x="814028" y="16489"/>
                      <a:pt x="800100" y="9525"/>
                    </a:cubicBezTo>
                    <a:cubicBezTo>
                      <a:pt x="791120" y="5035"/>
                      <a:pt x="781050" y="3175"/>
                      <a:pt x="771525" y="0"/>
                    </a:cubicBezTo>
                    <a:cubicBezTo>
                      <a:pt x="752475" y="6350"/>
                      <a:pt x="732336" y="10070"/>
                      <a:pt x="714375" y="19050"/>
                    </a:cubicBezTo>
                    <a:cubicBezTo>
                      <a:pt x="680508" y="35983"/>
                      <a:pt x="680402" y="38282"/>
                      <a:pt x="647700" y="47625"/>
                    </a:cubicBezTo>
                    <a:cubicBezTo>
                      <a:pt x="635113" y="51221"/>
                      <a:pt x="622139" y="53388"/>
                      <a:pt x="609600" y="57150"/>
                    </a:cubicBezTo>
                    <a:cubicBezTo>
                      <a:pt x="590366" y="62920"/>
                      <a:pt x="571931" y="71330"/>
                      <a:pt x="552450" y="76200"/>
                    </a:cubicBezTo>
                    <a:cubicBezTo>
                      <a:pt x="539750" y="79375"/>
                      <a:pt x="526607" y="81128"/>
                      <a:pt x="514350" y="85725"/>
                    </a:cubicBezTo>
                    <a:cubicBezTo>
                      <a:pt x="501055" y="90711"/>
                      <a:pt x="489720" y="100285"/>
                      <a:pt x="476250" y="104775"/>
                    </a:cubicBezTo>
                    <a:cubicBezTo>
                      <a:pt x="460891" y="109895"/>
                      <a:pt x="444331" y="110373"/>
                      <a:pt x="428625" y="114300"/>
                    </a:cubicBezTo>
                    <a:cubicBezTo>
                      <a:pt x="418885" y="116735"/>
                      <a:pt x="409704" y="121067"/>
                      <a:pt x="400050" y="123825"/>
                    </a:cubicBezTo>
                    <a:cubicBezTo>
                      <a:pt x="387463" y="127421"/>
                      <a:pt x="374729" y="130510"/>
                      <a:pt x="361950" y="133350"/>
                    </a:cubicBezTo>
                    <a:cubicBezTo>
                      <a:pt x="346146" y="136862"/>
                      <a:pt x="330031" y="138948"/>
                      <a:pt x="314325" y="142875"/>
                    </a:cubicBezTo>
                    <a:cubicBezTo>
                      <a:pt x="277308" y="152129"/>
                      <a:pt x="281826" y="158340"/>
                      <a:pt x="238125" y="171450"/>
                    </a:cubicBezTo>
                    <a:cubicBezTo>
                      <a:pt x="222618" y="176102"/>
                      <a:pt x="206119" y="176715"/>
                      <a:pt x="190500" y="180975"/>
                    </a:cubicBezTo>
                    <a:cubicBezTo>
                      <a:pt x="171127" y="186259"/>
                      <a:pt x="152400" y="193675"/>
                      <a:pt x="133350" y="200025"/>
                    </a:cubicBezTo>
                    <a:lnTo>
                      <a:pt x="104775" y="209550"/>
                    </a:lnTo>
                    <a:lnTo>
                      <a:pt x="76200" y="219075"/>
                    </a:lnTo>
                    <a:lnTo>
                      <a:pt x="57150" y="276225"/>
                    </a:lnTo>
                    <a:cubicBezTo>
                      <a:pt x="53975" y="285750"/>
                      <a:pt x="50060" y="295060"/>
                      <a:pt x="47625" y="304800"/>
                    </a:cubicBezTo>
                    <a:cubicBezTo>
                      <a:pt x="42792" y="324134"/>
                      <a:pt x="36774" y="352344"/>
                      <a:pt x="28575" y="371475"/>
                    </a:cubicBezTo>
                    <a:cubicBezTo>
                      <a:pt x="22982" y="384526"/>
                      <a:pt x="15875" y="396875"/>
                      <a:pt x="9525" y="409575"/>
                    </a:cubicBezTo>
                    <a:cubicBezTo>
                      <a:pt x="6350" y="425450"/>
                      <a:pt x="0" y="441011"/>
                      <a:pt x="0" y="457200"/>
                    </a:cubicBezTo>
                    <a:cubicBezTo>
                      <a:pt x="0" y="485951"/>
                      <a:pt x="4798" y="514565"/>
                      <a:pt x="9525" y="542925"/>
                    </a:cubicBezTo>
                    <a:cubicBezTo>
                      <a:pt x="13586" y="567294"/>
                      <a:pt x="28637" y="587519"/>
                      <a:pt x="38100" y="609600"/>
                    </a:cubicBezTo>
                    <a:cubicBezTo>
                      <a:pt x="42055" y="618828"/>
                      <a:pt x="43670" y="628947"/>
                      <a:pt x="47625" y="638175"/>
                    </a:cubicBezTo>
                    <a:cubicBezTo>
                      <a:pt x="53218" y="651226"/>
                      <a:pt x="61402" y="663092"/>
                      <a:pt x="66675" y="676275"/>
                    </a:cubicBezTo>
                    <a:cubicBezTo>
                      <a:pt x="74133" y="694919"/>
                      <a:pt x="74586" y="716717"/>
                      <a:pt x="85725" y="733425"/>
                    </a:cubicBezTo>
                    <a:cubicBezTo>
                      <a:pt x="98425" y="752475"/>
                      <a:pt x="116585" y="768855"/>
                      <a:pt x="123825" y="790575"/>
                    </a:cubicBezTo>
                    <a:cubicBezTo>
                      <a:pt x="127000" y="800100"/>
                      <a:pt x="128474" y="810373"/>
                      <a:pt x="133350" y="819150"/>
                    </a:cubicBezTo>
                    <a:cubicBezTo>
                      <a:pt x="144469" y="839164"/>
                      <a:pt x="164210" y="854580"/>
                      <a:pt x="171450" y="876300"/>
                    </a:cubicBezTo>
                    <a:cubicBezTo>
                      <a:pt x="185995" y="919935"/>
                      <a:pt x="174951" y="896843"/>
                      <a:pt x="209550" y="942975"/>
                    </a:cubicBezTo>
                    <a:cubicBezTo>
                      <a:pt x="215900" y="962025"/>
                      <a:pt x="221142" y="981481"/>
                      <a:pt x="228600" y="1000125"/>
                    </a:cubicBezTo>
                    <a:cubicBezTo>
                      <a:pt x="234950" y="1016000"/>
                      <a:pt x="242737" y="1031373"/>
                      <a:pt x="247650" y="1047750"/>
                    </a:cubicBezTo>
                    <a:cubicBezTo>
                      <a:pt x="252302" y="1063257"/>
                      <a:pt x="253248" y="1079669"/>
                      <a:pt x="257175" y="1095375"/>
                    </a:cubicBezTo>
                    <a:cubicBezTo>
                      <a:pt x="259610" y="1105115"/>
                      <a:pt x="264058" y="1114264"/>
                      <a:pt x="266700" y="1123950"/>
                    </a:cubicBezTo>
                    <a:cubicBezTo>
                      <a:pt x="273589" y="1149209"/>
                      <a:pt x="277471" y="1175312"/>
                      <a:pt x="285750" y="1200150"/>
                    </a:cubicBezTo>
                    <a:cubicBezTo>
                      <a:pt x="317761" y="1296182"/>
                      <a:pt x="268920" y="1147224"/>
                      <a:pt x="304800" y="1266825"/>
                    </a:cubicBezTo>
                    <a:cubicBezTo>
                      <a:pt x="310570" y="1286059"/>
                      <a:pt x="319912" y="1304284"/>
                      <a:pt x="323850" y="1323975"/>
                    </a:cubicBezTo>
                    <a:cubicBezTo>
                      <a:pt x="330200" y="1355725"/>
                      <a:pt x="332661" y="1388508"/>
                      <a:pt x="342900" y="1419225"/>
                    </a:cubicBezTo>
                    <a:cubicBezTo>
                      <a:pt x="363730" y="1481714"/>
                      <a:pt x="360705" y="1464762"/>
                      <a:pt x="371475" y="1524000"/>
                    </a:cubicBezTo>
                    <a:cubicBezTo>
                      <a:pt x="374930" y="1543001"/>
                      <a:pt x="379078" y="1561933"/>
                      <a:pt x="381000" y="1581150"/>
                    </a:cubicBezTo>
                    <a:cubicBezTo>
                      <a:pt x="388608" y="1657235"/>
                      <a:pt x="400050" y="1809750"/>
                      <a:pt x="400050" y="1809750"/>
                    </a:cubicBezTo>
                    <a:cubicBezTo>
                      <a:pt x="396875" y="1854200"/>
                      <a:pt x="394385" y="1898704"/>
                      <a:pt x="390525" y="1943100"/>
                    </a:cubicBezTo>
                    <a:cubicBezTo>
                      <a:pt x="388034" y="1971743"/>
                      <a:pt x="383124" y="2000153"/>
                      <a:pt x="381000" y="2028825"/>
                    </a:cubicBezTo>
                    <a:cubicBezTo>
                      <a:pt x="376772" y="2085907"/>
                      <a:pt x="374650" y="2143125"/>
                      <a:pt x="371475" y="2200275"/>
                    </a:cubicBezTo>
                    <a:cubicBezTo>
                      <a:pt x="374650" y="2235200"/>
                      <a:pt x="381923" y="2269993"/>
                      <a:pt x="381000" y="2305050"/>
                    </a:cubicBezTo>
                    <a:cubicBezTo>
                      <a:pt x="378324" y="2406734"/>
                      <a:pt x="363550" y="2546222"/>
                      <a:pt x="352425" y="2657475"/>
                    </a:cubicBezTo>
                    <a:cubicBezTo>
                      <a:pt x="349250" y="2800350"/>
                      <a:pt x="348392" y="2943295"/>
                      <a:pt x="342900" y="3086100"/>
                    </a:cubicBezTo>
                    <a:cubicBezTo>
                      <a:pt x="340594" y="3146056"/>
                      <a:pt x="333531" y="3142469"/>
                      <a:pt x="323850" y="3190875"/>
                    </a:cubicBezTo>
                    <a:cubicBezTo>
                      <a:pt x="320062" y="3209813"/>
                      <a:pt x="317500" y="3228975"/>
                      <a:pt x="314325" y="3248025"/>
                    </a:cubicBezTo>
                    <a:cubicBezTo>
                      <a:pt x="317500" y="3257550"/>
                      <a:pt x="322941" y="3266601"/>
                      <a:pt x="323850" y="3276600"/>
                    </a:cubicBezTo>
                    <a:cubicBezTo>
                      <a:pt x="329319" y="3336760"/>
                      <a:pt x="322072" y="3398233"/>
                      <a:pt x="333375" y="3457575"/>
                    </a:cubicBezTo>
                    <a:cubicBezTo>
                      <a:pt x="337295" y="3478155"/>
                      <a:pt x="404642" y="3484917"/>
                      <a:pt x="409575" y="3486150"/>
                    </a:cubicBezTo>
                    <a:cubicBezTo>
                      <a:pt x="419315" y="3488585"/>
                      <a:pt x="429170" y="3491185"/>
                      <a:pt x="438150" y="3495675"/>
                    </a:cubicBezTo>
                    <a:cubicBezTo>
                      <a:pt x="467634" y="3510417"/>
                      <a:pt x="474624" y="3526042"/>
                      <a:pt x="504825" y="3543300"/>
                    </a:cubicBezTo>
                    <a:cubicBezTo>
                      <a:pt x="516244" y="3549825"/>
                      <a:pt x="562221" y="3559699"/>
                      <a:pt x="571500" y="3562350"/>
                    </a:cubicBezTo>
                    <a:cubicBezTo>
                      <a:pt x="639841" y="3581876"/>
                      <a:pt x="550874" y="3562035"/>
                      <a:pt x="647700" y="3581400"/>
                    </a:cubicBezTo>
                    <a:cubicBezTo>
                      <a:pt x="730250" y="3578225"/>
                      <a:pt x="812754" y="3570287"/>
                      <a:pt x="895350" y="3571875"/>
                    </a:cubicBezTo>
                    <a:cubicBezTo>
                      <a:pt x="978129" y="3573467"/>
                      <a:pt x="1060450" y="3584575"/>
                      <a:pt x="1143000" y="3590925"/>
                    </a:cubicBezTo>
                    <a:cubicBezTo>
                      <a:pt x="1184275" y="3594100"/>
                      <a:pt x="1225844" y="3594596"/>
                      <a:pt x="1266825" y="3600450"/>
                    </a:cubicBezTo>
                    <a:cubicBezTo>
                      <a:pt x="1311275" y="3606800"/>
                      <a:pt x="1355885" y="3612118"/>
                      <a:pt x="1400175" y="3619500"/>
                    </a:cubicBezTo>
                    <a:cubicBezTo>
                      <a:pt x="1479470" y="3632716"/>
                      <a:pt x="1438206" y="3626294"/>
                      <a:pt x="1524000" y="3638550"/>
                    </a:cubicBezTo>
                    <a:lnTo>
                      <a:pt x="1714500" y="3629025"/>
                    </a:lnTo>
                    <a:cubicBezTo>
                      <a:pt x="1851282" y="3620979"/>
                      <a:pt x="1807057" y="3633098"/>
                      <a:pt x="1876425" y="3609975"/>
                    </a:cubicBezTo>
                    <a:cubicBezTo>
                      <a:pt x="1889125" y="3590925"/>
                      <a:pt x="1908972" y="3575037"/>
                      <a:pt x="1914525" y="3552825"/>
                    </a:cubicBezTo>
                    <a:cubicBezTo>
                      <a:pt x="1926485" y="3504985"/>
                      <a:pt x="1919910" y="3527144"/>
                      <a:pt x="1933575" y="3486150"/>
                    </a:cubicBezTo>
                    <a:cubicBezTo>
                      <a:pt x="1929074" y="3468147"/>
                      <a:pt x="1924490" y="3431656"/>
                      <a:pt x="1905000" y="3419475"/>
                    </a:cubicBezTo>
                    <a:cubicBezTo>
                      <a:pt x="1891900" y="3411287"/>
                      <a:pt x="1830518" y="3395515"/>
                      <a:pt x="1809750" y="3390900"/>
                    </a:cubicBezTo>
                    <a:cubicBezTo>
                      <a:pt x="1784670" y="3385327"/>
                      <a:pt x="1728608" y="3374804"/>
                      <a:pt x="1704975" y="3371850"/>
                    </a:cubicBezTo>
                    <a:cubicBezTo>
                      <a:pt x="1646276" y="3364513"/>
                      <a:pt x="1591632" y="3362485"/>
                      <a:pt x="1533525" y="3352800"/>
                    </a:cubicBezTo>
                    <a:cubicBezTo>
                      <a:pt x="1520612" y="3350648"/>
                      <a:pt x="1508125" y="3346450"/>
                      <a:pt x="1495425" y="3343275"/>
                    </a:cubicBezTo>
                    <a:cubicBezTo>
                      <a:pt x="1485900" y="3336925"/>
                      <a:pt x="1474001" y="3333164"/>
                      <a:pt x="1466850" y="3324225"/>
                    </a:cubicBezTo>
                    <a:cubicBezTo>
                      <a:pt x="1449909" y="3303049"/>
                      <a:pt x="1459059" y="3268801"/>
                      <a:pt x="1466850" y="3248025"/>
                    </a:cubicBezTo>
                    <a:cubicBezTo>
                      <a:pt x="1470870" y="3237306"/>
                      <a:pt x="1480780" y="3229689"/>
                      <a:pt x="1485900" y="3219450"/>
                    </a:cubicBezTo>
                    <a:cubicBezTo>
                      <a:pt x="1493513" y="3204225"/>
                      <a:pt x="1500881" y="3167017"/>
                      <a:pt x="1504950" y="3152775"/>
                    </a:cubicBezTo>
                    <a:cubicBezTo>
                      <a:pt x="1523709" y="3087120"/>
                      <a:pt x="1506811" y="3170187"/>
                      <a:pt x="1524000" y="3067050"/>
                    </a:cubicBezTo>
                    <a:cubicBezTo>
                      <a:pt x="1500317" y="2877582"/>
                      <a:pt x="1528859" y="3123315"/>
                      <a:pt x="1504950" y="2752725"/>
                    </a:cubicBezTo>
                    <a:cubicBezTo>
                      <a:pt x="1503707" y="2733452"/>
                      <a:pt x="1499472" y="2714459"/>
                      <a:pt x="1495425" y="2695575"/>
                    </a:cubicBezTo>
                    <a:cubicBezTo>
                      <a:pt x="1489939" y="2669974"/>
                      <a:pt x="1484654" y="2644213"/>
                      <a:pt x="1476375" y="2619375"/>
                    </a:cubicBezTo>
                    <a:cubicBezTo>
                      <a:pt x="1462710" y="2578381"/>
                      <a:pt x="1469285" y="2600540"/>
                      <a:pt x="1457325" y="2552700"/>
                    </a:cubicBezTo>
                    <a:cubicBezTo>
                      <a:pt x="1460500" y="2473325"/>
                      <a:pt x="1466850" y="2394013"/>
                      <a:pt x="1466850" y="2314575"/>
                    </a:cubicBezTo>
                    <a:cubicBezTo>
                      <a:pt x="1466850" y="2273178"/>
                      <a:pt x="1461250" y="2231960"/>
                      <a:pt x="1457325" y="2190750"/>
                    </a:cubicBezTo>
                    <a:cubicBezTo>
                      <a:pt x="1450464" y="2118712"/>
                      <a:pt x="1451815" y="2130612"/>
                      <a:pt x="1438275" y="2076450"/>
                    </a:cubicBezTo>
                    <a:cubicBezTo>
                      <a:pt x="1441820" y="2002015"/>
                      <a:pt x="1440731" y="1892722"/>
                      <a:pt x="1457325" y="1809750"/>
                    </a:cubicBezTo>
                    <a:cubicBezTo>
                      <a:pt x="1459294" y="1799905"/>
                      <a:pt x="1462895" y="1790403"/>
                      <a:pt x="1466850" y="1781175"/>
                    </a:cubicBezTo>
                    <a:cubicBezTo>
                      <a:pt x="1480788" y="1748652"/>
                      <a:pt x="1491033" y="1732324"/>
                      <a:pt x="1514475" y="1704975"/>
                    </a:cubicBezTo>
                    <a:cubicBezTo>
                      <a:pt x="1523241" y="1694748"/>
                      <a:pt x="1535220" y="1687361"/>
                      <a:pt x="1543050" y="1676400"/>
                    </a:cubicBezTo>
                    <a:cubicBezTo>
                      <a:pt x="1551303" y="1664846"/>
                      <a:pt x="1555055" y="1650628"/>
                      <a:pt x="1562100" y="1638300"/>
                    </a:cubicBezTo>
                    <a:cubicBezTo>
                      <a:pt x="1586159" y="1596196"/>
                      <a:pt x="1575953" y="1620550"/>
                      <a:pt x="1609725" y="1581150"/>
                    </a:cubicBezTo>
                    <a:cubicBezTo>
                      <a:pt x="1620056" y="1569097"/>
                      <a:pt x="1626435" y="1553597"/>
                      <a:pt x="1638300" y="1543050"/>
                    </a:cubicBezTo>
                    <a:cubicBezTo>
                      <a:pt x="1695911" y="1491841"/>
                      <a:pt x="1677191" y="1515497"/>
                      <a:pt x="1724025" y="1495425"/>
                    </a:cubicBezTo>
                    <a:cubicBezTo>
                      <a:pt x="1737076" y="1489832"/>
                      <a:pt x="1749425" y="1482725"/>
                      <a:pt x="1762125" y="1476375"/>
                    </a:cubicBezTo>
                    <a:lnTo>
                      <a:pt x="2171700" y="1485900"/>
                    </a:lnTo>
                    <a:cubicBezTo>
                      <a:pt x="2399574" y="1494499"/>
                      <a:pt x="2107768" y="1506037"/>
                      <a:pt x="2409825" y="1485900"/>
                    </a:cubicBezTo>
                    <a:cubicBezTo>
                      <a:pt x="2422525" y="1466850"/>
                      <a:pt x="2440685" y="1450470"/>
                      <a:pt x="2447925" y="1428750"/>
                    </a:cubicBezTo>
                    <a:cubicBezTo>
                      <a:pt x="2475254" y="1346762"/>
                      <a:pt x="2462105" y="1391081"/>
                      <a:pt x="2486025" y="1295400"/>
                    </a:cubicBezTo>
                    <a:cubicBezTo>
                      <a:pt x="2489200" y="1282700"/>
                      <a:pt x="2493926" y="1270290"/>
                      <a:pt x="2495550" y="1257300"/>
                    </a:cubicBezTo>
                    <a:cubicBezTo>
                      <a:pt x="2510602" y="1136881"/>
                      <a:pt x="2503251" y="1206633"/>
                      <a:pt x="2514600" y="1047750"/>
                    </a:cubicBezTo>
                    <a:cubicBezTo>
                      <a:pt x="2511425" y="958850"/>
                      <a:pt x="2510299" y="869853"/>
                      <a:pt x="2505075" y="781050"/>
                    </a:cubicBezTo>
                    <a:cubicBezTo>
                      <a:pt x="2503941" y="761771"/>
                      <a:pt x="2497807" y="743080"/>
                      <a:pt x="2495550" y="723900"/>
                    </a:cubicBezTo>
                    <a:cubicBezTo>
                      <a:pt x="2479243" y="585290"/>
                      <a:pt x="2492296" y="645365"/>
                      <a:pt x="2476500" y="495300"/>
                    </a:cubicBezTo>
                    <a:cubicBezTo>
                      <a:pt x="2475401" y="484856"/>
                      <a:pt x="2464489" y="416474"/>
                      <a:pt x="2457450" y="400050"/>
                    </a:cubicBezTo>
                    <a:cubicBezTo>
                      <a:pt x="2452941" y="389528"/>
                      <a:pt x="2443049" y="381936"/>
                      <a:pt x="2438400" y="371475"/>
                    </a:cubicBezTo>
                    <a:cubicBezTo>
                      <a:pt x="2430245" y="353125"/>
                      <a:pt x="2433549" y="328524"/>
                      <a:pt x="2419350" y="314325"/>
                    </a:cubicBezTo>
                    <a:cubicBezTo>
                      <a:pt x="2257847" y="152822"/>
                      <a:pt x="2504335" y="403046"/>
                      <a:pt x="2371725" y="257175"/>
                    </a:cubicBezTo>
                    <a:cubicBezTo>
                      <a:pt x="2347562" y="230596"/>
                      <a:pt x="2320925" y="206375"/>
                      <a:pt x="2295525" y="180975"/>
                    </a:cubicBezTo>
                    <a:cubicBezTo>
                      <a:pt x="2286000" y="171450"/>
                      <a:pt x="2275032" y="163176"/>
                      <a:pt x="2266950" y="152400"/>
                    </a:cubicBezTo>
                    <a:cubicBezTo>
                      <a:pt x="2253745" y="134794"/>
                      <a:pt x="2229700" y="98992"/>
                      <a:pt x="2209800" y="85725"/>
                    </a:cubicBezTo>
                    <a:cubicBezTo>
                      <a:pt x="2201446" y="80156"/>
                      <a:pt x="2190626" y="79725"/>
                      <a:pt x="2181225" y="76200"/>
                    </a:cubicBezTo>
                    <a:cubicBezTo>
                      <a:pt x="2170439" y="72155"/>
                      <a:pt x="2122714" y="51556"/>
                      <a:pt x="2105025" y="47625"/>
                    </a:cubicBezTo>
                    <a:cubicBezTo>
                      <a:pt x="2086172" y="43435"/>
                      <a:pt x="2066925" y="41275"/>
                      <a:pt x="2047875" y="38100"/>
                    </a:cubicBezTo>
                    <a:lnTo>
                      <a:pt x="1838325" y="47625"/>
                    </a:lnTo>
                    <a:cubicBezTo>
                      <a:pt x="1809634" y="49476"/>
                      <a:pt x="1781252" y="54762"/>
                      <a:pt x="1752600" y="57150"/>
                    </a:cubicBezTo>
                    <a:lnTo>
                      <a:pt x="1495425" y="76200"/>
                    </a:lnTo>
                    <a:cubicBezTo>
                      <a:pt x="1254161" y="89604"/>
                      <a:pt x="1381154" y="83126"/>
                      <a:pt x="1114425" y="95250"/>
                    </a:cubicBezTo>
                    <a:cubicBezTo>
                      <a:pt x="1082675" y="88900"/>
                      <a:pt x="1050587" y="84053"/>
                      <a:pt x="1019175" y="76200"/>
                    </a:cubicBezTo>
                    <a:cubicBezTo>
                      <a:pt x="993775" y="69850"/>
                      <a:pt x="967813" y="65429"/>
                      <a:pt x="942975" y="57150"/>
                    </a:cubicBezTo>
                    <a:cubicBezTo>
                      <a:pt x="933450" y="53975"/>
                      <a:pt x="924245" y="49594"/>
                      <a:pt x="914400" y="47625"/>
                    </a:cubicBezTo>
                    <a:cubicBezTo>
                      <a:pt x="857795" y="36304"/>
                      <a:pt x="857367" y="38100"/>
                      <a:pt x="809625" y="3810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latin typeface="Calibri" pitchFamily="34" charset="0"/>
                </a:endParaRPr>
              </a:p>
            </p:txBody>
          </p:sp>
          <p:sp>
            <p:nvSpPr>
              <p:cNvPr id="17524" name="TextBox 488"/>
              <p:cNvSpPr txBox="1">
                <a:spLocks noChangeArrowheads="1"/>
              </p:cNvSpPr>
              <p:nvPr/>
            </p:nvSpPr>
            <p:spPr bwMode="auto">
              <a:xfrm rot="-580764">
                <a:off x="6920841" y="3997245"/>
                <a:ext cx="662361" cy="276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 sz="1200" b="1">
                    <a:solidFill>
                      <a:schemeClr val="bg1"/>
                    </a:solidFill>
                  </a:rPr>
                  <a:t>DCL</a:t>
                </a:r>
              </a:p>
            </p:txBody>
          </p:sp>
        </p:grpSp>
        <p:grpSp>
          <p:nvGrpSpPr>
            <p:cNvPr id="17429" name="Group 132"/>
            <p:cNvGrpSpPr>
              <a:grpSpLocks/>
            </p:cNvGrpSpPr>
            <p:nvPr/>
          </p:nvGrpSpPr>
          <p:grpSpPr bwMode="auto">
            <a:xfrm rot="-385642">
              <a:off x="3579813" y="3357562"/>
              <a:ext cx="1828800" cy="153988"/>
              <a:chOff x="3200400" y="3276600"/>
              <a:chExt cx="1828800" cy="153988"/>
            </a:xfrm>
          </p:grpSpPr>
          <p:grpSp>
            <p:nvGrpSpPr>
              <p:cNvPr id="17491" name="Group 84"/>
              <p:cNvGrpSpPr>
                <a:grpSpLocks/>
              </p:cNvGrpSpPr>
              <p:nvPr/>
            </p:nvGrpSpPr>
            <p:grpSpPr bwMode="auto">
              <a:xfrm>
                <a:off x="3200400" y="3276600"/>
                <a:ext cx="1828800" cy="153194"/>
                <a:chOff x="3200400" y="3276600"/>
                <a:chExt cx="1828800" cy="153194"/>
              </a:xfrm>
            </p:grpSpPr>
            <p:grpSp>
              <p:nvGrpSpPr>
                <p:cNvPr id="17493" name="Group 48"/>
                <p:cNvGrpSpPr>
                  <a:grpSpLocks/>
                </p:cNvGrpSpPr>
                <p:nvPr/>
              </p:nvGrpSpPr>
              <p:grpSpPr bwMode="auto">
                <a:xfrm>
                  <a:off x="3200400" y="3276600"/>
                  <a:ext cx="1828800" cy="153194"/>
                  <a:chOff x="762000" y="1981200"/>
                  <a:chExt cx="1828800" cy="153194"/>
                </a:xfrm>
              </p:grpSpPr>
              <p:grpSp>
                <p:nvGrpSpPr>
                  <p:cNvPr id="17495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762000" y="1981200"/>
                    <a:ext cx="1828800" cy="1588"/>
                    <a:chOff x="762000" y="1981200"/>
                    <a:chExt cx="1828800" cy="1588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>
                      <a:off x="702200" y="1951426"/>
                      <a:ext cx="1371600" cy="1587"/>
                    </a:xfrm>
                    <a:prstGeom prst="line">
                      <a:avLst/>
                    </a:prstGeom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6"/>
                    <p:cNvCxnSpPr/>
                    <p:nvPr/>
                  </p:nvCxnSpPr>
                  <p:spPr>
                    <a:xfrm>
                      <a:off x="2071894" y="1948783"/>
                      <a:ext cx="457200" cy="1587"/>
                    </a:xfrm>
                    <a:prstGeom prst="line">
                      <a:avLst/>
                    </a:prstGeom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9" name="Straight Connector 138"/>
                  <p:cNvCxnSpPr/>
                  <p:nvPr/>
                </p:nvCxnSpPr>
                <p:spPr>
                  <a:xfrm rot="5400000">
                    <a:off x="2098423" y="2029744"/>
                    <a:ext cx="139700" cy="3175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>
                    <a:off x="2180742" y="2030048"/>
                    <a:ext cx="136525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rot="5400000">
                    <a:off x="2250337" y="2029190"/>
                    <a:ext cx="138112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rot="5400000">
                    <a:off x="2324486" y="2030443"/>
                    <a:ext cx="1397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rot="5400000">
                    <a:off x="2409170" y="2030220"/>
                    <a:ext cx="136525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5400000">
                    <a:off x="2021907" y="2029018"/>
                    <a:ext cx="13811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5400000">
                    <a:off x="1872716" y="2027477"/>
                    <a:ext cx="139700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5400000">
                    <a:off x="1793479" y="2028846"/>
                    <a:ext cx="138112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rot="5400000">
                    <a:off x="1721424" y="2030314"/>
                    <a:ext cx="13811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5400000">
                    <a:off x="1645518" y="2030461"/>
                    <a:ext cx="136525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rot="5400000">
                    <a:off x="1565226" y="2027096"/>
                    <a:ext cx="138113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rot="5400000">
                    <a:off x="1489840" y="2029786"/>
                    <a:ext cx="138112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5400000">
                    <a:off x="1414807" y="2029322"/>
                    <a:ext cx="138113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5400000">
                    <a:off x="1335561" y="2030867"/>
                    <a:ext cx="139700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5400000">
                    <a:off x="1257373" y="2030047"/>
                    <a:ext cx="1397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5400000">
                    <a:off x="1184800" y="2028972"/>
                    <a:ext cx="138113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rot="5400000">
                    <a:off x="1108887" y="2029296"/>
                    <a:ext cx="139700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rot="5400000">
                    <a:off x="1028944" y="2029875"/>
                    <a:ext cx="139700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5400000">
                    <a:off x="956550" y="2027222"/>
                    <a:ext cx="138112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rot="5400000">
                    <a:off x="880457" y="2029123"/>
                    <a:ext cx="1397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rot="5400000">
                    <a:off x="801388" y="2029092"/>
                    <a:ext cx="141288" cy="1587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rot="5400000">
                    <a:off x="727238" y="2027838"/>
                    <a:ext cx="1397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7" name="Straight Connector 136"/>
                <p:cNvCxnSpPr/>
                <p:nvPr/>
              </p:nvCxnSpPr>
              <p:spPr>
                <a:xfrm rot="5400000">
                  <a:off x="4392807" y="3327997"/>
                  <a:ext cx="138113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3184893" y="3405370"/>
                <a:ext cx="1828800" cy="158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30" name="Group 177"/>
            <p:cNvGrpSpPr>
              <a:grpSpLocks/>
            </p:cNvGrpSpPr>
            <p:nvPr/>
          </p:nvGrpSpPr>
          <p:grpSpPr bwMode="auto">
            <a:xfrm rot="-385642">
              <a:off x="3945527" y="3623958"/>
              <a:ext cx="1828703" cy="685962"/>
              <a:chOff x="4037633" y="4190579"/>
              <a:chExt cx="1828703" cy="686756"/>
            </a:xfrm>
          </p:grpSpPr>
          <p:sp>
            <p:nvSpPr>
              <p:cNvPr id="126" name="Arc 37"/>
              <p:cNvSpPr/>
              <p:nvPr/>
            </p:nvSpPr>
            <p:spPr>
              <a:xfrm rot="5400000">
                <a:off x="5262781" y="4219789"/>
                <a:ext cx="76288" cy="138112"/>
              </a:xfrm>
              <a:prstGeom prst="arc">
                <a:avLst>
                  <a:gd name="adj1" fmla="val 15909118"/>
                  <a:gd name="adj2" fmla="val 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4013813" y="4708250"/>
                <a:ext cx="1219200" cy="158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6"/>
              <p:cNvCxnSpPr/>
              <p:nvPr/>
            </p:nvCxnSpPr>
            <p:spPr>
              <a:xfrm>
                <a:off x="5383557" y="4709494"/>
                <a:ext cx="458787" cy="159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/>
              <p:cNvSpPr/>
              <p:nvPr/>
            </p:nvSpPr>
            <p:spPr>
              <a:xfrm>
                <a:off x="5231179" y="4176499"/>
                <a:ext cx="152400" cy="152576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98" name="Straight Connector 9"/>
              <p:cNvCxnSpPr/>
              <p:nvPr/>
            </p:nvCxnSpPr>
            <p:spPr>
              <a:xfrm>
                <a:off x="5228985" y="4484457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60" name="Group 176"/>
              <p:cNvGrpSpPr>
                <a:grpSpLocks/>
              </p:cNvGrpSpPr>
              <p:nvPr/>
            </p:nvGrpSpPr>
            <p:grpSpPr bwMode="auto">
              <a:xfrm>
                <a:off x="5257006" y="4191000"/>
                <a:ext cx="154782" cy="534194"/>
                <a:chOff x="5257006" y="4191000"/>
                <a:chExt cx="154782" cy="534194"/>
              </a:xfrm>
            </p:grpSpPr>
            <p:sp>
              <p:nvSpPr>
                <p:cNvPr id="130" name="Pie 129"/>
                <p:cNvSpPr/>
                <p:nvPr/>
              </p:nvSpPr>
              <p:spPr>
                <a:xfrm>
                  <a:off x="5228357" y="4159393"/>
                  <a:ext cx="166687" cy="152577"/>
                </a:xfrm>
                <a:prstGeom prst="pie">
                  <a:avLst>
                    <a:gd name="adj1" fmla="val 0"/>
                    <a:gd name="adj2" fmla="val 10771813"/>
                  </a:avLst>
                </a:prstGeom>
                <a:solidFill>
                  <a:srgbClr val="92D050"/>
                </a:solidFill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 rot="5400000" flipH="1" flipV="1">
                  <a:off x="5171483" y="4461250"/>
                  <a:ext cx="451372" cy="3175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5400000" flipH="1" flipV="1">
                  <a:off x="4996600" y="4461692"/>
                  <a:ext cx="454551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228440" y="4234186"/>
                  <a:ext cx="168275" cy="15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5232025" y="4329658"/>
                <a:ext cx="152400" cy="159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233493" y="4401797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233431" y="4558530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244865" y="4641567"/>
                <a:ext cx="155575" cy="159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5400000">
                <a:off x="5383679" y="4783412"/>
                <a:ext cx="152576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5400000">
                <a:off x="5462138" y="4782570"/>
                <a:ext cx="150988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>
                <a:off x="5563260" y="4799662"/>
                <a:ext cx="152576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5400000">
                <a:off x="5613779" y="4783678"/>
                <a:ext cx="150988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5691617" y="4780550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5400000">
                <a:off x="5308036" y="4782072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5400000">
                <a:off x="5158854" y="4780352"/>
                <a:ext cx="150988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5400000">
                <a:off x="5079428" y="4783479"/>
                <a:ext cx="152576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5004219" y="4784594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4930425" y="4780180"/>
                <a:ext cx="150988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5400000">
                <a:off x="4851000" y="4783307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5400000">
                <a:off x="4801186" y="4800080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>
                <a:off x="4700242" y="4781409"/>
                <a:ext cx="150987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rot="5400000">
                <a:off x="4622570" y="4783135"/>
                <a:ext cx="152576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rot="5400000">
                <a:off x="4572757" y="4799908"/>
                <a:ext cx="152576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400000">
                <a:off x="4474084" y="4782382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5400000">
                <a:off x="4402896" y="4790347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4317710" y="4780740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5400000">
                <a:off x="4242322" y="4783432"/>
                <a:ext cx="152576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>
                <a:off x="4165712" y="4782790"/>
                <a:ext cx="152576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>
                <a:off x="4087526" y="4781968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>
                <a:off x="4013894" y="4783260"/>
                <a:ext cx="152576" cy="158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31" name="TextBox 186"/>
            <p:cNvSpPr txBox="1">
              <a:spLocks noChangeArrowheads="1"/>
            </p:cNvSpPr>
            <p:nvPr/>
          </p:nvSpPr>
          <p:spPr bwMode="auto">
            <a:xfrm>
              <a:off x="4038600" y="4665662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b="1"/>
                <a:t>Inoculated leaf</a:t>
              </a:r>
            </a:p>
          </p:txBody>
        </p:sp>
        <p:sp>
          <p:nvSpPr>
            <p:cNvPr id="174" name="Freeform 173"/>
            <p:cNvSpPr/>
            <p:nvPr/>
          </p:nvSpPr>
          <p:spPr bwMode="auto">
            <a:xfrm>
              <a:off x="6496050" y="3352800"/>
              <a:ext cx="1993900" cy="966788"/>
            </a:xfrm>
            <a:custGeom>
              <a:avLst/>
              <a:gdLst>
                <a:gd name="connsiteX0" fmla="*/ 1985925 w 1995376"/>
                <a:gd name="connsiteY0" fmla="*/ 41349 h 1268819"/>
                <a:gd name="connsiteX1" fmla="*/ 1787451 w 1995376"/>
                <a:gd name="connsiteY1" fmla="*/ 119321 h 1268819"/>
                <a:gd name="connsiteX2" fmla="*/ 936846 w 1995376"/>
                <a:gd name="connsiteY2" fmla="*/ 154763 h 1268819"/>
                <a:gd name="connsiteX3" fmla="*/ 398130 w 1995376"/>
                <a:gd name="connsiteY3" fmla="*/ 232735 h 1268819"/>
                <a:gd name="connsiteX4" fmla="*/ 93330 w 1995376"/>
                <a:gd name="connsiteY4" fmla="*/ 608419 h 1268819"/>
                <a:gd name="connsiteX5" fmla="*/ 1181 w 1995376"/>
                <a:gd name="connsiteY5" fmla="*/ 1147135 h 1268819"/>
                <a:gd name="connsiteX6" fmla="*/ 100418 w 1995376"/>
                <a:gd name="connsiteY6" fmla="*/ 1083340 h 1268819"/>
                <a:gd name="connsiteX7" fmla="*/ 504455 w 1995376"/>
                <a:gd name="connsiteY7" fmla="*/ 1210931 h 1268819"/>
                <a:gd name="connsiteX8" fmla="*/ 1121144 w 1995376"/>
                <a:gd name="connsiteY8" fmla="*/ 1218019 h 1268819"/>
                <a:gd name="connsiteX9" fmla="*/ 1610241 w 1995376"/>
                <a:gd name="connsiteY9" fmla="*/ 906131 h 1268819"/>
                <a:gd name="connsiteX10" fmla="*/ 1844158 w 1995376"/>
                <a:gd name="connsiteY10" fmla="*/ 367415 h 1268819"/>
                <a:gd name="connsiteX11" fmla="*/ 1985925 w 1995376"/>
                <a:gd name="connsiteY11" fmla="*/ 41349 h 126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5376" h="1268819">
                  <a:moveTo>
                    <a:pt x="1985925" y="41349"/>
                  </a:moveTo>
                  <a:cubicBezTo>
                    <a:pt x="1976474" y="0"/>
                    <a:pt x="1962298" y="100419"/>
                    <a:pt x="1787451" y="119321"/>
                  </a:cubicBezTo>
                  <a:cubicBezTo>
                    <a:pt x="1612604" y="138223"/>
                    <a:pt x="1168400" y="135861"/>
                    <a:pt x="936846" y="154763"/>
                  </a:cubicBezTo>
                  <a:cubicBezTo>
                    <a:pt x="705293" y="173665"/>
                    <a:pt x="538716" y="157126"/>
                    <a:pt x="398130" y="232735"/>
                  </a:cubicBezTo>
                  <a:cubicBezTo>
                    <a:pt x="257544" y="308344"/>
                    <a:pt x="159488" y="456019"/>
                    <a:pt x="93330" y="608419"/>
                  </a:cubicBezTo>
                  <a:cubicBezTo>
                    <a:pt x="27172" y="760819"/>
                    <a:pt x="0" y="1067982"/>
                    <a:pt x="1181" y="1147135"/>
                  </a:cubicBezTo>
                  <a:cubicBezTo>
                    <a:pt x="2362" y="1226288"/>
                    <a:pt x="16539" y="1072707"/>
                    <a:pt x="100418" y="1083340"/>
                  </a:cubicBezTo>
                  <a:cubicBezTo>
                    <a:pt x="184297" y="1093973"/>
                    <a:pt x="334334" y="1188485"/>
                    <a:pt x="504455" y="1210931"/>
                  </a:cubicBezTo>
                  <a:cubicBezTo>
                    <a:pt x="674576" y="1233377"/>
                    <a:pt x="936846" y="1268819"/>
                    <a:pt x="1121144" y="1218019"/>
                  </a:cubicBezTo>
                  <a:cubicBezTo>
                    <a:pt x="1305442" y="1167219"/>
                    <a:pt x="1489739" y="1047898"/>
                    <a:pt x="1610241" y="906131"/>
                  </a:cubicBezTo>
                  <a:cubicBezTo>
                    <a:pt x="1730743" y="764364"/>
                    <a:pt x="1782725" y="510364"/>
                    <a:pt x="1844158" y="367415"/>
                  </a:cubicBezTo>
                  <a:cubicBezTo>
                    <a:pt x="1905591" y="224466"/>
                    <a:pt x="1995376" y="82698"/>
                    <a:pt x="1985925" y="41349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433" name="TextBox 188"/>
            <p:cNvSpPr txBox="1">
              <a:spLocks noChangeArrowheads="1"/>
            </p:cNvSpPr>
            <p:nvPr/>
          </p:nvSpPr>
          <p:spPr bwMode="auto">
            <a:xfrm>
              <a:off x="6858470" y="3599167"/>
              <a:ext cx="1370585" cy="36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b="1"/>
                <a:t>Distal leaf</a:t>
              </a:r>
            </a:p>
          </p:txBody>
        </p: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 rot="21214358">
              <a:off x="7241829" y="4063932"/>
              <a:ext cx="456862" cy="76187"/>
              <a:chOff x="2133600" y="1981200"/>
              <a:chExt cx="457200" cy="153194"/>
            </a:xfrm>
            <a:solidFill>
              <a:srgbClr val="92D050"/>
            </a:solidFill>
          </p:grpSpPr>
          <p:cxnSp>
            <p:nvCxnSpPr>
              <p:cNvPr id="194" name="Straight Connector 6"/>
              <p:cNvCxnSpPr/>
              <p:nvPr/>
            </p:nvCxnSpPr>
            <p:spPr>
              <a:xfrm>
                <a:off x="2133551" y="1980093"/>
                <a:ext cx="457538" cy="0"/>
              </a:xfrm>
              <a:prstGeom prst="lin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2132846" y="2053120"/>
                <a:ext cx="153220" cy="3177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5400000">
                <a:off x="2210300" y="2055387"/>
                <a:ext cx="153220" cy="1589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5400000">
                <a:off x="2285566" y="2053149"/>
                <a:ext cx="153220" cy="1588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2362233" y="2054440"/>
                <a:ext cx="153220" cy="1588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5400000">
                <a:off x="2438899" y="2055733"/>
                <a:ext cx="153220" cy="1588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>
                <a:off x="2056790" y="2055974"/>
                <a:ext cx="153220" cy="1589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reeform 71"/>
            <p:cNvSpPr/>
            <p:nvPr/>
          </p:nvSpPr>
          <p:spPr bwMode="auto">
            <a:xfrm rot="13312215">
              <a:off x="6562092" y="3446462"/>
              <a:ext cx="84200" cy="259792"/>
            </a:xfrm>
            <a:custGeom>
              <a:avLst/>
              <a:gdLst>
                <a:gd name="connsiteX0" fmla="*/ 746975 w 986313"/>
                <a:gd name="connsiteY0" fmla="*/ 4293 h 1962465"/>
                <a:gd name="connsiteX1" fmla="*/ 772733 w 986313"/>
                <a:gd name="connsiteY1" fmla="*/ 42929 h 1962465"/>
                <a:gd name="connsiteX2" fmla="*/ 811370 w 986313"/>
                <a:gd name="connsiteY2" fmla="*/ 68687 h 1962465"/>
                <a:gd name="connsiteX3" fmla="*/ 862885 w 986313"/>
                <a:gd name="connsiteY3" fmla="*/ 145960 h 1962465"/>
                <a:gd name="connsiteX4" fmla="*/ 888643 w 986313"/>
                <a:gd name="connsiteY4" fmla="*/ 184597 h 1962465"/>
                <a:gd name="connsiteX5" fmla="*/ 901522 w 986313"/>
                <a:gd name="connsiteY5" fmla="*/ 236112 h 1962465"/>
                <a:gd name="connsiteX6" fmla="*/ 940158 w 986313"/>
                <a:gd name="connsiteY6" fmla="*/ 352022 h 1962465"/>
                <a:gd name="connsiteX7" fmla="*/ 953037 w 986313"/>
                <a:gd name="connsiteY7" fmla="*/ 390659 h 1962465"/>
                <a:gd name="connsiteX8" fmla="*/ 965916 w 986313"/>
                <a:gd name="connsiteY8" fmla="*/ 429295 h 1962465"/>
                <a:gd name="connsiteX9" fmla="*/ 965916 w 986313"/>
                <a:gd name="connsiteY9" fmla="*/ 751267 h 1962465"/>
                <a:gd name="connsiteX10" fmla="*/ 953037 w 986313"/>
                <a:gd name="connsiteY10" fmla="*/ 854298 h 1962465"/>
                <a:gd name="connsiteX11" fmla="*/ 927279 w 986313"/>
                <a:gd name="connsiteY11" fmla="*/ 931571 h 1962465"/>
                <a:gd name="connsiteX12" fmla="*/ 914400 w 986313"/>
                <a:gd name="connsiteY12" fmla="*/ 983087 h 1962465"/>
                <a:gd name="connsiteX13" fmla="*/ 850006 w 986313"/>
                <a:gd name="connsiteY13" fmla="*/ 1060360 h 1962465"/>
                <a:gd name="connsiteX14" fmla="*/ 824248 w 986313"/>
                <a:gd name="connsiteY14" fmla="*/ 1098997 h 1962465"/>
                <a:gd name="connsiteX15" fmla="*/ 746975 w 986313"/>
                <a:gd name="connsiteY15" fmla="*/ 1176270 h 1962465"/>
                <a:gd name="connsiteX16" fmla="*/ 682581 w 986313"/>
                <a:gd name="connsiteY16" fmla="*/ 1292180 h 1962465"/>
                <a:gd name="connsiteX17" fmla="*/ 643944 w 986313"/>
                <a:gd name="connsiteY17" fmla="*/ 1317938 h 1962465"/>
                <a:gd name="connsiteX18" fmla="*/ 592429 w 986313"/>
                <a:gd name="connsiteY18" fmla="*/ 1395211 h 1962465"/>
                <a:gd name="connsiteX19" fmla="*/ 566671 w 986313"/>
                <a:gd name="connsiteY19" fmla="*/ 1433847 h 1962465"/>
                <a:gd name="connsiteX20" fmla="*/ 528034 w 986313"/>
                <a:gd name="connsiteY20" fmla="*/ 1459605 h 1962465"/>
                <a:gd name="connsiteX21" fmla="*/ 476519 w 986313"/>
                <a:gd name="connsiteY21" fmla="*/ 1536878 h 1962465"/>
                <a:gd name="connsiteX22" fmla="*/ 450761 w 986313"/>
                <a:gd name="connsiteY22" fmla="*/ 1575515 h 1962465"/>
                <a:gd name="connsiteX23" fmla="*/ 412124 w 986313"/>
                <a:gd name="connsiteY23" fmla="*/ 1627031 h 1962465"/>
                <a:gd name="connsiteX24" fmla="*/ 360609 w 986313"/>
                <a:gd name="connsiteY24" fmla="*/ 1704304 h 1962465"/>
                <a:gd name="connsiteX25" fmla="*/ 334851 w 986313"/>
                <a:gd name="connsiteY25" fmla="*/ 1742940 h 1962465"/>
                <a:gd name="connsiteX26" fmla="*/ 309093 w 986313"/>
                <a:gd name="connsiteY26" fmla="*/ 1781577 h 1962465"/>
                <a:gd name="connsiteX27" fmla="*/ 244699 w 986313"/>
                <a:gd name="connsiteY27" fmla="*/ 1858850 h 1962465"/>
                <a:gd name="connsiteX28" fmla="*/ 218941 w 986313"/>
                <a:gd name="connsiteY28" fmla="*/ 1936124 h 1962465"/>
                <a:gd name="connsiteX29" fmla="*/ 206062 w 986313"/>
                <a:gd name="connsiteY29" fmla="*/ 1884608 h 1962465"/>
                <a:gd name="connsiteX30" fmla="*/ 180305 w 986313"/>
                <a:gd name="connsiteY30" fmla="*/ 1742940 h 1962465"/>
                <a:gd name="connsiteX31" fmla="*/ 141668 w 986313"/>
                <a:gd name="connsiteY31" fmla="*/ 1627031 h 1962465"/>
                <a:gd name="connsiteX32" fmla="*/ 128789 w 986313"/>
                <a:gd name="connsiteY32" fmla="*/ 1588394 h 1962465"/>
                <a:gd name="connsiteX33" fmla="*/ 103031 w 986313"/>
                <a:gd name="connsiteY33" fmla="*/ 1485363 h 1962465"/>
                <a:gd name="connsiteX34" fmla="*/ 90153 w 986313"/>
                <a:gd name="connsiteY34" fmla="*/ 1446726 h 1962465"/>
                <a:gd name="connsiteX35" fmla="*/ 64395 w 986313"/>
                <a:gd name="connsiteY35" fmla="*/ 1343695 h 1962465"/>
                <a:gd name="connsiteX36" fmla="*/ 25758 w 986313"/>
                <a:gd name="connsiteY36" fmla="*/ 1227786 h 1962465"/>
                <a:gd name="connsiteX37" fmla="*/ 12879 w 986313"/>
                <a:gd name="connsiteY37" fmla="*/ 1189149 h 1962465"/>
                <a:gd name="connsiteX38" fmla="*/ 0 w 986313"/>
                <a:gd name="connsiteY38" fmla="*/ 1137633 h 1962465"/>
                <a:gd name="connsiteX39" fmla="*/ 38637 w 986313"/>
                <a:gd name="connsiteY39" fmla="*/ 880056 h 1962465"/>
                <a:gd name="connsiteX40" fmla="*/ 51516 w 986313"/>
                <a:gd name="connsiteY40" fmla="*/ 738388 h 1962465"/>
                <a:gd name="connsiteX41" fmla="*/ 115910 w 986313"/>
                <a:gd name="connsiteY41" fmla="*/ 622478 h 1962465"/>
                <a:gd name="connsiteX42" fmla="*/ 167426 w 986313"/>
                <a:gd name="connsiteY42" fmla="*/ 545205 h 1962465"/>
                <a:gd name="connsiteX43" fmla="*/ 193184 w 986313"/>
                <a:gd name="connsiteY43" fmla="*/ 506569 h 1962465"/>
                <a:gd name="connsiteX44" fmla="*/ 231820 w 986313"/>
                <a:gd name="connsiteY44" fmla="*/ 467932 h 1962465"/>
                <a:gd name="connsiteX45" fmla="*/ 296215 w 986313"/>
                <a:gd name="connsiteY45" fmla="*/ 403538 h 1962465"/>
                <a:gd name="connsiteX46" fmla="*/ 360609 w 986313"/>
                <a:gd name="connsiteY46" fmla="*/ 339143 h 1962465"/>
                <a:gd name="connsiteX47" fmla="*/ 399246 w 986313"/>
                <a:gd name="connsiteY47" fmla="*/ 300507 h 1962465"/>
                <a:gd name="connsiteX48" fmla="*/ 476519 w 986313"/>
                <a:gd name="connsiteY48" fmla="*/ 248991 h 1962465"/>
                <a:gd name="connsiteX49" fmla="*/ 515155 w 986313"/>
                <a:gd name="connsiteY49" fmla="*/ 210355 h 1962465"/>
                <a:gd name="connsiteX50" fmla="*/ 592429 w 986313"/>
                <a:gd name="connsiteY50" fmla="*/ 158839 h 1962465"/>
                <a:gd name="connsiteX51" fmla="*/ 631065 w 986313"/>
                <a:gd name="connsiteY51" fmla="*/ 133081 h 1962465"/>
                <a:gd name="connsiteX52" fmla="*/ 669702 w 986313"/>
                <a:gd name="connsiteY52" fmla="*/ 107324 h 1962465"/>
                <a:gd name="connsiteX53" fmla="*/ 708339 w 986313"/>
                <a:gd name="connsiteY53" fmla="*/ 81566 h 1962465"/>
                <a:gd name="connsiteX54" fmla="*/ 746975 w 986313"/>
                <a:gd name="connsiteY54" fmla="*/ 68687 h 1962465"/>
                <a:gd name="connsiteX55" fmla="*/ 746975 w 986313"/>
                <a:gd name="connsiteY55" fmla="*/ 4293 h 196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86313" h="1962465">
                  <a:moveTo>
                    <a:pt x="746975" y="4293"/>
                  </a:moveTo>
                  <a:cubicBezTo>
                    <a:pt x="751268" y="0"/>
                    <a:pt x="761788" y="31984"/>
                    <a:pt x="772733" y="42929"/>
                  </a:cubicBezTo>
                  <a:cubicBezTo>
                    <a:pt x="783678" y="53874"/>
                    <a:pt x="801177" y="57038"/>
                    <a:pt x="811370" y="68687"/>
                  </a:cubicBezTo>
                  <a:cubicBezTo>
                    <a:pt x="831755" y="91984"/>
                    <a:pt x="845713" y="120202"/>
                    <a:pt x="862885" y="145960"/>
                  </a:cubicBezTo>
                  <a:lnTo>
                    <a:pt x="888643" y="184597"/>
                  </a:lnTo>
                  <a:cubicBezTo>
                    <a:pt x="892936" y="201769"/>
                    <a:pt x="896436" y="219158"/>
                    <a:pt x="901522" y="236112"/>
                  </a:cubicBezTo>
                  <a:cubicBezTo>
                    <a:pt x="901541" y="236175"/>
                    <a:pt x="933708" y="332672"/>
                    <a:pt x="940158" y="352022"/>
                  </a:cubicBezTo>
                  <a:lnTo>
                    <a:pt x="953037" y="390659"/>
                  </a:lnTo>
                  <a:lnTo>
                    <a:pt x="965916" y="429295"/>
                  </a:lnTo>
                  <a:cubicBezTo>
                    <a:pt x="986313" y="592471"/>
                    <a:pt x="984101" y="523961"/>
                    <a:pt x="965916" y="751267"/>
                  </a:cubicBezTo>
                  <a:cubicBezTo>
                    <a:pt x="963156" y="785768"/>
                    <a:pt x="960289" y="820455"/>
                    <a:pt x="953037" y="854298"/>
                  </a:cubicBezTo>
                  <a:cubicBezTo>
                    <a:pt x="947348" y="880846"/>
                    <a:pt x="933864" y="905231"/>
                    <a:pt x="927279" y="931571"/>
                  </a:cubicBezTo>
                  <a:cubicBezTo>
                    <a:pt x="922986" y="948743"/>
                    <a:pt x="921372" y="966818"/>
                    <a:pt x="914400" y="983087"/>
                  </a:cubicBezTo>
                  <a:cubicBezTo>
                    <a:pt x="897470" y="1022591"/>
                    <a:pt x="877313" y="1027592"/>
                    <a:pt x="850006" y="1060360"/>
                  </a:cubicBezTo>
                  <a:cubicBezTo>
                    <a:pt x="840097" y="1072251"/>
                    <a:pt x="834531" y="1087428"/>
                    <a:pt x="824248" y="1098997"/>
                  </a:cubicBezTo>
                  <a:cubicBezTo>
                    <a:pt x="800047" y="1126223"/>
                    <a:pt x="746975" y="1176270"/>
                    <a:pt x="746975" y="1176270"/>
                  </a:cubicBezTo>
                  <a:cubicBezTo>
                    <a:pt x="733554" y="1216532"/>
                    <a:pt x="720539" y="1266875"/>
                    <a:pt x="682581" y="1292180"/>
                  </a:cubicBezTo>
                  <a:lnTo>
                    <a:pt x="643944" y="1317938"/>
                  </a:lnTo>
                  <a:lnTo>
                    <a:pt x="592429" y="1395211"/>
                  </a:lnTo>
                  <a:cubicBezTo>
                    <a:pt x="583843" y="1408090"/>
                    <a:pt x="579550" y="1425261"/>
                    <a:pt x="566671" y="1433847"/>
                  </a:cubicBezTo>
                  <a:lnTo>
                    <a:pt x="528034" y="1459605"/>
                  </a:lnTo>
                  <a:cubicBezTo>
                    <a:pt x="505401" y="1527505"/>
                    <a:pt x="530114" y="1472564"/>
                    <a:pt x="476519" y="1536878"/>
                  </a:cubicBezTo>
                  <a:cubicBezTo>
                    <a:pt x="466610" y="1548769"/>
                    <a:pt x="459758" y="1562920"/>
                    <a:pt x="450761" y="1575515"/>
                  </a:cubicBezTo>
                  <a:cubicBezTo>
                    <a:pt x="438285" y="1592982"/>
                    <a:pt x="424433" y="1609446"/>
                    <a:pt x="412124" y="1627031"/>
                  </a:cubicBezTo>
                  <a:cubicBezTo>
                    <a:pt x="394371" y="1652392"/>
                    <a:pt x="377781" y="1678546"/>
                    <a:pt x="360609" y="1704304"/>
                  </a:cubicBezTo>
                  <a:lnTo>
                    <a:pt x="334851" y="1742940"/>
                  </a:lnTo>
                  <a:cubicBezTo>
                    <a:pt x="326265" y="1755819"/>
                    <a:pt x="320038" y="1770632"/>
                    <a:pt x="309093" y="1781577"/>
                  </a:cubicBezTo>
                  <a:cubicBezTo>
                    <a:pt x="259512" y="1831159"/>
                    <a:pt x="280560" y="1805060"/>
                    <a:pt x="244699" y="1858850"/>
                  </a:cubicBezTo>
                  <a:cubicBezTo>
                    <a:pt x="236113" y="1884608"/>
                    <a:pt x="225526" y="1962465"/>
                    <a:pt x="218941" y="1936124"/>
                  </a:cubicBezTo>
                  <a:cubicBezTo>
                    <a:pt x="214648" y="1918952"/>
                    <a:pt x="209533" y="1901965"/>
                    <a:pt x="206062" y="1884608"/>
                  </a:cubicBezTo>
                  <a:cubicBezTo>
                    <a:pt x="198697" y="1847782"/>
                    <a:pt x="190667" y="1780934"/>
                    <a:pt x="180305" y="1742940"/>
                  </a:cubicBezTo>
                  <a:cubicBezTo>
                    <a:pt x="180303" y="1742931"/>
                    <a:pt x="148109" y="1646354"/>
                    <a:pt x="141668" y="1627031"/>
                  </a:cubicBezTo>
                  <a:cubicBezTo>
                    <a:pt x="137375" y="1614152"/>
                    <a:pt x="132082" y="1601564"/>
                    <a:pt x="128789" y="1588394"/>
                  </a:cubicBezTo>
                  <a:cubicBezTo>
                    <a:pt x="120203" y="1554050"/>
                    <a:pt x="114225" y="1518947"/>
                    <a:pt x="103031" y="1485363"/>
                  </a:cubicBezTo>
                  <a:cubicBezTo>
                    <a:pt x="98738" y="1472484"/>
                    <a:pt x="93725" y="1459823"/>
                    <a:pt x="90153" y="1446726"/>
                  </a:cubicBezTo>
                  <a:cubicBezTo>
                    <a:pt x="80839" y="1412573"/>
                    <a:pt x="75590" y="1377279"/>
                    <a:pt x="64395" y="1343695"/>
                  </a:cubicBezTo>
                  <a:lnTo>
                    <a:pt x="25758" y="1227786"/>
                  </a:lnTo>
                  <a:cubicBezTo>
                    <a:pt x="21465" y="1214907"/>
                    <a:pt x="16172" y="1202319"/>
                    <a:pt x="12879" y="1189149"/>
                  </a:cubicBezTo>
                  <a:lnTo>
                    <a:pt x="0" y="1137633"/>
                  </a:lnTo>
                  <a:cubicBezTo>
                    <a:pt x="12726" y="1061277"/>
                    <a:pt x="32747" y="944848"/>
                    <a:pt x="38637" y="880056"/>
                  </a:cubicBezTo>
                  <a:cubicBezTo>
                    <a:pt x="42930" y="832833"/>
                    <a:pt x="44810" y="785329"/>
                    <a:pt x="51516" y="738388"/>
                  </a:cubicBezTo>
                  <a:cubicBezTo>
                    <a:pt x="57698" y="695114"/>
                    <a:pt x="94461" y="654652"/>
                    <a:pt x="115910" y="622478"/>
                  </a:cubicBezTo>
                  <a:lnTo>
                    <a:pt x="167426" y="545205"/>
                  </a:lnTo>
                  <a:cubicBezTo>
                    <a:pt x="176012" y="532326"/>
                    <a:pt x="182239" y="517514"/>
                    <a:pt x="193184" y="506569"/>
                  </a:cubicBezTo>
                  <a:cubicBezTo>
                    <a:pt x="206063" y="493690"/>
                    <a:pt x="220160" y="481924"/>
                    <a:pt x="231820" y="467932"/>
                  </a:cubicBezTo>
                  <a:cubicBezTo>
                    <a:pt x="285480" y="403540"/>
                    <a:pt x="225383" y="450757"/>
                    <a:pt x="296215" y="403538"/>
                  </a:cubicBezTo>
                  <a:cubicBezTo>
                    <a:pt x="343434" y="332706"/>
                    <a:pt x="296217" y="392803"/>
                    <a:pt x="360609" y="339143"/>
                  </a:cubicBezTo>
                  <a:cubicBezTo>
                    <a:pt x="374601" y="327483"/>
                    <a:pt x="384869" y="311689"/>
                    <a:pt x="399246" y="300507"/>
                  </a:cubicBezTo>
                  <a:cubicBezTo>
                    <a:pt x="423682" y="281501"/>
                    <a:pt x="454629" y="270881"/>
                    <a:pt x="476519" y="248991"/>
                  </a:cubicBezTo>
                  <a:cubicBezTo>
                    <a:pt x="489398" y="236112"/>
                    <a:pt x="500778" y="221537"/>
                    <a:pt x="515155" y="210355"/>
                  </a:cubicBezTo>
                  <a:cubicBezTo>
                    <a:pt x="539591" y="191349"/>
                    <a:pt x="566671" y="176011"/>
                    <a:pt x="592429" y="158839"/>
                  </a:cubicBezTo>
                  <a:lnTo>
                    <a:pt x="631065" y="133081"/>
                  </a:lnTo>
                  <a:lnTo>
                    <a:pt x="669702" y="107324"/>
                  </a:lnTo>
                  <a:cubicBezTo>
                    <a:pt x="682581" y="98738"/>
                    <a:pt x="693655" y="86461"/>
                    <a:pt x="708339" y="81566"/>
                  </a:cubicBezTo>
                  <a:cubicBezTo>
                    <a:pt x="721218" y="77273"/>
                    <a:pt x="736115" y="76832"/>
                    <a:pt x="746975" y="68687"/>
                  </a:cubicBezTo>
                  <a:cubicBezTo>
                    <a:pt x="754654" y="62927"/>
                    <a:pt x="742682" y="8586"/>
                    <a:pt x="746975" y="42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8000">
                    <a:shade val="30000"/>
                    <a:satMod val="115000"/>
                  </a:srgbClr>
                </a:gs>
                <a:gs pos="50000">
                  <a:srgbClr val="008000">
                    <a:shade val="67500"/>
                    <a:satMod val="115000"/>
                  </a:srgbClr>
                </a:gs>
                <a:gs pos="100000">
                  <a:srgbClr val="0080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285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438" name="Group 184"/>
            <p:cNvGrpSpPr>
              <a:grpSpLocks/>
            </p:cNvGrpSpPr>
            <p:nvPr/>
          </p:nvGrpSpPr>
          <p:grpSpPr bwMode="auto">
            <a:xfrm>
              <a:off x="2133600" y="2362200"/>
              <a:ext cx="602826" cy="663575"/>
              <a:chOff x="2020240" y="2222970"/>
              <a:chExt cx="602826" cy="663575"/>
            </a:xfrm>
          </p:grpSpPr>
          <p:sp>
            <p:nvSpPr>
              <p:cNvPr id="164" name="Freeform 163"/>
              <p:cNvSpPr/>
              <p:nvPr/>
            </p:nvSpPr>
            <p:spPr bwMode="auto">
              <a:xfrm rot="21214358">
                <a:off x="2020240" y="2222970"/>
                <a:ext cx="602826" cy="663575"/>
              </a:xfrm>
              <a:custGeom>
                <a:avLst/>
                <a:gdLst>
                  <a:gd name="connsiteX0" fmla="*/ 0 w 602826"/>
                  <a:gd name="connsiteY0" fmla="*/ 379307 h 663787"/>
                  <a:gd name="connsiteX1" fmla="*/ 20320 w 602826"/>
                  <a:gd name="connsiteY1" fmla="*/ 365760 h 663787"/>
                  <a:gd name="connsiteX2" fmla="*/ 67733 w 602826"/>
                  <a:gd name="connsiteY2" fmla="*/ 338667 h 663787"/>
                  <a:gd name="connsiteX3" fmla="*/ 67733 w 602826"/>
                  <a:gd name="connsiteY3" fmla="*/ 169334 h 663787"/>
                  <a:gd name="connsiteX4" fmla="*/ 74506 w 602826"/>
                  <a:gd name="connsiteY4" fmla="*/ 121920 h 663787"/>
                  <a:gd name="connsiteX5" fmla="*/ 115146 w 602826"/>
                  <a:gd name="connsiteY5" fmla="*/ 81280 h 663787"/>
                  <a:gd name="connsiteX6" fmla="*/ 155786 w 602826"/>
                  <a:gd name="connsiteY6" fmla="*/ 54187 h 663787"/>
                  <a:gd name="connsiteX7" fmla="*/ 230293 w 602826"/>
                  <a:gd name="connsiteY7" fmla="*/ 6774 h 663787"/>
                  <a:gd name="connsiteX8" fmla="*/ 264160 w 602826"/>
                  <a:gd name="connsiteY8" fmla="*/ 0 h 663787"/>
                  <a:gd name="connsiteX9" fmla="*/ 338666 w 602826"/>
                  <a:gd name="connsiteY9" fmla="*/ 6774 h 663787"/>
                  <a:gd name="connsiteX10" fmla="*/ 399626 w 602826"/>
                  <a:gd name="connsiteY10" fmla="*/ 20320 h 663787"/>
                  <a:gd name="connsiteX11" fmla="*/ 426720 w 602826"/>
                  <a:gd name="connsiteY11" fmla="*/ 33867 h 663787"/>
                  <a:gd name="connsiteX12" fmla="*/ 480906 w 602826"/>
                  <a:gd name="connsiteY12" fmla="*/ 54187 h 663787"/>
                  <a:gd name="connsiteX13" fmla="*/ 521546 w 602826"/>
                  <a:gd name="connsiteY13" fmla="*/ 81280 h 663787"/>
                  <a:gd name="connsiteX14" fmla="*/ 541866 w 602826"/>
                  <a:gd name="connsiteY14" fmla="*/ 94827 h 663787"/>
                  <a:gd name="connsiteX15" fmla="*/ 582506 w 602826"/>
                  <a:gd name="connsiteY15" fmla="*/ 135467 h 663787"/>
                  <a:gd name="connsiteX16" fmla="*/ 596053 w 602826"/>
                  <a:gd name="connsiteY16" fmla="*/ 176107 h 663787"/>
                  <a:gd name="connsiteX17" fmla="*/ 602826 w 602826"/>
                  <a:gd name="connsiteY17" fmla="*/ 196427 h 663787"/>
                  <a:gd name="connsiteX18" fmla="*/ 562186 w 602826"/>
                  <a:gd name="connsiteY18" fmla="*/ 277707 h 663787"/>
                  <a:gd name="connsiteX19" fmla="*/ 548640 w 602826"/>
                  <a:gd name="connsiteY19" fmla="*/ 298027 h 663787"/>
                  <a:gd name="connsiteX20" fmla="*/ 535093 w 602826"/>
                  <a:gd name="connsiteY20" fmla="*/ 318347 h 663787"/>
                  <a:gd name="connsiteX21" fmla="*/ 562186 w 602826"/>
                  <a:gd name="connsiteY21" fmla="*/ 365760 h 663787"/>
                  <a:gd name="connsiteX22" fmla="*/ 568960 w 602826"/>
                  <a:gd name="connsiteY22" fmla="*/ 386080 h 663787"/>
                  <a:gd name="connsiteX23" fmla="*/ 582506 w 602826"/>
                  <a:gd name="connsiteY23" fmla="*/ 406400 h 663787"/>
                  <a:gd name="connsiteX24" fmla="*/ 596053 w 602826"/>
                  <a:gd name="connsiteY24" fmla="*/ 453814 h 663787"/>
                  <a:gd name="connsiteX25" fmla="*/ 602826 w 602826"/>
                  <a:gd name="connsiteY25" fmla="*/ 474134 h 663787"/>
                  <a:gd name="connsiteX26" fmla="*/ 596053 w 602826"/>
                  <a:gd name="connsiteY26" fmla="*/ 548640 h 663787"/>
                  <a:gd name="connsiteX27" fmla="*/ 589280 w 602826"/>
                  <a:gd name="connsiteY27" fmla="*/ 568960 h 663787"/>
                  <a:gd name="connsiteX28" fmla="*/ 548640 w 602826"/>
                  <a:gd name="connsiteY28" fmla="*/ 596054 h 663787"/>
                  <a:gd name="connsiteX29" fmla="*/ 508000 w 602826"/>
                  <a:gd name="connsiteY29" fmla="*/ 623147 h 663787"/>
                  <a:gd name="connsiteX30" fmla="*/ 467360 w 602826"/>
                  <a:gd name="connsiteY30" fmla="*/ 650240 h 663787"/>
                  <a:gd name="connsiteX31" fmla="*/ 413173 w 602826"/>
                  <a:gd name="connsiteY31" fmla="*/ 663787 h 663787"/>
                  <a:gd name="connsiteX32" fmla="*/ 237066 w 602826"/>
                  <a:gd name="connsiteY32" fmla="*/ 650240 h 663787"/>
                  <a:gd name="connsiteX33" fmla="*/ 176106 w 602826"/>
                  <a:gd name="connsiteY33" fmla="*/ 629920 h 663787"/>
                  <a:gd name="connsiteX34" fmla="*/ 155786 w 602826"/>
                  <a:gd name="connsiteY34" fmla="*/ 623147 h 663787"/>
                  <a:gd name="connsiteX35" fmla="*/ 135466 w 602826"/>
                  <a:gd name="connsiteY35" fmla="*/ 616374 h 663787"/>
                  <a:gd name="connsiteX36" fmla="*/ 74506 w 602826"/>
                  <a:gd name="connsiteY36" fmla="*/ 562187 h 663787"/>
                  <a:gd name="connsiteX37" fmla="*/ 54186 w 602826"/>
                  <a:gd name="connsiteY37" fmla="*/ 541867 h 663787"/>
                  <a:gd name="connsiteX38" fmla="*/ 33866 w 602826"/>
                  <a:gd name="connsiteY38" fmla="*/ 501227 h 663787"/>
                  <a:gd name="connsiteX39" fmla="*/ 27093 w 602826"/>
                  <a:gd name="connsiteY39" fmla="*/ 480907 h 663787"/>
                  <a:gd name="connsiteX40" fmla="*/ 13546 w 602826"/>
                  <a:gd name="connsiteY40" fmla="*/ 419947 h 663787"/>
                  <a:gd name="connsiteX41" fmla="*/ 0 w 602826"/>
                  <a:gd name="connsiteY41" fmla="*/ 379307 h 66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02826" h="663787">
                    <a:moveTo>
                      <a:pt x="0" y="379307"/>
                    </a:moveTo>
                    <a:cubicBezTo>
                      <a:pt x="6773" y="374791"/>
                      <a:pt x="13252" y="369799"/>
                      <a:pt x="20320" y="365760"/>
                    </a:cubicBezTo>
                    <a:cubicBezTo>
                      <a:pt x="80475" y="331386"/>
                      <a:pt x="18226" y="371672"/>
                      <a:pt x="67733" y="338667"/>
                    </a:cubicBezTo>
                    <a:cubicBezTo>
                      <a:pt x="56051" y="256891"/>
                      <a:pt x="57914" y="292073"/>
                      <a:pt x="67733" y="169334"/>
                    </a:cubicBezTo>
                    <a:cubicBezTo>
                      <a:pt x="69006" y="153420"/>
                      <a:pt x="69919" y="137212"/>
                      <a:pt x="74506" y="121920"/>
                    </a:cubicBezTo>
                    <a:cubicBezTo>
                      <a:pt x="80697" y="101284"/>
                      <a:pt x="100425" y="93898"/>
                      <a:pt x="115146" y="81280"/>
                    </a:cubicBezTo>
                    <a:cubicBezTo>
                      <a:pt x="147433" y="53606"/>
                      <a:pt x="121222" y="65708"/>
                      <a:pt x="155786" y="54187"/>
                    </a:cubicBezTo>
                    <a:cubicBezTo>
                      <a:pt x="193691" y="25758"/>
                      <a:pt x="195509" y="15470"/>
                      <a:pt x="230293" y="6774"/>
                    </a:cubicBezTo>
                    <a:cubicBezTo>
                      <a:pt x="241462" y="3982"/>
                      <a:pt x="252871" y="2258"/>
                      <a:pt x="264160" y="0"/>
                    </a:cubicBezTo>
                    <a:cubicBezTo>
                      <a:pt x="288995" y="2258"/>
                      <a:pt x="313921" y="3681"/>
                      <a:pt x="338666" y="6774"/>
                    </a:cubicBezTo>
                    <a:cubicBezTo>
                      <a:pt x="355867" y="8924"/>
                      <a:pt x="382221" y="15969"/>
                      <a:pt x="399626" y="20320"/>
                    </a:cubicBezTo>
                    <a:cubicBezTo>
                      <a:pt x="408657" y="24836"/>
                      <a:pt x="417439" y="29890"/>
                      <a:pt x="426720" y="33867"/>
                    </a:cubicBezTo>
                    <a:cubicBezTo>
                      <a:pt x="454943" y="45963"/>
                      <a:pt x="446595" y="35472"/>
                      <a:pt x="480906" y="54187"/>
                    </a:cubicBezTo>
                    <a:cubicBezTo>
                      <a:pt x="495199" y="61983"/>
                      <a:pt x="507999" y="72249"/>
                      <a:pt x="521546" y="81280"/>
                    </a:cubicBezTo>
                    <a:cubicBezTo>
                      <a:pt x="528319" y="85796"/>
                      <a:pt x="536110" y="89071"/>
                      <a:pt x="541866" y="94827"/>
                    </a:cubicBezTo>
                    <a:lnTo>
                      <a:pt x="582506" y="135467"/>
                    </a:lnTo>
                    <a:lnTo>
                      <a:pt x="596053" y="176107"/>
                    </a:lnTo>
                    <a:lnTo>
                      <a:pt x="602826" y="196427"/>
                    </a:lnTo>
                    <a:cubicBezTo>
                      <a:pt x="584131" y="252515"/>
                      <a:pt x="597202" y="225183"/>
                      <a:pt x="562186" y="277707"/>
                    </a:cubicBezTo>
                    <a:lnTo>
                      <a:pt x="548640" y="298027"/>
                    </a:lnTo>
                    <a:lnTo>
                      <a:pt x="535093" y="318347"/>
                    </a:lnTo>
                    <a:cubicBezTo>
                      <a:pt x="548700" y="338757"/>
                      <a:pt x="551872" y="341694"/>
                      <a:pt x="562186" y="365760"/>
                    </a:cubicBezTo>
                    <a:cubicBezTo>
                      <a:pt x="564999" y="372322"/>
                      <a:pt x="565767" y="379694"/>
                      <a:pt x="568960" y="386080"/>
                    </a:cubicBezTo>
                    <a:cubicBezTo>
                      <a:pt x="572601" y="393361"/>
                      <a:pt x="578865" y="399119"/>
                      <a:pt x="582506" y="406400"/>
                    </a:cubicBezTo>
                    <a:cubicBezTo>
                      <a:pt x="587922" y="417233"/>
                      <a:pt x="593157" y="443678"/>
                      <a:pt x="596053" y="453814"/>
                    </a:cubicBezTo>
                    <a:cubicBezTo>
                      <a:pt x="598014" y="460679"/>
                      <a:pt x="600568" y="467361"/>
                      <a:pt x="602826" y="474134"/>
                    </a:cubicBezTo>
                    <a:cubicBezTo>
                      <a:pt x="600568" y="498969"/>
                      <a:pt x="599580" y="523953"/>
                      <a:pt x="596053" y="548640"/>
                    </a:cubicBezTo>
                    <a:cubicBezTo>
                      <a:pt x="595043" y="555708"/>
                      <a:pt x="594328" y="563911"/>
                      <a:pt x="589280" y="568960"/>
                    </a:cubicBezTo>
                    <a:cubicBezTo>
                      <a:pt x="577768" y="580473"/>
                      <a:pt x="562187" y="587023"/>
                      <a:pt x="548640" y="596054"/>
                    </a:cubicBezTo>
                    <a:lnTo>
                      <a:pt x="508000" y="623147"/>
                    </a:lnTo>
                    <a:cubicBezTo>
                      <a:pt x="507998" y="623149"/>
                      <a:pt x="467363" y="650239"/>
                      <a:pt x="467360" y="650240"/>
                    </a:cubicBezTo>
                    <a:lnTo>
                      <a:pt x="413173" y="663787"/>
                    </a:lnTo>
                    <a:cubicBezTo>
                      <a:pt x="380885" y="662173"/>
                      <a:pt x="286795" y="662672"/>
                      <a:pt x="237066" y="650240"/>
                    </a:cubicBezTo>
                    <a:cubicBezTo>
                      <a:pt x="237032" y="650232"/>
                      <a:pt x="186282" y="633312"/>
                      <a:pt x="176106" y="629920"/>
                    </a:cubicBezTo>
                    <a:lnTo>
                      <a:pt x="155786" y="623147"/>
                    </a:lnTo>
                    <a:lnTo>
                      <a:pt x="135466" y="616374"/>
                    </a:lnTo>
                    <a:cubicBezTo>
                      <a:pt x="99206" y="592200"/>
                      <a:pt x="120902" y="608583"/>
                      <a:pt x="74506" y="562187"/>
                    </a:cubicBezTo>
                    <a:lnTo>
                      <a:pt x="54186" y="541867"/>
                    </a:lnTo>
                    <a:cubicBezTo>
                      <a:pt x="37162" y="490792"/>
                      <a:pt x="60127" y="553748"/>
                      <a:pt x="33866" y="501227"/>
                    </a:cubicBezTo>
                    <a:cubicBezTo>
                      <a:pt x="30673" y="494841"/>
                      <a:pt x="29054" y="487772"/>
                      <a:pt x="27093" y="480907"/>
                    </a:cubicBezTo>
                    <a:cubicBezTo>
                      <a:pt x="20718" y="458592"/>
                      <a:pt x="18201" y="443220"/>
                      <a:pt x="13546" y="419947"/>
                    </a:cubicBezTo>
                    <a:lnTo>
                      <a:pt x="0" y="37930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z="1200" b="1" smtClean="0"/>
              </a:p>
            </p:txBody>
          </p:sp>
          <p:grpSp>
            <p:nvGrpSpPr>
              <p:cNvPr id="17446" name="Group 48"/>
              <p:cNvGrpSpPr>
                <a:grpSpLocks/>
              </p:cNvGrpSpPr>
              <p:nvPr/>
            </p:nvGrpSpPr>
            <p:grpSpPr bwMode="auto">
              <a:xfrm rot="21240314" flipV="1">
                <a:off x="2136775" y="2632075"/>
                <a:ext cx="457200" cy="76200"/>
                <a:chOff x="2133600" y="1981200"/>
                <a:chExt cx="457200" cy="153194"/>
              </a:xfrm>
            </p:grpSpPr>
            <p:cxnSp>
              <p:nvCxnSpPr>
                <p:cNvPr id="166" name="Straight Connector 6"/>
                <p:cNvCxnSpPr/>
                <p:nvPr/>
              </p:nvCxnSpPr>
              <p:spPr>
                <a:xfrm>
                  <a:off x="2105818" y="1995011"/>
                  <a:ext cx="490538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rot="5400000">
                  <a:off x="2105012" y="2064504"/>
                  <a:ext cx="153194" cy="3175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5400000">
                  <a:off x="2209254" y="2059337"/>
                  <a:ext cx="153194" cy="15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5400000">
                  <a:off x="2257779" y="2071555"/>
                  <a:ext cx="153194" cy="15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5400000">
                  <a:off x="2361230" y="2065759"/>
                  <a:ext cx="1531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rot="5400000">
                  <a:off x="2424960" y="2094023"/>
                  <a:ext cx="153194" cy="15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rot="5400000">
                  <a:off x="2028108" y="2075115"/>
                  <a:ext cx="153194" cy="15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47" name="TextBox 175"/>
              <p:cNvSpPr txBox="1">
                <a:spLocks noChangeArrowheads="1"/>
              </p:cNvSpPr>
              <p:nvPr/>
            </p:nvSpPr>
            <p:spPr bwMode="auto">
              <a:xfrm rot="-446595">
                <a:off x="2057400" y="2303462"/>
                <a:ext cx="5349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 sz="1200" b="1" dirty="0"/>
                  <a:t>AGO</a:t>
                </a:r>
              </a:p>
            </p:txBody>
          </p:sp>
        </p:grpSp>
        <p:sp>
          <p:nvSpPr>
            <p:cNvPr id="176" name="Right Arrow 175"/>
            <p:cNvSpPr/>
            <p:nvPr/>
          </p:nvSpPr>
          <p:spPr bwMode="auto">
            <a:xfrm rot="13630507">
              <a:off x="4690270" y="3612356"/>
              <a:ext cx="366712" cy="27622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7" name="Right Arrow 176"/>
            <p:cNvSpPr/>
            <p:nvPr/>
          </p:nvSpPr>
          <p:spPr bwMode="auto">
            <a:xfrm rot="13630507">
              <a:off x="4309270" y="2850356"/>
              <a:ext cx="366712" cy="27622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8" name="Right Arrow 177"/>
            <p:cNvSpPr/>
            <p:nvPr/>
          </p:nvSpPr>
          <p:spPr bwMode="auto">
            <a:xfrm rot="10523843">
              <a:off x="2830513" y="2681288"/>
              <a:ext cx="365125" cy="27463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2" name="Right Arrow 181"/>
            <p:cNvSpPr/>
            <p:nvPr/>
          </p:nvSpPr>
          <p:spPr bwMode="auto">
            <a:xfrm rot="19073995">
              <a:off x="6597650" y="3762375"/>
              <a:ext cx="366713" cy="27463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95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Systemic silencing is enhanced by signal amplification</a:t>
            </a:r>
          </a:p>
        </p:txBody>
      </p:sp>
      <p:cxnSp>
        <p:nvCxnSpPr>
          <p:cNvPr id="257" name="Straight Connector 256"/>
          <p:cNvCxnSpPr/>
          <p:nvPr/>
        </p:nvCxnSpPr>
        <p:spPr bwMode="auto">
          <a:xfrm>
            <a:off x="5076056" y="2365643"/>
            <a:ext cx="83820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55" name="Group 196"/>
          <p:cNvGrpSpPr>
            <a:grpSpLocks/>
          </p:cNvGrpSpPr>
          <p:nvPr/>
        </p:nvGrpSpPr>
        <p:grpSpPr bwMode="auto">
          <a:xfrm>
            <a:off x="1163769" y="1750220"/>
            <a:ext cx="1828800" cy="841374"/>
            <a:chOff x="762000" y="1292502"/>
            <a:chExt cx="1828800" cy="841892"/>
          </a:xfrm>
        </p:grpSpPr>
        <p:grpSp>
          <p:nvGrpSpPr>
            <p:cNvPr id="27819" name="Group 48"/>
            <p:cNvGrpSpPr>
              <a:grpSpLocks/>
            </p:cNvGrpSpPr>
            <p:nvPr/>
          </p:nvGrpSpPr>
          <p:grpSpPr bwMode="auto">
            <a:xfrm>
              <a:off x="762000" y="1447800"/>
              <a:ext cx="1828800" cy="686594"/>
              <a:chOff x="762000" y="1447800"/>
              <a:chExt cx="1828800" cy="686594"/>
            </a:xfrm>
          </p:grpSpPr>
          <p:grpSp>
            <p:nvGrpSpPr>
              <p:cNvPr id="27825" name="Group 18"/>
              <p:cNvGrpSpPr>
                <a:grpSpLocks/>
              </p:cNvGrpSpPr>
              <p:nvPr/>
            </p:nvGrpSpPr>
            <p:grpSpPr bwMode="auto">
              <a:xfrm>
                <a:off x="762000" y="1447800"/>
                <a:ext cx="1828800" cy="534988"/>
                <a:chOff x="762000" y="1447800"/>
                <a:chExt cx="1828800" cy="534988"/>
              </a:xfrm>
            </p:grpSpPr>
            <p:sp>
              <p:nvSpPr>
                <p:cNvPr id="11" name="Arc 10"/>
                <p:cNvSpPr/>
                <p:nvPr/>
              </p:nvSpPr>
              <p:spPr>
                <a:xfrm rot="5400000">
                  <a:off x="2012134" y="1493486"/>
                  <a:ext cx="76247" cy="138113"/>
                </a:xfrm>
                <a:prstGeom prst="arc">
                  <a:avLst>
                    <a:gd name="adj1" fmla="val 15909118"/>
                    <a:gd name="adj2" fmla="val 0"/>
                  </a:avLst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762000" y="1981900"/>
                  <a:ext cx="1219200" cy="1589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2133600" y="1981900"/>
                  <a:ext cx="457200" cy="1589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981200" y="1448172"/>
                  <a:ext cx="152400" cy="152494"/>
                </a:xfrm>
                <a:prstGeom prst="ellipse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6" name="Pie 15"/>
                <p:cNvSpPr/>
                <p:nvPr/>
              </p:nvSpPr>
              <p:spPr>
                <a:xfrm>
                  <a:off x="1981200" y="1448172"/>
                  <a:ext cx="152400" cy="152494"/>
                </a:xfrm>
                <a:prstGeom prst="pie">
                  <a:avLst>
                    <a:gd name="adj1" fmla="val 0"/>
                    <a:gd name="adj2" fmla="val 10771813"/>
                  </a:avLst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905653" y="1752366"/>
                  <a:ext cx="457481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1753255" y="1752366"/>
                  <a:ext cx="455892" cy="3175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>
                <a:off x="1981200" y="1753160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81200" y="1524419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981200" y="1600666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981200" y="1676913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981200" y="1829407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981200" y="1905653"/>
                <a:ext cx="152400" cy="158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2133554" y="2056559"/>
                <a:ext cx="152494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22105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22867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23629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4391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0581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19057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18295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17533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16771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16009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5247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14485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3723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12961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12199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11437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10675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9913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9151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8389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762747" y="2057353"/>
                <a:ext cx="152494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Freeform 49"/>
            <p:cNvSpPr/>
            <p:nvPr/>
          </p:nvSpPr>
          <p:spPr bwMode="auto">
            <a:xfrm rot="3034601">
              <a:off x="1884375" y="1216302"/>
              <a:ext cx="609600" cy="762000"/>
            </a:xfrm>
            <a:custGeom>
              <a:avLst/>
              <a:gdLst>
                <a:gd name="connsiteX0" fmla="*/ 1009650 w 2514600"/>
                <a:gd name="connsiteY0" fmla="*/ 171450 h 3638550"/>
                <a:gd name="connsiteX1" fmla="*/ 895350 w 2514600"/>
                <a:gd name="connsiteY1" fmla="*/ 66675 h 3638550"/>
                <a:gd name="connsiteX2" fmla="*/ 866775 w 2514600"/>
                <a:gd name="connsiteY2" fmla="*/ 57150 h 3638550"/>
                <a:gd name="connsiteX3" fmla="*/ 800100 w 2514600"/>
                <a:gd name="connsiteY3" fmla="*/ 9525 h 3638550"/>
                <a:gd name="connsiteX4" fmla="*/ 771525 w 2514600"/>
                <a:gd name="connsiteY4" fmla="*/ 0 h 3638550"/>
                <a:gd name="connsiteX5" fmla="*/ 714375 w 2514600"/>
                <a:gd name="connsiteY5" fmla="*/ 19050 h 3638550"/>
                <a:gd name="connsiteX6" fmla="*/ 647700 w 2514600"/>
                <a:gd name="connsiteY6" fmla="*/ 47625 h 3638550"/>
                <a:gd name="connsiteX7" fmla="*/ 609600 w 2514600"/>
                <a:gd name="connsiteY7" fmla="*/ 57150 h 3638550"/>
                <a:gd name="connsiteX8" fmla="*/ 552450 w 2514600"/>
                <a:gd name="connsiteY8" fmla="*/ 76200 h 3638550"/>
                <a:gd name="connsiteX9" fmla="*/ 514350 w 2514600"/>
                <a:gd name="connsiteY9" fmla="*/ 85725 h 3638550"/>
                <a:gd name="connsiteX10" fmla="*/ 476250 w 2514600"/>
                <a:gd name="connsiteY10" fmla="*/ 104775 h 3638550"/>
                <a:gd name="connsiteX11" fmla="*/ 428625 w 2514600"/>
                <a:gd name="connsiteY11" fmla="*/ 114300 h 3638550"/>
                <a:gd name="connsiteX12" fmla="*/ 400050 w 2514600"/>
                <a:gd name="connsiteY12" fmla="*/ 123825 h 3638550"/>
                <a:gd name="connsiteX13" fmla="*/ 361950 w 2514600"/>
                <a:gd name="connsiteY13" fmla="*/ 133350 h 3638550"/>
                <a:gd name="connsiteX14" fmla="*/ 314325 w 2514600"/>
                <a:gd name="connsiteY14" fmla="*/ 142875 h 3638550"/>
                <a:gd name="connsiteX15" fmla="*/ 238125 w 2514600"/>
                <a:gd name="connsiteY15" fmla="*/ 171450 h 3638550"/>
                <a:gd name="connsiteX16" fmla="*/ 190500 w 2514600"/>
                <a:gd name="connsiteY16" fmla="*/ 180975 h 3638550"/>
                <a:gd name="connsiteX17" fmla="*/ 133350 w 2514600"/>
                <a:gd name="connsiteY17" fmla="*/ 200025 h 3638550"/>
                <a:gd name="connsiteX18" fmla="*/ 104775 w 2514600"/>
                <a:gd name="connsiteY18" fmla="*/ 209550 h 3638550"/>
                <a:gd name="connsiteX19" fmla="*/ 76200 w 2514600"/>
                <a:gd name="connsiteY19" fmla="*/ 219075 h 3638550"/>
                <a:gd name="connsiteX20" fmla="*/ 57150 w 2514600"/>
                <a:gd name="connsiteY20" fmla="*/ 276225 h 3638550"/>
                <a:gd name="connsiteX21" fmla="*/ 47625 w 2514600"/>
                <a:gd name="connsiteY21" fmla="*/ 304800 h 3638550"/>
                <a:gd name="connsiteX22" fmla="*/ 28575 w 2514600"/>
                <a:gd name="connsiteY22" fmla="*/ 371475 h 3638550"/>
                <a:gd name="connsiteX23" fmla="*/ 9525 w 2514600"/>
                <a:gd name="connsiteY23" fmla="*/ 409575 h 3638550"/>
                <a:gd name="connsiteX24" fmla="*/ 0 w 2514600"/>
                <a:gd name="connsiteY24" fmla="*/ 457200 h 3638550"/>
                <a:gd name="connsiteX25" fmla="*/ 9525 w 2514600"/>
                <a:gd name="connsiteY25" fmla="*/ 542925 h 3638550"/>
                <a:gd name="connsiteX26" fmla="*/ 38100 w 2514600"/>
                <a:gd name="connsiteY26" fmla="*/ 609600 h 3638550"/>
                <a:gd name="connsiteX27" fmla="*/ 47625 w 2514600"/>
                <a:gd name="connsiteY27" fmla="*/ 638175 h 3638550"/>
                <a:gd name="connsiteX28" fmla="*/ 66675 w 2514600"/>
                <a:gd name="connsiteY28" fmla="*/ 676275 h 3638550"/>
                <a:gd name="connsiteX29" fmla="*/ 85725 w 2514600"/>
                <a:gd name="connsiteY29" fmla="*/ 733425 h 3638550"/>
                <a:gd name="connsiteX30" fmla="*/ 123825 w 2514600"/>
                <a:gd name="connsiteY30" fmla="*/ 790575 h 3638550"/>
                <a:gd name="connsiteX31" fmla="*/ 133350 w 2514600"/>
                <a:gd name="connsiteY31" fmla="*/ 819150 h 3638550"/>
                <a:gd name="connsiteX32" fmla="*/ 171450 w 2514600"/>
                <a:gd name="connsiteY32" fmla="*/ 876300 h 3638550"/>
                <a:gd name="connsiteX33" fmla="*/ 209550 w 2514600"/>
                <a:gd name="connsiteY33" fmla="*/ 942975 h 3638550"/>
                <a:gd name="connsiteX34" fmla="*/ 228600 w 2514600"/>
                <a:gd name="connsiteY34" fmla="*/ 1000125 h 3638550"/>
                <a:gd name="connsiteX35" fmla="*/ 247650 w 2514600"/>
                <a:gd name="connsiteY35" fmla="*/ 1047750 h 3638550"/>
                <a:gd name="connsiteX36" fmla="*/ 257175 w 2514600"/>
                <a:gd name="connsiteY36" fmla="*/ 1095375 h 3638550"/>
                <a:gd name="connsiteX37" fmla="*/ 266700 w 2514600"/>
                <a:gd name="connsiteY37" fmla="*/ 1123950 h 3638550"/>
                <a:gd name="connsiteX38" fmla="*/ 285750 w 2514600"/>
                <a:gd name="connsiteY38" fmla="*/ 1200150 h 3638550"/>
                <a:gd name="connsiteX39" fmla="*/ 304800 w 2514600"/>
                <a:gd name="connsiteY39" fmla="*/ 1266825 h 3638550"/>
                <a:gd name="connsiteX40" fmla="*/ 323850 w 2514600"/>
                <a:gd name="connsiteY40" fmla="*/ 1323975 h 3638550"/>
                <a:gd name="connsiteX41" fmla="*/ 342900 w 2514600"/>
                <a:gd name="connsiteY41" fmla="*/ 1419225 h 3638550"/>
                <a:gd name="connsiteX42" fmla="*/ 371475 w 2514600"/>
                <a:gd name="connsiteY42" fmla="*/ 1524000 h 3638550"/>
                <a:gd name="connsiteX43" fmla="*/ 381000 w 2514600"/>
                <a:gd name="connsiteY43" fmla="*/ 1581150 h 3638550"/>
                <a:gd name="connsiteX44" fmla="*/ 400050 w 2514600"/>
                <a:gd name="connsiteY44" fmla="*/ 1809750 h 3638550"/>
                <a:gd name="connsiteX45" fmla="*/ 390525 w 2514600"/>
                <a:gd name="connsiteY45" fmla="*/ 1943100 h 3638550"/>
                <a:gd name="connsiteX46" fmla="*/ 381000 w 2514600"/>
                <a:gd name="connsiteY46" fmla="*/ 2028825 h 3638550"/>
                <a:gd name="connsiteX47" fmla="*/ 371475 w 2514600"/>
                <a:gd name="connsiteY47" fmla="*/ 2200275 h 3638550"/>
                <a:gd name="connsiteX48" fmla="*/ 381000 w 2514600"/>
                <a:gd name="connsiteY48" fmla="*/ 2305050 h 3638550"/>
                <a:gd name="connsiteX49" fmla="*/ 352425 w 2514600"/>
                <a:gd name="connsiteY49" fmla="*/ 2657475 h 3638550"/>
                <a:gd name="connsiteX50" fmla="*/ 342900 w 2514600"/>
                <a:gd name="connsiteY50" fmla="*/ 3086100 h 3638550"/>
                <a:gd name="connsiteX51" fmla="*/ 323850 w 2514600"/>
                <a:gd name="connsiteY51" fmla="*/ 3190875 h 3638550"/>
                <a:gd name="connsiteX52" fmla="*/ 314325 w 2514600"/>
                <a:gd name="connsiteY52" fmla="*/ 3248025 h 3638550"/>
                <a:gd name="connsiteX53" fmla="*/ 323850 w 2514600"/>
                <a:gd name="connsiteY53" fmla="*/ 3276600 h 3638550"/>
                <a:gd name="connsiteX54" fmla="*/ 333375 w 2514600"/>
                <a:gd name="connsiteY54" fmla="*/ 3457575 h 3638550"/>
                <a:gd name="connsiteX55" fmla="*/ 409575 w 2514600"/>
                <a:gd name="connsiteY55" fmla="*/ 3486150 h 3638550"/>
                <a:gd name="connsiteX56" fmla="*/ 438150 w 2514600"/>
                <a:gd name="connsiteY56" fmla="*/ 3495675 h 3638550"/>
                <a:gd name="connsiteX57" fmla="*/ 504825 w 2514600"/>
                <a:gd name="connsiteY57" fmla="*/ 3543300 h 3638550"/>
                <a:gd name="connsiteX58" fmla="*/ 571500 w 2514600"/>
                <a:gd name="connsiteY58" fmla="*/ 3562350 h 3638550"/>
                <a:gd name="connsiteX59" fmla="*/ 647700 w 2514600"/>
                <a:gd name="connsiteY59" fmla="*/ 3581400 h 3638550"/>
                <a:gd name="connsiteX60" fmla="*/ 895350 w 2514600"/>
                <a:gd name="connsiteY60" fmla="*/ 3571875 h 3638550"/>
                <a:gd name="connsiteX61" fmla="*/ 1143000 w 2514600"/>
                <a:gd name="connsiteY61" fmla="*/ 3590925 h 3638550"/>
                <a:gd name="connsiteX62" fmla="*/ 1266825 w 2514600"/>
                <a:gd name="connsiteY62" fmla="*/ 3600450 h 3638550"/>
                <a:gd name="connsiteX63" fmla="*/ 1400175 w 2514600"/>
                <a:gd name="connsiteY63" fmla="*/ 3619500 h 3638550"/>
                <a:gd name="connsiteX64" fmla="*/ 1524000 w 2514600"/>
                <a:gd name="connsiteY64" fmla="*/ 3638550 h 3638550"/>
                <a:gd name="connsiteX65" fmla="*/ 1714500 w 2514600"/>
                <a:gd name="connsiteY65" fmla="*/ 3629025 h 3638550"/>
                <a:gd name="connsiteX66" fmla="*/ 1876425 w 2514600"/>
                <a:gd name="connsiteY66" fmla="*/ 3609975 h 3638550"/>
                <a:gd name="connsiteX67" fmla="*/ 1914525 w 2514600"/>
                <a:gd name="connsiteY67" fmla="*/ 3552825 h 3638550"/>
                <a:gd name="connsiteX68" fmla="*/ 1933575 w 2514600"/>
                <a:gd name="connsiteY68" fmla="*/ 3486150 h 3638550"/>
                <a:gd name="connsiteX69" fmla="*/ 1905000 w 2514600"/>
                <a:gd name="connsiteY69" fmla="*/ 3419475 h 3638550"/>
                <a:gd name="connsiteX70" fmla="*/ 1809750 w 2514600"/>
                <a:gd name="connsiteY70" fmla="*/ 3390900 h 3638550"/>
                <a:gd name="connsiteX71" fmla="*/ 1704975 w 2514600"/>
                <a:gd name="connsiteY71" fmla="*/ 3371850 h 3638550"/>
                <a:gd name="connsiteX72" fmla="*/ 1533525 w 2514600"/>
                <a:gd name="connsiteY72" fmla="*/ 3352800 h 3638550"/>
                <a:gd name="connsiteX73" fmla="*/ 1495425 w 2514600"/>
                <a:gd name="connsiteY73" fmla="*/ 3343275 h 3638550"/>
                <a:gd name="connsiteX74" fmla="*/ 1466850 w 2514600"/>
                <a:gd name="connsiteY74" fmla="*/ 3324225 h 3638550"/>
                <a:gd name="connsiteX75" fmla="*/ 1466850 w 2514600"/>
                <a:gd name="connsiteY75" fmla="*/ 3248025 h 3638550"/>
                <a:gd name="connsiteX76" fmla="*/ 1485900 w 2514600"/>
                <a:gd name="connsiteY76" fmla="*/ 3219450 h 3638550"/>
                <a:gd name="connsiteX77" fmla="*/ 1504950 w 2514600"/>
                <a:gd name="connsiteY77" fmla="*/ 3152775 h 3638550"/>
                <a:gd name="connsiteX78" fmla="*/ 1524000 w 2514600"/>
                <a:gd name="connsiteY78" fmla="*/ 3067050 h 3638550"/>
                <a:gd name="connsiteX79" fmla="*/ 1504950 w 2514600"/>
                <a:gd name="connsiteY79" fmla="*/ 2752725 h 3638550"/>
                <a:gd name="connsiteX80" fmla="*/ 1495425 w 2514600"/>
                <a:gd name="connsiteY80" fmla="*/ 2695575 h 3638550"/>
                <a:gd name="connsiteX81" fmla="*/ 1476375 w 2514600"/>
                <a:gd name="connsiteY81" fmla="*/ 2619375 h 3638550"/>
                <a:gd name="connsiteX82" fmla="*/ 1457325 w 2514600"/>
                <a:gd name="connsiteY82" fmla="*/ 2552700 h 3638550"/>
                <a:gd name="connsiteX83" fmla="*/ 1466850 w 2514600"/>
                <a:gd name="connsiteY83" fmla="*/ 2314575 h 3638550"/>
                <a:gd name="connsiteX84" fmla="*/ 1457325 w 2514600"/>
                <a:gd name="connsiteY84" fmla="*/ 2190750 h 3638550"/>
                <a:gd name="connsiteX85" fmla="*/ 1438275 w 2514600"/>
                <a:gd name="connsiteY85" fmla="*/ 2076450 h 3638550"/>
                <a:gd name="connsiteX86" fmla="*/ 1457325 w 2514600"/>
                <a:gd name="connsiteY86" fmla="*/ 1809750 h 3638550"/>
                <a:gd name="connsiteX87" fmla="*/ 1466850 w 2514600"/>
                <a:gd name="connsiteY87" fmla="*/ 1781175 h 3638550"/>
                <a:gd name="connsiteX88" fmla="*/ 1514475 w 2514600"/>
                <a:gd name="connsiteY88" fmla="*/ 1704975 h 3638550"/>
                <a:gd name="connsiteX89" fmla="*/ 1543050 w 2514600"/>
                <a:gd name="connsiteY89" fmla="*/ 1676400 h 3638550"/>
                <a:gd name="connsiteX90" fmla="*/ 1562100 w 2514600"/>
                <a:gd name="connsiteY90" fmla="*/ 1638300 h 3638550"/>
                <a:gd name="connsiteX91" fmla="*/ 1609725 w 2514600"/>
                <a:gd name="connsiteY91" fmla="*/ 1581150 h 3638550"/>
                <a:gd name="connsiteX92" fmla="*/ 1638300 w 2514600"/>
                <a:gd name="connsiteY92" fmla="*/ 1543050 h 3638550"/>
                <a:gd name="connsiteX93" fmla="*/ 1724025 w 2514600"/>
                <a:gd name="connsiteY93" fmla="*/ 1495425 h 3638550"/>
                <a:gd name="connsiteX94" fmla="*/ 1762125 w 2514600"/>
                <a:gd name="connsiteY94" fmla="*/ 1476375 h 3638550"/>
                <a:gd name="connsiteX95" fmla="*/ 2171700 w 2514600"/>
                <a:gd name="connsiteY95" fmla="*/ 1485900 h 3638550"/>
                <a:gd name="connsiteX96" fmla="*/ 2409825 w 2514600"/>
                <a:gd name="connsiteY96" fmla="*/ 1485900 h 3638550"/>
                <a:gd name="connsiteX97" fmla="*/ 2447925 w 2514600"/>
                <a:gd name="connsiteY97" fmla="*/ 1428750 h 3638550"/>
                <a:gd name="connsiteX98" fmla="*/ 2486025 w 2514600"/>
                <a:gd name="connsiteY98" fmla="*/ 1295400 h 3638550"/>
                <a:gd name="connsiteX99" fmla="*/ 2495550 w 2514600"/>
                <a:gd name="connsiteY99" fmla="*/ 1257300 h 3638550"/>
                <a:gd name="connsiteX100" fmla="*/ 2514600 w 2514600"/>
                <a:gd name="connsiteY100" fmla="*/ 1047750 h 3638550"/>
                <a:gd name="connsiteX101" fmla="*/ 2505075 w 2514600"/>
                <a:gd name="connsiteY101" fmla="*/ 781050 h 3638550"/>
                <a:gd name="connsiteX102" fmla="*/ 2495550 w 2514600"/>
                <a:gd name="connsiteY102" fmla="*/ 723900 h 3638550"/>
                <a:gd name="connsiteX103" fmla="*/ 2476500 w 2514600"/>
                <a:gd name="connsiteY103" fmla="*/ 495300 h 3638550"/>
                <a:gd name="connsiteX104" fmla="*/ 2457450 w 2514600"/>
                <a:gd name="connsiteY104" fmla="*/ 400050 h 3638550"/>
                <a:gd name="connsiteX105" fmla="*/ 2438400 w 2514600"/>
                <a:gd name="connsiteY105" fmla="*/ 371475 h 3638550"/>
                <a:gd name="connsiteX106" fmla="*/ 2419350 w 2514600"/>
                <a:gd name="connsiteY106" fmla="*/ 314325 h 3638550"/>
                <a:gd name="connsiteX107" fmla="*/ 2371725 w 2514600"/>
                <a:gd name="connsiteY107" fmla="*/ 257175 h 3638550"/>
                <a:gd name="connsiteX108" fmla="*/ 2295525 w 2514600"/>
                <a:gd name="connsiteY108" fmla="*/ 180975 h 3638550"/>
                <a:gd name="connsiteX109" fmla="*/ 2266950 w 2514600"/>
                <a:gd name="connsiteY109" fmla="*/ 152400 h 3638550"/>
                <a:gd name="connsiteX110" fmla="*/ 2209800 w 2514600"/>
                <a:gd name="connsiteY110" fmla="*/ 85725 h 3638550"/>
                <a:gd name="connsiteX111" fmla="*/ 2181225 w 2514600"/>
                <a:gd name="connsiteY111" fmla="*/ 76200 h 3638550"/>
                <a:gd name="connsiteX112" fmla="*/ 2105025 w 2514600"/>
                <a:gd name="connsiteY112" fmla="*/ 47625 h 3638550"/>
                <a:gd name="connsiteX113" fmla="*/ 2047875 w 2514600"/>
                <a:gd name="connsiteY113" fmla="*/ 38100 h 3638550"/>
                <a:gd name="connsiteX114" fmla="*/ 1838325 w 2514600"/>
                <a:gd name="connsiteY114" fmla="*/ 47625 h 3638550"/>
                <a:gd name="connsiteX115" fmla="*/ 1752600 w 2514600"/>
                <a:gd name="connsiteY115" fmla="*/ 57150 h 3638550"/>
                <a:gd name="connsiteX116" fmla="*/ 1495425 w 2514600"/>
                <a:gd name="connsiteY116" fmla="*/ 76200 h 3638550"/>
                <a:gd name="connsiteX117" fmla="*/ 1114425 w 2514600"/>
                <a:gd name="connsiteY117" fmla="*/ 95250 h 3638550"/>
                <a:gd name="connsiteX118" fmla="*/ 1019175 w 2514600"/>
                <a:gd name="connsiteY118" fmla="*/ 76200 h 3638550"/>
                <a:gd name="connsiteX119" fmla="*/ 942975 w 2514600"/>
                <a:gd name="connsiteY119" fmla="*/ 57150 h 3638550"/>
                <a:gd name="connsiteX120" fmla="*/ 914400 w 2514600"/>
                <a:gd name="connsiteY120" fmla="*/ 47625 h 3638550"/>
                <a:gd name="connsiteX121" fmla="*/ 809625 w 2514600"/>
                <a:gd name="connsiteY121" fmla="*/ 38100 h 363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514600" h="3638550">
                  <a:moveTo>
                    <a:pt x="1009650" y="171450"/>
                  </a:moveTo>
                  <a:cubicBezTo>
                    <a:pt x="920874" y="112266"/>
                    <a:pt x="1082989" y="223041"/>
                    <a:pt x="895350" y="66675"/>
                  </a:cubicBezTo>
                  <a:cubicBezTo>
                    <a:pt x="887637" y="60247"/>
                    <a:pt x="876300" y="60325"/>
                    <a:pt x="866775" y="57150"/>
                  </a:cubicBezTo>
                  <a:cubicBezTo>
                    <a:pt x="858146" y="50678"/>
                    <a:pt x="814028" y="16489"/>
                    <a:pt x="800100" y="9525"/>
                  </a:cubicBezTo>
                  <a:cubicBezTo>
                    <a:pt x="791120" y="5035"/>
                    <a:pt x="781050" y="3175"/>
                    <a:pt x="771525" y="0"/>
                  </a:cubicBezTo>
                  <a:cubicBezTo>
                    <a:pt x="752475" y="6350"/>
                    <a:pt x="732336" y="10070"/>
                    <a:pt x="714375" y="19050"/>
                  </a:cubicBezTo>
                  <a:cubicBezTo>
                    <a:pt x="680508" y="35983"/>
                    <a:pt x="680402" y="38282"/>
                    <a:pt x="647700" y="47625"/>
                  </a:cubicBezTo>
                  <a:cubicBezTo>
                    <a:pt x="635113" y="51221"/>
                    <a:pt x="622139" y="53388"/>
                    <a:pt x="609600" y="57150"/>
                  </a:cubicBezTo>
                  <a:cubicBezTo>
                    <a:pt x="590366" y="62920"/>
                    <a:pt x="571931" y="71330"/>
                    <a:pt x="552450" y="76200"/>
                  </a:cubicBezTo>
                  <a:cubicBezTo>
                    <a:pt x="539750" y="79375"/>
                    <a:pt x="526607" y="81128"/>
                    <a:pt x="514350" y="85725"/>
                  </a:cubicBezTo>
                  <a:cubicBezTo>
                    <a:pt x="501055" y="90711"/>
                    <a:pt x="489720" y="100285"/>
                    <a:pt x="476250" y="104775"/>
                  </a:cubicBezTo>
                  <a:cubicBezTo>
                    <a:pt x="460891" y="109895"/>
                    <a:pt x="444331" y="110373"/>
                    <a:pt x="428625" y="114300"/>
                  </a:cubicBezTo>
                  <a:cubicBezTo>
                    <a:pt x="418885" y="116735"/>
                    <a:pt x="409704" y="121067"/>
                    <a:pt x="400050" y="123825"/>
                  </a:cubicBezTo>
                  <a:cubicBezTo>
                    <a:pt x="387463" y="127421"/>
                    <a:pt x="374729" y="130510"/>
                    <a:pt x="361950" y="133350"/>
                  </a:cubicBezTo>
                  <a:cubicBezTo>
                    <a:pt x="346146" y="136862"/>
                    <a:pt x="330031" y="138948"/>
                    <a:pt x="314325" y="142875"/>
                  </a:cubicBezTo>
                  <a:cubicBezTo>
                    <a:pt x="277308" y="152129"/>
                    <a:pt x="281826" y="158340"/>
                    <a:pt x="238125" y="171450"/>
                  </a:cubicBezTo>
                  <a:cubicBezTo>
                    <a:pt x="222618" y="176102"/>
                    <a:pt x="206119" y="176715"/>
                    <a:pt x="190500" y="180975"/>
                  </a:cubicBezTo>
                  <a:cubicBezTo>
                    <a:pt x="171127" y="186259"/>
                    <a:pt x="152400" y="193675"/>
                    <a:pt x="133350" y="200025"/>
                  </a:cubicBezTo>
                  <a:lnTo>
                    <a:pt x="104775" y="209550"/>
                  </a:lnTo>
                  <a:lnTo>
                    <a:pt x="76200" y="219075"/>
                  </a:lnTo>
                  <a:lnTo>
                    <a:pt x="57150" y="276225"/>
                  </a:lnTo>
                  <a:cubicBezTo>
                    <a:pt x="53975" y="285750"/>
                    <a:pt x="50060" y="295060"/>
                    <a:pt x="47625" y="304800"/>
                  </a:cubicBezTo>
                  <a:cubicBezTo>
                    <a:pt x="42792" y="324134"/>
                    <a:pt x="36774" y="352344"/>
                    <a:pt x="28575" y="371475"/>
                  </a:cubicBezTo>
                  <a:cubicBezTo>
                    <a:pt x="22982" y="384526"/>
                    <a:pt x="15875" y="396875"/>
                    <a:pt x="9525" y="409575"/>
                  </a:cubicBezTo>
                  <a:cubicBezTo>
                    <a:pt x="6350" y="425450"/>
                    <a:pt x="0" y="441011"/>
                    <a:pt x="0" y="457200"/>
                  </a:cubicBezTo>
                  <a:cubicBezTo>
                    <a:pt x="0" y="485951"/>
                    <a:pt x="4798" y="514565"/>
                    <a:pt x="9525" y="542925"/>
                  </a:cubicBezTo>
                  <a:cubicBezTo>
                    <a:pt x="13586" y="567294"/>
                    <a:pt x="28637" y="587519"/>
                    <a:pt x="38100" y="609600"/>
                  </a:cubicBezTo>
                  <a:cubicBezTo>
                    <a:pt x="42055" y="618828"/>
                    <a:pt x="43670" y="628947"/>
                    <a:pt x="47625" y="638175"/>
                  </a:cubicBezTo>
                  <a:cubicBezTo>
                    <a:pt x="53218" y="651226"/>
                    <a:pt x="61402" y="663092"/>
                    <a:pt x="66675" y="676275"/>
                  </a:cubicBezTo>
                  <a:cubicBezTo>
                    <a:pt x="74133" y="694919"/>
                    <a:pt x="74586" y="716717"/>
                    <a:pt x="85725" y="733425"/>
                  </a:cubicBezTo>
                  <a:cubicBezTo>
                    <a:pt x="98425" y="752475"/>
                    <a:pt x="116585" y="768855"/>
                    <a:pt x="123825" y="790575"/>
                  </a:cubicBezTo>
                  <a:cubicBezTo>
                    <a:pt x="127000" y="800100"/>
                    <a:pt x="128474" y="810373"/>
                    <a:pt x="133350" y="819150"/>
                  </a:cubicBezTo>
                  <a:cubicBezTo>
                    <a:pt x="144469" y="839164"/>
                    <a:pt x="164210" y="854580"/>
                    <a:pt x="171450" y="876300"/>
                  </a:cubicBezTo>
                  <a:cubicBezTo>
                    <a:pt x="185995" y="919935"/>
                    <a:pt x="174951" y="896843"/>
                    <a:pt x="209550" y="942975"/>
                  </a:cubicBezTo>
                  <a:cubicBezTo>
                    <a:pt x="215900" y="962025"/>
                    <a:pt x="221142" y="981481"/>
                    <a:pt x="228600" y="1000125"/>
                  </a:cubicBezTo>
                  <a:cubicBezTo>
                    <a:pt x="234950" y="1016000"/>
                    <a:pt x="242737" y="1031373"/>
                    <a:pt x="247650" y="1047750"/>
                  </a:cubicBezTo>
                  <a:cubicBezTo>
                    <a:pt x="252302" y="1063257"/>
                    <a:pt x="253248" y="1079669"/>
                    <a:pt x="257175" y="1095375"/>
                  </a:cubicBezTo>
                  <a:cubicBezTo>
                    <a:pt x="259610" y="1105115"/>
                    <a:pt x="264058" y="1114264"/>
                    <a:pt x="266700" y="1123950"/>
                  </a:cubicBezTo>
                  <a:cubicBezTo>
                    <a:pt x="273589" y="1149209"/>
                    <a:pt x="277471" y="1175312"/>
                    <a:pt x="285750" y="1200150"/>
                  </a:cubicBezTo>
                  <a:cubicBezTo>
                    <a:pt x="317761" y="1296182"/>
                    <a:pt x="268920" y="1147224"/>
                    <a:pt x="304800" y="1266825"/>
                  </a:cubicBezTo>
                  <a:cubicBezTo>
                    <a:pt x="310570" y="1286059"/>
                    <a:pt x="319912" y="1304284"/>
                    <a:pt x="323850" y="1323975"/>
                  </a:cubicBezTo>
                  <a:cubicBezTo>
                    <a:pt x="330200" y="1355725"/>
                    <a:pt x="332661" y="1388508"/>
                    <a:pt x="342900" y="1419225"/>
                  </a:cubicBezTo>
                  <a:cubicBezTo>
                    <a:pt x="363730" y="1481714"/>
                    <a:pt x="360705" y="1464762"/>
                    <a:pt x="371475" y="1524000"/>
                  </a:cubicBezTo>
                  <a:cubicBezTo>
                    <a:pt x="374930" y="1543001"/>
                    <a:pt x="379078" y="1561933"/>
                    <a:pt x="381000" y="1581150"/>
                  </a:cubicBezTo>
                  <a:cubicBezTo>
                    <a:pt x="388608" y="1657235"/>
                    <a:pt x="400050" y="1809750"/>
                    <a:pt x="400050" y="1809750"/>
                  </a:cubicBezTo>
                  <a:cubicBezTo>
                    <a:pt x="396875" y="1854200"/>
                    <a:pt x="394385" y="1898704"/>
                    <a:pt x="390525" y="1943100"/>
                  </a:cubicBezTo>
                  <a:cubicBezTo>
                    <a:pt x="388034" y="1971743"/>
                    <a:pt x="383124" y="2000153"/>
                    <a:pt x="381000" y="2028825"/>
                  </a:cubicBezTo>
                  <a:cubicBezTo>
                    <a:pt x="376772" y="2085907"/>
                    <a:pt x="374650" y="2143125"/>
                    <a:pt x="371475" y="2200275"/>
                  </a:cubicBezTo>
                  <a:cubicBezTo>
                    <a:pt x="374650" y="2235200"/>
                    <a:pt x="381923" y="2269993"/>
                    <a:pt x="381000" y="2305050"/>
                  </a:cubicBezTo>
                  <a:cubicBezTo>
                    <a:pt x="378324" y="2406734"/>
                    <a:pt x="363550" y="2546222"/>
                    <a:pt x="352425" y="2657475"/>
                  </a:cubicBezTo>
                  <a:cubicBezTo>
                    <a:pt x="349250" y="2800350"/>
                    <a:pt x="348392" y="2943295"/>
                    <a:pt x="342900" y="3086100"/>
                  </a:cubicBezTo>
                  <a:cubicBezTo>
                    <a:pt x="340594" y="3146056"/>
                    <a:pt x="333531" y="3142469"/>
                    <a:pt x="323850" y="3190875"/>
                  </a:cubicBezTo>
                  <a:cubicBezTo>
                    <a:pt x="320062" y="3209813"/>
                    <a:pt x="317500" y="3228975"/>
                    <a:pt x="314325" y="3248025"/>
                  </a:cubicBezTo>
                  <a:cubicBezTo>
                    <a:pt x="317500" y="3257550"/>
                    <a:pt x="322941" y="3266601"/>
                    <a:pt x="323850" y="3276600"/>
                  </a:cubicBezTo>
                  <a:cubicBezTo>
                    <a:pt x="329319" y="3336760"/>
                    <a:pt x="322072" y="3398233"/>
                    <a:pt x="333375" y="3457575"/>
                  </a:cubicBezTo>
                  <a:cubicBezTo>
                    <a:pt x="337295" y="3478155"/>
                    <a:pt x="404642" y="3484917"/>
                    <a:pt x="409575" y="3486150"/>
                  </a:cubicBezTo>
                  <a:cubicBezTo>
                    <a:pt x="419315" y="3488585"/>
                    <a:pt x="429170" y="3491185"/>
                    <a:pt x="438150" y="3495675"/>
                  </a:cubicBezTo>
                  <a:cubicBezTo>
                    <a:pt x="467634" y="3510417"/>
                    <a:pt x="474624" y="3526042"/>
                    <a:pt x="504825" y="3543300"/>
                  </a:cubicBezTo>
                  <a:cubicBezTo>
                    <a:pt x="516244" y="3549825"/>
                    <a:pt x="562221" y="3559699"/>
                    <a:pt x="571500" y="3562350"/>
                  </a:cubicBezTo>
                  <a:cubicBezTo>
                    <a:pt x="639841" y="3581876"/>
                    <a:pt x="550874" y="3562035"/>
                    <a:pt x="647700" y="3581400"/>
                  </a:cubicBezTo>
                  <a:cubicBezTo>
                    <a:pt x="730250" y="3578225"/>
                    <a:pt x="812754" y="3570287"/>
                    <a:pt x="895350" y="3571875"/>
                  </a:cubicBezTo>
                  <a:cubicBezTo>
                    <a:pt x="978129" y="3573467"/>
                    <a:pt x="1060450" y="3584575"/>
                    <a:pt x="1143000" y="3590925"/>
                  </a:cubicBezTo>
                  <a:cubicBezTo>
                    <a:pt x="1184275" y="3594100"/>
                    <a:pt x="1225844" y="3594596"/>
                    <a:pt x="1266825" y="3600450"/>
                  </a:cubicBezTo>
                  <a:cubicBezTo>
                    <a:pt x="1311275" y="3606800"/>
                    <a:pt x="1355885" y="3612118"/>
                    <a:pt x="1400175" y="3619500"/>
                  </a:cubicBezTo>
                  <a:cubicBezTo>
                    <a:pt x="1479470" y="3632716"/>
                    <a:pt x="1438206" y="3626294"/>
                    <a:pt x="1524000" y="3638550"/>
                  </a:cubicBezTo>
                  <a:lnTo>
                    <a:pt x="1714500" y="3629025"/>
                  </a:lnTo>
                  <a:cubicBezTo>
                    <a:pt x="1851282" y="3620979"/>
                    <a:pt x="1807057" y="3633098"/>
                    <a:pt x="1876425" y="3609975"/>
                  </a:cubicBezTo>
                  <a:cubicBezTo>
                    <a:pt x="1889125" y="3590925"/>
                    <a:pt x="1908972" y="3575037"/>
                    <a:pt x="1914525" y="3552825"/>
                  </a:cubicBezTo>
                  <a:cubicBezTo>
                    <a:pt x="1926485" y="3504985"/>
                    <a:pt x="1919910" y="3527144"/>
                    <a:pt x="1933575" y="3486150"/>
                  </a:cubicBezTo>
                  <a:cubicBezTo>
                    <a:pt x="1929074" y="3468147"/>
                    <a:pt x="1924490" y="3431656"/>
                    <a:pt x="1905000" y="3419475"/>
                  </a:cubicBezTo>
                  <a:cubicBezTo>
                    <a:pt x="1891900" y="3411287"/>
                    <a:pt x="1830518" y="3395515"/>
                    <a:pt x="1809750" y="3390900"/>
                  </a:cubicBezTo>
                  <a:cubicBezTo>
                    <a:pt x="1784670" y="3385327"/>
                    <a:pt x="1728608" y="3374804"/>
                    <a:pt x="1704975" y="3371850"/>
                  </a:cubicBezTo>
                  <a:cubicBezTo>
                    <a:pt x="1646276" y="3364513"/>
                    <a:pt x="1591632" y="3362485"/>
                    <a:pt x="1533525" y="3352800"/>
                  </a:cubicBezTo>
                  <a:cubicBezTo>
                    <a:pt x="1520612" y="3350648"/>
                    <a:pt x="1508125" y="3346450"/>
                    <a:pt x="1495425" y="3343275"/>
                  </a:cubicBezTo>
                  <a:cubicBezTo>
                    <a:pt x="1485900" y="3336925"/>
                    <a:pt x="1474001" y="3333164"/>
                    <a:pt x="1466850" y="3324225"/>
                  </a:cubicBezTo>
                  <a:cubicBezTo>
                    <a:pt x="1449909" y="3303049"/>
                    <a:pt x="1459059" y="3268801"/>
                    <a:pt x="1466850" y="3248025"/>
                  </a:cubicBezTo>
                  <a:cubicBezTo>
                    <a:pt x="1470870" y="3237306"/>
                    <a:pt x="1480780" y="3229689"/>
                    <a:pt x="1485900" y="3219450"/>
                  </a:cubicBezTo>
                  <a:cubicBezTo>
                    <a:pt x="1493513" y="3204225"/>
                    <a:pt x="1500881" y="3167017"/>
                    <a:pt x="1504950" y="3152775"/>
                  </a:cubicBezTo>
                  <a:cubicBezTo>
                    <a:pt x="1523709" y="3087120"/>
                    <a:pt x="1506811" y="3170187"/>
                    <a:pt x="1524000" y="3067050"/>
                  </a:cubicBezTo>
                  <a:cubicBezTo>
                    <a:pt x="1500317" y="2877582"/>
                    <a:pt x="1528859" y="3123315"/>
                    <a:pt x="1504950" y="2752725"/>
                  </a:cubicBezTo>
                  <a:cubicBezTo>
                    <a:pt x="1503707" y="2733452"/>
                    <a:pt x="1499472" y="2714459"/>
                    <a:pt x="1495425" y="2695575"/>
                  </a:cubicBezTo>
                  <a:cubicBezTo>
                    <a:pt x="1489939" y="2669974"/>
                    <a:pt x="1484654" y="2644213"/>
                    <a:pt x="1476375" y="2619375"/>
                  </a:cubicBezTo>
                  <a:cubicBezTo>
                    <a:pt x="1462710" y="2578381"/>
                    <a:pt x="1469285" y="2600540"/>
                    <a:pt x="1457325" y="2552700"/>
                  </a:cubicBezTo>
                  <a:cubicBezTo>
                    <a:pt x="1460500" y="2473325"/>
                    <a:pt x="1466850" y="2394013"/>
                    <a:pt x="1466850" y="2314575"/>
                  </a:cubicBezTo>
                  <a:cubicBezTo>
                    <a:pt x="1466850" y="2273178"/>
                    <a:pt x="1461250" y="2231960"/>
                    <a:pt x="1457325" y="2190750"/>
                  </a:cubicBezTo>
                  <a:cubicBezTo>
                    <a:pt x="1450464" y="2118712"/>
                    <a:pt x="1451815" y="2130612"/>
                    <a:pt x="1438275" y="2076450"/>
                  </a:cubicBezTo>
                  <a:cubicBezTo>
                    <a:pt x="1441820" y="2002015"/>
                    <a:pt x="1440731" y="1892722"/>
                    <a:pt x="1457325" y="1809750"/>
                  </a:cubicBezTo>
                  <a:cubicBezTo>
                    <a:pt x="1459294" y="1799905"/>
                    <a:pt x="1462895" y="1790403"/>
                    <a:pt x="1466850" y="1781175"/>
                  </a:cubicBezTo>
                  <a:cubicBezTo>
                    <a:pt x="1480788" y="1748652"/>
                    <a:pt x="1491033" y="1732324"/>
                    <a:pt x="1514475" y="1704975"/>
                  </a:cubicBezTo>
                  <a:cubicBezTo>
                    <a:pt x="1523241" y="1694748"/>
                    <a:pt x="1535220" y="1687361"/>
                    <a:pt x="1543050" y="1676400"/>
                  </a:cubicBezTo>
                  <a:cubicBezTo>
                    <a:pt x="1551303" y="1664846"/>
                    <a:pt x="1555055" y="1650628"/>
                    <a:pt x="1562100" y="1638300"/>
                  </a:cubicBezTo>
                  <a:cubicBezTo>
                    <a:pt x="1586159" y="1596196"/>
                    <a:pt x="1575953" y="1620550"/>
                    <a:pt x="1609725" y="1581150"/>
                  </a:cubicBezTo>
                  <a:cubicBezTo>
                    <a:pt x="1620056" y="1569097"/>
                    <a:pt x="1626435" y="1553597"/>
                    <a:pt x="1638300" y="1543050"/>
                  </a:cubicBezTo>
                  <a:cubicBezTo>
                    <a:pt x="1695911" y="1491841"/>
                    <a:pt x="1677191" y="1515497"/>
                    <a:pt x="1724025" y="1495425"/>
                  </a:cubicBezTo>
                  <a:cubicBezTo>
                    <a:pt x="1737076" y="1489832"/>
                    <a:pt x="1749425" y="1482725"/>
                    <a:pt x="1762125" y="1476375"/>
                  </a:cubicBezTo>
                  <a:lnTo>
                    <a:pt x="2171700" y="1485900"/>
                  </a:lnTo>
                  <a:cubicBezTo>
                    <a:pt x="2399574" y="1494499"/>
                    <a:pt x="2107768" y="1506037"/>
                    <a:pt x="2409825" y="1485900"/>
                  </a:cubicBezTo>
                  <a:cubicBezTo>
                    <a:pt x="2422525" y="1466850"/>
                    <a:pt x="2440685" y="1450470"/>
                    <a:pt x="2447925" y="1428750"/>
                  </a:cubicBezTo>
                  <a:cubicBezTo>
                    <a:pt x="2475254" y="1346762"/>
                    <a:pt x="2462105" y="1391081"/>
                    <a:pt x="2486025" y="1295400"/>
                  </a:cubicBezTo>
                  <a:cubicBezTo>
                    <a:pt x="2489200" y="1282700"/>
                    <a:pt x="2493926" y="1270290"/>
                    <a:pt x="2495550" y="1257300"/>
                  </a:cubicBezTo>
                  <a:cubicBezTo>
                    <a:pt x="2510602" y="1136881"/>
                    <a:pt x="2503251" y="1206633"/>
                    <a:pt x="2514600" y="1047750"/>
                  </a:cubicBezTo>
                  <a:cubicBezTo>
                    <a:pt x="2511425" y="958850"/>
                    <a:pt x="2510299" y="869853"/>
                    <a:pt x="2505075" y="781050"/>
                  </a:cubicBezTo>
                  <a:cubicBezTo>
                    <a:pt x="2503941" y="761771"/>
                    <a:pt x="2497807" y="743080"/>
                    <a:pt x="2495550" y="723900"/>
                  </a:cubicBezTo>
                  <a:cubicBezTo>
                    <a:pt x="2479243" y="585290"/>
                    <a:pt x="2492296" y="645365"/>
                    <a:pt x="2476500" y="495300"/>
                  </a:cubicBezTo>
                  <a:cubicBezTo>
                    <a:pt x="2475401" y="484856"/>
                    <a:pt x="2464489" y="416474"/>
                    <a:pt x="2457450" y="400050"/>
                  </a:cubicBezTo>
                  <a:cubicBezTo>
                    <a:pt x="2452941" y="389528"/>
                    <a:pt x="2443049" y="381936"/>
                    <a:pt x="2438400" y="371475"/>
                  </a:cubicBezTo>
                  <a:cubicBezTo>
                    <a:pt x="2430245" y="353125"/>
                    <a:pt x="2433549" y="328524"/>
                    <a:pt x="2419350" y="314325"/>
                  </a:cubicBezTo>
                  <a:cubicBezTo>
                    <a:pt x="2257847" y="152822"/>
                    <a:pt x="2504335" y="403046"/>
                    <a:pt x="2371725" y="257175"/>
                  </a:cubicBezTo>
                  <a:cubicBezTo>
                    <a:pt x="2347562" y="230596"/>
                    <a:pt x="2320925" y="206375"/>
                    <a:pt x="2295525" y="180975"/>
                  </a:cubicBezTo>
                  <a:cubicBezTo>
                    <a:pt x="2286000" y="171450"/>
                    <a:pt x="2275032" y="163176"/>
                    <a:pt x="2266950" y="152400"/>
                  </a:cubicBezTo>
                  <a:cubicBezTo>
                    <a:pt x="2253745" y="134794"/>
                    <a:pt x="2229700" y="98992"/>
                    <a:pt x="2209800" y="85725"/>
                  </a:cubicBezTo>
                  <a:cubicBezTo>
                    <a:pt x="2201446" y="80156"/>
                    <a:pt x="2190626" y="79725"/>
                    <a:pt x="2181225" y="76200"/>
                  </a:cubicBezTo>
                  <a:cubicBezTo>
                    <a:pt x="2170439" y="72155"/>
                    <a:pt x="2122714" y="51556"/>
                    <a:pt x="2105025" y="47625"/>
                  </a:cubicBezTo>
                  <a:cubicBezTo>
                    <a:pt x="2086172" y="43435"/>
                    <a:pt x="2066925" y="41275"/>
                    <a:pt x="2047875" y="38100"/>
                  </a:cubicBezTo>
                  <a:lnTo>
                    <a:pt x="1838325" y="47625"/>
                  </a:lnTo>
                  <a:cubicBezTo>
                    <a:pt x="1809634" y="49476"/>
                    <a:pt x="1781252" y="54762"/>
                    <a:pt x="1752600" y="57150"/>
                  </a:cubicBezTo>
                  <a:lnTo>
                    <a:pt x="1495425" y="76200"/>
                  </a:lnTo>
                  <a:cubicBezTo>
                    <a:pt x="1254161" y="89604"/>
                    <a:pt x="1381154" y="83126"/>
                    <a:pt x="1114425" y="95250"/>
                  </a:cubicBezTo>
                  <a:cubicBezTo>
                    <a:pt x="1082675" y="88900"/>
                    <a:pt x="1050587" y="84053"/>
                    <a:pt x="1019175" y="76200"/>
                  </a:cubicBezTo>
                  <a:cubicBezTo>
                    <a:pt x="993775" y="69850"/>
                    <a:pt x="967813" y="65429"/>
                    <a:pt x="942975" y="57150"/>
                  </a:cubicBezTo>
                  <a:cubicBezTo>
                    <a:pt x="933450" y="53975"/>
                    <a:pt x="924245" y="49594"/>
                    <a:pt x="914400" y="47625"/>
                  </a:cubicBezTo>
                  <a:cubicBezTo>
                    <a:pt x="857795" y="36304"/>
                    <a:pt x="857367" y="38100"/>
                    <a:pt x="809625" y="3810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latin typeface="Calibri" pitchFamily="34" charset="0"/>
              </a:endParaRPr>
            </a:p>
          </p:txBody>
        </p:sp>
      </p:grpSp>
      <p:grpSp>
        <p:nvGrpSpPr>
          <p:cNvPr id="27806" name="Group 74"/>
          <p:cNvGrpSpPr>
            <a:grpSpLocks/>
          </p:cNvGrpSpPr>
          <p:nvPr/>
        </p:nvGrpSpPr>
        <p:grpSpPr bwMode="auto">
          <a:xfrm>
            <a:off x="1905000" y="4167589"/>
            <a:ext cx="914400" cy="153988"/>
            <a:chOff x="3048000" y="1828800"/>
            <a:chExt cx="914400" cy="15398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3200400" y="1828800"/>
              <a:ext cx="762000" cy="15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0" y="1981200"/>
              <a:ext cx="838200" cy="15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1249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2011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2773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3535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4297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5059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35821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6583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734594" y="1904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 bwMode="auto">
          <a:xfrm rot="5400000">
            <a:off x="2667794" y="4242995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7" name="TextBox 99"/>
          <p:cNvSpPr txBox="1">
            <a:spLocks noChangeArrowheads="1"/>
          </p:cNvSpPr>
          <p:nvPr/>
        </p:nvSpPr>
        <p:spPr bwMode="auto">
          <a:xfrm>
            <a:off x="3994312" y="5792072"/>
            <a:ext cx="49685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b="1" dirty="0"/>
              <a:t>Secondary </a:t>
            </a:r>
            <a:r>
              <a:rPr lang="en-GB" altLang="en-US" b="1" dirty="0" err="1" smtClean="0"/>
              <a:t>siRNA</a:t>
            </a:r>
            <a:r>
              <a:rPr lang="en-GB" altLang="en-US" b="1" dirty="0" smtClean="0"/>
              <a:t>: Can travel through </a:t>
            </a:r>
            <a:r>
              <a:rPr lang="en-GB" altLang="en-US" b="1" dirty="0" err="1" smtClean="0"/>
              <a:t>plasmodesmata</a:t>
            </a:r>
            <a:r>
              <a:rPr lang="en-GB" altLang="en-US" b="1" dirty="0" smtClean="0"/>
              <a:t> and vasculature. </a:t>
            </a:r>
            <a:endParaRPr lang="en-GB" altLang="en-US" b="1" dirty="0"/>
          </a:p>
        </p:txBody>
      </p:sp>
      <p:grpSp>
        <p:nvGrpSpPr>
          <p:cNvPr id="27658" name="Group 201"/>
          <p:cNvGrpSpPr>
            <a:grpSpLocks/>
          </p:cNvGrpSpPr>
          <p:nvPr/>
        </p:nvGrpSpPr>
        <p:grpSpPr bwMode="auto">
          <a:xfrm>
            <a:off x="5076056" y="2060848"/>
            <a:ext cx="2438400" cy="458811"/>
            <a:chOff x="5257800" y="2286000"/>
            <a:chExt cx="2438400" cy="458788"/>
          </a:xfrm>
        </p:grpSpPr>
        <p:grpSp>
          <p:nvGrpSpPr>
            <p:cNvPr id="27764" name="Group 255"/>
            <p:cNvGrpSpPr>
              <a:grpSpLocks/>
            </p:cNvGrpSpPr>
            <p:nvPr/>
          </p:nvGrpSpPr>
          <p:grpSpPr bwMode="auto">
            <a:xfrm flipV="1">
              <a:off x="5257800" y="2590800"/>
              <a:ext cx="2362200" cy="153988"/>
              <a:chOff x="5257800" y="2590800"/>
              <a:chExt cx="2362200" cy="153988"/>
            </a:xfrm>
          </p:grpSpPr>
          <p:grpSp>
            <p:nvGrpSpPr>
              <p:cNvPr id="27770" name="Group 69"/>
              <p:cNvGrpSpPr>
                <a:grpSpLocks/>
              </p:cNvGrpSpPr>
              <p:nvPr/>
            </p:nvGrpSpPr>
            <p:grpSpPr bwMode="auto">
              <a:xfrm>
                <a:off x="5257800" y="2590800"/>
                <a:ext cx="1219200" cy="153988"/>
                <a:chOff x="3048000" y="1828800"/>
                <a:chExt cx="1219200" cy="153988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3048000" y="1981219"/>
                  <a:ext cx="12192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30487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rot="5400000">
                  <a:off x="31249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rot="5400000">
                  <a:off x="32011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rot="5400000">
                  <a:off x="32773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rot="5400000">
                  <a:off x="33535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rot="5400000">
                  <a:off x="34297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rot="5400000">
                  <a:off x="35059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rot="5400000">
                  <a:off x="35821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rot="5400000">
                  <a:off x="36583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rot="5400000">
                  <a:off x="37345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rot="5400000">
                  <a:off x="38107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rot="5400000">
                  <a:off x="38107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rot="5400000">
                  <a:off x="38869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rot="5400000">
                  <a:off x="39631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rot="5400000">
                  <a:off x="40393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rot="5400000">
                  <a:off x="41155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71" name="Group 69"/>
              <p:cNvGrpSpPr>
                <a:grpSpLocks/>
              </p:cNvGrpSpPr>
              <p:nvPr/>
            </p:nvGrpSpPr>
            <p:grpSpPr bwMode="auto">
              <a:xfrm>
                <a:off x="6400800" y="2590800"/>
                <a:ext cx="1219200" cy="153988"/>
                <a:chOff x="3048000" y="1828800"/>
                <a:chExt cx="1219200" cy="153988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3048000" y="1981219"/>
                  <a:ext cx="12192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rot="5400000">
                  <a:off x="30487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rot="5400000">
                  <a:off x="31249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5400000">
                  <a:off x="32011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rot="5400000">
                  <a:off x="32773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5400000">
                  <a:off x="33535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rot="5400000">
                  <a:off x="34297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rot="5400000">
                  <a:off x="35059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rot="5400000">
                  <a:off x="35821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5400000">
                  <a:off x="36583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rot="5400000">
                  <a:off x="37345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5400000">
                  <a:off x="38107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rot="5400000">
                  <a:off x="38107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rot="5400000">
                  <a:off x="38869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rot="5400000">
                  <a:off x="39631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5400000">
                  <a:off x="40393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rot="5400000">
                  <a:off x="4115598" y="1904229"/>
                  <a:ext cx="152392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65" name="Group 155"/>
            <p:cNvGrpSpPr>
              <a:grpSpLocks/>
            </p:cNvGrpSpPr>
            <p:nvPr/>
          </p:nvGrpSpPr>
          <p:grpSpPr bwMode="auto">
            <a:xfrm>
              <a:off x="6781800" y="2286000"/>
              <a:ext cx="914400" cy="457200"/>
              <a:chOff x="4953000" y="1371600"/>
              <a:chExt cx="914400" cy="457200"/>
            </a:xfrm>
          </p:grpSpPr>
          <p:sp>
            <p:nvSpPr>
              <p:cNvPr id="154" name="Oval 153"/>
              <p:cNvSpPr/>
              <p:nvPr/>
            </p:nvSpPr>
            <p:spPr bwMode="auto">
              <a:xfrm>
                <a:off x="4953000" y="1371600"/>
                <a:ext cx="914400" cy="457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7769" name="TextBox 154"/>
              <p:cNvSpPr txBox="1">
                <a:spLocks noChangeArrowheads="1"/>
              </p:cNvSpPr>
              <p:nvPr/>
            </p:nvSpPr>
            <p:spPr bwMode="auto">
              <a:xfrm>
                <a:off x="4953000" y="1447800"/>
                <a:ext cx="774571" cy="369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 dirty="0" smtClean="0"/>
                  <a:t>RdR6</a:t>
                </a:r>
                <a:endParaRPr lang="en-GB" altLang="en-US" dirty="0"/>
              </a:p>
            </p:txBody>
          </p:sp>
        </p:grpSp>
      </p:grpSp>
      <p:grpSp>
        <p:nvGrpSpPr>
          <p:cNvPr id="27659" name="Group 156"/>
          <p:cNvGrpSpPr>
            <a:grpSpLocks/>
          </p:cNvGrpSpPr>
          <p:nvPr/>
        </p:nvGrpSpPr>
        <p:grpSpPr bwMode="auto">
          <a:xfrm>
            <a:off x="6400800" y="5410200"/>
            <a:ext cx="914400" cy="153988"/>
            <a:chOff x="1905000" y="2971800"/>
            <a:chExt cx="914400" cy="153988"/>
          </a:xfrm>
        </p:grpSpPr>
        <p:grpSp>
          <p:nvGrpSpPr>
            <p:cNvPr id="27748" name="Group 74"/>
            <p:cNvGrpSpPr>
              <a:grpSpLocks/>
            </p:cNvGrpSpPr>
            <p:nvPr/>
          </p:nvGrpSpPr>
          <p:grpSpPr bwMode="auto">
            <a:xfrm>
              <a:off x="1905000" y="2971800"/>
              <a:ext cx="914400" cy="153988"/>
              <a:chOff x="3048000" y="1828800"/>
              <a:chExt cx="914400" cy="15398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3200400" y="1828800"/>
                <a:ext cx="762000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3048000" y="1981200"/>
                <a:ext cx="838200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>
                <a:off x="31249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5400000">
                <a:off x="32011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>
                <a:off x="32773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>
                <a:off x="33535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34297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5400000">
                <a:off x="35059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5400000">
                <a:off x="35821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>
                <a:off x="36583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5400000">
                <a:off x="37345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/>
            <p:cNvCxnSpPr/>
            <p:nvPr/>
          </p:nvCxnSpPr>
          <p:spPr>
            <a:xfrm rot="5400000">
              <a:off x="2667794" y="3047206"/>
              <a:ext cx="152400" cy="158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60" name="Group 200"/>
          <p:cNvGrpSpPr>
            <a:grpSpLocks/>
          </p:cNvGrpSpPr>
          <p:nvPr/>
        </p:nvGrpSpPr>
        <p:grpSpPr bwMode="auto">
          <a:xfrm>
            <a:off x="5867400" y="4267200"/>
            <a:ext cx="1219200" cy="609600"/>
            <a:chOff x="5562600" y="3200400"/>
            <a:chExt cx="1219200" cy="609600"/>
          </a:xfrm>
        </p:grpSpPr>
        <p:grpSp>
          <p:nvGrpSpPr>
            <p:cNvPr id="27724" name="Group 170"/>
            <p:cNvGrpSpPr>
              <a:grpSpLocks/>
            </p:cNvGrpSpPr>
            <p:nvPr/>
          </p:nvGrpSpPr>
          <p:grpSpPr bwMode="auto">
            <a:xfrm>
              <a:off x="5791200" y="3200400"/>
              <a:ext cx="762000" cy="609600"/>
              <a:chOff x="1808175" y="1292501"/>
              <a:chExt cx="762000" cy="609600"/>
            </a:xfrm>
          </p:grpSpPr>
          <p:sp>
            <p:nvSpPr>
              <p:cNvPr id="172" name="Freeform 171"/>
              <p:cNvSpPr/>
              <p:nvPr/>
            </p:nvSpPr>
            <p:spPr bwMode="auto">
              <a:xfrm rot="3034601">
                <a:off x="1884375" y="1216301"/>
                <a:ext cx="609600" cy="762000"/>
              </a:xfrm>
              <a:custGeom>
                <a:avLst/>
                <a:gdLst>
                  <a:gd name="connsiteX0" fmla="*/ 1009650 w 2514600"/>
                  <a:gd name="connsiteY0" fmla="*/ 171450 h 3638550"/>
                  <a:gd name="connsiteX1" fmla="*/ 895350 w 2514600"/>
                  <a:gd name="connsiteY1" fmla="*/ 66675 h 3638550"/>
                  <a:gd name="connsiteX2" fmla="*/ 866775 w 2514600"/>
                  <a:gd name="connsiteY2" fmla="*/ 57150 h 3638550"/>
                  <a:gd name="connsiteX3" fmla="*/ 800100 w 2514600"/>
                  <a:gd name="connsiteY3" fmla="*/ 9525 h 3638550"/>
                  <a:gd name="connsiteX4" fmla="*/ 771525 w 2514600"/>
                  <a:gd name="connsiteY4" fmla="*/ 0 h 3638550"/>
                  <a:gd name="connsiteX5" fmla="*/ 714375 w 2514600"/>
                  <a:gd name="connsiteY5" fmla="*/ 19050 h 3638550"/>
                  <a:gd name="connsiteX6" fmla="*/ 647700 w 2514600"/>
                  <a:gd name="connsiteY6" fmla="*/ 47625 h 3638550"/>
                  <a:gd name="connsiteX7" fmla="*/ 609600 w 2514600"/>
                  <a:gd name="connsiteY7" fmla="*/ 57150 h 3638550"/>
                  <a:gd name="connsiteX8" fmla="*/ 552450 w 2514600"/>
                  <a:gd name="connsiteY8" fmla="*/ 76200 h 3638550"/>
                  <a:gd name="connsiteX9" fmla="*/ 514350 w 2514600"/>
                  <a:gd name="connsiteY9" fmla="*/ 85725 h 3638550"/>
                  <a:gd name="connsiteX10" fmla="*/ 476250 w 2514600"/>
                  <a:gd name="connsiteY10" fmla="*/ 104775 h 3638550"/>
                  <a:gd name="connsiteX11" fmla="*/ 428625 w 2514600"/>
                  <a:gd name="connsiteY11" fmla="*/ 114300 h 3638550"/>
                  <a:gd name="connsiteX12" fmla="*/ 400050 w 2514600"/>
                  <a:gd name="connsiteY12" fmla="*/ 123825 h 3638550"/>
                  <a:gd name="connsiteX13" fmla="*/ 361950 w 2514600"/>
                  <a:gd name="connsiteY13" fmla="*/ 133350 h 3638550"/>
                  <a:gd name="connsiteX14" fmla="*/ 314325 w 2514600"/>
                  <a:gd name="connsiteY14" fmla="*/ 142875 h 3638550"/>
                  <a:gd name="connsiteX15" fmla="*/ 238125 w 2514600"/>
                  <a:gd name="connsiteY15" fmla="*/ 171450 h 3638550"/>
                  <a:gd name="connsiteX16" fmla="*/ 190500 w 2514600"/>
                  <a:gd name="connsiteY16" fmla="*/ 180975 h 3638550"/>
                  <a:gd name="connsiteX17" fmla="*/ 133350 w 2514600"/>
                  <a:gd name="connsiteY17" fmla="*/ 200025 h 3638550"/>
                  <a:gd name="connsiteX18" fmla="*/ 104775 w 2514600"/>
                  <a:gd name="connsiteY18" fmla="*/ 209550 h 3638550"/>
                  <a:gd name="connsiteX19" fmla="*/ 76200 w 2514600"/>
                  <a:gd name="connsiteY19" fmla="*/ 219075 h 3638550"/>
                  <a:gd name="connsiteX20" fmla="*/ 57150 w 2514600"/>
                  <a:gd name="connsiteY20" fmla="*/ 276225 h 3638550"/>
                  <a:gd name="connsiteX21" fmla="*/ 47625 w 2514600"/>
                  <a:gd name="connsiteY21" fmla="*/ 304800 h 3638550"/>
                  <a:gd name="connsiteX22" fmla="*/ 28575 w 2514600"/>
                  <a:gd name="connsiteY22" fmla="*/ 371475 h 3638550"/>
                  <a:gd name="connsiteX23" fmla="*/ 9525 w 2514600"/>
                  <a:gd name="connsiteY23" fmla="*/ 409575 h 3638550"/>
                  <a:gd name="connsiteX24" fmla="*/ 0 w 2514600"/>
                  <a:gd name="connsiteY24" fmla="*/ 457200 h 3638550"/>
                  <a:gd name="connsiteX25" fmla="*/ 9525 w 2514600"/>
                  <a:gd name="connsiteY25" fmla="*/ 542925 h 3638550"/>
                  <a:gd name="connsiteX26" fmla="*/ 38100 w 2514600"/>
                  <a:gd name="connsiteY26" fmla="*/ 609600 h 3638550"/>
                  <a:gd name="connsiteX27" fmla="*/ 47625 w 2514600"/>
                  <a:gd name="connsiteY27" fmla="*/ 638175 h 3638550"/>
                  <a:gd name="connsiteX28" fmla="*/ 66675 w 2514600"/>
                  <a:gd name="connsiteY28" fmla="*/ 676275 h 3638550"/>
                  <a:gd name="connsiteX29" fmla="*/ 85725 w 2514600"/>
                  <a:gd name="connsiteY29" fmla="*/ 733425 h 3638550"/>
                  <a:gd name="connsiteX30" fmla="*/ 123825 w 2514600"/>
                  <a:gd name="connsiteY30" fmla="*/ 790575 h 3638550"/>
                  <a:gd name="connsiteX31" fmla="*/ 133350 w 2514600"/>
                  <a:gd name="connsiteY31" fmla="*/ 819150 h 3638550"/>
                  <a:gd name="connsiteX32" fmla="*/ 171450 w 2514600"/>
                  <a:gd name="connsiteY32" fmla="*/ 876300 h 3638550"/>
                  <a:gd name="connsiteX33" fmla="*/ 209550 w 2514600"/>
                  <a:gd name="connsiteY33" fmla="*/ 942975 h 3638550"/>
                  <a:gd name="connsiteX34" fmla="*/ 228600 w 2514600"/>
                  <a:gd name="connsiteY34" fmla="*/ 1000125 h 3638550"/>
                  <a:gd name="connsiteX35" fmla="*/ 247650 w 2514600"/>
                  <a:gd name="connsiteY35" fmla="*/ 1047750 h 3638550"/>
                  <a:gd name="connsiteX36" fmla="*/ 257175 w 2514600"/>
                  <a:gd name="connsiteY36" fmla="*/ 1095375 h 3638550"/>
                  <a:gd name="connsiteX37" fmla="*/ 266700 w 2514600"/>
                  <a:gd name="connsiteY37" fmla="*/ 1123950 h 3638550"/>
                  <a:gd name="connsiteX38" fmla="*/ 285750 w 2514600"/>
                  <a:gd name="connsiteY38" fmla="*/ 1200150 h 3638550"/>
                  <a:gd name="connsiteX39" fmla="*/ 304800 w 2514600"/>
                  <a:gd name="connsiteY39" fmla="*/ 1266825 h 3638550"/>
                  <a:gd name="connsiteX40" fmla="*/ 323850 w 2514600"/>
                  <a:gd name="connsiteY40" fmla="*/ 1323975 h 3638550"/>
                  <a:gd name="connsiteX41" fmla="*/ 342900 w 2514600"/>
                  <a:gd name="connsiteY41" fmla="*/ 1419225 h 3638550"/>
                  <a:gd name="connsiteX42" fmla="*/ 371475 w 2514600"/>
                  <a:gd name="connsiteY42" fmla="*/ 1524000 h 3638550"/>
                  <a:gd name="connsiteX43" fmla="*/ 381000 w 2514600"/>
                  <a:gd name="connsiteY43" fmla="*/ 1581150 h 3638550"/>
                  <a:gd name="connsiteX44" fmla="*/ 400050 w 2514600"/>
                  <a:gd name="connsiteY44" fmla="*/ 1809750 h 3638550"/>
                  <a:gd name="connsiteX45" fmla="*/ 390525 w 2514600"/>
                  <a:gd name="connsiteY45" fmla="*/ 1943100 h 3638550"/>
                  <a:gd name="connsiteX46" fmla="*/ 381000 w 2514600"/>
                  <a:gd name="connsiteY46" fmla="*/ 2028825 h 3638550"/>
                  <a:gd name="connsiteX47" fmla="*/ 371475 w 2514600"/>
                  <a:gd name="connsiteY47" fmla="*/ 2200275 h 3638550"/>
                  <a:gd name="connsiteX48" fmla="*/ 381000 w 2514600"/>
                  <a:gd name="connsiteY48" fmla="*/ 2305050 h 3638550"/>
                  <a:gd name="connsiteX49" fmla="*/ 352425 w 2514600"/>
                  <a:gd name="connsiteY49" fmla="*/ 2657475 h 3638550"/>
                  <a:gd name="connsiteX50" fmla="*/ 342900 w 2514600"/>
                  <a:gd name="connsiteY50" fmla="*/ 3086100 h 3638550"/>
                  <a:gd name="connsiteX51" fmla="*/ 323850 w 2514600"/>
                  <a:gd name="connsiteY51" fmla="*/ 3190875 h 3638550"/>
                  <a:gd name="connsiteX52" fmla="*/ 314325 w 2514600"/>
                  <a:gd name="connsiteY52" fmla="*/ 3248025 h 3638550"/>
                  <a:gd name="connsiteX53" fmla="*/ 323850 w 2514600"/>
                  <a:gd name="connsiteY53" fmla="*/ 3276600 h 3638550"/>
                  <a:gd name="connsiteX54" fmla="*/ 333375 w 2514600"/>
                  <a:gd name="connsiteY54" fmla="*/ 3457575 h 3638550"/>
                  <a:gd name="connsiteX55" fmla="*/ 409575 w 2514600"/>
                  <a:gd name="connsiteY55" fmla="*/ 3486150 h 3638550"/>
                  <a:gd name="connsiteX56" fmla="*/ 438150 w 2514600"/>
                  <a:gd name="connsiteY56" fmla="*/ 3495675 h 3638550"/>
                  <a:gd name="connsiteX57" fmla="*/ 504825 w 2514600"/>
                  <a:gd name="connsiteY57" fmla="*/ 3543300 h 3638550"/>
                  <a:gd name="connsiteX58" fmla="*/ 571500 w 2514600"/>
                  <a:gd name="connsiteY58" fmla="*/ 3562350 h 3638550"/>
                  <a:gd name="connsiteX59" fmla="*/ 647700 w 2514600"/>
                  <a:gd name="connsiteY59" fmla="*/ 3581400 h 3638550"/>
                  <a:gd name="connsiteX60" fmla="*/ 895350 w 2514600"/>
                  <a:gd name="connsiteY60" fmla="*/ 3571875 h 3638550"/>
                  <a:gd name="connsiteX61" fmla="*/ 1143000 w 2514600"/>
                  <a:gd name="connsiteY61" fmla="*/ 3590925 h 3638550"/>
                  <a:gd name="connsiteX62" fmla="*/ 1266825 w 2514600"/>
                  <a:gd name="connsiteY62" fmla="*/ 3600450 h 3638550"/>
                  <a:gd name="connsiteX63" fmla="*/ 1400175 w 2514600"/>
                  <a:gd name="connsiteY63" fmla="*/ 3619500 h 3638550"/>
                  <a:gd name="connsiteX64" fmla="*/ 1524000 w 2514600"/>
                  <a:gd name="connsiteY64" fmla="*/ 3638550 h 3638550"/>
                  <a:gd name="connsiteX65" fmla="*/ 1714500 w 2514600"/>
                  <a:gd name="connsiteY65" fmla="*/ 3629025 h 3638550"/>
                  <a:gd name="connsiteX66" fmla="*/ 1876425 w 2514600"/>
                  <a:gd name="connsiteY66" fmla="*/ 3609975 h 3638550"/>
                  <a:gd name="connsiteX67" fmla="*/ 1914525 w 2514600"/>
                  <a:gd name="connsiteY67" fmla="*/ 3552825 h 3638550"/>
                  <a:gd name="connsiteX68" fmla="*/ 1933575 w 2514600"/>
                  <a:gd name="connsiteY68" fmla="*/ 3486150 h 3638550"/>
                  <a:gd name="connsiteX69" fmla="*/ 1905000 w 2514600"/>
                  <a:gd name="connsiteY69" fmla="*/ 3419475 h 3638550"/>
                  <a:gd name="connsiteX70" fmla="*/ 1809750 w 2514600"/>
                  <a:gd name="connsiteY70" fmla="*/ 3390900 h 3638550"/>
                  <a:gd name="connsiteX71" fmla="*/ 1704975 w 2514600"/>
                  <a:gd name="connsiteY71" fmla="*/ 3371850 h 3638550"/>
                  <a:gd name="connsiteX72" fmla="*/ 1533525 w 2514600"/>
                  <a:gd name="connsiteY72" fmla="*/ 3352800 h 3638550"/>
                  <a:gd name="connsiteX73" fmla="*/ 1495425 w 2514600"/>
                  <a:gd name="connsiteY73" fmla="*/ 3343275 h 3638550"/>
                  <a:gd name="connsiteX74" fmla="*/ 1466850 w 2514600"/>
                  <a:gd name="connsiteY74" fmla="*/ 3324225 h 3638550"/>
                  <a:gd name="connsiteX75" fmla="*/ 1466850 w 2514600"/>
                  <a:gd name="connsiteY75" fmla="*/ 3248025 h 3638550"/>
                  <a:gd name="connsiteX76" fmla="*/ 1485900 w 2514600"/>
                  <a:gd name="connsiteY76" fmla="*/ 3219450 h 3638550"/>
                  <a:gd name="connsiteX77" fmla="*/ 1504950 w 2514600"/>
                  <a:gd name="connsiteY77" fmla="*/ 3152775 h 3638550"/>
                  <a:gd name="connsiteX78" fmla="*/ 1524000 w 2514600"/>
                  <a:gd name="connsiteY78" fmla="*/ 3067050 h 3638550"/>
                  <a:gd name="connsiteX79" fmla="*/ 1504950 w 2514600"/>
                  <a:gd name="connsiteY79" fmla="*/ 2752725 h 3638550"/>
                  <a:gd name="connsiteX80" fmla="*/ 1495425 w 2514600"/>
                  <a:gd name="connsiteY80" fmla="*/ 2695575 h 3638550"/>
                  <a:gd name="connsiteX81" fmla="*/ 1476375 w 2514600"/>
                  <a:gd name="connsiteY81" fmla="*/ 2619375 h 3638550"/>
                  <a:gd name="connsiteX82" fmla="*/ 1457325 w 2514600"/>
                  <a:gd name="connsiteY82" fmla="*/ 2552700 h 3638550"/>
                  <a:gd name="connsiteX83" fmla="*/ 1466850 w 2514600"/>
                  <a:gd name="connsiteY83" fmla="*/ 2314575 h 3638550"/>
                  <a:gd name="connsiteX84" fmla="*/ 1457325 w 2514600"/>
                  <a:gd name="connsiteY84" fmla="*/ 2190750 h 3638550"/>
                  <a:gd name="connsiteX85" fmla="*/ 1438275 w 2514600"/>
                  <a:gd name="connsiteY85" fmla="*/ 2076450 h 3638550"/>
                  <a:gd name="connsiteX86" fmla="*/ 1457325 w 2514600"/>
                  <a:gd name="connsiteY86" fmla="*/ 1809750 h 3638550"/>
                  <a:gd name="connsiteX87" fmla="*/ 1466850 w 2514600"/>
                  <a:gd name="connsiteY87" fmla="*/ 1781175 h 3638550"/>
                  <a:gd name="connsiteX88" fmla="*/ 1514475 w 2514600"/>
                  <a:gd name="connsiteY88" fmla="*/ 1704975 h 3638550"/>
                  <a:gd name="connsiteX89" fmla="*/ 1543050 w 2514600"/>
                  <a:gd name="connsiteY89" fmla="*/ 1676400 h 3638550"/>
                  <a:gd name="connsiteX90" fmla="*/ 1562100 w 2514600"/>
                  <a:gd name="connsiteY90" fmla="*/ 1638300 h 3638550"/>
                  <a:gd name="connsiteX91" fmla="*/ 1609725 w 2514600"/>
                  <a:gd name="connsiteY91" fmla="*/ 1581150 h 3638550"/>
                  <a:gd name="connsiteX92" fmla="*/ 1638300 w 2514600"/>
                  <a:gd name="connsiteY92" fmla="*/ 1543050 h 3638550"/>
                  <a:gd name="connsiteX93" fmla="*/ 1724025 w 2514600"/>
                  <a:gd name="connsiteY93" fmla="*/ 1495425 h 3638550"/>
                  <a:gd name="connsiteX94" fmla="*/ 1762125 w 2514600"/>
                  <a:gd name="connsiteY94" fmla="*/ 1476375 h 3638550"/>
                  <a:gd name="connsiteX95" fmla="*/ 2171700 w 2514600"/>
                  <a:gd name="connsiteY95" fmla="*/ 1485900 h 3638550"/>
                  <a:gd name="connsiteX96" fmla="*/ 2409825 w 2514600"/>
                  <a:gd name="connsiteY96" fmla="*/ 1485900 h 3638550"/>
                  <a:gd name="connsiteX97" fmla="*/ 2447925 w 2514600"/>
                  <a:gd name="connsiteY97" fmla="*/ 1428750 h 3638550"/>
                  <a:gd name="connsiteX98" fmla="*/ 2486025 w 2514600"/>
                  <a:gd name="connsiteY98" fmla="*/ 1295400 h 3638550"/>
                  <a:gd name="connsiteX99" fmla="*/ 2495550 w 2514600"/>
                  <a:gd name="connsiteY99" fmla="*/ 1257300 h 3638550"/>
                  <a:gd name="connsiteX100" fmla="*/ 2514600 w 2514600"/>
                  <a:gd name="connsiteY100" fmla="*/ 1047750 h 3638550"/>
                  <a:gd name="connsiteX101" fmla="*/ 2505075 w 2514600"/>
                  <a:gd name="connsiteY101" fmla="*/ 781050 h 3638550"/>
                  <a:gd name="connsiteX102" fmla="*/ 2495550 w 2514600"/>
                  <a:gd name="connsiteY102" fmla="*/ 723900 h 3638550"/>
                  <a:gd name="connsiteX103" fmla="*/ 2476500 w 2514600"/>
                  <a:gd name="connsiteY103" fmla="*/ 495300 h 3638550"/>
                  <a:gd name="connsiteX104" fmla="*/ 2457450 w 2514600"/>
                  <a:gd name="connsiteY104" fmla="*/ 400050 h 3638550"/>
                  <a:gd name="connsiteX105" fmla="*/ 2438400 w 2514600"/>
                  <a:gd name="connsiteY105" fmla="*/ 371475 h 3638550"/>
                  <a:gd name="connsiteX106" fmla="*/ 2419350 w 2514600"/>
                  <a:gd name="connsiteY106" fmla="*/ 314325 h 3638550"/>
                  <a:gd name="connsiteX107" fmla="*/ 2371725 w 2514600"/>
                  <a:gd name="connsiteY107" fmla="*/ 257175 h 3638550"/>
                  <a:gd name="connsiteX108" fmla="*/ 2295525 w 2514600"/>
                  <a:gd name="connsiteY108" fmla="*/ 180975 h 3638550"/>
                  <a:gd name="connsiteX109" fmla="*/ 2266950 w 2514600"/>
                  <a:gd name="connsiteY109" fmla="*/ 152400 h 3638550"/>
                  <a:gd name="connsiteX110" fmla="*/ 2209800 w 2514600"/>
                  <a:gd name="connsiteY110" fmla="*/ 85725 h 3638550"/>
                  <a:gd name="connsiteX111" fmla="*/ 2181225 w 2514600"/>
                  <a:gd name="connsiteY111" fmla="*/ 76200 h 3638550"/>
                  <a:gd name="connsiteX112" fmla="*/ 2105025 w 2514600"/>
                  <a:gd name="connsiteY112" fmla="*/ 47625 h 3638550"/>
                  <a:gd name="connsiteX113" fmla="*/ 2047875 w 2514600"/>
                  <a:gd name="connsiteY113" fmla="*/ 38100 h 3638550"/>
                  <a:gd name="connsiteX114" fmla="*/ 1838325 w 2514600"/>
                  <a:gd name="connsiteY114" fmla="*/ 47625 h 3638550"/>
                  <a:gd name="connsiteX115" fmla="*/ 1752600 w 2514600"/>
                  <a:gd name="connsiteY115" fmla="*/ 57150 h 3638550"/>
                  <a:gd name="connsiteX116" fmla="*/ 1495425 w 2514600"/>
                  <a:gd name="connsiteY116" fmla="*/ 76200 h 3638550"/>
                  <a:gd name="connsiteX117" fmla="*/ 1114425 w 2514600"/>
                  <a:gd name="connsiteY117" fmla="*/ 95250 h 3638550"/>
                  <a:gd name="connsiteX118" fmla="*/ 1019175 w 2514600"/>
                  <a:gd name="connsiteY118" fmla="*/ 76200 h 3638550"/>
                  <a:gd name="connsiteX119" fmla="*/ 942975 w 2514600"/>
                  <a:gd name="connsiteY119" fmla="*/ 57150 h 3638550"/>
                  <a:gd name="connsiteX120" fmla="*/ 914400 w 2514600"/>
                  <a:gd name="connsiteY120" fmla="*/ 47625 h 3638550"/>
                  <a:gd name="connsiteX121" fmla="*/ 809625 w 2514600"/>
                  <a:gd name="connsiteY121" fmla="*/ 38100 h 363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2514600" h="3638550">
                    <a:moveTo>
                      <a:pt x="1009650" y="171450"/>
                    </a:moveTo>
                    <a:cubicBezTo>
                      <a:pt x="920874" y="112266"/>
                      <a:pt x="1082989" y="223041"/>
                      <a:pt x="895350" y="66675"/>
                    </a:cubicBezTo>
                    <a:cubicBezTo>
                      <a:pt x="887637" y="60247"/>
                      <a:pt x="876300" y="60325"/>
                      <a:pt x="866775" y="57150"/>
                    </a:cubicBezTo>
                    <a:cubicBezTo>
                      <a:pt x="858146" y="50678"/>
                      <a:pt x="814028" y="16489"/>
                      <a:pt x="800100" y="9525"/>
                    </a:cubicBezTo>
                    <a:cubicBezTo>
                      <a:pt x="791120" y="5035"/>
                      <a:pt x="781050" y="3175"/>
                      <a:pt x="771525" y="0"/>
                    </a:cubicBezTo>
                    <a:cubicBezTo>
                      <a:pt x="752475" y="6350"/>
                      <a:pt x="732336" y="10070"/>
                      <a:pt x="714375" y="19050"/>
                    </a:cubicBezTo>
                    <a:cubicBezTo>
                      <a:pt x="680508" y="35983"/>
                      <a:pt x="680402" y="38282"/>
                      <a:pt x="647700" y="47625"/>
                    </a:cubicBezTo>
                    <a:cubicBezTo>
                      <a:pt x="635113" y="51221"/>
                      <a:pt x="622139" y="53388"/>
                      <a:pt x="609600" y="57150"/>
                    </a:cubicBezTo>
                    <a:cubicBezTo>
                      <a:pt x="590366" y="62920"/>
                      <a:pt x="571931" y="71330"/>
                      <a:pt x="552450" y="76200"/>
                    </a:cubicBezTo>
                    <a:cubicBezTo>
                      <a:pt x="539750" y="79375"/>
                      <a:pt x="526607" y="81128"/>
                      <a:pt x="514350" y="85725"/>
                    </a:cubicBezTo>
                    <a:cubicBezTo>
                      <a:pt x="501055" y="90711"/>
                      <a:pt x="489720" y="100285"/>
                      <a:pt x="476250" y="104775"/>
                    </a:cubicBezTo>
                    <a:cubicBezTo>
                      <a:pt x="460891" y="109895"/>
                      <a:pt x="444331" y="110373"/>
                      <a:pt x="428625" y="114300"/>
                    </a:cubicBezTo>
                    <a:cubicBezTo>
                      <a:pt x="418885" y="116735"/>
                      <a:pt x="409704" y="121067"/>
                      <a:pt x="400050" y="123825"/>
                    </a:cubicBezTo>
                    <a:cubicBezTo>
                      <a:pt x="387463" y="127421"/>
                      <a:pt x="374729" y="130510"/>
                      <a:pt x="361950" y="133350"/>
                    </a:cubicBezTo>
                    <a:cubicBezTo>
                      <a:pt x="346146" y="136862"/>
                      <a:pt x="330031" y="138948"/>
                      <a:pt x="314325" y="142875"/>
                    </a:cubicBezTo>
                    <a:cubicBezTo>
                      <a:pt x="277308" y="152129"/>
                      <a:pt x="281826" y="158340"/>
                      <a:pt x="238125" y="171450"/>
                    </a:cubicBezTo>
                    <a:cubicBezTo>
                      <a:pt x="222618" y="176102"/>
                      <a:pt x="206119" y="176715"/>
                      <a:pt x="190500" y="180975"/>
                    </a:cubicBezTo>
                    <a:cubicBezTo>
                      <a:pt x="171127" y="186259"/>
                      <a:pt x="152400" y="193675"/>
                      <a:pt x="133350" y="200025"/>
                    </a:cubicBezTo>
                    <a:lnTo>
                      <a:pt x="104775" y="209550"/>
                    </a:lnTo>
                    <a:lnTo>
                      <a:pt x="76200" y="219075"/>
                    </a:lnTo>
                    <a:lnTo>
                      <a:pt x="57150" y="276225"/>
                    </a:lnTo>
                    <a:cubicBezTo>
                      <a:pt x="53975" y="285750"/>
                      <a:pt x="50060" y="295060"/>
                      <a:pt x="47625" y="304800"/>
                    </a:cubicBezTo>
                    <a:cubicBezTo>
                      <a:pt x="42792" y="324134"/>
                      <a:pt x="36774" y="352344"/>
                      <a:pt x="28575" y="371475"/>
                    </a:cubicBezTo>
                    <a:cubicBezTo>
                      <a:pt x="22982" y="384526"/>
                      <a:pt x="15875" y="396875"/>
                      <a:pt x="9525" y="409575"/>
                    </a:cubicBezTo>
                    <a:cubicBezTo>
                      <a:pt x="6350" y="425450"/>
                      <a:pt x="0" y="441011"/>
                      <a:pt x="0" y="457200"/>
                    </a:cubicBezTo>
                    <a:cubicBezTo>
                      <a:pt x="0" y="485951"/>
                      <a:pt x="4798" y="514565"/>
                      <a:pt x="9525" y="542925"/>
                    </a:cubicBezTo>
                    <a:cubicBezTo>
                      <a:pt x="13586" y="567294"/>
                      <a:pt x="28637" y="587519"/>
                      <a:pt x="38100" y="609600"/>
                    </a:cubicBezTo>
                    <a:cubicBezTo>
                      <a:pt x="42055" y="618828"/>
                      <a:pt x="43670" y="628947"/>
                      <a:pt x="47625" y="638175"/>
                    </a:cubicBezTo>
                    <a:cubicBezTo>
                      <a:pt x="53218" y="651226"/>
                      <a:pt x="61402" y="663092"/>
                      <a:pt x="66675" y="676275"/>
                    </a:cubicBezTo>
                    <a:cubicBezTo>
                      <a:pt x="74133" y="694919"/>
                      <a:pt x="74586" y="716717"/>
                      <a:pt x="85725" y="733425"/>
                    </a:cubicBezTo>
                    <a:cubicBezTo>
                      <a:pt x="98425" y="752475"/>
                      <a:pt x="116585" y="768855"/>
                      <a:pt x="123825" y="790575"/>
                    </a:cubicBezTo>
                    <a:cubicBezTo>
                      <a:pt x="127000" y="800100"/>
                      <a:pt x="128474" y="810373"/>
                      <a:pt x="133350" y="819150"/>
                    </a:cubicBezTo>
                    <a:cubicBezTo>
                      <a:pt x="144469" y="839164"/>
                      <a:pt x="164210" y="854580"/>
                      <a:pt x="171450" y="876300"/>
                    </a:cubicBezTo>
                    <a:cubicBezTo>
                      <a:pt x="185995" y="919935"/>
                      <a:pt x="174951" y="896843"/>
                      <a:pt x="209550" y="942975"/>
                    </a:cubicBezTo>
                    <a:cubicBezTo>
                      <a:pt x="215900" y="962025"/>
                      <a:pt x="221142" y="981481"/>
                      <a:pt x="228600" y="1000125"/>
                    </a:cubicBezTo>
                    <a:cubicBezTo>
                      <a:pt x="234950" y="1016000"/>
                      <a:pt x="242737" y="1031373"/>
                      <a:pt x="247650" y="1047750"/>
                    </a:cubicBezTo>
                    <a:cubicBezTo>
                      <a:pt x="252302" y="1063257"/>
                      <a:pt x="253248" y="1079669"/>
                      <a:pt x="257175" y="1095375"/>
                    </a:cubicBezTo>
                    <a:cubicBezTo>
                      <a:pt x="259610" y="1105115"/>
                      <a:pt x="264058" y="1114264"/>
                      <a:pt x="266700" y="1123950"/>
                    </a:cubicBezTo>
                    <a:cubicBezTo>
                      <a:pt x="273589" y="1149209"/>
                      <a:pt x="277471" y="1175312"/>
                      <a:pt x="285750" y="1200150"/>
                    </a:cubicBezTo>
                    <a:cubicBezTo>
                      <a:pt x="317761" y="1296182"/>
                      <a:pt x="268920" y="1147224"/>
                      <a:pt x="304800" y="1266825"/>
                    </a:cubicBezTo>
                    <a:cubicBezTo>
                      <a:pt x="310570" y="1286059"/>
                      <a:pt x="319912" y="1304284"/>
                      <a:pt x="323850" y="1323975"/>
                    </a:cubicBezTo>
                    <a:cubicBezTo>
                      <a:pt x="330200" y="1355725"/>
                      <a:pt x="332661" y="1388508"/>
                      <a:pt x="342900" y="1419225"/>
                    </a:cubicBezTo>
                    <a:cubicBezTo>
                      <a:pt x="363730" y="1481714"/>
                      <a:pt x="360705" y="1464762"/>
                      <a:pt x="371475" y="1524000"/>
                    </a:cubicBezTo>
                    <a:cubicBezTo>
                      <a:pt x="374930" y="1543001"/>
                      <a:pt x="379078" y="1561933"/>
                      <a:pt x="381000" y="1581150"/>
                    </a:cubicBezTo>
                    <a:cubicBezTo>
                      <a:pt x="388608" y="1657235"/>
                      <a:pt x="400050" y="1809750"/>
                      <a:pt x="400050" y="1809750"/>
                    </a:cubicBezTo>
                    <a:cubicBezTo>
                      <a:pt x="396875" y="1854200"/>
                      <a:pt x="394385" y="1898704"/>
                      <a:pt x="390525" y="1943100"/>
                    </a:cubicBezTo>
                    <a:cubicBezTo>
                      <a:pt x="388034" y="1971743"/>
                      <a:pt x="383124" y="2000153"/>
                      <a:pt x="381000" y="2028825"/>
                    </a:cubicBezTo>
                    <a:cubicBezTo>
                      <a:pt x="376772" y="2085907"/>
                      <a:pt x="374650" y="2143125"/>
                      <a:pt x="371475" y="2200275"/>
                    </a:cubicBezTo>
                    <a:cubicBezTo>
                      <a:pt x="374650" y="2235200"/>
                      <a:pt x="381923" y="2269993"/>
                      <a:pt x="381000" y="2305050"/>
                    </a:cubicBezTo>
                    <a:cubicBezTo>
                      <a:pt x="378324" y="2406734"/>
                      <a:pt x="363550" y="2546222"/>
                      <a:pt x="352425" y="2657475"/>
                    </a:cubicBezTo>
                    <a:cubicBezTo>
                      <a:pt x="349250" y="2800350"/>
                      <a:pt x="348392" y="2943295"/>
                      <a:pt x="342900" y="3086100"/>
                    </a:cubicBezTo>
                    <a:cubicBezTo>
                      <a:pt x="340594" y="3146056"/>
                      <a:pt x="333531" y="3142469"/>
                      <a:pt x="323850" y="3190875"/>
                    </a:cubicBezTo>
                    <a:cubicBezTo>
                      <a:pt x="320062" y="3209813"/>
                      <a:pt x="317500" y="3228975"/>
                      <a:pt x="314325" y="3248025"/>
                    </a:cubicBezTo>
                    <a:cubicBezTo>
                      <a:pt x="317500" y="3257550"/>
                      <a:pt x="322941" y="3266601"/>
                      <a:pt x="323850" y="3276600"/>
                    </a:cubicBezTo>
                    <a:cubicBezTo>
                      <a:pt x="329319" y="3336760"/>
                      <a:pt x="322072" y="3398233"/>
                      <a:pt x="333375" y="3457575"/>
                    </a:cubicBezTo>
                    <a:cubicBezTo>
                      <a:pt x="337295" y="3478155"/>
                      <a:pt x="404642" y="3484917"/>
                      <a:pt x="409575" y="3486150"/>
                    </a:cubicBezTo>
                    <a:cubicBezTo>
                      <a:pt x="419315" y="3488585"/>
                      <a:pt x="429170" y="3491185"/>
                      <a:pt x="438150" y="3495675"/>
                    </a:cubicBezTo>
                    <a:cubicBezTo>
                      <a:pt x="467634" y="3510417"/>
                      <a:pt x="474624" y="3526042"/>
                      <a:pt x="504825" y="3543300"/>
                    </a:cubicBezTo>
                    <a:cubicBezTo>
                      <a:pt x="516244" y="3549825"/>
                      <a:pt x="562221" y="3559699"/>
                      <a:pt x="571500" y="3562350"/>
                    </a:cubicBezTo>
                    <a:cubicBezTo>
                      <a:pt x="639841" y="3581876"/>
                      <a:pt x="550874" y="3562035"/>
                      <a:pt x="647700" y="3581400"/>
                    </a:cubicBezTo>
                    <a:cubicBezTo>
                      <a:pt x="730250" y="3578225"/>
                      <a:pt x="812754" y="3570287"/>
                      <a:pt x="895350" y="3571875"/>
                    </a:cubicBezTo>
                    <a:cubicBezTo>
                      <a:pt x="978129" y="3573467"/>
                      <a:pt x="1060450" y="3584575"/>
                      <a:pt x="1143000" y="3590925"/>
                    </a:cubicBezTo>
                    <a:cubicBezTo>
                      <a:pt x="1184275" y="3594100"/>
                      <a:pt x="1225844" y="3594596"/>
                      <a:pt x="1266825" y="3600450"/>
                    </a:cubicBezTo>
                    <a:cubicBezTo>
                      <a:pt x="1311275" y="3606800"/>
                      <a:pt x="1355885" y="3612118"/>
                      <a:pt x="1400175" y="3619500"/>
                    </a:cubicBezTo>
                    <a:cubicBezTo>
                      <a:pt x="1479470" y="3632716"/>
                      <a:pt x="1438206" y="3626294"/>
                      <a:pt x="1524000" y="3638550"/>
                    </a:cubicBezTo>
                    <a:lnTo>
                      <a:pt x="1714500" y="3629025"/>
                    </a:lnTo>
                    <a:cubicBezTo>
                      <a:pt x="1851282" y="3620979"/>
                      <a:pt x="1807057" y="3633098"/>
                      <a:pt x="1876425" y="3609975"/>
                    </a:cubicBezTo>
                    <a:cubicBezTo>
                      <a:pt x="1889125" y="3590925"/>
                      <a:pt x="1908972" y="3575037"/>
                      <a:pt x="1914525" y="3552825"/>
                    </a:cubicBezTo>
                    <a:cubicBezTo>
                      <a:pt x="1926485" y="3504985"/>
                      <a:pt x="1919910" y="3527144"/>
                      <a:pt x="1933575" y="3486150"/>
                    </a:cubicBezTo>
                    <a:cubicBezTo>
                      <a:pt x="1929074" y="3468147"/>
                      <a:pt x="1924490" y="3431656"/>
                      <a:pt x="1905000" y="3419475"/>
                    </a:cubicBezTo>
                    <a:cubicBezTo>
                      <a:pt x="1891900" y="3411287"/>
                      <a:pt x="1830518" y="3395515"/>
                      <a:pt x="1809750" y="3390900"/>
                    </a:cubicBezTo>
                    <a:cubicBezTo>
                      <a:pt x="1784670" y="3385327"/>
                      <a:pt x="1728608" y="3374804"/>
                      <a:pt x="1704975" y="3371850"/>
                    </a:cubicBezTo>
                    <a:cubicBezTo>
                      <a:pt x="1646276" y="3364513"/>
                      <a:pt x="1591632" y="3362485"/>
                      <a:pt x="1533525" y="3352800"/>
                    </a:cubicBezTo>
                    <a:cubicBezTo>
                      <a:pt x="1520612" y="3350648"/>
                      <a:pt x="1508125" y="3346450"/>
                      <a:pt x="1495425" y="3343275"/>
                    </a:cubicBezTo>
                    <a:cubicBezTo>
                      <a:pt x="1485900" y="3336925"/>
                      <a:pt x="1474001" y="3333164"/>
                      <a:pt x="1466850" y="3324225"/>
                    </a:cubicBezTo>
                    <a:cubicBezTo>
                      <a:pt x="1449909" y="3303049"/>
                      <a:pt x="1459059" y="3268801"/>
                      <a:pt x="1466850" y="3248025"/>
                    </a:cubicBezTo>
                    <a:cubicBezTo>
                      <a:pt x="1470870" y="3237306"/>
                      <a:pt x="1480780" y="3229689"/>
                      <a:pt x="1485900" y="3219450"/>
                    </a:cubicBezTo>
                    <a:cubicBezTo>
                      <a:pt x="1493513" y="3204225"/>
                      <a:pt x="1500881" y="3167017"/>
                      <a:pt x="1504950" y="3152775"/>
                    </a:cubicBezTo>
                    <a:cubicBezTo>
                      <a:pt x="1523709" y="3087120"/>
                      <a:pt x="1506811" y="3170187"/>
                      <a:pt x="1524000" y="3067050"/>
                    </a:cubicBezTo>
                    <a:cubicBezTo>
                      <a:pt x="1500317" y="2877582"/>
                      <a:pt x="1528859" y="3123315"/>
                      <a:pt x="1504950" y="2752725"/>
                    </a:cubicBezTo>
                    <a:cubicBezTo>
                      <a:pt x="1503707" y="2733452"/>
                      <a:pt x="1499472" y="2714459"/>
                      <a:pt x="1495425" y="2695575"/>
                    </a:cubicBezTo>
                    <a:cubicBezTo>
                      <a:pt x="1489939" y="2669974"/>
                      <a:pt x="1484654" y="2644213"/>
                      <a:pt x="1476375" y="2619375"/>
                    </a:cubicBezTo>
                    <a:cubicBezTo>
                      <a:pt x="1462710" y="2578381"/>
                      <a:pt x="1469285" y="2600540"/>
                      <a:pt x="1457325" y="2552700"/>
                    </a:cubicBezTo>
                    <a:cubicBezTo>
                      <a:pt x="1460500" y="2473325"/>
                      <a:pt x="1466850" y="2394013"/>
                      <a:pt x="1466850" y="2314575"/>
                    </a:cubicBezTo>
                    <a:cubicBezTo>
                      <a:pt x="1466850" y="2273178"/>
                      <a:pt x="1461250" y="2231960"/>
                      <a:pt x="1457325" y="2190750"/>
                    </a:cubicBezTo>
                    <a:cubicBezTo>
                      <a:pt x="1450464" y="2118712"/>
                      <a:pt x="1451815" y="2130612"/>
                      <a:pt x="1438275" y="2076450"/>
                    </a:cubicBezTo>
                    <a:cubicBezTo>
                      <a:pt x="1441820" y="2002015"/>
                      <a:pt x="1440731" y="1892722"/>
                      <a:pt x="1457325" y="1809750"/>
                    </a:cubicBezTo>
                    <a:cubicBezTo>
                      <a:pt x="1459294" y="1799905"/>
                      <a:pt x="1462895" y="1790403"/>
                      <a:pt x="1466850" y="1781175"/>
                    </a:cubicBezTo>
                    <a:cubicBezTo>
                      <a:pt x="1480788" y="1748652"/>
                      <a:pt x="1491033" y="1732324"/>
                      <a:pt x="1514475" y="1704975"/>
                    </a:cubicBezTo>
                    <a:cubicBezTo>
                      <a:pt x="1523241" y="1694748"/>
                      <a:pt x="1535220" y="1687361"/>
                      <a:pt x="1543050" y="1676400"/>
                    </a:cubicBezTo>
                    <a:cubicBezTo>
                      <a:pt x="1551303" y="1664846"/>
                      <a:pt x="1555055" y="1650628"/>
                      <a:pt x="1562100" y="1638300"/>
                    </a:cubicBezTo>
                    <a:cubicBezTo>
                      <a:pt x="1586159" y="1596196"/>
                      <a:pt x="1575953" y="1620550"/>
                      <a:pt x="1609725" y="1581150"/>
                    </a:cubicBezTo>
                    <a:cubicBezTo>
                      <a:pt x="1620056" y="1569097"/>
                      <a:pt x="1626435" y="1553597"/>
                      <a:pt x="1638300" y="1543050"/>
                    </a:cubicBezTo>
                    <a:cubicBezTo>
                      <a:pt x="1695911" y="1491841"/>
                      <a:pt x="1677191" y="1515497"/>
                      <a:pt x="1724025" y="1495425"/>
                    </a:cubicBezTo>
                    <a:cubicBezTo>
                      <a:pt x="1737076" y="1489832"/>
                      <a:pt x="1749425" y="1482725"/>
                      <a:pt x="1762125" y="1476375"/>
                    </a:cubicBezTo>
                    <a:lnTo>
                      <a:pt x="2171700" y="1485900"/>
                    </a:lnTo>
                    <a:cubicBezTo>
                      <a:pt x="2399574" y="1494499"/>
                      <a:pt x="2107768" y="1506037"/>
                      <a:pt x="2409825" y="1485900"/>
                    </a:cubicBezTo>
                    <a:cubicBezTo>
                      <a:pt x="2422525" y="1466850"/>
                      <a:pt x="2440685" y="1450470"/>
                      <a:pt x="2447925" y="1428750"/>
                    </a:cubicBezTo>
                    <a:cubicBezTo>
                      <a:pt x="2475254" y="1346762"/>
                      <a:pt x="2462105" y="1391081"/>
                      <a:pt x="2486025" y="1295400"/>
                    </a:cubicBezTo>
                    <a:cubicBezTo>
                      <a:pt x="2489200" y="1282700"/>
                      <a:pt x="2493926" y="1270290"/>
                      <a:pt x="2495550" y="1257300"/>
                    </a:cubicBezTo>
                    <a:cubicBezTo>
                      <a:pt x="2510602" y="1136881"/>
                      <a:pt x="2503251" y="1206633"/>
                      <a:pt x="2514600" y="1047750"/>
                    </a:cubicBezTo>
                    <a:cubicBezTo>
                      <a:pt x="2511425" y="958850"/>
                      <a:pt x="2510299" y="869853"/>
                      <a:pt x="2505075" y="781050"/>
                    </a:cubicBezTo>
                    <a:cubicBezTo>
                      <a:pt x="2503941" y="761771"/>
                      <a:pt x="2497807" y="743080"/>
                      <a:pt x="2495550" y="723900"/>
                    </a:cubicBezTo>
                    <a:cubicBezTo>
                      <a:pt x="2479243" y="585290"/>
                      <a:pt x="2492296" y="645365"/>
                      <a:pt x="2476500" y="495300"/>
                    </a:cubicBezTo>
                    <a:cubicBezTo>
                      <a:pt x="2475401" y="484856"/>
                      <a:pt x="2464489" y="416474"/>
                      <a:pt x="2457450" y="400050"/>
                    </a:cubicBezTo>
                    <a:cubicBezTo>
                      <a:pt x="2452941" y="389528"/>
                      <a:pt x="2443049" y="381936"/>
                      <a:pt x="2438400" y="371475"/>
                    </a:cubicBezTo>
                    <a:cubicBezTo>
                      <a:pt x="2430245" y="353125"/>
                      <a:pt x="2433549" y="328524"/>
                      <a:pt x="2419350" y="314325"/>
                    </a:cubicBezTo>
                    <a:cubicBezTo>
                      <a:pt x="2257847" y="152822"/>
                      <a:pt x="2504335" y="403046"/>
                      <a:pt x="2371725" y="257175"/>
                    </a:cubicBezTo>
                    <a:cubicBezTo>
                      <a:pt x="2347562" y="230596"/>
                      <a:pt x="2320925" y="206375"/>
                      <a:pt x="2295525" y="180975"/>
                    </a:cubicBezTo>
                    <a:cubicBezTo>
                      <a:pt x="2286000" y="171450"/>
                      <a:pt x="2275032" y="163176"/>
                      <a:pt x="2266950" y="152400"/>
                    </a:cubicBezTo>
                    <a:cubicBezTo>
                      <a:pt x="2253745" y="134794"/>
                      <a:pt x="2229700" y="98992"/>
                      <a:pt x="2209800" y="85725"/>
                    </a:cubicBezTo>
                    <a:cubicBezTo>
                      <a:pt x="2201446" y="80156"/>
                      <a:pt x="2190626" y="79725"/>
                      <a:pt x="2181225" y="76200"/>
                    </a:cubicBezTo>
                    <a:cubicBezTo>
                      <a:pt x="2170439" y="72155"/>
                      <a:pt x="2122714" y="51556"/>
                      <a:pt x="2105025" y="47625"/>
                    </a:cubicBezTo>
                    <a:cubicBezTo>
                      <a:pt x="2086172" y="43435"/>
                      <a:pt x="2066925" y="41275"/>
                      <a:pt x="2047875" y="38100"/>
                    </a:cubicBezTo>
                    <a:lnTo>
                      <a:pt x="1838325" y="47625"/>
                    </a:lnTo>
                    <a:cubicBezTo>
                      <a:pt x="1809634" y="49476"/>
                      <a:pt x="1781252" y="54762"/>
                      <a:pt x="1752600" y="57150"/>
                    </a:cubicBezTo>
                    <a:lnTo>
                      <a:pt x="1495425" y="76200"/>
                    </a:lnTo>
                    <a:cubicBezTo>
                      <a:pt x="1254161" y="89604"/>
                      <a:pt x="1381154" y="83126"/>
                      <a:pt x="1114425" y="95250"/>
                    </a:cubicBezTo>
                    <a:cubicBezTo>
                      <a:pt x="1082675" y="88900"/>
                      <a:pt x="1050587" y="84053"/>
                      <a:pt x="1019175" y="76200"/>
                    </a:cubicBezTo>
                    <a:cubicBezTo>
                      <a:pt x="993775" y="69850"/>
                      <a:pt x="967813" y="65429"/>
                      <a:pt x="942975" y="57150"/>
                    </a:cubicBezTo>
                    <a:cubicBezTo>
                      <a:pt x="933450" y="53975"/>
                      <a:pt x="924245" y="49594"/>
                      <a:pt x="914400" y="47625"/>
                    </a:cubicBezTo>
                    <a:cubicBezTo>
                      <a:pt x="857795" y="36304"/>
                      <a:pt x="857367" y="38100"/>
                      <a:pt x="809625" y="3810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latin typeface="Calibri" pitchFamily="34" charset="0"/>
                </a:endParaRPr>
              </a:p>
            </p:txBody>
          </p:sp>
          <p:sp>
            <p:nvSpPr>
              <p:cNvPr id="27747" name="TextBox 47"/>
              <p:cNvSpPr txBox="1">
                <a:spLocks noChangeArrowheads="1"/>
              </p:cNvSpPr>
              <p:nvPr/>
            </p:nvSpPr>
            <p:spPr bwMode="auto">
              <a:xfrm rot="19382161">
                <a:off x="1880006" y="1353192"/>
                <a:ext cx="58541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 sz="1200" b="1" dirty="0" smtClean="0">
                    <a:solidFill>
                      <a:schemeClr val="bg1"/>
                    </a:solidFill>
                  </a:rPr>
                  <a:t>DCL4</a:t>
                </a:r>
                <a:endParaRPr lang="en-GB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725" name="Group 173"/>
            <p:cNvGrpSpPr>
              <a:grpSpLocks/>
            </p:cNvGrpSpPr>
            <p:nvPr/>
          </p:nvGrpSpPr>
          <p:grpSpPr bwMode="auto">
            <a:xfrm>
              <a:off x="5562600" y="3581400"/>
              <a:ext cx="1219200" cy="153988"/>
              <a:chOff x="3048000" y="1828800"/>
              <a:chExt cx="1219200" cy="153988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3048000" y="1828800"/>
                <a:ext cx="1219200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3048000" y="1981200"/>
                <a:ext cx="1219200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30487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5400000">
                <a:off x="31249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rot="5400000">
                <a:off x="32011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32773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400000">
                <a:off x="33535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rot="5400000">
                <a:off x="34297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35059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5400000">
                <a:off x="35821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5400000">
                <a:off x="36583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37345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5400000">
                <a:off x="38107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5400000">
                <a:off x="38107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38869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5400000">
                <a:off x="39631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5400000">
                <a:off x="40393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4115594" y="1904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661" name="TextBox 197"/>
          <p:cNvSpPr txBox="1">
            <a:spLocks noChangeArrowheads="1"/>
          </p:cNvSpPr>
          <p:nvPr/>
        </p:nvSpPr>
        <p:spPr bwMode="auto">
          <a:xfrm>
            <a:off x="762000" y="3862789"/>
            <a:ext cx="11908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b="1"/>
              <a:t>Primary siRNA</a:t>
            </a:r>
          </a:p>
        </p:txBody>
      </p:sp>
      <p:grpSp>
        <p:nvGrpSpPr>
          <p:cNvPr id="27667" name="Group 298"/>
          <p:cNvGrpSpPr>
            <a:grpSpLocks/>
          </p:cNvGrpSpPr>
          <p:nvPr/>
        </p:nvGrpSpPr>
        <p:grpSpPr bwMode="auto">
          <a:xfrm>
            <a:off x="5181600" y="3352800"/>
            <a:ext cx="2362200" cy="153988"/>
            <a:chOff x="5181600" y="3352800"/>
            <a:chExt cx="2362200" cy="153988"/>
          </a:xfrm>
        </p:grpSpPr>
        <p:grpSp>
          <p:nvGrpSpPr>
            <p:cNvPr id="27673" name="Group 258"/>
            <p:cNvGrpSpPr>
              <a:grpSpLocks/>
            </p:cNvGrpSpPr>
            <p:nvPr/>
          </p:nvGrpSpPr>
          <p:grpSpPr bwMode="auto">
            <a:xfrm>
              <a:off x="5181600" y="3352800"/>
              <a:ext cx="2362200" cy="153988"/>
              <a:chOff x="5257800" y="2590800"/>
              <a:chExt cx="2362200" cy="153988"/>
            </a:xfrm>
          </p:grpSpPr>
          <p:grpSp>
            <p:nvGrpSpPr>
              <p:cNvPr id="27676" name="Group 69"/>
              <p:cNvGrpSpPr>
                <a:grpSpLocks/>
              </p:cNvGrpSpPr>
              <p:nvPr/>
            </p:nvGrpSpPr>
            <p:grpSpPr bwMode="auto">
              <a:xfrm>
                <a:off x="5257800" y="2590800"/>
                <a:ext cx="1219200" cy="153988"/>
                <a:chOff x="3048000" y="1828800"/>
                <a:chExt cx="1219200" cy="153988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3048000" y="1981200"/>
                  <a:ext cx="12192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rot="5400000">
                  <a:off x="3048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rot="5400000">
                  <a:off x="3124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5400000">
                  <a:off x="3201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rot="5400000">
                  <a:off x="3277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rot="5400000">
                  <a:off x="3353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rot="5400000">
                  <a:off x="3429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rot="5400000">
                  <a:off x="3505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5400000">
                  <a:off x="3582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rot="5400000">
                  <a:off x="3658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rot="5400000">
                  <a:off x="3734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rot="5400000">
                  <a:off x="3810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rot="5400000">
                  <a:off x="3810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 rot="5400000">
                  <a:off x="3886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5400000">
                  <a:off x="3963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 rot="5400000">
                  <a:off x="4039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 rot="5400000">
                  <a:off x="4115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77" name="Group 69"/>
              <p:cNvGrpSpPr>
                <a:grpSpLocks/>
              </p:cNvGrpSpPr>
              <p:nvPr/>
            </p:nvGrpSpPr>
            <p:grpSpPr bwMode="auto">
              <a:xfrm>
                <a:off x="6400800" y="2590800"/>
                <a:ext cx="1219200" cy="153988"/>
                <a:chOff x="3048000" y="1828800"/>
                <a:chExt cx="1219200" cy="153988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3048000" y="1981200"/>
                  <a:ext cx="12192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rot="5400000">
                  <a:off x="3048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rot="5400000">
                  <a:off x="3124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rot="5400000">
                  <a:off x="3201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rot="5400000">
                  <a:off x="3277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rot="5400000">
                  <a:off x="3353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rot="5400000">
                  <a:off x="3429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rot="5400000">
                  <a:off x="3505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rot="5400000">
                  <a:off x="3582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rot="5400000">
                  <a:off x="3658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 rot="5400000">
                  <a:off x="3734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rot="5400000">
                  <a:off x="3810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rot="5400000">
                  <a:off x="3810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rot="5400000">
                  <a:off x="3886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rot="5400000">
                  <a:off x="3963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rot="5400000">
                  <a:off x="4039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rot="5400000">
                  <a:off x="4115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6" name="Straight Connector 295"/>
            <p:cNvCxnSpPr/>
            <p:nvPr/>
          </p:nvCxnSpPr>
          <p:spPr>
            <a:xfrm>
              <a:off x="5181600" y="3352800"/>
              <a:ext cx="1219200" cy="15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6324600" y="3352800"/>
              <a:ext cx="1219200" cy="15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ight Arrow 201"/>
          <p:cNvSpPr/>
          <p:nvPr/>
        </p:nvSpPr>
        <p:spPr bwMode="auto">
          <a:xfrm rot="5400000">
            <a:off x="2037688" y="3238500"/>
            <a:ext cx="388938" cy="381000"/>
          </a:xfrm>
          <a:prstGeom prst="rightArrow">
            <a:avLst>
              <a:gd name="adj1" fmla="val 2934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4" name="Right Arrow 203"/>
          <p:cNvSpPr/>
          <p:nvPr/>
        </p:nvSpPr>
        <p:spPr bwMode="auto">
          <a:xfrm rot="5400000">
            <a:off x="6168231" y="2899569"/>
            <a:ext cx="388938" cy="381000"/>
          </a:xfrm>
          <a:prstGeom prst="rightArrow">
            <a:avLst>
              <a:gd name="adj1" fmla="val 29345"/>
              <a:gd name="adj2" fmla="val 53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6" name="Right Arrow 205"/>
          <p:cNvSpPr/>
          <p:nvPr/>
        </p:nvSpPr>
        <p:spPr bwMode="auto">
          <a:xfrm rot="5400000">
            <a:off x="6168231" y="3737769"/>
            <a:ext cx="388938" cy="381000"/>
          </a:xfrm>
          <a:prstGeom prst="rightArrow">
            <a:avLst>
              <a:gd name="adj1" fmla="val 2934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9" name="Right Arrow 218"/>
          <p:cNvSpPr/>
          <p:nvPr/>
        </p:nvSpPr>
        <p:spPr bwMode="auto">
          <a:xfrm rot="5400000">
            <a:off x="6168231" y="5109369"/>
            <a:ext cx="388938" cy="381000"/>
          </a:xfrm>
          <a:prstGeom prst="rightArrow">
            <a:avLst>
              <a:gd name="adj1" fmla="val 2934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36" name="Circular Arrow 235"/>
          <p:cNvSpPr/>
          <p:nvPr/>
        </p:nvSpPr>
        <p:spPr bwMode="auto">
          <a:xfrm rot="216344" flipV="1">
            <a:off x="728663" y="415646"/>
            <a:ext cx="4032250" cy="4181475"/>
          </a:xfrm>
          <a:prstGeom prst="circularArrow">
            <a:avLst>
              <a:gd name="adj1" fmla="val 6102"/>
              <a:gd name="adj2" fmla="val 681299"/>
              <a:gd name="adj3" fmla="val 20409513"/>
              <a:gd name="adj4" fmla="val 18591045"/>
              <a:gd name="adj5" fmla="val 8301"/>
            </a:avLst>
          </a:prstGeom>
          <a:solidFill>
            <a:schemeClr val="bg1"/>
          </a:solidFill>
          <a:ln w="28575"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38" name="Straight Connector 237"/>
          <p:cNvCxnSpPr/>
          <p:nvPr/>
        </p:nvCxnSpPr>
        <p:spPr bwMode="auto">
          <a:xfrm>
            <a:off x="6068244" y="2516483"/>
            <a:ext cx="83820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47"/>
          <p:cNvSpPr txBox="1">
            <a:spLocks noChangeArrowheads="1"/>
          </p:cNvSpPr>
          <p:nvPr/>
        </p:nvSpPr>
        <p:spPr bwMode="auto">
          <a:xfrm rot="19382161">
            <a:off x="2335783" y="1843494"/>
            <a:ext cx="5004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200" b="1" dirty="0" smtClean="0">
                <a:solidFill>
                  <a:schemeClr val="bg1"/>
                </a:solidFill>
              </a:rPr>
              <a:t>DCL</a:t>
            </a:r>
            <a:endParaRPr lang="en-GB" altLang="en-US" sz="1200" b="1" dirty="0">
              <a:solidFill>
                <a:schemeClr val="bg1"/>
              </a:solidFill>
            </a:endParaRPr>
          </a:p>
        </p:txBody>
      </p:sp>
      <p:sp>
        <p:nvSpPr>
          <p:cNvPr id="259" name="Freeform 258"/>
          <p:cNvSpPr/>
          <p:nvPr/>
        </p:nvSpPr>
        <p:spPr bwMode="auto">
          <a:xfrm>
            <a:off x="2034938" y="5299869"/>
            <a:ext cx="653625" cy="676869"/>
          </a:xfrm>
          <a:custGeom>
            <a:avLst/>
            <a:gdLst>
              <a:gd name="connsiteX0" fmla="*/ 0 w 602826"/>
              <a:gd name="connsiteY0" fmla="*/ 379307 h 663787"/>
              <a:gd name="connsiteX1" fmla="*/ 20320 w 602826"/>
              <a:gd name="connsiteY1" fmla="*/ 365760 h 663787"/>
              <a:gd name="connsiteX2" fmla="*/ 67733 w 602826"/>
              <a:gd name="connsiteY2" fmla="*/ 338667 h 663787"/>
              <a:gd name="connsiteX3" fmla="*/ 67733 w 602826"/>
              <a:gd name="connsiteY3" fmla="*/ 169334 h 663787"/>
              <a:gd name="connsiteX4" fmla="*/ 74506 w 602826"/>
              <a:gd name="connsiteY4" fmla="*/ 121920 h 663787"/>
              <a:gd name="connsiteX5" fmla="*/ 115146 w 602826"/>
              <a:gd name="connsiteY5" fmla="*/ 81280 h 663787"/>
              <a:gd name="connsiteX6" fmla="*/ 155786 w 602826"/>
              <a:gd name="connsiteY6" fmla="*/ 54187 h 663787"/>
              <a:gd name="connsiteX7" fmla="*/ 230293 w 602826"/>
              <a:gd name="connsiteY7" fmla="*/ 6774 h 663787"/>
              <a:gd name="connsiteX8" fmla="*/ 264160 w 602826"/>
              <a:gd name="connsiteY8" fmla="*/ 0 h 663787"/>
              <a:gd name="connsiteX9" fmla="*/ 338666 w 602826"/>
              <a:gd name="connsiteY9" fmla="*/ 6774 h 663787"/>
              <a:gd name="connsiteX10" fmla="*/ 399626 w 602826"/>
              <a:gd name="connsiteY10" fmla="*/ 20320 h 663787"/>
              <a:gd name="connsiteX11" fmla="*/ 426720 w 602826"/>
              <a:gd name="connsiteY11" fmla="*/ 33867 h 663787"/>
              <a:gd name="connsiteX12" fmla="*/ 480906 w 602826"/>
              <a:gd name="connsiteY12" fmla="*/ 54187 h 663787"/>
              <a:gd name="connsiteX13" fmla="*/ 521546 w 602826"/>
              <a:gd name="connsiteY13" fmla="*/ 81280 h 663787"/>
              <a:gd name="connsiteX14" fmla="*/ 541866 w 602826"/>
              <a:gd name="connsiteY14" fmla="*/ 94827 h 663787"/>
              <a:gd name="connsiteX15" fmla="*/ 582506 w 602826"/>
              <a:gd name="connsiteY15" fmla="*/ 135467 h 663787"/>
              <a:gd name="connsiteX16" fmla="*/ 596053 w 602826"/>
              <a:gd name="connsiteY16" fmla="*/ 176107 h 663787"/>
              <a:gd name="connsiteX17" fmla="*/ 602826 w 602826"/>
              <a:gd name="connsiteY17" fmla="*/ 196427 h 663787"/>
              <a:gd name="connsiteX18" fmla="*/ 562186 w 602826"/>
              <a:gd name="connsiteY18" fmla="*/ 277707 h 663787"/>
              <a:gd name="connsiteX19" fmla="*/ 548640 w 602826"/>
              <a:gd name="connsiteY19" fmla="*/ 298027 h 663787"/>
              <a:gd name="connsiteX20" fmla="*/ 535093 w 602826"/>
              <a:gd name="connsiteY20" fmla="*/ 318347 h 663787"/>
              <a:gd name="connsiteX21" fmla="*/ 562186 w 602826"/>
              <a:gd name="connsiteY21" fmla="*/ 365760 h 663787"/>
              <a:gd name="connsiteX22" fmla="*/ 568960 w 602826"/>
              <a:gd name="connsiteY22" fmla="*/ 386080 h 663787"/>
              <a:gd name="connsiteX23" fmla="*/ 582506 w 602826"/>
              <a:gd name="connsiteY23" fmla="*/ 406400 h 663787"/>
              <a:gd name="connsiteX24" fmla="*/ 596053 w 602826"/>
              <a:gd name="connsiteY24" fmla="*/ 453814 h 663787"/>
              <a:gd name="connsiteX25" fmla="*/ 602826 w 602826"/>
              <a:gd name="connsiteY25" fmla="*/ 474134 h 663787"/>
              <a:gd name="connsiteX26" fmla="*/ 596053 w 602826"/>
              <a:gd name="connsiteY26" fmla="*/ 548640 h 663787"/>
              <a:gd name="connsiteX27" fmla="*/ 589280 w 602826"/>
              <a:gd name="connsiteY27" fmla="*/ 568960 h 663787"/>
              <a:gd name="connsiteX28" fmla="*/ 548640 w 602826"/>
              <a:gd name="connsiteY28" fmla="*/ 596054 h 663787"/>
              <a:gd name="connsiteX29" fmla="*/ 508000 w 602826"/>
              <a:gd name="connsiteY29" fmla="*/ 623147 h 663787"/>
              <a:gd name="connsiteX30" fmla="*/ 467360 w 602826"/>
              <a:gd name="connsiteY30" fmla="*/ 650240 h 663787"/>
              <a:gd name="connsiteX31" fmla="*/ 413173 w 602826"/>
              <a:gd name="connsiteY31" fmla="*/ 663787 h 663787"/>
              <a:gd name="connsiteX32" fmla="*/ 237066 w 602826"/>
              <a:gd name="connsiteY32" fmla="*/ 650240 h 663787"/>
              <a:gd name="connsiteX33" fmla="*/ 176106 w 602826"/>
              <a:gd name="connsiteY33" fmla="*/ 629920 h 663787"/>
              <a:gd name="connsiteX34" fmla="*/ 155786 w 602826"/>
              <a:gd name="connsiteY34" fmla="*/ 623147 h 663787"/>
              <a:gd name="connsiteX35" fmla="*/ 135466 w 602826"/>
              <a:gd name="connsiteY35" fmla="*/ 616374 h 663787"/>
              <a:gd name="connsiteX36" fmla="*/ 74506 w 602826"/>
              <a:gd name="connsiteY36" fmla="*/ 562187 h 663787"/>
              <a:gd name="connsiteX37" fmla="*/ 54186 w 602826"/>
              <a:gd name="connsiteY37" fmla="*/ 541867 h 663787"/>
              <a:gd name="connsiteX38" fmla="*/ 33866 w 602826"/>
              <a:gd name="connsiteY38" fmla="*/ 501227 h 663787"/>
              <a:gd name="connsiteX39" fmla="*/ 27093 w 602826"/>
              <a:gd name="connsiteY39" fmla="*/ 480907 h 663787"/>
              <a:gd name="connsiteX40" fmla="*/ 13546 w 602826"/>
              <a:gd name="connsiteY40" fmla="*/ 419947 h 663787"/>
              <a:gd name="connsiteX41" fmla="*/ 0 w 602826"/>
              <a:gd name="connsiteY41" fmla="*/ 379307 h 66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2826" h="663787">
                <a:moveTo>
                  <a:pt x="0" y="379307"/>
                </a:moveTo>
                <a:cubicBezTo>
                  <a:pt x="6773" y="374791"/>
                  <a:pt x="13252" y="369799"/>
                  <a:pt x="20320" y="365760"/>
                </a:cubicBezTo>
                <a:cubicBezTo>
                  <a:pt x="80475" y="331386"/>
                  <a:pt x="18226" y="371672"/>
                  <a:pt x="67733" y="338667"/>
                </a:cubicBezTo>
                <a:cubicBezTo>
                  <a:pt x="56051" y="256891"/>
                  <a:pt x="57914" y="292073"/>
                  <a:pt x="67733" y="169334"/>
                </a:cubicBezTo>
                <a:cubicBezTo>
                  <a:pt x="69006" y="153420"/>
                  <a:pt x="69919" y="137212"/>
                  <a:pt x="74506" y="121920"/>
                </a:cubicBezTo>
                <a:cubicBezTo>
                  <a:pt x="80697" y="101284"/>
                  <a:pt x="100425" y="93898"/>
                  <a:pt x="115146" y="81280"/>
                </a:cubicBezTo>
                <a:cubicBezTo>
                  <a:pt x="147433" y="53606"/>
                  <a:pt x="121222" y="65708"/>
                  <a:pt x="155786" y="54187"/>
                </a:cubicBezTo>
                <a:cubicBezTo>
                  <a:pt x="193691" y="25758"/>
                  <a:pt x="195509" y="15470"/>
                  <a:pt x="230293" y="6774"/>
                </a:cubicBezTo>
                <a:cubicBezTo>
                  <a:pt x="241462" y="3982"/>
                  <a:pt x="252871" y="2258"/>
                  <a:pt x="264160" y="0"/>
                </a:cubicBezTo>
                <a:cubicBezTo>
                  <a:pt x="288995" y="2258"/>
                  <a:pt x="313921" y="3681"/>
                  <a:pt x="338666" y="6774"/>
                </a:cubicBezTo>
                <a:cubicBezTo>
                  <a:pt x="355867" y="8924"/>
                  <a:pt x="382221" y="15969"/>
                  <a:pt x="399626" y="20320"/>
                </a:cubicBezTo>
                <a:cubicBezTo>
                  <a:pt x="408657" y="24836"/>
                  <a:pt x="417439" y="29890"/>
                  <a:pt x="426720" y="33867"/>
                </a:cubicBezTo>
                <a:cubicBezTo>
                  <a:pt x="454943" y="45963"/>
                  <a:pt x="446595" y="35472"/>
                  <a:pt x="480906" y="54187"/>
                </a:cubicBezTo>
                <a:cubicBezTo>
                  <a:pt x="495199" y="61983"/>
                  <a:pt x="507999" y="72249"/>
                  <a:pt x="521546" y="81280"/>
                </a:cubicBezTo>
                <a:cubicBezTo>
                  <a:pt x="528319" y="85796"/>
                  <a:pt x="536110" y="89071"/>
                  <a:pt x="541866" y="94827"/>
                </a:cubicBezTo>
                <a:lnTo>
                  <a:pt x="582506" y="135467"/>
                </a:lnTo>
                <a:lnTo>
                  <a:pt x="596053" y="176107"/>
                </a:lnTo>
                <a:lnTo>
                  <a:pt x="602826" y="196427"/>
                </a:lnTo>
                <a:cubicBezTo>
                  <a:pt x="584131" y="252515"/>
                  <a:pt x="597202" y="225183"/>
                  <a:pt x="562186" y="277707"/>
                </a:cubicBezTo>
                <a:lnTo>
                  <a:pt x="548640" y="298027"/>
                </a:lnTo>
                <a:lnTo>
                  <a:pt x="535093" y="318347"/>
                </a:lnTo>
                <a:cubicBezTo>
                  <a:pt x="548700" y="338757"/>
                  <a:pt x="551872" y="341694"/>
                  <a:pt x="562186" y="365760"/>
                </a:cubicBezTo>
                <a:cubicBezTo>
                  <a:pt x="564999" y="372322"/>
                  <a:pt x="565767" y="379694"/>
                  <a:pt x="568960" y="386080"/>
                </a:cubicBezTo>
                <a:cubicBezTo>
                  <a:pt x="572601" y="393361"/>
                  <a:pt x="578865" y="399119"/>
                  <a:pt x="582506" y="406400"/>
                </a:cubicBezTo>
                <a:cubicBezTo>
                  <a:pt x="587922" y="417233"/>
                  <a:pt x="593157" y="443678"/>
                  <a:pt x="596053" y="453814"/>
                </a:cubicBezTo>
                <a:cubicBezTo>
                  <a:pt x="598014" y="460679"/>
                  <a:pt x="600568" y="467361"/>
                  <a:pt x="602826" y="474134"/>
                </a:cubicBezTo>
                <a:cubicBezTo>
                  <a:pt x="600568" y="498969"/>
                  <a:pt x="599580" y="523953"/>
                  <a:pt x="596053" y="548640"/>
                </a:cubicBezTo>
                <a:cubicBezTo>
                  <a:pt x="595043" y="555708"/>
                  <a:pt x="594328" y="563911"/>
                  <a:pt x="589280" y="568960"/>
                </a:cubicBezTo>
                <a:cubicBezTo>
                  <a:pt x="577768" y="580473"/>
                  <a:pt x="562187" y="587023"/>
                  <a:pt x="548640" y="596054"/>
                </a:cubicBezTo>
                <a:lnTo>
                  <a:pt x="508000" y="623147"/>
                </a:lnTo>
                <a:cubicBezTo>
                  <a:pt x="507998" y="623149"/>
                  <a:pt x="467363" y="650239"/>
                  <a:pt x="467360" y="650240"/>
                </a:cubicBezTo>
                <a:lnTo>
                  <a:pt x="413173" y="663787"/>
                </a:lnTo>
                <a:cubicBezTo>
                  <a:pt x="380885" y="662173"/>
                  <a:pt x="286795" y="662672"/>
                  <a:pt x="237066" y="650240"/>
                </a:cubicBezTo>
                <a:cubicBezTo>
                  <a:pt x="237032" y="650232"/>
                  <a:pt x="186282" y="633312"/>
                  <a:pt x="176106" y="629920"/>
                </a:cubicBezTo>
                <a:lnTo>
                  <a:pt x="155786" y="623147"/>
                </a:lnTo>
                <a:lnTo>
                  <a:pt x="135466" y="616374"/>
                </a:lnTo>
                <a:cubicBezTo>
                  <a:pt x="99206" y="592200"/>
                  <a:pt x="120902" y="608583"/>
                  <a:pt x="74506" y="562187"/>
                </a:cubicBezTo>
                <a:lnTo>
                  <a:pt x="54186" y="541867"/>
                </a:lnTo>
                <a:cubicBezTo>
                  <a:pt x="37162" y="490792"/>
                  <a:pt x="60127" y="553748"/>
                  <a:pt x="33866" y="501227"/>
                </a:cubicBezTo>
                <a:cubicBezTo>
                  <a:pt x="30673" y="494841"/>
                  <a:pt x="29054" y="487772"/>
                  <a:pt x="27093" y="480907"/>
                </a:cubicBezTo>
                <a:cubicBezTo>
                  <a:pt x="20718" y="458592"/>
                  <a:pt x="18201" y="443220"/>
                  <a:pt x="13546" y="419947"/>
                </a:cubicBezTo>
                <a:lnTo>
                  <a:pt x="0" y="379307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r>
              <a:rPr lang="en-GB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AGO</a:t>
            </a:r>
          </a:p>
        </p:txBody>
      </p:sp>
      <p:cxnSp>
        <p:nvCxnSpPr>
          <p:cNvPr id="297" name="Straight Connector 296"/>
          <p:cNvCxnSpPr/>
          <p:nvPr/>
        </p:nvCxnSpPr>
        <p:spPr bwMode="auto">
          <a:xfrm>
            <a:off x="1778712" y="5885656"/>
            <a:ext cx="83820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 bwMode="auto">
          <a:xfrm rot="5400000">
            <a:off x="18557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 bwMode="auto">
          <a:xfrm rot="5400000">
            <a:off x="19319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 bwMode="auto">
          <a:xfrm rot="5400000">
            <a:off x="20081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 bwMode="auto">
          <a:xfrm rot="5400000">
            <a:off x="20843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 bwMode="auto">
          <a:xfrm rot="5400000">
            <a:off x="21605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 bwMode="auto">
          <a:xfrm rot="5400000">
            <a:off x="22367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 bwMode="auto">
          <a:xfrm rot="5400000">
            <a:off x="23129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 bwMode="auto">
          <a:xfrm rot="5400000">
            <a:off x="23891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 bwMode="auto">
          <a:xfrm rot="5400000">
            <a:off x="2465306" y="5808662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ight Arrow 307"/>
          <p:cNvSpPr/>
          <p:nvPr/>
        </p:nvSpPr>
        <p:spPr bwMode="auto">
          <a:xfrm rot="10800000">
            <a:off x="4067944" y="5321058"/>
            <a:ext cx="829553" cy="381000"/>
          </a:xfrm>
          <a:prstGeom prst="rightArrow">
            <a:avLst>
              <a:gd name="adj1" fmla="val 2934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9" name="Right Arrow 308"/>
          <p:cNvSpPr/>
          <p:nvPr/>
        </p:nvSpPr>
        <p:spPr bwMode="auto">
          <a:xfrm rot="5400000">
            <a:off x="2030969" y="4692449"/>
            <a:ext cx="388938" cy="381000"/>
          </a:xfrm>
          <a:prstGeom prst="rightArrow">
            <a:avLst>
              <a:gd name="adj1" fmla="val 2934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95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Viruses have suppressor proteins that interfere with RNA silencing</a:t>
            </a:r>
          </a:p>
        </p:txBody>
      </p:sp>
      <p:sp>
        <p:nvSpPr>
          <p:cNvPr id="236" name="Circular Arrow 235"/>
          <p:cNvSpPr/>
          <p:nvPr/>
        </p:nvSpPr>
        <p:spPr bwMode="auto">
          <a:xfrm rot="21304978" flipV="1">
            <a:off x="1162050" y="546100"/>
            <a:ext cx="4032250" cy="4181475"/>
          </a:xfrm>
          <a:prstGeom prst="circularArrow">
            <a:avLst>
              <a:gd name="adj1" fmla="val 6102"/>
              <a:gd name="adj2" fmla="val 681299"/>
              <a:gd name="adj3" fmla="val 20409513"/>
              <a:gd name="adj4" fmla="val 18591045"/>
              <a:gd name="adj5" fmla="val 8301"/>
            </a:avLst>
          </a:prstGeom>
          <a:solidFill>
            <a:schemeClr val="bg1"/>
          </a:solidFill>
          <a:ln w="28575"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9700" name="Group 296"/>
          <p:cNvGrpSpPr>
            <a:grpSpLocks/>
          </p:cNvGrpSpPr>
          <p:nvPr/>
        </p:nvGrpSpPr>
        <p:grpSpPr bwMode="auto">
          <a:xfrm>
            <a:off x="304800" y="1524000"/>
            <a:ext cx="8458200" cy="4572000"/>
            <a:chOff x="304800" y="1524000"/>
            <a:chExt cx="8458200" cy="4572000"/>
          </a:xfrm>
        </p:grpSpPr>
        <p:sp>
          <p:nvSpPr>
            <p:cNvPr id="261" name="Rounded Rectangle 260"/>
            <p:cNvSpPr/>
            <p:nvPr/>
          </p:nvSpPr>
          <p:spPr>
            <a:xfrm>
              <a:off x="304800" y="1524000"/>
              <a:ext cx="8458200" cy="457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5257800" y="2590800"/>
              <a:ext cx="838200" cy="15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05" name="Group 196"/>
            <p:cNvGrpSpPr>
              <a:grpSpLocks/>
            </p:cNvGrpSpPr>
            <p:nvPr/>
          </p:nvGrpSpPr>
          <p:grpSpPr bwMode="auto">
            <a:xfrm>
              <a:off x="762000" y="2514600"/>
              <a:ext cx="1828800" cy="841375"/>
              <a:chOff x="762000" y="1292501"/>
              <a:chExt cx="1828800" cy="841893"/>
            </a:xfrm>
          </p:grpSpPr>
          <p:grpSp>
            <p:nvGrpSpPr>
              <p:cNvPr id="29872" name="Group 48"/>
              <p:cNvGrpSpPr>
                <a:grpSpLocks/>
              </p:cNvGrpSpPr>
              <p:nvPr/>
            </p:nvGrpSpPr>
            <p:grpSpPr bwMode="auto">
              <a:xfrm>
                <a:off x="762000" y="1447800"/>
                <a:ext cx="1828800" cy="686594"/>
                <a:chOff x="762000" y="1447800"/>
                <a:chExt cx="1828800" cy="686594"/>
              </a:xfrm>
            </p:grpSpPr>
            <p:grpSp>
              <p:nvGrpSpPr>
                <p:cNvPr id="29878" name="Group 18"/>
                <p:cNvGrpSpPr>
                  <a:grpSpLocks/>
                </p:cNvGrpSpPr>
                <p:nvPr/>
              </p:nvGrpSpPr>
              <p:grpSpPr bwMode="auto">
                <a:xfrm>
                  <a:off x="762000" y="1447800"/>
                  <a:ext cx="1828800" cy="534988"/>
                  <a:chOff x="762000" y="1447800"/>
                  <a:chExt cx="1828800" cy="534988"/>
                </a:xfrm>
              </p:grpSpPr>
              <p:sp>
                <p:nvSpPr>
                  <p:cNvPr id="11" name="Arc 10"/>
                  <p:cNvSpPr/>
                  <p:nvPr/>
                </p:nvSpPr>
                <p:spPr>
                  <a:xfrm rot="5400000">
                    <a:off x="2012134" y="1493486"/>
                    <a:ext cx="76247" cy="138113"/>
                  </a:xfrm>
                  <a:prstGeom prst="arc">
                    <a:avLst>
                      <a:gd name="adj1" fmla="val 15909118"/>
                      <a:gd name="adj2" fmla="val 0"/>
                    </a:avLst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762000" y="1981900"/>
                    <a:ext cx="1219200" cy="1589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2133600" y="1981900"/>
                    <a:ext cx="457200" cy="1589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981200" y="1448172"/>
                    <a:ext cx="152400" cy="15249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pitchFamily="-112" charset="-128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endParaRPr lang="en-GB" altLang="en-US" smtClean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6" name="Pie 15"/>
                  <p:cNvSpPr/>
                  <p:nvPr/>
                </p:nvSpPr>
                <p:spPr>
                  <a:xfrm>
                    <a:off x="1981200" y="1448172"/>
                    <a:ext cx="152400" cy="152494"/>
                  </a:xfrm>
                  <a:prstGeom prst="pie">
                    <a:avLst>
                      <a:gd name="adj1" fmla="val 0"/>
                      <a:gd name="adj2" fmla="val 10771813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 rot="5400000" flipH="1" flipV="1">
                    <a:off x="1905653" y="1752366"/>
                    <a:ext cx="457481" cy="158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rot="5400000" flipH="1" flipV="1">
                    <a:off x="1753255" y="1752366"/>
                    <a:ext cx="455892" cy="3175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981200" y="1753160"/>
                  <a:ext cx="152400" cy="158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981200" y="1524419"/>
                  <a:ext cx="152400" cy="158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981200" y="1600666"/>
                  <a:ext cx="152400" cy="158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981200" y="1676913"/>
                  <a:ext cx="152400" cy="158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981200" y="1829407"/>
                  <a:ext cx="152400" cy="158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981200" y="1905653"/>
                  <a:ext cx="152400" cy="158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2133554" y="2056559"/>
                  <a:ext cx="152494" cy="3175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22105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22867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23629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24391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20581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19057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18295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17533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16771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16009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15247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14485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13723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>
                  <a:off x="12961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5400000">
                  <a:off x="12199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>
                  <a:off x="11437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>
                  <a:off x="10675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9913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>
                  <a:off x="9151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8389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762747" y="2057353"/>
                  <a:ext cx="152494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73" name="Group 70"/>
              <p:cNvGrpSpPr>
                <a:grpSpLocks/>
              </p:cNvGrpSpPr>
              <p:nvPr/>
            </p:nvGrpSpPr>
            <p:grpSpPr bwMode="auto">
              <a:xfrm>
                <a:off x="1808175" y="1292501"/>
                <a:ext cx="762000" cy="609600"/>
                <a:chOff x="1808175" y="1292501"/>
                <a:chExt cx="762000" cy="609600"/>
              </a:xfrm>
            </p:grpSpPr>
            <p:sp>
              <p:nvSpPr>
                <p:cNvPr id="50" name="Freeform 49"/>
                <p:cNvSpPr/>
                <p:nvPr/>
              </p:nvSpPr>
              <p:spPr bwMode="auto">
                <a:xfrm rot="3034601">
                  <a:off x="1884375" y="1216301"/>
                  <a:ext cx="609600" cy="762000"/>
                </a:xfrm>
                <a:custGeom>
                  <a:avLst/>
                  <a:gdLst>
                    <a:gd name="connsiteX0" fmla="*/ 1009650 w 2514600"/>
                    <a:gd name="connsiteY0" fmla="*/ 171450 h 3638550"/>
                    <a:gd name="connsiteX1" fmla="*/ 895350 w 2514600"/>
                    <a:gd name="connsiteY1" fmla="*/ 66675 h 3638550"/>
                    <a:gd name="connsiteX2" fmla="*/ 866775 w 2514600"/>
                    <a:gd name="connsiteY2" fmla="*/ 57150 h 3638550"/>
                    <a:gd name="connsiteX3" fmla="*/ 800100 w 2514600"/>
                    <a:gd name="connsiteY3" fmla="*/ 9525 h 3638550"/>
                    <a:gd name="connsiteX4" fmla="*/ 771525 w 2514600"/>
                    <a:gd name="connsiteY4" fmla="*/ 0 h 3638550"/>
                    <a:gd name="connsiteX5" fmla="*/ 714375 w 2514600"/>
                    <a:gd name="connsiteY5" fmla="*/ 19050 h 3638550"/>
                    <a:gd name="connsiteX6" fmla="*/ 647700 w 2514600"/>
                    <a:gd name="connsiteY6" fmla="*/ 47625 h 3638550"/>
                    <a:gd name="connsiteX7" fmla="*/ 609600 w 2514600"/>
                    <a:gd name="connsiteY7" fmla="*/ 57150 h 3638550"/>
                    <a:gd name="connsiteX8" fmla="*/ 552450 w 2514600"/>
                    <a:gd name="connsiteY8" fmla="*/ 76200 h 3638550"/>
                    <a:gd name="connsiteX9" fmla="*/ 514350 w 2514600"/>
                    <a:gd name="connsiteY9" fmla="*/ 85725 h 3638550"/>
                    <a:gd name="connsiteX10" fmla="*/ 476250 w 2514600"/>
                    <a:gd name="connsiteY10" fmla="*/ 104775 h 3638550"/>
                    <a:gd name="connsiteX11" fmla="*/ 428625 w 2514600"/>
                    <a:gd name="connsiteY11" fmla="*/ 114300 h 3638550"/>
                    <a:gd name="connsiteX12" fmla="*/ 400050 w 2514600"/>
                    <a:gd name="connsiteY12" fmla="*/ 123825 h 3638550"/>
                    <a:gd name="connsiteX13" fmla="*/ 361950 w 2514600"/>
                    <a:gd name="connsiteY13" fmla="*/ 133350 h 3638550"/>
                    <a:gd name="connsiteX14" fmla="*/ 314325 w 2514600"/>
                    <a:gd name="connsiteY14" fmla="*/ 142875 h 3638550"/>
                    <a:gd name="connsiteX15" fmla="*/ 238125 w 2514600"/>
                    <a:gd name="connsiteY15" fmla="*/ 171450 h 3638550"/>
                    <a:gd name="connsiteX16" fmla="*/ 190500 w 2514600"/>
                    <a:gd name="connsiteY16" fmla="*/ 180975 h 3638550"/>
                    <a:gd name="connsiteX17" fmla="*/ 133350 w 2514600"/>
                    <a:gd name="connsiteY17" fmla="*/ 200025 h 3638550"/>
                    <a:gd name="connsiteX18" fmla="*/ 104775 w 2514600"/>
                    <a:gd name="connsiteY18" fmla="*/ 209550 h 3638550"/>
                    <a:gd name="connsiteX19" fmla="*/ 76200 w 2514600"/>
                    <a:gd name="connsiteY19" fmla="*/ 219075 h 3638550"/>
                    <a:gd name="connsiteX20" fmla="*/ 57150 w 2514600"/>
                    <a:gd name="connsiteY20" fmla="*/ 276225 h 3638550"/>
                    <a:gd name="connsiteX21" fmla="*/ 47625 w 2514600"/>
                    <a:gd name="connsiteY21" fmla="*/ 304800 h 3638550"/>
                    <a:gd name="connsiteX22" fmla="*/ 28575 w 2514600"/>
                    <a:gd name="connsiteY22" fmla="*/ 371475 h 3638550"/>
                    <a:gd name="connsiteX23" fmla="*/ 9525 w 2514600"/>
                    <a:gd name="connsiteY23" fmla="*/ 409575 h 3638550"/>
                    <a:gd name="connsiteX24" fmla="*/ 0 w 2514600"/>
                    <a:gd name="connsiteY24" fmla="*/ 457200 h 3638550"/>
                    <a:gd name="connsiteX25" fmla="*/ 9525 w 2514600"/>
                    <a:gd name="connsiteY25" fmla="*/ 542925 h 3638550"/>
                    <a:gd name="connsiteX26" fmla="*/ 38100 w 2514600"/>
                    <a:gd name="connsiteY26" fmla="*/ 609600 h 3638550"/>
                    <a:gd name="connsiteX27" fmla="*/ 47625 w 2514600"/>
                    <a:gd name="connsiteY27" fmla="*/ 638175 h 3638550"/>
                    <a:gd name="connsiteX28" fmla="*/ 66675 w 2514600"/>
                    <a:gd name="connsiteY28" fmla="*/ 676275 h 3638550"/>
                    <a:gd name="connsiteX29" fmla="*/ 85725 w 2514600"/>
                    <a:gd name="connsiteY29" fmla="*/ 733425 h 3638550"/>
                    <a:gd name="connsiteX30" fmla="*/ 123825 w 2514600"/>
                    <a:gd name="connsiteY30" fmla="*/ 790575 h 3638550"/>
                    <a:gd name="connsiteX31" fmla="*/ 133350 w 2514600"/>
                    <a:gd name="connsiteY31" fmla="*/ 819150 h 3638550"/>
                    <a:gd name="connsiteX32" fmla="*/ 171450 w 2514600"/>
                    <a:gd name="connsiteY32" fmla="*/ 876300 h 3638550"/>
                    <a:gd name="connsiteX33" fmla="*/ 209550 w 2514600"/>
                    <a:gd name="connsiteY33" fmla="*/ 942975 h 3638550"/>
                    <a:gd name="connsiteX34" fmla="*/ 228600 w 2514600"/>
                    <a:gd name="connsiteY34" fmla="*/ 1000125 h 3638550"/>
                    <a:gd name="connsiteX35" fmla="*/ 247650 w 2514600"/>
                    <a:gd name="connsiteY35" fmla="*/ 1047750 h 3638550"/>
                    <a:gd name="connsiteX36" fmla="*/ 257175 w 2514600"/>
                    <a:gd name="connsiteY36" fmla="*/ 1095375 h 3638550"/>
                    <a:gd name="connsiteX37" fmla="*/ 266700 w 2514600"/>
                    <a:gd name="connsiteY37" fmla="*/ 1123950 h 3638550"/>
                    <a:gd name="connsiteX38" fmla="*/ 285750 w 2514600"/>
                    <a:gd name="connsiteY38" fmla="*/ 1200150 h 3638550"/>
                    <a:gd name="connsiteX39" fmla="*/ 304800 w 2514600"/>
                    <a:gd name="connsiteY39" fmla="*/ 1266825 h 3638550"/>
                    <a:gd name="connsiteX40" fmla="*/ 323850 w 2514600"/>
                    <a:gd name="connsiteY40" fmla="*/ 1323975 h 3638550"/>
                    <a:gd name="connsiteX41" fmla="*/ 342900 w 2514600"/>
                    <a:gd name="connsiteY41" fmla="*/ 1419225 h 3638550"/>
                    <a:gd name="connsiteX42" fmla="*/ 371475 w 2514600"/>
                    <a:gd name="connsiteY42" fmla="*/ 1524000 h 3638550"/>
                    <a:gd name="connsiteX43" fmla="*/ 381000 w 2514600"/>
                    <a:gd name="connsiteY43" fmla="*/ 1581150 h 3638550"/>
                    <a:gd name="connsiteX44" fmla="*/ 400050 w 2514600"/>
                    <a:gd name="connsiteY44" fmla="*/ 1809750 h 3638550"/>
                    <a:gd name="connsiteX45" fmla="*/ 390525 w 2514600"/>
                    <a:gd name="connsiteY45" fmla="*/ 1943100 h 3638550"/>
                    <a:gd name="connsiteX46" fmla="*/ 381000 w 2514600"/>
                    <a:gd name="connsiteY46" fmla="*/ 2028825 h 3638550"/>
                    <a:gd name="connsiteX47" fmla="*/ 371475 w 2514600"/>
                    <a:gd name="connsiteY47" fmla="*/ 2200275 h 3638550"/>
                    <a:gd name="connsiteX48" fmla="*/ 381000 w 2514600"/>
                    <a:gd name="connsiteY48" fmla="*/ 2305050 h 3638550"/>
                    <a:gd name="connsiteX49" fmla="*/ 352425 w 2514600"/>
                    <a:gd name="connsiteY49" fmla="*/ 2657475 h 3638550"/>
                    <a:gd name="connsiteX50" fmla="*/ 342900 w 2514600"/>
                    <a:gd name="connsiteY50" fmla="*/ 3086100 h 3638550"/>
                    <a:gd name="connsiteX51" fmla="*/ 323850 w 2514600"/>
                    <a:gd name="connsiteY51" fmla="*/ 3190875 h 3638550"/>
                    <a:gd name="connsiteX52" fmla="*/ 314325 w 2514600"/>
                    <a:gd name="connsiteY52" fmla="*/ 3248025 h 3638550"/>
                    <a:gd name="connsiteX53" fmla="*/ 323850 w 2514600"/>
                    <a:gd name="connsiteY53" fmla="*/ 3276600 h 3638550"/>
                    <a:gd name="connsiteX54" fmla="*/ 333375 w 2514600"/>
                    <a:gd name="connsiteY54" fmla="*/ 3457575 h 3638550"/>
                    <a:gd name="connsiteX55" fmla="*/ 409575 w 2514600"/>
                    <a:gd name="connsiteY55" fmla="*/ 3486150 h 3638550"/>
                    <a:gd name="connsiteX56" fmla="*/ 438150 w 2514600"/>
                    <a:gd name="connsiteY56" fmla="*/ 3495675 h 3638550"/>
                    <a:gd name="connsiteX57" fmla="*/ 504825 w 2514600"/>
                    <a:gd name="connsiteY57" fmla="*/ 3543300 h 3638550"/>
                    <a:gd name="connsiteX58" fmla="*/ 571500 w 2514600"/>
                    <a:gd name="connsiteY58" fmla="*/ 3562350 h 3638550"/>
                    <a:gd name="connsiteX59" fmla="*/ 647700 w 2514600"/>
                    <a:gd name="connsiteY59" fmla="*/ 3581400 h 3638550"/>
                    <a:gd name="connsiteX60" fmla="*/ 895350 w 2514600"/>
                    <a:gd name="connsiteY60" fmla="*/ 3571875 h 3638550"/>
                    <a:gd name="connsiteX61" fmla="*/ 1143000 w 2514600"/>
                    <a:gd name="connsiteY61" fmla="*/ 3590925 h 3638550"/>
                    <a:gd name="connsiteX62" fmla="*/ 1266825 w 2514600"/>
                    <a:gd name="connsiteY62" fmla="*/ 3600450 h 3638550"/>
                    <a:gd name="connsiteX63" fmla="*/ 1400175 w 2514600"/>
                    <a:gd name="connsiteY63" fmla="*/ 3619500 h 3638550"/>
                    <a:gd name="connsiteX64" fmla="*/ 1524000 w 2514600"/>
                    <a:gd name="connsiteY64" fmla="*/ 3638550 h 3638550"/>
                    <a:gd name="connsiteX65" fmla="*/ 1714500 w 2514600"/>
                    <a:gd name="connsiteY65" fmla="*/ 3629025 h 3638550"/>
                    <a:gd name="connsiteX66" fmla="*/ 1876425 w 2514600"/>
                    <a:gd name="connsiteY66" fmla="*/ 3609975 h 3638550"/>
                    <a:gd name="connsiteX67" fmla="*/ 1914525 w 2514600"/>
                    <a:gd name="connsiteY67" fmla="*/ 3552825 h 3638550"/>
                    <a:gd name="connsiteX68" fmla="*/ 1933575 w 2514600"/>
                    <a:gd name="connsiteY68" fmla="*/ 3486150 h 3638550"/>
                    <a:gd name="connsiteX69" fmla="*/ 1905000 w 2514600"/>
                    <a:gd name="connsiteY69" fmla="*/ 3419475 h 3638550"/>
                    <a:gd name="connsiteX70" fmla="*/ 1809750 w 2514600"/>
                    <a:gd name="connsiteY70" fmla="*/ 3390900 h 3638550"/>
                    <a:gd name="connsiteX71" fmla="*/ 1704975 w 2514600"/>
                    <a:gd name="connsiteY71" fmla="*/ 3371850 h 3638550"/>
                    <a:gd name="connsiteX72" fmla="*/ 1533525 w 2514600"/>
                    <a:gd name="connsiteY72" fmla="*/ 3352800 h 3638550"/>
                    <a:gd name="connsiteX73" fmla="*/ 1495425 w 2514600"/>
                    <a:gd name="connsiteY73" fmla="*/ 3343275 h 3638550"/>
                    <a:gd name="connsiteX74" fmla="*/ 1466850 w 2514600"/>
                    <a:gd name="connsiteY74" fmla="*/ 3324225 h 3638550"/>
                    <a:gd name="connsiteX75" fmla="*/ 1466850 w 2514600"/>
                    <a:gd name="connsiteY75" fmla="*/ 3248025 h 3638550"/>
                    <a:gd name="connsiteX76" fmla="*/ 1485900 w 2514600"/>
                    <a:gd name="connsiteY76" fmla="*/ 3219450 h 3638550"/>
                    <a:gd name="connsiteX77" fmla="*/ 1504950 w 2514600"/>
                    <a:gd name="connsiteY77" fmla="*/ 3152775 h 3638550"/>
                    <a:gd name="connsiteX78" fmla="*/ 1524000 w 2514600"/>
                    <a:gd name="connsiteY78" fmla="*/ 3067050 h 3638550"/>
                    <a:gd name="connsiteX79" fmla="*/ 1504950 w 2514600"/>
                    <a:gd name="connsiteY79" fmla="*/ 2752725 h 3638550"/>
                    <a:gd name="connsiteX80" fmla="*/ 1495425 w 2514600"/>
                    <a:gd name="connsiteY80" fmla="*/ 2695575 h 3638550"/>
                    <a:gd name="connsiteX81" fmla="*/ 1476375 w 2514600"/>
                    <a:gd name="connsiteY81" fmla="*/ 2619375 h 3638550"/>
                    <a:gd name="connsiteX82" fmla="*/ 1457325 w 2514600"/>
                    <a:gd name="connsiteY82" fmla="*/ 2552700 h 3638550"/>
                    <a:gd name="connsiteX83" fmla="*/ 1466850 w 2514600"/>
                    <a:gd name="connsiteY83" fmla="*/ 2314575 h 3638550"/>
                    <a:gd name="connsiteX84" fmla="*/ 1457325 w 2514600"/>
                    <a:gd name="connsiteY84" fmla="*/ 2190750 h 3638550"/>
                    <a:gd name="connsiteX85" fmla="*/ 1438275 w 2514600"/>
                    <a:gd name="connsiteY85" fmla="*/ 2076450 h 3638550"/>
                    <a:gd name="connsiteX86" fmla="*/ 1457325 w 2514600"/>
                    <a:gd name="connsiteY86" fmla="*/ 1809750 h 3638550"/>
                    <a:gd name="connsiteX87" fmla="*/ 1466850 w 2514600"/>
                    <a:gd name="connsiteY87" fmla="*/ 1781175 h 3638550"/>
                    <a:gd name="connsiteX88" fmla="*/ 1514475 w 2514600"/>
                    <a:gd name="connsiteY88" fmla="*/ 1704975 h 3638550"/>
                    <a:gd name="connsiteX89" fmla="*/ 1543050 w 2514600"/>
                    <a:gd name="connsiteY89" fmla="*/ 1676400 h 3638550"/>
                    <a:gd name="connsiteX90" fmla="*/ 1562100 w 2514600"/>
                    <a:gd name="connsiteY90" fmla="*/ 1638300 h 3638550"/>
                    <a:gd name="connsiteX91" fmla="*/ 1609725 w 2514600"/>
                    <a:gd name="connsiteY91" fmla="*/ 1581150 h 3638550"/>
                    <a:gd name="connsiteX92" fmla="*/ 1638300 w 2514600"/>
                    <a:gd name="connsiteY92" fmla="*/ 1543050 h 3638550"/>
                    <a:gd name="connsiteX93" fmla="*/ 1724025 w 2514600"/>
                    <a:gd name="connsiteY93" fmla="*/ 1495425 h 3638550"/>
                    <a:gd name="connsiteX94" fmla="*/ 1762125 w 2514600"/>
                    <a:gd name="connsiteY94" fmla="*/ 1476375 h 3638550"/>
                    <a:gd name="connsiteX95" fmla="*/ 2171700 w 2514600"/>
                    <a:gd name="connsiteY95" fmla="*/ 1485900 h 3638550"/>
                    <a:gd name="connsiteX96" fmla="*/ 2409825 w 2514600"/>
                    <a:gd name="connsiteY96" fmla="*/ 1485900 h 3638550"/>
                    <a:gd name="connsiteX97" fmla="*/ 2447925 w 2514600"/>
                    <a:gd name="connsiteY97" fmla="*/ 1428750 h 3638550"/>
                    <a:gd name="connsiteX98" fmla="*/ 2486025 w 2514600"/>
                    <a:gd name="connsiteY98" fmla="*/ 1295400 h 3638550"/>
                    <a:gd name="connsiteX99" fmla="*/ 2495550 w 2514600"/>
                    <a:gd name="connsiteY99" fmla="*/ 1257300 h 3638550"/>
                    <a:gd name="connsiteX100" fmla="*/ 2514600 w 2514600"/>
                    <a:gd name="connsiteY100" fmla="*/ 1047750 h 3638550"/>
                    <a:gd name="connsiteX101" fmla="*/ 2505075 w 2514600"/>
                    <a:gd name="connsiteY101" fmla="*/ 781050 h 3638550"/>
                    <a:gd name="connsiteX102" fmla="*/ 2495550 w 2514600"/>
                    <a:gd name="connsiteY102" fmla="*/ 723900 h 3638550"/>
                    <a:gd name="connsiteX103" fmla="*/ 2476500 w 2514600"/>
                    <a:gd name="connsiteY103" fmla="*/ 495300 h 3638550"/>
                    <a:gd name="connsiteX104" fmla="*/ 2457450 w 2514600"/>
                    <a:gd name="connsiteY104" fmla="*/ 400050 h 3638550"/>
                    <a:gd name="connsiteX105" fmla="*/ 2438400 w 2514600"/>
                    <a:gd name="connsiteY105" fmla="*/ 371475 h 3638550"/>
                    <a:gd name="connsiteX106" fmla="*/ 2419350 w 2514600"/>
                    <a:gd name="connsiteY106" fmla="*/ 314325 h 3638550"/>
                    <a:gd name="connsiteX107" fmla="*/ 2371725 w 2514600"/>
                    <a:gd name="connsiteY107" fmla="*/ 257175 h 3638550"/>
                    <a:gd name="connsiteX108" fmla="*/ 2295525 w 2514600"/>
                    <a:gd name="connsiteY108" fmla="*/ 180975 h 3638550"/>
                    <a:gd name="connsiteX109" fmla="*/ 2266950 w 2514600"/>
                    <a:gd name="connsiteY109" fmla="*/ 152400 h 3638550"/>
                    <a:gd name="connsiteX110" fmla="*/ 2209800 w 2514600"/>
                    <a:gd name="connsiteY110" fmla="*/ 85725 h 3638550"/>
                    <a:gd name="connsiteX111" fmla="*/ 2181225 w 2514600"/>
                    <a:gd name="connsiteY111" fmla="*/ 76200 h 3638550"/>
                    <a:gd name="connsiteX112" fmla="*/ 2105025 w 2514600"/>
                    <a:gd name="connsiteY112" fmla="*/ 47625 h 3638550"/>
                    <a:gd name="connsiteX113" fmla="*/ 2047875 w 2514600"/>
                    <a:gd name="connsiteY113" fmla="*/ 38100 h 3638550"/>
                    <a:gd name="connsiteX114" fmla="*/ 1838325 w 2514600"/>
                    <a:gd name="connsiteY114" fmla="*/ 47625 h 3638550"/>
                    <a:gd name="connsiteX115" fmla="*/ 1752600 w 2514600"/>
                    <a:gd name="connsiteY115" fmla="*/ 57150 h 3638550"/>
                    <a:gd name="connsiteX116" fmla="*/ 1495425 w 2514600"/>
                    <a:gd name="connsiteY116" fmla="*/ 76200 h 3638550"/>
                    <a:gd name="connsiteX117" fmla="*/ 1114425 w 2514600"/>
                    <a:gd name="connsiteY117" fmla="*/ 95250 h 3638550"/>
                    <a:gd name="connsiteX118" fmla="*/ 1019175 w 2514600"/>
                    <a:gd name="connsiteY118" fmla="*/ 76200 h 3638550"/>
                    <a:gd name="connsiteX119" fmla="*/ 942975 w 2514600"/>
                    <a:gd name="connsiteY119" fmla="*/ 57150 h 3638550"/>
                    <a:gd name="connsiteX120" fmla="*/ 914400 w 2514600"/>
                    <a:gd name="connsiteY120" fmla="*/ 47625 h 3638550"/>
                    <a:gd name="connsiteX121" fmla="*/ 809625 w 2514600"/>
                    <a:gd name="connsiteY121" fmla="*/ 38100 h 3638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2514600" h="3638550">
                      <a:moveTo>
                        <a:pt x="1009650" y="171450"/>
                      </a:moveTo>
                      <a:cubicBezTo>
                        <a:pt x="920874" y="112266"/>
                        <a:pt x="1082989" y="223041"/>
                        <a:pt x="895350" y="66675"/>
                      </a:cubicBezTo>
                      <a:cubicBezTo>
                        <a:pt x="887637" y="60247"/>
                        <a:pt x="876300" y="60325"/>
                        <a:pt x="866775" y="57150"/>
                      </a:cubicBezTo>
                      <a:cubicBezTo>
                        <a:pt x="858146" y="50678"/>
                        <a:pt x="814028" y="16489"/>
                        <a:pt x="800100" y="9525"/>
                      </a:cubicBezTo>
                      <a:cubicBezTo>
                        <a:pt x="791120" y="5035"/>
                        <a:pt x="781050" y="3175"/>
                        <a:pt x="771525" y="0"/>
                      </a:cubicBezTo>
                      <a:cubicBezTo>
                        <a:pt x="752475" y="6350"/>
                        <a:pt x="732336" y="10070"/>
                        <a:pt x="714375" y="19050"/>
                      </a:cubicBezTo>
                      <a:cubicBezTo>
                        <a:pt x="680508" y="35983"/>
                        <a:pt x="680402" y="38282"/>
                        <a:pt x="647700" y="47625"/>
                      </a:cubicBezTo>
                      <a:cubicBezTo>
                        <a:pt x="635113" y="51221"/>
                        <a:pt x="622139" y="53388"/>
                        <a:pt x="609600" y="57150"/>
                      </a:cubicBezTo>
                      <a:cubicBezTo>
                        <a:pt x="590366" y="62920"/>
                        <a:pt x="571931" y="71330"/>
                        <a:pt x="552450" y="76200"/>
                      </a:cubicBezTo>
                      <a:cubicBezTo>
                        <a:pt x="539750" y="79375"/>
                        <a:pt x="526607" y="81128"/>
                        <a:pt x="514350" y="85725"/>
                      </a:cubicBezTo>
                      <a:cubicBezTo>
                        <a:pt x="501055" y="90711"/>
                        <a:pt x="489720" y="100285"/>
                        <a:pt x="476250" y="104775"/>
                      </a:cubicBezTo>
                      <a:cubicBezTo>
                        <a:pt x="460891" y="109895"/>
                        <a:pt x="444331" y="110373"/>
                        <a:pt x="428625" y="114300"/>
                      </a:cubicBezTo>
                      <a:cubicBezTo>
                        <a:pt x="418885" y="116735"/>
                        <a:pt x="409704" y="121067"/>
                        <a:pt x="400050" y="123825"/>
                      </a:cubicBezTo>
                      <a:cubicBezTo>
                        <a:pt x="387463" y="127421"/>
                        <a:pt x="374729" y="130510"/>
                        <a:pt x="361950" y="133350"/>
                      </a:cubicBezTo>
                      <a:cubicBezTo>
                        <a:pt x="346146" y="136862"/>
                        <a:pt x="330031" y="138948"/>
                        <a:pt x="314325" y="142875"/>
                      </a:cubicBezTo>
                      <a:cubicBezTo>
                        <a:pt x="277308" y="152129"/>
                        <a:pt x="281826" y="158340"/>
                        <a:pt x="238125" y="171450"/>
                      </a:cubicBezTo>
                      <a:cubicBezTo>
                        <a:pt x="222618" y="176102"/>
                        <a:pt x="206119" y="176715"/>
                        <a:pt x="190500" y="180975"/>
                      </a:cubicBezTo>
                      <a:cubicBezTo>
                        <a:pt x="171127" y="186259"/>
                        <a:pt x="152400" y="193675"/>
                        <a:pt x="133350" y="200025"/>
                      </a:cubicBezTo>
                      <a:lnTo>
                        <a:pt x="104775" y="209550"/>
                      </a:lnTo>
                      <a:lnTo>
                        <a:pt x="76200" y="219075"/>
                      </a:lnTo>
                      <a:lnTo>
                        <a:pt x="57150" y="276225"/>
                      </a:lnTo>
                      <a:cubicBezTo>
                        <a:pt x="53975" y="285750"/>
                        <a:pt x="50060" y="295060"/>
                        <a:pt x="47625" y="304800"/>
                      </a:cubicBezTo>
                      <a:cubicBezTo>
                        <a:pt x="42792" y="324134"/>
                        <a:pt x="36774" y="352344"/>
                        <a:pt x="28575" y="371475"/>
                      </a:cubicBezTo>
                      <a:cubicBezTo>
                        <a:pt x="22982" y="384526"/>
                        <a:pt x="15875" y="396875"/>
                        <a:pt x="9525" y="409575"/>
                      </a:cubicBezTo>
                      <a:cubicBezTo>
                        <a:pt x="6350" y="425450"/>
                        <a:pt x="0" y="441011"/>
                        <a:pt x="0" y="457200"/>
                      </a:cubicBezTo>
                      <a:cubicBezTo>
                        <a:pt x="0" y="485951"/>
                        <a:pt x="4798" y="514565"/>
                        <a:pt x="9525" y="542925"/>
                      </a:cubicBezTo>
                      <a:cubicBezTo>
                        <a:pt x="13586" y="567294"/>
                        <a:pt x="28637" y="587519"/>
                        <a:pt x="38100" y="609600"/>
                      </a:cubicBezTo>
                      <a:cubicBezTo>
                        <a:pt x="42055" y="618828"/>
                        <a:pt x="43670" y="628947"/>
                        <a:pt x="47625" y="638175"/>
                      </a:cubicBezTo>
                      <a:cubicBezTo>
                        <a:pt x="53218" y="651226"/>
                        <a:pt x="61402" y="663092"/>
                        <a:pt x="66675" y="676275"/>
                      </a:cubicBezTo>
                      <a:cubicBezTo>
                        <a:pt x="74133" y="694919"/>
                        <a:pt x="74586" y="716717"/>
                        <a:pt x="85725" y="733425"/>
                      </a:cubicBezTo>
                      <a:cubicBezTo>
                        <a:pt x="98425" y="752475"/>
                        <a:pt x="116585" y="768855"/>
                        <a:pt x="123825" y="790575"/>
                      </a:cubicBezTo>
                      <a:cubicBezTo>
                        <a:pt x="127000" y="800100"/>
                        <a:pt x="128474" y="810373"/>
                        <a:pt x="133350" y="819150"/>
                      </a:cubicBezTo>
                      <a:cubicBezTo>
                        <a:pt x="144469" y="839164"/>
                        <a:pt x="164210" y="854580"/>
                        <a:pt x="171450" y="876300"/>
                      </a:cubicBezTo>
                      <a:cubicBezTo>
                        <a:pt x="185995" y="919935"/>
                        <a:pt x="174951" y="896843"/>
                        <a:pt x="209550" y="942975"/>
                      </a:cubicBezTo>
                      <a:cubicBezTo>
                        <a:pt x="215900" y="962025"/>
                        <a:pt x="221142" y="981481"/>
                        <a:pt x="228600" y="1000125"/>
                      </a:cubicBezTo>
                      <a:cubicBezTo>
                        <a:pt x="234950" y="1016000"/>
                        <a:pt x="242737" y="1031373"/>
                        <a:pt x="247650" y="1047750"/>
                      </a:cubicBezTo>
                      <a:cubicBezTo>
                        <a:pt x="252302" y="1063257"/>
                        <a:pt x="253248" y="1079669"/>
                        <a:pt x="257175" y="1095375"/>
                      </a:cubicBezTo>
                      <a:cubicBezTo>
                        <a:pt x="259610" y="1105115"/>
                        <a:pt x="264058" y="1114264"/>
                        <a:pt x="266700" y="1123950"/>
                      </a:cubicBezTo>
                      <a:cubicBezTo>
                        <a:pt x="273589" y="1149209"/>
                        <a:pt x="277471" y="1175312"/>
                        <a:pt x="285750" y="1200150"/>
                      </a:cubicBezTo>
                      <a:cubicBezTo>
                        <a:pt x="317761" y="1296182"/>
                        <a:pt x="268920" y="1147224"/>
                        <a:pt x="304800" y="1266825"/>
                      </a:cubicBezTo>
                      <a:cubicBezTo>
                        <a:pt x="310570" y="1286059"/>
                        <a:pt x="319912" y="1304284"/>
                        <a:pt x="323850" y="1323975"/>
                      </a:cubicBezTo>
                      <a:cubicBezTo>
                        <a:pt x="330200" y="1355725"/>
                        <a:pt x="332661" y="1388508"/>
                        <a:pt x="342900" y="1419225"/>
                      </a:cubicBezTo>
                      <a:cubicBezTo>
                        <a:pt x="363730" y="1481714"/>
                        <a:pt x="360705" y="1464762"/>
                        <a:pt x="371475" y="1524000"/>
                      </a:cubicBezTo>
                      <a:cubicBezTo>
                        <a:pt x="374930" y="1543001"/>
                        <a:pt x="379078" y="1561933"/>
                        <a:pt x="381000" y="1581150"/>
                      </a:cubicBezTo>
                      <a:cubicBezTo>
                        <a:pt x="388608" y="1657235"/>
                        <a:pt x="400050" y="1809750"/>
                        <a:pt x="400050" y="1809750"/>
                      </a:cubicBezTo>
                      <a:cubicBezTo>
                        <a:pt x="396875" y="1854200"/>
                        <a:pt x="394385" y="1898704"/>
                        <a:pt x="390525" y="1943100"/>
                      </a:cubicBezTo>
                      <a:cubicBezTo>
                        <a:pt x="388034" y="1971743"/>
                        <a:pt x="383124" y="2000153"/>
                        <a:pt x="381000" y="2028825"/>
                      </a:cubicBezTo>
                      <a:cubicBezTo>
                        <a:pt x="376772" y="2085907"/>
                        <a:pt x="374650" y="2143125"/>
                        <a:pt x="371475" y="2200275"/>
                      </a:cubicBezTo>
                      <a:cubicBezTo>
                        <a:pt x="374650" y="2235200"/>
                        <a:pt x="381923" y="2269993"/>
                        <a:pt x="381000" y="2305050"/>
                      </a:cubicBezTo>
                      <a:cubicBezTo>
                        <a:pt x="378324" y="2406734"/>
                        <a:pt x="363550" y="2546222"/>
                        <a:pt x="352425" y="2657475"/>
                      </a:cubicBezTo>
                      <a:cubicBezTo>
                        <a:pt x="349250" y="2800350"/>
                        <a:pt x="348392" y="2943295"/>
                        <a:pt x="342900" y="3086100"/>
                      </a:cubicBezTo>
                      <a:cubicBezTo>
                        <a:pt x="340594" y="3146056"/>
                        <a:pt x="333531" y="3142469"/>
                        <a:pt x="323850" y="3190875"/>
                      </a:cubicBezTo>
                      <a:cubicBezTo>
                        <a:pt x="320062" y="3209813"/>
                        <a:pt x="317500" y="3228975"/>
                        <a:pt x="314325" y="3248025"/>
                      </a:cubicBezTo>
                      <a:cubicBezTo>
                        <a:pt x="317500" y="3257550"/>
                        <a:pt x="322941" y="3266601"/>
                        <a:pt x="323850" y="3276600"/>
                      </a:cubicBezTo>
                      <a:cubicBezTo>
                        <a:pt x="329319" y="3336760"/>
                        <a:pt x="322072" y="3398233"/>
                        <a:pt x="333375" y="3457575"/>
                      </a:cubicBezTo>
                      <a:cubicBezTo>
                        <a:pt x="337295" y="3478155"/>
                        <a:pt x="404642" y="3484917"/>
                        <a:pt x="409575" y="3486150"/>
                      </a:cubicBezTo>
                      <a:cubicBezTo>
                        <a:pt x="419315" y="3488585"/>
                        <a:pt x="429170" y="3491185"/>
                        <a:pt x="438150" y="3495675"/>
                      </a:cubicBezTo>
                      <a:cubicBezTo>
                        <a:pt x="467634" y="3510417"/>
                        <a:pt x="474624" y="3526042"/>
                        <a:pt x="504825" y="3543300"/>
                      </a:cubicBezTo>
                      <a:cubicBezTo>
                        <a:pt x="516244" y="3549825"/>
                        <a:pt x="562221" y="3559699"/>
                        <a:pt x="571500" y="3562350"/>
                      </a:cubicBezTo>
                      <a:cubicBezTo>
                        <a:pt x="639841" y="3581876"/>
                        <a:pt x="550874" y="3562035"/>
                        <a:pt x="647700" y="3581400"/>
                      </a:cubicBezTo>
                      <a:cubicBezTo>
                        <a:pt x="730250" y="3578225"/>
                        <a:pt x="812754" y="3570287"/>
                        <a:pt x="895350" y="3571875"/>
                      </a:cubicBezTo>
                      <a:cubicBezTo>
                        <a:pt x="978129" y="3573467"/>
                        <a:pt x="1060450" y="3584575"/>
                        <a:pt x="1143000" y="3590925"/>
                      </a:cubicBezTo>
                      <a:cubicBezTo>
                        <a:pt x="1184275" y="3594100"/>
                        <a:pt x="1225844" y="3594596"/>
                        <a:pt x="1266825" y="3600450"/>
                      </a:cubicBezTo>
                      <a:cubicBezTo>
                        <a:pt x="1311275" y="3606800"/>
                        <a:pt x="1355885" y="3612118"/>
                        <a:pt x="1400175" y="3619500"/>
                      </a:cubicBezTo>
                      <a:cubicBezTo>
                        <a:pt x="1479470" y="3632716"/>
                        <a:pt x="1438206" y="3626294"/>
                        <a:pt x="1524000" y="3638550"/>
                      </a:cubicBezTo>
                      <a:lnTo>
                        <a:pt x="1714500" y="3629025"/>
                      </a:lnTo>
                      <a:cubicBezTo>
                        <a:pt x="1851282" y="3620979"/>
                        <a:pt x="1807057" y="3633098"/>
                        <a:pt x="1876425" y="3609975"/>
                      </a:cubicBezTo>
                      <a:cubicBezTo>
                        <a:pt x="1889125" y="3590925"/>
                        <a:pt x="1908972" y="3575037"/>
                        <a:pt x="1914525" y="3552825"/>
                      </a:cubicBezTo>
                      <a:cubicBezTo>
                        <a:pt x="1926485" y="3504985"/>
                        <a:pt x="1919910" y="3527144"/>
                        <a:pt x="1933575" y="3486150"/>
                      </a:cubicBezTo>
                      <a:cubicBezTo>
                        <a:pt x="1929074" y="3468147"/>
                        <a:pt x="1924490" y="3431656"/>
                        <a:pt x="1905000" y="3419475"/>
                      </a:cubicBezTo>
                      <a:cubicBezTo>
                        <a:pt x="1891900" y="3411287"/>
                        <a:pt x="1830518" y="3395515"/>
                        <a:pt x="1809750" y="3390900"/>
                      </a:cubicBezTo>
                      <a:cubicBezTo>
                        <a:pt x="1784670" y="3385327"/>
                        <a:pt x="1728608" y="3374804"/>
                        <a:pt x="1704975" y="3371850"/>
                      </a:cubicBezTo>
                      <a:cubicBezTo>
                        <a:pt x="1646276" y="3364513"/>
                        <a:pt x="1591632" y="3362485"/>
                        <a:pt x="1533525" y="3352800"/>
                      </a:cubicBezTo>
                      <a:cubicBezTo>
                        <a:pt x="1520612" y="3350648"/>
                        <a:pt x="1508125" y="3346450"/>
                        <a:pt x="1495425" y="3343275"/>
                      </a:cubicBezTo>
                      <a:cubicBezTo>
                        <a:pt x="1485900" y="3336925"/>
                        <a:pt x="1474001" y="3333164"/>
                        <a:pt x="1466850" y="3324225"/>
                      </a:cubicBezTo>
                      <a:cubicBezTo>
                        <a:pt x="1449909" y="3303049"/>
                        <a:pt x="1459059" y="3268801"/>
                        <a:pt x="1466850" y="3248025"/>
                      </a:cubicBezTo>
                      <a:cubicBezTo>
                        <a:pt x="1470870" y="3237306"/>
                        <a:pt x="1480780" y="3229689"/>
                        <a:pt x="1485900" y="3219450"/>
                      </a:cubicBezTo>
                      <a:cubicBezTo>
                        <a:pt x="1493513" y="3204225"/>
                        <a:pt x="1500881" y="3167017"/>
                        <a:pt x="1504950" y="3152775"/>
                      </a:cubicBezTo>
                      <a:cubicBezTo>
                        <a:pt x="1523709" y="3087120"/>
                        <a:pt x="1506811" y="3170187"/>
                        <a:pt x="1524000" y="3067050"/>
                      </a:cubicBezTo>
                      <a:cubicBezTo>
                        <a:pt x="1500317" y="2877582"/>
                        <a:pt x="1528859" y="3123315"/>
                        <a:pt x="1504950" y="2752725"/>
                      </a:cubicBezTo>
                      <a:cubicBezTo>
                        <a:pt x="1503707" y="2733452"/>
                        <a:pt x="1499472" y="2714459"/>
                        <a:pt x="1495425" y="2695575"/>
                      </a:cubicBezTo>
                      <a:cubicBezTo>
                        <a:pt x="1489939" y="2669974"/>
                        <a:pt x="1484654" y="2644213"/>
                        <a:pt x="1476375" y="2619375"/>
                      </a:cubicBezTo>
                      <a:cubicBezTo>
                        <a:pt x="1462710" y="2578381"/>
                        <a:pt x="1469285" y="2600540"/>
                        <a:pt x="1457325" y="2552700"/>
                      </a:cubicBezTo>
                      <a:cubicBezTo>
                        <a:pt x="1460500" y="2473325"/>
                        <a:pt x="1466850" y="2394013"/>
                        <a:pt x="1466850" y="2314575"/>
                      </a:cubicBezTo>
                      <a:cubicBezTo>
                        <a:pt x="1466850" y="2273178"/>
                        <a:pt x="1461250" y="2231960"/>
                        <a:pt x="1457325" y="2190750"/>
                      </a:cubicBezTo>
                      <a:cubicBezTo>
                        <a:pt x="1450464" y="2118712"/>
                        <a:pt x="1451815" y="2130612"/>
                        <a:pt x="1438275" y="2076450"/>
                      </a:cubicBezTo>
                      <a:cubicBezTo>
                        <a:pt x="1441820" y="2002015"/>
                        <a:pt x="1440731" y="1892722"/>
                        <a:pt x="1457325" y="1809750"/>
                      </a:cubicBezTo>
                      <a:cubicBezTo>
                        <a:pt x="1459294" y="1799905"/>
                        <a:pt x="1462895" y="1790403"/>
                        <a:pt x="1466850" y="1781175"/>
                      </a:cubicBezTo>
                      <a:cubicBezTo>
                        <a:pt x="1480788" y="1748652"/>
                        <a:pt x="1491033" y="1732324"/>
                        <a:pt x="1514475" y="1704975"/>
                      </a:cubicBezTo>
                      <a:cubicBezTo>
                        <a:pt x="1523241" y="1694748"/>
                        <a:pt x="1535220" y="1687361"/>
                        <a:pt x="1543050" y="1676400"/>
                      </a:cubicBezTo>
                      <a:cubicBezTo>
                        <a:pt x="1551303" y="1664846"/>
                        <a:pt x="1555055" y="1650628"/>
                        <a:pt x="1562100" y="1638300"/>
                      </a:cubicBezTo>
                      <a:cubicBezTo>
                        <a:pt x="1586159" y="1596196"/>
                        <a:pt x="1575953" y="1620550"/>
                        <a:pt x="1609725" y="1581150"/>
                      </a:cubicBezTo>
                      <a:cubicBezTo>
                        <a:pt x="1620056" y="1569097"/>
                        <a:pt x="1626435" y="1553597"/>
                        <a:pt x="1638300" y="1543050"/>
                      </a:cubicBezTo>
                      <a:cubicBezTo>
                        <a:pt x="1695911" y="1491841"/>
                        <a:pt x="1677191" y="1515497"/>
                        <a:pt x="1724025" y="1495425"/>
                      </a:cubicBezTo>
                      <a:cubicBezTo>
                        <a:pt x="1737076" y="1489832"/>
                        <a:pt x="1749425" y="1482725"/>
                        <a:pt x="1762125" y="1476375"/>
                      </a:cubicBezTo>
                      <a:lnTo>
                        <a:pt x="2171700" y="1485900"/>
                      </a:lnTo>
                      <a:cubicBezTo>
                        <a:pt x="2399574" y="1494499"/>
                        <a:pt x="2107768" y="1506037"/>
                        <a:pt x="2409825" y="1485900"/>
                      </a:cubicBezTo>
                      <a:cubicBezTo>
                        <a:pt x="2422525" y="1466850"/>
                        <a:pt x="2440685" y="1450470"/>
                        <a:pt x="2447925" y="1428750"/>
                      </a:cubicBezTo>
                      <a:cubicBezTo>
                        <a:pt x="2475254" y="1346762"/>
                        <a:pt x="2462105" y="1391081"/>
                        <a:pt x="2486025" y="1295400"/>
                      </a:cubicBezTo>
                      <a:cubicBezTo>
                        <a:pt x="2489200" y="1282700"/>
                        <a:pt x="2493926" y="1270290"/>
                        <a:pt x="2495550" y="1257300"/>
                      </a:cubicBezTo>
                      <a:cubicBezTo>
                        <a:pt x="2510602" y="1136881"/>
                        <a:pt x="2503251" y="1206633"/>
                        <a:pt x="2514600" y="1047750"/>
                      </a:cubicBezTo>
                      <a:cubicBezTo>
                        <a:pt x="2511425" y="958850"/>
                        <a:pt x="2510299" y="869853"/>
                        <a:pt x="2505075" y="781050"/>
                      </a:cubicBezTo>
                      <a:cubicBezTo>
                        <a:pt x="2503941" y="761771"/>
                        <a:pt x="2497807" y="743080"/>
                        <a:pt x="2495550" y="723900"/>
                      </a:cubicBezTo>
                      <a:cubicBezTo>
                        <a:pt x="2479243" y="585290"/>
                        <a:pt x="2492296" y="645365"/>
                        <a:pt x="2476500" y="495300"/>
                      </a:cubicBezTo>
                      <a:cubicBezTo>
                        <a:pt x="2475401" y="484856"/>
                        <a:pt x="2464489" y="416474"/>
                        <a:pt x="2457450" y="400050"/>
                      </a:cubicBezTo>
                      <a:cubicBezTo>
                        <a:pt x="2452941" y="389528"/>
                        <a:pt x="2443049" y="381936"/>
                        <a:pt x="2438400" y="371475"/>
                      </a:cubicBezTo>
                      <a:cubicBezTo>
                        <a:pt x="2430245" y="353125"/>
                        <a:pt x="2433549" y="328524"/>
                        <a:pt x="2419350" y="314325"/>
                      </a:cubicBezTo>
                      <a:cubicBezTo>
                        <a:pt x="2257847" y="152822"/>
                        <a:pt x="2504335" y="403046"/>
                        <a:pt x="2371725" y="257175"/>
                      </a:cubicBezTo>
                      <a:cubicBezTo>
                        <a:pt x="2347562" y="230596"/>
                        <a:pt x="2320925" y="206375"/>
                        <a:pt x="2295525" y="180975"/>
                      </a:cubicBezTo>
                      <a:cubicBezTo>
                        <a:pt x="2286000" y="171450"/>
                        <a:pt x="2275032" y="163176"/>
                        <a:pt x="2266950" y="152400"/>
                      </a:cubicBezTo>
                      <a:cubicBezTo>
                        <a:pt x="2253745" y="134794"/>
                        <a:pt x="2229700" y="98992"/>
                        <a:pt x="2209800" y="85725"/>
                      </a:cubicBezTo>
                      <a:cubicBezTo>
                        <a:pt x="2201446" y="80156"/>
                        <a:pt x="2190626" y="79725"/>
                        <a:pt x="2181225" y="76200"/>
                      </a:cubicBezTo>
                      <a:cubicBezTo>
                        <a:pt x="2170439" y="72155"/>
                        <a:pt x="2122714" y="51556"/>
                        <a:pt x="2105025" y="47625"/>
                      </a:cubicBezTo>
                      <a:cubicBezTo>
                        <a:pt x="2086172" y="43435"/>
                        <a:pt x="2066925" y="41275"/>
                        <a:pt x="2047875" y="38100"/>
                      </a:cubicBezTo>
                      <a:lnTo>
                        <a:pt x="1838325" y="47625"/>
                      </a:lnTo>
                      <a:cubicBezTo>
                        <a:pt x="1809634" y="49476"/>
                        <a:pt x="1781252" y="54762"/>
                        <a:pt x="1752600" y="57150"/>
                      </a:cubicBezTo>
                      <a:lnTo>
                        <a:pt x="1495425" y="76200"/>
                      </a:lnTo>
                      <a:cubicBezTo>
                        <a:pt x="1254161" y="89604"/>
                        <a:pt x="1381154" y="83126"/>
                        <a:pt x="1114425" y="95250"/>
                      </a:cubicBezTo>
                      <a:cubicBezTo>
                        <a:pt x="1082675" y="88900"/>
                        <a:pt x="1050587" y="84053"/>
                        <a:pt x="1019175" y="76200"/>
                      </a:cubicBezTo>
                      <a:cubicBezTo>
                        <a:pt x="993775" y="69850"/>
                        <a:pt x="967813" y="65429"/>
                        <a:pt x="942975" y="57150"/>
                      </a:cubicBezTo>
                      <a:cubicBezTo>
                        <a:pt x="933450" y="53975"/>
                        <a:pt x="924245" y="49594"/>
                        <a:pt x="914400" y="47625"/>
                      </a:cubicBezTo>
                      <a:cubicBezTo>
                        <a:pt x="857795" y="36304"/>
                        <a:pt x="857367" y="38100"/>
                        <a:pt x="809625" y="38100"/>
                      </a:cubicBezTo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latin typeface="Calibri" pitchFamily="34" charset="0"/>
                  </a:endParaRPr>
                </a:p>
              </p:txBody>
            </p:sp>
            <p:sp>
              <p:nvSpPr>
                <p:cNvPr id="29877" name="TextBox 47"/>
                <p:cNvSpPr txBox="1">
                  <a:spLocks noChangeArrowheads="1"/>
                </p:cNvSpPr>
                <p:nvPr/>
              </p:nvSpPr>
              <p:spPr bwMode="auto">
                <a:xfrm rot="-2217839">
                  <a:off x="1922485" y="1353192"/>
                  <a:ext cx="50045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/>
                  <a:r>
                    <a:rPr lang="en-GB" altLang="en-US" sz="1200" b="1">
                      <a:solidFill>
                        <a:schemeClr val="bg1"/>
                      </a:solidFill>
                    </a:rPr>
                    <a:t>DCL</a:t>
                  </a:r>
                </a:p>
              </p:txBody>
            </p:sp>
          </p:grpSp>
        </p:grpSp>
        <p:grpSp>
          <p:nvGrpSpPr>
            <p:cNvPr id="29706" name="Group 96"/>
            <p:cNvGrpSpPr>
              <a:grpSpLocks/>
            </p:cNvGrpSpPr>
            <p:nvPr/>
          </p:nvGrpSpPr>
          <p:grpSpPr bwMode="auto">
            <a:xfrm>
              <a:off x="1905000" y="3962400"/>
              <a:ext cx="914400" cy="153988"/>
              <a:chOff x="1905000" y="2971800"/>
              <a:chExt cx="914400" cy="153988"/>
            </a:xfrm>
          </p:grpSpPr>
          <p:grpSp>
            <p:nvGrpSpPr>
              <p:cNvPr id="29859" name="Group 74"/>
              <p:cNvGrpSpPr>
                <a:grpSpLocks/>
              </p:cNvGrpSpPr>
              <p:nvPr/>
            </p:nvGrpSpPr>
            <p:grpSpPr bwMode="auto">
              <a:xfrm>
                <a:off x="1905000" y="2971800"/>
                <a:ext cx="914400" cy="153988"/>
                <a:chOff x="3048000" y="1828800"/>
                <a:chExt cx="914400" cy="153988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200400" y="1828800"/>
                  <a:ext cx="7620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048000" y="1981200"/>
                  <a:ext cx="8382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3124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3201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>
                  <a:off x="3277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3353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3429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3505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5400000">
                  <a:off x="3582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3658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5400000">
                  <a:off x="3734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Straight Connector 95"/>
              <p:cNvCxnSpPr/>
              <p:nvPr/>
            </p:nvCxnSpPr>
            <p:spPr>
              <a:xfrm rot="5400000">
                <a:off x="2667794" y="3047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7" name="Group 201"/>
            <p:cNvGrpSpPr>
              <a:grpSpLocks/>
            </p:cNvGrpSpPr>
            <p:nvPr/>
          </p:nvGrpSpPr>
          <p:grpSpPr bwMode="auto">
            <a:xfrm>
              <a:off x="5257800" y="2209800"/>
              <a:ext cx="2438400" cy="587375"/>
              <a:chOff x="5257800" y="2209800"/>
              <a:chExt cx="2438400" cy="587346"/>
            </a:xfrm>
          </p:grpSpPr>
          <p:sp>
            <p:nvSpPr>
              <p:cNvPr id="101" name="Freeform 100"/>
              <p:cNvSpPr/>
              <p:nvPr/>
            </p:nvSpPr>
            <p:spPr bwMode="auto">
              <a:xfrm>
                <a:off x="6400800" y="2209800"/>
                <a:ext cx="527431" cy="587346"/>
              </a:xfrm>
              <a:custGeom>
                <a:avLst/>
                <a:gdLst>
                  <a:gd name="connsiteX0" fmla="*/ 0 w 602826"/>
                  <a:gd name="connsiteY0" fmla="*/ 379307 h 663787"/>
                  <a:gd name="connsiteX1" fmla="*/ 20320 w 602826"/>
                  <a:gd name="connsiteY1" fmla="*/ 365760 h 663787"/>
                  <a:gd name="connsiteX2" fmla="*/ 67733 w 602826"/>
                  <a:gd name="connsiteY2" fmla="*/ 338667 h 663787"/>
                  <a:gd name="connsiteX3" fmla="*/ 67733 w 602826"/>
                  <a:gd name="connsiteY3" fmla="*/ 169334 h 663787"/>
                  <a:gd name="connsiteX4" fmla="*/ 74506 w 602826"/>
                  <a:gd name="connsiteY4" fmla="*/ 121920 h 663787"/>
                  <a:gd name="connsiteX5" fmla="*/ 115146 w 602826"/>
                  <a:gd name="connsiteY5" fmla="*/ 81280 h 663787"/>
                  <a:gd name="connsiteX6" fmla="*/ 155786 w 602826"/>
                  <a:gd name="connsiteY6" fmla="*/ 54187 h 663787"/>
                  <a:gd name="connsiteX7" fmla="*/ 230293 w 602826"/>
                  <a:gd name="connsiteY7" fmla="*/ 6774 h 663787"/>
                  <a:gd name="connsiteX8" fmla="*/ 264160 w 602826"/>
                  <a:gd name="connsiteY8" fmla="*/ 0 h 663787"/>
                  <a:gd name="connsiteX9" fmla="*/ 338666 w 602826"/>
                  <a:gd name="connsiteY9" fmla="*/ 6774 h 663787"/>
                  <a:gd name="connsiteX10" fmla="*/ 399626 w 602826"/>
                  <a:gd name="connsiteY10" fmla="*/ 20320 h 663787"/>
                  <a:gd name="connsiteX11" fmla="*/ 426720 w 602826"/>
                  <a:gd name="connsiteY11" fmla="*/ 33867 h 663787"/>
                  <a:gd name="connsiteX12" fmla="*/ 480906 w 602826"/>
                  <a:gd name="connsiteY12" fmla="*/ 54187 h 663787"/>
                  <a:gd name="connsiteX13" fmla="*/ 521546 w 602826"/>
                  <a:gd name="connsiteY13" fmla="*/ 81280 h 663787"/>
                  <a:gd name="connsiteX14" fmla="*/ 541866 w 602826"/>
                  <a:gd name="connsiteY14" fmla="*/ 94827 h 663787"/>
                  <a:gd name="connsiteX15" fmla="*/ 582506 w 602826"/>
                  <a:gd name="connsiteY15" fmla="*/ 135467 h 663787"/>
                  <a:gd name="connsiteX16" fmla="*/ 596053 w 602826"/>
                  <a:gd name="connsiteY16" fmla="*/ 176107 h 663787"/>
                  <a:gd name="connsiteX17" fmla="*/ 602826 w 602826"/>
                  <a:gd name="connsiteY17" fmla="*/ 196427 h 663787"/>
                  <a:gd name="connsiteX18" fmla="*/ 562186 w 602826"/>
                  <a:gd name="connsiteY18" fmla="*/ 277707 h 663787"/>
                  <a:gd name="connsiteX19" fmla="*/ 548640 w 602826"/>
                  <a:gd name="connsiteY19" fmla="*/ 298027 h 663787"/>
                  <a:gd name="connsiteX20" fmla="*/ 535093 w 602826"/>
                  <a:gd name="connsiteY20" fmla="*/ 318347 h 663787"/>
                  <a:gd name="connsiteX21" fmla="*/ 562186 w 602826"/>
                  <a:gd name="connsiteY21" fmla="*/ 365760 h 663787"/>
                  <a:gd name="connsiteX22" fmla="*/ 568960 w 602826"/>
                  <a:gd name="connsiteY22" fmla="*/ 386080 h 663787"/>
                  <a:gd name="connsiteX23" fmla="*/ 582506 w 602826"/>
                  <a:gd name="connsiteY23" fmla="*/ 406400 h 663787"/>
                  <a:gd name="connsiteX24" fmla="*/ 596053 w 602826"/>
                  <a:gd name="connsiteY24" fmla="*/ 453814 h 663787"/>
                  <a:gd name="connsiteX25" fmla="*/ 602826 w 602826"/>
                  <a:gd name="connsiteY25" fmla="*/ 474134 h 663787"/>
                  <a:gd name="connsiteX26" fmla="*/ 596053 w 602826"/>
                  <a:gd name="connsiteY26" fmla="*/ 548640 h 663787"/>
                  <a:gd name="connsiteX27" fmla="*/ 589280 w 602826"/>
                  <a:gd name="connsiteY27" fmla="*/ 568960 h 663787"/>
                  <a:gd name="connsiteX28" fmla="*/ 548640 w 602826"/>
                  <a:gd name="connsiteY28" fmla="*/ 596054 h 663787"/>
                  <a:gd name="connsiteX29" fmla="*/ 508000 w 602826"/>
                  <a:gd name="connsiteY29" fmla="*/ 623147 h 663787"/>
                  <a:gd name="connsiteX30" fmla="*/ 467360 w 602826"/>
                  <a:gd name="connsiteY30" fmla="*/ 650240 h 663787"/>
                  <a:gd name="connsiteX31" fmla="*/ 413173 w 602826"/>
                  <a:gd name="connsiteY31" fmla="*/ 663787 h 663787"/>
                  <a:gd name="connsiteX32" fmla="*/ 237066 w 602826"/>
                  <a:gd name="connsiteY32" fmla="*/ 650240 h 663787"/>
                  <a:gd name="connsiteX33" fmla="*/ 176106 w 602826"/>
                  <a:gd name="connsiteY33" fmla="*/ 629920 h 663787"/>
                  <a:gd name="connsiteX34" fmla="*/ 155786 w 602826"/>
                  <a:gd name="connsiteY34" fmla="*/ 623147 h 663787"/>
                  <a:gd name="connsiteX35" fmla="*/ 135466 w 602826"/>
                  <a:gd name="connsiteY35" fmla="*/ 616374 h 663787"/>
                  <a:gd name="connsiteX36" fmla="*/ 74506 w 602826"/>
                  <a:gd name="connsiteY36" fmla="*/ 562187 h 663787"/>
                  <a:gd name="connsiteX37" fmla="*/ 54186 w 602826"/>
                  <a:gd name="connsiteY37" fmla="*/ 541867 h 663787"/>
                  <a:gd name="connsiteX38" fmla="*/ 33866 w 602826"/>
                  <a:gd name="connsiteY38" fmla="*/ 501227 h 663787"/>
                  <a:gd name="connsiteX39" fmla="*/ 27093 w 602826"/>
                  <a:gd name="connsiteY39" fmla="*/ 480907 h 663787"/>
                  <a:gd name="connsiteX40" fmla="*/ 13546 w 602826"/>
                  <a:gd name="connsiteY40" fmla="*/ 419947 h 663787"/>
                  <a:gd name="connsiteX41" fmla="*/ 0 w 602826"/>
                  <a:gd name="connsiteY41" fmla="*/ 379307 h 66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02826" h="663787">
                    <a:moveTo>
                      <a:pt x="0" y="379307"/>
                    </a:moveTo>
                    <a:cubicBezTo>
                      <a:pt x="6773" y="374791"/>
                      <a:pt x="13252" y="369799"/>
                      <a:pt x="20320" y="365760"/>
                    </a:cubicBezTo>
                    <a:cubicBezTo>
                      <a:pt x="80475" y="331386"/>
                      <a:pt x="18226" y="371672"/>
                      <a:pt x="67733" y="338667"/>
                    </a:cubicBezTo>
                    <a:cubicBezTo>
                      <a:pt x="56051" y="256891"/>
                      <a:pt x="57914" y="292073"/>
                      <a:pt x="67733" y="169334"/>
                    </a:cubicBezTo>
                    <a:cubicBezTo>
                      <a:pt x="69006" y="153420"/>
                      <a:pt x="69919" y="137212"/>
                      <a:pt x="74506" y="121920"/>
                    </a:cubicBezTo>
                    <a:cubicBezTo>
                      <a:pt x="80697" y="101284"/>
                      <a:pt x="100425" y="93898"/>
                      <a:pt x="115146" y="81280"/>
                    </a:cubicBezTo>
                    <a:cubicBezTo>
                      <a:pt x="147433" y="53606"/>
                      <a:pt x="121222" y="65708"/>
                      <a:pt x="155786" y="54187"/>
                    </a:cubicBezTo>
                    <a:cubicBezTo>
                      <a:pt x="193691" y="25758"/>
                      <a:pt x="195509" y="15470"/>
                      <a:pt x="230293" y="6774"/>
                    </a:cubicBezTo>
                    <a:cubicBezTo>
                      <a:pt x="241462" y="3982"/>
                      <a:pt x="252871" y="2258"/>
                      <a:pt x="264160" y="0"/>
                    </a:cubicBezTo>
                    <a:cubicBezTo>
                      <a:pt x="288995" y="2258"/>
                      <a:pt x="313921" y="3681"/>
                      <a:pt x="338666" y="6774"/>
                    </a:cubicBezTo>
                    <a:cubicBezTo>
                      <a:pt x="355867" y="8924"/>
                      <a:pt x="382221" y="15969"/>
                      <a:pt x="399626" y="20320"/>
                    </a:cubicBezTo>
                    <a:cubicBezTo>
                      <a:pt x="408657" y="24836"/>
                      <a:pt x="417439" y="29890"/>
                      <a:pt x="426720" y="33867"/>
                    </a:cubicBezTo>
                    <a:cubicBezTo>
                      <a:pt x="454943" y="45963"/>
                      <a:pt x="446595" y="35472"/>
                      <a:pt x="480906" y="54187"/>
                    </a:cubicBezTo>
                    <a:cubicBezTo>
                      <a:pt x="495199" y="61983"/>
                      <a:pt x="507999" y="72249"/>
                      <a:pt x="521546" y="81280"/>
                    </a:cubicBezTo>
                    <a:cubicBezTo>
                      <a:pt x="528319" y="85796"/>
                      <a:pt x="536110" y="89071"/>
                      <a:pt x="541866" y="94827"/>
                    </a:cubicBezTo>
                    <a:lnTo>
                      <a:pt x="582506" y="135467"/>
                    </a:lnTo>
                    <a:lnTo>
                      <a:pt x="596053" y="176107"/>
                    </a:lnTo>
                    <a:lnTo>
                      <a:pt x="602826" y="196427"/>
                    </a:lnTo>
                    <a:cubicBezTo>
                      <a:pt x="584131" y="252515"/>
                      <a:pt x="597202" y="225183"/>
                      <a:pt x="562186" y="277707"/>
                    </a:cubicBezTo>
                    <a:lnTo>
                      <a:pt x="548640" y="298027"/>
                    </a:lnTo>
                    <a:lnTo>
                      <a:pt x="535093" y="318347"/>
                    </a:lnTo>
                    <a:cubicBezTo>
                      <a:pt x="548700" y="338757"/>
                      <a:pt x="551872" y="341694"/>
                      <a:pt x="562186" y="365760"/>
                    </a:cubicBezTo>
                    <a:cubicBezTo>
                      <a:pt x="564999" y="372322"/>
                      <a:pt x="565767" y="379694"/>
                      <a:pt x="568960" y="386080"/>
                    </a:cubicBezTo>
                    <a:cubicBezTo>
                      <a:pt x="572601" y="393361"/>
                      <a:pt x="578865" y="399119"/>
                      <a:pt x="582506" y="406400"/>
                    </a:cubicBezTo>
                    <a:cubicBezTo>
                      <a:pt x="587922" y="417233"/>
                      <a:pt x="593157" y="443678"/>
                      <a:pt x="596053" y="453814"/>
                    </a:cubicBezTo>
                    <a:cubicBezTo>
                      <a:pt x="598014" y="460679"/>
                      <a:pt x="600568" y="467361"/>
                      <a:pt x="602826" y="474134"/>
                    </a:cubicBezTo>
                    <a:cubicBezTo>
                      <a:pt x="600568" y="498969"/>
                      <a:pt x="599580" y="523953"/>
                      <a:pt x="596053" y="548640"/>
                    </a:cubicBezTo>
                    <a:cubicBezTo>
                      <a:pt x="595043" y="555708"/>
                      <a:pt x="594328" y="563911"/>
                      <a:pt x="589280" y="568960"/>
                    </a:cubicBezTo>
                    <a:cubicBezTo>
                      <a:pt x="577768" y="580473"/>
                      <a:pt x="562187" y="587023"/>
                      <a:pt x="548640" y="596054"/>
                    </a:cubicBezTo>
                    <a:lnTo>
                      <a:pt x="508000" y="623147"/>
                    </a:lnTo>
                    <a:cubicBezTo>
                      <a:pt x="507998" y="623149"/>
                      <a:pt x="467363" y="650239"/>
                      <a:pt x="467360" y="650240"/>
                    </a:cubicBezTo>
                    <a:lnTo>
                      <a:pt x="413173" y="663787"/>
                    </a:lnTo>
                    <a:cubicBezTo>
                      <a:pt x="380885" y="662173"/>
                      <a:pt x="286795" y="662672"/>
                      <a:pt x="237066" y="650240"/>
                    </a:cubicBezTo>
                    <a:cubicBezTo>
                      <a:pt x="237032" y="650232"/>
                      <a:pt x="186282" y="633312"/>
                      <a:pt x="176106" y="629920"/>
                    </a:cubicBezTo>
                    <a:lnTo>
                      <a:pt x="155786" y="623147"/>
                    </a:lnTo>
                    <a:lnTo>
                      <a:pt x="135466" y="616374"/>
                    </a:lnTo>
                    <a:cubicBezTo>
                      <a:pt x="99206" y="592200"/>
                      <a:pt x="120902" y="608583"/>
                      <a:pt x="74506" y="562187"/>
                    </a:cubicBezTo>
                    <a:lnTo>
                      <a:pt x="54186" y="541867"/>
                    </a:lnTo>
                    <a:cubicBezTo>
                      <a:pt x="37162" y="490792"/>
                      <a:pt x="60127" y="553748"/>
                      <a:pt x="33866" y="501227"/>
                    </a:cubicBezTo>
                    <a:cubicBezTo>
                      <a:pt x="30673" y="494841"/>
                      <a:pt x="29054" y="487772"/>
                      <a:pt x="27093" y="480907"/>
                    </a:cubicBezTo>
                    <a:cubicBezTo>
                      <a:pt x="20718" y="458592"/>
                      <a:pt x="18201" y="443220"/>
                      <a:pt x="13546" y="419947"/>
                    </a:cubicBezTo>
                    <a:lnTo>
                      <a:pt x="0" y="379307"/>
                    </a:lnTo>
                    <a:close/>
                  </a:path>
                </a:pathLst>
              </a:custGeom>
              <a:solidFill>
                <a:srgbClr val="CCFF33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29817" name="Group 255"/>
              <p:cNvGrpSpPr>
                <a:grpSpLocks/>
              </p:cNvGrpSpPr>
              <p:nvPr/>
            </p:nvGrpSpPr>
            <p:grpSpPr bwMode="auto">
              <a:xfrm flipV="1">
                <a:off x="5257800" y="2590800"/>
                <a:ext cx="2362200" cy="153988"/>
                <a:chOff x="5257800" y="2590800"/>
                <a:chExt cx="2362200" cy="153988"/>
              </a:xfrm>
            </p:grpSpPr>
            <p:grpSp>
              <p:nvGrpSpPr>
                <p:cNvPr id="29823" name="Group 69"/>
                <p:cNvGrpSpPr>
                  <a:grpSpLocks/>
                </p:cNvGrpSpPr>
                <p:nvPr/>
              </p:nvGrpSpPr>
              <p:grpSpPr bwMode="auto">
                <a:xfrm>
                  <a:off x="5257800" y="2590800"/>
                  <a:ext cx="1219200" cy="153988"/>
                  <a:chOff x="3048000" y="1828800"/>
                  <a:chExt cx="1219200" cy="153988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3048000" y="1981219"/>
                    <a:ext cx="1219200" cy="158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5400000">
                    <a:off x="30487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5400000">
                    <a:off x="31249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5400000">
                    <a:off x="32011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5400000">
                    <a:off x="32773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5400000">
                    <a:off x="33535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5400000">
                    <a:off x="34297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5400000">
                    <a:off x="35059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5400000">
                    <a:off x="35821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5400000">
                    <a:off x="36583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 rot="5400000">
                    <a:off x="37345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 rot="5400000">
                    <a:off x="38107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rot="5400000">
                    <a:off x="38107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5400000">
                    <a:off x="38869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5400000">
                    <a:off x="39631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5400000">
                    <a:off x="40393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5400000">
                    <a:off x="41155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24" name="Group 69"/>
                <p:cNvGrpSpPr>
                  <a:grpSpLocks/>
                </p:cNvGrpSpPr>
                <p:nvPr/>
              </p:nvGrpSpPr>
              <p:grpSpPr bwMode="auto">
                <a:xfrm>
                  <a:off x="6400800" y="2590800"/>
                  <a:ext cx="1219200" cy="153988"/>
                  <a:chOff x="3048000" y="1828800"/>
                  <a:chExt cx="1219200" cy="153988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3048000" y="1981219"/>
                    <a:ext cx="1219200" cy="158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rot="5400000">
                    <a:off x="30487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/>
                  <p:cNvCxnSpPr/>
                  <p:nvPr/>
                </p:nvCxnSpPr>
                <p:spPr>
                  <a:xfrm rot="5400000">
                    <a:off x="31249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/>
                  <p:nvPr/>
                </p:nvCxnSpPr>
                <p:spPr>
                  <a:xfrm rot="5400000">
                    <a:off x="32011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/>
                  <p:nvPr/>
                </p:nvCxnSpPr>
                <p:spPr>
                  <a:xfrm rot="5400000">
                    <a:off x="32773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 rot="5400000">
                    <a:off x="33535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 rot="5400000">
                    <a:off x="34297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rot="5400000">
                    <a:off x="35059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5400000">
                    <a:off x="35821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rot="5400000">
                    <a:off x="36583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rot="5400000">
                    <a:off x="37345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rot="5400000">
                    <a:off x="38107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 rot="5400000">
                    <a:off x="38107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/>
                  <p:nvPr/>
                </p:nvCxnSpPr>
                <p:spPr>
                  <a:xfrm rot="5400000">
                    <a:off x="38869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rot="5400000">
                    <a:off x="39631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/>
                  <p:cNvCxnSpPr/>
                  <p:nvPr/>
                </p:nvCxnSpPr>
                <p:spPr>
                  <a:xfrm rot="5400000">
                    <a:off x="40393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5400000">
                    <a:off x="4115598" y="1904229"/>
                    <a:ext cx="152392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818" name="Group 155"/>
              <p:cNvGrpSpPr>
                <a:grpSpLocks/>
              </p:cNvGrpSpPr>
              <p:nvPr/>
            </p:nvGrpSpPr>
            <p:grpSpPr bwMode="auto">
              <a:xfrm>
                <a:off x="6781800" y="2286000"/>
                <a:ext cx="914400" cy="457200"/>
                <a:chOff x="4953000" y="1371600"/>
                <a:chExt cx="914400" cy="457200"/>
              </a:xfrm>
            </p:grpSpPr>
            <p:sp>
              <p:nvSpPr>
                <p:cNvPr id="154" name="Oval 153"/>
                <p:cNvSpPr/>
                <p:nvPr/>
              </p:nvSpPr>
              <p:spPr bwMode="auto">
                <a:xfrm>
                  <a:off x="4953000" y="1371600"/>
                  <a:ext cx="914400" cy="4572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9822" name="TextBox 154"/>
                <p:cNvSpPr txBox="1">
                  <a:spLocks noChangeArrowheads="1"/>
                </p:cNvSpPr>
                <p:nvPr/>
              </p:nvSpPr>
              <p:spPr bwMode="auto">
                <a:xfrm>
                  <a:off x="4953000" y="1447800"/>
                  <a:ext cx="80021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/>
                  <a:r>
                    <a:rPr lang="en-GB" altLang="en-US"/>
                    <a:t>RdRP</a:t>
                  </a:r>
                </a:p>
              </p:txBody>
            </p:sp>
          </p:grpSp>
        </p:grpSp>
        <p:grpSp>
          <p:nvGrpSpPr>
            <p:cNvPr id="29708" name="Group 156"/>
            <p:cNvGrpSpPr>
              <a:grpSpLocks/>
            </p:cNvGrpSpPr>
            <p:nvPr/>
          </p:nvGrpSpPr>
          <p:grpSpPr bwMode="auto">
            <a:xfrm>
              <a:off x="6238875" y="5667375"/>
              <a:ext cx="914400" cy="153988"/>
              <a:chOff x="1905000" y="2971800"/>
              <a:chExt cx="914400" cy="153988"/>
            </a:xfrm>
          </p:grpSpPr>
          <p:grpSp>
            <p:nvGrpSpPr>
              <p:cNvPr id="29801" name="Group 74"/>
              <p:cNvGrpSpPr>
                <a:grpSpLocks/>
              </p:cNvGrpSpPr>
              <p:nvPr/>
            </p:nvGrpSpPr>
            <p:grpSpPr bwMode="auto">
              <a:xfrm>
                <a:off x="1905000" y="2971800"/>
                <a:ext cx="914400" cy="153988"/>
                <a:chOff x="3048000" y="1828800"/>
                <a:chExt cx="914400" cy="153988"/>
              </a:xfrm>
            </p:grpSpPr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3200400" y="1828800"/>
                  <a:ext cx="7620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3048000" y="1981200"/>
                  <a:ext cx="8382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5400000">
                  <a:off x="3124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5400000">
                  <a:off x="3201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3277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5400000">
                  <a:off x="3353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rot="5400000">
                  <a:off x="3429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rot="5400000">
                  <a:off x="3505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5400000">
                  <a:off x="3582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5400000">
                  <a:off x="3658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5400000">
                  <a:off x="3734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Straight Connector 158"/>
              <p:cNvCxnSpPr/>
              <p:nvPr/>
            </p:nvCxnSpPr>
            <p:spPr>
              <a:xfrm rot="5400000">
                <a:off x="2667794" y="3047206"/>
                <a:ext cx="152400" cy="1588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9" name="Group 200"/>
            <p:cNvGrpSpPr>
              <a:grpSpLocks/>
            </p:cNvGrpSpPr>
            <p:nvPr/>
          </p:nvGrpSpPr>
          <p:grpSpPr bwMode="auto">
            <a:xfrm>
              <a:off x="5867400" y="4267200"/>
              <a:ext cx="1219200" cy="609600"/>
              <a:chOff x="5562600" y="3200400"/>
              <a:chExt cx="1219200" cy="609600"/>
            </a:xfrm>
          </p:grpSpPr>
          <p:grpSp>
            <p:nvGrpSpPr>
              <p:cNvPr id="29777" name="Group 170"/>
              <p:cNvGrpSpPr>
                <a:grpSpLocks/>
              </p:cNvGrpSpPr>
              <p:nvPr/>
            </p:nvGrpSpPr>
            <p:grpSpPr bwMode="auto">
              <a:xfrm>
                <a:off x="5791200" y="3200400"/>
                <a:ext cx="762000" cy="609600"/>
                <a:chOff x="1808175" y="1292501"/>
                <a:chExt cx="762000" cy="609600"/>
              </a:xfrm>
            </p:grpSpPr>
            <p:sp>
              <p:nvSpPr>
                <p:cNvPr id="172" name="Freeform 171"/>
                <p:cNvSpPr/>
                <p:nvPr/>
              </p:nvSpPr>
              <p:spPr bwMode="auto">
                <a:xfrm rot="3034601">
                  <a:off x="1884375" y="1216301"/>
                  <a:ext cx="609600" cy="762000"/>
                </a:xfrm>
                <a:custGeom>
                  <a:avLst/>
                  <a:gdLst>
                    <a:gd name="connsiteX0" fmla="*/ 1009650 w 2514600"/>
                    <a:gd name="connsiteY0" fmla="*/ 171450 h 3638550"/>
                    <a:gd name="connsiteX1" fmla="*/ 895350 w 2514600"/>
                    <a:gd name="connsiteY1" fmla="*/ 66675 h 3638550"/>
                    <a:gd name="connsiteX2" fmla="*/ 866775 w 2514600"/>
                    <a:gd name="connsiteY2" fmla="*/ 57150 h 3638550"/>
                    <a:gd name="connsiteX3" fmla="*/ 800100 w 2514600"/>
                    <a:gd name="connsiteY3" fmla="*/ 9525 h 3638550"/>
                    <a:gd name="connsiteX4" fmla="*/ 771525 w 2514600"/>
                    <a:gd name="connsiteY4" fmla="*/ 0 h 3638550"/>
                    <a:gd name="connsiteX5" fmla="*/ 714375 w 2514600"/>
                    <a:gd name="connsiteY5" fmla="*/ 19050 h 3638550"/>
                    <a:gd name="connsiteX6" fmla="*/ 647700 w 2514600"/>
                    <a:gd name="connsiteY6" fmla="*/ 47625 h 3638550"/>
                    <a:gd name="connsiteX7" fmla="*/ 609600 w 2514600"/>
                    <a:gd name="connsiteY7" fmla="*/ 57150 h 3638550"/>
                    <a:gd name="connsiteX8" fmla="*/ 552450 w 2514600"/>
                    <a:gd name="connsiteY8" fmla="*/ 76200 h 3638550"/>
                    <a:gd name="connsiteX9" fmla="*/ 514350 w 2514600"/>
                    <a:gd name="connsiteY9" fmla="*/ 85725 h 3638550"/>
                    <a:gd name="connsiteX10" fmla="*/ 476250 w 2514600"/>
                    <a:gd name="connsiteY10" fmla="*/ 104775 h 3638550"/>
                    <a:gd name="connsiteX11" fmla="*/ 428625 w 2514600"/>
                    <a:gd name="connsiteY11" fmla="*/ 114300 h 3638550"/>
                    <a:gd name="connsiteX12" fmla="*/ 400050 w 2514600"/>
                    <a:gd name="connsiteY12" fmla="*/ 123825 h 3638550"/>
                    <a:gd name="connsiteX13" fmla="*/ 361950 w 2514600"/>
                    <a:gd name="connsiteY13" fmla="*/ 133350 h 3638550"/>
                    <a:gd name="connsiteX14" fmla="*/ 314325 w 2514600"/>
                    <a:gd name="connsiteY14" fmla="*/ 142875 h 3638550"/>
                    <a:gd name="connsiteX15" fmla="*/ 238125 w 2514600"/>
                    <a:gd name="connsiteY15" fmla="*/ 171450 h 3638550"/>
                    <a:gd name="connsiteX16" fmla="*/ 190500 w 2514600"/>
                    <a:gd name="connsiteY16" fmla="*/ 180975 h 3638550"/>
                    <a:gd name="connsiteX17" fmla="*/ 133350 w 2514600"/>
                    <a:gd name="connsiteY17" fmla="*/ 200025 h 3638550"/>
                    <a:gd name="connsiteX18" fmla="*/ 104775 w 2514600"/>
                    <a:gd name="connsiteY18" fmla="*/ 209550 h 3638550"/>
                    <a:gd name="connsiteX19" fmla="*/ 76200 w 2514600"/>
                    <a:gd name="connsiteY19" fmla="*/ 219075 h 3638550"/>
                    <a:gd name="connsiteX20" fmla="*/ 57150 w 2514600"/>
                    <a:gd name="connsiteY20" fmla="*/ 276225 h 3638550"/>
                    <a:gd name="connsiteX21" fmla="*/ 47625 w 2514600"/>
                    <a:gd name="connsiteY21" fmla="*/ 304800 h 3638550"/>
                    <a:gd name="connsiteX22" fmla="*/ 28575 w 2514600"/>
                    <a:gd name="connsiteY22" fmla="*/ 371475 h 3638550"/>
                    <a:gd name="connsiteX23" fmla="*/ 9525 w 2514600"/>
                    <a:gd name="connsiteY23" fmla="*/ 409575 h 3638550"/>
                    <a:gd name="connsiteX24" fmla="*/ 0 w 2514600"/>
                    <a:gd name="connsiteY24" fmla="*/ 457200 h 3638550"/>
                    <a:gd name="connsiteX25" fmla="*/ 9525 w 2514600"/>
                    <a:gd name="connsiteY25" fmla="*/ 542925 h 3638550"/>
                    <a:gd name="connsiteX26" fmla="*/ 38100 w 2514600"/>
                    <a:gd name="connsiteY26" fmla="*/ 609600 h 3638550"/>
                    <a:gd name="connsiteX27" fmla="*/ 47625 w 2514600"/>
                    <a:gd name="connsiteY27" fmla="*/ 638175 h 3638550"/>
                    <a:gd name="connsiteX28" fmla="*/ 66675 w 2514600"/>
                    <a:gd name="connsiteY28" fmla="*/ 676275 h 3638550"/>
                    <a:gd name="connsiteX29" fmla="*/ 85725 w 2514600"/>
                    <a:gd name="connsiteY29" fmla="*/ 733425 h 3638550"/>
                    <a:gd name="connsiteX30" fmla="*/ 123825 w 2514600"/>
                    <a:gd name="connsiteY30" fmla="*/ 790575 h 3638550"/>
                    <a:gd name="connsiteX31" fmla="*/ 133350 w 2514600"/>
                    <a:gd name="connsiteY31" fmla="*/ 819150 h 3638550"/>
                    <a:gd name="connsiteX32" fmla="*/ 171450 w 2514600"/>
                    <a:gd name="connsiteY32" fmla="*/ 876300 h 3638550"/>
                    <a:gd name="connsiteX33" fmla="*/ 209550 w 2514600"/>
                    <a:gd name="connsiteY33" fmla="*/ 942975 h 3638550"/>
                    <a:gd name="connsiteX34" fmla="*/ 228600 w 2514600"/>
                    <a:gd name="connsiteY34" fmla="*/ 1000125 h 3638550"/>
                    <a:gd name="connsiteX35" fmla="*/ 247650 w 2514600"/>
                    <a:gd name="connsiteY35" fmla="*/ 1047750 h 3638550"/>
                    <a:gd name="connsiteX36" fmla="*/ 257175 w 2514600"/>
                    <a:gd name="connsiteY36" fmla="*/ 1095375 h 3638550"/>
                    <a:gd name="connsiteX37" fmla="*/ 266700 w 2514600"/>
                    <a:gd name="connsiteY37" fmla="*/ 1123950 h 3638550"/>
                    <a:gd name="connsiteX38" fmla="*/ 285750 w 2514600"/>
                    <a:gd name="connsiteY38" fmla="*/ 1200150 h 3638550"/>
                    <a:gd name="connsiteX39" fmla="*/ 304800 w 2514600"/>
                    <a:gd name="connsiteY39" fmla="*/ 1266825 h 3638550"/>
                    <a:gd name="connsiteX40" fmla="*/ 323850 w 2514600"/>
                    <a:gd name="connsiteY40" fmla="*/ 1323975 h 3638550"/>
                    <a:gd name="connsiteX41" fmla="*/ 342900 w 2514600"/>
                    <a:gd name="connsiteY41" fmla="*/ 1419225 h 3638550"/>
                    <a:gd name="connsiteX42" fmla="*/ 371475 w 2514600"/>
                    <a:gd name="connsiteY42" fmla="*/ 1524000 h 3638550"/>
                    <a:gd name="connsiteX43" fmla="*/ 381000 w 2514600"/>
                    <a:gd name="connsiteY43" fmla="*/ 1581150 h 3638550"/>
                    <a:gd name="connsiteX44" fmla="*/ 400050 w 2514600"/>
                    <a:gd name="connsiteY44" fmla="*/ 1809750 h 3638550"/>
                    <a:gd name="connsiteX45" fmla="*/ 390525 w 2514600"/>
                    <a:gd name="connsiteY45" fmla="*/ 1943100 h 3638550"/>
                    <a:gd name="connsiteX46" fmla="*/ 381000 w 2514600"/>
                    <a:gd name="connsiteY46" fmla="*/ 2028825 h 3638550"/>
                    <a:gd name="connsiteX47" fmla="*/ 371475 w 2514600"/>
                    <a:gd name="connsiteY47" fmla="*/ 2200275 h 3638550"/>
                    <a:gd name="connsiteX48" fmla="*/ 381000 w 2514600"/>
                    <a:gd name="connsiteY48" fmla="*/ 2305050 h 3638550"/>
                    <a:gd name="connsiteX49" fmla="*/ 352425 w 2514600"/>
                    <a:gd name="connsiteY49" fmla="*/ 2657475 h 3638550"/>
                    <a:gd name="connsiteX50" fmla="*/ 342900 w 2514600"/>
                    <a:gd name="connsiteY50" fmla="*/ 3086100 h 3638550"/>
                    <a:gd name="connsiteX51" fmla="*/ 323850 w 2514600"/>
                    <a:gd name="connsiteY51" fmla="*/ 3190875 h 3638550"/>
                    <a:gd name="connsiteX52" fmla="*/ 314325 w 2514600"/>
                    <a:gd name="connsiteY52" fmla="*/ 3248025 h 3638550"/>
                    <a:gd name="connsiteX53" fmla="*/ 323850 w 2514600"/>
                    <a:gd name="connsiteY53" fmla="*/ 3276600 h 3638550"/>
                    <a:gd name="connsiteX54" fmla="*/ 333375 w 2514600"/>
                    <a:gd name="connsiteY54" fmla="*/ 3457575 h 3638550"/>
                    <a:gd name="connsiteX55" fmla="*/ 409575 w 2514600"/>
                    <a:gd name="connsiteY55" fmla="*/ 3486150 h 3638550"/>
                    <a:gd name="connsiteX56" fmla="*/ 438150 w 2514600"/>
                    <a:gd name="connsiteY56" fmla="*/ 3495675 h 3638550"/>
                    <a:gd name="connsiteX57" fmla="*/ 504825 w 2514600"/>
                    <a:gd name="connsiteY57" fmla="*/ 3543300 h 3638550"/>
                    <a:gd name="connsiteX58" fmla="*/ 571500 w 2514600"/>
                    <a:gd name="connsiteY58" fmla="*/ 3562350 h 3638550"/>
                    <a:gd name="connsiteX59" fmla="*/ 647700 w 2514600"/>
                    <a:gd name="connsiteY59" fmla="*/ 3581400 h 3638550"/>
                    <a:gd name="connsiteX60" fmla="*/ 895350 w 2514600"/>
                    <a:gd name="connsiteY60" fmla="*/ 3571875 h 3638550"/>
                    <a:gd name="connsiteX61" fmla="*/ 1143000 w 2514600"/>
                    <a:gd name="connsiteY61" fmla="*/ 3590925 h 3638550"/>
                    <a:gd name="connsiteX62" fmla="*/ 1266825 w 2514600"/>
                    <a:gd name="connsiteY62" fmla="*/ 3600450 h 3638550"/>
                    <a:gd name="connsiteX63" fmla="*/ 1400175 w 2514600"/>
                    <a:gd name="connsiteY63" fmla="*/ 3619500 h 3638550"/>
                    <a:gd name="connsiteX64" fmla="*/ 1524000 w 2514600"/>
                    <a:gd name="connsiteY64" fmla="*/ 3638550 h 3638550"/>
                    <a:gd name="connsiteX65" fmla="*/ 1714500 w 2514600"/>
                    <a:gd name="connsiteY65" fmla="*/ 3629025 h 3638550"/>
                    <a:gd name="connsiteX66" fmla="*/ 1876425 w 2514600"/>
                    <a:gd name="connsiteY66" fmla="*/ 3609975 h 3638550"/>
                    <a:gd name="connsiteX67" fmla="*/ 1914525 w 2514600"/>
                    <a:gd name="connsiteY67" fmla="*/ 3552825 h 3638550"/>
                    <a:gd name="connsiteX68" fmla="*/ 1933575 w 2514600"/>
                    <a:gd name="connsiteY68" fmla="*/ 3486150 h 3638550"/>
                    <a:gd name="connsiteX69" fmla="*/ 1905000 w 2514600"/>
                    <a:gd name="connsiteY69" fmla="*/ 3419475 h 3638550"/>
                    <a:gd name="connsiteX70" fmla="*/ 1809750 w 2514600"/>
                    <a:gd name="connsiteY70" fmla="*/ 3390900 h 3638550"/>
                    <a:gd name="connsiteX71" fmla="*/ 1704975 w 2514600"/>
                    <a:gd name="connsiteY71" fmla="*/ 3371850 h 3638550"/>
                    <a:gd name="connsiteX72" fmla="*/ 1533525 w 2514600"/>
                    <a:gd name="connsiteY72" fmla="*/ 3352800 h 3638550"/>
                    <a:gd name="connsiteX73" fmla="*/ 1495425 w 2514600"/>
                    <a:gd name="connsiteY73" fmla="*/ 3343275 h 3638550"/>
                    <a:gd name="connsiteX74" fmla="*/ 1466850 w 2514600"/>
                    <a:gd name="connsiteY74" fmla="*/ 3324225 h 3638550"/>
                    <a:gd name="connsiteX75" fmla="*/ 1466850 w 2514600"/>
                    <a:gd name="connsiteY75" fmla="*/ 3248025 h 3638550"/>
                    <a:gd name="connsiteX76" fmla="*/ 1485900 w 2514600"/>
                    <a:gd name="connsiteY76" fmla="*/ 3219450 h 3638550"/>
                    <a:gd name="connsiteX77" fmla="*/ 1504950 w 2514600"/>
                    <a:gd name="connsiteY77" fmla="*/ 3152775 h 3638550"/>
                    <a:gd name="connsiteX78" fmla="*/ 1524000 w 2514600"/>
                    <a:gd name="connsiteY78" fmla="*/ 3067050 h 3638550"/>
                    <a:gd name="connsiteX79" fmla="*/ 1504950 w 2514600"/>
                    <a:gd name="connsiteY79" fmla="*/ 2752725 h 3638550"/>
                    <a:gd name="connsiteX80" fmla="*/ 1495425 w 2514600"/>
                    <a:gd name="connsiteY80" fmla="*/ 2695575 h 3638550"/>
                    <a:gd name="connsiteX81" fmla="*/ 1476375 w 2514600"/>
                    <a:gd name="connsiteY81" fmla="*/ 2619375 h 3638550"/>
                    <a:gd name="connsiteX82" fmla="*/ 1457325 w 2514600"/>
                    <a:gd name="connsiteY82" fmla="*/ 2552700 h 3638550"/>
                    <a:gd name="connsiteX83" fmla="*/ 1466850 w 2514600"/>
                    <a:gd name="connsiteY83" fmla="*/ 2314575 h 3638550"/>
                    <a:gd name="connsiteX84" fmla="*/ 1457325 w 2514600"/>
                    <a:gd name="connsiteY84" fmla="*/ 2190750 h 3638550"/>
                    <a:gd name="connsiteX85" fmla="*/ 1438275 w 2514600"/>
                    <a:gd name="connsiteY85" fmla="*/ 2076450 h 3638550"/>
                    <a:gd name="connsiteX86" fmla="*/ 1457325 w 2514600"/>
                    <a:gd name="connsiteY86" fmla="*/ 1809750 h 3638550"/>
                    <a:gd name="connsiteX87" fmla="*/ 1466850 w 2514600"/>
                    <a:gd name="connsiteY87" fmla="*/ 1781175 h 3638550"/>
                    <a:gd name="connsiteX88" fmla="*/ 1514475 w 2514600"/>
                    <a:gd name="connsiteY88" fmla="*/ 1704975 h 3638550"/>
                    <a:gd name="connsiteX89" fmla="*/ 1543050 w 2514600"/>
                    <a:gd name="connsiteY89" fmla="*/ 1676400 h 3638550"/>
                    <a:gd name="connsiteX90" fmla="*/ 1562100 w 2514600"/>
                    <a:gd name="connsiteY90" fmla="*/ 1638300 h 3638550"/>
                    <a:gd name="connsiteX91" fmla="*/ 1609725 w 2514600"/>
                    <a:gd name="connsiteY91" fmla="*/ 1581150 h 3638550"/>
                    <a:gd name="connsiteX92" fmla="*/ 1638300 w 2514600"/>
                    <a:gd name="connsiteY92" fmla="*/ 1543050 h 3638550"/>
                    <a:gd name="connsiteX93" fmla="*/ 1724025 w 2514600"/>
                    <a:gd name="connsiteY93" fmla="*/ 1495425 h 3638550"/>
                    <a:gd name="connsiteX94" fmla="*/ 1762125 w 2514600"/>
                    <a:gd name="connsiteY94" fmla="*/ 1476375 h 3638550"/>
                    <a:gd name="connsiteX95" fmla="*/ 2171700 w 2514600"/>
                    <a:gd name="connsiteY95" fmla="*/ 1485900 h 3638550"/>
                    <a:gd name="connsiteX96" fmla="*/ 2409825 w 2514600"/>
                    <a:gd name="connsiteY96" fmla="*/ 1485900 h 3638550"/>
                    <a:gd name="connsiteX97" fmla="*/ 2447925 w 2514600"/>
                    <a:gd name="connsiteY97" fmla="*/ 1428750 h 3638550"/>
                    <a:gd name="connsiteX98" fmla="*/ 2486025 w 2514600"/>
                    <a:gd name="connsiteY98" fmla="*/ 1295400 h 3638550"/>
                    <a:gd name="connsiteX99" fmla="*/ 2495550 w 2514600"/>
                    <a:gd name="connsiteY99" fmla="*/ 1257300 h 3638550"/>
                    <a:gd name="connsiteX100" fmla="*/ 2514600 w 2514600"/>
                    <a:gd name="connsiteY100" fmla="*/ 1047750 h 3638550"/>
                    <a:gd name="connsiteX101" fmla="*/ 2505075 w 2514600"/>
                    <a:gd name="connsiteY101" fmla="*/ 781050 h 3638550"/>
                    <a:gd name="connsiteX102" fmla="*/ 2495550 w 2514600"/>
                    <a:gd name="connsiteY102" fmla="*/ 723900 h 3638550"/>
                    <a:gd name="connsiteX103" fmla="*/ 2476500 w 2514600"/>
                    <a:gd name="connsiteY103" fmla="*/ 495300 h 3638550"/>
                    <a:gd name="connsiteX104" fmla="*/ 2457450 w 2514600"/>
                    <a:gd name="connsiteY104" fmla="*/ 400050 h 3638550"/>
                    <a:gd name="connsiteX105" fmla="*/ 2438400 w 2514600"/>
                    <a:gd name="connsiteY105" fmla="*/ 371475 h 3638550"/>
                    <a:gd name="connsiteX106" fmla="*/ 2419350 w 2514600"/>
                    <a:gd name="connsiteY106" fmla="*/ 314325 h 3638550"/>
                    <a:gd name="connsiteX107" fmla="*/ 2371725 w 2514600"/>
                    <a:gd name="connsiteY107" fmla="*/ 257175 h 3638550"/>
                    <a:gd name="connsiteX108" fmla="*/ 2295525 w 2514600"/>
                    <a:gd name="connsiteY108" fmla="*/ 180975 h 3638550"/>
                    <a:gd name="connsiteX109" fmla="*/ 2266950 w 2514600"/>
                    <a:gd name="connsiteY109" fmla="*/ 152400 h 3638550"/>
                    <a:gd name="connsiteX110" fmla="*/ 2209800 w 2514600"/>
                    <a:gd name="connsiteY110" fmla="*/ 85725 h 3638550"/>
                    <a:gd name="connsiteX111" fmla="*/ 2181225 w 2514600"/>
                    <a:gd name="connsiteY111" fmla="*/ 76200 h 3638550"/>
                    <a:gd name="connsiteX112" fmla="*/ 2105025 w 2514600"/>
                    <a:gd name="connsiteY112" fmla="*/ 47625 h 3638550"/>
                    <a:gd name="connsiteX113" fmla="*/ 2047875 w 2514600"/>
                    <a:gd name="connsiteY113" fmla="*/ 38100 h 3638550"/>
                    <a:gd name="connsiteX114" fmla="*/ 1838325 w 2514600"/>
                    <a:gd name="connsiteY114" fmla="*/ 47625 h 3638550"/>
                    <a:gd name="connsiteX115" fmla="*/ 1752600 w 2514600"/>
                    <a:gd name="connsiteY115" fmla="*/ 57150 h 3638550"/>
                    <a:gd name="connsiteX116" fmla="*/ 1495425 w 2514600"/>
                    <a:gd name="connsiteY116" fmla="*/ 76200 h 3638550"/>
                    <a:gd name="connsiteX117" fmla="*/ 1114425 w 2514600"/>
                    <a:gd name="connsiteY117" fmla="*/ 95250 h 3638550"/>
                    <a:gd name="connsiteX118" fmla="*/ 1019175 w 2514600"/>
                    <a:gd name="connsiteY118" fmla="*/ 76200 h 3638550"/>
                    <a:gd name="connsiteX119" fmla="*/ 942975 w 2514600"/>
                    <a:gd name="connsiteY119" fmla="*/ 57150 h 3638550"/>
                    <a:gd name="connsiteX120" fmla="*/ 914400 w 2514600"/>
                    <a:gd name="connsiteY120" fmla="*/ 47625 h 3638550"/>
                    <a:gd name="connsiteX121" fmla="*/ 809625 w 2514600"/>
                    <a:gd name="connsiteY121" fmla="*/ 38100 h 3638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2514600" h="3638550">
                      <a:moveTo>
                        <a:pt x="1009650" y="171450"/>
                      </a:moveTo>
                      <a:cubicBezTo>
                        <a:pt x="920874" y="112266"/>
                        <a:pt x="1082989" y="223041"/>
                        <a:pt x="895350" y="66675"/>
                      </a:cubicBezTo>
                      <a:cubicBezTo>
                        <a:pt x="887637" y="60247"/>
                        <a:pt x="876300" y="60325"/>
                        <a:pt x="866775" y="57150"/>
                      </a:cubicBezTo>
                      <a:cubicBezTo>
                        <a:pt x="858146" y="50678"/>
                        <a:pt x="814028" y="16489"/>
                        <a:pt x="800100" y="9525"/>
                      </a:cubicBezTo>
                      <a:cubicBezTo>
                        <a:pt x="791120" y="5035"/>
                        <a:pt x="781050" y="3175"/>
                        <a:pt x="771525" y="0"/>
                      </a:cubicBezTo>
                      <a:cubicBezTo>
                        <a:pt x="752475" y="6350"/>
                        <a:pt x="732336" y="10070"/>
                        <a:pt x="714375" y="19050"/>
                      </a:cubicBezTo>
                      <a:cubicBezTo>
                        <a:pt x="680508" y="35983"/>
                        <a:pt x="680402" y="38282"/>
                        <a:pt x="647700" y="47625"/>
                      </a:cubicBezTo>
                      <a:cubicBezTo>
                        <a:pt x="635113" y="51221"/>
                        <a:pt x="622139" y="53388"/>
                        <a:pt x="609600" y="57150"/>
                      </a:cubicBezTo>
                      <a:cubicBezTo>
                        <a:pt x="590366" y="62920"/>
                        <a:pt x="571931" y="71330"/>
                        <a:pt x="552450" y="76200"/>
                      </a:cubicBezTo>
                      <a:cubicBezTo>
                        <a:pt x="539750" y="79375"/>
                        <a:pt x="526607" y="81128"/>
                        <a:pt x="514350" y="85725"/>
                      </a:cubicBezTo>
                      <a:cubicBezTo>
                        <a:pt x="501055" y="90711"/>
                        <a:pt x="489720" y="100285"/>
                        <a:pt x="476250" y="104775"/>
                      </a:cubicBezTo>
                      <a:cubicBezTo>
                        <a:pt x="460891" y="109895"/>
                        <a:pt x="444331" y="110373"/>
                        <a:pt x="428625" y="114300"/>
                      </a:cubicBezTo>
                      <a:cubicBezTo>
                        <a:pt x="418885" y="116735"/>
                        <a:pt x="409704" y="121067"/>
                        <a:pt x="400050" y="123825"/>
                      </a:cubicBezTo>
                      <a:cubicBezTo>
                        <a:pt x="387463" y="127421"/>
                        <a:pt x="374729" y="130510"/>
                        <a:pt x="361950" y="133350"/>
                      </a:cubicBezTo>
                      <a:cubicBezTo>
                        <a:pt x="346146" y="136862"/>
                        <a:pt x="330031" y="138948"/>
                        <a:pt x="314325" y="142875"/>
                      </a:cubicBezTo>
                      <a:cubicBezTo>
                        <a:pt x="277308" y="152129"/>
                        <a:pt x="281826" y="158340"/>
                        <a:pt x="238125" y="171450"/>
                      </a:cubicBezTo>
                      <a:cubicBezTo>
                        <a:pt x="222618" y="176102"/>
                        <a:pt x="206119" y="176715"/>
                        <a:pt x="190500" y="180975"/>
                      </a:cubicBezTo>
                      <a:cubicBezTo>
                        <a:pt x="171127" y="186259"/>
                        <a:pt x="152400" y="193675"/>
                        <a:pt x="133350" y="200025"/>
                      </a:cubicBezTo>
                      <a:lnTo>
                        <a:pt x="104775" y="209550"/>
                      </a:lnTo>
                      <a:lnTo>
                        <a:pt x="76200" y="219075"/>
                      </a:lnTo>
                      <a:lnTo>
                        <a:pt x="57150" y="276225"/>
                      </a:lnTo>
                      <a:cubicBezTo>
                        <a:pt x="53975" y="285750"/>
                        <a:pt x="50060" y="295060"/>
                        <a:pt x="47625" y="304800"/>
                      </a:cubicBezTo>
                      <a:cubicBezTo>
                        <a:pt x="42792" y="324134"/>
                        <a:pt x="36774" y="352344"/>
                        <a:pt x="28575" y="371475"/>
                      </a:cubicBezTo>
                      <a:cubicBezTo>
                        <a:pt x="22982" y="384526"/>
                        <a:pt x="15875" y="396875"/>
                        <a:pt x="9525" y="409575"/>
                      </a:cubicBezTo>
                      <a:cubicBezTo>
                        <a:pt x="6350" y="425450"/>
                        <a:pt x="0" y="441011"/>
                        <a:pt x="0" y="457200"/>
                      </a:cubicBezTo>
                      <a:cubicBezTo>
                        <a:pt x="0" y="485951"/>
                        <a:pt x="4798" y="514565"/>
                        <a:pt x="9525" y="542925"/>
                      </a:cubicBezTo>
                      <a:cubicBezTo>
                        <a:pt x="13586" y="567294"/>
                        <a:pt x="28637" y="587519"/>
                        <a:pt x="38100" y="609600"/>
                      </a:cubicBezTo>
                      <a:cubicBezTo>
                        <a:pt x="42055" y="618828"/>
                        <a:pt x="43670" y="628947"/>
                        <a:pt x="47625" y="638175"/>
                      </a:cubicBezTo>
                      <a:cubicBezTo>
                        <a:pt x="53218" y="651226"/>
                        <a:pt x="61402" y="663092"/>
                        <a:pt x="66675" y="676275"/>
                      </a:cubicBezTo>
                      <a:cubicBezTo>
                        <a:pt x="74133" y="694919"/>
                        <a:pt x="74586" y="716717"/>
                        <a:pt x="85725" y="733425"/>
                      </a:cubicBezTo>
                      <a:cubicBezTo>
                        <a:pt x="98425" y="752475"/>
                        <a:pt x="116585" y="768855"/>
                        <a:pt x="123825" y="790575"/>
                      </a:cubicBezTo>
                      <a:cubicBezTo>
                        <a:pt x="127000" y="800100"/>
                        <a:pt x="128474" y="810373"/>
                        <a:pt x="133350" y="819150"/>
                      </a:cubicBezTo>
                      <a:cubicBezTo>
                        <a:pt x="144469" y="839164"/>
                        <a:pt x="164210" y="854580"/>
                        <a:pt x="171450" y="876300"/>
                      </a:cubicBezTo>
                      <a:cubicBezTo>
                        <a:pt x="185995" y="919935"/>
                        <a:pt x="174951" y="896843"/>
                        <a:pt x="209550" y="942975"/>
                      </a:cubicBezTo>
                      <a:cubicBezTo>
                        <a:pt x="215900" y="962025"/>
                        <a:pt x="221142" y="981481"/>
                        <a:pt x="228600" y="1000125"/>
                      </a:cubicBezTo>
                      <a:cubicBezTo>
                        <a:pt x="234950" y="1016000"/>
                        <a:pt x="242737" y="1031373"/>
                        <a:pt x="247650" y="1047750"/>
                      </a:cubicBezTo>
                      <a:cubicBezTo>
                        <a:pt x="252302" y="1063257"/>
                        <a:pt x="253248" y="1079669"/>
                        <a:pt x="257175" y="1095375"/>
                      </a:cubicBezTo>
                      <a:cubicBezTo>
                        <a:pt x="259610" y="1105115"/>
                        <a:pt x="264058" y="1114264"/>
                        <a:pt x="266700" y="1123950"/>
                      </a:cubicBezTo>
                      <a:cubicBezTo>
                        <a:pt x="273589" y="1149209"/>
                        <a:pt x="277471" y="1175312"/>
                        <a:pt x="285750" y="1200150"/>
                      </a:cubicBezTo>
                      <a:cubicBezTo>
                        <a:pt x="317761" y="1296182"/>
                        <a:pt x="268920" y="1147224"/>
                        <a:pt x="304800" y="1266825"/>
                      </a:cubicBezTo>
                      <a:cubicBezTo>
                        <a:pt x="310570" y="1286059"/>
                        <a:pt x="319912" y="1304284"/>
                        <a:pt x="323850" y="1323975"/>
                      </a:cubicBezTo>
                      <a:cubicBezTo>
                        <a:pt x="330200" y="1355725"/>
                        <a:pt x="332661" y="1388508"/>
                        <a:pt x="342900" y="1419225"/>
                      </a:cubicBezTo>
                      <a:cubicBezTo>
                        <a:pt x="363730" y="1481714"/>
                        <a:pt x="360705" y="1464762"/>
                        <a:pt x="371475" y="1524000"/>
                      </a:cubicBezTo>
                      <a:cubicBezTo>
                        <a:pt x="374930" y="1543001"/>
                        <a:pt x="379078" y="1561933"/>
                        <a:pt x="381000" y="1581150"/>
                      </a:cubicBezTo>
                      <a:cubicBezTo>
                        <a:pt x="388608" y="1657235"/>
                        <a:pt x="400050" y="1809750"/>
                        <a:pt x="400050" y="1809750"/>
                      </a:cubicBezTo>
                      <a:cubicBezTo>
                        <a:pt x="396875" y="1854200"/>
                        <a:pt x="394385" y="1898704"/>
                        <a:pt x="390525" y="1943100"/>
                      </a:cubicBezTo>
                      <a:cubicBezTo>
                        <a:pt x="388034" y="1971743"/>
                        <a:pt x="383124" y="2000153"/>
                        <a:pt x="381000" y="2028825"/>
                      </a:cubicBezTo>
                      <a:cubicBezTo>
                        <a:pt x="376772" y="2085907"/>
                        <a:pt x="374650" y="2143125"/>
                        <a:pt x="371475" y="2200275"/>
                      </a:cubicBezTo>
                      <a:cubicBezTo>
                        <a:pt x="374650" y="2235200"/>
                        <a:pt x="381923" y="2269993"/>
                        <a:pt x="381000" y="2305050"/>
                      </a:cubicBezTo>
                      <a:cubicBezTo>
                        <a:pt x="378324" y="2406734"/>
                        <a:pt x="363550" y="2546222"/>
                        <a:pt x="352425" y="2657475"/>
                      </a:cubicBezTo>
                      <a:cubicBezTo>
                        <a:pt x="349250" y="2800350"/>
                        <a:pt x="348392" y="2943295"/>
                        <a:pt x="342900" y="3086100"/>
                      </a:cubicBezTo>
                      <a:cubicBezTo>
                        <a:pt x="340594" y="3146056"/>
                        <a:pt x="333531" y="3142469"/>
                        <a:pt x="323850" y="3190875"/>
                      </a:cubicBezTo>
                      <a:cubicBezTo>
                        <a:pt x="320062" y="3209813"/>
                        <a:pt x="317500" y="3228975"/>
                        <a:pt x="314325" y="3248025"/>
                      </a:cubicBezTo>
                      <a:cubicBezTo>
                        <a:pt x="317500" y="3257550"/>
                        <a:pt x="322941" y="3266601"/>
                        <a:pt x="323850" y="3276600"/>
                      </a:cubicBezTo>
                      <a:cubicBezTo>
                        <a:pt x="329319" y="3336760"/>
                        <a:pt x="322072" y="3398233"/>
                        <a:pt x="333375" y="3457575"/>
                      </a:cubicBezTo>
                      <a:cubicBezTo>
                        <a:pt x="337295" y="3478155"/>
                        <a:pt x="404642" y="3484917"/>
                        <a:pt x="409575" y="3486150"/>
                      </a:cubicBezTo>
                      <a:cubicBezTo>
                        <a:pt x="419315" y="3488585"/>
                        <a:pt x="429170" y="3491185"/>
                        <a:pt x="438150" y="3495675"/>
                      </a:cubicBezTo>
                      <a:cubicBezTo>
                        <a:pt x="467634" y="3510417"/>
                        <a:pt x="474624" y="3526042"/>
                        <a:pt x="504825" y="3543300"/>
                      </a:cubicBezTo>
                      <a:cubicBezTo>
                        <a:pt x="516244" y="3549825"/>
                        <a:pt x="562221" y="3559699"/>
                        <a:pt x="571500" y="3562350"/>
                      </a:cubicBezTo>
                      <a:cubicBezTo>
                        <a:pt x="639841" y="3581876"/>
                        <a:pt x="550874" y="3562035"/>
                        <a:pt x="647700" y="3581400"/>
                      </a:cubicBezTo>
                      <a:cubicBezTo>
                        <a:pt x="730250" y="3578225"/>
                        <a:pt x="812754" y="3570287"/>
                        <a:pt x="895350" y="3571875"/>
                      </a:cubicBezTo>
                      <a:cubicBezTo>
                        <a:pt x="978129" y="3573467"/>
                        <a:pt x="1060450" y="3584575"/>
                        <a:pt x="1143000" y="3590925"/>
                      </a:cubicBezTo>
                      <a:cubicBezTo>
                        <a:pt x="1184275" y="3594100"/>
                        <a:pt x="1225844" y="3594596"/>
                        <a:pt x="1266825" y="3600450"/>
                      </a:cubicBezTo>
                      <a:cubicBezTo>
                        <a:pt x="1311275" y="3606800"/>
                        <a:pt x="1355885" y="3612118"/>
                        <a:pt x="1400175" y="3619500"/>
                      </a:cubicBezTo>
                      <a:cubicBezTo>
                        <a:pt x="1479470" y="3632716"/>
                        <a:pt x="1438206" y="3626294"/>
                        <a:pt x="1524000" y="3638550"/>
                      </a:cubicBezTo>
                      <a:lnTo>
                        <a:pt x="1714500" y="3629025"/>
                      </a:lnTo>
                      <a:cubicBezTo>
                        <a:pt x="1851282" y="3620979"/>
                        <a:pt x="1807057" y="3633098"/>
                        <a:pt x="1876425" y="3609975"/>
                      </a:cubicBezTo>
                      <a:cubicBezTo>
                        <a:pt x="1889125" y="3590925"/>
                        <a:pt x="1908972" y="3575037"/>
                        <a:pt x="1914525" y="3552825"/>
                      </a:cubicBezTo>
                      <a:cubicBezTo>
                        <a:pt x="1926485" y="3504985"/>
                        <a:pt x="1919910" y="3527144"/>
                        <a:pt x="1933575" y="3486150"/>
                      </a:cubicBezTo>
                      <a:cubicBezTo>
                        <a:pt x="1929074" y="3468147"/>
                        <a:pt x="1924490" y="3431656"/>
                        <a:pt x="1905000" y="3419475"/>
                      </a:cubicBezTo>
                      <a:cubicBezTo>
                        <a:pt x="1891900" y="3411287"/>
                        <a:pt x="1830518" y="3395515"/>
                        <a:pt x="1809750" y="3390900"/>
                      </a:cubicBezTo>
                      <a:cubicBezTo>
                        <a:pt x="1784670" y="3385327"/>
                        <a:pt x="1728608" y="3374804"/>
                        <a:pt x="1704975" y="3371850"/>
                      </a:cubicBezTo>
                      <a:cubicBezTo>
                        <a:pt x="1646276" y="3364513"/>
                        <a:pt x="1591632" y="3362485"/>
                        <a:pt x="1533525" y="3352800"/>
                      </a:cubicBezTo>
                      <a:cubicBezTo>
                        <a:pt x="1520612" y="3350648"/>
                        <a:pt x="1508125" y="3346450"/>
                        <a:pt x="1495425" y="3343275"/>
                      </a:cubicBezTo>
                      <a:cubicBezTo>
                        <a:pt x="1485900" y="3336925"/>
                        <a:pt x="1474001" y="3333164"/>
                        <a:pt x="1466850" y="3324225"/>
                      </a:cubicBezTo>
                      <a:cubicBezTo>
                        <a:pt x="1449909" y="3303049"/>
                        <a:pt x="1459059" y="3268801"/>
                        <a:pt x="1466850" y="3248025"/>
                      </a:cubicBezTo>
                      <a:cubicBezTo>
                        <a:pt x="1470870" y="3237306"/>
                        <a:pt x="1480780" y="3229689"/>
                        <a:pt x="1485900" y="3219450"/>
                      </a:cubicBezTo>
                      <a:cubicBezTo>
                        <a:pt x="1493513" y="3204225"/>
                        <a:pt x="1500881" y="3167017"/>
                        <a:pt x="1504950" y="3152775"/>
                      </a:cubicBezTo>
                      <a:cubicBezTo>
                        <a:pt x="1523709" y="3087120"/>
                        <a:pt x="1506811" y="3170187"/>
                        <a:pt x="1524000" y="3067050"/>
                      </a:cubicBezTo>
                      <a:cubicBezTo>
                        <a:pt x="1500317" y="2877582"/>
                        <a:pt x="1528859" y="3123315"/>
                        <a:pt x="1504950" y="2752725"/>
                      </a:cubicBezTo>
                      <a:cubicBezTo>
                        <a:pt x="1503707" y="2733452"/>
                        <a:pt x="1499472" y="2714459"/>
                        <a:pt x="1495425" y="2695575"/>
                      </a:cubicBezTo>
                      <a:cubicBezTo>
                        <a:pt x="1489939" y="2669974"/>
                        <a:pt x="1484654" y="2644213"/>
                        <a:pt x="1476375" y="2619375"/>
                      </a:cubicBezTo>
                      <a:cubicBezTo>
                        <a:pt x="1462710" y="2578381"/>
                        <a:pt x="1469285" y="2600540"/>
                        <a:pt x="1457325" y="2552700"/>
                      </a:cubicBezTo>
                      <a:cubicBezTo>
                        <a:pt x="1460500" y="2473325"/>
                        <a:pt x="1466850" y="2394013"/>
                        <a:pt x="1466850" y="2314575"/>
                      </a:cubicBezTo>
                      <a:cubicBezTo>
                        <a:pt x="1466850" y="2273178"/>
                        <a:pt x="1461250" y="2231960"/>
                        <a:pt x="1457325" y="2190750"/>
                      </a:cubicBezTo>
                      <a:cubicBezTo>
                        <a:pt x="1450464" y="2118712"/>
                        <a:pt x="1451815" y="2130612"/>
                        <a:pt x="1438275" y="2076450"/>
                      </a:cubicBezTo>
                      <a:cubicBezTo>
                        <a:pt x="1441820" y="2002015"/>
                        <a:pt x="1440731" y="1892722"/>
                        <a:pt x="1457325" y="1809750"/>
                      </a:cubicBezTo>
                      <a:cubicBezTo>
                        <a:pt x="1459294" y="1799905"/>
                        <a:pt x="1462895" y="1790403"/>
                        <a:pt x="1466850" y="1781175"/>
                      </a:cubicBezTo>
                      <a:cubicBezTo>
                        <a:pt x="1480788" y="1748652"/>
                        <a:pt x="1491033" y="1732324"/>
                        <a:pt x="1514475" y="1704975"/>
                      </a:cubicBezTo>
                      <a:cubicBezTo>
                        <a:pt x="1523241" y="1694748"/>
                        <a:pt x="1535220" y="1687361"/>
                        <a:pt x="1543050" y="1676400"/>
                      </a:cubicBezTo>
                      <a:cubicBezTo>
                        <a:pt x="1551303" y="1664846"/>
                        <a:pt x="1555055" y="1650628"/>
                        <a:pt x="1562100" y="1638300"/>
                      </a:cubicBezTo>
                      <a:cubicBezTo>
                        <a:pt x="1586159" y="1596196"/>
                        <a:pt x="1575953" y="1620550"/>
                        <a:pt x="1609725" y="1581150"/>
                      </a:cubicBezTo>
                      <a:cubicBezTo>
                        <a:pt x="1620056" y="1569097"/>
                        <a:pt x="1626435" y="1553597"/>
                        <a:pt x="1638300" y="1543050"/>
                      </a:cubicBezTo>
                      <a:cubicBezTo>
                        <a:pt x="1695911" y="1491841"/>
                        <a:pt x="1677191" y="1515497"/>
                        <a:pt x="1724025" y="1495425"/>
                      </a:cubicBezTo>
                      <a:cubicBezTo>
                        <a:pt x="1737076" y="1489832"/>
                        <a:pt x="1749425" y="1482725"/>
                        <a:pt x="1762125" y="1476375"/>
                      </a:cubicBezTo>
                      <a:lnTo>
                        <a:pt x="2171700" y="1485900"/>
                      </a:lnTo>
                      <a:cubicBezTo>
                        <a:pt x="2399574" y="1494499"/>
                        <a:pt x="2107768" y="1506037"/>
                        <a:pt x="2409825" y="1485900"/>
                      </a:cubicBezTo>
                      <a:cubicBezTo>
                        <a:pt x="2422525" y="1466850"/>
                        <a:pt x="2440685" y="1450470"/>
                        <a:pt x="2447925" y="1428750"/>
                      </a:cubicBezTo>
                      <a:cubicBezTo>
                        <a:pt x="2475254" y="1346762"/>
                        <a:pt x="2462105" y="1391081"/>
                        <a:pt x="2486025" y="1295400"/>
                      </a:cubicBezTo>
                      <a:cubicBezTo>
                        <a:pt x="2489200" y="1282700"/>
                        <a:pt x="2493926" y="1270290"/>
                        <a:pt x="2495550" y="1257300"/>
                      </a:cubicBezTo>
                      <a:cubicBezTo>
                        <a:pt x="2510602" y="1136881"/>
                        <a:pt x="2503251" y="1206633"/>
                        <a:pt x="2514600" y="1047750"/>
                      </a:cubicBezTo>
                      <a:cubicBezTo>
                        <a:pt x="2511425" y="958850"/>
                        <a:pt x="2510299" y="869853"/>
                        <a:pt x="2505075" y="781050"/>
                      </a:cubicBezTo>
                      <a:cubicBezTo>
                        <a:pt x="2503941" y="761771"/>
                        <a:pt x="2497807" y="743080"/>
                        <a:pt x="2495550" y="723900"/>
                      </a:cubicBezTo>
                      <a:cubicBezTo>
                        <a:pt x="2479243" y="585290"/>
                        <a:pt x="2492296" y="645365"/>
                        <a:pt x="2476500" y="495300"/>
                      </a:cubicBezTo>
                      <a:cubicBezTo>
                        <a:pt x="2475401" y="484856"/>
                        <a:pt x="2464489" y="416474"/>
                        <a:pt x="2457450" y="400050"/>
                      </a:cubicBezTo>
                      <a:cubicBezTo>
                        <a:pt x="2452941" y="389528"/>
                        <a:pt x="2443049" y="381936"/>
                        <a:pt x="2438400" y="371475"/>
                      </a:cubicBezTo>
                      <a:cubicBezTo>
                        <a:pt x="2430245" y="353125"/>
                        <a:pt x="2433549" y="328524"/>
                        <a:pt x="2419350" y="314325"/>
                      </a:cubicBezTo>
                      <a:cubicBezTo>
                        <a:pt x="2257847" y="152822"/>
                        <a:pt x="2504335" y="403046"/>
                        <a:pt x="2371725" y="257175"/>
                      </a:cubicBezTo>
                      <a:cubicBezTo>
                        <a:pt x="2347562" y="230596"/>
                        <a:pt x="2320925" y="206375"/>
                        <a:pt x="2295525" y="180975"/>
                      </a:cubicBezTo>
                      <a:cubicBezTo>
                        <a:pt x="2286000" y="171450"/>
                        <a:pt x="2275032" y="163176"/>
                        <a:pt x="2266950" y="152400"/>
                      </a:cubicBezTo>
                      <a:cubicBezTo>
                        <a:pt x="2253745" y="134794"/>
                        <a:pt x="2229700" y="98992"/>
                        <a:pt x="2209800" y="85725"/>
                      </a:cubicBezTo>
                      <a:cubicBezTo>
                        <a:pt x="2201446" y="80156"/>
                        <a:pt x="2190626" y="79725"/>
                        <a:pt x="2181225" y="76200"/>
                      </a:cubicBezTo>
                      <a:cubicBezTo>
                        <a:pt x="2170439" y="72155"/>
                        <a:pt x="2122714" y="51556"/>
                        <a:pt x="2105025" y="47625"/>
                      </a:cubicBezTo>
                      <a:cubicBezTo>
                        <a:pt x="2086172" y="43435"/>
                        <a:pt x="2066925" y="41275"/>
                        <a:pt x="2047875" y="38100"/>
                      </a:cubicBezTo>
                      <a:lnTo>
                        <a:pt x="1838325" y="47625"/>
                      </a:lnTo>
                      <a:cubicBezTo>
                        <a:pt x="1809634" y="49476"/>
                        <a:pt x="1781252" y="54762"/>
                        <a:pt x="1752600" y="57150"/>
                      </a:cubicBezTo>
                      <a:lnTo>
                        <a:pt x="1495425" y="76200"/>
                      </a:lnTo>
                      <a:cubicBezTo>
                        <a:pt x="1254161" y="89604"/>
                        <a:pt x="1381154" y="83126"/>
                        <a:pt x="1114425" y="95250"/>
                      </a:cubicBezTo>
                      <a:cubicBezTo>
                        <a:pt x="1082675" y="88900"/>
                        <a:pt x="1050587" y="84053"/>
                        <a:pt x="1019175" y="76200"/>
                      </a:cubicBezTo>
                      <a:cubicBezTo>
                        <a:pt x="993775" y="69850"/>
                        <a:pt x="967813" y="65429"/>
                        <a:pt x="942975" y="57150"/>
                      </a:cubicBezTo>
                      <a:cubicBezTo>
                        <a:pt x="933450" y="53975"/>
                        <a:pt x="924245" y="49594"/>
                        <a:pt x="914400" y="47625"/>
                      </a:cubicBezTo>
                      <a:cubicBezTo>
                        <a:pt x="857795" y="36304"/>
                        <a:pt x="857367" y="38100"/>
                        <a:pt x="809625" y="38100"/>
                      </a:cubicBezTo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GB" altLang="en-US" smtClean="0">
                    <a:latin typeface="Calibri" pitchFamily="34" charset="0"/>
                  </a:endParaRPr>
                </a:p>
              </p:txBody>
            </p:sp>
            <p:sp>
              <p:nvSpPr>
                <p:cNvPr id="29800" name="TextBox 47"/>
                <p:cNvSpPr txBox="1">
                  <a:spLocks noChangeArrowheads="1"/>
                </p:cNvSpPr>
                <p:nvPr/>
              </p:nvSpPr>
              <p:spPr bwMode="auto">
                <a:xfrm rot="-2217839">
                  <a:off x="1922485" y="1353192"/>
                  <a:ext cx="50045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/>
                  <a:r>
                    <a:rPr lang="en-GB" altLang="en-US" sz="1200" b="1">
                      <a:solidFill>
                        <a:schemeClr val="bg1"/>
                      </a:solidFill>
                    </a:rPr>
                    <a:t>DCL</a:t>
                  </a:r>
                </a:p>
              </p:txBody>
            </p:sp>
          </p:grpSp>
          <p:grpSp>
            <p:nvGrpSpPr>
              <p:cNvPr id="29778" name="Group 173"/>
              <p:cNvGrpSpPr>
                <a:grpSpLocks/>
              </p:cNvGrpSpPr>
              <p:nvPr/>
            </p:nvGrpSpPr>
            <p:grpSpPr bwMode="auto">
              <a:xfrm>
                <a:off x="5562600" y="3581400"/>
                <a:ext cx="1219200" cy="153988"/>
                <a:chOff x="3048000" y="1828800"/>
                <a:chExt cx="1219200" cy="153988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3048000" y="1828800"/>
                  <a:ext cx="12192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3048000" y="1981200"/>
                  <a:ext cx="1219200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3048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5400000">
                  <a:off x="3124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5400000">
                  <a:off x="3201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rot="5400000">
                  <a:off x="3277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rot="5400000">
                  <a:off x="3353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5400000">
                  <a:off x="3429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rot="5400000">
                  <a:off x="3505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rot="5400000">
                  <a:off x="3582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5400000">
                  <a:off x="3658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3734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5400000">
                  <a:off x="3810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rot="5400000">
                  <a:off x="38107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rot="5400000">
                  <a:off x="38869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rot="5400000">
                  <a:off x="39631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rot="5400000">
                  <a:off x="40393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5400000">
                  <a:off x="4115594" y="1904206"/>
                  <a:ext cx="152400" cy="158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1" name="Freeform 200"/>
            <p:cNvSpPr/>
            <p:nvPr/>
          </p:nvSpPr>
          <p:spPr bwMode="auto">
            <a:xfrm>
              <a:off x="3581260" y="3581260"/>
              <a:ext cx="527431" cy="587346"/>
            </a:xfrm>
            <a:custGeom>
              <a:avLst/>
              <a:gdLst>
                <a:gd name="connsiteX0" fmla="*/ 0 w 602826"/>
                <a:gd name="connsiteY0" fmla="*/ 379307 h 663787"/>
                <a:gd name="connsiteX1" fmla="*/ 20320 w 602826"/>
                <a:gd name="connsiteY1" fmla="*/ 365760 h 663787"/>
                <a:gd name="connsiteX2" fmla="*/ 67733 w 602826"/>
                <a:gd name="connsiteY2" fmla="*/ 338667 h 663787"/>
                <a:gd name="connsiteX3" fmla="*/ 67733 w 602826"/>
                <a:gd name="connsiteY3" fmla="*/ 169334 h 663787"/>
                <a:gd name="connsiteX4" fmla="*/ 74506 w 602826"/>
                <a:gd name="connsiteY4" fmla="*/ 121920 h 663787"/>
                <a:gd name="connsiteX5" fmla="*/ 115146 w 602826"/>
                <a:gd name="connsiteY5" fmla="*/ 81280 h 663787"/>
                <a:gd name="connsiteX6" fmla="*/ 155786 w 602826"/>
                <a:gd name="connsiteY6" fmla="*/ 54187 h 663787"/>
                <a:gd name="connsiteX7" fmla="*/ 230293 w 602826"/>
                <a:gd name="connsiteY7" fmla="*/ 6774 h 663787"/>
                <a:gd name="connsiteX8" fmla="*/ 264160 w 602826"/>
                <a:gd name="connsiteY8" fmla="*/ 0 h 663787"/>
                <a:gd name="connsiteX9" fmla="*/ 338666 w 602826"/>
                <a:gd name="connsiteY9" fmla="*/ 6774 h 663787"/>
                <a:gd name="connsiteX10" fmla="*/ 399626 w 602826"/>
                <a:gd name="connsiteY10" fmla="*/ 20320 h 663787"/>
                <a:gd name="connsiteX11" fmla="*/ 426720 w 602826"/>
                <a:gd name="connsiteY11" fmla="*/ 33867 h 663787"/>
                <a:gd name="connsiteX12" fmla="*/ 480906 w 602826"/>
                <a:gd name="connsiteY12" fmla="*/ 54187 h 663787"/>
                <a:gd name="connsiteX13" fmla="*/ 521546 w 602826"/>
                <a:gd name="connsiteY13" fmla="*/ 81280 h 663787"/>
                <a:gd name="connsiteX14" fmla="*/ 541866 w 602826"/>
                <a:gd name="connsiteY14" fmla="*/ 94827 h 663787"/>
                <a:gd name="connsiteX15" fmla="*/ 582506 w 602826"/>
                <a:gd name="connsiteY15" fmla="*/ 135467 h 663787"/>
                <a:gd name="connsiteX16" fmla="*/ 596053 w 602826"/>
                <a:gd name="connsiteY16" fmla="*/ 176107 h 663787"/>
                <a:gd name="connsiteX17" fmla="*/ 602826 w 602826"/>
                <a:gd name="connsiteY17" fmla="*/ 196427 h 663787"/>
                <a:gd name="connsiteX18" fmla="*/ 562186 w 602826"/>
                <a:gd name="connsiteY18" fmla="*/ 277707 h 663787"/>
                <a:gd name="connsiteX19" fmla="*/ 548640 w 602826"/>
                <a:gd name="connsiteY19" fmla="*/ 298027 h 663787"/>
                <a:gd name="connsiteX20" fmla="*/ 535093 w 602826"/>
                <a:gd name="connsiteY20" fmla="*/ 318347 h 663787"/>
                <a:gd name="connsiteX21" fmla="*/ 562186 w 602826"/>
                <a:gd name="connsiteY21" fmla="*/ 365760 h 663787"/>
                <a:gd name="connsiteX22" fmla="*/ 568960 w 602826"/>
                <a:gd name="connsiteY22" fmla="*/ 386080 h 663787"/>
                <a:gd name="connsiteX23" fmla="*/ 582506 w 602826"/>
                <a:gd name="connsiteY23" fmla="*/ 406400 h 663787"/>
                <a:gd name="connsiteX24" fmla="*/ 596053 w 602826"/>
                <a:gd name="connsiteY24" fmla="*/ 453814 h 663787"/>
                <a:gd name="connsiteX25" fmla="*/ 602826 w 602826"/>
                <a:gd name="connsiteY25" fmla="*/ 474134 h 663787"/>
                <a:gd name="connsiteX26" fmla="*/ 596053 w 602826"/>
                <a:gd name="connsiteY26" fmla="*/ 548640 h 663787"/>
                <a:gd name="connsiteX27" fmla="*/ 589280 w 602826"/>
                <a:gd name="connsiteY27" fmla="*/ 568960 h 663787"/>
                <a:gd name="connsiteX28" fmla="*/ 548640 w 602826"/>
                <a:gd name="connsiteY28" fmla="*/ 596054 h 663787"/>
                <a:gd name="connsiteX29" fmla="*/ 508000 w 602826"/>
                <a:gd name="connsiteY29" fmla="*/ 623147 h 663787"/>
                <a:gd name="connsiteX30" fmla="*/ 467360 w 602826"/>
                <a:gd name="connsiteY30" fmla="*/ 650240 h 663787"/>
                <a:gd name="connsiteX31" fmla="*/ 413173 w 602826"/>
                <a:gd name="connsiteY31" fmla="*/ 663787 h 663787"/>
                <a:gd name="connsiteX32" fmla="*/ 237066 w 602826"/>
                <a:gd name="connsiteY32" fmla="*/ 650240 h 663787"/>
                <a:gd name="connsiteX33" fmla="*/ 176106 w 602826"/>
                <a:gd name="connsiteY33" fmla="*/ 629920 h 663787"/>
                <a:gd name="connsiteX34" fmla="*/ 155786 w 602826"/>
                <a:gd name="connsiteY34" fmla="*/ 623147 h 663787"/>
                <a:gd name="connsiteX35" fmla="*/ 135466 w 602826"/>
                <a:gd name="connsiteY35" fmla="*/ 616374 h 663787"/>
                <a:gd name="connsiteX36" fmla="*/ 74506 w 602826"/>
                <a:gd name="connsiteY36" fmla="*/ 562187 h 663787"/>
                <a:gd name="connsiteX37" fmla="*/ 54186 w 602826"/>
                <a:gd name="connsiteY37" fmla="*/ 541867 h 663787"/>
                <a:gd name="connsiteX38" fmla="*/ 33866 w 602826"/>
                <a:gd name="connsiteY38" fmla="*/ 501227 h 663787"/>
                <a:gd name="connsiteX39" fmla="*/ 27093 w 602826"/>
                <a:gd name="connsiteY39" fmla="*/ 480907 h 663787"/>
                <a:gd name="connsiteX40" fmla="*/ 13546 w 602826"/>
                <a:gd name="connsiteY40" fmla="*/ 419947 h 663787"/>
                <a:gd name="connsiteX41" fmla="*/ 0 w 602826"/>
                <a:gd name="connsiteY41" fmla="*/ 37930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2826" h="663787">
                  <a:moveTo>
                    <a:pt x="0" y="379307"/>
                  </a:moveTo>
                  <a:cubicBezTo>
                    <a:pt x="6773" y="374791"/>
                    <a:pt x="13252" y="369799"/>
                    <a:pt x="20320" y="365760"/>
                  </a:cubicBezTo>
                  <a:cubicBezTo>
                    <a:pt x="80475" y="331386"/>
                    <a:pt x="18226" y="371672"/>
                    <a:pt x="67733" y="338667"/>
                  </a:cubicBezTo>
                  <a:cubicBezTo>
                    <a:pt x="56051" y="256891"/>
                    <a:pt x="57914" y="292073"/>
                    <a:pt x="67733" y="169334"/>
                  </a:cubicBezTo>
                  <a:cubicBezTo>
                    <a:pt x="69006" y="153420"/>
                    <a:pt x="69919" y="137212"/>
                    <a:pt x="74506" y="121920"/>
                  </a:cubicBezTo>
                  <a:cubicBezTo>
                    <a:pt x="80697" y="101284"/>
                    <a:pt x="100425" y="93898"/>
                    <a:pt x="115146" y="81280"/>
                  </a:cubicBezTo>
                  <a:cubicBezTo>
                    <a:pt x="147433" y="53606"/>
                    <a:pt x="121222" y="65708"/>
                    <a:pt x="155786" y="54187"/>
                  </a:cubicBezTo>
                  <a:cubicBezTo>
                    <a:pt x="193691" y="25758"/>
                    <a:pt x="195509" y="15470"/>
                    <a:pt x="230293" y="6774"/>
                  </a:cubicBezTo>
                  <a:cubicBezTo>
                    <a:pt x="241462" y="3982"/>
                    <a:pt x="252871" y="2258"/>
                    <a:pt x="264160" y="0"/>
                  </a:cubicBezTo>
                  <a:cubicBezTo>
                    <a:pt x="288995" y="2258"/>
                    <a:pt x="313921" y="3681"/>
                    <a:pt x="338666" y="6774"/>
                  </a:cubicBezTo>
                  <a:cubicBezTo>
                    <a:pt x="355867" y="8924"/>
                    <a:pt x="382221" y="15969"/>
                    <a:pt x="399626" y="20320"/>
                  </a:cubicBezTo>
                  <a:cubicBezTo>
                    <a:pt x="408657" y="24836"/>
                    <a:pt x="417439" y="29890"/>
                    <a:pt x="426720" y="33867"/>
                  </a:cubicBezTo>
                  <a:cubicBezTo>
                    <a:pt x="454943" y="45963"/>
                    <a:pt x="446595" y="35472"/>
                    <a:pt x="480906" y="54187"/>
                  </a:cubicBezTo>
                  <a:cubicBezTo>
                    <a:pt x="495199" y="61983"/>
                    <a:pt x="507999" y="72249"/>
                    <a:pt x="521546" y="81280"/>
                  </a:cubicBezTo>
                  <a:cubicBezTo>
                    <a:pt x="528319" y="85796"/>
                    <a:pt x="536110" y="89071"/>
                    <a:pt x="541866" y="94827"/>
                  </a:cubicBezTo>
                  <a:lnTo>
                    <a:pt x="582506" y="135467"/>
                  </a:lnTo>
                  <a:lnTo>
                    <a:pt x="596053" y="176107"/>
                  </a:lnTo>
                  <a:lnTo>
                    <a:pt x="602826" y="196427"/>
                  </a:lnTo>
                  <a:cubicBezTo>
                    <a:pt x="584131" y="252515"/>
                    <a:pt x="597202" y="225183"/>
                    <a:pt x="562186" y="277707"/>
                  </a:cubicBezTo>
                  <a:lnTo>
                    <a:pt x="548640" y="298027"/>
                  </a:lnTo>
                  <a:lnTo>
                    <a:pt x="535093" y="318347"/>
                  </a:lnTo>
                  <a:cubicBezTo>
                    <a:pt x="548700" y="338757"/>
                    <a:pt x="551872" y="341694"/>
                    <a:pt x="562186" y="365760"/>
                  </a:cubicBezTo>
                  <a:cubicBezTo>
                    <a:pt x="564999" y="372322"/>
                    <a:pt x="565767" y="379694"/>
                    <a:pt x="568960" y="386080"/>
                  </a:cubicBezTo>
                  <a:cubicBezTo>
                    <a:pt x="572601" y="393361"/>
                    <a:pt x="578865" y="399119"/>
                    <a:pt x="582506" y="406400"/>
                  </a:cubicBezTo>
                  <a:cubicBezTo>
                    <a:pt x="587922" y="417233"/>
                    <a:pt x="593157" y="443678"/>
                    <a:pt x="596053" y="453814"/>
                  </a:cubicBezTo>
                  <a:cubicBezTo>
                    <a:pt x="598014" y="460679"/>
                    <a:pt x="600568" y="467361"/>
                    <a:pt x="602826" y="474134"/>
                  </a:cubicBezTo>
                  <a:cubicBezTo>
                    <a:pt x="600568" y="498969"/>
                    <a:pt x="599580" y="523953"/>
                    <a:pt x="596053" y="548640"/>
                  </a:cubicBezTo>
                  <a:cubicBezTo>
                    <a:pt x="595043" y="555708"/>
                    <a:pt x="594328" y="563911"/>
                    <a:pt x="589280" y="568960"/>
                  </a:cubicBezTo>
                  <a:cubicBezTo>
                    <a:pt x="577768" y="580473"/>
                    <a:pt x="562187" y="587023"/>
                    <a:pt x="548640" y="596054"/>
                  </a:cubicBezTo>
                  <a:lnTo>
                    <a:pt x="508000" y="623147"/>
                  </a:lnTo>
                  <a:cubicBezTo>
                    <a:pt x="507998" y="623149"/>
                    <a:pt x="467363" y="650239"/>
                    <a:pt x="467360" y="650240"/>
                  </a:cubicBezTo>
                  <a:lnTo>
                    <a:pt x="413173" y="663787"/>
                  </a:lnTo>
                  <a:cubicBezTo>
                    <a:pt x="380885" y="662173"/>
                    <a:pt x="286795" y="662672"/>
                    <a:pt x="237066" y="650240"/>
                  </a:cubicBezTo>
                  <a:cubicBezTo>
                    <a:pt x="237032" y="650232"/>
                    <a:pt x="186282" y="633312"/>
                    <a:pt x="176106" y="629920"/>
                  </a:cubicBezTo>
                  <a:lnTo>
                    <a:pt x="155786" y="623147"/>
                  </a:lnTo>
                  <a:lnTo>
                    <a:pt x="135466" y="616374"/>
                  </a:lnTo>
                  <a:cubicBezTo>
                    <a:pt x="99206" y="592200"/>
                    <a:pt x="120902" y="608583"/>
                    <a:pt x="74506" y="562187"/>
                  </a:cubicBezTo>
                  <a:lnTo>
                    <a:pt x="54186" y="541867"/>
                  </a:lnTo>
                  <a:cubicBezTo>
                    <a:pt x="37162" y="490792"/>
                    <a:pt x="60127" y="553748"/>
                    <a:pt x="33866" y="501227"/>
                  </a:cubicBezTo>
                  <a:cubicBezTo>
                    <a:pt x="30673" y="494841"/>
                    <a:pt x="29054" y="487772"/>
                    <a:pt x="27093" y="480907"/>
                  </a:cubicBezTo>
                  <a:cubicBezTo>
                    <a:pt x="20718" y="458592"/>
                    <a:pt x="18201" y="443220"/>
                    <a:pt x="13546" y="419947"/>
                  </a:cubicBezTo>
                  <a:lnTo>
                    <a:pt x="0" y="379307"/>
                  </a:lnTo>
                  <a:close/>
                </a:path>
              </a:pathLst>
            </a:custGeom>
            <a:solidFill>
              <a:srgbClr val="CCFF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29713" name="Group 96"/>
            <p:cNvGrpSpPr>
              <a:grpSpLocks/>
            </p:cNvGrpSpPr>
            <p:nvPr/>
          </p:nvGrpSpPr>
          <p:grpSpPr bwMode="auto">
            <a:xfrm flipV="1">
              <a:off x="3657600" y="3962400"/>
              <a:ext cx="419100" cy="76200"/>
              <a:chOff x="2057400" y="2971800"/>
              <a:chExt cx="762000" cy="152400"/>
            </a:xfrm>
          </p:grpSpPr>
          <p:grpSp>
            <p:nvGrpSpPr>
              <p:cNvPr id="29765" name="Group 74"/>
              <p:cNvGrpSpPr>
                <a:grpSpLocks/>
              </p:cNvGrpSpPr>
              <p:nvPr/>
            </p:nvGrpSpPr>
            <p:grpSpPr bwMode="auto">
              <a:xfrm>
                <a:off x="2057400" y="2971800"/>
                <a:ext cx="762000" cy="152400"/>
                <a:chOff x="3200400" y="1828800"/>
                <a:chExt cx="762000" cy="152400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3200400" y="1828800"/>
                  <a:ext cx="762000" cy="3174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rot="5400000">
                  <a:off x="3125644" y="1903556"/>
                  <a:ext cx="152400" cy="28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rot="5400000">
                  <a:off x="3200689" y="1903556"/>
                  <a:ext cx="152400" cy="28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rot="5400000">
                  <a:off x="3277178" y="1905000"/>
                  <a:ext cx="152400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rot="5400000">
                  <a:off x="3353667" y="1903558"/>
                  <a:ext cx="152400" cy="2885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rot="5400000">
                  <a:off x="3430155" y="1905000"/>
                  <a:ext cx="152400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rot="5400000">
                  <a:off x="3506644" y="1903556"/>
                  <a:ext cx="152400" cy="28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5400000">
                  <a:off x="3581689" y="1903556"/>
                  <a:ext cx="152400" cy="2887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rot="5400000">
                  <a:off x="3658178" y="1905000"/>
                  <a:ext cx="152400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rot="5400000">
                  <a:off x="3734667" y="1903558"/>
                  <a:ext cx="152400" cy="2885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7" name="Straight Connector 206"/>
              <p:cNvCxnSpPr/>
              <p:nvPr/>
            </p:nvCxnSpPr>
            <p:spPr>
              <a:xfrm rot="5400000">
                <a:off x="2668155" y="3048000"/>
                <a:ext cx="152400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14" name="Group 298"/>
            <p:cNvGrpSpPr>
              <a:grpSpLocks/>
            </p:cNvGrpSpPr>
            <p:nvPr/>
          </p:nvGrpSpPr>
          <p:grpSpPr bwMode="auto">
            <a:xfrm>
              <a:off x="5181600" y="3352800"/>
              <a:ext cx="2362200" cy="153988"/>
              <a:chOff x="5181600" y="3352800"/>
              <a:chExt cx="2362200" cy="153988"/>
            </a:xfrm>
          </p:grpSpPr>
          <p:grpSp>
            <p:nvGrpSpPr>
              <p:cNvPr id="29726" name="Group 258"/>
              <p:cNvGrpSpPr>
                <a:grpSpLocks/>
              </p:cNvGrpSpPr>
              <p:nvPr/>
            </p:nvGrpSpPr>
            <p:grpSpPr bwMode="auto">
              <a:xfrm>
                <a:off x="5181600" y="3352800"/>
                <a:ext cx="2362200" cy="153988"/>
                <a:chOff x="5257800" y="2590800"/>
                <a:chExt cx="2362200" cy="153988"/>
              </a:xfrm>
            </p:grpSpPr>
            <p:grpSp>
              <p:nvGrpSpPr>
                <p:cNvPr id="29729" name="Group 69"/>
                <p:cNvGrpSpPr>
                  <a:grpSpLocks/>
                </p:cNvGrpSpPr>
                <p:nvPr/>
              </p:nvGrpSpPr>
              <p:grpSpPr bwMode="auto">
                <a:xfrm>
                  <a:off x="5257800" y="2590800"/>
                  <a:ext cx="1219200" cy="153988"/>
                  <a:chOff x="3048000" y="1828800"/>
                  <a:chExt cx="1219200" cy="153988"/>
                </a:xfrm>
              </p:grpSpPr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3048000" y="1981200"/>
                    <a:ext cx="1219200" cy="158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Connector 279"/>
                  <p:cNvCxnSpPr/>
                  <p:nvPr/>
                </p:nvCxnSpPr>
                <p:spPr>
                  <a:xfrm rot="5400000">
                    <a:off x="30487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rot="5400000">
                    <a:off x="31249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rot="5400000">
                    <a:off x="32011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rot="5400000">
                    <a:off x="32773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rot="5400000">
                    <a:off x="33535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rot="5400000">
                    <a:off x="34297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 rot="5400000">
                    <a:off x="35059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 rot="5400000">
                    <a:off x="35821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/>
                  <p:cNvCxnSpPr/>
                  <p:nvPr/>
                </p:nvCxnSpPr>
                <p:spPr>
                  <a:xfrm rot="5400000">
                    <a:off x="36583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/>
                  <p:cNvCxnSpPr/>
                  <p:nvPr/>
                </p:nvCxnSpPr>
                <p:spPr>
                  <a:xfrm rot="5400000">
                    <a:off x="37345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/>
                  <p:cNvCxnSpPr/>
                  <p:nvPr/>
                </p:nvCxnSpPr>
                <p:spPr>
                  <a:xfrm rot="5400000">
                    <a:off x="38107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rot="5400000">
                    <a:off x="38107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rot="5400000">
                    <a:off x="38869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 rot="5400000">
                    <a:off x="39631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rot="5400000">
                    <a:off x="40393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 rot="5400000">
                    <a:off x="41155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30" name="Group 69"/>
                <p:cNvGrpSpPr>
                  <a:grpSpLocks/>
                </p:cNvGrpSpPr>
                <p:nvPr/>
              </p:nvGrpSpPr>
              <p:grpSpPr bwMode="auto">
                <a:xfrm>
                  <a:off x="6400800" y="2590800"/>
                  <a:ext cx="1219200" cy="153988"/>
                  <a:chOff x="3048000" y="1828800"/>
                  <a:chExt cx="1219200" cy="153988"/>
                </a:xfrm>
              </p:grpSpPr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3048000" y="1981200"/>
                    <a:ext cx="1219200" cy="158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rot="5400000">
                    <a:off x="30487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rot="5400000">
                    <a:off x="31249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 rot="5400000">
                    <a:off x="32011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rot="5400000">
                    <a:off x="32773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5400000">
                    <a:off x="33535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5400000">
                    <a:off x="34297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5400000">
                    <a:off x="35059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rot="5400000">
                    <a:off x="35821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5400000">
                    <a:off x="36583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5400000">
                    <a:off x="37345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5400000">
                    <a:off x="38107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5400000">
                    <a:off x="38107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 rot="5400000">
                    <a:off x="38869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rot="5400000">
                    <a:off x="39631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rot="5400000">
                    <a:off x="40393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5400000">
                    <a:off x="4115594" y="1904206"/>
                    <a:ext cx="152400" cy="1588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96" name="Straight Connector 295"/>
              <p:cNvCxnSpPr/>
              <p:nvPr/>
            </p:nvCxnSpPr>
            <p:spPr>
              <a:xfrm>
                <a:off x="5181600" y="3352800"/>
                <a:ext cx="1219200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6324600" y="3352800"/>
                <a:ext cx="1219200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Right Arrow 201"/>
            <p:cNvSpPr/>
            <p:nvPr/>
          </p:nvSpPr>
          <p:spPr bwMode="auto">
            <a:xfrm rot="5400000">
              <a:off x="2205831" y="3509169"/>
              <a:ext cx="388938" cy="381000"/>
            </a:xfrm>
            <a:prstGeom prst="rightArrow">
              <a:avLst>
                <a:gd name="adj1" fmla="val 29345"/>
                <a:gd name="adj2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3" name="Right Arrow 202"/>
            <p:cNvSpPr/>
            <p:nvPr/>
          </p:nvSpPr>
          <p:spPr bwMode="auto">
            <a:xfrm>
              <a:off x="3048000" y="3810000"/>
              <a:ext cx="388938" cy="381000"/>
            </a:xfrm>
            <a:prstGeom prst="rightArrow">
              <a:avLst>
                <a:gd name="adj1" fmla="val 29345"/>
                <a:gd name="adj2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4" name="Right Arrow 203"/>
            <p:cNvSpPr/>
            <p:nvPr/>
          </p:nvSpPr>
          <p:spPr bwMode="auto">
            <a:xfrm rot="5400000">
              <a:off x="6168231" y="2899569"/>
              <a:ext cx="388938" cy="381000"/>
            </a:xfrm>
            <a:prstGeom prst="rightArrow">
              <a:avLst>
                <a:gd name="adj1" fmla="val 29345"/>
                <a:gd name="adj2" fmla="val 530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6" name="Right Arrow 205"/>
            <p:cNvSpPr/>
            <p:nvPr/>
          </p:nvSpPr>
          <p:spPr bwMode="auto">
            <a:xfrm rot="5400000">
              <a:off x="6168231" y="3737769"/>
              <a:ext cx="388938" cy="381000"/>
            </a:xfrm>
            <a:prstGeom prst="rightArrow">
              <a:avLst>
                <a:gd name="adj1" fmla="val 29345"/>
                <a:gd name="adj2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9" name="Right Arrow 218"/>
            <p:cNvSpPr/>
            <p:nvPr/>
          </p:nvSpPr>
          <p:spPr bwMode="auto">
            <a:xfrm rot="5400000">
              <a:off x="6168231" y="5109369"/>
              <a:ext cx="388938" cy="381000"/>
            </a:xfrm>
            <a:prstGeom prst="rightArrow">
              <a:avLst>
                <a:gd name="adj1" fmla="val 29345"/>
                <a:gd name="adj2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62000" y="4419600"/>
              <a:ext cx="40386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GB" dirty="0">
                <a:ea typeface="MS PGothic" charset="0"/>
                <a:cs typeface="MS PGothic" charset="0"/>
              </a:endParaRPr>
            </a:p>
          </p:txBody>
        </p:sp>
        <p:sp>
          <p:nvSpPr>
            <p:cNvPr id="237" name="&quot;No&quot; Symbol 236"/>
            <p:cNvSpPr/>
            <p:nvPr/>
          </p:nvSpPr>
          <p:spPr>
            <a:xfrm>
              <a:off x="2133600" y="3429000"/>
              <a:ext cx="533400" cy="533400"/>
            </a:xfrm>
            <a:prstGeom prst="noSmoking">
              <a:avLst>
                <a:gd name="adj" fmla="val 52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8" name="&quot;No&quot; Symbol 237"/>
            <p:cNvSpPr/>
            <p:nvPr/>
          </p:nvSpPr>
          <p:spPr>
            <a:xfrm>
              <a:off x="2971800" y="3733800"/>
              <a:ext cx="533400" cy="533400"/>
            </a:xfrm>
            <a:prstGeom prst="noSmoking">
              <a:avLst>
                <a:gd name="adj" fmla="val 52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8" name="&quot;No&quot; Symbol 257"/>
            <p:cNvSpPr/>
            <p:nvPr/>
          </p:nvSpPr>
          <p:spPr>
            <a:xfrm>
              <a:off x="6096000" y="2819400"/>
              <a:ext cx="533400" cy="533400"/>
            </a:xfrm>
            <a:prstGeom prst="noSmoking">
              <a:avLst>
                <a:gd name="adj" fmla="val 52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9" name="&quot;No&quot; Symbol 258"/>
            <p:cNvSpPr/>
            <p:nvPr/>
          </p:nvSpPr>
          <p:spPr>
            <a:xfrm>
              <a:off x="6096000" y="3657600"/>
              <a:ext cx="533400" cy="533400"/>
            </a:xfrm>
            <a:prstGeom prst="noSmoking">
              <a:avLst>
                <a:gd name="adj" fmla="val 52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0" name="&quot;No&quot; Symbol 259"/>
            <p:cNvSpPr/>
            <p:nvPr/>
          </p:nvSpPr>
          <p:spPr>
            <a:xfrm>
              <a:off x="6096000" y="5029200"/>
              <a:ext cx="533400" cy="533400"/>
            </a:xfrm>
            <a:prstGeom prst="noSmoking">
              <a:avLst>
                <a:gd name="adj" fmla="val 52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97" name="Right Arrow 296"/>
          <p:cNvSpPr/>
          <p:nvPr/>
        </p:nvSpPr>
        <p:spPr bwMode="auto">
          <a:xfrm rot="17401677">
            <a:off x="4491831" y="3204369"/>
            <a:ext cx="388938" cy="381000"/>
          </a:xfrm>
          <a:prstGeom prst="rightArrow">
            <a:avLst>
              <a:gd name="adj1" fmla="val 2934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9" name="&quot;No&quot; Symbol 298"/>
          <p:cNvSpPr/>
          <p:nvPr/>
        </p:nvSpPr>
        <p:spPr bwMode="auto">
          <a:xfrm>
            <a:off x="4419600" y="3124200"/>
            <a:ext cx="533400" cy="533400"/>
          </a:xfrm>
          <a:prstGeom prst="noSmoking">
            <a:avLst>
              <a:gd name="adj" fmla="val 52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Silencing of transgenes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24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 eaLnBrk="1" hangingPunct="1">
              <a:buFont typeface="Arial" charset="0"/>
              <a:buChar char="•"/>
            </a:pPr>
            <a:r>
              <a:rPr lang="en-GB" altLang="en-US" sz="2800" dirty="0" smtClean="0">
                <a:latin typeface="Arial" charset="0"/>
                <a:ea typeface="ＭＳ Ｐゴシック" pitchFamily="-112" charset="-128"/>
                <a:cs typeface="Arial" charset="0"/>
              </a:rPr>
              <a:t>Transgenes introduced into plants are frequently silenced by the </a:t>
            </a:r>
            <a:r>
              <a:rPr lang="en-GB" altLang="en-US" sz="2800" dirty="0" err="1" smtClean="0">
                <a:latin typeface="Arial" charset="0"/>
                <a:ea typeface="ＭＳ Ｐゴシック" pitchFamily="-112" charset="-128"/>
                <a:cs typeface="Arial" charset="0"/>
              </a:rPr>
              <a:t>siRNA</a:t>
            </a:r>
            <a:r>
              <a:rPr lang="en-GB" altLang="en-US" sz="2800" dirty="0" smtClean="0">
                <a:latin typeface="Arial" charset="0"/>
                <a:ea typeface="ＭＳ Ｐゴシック" pitchFamily="-112" charset="-128"/>
                <a:cs typeface="Arial" charset="0"/>
              </a:rPr>
              <a:t> pathway.</a:t>
            </a:r>
          </a:p>
          <a:p>
            <a:pPr marL="0" indent="0" algn="just" eaLnBrk="1" hangingPunct="1">
              <a:buNone/>
            </a:pPr>
            <a:endParaRPr lang="en-GB" altLang="en-US" sz="2800" dirty="0" smtClean="0">
              <a:latin typeface="Arial" charset="0"/>
              <a:ea typeface="ＭＳ Ｐゴシック" pitchFamily="-112" charset="-128"/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en-GB" altLang="en-US" sz="2800" dirty="0" smtClean="0">
                <a:latin typeface="Arial" charset="0"/>
                <a:ea typeface="ＭＳ Ｐゴシック" pitchFamily="-112" charset="-128"/>
                <a:cs typeface="Arial" charset="0"/>
              </a:rPr>
              <a:t>Silencing can be triggered by: 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GB" altLang="en-US" dirty="0" smtClean="0">
                <a:latin typeface="Arial" charset="0"/>
                <a:cs typeface="Arial" charset="0"/>
              </a:rPr>
              <a:t>Very high levels of gene expression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GB" altLang="en-US" dirty="0" err="1" smtClean="0">
                <a:latin typeface="Arial" charset="0"/>
                <a:cs typeface="Arial" charset="0"/>
              </a:rPr>
              <a:t>dsRNA</a:t>
            </a:r>
            <a:r>
              <a:rPr lang="en-GB" altLang="en-US" dirty="0" smtClean="0">
                <a:latin typeface="Arial" charset="0"/>
                <a:cs typeface="Arial" charset="0"/>
              </a:rPr>
              <a:t> derived from transgenes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GB" altLang="en-US" dirty="0" smtClean="0">
                <a:latin typeface="Arial" charset="0"/>
                <a:cs typeface="Arial" charset="0"/>
              </a:rPr>
              <a:t>Aberrant RNAs encoded by transgenes</a:t>
            </a:r>
          </a:p>
          <a:p>
            <a:pPr lvl="1" algn="just" eaLnBrk="1" hangingPunct="1">
              <a:buFont typeface="Arial" charset="0"/>
              <a:buChar char="•"/>
            </a:pPr>
            <a:endParaRPr lang="en-GB" altLang="en-US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en-GB" altLang="en-US" sz="2800" dirty="0" smtClean="0">
                <a:latin typeface="Arial" charset="0"/>
                <a:ea typeface="ＭＳ Ｐゴシック" pitchFamily="-112" charset="-128"/>
                <a:cs typeface="Arial" charset="0"/>
              </a:rPr>
              <a:t>Transgenes are silenced </a:t>
            </a:r>
            <a:r>
              <a:rPr lang="en-GB" altLang="en-US" sz="2800" b="1" dirty="0" smtClean="0">
                <a:latin typeface="Arial" charset="0"/>
                <a:ea typeface="ＭＳ Ｐゴシック" pitchFamily="-112" charset="-128"/>
                <a:cs typeface="Arial" charset="0"/>
              </a:rPr>
              <a:t>post-transcriptionally</a:t>
            </a:r>
            <a:r>
              <a:rPr lang="en-GB" altLang="en-US" sz="2800" dirty="0" smtClean="0">
                <a:latin typeface="Arial" charset="0"/>
                <a:ea typeface="ＭＳ Ｐゴシック" pitchFamily="-112" charset="-128"/>
                <a:cs typeface="Arial" charset="0"/>
              </a:rPr>
              <a:t> and </a:t>
            </a:r>
            <a:r>
              <a:rPr lang="en-GB" altLang="en-US" sz="2800" b="1" dirty="0" smtClean="0">
                <a:latin typeface="Arial" charset="0"/>
                <a:ea typeface="ＭＳ Ｐゴシック" pitchFamily="-112" charset="-128"/>
                <a:cs typeface="Arial" charset="0"/>
              </a:rPr>
              <a:t>transcriptionally.</a:t>
            </a:r>
          </a:p>
          <a:p>
            <a:pPr algn="just" eaLnBrk="1" hangingPunct="1"/>
            <a:endParaRPr lang="en-GB" altLang="en-US" sz="2800" dirty="0" smtClean="0">
              <a:latin typeface="Arial" charset="0"/>
              <a:ea typeface="ＭＳ Ｐゴシック" pitchFamily="-112" charset="-128"/>
              <a:cs typeface="Arial" charset="0"/>
            </a:endParaRPr>
          </a:p>
          <a:p>
            <a:pPr eaLnBrk="1" hangingPunct="1"/>
            <a:endParaRPr lang="en-GB" altLang="en-US" dirty="0" smtClean="0">
              <a:latin typeface="Arial" charset="0"/>
              <a:ea typeface="ＭＳ Ｐゴシック" pitchFamily="-112" charset="-128"/>
              <a:cs typeface="Arial" charset="0"/>
            </a:endParaRPr>
          </a:p>
          <a:p>
            <a:pPr eaLnBrk="1" hangingPunct="1"/>
            <a:endParaRPr lang="en-GB" altLang="en-US" dirty="0" smtClean="0">
              <a:latin typeface="Arial" charset="0"/>
              <a:ea typeface="ＭＳ Ｐゴシック" pitchFamily="-112" charset="-128"/>
              <a:cs typeface="Arial" charset="0"/>
            </a:endParaRPr>
          </a:p>
          <a:p>
            <a:pPr eaLnBrk="1" hangingPunct="1"/>
            <a:endParaRPr lang="en-GB" altLang="en-US" dirty="0" smtClean="0">
              <a:latin typeface="Arial" charset="0"/>
              <a:ea typeface="ＭＳ Ｐゴシック" pitchFamily="-11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Co-suppression is a consequence of </a:t>
            </a:r>
            <a:r>
              <a:rPr lang="en-GB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siRNA</a:t>
            </a:r>
            <a:r>
              <a:rPr lang="en-GB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12" charset="-128"/>
                <a:cs typeface="Arial" charset="0"/>
              </a:rPr>
              <a:t> production</a:t>
            </a:r>
          </a:p>
        </p:txBody>
      </p:sp>
      <p:sp>
        <p:nvSpPr>
          <p:cNvPr id="41987" name="TextBox 193"/>
          <p:cNvSpPr txBox="1">
            <a:spLocks noChangeArrowheads="1"/>
          </p:cNvSpPr>
          <p:nvPr/>
        </p:nvSpPr>
        <p:spPr bwMode="auto">
          <a:xfrm>
            <a:off x="3962400" y="6019800"/>
            <a:ext cx="510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pt-BR" altLang="en-US" sz="800">
                <a:latin typeface="Times New Roman" pitchFamily="-112" charset="0"/>
                <a:cs typeface="Times New Roman" pitchFamily="-112" charset="0"/>
              </a:rPr>
              <a:t>De Paoli, E., Dorantes-Acosta, A., Zhai, J., </a:t>
            </a:r>
            <a:r>
              <a:rPr lang="en-GB" altLang="en-US" sz="800">
                <a:latin typeface="Times New Roman" pitchFamily="-112" charset="0"/>
                <a:cs typeface="Times New Roman" pitchFamily="-112" charset="0"/>
              </a:rPr>
              <a:t>Accerbi, M., Jeong, D.-H., Park, S., Meyers, B.C., Jorgensen, R.A., and Green, P.J. (2009). Distinct extremely abundant siRNAs associated with cosuppression in petunia. RNA 15: </a:t>
            </a:r>
            <a:r>
              <a:rPr lang="en-GB" altLang="en-US" sz="800">
                <a:latin typeface="Times New Roman" pitchFamily="-112" charset="0"/>
                <a:cs typeface="Times New Roman" pitchFamily="-112" charset="0"/>
                <a:hlinkClick r:id="rId3"/>
              </a:rPr>
              <a:t>1965–1970</a:t>
            </a:r>
            <a:r>
              <a:rPr lang="en-GB" altLang="en-US" sz="800">
                <a:latin typeface="Times New Roman" pitchFamily="-112" charset="0"/>
                <a:cs typeface="Times New Roman" pitchFamily="-112" charset="0"/>
              </a:rPr>
              <a:t>.</a:t>
            </a:r>
          </a:p>
        </p:txBody>
      </p:sp>
      <p:grpSp>
        <p:nvGrpSpPr>
          <p:cNvPr id="41988" name="Group 54"/>
          <p:cNvGrpSpPr>
            <a:grpSpLocks/>
          </p:cNvGrpSpPr>
          <p:nvPr/>
        </p:nvGrpSpPr>
        <p:grpSpPr bwMode="auto">
          <a:xfrm>
            <a:off x="838200" y="2514600"/>
            <a:ext cx="2152650" cy="457200"/>
            <a:chOff x="3733800" y="2228289"/>
            <a:chExt cx="2152088" cy="457200"/>
          </a:xfrm>
        </p:grpSpPr>
        <p:sp>
          <p:nvSpPr>
            <p:cNvPr id="51" name="Rectangle 50"/>
            <p:cNvSpPr/>
            <p:nvPr/>
          </p:nvSpPr>
          <p:spPr>
            <a:xfrm>
              <a:off x="3733800" y="2361639"/>
              <a:ext cx="99034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PRO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24141" y="2361639"/>
              <a:ext cx="99034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ORF</a:t>
              </a:r>
            </a:p>
          </p:txBody>
        </p:sp>
        <p:sp>
          <p:nvSpPr>
            <p:cNvPr id="54" name="Right Triangle 53"/>
            <p:cNvSpPr>
              <a:spLocks noChangeAspect="1"/>
            </p:cNvSpPr>
            <p:nvPr/>
          </p:nvSpPr>
          <p:spPr>
            <a:xfrm rot="13507238">
              <a:off x="5428748" y="2228349"/>
              <a:ext cx="457200" cy="4570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41989" name="TextBox 55"/>
          <p:cNvSpPr txBox="1">
            <a:spLocks noChangeArrowheads="1"/>
          </p:cNvSpPr>
          <p:nvPr/>
        </p:nvSpPr>
        <p:spPr bwMode="auto">
          <a:xfrm>
            <a:off x="381000" y="2133600"/>
            <a:ext cx="1220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b="1"/>
              <a:t>Wild-type</a:t>
            </a:r>
          </a:p>
        </p:txBody>
      </p:sp>
      <p:sp>
        <p:nvSpPr>
          <p:cNvPr id="41990" name="TextBox 56"/>
          <p:cNvSpPr txBox="1">
            <a:spLocks noChangeArrowheads="1"/>
          </p:cNvSpPr>
          <p:nvPr/>
        </p:nvSpPr>
        <p:spPr bwMode="auto">
          <a:xfrm>
            <a:off x="3733800" y="236220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/>
              <a:t>mRNA</a:t>
            </a:r>
          </a:p>
        </p:txBody>
      </p:sp>
      <p:grpSp>
        <p:nvGrpSpPr>
          <p:cNvPr id="41991" name="Group 63"/>
          <p:cNvGrpSpPr>
            <a:grpSpLocks/>
          </p:cNvGrpSpPr>
          <p:nvPr/>
        </p:nvGrpSpPr>
        <p:grpSpPr bwMode="auto">
          <a:xfrm>
            <a:off x="4953000" y="2362200"/>
            <a:ext cx="2208213" cy="781050"/>
            <a:chOff x="5105400" y="3886198"/>
            <a:chExt cx="3943254" cy="1156812"/>
          </a:xfrm>
        </p:grpSpPr>
        <p:grpSp>
          <p:nvGrpSpPr>
            <p:cNvPr id="42165" name="Group 53"/>
            <p:cNvGrpSpPr>
              <a:grpSpLocks/>
            </p:cNvGrpSpPr>
            <p:nvPr/>
          </p:nvGrpSpPr>
          <p:grpSpPr bwMode="auto">
            <a:xfrm>
              <a:off x="5105400" y="4191000"/>
              <a:ext cx="3943254" cy="852010"/>
              <a:chOff x="5105400" y="4191000"/>
              <a:chExt cx="3943254" cy="852010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5485268" y="4191859"/>
                <a:ext cx="686030" cy="413819"/>
              </a:xfrm>
              <a:custGeom>
                <a:avLst/>
                <a:gdLst>
                  <a:gd name="connsiteX0" fmla="*/ 2768600 w 3789363"/>
                  <a:gd name="connsiteY0" fmla="*/ 0 h 1963737"/>
                  <a:gd name="connsiteX1" fmla="*/ 3492500 w 3789363"/>
                  <a:gd name="connsiteY1" fmla="*/ 200025 h 1963737"/>
                  <a:gd name="connsiteX2" fmla="*/ 3749675 w 3789363"/>
                  <a:gd name="connsiteY2" fmla="*/ 781050 h 1963737"/>
                  <a:gd name="connsiteX3" fmla="*/ 3254375 w 3789363"/>
                  <a:gd name="connsiteY3" fmla="*/ 1314450 h 1963737"/>
                  <a:gd name="connsiteX4" fmla="*/ 1739900 w 3789363"/>
                  <a:gd name="connsiteY4" fmla="*/ 1409700 h 1963737"/>
                  <a:gd name="connsiteX5" fmla="*/ 635000 w 3789363"/>
                  <a:gd name="connsiteY5" fmla="*/ 1962150 h 1963737"/>
                  <a:gd name="connsiteX6" fmla="*/ 63500 w 3789363"/>
                  <a:gd name="connsiteY6" fmla="*/ 1419225 h 1963737"/>
                  <a:gd name="connsiteX7" fmla="*/ 254000 w 3789363"/>
                  <a:gd name="connsiteY7" fmla="*/ 790575 h 1963737"/>
                  <a:gd name="connsiteX8" fmla="*/ 1273175 w 3789363"/>
                  <a:gd name="connsiteY8" fmla="*/ 742950 h 1963737"/>
                  <a:gd name="connsiteX9" fmla="*/ 1768475 w 3789363"/>
                  <a:gd name="connsiteY9" fmla="*/ 238125 h 1963737"/>
                  <a:gd name="connsiteX10" fmla="*/ 2511425 w 3789363"/>
                  <a:gd name="connsiteY10" fmla="*/ 57150 h 1963737"/>
                  <a:gd name="connsiteX11" fmla="*/ 2873375 w 3789363"/>
                  <a:gd name="connsiteY11" fmla="*/ 0 h 19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89363" h="1963737">
                    <a:moveTo>
                      <a:pt x="2768600" y="0"/>
                    </a:moveTo>
                    <a:cubicBezTo>
                      <a:pt x="3048794" y="34925"/>
                      <a:pt x="3328988" y="69850"/>
                      <a:pt x="3492500" y="200025"/>
                    </a:cubicBezTo>
                    <a:cubicBezTo>
                      <a:pt x="3656012" y="330200"/>
                      <a:pt x="3789363" y="595312"/>
                      <a:pt x="3749675" y="781050"/>
                    </a:cubicBezTo>
                    <a:cubicBezTo>
                      <a:pt x="3709987" y="966788"/>
                      <a:pt x="3589337" y="1209675"/>
                      <a:pt x="3254375" y="1314450"/>
                    </a:cubicBezTo>
                    <a:cubicBezTo>
                      <a:pt x="2919413" y="1419225"/>
                      <a:pt x="2176463" y="1301750"/>
                      <a:pt x="1739900" y="1409700"/>
                    </a:cubicBezTo>
                    <a:cubicBezTo>
                      <a:pt x="1303338" y="1517650"/>
                      <a:pt x="914400" y="1960563"/>
                      <a:pt x="635000" y="1962150"/>
                    </a:cubicBezTo>
                    <a:cubicBezTo>
                      <a:pt x="355600" y="1963737"/>
                      <a:pt x="127000" y="1614488"/>
                      <a:pt x="63500" y="1419225"/>
                    </a:cubicBezTo>
                    <a:cubicBezTo>
                      <a:pt x="0" y="1223963"/>
                      <a:pt x="52388" y="903287"/>
                      <a:pt x="254000" y="790575"/>
                    </a:cubicBezTo>
                    <a:cubicBezTo>
                      <a:pt x="455612" y="677863"/>
                      <a:pt x="1020763" y="835025"/>
                      <a:pt x="1273175" y="742950"/>
                    </a:cubicBezTo>
                    <a:cubicBezTo>
                      <a:pt x="1525587" y="650875"/>
                      <a:pt x="1562100" y="352425"/>
                      <a:pt x="1768475" y="238125"/>
                    </a:cubicBezTo>
                    <a:cubicBezTo>
                      <a:pt x="1974850" y="123825"/>
                      <a:pt x="2327275" y="96837"/>
                      <a:pt x="2511425" y="57150"/>
                    </a:cubicBezTo>
                    <a:cubicBezTo>
                      <a:pt x="2695575" y="17463"/>
                      <a:pt x="2813050" y="7937"/>
                      <a:pt x="2873375" y="0"/>
                    </a:cubicBezTo>
                  </a:path>
                </a:pathLst>
              </a:custGeom>
              <a:solidFill>
                <a:srgbClr val="808812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grpSp>
            <p:nvGrpSpPr>
              <p:cNvPr id="42175" name="Group 7"/>
              <p:cNvGrpSpPr>
                <a:grpSpLocks/>
              </p:cNvGrpSpPr>
              <p:nvPr/>
            </p:nvGrpSpPr>
            <p:grpSpPr bwMode="auto">
              <a:xfrm>
                <a:off x="5105400" y="4262438"/>
                <a:ext cx="3943254" cy="780572"/>
                <a:chOff x="1638300" y="2509838"/>
                <a:chExt cx="3943254" cy="780572"/>
              </a:xfrm>
            </p:grpSpPr>
            <p:sp>
              <p:nvSpPr>
                <p:cNvPr id="76" name="Freeform 2"/>
                <p:cNvSpPr/>
                <p:nvPr/>
              </p:nvSpPr>
              <p:spPr>
                <a:xfrm>
                  <a:off x="1638300" y="2509797"/>
                  <a:ext cx="2477644" cy="423224"/>
                </a:xfrm>
                <a:custGeom>
                  <a:avLst/>
                  <a:gdLst>
                    <a:gd name="connsiteX0" fmla="*/ 0 w 2476500"/>
                    <a:gd name="connsiteY0" fmla="*/ 176212 h 423862"/>
                    <a:gd name="connsiteX1" fmla="*/ 609600 w 2476500"/>
                    <a:gd name="connsiteY1" fmla="*/ 33337 h 423862"/>
                    <a:gd name="connsiteX2" fmla="*/ 1143000 w 2476500"/>
                    <a:gd name="connsiteY2" fmla="*/ 376237 h 423862"/>
                    <a:gd name="connsiteX3" fmla="*/ 1781175 w 2476500"/>
                    <a:gd name="connsiteY3" fmla="*/ 147637 h 423862"/>
                    <a:gd name="connsiteX4" fmla="*/ 2286000 w 2476500"/>
                    <a:gd name="connsiteY4" fmla="*/ 366712 h 423862"/>
                    <a:gd name="connsiteX5" fmla="*/ 2476500 w 2476500"/>
                    <a:gd name="connsiteY5" fmla="*/ 423862 h 423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76500" h="423862">
                      <a:moveTo>
                        <a:pt x="0" y="176212"/>
                      </a:moveTo>
                      <a:cubicBezTo>
                        <a:pt x="209550" y="88106"/>
                        <a:pt x="419100" y="0"/>
                        <a:pt x="609600" y="33337"/>
                      </a:cubicBezTo>
                      <a:cubicBezTo>
                        <a:pt x="800100" y="66675"/>
                        <a:pt x="947738" y="357187"/>
                        <a:pt x="1143000" y="376237"/>
                      </a:cubicBezTo>
                      <a:cubicBezTo>
                        <a:pt x="1338262" y="395287"/>
                        <a:pt x="1590675" y="149224"/>
                        <a:pt x="1781175" y="147637"/>
                      </a:cubicBezTo>
                      <a:cubicBezTo>
                        <a:pt x="1971675" y="146050"/>
                        <a:pt x="2170112" y="320674"/>
                        <a:pt x="2286000" y="366712"/>
                      </a:cubicBezTo>
                      <a:cubicBezTo>
                        <a:pt x="2401888" y="412750"/>
                        <a:pt x="2444750" y="414337"/>
                        <a:pt x="2476500" y="423862"/>
                      </a:cubicBezTo>
                    </a:path>
                  </a:pathLst>
                </a:cu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039405" y="2742571"/>
                  <a:ext cx="1542149" cy="5478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GB" dirty="0">
                      <a:solidFill>
                        <a:schemeClr val="tx2">
                          <a:lumMod val="50000"/>
                        </a:schemeClr>
                      </a:solidFill>
                      <a:latin typeface="Arial" pitchFamily="34" charset="0"/>
                      <a:ea typeface="+mn-ea"/>
                      <a:cs typeface="+mn-cs"/>
                    </a:rPr>
                    <a:t>mRNA</a:t>
                  </a:r>
                </a:p>
              </p:txBody>
            </p:sp>
          </p:grpSp>
        </p:grpSp>
        <p:sp>
          <p:nvSpPr>
            <p:cNvPr id="66" name="Freeform 65"/>
            <p:cNvSpPr/>
            <p:nvPr/>
          </p:nvSpPr>
          <p:spPr>
            <a:xfrm>
              <a:off x="5181941" y="4419931"/>
              <a:ext cx="558461" cy="594864"/>
            </a:xfrm>
            <a:custGeom>
              <a:avLst/>
              <a:gdLst>
                <a:gd name="connsiteX0" fmla="*/ 411480 w 558092"/>
                <a:gd name="connsiteY0" fmla="*/ 1236 h 595596"/>
                <a:gd name="connsiteX1" fmla="*/ 384810 w 558092"/>
                <a:gd name="connsiteY1" fmla="*/ 16476 h 595596"/>
                <a:gd name="connsiteX2" fmla="*/ 354330 w 558092"/>
                <a:gd name="connsiteY2" fmla="*/ 27906 h 595596"/>
                <a:gd name="connsiteX3" fmla="*/ 323850 w 558092"/>
                <a:gd name="connsiteY3" fmla="*/ 39336 h 595596"/>
                <a:gd name="connsiteX4" fmla="*/ 300990 w 558092"/>
                <a:gd name="connsiteY4" fmla="*/ 54576 h 595596"/>
                <a:gd name="connsiteX5" fmla="*/ 274320 w 558092"/>
                <a:gd name="connsiteY5" fmla="*/ 69816 h 595596"/>
                <a:gd name="connsiteX6" fmla="*/ 262890 w 558092"/>
                <a:gd name="connsiteY6" fmla="*/ 81246 h 595596"/>
                <a:gd name="connsiteX7" fmla="*/ 247650 w 558092"/>
                <a:gd name="connsiteY7" fmla="*/ 88866 h 595596"/>
                <a:gd name="connsiteX8" fmla="*/ 236220 w 558092"/>
                <a:gd name="connsiteY8" fmla="*/ 104106 h 595596"/>
                <a:gd name="connsiteX9" fmla="*/ 224790 w 558092"/>
                <a:gd name="connsiteY9" fmla="*/ 111726 h 595596"/>
                <a:gd name="connsiteX10" fmla="*/ 217170 w 558092"/>
                <a:gd name="connsiteY10" fmla="*/ 123156 h 595596"/>
                <a:gd name="connsiteX11" fmla="*/ 205740 w 558092"/>
                <a:gd name="connsiteY11" fmla="*/ 138396 h 595596"/>
                <a:gd name="connsiteX12" fmla="*/ 201930 w 558092"/>
                <a:gd name="connsiteY12" fmla="*/ 153636 h 595596"/>
                <a:gd name="connsiteX13" fmla="*/ 205740 w 558092"/>
                <a:gd name="connsiteY13" fmla="*/ 165066 h 595596"/>
                <a:gd name="connsiteX14" fmla="*/ 217170 w 558092"/>
                <a:gd name="connsiteY14" fmla="*/ 168876 h 595596"/>
                <a:gd name="connsiteX15" fmla="*/ 259080 w 558092"/>
                <a:gd name="connsiteY15" fmla="*/ 165066 h 595596"/>
                <a:gd name="connsiteX16" fmla="*/ 323850 w 558092"/>
                <a:gd name="connsiteY16" fmla="*/ 161256 h 595596"/>
                <a:gd name="connsiteX17" fmla="*/ 335280 w 558092"/>
                <a:gd name="connsiteY17" fmla="*/ 157446 h 595596"/>
                <a:gd name="connsiteX18" fmla="*/ 422910 w 558092"/>
                <a:gd name="connsiteY18" fmla="*/ 165066 h 595596"/>
                <a:gd name="connsiteX19" fmla="*/ 434340 w 558092"/>
                <a:gd name="connsiteY19" fmla="*/ 172686 h 595596"/>
                <a:gd name="connsiteX20" fmla="*/ 434340 w 558092"/>
                <a:gd name="connsiteY20" fmla="*/ 195546 h 595596"/>
                <a:gd name="connsiteX21" fmla="*/ 422910 w 558092"/>
                <a:gd name="connsiteY21" fmla="*/ 203166 h 595596"/>
                <a:gd name="connsiteX22" fmla="*/ 400050 w 558092"/>
                <a:gd name="connsiteY22" fmla="*/ 210786 h 595596"/>
                <a:gd name="connsiteX23" fmla="*/ 300990 w 558092"/>
                <a:gd name="connsiteY23" fmla="*/ 210786 h 595596"/>
                <a:gd name="connsiteX24" fmla="*/ 274320 w 558092"/>
                <a:gd name="connsiteY24" fmla="*/ 218406 h 595596"/>
                <a:gd name="connsiteX25" fmla="*/ 240030 w 558092"/>
                <a:gd name="connsiteY25" fmla="*/ 226026 h 595596"/>
                <a:gd name="connsiteX26" fmla="*/ 217170 w 558092"/>
                <a:gd name="connsiteY26" fmla="*/ 237456 h 595596"/>
                <a:gd name="connsiteX27" fmla="*/ 198120 w 558092"/>
                <a:gd name="connsiteY27" fmla="*/ 245076 h 595596"/>
                <a:gd name="connsiteX28" fmla="*/ 186690 w 558092"/>
                <a:gd name="connsiteY28" fmla="*/ 248886 h 595596"/>
                <a:gd name="connsiteX29" fmla="*/ 152400 w 558092"/>
                <a:gd name="connsiteY29" fmla="*/ 267936 h 595596"/>
                <a:gd name="connsiteX30" fmla="*/ 137160 w 558092"/>
                <a:gd name="connsiteY30" fmla="*/ 275556 h 595596"/>
                <a:gd name="connsiteX31" fmla="*/ 125730 w 558092"/>
                <a:gd name="connsiteY31" fmla="*/ 286986 h 595596"/>
                <a:gd name="connsiteX32" fmla="*/ 95250 w 558092"/>
                <a:gd name="connsiteY32" fmla="*/ 325086 h 595596"/>
                <a:gd name="connsiteX33" fmla="*/ 95250 w 558092"/>
                <a:gd name="connsiteY33" fmla="*/ 378426 h 595596"/>
                <a:gd name="connsiteX34" fmla="*/ 99060 w 558092"/>
                <a:gd name="connsiteY34" fmla="*/ 389856 h 595596"/>
                <a:gd name="connsiteX35" fmla="*/ 144780 w 558092"/>
                <a:gd name="connsiteY35" fmla="*/ 443196 h 595596"/>
                <a:gd name="connsiteX36" fmla="*/ 175260 w 558092"/>
                <a:gd name="connsiteY36" fmla="*/ 462246 h 595596"/>
                <a:gd name="connsiteX37" fmla="*/ 224790 w 558092"/>
                <a:gd name="connsiteY37" fmla="*/ 485106 h 595596"/>
                <a:gd name="connsiteX38" fmla="*/ 247650 w 558092"/>
                <a:gd name="connsiteY38" fmla="*/ 488916 h 595596"/>
                <a:gd name="connsiteX39" fmla="*/ 259080 w 558092"/>
                <a:gd name="connsiteY39" fmla="*/ 492726 h 595596"/>
                <a:gd name="connsiteX40" fmla="*/ 281940 w 558092"/>
                <a:gd name="connsiteY40" fmla="*/ 496536 h 595596"/>
                <a:gd name="connsiteX41" fmla="*/ 358140 w 558092"/>
                <a:gd name="connsiteY41" fmla="*/ 492726 h 595596"/>
                <a:gd name="connsiteX42" fmla="*/ 403860 w 558092"/>
                <a:gd name="connsiteY42" fmla="*/ 488916 h 595596"/>
                <a:gd name="connsiteX43" fmla="*/ 411480 w 558092"/>
                <a:gd name="connsiteY43" fmla="*/ 477486 h 595596"/>
                <a:gd name="connsiteX44" fmla="*/ 415290 w 558092"/>
                <a:gd name="connsiteY44" fmla="*/ 458436 h 595596"/>
                <a:gd name="connsiteX45" fmla="*/ 400050 w 558092"/>
                <a:gd name="connsiteY45" fmla="*/ 431766 h 595596"/>
                <a:gd name="connsiteX46" fmla="*/ 388620 w 558092"/>
                <a:gd name="connsiteY46" fmla="*/ 424146 h 595596"/>
                <a:gd name="connsiteX47" fmla="*/ 377190 w 558092"/>
                <a:gd name="connsiteY47" fmla="*/ 412716 h 595596"/>
                <a:gd name="connsiteX48" fmla="*/ 350520 w 558092"/>
                <a:gd name="connsiteY48" fmla="*/ 397476 h 595596"/>
                <a:gd name="connsiteX49" fmla="*/ 320040 w 558092"/>
                <a:gd name="connsiteY49" fmla="*/ 382236 h 595596"/>
                <a:gd name="connsiteX50" fmla="*/ 308610 w 558092"/>
                <a:gd name="connsiteY50" fmla="*/ 370806 h 595596"/>
                <a:gd name="connsiteX51" fmla="*/ 327660 w 558092"/>
                <a:gd name="connsiteY51" fmla="*/ 340326 h 595596"/>
                <a:gd name="connsiteX52" fmla="*/ 331470 w 558092"/>
                <a:gd name="connsiteY52" fmla="*/ 328896 h 595596"/>
                <a:gd name="connsiteX53" fmla="*/ 350520 w 558092"/>
                <a:gd name="connsiteY53" fmla="*/ 306036 h 595596"/>
                <a:gd name="connsiteX54" fmla="*/ 365760 w 558092"/>
                <a:gd name="connsiteY54" fmla="*/ 298416 h 595596"/>
                <a:gd name="connsiteX55" fmla="*/ 400050 w 558092"/>
                <a:gd name="connsiteY55" fmla="*/ 302226 h 595596"/>
                <a:gd name="connsiteX56" fmla="*/ 422910 w 558092"/>
                <a:gd name="connsiteY56" fmla="*/ 313656 h 595596"/>
                <a:gd name="connsiteX57" fmla="*/ 461010 w 558092"/>
                <a:gd name="connsiteY57" fmla="*/ 328896 h 595596"/>
                <a:gd name="connsiteX58" fmla="*/ 487680 w 558092"/>
                <a:gd name="connsiteY58" fmla="*/ 347946 h 595596"/>
                <a:gd name="connsiteX59" fmla="*/ 502920 w 558092"/>
                <a:gd name="connsiteY59" fmla="*/ 363186 h 595596"/>
                <a:gd name="connsiteX60" fmla="*/ 514350 w 558092"/>
                <a:gd name="connsiteY60" fmla="*/ 370806 h 595596"/>
                <a:gd name="connsiteX61" fmla="*/ 548640 w 558092"/>
                <a:gd name="connsiteY61" fmla="*/ 412716 h 595596"/>
                <a:gd name="connsiteX62" fmla="*/ 556260 w 558092"/>
                <a:gd name="connsiteY62" fmla="*/ 450816 h 595596"/>
                <a:gd name="connsiteX63" fmla="*/ 552450 w 558092"/>
                <a:gd name="connsiteY63" fmla="*/ 477486 h 595596"/>
                <a:gd name="connsiteX64" fmla="*/ 533400 w 558092"/>
                <a:gd name="connsiteY64" fmla="*/ 515586 h 595596"/>
                <a:gd name="connsiteX65" fmla="*/ 510540 w 558092"/>
                <a:gd name="connsiteY65" fmla="*/ 546066 h 595596"/>
                <a:gd name="connsiteX66" fmla="*/ 472440 w 558092"/>
                <a:gd name="connsiteY66" fmla="*/ 580356 h 595596"/>
                <a:gd name="connsiteX67" fmla="*/ 453390 w 558092"/>
                <a:gd name="connsiteY67" fmla="*/ 587976 h 595596"/>
                <a:gd name="connsiteX68" fmla="*/ 400050 w 558092"/>
                <a:gd name="connsiteY68" fmla="*/ 595596 h 595596"/>
                <a:gd name="connsiteX69" fmla="*/ 281940 w 558092"/>
                <a:gd name="connsiteY69" fmla="*/ 587976 h 595596"/>
                <a:gd name="connsiteX70" fmla="*/ 270510 w 558092"/>
                <a:gd name="connsiteY70" fmla="*/ 584166 h 595596"/>
                <a:gd name="connsiteX71" fmla="*/ 255270 w 558092"/>
                <a:gd name="connsiteY71" fmla="*/ 580356 h 595596"/>
                <a:gd name="connsiteX72" fmla="*/ 243840 w 558092"/>
                <a:gd name="connsiteY72" fmla="*/ 572736 h 595596"/>
                <a:gd name="connsiteX73" fmla="*/ 194310 w 558092"/>
                <a:gd name="connsiteY73" fmla="*/ 549876 h 595596"/>
                <a:gd name="connsiteX74" fmla="*/ 171450 w 558092"/>
                <a:gd name="connsiteY74" fmla="*/ 534636 h 595596"/>
                <a:gd name="connsiteX75" fmla="*/ 160020 w 558092"/>
                <a:gd name="connsiteY75" fmla="*/ 523206 h 595596"/>
                <a:gd name="connsiteX76" fmla="*/ 121920 w 558092"/>
                <a:gd name="connsiteY76" fmla="*/ 496536 h 595596"/>
                <a:gd name="connsiteX77" fmla="*/ 87630 w 558092"/>
                <a:gd name="connsiteY77" fmla="*/ 462246 h 595596"/>
                <a:gd name="connsiteX78" fmla="*/ 60960 w 558092"/>
                <a:gd name="connsiteY78" fmla="*/ 424146 h 595596"/>
                <a:gd name="connsiteX79" fmla="*/ 38100 w 558092"/>
                <a:gd name="connsiteY79" fmla="*/ 389856 h 595596"/>
                <a:gd name="connsiteX80" fmla="*/ 22860 w 558092"/>
                <a:gd name="connsiteY80" fmla="*/ 363186 h 595596"/>
                <a:gd name="connsiteX81" fmla="*/ 0 w 558092"/>
                <a:gd name="connsiteY81" fmla="*/ 317466 h 595596"/>
                <a:gd name="connsiteX82" fmla="*/ 7620 w 558092"/>
                <a:gd name="connsiteY82" fmla="*/ 290796 h 595596"/>
                <a:gd name="connsiteX83" fmla="*/ 19050 w 558092"/>
                <a:gd name="connsiteY83" fmla="*/ 279366 h 595596"/>
                <a:gd name="connsiteX84" fmla="*/ 49530 w 558092"/>
                <a:gd name="connsiteY84" fmla="*/ 260316 h 595596"/>
                <a:gd name="connsiteX85" fmla="*/ 60960 w 558092"/>
                <a:gd name="connsiteY85" fmla="*/ 252696 h 595596"/>
                <a:gd name="connsiteX86" fmla="*/ 83820 w 558092"/>
                <a:gd name="connsiteY86" fmla="*/ 245076 h 595596"/>
                <a:gd name="connsiteX87" fmla="*/ 140970 w 558092"/>
                <a:gd name="connsiteY87" fmla="*/ 248886 h 595596"/>
                <a:gd name="connsiteX88" fmla="*/ 156210 w 558092"/>
                <a:gd name="connsiteY88" fmla="*/ 256506 h 595596"/>
                <a:gd name="connsiteX89" fmla="*/ 186690 w 558092"/>
                <a:gd name="connsiteY89" fmla="*/ 267936 h 595596"/>
                <a:gd name="connsiteX90" fmla="*/ 198120 w 558092"/>
                <a:gd name="connsiteY90" fmla="*/ 275556 h 595596"/>
                <a:gd name="connsiteX91" fmla="*/ 240030 w 558092"/>
                <a:gd name="connsiteY91" fmla="*/ 290796 h 595596"/>
                <a:gd name="connsiteX92" fmla="*/ 270510 w 558092"/>
                <a:gd name="connsiteY92" fmla="*/ 302226 h 595596"/>
                <a:gd name="connsiteX93" fmla="*/ 320040 w 558092"/>
                <a:gd name="connsiteY93" fmla="*/ 313656 h 595596"/>
                <a:gd name="connsiteX94" fmla="*/ 312420 w 558092"/>
                <a:gd name="connsiteY94" fmla="*/ 325086 h 595596"/>
                <a:gd name="connsiteX95" fmla="*/ 297180 w 558092"/>
                <a:gd name="connsiteY95" fmla="*/ 355566 h 595596"/>
                <a:gd name="connsiteX96" fmla="*/ 289560 w 558092"/>
                <a:gd name="connsiteY96" fmla="*/ 366996 h 595596"/>
                <a:gd name="connsiteX97" fmla="*/ 285750 w 558092"/>
                <a:gd name="connsiteY97" fmla="*/ 382236 h 595596"/>
                <a:gd name="connsiteX98" fmla="*/ 300990 w 558092"/>
                <a:gd name="connsiteY98" fmla="*/ 416526 h 595596"/>
                <a:gd name="connsiteX99" fmla="*/ 312420 w 558092"/>
                <a:gd name="connsiteY99" fmla="*/ 420336 h 595596"/>
                <a:gd name="connsiteX100" fmla="*/ 346710 w 558092"/>
                <a:gd name="connsiteY100" fmla="*/ 416526 h 595596"/>
                <a:gd name="connsiteX101" fmla="*/ 407670 w 558092"/>
                <a:gd name="connsiteY101" fmla="*/ 408906 h 595596"/>
                <a:gd name="connsiteX102" fmla="*/ 445770 w 558092"/>
                <a:gd name="connsiteY102" fmla="*/ 397476 h 595596"/>
                <a:gd name="connsiteX103" fmla="*/ 457200 w 558092"/>
                <a:gd name="connsiteY103" fmla="*/ 393666 h 595596"/>
                <a:gd name="connsiteX104" fmla="*/ 468630 w 558092"/>
                <a:gd name="connsiteY104" fmla="*/ 389856 h 59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58092" h="595596">
                  <a:moveTo>
                    <a:pt x="411480" y="1236"/>
                  </a:moveTo>
                  <a:cubicBezTo>
                    <a:pt x="389024" y="8721"/>
                    <a:pt x="411171" y="0"/>
                    <a:pt x="384810" y="16476"/>
                  </a:cubicBezTo>
                  <a:cubicBezTo>
                    <a:pt x="363595" y="29735"/>
                    <a:pt x="376271" y="19678"/>
                    <a:pt x="354330" y="27906"/>
                  </a:cubicBezTo>
                  <a:cubicBezTo>
                    <a:pt x="314483" y="42849"/>
                    <a:pt x="362969" y="29556"/>
                    <a:pt x="323850" y="39336"/>
                  </a:cubicBezTo>
                  <a:cubicBezTo>
                    <a:pt x="297251" y="65935"/>
                    <a:pt x="326721" y="39872"/>
                    <a:pt x="300990" y="54576"/>
                  </a:cubicBezTo>
                  <a:cubicBezTo>
                    <a:pt x="268697" y="73029"/>
                    <a:pt x="300527" y="61080"/>
                    <a:pt x="274320" y="69816"/>
                  </a:cubicBezTo>
                  <a:cubicBezTo>
                    <a:pt x="270510" y="73626"/>
                    <a:pt x="267275" y="78114"/>
                    <a:pt x="262890" y="81246"/>
                  </a:cubicBezTo>
                  <a:cubicBezTo>
                    <a:pt x="258268" y="84547"/>
                    <a:pt x="251962" y="85170"/>
                    <a:pt x="247650" y="88866"/>
                  </a:cubicBezTo>
                  <a:cubicBezTo>
                    <a:pt x="242829" y="92999"/>
                    <a:pt x="240710" y="99616"/>
                    <a:pt x="236220" y="104106"/>
                  </a:cubicBezTo>
                  <a:cubicBezTo>
                    <a:pt x="232982" y="107344"/>
                    <a:pt x="228600" y="109186"/>
                    <a:pt x="224790" y="111726"/>
                  </a:cubicBezTo>
                  <a:cubicBezTo>
                    <a:pt x="222250" y="115536"/>
                    <a:pt x="219832" y="119430"/>
                    <a:pt x="217170" y="123156"/>
                  </a:cubicBezTo>
                  <a:cubicBezTo>
                    <a:pt x="213479" y="128323"/>
                    <a:pt x="208580" y="132716"/>
                    <a:pt x="205740" y="138396"/>
                  </a:cubicBezTo>
                  <a:cubicBezTo>
                    <a:pt x="203398" y="143080"/>
                    <a:pt x="203200" y="148556"/>
                    <a:pt x="201930" y="153636"/>
                  </a:cubicBezTo>
                  <a:cubicBezTo>
                    <a:pt x="203200" y="157446"/>
                    <a:pt x="202900" y="162226"/>
                    <a:pt x="205740" y="165066"/>
                  </a:cubicBezTo>
                  <a:cubicBezTo>
                    <a:pt x="208580" y="167906"/>
                    <a:pt x="213154" y="168876"/>
                    <a:pt x="217170" y="168876"/>
                  </a:cubicBezTo>
                  <a:cubicBezTo>
                    <a:pt x="231198" y="168876"/>
                    <a:pt x="245088" y="166065"/>
                    <a:pt x="259080" y="165066"/>
                  </a:cubicBezTo>
                  <a:cubicBezTo>
                    <a:pt x="280652" y="163525"/>
                    <a:pt x="302260" y="162526"/>
                    <a:pt x="323850" y="161256"/>
                  </a:cubicBezTo>
                  <a:cubicBezTo>
                    <a:pt x="327660" y="159986"/>
                    <a:pt x="331264" y="157446"/>
                    <a:pt x="335280" y="157446"/>
                  </a:cubicBezTo>
                  <a:cubicBezTo>
                    <a:pt x="396558" y="157446"/>
                    <a:pt x="387769" y="156281"/>
                    <a:pt x="422910" y="165066"/>
                  </a:cubicBezTo>
                  <a:cubicBezTo>
                    <a:pt x="426720" y="167606"/>
                    <a:pt x="431479" y="169110"/>
                    <a:pt x="434340" y="172686"/>
                  </a:cubicBezTo>
                  <a:cubicBezTo>
                    <a:pt x="439420" y="179036"/>
                    <a:pt x="439420" y="189196"/>
                    <a:pt x="434340" y="195546"/>
                  </a:cubicBezTo>
                  <a:cubicBezTo>
                    <a:pt x="431479" y="199122"/>
                    <a:pt x="427094" y="201306"/>
                    <a:pt x="422910" y="203166"/>
                  </a:cubicBezTo>
                  <a:cubicBezTo>
                    <a:pt x="415570" y="206428"/>
                    <a:pt x="400050" y="210786"/>
                    <a:pt x="400050" y="210786"/>
                  </a:cubicBezTo>
                  <a:cubicBezTo>
                    <a:pt x="350354" y="205816"/>
                    <a:pt x="360870" y="204798"/>
                    <a:pt x="300990" y="210786"/>
                  </a:cubicBezTo>
                  <a:cubicBezTo>
                    <a:pt x="291828" y="211702"/>
                    <a:pt x="283068" y="215907"/>
                    <a:pt x="274320" y="218406"/>
                  </a:cubicBezTo>
                  <a:cubicBezTo>
                    <a:pt x="261765" y="221993"/>
                    <a:pt x="253124" y="223407"/>
                    <a:pt x="240030" y="226026"/>
                  </a:cubicBezTo>
                  <a:cubicBezTo>
                    <a:pt x="232410" y="229836"/>
                    <a:pt x="224926" y="233931"/>
                    <a:pt x="217170" y="237456"/>
                  </a:cubicBezTo>
                  <a:cubicBezTo>
                    <a:pt x="210944" y="240286"/>
                    <a:pt x="204524" y="242675"/>
                    <a:pt x="198120" y="245076"/>
                  </a:cubicBezTo>
                  <a:cubicBezTo>
                    <a:pt x="194360" y="246486"/>
                    <a:pt x="190381" y="247304"/>
                    <a:pt x="186690" y="248886"/>
                  </a:cubicBezTo>
                  <a:cubicBezTo>
                    <a:pt x="170704" y="255737"/>
                    <a:pt x="168657" y="258904"/>
                    <a:pt x="152400" y="267936"/>
                  </a:cubicBezTo>
                  <a:cubicBezTo>
                    <a:pt x="147435" y="270694"/>
                    <a:pt x="141782" y="272255"/>
                    <a:pt x="137160" y="275556"/>
                  </a:cubicBezTo>
                  <a:cubicBezTo>
                    <a:pt x="132775" y="278688"/>
                    <a:pt x="129334" y="282981"/>
                    <a:pt x="125730" y="286986"/>
                  </a:cubicBezTo>
                  <a:cubicBezTo>
                    <a:pt x="103581" y="311596"/>
                    <a:pt x="107921" y="306079"/>
                    <a:pt x="95250" y="325086"/>
                  </a:cubicBezTo>
                  <a:cubicBezTo>
                    <a:pt x="89880" y="351938"/>
                    <a:pt x="89491" y="343870"/>
                    <a:pt x="95250" y="378426"/>
                  </a:cubicBezTo>
                  <a:cubicBezTo>
                    <a:pt x="95910" y="382387"/>
                    <a:pt x="97478" y="386165"/>
                    <a:pt x="99060" y="389856"/>
                  </a:cubicBezTo>
                  <a:cubicBezTo>
                    <a:pt x="109314" y="413782"/>
                    <a:pt x="119734" y="424412"/>
                    <a:pt x="144780" y="443196"/>
                  </a:cubicBezTo>
                  <a:cubicBezTo>
                    <a:pt x="173919" y="465050"/>
                    <a:pt x="145973" y="445510"/>
                    <a:pt x="175260" y="462246"/>
                  </a:cubicBezTo>
                  <a:cubicBezTo>
                    <a:pt x="195265" y="473678"/>
                    <a:pt x="190820" y="479444"/>
                    <a:pt x="224790" y="485106"/>
                  </a:cubicBezTo>
                  <a:cubicBezTo>
                    <a:pt x="232410" y="486376"/>
                    <a:pt x="240109" y="487240"/>
                    <a:pt x="247650" y="488916"/>
                  </a:cubicBezTo>
                  <a:cubicBezTo>
                    <a:pt x="251570" y="489787"/>
                    <a:pt x="255160" y="491855"/>
                    <a:pt x="259080" y="492726"/>
                  </a:cubicBezTo>
                  <a:cubicBezTo>
                    <a:pt x="266621" y="494402"/>
                    <a:pt x="274320" y="495266"/>
                    <a:pt x="281940" y="496536"/>
                  </a:cubicBezTo>
                  <a:lnTo>
                    <a:pt x="358140" y="492726"/>
                  </a:lnTo>
                  <a:cubicBezTo>
                    <a:pt x="373403" y="491772"/>
                    <a:pt x="389156" y="493117"/>
                    <a:pt x="403860" y="488916"/>
                  </a:cubicBezTo>
                  <a:cubicBezTo>
                    <a:pt x="408263" y="487658"/>
                    <a:pt x="408940" y="481296"/>
                    <a:pt x="411480" y="477486"/>
                  </a:cubicBezTo>
                  <a:cubicBezTo>
                    <a:pt x="412750" y="471136"/>
                    <a:pt x="415290" y="464912"/>
                    <a:pt x="415290" y="458436"/>
                  </a:cubicBezTo>
                  <a:cubicBezTo>
                    <a:pt x="415290" y="449718"/>
                    <a:pt x="404691" y="436407"/>
                    <a:pt x="400050" y="431766"/>
                  </a:cubicBezTo>
                  <a:cubicBezTo>
                    <a:pt x="396812" y="428528"/>
                    <a:pt x="392138" y="427077"/>
                    <a:pt x="388620" y="424146"/>
                  </a:cubicBezTo>
                  <a:cubicBezTo>
                    <a:pt x="384481" y="420697"/>
                    <a:pt x="381329" y="416165"/>
                    <a:pt x="377190" y="412716"/>
                  </a:cubicBezTo>
                  <a:cubicBezTo>
                    <a:pt x="367610" y="404733"/>
                    <a:pt x="361700" y="403687"/>
                    <a:pt x="350520" y="397476"/>
                  </a:cubicBezTo>
                  <a:cubicBezTo>
                    <a:pt x="323527" y="382480"/>
                    <a:pt x="340935" y="389201"/>
                    <a:pt x="320040" y="382236"/>
                  </a:cubicBezTo>
                  <a:cubicBezTo>
                    <a:pt x="316230" y="378426"/>
                    <a:pt x="309372" y="376140"/>
                    <a:pt x="308610" y="370806"/>
                  </a:cubicBezTo>
                  <a:cubicBezTo>
                    <a:pt x="307773" y="364949"/>
                    <a:pt x="325452" y="343270"/>
                    <a:pt x="327660" y="340326"/>
                  </a:cubicBezTo>
                  <a:cubicBezTo>
                    <a:pt x="328930" y="336516"/>
                    <a:pt x="329674" y="332488"/>
                    <a:pt x="331470" y="328896"/>
                  </a:cubicBezTo>
                  <a:cubicBezTo>
                    <a:pt x="335183" y="321470"/>
                    <a:pt x="343966" y="310717"/>
                    <a:pt x="350520" y="306036"/>
                  </a:cubicBezTo>
                  <a:cubicBezTo>
                    <a:pt x="355142" y="302735"/>
                    <a:pt x="360680" y="300956"/>
                    <a:pt x="365760" y="298416"/>
                  </a:cubicBezTo>
                  <a:cubicBezTo>
                    <a:pt x="377190" y="299686"/>
                    <a:pt x="388938" y="299263"/>
                    <a:pt x="400050" y="302226"/>
                  </a:cubicBezTo>
                  <a:cubicBezTo>
                    <a:pt x="408282" y="304421"/>
                    <a:pt x="415000" y="310492"/>
                    <a:pt x="422910" y="313656"/>
                  </a:cubicBezTo>
                  <a:cubicBezTo>
                    <a:pt x="463034" y="329706"/>
                    <a:pt x="406427" y="298572"/>
                    <a:pt x="461010" y="328896"/>
                  </a:cubicBezTo>
                  <a:cubicBezTo>
                    <a:pt x="466576" y="331988"/>
                    <a:pt x="484235" y="344932"/>
                    <a:pt x="487680" y="347946"/>
                  </a:cubicBezTo>
                  <a:cubicBezTo>
                    <a:pt x="493087" y="352677"/>
                    <a:pt x="497465" y="358511"/>
                    <a:pt x="502920" y="363186"/>
                  </a:cubicBezTo>
                  <a:cubicBezTo>
                    <a:pt x="506397" y="366166"/>
                    <a:pt x="510946" y="367743"/>
                    <a:pt x="514350" y="370806"/>
                  </a:cubicBezTo>
                  <a:cubicBezTo>
                    <a:pt x="542246" y="395913"/>
                    <a:pt x="536658" y="388751"/>
                    <a:pt x="548640" y="412716"/>
                  </a:cubicBezTo>
                  <a:cubicBezTo>
                    <a:pt x="551180" y="425416"/>
                    <a:pt x="558092" y="437995"/>
                    <a:pt x="556260" y="450816"/>
                  </a:cubicBezTo>
                  <a:cubicBezTo>
                    <a:pt x="554990" y="459706"/>
                    <a:pt x="554628" y="468774"/>
                    <a:pt x="552450" y="477486"/>
                  </a:cubicBezTo>
                  <a:cubicBezTo>
                    <a:pt x="549367" y="489817"/>
                    <a:pt x="540458" y="505391"/>
                    <a:pt x="533400" y="515586"/>
                  </a:cubicBezTo>
                  <a:cubicBezTo>
                    <a:pt x="526171" y="526028"/>
                    <a:pt x="519520" y="537086"/>
                    <a:pt x="510540" y="546066"/>
                  </a:cubicBezTo>
                  <a:cubicBezTo>
                    <a:pt x="500667" y="555939"/>
                    <a:pt x="487034" y="573059"/>
                    <a:pt x="472440" y="580356"/>
                  </a:cubicBezTo>
                  <a:cubicBezTo>
                    <a:pt x="466323" y="583415"/>
                    <a:pt x="459941" y="586011"/>
                    <a:pt x="453390" y="587976"/>
                  </a:cubicBezTo>
                  <a:cubicBezTo>
                    <a:pt x="439118" y="592257"/>
                    <a:pt x="412263" y="594239"/>
                    <a:pt x="400050" y="595596"/>
                  </a:cubicBezTo>
                  <a:cubicBezTo>
                    <a:pt x="373949" y="594410"/>
                    <a:pt x="315571" y="593581"/>
                    <a:pt x="281940" y="587976"/>
                  </a:cubicBezTo>
                  <a:cubicBezTo>
                    <a:pt x="277979" y="587316"/>
                    <a:pt x="274372" y="585269"/>
                    <a:pt x="270510" y="584166"/>
                  </a:cubicBezTo>
                  <a:cubicBezTo>
                    <a:pt x="265475" y="582727"/>
                    <a:pt x="260350" y="581626"/>
                    <a:pt x="255270" y="580356"/>
                  </a:cubicBezTo>
                  <a:cubicBezTo>
                    <a:pt x="251460" y="577816"/>
                    <a:pt x="247936" y="574784"/>
                    <a:pt x="243840" y="572736"/>
                  </a:cubicBezTo>
                  <a:cubicBezTo>
                    <a:pt x="218520" y="560076"/>
                    <a:pt x="223805" y="569539"/>
                    <a:pt x="194310" y="549876"/>
                  </a:cubicBezTo>
                  <a:cubicBezTo>
                    <a:pt x="186690" y="544796"/>
                    <a:pt x="178679" y="540259"/>
                    <a:pt x="171450" y="534636"/>
                  </a:cubicBezTo>
                  <a:cubicBezTo>
                    <a:pt x="167197" y="531328"/>
                    <a:pt x="164273" y="526514"/>
                    <a:pt x="160020" y="523206"/>
                  </a:cubicBezTo>
                  <a:cubicBezTo>
                    <a:pt x="149123" y="514730"/>
                    <a:pt x="132528" y="506328"/>
                    <a:pt x="121920" y="496536"/>
                  </a:cubicBezTo>
                  <a:cubicBezTo>
                    <a:pt x="110042" y="485572"/>
                    <a:pt x="97329" y="475178"/>
                    <a:pt x="87630" y="462246"/>
                  </a:cubicBezTo>
                  <a:cubicBezTo>
                    <a:pt x="74608" y="444883"/>
                    <a:pt x="74094" y="444785"/>
                    <a:pt x="60960" y="424146"/>
                  </a:cubicBezTo>
                  <a:cubicBezTo>
                    <a:pt x="40384" y="391812"/>
                    <a:pt x="59014" y="417742"/>
                    <a:pt x="38100" y="389856"/>
                  </a:cubicBezTo>
                  <a:cubicBezTo>
                    <a:pt x="29099" y="362853"/>
                    <a:pt x="41732" y="396737"/>
                    <a:pt x="22860" y="363186"/>
                  </a:cubicBezTo>
                  <a:cubicBezTo>
                    <a:pt x="14507" y="348335"/>
                    <a:pt x="0" y="317466"/>
                    <a:pt x="0" y="317466"/>
                  </a:cubicBezTo>
                  <a:cubicBezTo>
                    <a:pt x="2540" y="308576"/>
                    <a:pt x="3485" y="299066"/>
                    <a:pt x="7620" y="290796"/>
                  </a:cubicBezTo>
                  <a:cubicBezTo>
                    <a:pt x="10030" y="285977"/>
                    <a:pt x="14692" y="282535"/>
                    <a:pt x="19050" y="279366"/>
                  </a:cubicBezTo>
                  <a:cubicBezTo>
                    <a:pt x="28740" y="272319"/>
                    <a:pt x="39561" y="266962"/>
                    <a:pt x="49530" y="260316"/>
                  </a:cubicBezTo>
                  <a:cubicBezTo>
                    <a:pt x="53340" y="257776"/>
                    <a:pt x="56776" y="254556"/>
                    <a:pt x="60960" y="252696"/>
                  </a:cubicBezTo>
                  <a:cubicBezTo>
                    <a:pt x="68300" y="249434"/>
                    <a:pt x="76200" y="247616"/>
                    <a:pt x="83820" y="245076"/>
                  </a:cubicBezTo>
                  <a:cubicBezTo>
                    <a:pt x="102870" y="246346"/>
                    <a:pt x="122111" y="245908"/>
                    <a:pt x="140970" y="248886"/>
                  </a:cubicBezTo>
                  <a:cubicBezTo>
                    <a:pt x="146580" y="249772"/>
                    <a:pt x="150990" y="254269"/>
                    <a:pt x="156210" y="256506"/>
                  </a:cubicBezTo>
                  <a:cubicBezTo>
                    <a:pt x="179292" y="266398"/>
                    <a:pt x="155117" y="252149"/>
                    <a:pt x="186690" y="267936"/>
                  </a:cubicBezTo>
                  <a:cubicBezTo>
                    <a:pt x="190786" y="269984"/>
                    <a:pt x="194024" y="273508"/>
                    <a:pt x="198120" y="275556"/>
                  </a:cubicBezTo>
                  <a:cubicBezTo>
                    <a:pt x="214779" y="283886"/>
                    <a:pt x="222248" y="283683"/>
                    <a:pt x="240030" y="290796"/>
                  </a:cubicBezTo>
                  <a:cubicBezTo>
                    <a:pt x="248279" y="294095"/>
                    <a:pt x="261124" y="299666"/>
                    <a:pt x="270510" y="302226"/>
                  </a:cubicBezTo>
                  <a:cubicBezTo>
                    <a:pt x="295784" y="309119"/>
                    <a:pt x="297824" y="309213"/>
                    <a:pt x="320040" y="313656"/>
                  </a:cubicBezTo>
                  <a:cubicBezTo>
                    <a:pt x="317500" y="317466"/>
                    <a:pt x="314613" y="321066"/>
                    <a:pt x="312420" y="325086"/>
                  </a:cubicBezTo>
                  <a:cubicBezTo>
                    <a:pt x="306981" y="335058"/>
                    <a:pt x="303481" y="346115"/>
                    <a:pt x="297180" y="355566"/>
                  </a:cubicBezTo>
                  <a:lnTo>
                    <a:pt x="289560" y="366996"/>
                  </a:lnTo>
                  <a:cubicBezTo>
                    <a:pt x="288290" y="372076"/>
                    <a:pt x="285750" y="377000"/>
                    <a:pt x="285750" y="382236"/>
                  </a:cubicBezTo>
                  <a:cubicBezTo>
                    <a:pt x="285750" y="399207"/>
                    <a:pt x="287373" y="407448"/>
                    <a:pt x="300990" y="416526"/>
                  </a:cubicBezTo>
                  <a:cubicBezTo>
                    <a:pt x="304332" y="418754"/>
                    <a:pt x="308610" y="419066"/>
                    <a:pt x="312420" y="420336"/>
                  </a:cubicBezTo>
                  <a:lnTo>
                    <a:pt x="346710" y="416526"/>
                  </a:lnTo>
                  <a:cubicBezTo>
                    <a:pt x="433692" y="405653"/>
                    <a:pt x="301797" y="420670"/>
                    <a:pt x="407670" y="408906"/>
                  </a:cubicBezTo>
                  <a:cubicBezTo>
                    <a:pt x="430702" y="403148"/>
                    <a:pt x="417942" y="406752"/>
                    <a:pt x="445770" y="397476"/>
                  </a:cubicBezTo>
                  <a:lnTo>
                    <a:pt x="457200" y="393666"/>
                  </a:lnTo>
                  <a:lnTo>
                    <a:pt x="468630" y="389856"/>
                  </a:lnTo>
                </a:path>
              </a:pathLst>
            </a:custGeom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42167" name="Group 63"/>
            <p:cNvGrpSpPr>
              <a:grpSpLocks/>
            </p:cNvGrpSpPr>
            <p:nvPr/>
          </p:nvGrpSpPr>
          <p:grpSpPr bwMode="auto">
            <a:xfrm>
              <a:off x="5410200" y="3886198"/>
              <a:ext cx="721712" cy="598433"/>
              <a:chOff x="5410200" y="3886198"/>
              <a:chExt cx="721712" cy="598433"/>
            </a:xfrm>
          </p:grpSpPr>
          <p:grpSp>
            <p:nvGrpSpPr>
              <p:cNvPr id="42168" name="Group 57"/>
              <p:cNvGrpSpPr>
                <a:grpSpLocks/>
              </p:cNvGrpSpPr>
              <p:nvPr/>
            </p:nvGrpSpPr>
            <p:grpSpPr bwMode="auto">
              <a:xfrm>
                <a:off x="5410200" y="3886198"/>
                <a:ext cx="721712" cy="598433"/>
                <a:chOff x="5410200" y="3886198"/>
                <a:chExt cx="721712" cy="598433"/>
              </a:xfrm>
            </p:grpSpPr>
            <p:grpSp>
              <p:nvGrpSpPr>
                <p:cNvPr id="42170" name="Group 5"/>
                <p:cNvGrpSpPr>
                  <a:grpSpLocks/>
                </p:cNvGrpSpPr>
                <p:nvPr/>
              </p:nvGrpSpPr>
              <p:grpSpPr bwMode="auto">
                <a:xfrm>
                  <a:off x="5410200" y="3886198"/>
                  <a:ext cx="721712" cy="598433"/>
                  <a:chOff x="2530764" y="1493983"/>
                  <a:chExt cx="3987794" cy="2833258"/>
                </a:xfrm>
              </p:grpSpPr>
              <p:sp>
                <p:nvSpPr>
                  <p:cNvPr id="72" name="Freeform 71"/>
                  <p:cNvSpPr/>
                  <p:nvPr/>
                </p:nvSpPr>
                <p:spPr>
                  <a:xfrm>
                    <a:off x="2835909" y="2885470"/>
                    <a:ext cx="1816998" cy="968469"/>
                  </a:xfrm>
                  <a:custGeom>
                    <a:avLst/>
                    <a:gdLst>
                      <a:gd name="connsiteX0" fmla="*/ 995190 w 1781059"/>
                      <a:gd name="connsiteY0" fmla="*/ 18361 h 969484"/>
                      <a:gd name="connsiteX1" fmla="*/ 1006206 w 1781059"/>
                      <a:gd name="connsiteY1" fmla="*/ 80790 h 969484"/>
                      <a:gd name="connsiteX2" fmla="*/ 874004 w 1781059"/>
                      <a:gd name="connsiteY2" fmla="*/ 102824 h 969484"/>
                      <a:gd name="connsiteX3" fmla="*/ 609599 w 1781059"/>
                      <a:gd name="connsiteY3" fmla="*/ 66101 h 969484"/>
                      <a:gd name="connsiteX4" fmla="*/ 400279 w 1781059"/>
                      <a:gd name="connsiteY4" fmla="*/ 40395 h 969484"/>
                      <a:gd name="connsiteX5" fmla="*/ 279093 w 1781059"/>
                      <a:gd name="connsiteY5" fmla="*/ 44067 h 969484"/>
                      <a:gd name="connsiteX6" fmla="*/ 183614 w 1781059"/>
                      <a:gd name="connsiteY6" fmla="*/ 165253 h 969484"/>
                      <a:gd name="connsiteX7" fmla="*/ 88134 w 1781059"/>
                      <a:gd name="connsiteY7" fmla="*/ 330506 h 969484"/>
                      <a:gd name="connsiteX8" fmla="*/ 3672 w 1781059"/>
                      <a:gd name="connsiteY8" fmla="*/ 470053 h 969484"/>
                      <a:gd name="connsiteX9" fmla="*/ 66100 w 1781059"/>
                      <a:gd name="connsiteY9" fmla="*/ 503103 h 969484"/>
                      <a:gd name="connsiteX10" fmla="*/ 190958 w 1781059"/>
                      <a:gd name="connsiteY10" fmla="*/ 525137 h 969484"/>
                      <a:gd name="connsiteX11" fmla="*/ 510447 w 1781059"/>
                      <a:gd name="connsiteY11" fmla="*/ 572877 h 969484"/>
                      <a:gd name="connsiteX12" fmla="*/ 859315 w 1781059"/>
                      <a:gd name="connsiteY12" fmla="*/ 605927 h 969484"/>
                      <a:gd name="connsiteX13" fmla="*/ 1098014 w 1781059"/>
                      <a:gd name="connsiteY13" fmla="*/ 668356 h 969484"/>
                      <a:gd name="connsiteX14" fmla="*/ 1344057 w 1781059"/>
                      <a:gd name="connsiteY14" fmla="*/ 767508 h 969484"/>
                      <a:gd name="connsiteX15" fmla="*/ 1630496 w 1781059"/>
                      <a:gd name="connsiteY15" fmla="*/ 903383 h 969484"/>
                      <a:gd name="connsiteX16" fmla="*/ 1733320 w 1781059"/>
                      <a:gd name="connsiteY16" fmla="*/ 954795 h 969484"/>
                      <a:gd name="connsiteX17" fmla="*/ 1777387 w 1781059"/>
                      <a:gd name="connsiteY17" fmla="*/ 958467 h 969484"/>
                      <a:gd name="connsiteX18" fmla="*/ 1711286 w 1781059"/>
                      <a:gd name="connsiteY18" fmla="*/ 888694 h 969484"/>
                      <a:gd name="connsiteX19" fmla="*/ 1494621 w 1781059"/>
                      <a:gd name="connsiteY19" fmla="*/ 635306 h 969484"/>
                      <a:gd name="connsiteX20" fmla="*/ 1145753 w 1781059"/>
                      <a:gd name="connsiteY20" fmla="*/ 190959 h 969484"/>
                      <a:gd name="connsiteX21" fmla="*/ 995190 w 1781059"/>
                      <a:gd name="connsiteY21" fmla="*/ 18361 h 969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81059" h="969484">
                        <a:moveTo>
                          <a:pt x="995190" y="18361"/>
                        </a:moveTo>
                        <a:cubicBezTo>
                          <a:pt x="971932" y="0"/>
                          <a:pt x="1026404" y="66713"/>
                          <a:pt x="1006206" y="80790"/>
                        </a:cubicBezTo>
                        <a:cubicBezTo>
                          <a:pt x="986008" y="94867"/>
                          <a:pt x="940105" y="105272"/>
                          <a:pt x="874004" y="102824"/>
                        </a:cubicBezTo>
                        <a:cubicBezTo>
                          <a:pt x="807903" y="100376"/>
                          <a:pt x="609599" y="66101"/>
                          <a:pt x="609599" y="66101"/>
                        </a:cubicBezTo>
                        <a:cubicBezTo>
                          <a:pt x="530645" y="55696"/>
                          <a:pt x="455363" y="44067"/>
                          <a:pt x="400279" y="40395"/>
                        </a:cubicBezTo>
                        <a:cubicBezTo>
                          <a:pt x="345195" y="36723"/>
                          <a:pt x="315204" y="23257"/>
                          <a:pt x="279093" y="44067"/>
                        </a:cubicBezTo>
                        <a:cubicBezTo>
                          <a:pt x="242982" y="64877"/>
                          <a:pt x="215441" y="117513"/>
                          <a:pt x="183614" y="165253"/>
                        </a:cubicBezTo>
                        <a:cubicBezTo>
                          <a:pt x="151788" y="212993"/>
                          <a:pt x="118124" y="279706"/>
                          <a:pt x="88134" y="330506"/>
                        </a:cubicBezTo>
                        <a:cubicBezTo>
                          <a:pt x="58144" y="381306"/>
                          <a:pt x="7344" y="441287"/>
                          <a:pt x="3672" y="470053"/>
                        </a:cubicBezTo>
                        <a:cubicBezTo>
                          <a:pt x="0" y="498819"/>
                          <a:pt x="34886" y="493922"/>
                          <a:pt x="66100" y="503103"/>
                        </a:cubicBezTo>
                        <a:cubicBezTo>
                          <a:pt x="97314" y="512284"/>
                          <a:pt x="190958" y="525137"/>
                          <a:pt x="190958" y="525137"/>
                        </a:cubicBezTo>
                        <a:cubicBezTo>
                          <a:pt x="265016" y="536766"/>
                          <a:pt x="399054" y="559412"/>
                          <a:pt x="510447" y="572877"/>
                        </a:cubicBezTo>
                        <a:cubicBezTo>
                          <a:pt x="621840" y="586342"/>
                          <a:pt x="761387" y="590014"/>
                          <a:pt x="859315" y="605927"/>
                        </a:cubicBezTo>
                        <a:cubicBezTo>
                          <a:pt x="957243" y="621840"/>
                          <a:pt x="1017224" y="641426"/>
                          <a:pt x="1098014" y="668356"/>
                        </a:cubicBezTo>
                        <a:cubicBezTo>
                          <a:pt x="1178804" y="695286"/>
                          <a:pt x="1255310" y="728337"/>
                          <a:pt x="1344057" y="767508"/>
                        </a:cubicBezTo>
                        <a:cubicBezTo>
                          <a:pt x="1432804" y="806679"/>
                          <a:pt x="1565619" y="872169"/>
                          <a:pt x="1630496" y="903383"/>
                        </a:cubicBezTo>
                        <a:cubicBezTo>
                          <a:pt x="1695373" y="934597"/>
                          <a:pt x="1708838" y="945614"/>
                          <a:pt x="1733320" y="954795"/>
                        </a:cubicBezTo>
                        <a:cubicBezTo>
                          <a:pt x="1757802" y="963976"/>
                          <a:pt x="1781059" y="969484"/>
                          <a:pt x="1777387" y="958467"/>
                        </a:cubicBezTo>
                        <a:cubicBezTo>
                          <a:pt x="1773715" y="947450"/>
                          <a:pt x="1758414" y="942554"/>
                          <a:pt x="1711286" y="888694"/>
                        </a:cubicBezTo>
                        <a:cubicBezTo>
                          <a:pt x="1664158" y="834834"/>
                          <a:pt x="1588877" y="751595"/>
                          <a:pt x="1494621" y="635306"/>
                        </a:cubicBezTo>
                        <a:cubicBezTo>
                          <a:pt x="1400365" y="519017"/>
                          <a:pt x="1227767" y="291335"/>
                          <a:pt x="1145753" y="190959"/>
                        </a:cubicBezTo>
                        <a:cubicBezTo>
                          <a:pt x="1063739" y="90583"/>
                          <a:pt x="1018448" y="36722"/>
                          <a:pt x="995190" y="18361"/>
                        </a:cubicBezTo>
                        <a:close/>
                      </a:path>
                    </a:pathLst>
                  </a:custGeom>
                  <a:solidFill>
                    <a:srgbClr val="8088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73" name="Freeform 72"/>
                  <p:cNvSpPr/>
                  <p:nvPr/>
                </p:nvSpPr>
                <p:spPr>
                  <a:xfrm>
                    <a:off x="2538292" y="1493983"/>
                    <a:ext cx="3978598" cy="2838629"/>
                  </a:xfrm>
                  <a:custGeom>
                    <a:avLst/>
                    <a:gdLst>
                      <a:gd name="connsiteX0" fmla="*/ 1279236 w 3987799"/>
                      <a:gd name="connsiteY0" fmla="*/ 1373909 h 2833255"/>
                      <a:gd name="connsiteX1" fmla="*/ 1237672 w 3987799"/>
                      <a:gd name="connsiteY1" fmla="*/ 1484745 h 2833255"/>
                      <a:gd name="connsiteX2" fmla="*/ 669636 w 3987799"/>
                      <a:gd name="connsiteY2" fmla="*/ 1429327 h 2833255"/>
                      <a:gd name="connsiteX3" fmla="*/ 87745 w 3987799"/>
                      <a:gd name="connsiteY3" fmla="*/ 1457036 h 2833255"/>
                      <a:gd name="connsiteX4" fmla="*/ 212436 w 3987799"/>
                      <a:gd name="connsiteY4" fmla="*/ 1858818 h 2833255"/>
                      <a:gd name="connsiteX5" fmla="*/ 1362363 w 3987799"/>
                      <a:gd name="connsiteY5" fmla="*/ 2038927 h 2833255"/>
                      <a:gd name="connsiteX6" fmla="*/ 2304472 w 3987799"/>
                      <a:gd name="connsiteY6" fmla="*/ 2440709 h 2833255"/>
                      <a:gd name="connsiteX7" fmla="*/ 3454400 w 3987799"/>
                      <a:gd name="connsiteY7" fmla="*/ 2593109 h 2833255"/>
                      <a:gd name="connsiteX8" fmla="*/ 3980872 w 3987799"/>
                      <a:gd name="connsiteY8" fmla="*/ 1747982 h 2833255"/>
                      <a:gd name="connsiteX9" fmla="*/ 3412836 w 3987799"/>
                      <a:gd name="connsiteY9" fmla="*/ 625763 h 2833255"/>
                      <a:gd name="connsiteX10" fmla="*/ 2346036 w 3987799"/>
                      <a:gd name="connsiteY10" fmla="*/ 43873 h 2833255"/>
                      <a:gd name="connsiteX11" fmla="*/ 1002145 w 3987799"/>
                      <a:gd name="connsiteY11" fmla="*/ 889000 h 2833255"/>
                      <a:gd name="connsiteX12" fmla="*/ 115454 w 3987799"/>
                      <a:gd name="connsiteY12" fmla="*/ 2260600 h 2833255"/>
                      <a:gd name="connsiteX13" fmla="*/ 461818 w 3987799"/>
                      <a:gd name="connsiteY13" fmla="*/ 2787073 h 2833255"/>
                      <a:gd name="connsiteX14" fmla="*/ 1126836 w 3987799"/>
                      <a:gd name="connsiteY14" fmla="*/ 2537691 h 2833255"/>
                      <a:gd name="connsiteX15" fmla="*/ 1237672 w 3987799"/>
                      <a:gd name="connsiteY15" fmla="*/ 2399145 h 2833255"/>
                      <a:gd name="connsiteX16" fmla="*/ 1376218 w 3987799"/>
                      <a:gd name="connsiteY16" fmla="*/ 2690091 h 2833255"/>
                      <a:gd name="connsiteX17" fmla="*/ 1902691 w 3987799"/>
                      <a:gd name="connsiteY17" fmla="*/ 2593109 h 2833255"/>
                      <a:gd name="connsiteX18" fmla="*/ 2124363 w 3987799"/>
                      <a:gd name="connsiteY18" fmla="*/ 2385291 h 2833255"/>
                      <a:gd name="connsiteX19" fmla="*/ 2110509 w 3987799"/>
                      <a:gd name="connsiteY19" fmla="*/ 2385291 h 2833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987799" h="2833255">
                        <a:moveTo>
                          <a:pt x="1279236" y="1373909"/>
                        </a:moveTo>
                        <a:cubicBezTo>
                          <a:pt x="1309254" y="1424709"/>
                          <a:pt x="1339272" y="1475509"/>
                          <a:pt x="1237672" y="1484745"/>
                        </a:cubicBezTo>
                        <a:cubicBezTo>
                          <a:pt x="1136072" y="1493981"/>
                          <a:pt x="861291" y="1433945"/>
                          <a:pt x="669636" y="1429327"/>
                        </a:cubicBezTo>
                        <a:cubicBezTo>
                          <a:pt x="477982" y="1424709"/>
                          <a:pt x="163945" y="1385454"/>
                          <a:pt x="87745" y="1457036"/>
                        </a:cubicBezTo>
                        <a:cubicBezTo>
                          <a:pt x="11545" y="1528618"/>
                          <a:pt x="0" y="1761836"/>
                          <a:pt x="212436" y="1858818"/>
                        </a:cubicBezTo>
                        <a:cubicBezTo>
                          <a:pt x="424872" y="1955800"/>
                          <a:pt x="1013691" y="1941945"/>
                          <a:pt x="1362363" y="2038927"/>
                        </a:cubicBezTo>
                        <a:cubicBezTo>
                          <a:pt x="1711035" y="2135909"/>
                          <a:pt x="1955799" y="2348345"/>
                          <a:pt x="2304472" y="2440709"/>
                        </a:cubicBezTo>
                        <a:cubicBezTo>
                          <a:pt x="2653145" y="2533073"/>
                          <a:pt x="3175000" y="2708563"/>
                          <a:pt x="3454400" y="2593109"/>
                        </a:cubicBezTo>
                        <a:cubicBezTo>
                          <a:pt x="3733800" y="2477655"/>
                          <a:pt x="3987799" y="2075873"/>
                          <a:pt x="3980872" y="1747982"/>
                        </a:cubicBezTo>
                        <a:cubicBezTo>
                          <a:pt x="3973945" y="1420091"/>
                          <a:pt x="3685309" y="909781"/>
                          <a:pt x="3412836" y="625763"/>
                        </a:cubicBezTo>
                        <a:cubicBezTo>
                          <a:pt x="3140363" y="341745"/>
                          <a:pt x="2747818" y="0"/>
                          <a:pt x="2346036" y="43873"/>
                        </a:cubicBezTo>
                        <a:cubicBezTo>
                          <a:pt x="1944254" y="87746"/>
                          <a:pt x="1373909" y="519546"/>
                          <a:pt x="1002145" y="889000"/>
                        </a:cubicBezTo>
                        <a:cubicBezTo>
                          <a:pt x="630381" y="1258454"/>
                          <a:pt x="205509" y="1944255"/>
                          <a:pt x="115454" y="2260600"/>
                        </a:cubicBezTo>
                        <a:cubicBezTo>
                          <a:pt x="25400" y="2576946"/>
                          <a:pt x="293254" y="2740891"/>
                          <a:pt x="461818" y="2787073"/>
                        </a:cubicBezTo>
                        <a:cubicBezTo>
                          <a:pt x="630382" y="2833255"/>
                          <a:pt x="997527" y="2602346"/>
                          <a:pt x="1126836" y="2537691"/>
                        </a:cubicBezTo>
                        <a:cubicBezTo>
                          <a:pt x="1256145" y="2473036"/>
                          <a:pt x="1196108" y="2373745"/>
                          <a:pt x="1237672" y="2399145"/>
                        </a:cubicBezTo>
                        <a:cubicBezTo>
                          <a:pt x="1279236" y="2424545"/>
                          <a:pt x="1265381" y="2657764"/>
                          <a:pt x="1376218" y="2690091"/>
                        </a:cubicBezTo>
                        <a:cubicBezTo>
                          <a:pt x="1487055" y="2722418"/>
                          <a:pt x="1778000" y="2643909"/>
                          <a:pt x="1902691" y="2593109"/>
                        </a:cubicBezTo>
                        <a:cubicBezTo>
                          <a:pt x="2027382" y="2542309"/>
                          <a:pt x="2089727" y="2419927"/>
                          <a:pt x="2124363" y="2385291"/>
                        </a:cubicBezTo>
                        <a:cubicBezTo>
                          <a:pt x="2158999" y="2350655"/>
                          <a:pt x="2134754" y="2367973"/>
                          <a:pt x="2110509" y="2385291"/>
                        </a:cubicBezTo>
                      </a:path>
                    </a:pathLst>
                  </a:custGeom>
                  <a:solidFill>
                    <a:srgbClr val="80881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cxnSp>
              <p:nvCxnSpPr>
                <p:cNvPr id="71" name="Straight Connector 70"/>
                <p:cNvCxnSpPr/>
                <p:nvPr/>
              </p:nvCxnSpPr>
              <p:spPr>
                <a:xfrm rot="-1200000" flipV="1">
                  <a:off x="5468259" y="4215372"/>
                  <a:ext cx="28348" cy="28215"/>
                </a:xfrm>
                <a:prstGeom prst="line">
                  <a:avLst/>
                </a:prstGeom>
                <a:ln w="57150" cap="rnd">
                  <a:solidFill>
                    <a:srgbClr val="8088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 rot="120000">
                <a:off x="5468259" y="4191859"/>
                <a:ext cx="82211" cy="23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 bwMode="auto">
          <a:xfrm>
            <a:off x="6400800" y="2133600"/>
            <a:ext cx="2146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+mn-cs"/>
              </a:rPr>
              <a:t>Protein translated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81000" y="2133600"/>
            <a:ext cx="8382000" cy="1219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endParaRPr lang="en-GB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132"/>
          <p:cNvGrpSpPr/>
          <p:nvPr/>
        </p:nvGrpSpPr>
        <p:grpSpPr bwMode="auto">
          <a:xfrm>
            <a:off x="7772400" y="2514600"/>
            <a:ext cx="908618" cy="778591"/>
            <a:chOff x="539182" y="1881414"/>
            <a:chExt cx="2064309" cy="1945177"/>
          </a:xfrm>
          <a:solidFill>
            <a:srgbClr val="CC00FF"/>
          </a:solidFill>
        </p:grpSpPr>
        <p:sp>
          <p:nvSpPr>
            <p:cNvPr id="134" name="Freeform 133"/>
            <p:cNvSpPr/>
            <p:nvPr/>
          </p:nvSpPr>
          <p:spPr>
            <a:xfrm>
              <a:off x="1032328" y="1881414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5" name="Freeform 134"/>
            <p:cNvSpPr/>
            <p:nvPr/>
          </p:nvSpPr>
          <p:spPr>
            <a:xfrm rot="5038453">
              <a:off x="1650991" y="2177536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6" name="Freeform 135"/>
            <p:cNvSpPr/>
            <p:nvPr/>
          </p:nvSpPr>
          <p:spPr>
            <a:xfrm rot="14091502">
              <a:off x="875377" y="2852070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7" name="Freeform 136"/>
            <p:cNvSpPr/>
            <p:nvPr/>
          </p:nvSpPr>
          <p:spPr>
            <a:xfrm rot="17737804">
              <a:off x="542811" y="2366280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8" name="Freeform 137"/>
            <p:cNvSpPr/>
            <p:nvPr/>
          </p:nvSpPr>
          <p:spPr>
            <a:xfrm rot="9673483">
              <a:off x="1424023" y="2870462"/>
              <a:ext cx="948872" cy="956129"/>
            </a:xfrm>
            <a:custGeom>
              <a:avLst/>
              <a:gdLst>
                <a:gd name="connsiteX0" fmla="*/ 654958 w 948872"/>
                <a:gd name="connsiteY0" fmla="*/ 905329 h 956129"/>
                <a:gd name="connsiteX1" fmla="*/ 894443 w 948872"/>
                <a:gd name="connsiteY1" fmla="*/ 415472 h 956129"/>
                <a:gd name="connsiteX2" fmla="*/ 872672 w 948872"/>
                <a:gd name="connsiteY2" fmla="*/ 219529 h 956129"/>
                <a:gd name="connsiteX3" fmla="*/ 437243 w 948872"/>
                <a:gd name="connsiteY3" fmla="*/ 23586 h 956129"/>
                <a:gd name="connsiteX4" fmla="*/ 241301 w 948872"/>
                <a:gd name="connsiteY4" fmla="*/ 78015 h 956129"/>
                <a:gd name="connsiteX5" fmla="*/ 23586 w 948872"/>
                <a:gd name="connsiteY5" fmla="*/ 415472 h 956129"/>
                <a:gd name="connsiteX6" fmla="*/ 99786 w 948872"/>
                <a:gd name="connsiteY6" fmla="*/ 676729 h 956129"/>
                <a:gd name="connsiteX7" fmla="*/ 317501 w 948872"/>
                <a:gd name="connsiteY7" fmla="*/ 916215 h 956129"/>
                <a:gd name="connsiteX8" fmla="*/ 600529 w 948872"/>
                <a:gd name="connsiteY8" fmla="*/ 916215 h 95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872" h="956129">
                  <a:moveTo>
                    <a:pt x="654958" y="905329"/>
                  </a:moveTo>
                  <a:cubicBezTo>
                    <a:pt x="756557" y="717550"/>
                    <a:pt x="858157" y="529772"/>
                    <a:pt x="894443" y="415472"/>
                  </a:cubicBezTo>
                  <a:cubicBezTo>
                    <a:pt x="930729" y="301172"/>
                    <a:pt x="948872" y="284843"/>
                    <a:pt x="872672" y="219529"/>
                  </a:cubicBezTo>
                  <a:cubicBezTo>
                    <a:pt x="796472" y="154215"/>
                    <a:pt x="542471" y="47172"/>
                    <a:pt x="437243" y="23586"/>
                  </a:cubicBezTo>
                  <a:cubicBezTo>
                    <a:pt x="332015" y="0"/>
                    <a:pt x="310244" y="12701"/>
                    <a:pt x="241301" y="78015"/>
                  </a:cubicBezTo>
                  <a:cubicBezTo>
                    <a:pt x="172358" y="143329"/>
                    <a:pt x="47172" y="315686"/>
                    <a:pt x="23586" y="415472"/>
                  </a:cubicBezTo>
                  <a:cubicBezTo>
                    <a:pt x="0" y="515258"/>
                    <a:pt x="50800" y="593272"/>
                    <a:pt x="99786" y="676729"/>
                  </a:cubicBezTo>
                  <a:cubicBezTo>
                    <a:pt x="148772" y="760186"/>
                    <a:pt x="234044" y="876301"/>
                    <a:pt x="317501" y="916215"/>
                  </a:cubicBezTo>
                  <a:cubicBezTo>
                    <a:pt x="400958" y="956129"/>
                    <a:pt x="553358" y="916215"/>
                    <a:pt x="600529" y="916215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177" name="Straight Connector 176"/>
          <p:cNvCxnSpPr/>
          <p:nvPr/>
        </p:nvCxnSpPr>
        <p:spPr bwMode="auto">
          <a:xfrm>
            <a:off x="3733800" y="2743200"/>
            <a:ext cx="831850" cy="158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6" name="Rectangle 189"/>
          <p:cNvSpPr>
            <a:spLocks noChangeArrowheads="1"/>
          </p:cNvSpPr>
          <p:nvPr/>
        </p:nvSpPr>
        <p:spPr bwMode="auto">
          <a:xfrm>
            <a:off x="762000" y="28956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/>
              <a:t>Endogenous gene</a:t>
            </a:r>
          </a:p>
        </p:txBody>
      </p:sp>
      <p:grpSp>
        <p:nvGrpSpPr>
          <p:cNvPr id="41997" name="Group 195"/>
          <p:cNvGrpSpPr>
            <a:grpSpLocks/>
          </p:cNvGrpSpPr>
          <p:nvPr/>
        </p:nvGrpSpPr>
        <p:grpSpPr bwMode="auto">
          <a:xfrm>
            <a:off x="381000" y="3810000"/>
            <a:ext cx="8382000" cy="1905000"/>
            <a:chOff x="381000" y="4038600"/>
            <a:chExt cx="8382000" cy="1905000"/>
          </a:xfrm>
        </p:grpSpPr>
        <p:grpSp>
          <p:nvGrpSpPr>
            <p:cNvPr id="42152" name="Group 194"/>
            <p:cNvGrpSpPr>
              <a:grpSpLocks/>
            </p:cNvGrpSpPr>
            <p:nvPr/>
          </p:nvGrpSpPr>
          <p:grpSpPr bwMode="auto">
            <a:xfrm>
              <a:off x="381000" y="4038600"/>
              <a:ext cx="8382000" cy="1905000"/>
              <a:chOff x="381000" y="4038600"/>
              <a:chExt cx="8382000" cy="1905000"/>
            </a:xfrm>
          </p:grpSpPr>
          <p:sp>
            <p:nvSpPr>
              <p:cNvPr id="42157" name="TextBox 31"/>
              <p:cNvSpPr txBox="1">
                <a:spLocks noChangeArrowheads="1"/>
              </p:cNvSpPr>
              <p:nvPr/>
            </p:nvSpPr>
            <p:spPr bwMode="auto">
              <a:xfrm>
                <a:off x="3505200" y="4419600"/>
                <a:ext cx="13906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/>
                  <a:t>Sense RNA</a:t>
                </a:r>
              </a:p>
            </p:txBody>
          </p:sp>
          <p:sp>
            <p:nvSpPr>
              <p:cNvPr id="42158" name="TextBox 48"/>
              <p:cNvSpPr txBox="1">
                <a:spLocks noChangeArrowheads="1"/>
              </p:cNvSpPr>
              <p:nvPr/>
            </p:nvSpPr>
            <p:spPr bwMode="auto">
              <a:xfrm>
                <a:off x="838200" y="4876800"/>
                <a:ext cx="190308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/>
                  <a:t>Sense construct</a:t>
                </a:r>
              </a:p>
            </p:txBody>
          </p:sp>
          <p:sp>
            <p:nvSpPr>
              <p:cNvPr id="42159" name="TextBox 58"/>
              <p:cNvSpPr txBox="1">
                <a:spLocks noChangeArrowheads="1"/>
              </p:cNvSpPr>
              <p:nvPr/>
            </p:nvSpPr>
            <p:spPr bwMode="auto">
              <a:xfrm>
                <a:off x="381000" y="4038600"/>
                <a:ext cx="30957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r>
                  <a:rPr lang="en-GB" altLang="en-US" b="1"/>
                  <a:t>Co-suppressed transgenic</a:t>
                </a:r>
              </a:p>
            </p:txBody>
          </p:sp>
          <p:grpSp>
            <p:nvGrpSpPr>
              <p:cNvPr id="12" name="Group 59"/>
              <p:cNvGrpSpPr/>
              <p:nvPr/>
            </p:nvGrpSpPr>
            <p:grpSpPr>
              <a:xfrm>
                <a:off x="838200" y="4514289"/>
                <a:ext cx="2152088" cy="457200"/>
                <a:chOff x="3733800" y="2094378"/>
                <a:chExt cx="2152088" cy="457200"/>
              </a:xfrm>
              <a:solidFill>
                <a:srgbClr val="FF0000"/>
              </a:solidFill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733800" y="2228289"/>
                  <a:ext cx="990600" cy="228600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GB" sz="1600" dirty="0">
                      <a:latin typeface="Arial" pitchFamily="34" charset="0"/>
                      <a:cs typeface="Arial" pitchFamily="34" charset="0"/>
                    </a:rPr>
                    <a:t>PRO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724400" y="2228289"/>
                  <a:ext cx="990600" cy="228600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GB" sz="1600" dirty="0">
                      <a:latin typeface="Arial" pitchFamily="34" charset="0"/>
                      <a:cs typeface="Arial" pitchFamily="34" charset="0"/>
                    </a:rPr>
                    <a:t>ORF</a:t>
                  </a:r>
                </a:p>
              </p:txBody>
            </p:sp>
            <p:sp>
              <p:nvSpPr>
                <p:cNvPr id="63" name="Right Triangle 62"/>
                <p:cNvSpPr>
                  <a:spLocks noChangeAspect="1"/>
                </p:cNvSpPr>
                <p:nvPr/>
              </p:nvSpPr>
              <p:spPr>
                <a:xfrm rot="13507238">
                  <a:off x="5428688" y="2094378"/>
                  <a:ext cx="457200" cy="457200"/>
                </a:xfrm>
                <a:prstGeom prst="rt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6781800" y="4038600"/>
                <a:ext cx="1941513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  <a:latin typeface="Arial" pitchFamily="34" charset="0"/>
                    <a:ea typeface="+mn-ea"/>
                    <a:cs typeface="+mn-cs"/>
                  </a:rPr>
                  <a:t>Co-suppression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81000" y="4038600"/>
                <a:ext cx="8382000" cy="1905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 bwMode="auto">
              <a:xfrm>
                <a:off x="3733800" y="4876800"/>
                <a:ext cx="83185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78"/>
              <p:cNvGrpSpPr/>
              <p:nvPr/>
            </p:nvGrpSpPr>
            <p:grpSpPr>
              <a:xfrm>
                <a:off x="7620000" y="4724400"/>
                <a:ext cx="908618" cy="778591"/>
                <a:chOff x="539182" y="1881414"/>
                <a:chExt cx="2064309" cy="1945177"/>
              </a:xfrm>
              <a:solidFill>
                <a:schemeClr val="bg1"/>
              </a:solidFill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032328" y="1881414"/>
                  <a:ext cx="948872" cy="956129"/>
                </a:xfrm>
                <a:custGeom>
                  <a:avLst/>
                  <a:gdLst>
                    <a:gd name="connsiteX0" fmla="*/ 654958 w 948872"/>
                    <a:gd name="connsiteY0" fmla="*/ 905329 h 956129"/>
                    <a:gd name="connsiteX1" fmla="*/ 894443 w 948872"/>
                    <a:gd name="connsiteY1" fmla="*/ 415472 h 956129"/>
                    <a:gd name="connsiteX2" fmla="*/ 872672 w 948872"/>
                    <a:gd name="connsiteY2" fmla="*/ 219529 h 956129"/>
                    <a:gd name="connsiteX3" fmla="*/ 437243 w 948872"/>
                    <a:gd name="connsiteY3" fmla="*/ 23586 h 956129"/>
                    <a:gd name="connsiteX4" fmla="*/ 241301 w 948872"/>
                    <a:gd name="connsiteY4" fmla="*/ 78015 h 956129"/>
                    <a:gd name="connsiteX5" fmla="*/ 23586 w 948872"/>
                    <a:gd name="connsiteY5" fmla="*/ 415472 h 956129"/>
                    <a:gd name="connsiteX6" fmla="*/ 99786 w 948872"/>
                    <a:gd name="connsiteY6" fmla="*/ 676729 h 956129"/>
                    <a:gd name="connsiteX7" fmla="*/ 317501 w 948872"/>
                    <a:gd name="connsiteY7" fmla="*/ 916215 h 956129"/>
                    <a:gd name="connsiteX8" fmla="*/ 600529 w 948872"/>
                    <a:gd name="connsiteY8" fmla="*/ 916215 h 956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872" h="956129">
                      <a:moveTo>
                        <a:pt x="654958" y="905329"/>
                      </a:moveTo>
                      <a:cubicBezTo>
                        <a:pt x="756557" y="717550"/>
                        <a:pt x="858157" y="529772"/>
                        <a:pt x="894443" y="415472"/>
                      </a:cubicBezTo>
                      <a:cubicBezTo>
                        <a:pt x="930729" y="301172"/>
                        <a:pt x="948872" y="284843"/>
                        <a:pt x="872672" y="219529"/>
                      </a:cubicBezTo>
                      <a:cubicBezTo>
                        <a:pt x="796472" y="154215"/>
                        <a:pt x="542471" y="47172"/>
                        <a:pt x="437243" y="23586"/>
                      </a:cubicBezTo>
                      <a:cubicBezTo>
                        <a:pt x="332015" y="0"/>
                        <a:pt x="310244" y="12701"/>
                        <a:pt x="241301" y="78015"/>
                      </a:cubicBezTo>
                      <a:cubicBezTo>
                        <a:pt x="172358" y="143329"/>
                        <a:pt x="47172" y="315686"/>
                        <a:pt x="23586" y="415472"/>
                      </a:cubicBezTo>
                      <a:cubicBezTo>
                        <a:pt x="0" y="515258"/>
                        <a:pt x="50800" y="593272"/>
                        <a:pt x="99786" y="676729"/>
                      </a:cubicBezTo>
                      <a:cubicBezTo>
                        <a:pt x="148772" y="760186"/>
                        <a:pt x="234044" y="876301"/>
                        <a:pt x="317501" y="916215"/>
                      </a:cubicBezTo>
                      <a:cubicBezTo>
                        <a:pt x="400958" y="956129"/>
                        <a:pt x="553358" y="916215"/>
                        <a:pt x="600529" y="916215"/>
                      </a:cubicBezTo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rot="5038453">
                  <a:off x="1650991" y="2177536"/>
                  <a:ext cx="948872" cy="956129"/>
                </a:xfrm>
                <a:custGeom>
                  <a:avLst/>
                  <a:gdLst>
                    <a:gd name="connsiteX0" fmla="*/ 654958 w 948872"/>
                    <a:gd name="connsiteY0" fmla="*/ 905329 h 956129"/>
                    <a:gd name="connsiteX1" fmla="*/ 894443 w 948872"/>
                    <a:gd name="connsiteY1" fmla="*/ 415472 h 956129"/>
                    <a:gd name="connsiteX2" fmla="*/ 872672 w 948872"/>
                    <a:gd name="connsiteY2" fmla="*/ 219529 h 956129"/>
                    <a:gd name="connsiteX3" fmla="*/ 437243 w 948872"/>
                    <a:gd name="connsiteY3" fmla="*/ 23586 h 956129"/>
                    <a:gd name="connsiteX4" fmla="*/ 241301 w 948872"/>
                    <a:gd name="connsiteY4" fmla="*/ 78015 h 956129"/>
                    <a:gd name="connsiteX5" fmla="*/ 23586 w 948872"/>
                    <a:gd name="connsiteY5" fmla="*/ 415472 h 956129"/>
                    <a:gd name="connsiteX6" fmla="*/ 99786 w 948872"/>
                    <a:gd name="connsiteY6" fmla="*/ 676729 h 956129"/>
                    <a:gd name="connsiteX7" fmla="*/ 317501 w 948872"/>
                    <a:gd name="connsiteY7" fmla="*/ 916215 h 956129"/>
                    <a:gd name="connsiteX8" fmla="*/ 600529 w 948872"/>
                    <a:gd name="connsiteY8" fmla="*/ 916215 h 956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872" h="956129">
                      <a:moveTo>
                        <a:pt x="654958" y="905329"/>
                      </a:moveTo>
                      <a:cubicBezTo>
                        <a:pt x="756557" y="717550"/>
                        <a:pt x="858157" y="529772"/>
                        <a:pt x="894443" y="415472"/>
                      </a:cubicBezTo>
                      <a:cubicBezTo>
                        <a:pt x="930729" y="301172"/>
                        <a:pt x="948872" y="284843"/>
                        <a:pt x="872672" y="219529"/>
                      </a:cubicBezTo>
                      <a:cubicBezTo>
                        <a:pt x="796472" y="154215"/>
                        <a:pt x="542471" y="47172"/>
                        <a:pt x="437243" y="23586"/>
                      </a:cubicBezTo>
                      <a:cubicBezTo>
                        <a:pt x="332015" y="0"/>
                        <a:pt x="310244" y="12701"/>
                        <a:pt x="241301" y="78015"/>
                      </a:cubicBezTo>
                      <a:cubicBezTo>
                        <a:pt x="172358" y="143329"/>
                        <a:pt x="47172" y="315686"/>
                        <a:pt x="23586" y="415472"/>
                      </a:cubicBezTo>
                      <a:cubicBezTo>
                        <a:pt x="0" y="515258"/>
                        <a:pt x="50800" y="593272"/>
                        <a:pt x="99786" y="676729"/>
                      </a:cubicBezTo>
                      <a:cubicBezTo>
                        <a:pt x="148772" y="760186"/>
                        <a:pt x="234044" y="876301"/>
                        <a:pt x="317501" y="916215"/>
                      </a:cubicBezTo>
                      <a:cubicBezTo>
                        <a:pt x="400958" y="956129"/>
                        <a:pt x="553358" y="916215"/>
                        <a:pt x="600529" y="916215"/>
                      </a:cubicBezTo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 rot="14091502">
                  <a:off x="875377" y="2852070"/>
                  <a:ext cx="948872" cy="956129"/>
                </a:xfrm>
                <a:custGeom>
                  <a:avLst/>
                  <a:gdLst>
                    <a:gd name="connsiteX0" fmla="*/ 654958 w 948872"/>
                    <a:gd name="connsiteY0" fmla="*/ 905329 h 956129"/>
                    <a:gd name="connsiteX1" fmla="*/ 894443 w 948872"/>
                    <a:gd name="connsiteY1" fmla="*/ 415472 h 956129"/>
                    <a:gd name="connsiteX2" fmla="*/ 872672 w 948872"/>
                    <a:gd name="connsiteY2" fmla="*/ 219529 h 956129"/>
                    <a:gd name="connsiteX3" fmla="*/ 437243 w 948872"/>
                    <a:gd name="connsiteY3" fmla="*/ 23586 h 956129"/>
                    <a:gd name="connsiteX4" fmla="*/ 241301 w 948872"/>
                    <a:gd name="connsiteY4" fmla="*/ 78015 h 956129"/>
                    <a:gd name="connsiteX5" fmla="*/ 23586 w 948872"/>
                    <a:gd name="connsiteY5" fmla="*/ 415472 h 956129"/>
                    <a:gd name="connsiteX6" fmla="*/ 99786 w 948872"/>
                    <a:gd name="connsiteY6" fmla="*/ 676729 h 956129"/>
                    <a:gd name="connsiteX7" fmla="*/ 317501 w 948872"/>
                    <a:gd name="connsiteY7" fmla="*/ 916215 h 956129"/>
                    <a:gd name="connsiteX8" fmla="*/ 600529 w 948872"/>
                    <a:gd name="connsiteY8" fmla="*/ 916215 h 956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872" h="956129">
                      <a:moveTo>
                        <a:pt x="654958" y="905329"/>
                      </a:moveTo>
                      <a:cubicBezTo>
                        <a:pt x="756557" y="717550"/>
                        <a:pt x="858157" y="529772"/>
                        <a:pt x="894443" y="415472"/>
                      </a:cubicBezTo>
                      <a:cubicBezTo>
                        <a:pt x="930729" y="301172"/>
                        <a:pt x="948872" y="284843"/>
                        <a:pt x="872672" y="219529"/>
                      </a:cubicBezTo>
                      <a:cubicBezTo>
                        <a:pt x="796472" y="154215"/>
                        <a:pt x="542471" y="47172"/>
                        <a:pt x="437243" y="23586"/>
                      </a:cubicBezTo>
                      <a:cubicBezTo>
                        <a:pt x="332015" y="0"/>
                        <a:pt x="310244" y="12701"/>
                        <a:pt x="241301" y="78015"/>
                      </a:cubicBezTo>
                      <a:cubicBezTo>
                        <a:pt x="172358" y="143329"/>
                        <a:pt x="47172" y="315686"/>
                        <a:pt x="23586" y="415472"/>
                      </a:cubicBezTo>
                      <a:cubicBezTo>
                        <a:pt x="0" y="515258"/>
                        <a:pt x="50800" y="593272"/>
                        <a:pt x="99786" y="676729"/>
                      </a:cubicBezTo>
                      <a:cubicBezTo>
                        <a:pt x="148772" y="760186"/>
                        <a:pt x="234044" y="876301"/>
                        <a:pt x="317501" y="916215"/>
                      </a:cubicBezTo>
                      <a:cubicBezTo>
                        <a:pt x="400958" y="956129"/>
                        <a:pt x="553358" y="916215"/>
                        <a:pt x="600529" y="916215"/>
                      </a:cubicBezTo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83" name="Freeform 182"/>
                <p:cNvSpPr/>
                <p:nvPr/>
              </p:nvSpPr>
              <p:spPr>
                <a:xfrm rot="17737804">
                  <a:off x="542811" y="2366280"/>
                  <a:ext cx="948872" cy="956129"/>
                </a:xfrm>
                <a:custGeom>
                  <a:avLst/>
                  <a:gdLst>
                    <a:gd name="connsiteX0" fmla="*/ 654958 w 948872"/>
                    <a:gd name="connsiteY0" fmla="*/ 905329 h 956129"/>
                    <a:gd name="connsiteX1" fmla="*/ 894443 w 948872"/>
                    <a:gd name="connsiteY1" fmla="*/ 415472 h 956129"/>
                    <a:gd name="connsiteX2" fmla="*/ 872672 w 948872"/>
                    <a:gd name="connsiteY2" fmla="*/ 219529 h 956129"/>
                    <a:gd name="connsiteX3" fmla="*/ 437243 w 948872"/>
                    <a:gd name="connsiteY3" fmla="*/ 23586 h 956129"/>
                    <a:gd name="connsiteX4" fmla="*/ 241301 w 948872"/>
                    <a:gd name="connsiteY4" fmla="*/ 78015 h 956129"/>
                    <a:gd name="connsiteX5" fmla="*/ 23586 w 948872"/>
                    <a:gd name="connsiteY5" fmla="*/ 415472 h 956129"/>
                    <a:gd name="connsiteX6" fmla="*/ 99786 w 948872"/>
                    <a:gd name="connsiteY6" fmla="*/ 676729 h 956129"/>
                    <a:gd name="connsiteX7" fmla="*/ 317501 w 948872"/>
                    <a:gd name="connsiteY7" fmla="*/ 916215 h 956129"/>
                    <a:gd name="connsiteX8" fmla="*/ 600529 w 948872"/>
                    <a:gd name="connsiteY8" fmla="*/ 916215 h 956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872" h="956129">
                      <a:moveTo>
                        <a:pt x="654958" y="905329"/>
                      </a:moveTo>
                      <a:cubicBezTo>
                        <a:pt x="756557" y="717550"/>
                        <a:pt x="858157" y="529772"/>
                        <a:pt x="894443" y="415472"/>
                      </a:cubicBezTo>
                      <a:cubicBezTo>
                        <a:pt x="930729" y="301172"/>
                        <a:pt x="948872" y="284843"/>
                        <a:pt x="872672" y="219529"/>
                      </a:cubicBezTo>
                      <a:cubicBezTo>
                        <a:pt x="796472" y="154215"/>
                        <a:pt x="542471" y="47172"/>
                        <a:pt x="437243" y="23586"/>
                      </a:cubicBezTo>
                      <a:cubicBezTo>
                        <a:pt x="332015" y="0"/>
                        <a:pt x="310244" y="12701"/>
                        <a:pt x="241301" y="78015"/>
                      </a:cubicBezTo>
                      <a:cubicBezTo>
                        <a:pt x="172358" y="143329"/>
                        <a:pt x="47172" y="315686"/>
                        <a:pt x="23586" y="415472"/>
                      </a:cubicBezTo>
                      <a:cubicBezTo>
                        <a:pt x="0" y="515258"/>
                        <a:pt x="50800" y="593272"/>
                        <a:pt x="99786" y="676729"/>
                      </a:cubicBezTo>
                      <a:cubicBezTo>
                        <a:pt x="148772" y="760186"/>
                        <a:pt x="234044" y="876301"/>
                        <a:pt x="317501" y="916215"/>
                      </a:cubicBezTo>
                      <a:cubicBezTo>
                        <a:pt x="400958" y="956129"/>
                        <a:pt x="553358" y="916215"/>
                        <a:pt x="600529" y="916215"/>
                      </a:cubicBezTo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 rot="9673483">
                  <a:off x="1424023" y="2870462"/>
                  <a:ext cx="948872" cy="956129"/>
                </a:xfrm>
                <a:custGeom>
                  <a:avLst/>
                  <a:gdLst>
                    <a:gd name="connsiteX0" fmla="*/ 654958 w 948872"/>
                    <a:gd name="connsiteY0" fmla="*/ 905329 h 956129"/>
                    <a:gd name="connsiteX1" fmla="*/ 894443 w 948872"/>
                    <a:gd name="connsiteY1" fmla="*/ 415472 h 956129"/>
                    <a:gd name="connsiteX2" fmla="*/ 872672 w 948872"/>
                    <a:gd name="connsiteY2" fmla="*/ 219529 h 956129"/>
                    <a:gd name="connsiteX3" fmla="*/ 437243 w 948872"/>
                    <a:gd name="connsiteY3" fmla="*/ 23586 h 956129"/>
                    <a:gd name="connsiteX4" fmla="*/ 241301 w 948872"/>
                    <a:gd name="connsiteY4" fmla="*/ 78015 h 956129"/>
                    <a:gd name="connsiteX5" fmla="*/ 23586 w 948872"/>
                    <a:gd name="connsiteY5" fmla="*/ 415472 h 956129"/>
                    <a:gd name="connsiteX6" fmla="*/ 99786 w 948872"/>
                    <a:gd name="connsiteY6" fmla="*/ 676729 h 956129"/>
                    <a:gd name="connsiteX7" fmla="*/ 317501 w 948872"/>
                    <a:gd name="connsiteY7" fmla="*/ 916215 h 956129"/>
                    <a:gd name="connsiteX8" fmla="*/ 600529 w 948872"/>
                    <a:gd name="connsiteY8" fmla="*/ 916215 h 956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872" h="956129">
                      <a:moveTo>
                        <a:pt x="654958" y="905329"/>
                      </a:moveTo>
                      <a:cubicBezTo>
                        <a:pt x="756557" y="717550"/>
                        <a:pt x="858157" y="529772"/>
                        <a:pt x="894443" y="415472"/>
                      </a:cubicBezTo>
                      <a:cubicBezTo>
                        <a:pt x="930729" y="301172"/>
                        <a:pt x="948872" y="284843"/>
                        <a:pt x="872672" y="219529"/>
                      </a:cubicBezTo>
                      <a:cubicBezTo>
                        <a:pt x="796472" y="154215"/>
                        <a:pt x="542471" y="47172"/>
                        <a:pt x="437243" y="23586"/>
                      </a:cubicBezTo>
                      <a:cubicBezTo>
                        <a:pt x="332015" y="0"/>
                        <a:pt x="310244" y="12701"/>
                        <a:pt x="241301" y="78015"/>
                      </a:cubicBezTo>
                      <a:cubicBezTo>
                        <a:pt x="172358" y="143329"/>
                        <a:pt x="47172" y="315686"/>
                        <a:pt x="23586" y="415472"/>
                      </a:cubicBezTo>
                      <a:cubicBezTo>
                        <a:pt x="0" y="515258"/>
                        <a:pt x="50800" y="593272"/>
                        <a:pt x="99786" y="676729"/>
                      </a:cubicBezTo>
                      <a:cubicBezTo>
                        <a:pt x="148772" y="760186"/>
                        <a:pt x="234044" y="876301"/>
                        <a:pt x="317501" y="916215"/>
                      </a:cubicBezTo>
                      <a:cubicBezTo>
                        <a:pt x="400958" y="956129"/>
                        <a:pt x="553358" y="916215"/>
                        <a:pt x="600529" y="916215"/>
                      </a:cubicBezTo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</p:grpSp>
        <p:sp>
          <p:nvSpPr>
            <p:cNvPr id="187" name="Rectangle 186"/>
            <p:cNvSpPr/>
            <p:nvPr/>
          </p:nvSpPr>
          <p:spPr>
            <a:xfrm>
              <a:off x="838200" y="5334000"/>
              <a:ext cx="990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PRO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828800" y="5334000"/>
              <a:ext cx="990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ORF</a:t>
              </a:r>
            </a:p>
          </p:txBody>
        </p:sp>
        <p:sp>
          <p:nvSpPr>
            <p:cNvPr id="189" name="Right Triangle 188"/>
            <p:cNvSpPr>
              <a:spLocks noChangeAspect="1"/>
            </p:cNvSpPr>
            <p:nvPr/>
          </p:nvSpPr>
          <p:spPr>
            <a:xfrm rot="13507238">
              <a:off x="2533650" y="5200650"/>
              <a:ext cx="457200" cy="4572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156" name="Rectangle 190"/>
            <p:cNvSpPr>
              <a:spLocks noChangeArrowheads="1"/>
            </p:cNvSpPr>
            <p:nvPr/>
          </p:nvSpPr>
          <p:spPr bwMode="auto">
            <a:xfrm>
              <a:off x="762000" y="5562600"/>
              <a:ext cx="20569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/>
                <a:t>Endogenous gene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 bwMode="auto">
          <a:xfrm>
            <a:off x="3733800" y="5486400"/>
            <a:ext cx="831850" cy="158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9" name="TextBox 192"/>
          <p:cNvSpPr txBox="1">
            <a:spLocks noChangeArrowheads="1"/>
          </p:cNvSpPr>
          <p:nvPr/>
        </p:nvSpPr>
        <p:spPr bwMode="auto">
          <a:xfrm>
            <a:off x="3657600" y="510540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/>
              <a:t>mRNA</a:t>
            </a:r>
          </a:p>
        </p:txBody>
      </p:sp>
      <p:sp>
        <p:nvSpPr>
          <p:cNvPr id="42000" name="TextBox 422"/>
          <p:cNvSpPr txBox="1">
            <a:spLocks noChangeArrowheads="1"/>
          </p:cNvSpPr>
          <p:nvPr/>
        </p:nvSpPr>
        <p:spPr bwMode="auto">
          <a:xfrm>
            <a:off x="4953000" y="47244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GB" altLang="en-US" sz="1200" b="1"/>
              <a:t>siRNA produced</a:t>
            </a:r>
          </a:p>
        </p:txBody>
      </p:sp>
      <p:sp>
        <p:nvSpPr>
          <p:cNvPr id="424" name="Arc 423"/>
          <p:cNvSpPr/>
          <p:nvPr/>
        </p:nvSpPr>
        <p:spPr bwMode="auto">
          <a:xfrm rot="20099771">
            <a:off x="5286375" y="4157663"/>
            <a:ext cx="1169988" cy="1112837"/>
          </a:xfrm>
          <a:prstGeom prst="arc">
            <a:avLst>
              <a:gd name="adj1" fmla="val 17057107"/>
              <a:gd name="adj2" fmla="val 2152223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5" name="Arc 424"/>
          <p:cNvSpPr/>
          <p:nvPr/>
        </p:nvSpPr>
        <p:spPr bwMode="auto">
          <a:xfrm rot="20575378">
            <a:off x="5303838" y="4695825"/>
            <a:ext cx="984250" cy="976313"/>
          </a:xfrm>
          <a:prstGeom prst="arc">
            <a:avLst>
              <a:gd name="adj1" fmla="val 17057107"/>
              <a:gd name="adj2" fmla="val 2152223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2003" name="Group 2"/>
          <p:cNvGrpSpPr>
            <a:grpSpLocks/>
          </p:cNvGrpSpPr>
          <p:nvPr/>
        </p:nvGrpSpPr>
        <p:grpSpPr bwMode="auto">
          <a:xfrm>
            <a:off x="5021263" y="3994150"/>
            <a:ext cx="609600" cy="663575"/>
            <a:chOff x="4362520" y="3574531"/>
            <a:chExt cx="609600" cy="663575"/>
          </a:xfrm>
        </p:grpSpPr>
        <p:sp>
          <p:nvSpPr>
            <p:cNvPr id="239" name="Freeform 238"/>
            <p:cNvSpPr/>
            <p:nvPr/>
          </p:nvSpPr>
          <p:spPr bwMode="auto">
            <a:xfrm>
              <a:off x="4362520" y="3574531"/>
              <a:ext cx="602826" cy="663575"/>
            </a:xfrm>
            <a:custGeom>
              <a:avLst/>
              <a:gdLst>
                <a:gd name="connsiteX0" fmla="*/ 0 w 602826"/>
                <a:gd name="connsiteY0" fmla="*/ 379307 h 663787"/>
                <a:gd name="connsiteX1" fmla="*/ 20320 w 602826"/>
                <a:gd name="connsiteY1" fmla="*/ 365760 h 663787"/>
                <a:gd name="connsiteX2" fmla="*/ 67733 w 602826"/>
                <a:gd name="connsiteY2" fmla="*/ 338667 h 663787"/>
                <a:gd name="connsiteX3" fmla="*/ 67733 w 602826"/>
                <a:gd name="connsiteY3" fmla="*/ 169334 h 663787"/>
                <a:gd name="connsiteX4" fmla="*/ 74506 w 602826"/>
                <a:gd name="connsiteY4" fmla="*/ 121920 h 663787"/>
                <a:gd name="connsiteX5" fmla="*/ 115146 w 602826"/>
                <a:gd name="connsiteY5" fmla="*/ 81280 h 663787"/>
                <a:gd name="connsiteX6" fmla="*/ 155786 w 602826"/>
                <a:gd name="connsiteY6" fmla="*/ 54187 h 663787"/>
                <a:gd name="connsiteX7" fmla="*/ 230293 w 602826"/>
                <a:gd name="connsiteY7" fmla="*/ 6774 h 663787"/>
                <a:gd name="connsiteX8" fmla="*/ 264160 w 602826"/>
                <a:gd name="connsiteY8" fmla="*/ 0 h 663787"/>
                <a:gd name="connsiteX9" fmla="*/ 338666 w 602826"/>
                <a:gd name="connsiteY9" fmla="*/ 6774 h 663787"/>
                <a:gd name="connsiteX10" fmla="*/ 399626 w 602826"/>
                <a:gd name="connsiteY10" fmla="*/ 20320 h 663787"/>
                <a:gd name="connsiteX11" fmla="*/ 426720 w 602826"/>
                <a:gd name="connsiteY11" fmla="*/ 33867 h 663787"/>
                <a:gd name="connsiteX12" fmla="*/ 480906 w 602826"/>
                <a:gd name="connsiteY12" fmla="*/ 54187 h 663787"/>
                <a:gd name="connsiteX13" fmla="*/ 521546 w 602826"/>
                <a:gd name="connsiteY13" fmla="*/ 81280 h 663787"/>
                <a:gd name="connsiteX14" fmla="*/ 541866 w 602826"/>
                <a:gd name="connsiteY14" fmla="*/ 94827 h 663787"/>
                <a:gd name="connsiteX15" fmla="*/ 582506 w 602826"/>
                <a:gd name="connsiteY15" fmla="*/ 135467 h 663787"/>
                <a:gd name="connsiteX16" fmla="*/ 596053 w 602826"/>
                <a:gd name="connsiteY16" fmla="*/ 176107 h 663787"/>
                <a:gd name="connsiteX17" fmla="*/ 602826 w 602826"/>
                <a:gd name="connsiteY17" fmla="*/ 196427 h 663787"/>
                <a:gd name="connsiteX18" fmla="*/ 562186 w 602826"/>
                <a:gd name="connsiteY18" fmla="*/ 277707 h 663787"/>
                <a:gd name="connsiteX19" fmla="*/ 548640 w 602826"/>
                <a:gd name="connsiteY19" fmla="*/ 298027 h 663787"/>
                <a:gd name="connsiteX20" fmla="*/ 535093 w 602826"/>
                <a:gd name="connsiteY20" fmla="*/ 318347 h 663787"/>
                <a:gd name="connsiteX21" fmla="*/ 562186 w 602826"/>
                <a:gd name="connsiteY21" fmla="*/ 365760 h 663787"/>
                <a:gd name="connsiteX22" fmla="*/ 568960 w 602826"/>
                <a:gd name="connsiteY22" fmla="*/ 386080 h 663787"/>
                <a:gd name="connsiteX23" fmla="*/ 582506 w 602826"/>
                <a:gd name="connsiteY23" fmla="*/ 406400 h 663787"/>
                <a:gd name="connsiteX24" fmla="*/ 596053 w 602826"/>
                <a:gd name="connsiteY24" fmla="*/ 453814 h 663787"/>
                <a:gd name="connsiteX25" fmla="*/ 602826 w 602826"/>
                <a:gd name="connsiteY25" fmla="*/ 474134 h 663787"/>
                <a:gd name="connsiteX26" fmla="*/ 596053 w 602826"/>
                <a:gd name="connsiteY26" fmla="*/ 548640 h 663787"/>
                <a:gd name="connsiteX27" fmla="*/ 589280 w 602826"/>
                <a:gd name="connsiteY27" fmla="*/ 568960 h 663787"/>
                <a:gd name="connsiteX28" fmla="*/ 548640 w 602826"/>
                <a:gd name="connsiteY28" fmla="*/ 596054 h 663787"/>
                <a:gd name="connsiteX29" fmla="*/ 508000 w 602826"/>
                <a:gd name="connsiteY29" fmla="*/ 623147 h 663787"/>
                <a:gd name="connsiteX30" fmla="*/ 467360 w 602826"/>
                <a:gd name="connsiteY30" fmla="*/ 650240 h 663787"/>
                <a:gd name="connsiteX31" fmla="*/ 413173 w 602826"/>
                <a:gd name="connsiteY31" fmla="*/ 663787 h 663787"/>
                <a:gd name="connsiteX32" fmla="*/ 237066 w 602826"/>
                <a:gd name="connsiteY32" fmla="*/ 650240 h 663787"/>
                <a:gd name="connsiteX33" fmla="*/ 176106 w 602826"/>
                <a:gd name="connsiteY33" fmla="*/ 629920 h 663787"/>
                <a:gd name="connsiteX34" fmla="*/ 155786 w 602826"/>
                <a:gd name="connsiteY34" fmla="*/ 623147 h 663787"/>
                <a:gd name="connsiteX35" fmla="*/ 135466 w 602826"/>
                <a:gd name="connsiteY35" fmla="*/ 616374 h 663787"/>
                <a:gd name="connsiteX36" fmla="*/ 74506 w 602826"/>
                <a:gd name="connsiteY36" fmla="*/ 562187 h 663787"/>
                <a:gd name="connsiteX37" fmla="*/ 54186 w 602826"/>
                <a:gd name="connsiteY37" fmla="*/ 541867 h 663787"/>
                <a:gd name="connsiteX38" fmla="*/ 33866 w 602826"/>
                <a:gd name="connsiteY38" fmla="*/ 501227 h 663787"/>
                <a:gd name="connsiteX39" fmla="*/ 27093 w 602826"/>
                <a:gd name="connsiteY39" fmla="*/ 480907 h 663787"/>
                <a:gd name="connsiteX40" fmla="*/ 13546 w 602826"/>
                <a:gd name="connsiteY40" fmla="*/ 419947 h 663787"/>
                <a:gd name="connsiteX41" fmla="*/ 0 w 602826"/>
                <a:gd name="connsiteY41" fmla="*/ 37930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2826" h="663787">
                  <a:moveTo>
                    <a:pt x="0" y="379307"/>
                  </a:moveTo>
                  <a:cubicBezTo>
                    <a:pt x="6773" y="374791"/>
                    <a:pt x="13252" y="369799"/>
                    <a:pt x="20320" y="365760"/>
                  </a:cubicBezTo>
                  <a:cubicBezTo>
                    <a:pt x="80475" y="331386"/>
                    <a:pt x="18226" y="371672"/>
                    <a:pt x="67733" y="338667"/>
                  </a:cubicBezTo>
                  <a:cubicBezTo>
                    <a:pt x="56051" y="256891"/>
                    <a:pt x="57914" y="292073"/>
                    <a:pt x="67733" y="169334"/>
                  </a:cubicBezTo>
                  <a:cubicBezTo>
                    <a:pt x="69006" y="153420"/>
                    <a:pt x="69919" y="137212"/>
                    <a:pt x="74506" y="121920"/>
                  </a:cubicBezTo>
                  <a:cubicBezTo>
                    <a:pt x="80697" y="101284"/>
                    <a:pt x="100425" y="93898"/>
                    <a:pt x="115146" y="81280"/>
                  </a:cubicBezTo>
                  <a:cubicBezTo>
                    <a:pt x="147433" y="53606"/>
                    <a:pt x="121222" y="65708"/>
                    <a:pt x="155786" y="54187"/>
                  </a:cubicBezTo>
                  <a:cubicBezTo>
                    <a:pt x="193691" y="25758"/>
                    <a:pt x="195509" y="15470"/>
                    <a:pt x="230293" y="6774"/>
                  </a:cubicBezTo>
                  <a:cubicBezTo>
                    <a:pt x="241462" y="3982"/>
                    <a:pt x="252871" y="2258"/>
                    <a:pt x="264160" y="0"/>
                  </a:cubicBezTo>
                  <a:cubicBezTo>
                    <a:pt x="288995" y="2258"/>
                    <a:pt x="313921" y="3681"/>
                    <a:pt x="338666" y="6774"/>
                  </a:cubicBezTo>
                  <a:cubicBezTo>
                    <a:pt x="355867" y="8924"/>
                    <a:pt x="382221" y="15969"/>
                    <a:pt x="399626" y="20320"/>
                  </a:cubicBezTo>
                  <a:cubicBezTo>
                    <a:pt x="408657" y="24836"/>
                    <a:pt x="417439" y="29890"/>
                    <a:pt x="426720" y="33867"/>
                  </a:cubicBezTo>
                  <a:cubicBezTo>
                    <a:pt x="454943" y="45963"/>
                    <a:pt x="446595" y="35472"/>
                    <a:pt x="480906" y="54187"/>
                  </a:cubicBezTo>
                  <a:cubicBezTo>
                    <a:pt x="495199" y="61983"/>
                    <a:pt x="507999" y="72249"/>
                    <a:pt x="521546" y="81280"/>
                  </a:cubicBezTo>
                  <a:cubicBezTo>
                    <a:pt x="528319" y="85796"/>
                    <a:pt x="536110" y="89071"/>
                    <a:pt x="541866" y="94827"/>
                  </a:cubicBezTo>
                  <a:lnTo>
                    <a:pt x="582506" y="135467"/>
                  </a:lnTo>
                  <a:lnTo>
                    <a:pt x="596053" y="176107"/>
                  </a:lnTo>
                  <a:lnTo>
                    <a:pt x="602826" y="196427"/>
                  </a:lnTo>
                  <a:cubicBezTo>
                    <a:pt x="584131" y="252515"/>
                    <a:pt x="597202" y="225183"/>
                    <a:pt x="562186" y="277707"/>
                  </a:cubicBezTo>
                  <a:lnTo>
                    <a:pt x="548640" y="298027"/>
                  </a:lnTo>
                  <a:lnTo>
                    <a:pt x="535093" y="318347"/>
                  </a:lnTo>
                  <a:cubicBezTo>
                    <a:pt x="548700" y="338757"/>
                    <a:pt x="551872" y="341694"/>
                    <a:pt x="562186" y="365760"/>
                  </a:cubicBezTo>
                  <a:cubicBezTo>
                    <a:pt x="564999" y="372322"/>
                    <a:pt x="565767" y="379694"/>
                    <a:pt x="568960" y="386080"/>
                  </a:cubicBezTo>
                  <a:cubicBezTo>
                    <a:pt x="572601" y="393361"/>
                    <a:pt x="578865" y="399119"/>
                    <a:pt x="582506" y="406400"/>
                  </a:cubicBezTo>
                  <a:cubicBezTo>
                    <a:pt x="587922" y="417233"/>
                    <a:pt x="593157" y="443678"/>
                    <a:pt x="596053" y="453814"/>
                  </a:cubicBezTo>
                  <a:cubicBezTo>
                    <a:pt x="598014" y="460679"/>
                    <a:pt x="600568" y="467361"/>
                    <a:pt x="602826" y="474134"/>
                  </a:cubicBezTo>
                  <a:cubicBezTo>
                    <a:pt x="600568" y="498969"/>
                    <a:pt x="599580" y="523953"/>
                    <a:pt x="596053" y="548640"/>
                  </a:cubicBezTo>
                  <a:cubicBezTo>
                    <a:pt x="595043" y="555708"/>
                    <a:pt x="594328" y="563911"/>
                    <a:pt x="589280" y="568960"/>
                  </a:cubicBezTo>
                  <a:cubicBezTo>
                    <a:pt x="577768" y="580473"/>
                    <a:pt x="562187" y="587023"/>
                    <a:pt x="548640" y="596054"/>
                  </a:cubicBezTo>
                  <a:lnTo>
                    <a:pt x="508000" y="623147"/>
                  </a:lnTo>
                  <a:cubicBezTo>
                    <a:pt x="507998" y="623149"/>
                    <a:pt x="467363" y="650239"/>
                    <a:pt x="467360" y="650240"/>
                  </a:cubicBezTo>
                  <a:lnTo>
                    <a:pt x="413173" y="663787"/>
                  </a:lnTo>
                  <a:cubicBezTo>
                    <a:pt x="380885" y="662173"/>
                    <a:pt x="286795" y="662672"/>
                    <a:pt x="237066" y="650240"/>
                  </a:cubicBezTo>
                  <a:cubicBezTo>
                    <a:pt x="237032" y="650232"/>
                    <a:pt x="186282" y="633312"/>
                    <a:pt x="176106" y="629920"/>
                  </a:cubicBezTo>
                  <a:lnTo>
                    <a:pt x="155786" y="623147"/>
                  </a:lnTo>
                  <a:lnTo>
                    <a:pt x="135466" y="616374"/>
                  </a:lnTo>
                  <a:cubicBezTo>
                    <a:pt x="99206" y="592200"/>
                    <a:pt x="120902" y="608583"/>
                    <a:pt x="74506" y="562187"/>
                  </a:cubicBezTo>
                  <a:lnTo>
                    <a:pt x="54186" y="541867"/>
                  </a:lnTo>
                  <a:cubicBezTo>
                    <a:pt x="37162" y="490792"/>
                    <a:pt x="60127" y="553748"/>
                    <a:pt x="33866" y="501227"/>
                  </a:cubicBezTo>
                  <a:cubicBezTo>
                    <a:pt x="30673" y="494841"/>
                    <a:pt x="29054" y="487772"/>
                    <a:pt x="27093" y="480907"/>
                  </a:cubicBezTo>
                  <a:cubicBezTo>
                    <a:pt x="20718" y="458592"/>
                    <a:pt x="18201" y="443220"/>
                    <a:pt x="13546" y="419947"/>
                  </a:cubicBezTo>
                  <a:lnTo>
                    <a:pt x="0" y="379307"/>
                  </a:lnTo>
                  <a:close/>
                </a:path>
              </a:pathLst>
            </a:custGeom>
            <a:solidFill>
              <a:srgbClr val="CCFF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42129" name="Group 94"/>
            <p:cNvGrpSpPr>
              <a:grpSpLocks/>
            </p:cNvGrpSpPr>
            <p:nvPr/>
          </p:nvGrpSpPr>
          <p:grpSpPr bwMode="auto">
            <a:xfrm rot="21076617" flipV="1">
              <a:off x="4500633" y="3957119"/>
              <a:ext cx="471487" cy="76200"/>
              <a:chOff x="2426892" y="3573319"/>
              <a:chExt cx="2145105" cy="142831"/>
            </a:xfrm>
          </p:grpSpPr>
          <p:cxnSp>
            <p:nvCxnSpPr>
              <p:cNvPr id="242" name="Straight Connector 241"/>
              <p:cNvCxnSpPr/>
              <p:nvPr/>
            </p:nvCxnSpPr>
            <p:spPr bwMode="auto">
              <a:xfrm>
                <a:off x="2421997" y="3590873"/>
                <a:ext cx="2145110" cy="297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132" name="Group 58"/>
              <p:cNvGrpSpPr>
                <a:grpSpLocks/>
              </p:cNvGrpSpPr>
              <p:nvPr/>
            </p:nvGrpSpPr>
            <p:grpSpPr bwMode="auto">
              <a:xfrm>
                <a:off x="3929189" y="3573319"/>
                <a:ext cx="433355" cy="142831"/>
                <a:chOff x="6929585" y="3001815"/>
                <a:chExt cx="433355" cy="142831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 rot="5400000">
                  <a:off x="7236437" y="309440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rot="5400000">
                  <a:off x="7089275" y="3091665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 rot="5400000">
                  <a:off x="6944303" y="309480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rot="5400000">
                  <a:off x="6797141" y="3092069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33" name="Group 67"/>
              <p:cNvGrpSpPr>
                <a:grpSpLocks/>
              </p:cNvGrpSpPr>
              <p:nvPr/>
            </p:nvGrpSpPr>
            <p:grpSpPr bwMode="auto">
              <a:xfrm>
                <a:off x="3358604" y="3573319"/>
                <a:ext cx="426134" cy="142831"/>
                <a:chOff x="6930504" y="3001815"/>
                <a:chExt cx="426134" cy="142831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 rot="5400000">
                  <a:off x="7230810" y="3094761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rot="5400000">
                  <a:off x="7091881" y="3094512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 rot="5400000">
                  <a:off x="6952955" y="3094262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5400000">
                  <a:off x="6798652" y="309197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34" name="Group 76"/>
              <p:cNvGrpSpPr>
                <a:grpSpLocks/>
              </p:cNvGrpSpPr>
              <p:nvPr/>
            </p:nvGrpSpPr>
            <p:grpSpPr bwMode="auto">
              <a:xfrm>
                <a:off x="2788020" y="3573319"/>
                <a:ext cx="426130" cy="142831"/>
                <a:chOff x="6859986" y="3001815"/>
                <a:chExt cx="426130" cy="142831"/>
              </a:xfrm>
            </p:grpSpPr>
            <p:cxnSp>
              <p:nvCxnSpPr>
                <p:cNvPr id="269" name="Straight Connector 60"/>
                <p:cNvCxnSpPr/>
                <p:nvPr/>
              </p:nvCxnSpPr>
              <p:spPr>
                <a:xfrm rot="5400000">
                  <a:off x="7166930" y="309127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rot="5400000">
                  <a:off x="7021958" y="309441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5400000">
                  <a:off x="6883033" y="3094167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rot="5400000">
                  <a:off x="6735870" y="309142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35" name="Group 85"/>
              <p:cNvGrpSpPr>
                <a:grpSpLocks/>
              </p:cNvGrpSpPr>
              <p:nvPr/>
            </p:nvGrpSpPr>
            <p:grpSpPr bwMode="auto">
              <a:xfrm>
                <a:off x="2499120" y="3573319"/>
                <a:ext cx="433354" cy="142831"/>
                <a:chOff x="6856838" y="3001815"/>
                <a:chExt cx="433354" cy="142831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 rot="5400000">
                  <a:off x="7197340" y="3092363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57"/>
                <p:cNvCxnSpPr/>
                <p:nvPr/>
              </p:nvCxnSpPr>
              <p:spPr>
                <a:xfrm rot="5400000">
                  <a:off x="7051274" y="3092565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58"/>
                <p:cNvCxnSpPr/>
                <p:nvPr/>
              </p:nvCxnSpPr>
              <p:spPr>
                <a:xfrm rot="5400000">
                  <a:off x="6896971" y="309027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59"/>
                <p:cNvCxnSpPr/>
                <p:nvPr/>
              </p:nvCxnSpPr>
              <p:spPr>
                <a:xfrm rot="5400000">
                  <a:off x="6766278" y="309251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130" name="TextBox 558"/>
            <p:cNvSpPr txBox="1">
              <a:spLocks noChangeArrowheads="1"/>
            </p:cNvSpPr>
            <p:nvPr/>
          </p:nvSpPr>
          <p:spPr bwMode="auto">
            <a:xfrm rot="-754731">
              <a:off x="4415101" y="3667444"/>
              <a:ext cx="476747" cy="24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000" b="1"/>
                <a:t>AGO</a:t>
              </a:r>
            </a:p>
          </p:txBody>
        </p:sp>
      </p:grpSp>
      <p:grpSp>
        <p:nvGrpSpPr>
          <p:cNvPr id="42004" name="Group 330"/>
          <p:cNvGrpSpPr>
            <a:grpSpLocks/>
          </p:cNvGrpSpPr>
          <p:nvPr/>
        </p:nvGrpSpPr>
        <p:grpSpPr bwMode="auto">
          <a:xfrm>
            <a:off x="6408738" y="5003800"/>
            <a:ext cx="609600" cy="663575"/>
            <a:chOff x="4362520" y="3574531"/>
            <a:chExt cx="609600" cy="663575"/>
          </a:xfrm>
        </p:grpSpPr>
        <p:sp>
          <p:nvSpPr>
            <p:cNvPr id="332" name="Freeform 331"/>
            <p:cNvSpPr/>
            <p:nvPr/>
          </p:nvSpPr>
          <p:spPr bwMode="auto">
            <a:xfrm>
              <a:off x="4362520" y="3574531"/>
              <a:ext cx="602826" cy="663575"/>
            </a:xfrm>
            <a:custGeom>
              <a:avLst/>
              <a:gdLst>
                <a:gd name="connsiteX0" fmla="*/ 0 w 602826"/>
                <a:gd name="connsiteY0" fmla="*/ 379307 h 663787"/>
                <a:gd name="connsiteX1" fmla="*/ 20320 w 602826"/>
                <a:gd name="connsiteY1" fmla="*/ 365760 h 663787"/>
                <a:gd name="connsiteX2" fmla="*/ 67733 w 602826"/>
                <a:gd name="connsiteY2" fmla="*/ 338667 h 663787"/>
                <a:gd name="connsiteX3" fmla="*/ 67733 w 602826"/>
                <a:gd name="connsiteY3" fmla="*/ 169334 h 663787"/>
                <a:gd name="connsiteX4" fmla="*/ 74506 w 602826"/>
                <a:gd name="connsiteY4" fmla="*/ 121920 h 663787"/>
                <a:gd name="connsiteX5" fmla="*/ 115146 w 602826"/>
                <a:gd name="connsiteY5" fmla="*/ 81280 h 663787"/>
                <a:gd name="connsiteX6" fmla="*/ 155786 w 602826"/>
                <a:gd name="connsiteY6" fmla="*/ 54187 h 663787"/>
                <a:gd name="connsiteX7" fmla="*/ 230293 w 602826"/>
                <a:gd name="connsiteY7" fmla="*/ 6774 h 663787"/>
                <a:gd name="connsiteX8" fmla="*/ 264160 w 602826"/>
                <a:gd name="connsiteY8" fmla="*/ 0 h 663787"/>
                <a:gd name="connsiteX9" fmla="*/ 338666 w 602826"/>
                <a:gd name="connsiteY9" fmla="*/ 6774 h 663787"/>
                <a:gd name="connsiteX10" fmla="*/ 399626 w 602826"/>
                <a:gd name="connsiteY10" fmla="*/ 20320 h 663787"/>
                <a:gd name="connsiteX11" fmla="*/ 426720 w 602826"/>
                <a:gd name="connsiteY11" fmla="*/ 33867 h 663787"/>
                <a:gd name="connsiteX12" fmla="*/ 480906 w 602826"/>
                <a:gd name="connsiteY12" fmla="*/ 54187 h 663787"/>
                <a:gd name="connsiteX13" fmla="*/ 521546 w 602826"/>
                <a:gd name="connsiteY13" fmla="*/ 81280 h 663787"/>
                <a:gd name="connsiteX14" fmla="*/ 541866 w 602826"/>
                <a:gd name="connsiteY14" fmla="*/ 94827 h 663787"/>
                <a:gd name="connsiteX15" fmla="*/ 582506 w 602826"/>
                <a:gd name="connsiteY15" fmla="*/ 135467 h 663787"/>
                <a:gd name="connsiteX16" fmla="*/ 596053 w 602826"/>
                <a:gd name="connsiteY16" fmla="*/ 176107 h 663787"/>
                <a:gd name="connsiteX17" fmla="*/ 602826 w 602826"/>
                <a:gd name="connsiteY17" fmla="*/ 196427 h 663787"/>
                <a:gd name="connsiteX18" fmla="*/ 562186 w 602826"/>
                <a:gd name="connsiteY18" fmla="*/ 277707 h 663787"/>
                <a:gd name="connsiteX19" fmla="*/ 548640 w 602826"/>
                <a:gd name="connsiteY19" fmla="*/ 298027 h 663787"/>
                <a:gd name="connsiteX20" fmla="*/ 535093 w 602826"/>
                <a:gd name="connsiteY20" fmla="*/ 318347 h 663787"/>
                <a:gd name="connsiteX21" fmla="*/ 562186 w 602826"/>
                <a:gd name="connsiteY21" fmla="*/ 365760 h 663787"/>
                <a:gd name="connsiteX22" fmla="*/ 568960 w 602826"/>
                <a:gd name="connsiteY22" fmla="*/ 386080 h 663787"/>
                <a:gd name="connsiteX23" fmla="*/ 582506 w 602826"/>
                <a:gd name="connsiteY23" fmla="*/ 406400 h 663787"/>
                <a:gd name="connsiteX24" fmla="*/ 596053 w 602826"/>
                <a:gd name="connsiteY24" fmla="*/ 453814 h 663787"/>
                <a:gd name="connsiteX25" fmla="*/ 602826 w 602826"/>
                <a:gd name="connsiteY25" fmla="*/ 474134 h 663787"/>
                <a:gd name="connsiteX26" fmla="*/ 596053 w 602826"/>
                <a:gd name="connsiteY26" fmla="*/ 548640 h 663787"/>
                <a:gd name="connsiteX27" fmla="*/ 589280 w 602826"/>
                <a:gd name="connsiteY27" fmla="*/ 568960 h 663787"/>
                <a:gd name="connsiteX28" fmla="*/ 548640 w 602826"/>
                <a:gd name="connsiteY28" fmla="*/ 596054 h 663787"/>
                <a:gd name="connsiteX29" fmla="*/ 508000 w 602826"/>
                <a:gd name="connsiteY29" fmla="*/ 623147 h 663787"/>
                <a:gd name="connsiteX30" fmla="*/ 467360 w 602826"/>
                <a:gd name="connsiteY30" fmla="*/ 650240 h 663787"/>
                <a:gd name="connsiteX31" fmla="*/ 413173 w 602826"/>
                <a:gd name="connsiteY31" fmla="*/ 663787 h 663787"/>
                <a:gd name="connsiteX32" fmla="*/ 237066 w 602826"/>
                <a:gd name="connsiteY32" fmla="*/ 650240 h 663787"/>
                <a:gd name="connsiteX33" fmla="*/ 176106 w 602826"/>
                <a:gd name="connsiteY33" fmla="*/ 629920 h 663787"/>
                <a:gd name="connsiteX34" fmla="*/ 155786 w 602826"/>
                <a:gd name="connsiteY34" fmla="*/ 623147 h 663787"/>
                <a:gd name="connsiteX35" fmla="*/ 135466 w 602826"/>
                <a:gd name="connsiteY35" fmla="*/ 616374 h 663787"/>
                <a:gd name="connsiteX36" fmla="*/ 74506 w 602826"/>
                <a:gd name="connsiteY36" fmla="*/ 562187 h 663787"/>
                <a:gd name="connsiteX37" fmla="*/ 54186 w 602826"/>
                <a:gd name="connsiteY37" fmla="*/ 541867 h 663787"/>
                <a:gd name="connsiteX38" fmla="*/ 33866 w 602826"/>
                <a:gd name="connsiteY38" fmla="*/ 501227 h 663787"/>
                <a:gd name="connsiteX39" fmla="*/ 27093 w 602826"/>
                <a:gd name="connsiteY39" fmla="*/ 480907 h 663787"/>
                <a:gd name="connsiteX40" fmla="*/ 13546 w 602826"/>
                <a:gd name="connsiteY40" fmla="*/ 419947 h 663787"/>
                <a:gd name="connsiteX41" fmla="*/ 0 w 602826"/>
                <a:gd name="connsiteY41" fmla="*/ 37930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2826" h="663787">
                  <a:moveTo>
                    <a:pt x="0" y="379307"/>
                  </a:moveTo>
                  <a:cubicBezTo>
                    <a:pt x="6773" y="374791"/>
                    <a:pt x="13252" y="369799"/>
                    <a:pt x="20320" y="365760"/>
                  </a:cubicBezTo>
                  <a:cubicBezTo>
                    <a:pt x="80475" y="331386"/>
                    <a:pt x="18226" y="371672"/>
                    <a:pt x="67733" y="338667"/>
                  </a:cubicBezTo>
                  <a:cubicBezTo>
                    <a:pt x="56051" y="256891"/>
                    <a:pt x="57914" y="292073"/>
                    <a:pt x="67733" y="169334"/>
                  </a:cubicBezTo>
                  <a:cubicBezTo>
                    <a:pt x="69006" y="153420"/>
                    <a:pt x="69919" y="137212"/>
                    <a:pt x="74506" y="121920"/>
                  </a:cubicBezTo>
                  <a:cubicBezTo>
                    <a:pt x="80697" y="101284"/>
                    <a:pt x="100425" y="93898"/>
                    <a:pt x="115146" y="81280"/>
                  </a:cubicBezTo>
                  <a:cubicBezTo>
                    <a:pt x="147433" y="53606"/>
                    <a:pt x="121222" y="65708"/>
                    <a:pt x="155786" y="54187"/>
                  </a:cubicBezTo>
                  <a:cubicBezTo>
                    <a:pt x="193691" y="25758"/>
                    <a:pt x="195509" y="15470"/>
                    <a:pt x="230293" y="6774"/>
                  </a:cubicBezTo>
                  <a:cubicBezTo>
                    <a:pt x="241462" y="3982"/>
                    <a:pt x="252871" y="2258"/>
                    <a:pt x="264160" y="0"/>
                  </a:cubicBezTo>
                  <a:cubicBezTo>
                    <a:pt x="288995" y="2258"/>
                    <a:pt x="313921" y="3681"/>
                    <a:pt x="338666" y="6774"/>
                  </a:cubicBezTo>
                  <a:cubicBezTo>
                    <a:pt x="355867" y="8924"/>
                    <a:pt x="382221" y="15969"/>
                    <a:pt x="399626" y="20320"/>
                  </a:cubicBezTo>
                  <a:cubicBezTo>
                    <a:pt x="408657" y="24836"/>
                    <a:pt x="417439" y="29890"/>
                    <a:pt x="426720" y="33867"/>
                  </a:cubicBezTo>
                  <a:cubicBezTo>
                    <a:pt x="454943" y="45963"/>
                    <a:pt x="446595" y="35472"/>
                    <a:pt x="480906" y="54187"/>
                  </a:cubicBezTo>
                  <a:cubicBezTo>
                    <a:pt x="495199" y="61983"/>
                    <a:pt x="507999" y="72249"/>
                    <a:pt x="521546" y="81280"/>
                  </a:cubicBezTo>
                  <a:cubicBezTo>
                    <a:pt x="528319" y="85796"/>
                    <a:pt x="536110" y="89071"/>
                    <a:pt x="541866" y="94827"/>
                  </a:cubicBezTo>
                  <a:lnTo>
                    <a:pt x="582506" y="135467"/>
                  </a:lnTo>
                  <a:lnTo>
                    <a:pt x="596053" y="176107"/>
                  </a:lnTo>
                  <a:lnTo>
                    <a:pt x="602826" y="196427"/>
                  </a:lnTo>
                  <a:cubicBezTo>
                    <a:pt x="584131" y="252515"/>
                    <a:pt x="597202" y="225183"/>
                    <a:pt x="562186" y="277707"/>
                  </a:cubicBezTo>
                  <a:lnTo>
                    <a:pt x="548640" y="298027"/>
                  </a:lnTo>
                  <a:lnTo>
                    <a:pt x="535093" y="318347"/>
                  </a:lnTo>
                  <a:cubicBezTo>
                    <a:pt x="548700" y="338757"/>
                    <a:pt x="551872" y="341694"/>
                    <a:pt x="562186" y="365760"/>
                  </a:cubicBezTo>
                  <a:cubicBezTo>
                    <a:pt x="564999" y="372322"/>
                    <a:pt x="565767" y="379694"/>
                    <a:pt x="568960" y="386080"/>
                  </a:cubicBezTo>
                  <a:cubicBezTo>
                    <a:pt x="572601" y="393361"/>
                    <a:pt x="578865" y="399119"/>
                    <a:pt x="582506" y="406400"/>
                  </a:cubicBezTo>
                  <a:cubicBezTo>
                    <a:pt x="587922" y="417233"/>
                    <a:pt x="593157" y="443678"/>
                    <a:pt x="596053" y="453814"/>
                  </a:cubicBezTo>
                  <a:cubicBezTo>
                    <a:pt x="598014" y="460679"/>
                    <a:pt x="600568" y="467361"/>
                    <a:pt x="602826" y="474134"/>
                  </a:cubicBezTo>
                  <a:cubicBezTo>
                    <a:pt x="600568" y="498969"/>
                    <a:pt x="599580" y="523953"/>
                    <a:pt x="596053" y="548640"/>
                  </a:cubicBezTo>
                  <a:cubicBezTo>
                    <a:pt x="595043" y="555708"/>
                    <a:pt x="594328" y="563911"/>
                    <a:pt x="589280" y="568960"/>
                  </a:cubicBezTo>
                  <a:cubicBezTo>
                    <a:pt x="577768" y="580473"/>
                    <a:pt x="562187" y="587023"/>
                    <a:pt x="548640" y="596054"/>
                  </a:cubicBezTo>
                  <a:lnTo>
                    <a:pt x="508000" y="623147"/>
                  </a:lnTo>
                  <a:cubicBezTo>
                    <a:pt x="507998" y="623149"/>
                    <a:pt x="467363" y="650239"/>
                    <a:pt x="467360" y="650240"/>
                  </a:cubicBezTo>
                  <a:lnTo>
                    <a:pt x="413173" y="663787"/>
                  </a:lnTo>
                  <a:cubicBezTo>
                    <a:pt x="380885" y="662173"/>
                    <a:pt x="286795" y="662672"/>
                    <a:pt x="237066" y="650240"/>
                  </a:cubicBezTo>
                  <a:cubicBezTo>
                    <a:pt x="237032" y="650232"/>
                    <a:pt x="186282" y="633312"/>
                    <a:pt x="176106" y="629920"/>
                  </a:cubicBezTo>
                  <a:lnTo>
                    <a:pt x="155786" y="623147"/>
                  </a:lnTo>
                  <a:lnTo>
                    <a:pt x="135466" y="616374"/>
                  </a:lnTo>
                  <a:cubicBezTo>
                    <a:pt x="99206" y="592200"/>
                    <a:pt x="120902" y="608583"/>
                    <a:pt x="74506" y="562187"/>
                  </a:cubicBezTo>
                  <a:lnTo>
                    <a:pt x="54186" y="541867"/>
                  </a:lnTo>
                  <a:cubicBezTo>
                    <a:pt x="37162" y="490792"/>
                    <a:pt x="60127" y="553748"/>
                    <a:pt x="33866" y="501227"/>
                  </a:cubicBezTo>
                  <a:cubicBezTo>
                    <a:pt x="30673" y="494841"/>
                    <a:pt x="29054" y="487772"/>
                    <a:pt x="27093" y="480907"/>
                  </a:cubicBezTo>
                  <a:cubicBezTo>
                    <a:pt x="20718" y="458592"/>
                    <a:pt x="18201" y="443220"/>
                    <a:pt x="13546" y="419947"/>
                  </a:cubicBezTo>
                  <a:lnTo>
                    <a:pt x="0" y="379307"/>
                  </a:lnTo>
                  <a:close/>
                </a:path>
              </a:pathLst>
            </a:custGeom>
            <a:solidFill>
              <a:srgbClr val="CCFF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42103" name="Group 94"/>
            <p:cNvGrpSpPr>
              <a:grpSpLocks/>
            </p:cNvGrpSpPr>
            <p:nvPr/>
          </p:nvGrpSpPr>
          <p:grpSpPr bwMode="auto">
            <a:xfrm rot="21076617" flipV="1">
              <a:off x="4500633" y="3957119"/>
              <a:ext cx="471487" cy="76200"/>
              <a:chOff x="2426892" y="3573319"/>
              <a:chExt cx="2145105" cy="142831"/>
            </a:xfrm>
          </p:grpSpPr>
          <p:cxnSp>
            <p:nvCxnSpPr>
              <p:cNvPr id="335" name="Straight Connector 334"/>
              <p:cNvCxnSpPr/>
              <p:nvPr/>
            </p:nvCxnSpPr>
            <p:spPr bwMode="auto">
              <a:xfrm>
                <a:off x="2421997" y="3590873"/>
                <a:ext cx="2145110" cy="297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106" name="Group 58"/>
              <p:cNvGrpSpPr>
                <a:grpSpLocks/>
              </p:cNvGrpSpPr>
              <p:nvPr/>
            </p:nvGrpSpPr>
            <p:grpSpPr bwMode="auto">
              <a:xfrm>
                <a:off x="3929189" y="3573319"/>
                <a:ext cx="433355" cy="142831"/>
                <a:chOff x="6929585" y="3001815"/>
                <a:chExt cx="433355" cy="142831"/>
              </a:xfrm>
            </p:grpSpPr>
            <p:cxnSp>
              <p:nvCxnSpPr>
                <p:cNvPr id="352" name="Straight Connector 351"/>
                <p:cNvCxnSpPr/>
                <p:nvPr/>
              </p:nvCxnSpPr>
              <p:spPr>
                <a:xfrm rot="5400000">
                  <a:off x="7236437" y="309440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 rot="5400000">
                  <a:off x="7089275" y="3091665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rot="5400000">
                  <a:off x="6944303" y="309480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 rot="5400000">
                  <a:off x="6797141" y="3092069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07" name="Group 67"/>
              <p:cNvGrpSpPr>
                <a:grpSpLocks/>
              </p:cNvGrpSpPr>
              <p:nvPr/>
            </p:nvGrpSpPr>
            <p:grpSpPr bwMode="auto">
              <a:xfrm>
                <a:off x="3358604" y="3573319"/>
                <a:ext cx="426134" cy="142831"/>
                <a:chOff x="6930504" y="3001815"/>
                <a:chExt cx="426134" cy="142831"/>
              </a:xfrm>
            </p:grpSpPr>
            <p:cxnSp>
              <p:nvCxnSpPr>
                <p:cNvPr id="348" name="Straight Connector 347"/>
                <p:cNvCxnSpPr/>
                <p:nvPr/>
              </p:nvCxnSpPr>
              <p:spPr>
                <a:xfrm rot="5400000">
                  <a:off x="7230810" y="3094761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rot="5400000">
                  <a:off x="7091881" y="3094512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rot="5400000">
                  <a:off x="6952955" y="3094262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 rot="5400000">
                  <a:off x="6798652" y="309197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08" name="Group 76"/>
              <p:cNvGrpSpPr>
                <a:grpSpLocks/>
              </p:cNvGrpSpPr>
              <p:nvPr/>
            </p:nvGrpSpPr>
            <p:grpSpPr bwMode="auto">
              <a:xfrm>
                <a:off x="2788020" y="3573319"/>
                <a:ext cx="426130" cy="142831"/>
                <a:chOff x="6859986" y="3001815"/>
                <a:chExt cx="426130" cy="142831"/>
              </a:xfrm>
            </p:grpSpPr>
            <p:cxnSp>
              <p:nvCxnSpPr>
                <p:cNvPr id="344" name="Straight Connector 60"/>
                <p:cNvCxnSpPr/>
                <p:nvPr/>
              </p:nvCxnSpPr>
              <p:spPr>
                <a:xfrm rot="5400000">
                  <a:off x="7166930" y="309127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 rot="5400000">
                  <a:off x="7021958" y="309441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 rot="5400000">
                  <a:off x="6883033" y="3094167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rot="5400000">
                  <a:off x="6735870" y="309142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09" name="Group 85"/>
              <p:cNvGrpSpPr>
                <a:grpSpLocks/>
              </p:cNvGrpSpPr>
              <p:nvPr/>
            </p:nvGrpSpPr>
            <p:grpSpPr bwMode="auto">
              <a:xfrm>
                <a:off x="2499120" y="3573319"/>
                <a:ext cx="433354" cy="142831"/>
                <a:chOff x="6856838" y="3001815"/>
                <a:chExt cx="433354" cy="142831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 rot="5400000">
                  <a:off x="7197340" y="3092363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57"/>
                <p:cNvCxnSpPr/>
                <p:nvPr/>
              </p:nvCxnSpPr>
              <p:spPr>
                <a:xfrm rot="5400000">
                  <a:off x="7051274" y="3092565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58"/>
                <p:cNvCxnSpPr/>
                <p:nvPr/>
              </p:nvCxnSpPr>
              <p:spPr>
                <a:xfrm rot="5400000">
                  <a:off x="6896971" y="309027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59"/>
                <p:cNvCxnSpPr/>
                <p:nvPr/>
              </p:nvCxnSpPr>
              <p:spPr>
                <a:xfrm rot="5400000">
                  <a:off x="6766278" y="309251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104" name="TextBox 558"/>
            <p:cNvSpPr txBox="1">
              <a:spLocks noChangeArrowheads="1"/>
            </p:cNvSpPr>
            <p:nvPr/>
          </p:nvSpPr>
          <p:spPr bwMode="auto">
            <a:xfrm rot="-754731">
              <a:off x="4415101" y="3667444"/>
              <a:ext cx="476747" cy="24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000" b="1"/>
                <a:t>AGO</a:t>
              </a:r>
            </a:p>
          </p:txBody>
        </p:sp>
      </p:grpSp>
      <p:grpSp>
        <p:nvGrpSpPr>
          <p:cNvPr id="42005" name="Group 356"/>
          <p:cNvGrpSpPr>
            <a:grpSpLocks/>
          </p:cNvGrpSpPr>
          <p:nvPr/>
        </p:nvGrpSpPr>
        <p:grpSpPr bwMode="auto">
          <a:xfrm rot="-50633">
            <a:off x="6232525" y="5113338"/>
            <a:ext cx="1493838" cy="285750"/>
            <a:chOff x="5141671" y="5036408"/>
            <a:chExt cx="1492950" cy="286347"/>
          </a:xfrm>
        </p:grpSpPr>
        <p:grpSp>
          <p:nvGrpSpPr>
            <p:cNvPr id="42067" name="Group 358"/>
            <p:cNvGrpSpPr>
              <a:grpSpLocks/>
            </p:cNvGrpSpPr>
            <p:nvPr/>
          </p:nvGrpSpPr>
          <p:grpSpPr bwMode="auto">
            <a:xfrm rot="-549157">
              <a:off x="5141671" y="5242726"/>
              <a:ext cx="1105602" cy="80029"/>
              <a:chOff x="6647748" y="2189469"/>
              <a:chExt cx="1105602" cy="80029"/>
            </a:xfrm>
          </p:grpSpPr>
          <p:cxnSp>
            <p:nvCxnSpPr>
              <p:cNvPr id="361" name="Straight Connector 360"/>
              <p:cNvCxnSpPr/>
              <p:nvPr/>
            </p:nvCxnSpPr>
            <p:spPr bwMode="auto">
              <a:xfrm>
                <a:off x="6635772" y="2178049"/>
                <a:ext cx="1107416" cy="159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7162606" y="2188340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7203044" y="2187411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7238383" y="2188798"/>
                <a:ext cx="0" cy="652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7270596" y="2188042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7309197" y="2188403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7346098" y="2190067"/>
                <a:ext cx="0" cy="6522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7378449" y="2189323"/>
                <a:ext cx="0" cy="6522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7417050" y="2188093"/>
                <a:ext cx="0" cy="684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7454088" y="2189769"/>
                <a:ext cx="0" cy="6522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7489289" y="2191143"/>
                <a:ext cx="0" cy="652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7524765" y="2190952"/>
                <a:ext cx="0" cy="652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7560103" y="2190748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6985777" y="2186164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7019415" y="2187263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7053467" y="2186808"/>
                <a:ext cx="0" cy="6522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7091930" y="2188747"/>
                <a:ext cx="0" cy="6363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7127130" y="2190123"/>
                <a:ext cx="0" cy="6363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7597693" y="2187700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7631743" y="2187244"/>
                <a:ext cx="0" cy="652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7667081" y="2187041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7703983" y="2188705"/>
                <a:ext cx="0" cy="6522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6803159" y="2189426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6837211" y="2187380"/>
                <a:ext cx="0" cy="6840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6874248" y="2189055"/>
                <a:ext cx="0" cy="652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6911150" y="2189128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6946626" y="2188936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6661070" y="2182083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6694708" y="2183181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6733033" y="2185109"/>
                <a:ext cx="0" cy="6681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6768371" y="2184906"/>
                <a:ext cx="0" cy="6840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068" name="TextBox 359"/>
            <p:cNvSpPr txBox="1">
              <a:spLocks noChangeArrowheads="1"/>
            </p:cNvSpPr>
            <p:nvPr/>
          </p:nvSpPr>
          <p:spPr bwMode="auto">
            <a:xfrm rot="-471430">
              <a:off x="6174239" y="5036408"/>
              <a:ext cx="46038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900" b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AAAn</a:t>
              </a:r>
            </a:p>
          </p:txBody>
        </p:sp>
      </p:grpSp>
      <p:grpSp>
        <p:nvGrpSpPr>
          <p:cNvPr id="42006" name="Group 408"/>
          <p:cNvGrpSpPr>
            <a:grpSpLocks/>
          </p:cNvGrpSpPr>
          <p:nvPr/>
        </p:nvGrpSpPr>
        <p:grpSpPr bwMode="auto">
          <a:xfrm>
            <a:off x="6503988" y="4241800"/>
            <a:ext cx="609600" cy="663575"/>
            <a:chOff x="4362520" y="3574531"/>
            <a:chExt cx="609600" cy="663575"/>
          </a:xfrm>
        </p:grpSpPr>
        <p:sp>
          <p:nvSpPr>
            <p:cNvPr id="410" name="Freeform 409"/>
            <p:cNvSpPr/>
            <p:nvPr/>
          </p:nvSpPr>
          <p:spPr bwMode="auto">
            <a:xfrm>
              <a:off x="4362520" y="3574531"/>
              <a:ext cx="602826" cy="663575"/>
            </a:xfrm>
            <a:custGeom>
              <a:avLst/>
              <a:gdLst>
                <a:gd name="connsiteX0" fmla="*/ 0 w 602826"/>
                <a:gd name="connsiteY0" fmla="*/ 379307 h 663787"/>
                <a:gd name="connsiteX1" fmla="*/ 20320 w 602826"/>
                <a:gd name="connsiteY1" fmla="*/ 365760 h 663787"/>
                <a:gd name="connsiteX2" fmla="*/ 67733 w 602826"/>
                <a:gd name="connsiteY2" fmla="*/ 338667 h 663787"/>
                <a:gd name="connsiteX3" fmla="*/ 67733 w 602826"/>
                <a:gd name="connsiteY3" fmla="*/ 169334 h 663787"/>
                <a:gd name="connsiteX4" fmla="*/ 74506 w 602826"/>
                <a:gd name="connsiteY4" fmla="*/ 121920 h 663787"/>
                <a:gd name="connsiteX5" fmla="*/ 115146 w 602826"/>
                <a:gd name="connsiteY5" fmla="*/ 81280 h 663787"/>
                <a:gd name="connsiteX6" fmla="*/ 155786 w 602826"/>
                <a:gd name="connsiteY6" fmla="*/ 54187 h 663787"/>
                <a:gd name="connsiteX7" fmla="*/ 230293 w 602826"/>
                <a:gd name="connsiteY7" fmla="*/ 6774 h 663787"/>
                <a:gd name="connsiteX8" fmla="*/ 264160 w 602826"/>
                <a:gd name="connsiteY8" fmla="*/ 0 h 663787"/>
                <a:gd name="connsiteX9" fmla="*/ 338666 w 602826"/>
                <a:gd name="connsiteY9" fmla="*/ 6774 h 663787"/>
                <a:gd name="connsiteX10" fmla="*/ 399626 w 602826"/>
                <a:gd name="connsiteY10" fmla="*/ 20320 h 663787"/>
                <a:gd name="connsiteX11" fmla="*/ 426720 w 602826"/>
                <a:gd name="connsiteY11" fmla="*/ 33867 h 663787"/>
                <a:gd name="connsiteX12" fmla="*/ 480906 w 602826"/>
                <a:gd name="connsiteY12" fmla="*/ 54187 h 663787"/>
                <a:gd name="connsiteX13" fmla="*/ 521546 w 602826"/>
                <a:gd name="connsiteY13" fmla="*/ 81280 h 663787"/>
                <a:gd name="connsiteX14" fmla="*/ 541866 w 602826"/>
                <a:gd name="connsiteY14" fmla="*/ 94827 h 663787"/>
                <a:gd name="connsiteX15" fmla="*/ 582506 w 602826"/>
                <a:gd name="connsiteY15" fmla="*/ 135467 h 663787"/>
                <a:gd name="connsiteX16" fmla="*/ 596053 w 602826"/>
                <a:gd name="connsiteY16" fmla="*/ 176107 h 663787"/>
                <a:gd name="connsiteX17" fmla="*/ 602826 w 602826"/>
                <a:gd name="connsiteY17" fmla="*/ 196427 h 663787"/>
                <a:gd name="connsiteX18" fmla="*/ 562186 w 602826"/>
                <a:gd name="connsiteY18" fmla="*/ 277707 h 663787"/>
                <a:gd name="connsiteX19" fmla="*/ 548640 w 602826"/>
                <a:gd name="connsiteY19" fmla="*/ 298027 h 663787"/>
                <a:gd name="connsiteX20" fmla="*/ 535093 w 602826"/>
                <a:gd name="connsiteY20" fmla="*/ 318347 h 663787"/>
                <a:gd name="connsiteX21" fmla="*/ 562186 w 602826"/>
                <a:gd name="connsiteY21" fmla="*/ 365760 h 663787"/>
                <a:gd name="connsiteX22" fmla="*/ 568960 w 602826"/>
                <a:gd name="connsiteY22" fmla="*/ 386080 h 663787"/>
                <a:gd name="connsiteX23" fmla="*/ 582506 w 602826"/>
                <a:gd name="connsiteY23" fmla="*/ 406400 h 663787"/>
                <a:gd name="connsiteX24" fmla="*/ 596053 w 602826"/>
                <a:gd name="connsiteY24" fmla="*/ 453814 h 663787"/>
                <a:gd name="connsiteX25" fmla="*/ 602826 w 602826"/>
                <a:gd name="connsiteY25" fmla="*/ 474134 h 663787"/>
                <a:gd name="connsiteX26" fmla="*/ 596053 w 602826"/>
                <a:gd name="connsiteY26" fmla="*/ 548640 h 663787"/>
                <a:gd name="connsiteX27" fmla="*/ 589280 w 602826"/>
                <a:gd name="connsiteY27" fmla="*/ 568960 h 663787"/>
                <a:gd name="connsiteX28" fmla="*/ 548640 w 602826"/>
                <a:gd name="connsiteY28" fmla="*/ 596054 h 663787"/>
                <a:gd name="connsiteX29" fmla="*/ 508000 w 602826"/>
                <a:gd name="connsiteY29" fmla="*/ 623147 h 663787"/>
                <a:gd name="connsiteX30" fmla="*/ 467360 w 602826"/>
                <a:gd name="connsiteY30" fmla="*/ 650240 h 663787"/>
                <a:gd name="connsiteX31" fmla="*/ 413173 w 602826"/>
                <a:gd name="connsiteY31" fmla="*/ 663787 h 663787"/>
                <a:gd name="connsiteX32" fmla="*/ 237066 w 602826"/>
                <a:gd name="connsiteY32" fmla="*/ 650240 h 663787"/>
                <a:gd name="connsiteX33" fmla="*/ 176106 w 602826"/>
                <a:gd name="connsiteY33" fmla="*/ 629920 h 663787"/>
                <a:gd name="connsiteX34" fmla="*/ 155786 w 602826"/>
                <a:gd name="connsiteY34" fmla="*/ 623147 h 663787"/>
                <a:gd name="connsiteX35" fmla="*/ 135466 w 602826"/>
                <a:gd name="connsiteY35" fmla="*/ 616374 h 663787"/>
                <a:gd name="connsiteX36" fmla="*/ 74506 w 602826"/>
                <a:gd name="connsiteY36" fmla="*/ 562187 h 663787"/>
                <a:gd name="connsiteX37" fmla="*/ 54186 w 602826"/>
                <a:gd name="connsiteY37" fmla="*/ 541867 h 663787"/>
                <a:gd name="connsiteX38" fmla="*/ 33866 w 602826"/>
                <a:gd name="connsiteY38" fmla="*/ 501227 h 663787"/>
                <a:gd name="connsiteX39" fmla="*/ 27093 w 602826"/>
                <a:gd name="connsiteY39" fmla="*/ 480907 h 663787"/>
                <a:gd name="connsiteX40" fmla="*/ 13546 w 602826"/>
                <a:gd name="connsiteY40" fmla="*/ 419947 h 663787"/>
                <a:gd name="connsiteX41" fmla="*/ 0 w 602826"/>
                <a:gd name="connsiteY41" fmla="*/ 37930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2826" h="663787">
                  <a:moveTo>
                    <a:pt x="0" y="379307"/>
                  </a:moveTo>
                  <a:cubicBezTo>
                    <a:pt x="6773" y="374791"/>
                    <a:pt x="13252" y="369799"/>
                    <a:pt x="20320" y="365760"/>
                  </a:cubicBezTo>
                  <a:cubicBezTo>
                    <a:pt x="80475" y="331386"/>
                    <a:pt x="18226" y="371672"/>
                    <a:pt x="67733" y="338667"/>
                  </a:cubicBezTo>
                  <a:cubicBezTo>
                    <a:pt x="56051" y="256891"/>
                    <a:pt x="57914" y="292073"/>
                    <a:pt x="67733" y="169334"/>
                  </a:cubicBezTo>
                  <a:cubicBezTo>
                    <a:pt x="69006" y="153420"/>
                    <a:pt x="69919" y="137212"/>
                    <a:pt x="74506" y="121920"/>
                  </a:cubicBezTo>
                  <a:cubicBezTo>
                    <a:pt x="80697" y="101284"/>
                    <a:pt x="100425" y="93898"/>
                    <a:pt x="115146" y="81280"/>
                  </a:cubicBezTo>
                  <a:cubicBezTo>
                    <a:pt x="147433" y="53606"/>
                    <a:pt x="121222" y="65708"/>
                    <a:pt x="155786" y="54187"/>
                  </a:cubicBezTo>
                  <a:cubicBezTo>
                    <a:pt x="193691" y="25758"/>
                    <a:pt x="195509" y="15470"/>
                    <a:pt x="230293" y="6774"/>
                  </a:cubicBezTo>
                  <a:cubicBezTo>
                    <a:pt x="241462" y="3982"/>
                    <a:pt x="252871" y="2258"/>
                    <a:pt x="264160" y="0"/>
                  </a:cubicBezTo>
                  <a:cubicBezTo>
                    <a:pt x="288995" y="2258"/>
                    <a:pt x="313921" y="3681"/>
                    <a:pt x="338666" y="6774"/>
                  </a:cubicBezTo>
                  <a:cubicBezTo>
                    <a:pt x="355867" y="8924"/>
                    <a:pt x="382221" y="15969"/>
                    <a:pt x="399626" y="20320"/>
                  </a:cubicBezTo>
                  <a:cubicBezTo>
                    <a:pt x="408657" y="24836"/>
                    <a:pt x="417439" y="29890"/>
                    <a:pt x="426720" y="33867"/>
                  </a:cubicBezTo>
                  <a:cubicBezTo>
                    <a:pt x="454943" y="45963"/>
                    <a:pt x="446595" y="35472"/>
                    <a:pt x="480906" y="54187"/>
                  </a:cubicBezTo>
                  <a:cubicBezTo>
                    <a:pt x="495199" y="61983"/>
                    <a:pt x="507999" y="72249"/>
                    <a:pt x="521546" y="81280"/>
                  </a:cubicBezTo>
                  <a:cubicBezTo>
                    <a:pt x="528319" y="85796"/>
                    <a:pt x="536110" y="89071"/>
                    <a:pt x="541866" y="94827"/>
                  </a:cubicBezTo>
                  <a:lnTo>
                    <a:pt x="582506" y="135467"/>
                  </a:lnTo>
                  <a:lnTo>
                    <a:pt x="596053" y="176107"/>
                  </a:lnTo>
                  <a:lnTo>
                    <a:pt x="602826" y="196427"/>
                  </a:lnTo>
                  <a:cubicBezTo>
                    <a:pt x="584131" y="252515"/>
                    <a:pt x="597202" y="225183"/>
                    <a:pt x="562186" y="277707"/>
                  </a:cubicBezTo>
                  <a:lnTo>
                    <a:pt x="548640" y="298027"/>
                  </a:lnTo>
                  <a:lnTo>
                    <a:pt x="535093" y="318347"/>
                  </a:lnTo>
                  <a:cubicBezTo>
                    <a:pt x="548700" y="338757"/>
                    <a:pt x="551872" y="341694"/>
                    <a:pt x="562186" y="365760"/>
                  </a:cubicBezTo>
                  <a:cubicBezTo>
                    <a:pt x="564999" y="372322"/>
                    <a:pt x="565767" y="379694"/>
                    <a:pt x="568960" y="386080"/>
                  </a:cubicBezTo>
                  <a:cubicBezTo>
                    <a:pt x="572601" y="393361"/>
                    <a:pt x="578865" y="399119"/>
                    <a:pt x="582506" y="406400"/>
                  </a:cubicBezTo>
                  <a:cubicBezTo>
                    <a:pt x="587922" y="417233"/>
                    <a:pt x="593157" y="443678"/>
                    <a:pt x="596053" y="453814"/>
                  </a:cubicBezTo>
                  <a:cubicBezTo>
                    <a:pt x="598014" y="460679"/>
                    <a:pt x="600568" y="467361"/>
                    <a:pt x="602826" y="474134"/>
                  </a:cubicBezTo>
                  <a:cubicBezTo>
                    <a:pt x="600568" y="498969"/>
                    <a:pt x="599580" y="523953"/>
                    <a:pt x="596053" y="548640"/>
                  </a:cubicBezTo>
                  <a:cubicBezTo>
                    <a:pt x="595043" y="555708"/>
                    <a:pt x="594328" y="563911"/>
                    <a:pt x="589280" y="568960"/>
                  </a:cubicBezTo>
                  <a:cubicBezTo>
                    <a:pt x="577768" y="580473"/>
                    <a:pt x="562187" y="587023"/>
                    <a:pt x="548640" y="596054"/>
                  </a:cubicBezTo>
                  <a:lnTo>
                    <a:pt x="508000" y="623147"/>
                  </a:lnTo>
                  <a:cubicBezTo>
                    <a:pt x="507998" y="623149"/>
                    <a:pt x="467363" y="650239"/>
                    <a:pt x="467360" y="650240"/>
                  </a:cubicBezTo>
                  <a:lnTo>
                    <a:pt x="413173" y="663787"/>
                  </a:lnTo>
                  <a:cubicBezTo>
                    <a:pt x="380885" y="662173"/>
                    <a:pt x="286795" y="662672"/>
                    <a:pt x="237066" y="650240"/>
                  </a:cubicBezTo>
                  <a:cubicBezTo>
                    <a:pt x="237032" y="650232"/>
                    <a:pt x="186282" y="633312"/>
                    <a:pt x="176106" y="629920"/>
                  </a:cubicBezTo>
                  <a:lnTo>
                    <a:pt x="155786" y="623147"/>
                  </a:lnTo>
                  <a:lnTo>
                    <a:pt x="135466" y="616374"/>
                  </a:lnTo>
                  <a:cubicBezTo>
                    <a:pt x="99206" y="592200"/>
                    <a:pt x="120902" y="608583"/>
                    <a:pt x="74506" y="562187"/>
                  </a:cubicBezTo>
                  <a:lnTo>
                    <a:pt x="54186" y="541867"/>
                  </a:lnTo>
                  <a:cubicBezTo>
                    <a:pt x="37162" y="490792"/>
                    <a:pt x="60127" y="553748"/>
                    <a:pt x="33866" y="501227"/>
                  </a:cubicBezTo>
                  <a:cubicBezTo>
                    <a:pt x="30673" y="494841"/>
                    <a:pt x="29054" y="487772"/>
                    <a:pt x="27093" y="480907"/>
                  </a:cubicBezTo>
                  <a:cubicBezTo>
                    <a:pt x="20718" y="458592"/>
                    <a:pt x="18201" y="443220"/>
                    <a:pt x="13546" y="419947"/>
                  </a:cubicBezTo>
                  <a:lnTo>
                    <a:pt x="0" y="379307"/>
                  </a:lnTo>
                  <a:close/>
                </a:path>
              </a:pathLst>
            </a:custGeom>
            <a:solidFill>
              <a:srgbClr val="CCFF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42044" name="Group 94"/>
            <p:cNvGrpSpPr>
              <a:grpSpLocks/>
            </p:cNvGrpSpPr>
            <p:nvPr/>
          </p:nvGrpSpPr>
          <p:grpSpPr bwMode="auto">
            <a:xfrm rot="21076617" flipV="1">
              <a:off x="4500633" y="3957119"/>
              <a:ext cx="471487" cy="76200"/>
              <a:chOff x="2426892" y="3573319"/>
              <a:chExt cx="2145105" cy="142831"/>
            </a:xfrm>
          </p:grpSpPr>
          <p:cxnSp>
            <p:nvCxnSpPr>
              <p:cNvPr id="413" name="Straight Connector 412"/>
              <p:cNvCxnSpPr/>
              <p:nvPr/>
            </p:nvCxnSpPr>
            <p:spPr bwMode="auto">
              <a:xfrm>
                <a:off x="2421997" y="3590873"/>
                <a:ext cx="2145110" cy="297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047" name="Group 58"/>
              <p:cNvGrpSpPr>
                <a:grpSpLocks/>
              </p:cNvGrpSpPr>
              <p:nvPr/>
            </p:nvGrpSpPr>
            <p:grpSpPr bwMode="auto">
              <a:xfrm>
                <a:off x="3929189" y="3573319"/>
                <a:ext cx="433355" cy="142831"/>
                <a:chOff x="6929585" y="3001815"/>
                <a:chExt cx="433355" cy="142831"/>
              </a:xfrm>
            </p:grpSpPr>
            <p:cxnSp>
              <p:nvCxnSpPr>
                <p:cNvPr id="432" name="Straight Connector 431"/>
                <p:cNvCxnSpPr/>
                <p:nvPr/>
              </p:nvCxnSpPr>
              <p:spPr>
                <a:xfrm rot="5400000">
                  <a:off x="7236437" y="309440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rot="5400000">
                  <a:off x="7089275" y="3091665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rot="5400000">
                  <a:off x="6944303" y="309480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rot="5400000">
                  <a:off x="6797141" y="3092069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48" name="Group 67"/>
              <p:cNvGrpSpPr>
                <a:grpSpLocks/>
              </p:cNvGrpSpPr>
              <p:nvPr/>
            </p:nvGrpSpPr>
            <p:grpSpPr bwMode="auto">
              <a:xfrm>
                <a:off x="3358604" y="3573319"/>
                <a:ext cx="426134" cy="142831"/>
                <a:chOff x="6930504" y="3001815"/>
                <a:chExt cx="426134" cy="142831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 rot="5400000">
                  <a:off x="7230810" y="3094761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 rot="5400000">
                  <a:off x="7091881" y="3094512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rot="5400000">
                  <a:off x="6952955" y="3094262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rot="5400000">
                  <a:off x="6798652" y="309197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49" name="Group 76"/>
              <p:cNvGrpSpPr>
                <a:grpSpLocks/>
              </p:cNvGrpSpPr>
              <p:nvPr/>
            </p:nvGrpSpPr>
            <p:grpSpPr bwMode="auto">
              <a:xfrm>
                <a:off x="2788020" y="3573319"/>
                <a:ext cx="426130" cy="142831"/>
                <a:chOff x="6859986" y="3001815"/>
                <a:chExt cx="426130" cy="142831"/>
              </a:xfrm>
            </p:grpSpPr>
            <p:cxnSp>
              <p:nvCxnSpPr>
                <p:cNvPr id="422" name="Straight Connector 60"/>
                <p:cNvCxnSpPr/>
                <p:nvPr/>
              </p:nvCxnSpPr>
              <p:spPr>
                <a:xfrm rot="5400000">
                  <a:off x="7166930" y="3091274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/>
                <p:nvPr/>
              </p:nvCxnSpPr>
              <p:spPr>
                <a:xfrm rot="5400000">
                  <a:off x="7021958" y="309441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 rot="5400000">
                  <a:off x="6883033" y="3094167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 rot="5400000">
                  <a:off x="6735870" y="309142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50" name="Group 85"/>
              <p:cNvGrpSpPr>
                <a:grpSpLocks/>
              </p:cNvGrpSpPr>
              <p:nvPr/>
            </p:nvGrpSpPr>
            <p:grpSpPr bwMode="auto">
              <a:xfrm>
                <a:off x="2499120" y="3573319"/>
                <a:ext cx="433354" cy="142831"/>
                <a:chOff x="6856838" y="3001815"/>
                <a:chExt cx="433354" cy="142831"/>
              </a:xfrm>
            </p:grpSpPr>
            <p:cxnSp>
              <p:nvCxnSpPr>
                <p:cNvPr id="418" name="Straight Connector 417"/>
                <p:cNvCxnSpPr/>
                <p:nvPr/>
              </p:nvCxnSpPr>
              <p:spPr>
                <a:xfrm rot="5400000">
                  <a:off x="7197340" y="3092363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57"/>
                <p:cNvCxnSpPr/>
                <p:nvPr/>
              </p:nvCxnSpPr>
              <p:spPr>
                <a:xfrm rot="5400000">
                  <a:off x="7051274" y="3092565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58"/>
                <p:cNvCxnSpPr/>
                <p:nvPr/>
              </p:nvCxnSpPr>
              <p:spPr>
                <a:xfrm rot="5400000">
                  <a:off x="6896971" y="309027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59"/>
                <p:cNvCxnSpPr/>
                <p:nvPr/>
              </p:nvCxnSpPr>
              <p:spPr>
                <a:xfrm rot="5400000">
                  <a:off x="6766278" y="3092518"/>
                  <a:ext cx="14283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045" name="TextBox 558"/>
            <p:cNvSpPr txBox="1">
              <a:spLocks noChangeArrowheads="1"/>
            </p:cNvSpPr>
            <p:nvPr/>
          </p:nvSpPr>
          <p:spPr bwMode="auto">
            <a:xfrm rot="-754731">
              <a:off x="4415101" y="3667444"/>
              <a:ext cx="476747" cy="24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1000" b="1"/>
                <a:t>AGO</a:t>
              </a:r>
            </a:p>
          </p:txBody>
        </p:sp>
      </p:grpSp>
      <p:grpSp>
        <p:nvGrpSpPr>
          <p:cNvPr id="42007" name="Group 435"/>
          <p:cNvGrpSpPr>
            <a:grpSpLocks/>
          </p:cNvGrpSpPr>
          <p:nvPr/>
        </p:nvGrpSpPr>
        <p:grpSpPr bwMode="auto">
          <a:xfrm rot="-50633">
            <a:off x="6327775" y="4351338"/>
            <a:ext cx="1492250" cy="285750"/>
            <a:chOff x="5141671" y="5036408"/>
            <a:chExt cx="1492950" cy="286347"/>
          </a:xfrm>
        </p:grpSpPr>
        <p:grpSp>
          <p:nvGrpSpPr>
            <p:cNvPr id="42008" name="Group 436"/>
            <p:cNvGrpSpPr>
              <a:grpSpLocks/>
            </p:cNvGrpSpPr>
            <p:nvPr/>
          </p:nvGrpSpPr>
          <p:grpSpPr bwMode="auto">
            <a:xfrm rot="-549157">
              <a:off x="5141671" y="5242726"/>
              <a:ext cx="1105602" cy="80029"/>
              <a:chOff x="6647748" y="2189469"/>
              <a:chExt cx="1105602" cy="80029"/>
            </a:xfrm>
          </p:grpSpPr>
          <p:cxnSp>
            <p:nvCxnSpPr>
              <p:cNvPr id="439" name="Straight Connector 438"/>
              <p:cNvCxnSpPr/>
              <p:nvPr/>
            </p:nvCxnSpPr>
            <p:spPr bwMode="auto">
              <a:xfrm>
                <a:off x="6635774" y="2177878"/>
                <a:ext cx="1105418" cy="15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7163696" y="2185312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7200773" y="2186988"/>
                <a:ext cx="0" cy="636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7234586" y="2186508"/>
                <a:ext cx="0" cy="652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7271250" y="2188147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7306487" y="2189523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7342277" y="2187764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7377928" y="2187585"/>
                <a:ext cx="0" cy="652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7416433" y="2187934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7450383" y="2187466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7485621" y="2188842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7522836" y="2188939"/>
                <a:ext cx="0" cy="652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7558212" y="2188735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6981573" y="2185453"/>
                <a:ext cx="0" cy="652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7018513" y="2185525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7055866" y="2185634"/>
                <a:ext cx="0" cy="636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7091104" y="2187010"/>
                <a:ext cx="0" cy="636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7126480" y="2186806"/>
                <a:ext cx="0" cy="652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7597267" y="2187541"/>
                <a:ext cx="0" cy="652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7629653" y="2186797"/>
                <a:ext cx="0" cy="652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7666593" y="2186870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7701418" y="2191391"/>
                <a:ext cx="0" cy="652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6801751" y="2189255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6835976" y="2187221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6874618" y="2187582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6909856" y="2188957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6946658" y="2190609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659510" y="2183502"/>
                <a:ext cx="0" cy="636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694886" y="2181708"/>
                <a:ext cx="0" cy="684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731827" y="2183371"/>
                <a:ext cx="0" cy="668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6767478" y="2183192"/>
                <a:ext cx="0" cy="652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009" name="TextBox 437"/>
            <p:cNvSpPr txBox="1">
              <a:spLocks noChangeArrowheads="1"/>
            </p:cNvSpPr>
            <p:nvPr/>
          </p:nvSpPr>
          <p:spPr bwMode="auto">
            <a:xfrm rot="-471430">
              <a:off x="6174239" y="5036408"/>
              <a:ext cx="46038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GB" altLang="en-US" sz="9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AAAn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ohn mattick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934081"/>
            <a:ext cx="2098395" cy="2854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704" y="3717032"/>
            <a:ext cx="547260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Mattick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~2000: </a:t>
            </a: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Junk DNA is not junk:</a:t>
            </a:r>
          </a:p>
          <a:p>
            <a:pPr algn="ctr"/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ncRNAs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have</a:t>
            </a:r>
          </a:p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regulatory roles.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SiRNAs</a:t>
            </a:r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– Genomic Defenders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2351918" y="1662906"/>
            <a:ext cx="6324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 eaLnBrk="1" hangingPunct="1">
              <a:buNone/>
            </a:pPr>
            <a:r>
              <a:rPr lang="en-GB" altLang="en-US" sz="2800" dirty="0" err="1">
                <a:latin typeface="Arial" charset="0"/>
                <a:ea typeface="ＭＳ Ｐゴシック" pitchFamily="-112" charset="-128"/>
                <a:cs typeface="Arial" charset="0"/>
              </a:rPr>
              <a:t>S</a:t>
            </a:r>
            <a:r>
              <a:rPr lang="en-GB" altLang="en-US" sz="2800" dirty="0" err="1" smtClean="0">
                <a:latin typeface="Arial" charset="0"/>
                <a:ea typeface="ＭＳ Ｐゴシック" pitchFamily="-112" charset="-128"/>
                <a:cs typeface="Arial" charset="0"/>
              </a:rPr>
              <a:t>iRNAs</a:t>
            </a:r>
            <a:r>
              <a:rPr lang="en-GB" altLang="en-US" sz="2800" dirty="0" smtClean="0">
                <a:latin typeface="Arial" charset="0"/>
                <a:ea typeface="ＭＳ Ｐゴシック" pitchFamily="-112" charset="-128"/>
                <a:cs typeface="Arial" charset="0"/>
              </a:rPr>
              <a:t> protect the genome by:</a:t>
            </a:r>
          </a:p>
          <a:p>
            <a:pPr marL="0" indent="0" algn="just" eaLnBrk="1" hangingPunct="1">
              <a:buNone/>
            </a:pPr>
            <a:endParaRPr lang="en-GB" altLang="en-US" sz="2800" dirty="0" smtClean="0">
              <a:latin typeface="Arial" charset="0"/>
              <a:ea typeface="ＭＳ Ｐゴシック" pitchFamily="-112" charset="-128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en-GB" altLang="en-US" sz="2400" dirty="0">
                <a:latin typeface="Arial" charset="0"/>
                <a:ea typeface="ＭＳ Ｐゴシック" pitchFamily="-112" charset="-128"/>
                <a:cs typeface="Arial" charset="0"/>
              </a:rPr>
              <a:t>Silencing transposons and repetitive </a:t>
            </a:r>
            <a:r>
              <a:rPr lang="en-GB" altLang="en-US" sz="2400" dirty="0" smtClean="0">
                <a:latin typeface="Arial" charset="0"/>
                <a:ea typeface="ＭＳ Ｐゴシック" pitchFamily="-112" charset="-128"/>
                <a:cs typeface="Arial" charset="0"/>
              </a:rPr>
              <a:t>elements.</a:t>
            </a:r>
            <a:endParaRPr lang="en-GB" altLang="en-US" sz="2400" dirty="0">
              <a:latin typeface="Arial" charset="0"/>
              <a:ea typeface="ＭＳ Ｐゴシック" pitchFamily="-112" charset="-128"/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en-GB" altLang="en-US" sz="2400" dirty="0" smtClean="0">
                <a:latin typeface="Arial" charset="0"/>
                <a:ea typeface="ＭＳ Ｐゴシック" pitchFamily="-112" charset="-128"/>
                <a:cs typeface="Arial" charset="0"/>
              </a:rPr>
              <a:t>Suppressing invading viruses.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GB" altLang="en-US" sz="2400" dirty="0" smtClean="0">
                <a:latin typeface="Arial" charset="0"/>
                <a:ea typeface="ＭＳ Ｐゴシック" pitchFamily="-112" charset="-128"/>
                <a:cs typeface="Arial" charset="0"/>
              </a:rPr>
              <a:t>Silencing sources of aberrant transcripts.</a:t>
            </a:r>
          </a:p>
          <a:p>
            <a:pPr algn="just" eaLnBrk="1" hangingPunct="1"/>
            <a:r>
              <a:rPr lang="en-GB" altLang="en-US" sz="2400" dirty="0" err="1" smtClean="0">
                <a:latin typeface="Arial" charset="0"/>
                <a:ea typeface="ＭＳ Ｐゴシック" pitchFamily="-112" charset="-128"/>
                <a:cs typeface="Arial" charset="0"/>
              </a:rPr>
              <a:t>siRNAs</a:t>
            </a:r>
            <a:r>
              <a:rPr lang="en-GB" altLang="en-US" sz="2400" dirty="0" smtClean="0">
                <a:latin typeface="Arial" charset="0"/>
                <a:ea typeface="ＭＳ Ｐゴシック" pitchFamily="-112" charset="-128"/>
                <a:cs typeface="Arial" charset="0"/>
              </a:rPr>
              <a:t> also maintain some genes in an epigenetically silent state.</a:t>
            </a:r>
          </a:p>
          <a:p>
            <a:pPr eaLnBrk="1" hangingPunct="1"/>
            <a:endParaRPr lang="en-GB" altLang="en-US" sz="2400" dirty="0" smtClean="0">
              <a:latin typeface="Arial" charset="0"/>
              <a:ea typeface="ＭＳ Ｐゴシック" pitchFamily="-112" charset="-128"/>
              <a:cs typeface="Arial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676400"/>
            <a:ext cx="22447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8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5925" y="355600"/>
            <a:ext cx="8296275" cy="381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RNAi</a:t>
            </a:r>
            <a:r>
              <a:rPr lang="en-US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technology – strategy for determining gene function</a:t>
            </a:r>
            <a:endParaRPr lang="en-US" altLang="en-US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613526" y="1816468"/>
            <a:ext cx="8140700" cy="466726"/>
            <a:chOff x="208" y="960"/>
            <a:chExt cx="5128" cy="294"/>
          </a:xfrm>
        </p:grpSpPr>
        <p:sp>
          <p:nvSpPr>
            <p:cNvPr id="5" name="Line 110"/>
            <p:cNvSpPr>
              <a:spLocks noChangeShapeType="1"/>
            </p:cNvSpPr>
            <p:nvPr/>
          </p:nvSpPr>
          <p:spPr bwMode="auto">
            <a:xfrm flipV="1">
              <a:off x="1896" y="1112"/>
              <a:ext cx="32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H="1" flipV="1">
              <a:off x="2984" y="1104"/>
              <a:ext cx="32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8" y="1008"/>
              <a:ext cx="779" cy="1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042" y="1104"/>
              <a:ext cx="14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92" y="1008"/>
              <a:ext cx="779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224" y="1008"/>
              <a:ext cx="756" cy="1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intron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 flipH="1" flipV="1">
              <a:off x="3229" y="1008"/>
              <a:ext cx="10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76" y="96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400" b="1" dirty="0"/>
                <a:t>35S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254" y="963"/>
              <a:ext cx="5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Sense</a:t>
              </a:r>
              <a:endParaRPr lang="en-US" altLang="en-US" sz="2400" b="1" dirty="0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233" y="960"/>
              <a:ext cx="10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Anti-sense</a:t>
              </a:r>
              <a:endParaRPr lang="en-US" altLang="en-US" sz="2400" b="1" dirty="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268" y="1104"/>
              <a:ext cx="10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376" y="1008"/>
              <a:ext cx="960" cy="19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terminator</a:t>
              </a:r>
            </a:p>
          </p:txBody>
        </p:sp>
      </p:grpSp>
      <p:sp>
        <p:nvSpPr>
          <p:cNvPr id="29" name="Text Box 100"/>
          <p:cNvSpPr txBox="1">
            <a:spLocks noChangeArrowheads="1"/>
          </p:cNvSpPr>
          <p:nvPr/>
        </p:nvSpPr>
        <p:spPr bwMode="auto">
          <a:xfrm>
            <a:off x="3268514" y="3691164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Hairpin RNA</a:t>
            </a:r>
          </a:p>
        </p:txBody>
      </p:sp>
      <p:sp>
        <p:nvSpPr>
          <p:cNvPr id="30" name="Line 111"/>
          <p:cNvSpPr>
            <a:spLocks noChangeShapeType="1"/>
          </p:cNvSpPr>
          <p:nvPr/>
        </p:nvSpPr>
        <p:spPr bwMode="auto">
          <a:xfrm>
            <a:off x="4283968" y="2247905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" name="Text Box 113"/>
          <p:cNvSpPr txBox="1">
            <a:spLocks noChangeArrowheads="1"/>
          </p:cNvSpPr>
          <p:nvPr/>
        </p:nvSpPr>
        <p:spPr bwMode="auto">
          <a:xfrm>
            <a:off x="1377423" y="1329034"/>
            <a:ext cx="7497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 err="1"/>
              <a:t>RNAi</a:t>
            </a:r>
            <a:r>
              <a:rPr lang="en-US" altLang="en-US" sz="2400" b="1" dirty="0"/>
              <a:t> construct in the T-DNA region of a binary vector</a:t>
            </a:r>
          </a:p>
        </p:txBody>
      </p:sp>
      <p:sp>
        <p:nvSpPr>
          <p:cNvPr id="32" name="Text Box 114"/>
          <p:cNvSpPr txBox="1">
            <a:spLocks noChangeArrowheads="1"/>
          </p:cNvSpPr>
          <p:nvPr/>
        </p:nvSpPr>
        <p:spPr bwMode="auto">
          <a:xfrm>
            <a:off x="2705100" y="2769507"/>
            <a:ext cx="387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Transform Arabidopsis</a:t>
            </a:r>
          </a:p>
        </p:txBody>
      </p:sp>
      <p:sp>
        <p:nvSpPr>
          <p:cNvPr id="33" name="Text Box 116"/>
          <p:cNvSpPr txBox="1">
            <a:spLocks noChangeArrowheads="1"/>
          </p:cNvSpPr>
          <p:nvPr/>
        </p:nvSpPr>
        <p:spPr bwMode="auto">
          <a:xfrm>
            <a:off x="744786" y="4789509"/>
            <a:ext cx="77941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Isolate multiple transgenic plants – examine for phenotype</a:t>
            </a:r>
          </a:p>
        </p:txBody>
      </p:sp>
      <p:sp>
        <p:nvSpPr>
          <p:cNvPr id="34" name="Line 117"/>
          <p:cNvSpPr>
            <a:spLocks noChangeShapeType="1"/>
          </p:cNvSpPr>
          <p:nvPr/>
        </p:nvSpPr>
        <p:spPr bwMode="auto">
          <a:xfrm>
            <a:off x="4276711" y="3310164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" name="Line 118"/>
          <p:cNvSpPr>
            <a:spLocks noChangeShapeType="1"/>
          </p:cNvSpPr>
          <p:nvPr/>
        </p:nvSpPr>
        <p:spPr bwMode="auto">
          <a:xfrm>
            <a:off x="4297214" y="4177903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" name="Text Box 119"/>
          <p:cNvSpPr txBox="1">
            <a:spLocks noChangeArrowheads="1"/>
          </p:cNvSpPr>
          <p:nvPr/>
        </p:nvSpPr>
        <p:spPr bwMode="auto">
          <a:xfrm>
            <a:off x="2573785" y="5891067"/>
            <a:ext cx="416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What is the gene’s </a:t>
            </a:r>
            <a:r>
              <a:rPr lang="en-US" altLang="en-US" sz="2400" b="1" dirty="0" smtClean="0"/>
              <a:t>function? </a:t>
            </a:r>
            <a:endParaRPr lang="en-US" altLang="en-US" sz="2400" b="1" dirty="0"/>
          </a:p>
        </p:txBody>
      </p:sp>
      <p:grpSp>
        <p:nvGrpSpPr>
          <p:cNvPr id="37" name="Group 33"/>
          <p:cNvGrpSpPr>
            <a:grpSpLocks/>
          </p:cNvGrpSpPr>
          <p:nvPr/>
        </p:nvGrpSpPr>
        <p:grpSpPr bwMode="auto">
          <a:xfrm>
            <a:off x="5341885" y="4058499"/>
            <a:ext cx="2794999" cy="311592"/>
            <a:chOff x="6019800" y="4572000"/>
            <a:chExt cx="1143000" cy="228600"/>
          </a:xfrm>
        </p:grpSpPr>
        <p:grpSp>
          <p:nvGrpSpPr>
            <p:cNvPr id="38" name="Group 135"/>
            <p:cNvGrpSpPr>
              <a:grpSpLocks/>
            </p:cNvGrpSpPr>
            <p:nvPr/>
          </p:nvGrpSpPr>
          <p:grpSpPr bwMode="auto">
            <a:xfrm>
              <a:off x="6019800" y="4572000"/>
              <a:ext cx="1143000" cy="228600"/>
              <a:chOff x="5410201" y="4572000"/>
              <a:chExt cx="2255519" cy="274320"/>
            </a:xfrm>
          </p:grpSpPr>
          <p:grpSp>
            <p:nvGrpSpPr>
              <p:cNvPr id="40" name="Group 94"/>
              <p:cNvGrpSpPr>
                <a:grpSpLocks/>
              </p:cNvGrpSpPr>
              <p:nvPr/>
            </p:nvGrpSpPr>
            <p:grpSpPr bwMode="auto">
              <a:xfrm>
                <a:off x="5410201" y="4648200"/>
                <a:ext cx="2020569" cy="160660"/>
                <a:chOff x="2428859" y="3571873"/>
                <a:chExt cx="2020583" cy="160661"/>
              </a:xfrm>
            </p:grpSpPr>
            <p:grpSp>
              <p:nvGrpSpPr>
                <p:cNvPr id="43" name="Group 26"/>
                <p:cNvGrpSpPr>
                  <a:grpSpLocks/>
                </p:cNvGrpSpPr>
                <p:nvPr/>
              </p:nvGrpSpPr>
              <p:grpSpPr bwMode="auto">
                <a:xfrm>
                  <a:off x="2428859" y="3571874"/>
                  <a:ext cx="2020583" cy="160660"/>
                  <a:chOff x="3643305" y="3500436"/>
                  <a:chExt cx="2020583" cy="160660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 rot="5400000" flipH="1">
                    <a:off x="4657004" y="2654212"/>
                    <a:ext cx="5716" cy="200805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43305" y="3500436"/>
                    <a:ext cx="1995521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58"/>
                <p:cNvGrpSpPr>
                  <a:grpSpLocks/>
                </p:cNvGrpSpPr>
                <p:nvPr/>
              </p:nvGrpSpPr>
              <p:grpSpPr bwMode="auto">
                <a:xfrm>
                  <a:off x="3857620" y="3571876"/>
                  <a:ext cx="501653" cy="142876"/>
                  <a:chOff x="6858016" y="3000372"/>
                  <a:chExt cx="501653" cy="142876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 rot="5400000">
                    <a:off x="7280738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5400000">
                    <a:off x="7210252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5400000">
                    <a:off x="7149165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5400000">
                    <a:off x="7075547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5400000">
                    <a:off x="7006628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rot="5400000">
                    <a:off x="6936142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rot="5400000">
                    <a:off x="6865656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5400000">
                    <a:off x="6792038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67"/>
                <p:cNvGrpSpPr>
                  <a:grpSpLocks/>
                </p:cNvGrpSpPr>
                <p:nvPr/>
              </p:nvGrpSpPr>
              <p:grpSpPr bwMode="auto">
                <a:xfrm>
                  <a:off x="3357554" y="3571876"/>
                  <a:ext cx="430215" cy="142876"/>
                  <a:chOff x="6929454" y="3000372"/>
                  <a:chExt cx="430215" cy="14287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rot="5400000">
                    <a:off x="7293056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rot="5400000">
                    <a:off x="7222570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rot="5400000">
                    <a:off x="7148952" y="3064527"/>
                    <a:ext cx="131445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rot="5400000">
                    <a:off x="7078466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rot="5400000">
                    <a:off x="7007982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5400000">
                    <a:off x="6934363" y="3066094"/>
                    <a:ext cx="131445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5400000">
                    <a:off x="6863879" y="3064527"/>
                    <a:ext cx="131445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76"/>
                <p:cNvGrpSpPr>
                  <a:grpSpLocks/>
                </p:cNvGrpSpPr>
                <p:nvPr/>
              </p:nvGrpSpPr>
              <p:grpSpPr bwMode="auto">
                <a:xfrm>
                  <a:off x="2785985" y="3571873"/>
                  <a:ext cx="433292" cy="131447"/>
                  <a:chOff x="6857951" y="3000369"/>
                  <a:chExt cx="433292" cy="131447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rot="5400000">
                    <a:off x="7222972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rot="5400000">
                    <a:off x="7149354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5400000">
                    <a:off x="7078868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rot="5400000">
                    <a:off x="700525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rot="5400000">
                    <a:off x="6934764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5400000">
                    <a:off x="6864278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rot="5400000">
                    <a:off x="6793794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85"/>
                <p:cNvGrpSpPr>
                  <a:grpSpLocks/>
                </p:cNvGrpSpPr>
                <p:nvPr/>
              </p:nvGrpSpPr>
              <p:grpSpPr bwMode="auto">
                <a:xfrm>
                  <a:off x="2500912" y="3571873"/>
                  <a:ext cx="501231" cy="131447"/>
                  <a:chOff x="6858630" y="3000369"/>
                  <a:chExt cx="501231" cy="131447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rot="5400000">
                    <a:off x="7292570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5400000">
                    <a:off x="721895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5400000">
                    <a:off x="7077980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rot="5400000">
                    <a:off x="7004362" y="3064527"/>
                    <a:ext cx="131446" cy="31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5400000">
                    <a:off x="6933876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5400000">
                    <a:off x="6863390" y="3064527"/>
                    <a:ext cx="131446" cy="313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rot="5400000">
                    <a:off x="6792904" y="3066094"/>
                    <a:ext cx="131446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Oval 40"/>
              <p:cNvSpPr/>
              <p:nvPr/>
            </p:nvSpPr>
            <p:spPr>
              <a:xfrm>
                <a:off x="7393177" y="4572000"/>
                <a:ext cx="272543" cy="2743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GB" altLang="en-US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 bwMode="auto">
              <a:xfrm>
                <a:off x="7378046" y="4667250"/>
                <a:ext cx="0" cy="112394"/>
              </a:xfrm>
              <a:prstGeom prst="line">
                <a:avLst/>
              </a:prstGeom>
              <a:ln w="793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 bwMode="auto">
            <a:xfrm rot="5400000">
              <a:off x="6400800" y="4699000"/>
              <a:ext cx="10953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52413" y="144463"/>
            <a:ext cx="9504363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 Transgenic Plant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1125538"/>
            <a:ext cx="4068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b="1">
                <a:latin typeface="Arial Unicode MS" pitchFamily="34" charset="-128"/>
              </a:rPr>
              <a:t>1. Transform </a:t>
            </a:r>
            <a:r>
              <a:rPr lang="en-US" altLang="en-US" sz="1800" b="1" i="1">
                <a:latin typeface="Arial Unicode MS" pitchFamily="34" charset="-128"/>
              </a:rPr>
              <a:t>A. tumefaciens </a:t>
            </a:r>
            <a:r>
              <a:rPr lang="en-US" altLang="en-US" sz="1800" b="1">
                <a:latin typeface="Arial Unicode MS" pitchFamily="34" charset="-128"/>
              </a:rPr>
              <a:t>with T-DNA (e.g. promoter- reporter gene)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419475" y="2708275"/>
            <a:ext cx="523875" cy="142875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>
              <a:effectLst>
                <a:outerShdw blurRad="38100" dist="38100" dir="2700000" algn="tl">
                  <a:srgbClr val="FFFFFF"/>
                </a:outerShdw>
              </a:effectLst>
              <a:latin typeface="Arial Unicode MS" pitchFamily="34" charset="-128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51300" y="1536700"/>
            <a:ext cx="1600200" cy="1676400"/>
            <a:chOff x="2928" y="768"/>
            <a:chExt cx="1008" cy="105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28" y="1392"/>
              <a:ext cx="672" cy="4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928" y="124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928" y="182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600" y="124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rot="-6433707">
              <a:off x="3576" y="792"/>
              <a:ext cx="384" cy="336"/>
            </a:xfrm>
            <a:custGeom>
              <a:avLst/>
              <a:gdLst>
                <a:gd name="G0" fmla="+- 4745 0 0"/>
                <a:gd name="G1" fmla="+- 21600 0 4745"/>
                <a:gd name="G2" fmla="*/ 4745 1 2"/>
                <a:gd name="G3" fmla="+- 21600 0 G2"/>
                <a:gd name="G4" fmla="+/ 4745 21600 2"/>
                <a:gd name="G5" fmla="+/ G1 0 2"/>
                <a:gd name="G6" fmla="*/ 21600 21600 4745"/>
                <a:gd name="G7" fmla="*/ G6 1 2"/>
                <a:gd name="G8" fmla="+- 21600 0 G7"/>
                <a:gd name="G9" fmla="*/ 21600 1 2"/>
                <a:gd name="G10" fmla="+- 4745 0 G9"/>
                <a:gd name="G11" fmla="?: G10 G8 0"/>
                <a:gd name="G12" fmla="?: G10 G7 21600"/>
                <a:gd name="T0" fmla="*/ 19227 w 21600"/>
                <a:gd name="T1" fmla="*/ 10800 h 21600"/>
                <a:gd name="T2" fmla="*/ 10800 w 21600"/>
                <a:gd name="T3" fmla="*/ 21600 h 21600"/>
                <a:gd name="T4" fmla="*/ 2373 w 21600"/>
                <a:gd name="T5" fmla="*/ 10800 h 21600"/>
                <a:gd name="T6" fmla="*/ 10800 w 21600"/>
                <a:gd name="T7" fmla="*/ 0 h 21600"/>
                <a:gd name="T8" fmla="*/ 4173 w 21600"/>
                <a:gd name="T9" fmla="*/ 4173 h 21600"/>
                <a:gd name="T10" fmla="*/ 17427 w 21600"/>
                <a:gd name="T11" fmla="*/ 17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745" y="21600"/>
                  </a:lnTo>
                  <a:lnTo>
                    <a:pt x="16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01" y="1005"/>
              <a:ext cx="391" cy="515"/>
            </a:xfrm>
            <a:custGeom>
              <a:avLst/>
              <a:gdLst>
                <a:gd name="T0" fmla="*/ 391 w 391"/>
                <a:gd name="T1" fmla="*/ 0 h 515"/>
                <a:gd name="T2" fmla="*/ 95 w 391"/>
                <a:gd name="T3" fmla="*/ 47 h 515"/>
                <a:gd name="T4" fmla="*/ 72 w 391"/>
                <a:gd name="T5" fmla="*/ 211 h 515"/>
                <a:gd name="T6" fmla="*/ 17 w 391"/>
                <a:gd name="T7" fmla="*/ 390 h 515"/>
                <a:gd name="T8" fmla="*/ 10 w 391"/>
                <a:gd name="T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515">
                  <a:moveTo>
                    <a:pt x="391" y="0"/>
                  </a:moveTo>
                  <a:cubicBezTo>
                    <a:pt x="292" y="15"/>
                    <a:pt x="194" y="34"/>
                    <a:pt x="95" y="47"/>
                  </a:cubicBezTo>
                  <a:cubicBezTo>
                    <a:pt x="31" y="69"/>
                    <a:pt x="69" y="155"/>
                    <a:pt x="72" y="211"/>
                  </a:cubicBezTo>
                  <a:cubicBezTo>
                    <a:pt x="63" y="327"/>
                    <a:pt x="70" y="313"/>
                    <a:pt x="17" y="390"/>
                  </a:cubicBezTo>
                  <a:cubicBezTo>
                    <a:pt x="0" y="446"/>
                    <a:pt x="10" y="405"/>
                    <a:pt x="10" y="515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320" y="810"/>
              <a:ext cx="266" cy="211"/>
            </a:xfrm>
            <a:custGeom>
              <a:avLst/>
              <a:gdLst>
                <a:gd name="T0" fmla="*/ 265 w 266"/>
                <a:gd name="T1" fmla="*/ 211 h 211"/>
                <a:gd name="T2" fmla="*/ 62 w 266"/>
                <a:gd name="T3" fmla="*/ 94 h 211"/>
                <a:gd name="T4" fmla="*/ 62 w 266"/>
                <a:gd name="T5" fmla="*/ 0 h 211"/>
                <a:gd name="T6" fmla="*/ 109 w 266"/>
                <a:gd name="T7" fmla="*/ 8 h 211"/>
                <a:gd name="T8" fmla="*/ 155 w 266"/>
                <a:gd name="T9" fmla="*/ 39 h 211"/>
                <a:gd name="T10" fmla="*/ 257 w 266"/>
                <a:gd name="T11" fmla="*/ 141 h 211"/>
                <a:gd name="T12" fmla="*/ 265 w 266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11">
                  <a:moveTo>
                    <a:pt x="265" y="211"/>
                  </a:moveTo>
                  <a:cubicBezTo>
                    <a:pt x="185" y="191"/>
                    <a:pt x="128" y="140"/>
                    <a:pt x="62" y="94"/>
                  </a:cubicBezTo>
                  <a:cubicBezTo>
                    <a:pt x="39" y="60"/>
                    <a:pt x="0" y="22"/>
                    <a:pt x="62" y="0"/>
                  </a:cubicBezTo>
                  <a:cubicBezTo>
                    <a:pt x="78" y="3"/>
                    <a:pt x="94" y="2"/>
                    <a:pt x="109" y="8"/>
                  </a:cubicBezTo>
                  <a:cubicBezTo>
                    <a:pt x="126" y="15"/>
                    <a:pt x="155" y="39"/>
                    <a:pt x="155" y="39"/>
                  </a:cubicBezTo>
                  <a:cubicBezTo>
                    <a:pt x="182" y="80"/>
                    <a:pt x="222" y="106"/>
                    <a:pt x="257" y="141"/>
                  </a:cubicBezTo>
                  <a:cubicBezTo>
                    <a:pt x="266" y="200"/>
                    <a:pt x="265" y="177"/>
                    <a:pt x="265" y="2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35" y="1005"/>
              <a:ext cx="113" cy="251"/>
            </a:xfrm>
            <a:custGeom>
              <a:avLst/>
              <a:gdLst>
                <a:gd name="T0" fmla="*/ 34 w 113"/>
                <a:gd name="T1" fmla="*/ 0 h 251"/>
                <a:gd name="T2" fmla="*/ 11 w 113"/>
                <a:gd name="T3" fmla="*/ 141 h 251"/>
                <a:gd name="T4" fmla="*/ 81 w 113"/>
                <a:gd name="T5" fmla="*/ 234 h 251"/>
                <a:gd name="T6" fmla="*/ 96 w 113"/>
                <a:gd name="T7" fmla="*/ 78 h 251"/>
                <a:gd name="T8" fmla="*/ 34 w 113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51">
                  <a:moveTo>
                    <a:pt x="34" y="0"/>
                  </a:moveTo>
                  <a:cubicBezTo>
                    <a:pt x="22" y="46"/>
                    <a:pt x="17" y="93"/>
                    <a:pt x="11" y="141"/>
                  </a:cubicBezTo>
                  <a:cubicBezTo>
                    <a:pt x="18" y="235"/>
                    <a:pt x="0" y="251"/>
                    <a:pt x="81" y="234"/>
                  </a:cubicBezTo>
                  <a:cubicBezTo>
                    <a:pt x="113" y="185"/>
                    <a:pt x="112" y="141"/>
                    <a:pt x="96" y="78"/>
                  </a:cubicBezTo>
                  <a:cubicBezTo>
                    <a:pt x="79" y="14"/>
                    <a:pt x="50" y="4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65" y="1161"/>
              <a:ext cx="122" cy="101"/>
            </a:xfrm>
            <a:custGeom>
              <a:avLst/>
              <a:gdLst>
                <a:gd name="T0" fmla="*/ 0 w 122"/>
                <a:gd name="T1" fmla="*/ 16 h 101"/>
                <a:gd name="T2" fmla="*/ 109 w 122"/>
                <a:gd name="T3" fmla="*/ 101 h 101"/>
                <a:gd name="T4" fmla="*/ 55 w 122"/>
                <a:gd name="T5" fmla="*/ 47 h 101"/>
                <a:gd name="T6" fmla="*/ 0 w 122"/>
                <a:gd name="T7" fmla="*/ 1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01">
                  <a:moveTo>
                    <a:pt x="0" y="16"/>
                  </a:moveTo>
                  <a:cubicBezTo>
                    <a:pt x="110" y="25"/>
                    <a:pt x="122" y="0"/>
                    <a:pt x="109" y="101"/>
                  </a:cubicBezTo>
                  <a:cubicBezTo>
                    <a:pt x="68" y="89"/>
                    <a:pt x="90" y="101"/>
                    <a:pt x="55" y="47"/>
                  </a:cubicBezTo>
                  <a:cubicBezTo>
                    <a:pt x="49" y="38"/>
                    <a:pt x="7" y="19"/>
                    <a:pt x="0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365" y="1029"/>
              <a:ext cx="181" cy="514"/>
            </a:xfrm>
            <a:custGeom>
              <a:avLst/>
              <a:gdLst>
                <a:gd name="T0" fmla="*/ 181 w 181"/>
                <a:gd name="T1" fmla="*/ 0 h 514"/>
                <a:gd name="T2" fmla="*/ 126 w 181"/>
                <a:gd name="T3" fmla="*/ 132 h 514"/>
                <a:gd name="T4" fmla="*/ 33 w 181"/>
                <a:gd name="T5" fmla="*/ 296 h 514"/>
                <a:gd name="T6" fmla="*/ 1 w 181"/>
                <a:gd name="T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514">
                  <a:moveTo>
                    <a:pt x="181" y="0"/>
                  </a:moveTo>
                  <a:cubicBezTo>
                    <a:pt x="167" y="55"/>
                    <a:pt x="157" y="87"/>
                    <a:pt x="126" y="132"/>
                  </a:cubicBezTo>
                  <a:cubicBezTo>
                    <a:pt x="106" y="193"/>
                    <a:pt x="58" y="238"/>
                    <a:pt x="33" y="296"/>
                  </a:cubicBezTo>
                  <a:cubicBezTo>
                    <a:pt x="0" y="371"/>
                    <a:pt x="1" y="429"/>
                    <a:pt x="1" y="514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390" y="1085"/>
              <a:ext cx="76" cy="170"/>
            </a:xfrm>
            <a:custGeom>
              <a:avLst/>
              <a:gdLst>
                <a:gd name="T0" fmla="*/ 54 w 76"/>
                <a:gd name="T1" fmla="*/ 170 h 170"/>
                <a:gd name="T2" fmla="*/ 0 w 76"/>
                <a:gd name="T3" fmla="*/ 53 h 170"/>
                <a:gd name="T4" fmla="*/ 54 w 76"/>
                <a:gd name="T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70">
                  <a:moveTo>
                    <a:pt x="54" y="170"/>
                  </a:moveTo>
                  <a:cubicBezTo>
                    <a:pt x="41" y="127"/>
                    <a:pt x="15" y="95"/>
                    <a:pt x="0" y="53"/>
                  </a:cubicBezTo>
                  <a:cubicBezTo>
                    <a:pt x="76" y="0"/>
                    <a:pt x="54" y="143"/>
                    <a:pt x="54" y="17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139" y="962"/>
              <a:ext cx="165" cy="82"/>
            </a:xfrm>
            <a:custGeom>
              <a:avLst/>
              <a:gdLst>
                <a:gd name="T0" fmla="*/ 142 w 165"/>
                <a:gd name="T1" fmla="*/ 82 h 82"/>
                <a:gd name="T2" fmla="*/ 72 w 165"/>
                <a:gd name="T3" fmla="*/ 74 h 82"/>
                <a:gd name="T4" fmla="*/ 48 w 165"/>
                <a:gd name="T5" fmla="*/ 67 h 82"/>
                <a:gd name="T6" fmla="*/ 79 w 165"/>
                <a:gd name="T7" fmla="*/ 28 h 82"/>
                <a:gd name="T8" fmla="*/ 142 w 165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82">
                  <a:moveTo>
                    <a:pt x="142" y="82"/>
                  </a:moveTo>
                  <a:cubicBezTo>
                    <a:pt x="119" y="79"/>
                    <a:pt x="95" y="78"/>
                    <a:pt x="72" y="74"/>
                  </a:cubicBezTo>
                  <a:cubicBezTo>
                    <a:pt x="64" y="73"/>
                    <a:pt x="53" y="74"/>
                    <a:pt x="48" y="67"/>
                  </a:cubicBezTo>
                  <a:cubicBezTo>
                    <a:pt x="0" y="0"/>
                    <a:pt x="44" y="22"/>
                    <a:pt x="79" y="28"/>
                  </a:cubicBezTo>
                  <a:cubicBezTo>
                    <a:pt x="98" y="40"/>
                    <a:pt x="165" y="56"/>
                    <a:pt x="142" y="8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140" y="1404"/>
              <a:ext cx="69" cy="80"/>
            </a:xfrm>
            <a:custGeom>
              <a:avLst/>
              <a:gdLst>
                <a:gd name="T0" fmla="*/ 55 w 69"/>
                <a:gd name="T1" fmla="*/ 14 h 80"/>
                <a:gd name="T2" fmla="*/ 16 w 69"/>
                <a:gd name="T3" fmla="*/ 53 h 80"/>
                <a:gd name="T4" fmla="*/ 0 w 69"/>
                <a:gd name="T5" fmla="*/ 7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80">
                  <a:moveTo>
                    <a:pt x="55" y="14"/>
                  </a:moveTo>
                  <a:cubicBezTo>
                    <a:pt x="11" y="80"/>
                    <a:pt x="69" y="0"/>
                    <a:pt x="16" y="53"/>
                  </a:cubicBezTo>
                  <a:cubicBezTo>
                    <a:pt x="9" y="60"/>
                    <a:pt x="0" y="77"/>
                    <a:pt x="0" y="77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V="1">
              <a:off x="3120" y="144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216" y="148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928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74" y="1438"/>
              <a:ext cx="101" cy="121"/>
            </a:xfrm>
            <a:custGeom>
              <a:avLst/>
              <a:gdLst>
                <a:gd name="T0" fmla="*/ 0 w 101"/>
                <a:gd name="T1" fmla="*/ 12 h 121"/>
                <a:gd name="T2" fmla="*/ 24 w 101"/>
                <a:gd name="T3" fmla="*/ 4 h 121"/>
                <a:gd name="T4" fmla="*/ 31 w 101"/>
                <a:gd name="T5" fmla="*/ 27 h 121"/>
                <a:gd name="T6" fmla="*/ 78 w 101"/>
                <a:gd name="T7" fmla="*/ 74 h 121"/>
                <a:gd name="T8" fmla="*/ 94 w 101"/>
                <a:gd name="T9" fmla="*/ 97 h 121"/>
                <a:gd name="T10" fmla="*/ 101 w 101"/>
                <a:gd name="T1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21">
                  <a:moveTo>
                    <a:pt x="0" y="12"/>
                  </a:moveTo>
                  <a:cubicBezTo>
                    <a:pt x="8" y="9"/>
                    <a:pt x="16" y="0"/>
                    <a:pt x="24" y="4"/>
                  </a:cubicBezTo>
                  <a:cubicBezTo>
                    <a:pt x="31" y="7"/>
                    <a:pt x="26" y="21"/>
                    <a:pt x="31" y="27"/>
                  </a:cubicBezTo>
                  <a:cubicBezTo>
                    <a:pt x="45" y="45"/>
                    <a:pt x="65" y="56"/>
                    <a:pt x="78" y="74"/>
                  </a:cubicBezTo>
                  <a:cubicBezTo>
                    <a:pt x="83" y="82"/>
                    <a:pt x="89" y="89"/>
                    <a:pt x="94" y="97"/>
                  </a:cubicBezTo>
                  <a:cubicBezTo>
                    <a:pt x="96" y="105"/>
                    <a:pt x="101" y="121"/>
                    <a:pt x="101" y="121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140" y="1457"/>
              <a:ext cx="71" cy="86"/>
            </a:xfrm>
            <a:custGeom>
              <a:avLst/>
              <a:gdLst>
                <a:gd name="T0" fmla="*/ 71 w 71"/>
                <a:gd name="T1" fmla="*/ 0 h 86"/>
                <a:gd name="T2" fmla="*/ 0 w 71"/>
                <a:gd name="T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86">
                  <a:moveTo>
                    <a:pt x="71" y="0"/>
                  </a:moveTo>
                  <a:cubicBezTo>
                    <a:pt x="58" y="51"/>
                    <a:pt x="34" y="52"/>
                    <a:pt x="0" y="86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382" y="1473"/>
              <a:ext cx="47" cy="101"/>
            </a:xfrm>
            <a:custGeom>
              <a:avLst/>
              <a:gdLst>
                <a:gd name="T0" fmla="*/ 0 w 47"/>
                <a:gd name="T1" fmla="*/ 0 h 101"/>
                <a:gd name="T2" fmla="*/ 8 w 47"/>
                <a:gd name="T3" fmla="*/ 62 h 101"/>
                <a:gd name="T4" fmla="*/ 47 w 47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01">
                  <a:moveTo>
                    <a:pt x="0" y="0"/>
                  </a:moveTo>
                  <a:cubicBezTo>
                    <a:pt x="3" y="21"/>
                    <a:pt x="3" y="42"/>
                    <a:pt x="8" y="62"/>
                  </a:cubicBezTo>
                  <a:cubicBezTo>
                    <a:pt x="18" y="100"/>
                    <a:pt x="47" y="79"/>
                    <a:pt x="47" y="101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120" y="1536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312" y="148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408" y="15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456" y="1536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857875" y="1206500"/>
            <a:ext cx="29479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b="1"/>
              <a:t>2. Dip Arabidopsis</a:t>
            </a:r>
            <a:r>
              <a:rPr lang="en-US" altLang="en-US" sz="1800" b="1" i="1"/>
              <a:t>    </a:t>
            </a:r>
            <a:r>
              <a:rPr lang="en-US" altLang="en-US" sz="1800" b="1"/>
              <a:t>flowers in </a:t>
            </a:r>
            <a:r>
              <a:rPr lang="en-US" altLang="en-US" sz="1800" b="1" i="1"/>
              <a:t>Agrobacterium </a:t>
            </a:r>
            <a:r>
              <a:rPr lang="en-US" altLang="en-US" sz="1800" b="1"/>
              <a:t>+</a:t>
            </a:r>
            <a:r>
              <a:rPr lang="en-US" altLang="en-US" sz="1800" b="1" i="1"/>
              <a:t> </a:t>
            </a:r>
            <a:r>
              <a:rPr lang="en-US" altLang="en-US" sz="1800" b="1"/>
              <a:t>T-DNA</a:t>
            </a: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 rot="17983693">
            <a:off x="5762625" y="2459038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308850" y="2924175"/>
            <a:ext cx="1549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b="1">
                <a:latin typeface="Arial Unicode MS" pitchFamily="34" charset="-128"/>
              </a:rPr>
              <a:t>3. Plate Seed on Kanamycin</a:t>
            </a: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227763" y="3070225"/>
            <a:ext cx="1009650" cy="935038"/>
            <a:chOff x="4032" y="3072"/>
            <a:chExt cx="912" cy="816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032" y="3072"/>
              <a:ext cx="912" cy="8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224" y="3216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3312"/>
              <a:ext cx="72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080" y="3408"/>
              <a:ext cx="8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080" y="3504"/>
              <a:ext cx="8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128" y="3600"/>
              <a:ext cx="72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176" y="3696"/>
              <a:ext cx="672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272" y="3792"/>
              <a:ext cx="432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2" name="AutoShape 41"/>
          <p:cNvSpPr>
            <a:spLocks noChangeArrowheads="1"/>
          </p:cNvSpPr>
          <p:nvPr/>
        </p:nvSpPr>
        <p:spPr bwMode="auto">
          <a:xfrm rot="14421009">
            <a:off x="7082632" y="4056856"/>
            <a:ext cx="641350" cy="211137"/>
          </a:xfrm>
          <a:prstGeom prst="leftArrow">
            <a:avLst>
              <a:gd name="adj1" fmla="val 50000"/>
              <a:gd name="adj2" fmla="val 75940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892925" y="4471988"/>
            <a:ext cx="1971675" cy="1793875"/>
            <a:chOff x="339" y="2341"/>
            <a:chExt cx="1389" cy="1431"/>
          </a:xfrm>
        </p:grpSpPr>
        <p:pic>
          <p:nvPicPr>
            <p:cNvPr id="44" name="Picture 43" descr="Kan plants 4-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341"/>
              <a:ext cx="1305" cy="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39" y="2830"/>
              <a:ext cx="432" cy="48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296" y="2832"/>
              <a:ext cx="432" cy="48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6361113" y="6237288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 b="1">
                <a:latin typeface="Arial Unicode MS" pitchFamily="34" charset="-128"/>
              </a:rPr>
              <a:t>4. Select Kan</a:t>
            </a:r>
            <a:r>
              <a:rPr lang="en-US" altLang="en-US" sz="1800" b="1" baseline="30000">
                <a:latin typeface="Arial Unicode MS" pitchFamily="34" charset="-128"/>
              </a:rPr>
              <a:t>R</a:t>
            </a:r>
            <a:r>
              <a:rPr lang="en-US" altLang="en-US" sz="1800" b="1">
                <a:latin typeface="Arial Unicode MS" pitchFamily="34" charset="-128"/>
              </a:rPr>
              <a:t> transformants</a:t>
            </a: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auto">
          <a:xfrm rot="10800000">
            <a:off x="5886450" y="5302250"/>
            <a:ext cx="884238" cy="228600"/>
          </a:xfrm>
          <a:prstGeom prst="rightArrow">
            <a:avLst>
              <a:gd name="adj1" fmla="val 50000"/>
              <a:gd name="adj2" fmla="val 96701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en-US" altLang="en-US" sz="2400">
              <a:effectLst>
                <a:outerShdw blurRad="38100" dist="38100" dir="2700000" algn="tl">
                  <a:srgbClr val="FFFFFF"/>
                </a:outerShdw>
              </a:effectLst>
              <a:latin typeface="Arial Unicode MS" pitchFamily="34" charset="-128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779588" y="5608638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AU" altLang="en-US" sz="1800" b="1">
                <a:latin typeface="Arial Unicode MS" pitchFamily="34" charset="-128"/>
              </a:rPr>
              <a:t>5. Analyse gene </a:t>
            </a:r>
          </a:p>
          <a:p>
            <a:r>
              <a:rPr lang="en-AU" altLang="en-US" sz="1800" b="1">
                <a:latin typeface="Arial Unicode MS" pitchFamily="34" charset="-128"/>
              </a:rPr>
              <a:t>function via RNAi </a:t>
            </a: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107950" y="2349500"/>
            <a:ext cx="3168650" cy="2736850"/>
          </a:xfrm>
          <a:prstGeom prst="roundRect">
            <a:avLst>
              <a:gd name="adj" fmla="val 16667"/>
            </a:avLst>
          </a:prstGeom>
          <a:solidFill>
            <a:srgbClr val="CCFFFF">
              <a:alpha val="64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8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412750" y="2392363"/>
            <a:ext cx="601663" cy="825500"/>
          </a:xfrm>
          <a:custGeom>
            <a:avLst/>
            <a:gdLst>
              <a:gd name="T0" fmla="*/ 360 w 809"/>
              <a:gd name="T1" fmla="*/ 188 h 848"/>
              <a:gd name="T2" fmla="*/ 576 w 809"/>
              <a:gd name="T3" fmla="*/ 320 h 848"/>
              <a:gd name="T4" fmla="*/ 120 w 809"/>
              <a:gd name="T5" fmla="*/ 524 h 848"/>
              <a:gd name="T6" fmla="*/ 24 w 809"/>
              <a:gd name="T7" fmla="*/ 356 h 848"/>
              <a:gd name="T8" fmla="*/ 384 w 809"/>
              <a:gd name="T9" fmla="*/ 80 h 848"/>
              <a:gd name="T10" fmla="*/ 216 w 809"/>
              <a:gd name="T11" fmla="*/ 44 h 848"/>
              <a:gd name="T12" fmla="*/ 96 w 809"/>
              <a:gd name="T13" fmla="*/ 176 h 848"/>
              <a:gd name="T14" fmla="*/ 168 w 809"/>
              <a:gd name="T15" fmla="*/ 320 h 848"/>
              <a:gd name="T16" fmla="*/ 408 w 809"/>
              <a:gd name="T17" fmla="*/ 476 h 848"/>
              <a:gd name="T18" fmla="*/ 576 w 809"/>
              <a:gd name="T19" fmla="*/ 164 h 848"/>
              <a:gd name="T20" fmla="*/ 288 w 809"/>
              <a:gd name="T21" fmla="*/ 116 h 848"/>
              <a:gd name="T22" fmla="*/ 324 w 809"/>
              <a:gd name="T23" fmla="*/ 596 h 848"/>
              <a:gd name="T24" fmla="*/ 444 w 809"/>
              <a:gd name="T25" fmla="*/ 488 h 848"/>
              <a:gd name="T26" fmla="*/ 192 w 809"/>
              <a:gd name="T27" fmla="*/ 284 h 848"/>
              <a:gd name="T28" fmla="*/ 240 w 809"/>
              <a:gd name="T29" fmla="*/ 680 h 848"/>
              <a:gd name="T30" fmla="*/ 420 w 809"/>
              <a:gd name="T31" fmla="*/ 248 h 848"/>
              <a:gd name="T32" fmla="*/ 324 w 809"/>
              <a:gd name="T33" fmla="*/ 308 h 848"/>
              <a:gd name="T34" fmla="*/ 576 w 809"/>
              <a:gd name="T35" fmla="*/ 416 h 848"/>
              <a:gd name="T36" fmla="*/ 756 w 809"/>
              <a:gd name="T37" fmla="*/ 788 h 848"/>
              <a:gd name="T38" fmla="*/ 528 w 809"/>
              <a:gd name="T39" fmla="*/ 80 h 848"/>
              <a:gd name="T40" fmla="*/ 372 w 809"/>
              <a:gd name="T41" fmla="*/ 152 h 848"/>
              <a:gd name="T42" fmla="*/ 300 w 809"/>
              <a:gd name="T43" fmla="*/ 572 h 848"/>
              <a:gd name="T44" fmla="*/ 504 w 809"/>
              <a:gd name="T45" fmla="*/ 680 h 848"/>
              <a:gd name="T46" fmla="*/ 696 w 809"/>
              <a:gd name="T47" fmla="*/ 584 h 848"/>
              <a:gd name="T48" fmla="*/ 348 w 809"/>
              <a:gd name="T49" fmla="*/ 500 h 848"/>
              <a:gd name="T50" fmla="*/ 396 w 809"/>
              <a:gd name="T51" fmla="*/ 848 h 848"/>
              <a:gd name="T52" fmla="*/ 516 w 809"/>
              <a:gd name="T53" fmla="*/ 776 h 848"/>
              <a:gd name="T54" fmla="*/ 180 w 809"/>
              <a:gd name="T55" fmla="*/ 692 h 848"/>
              <a:gd name="T56" fmla="*/ 204 w 809"/>
              <a:gd name="T57" fmla="*/ 236 h 848"/>
              <a:gd name="T58" fmla="*/ 684 w 809"/>
              <a:gd name="T59" fmla="*/ 272 h 848"/>
              <a:gd name="T60" fmla="*/ 792 w 809"/>
              <a:gd name="T61" fmla="*/ 500 h 848"/>
              <a:gd name="T62" fmla="*/ 492 w 809"/>
              <a:gd name="T63" fmla="*/ 788 h 848"/>
              <a:gd name="T64" fmla="*/ 564 w 809"/>
              <a:gd name="T65" fmla="*/ 644 h 848"/>
              <a:gd name="T66" fmla="*/ 660 w 809"/>
              <a:gd name="T67" fmla="*/ 452 h 848"/>
              <a:gd name="T68" fmla="*/ 240 w 809"/>
              <a:gd name="T69" fmla="*/ 464 h 848"/>
              <a:gd name="T70" fmla="*/ 480 w 809"/>
              <a:gd name="T71" fmla="*/ 848 h 848"/>
              <a:gd name="T72" fmla="*/ 672 w 809"/>
              <a:gd name="T73" fmla="*/ 560 h 848"/>
              <a:gd name="T74" fmla="*/ 516 w 809"/>
              <a:gd name="T75" fmla="*/ 344 h 848"/>
              <a:gd name="T76" fmla="*/ 456 w 809"/>
              <a:gd name="T77" fmla="*/ 164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09" h="848">
                <a:moveTo>
                  <a:pt x="372" y="68"/>
                </a:moveTo>
                <a:cubicBezTo>
                  <a:pt x="368" y="108"/>
                  <a:pt x="351" y="149"/>
                  <a:pt x="360" y="188"/>
                </a:cubicBezTo>
                <a:cubicBezTo>
                  <a:pt x="364" y="207"/>
                  <a:pt x="391" y="214"/>
                  <a:pt x="408" y="224"/>
                </a:cubicBezTo>
                <a:cubicBezTo>
                  <a:pt x="463" y="257"/>
                  <a:pt x="519" y="292"/>
                  <a:pt x="576" y="320"/>
                </a:cubicBezTo>
                <a:cubicBezTo>
                  <a:pt x="625" y="468"/>
                  <a:pt x="488" y="509"/>
                  <a:pt x="384" y="548"/>
                </a:cubicBezTo>
                <a:cubicBezTo>
                  <a:pt x="296" y="540"/>
                  <a:pt x="206" y="545"/>
                  <a:pt x="120" y="524"/>
                </a:cubicBezTo>
                <a:cubicBezTo>
                  <a:pt x="103" y="520"/>
                  <a:pt x="105" y="491"/>
                  <a:pt x="96" y="476"/>
                </a:cubicBezTo>
                <a:cubicBezTo>
                  <a:pt x="9" y="337"/>
                  <a:pt x="116" y="539"/>
                  <a:pt x="24" y="356"/>
                </a:cubicBezTo>
                <a:cubicBezTo>
                  <a:pt x="20" y="332"/>
                  <a:pt x="10" y="308"/>
                  <a:pt x="12" y="284"/>
                </a:cubicBezTo>
                <a:cubicBezTo>
                  <a:pt x="27" y="63"/>
                  <a:pt x="206" y="99"/>
                  <a:pt x="384" y="80"/>
                </a:cubicBezTo>
                <a:cubicBezTo>
                  <a:pt x="380" y="64"/>
                  <a:pt x="385" y="43"/>
                  <a:pt x="372" y="32"/>
                </a:cubicBezTo>
                <a:cubicBezTo>
                  <a:pt x="334" y="0"/>
                  <a:pt x="244" y="37"/>
                  <a:pt x="216" y="44"/>
                </a:cubicBezTo>
                <a:cubicBezTo>
                  <a:pt x="192" y="64"/>
                  <a:pt x="165" y="81"/>
                  <a:pt x="144" y="104"/>
                </a:cubicBezTo>
                <a:cubicBezTo>
                  <a:pt x="125" y="125"/>
                  <a:pt x="96" y="176"/>
                  <a:pt x="96" y="176"/>
                </a:cubicBezTo>
                <a:cubicBezTo>
                  <a:pt x="104" y="208"/>
                  <a:pt x="105" y="242"/>
                  <a:pt x="120" y="272"/>
                </a:cubicBezTo>
                <a:cubicBezTo>
                  <a:pt x="130" y="292"/>
                  <a:pt x="154" y="302"/>
                  <a:pt x="168" y="320"/>
                </a:cubicBezTo>
                <a:cubicBezTo>
                  <a:pt x="206" y="367"/>
                  <a:pt x="208" y="403"/>
                  <a:pt x="264" y="428"/>
                </a:cubicBezTo>
                <a:cubicBezTo>
                  <a:pt x="310" y="448"/>
                  <a:pt x="408" y="476"/>
                  <a:pt x="408" y="476"/>
                </a:cubicBezTo>
                <a:cubicBezTo>
                  <a:pt x="519" y="429"/>
                  <a:pt x="567" y="385"/>
                  <a:pt x="612" y="272"/>
                </a:cubicBezTo>
                <a:cubicBezTo>
                  <a:pt x="600" y="236"/>
                  <a:pt x="596" y="196"/>
                  <a:pt x="576" y="164"/>
                </a:cubicBezTo>
                <a:cubicBezTo>
                  <a:pt x="562" y="142"/>
                  <a:pt x="440" y="108"/>
                  <a:pt x="408" y="92"/>
                </a:cubicBezTo>
                <a:cubicBezTo>
                  <a:pt x="368" y="100"/>
                  <a:pt x="323" y="96"/>
                  <a:pt x="288" y="116"/>
                </a:cubicBezTo>
                <a:cubicBezTo>
                  <a:pt x="240" y="144"/>
                  <a:pt x="226" y="242"/>
                  <a:pt x="216" y="284"/>
                </a:cubicBezTo>
                <a:cubicBezTo>
                  <a:pt x="236" y="430"/>
                  <a:pt x="190" y="551"/>
                  <a:pt x="324" y="596"/>
                </a:cubicBezTo>
                <a:cubicBezTo>
                  <a:pt x="348" y="584"/>
                  <a:pt x="376" y="578"/>
                  <a:pt x="396" y="560"/>
                </a:cubicBezTo>
                <a:cubicBezTo>
                  <a:pt x="417" y="541"/>
                  <a:pt x="444" y="488"/>
                  <a:pt x="444" y="488"/>
                </a:cubicBezTo>
                <a:cubicBezTo>
                  <a:pt x="436" y="456"/>
                  <a:pt x="431" y="423"/>
                  <a:pt x="420" y="392"/>
                </a:cubicBezTo>
                <a:cubicBezTo>
                  <a:pt x="388" y="304"/>
                  <a:pt x="269" y="297"/>
                  <a:pt x="192" y="284"/>
                </a:cubicBezTo>
                <a:cubicBezTo>
                  <a:pt x="160" y="292"/>
                  <a:pt x="104" y="276"/>
                  <a:pt x="96" y="308"/>
                </a:cubicBezTo>
                <a:cubicBezTo>
                  <a:pt x="61" y="449"/>
                  <a:pt x="96" y="632"/>
                  <a:pt x="240" y="680"/>
                </a:cubicBezTo>
                <a:cubicBezTo>
                  <a:pt x="260" y="620"/>
                  <a:pt x="262" y="559"/>
                  <a:pt x="288" y="500"/>
                </a:cubicBezTo>
                <a:cubicBezTo>
                  <a:pt x="325" y="416"/>
                  <a:pt x="391" y="335"/>
                  <a:pt x="420" y="248"/>
                </a:cubicBezTo>
                <a:cubicBezTo>
                  <a:pt x="408" y="236"/>
                  <a:pt x="401" y="212"/>
                  <a:pt x="384" y="212"/>
                </a:cubicBezTo>
                <a:cubicBezTo>
                  <a:pt x="329" y="212"/>
                  <a:pt x="330" y="278"/>
                  <a:pt x="324" y="308"/>
                </a:cubicBezTo>
                <a:cubicBezTo>
                  <a:pt x="358" y="427"/>
                  <a:pt x="354" y="517"/>
                  <a:pt x="480" y="548"/>
                </a:cubicBezTo>
                <a:cubicBezTo>
                  <a:pt x="530" y="498"/>
                  <a:pt x="546" y="490"/>
                  <a:pt x="576" y="416"/>
                </a:cubicBezTo>
                <a:cubicBezTo>
                  <a:pt x="645" y="244"/>
                  <a:pt x="564" y="374"/>
                  <a:pt x="624" y="284"/>
                </a:cubicBezTo>
                <a:cubicBezTo>
                  <a:pt x="655" y="528"/>
                  <a:pt x="656" y="588"/>
                  <a:pt x="756" y="788"/>
                </a:cubicBezTo>
                <a:cubicBezTo>
                  <a:pt x="809" y="629"/>
                  <a:pt x="778" y="737"/>
                  <a:pt x="732" y="356"/>
                </a:cubicBezTo>
                <a:cubicBezTo>
                  <a:pt x="714" y="209"/>
                  <a:pt x="661" y="124"/>
                  <a:pt x="528" y="80"/>
                </a:cubicBezTo>
                <a:cubicBezTo>
                  <a:pt x="508" y="84"/>
                  <a:pt x="486" y="82"/>
                  <a:pt x="468" y="92"/>
                </a:cubicBezTo>
                <a:cubicBezTo>
                  <a:pt x="322" y="173"/>
                  <a:pt x="505" y="119"/>
                  <a:pt x="372" y="152"/>
                </a:cubicBezTo>
                <a:cubicBezTo>
                  <a:pt x="232" y="236"/>
                  <a:pt x="276" y="184"/>
                  <a:pt x="216" y="284"/>
                </a:cubicBezTo>
                <a:cubicBezTo>
                  <a:pt x="189" y="392"/>
                  <a:pt x="207" y="501"/>
                  <a:pt x="300" y="572"/>
                </a:cubicBezTo>
                <a:cubicBezTo>
                  <a:pt x="324" y="591"/>
                  <a:pt x="357" y="594"/>
                  <a:pt x="384" y="608"/>
                </a:cubicBezTo>
                <a:cubicBezTo>
                  <a:pt x="429" y="632"/>
                  <a:pt x="456" y="664"/>
                  <a:pt x="504" y="680"/>
                </a:cubicBezTo>
                <a:cubicBezTo>
                  <a:pt x="535" y="690"/>
                  <a:pt x="600" y="704"/>
                  <a:pt x="600" y="704"/>
                </a:cubicBezTo>
                <a:cubicBezTo>
                  <a:pt x="654" y="668"/>
                  <a:pt x="671" y="646"/>
                  <a:pt x="696" y="584"/>
                </a:cubicBezTo>
                <a:cubicBezTo>
                  <a:pt x="671" y="411"/>
                  <a:pt x="699" y="410"/>
                  <a:pt x="564" y="320"/>
                </a:cubicBezTo>
                <a:cubicBezTo>
                  <a:pt x="468" y="368"/>
                  <a:pt x="412" y="412"/>
                  <a:pt x="348" y="500"/>
                </a:cubicBezTo>
                <a:cubicBezTo>
                  <a:pt x="322" y="535"/>
                  <a:pt x="276" y="608"/>
                  <a:pt x="276" y="608"/>
                </a:cubicBezTo>
                <a:cubicBezTo>
                  <a:pt x="289" y="728"/>
                  <a:pt x="279" y="789"/>
                  <a:pt x="396" y="848"/>
                </a:cubicBezTo>
                <a:cubicBezTo>
                  <a:pt x="432" y="836"/>
                  <a:pt x="471" y="832"/>
                  <a:pt x="504" y="812"/>
                </a:cubicBezTo>
                <a:cubicBezTo>
                  <a:pt x="515" y="805"/>
                  <a:pt x="517" y="789"/>
                  <a:pt x="516" y="776"/>
                </a:cubicBezTo>
                <a:cubicBezTo>
                  <a:pt x="506" y="597"/>
                  <a:pt x="524" y="583"/>
                  <a:pt x="384" y="560"/>
                </a:cubicBezTo>
                <a:cubicBezTo>
                  <a:pt x="305" y="586"/>
                  <a:pt x="248" y="647"/>
                  <a:pt x="180" y="692"/>
                </a:cubicBezTo>
                <a:cubicBezTo>
                  <a:pt x="113" y="591"/>
                  <a:pt x="30" y="488"/>
                  <a:pt x="0" y="368"/>
                </a:cubicBezTo>
                <a:cubicBezTo>
                  <a:pt x="40" y="247"/>
                  <a:pt x="70" y="273"/>
                  <a:pt x="204" y="236"/>
                </a:cubicBezTo>
                <a:cubicBezTo>
                  <a:pt x="344" y="244"/>
                  <a:pt x="484" y="250"/>
                  <a:pt x="624" y="260"/>
                </a:cubicBezTo>
                <a:cubicBezTo>
                  <a:pt x="644" y="262"/>
                  <a:pt x="670" y="258"/>
                  <a:pt x="684" y="272"/>
                </a:cubicBezTo>
                <a:cubicBezTo>
                  <a:pt x="717" y="305"/>
                  <a:pt x="756" y="392"/>
                  <a:pt x="756" y="392"/>
                </a:cubicBezTo>
                <a:cubicBezTo>
                  <a:pt x="765" y="429"/>
                  <a:pt x="792" y="462"/>
                  <a:pt x="792" y="500"/>
                </a:cubicBezTo>
                <a:cubicBezTo>
                  <a:pt x="792" y="583"/>
                  <a:pt x="667" y="605"/>
                  <a:pt x="612" y="632"/>
                </a:cubicBezTo>
                <a:cubicBezTo>
                  <a:pt x="577" y="702"/>
                  <a:pt x="554" y="741"/>
                  <a:pt x="492" y="788"/>
                </a:cubicBezTo>
                <a:cubicBezTo>
                  <a:pt x="468" y="776"/>
                  <a:pt x="440" y="770"/>
                  <a:pt x="420" y="752"/>
                </a:cubicBezTo>
                <a:cubicBezTo>
                  <a:pt x="298" y="644"/>
                  <a:pt x="526" y="647"/>
                  <a:pt x="564" y="644"/>
                </a:cubicBezTo>
                <a:cubicBezTo>
                  <a:pt x="633" y="610"/>
                  <a:pt x="639" y="578"/>
                  <a:pt x="672" y="512"/>
                </a:cubicBezTo>
                <a:cubicBezTo>
                  <a:pt x="668" y="492"/>
                  <a:pt x="668" y="471"/>
                  <a:pt x="660" y="452"/>
                </a:cubicBezTo>
                <a:cubicBezTo>
                  <a:pt x="635" y="397"/>
                  <a:pt x="548" y="375"/>
                  <a:pt x="492" y="356"/>
                </a:cubicBezTo>
                <a:cubicBezTo>
                  <a:pt x="318" y="369"/>
                  <a:pt x="335" y="345"/>
                  <a:pt x="240" y="464"/>
                </a:cubicBezTo>
                <a:cubicBezTo>
                  <a:pt x="218" y="551"/>
                  <a:pt x="191" y="611"/>
                  <a:pt x="276" y="668"/>
                </a:cubicBezTo>
                <a:cubicBezTo>
                  <a:pt x="298" y="735"/>
                  <a:pt x="413" y="803"/>
                  <a:pt x="480" y="848"/>
                </a:cubicBezTo>
                <a:cubicBezTo>
                  <a:pt x="516" y="832"/>
                  <a:pt x="558" y="825"/>
                  <a:pt x="588" y="800"/>
                </a:cubicBezTo>
                <a:cubicBezTo>
                  <a:pt x="634" y="761"/>
                  <a:pt x="657" y="619"/>
                  <a:pt x="672" y="560"/>
                </a:cubicBezTo>
                <a:cubicBezTo>
                  <a:pt x="661" y="516"/>
                  <a:pt x="661" y="466"/>
                  <a:pt x="636" y="428"/>
                </a:cubicBezTo>
                <a:cubicBezTo>
                  <a:pt x="608" y="386"/>
                  <a:pt x="556" y="371"/>
                  <a:pt x="516" y="344"/>
                </a:cubicBezTo>
                <a:cubicBezTo>
                  <a:pt x="462" y="236"/>
                  <a:pt x="525" y="370"/>
                  <a:pt x="468" y="200"/>
                </a:cubicBezTo>
                <a:cubicBezTo>
                  <a:pt x="464" y="188"/>
                  <a:pt x="456" y="164"/>
                  <a:pt x="456" y="16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1339850" y="5016500"/>
            <a:ext cx="374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210" tIns="41605" rIns="83210" bIns="41605"/>
          <a:lstStyle/>
          <a:p>
            <a:endParaRPr lang="en-US" altLang="en-US" sz="2400"/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1412875" y="4479925"/>
            <a:ext cx="1816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210" tIns="41605" rIns="83210" bIns="41605"/>
          <a:lstStyle/>
          <a:p>
            <a:pPr algn="ctr"/>
            <a:r>
              <a:rPr lang="en-US" altLang="en-US" sz="1400">
                <a:solidFill>
                  <a:srgbClr val="000000"/>
                </a:solidFill>
              </a:rPr>
              <a:t>	ori</a:t>
            </a:r>
          </a:p>
          <a:p>
            <a:pPr algn="ctr"/>
            <a:r>
              <a:rPr lang="en-US" altLang="en-US" sz="1400" i="1">
                <a:solidFill>
                  <a:srgbClr val="000000"/>
                </a:solidFill>
              </a:rPr>
              <a:t>(Agrobacterium</a:t>
            </a:r>
            <a:r>
              <a:rPr lang="en-US" altLang="en-US">
                <a:solidFill>
                  <a:srgbClr val="000000"/>
                </a:solidFill>
              </a:rPr>
              <a:t>)</a:t>
            </a:r>
            <a:endParaRPr lang="en-US" altLang="en-US" sz="2400"/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2808288" y="3214688"/>
            <a:ext cx="6111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solidFill>
                  <a:srgbClr val="000000"/>
                </a:solidFill>
              </a:rPr>
              <a:t>RB</a:t>
            </a:r>
            <a:endParaRPr lang="en-US" altLang="en-US" sz="240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1187450" y="3143250"/>
            <a:ext cx="1779588" cy="157321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2108200" y="2852738"/>
            <a:ext cx="4095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solidFill>
                  <a:srgbClr val="000000"/>
                </a:solidFill>
              </a:rPr>
              <a:t>LB</a:t>
            </a:r>
            <a:endParaRPr lang="en-US" altLang="en-US" sz="2400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2225675" y="3089275"/>
            <a:ext cx="96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2813050" y="3387725"/>
            <a:ext cx="6032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1695450" y="3573463"/>
            <a:ext cx="8604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solidFill>
                  <a:srgbClr val="000000"/>
                </a:solidFill>
              </a:rPr>
              <a:t>T-DNA</a:t>
            </a:r>
            <a:endParaRPr lang="en-US" altLang="en-US" sz="240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490788" y="4498975"/>
            <a:ext cx="155575" cy="149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635250" y="44243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/>
          </a:p>
        </p:txBody>
      </p:sp>
      <p:sp>
        <p:nvSpPr>
          <p:cNvPr id="62" name="Arc 61"/>
          <p:cNvSpPr>
            <a:spLocks/>
          </p:cNvSpPr>
          <p:nvPr/>
        </p:nvSpPr>
        <p:spPr bwMode="auto">
          <a:xfrm rot="693644">
            <a:off x="2125663" y="3192463"/>
            <a:ext cx="677862" cy="674687"/>
          </a:xfrm>
          <a:custGeom>
            <a:avLst/>
            <a:gdLst>
              <a:gd name="G0" fmla="+- 4304 0 0"/>
              <a:gd name="G1" fmla="+- 21600 0 0"/>
              <a:gd name="G2" fmla="+- 21600 0 0"/>
              <a:gd name="T0" fmla="*/ 0 w 20917"/>
              <a:gd name="T1" fmla="*/ 433 h 21600"/>
              <a:gd name="T2" fmla="*/ 20917 w 20917"/>
              <a:gd name="T3" fmla="*/ 7796 h 21600"/>
              <a:gd name="T4" fmla="*/ 4304 w 2091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17" h="21600" fill="none" extrusionOk="0">
                <a:moveTo>
                  <a:pt x="0" y="433"/>
                </a:moveTo>
                <a:cubicBezTo>
                  <a:pt x="1416" y="145"/>
                  <a:pt x="2858" y="-1"/>
                  <a:pt x="4304" y="0"/>
                </a:cubicBezTo>
                <a:cubicBezTo>
                  <a:pt x="10725" y="0"/>
                  <a:pt x="16813" y="2856"/>
                  <a:pt x="20917" y="7795"/>
                </a:cubicBezTo>
              </a:path>
              <a:path w="20917" h="21600" stroke="0" extrusionOk="0">
                <a:moveTo>
                  <a:pt x="0" y="433"/>
                </a:moveTo>
                <a:cubicBezTo>
                  <a:pt x="1416" y="145"/>
                  <a:pt x="2858" y="-1"/>
                  <a:pt x="4304" y="0"/>
                </a:cubicBezTo>
                <a:cubicBezTo>
                  <a:pt x="10725" y="0"/>
                  <a:pt x="16813" y="2856"/>
                  <a:pt x="20917" y="7795"/>
                </a:cubicBezTo>
                <a:lnTo>
                  <a:pt x="4304" y="21600"/>
                </a:lnTo>
                <a:close/>
              </a:path>
            </a:pathLst>
          </a:custGeom>
          <a:noFill/>
          <a:ln w="889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270000" y="4265613"/>
            <a:ext cx="155575" cy="147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536700" y="3751263"/>
            <a:ext cx="1038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1800" b="1">
                <a:solidFill>
                  <a:srgbClr val="0000FF"/>
                </a:solidFill>
              </a:rPr>
              <a:t>Binary vector</a:t>
            </a:r>
            <a:endParaRPr lang="en-US" altLang="en-US" sz="1800"/>
          </a:p>
        </p:txBody>
      </p:sp>
      <p:sp>
        <p:nvSpPr>
          <p:cNvPr id="65" name="Arc 64"/>
          <p:cNvSpPr>
            <a:spLocks/>
          </p:cNvSpPr>
          <p:nvPr/>
        </p:nvSpPr>
        <p:spPr bwMode="auto">
          <a:xfrm rot="804125">
            <a:off x="2278063" y="3175000"/>
            <a:ext cx="168275" cy="6746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5170"/>
              <a:gd name="T1" fmla="*/ 0 h 21600"/>
              <a:gd name="T2" fmla="*/ 5170 w 5170"/>
              <a:gd name="T3" fmla="*/ 628 h 21600"/>
              <a:gd name="T4" fmla="*/ 0 w 51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70" h="21600" fill="none" extrusionOk="0">
                <a:moveTo>
                  <a:pt x="-1" y="0"/>
                </a:moveTo>
                <a:cubicBezTo>
                  <a:pt x="1742" y="0"/>
                  <a:pt x="3478" y="210"/>
                  <a:pt x="5170" y="627"/>
                </a:cubicBezTo>
              </a:path>
              <a:path w="5170" h="21600" stroke="0" extrusionOk="0">
                <a:moveTo>
                  <a:pt x="-1" y="0"/>
                </a:moveTo>
                <a:cubicBezTo>
                  <a:pt x="1742" y="0"/>
                  <a:pt x="3478" y="210"/>
                  <a:pt x="5170" y="627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6" name="Arc 65"/>
          <p:cNvSpPr>
            <a:spLocks/>
          </p:cNvSpPr>
          <p:nvPr/>
        </p:nvSpPr>
        <p:spPr bwMode="auto">
          <a:xfrm rot="1992701">
            <a:off x="2392363" y="3249613"/>
            <a:ext cx="138112" cy="673100"/>
          </a:xfrm>
          <a:custGeom>
            <a:avLst/>
            <a:gdLst>
              <a:gd name="G0" fmla="+- 0 0 0"/>
              <a:gd name="G1" fmla="+- 21599 0 0"/>
              <a:gd name="G2" fmla="+- 21600 0 0"/>
              <a:gd name="T0" fmla="*/ 213 w 4222"/>
              <a:gd name="T1" fmla="*/ 0 h 21599"/>
              <a:gd name="T2" fmla="*/ 4222 w 4222"/>
              <a:gd name="T3" fmla="*/ 416 h 21599"/>
              <a:gd name="T4" fmla="*/ 0 w 4222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2" h="21599" fill="none" extrusionOk="0">
                <a:moveTo>
                  <a:pt x="212" y="0"/>
                </a:moveTo>
                <a:cubicBezTo>
                  <a:pt x="1559" y="13"/>
                  <a:pt x="2901" y="152"/>
                  <a:pt x="4222" y="415"/>
                </a:cubicBezTo>
              </a:path>
              <a:path w="4222" h="21599" stroke="0" extrusionOk="0">
                <a:moveTo>
                  <a:pt x="212" y="0"/>
                </a:moveTo>
                <a:cubicBezTo>
                  <a:pt x="1559" y="13"/>
                  <a:pt x="2901" y="152"/>
                  <a:pt x="4222" y="415"/>
                </a:cubicBezTo>
                <a:lnTo>
                  <a:pt x="0" y="21599"/>
                </a:lnTo>
                <a:close/>
              </a:path>
            </a:pathLst>
          </a:cu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2651125" y="2276475"/>
            <a:ext cx="625475" cy="1027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" name="Arc 67"/>
          <p:cNvSpPr>
            <a:spLocks/>
          </p:cNvSpPr>
          <p:nvPr/>
        </p:nvSpPr>
        <p:spPr bwMode="auto">
          <a:xfrm rot="5400000">
            <a:off x="2551112" y="3646488"/>
            <a:ext cx="131763" cy="700088"/>
          </a:xfrm>
          <a:custGeom>
            <a:avLst/>
            <a:gdLst>
              <a:gd name="G0" fmla="+- 0 0 0"/>
              <a:gd name="G1" fmla="+- 21599 0 0"/>
              <a:gd name="G2" fmla="+- 21600 0 0"/>
              <a:gd name="T0" fmla="*/ 213 w 4222"/>
              <a:gd name="T1" fmla="*/ 0 h 21599"/>
              <a:gd name="T2" fmla="*/ 4222 w 4222"/>
              <a:gd name="T3" fmla="*/ 416 h 21599"/>
              <a:gd name="T4" fmla="*/ 0 w 4222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2" h="21599" fill="none" extrusionOk="0">
                <a:moveTo>
                  <a:pt x="212" y="0"/>
                </a:moveTo>
                <a:cubicBezTo>
                  <a:pt x="1559" y="13"/>
                  <a:pt x="2901" y="152"/>
                  <a:pt x="4222" y="415"/>
                </a:cubicBezTo>
              </a:path>
              <a:path w="4222" h="21599" stroke="0" extrusionOk="0">
                <a:moveTo>
                  <a:pt x="212" y="0"/>
                </a:moveTo>
                <a:cubicBezTo>
                  <a:pt x="1559" y="13"/>
                  <a:pt x="2901" y="152"/>
                  <a:pt x="4222" y="415"/>
                </a:cubicBezTo>
                <a:lnTo>
                  <a:pt x="0" y="21599"/>
                </a:lnTo>
                <a:close/>
              </a:path>
            </a:pathLst>
          </a:cu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2484438" y="1773238"/>
            <a:ext cx="0" cy="1430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132138" y="1916113"/>
            <a:ext cx="725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Kan</a:t>
            </a:r>
            <a:r>
              <a:rPr lang="en-US" altLang="en-US" sz="1800" b="1" baseline="30000"/>
              <a:t>R</a:t>
            </a:r>
            <a:endParaRPr lang="en-AU" altLang="en-US" sz="1800" b="1" baseline="30000"/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 flipH="1">
            <a:off x="2987675" y="4005263"/>
            <a:ext cx="504825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419475" y="3716338"/>
            <a:ext cx="923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Bacterial </a:t>
            </a:r>
          </a:p>
          <a:p>
            <a:r>
              <a:rPr lang="en-US" altLang="en-US" sz="1400"/>
              <a:t>selection</a:t>
            </a:r>
            <a:endParaRPr lang="en-AU" altLang="en-US" sz="1400" baseline="30000"/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525463" y="4198938"/>
            <a:ext cx="11969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210" tIns="41605" rIns="83210" bIns="41605"/>
          <a:lstStyle/>
          <a:p>
            <a:pPr algn="ctr"/>
            <a:r>
              <a:rPr lang="en-US" altLang="en-US" sz="1400">
                <a:solidFill>
                  <a:srgbClr val="000000"/>
                </a:solidFill>
              </a:rPr>
              <a:t>ori</a:t>
            </a:r>
          </a:p>
          <a:p>
            <a:pPr algn="ctr"/>
            <a:r>
              <a:rPr lang="en-US" altLang="en-US" sz="1400" i="1">
                <a:solidFill>
                  <a:srgbClr val="000000"/>
                </a:solidFill>
              </a:rPr>
              <a:t>E. coli</a:t>
            </a:r>
            <a:endParaRPr lang="en-US" altLang="en-US" sz="2400"/>
          </a:p>
        </p:txBody>
      </p:sp>
      <p:pic>
        <p:nvPicPr>
          <p:cNvPr id="74" name="Picture 74" descr="Fig6"/>
          <p:cNvPicPr>
            <a:picLocks noChangeAspect="1" noChangeArrowheads="1"/>
          </p:cNvPicPr>
          <p:nvPr/>
        </p:nvPicPr>
        <p:blipFill>
          <a:blip r:embed="rId3" cstate="print">
            <a:lum bright="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240213"/>
            <a:ext cx="1828800" cy="26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6" descr="Fig6"/>
          <p:cNvPicPr>
            <a:picLocks noChangeAspect="1" noChangeArrowheads="1"/>
          </p:cNvPicPr>
          <p:nvPr/>
        </p:nvPicPr>
        <p:blipFill>
          <a:blip r:embed="rId3">
            <a:lum bright="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2" b="66464"/>
          <a:stretch>
            <a:fillRect/>
          </a:stretch>
        </p:blipFill>
        <p:spPr bwMode="auto">
          <a:xfrm>
            <a:off x="5195888" y="4578350"/>
            <a:ext cx="433387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529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81" name="Picture 5" descr="nrg982-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r="6944" b="8015"/>
          <a:stretch>
            <a:fillRect/>
          </a:stretch>
        </p:blipFill>
        <p:spPr bwMode="auto">
          <a:xfrm>
            <a:off x="101600" y="3327400"/>
            <a:ext cx="8966200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782" name="Rectangle 6"/>
          <p:cNvSpPr>
            <a:spLocks noGrp="1" noChangeArrowheads="1"/>
          </p:cNvSpPr>
          <p:nvPr>
            <p:ph type="title"/>
          </p:nvPr>
        </p:nvSpPr>
        <p:spPr>
          <a:xfrm>
            <a:off x="212725" y="215900"/>
            <a:ext cx="8728075" cy="381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RNAi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technology – variable but related phenotype</a:t>
            </a:r>
          </a:p>
        </p:txBody>
      </p:sp>
      <p:pic>
        <p:nvPicPr>
          <p:cNvPr id="331784" name="Picture 8" descr="tpj1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2" b="60045"/>
          <a:stretch>
            <a:fillRect/>
          </a:stretch>
        </p:blipFill>
        <p:spPr bwMode="auto">
          <a:xfrm>
            <a:off x="171450" y="1276350"/>
            <a:ext cx="8712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98425" y="865188"/>
            <a:ext cx="759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 sz="2400"/>
              <a:t>Different degrees of silencing – e.g. chalcone synthase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98425" y="2897188"/>
            <a:ext cx="732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 sz="2400" dirty="0"/>
              <a:t>Different patterns of silencing – </a:t>
            </a:r>
            <a:r>
              <a:rPr lang="en-AU" altLang="en-US" sz="2400" dirty="0" err="1"/>
              <a:t>phytoene</a:t>
            </a:r>
            <a:r>
              <a:rPr lang="en-AU" altLang="en-US" sz="2400" dirty="0"/>
              <a:t> </a:t>
            </a:r>
            <a:r>
              <a:rPr lang="en-AU" altLang="en-US" sz="2400" dirty="0" err="1"/>
              <a:t>desaturase</a:t>
            </a:r>
            <a:endParaRPr lang="en-AU" altLang="en-US" sz="2400" dirty="0"/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98425" y="5881688"/>
            <a:ext cx="904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AU" altLang="en-US" sz="2400"/>
              <a:t>Always need multiple transgenic lines (with similar phenotypes) to confirm a role for your gene of interest. </a:t>
            </a:r>
          </a:p>
        </p:txBody>
      </p:sp>
    </p:spTree>
    <p:extLst>
      <p:ext uri="{BB962C8B-B14F-4D97-AF65-F5344CB8AC3E}">
        <p14:creationId xmlns:p14="http://schemas.microsoft.com/office/powerpoint/2010/main" val="27565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Pros vs Cons of </a:t>
            </a:r>
            <a:r>
              <a:rPr lang="en-AU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RNAi</a:t>
            </a:r>
            <a:r>
              <a:rPr lang="en-AU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AU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6510" y="1810481"/>
            <a:ext cx="748388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Range of expression levels – position of T-DNA in the genome</a:t>
            </a:r>
          </a:p>
          <a:p>
            <a:pPr algn="just"/>
            <a:endParaRPr lang="en-AU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AU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Choose conserved region - target gene families or redundant family members</a:t>
            </a:r>
          </a:p>
          <a:p>
            <a:pPr algn="just"/>
            <a:endParaRPr lang="en-A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Possible off-target effects</a:t>
            </a:r>
          </a:p>
          <a:p>
            <a:pPr algn="just"/>
            <a:endParaRPr lang="en-AU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AU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be unstable/ chimeric </a:t>
            </a:r>
            <a:endParaRPr lang="en-A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58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iRNA</a:t>
            </a:r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therapeutics</a:t>
            </a:r>
            <a:br>
              <a:rPr lang="en-A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 potential as a therapeutic tool: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iRNA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-based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therapeutics are under development for the treatment of diseases ranging from viral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infections,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 to hereditary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disorders</a:t>
            </a:r>
            <a:r>
              <a:rPr lang="en-AU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and cancers.</a:t>
            </a:r>
          </a:p>
          <a:p>
            <a:pPr algn="just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safe and effective delivery methods: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Polymers, lipids, peptides, antibodies and other small molecules.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Cytotoxicity and off-target effects need to be overcome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Organismic complexity scales with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ncDNA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content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Blba</a:t>
            </a:r>
          </a:p>
          <a:p>
            <a:r>
              <a:rPr lang="en-US" smtClean="0"/>
              <a:t>Bla </a:t>
            </a:r>
            <a:endParaRPr lang="en-US" dirty="0"/>
          </a:p>
        </p:txBody>
      </p:sp>
      <p:pic>
        <p:nvPicPr>
          <p:cNvPr id="6" name="Picture 5" descr="scalewithncDN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896" y="1412776"/>
            <a:ext cx="8301568" cy="4845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247" y="6536377"/>
            <a:ext cx="52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Mattick</a:t>
            </a:r>
            <a:r>
              <a:rPr lang="en-US" b="0" dirty="0"/>
              <a:t>, J. S. (2011). </a:t>
            </a:r>
            <a:r>
              <a:rPr lang="en-US" b="0" dirty="0" smtClean="0"/>
              <a:t>FEBS </a:t>
            </a:r>
            <a:r>
              <a:rPr lang="en-US" b="0" dirty="0"/>
              <a:t>letters, 585(11), 1600–1616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167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4335" y="118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Number of protein coding genes is not correlated with organismic complexity</a:t>
            </a:r>
            <a:endParaRPr lang="en-US" altLang="en-US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8079" y="3933056"/>
            <a:ext cx="43180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≈ 25,000 protein coding genes.</a:t>
            </a:r>
          </a:p>
          <a:p>
            <a:pPr algn="just">
              <a:lnSpc>
                <a:spcPct val="90000"/>
              </a:lnSpc>
            </a:pPr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100,000,000,000,000 cells.</a:t>
            </a:r>
          </a:p>
          <a:p>
            <a:pPr algn="just">
              <a:lnSpc>
                <a:spcPct val="90000"/>
              </a:lnSpc>
            </a:pPr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E.g. 44 facial muscles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n-AU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5000 facial expressions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26079" y="3933056"/>
            <a:ext cx="3822700" cy="203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Arial" charset="0"/>
              </a:rPr>
              <a:t>Worm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cs typeface="Arial" charset="0"/>
              </a:rPr>
              <a:t>≈ </a:t>
            </a:r>
            <a:r>
              <a:rPr lang="en-US" altLang="en-US" sz="2400" dirty="0">
                <a:cs typeface="Arial" charset="0"/>
              </a:rPr>
              <a:t>25,000 protein coding </a:t>
            </a:r>
            <a:r>
              <a:rPr lang="en-US" altLang="en-US" sz="2400" dirty="0" smtClean="0">
                <a:cs typeface="Arial" charset="0"/>
              </a:rPr>
              <a:t>genes.</a:t>
            </a:r>
            <a:endParaRPr lang="en-US" altLang="en-US" sz="2400" dirty="0">
              <a:cs typeface="Arial" charset="0"/>
            </a:endParaRPr>
          </a:p>
          <a:p>
            <a:pPr algn="just"/>
            <a:r>
              <a:rPr lang="en-AU" altLang="en-US" sz="2400" dirty="0">
                <a:cs typeface="Arial" charset="0"/>
              </a:rPr>
              <a:t>1000 </a:t>
            </a:r>
            <a:r>
              <a:rPr lang="en-AU" altLang="en-US" sz="2400" dirty="0" smtClean="0">
                <a:cs typeface="Arial" charset="0"/>
              </a:rPr>
              <a:t>cells.</a:t>
            </a:r>
            <a:endParaRPr lang="en-US" altLang="en-US" sz="2400" dirty="0">
              <a:cs typeface="Arial" charset="0"/>
            </a:endParaRPr>
          </a:p>
          <a:p>
            <a:endParaRPr lang="en-US" altLang="en-US" sz="2400" dirty="0"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9085" y="5986958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</a:t>
            </a:r>
            <a:r>
              <a:rPr lang="en-AU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non-coding </a:t>
            </a:r>
            <a:r>
              <a:rPr lang="en-AU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 underlie this complexity?</a:t>
            </a:r>
            <a:br>
              <a:rPr lang="en-AU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http://biology.anu.edu.au/directory/MugShot.php?id=65842&amp;name=tony_millar&amp;internal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1754"/>
            <a:ext cx="17240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openwetware.org/images/e/ed/Caenorhabditis_ma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79" y="1285105"/>
            <a:ext cx="2739792" cy="25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74" y="260648"/>
            <a:ext cx="8867328" cy="11430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refined central dogma of molecular biology (v2.0</a:t>
            </a: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4211960" y="3574146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61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endParaRPr lang="en-US" altLang="en-US" sz="1800" b="1" dirty="0">
              <a:solidFill>
                <a:srgbClr val="2614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4025900" y="5318125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61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273415" name="Line 7"/>
          <p:cNvSpPr>
            <a:spLocks noChangeShapeType="1"/>
          </p:cNvSpPr>
          <p:nvPr/>
        </p:nvSpPr>
        <p:spPr bwMode="auto">
          <a:xfrm>
            <a:off x="4603750" y="2438400"/>
            <a:ext cx="0" cy="827088"/>
          </a:xfrm>
          <a:prstGeom prst="lin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4605338" y="4244459"/>
            <a:ext cx="0" cy="827088"/>
          </a:xfrm>
          <a:prstGeom prst="lin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1840437" y="3465875"/>
            <a:ext cx="18688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Infrastructural:</a:t>
            </a:r>
          </a:p>
          <a:p>
            <a:r>
              <a:rPr lang="en-US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rRNA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 rot="5400000">
            <a:off x="3904458" y="3571736"/>
            <a:ext cx="0" cy="449263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3" name="Text Box 45"/>
          <p:cNvSpPr txBox="1">
            <a:spLocks noChangeArrowheads="1"/>
          </p:cNvSpPr>
          <p:nvPr/>
        </p:nvSpPr>
        <p:spPr bwMode="auto">
          <a:xfrm>
            <a:off x="4205288" y="1704975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61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</a:p>
        </p:txBody>
      </p:sp>
      <p:sp>
        <p:nvSpPr>
          <p:cNvPr id="273454" name="Line 46"/>
          <p:cNvSpPr>
            <a:spLocks noChangeShapeType="1"/>
          </p:cNvSpPr>
          <p:nvPr/>
        </p:nvSpPr>
        <p:spPr bwMode="auto">
          <a:xfrm>
            <a:off x="5072063" y="1925638"/>
            <a:ext cx="3773487" cy="0"/>
          </a:xfrm>
          <a:prstGeom prst="lin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5" name="Line 47"/>
          <p:cNvSpPr>
            <a:spLocks noChangeShapeType="1"/>
          </p:cNvSpPr>
          <p:nvPr/>
        </p:nvSpPr>
        <p:spPr bwMode="auto">
          <a:xfrm>
            <a:off x="395288" y="1920875"/>
            <a:ext cx="3802062" cy="0"/>
          </a:xfrm>
          <a:prstGeom prst="lin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6" name="Rectangle 48"/>
          <p:cNvSpPr>
            <a:spLocks noChangeArrowheads="1"/>
          </p:cNvSpPr>
          <p:nvPr/>
        </p:nvSpPr>
        <p:spPr bwMode="auto">
          <a:xfrm>
            <a:off x="885825" y="1814513"/>
            <a:ext cx="784225" cy="204787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7" name="Rectangle 49"/>
          <p:cNvSpPr>
            <a:spLocks noChangeArrowheads="1"/>
          </p:cNvSpPr>
          <p:nvPr/>
        </p:nvSpPr>
        <p:spPr bwMode="auto">
          <a:xfrm>
            <a:off x="5497513" y="1814513"/>
            <a:ext cx="784225" cy="204787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8" name="Rectangle 50"/>
          <p:cNvSpPr>
            <a:spLocks noChangeArrowheads="1"/>
          </p:cNvSpPr>
          <p:nvPr/>
        </p:nvSpPr>
        <p:spPr bwMode="auto">
          <a:xfrm>
            <a:off x="7983538" y="1814513"/>
            <a:ext cx="784225" cy="204787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59" name="Text Box 51"/>
          <p:cNvSpPr txBox="1">
            <a:spLocks noChangeArrowheads="1"/>
          </p:cNvSpPr>
          <p:nvPr/>
        </p:nvSpPr>
        <p:spPr bwMode="auto">
          <a:xfrm>
            <a:off x="2227263" y="5400675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</a:p>
        </p:txBody>
      </p:sp>
      <p:sp>
        <p:nvSpPr>
          <p:cNvPr id="273460" name="Line 52"/>
          <p:cNvSpPr>
            <a:spLocks noChangeShapeType="1"/>
          </p:cNvSpPr>
          <p:nvPr/>
        </p:nvSpPr>
        <p:spPr bwMode="auto">
          <a:xfrm rot="5400000">
            <a:off x="3785394" y="5342732"/>
            <a:ext cx="0" cy="449262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61" name="Text Box 53"/>
          <p:cNvSpPr txBox="1">
            <a:spLocks noChangeArrowheads="1"/>
          </p:cNvSpPr>
          <p:nvPr/>
        </p:nvSpPr>
        <p:spPr bwMode="auto">
          <a:xfrm>
            <a:off x="5859319" y="5390356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</a:p>
        </p:txBody>
      </p:sp>
      <p:sp>
        <p:nvSpPr>
          <p:cNvPr id="273462" name="Line 54"/>
          <p:cNvSpPr>
            <a:spLocks noChangeShapeType="1"/>
          </p:cNvSpPr>
          <p:nvPr/>
        </p:nvSpPr>
        <p:spPr bwMode="auto">
          <a:xfrm rot="16200000" flipH="1">
            <a:off x="5480844" y="5349082"/>
            <a:ext cx="0" cy="449262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63" name="Line 55"/>
          <p:cNvSpPr>
            <a:spLocks noChangeShapeType="1"/>
          </p:cNvSpPr>
          <p:nvPr/>
        </p:nvSpPr>
        <p:spPr bwMode="auto">
          <a:xfrm flipH="1">
            <a:off x="4605338" y="5773738"/>
            <a:ext cx="0" cy="449262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64" name="Text Box 56"/>
          <p:cNvSpPr txBox="1">
            <a:spLocks noChangeArrowheads="1"/>
          </p:cNvSpPr>
          <p:nvPr/>
        </p:nvSpPr>
        <p:spPr bwMode="auto">
          <a:xfrm>
            <a:off x="3970338" y="62992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Catalytic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3508" y="2661694"/>
            <a:ext cx="17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6066" y="4409666"/>
            <a:ext cx="18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 rot="16200000" flipH="1">
            <a:off x="5224890" y="3564410"/>
            <a:ext cx="0" cy="449262"/>
          </a:xfrm>
          <a:prstGeom prst="line">
            <a:avLst/>
          </a:prstGeom>
          <a:noFill/>
          <a:ln w="57150">
            <a:solidFill>
              <a:srgbClr val="2614A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859319" y="3394003"/>
            <a:ext cx="1593001" cy="9233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non-coding RNAs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96319" y="1916832"/>
            <a:ext cx="7635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93279" y="1916832"/>
            <a:ext cx="7635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548294" y="2019300"/>
            <a:ext cx="0" cy="1374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44208" y="2019300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5449521" y="1373188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Chromatin structure	</a:t>
            </a: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6596488" y="2478338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Transcription	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21744" y="4627728"/>
            <a:ext cx="15504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21744" y="4509120"/>
            <a:ext cx="0" cy="269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6552220" y="4325764"/>
            <a:ext cx="22279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RNA </a:t>
            </a:r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stability</a:t>
            </a:r>
          </a:p>
          <a:p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RNA processing</a:t>
            </a:r>
          </a:p>
          <a:p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Translation</a:t>
            </a:r>
            <a:r>
              <a:rPr lang="en-US" alt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72200" y="4409666"/>
            <a:ext cx="0" cy="234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Lecture Outline</a:t>
            </a:r>
            <a:endParaRPr lang="en-A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A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I: An overview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RNA interference and pathway components;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Short interfering RNAs (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siRNAs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Biogenesis and functions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Application;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II: MicroRNAs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Biogenesis and functions;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identification;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study;</a:t>
            </a:r>
            <a:endParaRPr lang="en-AU" sz="2000" dirty="0" smtClean="0"/>
          </a:p>
          <a:p>
            <a:endParaRPr lang="en-AU" sz="2000" dirty="0" smtClean="0"/>
          </a:p>
          <a:p>
            <a:endParaRPr lang="en-AU" sz="2000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92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429000"/>
            <a:ext cx="8229600" cy="1143000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have a taste of small RNAs. </a:t>
            </a:r>
            <a:b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A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7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3116</Words>
  <Application>Microsoft Office PowerPoint</Application>
  <PresentationFormat>On-screen Show (4:3)</PresentationFormat>
  <Paragraphs>537</Paragraphs>
  <Slides>45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Small Regulatory RNA I   </vt:lpstr>
      <vt:lpstr>Central dogma of molecular biology (v1.0) </vt:lpstr>
      <vt:lpstr>Junk DNA?</vt:lpstr>
      <vt:lpstr>PowerPoint Presentation</vt:lpstr>
      <vt:lpstr>PowerPoint Presentation</vt:lpstr>
      <vt:lpstr>PowerPoint Presentation</vt:lpstr>
      <vt:lpstr>A refined central dogma of molecular biology (v2.0)</vt:lpstr>
      <vt:lpstr>Lecture Outline</vt:lpstr>
      <vt:lpstr>Let’s have a taste of small RNAs.   </vt:lpstr>
      <vt:lpstr>PowerPoint Presentation</vt:lpstr>
      <vt:lpstr>Manipulation of chalcone synthase expression to modify pigmentation</vt:lpstr>
      <vt:lpstr>Manipulation of CHS in petunia</vt:lpstr>
      <vt:lpstr>The sense gene construct also inhibits endogenous CHS expression – Co-suppression</vt:lpstr>
      <vt:lpstr>PowerPoint Presentation</vt:lpstr>
      <vt:lpstr>PowerPoint Presentation</vt:lpstr>
      <vt:lpstr>Small RNAs (sRNAs) are gene silencing intermediate</vt:lpstr>
      <vt:lpstr>PowerPoint Presentation</vt:lpstr>
      <vt:lpstr>PowerPoint Presentation</vt:lpstr>
      <vt:lpstr>Dicer : A portal into RNA silencing</vt:lpstr>
      <vt:lpstr>ARGONAUTE (AGO): At the core of RNA silencing</vt:lpstr>
      <vt:lpstr>The two main classes of small RNAs</vt:lpstr>
      <vt:lpstr>MiRNAs and siRNAs are processed by related but different DCL proteins</vt:lpstr>
      <vt:lpstr>MiRNAs and siRNAs associate with several AGO proteins</vt:lpstr>
      <vt:lpstr>PowerPoint Presentation</vt:lpstr>
      <vt:lpstr>Chromatin condensation and DNA methylation</vt:lpstr>
      <vt:lpstr>Extensive DNA methylation is found in the heterochromatic regions </vt:lpstr>
      <vt:lpstr>PowerPoint Presentation</vt:lpstr>
      <vt:lpstr>PowerPoint Presentation</vt:lpstr>
      <vt:lpstr>PowerPoint Presentation</vt:lpstr>
      <vt:lpstr>PowerPoint Presentation</vt:lpstr>
      <vt:lpstr>Plants can recover from viral infection and become resistant</vt:lpstr>
      <vt:lpstr>Plants can recover from viral infection and become resistant</vt:lpstr>
      <vt:lpstr>PowerPoint Presentation</vt:lpstr>
      <vt:lpstr>siRNA production mutants are more susceptible to viral disease</vt:lpstr>
      <vt:lpstr>Virus infection causes systemic siRNA accumulation</vt:lpstr>
      <vt:lpstr>Systemic silencing is enhanced by signal amplification</vt:lpstr>
      <vt:lpstr>Viruses have suppressor proteins that interfere with RNA silencing</vt:lpstr>
      <vt:lpstr>Silencing of transgenes</vt:lpstr>
      <vt:lpstr>Co-suppression is a consequence of siRNA production</vt:lpstr>
      <vt:lpstr>SiRNAs – Genomic Defenders</vt:lpstr>
      <vt:lpstr>PowerPoint Presentation</vt:lpstr>
      <vt:lpstr>PowerPoint Presentation</vt:lpstr>
      <vt:lpstr>RNAi technology – variable but related phenotype</vt:lpstr>
      <vt:lpstr>PowerPoint Presentation</vt:lpstr>
      <vt:lpstr>SiRNA therapeutics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BIOL3161 Non-coding RNA Lectures</dc:title>
  <dc:creator>Junyan Li</dc:creator>
  <cp:lastModifiedBy>Junyan Li</cp:lastModifiedBy>
  <cp:revision>219</cp:revision>
  <cp:lastPrinted>2014-03-11T23:11:10Z</cp:lastPrinted>
  <dcterms:created xsi:type="dcterms:W3CDTF">2014-02-24T05:05:39Z</dcterms:created>
  <dcterms:modified xsi:type="dcterms:W3CDTF">2014-03-11T23:12:59Z</dcterms:modified>
</cp:coreProperties>
</file>