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7" r:id="rId2"/>
    <p:sldId id="258" r:id="rId3"/>
    <p:sldId id="260" r:id="rId4"/>
    <p:sldId id="259"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9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C081F75-2029-48C7-8E1F-7743081C2628}" type="datetimeFigureOut">
              <a:rPr lang="en-US" smtClean="0"/>
              <a:t>8/16/2016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84148A6-7A19-4C27-B332-27125E2F351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C081F75-2029-48C7-8E1F-7743081C2628}" type="datetimeFigureOut">
              <a:rPr lang="en-US" smtClean="0"/>
              <a:t>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148A6-7A19-4C27-B332-27125E2F35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C081F75-2029-48C7-8E1F-7743081C2628}" type="datetimeFigureOut">
              <a:rPr lang="en-US" smtClean="0"/>
              <a:t>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148A6-7A19-4C27-B332-27125E2F351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C081F75-2029-48C7-8E1F-7743081C2628}" type="datetimeFigureOut">
              <a:rPr lang="en-US" smtClean="0"/>
              <a:t>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148A6-7A19-4C27-B332-27125E2F35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C081F75-2029-48C7-8E1F-7743081C2628}" type="datetimeFigureOut">
              <a:rPr lang="en-US" smtClean="0"/>
              <a:t>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148A6-7A19-4C27-B332-27125E2F351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C081F75-2029-48C7-8E1F-7743081C2628}" type="datetimeFigureOut">
              <a:rPr lang="en-US" smtClean="0"/>
              <a:t>8/16/2016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4148A6-7A19-4C27-B332-27125E2F351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C081F75-2029-48C7-8E1F-7743081C2628}" type="datetimeFigureOut">
              <a:rPr lang="en-US" smtClean="0"/>
              <a:t>8/16/2016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4148A6-7A19-4C27-B332-27125E2F351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C081F75-2029-48C7-8E1F-7743081C2628}" type="datetimeFigureOut">
              <a:rPr lang="en-US" smtClean="0"/>
              <a:t>8/16/2016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4148A6-7A19-4C27-B332-27125E2F351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081F75-2029-48C7-8E1F-7743081C2628}" type="datetimeFigureOut">
              <a:rPr lang="en-US" smtClean="0"/>
              <a:t>8/16/2016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4148A6-7A19-4C27-B332-27125E2F351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C081F75-2029-48C7-8E1F-7743081C2628}" type="datetimeFigureOut">
              <a:rPr lang="en-US" smtClean="0"/>
              <a:t>8/16/2016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4148A6-7A19-4C27-B332-27125E2F351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C081F75-2029-48C7-8E1F-7743081C2628}" type="datetimeFigureOut">
              <a:rPr lang="en-US" smtClean="0"/>
              <a:t>8/16/2016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84148A6-7A19-4C27-B332-27125E2F351C}"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C081F75-2029-48C7-8E1F-7743081C2628}" type="datetimeFigureOut">
              <a:rPr lang="en-US" smtClean="0"/>
              <a:t>8/16/2016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84148A6-7A19-4C27-B332-27125E2F351C}"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vi.wikipedia.org/wiki/Si%C3%AAu_v%C4%83n_b%E1%BA%A3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609600"/>
          </a:xfrm>
        </p:spPr>
        <p:txBody>
          <a:bodyPr>
            <a:noAutofit/>
          </a:bodyPr>
          <a:lstStyle/>
          <a:p>
            <a:pPr algn="ctr"/>
            <a:r>
              <a:rPr lang="en-US" sz="4000" b="1" dirty="0"/>
              <a:t>HTML </a:t>
            </a:r>
            <a:r>
              <a:rPr lang="en-US" sz="4000" b="1" dirty="0" err="1"/>
              <a:t>là</a:t>
            </a:r>
            <a:r>
              <a:rPr lang="en-US" sz="4000" b="1" dirty="0"/>
              <a:t> </a:t>
            </a:r>
            <a:r>
              <a:rPr lang="en-US" sz="4000" b="1" dirty="0" err="1"/>
              <a:t>gì</a:t>
            </a:r>
            <a:r>
              <a:rPr lang="en-US" sz="4000" b="1" dirty="0"/>
              <a:t>?</a:t>
            </a:r>
          </a:p>
        </p:txBody>
      </p:sp>
      <p:sp>
        <p:nvSpPr>
          <p:cNvPr id="3" name="Content Placeholder 2"/>
          <p:cNvSpPr>
            <a:spLocks noGrp="1"/>
          </p:cNvSpPr>
          <p:nvPr>
            <p:ph idx="1"/>
          </p:nvPr>
        </p:nvSpPr>
        <p:spPr>
          <a:xfrm>
            <a:off x="533400" y="1600200"/>
            <a:ext cx="8229600" cy="4953000"/>
          </a:xfrm>
        </p:spPr>
        <p:txBody>
          <a:bodyPr/>
          <a:lstStyle/>
          <a:p>
            <a:r>
              <a:rPr lang="en-US" dirty="0">
                <a:latin typeface="Times New Roman" panose="02020603050405020304" pitchFamily="18" charset="0"/>
                <a:cs typeface="Times New Roman" panose="02020603050405020304" pitchFamily="18" charset="0"/>
              </a:rPr>
              <a:t>HTML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HyperText</a:t>
            </a:r>
            <a:r>
              <a:rPr lang="en-US" b="1" dirty="0">
                <a:latin typeface="Times New Roman" panose="02020603050405020304" pitchFamily="18" charset="0"/>
                <a:cs typeface="Times New Roman" panose="02020603050405020304" pitchFamily="18" charset="0"/>
              </a:rPr>
              <a:t> Markup </a:t>
            </a:r>
            <a:r>
              <a:rPr lang="en-US" b="1" dirty="0" smtClean="0">
                <a:latin typeface="Times New Roman" panose="02020603050405020304" pitchFamily="18" charset="0"/>
                <a:cs typeface="Times New Roman" panose="02020603050405020304" pitchFamily="18" charset="0"/>
              </a:rPr>
              <a:t>Language </a:t>
            </a:r>
            <a:r>
              <a:rPr lang="vi-VN" dirty="0" smtClean="0">
                <a:latin typeface="Times New Roman" panose="02020603050405020304" pitchFamily="18" charset="0"/>
                <a:cs typeface="Times New Roman" panose="02020603050405020304" pitchFamily="18" charset="0"/>
              </a:rPr>
              <a:t>(</a:t>
            </a:r>
            <a:r>
              <a:rPr lang="vi-VN" dirty="0">
                <a:latin typeface="Times New Roman" panose="02020603050405020304" pitchFamily="18" charset="0"/>
                <a:cs typeface="Times New Roman" panose="02020603050405020304" pitchFamily="18" charset="0"/>
              </a:rPr>
              <a:t>dịch là Ngôn ngữ đánh dấu </a:t>
            </a:r>
            <a:r>
              <a:rPr lang="vi-VN" dirty="0">
                <a:latin typeface="Times New Roman" panose="02020603050405020304" pitchFamily="18" charset="0"/>
                <a:cs typeface="Times New Roman" panose="02020603050405020304" pitchFamily="18" charset="0"/>
                <a:hlinkClick r:id="rId2" tooltip="Siêu văn bản - Wikipedia"/>
              </a:rPr>
              <a:t>siêu văn bản</a:t>
            </a:r>
            <a:r>
              <a:rPr lang="vi-VN" dirty="0">
                <a:latin typeface="Times New Roman" panose="02020603050405020304" pitchFamily="18" charset="0"/>
                <a:cs typeface="Times New Roman" panose="02020603050405020304" pitchFamily="18" charset="0"/>
              </a:rPr>
              <a:t>) được sử dụng để tạo một trang web, trên một website có thể sẽ chứa nhiều trang và mỗi trang được quy ra là một tài liệu </a:t>
            </a:r>
            <a:r>
              <a:rPr lang="vi-VN" dirty="0" smtClean="0">
                <a:latin typeface="Times New Roman" panose="02020603050405020304" pitchFamily="18" charset="0"/>
                <a:cs typeface="Times New Roman" panose="02020603050405020304" pitchFamily="18" charset="0"/>
              </a:rPr>
              <a:t>HTML</a:t>
            </a:r>
            <a:r>
              <a:rPr lang="en-US" dirty="0" smtClean="0">
                <a:latin typeface="Times New Roman" panose="02020603050405020304" pitchFamily="18" charset="0"/>
                <a:cs typeface="Times New Roman" panose="02020603050405020304" pitchFamily="18" charset="0"/>
              </a:rPr>
              <a:t>.</a:t>
            </a:r>
          </a:p>
          <a:p>
            <a:r>
              <a:rPr lang="vi-VN" dirty="0"/>
              <a:t>Một tập tin HTML sẽ bao gồm các phần tử HTML và được lưu lại dưới đuôi </a:t>
            </a:r>
            <a:r>
              <a:rPr lang="vi-VN" dirty="0" smtClean="0"/>
              <a:t>mở </a:t>
            </a:r>
            <a:r>
              <a:rPr lang="vi-VN" dirty="0"/>
              <a:t>rộng là </a:t>
            </a:r>
            <a:r>
              <a:rPr lang="vi-VN" b="1" dirty="0"/>
              <a:t>.html</a:t>
            </a:r>
            <a:r>
              <a:rPr lang="vi-VN" dirty="0"/>
              <a:t> hoặc </a:t>
            </a:r>
            <a:r>
              <a:rPr lang="vi-VN" b="1" dirty="0"/>
              <a:t>.</a:t>
            </a:r>
            <a:r>
              <a:rPr lang="vi-VN" b="1" dirty="0" smtClean="0"/>
              <a:t>htm</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3375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vi-VN" sz="4000" b="1" dirty="0"/>
              <a:t>HTML được xử lý ra sao?</a:t>
            </a:r>
            <a:r>
              <a:rPr lang="vi-VN" b="1" dirty="0"/>
              <a:t/>
            </a:r>
            <a:br>
              <a:rPr lang="vi-VN" b="1" dirty="0"/>
            </a:br>
            <a:endParaRPr lang="en-US" dirty="0"/>
          </a:p>
        </p:txBody>
      </p:sp>
      <p:sp>
        <p:nvSpPr>
          <p:cNvPr id="3" name="Content Placeholder 2"/>
          <p:cNvSpPr>
            <a:spLocks noGrp="1"/>
          </p:cNvSpPr>
          <p:nvPr>
            <p:ph idx="1"/>
          </p:nvPr>
        </p:nvSpPr>
        <p:spPr/>
        <p:txBody>
          <a:bodyPr>
            <a:normAutofit/>
          </a:bodyPr>
          <a:lstStyle/>
          <a:p>
            <a:r>
              <a:rPr lang="vi-VN" sz="3200" dirty="0"/>
              <a:t>Khi một tập tin HTML được hình thành, việc xử lý nó sẽ do trình duyệt web đảm nhận. Trình duyệt sẽ đóng vai trò đọc hiểu nội dung HTML từ các thẻ bên trong và sẽ chuyển sang dạng văn bản đã được đánh dấu để đọc, nghe hoặc hiểu (do các bot máy tính hiểu</a:t>
            </a:r>
            <a:r>
              <a:rPr lang="vi-VN" sz="3200" dirty="0" smtClean="0"/>
              <a:t>).</a:t>
            </a:r>
            <a:endParaRPr lang="en-US" sz="3200" dirty="0" smtClean="0"/>
          </a:p>
          <a:p>
            <a:r>
              <a:rPr lang="en-US" sz="3200" dirty="0" err="1" smtClean="0"/>
              <a:t>Trình</a:t>
            </a:r>
            <a:r>
              <a:rPr lang="en-US" sz="3200" dirty="0" smtClean="0"/>
              <a:t> </a:t>
            </a:r>
            <a:r>
              <a:rPr lang="en-US" sz="3200" dirty="0" err="1" smtClean="0"/>
              <a:t>duyệt</a:t>
            </a:r>
            <a:r>
              <a:rPr lang="en-US" sz="3200" dirty="0" smtClean="0"/>
              <a:t> </a:t>
            </a:r>
            <a:r>
              <a:rPr lang="en-US" sz="3200" dirty="0" err="1" smtClean="0"/>
              <a:t>sẽ</a:t>
            </a:r>
            <a:r>
              <a:rPr lang="en-US" sz="3200" dirty="0" smtClean="0"/>
              <a:t> </a:t>
            </a:r>
            <a:r>
              <a:rPr lang="en-US" sz="3200" dirty="0" err="1" smtClean="0"/>
              <a:t>xử</a:t>
            </a:r>
            <a:r>
              <a:rPr lang="en-US" sz="3200" dirty="0" smtClean="0"/>
              <a:t> </a:t>
            </a:r>
            <a:r>
              <a:rPr lang="en-US" sz="3200" dirty="0" err="1" smtClean="0"/>
              <a:t>lý</a:t>
            </a:r>
            <a:r>
              <a:rPr lang="en-US" sz="3200" dirty="0" smtClean="0"/>
              <a:t> </a:t>
            </a:r>
            <a:r>
              <a:rPr lang="en-US" sz="3200" dirty="0" err="1" smtClean="0"/>
              <a:t>tập</a:t>
            </a:r>
            <a:r>
              <a:rPr lang="en-US" sz="3200" dirty="0" smtClean="0"/>
              <a:t> tin HTML </a:t>
            </a:r>
            <a:r>
              <a:rPr lang="en-US" sz="3200" dirty="0" err="1" smtClean="0"/>
              <a:t>theo</a:t>
            </a:r>
            <a:r>
              <a:rPr lang="en-US" sz="3200" dirty="0" smtClean="0"/>
              <a:t> </a:t>
            </a:r>
            <a:r>
              <a:rPr lang="en-US" sz="3200" dirty="0" err="1" smtClean="0"/>
              <a:t>thứ</a:t>
            </a:r>
            <a:r>
              <a:rPr lang="en-US" sz="3200" dirty="0" smtClean="0"/>
              <a:t> </a:t>
            </a:r>
            <a:r>
              <a:rPr lang="en-US" sz="3200" dirty="0" err="1" smtClean="0"/>
              <a:t>tự</a:t>
            </a:r>
            <a:r>
              <a:rPr lang="en-US" sz="3200" dirty="0" smtClean="0"/>
              <a:t> </a:t>
            </a:r>
            <a:r>
              <a:rPr lang="en-US" sz="3200" dirty="0" err="1" smtClean="0"/>
              <a:t>từ</a:t>
            </a:r>
            <a:r>
              <a:rPr lang="en-US" sz="3200" dirty="0" smtClean="0"/>
              <a:t> </a:t>
            </a:r>
            <a:r>
              <a:rPr lang="en-US" sz="3200" dirty="0" err="1" smtClean="0"/>
              <a:t>trên</a:t>
            </a:r>
            <a:r>
              <a:rPr lang="en-US" sz="3200" dirty="0" smtClean="0"/>
              <a:t> </a:t>
            </a:r>
            <a:r>
              <a:rPr lang="en-US" sz="3200" dirty="0" err="1" smtClean="0"/>
              <a:t>xuống</a:t>
            </a:r>
            <a:r>
              <a:rPr lang="en-US" sz="3200" dirty="0" smtClean="0"/>
              <a:t> </a:t>
            </a:r>
            <a:r>
              <a:rPr lang="en-US" sz="3200" dirty="0" err="1" smtClean="0"/>
              <a:t>dưới</a:t>
            </a:r>
            <a:r>
              <a:rPr lang="en-US" sz="3200" dirty="0" smtClean="0"/>
              <a:t> – </a:t>
            </a:r>
            <a:r>
              <a:rPr lang="en-US" sz="3200" dirty="0" err="1" smtClean="0"/>
              <a:t>từ</a:t>
            </a:r>
            <a:r>
              <a:rPr lang="en-US" sz="3200" dirty="0" smtClean="0"/>
              <a:t> </a:t>
            </a:r>
            <a:r>
              <a:rPr lang="en-US" sz="3200" dirty="0" err="1" smtClean="0"/>
              <a:t>trái</a:t>
            </a:r>
            <a:r>
              <a:rPr lang="en-US" sz="3200" dirty="0" smtClean="0"/>
              <a:t> qua </a:t>
            </a:r>
            <a:r>
              <a:rPr lang="en-US" sz="3200" dirty="0" err="1" smtClean="0"/>
              <a:t>phải</a:t>
            </a:r>
            <a:r>
              <a:rPr lang="en-US" sz="3200" dirty="0" smtClean="0"/>
              <a:t>.</a:t>
            </a:r>
            <a:endParaRPr lang="en-US" sz="3200" dirty="0"/>
          </a:p>
        </p:txBody>
      </p:sp>
    </p:spTree>
    <p:extLst>
      <p:ext uri="{BB962C8B-B14F-4D97-AF65-F5344CB8AC3E}">
        <p14:creationId xmlns:p14="http://schemas.microsoft.com/office/powerpoint/2010/main" val="2395852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vi-VN" sz="3600" b="1" dirty="0"/>
              <a:t>HTML đóng vai trò gì trong website?</a:t>
            </a:r>
            <a:r>
              <a:rPr lang="vi-VN" b="1" dirty="0"/>
              <a:t/>
            </a:r>
            <a:br>
              <a:rPr lang="vi-VN" b="1" dirty="0"/>
            </a:br>
            <a:endParaRPr lang="en-US" dirty="0"/>
          </a:p>
        </p:txBody>
      </p:sp>
      <p:sp>
        <p:nvSpPr>
          <p:cNvPr id="3" name="Content Placeholder 2"/>
          <p:cNvSpPr>
            <a:spLocks noGrp="1"/>
          </p:cNvSpPr>
          <p:nvPr>
            <p:ph idx="1"/>
          </p:nvPr>
        </p:nvSpPr>
        <p:spPr/>
        <p:txBody>
          <a:bodyPr>
            <a:normAutofit lnSpcReduction="10000"/>
          </a:bodyPr>
          <a:lstStyle/>
          <a:p>
            <a:r>
              <a:rPr lang="vi-VN" sz="1800" dirty="0"/>
              <a:t>HTML là một ngôn ngữ đánh dấu siêu văn bản nên nó sẽ có vai trò xây dựng cấu trúc siêu văn bản trên một website, hoặc khai báo các tập tin kỹ thuật số (media) như hình ảnh, video, </a:t>
            </a:r>
            <a:r>
              <a:rPr lang="vi-VN" sz="1800" dirty="0" smtClean="0"/>
              <a:t>nhạc…</a:t>
            </a:r>
            <a:r>
              <a:rPr lang="en-US" sz="1800" dirty="0" smtClean="0"/>
              <a:t>.</a:t>
            </a:r>
          </a:p>
          <a:p>
            <a:r>
              <a:rPr lang="vi-VN" sz="1800" dirty="0"/>
              <a:t>Điều đó không có nghĩa là chỉ sử dụng HTML để tạo ra một website mà HTML chỉ đóng một vai trò hình thành trên </a:t>
            </a:r>
            <a:r>
              <a:rPr lang="vi-VN" sz="1800" dirty="0" smtClean="0"/>
              <a:t>website</a:t>
            </a:r>
            <a:endParaRPr lang="en-US" sz="1800" dirty="0" smtClean="0"/>
          </a:p>
          <a:p>
            <a:r>
              <a:rPr lang="vi-VN" sz="1800" dirty="0"/>
              <a:t>Ví dụ một website </a:t>
            </a:r>
            <a:r>
              <a:rPr lang="vi-VN" sz="1800" dirty="0" smtClean="0"/>
              <a:t>sẽ </a:t>
            </a:r>
            <a:r>
              <a:rPr lang="vi-VN" sz="1800" dirty="0"/>
              <a:t>được hình thành bởi:</a:t>
            </a:r>
          </a:p>
          <a:p>
            <a:r>
              <a:rPr lang="vi-VN" sz="1800" b="1" dirty="0"/>
              <a:t>HTML</a:t>
            </a:r>
            <a:r>
              <a:rPr lang="vi-VN" sz="1800" dirty="0"/>
              <a:t> – Xây dựng cấu trúc và định dạng các siêu văn bản.</a:t>
            </a:r>
          </a:p>
          <a:p>
            <a:r>
              <a:rPr lang="vi-VN" sz="1800" b="1" dirty="0"/>
              <a:t>CSS</a:t>
            </a:r>
            <a:r>
              <a:rPr lang="vi-VN" sz="1800" dirty="0"/>
              <a:t> – Định dạng các siêu văn bản dạng thô tạo ra từ HTML thành một bố cục website, có màu sắc, ảnh nền,….</a:t>
            </a:r>
          </a:p>
          <a:p>
            <a:r>
              <a:rPr lang="vi-VN" sz="1800" b="1" dirty="0"/>
              <a:t>Javascript</a:t>
            </a:r>
            <a:r>
              <a:rPr lang="vi-VN" sz="1800" dirty="0"/>
              <a:t> – Tạo ra các sự kiện tương tác với hành vi của người dùng (ví dụ nhấp vào ảnh trên nó sẽ có hiệu ứng phóng to).</a:t>
            </a:r>
          </a:p>
          <a:p>
            <a:r>
              <a:rPr lang="vi-VN" sz="1800" b="1" dirty="0"/>
              <a:t>PHP</a:t>
            </a:r>
            <a:r>
              <a:rPr lang="vi-VN" sz="1800" dirty="0"/>
              <a:t> – Ngôn ngữ lập trình để xử lý và trao đổi dữ liệu giữa máy chủ đến trình duyệt (ví dụ như các bài viết sẽ được lưu trong máy chủ).</a:t>
            </a:r>
          </a:p>
          <a:p>
            <a:r>
              <a:rPr lang="vi-VN" sz="1800" b="1" dirty="0"/>
              <a:t>MySQL</a:t>
            </a:r>
            <a:r>
              <a:rPr lang="vi-VN" sz="1800" dirty="0"/>
              <a:t> – Hệ quản trị cơ sở dữ liệu truy vấn có cấu trúc (SQL – ví dụ như các bài viết sẽ được lưu lại với dạng dữ liệu SQL).</a:t>
            </a:r>
          </a:p>
          <a:p>
            <a:endParaRPr lang="en-US" sz="1800" dirty="0"/>
          </a:p>
        </p:txBody>
      </p:sp>
    </p:spTree>
    <p:extLst>
      <p:ext uri="{BB962C8B-B14F-4D97-AF65-F5344CB8AC3E}">
        <p14:creationId xmlns:p14="http://schemas.microsoft.com/office/powerpoint/2010/main" val="2536643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vi-VN" sz="4000" b="1" dirty="0"/>
              <a:t>Cấu trúc một đoạn HTML</a:t>
            </a:r>
            <a:r>
              <a:rPr lang="vi-VN" b="1" dirty="0"/>
              <a:t/>
            </a:r>
            <a:br>
              <a:rPr lang="vi-VN" b="1" dirty="0"/>
            </a:br>
            <a:endParaRPr lang="en-US" dirty="0"/>
          </a:p>
        </p:txBody>
      </p:sp>
      <p:sp>
        <p:nvSpPr>
          <p:cNvPr id="3" name="Content Placeholder 2"/>
          <p:cNvSpPr>
            <a:spLocks noGrp="1"/>
          </p:cNvSpPr>
          <p:nvPr>
            <p:ph idx="1"/>
          </p:nvPr>
        </p:nvSpPr>
        <p:spPr/>
        <p:txBody>
          <a:bodyPr>
            <a:normAutofit fontScale="85000" lnSpcReduction="20000"/>
          </a:bodyPr>
          <a:lstStyle/>
          <a:p>
            <a:pPr fontAlgn="base">
              <a:buFont typeface="Arial" panose="020B0604020202020204" pitchFamily="34" charset="0"/>
              <a:buChar char="•"/>
            </a:pPr>
            <a:r>
              <a:rPr lang="en-US" dirty="0"/>
              <a:t>&lt;!DOCTYPE html&gt;</a:t>
            </a:r>
          </a:p>
          <a:p>
            <a:pPr fontAlgn="base">
              <a:buFont typeface="Arial" panose="020B0604020202020204" pitchFamily="34" charset="0"/>
              <a:buChar char="•"/>
            </a:pPr>
            <a:r>
              <a:rPr lang="en-US" dirty="0"/>
              <a:t>&lt;html&gt;</a:t>
            </a:r>
          </a:p>
          <a:p>
            <a:pPr fontAlgn="base">
              <a:buFont typeface="Arial" panose="020B0604020202020204" pitchFamily="34" charset="0"/>
              <a:buChar char="•"/>
            </a:pPr>
            <a:r>
              <a:rPr lang="en-US" dirty="0"/>
              <a:t>    &lt;head&gt;</a:t>
            </a:r>
          </a:p>
          <a:p>
            <a:pPr fontAlgn="base">
              <a:buFont typeface="Arial" panose="020B0604020202020204" pitchFamily="34" charset="0"/>
              <a:buChar char="•"/>
            </a:pPr>
            <a:r>
              <a:rPr lang="en-US" dirty="0"/>
              <a:t>        &lt;title&gt;Page Title&lt;/title&gt;</a:t>
            </a:r>
          </a:p>
          <a:p>
            <a:pPr fontAlgn="base">
              <a:buFont typeface="Arial" panose="020B0604020202020204" pitchFamily="34" charset="0"/>
              <a:buChar char="•"/>
            </a:pPr>
            <a:r>
              <a:rPr lang="en-US" dirty="0"/>
              <a:t>    &lt;/head&gt;</a:t>
            </a:r>
          </a:p>
          <a:p>
            <a:pPr fontAlgn="base">
              <a:buFont typeface="Arial" panose="020B0604020202020204" pitchFamily="34" charset="0"/>
              <a:buChar char="•"/>
            </a:pPr>
            <a:r>
              <a:rPr lang="en-US" dirty="0"/>
              <a:t>    &lt;body&gt;</a:t>
            </a:r>
          </a:p>
          <a:p>
            <a:pPr fontAlgn="base">
              <a:buFont typeface="Arial" panose="020B0604020202020204" pitchFamily="34" charset="0"/>
              <a:buChar char="•"/>
            </a:pPr>
            <a:r>
              <a:rPr lang="en-US" dirty="0"/>
              <a:t> </a:t>
            </a:r>
          </a:p>
          <a:p>
            <a:pPr fontAlgn="base">
              <a:buFont typeface="Arial" panose="020B0604020202020204" pitchFamily="34" charset="0"/>
              <a:buChar char="•"/>
            </a:pPr>
            <a:r>
              <a:rPr lang="en-US" dirty="0"/>
              <a:t>        &lt;h1&gt;My First Heading&lt;/h1&gt;</a:t>
            </a:r>
          </a:p>
          <a:p>
            <a:pPr fontAlgn="base">
              <a:buFont typeface="Arial" panose="020B0604020202020204" pitchFamily="34" charset="0"/>
              <a:buChar char="•"/>
            </a:pPr>
            <a:r>
              <a:rPr lang="en-US" dirty="0"/>
              <a:t>        &lt;p&gt;My first paragraph.&lt;/p&gt;</a:t>
            </a:r>
          </a:p>
          <a:p>
            <a:pPr fontAlgn="base">
              <a:buFont typeface="Arial" panose="020B0604020202020204" pitchFamily="34" charset="0"/>
              <a:buChar char="•"/>
            </a:pPr>
            <a:r>
              <a:rPr lang="en-US" dirty="0"/>
              <a:t> </a:t>
            </a:r>
          </a:p>
          <a:p>
            <a:pPr fontAlgn="base">
              <a:buFont typeface="Arial" panose="020B0604020202020204" pitchFamily="34" charset="0"/>
              <a:buChar char="•"/>
            </a:pPr>
            <a:r>
              <a:rPr lang="en-US" dirty="0"/>
              <a:t>    &lt;/body&gt;</a:t>
            </a:r>
          </a:p>
          <a:p>
            <a:pPr fontAlgn="base">
              <a:buFont typeface="Arial" panose="020B0604020202020204" pitchFamily="34" charset="0"/>
              <a:buChar char="•"/>
            </a:pPr>
            <a:r>
              <a:rPr lang="en-US" dirty="0"/>
              <a:t>&lt;/html&gt;</a:t>
            </a:r>
          </a:p>
          <a:p>
            <a:endParaRPr lang="en-US" dirty="0"/>
          </a:p>
        </p:txBody>
      </p:sp>
    </p:spTree>
    <p:extLst>
      <p:ext uri="{BB962C8B-B14F-4D97-AF65-F5344CB8AC3E}">
        <p14:creationId xmlns:p14="http://schemas.microsoft.com/office/powerpoint/2010/main" val="1186552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pPr algn="ctr"/>
            <a:r>
              <a:rPr lang="en-US" sz="4000" dirty="0" err="1" smtClean="0"/>
              <a:t>Bố</a:t>
            </a:r>
            <a:r>
              <a:rPr lang="en-US" sz="4000" dirty="0" smtClean="0"/>
              <a:t> </a:t>
            </a:r>
            <a:r>
              <a:rPr lang="en-US" sz="4000" dirty="0" err="1" smtClean="0"/>
              <a:t>cục</a:t>
            </a:r>
            <a:r>
              <a:rPr lang="en-US" sz="4000" dirty="0" smtClean="0"/>
              <a:t> </a:t>
            </a:r>
            <a:r>
              <a:rPr lang="en-US" sz="4000" dirty="0" err="1" smtClean="0"/>
              <a:t>cơ</a:t>
            </a:r>
            <a:r>
              <a:rPr lang="en-US" sz="4000" dirty="0" smtClean="0"/>
              <a:t> </a:t>
            </a:r>
            <a:r>
              <a:rPr lang="en-US" sz="4000" dirty="0" err="1" smtClean="0"/>
              <a:t>bản</a:t>
            </a:r>
            <a:r>
              <a:rPr lang="en-US" sz="4000" dirty="0" smtClean="0"/>
              <a:t> </a:t>
            </a:r>
            <a:r>
              <a:rPr lang="en-US" sz="4000" dirty="0" err="1" smtClean="0"/>
              <a:t>của</a:t>
            </a:r>
            <a:r>
              <a:rPr lang="en-US" sz="4000" dirty="0" smtClean="0"/>
              <a:t> website</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6262" y="1828800"/>
            <a:ext cx="8262938" cy="4343400"/>
          </a:xfrm>
        </p:spPr>
      </p:pic>
    </p:spTree>
    <p:extLst>
      <p:ext uri="{BB962C8B-B14F-4D97-AF65-F5344CB8AC3E}">
        <p14:creationId xmlns:p14="http://schemas.microsoft.com/office/powerpoint/2010/main" val="9474455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TotalTime>
  <Words>223</Words>
  <Application>Microsoft Office PowerPoint</Application>
  <PresentationFormat>On-screen Show (4:3)</PresentationFormat>
  <Paragraphs>29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Flow</vt:lpstr>
      <vt:lpstr>HTML là gì?</vt:lpstr>
      <vt:lpstr>HTML được xử lý ra sao? </vt:lpstr>
      <vt:lpstr>HTML đóng vai trò gì trong website? </vt:lpstr>
      <vt:lpstr>Cấu trúc một đoạn HTML </vt:lpstr>
      <vt:lpstr>Bố cục cơ bản của website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là gì?</dc:title>
  <dc:creator>MT662</dc:creator>
  <cp:lastModifiedBy>MT662</cp:lastModifiedBy>
  <cp:revision>15</cp:revision>
  <dcterms:created xsi:type="dcterms:W3CDTF">2016-08-16T06:18:28Z</dcterms:created>
  <dcterms:modified xsi:type="dcterms:W3CDTF">2016-08-16T06:43:00Z</dcterms:modified>
</cp:coreProperties>
</file>