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7" r:id="rId28"/>
    <p:sldId id="288" r:id="rId29"/>
    <p:sldId id="289" r:id="rId30"/>
    <p:sldId id="290" r:id="rId31"/>
    <p:sldId id="291" r:id="rId32"/>
    <p:sldId id="281" r:id="rId33"/>
    <p:sldId id="282" r:id="rId34"/>
    <p:sldId id="283" r:id="rId35"/>
    <p:sldId id="284" r:id="rId36"/>
    <p:sldId id="285" r:id="rId37"/>
    <p:sldId id="292" r:id="rId38"/>
    <p:sldId id="293" r:id="rId39"/>
    <p:sldId id="297" r:id="rId40"/>
    <p:sldId id="295" r:id="rId41"/>
    <p:sldId id="296" r:id="rId42"/>
    <p:sldId id="298" r:id="rId43"/>
    <p:sldId id="299" r:id="rId44"/>
    <p:sldId id="300" r:id="rId45"/>
    <p:sldId id="294" r:id="rId46"/>
    <p:sldId id="301" r:id="rId47"/>
    <p:sldId id="302" r:id="rId48"/>
    <p:sldId id="303" r:id="rId49"/>
    <p:sldId id="304" r:id="rId50"/>
    <p:sldId id="305" r:id="rId51"/>
    <p:sldId id="306" r:id="rId52"/>
    <p:sldId id="308" r:id="rId53"/>
    <p:sldId id="309" r:id="rId54"/>
    <p:sldId id="310" r:id="rId55"/>
    <p:sldId id="307" r:id="rId56"/>
    <p:sldId id="311" r:id="rId57"/>
    <p:sldId id="312" r:id="rId58"/>
    <p:sldId id="313" r:id="rId59"/>
    <p:sldId id="314" r:id="rId60"/>
    <p:sldId id="315" r:id="rId61"/>
    <p:sldId id="321" r:id="rId62"/>
    <p:sldId id="316" r:id="rId63"/>
    <p:sldId id="317" r:id="rId64"/>
    <p:sldId id="318" r:id="rId65"/>
    <p:sldId id="319" r:id="rId66"/>
    <p:sldId id="324" r:id="rId67"/>
    <p:sldId id="320" r:id="rId68"/>
    <p:sldId id="322" r:id="rId69"/>
    <p:sldId id="323" r:id="rId70"/>
    <p:sldId id="327" r:id="rId71"/>
    <p:sldId id="325" r:id="rId72"/>
    <p:sldId id="32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4" autoAdjust="0"/>
    <p:restoredTop sz="96314" autoAdjust="0"/>
  </p:normalViewPr>
  <p:slideViewPr>
    <p:cSldViewPr>
      <p:cViewPr>
        <p:scale>
          <a:sx n="80" d="100"/>
          <a:sy n="80" d="100"/>
        </p:scale>
        <p:origin x="-1362"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B9606-8339-4280-AA27-B1ED20A34187}" type="datetimeFigureOut">
              <a:rPr lang="en-US" smtClean="0"/>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59429C-8B99-4508-9BF5-AD65BD07EFFE}" type="slidenum">
              <a:rPr lang="en-US" smtClean="0"/>
              <a:t>‹#›</a:t>
            </a:fld>
            <a:endParaRPr lang="en-US"/>
          </a:p>
        </p:txBody>
      </p:sp>
    </p:spTree>
    <p:extLst>
      <p:ext uri="{BB962C8B-B14F-4D97-AF65-F5344CB8AC3E}">
        <p14:creationId xmlns:p14="http://schemas.microsoft.com/office/powerpoint/2010/main" val="50462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59429C-8B99-4508-9BF5-AD65BD07EFFE}" type="slidenum">
              <a:rPr lang="en-US" smtClean="0"/>
              <a:t>55</a:t>
            </a:fld>
            <a:endParaRPr lang="en-US"/>
          </a:p>
        </p:txBody>
      </p:sp>
    </p:spTree>
    <p:extLst>
      <p:ext uri="{BB962C8B-B14F-4D97-AF65-F5344CB8AC3E}">
        <p14:creationId xmlns:p14="http://schemas.microsoft.com/office/powerpoint/2010/main" val="265131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CA662DA-9895-411C-88E1-3B246CF11F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9F8E08-A28E-4763-9913-E7F24876C114}"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CA662DA-9895-411C-88E1-3B246CF11F6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9F8E08-A28E-4763-9913-E7F24876C114}" type="datetimeFigureOut">
              <a:rPr lang="en-US" smtClean="0"/>
              <a:pPr/>
              <a:t>11/26/2016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CA662DA-9895-411C-88E1-3B246CF11F6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php.net/manual/en/ref.var.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freetuts.net/khai-bao-bien-va-hang-so-trong-php-2.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freetuts.net/bai-04-vong-lap-trong-python-685.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inhvienit.net/goto/?http://www.faqs.org/rfcs/rfc2396"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freetuts.net/phuong-thuc-get-va-post-trong-php-19.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1219200"/>
          </a:xfrm>
        </p:spPr>
        <p:txBody>
          <a:bodyPr>
            <a:normAutofit/>
          </a:bodyPr>
          <a:lstStyle/>
          <a:p>
            <a:pPr algn="ctr"/>
            <a:r>
              <a:rPr lang="en-US" err="1" smtClean="0">
                <a:latin typeface="Times New Roman" panose="02020603050405020304" pitchFamily="18" charset="0"/>
                <a:cs typeface="Times New Roman" panose="02020603050405020304" pitchFamily="18" charset="0"/>
              </a:rPr>
              <a:t>Lập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PHP</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l"/>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88910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smtClean="0"/>
              <a:t>Các</a:t>
            </a:r>
            <a:r>
              <a:rPr lang="en-US" smtClean="0"/>
              <a:t> </a:t>
            </a:r>
            <a:r>
              <a:rPr lang="en-US" err="1" smtClean="0"/>
              <a:t>kiểu</a:t>
            </a:r>
            <a:r>
              <a:rPr lang="en-US" smtClean="0"/>
              <a:t> </a:t>
            </a:r>
            <a:r>
              <a:rPr lang="en-US" err="1" smtClean="0"/>
              <a:t>dữ</a:t>
            </a:r>
            <a:r>
              <a:rPr lang="en-US" smtClean="0"/>
              <a:t> </a:t>
            </a:r>
            <a:r>
              <a:rPr lang="en-US" err="1" smtClean="0"/>
              <a:t>liệu</a:t>
            </a:r>
            <a:r>
              <a:rPr lang="en-US" smtClean="0"/>
              <a:t> </a:t>
            </a:r>
            <a:r>
              <a:rPr lang="en-US" err="1" smtClean="0"/>
              <a:t>trong</a:t>
            </a:r>
            <a:r>
              <a:rPr lang="en-US" smtClean="0"/>
              <a:t> </a:t>
            </a:r>
            <a:r>
              <a:rPr lang="en-US" err="1" smtClean="0"/>
              <a:t>php</a:t>
            </a:r>
            <a:endParaRPr lang="en-US"/>
          </a:p>
        </p:txBody>
      </p:sp>
      <p:sp>
        <p:nvSpPr>
          <p:cNvPr id="3" name="Content Placeholder 2"/>
          <p:cNvSpPr>
            <a:spLocks noGrp="1"/>
          </p:cNvSpPr>
          <p:nvPr>
            <p:ph idx="1"/>
          </p:nvPr>
        </p:nvSpPr>
        <p:spPr/>
        <p:txBody>
          <a:bodyPr>
            <a:normAutofit fontScale="92500" lnSpcReduction="20000"/>
          </a:bodyPr>
          <a:lstStyle/>
          <a:p>
            <a:r>
              <a:rPr lang="en-US" b="1" i="1" smtClean="0"/>
              <a:t>PHP </a:t>
            </a:r>
            <a:r>
              <a:rPr lang="en-US" b="1" i="1" err="1" smtClean="0"/>
              <a:t>là</a:t>
            </a:r>
            <a:r>
              <a:rPr lang="en-US" b="1" i="1" smtClean="0"/>
              <a:t> </a:t>
            </a:r>
            <a:r>
              <a:rPr lang="en-US" b="1" i="1" err="1" smtClean="0"/>
              <a:t>ngôn</a:t>
            </a:r>
            <a:r>
              <a:rPr lang="en-US" b="1" i="1" smtClean="0"/>
              <a:t> </a:t>
            </a:r>
            <a:r>
              <a:rPr lang="en-US" b="1" i="1" err="1" smtClean="0"/>
              <a:t>ngữ</a:t>
            </a:r>
            <a:r>
              <a:rPr lang="en-US" b="1" i="1" smtClean="0"/>
              <a:t> </a:t>
            </a:r>
            <a:r>
              <a:rPr lang="en-US" b="1" i="1" err="1" smtClean="0"/>
              <a:t>ko</a:t>
            </a:r>
            <a:r>
              <a:rPr lang="en-US" b="1" i="1" smtClean="0"/>
              <a:t> </a:t>
            </a:r>
            <a:r>
              <a:rPr lang="en-US" b="1" i="1" err="1" smtClean="0"/>
              <a:t>quy</a:t>
            </a:r>
            <a:r>
              <a:rPr lang="en-US" b="1" i="1" smtClean="0"/>
              <a:t> </a:t>
            </a:r>
            <a:r>
              <a:rPr lang="en-US" b="1" i="1" err="1" smtClean="0"/>
              <a:t>định</a:t>
            </a:r>
            <a:r>
              <a:rPr lang="en-US" b="1" i="1" smtClean="0"/>
              <a:t> </a:t>
            </a:r>
            <a:r>
              <a:rPr lang="en-US" b="1" i="1" err="1" smtClean="0"/>
              <a:t>sẵn</a:t>
            </a:r>
            <a:r>
              <a:rPr lang="en-US" b="1" i="1" smtClean="0"/>
              <a:t> </a:t>
            </a:r>
            <a:r>
              <a:rPr lang="en-US" b="1" i="1" err="1" smtClean="0"/>
              <a:t>kiểu</a:t>
            </a:r>
            <a:r>
              <a:rPr lang="en-US" b="1" i="1" smtClean="0"/>
              <a:t> </a:t>
            </a:r>
            <a:r>
              <a:rPr lang="en-US" b="1" i="1" err="1" smtClean="0"/>
              <a:t>dữ</a:t>
            </a:r>
            <a:r>
              <a:rPr lang="en-US" b="1" i="1" smtClean="0"/>
              <a:t> </a:t>
            </a:r>
            <a:r>
              <a:rPr lang="en-US" b="1" i="1" err="1" smtClean="0"/>
              <a:t>liệu</a:t>
            </a:r>
            <a:r>
              <a:rPr lang="en-US" b="1" i="1" smtClean="0"/>
              <a:t> </a:t>
            </a:r>
            <a:r>
              <a:rPr lang="en-US" b="1" i="1" err="1" smtClean="0"/>
              <a:t>cho</a:t>
            </a:r>
            <a:r>
              <a:rPr lang="en-US" b="1" i="1" smtClean="0"/>
              <a:t> </a:t>
            </a:r>
            <a:r>
              <a:rPr lang="en-US" b="1" i="1" err="1" smtClean="0"/>
              <a:t>biến</a:t>
            </a:r>
            <a:r>
              <a:rPr lang="en-US" b="1" i="1" smtClean="0"/>
              <a:t> </a:t>
            </a:r>
            <a:r>
              <a:rPr lang="en-US" b="1" i="1" err="1" smtClean="0"/>
              <a:t>mà</a:t>
            </a:r>
            <a:r>
              <a:rPr lang="en-US" b="1" i="1" smtClean="0"/>
              <a:t> </a:t>
            </a:r>
            <a:r>
              <a:rPr lang="en-US" b="1" i="1" err="1" smtClean="0"/>
              <a:t>biến</a:t>
            </a:r>
            <a:r>
              <a:rPr lang="en-US" b="1" i="1" smtClean="0"/>
              <a:t> </a:t>
            </a:r>
            <a:r>
              <a:rPr lang="en-US" b="1" i="1" err="1" smtClean="0"/>
              <a:t>chỉ</a:t>
            </a:r>
            <a:r>
              <a:rPr lang="en-US" b="1" i="1" smtClean="0"/>
              <a:t> </a:t>
            </a:r>
            <a:r>
              <a:rPr lang="en-US" b="1" i="1" err="1" smtClean="0"/>
              <a:t>nhận</a:t>
            </a:r>
            <a:r>
              <a:rPr lang="en-US" b="1" i="1" smtClean="0"/>
              <a:t> </a:t>
            </a:r>
            <a:r>
              <a:rPr lang="en-US" b="1" i="1" err="1" smtClean="0"/>
              <a:t>kiểu</a:t>
            </a:r>
            <a:r>
              <a:rPr lang="en-US" b="1" i="1" smtClean="0"/>
              <a:t> </a:t>
            </a:r>
            <a:r>
              <a:rPr lang="en-US" b="1" i="1" err="1" smtClean="0"/>
              <a:t>dữ</a:t>
            </a:r>
            <a:r>
              <a:rPr lang="en-US" b="1" i="1" smtClean="0"/>
              <a:t> </a:t>
            </a:r>
            <a:r>
              <a:rPr lang="en-US" b="1" i="1" err="1" smtClean="0"/>
              <a:t>liệu</a:t>
            </a:r>
            <a:r>
              <a:rPr lang="en-US" b="1" i="1" smtClean="0"/>
              <a:t> </a:t>
            </a:r>
            <a:r>
              <a:rPr lang="en-US" b="1" i="1" err="1" smtClean="0"/>
              <a:t>khi</a:t>
            </a:r>
            <a:r>
              <a:rPr lang="en-US" b="1" i="1" smtClean="0"/>
              <a:t> </a:t>
            </a:r>
            <a:r>
              <a:rPr lang="en-US" b="1" i="1" err="1" smtClean="0"/>
              <a:t>được</a:t>
            </a:r>
            <a:r>
              <a:rPr lang="en-US" b="1" i="1" smtClean="0"/>
              <a:t> </a:t>
            </a:r>
            <a:r>
              <a:rPr lang="en-US" b="1" i="1" err="1" smtClean="0"/>
              <a:t>gán</a:t>
            </a:r>
            <a:r>
              <a:rPr lang="en-US" b="1" i="1" smtClean="0"/>
              <a:t> </a:t>
            </a:r>
            <a:r>
              <a:rPr lang="en-US" b="1" i="1" err="1" smtClean="0"/>
              <a:t>giá</a:t>
            </a:r>
            <a:r>
              <a:rPr lang="en-US" b="1" i="1" smtClean="0"/>
              <a:t> </a:t>
            </a:r>
            <a:r>
              <a:rPr lang="en-US" b="1" i="1" err="1" smtClean="0"/>
              <a:t>trị</a:t>
            </a:r>
            <a:r>
              <a:rPr lang="en-US" b="1" i="1" smtClean="0"/>
              <a:t>.</a:t>
            </a:r>
          </a:p>
          <a:p>
            <a:r>
              <a:rPr lang="vi-VN" b="1"/>
              <a:t>Trong php có </a:t>
            </a:r>
            <a:r>
              <a:rPr lang="en-US" b="1" err="1"/>
              <a:t>các</a:t>
            </a:r>
            <a:r>
              <a:rPr lang="vi-VN" b="1"/>
              <a:t> kiểu dữ liệu</a:t>
            </a:r>
            <a:r>
              <a:rPr lang="vi-VN" b="1" smtClean="0"/>
              <a:t>:</a:t>
            </a:r>
            <a:endParaRPr lang="vi-VN"/>
          </a:p>
          <a:p>
            <a:r>
              <a:rPr lang="vi-VN"/>
              <a:t>Kiểu </a:t>
            </a:r>
            <a:r>
              <a:rPr lang="vi-VN" smtClean="0"/>
              <a:t>INT</a:t>
            </a:r>
            <a:r>
              <a:rPr lang="en-US" smtClean="0"/>
              <a:t>(integer)</a:t>
            </a:r>
            <a:endParaRPr lang="vi-VN"/>
          </a:p>
          <a:p>
            <a:r>
              <a:rPr lang="vi-VN"/>
              <a:t>Kiểu Boolean</a:t>
            </a:r>
          </a:p>
          <a:p>
            <a:r>
              <a:rPr lang="vi-VN"/>
              <a:t>Kiểu Số Thực (float, double)</a:t>
            </a:r>
          </a:p>
          <a:p>
            <a:r>
              <a:rPr lang="vi-VN"/>
              <a:t>Kiểu </a:t>
            </a:r>
            <a:r>
              <a:rPr lang="vi-VN" smtClean="0"/>
              <a:t>Chuỗi</a:t>
            </a:r>
            <a:r>
              <a:rPr lang="en-US" smtClean="0"/>
              <a:t> (string)</a:t>
            </a:r>
            <a:endParaRPr lang="vi-VN"/>
          </a:p>
          <a:p>
            <a:r>
              <a:rPr lang="vi-VN"/>
              <a:t>Kiểu Mảng (array)</a:t>
            </a:r>
          </a:p>
          <a:p>
            <a:r>
              <a:rPr lang="vi-VN"/>
              <a:t>Kiểu NULL</a:t>
            </a:r>
          </a:p>
          <a:p>
            <a:r>
              <a:rPr lang="vi-VN"/>
              <a:t>Kiểu Đối Tượng (object</a:t>
            </a:r>
            <a:r>
              <a:rPr lang="vi-VN" smtClean="0"/>
              <a:t>)</a:t>
            </a:r>
            <a:r>
              <a:rPr lang="en-US" smtClean="0"/>
              <a:t>(</a:t>
            </a:r>
            <a:r>
              <a:rPr lang="en-US" err="1" smtClean="0"/>
              <a:t>lập</a:t>
            </a:r>
            <a:r>
              <a:rPr lang="en-US" smtClean="0"/>
              <a:t> </a:t>
            </a:r>
            <a:r>
              <a:rPr lang="en-US" err="1" smtClean="0"/>
              <a:t>trình</a:t>
            </a:r>
            <a:r>
              <a:rPr lang="en-US" smtClean="0"/>
              <a:t> </a:t>
            </a:r>
            <a:r>
              <a:rPr lang="en-US" err="1" smtClean="0"/>
              <a:t>hướng</a:t>
            </a:r>
            <a:r>
              <a:rPr lang="en-US" smtClean="0"/>
              <a:t> </a:t>
            </a:r>
            <a:r>
              <a:rPr lang="en-US" err="1" smtClean="0"/>
              <a:t>đối</a:t>
            </a:r>
            <a:r>
              <a:rPr lang="en-US" smtClean="0"/>
              <a:t> </a:t>
            </a:r>
            <a:r>
              <a:rPr lang="en-US" err="1" smtClean="0"/>
              <a:t>tượng</a:t>
            </a:r>
            <a:r>
              <a:rPr lang="en-US" smtClean="0"/>
              <a:t>)</a:t>
            </a:r>
          </a:p>
          <a:p>
            <a:r>
              <a:rPr lang="vi-VN">
                <a:hlinkClick r:id="rId2"/>
              </a:rPr>
              <a:t>http://</a:t>
            </a:r>
            <a:r>
              <a:rPr lang="vi-VN" smtClean="0">
                <a:hlinkClick r:id="rId2"/>
              </a:rPr>
              <a:t>php.net/manual/en/ref.var.php</a:t>
            </a:r>
            <a:r>
              <a:rPr lang="en-US" smtClean="0"/>
              <a:t> (</a:t>
            </a: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về</a:t>
            </a:r>
            <a:r>
              <a:rPr lang="en-US" smtClean="0"/>
              <a:t> </a:t>
            </a:r>
            <a:r>
              <a:rPr lang="en-US" err="1" smtClean="0"/>
              <a:t>biến</a:t>
            </a:r>
            <a:r>
              <a:rPr lang="en-US" smtClean="0"/>
              <a:t>)</a:t>
            </a:r>
            <a:endParaRPr lang="vi-VN"/>
          </a:p>
          <a:p>
            <a:endParaRPr lang="en-US"/>
          </a:p>
        </p:txBody>
      </p:sp>
    </p:spTree>
    <p:extLst>
      <p:ext uri="{BB962C8B-B14F-4D97-AF65-F5344CB8AC3E}">
        <p14:creationId xmlns:p14="http://schemas.microsoft.com/office/powerpoint/2010/main" val="19069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về</a:t>
            </a:r>
            <a:r>
              <a:rPr lang="en-US" smtClean="0"/>
              <a:t> </a:t>
            </a:r>
            <a:r>
              <a:rPr lang="en-US" err="1" smtClean="0"/>
              <a:t>biến</a:t>
            </a:r>
            <a:endParaRPr lang="en-US"/>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sz="1800" b="1" err="1"/>
              <a:t>g</a:t>
            </a:r>
            <a:r>
              <a:rPr lang="en-US" sz="1800" b="1" err="1" smtClean="0"/>
              <a:t>ettype</a:t>
            </a:r>
            <a:r>
              <a:rPr lang="en-US" sz="1800" b="1" smtClean="0"/>
              <a:t>(): </a:t>
            </a:r>
            <a:r>
              <a:rPr lang="en-US" sz="1800" err="1" smtClean="0"/>
              <a:t>trả</a:t>
            </a:r>
            <a:r>
              <a:rPr lang="en-US" sz="1800" smtClean="0"/>
              <a:t> </a:t>
            </a:r>
            <a:r>
              <a:rPr lang="en-US" sz="1800" err="1" smtClean="0"/>
              <a:t>về</a:t>
            </a:r>
            <a:r>
              <a:rPr lang="en-US" sz="1800" smtClean="0"/>
              <a:t> </a:t>
            </a:r>
            <a:r>
              <a:rPr lang="en-US" sz="1800" err="1" smtClean="0"/>
              <a:t>kiểu</a:t>
            </a:r>
            <a:r>
              <a:rPr lang="en-US" sz="1800" smtClean="0"/>
              <a:t> </a:t>
            </a:r>
            <a:r>
              <a:rPr lang="en-US" sz="1800" err="1" smtClean="0"/>
              <a:t>dữ</a:t>
            </a:r>
            <a:r>
              <a:rPr lang="en-US" sz="1800" smtClean="0"/>
              <a:t> </a:t>
            </a:r>
            <a:r>
              <a:rPr lang="en-US" sz="1800" err="1" smtClean="0"/>
              <a:t>liệu</a:t>
            </a:r>
            <a:r>
              <a:rPr lang="en-US" sz="1800" smtClean="0"/>
              <a:t> </a:t>
            </a:r>
            <a:r>
              <a:rPr lang="en-US" sz="1800" err="1" smtClean="0"/>
              <a:t>của</a:t>
            </a:r>
            <a:r>
              <a:rPr lang="en-US" sz="1800" smtClean="0"/>
              <a:t> </a:t>
            </a:r>
            <a:r>
              <a:rPr lang="en-US" sz="1800" err="1" smtClean="0"/>
              <a:t>biến</a:t>
            </a:r>
            <a:r>
              <a:rPr lang="en-US" sz="1800" smtClean="0"/>
              <a:t> .</a:t>
            </a:r>
          </a:p>
          <a:p>
            <a:r>
              <a:rPr lang="en-US" sz="1800" b="1" smtClean="0"/>
              <a:t>settype(): </a:t>
            </a:r>
            <a:r>
              <a:rPr lang="en-US" sz="1800" err="1" smtClean="0"/>
              <a:t>gán</a:t>
            </a:r>
            <a:r>
              <a:rPr lang="en-US" sz="1800" smtClean="0"/>
              <a:t> </a:t>
            </a:r>
            <a:r>
              <a:rPr lang="en-US" sz="1800" err="1" smtClean="0"/>
              <a:t>kiểu</a:t>
            </a:r>
            <a:r>
              <a:rPr lang="en-US" sz="1800" smtClean="0"/>
              <a:t> </a:t>
            </a:r>
            <a:r>
              <a:rPr lang="en-US" sz="1800" err="1" smtClean="0"/>
              <a:t>dữ</a:t>
            </a:r>
            <a:r>
              <a:rPr lang="en-US" sz="1800" smtClean="0"/>
              <a:t> </a:t>
            </a:r>
            <a:r>
              <a:rPr lang="en-US" sz="1800" err="1" smtClean="0"/>
              <a:t>liệu</a:t>
            </a:r>
            <a:r>
              <a:rPr lang="en-US" sz="1800" smtClean="0"/>
              <a:t> </a:t>
            </a:r>
            <a:r>
              <a:rPr lang="en-US" sz="1800" err="1" smtClean="0"/>
              <a:t>cho</a:t>
            </a:r>
            <a:r>
              <a:rPr lang="en-US" sz="1800" smtClean="0"/>
              <a:t> </a:t>
            </a:r>
            <a:r>
              <a:rPr lang="en-US" sz="1800" err="1" smtClean="0"/>
              <a:t>biến</a:t>
            </a:r>
            <a:r>
              <a:rPr lang="en-US" sz="1800" smtClean="0"/>
              <a:t>.</a:t>
            </a:r>
          </a:p>
          <a:p>
            <a:r>
              <a:rPr lang="en-US" sz="1800" b="1" err="1"/>
              <a:t>i</a:t>
            </a:r>
            <a:r>
              <a:rPr lang="en-US" sz="1800" b="1" err="1" smtClean="0"/>
              <a:t>ntval</a:t>
            </a:r>
            <a:r>
              <a:rPr lang="en-US" sz="1800" b="1" smtClean="0"/>
              <a:t>(): </a:t>
            </a:r>
            <a:r>
              <a:rPr lang="en-US" sz="1800" err="1" smtClean="0"/>
              <a:t>lấy</a:t>
            </a:r>
            <a:r>
              <a:rPr lang="en-US" sz="1800" smtClean="0"/>
              <a:t> </a:t>
            </a:r>
            <a:r>
              <a:rPr lang="en-US" sz="1800" err="1" smtClean="0"/>
              <a:t>giá</a:t>
            </a:r>
            <a:r>
              <a:rPr lang="en-US" sz="1800" smtClean="0"/>
              <a:t> </a:t>
            </a:r>
            <a:r>
              <a:rPr lang="en-US" sz="1800" err="1" smtClean="0"/>
              <a:t>trị</a:t>
            </a:r>
            <a:r>
              <a:rPr lang="en-US" sz="1800" smtClean="0"/>
              <a:t> </a:t>
            </a:r>
            <a:r>
              <a:rPr lang="en-US" sz="1800" err="1" smtClean="0"/>
              <a:t>số</a:t>
            </a:r>
            <a:r>
              <a:rPr lang="en-US" sz="1800" smtClean="0"/>
              <a:t> </a:t>
            </a:r>
            <a:r>
              <a:rPr lang="en-US" sz="1800" err="1" smtClean="0"/>
              <a:t>nguyên</a:t>
            </a:r>
            <a:r>
              <a:rPr lang="en-US" sz="1800" smtClean="0"/>
              <a:t> </a:t>
            </a:r>
            <a:r>
              <a:rPr lang="en-US" sz="1800" err="1" smtClean="0"/>
              <a:t>của</a:t>
            </a:r>
            <a:r>
              <a:rPr lang="en-US" sz="1800" smtClean="0"/>
              <a:t> </a:t>
            </a:r>
            <a:r>
              <a:rPr lang="en-US" sz="1800" err="1" smtClean="0"/>
              <a:t>một</a:t>
            </a:r>
            <a:r>
              <a:rPr lang="en-US" sz="1800" smtClean="0"/>
              <a:t> </a:t>
            </a:r>
            <a:r>
              <a:rPr lang="en-US" sz="1800" err="1" smtClean="0"/>
              <a:t>biến</a:t>
            </a:r>
            <a:r>
              <a:rPr lang="en-US" sz="1800" smtClean="0"/>
              <a:t>.</a:t>
            </a:r>
          </a:p>
          <a:p>
            <a:r>
              <a:rPr lang="en-US" sz="1800" b="1" err="1" smtClean="0"/>
              <a:t>floatval</a:t>
            </a:r>
            <a:r>
              <a:rPr lang="en-US" sz="1800" b="1" smtClean="0"/>
              <a:t>() </a:t>
            </a:r>
            <a:r>
              <a:rPr lang="en-US" sz="1800" smtClean="0"/>
              <a:t>: </a:t>
            </a:r>
            <a:r>
              <a:rPr lang="en-US" sz="1800" err="1" smtClean="0"/>
              <a:t>lấy</a:t>
            </a:r>
            <a:r>
              <a:rPr lang="en-US" sz="1800" smtClean="0"/>
              <a:t> </a:t>
            </a:r>
            <a:r>
              <a:rPr lang="en-US" sz="1800" err="1" smtClean="0"/>
              <a:t>giá</a:t>
            </a:r>
            <a:r>
              <a:rPr lang="en-US" sz="1800" smtClean="0"/>
              <a:t> </a:t>
            </a:r>
            <a:r>
              <a:rPr lang="en-US" sz="1800" err="1" smtClean="0"/>
              <a:t>trị</a:t>
            </a:r>
            <a:r>
              <a:rPr lang="en-US" sz="1800" smtClean="0"/>
              <a:t> float </a:t>
            </a:r>
            <a:r>
              <a:rPr lang="en-US" sz="1800" err="1" smtClean="0"/>
              <a:t>của</a:t>
            </a:r>
            <a:r>
              <a:rPr lang="en-US" sz="1800" smtClean="0"/>
              <a:t> </a:t>
            </a:r>
            <a:r>
              <a:rPr lang="en-US" sz="1800" err="1" smtClean="0"/>
              <a:t>một</a:t>
            </a:r>
            <a:r>
              <a:rPr lang="en-US" sz="1800" smtClean="0"/>
              <a:t> </a:t>
            </a:r>
            <a:r>
              <a:rPr lang="en-US" sz="1800" err="1" smtClean="0"/>
              <a:t>biến</a:t>
            </a:r>
            <a:r>
              <a:rPr lang="en-US" sz="1800" smtClean="0"/>
              <a:t>.</a:t>
            </a:r>
          </a:p>
          <a:p>
            <a:pPr lvl="2"/>
            <a:r>
              <a:rPr lang="en-US" sz="1300" smtClean="0"/>
              <a:t>Ex: $num=“12.22a” $num=12.22</a:t>
            </a:r>
          </a:p>
          <a:p>
            <a:pPr lvl="3"/>
            <a:r>
              <a:rPr lang="en-US" sz="1200" smtClean="0"/>
              <a:t>$num=“a12,22” $num=0  // không phải là số</a:t>
            </a:r>
          </a:p>
          <a:p>
            <a:r>
              <a:rPr lang="en-US" sz="1800" b="1" err="1"/>
              <a:t>s</a:t>
            </a:r>
            <a:r>
              <a:rPr lang="en-US" sz="1800" b="1" err="1" smtClean="0"/>
              <a:t>trval</a:t>
            </a:r>
            <a:r>
              <a:rPr lang="en-US" sz="1800" b="1" smtClean="0"/>
              <a:t>(): </a:t>
            </a:r>
            <a:r>
              <a:rPr lang="en-US" sz="1800" err="1" smtClean="0"/>
              <a:t>lấy</a:t>
            </a:r>
            <a:r>
              <a:rPr lang="en-US" sz="1800" smtClean="0"/>
              <a:t> </a:t>
            </a:r>
            <a:r>
              <a:rPr lang="en-US" sz="1800" err="1" smtClean="0"/>
              <a:t>giá</a:t>
            </a:r>
            <a:r>
              <a:rPr lang="en-US" sz="1800" smtClean="0"/>
              <a:t> </a:t>
            </a:r>
            <a:r>
              <a:rPr lang="en-US" sz="1800" err="1" smtClean="0"/>
              <a:t>trị</a:t>
            </a:r>
            <a:r>
              <a:rPr lang="en-US" sz="1800" smtClean="0"/>
              <a:t> </a:t>
            </a:r>
            <a:r>
              <a:rPr lang="en-US" sz="1800" err="1" smtClean="0"/>
              <a:t>kiểu</a:t>
            </a:r>
            <a:r>
              <a:rPr lang="en-US" sz="1800" smtClean="0"/>
              <a:t> </a:t>
            </a:r>
            <a:r>
              <a:rPr lang="en-US" sz="1800" err="1" smtClean="0"/>
              <a:t>chuỗi</a:t>
            </a:r>
            <a:r>
              <a:rPr lang="en-US" sz="1800" smtClean="0"/>
              <a:t> </a:t>
            </a:r>
            <a:r>
              <a:rPr lang="en-US" sz="1800" err="1" smtClean="0"/>
              <a:t>của</a:t>
            </a:r>
            <a:r>
              <a:rPr lang="en-US" sz="1800" smtClean="0"/>
              <a:t> </a:t>
            </a:r>
            <a:r>
              <a:rPr lang="en-US" sz="1800" err="1" smtClean="0"/>
              <a:t>một</a:t>
            </a:r>
            <a:r>
              <a:rPr lang="en-US" sz="1800" smtClean="0"/>
              <a:t> </a:t>
            </a:r>
            <a:r>
              <a:rPr lang="en-US" sz="1800" err="1" smtClean="0"/>
              <a:t>biến</a:t>
            </a:r>
            <a:r>
              <a:rPr lang="en-US" sz="1800" smtClean="0"/>
              <a:t>.</a:t>
            </a:r>
          </a:p>
          <a:p>
            <a:r>
              <a:rPr lang="en-US" sz="1800" b="1"/>
              <a:t>e</a:t>
            </a:r>
            <a:r>
              <a:rPr lang="en-US" sz="1800" b="1" smtClean="0"/>
              <a:t>mpty():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a:t>
            </a:r>
            <a:r>
              <a:rPr lang="en-US" sz="1800" err="1" smtClean="0"/>
              <a:t>rỗng</a:t>
            </a:r>
            <a:r>
              <a:rPr lang="en-US" sz="1800" smtClean="0"/>
              <a:t> </a:t>
            </a:r>
            <a:r>
              <a:rPr lang="en-US" sz="1800" err="1" smtClean="0"/>
              <a:t>không</a:t>
            </a:r>
            <a:r>
              <a:rPr lang="en-US" sz="1800" smtClean="0"/>
              <a:t> ,số 0 cũng là rỗng?</a:t>
            </a:r>
          </a:p>
          <a:p>
            <a:r>
              <a:rPr lang="en-US" sz="1800" b="1" err="1"/>
              <a:t>i</a:t>
            </a:r>
            <a:r>
              <a:rPr lang="en-US" sz="1800" b="1" err="1" smtClean="0"/>
              <a:t>sset</a:t>
            </a:r>
            <a:r>
              <a:rPr lang="en-US" sz="1800" b="1" smtClean="0"/>
              <a:t>(): </a:t>
            </a:r>
            <a:r>
              <a:rPr lang="vi-VN" sz="1800"/>
              <a:t>Xác định </a:t>
            </a:r>
            <a:r>
              <a:rPr lang="en-US" sz="1800" err="1" smtClean="0"/>
              <a:t>sự</a:t>
            </a:r>
            <a:r>
              <a:rPr lang="en-US" sz="1800" smtClean="0"/>
              <a:t> </a:t>
            </a:r>
            <a:r>
              <a:rPr lang="en-US" sz="1800" err="1" smtClean="0"/>
              <a:t>tồn</a:t>
            </a:r>
            <a:r>
              <a:rPr lang="en-US" sz="1800" smtClean="0"/>
              <a:t> </a:t>
            </a:r>
            <a:r>
              <a:rPr lang="en-US" sz="1800" err="1" smtClean="0"/>
              <a:t>tại</a:t>
            </a:r>
            <a:r>
              <a:rPr lang="en-US" sz="1800" smtClean="0"/>
              <a:t> </a:t>
            </a:r>
            <a:r>
              <a:rPr lang="en-US" sz="1800" err="1" smtClean="0"/>
              <a:t>của</a:t>
            </a:r>
            <a:r>
              <a:rPr lang="vi-VN" sz="1800" smtClean="0"/>
              <a:t> </a:t>
            </a:r>
            <a:r>
              <a:rPr lang="vi-VN" sz="1800"/>
              <a:t>biến </a:t>
            </a:r>
            <a:r>
              <a:rPr lang="vi-VN" sz="1800" smtClean="0"/>
              <a:t>và </a:t>
            </a:r>
            <a:r>
              <a:rPr lang="vi-VN" sz="1800"/>
              <a:t>không phải là </a:t>
            </a:r>
            <a:r>
              <a:rPr lang="vi-VN" sz="1800" smtClean="0"/>
              <a:t>NULL</a:t>
            </a:r>
            <a:endParaRPr lang="en-US" sz="1800" smtClean="0"/>
          </a:p>
          <a:p>
            <a:r>
              <a:rPr lang="en-US" sz="1800" b="1" err="1" smtClean="0"/>
              <a:t>is_numberic</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số</a:t>
            </a:r>
            <a:r>
              <a:rPr lang="en-US" sz="1800" smtClean="0"/>
              <a:t> </a:t>
            </a:r>
            <a:r>
              <a:rPr lang="en-US" sz="1800" err="1" smtClean="0"/>
              <a:t>đó</a:t>
            </a:r>
            <a:r>
              <a:rPr lang="en-US" sz="1800" smtClean="0"/>
              <a:t> </a:t>
            </a:r>
            <a:r>
              <a:rPr lang="en-US" sz="1800" err="1" smtClean="0"/>
              <a:t>có</a:t>
            </a:r>
            <a:r>
              <a:rPr lang="en-US" sz="1800" smtClean="0"/>
              <a:t> </a:t>
            </a:r>
            <a:r>
              <a:rPr lang="en-US" sz="1800" err="1" smtClean="0"/>
              <a:t>phải</a:t>
            </a:r>
            <a:r>
              <a:rPr lang="en-US" sz="1800" smtClean="0"/>
              <a:t> </a:t>
            </a:r>
            <a:r>
              <a:rPr lang="en-US" sz="1800" err="1" smtClean="0"/>
              <a:t>số</a:t>
            </a:r>
            <a:r>
              <a:rPr lang="en-US" sz="1800" smtClean="0"/>
              <a:t> hay </a:t>
            </a:r>
            <a:r>
              <a:rPr lang="en-US" sz="1800" err="1" smtClean="0"/>
              <a:t>một</a:t>
            </a:r>
            <a:r>
              <a:rPr lang="en-US" sz="1800" smtClean="0"/>
              <a:t> “</a:t>
            </a:r>
            <a:r>
              <a:rPr lang="en-US" sz="1800" err="1" smtClean="0"/>
              <a:t>chuỗi</a:t>
            </a:r>
            <a:r>
              <a:rPr lang="en-US" sz="1800" smtClean="0"/>
              <a:t> </a:t>
            </a:r>
            <a:r>
              <a:rPr lang="en-US" sz="1800" err="1" smtClean="0"/>
              <a:t>số</a:t>
            </a:r>
            <a:r>
              <a:rPr lang="en-US" sz="1800" smtClean="0"/>
              <a:t>” ?</a:t>
            </a:r>
          </a:p>
          <a:p>
            <a:r>
              <a:rPr lang="en-US" sz="1800" b="1" err="1" smtClean="0"/>
              <a:t>is_int</a:t>
            </a:r>
            <a:r>
              <a:rPr lang="en-US" sz="1800" b="1" smtClean="0"/>
              <a:t>() </a:t>
            </a:r>
            <a:r>
              <a:rPr lang="en-US" sz="1800" err="1" smtClean="0"/>
              <a:t>và</a:t>
            </a:r>
            <a:r>
              <a:rPr lang="en-US" sz="1800" smtClean="0"/>
              <a:t> </a:t>
            </a:r>
            <a:r>
              <a:rPr lang="en-US" sz="1800" err="1" smtClean="0"/>
              <a:t>is_integer</a:t>
            </a:r>
            <a:r>
              <a:rPr lang="en-US" sz="1800" smtClean="0"/>
              <a:t>() </a:t>
            </a:r>
            <a:r>
              <a:rPr lang="en-US" sz="1800" err="1" smtClean="0"/>
              <a:t>và</a:t>
            </a:r>
            <a:r>
              <a:rPr lang="en-US" sz="1800" smtClean="0"/>
              <a:t> </a:t>
            </a:r>
            <a:r>
              <a:rPr lang="en-US" sz="1800" err="1" smtClean="0"/>
              <a:t>is_long</a:t>
            </a:r>
            <a:r>
              <a:rPr lang="en-US" sz="1800" smtClean="0"/>
              <a:t>() : </a:t>
            </a:r>
            <a:r>
              <a:rPr lang="en-US" sz="1800" err="1" smtClean="0"/>
              <a:t>kiểm</a:t>
            </a:r>
            <a:r>
              <a:rPr lang="en-US" sz="1800" smtClean="0"/>
              <a:t> </a:t>
            </a:r>
            <a:r>
              <a:rPr lang="en-US" sz="1800" err="1" smtClean="0"/>
              <a:t>tra</a:t>
            </a:r>
            <a:r>
              <a:rPr lang="en-US" sz="1800" smtClean="0"/>
              <a:t> </a:t>
            </a:r>
            <a:r>
              <a:rPr lang="en-US" sz="1800" err="1" smtClean="0"/>
              <a:t>số</a:t>
            </a:r>
            <a:r>
              <a:rPr lang="en-US" sz="1800" smtClean="0"/>
              <a:t> </a:t>
            </a:r>
            <a:r>
              <a:rPr lang="en-US" sz="1800" err="1" smtClean="0"/>
              <a:t>đó</a:t>
            </a:r>
            <a:r>
              <a:rPr lang="en-US" sz="1800" smtClean="0"/>
              <a:t> </a:t>
            </a:r>
            <a:r>
              <a:rPr lang="en-US" sz="1800" err="1" smtClean="0"/>
              <a:t>là</a:t>
            </a:r>
            <a:r>
              <a:rPr lang="en-US" sz="1800" smtClean="0"/>
              <a:t> </a:t>
            </a:r>
            <a:r>
              <a:rPr lang="en-US" sz="1800" err="1" smtClean="0"/>
              <a:t>số</a:t>
            </a:r>
            <a:r>
              <a:rPr lang="en-US" sz="1800" smtClean="0"/>
              <a:t> </a:t>
            </a:r>
            <a:r>
              <a:rPr lang="en-US" sz="1800" err="1" smtClean="0"/>
              <a:t>nguyên</a:t>
            </a:r>
            <a:r>
              <a:rPr lang="en-US" sz="1800" smtClean="0"/>
              <a:t> hay </a:t>
            </a:r>
            <a:r>
              <a:rPr lang="en-US" sz="1800" err="1" smtClean="0"/>
              <a:t>ko</a:t>
            </a:r>
            <a:r>
              <a:rPr lang="en-US" sz="1800" smtClean="0"/>
              <a:t> ? (</a:t>
            </a:r>
            <a:r>
              <a:rPr lang="en-US" sz="1800" err="1" smtClean="0"/>
              <a:t>ko</a:t>
            </a:r>
            <a:r>
              <a:rPr lang="en-US" sz="1800" smtClean="0"/>
              <a:t> </a:t>
            </a:r>
            <a:r>
              <a:rPr lang="en-US" sz="1800" err="1" smtClean="0"/>
              <a:t>chấp</a:t>
            </a:r>
            <a:r>
              <a:rPr lang="en-US" sz="1800" smtClean="0"/>
              <a:t> </a:t>
            </a:r>
            <a:r>
              <a:rPr lang="en-US" sz="1800" err="1" smtClean="0"/>
              <a:t>nhận</a:t>
            </a:r>
            <a:r>
              <a:rPr lang="en-US" sz="1800" smtClean="0"/>
              <a:t> “</a:t>
            </a:r>
            <a:r>
              <a:rPr lang="en-US" sz="1800" err="1" smtClean="0"/>
              <a:t>chuối</a:t>
            </a:r>
            <a:r>
              <a:rPr lang="en-US" sz="1800" smtClean="0"/>
              <a:t> </a:t>
            </a:r>
            <a:r>
              <a:rPr lang="en-US" sz="1800" err="1" smtClean="0"/>
              <a:t>số</a:t>
            </a:r>
            <a:r>
              <a:rPr lang="en-US" sz="1800" smtClean="0"/>
              <a:t>”)</a:t>
            </a:r>
          </a:p>
          <a:p>
            <a:r>
              <a:rPr lang="en-US" sz="1800" b="1" err="1"/>
              <a:t>i</a:t>
            </a:r>
            <a:r>
              <a:rPr lang="en-US" sz="1800" b="1" err="1" smtClean="0"/>
              <a:t>s_float</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có</a:t>
            </a:r>
            <a:r>
              <a:rPr lang="en-US" sz="1800" smtClean="0"/>
              <a:t> </a:t>
            </a:r>
            <a:r>
              <a:rPr lang="en-US" sz="1800" err="1" smtClean="0"/>
              <a:t>phải</a:t>
            </a:r>
            <a:r>
              <a:rPr lang="en-US" sz="1800" smtClean="0"/>
              <a:t> </a:t>
            </a:r>
            <a:r>
              <a:rPr lang="en-US" sz="1800" err="1" smtClean="0"/>
              <a:t>số</a:t>
            </a:r>
            <a:r>
              <a:rPr lang="en-US" sz="1800" smtClean="0"/>
              <a:t> </a:t>
            </a:r>
            <a:r>
              <a:rPr lang="en-US" sz="1800" err="1" smtClean="0"/>
              <a:t>thực</a:t>
            </a:r>
            <a:r>
              <a:rPr lang="en-US" sz="1800" smtClean="0"/>
              <a:t> hay </a:t>
            </a:r>
            <a:r>
              <a:rPr lang="en-US" sz="1800" err="1" smtClean="0"/>
              <a:t>ko</a:t>
            </a:r>
            <a:r>
              <a:rPr lang="en-US" sz="1800"/>
              <a:t>? (ko chấp nhận “chuối số</a:t>
            </a:r>
            <a:r>
              <a:rPr lang="en-US" sz="1800" smtClean="0"/>
              <a:t>”)</a:t>
            </a:r>
          </a:p>
          <a:p>
            <a:r>
              <a:rPr lang="en-US" sz="1800" b="1" err="1"/>
              <a:t>i</a:t>
            </a:r>
            <a:r>
              <a:rPr lang="en-US" sz="1800" b="1" err="1" smtClean="0"/>
              <a:t>s_array</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a:t>
            </a:r>
            <a:r>
              <a:rPr lang="en-US" sz="1800" err="1" smtClean="0"/>
              <a:t>phải</a:t>
            </a:r>
            <a:r>
              <a:rPr lang="en-US" sz="1800" smtClean="0"/>
              <a:t> </a:t>
            </a:r>
            <a:r>
              <a:rPr lang="en-US" sz="1800" err="1" smtClean="0"/>
              <a:t>là</a:t>
            </a:r>
            <a:r>
              <a:rPr lang="en-US" sz="1800" smtClean="0"/>
              <a:t> </a:t>
            </a:r>
            <a:r>
              <a:rPr lang="en-US" sz="1800" err="1" smtClean="0"/>
              <a:t>mảng</a:t>
            </a:r>
            <a:r>
              <a:rPr lang="en-US" sz="1800" smtClean="0"/>
              <a:t> hay </a:t>
            </a:r>
            <a:r>
              <a:rPr lang="en-US" sz="1800" err="1" smtClean="0"/>
              <a:t>không</a:t>
            </a:r>
            <a:r>
              <a:rPr lang="en-US" sz="1800" smtClean="0"/>
              <a:t> ?</a:t>
            </a:r>
          </a:p>
          <a:p>
            <a:r>
              <a:rPr lang="en-US" sz="1800" b="1" err="1"/>
              <a:t>i</a:t>
            </a:r>
            <a:r>
              <a:rPr lang="en-US" sz="1800" b="1" err="1" smtClean="0"/>
              <a:t>s_string</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a:t>
            </a:r>
            <a:r>
              <a:rPr lang="en-US" sz="1800" err="1" smtClean="0"/>
              <a:t>phải</a:t>
            </a:r>
            <a:r>
              <a:rPr lang="en-US" sz="1800" smtClean="0"/>
              <a:t> </a:t>
            </a:r>
            <a:r>
              <a:rPr lang="en-US" sz="1800" err="1" smtClean="0"/>
              <a:t>kiểu</a:t>
            </a:r>
            <a:r>
              <a:rPr lang="en-US" sz="1800" smtClean="0"/>
              <a:t> </a:t>
            </a:r>
            <a:r>
              <a:rPr lang="en-US" sz="1800" err="1" smtClean="0"/>
              <a:t>chuỗi</a:t>
            </a:r>
            <a:r>
              <a:rPr lang="en-US" sz="1800" smtClean="0"/>
              <a:t> hay </a:t>
            </a:r>
            <a:r>
              <a:rPr lang="en-US" sz="1800" err="1" smtClean="0"/>
              <a:t>ko</a:t>
            </a:r>
            <a:r>
              <a:rPr lang="en-US" sz="1800" smtClean="0"/>
              <a:t>?</a:t>
            </a:r>
          </a:p>
          <a:p>
            <a:r>
              <a:rPr lang="en-US" sz="1800" b="1" err="1" smtClean="0"/>
              <a:t>is_null</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null hay </a:t>
            </a:r>
            <a:r>
              <a:rPr lang="en-US" sz="1800" err="1" smtClean="0"/>
              <a:t>ko</a:t>
            </a:r>
            <a:r>
              <a:rPr lang="en-US" sz="1800" smtClean="0"/>
              <a:t>?</a:t>
            </a:r>
          </a:p>
          <a:p>
            <a:r>
              <a:rPr lang="en-US" sz="1800" smtClean="0">
                <a:sym typeface="Wingdings" panose="05000000000000000000" pitchFamily="2" charset="2"/>
              </a:rPr>
              <a:t> CÁC HÀM NÀY ĐỀU TRẢ VỀ GIÁ TRỊ TRUE / FALSE</a:t>
            </a:r>
            <a:endParaRPr lang="en-US" sz="1800" smtClean="0"/>
          </a:p>
          <a:p>
            <a:endParaRPr lang="en-US" sz="1800" smtClean="0"/>
          </a:p>
          <a:p>
            <a:endParaRPr lang="en-US" sz="1800"/>
          </a:p>
        </p:txBody>
      </p:sp>
    </p:spTree>
    <p:extLst>
      <p:ext uri="{BB962C8B-B14F-4D97-AF65-F5344CB8AC3E}">
        <p14:creationId xmlns:p14="http://schemas.microsoft.com/office/powerpoint/2010/main" val="15390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81000"/>
            <a:ext cx="8229600" cy="591312"/>
          </a:xfrm>
        </p:spPr>
        <p:txBody>
          <a:bodyPr>
            <a:normAutofit fontScale="90000"/>
          </a:bodyPr>
          <a:lstStyle/>
          <a:p>
            <a:pPr algn="ctr"/>
            <a:r>
              <a:rPr lang="en-US" b="1" err="1"/>
              <a:t>Toán</a:t>
            </a:r>
            <a:r>
              <a:rPr lang="en-US" b="1"/>
              <a:t> </a:t>
            </a:r>
            <a:r>
              <a:rPr lang="en-US" b="1" err="1"/>
              <a:t>tử</a:t>
            </a:r>
            <a:r>
              <a:rPr lang="en-US" b="1"/>
              <a:t> </a:t>
            </a:r>
            <a:r>
              <a:rPr lang="en-US" b="1" err="1"/>
              <a:t>và</a:t>
            </a:r>
            <a:r>
              <a:rPr lang="en-US" b="1"/>
              <a:t> </a:t>
            </a:r>
            <a:r>
              <a:rPr lang="en-US" b="1" err="1"/>
              <a:t>biểu</a:t>
            </a:r>
            <a:r>
              <a:rPr lang="en-US" b="1"/>
              <a:t> </a:t>
            </a:r>
            <a:r>
              <a:rPr lang="en-US" b="1" err="1"/>
              <a:t>thức</a:t>
            </a:r>
            <a:r>
              <a:rPr lang="en-US" b="1"/>
              <a:t> </a:t>
            </a:r>
            <a:r>
              <a:rPr lang="en-US" b="1" err="1"/>
              <a:t>trong</a:t>
            </a:r>
            <a:r>
              <a:rPr lang="en-US" b="1"/>
              <a:t> </a:t>
            </a:r>
            <a:r>
              <a:rPr lang="en-US" b="1" err="1"/>
              <a:t>php</a:t>
            </a:r>
            <a:endParaRPr lang="en-US" b="1"/>
          </a:p>
        </p:txBody>
      </p:sp>
      <p:sp>
        <p:nvSpPr>
          <p:cNvPr id="3" name="Content Placeholder 2"/>
          <p:cNvSpPr>
            <a:spLocks noGrp="1"/>
          </p:cNvSpPr>
          <p:nvPr>
            <p:ph idx="1"/>
          </p:nvPr>
        </p:nvSpPr>
        <p:spPr>
          <a:xfrm>
            <a:off x="457200" y="1066800"/>
            <a:ext cx="8229600" cy="5257800"/>
          </a:xfrm>
        </p:spPr>
        <p:txBody>
          <a:bodyPr/>
          <a:lstStyle/>
          <a:p>
            <a:pPr marL="0" indent="0">
              <a:buNone/>
            </a:pPr>
            <a:r>
              <a:rPr lang="en-US" sz="2000" smtClean="0"/>
              <a:t>1/</a:t>
            </a:r>
            <a:r>
              <a:rPr lang="en-US" sz="2000" err="1" smtClean="0"/>
              <a:t>Toán</a:t>
            </a:r>
            <a:r>
              <a:rPr lang="en-US" sz="2000" smtClean="0"/>
              <a:t> </a:t>
            </a:r>
            <a:r>
              <a:rPr lang="en-US" sz="2000" err="1" smtClean="0"/>
              <a:t>tử</a:t>
            </a:r>
            <a:r>
              <a:rPr lang="en-US" sz="2000" smtClean="0"/>
              <a:t> </a:t>
            </a:r>
            <a:r>
              <a:rPr lang="en-US" sz="2000" err="1" smtClean="0"/>
              <a:t>quan</a:t>
            </a:r>
            <a:r>
              <a:rPr lang="en-US" sz="2000" smtClean="0"/>
              <a:t> </a:t>
            </a:r>
            <a:r>
              <a:rPr lang="en-US" sz="2000" err="1" smtClean="0"/>
              <a:t>hệ</a:t>
            </a:r>
            <a:endParaRPr lang="en-US" sz="2000" smtClean="0"/>
          </a:p>
          <a:p>
            <a:pPr marL="0" indent="0">
              <a:buNone/>
            </a:pPr>
            <a:endParaRPr lang="en-US"/>
          </a:p>
          <a:p>
            <a:pPr marL="0" indent="0">
              <a:buNone/>
            </a:pPr>
            <a:endParaRPr lang="en-US" smtClean="0"/>
          </a:p>
          <a:p>
            <a:pPr marL="0" indent="0">
              <a:buNone/>
            </a:pPr>
            <a:endParaRPr lang="en-US" smtClean="0"/>
          </a:p>
          <a:p>
            <a:pPr marL="0" indent="0">
              <a:buNone/>
            </a:pPr>
            <a:endParaRPr lang="en-US" smtClean="0"/>
          </a:p>
          <a:p>
            <a:pPr marL="0" indent="0">
              <a:buNone/>
            </a:pPr>
            <a:r>
              <a:rPr lang="en-US" sz="2000" smtClean="0"/>
              <a:t>2/</a:t>
            </a:r>
            <a:r>
              <a:rPr lang="en-US" sz="2000" err="1" smtClean="0"/>
              <a:t>Toán</a:t>
            </a:r>
            <a:r>
              <a:rPr lang="en-US" sz="2000" smtClean="0"/>
              <a:t> </a:t>
            </a:r>
            <a:r>
              <a:rPr lang="en-US" sz="2000" err="1" smtClean="0"/>
              <a:t>tử</a:t>
            </a:r>
            <a:r>
              <a:rPr lang="en-US" sz="2000" smtClean="0"/>
              <a:t> </a:t>
            </a:r>
            <a:r>
              <a:rPr lang="en-US" sz="2000" err="1" smtClean="0"/>
              <a:t>lý</a:t>
            </a:r>
            <a:r>
              <a:rPr lang="en-US" sz="2000" smtClean="0"/>
              <a:t> </a:t>
            </a:r>
            <a:r>
              <a:rPr lang="en-US" sz="2000" err="1" smtClean="0"/>
              <a:t>luận</a:t>
            </a:r>
            <a:r>
              <a:rPr lang="en-US" sz="2000" smtClean="0"/>
              <a:t> (logic) </a:t>
            </a:r>
            <a:r>
              <a:rPr lang="en-US" sz="2000" err="1" smtClean="0"/>
              <a:t>và</a:t>
            </a:r>
            <a:r>
              <a:rPr lang="en-US" sz="2000" smtClean="0"/>
              <a:t> </a:t>
            </a:r>
            <a:r>
              <a:rPr lang="en-US" sz="2000" err="1" smtClean="0"/>
              <a:t>độ</a:t>
            </a:r>
            <a:r>
              <a:rPr lang="en-US" sz="2000" smtClean="0"/>
              <a:t> </a:t>
            </a:r>
            <a:r>
              <a:rPr lang="en-US" sz="2000" err="1" smtClean="0"/>
              <a:t>ưu</a:t>
            </a:r>
            <a:r>
              <a:rPr lang="en-US" sz="2000" smtClean="0"/>
              <a:t> </a:t>
            </a:r>
            <a:r>
              <a:rPr lang="en-US" sz="2000" err="1" smtClean="0"/>
              <a:t>tiên</a:t>
            </a:r>
            <a:r>
              <a:rPr lang="en-US" sz="2000" smtClean="0"/>
              <a:t> </a:t>
            </a:r>
            <a:r>
              <a:rPr lang="en-US" sz="2000" err="1" smtClean="0"/>
              <a:t>của</a:t>
            </a:r>
            <a:r>
              <a:rPr lang="en-US" sz="2000" smtClean="0"/>
              <a:t> </a:t>
            </a:r>
            <a:r>
              <a:rPr lang="en-US" sz="2000" err="1" smtClean="0"/>
              <a:t>phép</a:t>
            </a:r>
            <a:r>
              <a:rPr lang="en-US" sz="2000" smtClean="0"/>
              <a:t> </a:t>
            </a:r>
            <a:r>
              <a:rPr lang="en-US" sz="2000" err="1" smtClean="0"/>
              <a:t>toán</a:t>
            </a: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smtClean="0"/>
          </a:p>
          <a:p>
            <a:pPr marL="0" indent="0">
              <a:buNone/>
            </a:pPr>
            <a:endParaRPr lang="en-US" smtClean="0"/>
          </a:p>
          <a:p>
            <a:pPr marL="0" indent="0">
              <a:buNone/>
            </a:pPr>
            <a:endParaRPr lang="en-US"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09" y="1371600"/>
            <a:ext cx="7391400" cy="1828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33800"/>
            <a:ext cx="7391400" cy="1371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09" y="5276273"/>
            <a:ext cx="7391400" cy="1314450"/>
          </a:xfrm>
          <a:prstGeom prst="rect">
            <a:avLst/>
          </a:prstGeom>
        </p:spPr>
      </p:pic>
    </p:spTree>
    <p:extLst>
      <p:ext uri="{BB962C8B-B14F-4D97-AF65-F5344CB8AC3E}">
        <p14:creationId xmlns:p14="http://schemas.microsoft.com/office/powerpoint/2010/main" val="3310002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Biểu</a:t>
            </a:r>
            <a:r>
              <a:rPr lang="en-US" smtClean="0"/>
              <a:t> </a:t>
            </a:r>
            <a:r>
              <a:rPr lang="en-US" err="1" smtClean="0"/>
              <a:t>thức</a:t>
            </a:r>
            <a:r>
              <a:rPr lang="en-US" smtClean="0"/>
              <a:t> </a:t>
            </a:r>
            <a:r>
              <a:rPr lang="en-US" err="1" smtClean="0"/>
              <a:t>cơ</a:t>
            </a:r>
            <a:r>
              <a:rPr lang="en-US" smtClean="0"/>
              <a:t> </a:t>
            </a:r>
            <a:r>
              <a:rPr lang="en-US" err="1" smtClean="0"/>
              <a:t>bản</a:t>
            </a:r>
            <a:r>
              <a:rPr lang="en-US" smtClean="0"/>
              <a:t> PHP</a:t>
            </a:r>
            <a:endParaRPr lang="en-US"/>
          </a:p>
        </p:txBody>
      </p:sp>
      <p:sp>
        <p:nvSpPr>
          <p:cNvPr id="3" name="Content Placeholder 2"/>
          <p:cNvSpPr>
            <a:spLocks noGrp="1"/>
          </p:cNvSpPr>
          <p:nvPr>
            <p:ph idx="1"/>
          </p:nvPr>
        </p:nvSpPr>
        <p:spPr>
          <a:xfrm>
            <a:off x="457200" y="1524000"/>
            <a:ext cx="8229600" cy="4800600"/>
          </a:xfrm>
        </p:spPr>
        <p:txBody>
          <a:bodyPr/>
          <a:lstStyle/>
          <a:p>
            <a:r>
              <a:rPr lang="en-US" smtClean="0"/>
              <a:t>1/ if()…else</a:t>
            </a:r>
          </a:p>
          <a:p>
            <a:r>
              <a:rPr lang="en-US" smtClean="0"/>
              <a:t>2/ switch()…case</a:t>
            </a:r>
          </a:p>
          <a:p>
            <a:r>
              <a:rPr lang="en-US" smtClean="0"/>
              <a:t>3/for(){}</a:t>
            </a:r>
          </a:p>
          <a:p>
            <a:r>
              <a:rPr lang="en-US" smtClean="0"/>
              <a:t>4/ do{}while()</a:t>
            </a:r>
          </a:p>
          <a:p>
            <a:r>
              <a:rPr lang="en-US" smtClean="0"/>
              <a:t>5/while(){}</a:t>
            </a:r>
          </a:p>
          <a:p>
            <a:r>
              <a:rPr lang="en-US" smtClean="0"/>
              <a:t>6/ </a:t>
            </a:r>
            <a:r>
              <a:rPr lang="en-US" err="1" smtClean="0"/>
              <a:t>foreach</a:t>
            </a:r>
            <a:r>
              <a:rPr lang="en-US" smtClean="0"/>
              <a:t>(){} // </a:t>
            </a:r>
            <a:r>
              <a:rPr lang="en-US" err="1" smtClean="0"/>
              <a:t>dùng</a:t>
            </a:r>
            <a:r>
              <a:rPr lang="en-US" smtClean="0"/>
              <a:t> </a:t>
            </a:r>
            <a:r>
              <a:rPr lang="en-US" err="1" smtClean="0"/>
              <a:t>cho</a:t>
            </a:r>
            <a:r>
              <a:rPr lang="en-US" smtClean="0"/>
              <a:t> </a:t>
            </a:r>
            <a:r>
              <a:rPr lang="en-US" err="1" smtClean="0"/>
              <a:t>mảng</a:t>
            </a:r>
            <a:endParaRPr lang="en-US" smtClean="0"/>
          </a:p>
          <a:p>
            <a:r>
              <a:rPr lang="en-US" smtClean="0"/>
              <a:t>…..</a:t>
            </a:r>
            <a:endParaRPr lang="en-US"/>
          </a:p>
        </p:txBody>
      </p:sp>
    </p:spTree>
    <p:extLst>
      <p:ext uri="{BB962C8B-B14F-4D97-AF65-F5344CB8AC3E}">
        <p14:creationId xmlns:p14="http://schemas.microsoft.com/office/powerpoint/2010/main" val="620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en-US" sz="4000" err="1" smtClean="0"/>
              <a:t>Hàm</a:t>
            </a:r>
            <a:r>
              <a:rPr lang="en-US" sz="4000" smtClean="0"/>
              <a:t> </a:t>
            </a:r>
            <a:r>
              <a:rPr lang="en-US" sz="4000" err="1" smtClean="0"/>
              <a:t>trong</a:t>
            </a:r>
            <a:r>
              <a:rPr lang="en-US" sz="4000" smtClean="0"/>
              <a:t> PHP (</a:t>
            </a:r>
            <a:r>
              <a:rPr lang="en-US" sz="4000" err="1" smtClean="0"/>
              <a:t>Hàm</a:t>
            </a:r>
            <a:r>
              <a:rPr lang="en-US" sz="4000" smtClean="0"/>
              <a:t> </a:t>
            </a:r>
            <a:r>
              <a:rPr lang="en-US" sz="4000" err="1" smtClean="0"/>
              <a:t>tự</a:t>
            </a:r>
            <a:r>
              <a:rPr lang="en-US" sz="4000" smtClean="0"/>
              <a:t> </a:t>
            </a:r>
            <a:r>
              <a:rPr lang="en-US" sz="4000" err="1" smtClean="0"/>
              <a:t>định</a:t>
            </a:r>
            <a:r>
              <a:rPr lang="en-US" sz="4000" smtClean="0"/>
              <a:t> </a:t>
            </a:r>
            <a:r>
              <a:rPr lang="en-US" sz="4000" err="1" smtClean="0"/>
              <a:t>nghĩa</a:t>
            </a:r>
            <a:r>
              <a:rPr lang="en-US" sz="4000" smtClean="0"/>
              <a:t>)</a:t>
            </a:r>
            <a:endParaRPr lang="en-US" sz="4000"/>
          </a:p>
        </p:txBody>
      </p:sp>
      <p:sp>
        <p:nvSpPr>
          <p:cNvPr id="3" name="Content Placeholder 2"/>
          <p:cNvSpPr>
            <a:spLocks noGrp="1"/>
          </p:cNvSpPr>
          <p:nvPr>
            <p:ph idx="1"/>
          </p:nvPr>
        </p:nvSpPr>
        <p:spPr>
          <a:xfrm>
            <a:off x="457200" y="1447800"/>
            <a:ext cx="8229600" cy="4876800"/>
          </a:xfrm>
        </p:spPr>
        <p:txBody>
          <a:bodyPr/>
          <a:lstStyle/>
          <a:p>
            <a:r>
              <a:rPr lang="en-US" sz="2000" smtClean="0">
                <a:latin typeface="Times New Roman" panose="02020603050405020304" pitchFamily="18" charset="0"/>
                <a:cs typeface="Times New Roman" panose="02020603050405020304" pitchFamily="18" charset="0"/>
              </a:rPr>
              <a:t>1/</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Cấu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trúc</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của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một</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hàm</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Trong</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PHP</a:t>
            </a:r>
            <a:endParaRPr lang="en-US" sz="2000" b="1">
              <a:latin typeface="Times New Roman" panose="02020603050405020304" pitchFamily="18" charset="0"/>
              <a:cs typeface="Times New Roman" panose="02020603050405020304" pitchFamily="18" charset="0"/>
            </a:endParaRPr>
          </a:p>
          <a:p>
            <a:pPr marL="640080" lvl="2" indent="0" fontAlgn="base">
              <a:buNone/>
            </a:pPr>
            <a:r>
              <a:rPr lang="vi-VN"/>
              <a:t>function func_name($vars)</a:t>
            </a:r>
          </a:p>
          <a:p>
            <a:pPr marL="640080" lvl="2" indent="0" fontAlgn="base">
              <a:buNone/>
            </a:pPr>
            <a:r>
              <a:rPr lang="vi-VN"/>
              <a:t>{</a:t>
            </a:r>
          </a:p>
          <a:p>
            <a:pPr marL="640080" lvl="2" indent="0" fontAlgn="base">
              <a:buNone/>
            </a:pPr>
            <a:r>
              <a:rPr lang="vi-VN"/>
              <a:t>    // các đoạn code</a:t>
            </a:r>
          </a:p>
          <a:p>
            <a:pPr marL="640080" lvl="2" indent="0" fontAlgn="base">
              <a:buNone/>
            </a:pPr>
            <a:r>
              <a:rPr lang="vi-VN"/>
              <a:t>    return $val;</a:t>
            </a:r>
          </a:p>
          <a:p>
            <a:pPr marL="640080" lvl="2" indent="0" fontAlgn="base">
              <a:buNone/>
            </a:pPr>
            <a:r>
              <a:rPr lang="vi-VN" smtClean="0"/>
              <a:t>}</a:t>
            </a:r>
            <a:endParaRPr lang="en-US" smtClean="0"/>
          </a:p>
          <a:p>
            <a:pPr marL="640080" lvl="2" indent="0" fontAlgn="base">
              <a:buNone/>
            </a:pPr>
            <a:endParaRPr lang="vi-VN"/>
          </a:p>
          <a:p>
            <a:endParaRPr lang="en-US"/>
          </a:p>
        </p:txBody>
      </p:sp>
    </p:spTree>
    <p:extLst>
      <p:ext uri="{BB962C8B-B14F-4D97-AF65-F5344CB8AC3E}">
        <p14:creationId xmlns:p14="http://schemas.microsoft.com/office/powerpoint/2010/main" val="4098264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a:t>Hàm</a:t>
            </a:r>
            <a:r>
              <a:rPr lang="en-US"/>
              <a:t> </a:t>
            </a:r>
            <a:r>
              <a:rPr lang="en-US" err="1"/>
              <a:t>trong</a:t>
            </a:r>
            <a:r>
              <a:rPr lang="en-US"/>
              <a:t> </a:t>
            </a:r>
            <a:r>
              <a:rPr lang="en-US" smtClean="0"/>
              <a:t>PHP(</a:t>
            </a:r>
            <a:r>
              <a:rPr lang="en-US" err="1" smtClean="0"/>
              <a:t>tiếp</a:t>
            </a:r>
            <a:r>
              <a:rPr lang="en-US" smtClean="0"/>
              <a:t>)</a:t>
            </a:r>
            <a:endParaRPr lang="en-US"/>
          </a:p>
        </p:txBody>
      </p:sp>
      <p:sp>
        <p:nvSpPr>
          <p:cNvPr id="3" name="Content Placeholder 2"/>
          <p:cNvSpPr>
            <a:spLocks noGrp="1"/>
          </p:cNvSpPr>
          <p:nvPr>
            <p:ph idx="1"/>
          </p:nvPr>
        </p:nvSpPr>
        <p:spPr>
          <a:xfrm>
            <a:off x="457200" y="1524000"/>
            <a:ext cx="8229600" cy="4800600"/>
          </a:xfrm>
        </p:spPr>
        <p:txBody>
          <a:bodyPr/>
          <a:lstStyle/>
          <a:p>
            <a:r>
              <a:rPr lang="en-US" b="1" err="1" smtClean="0"/>
              <a:t>Truyền</a:t>
            </a:r>
            <a:r>
              <a:rPr lang="en-US" b="1" smtClean="0"/>
              <a:t> </a:t>
            </a:r>
            <a:r>
              <a:rPr lang="en-US" b="1" err="1"/>
              <a:t>nhiều</a:t>
            </a:r>
            <a:r>
              <a:rPr lang="en-US" b="1"/>
              <a:t> </a:t>
            </a:r>
            <a:r>
              <a:rPr lang="en-US" b="1" err="1"/>
              <a:t>biến</a:t>
            </a:r>
            <a:r>
              <a:rPr lang="en-US" b="1"/>
              <a:t> </a:t>
            </a:r>
            <a:r>
              <a:rPr lang="en-US" b="1" err="1"/>
              <a:t>vào</a:t>
            </a:r>
            <a:r>
              <a:rPr lang="en-US" b="1"/>
              <a:t> </a:t>
            </a:r>
            <a:r>
              <a:rPr lang="en-US" b="1" err="1"/>
              <a:t>hàm</a:t>
            </a:r>
            <a:r>
              <a:rPr lang="en-US" b="1"/>
              <a:t> </a:t>
            </a:r>
            <a:r>
              <a:rPr lang="en-US" b="1" err="1"/>
              <a:t>trong</a:t>
            </a:r>
            <a:r>
              <a:rPr lang="en-US" b="1"/>
              <a:t> </a:t>
            </a:r>
            <a:r>
              <a:rPr lang="en-US" b="1" err="1" smtClean="0"/>
              <a:t>php</a:t>
            </a:r>
            <a:endParaRPr lang="en-US" b="1" smtClean="0"/>
          </a:p>
          <a:p>
            <a:r>
              <a:rPr lang="vi-VN" sz="2000"/>
              <a:t>Các biến truyền vào hàm trong php có thể là các kiểu bất kỳ (tham khảo trong bài các kiểu dữ liệu trong php). Và số </a:t>
            </a:r>
            <a:r>
              <a:rPr lang="vi-VN" sz="2000">
                <a:hlinkClick r:id="rId2" tooltip="biến"/>
              </a:rPr>
              <a:t>biến</a:t>
            </a:r>
            <a:r>
              <a:rPr lang="vi-VN" sz="2000"/>
              <a:t> truyền vào là không giới hạn, như ví </a:t>
            </a:r>
            <a:r>
              <a:rPr lang="vi-VN" sz="2000" smtClean="0"/>
              <a:t>dụ</a:t>
            </a:r>
            <a:r>
              <a:rPr lang="en-US" sz="2000" smtClean="0"/>
              <a:t> </a:t>
            </a:r>
            <a:r>
              <a:rPr lang="en-US" sz="2000" err="1" smtClean="0"/>
              <a:t>bên</a:t>
            </a:r>
            <a:r>
              <a:rPr lang="vi-VN" sz="2000" smtClean="0"/>
              <a:t> </a:t>
            </a:r>
            <a:r>
              <a:rPr lang="vi-VN" sz="2000"/>
              <a:t>trên thì chỉ có 1 biến truyền vào là </a:t>
            </a:r>
            <a:r>
              <a:rPr lang="vi-VN" sz="2000" smtClean="0"/>
              <a:t>$vars, </a:t>
            </a:r>
            <a:r>
              <a:rPr lang="vi-VN" sz="2000"/>
              <a:t>nhưng thực tế </a:t>
            </a:r>
            <a:r>
              <a:rPr lang="vi-VN" sz="2000" smtClean="0"/>
              <a:t>có </a:t>
            </a:r>
            <a:r>
              <a:rPr lang="vi-VN" sz="2000"/>
              <a:t>thể truyền nhiều biến vào bằng cách mỗi biến cách nhau bởi dấu phẩy</a:t>
            </a:r>
            <a:r>
              <a:rPr lang="vi-VN" sz="2000" smtClean="0"/>
              <a:t>.</a:t>
            </a:r>
            <a:endParaRPr lang="en-US" sz="2000" smtClean="0"/>
          </a:p>
          <a:p>
            <a:r>
              <a:rPr lang="en-US" sz="2000" err="1" smtClean="0"/>
              <a:t>Ví</a:t>
            </a:r>
            <a:r>
              <a:rPr lang="en-US" sz="2000" smtClean="0"/>
              <a:t> </a:t>
            </a:r>
            <a:r>
              <a:rPr lang="en-US" sz="2000" err="1" smtClean="0"/>
              <a:t>dụ</a:t>
            </a:r>
            <a:r>
              <a:rPr lang="en-US" sz="2000" smtClean="0"/>
              <a:t> :</a:t>
            </a:r>
          </a:p>
          <a:p>
            <a:pPr marL="365760" lvl="1" indent="0" fontAlgn="base">
              <a:buNone/>
            </a:pPr>
            <a:r>
              <a:rPr lang="en-US" sz="2000"/>
              <a:t>function </a:t>
            </a:r>
            <a:r>
              <a:rPr lang="en-US" sz="2000" smtClean="0"/>
              <a:t> </a:t>
            </a:r>
            <a:r>
              <a:rPr lang="en-US" sz="2000" err="1" smtClean="0"/>
              <a:t>tinh_tong</a:t>
            </a:r>
            <a:r>
              <a:rPr lang="en-US" sz="2000"/>
              <a:t>($a, $b)</a:t>
            </a:r>
          </a:p>
          <a:p>
            <a:pPr marL="365760" lvl="1" indent="0" fontAlgn="base">
              <a:buNone/>
            </a:pPr>
            <a:r>
              <a:rPr lang="en-US" sz="2000"/>
              <a:t>{</a:t>
            </a:r>
          </a:p>
          <a:p>
            <a:pPr marL="365760" lvl="1" indent="0" fontAlgn="base">
              <a:buNone/>
            </a:pPr>
            <a:r>
              <a:rPr lang="en-US" sz="2000"/>
              <a:t>    return $a + $b;</a:t>
            </a:r>
          </a:p>
          <a:p>
            <a:pPr marL="365760" lvl="1" indent="0" fontAlgn="base">
              <a:buNone/>
            </a:pPr>
            <a:r>
              <a:rPr lang="en-US" sz="2000"/>
              <a:t>}</a:t>
            </a:r>
          </a:p>
          <a:p>
            <a:endParaRPr lang="en-US" sz="2000"/>
          </a:p>
        </p:txBody>
      </p:sp>
    </p:spTree>
    <p:extLst>
      <p:ext uri="{BB962C8B-B14F-4D97-AF65-F5344CB8AC3E}">
        <p14:creationId xmlns:p14="http://schemas.microsoft.com/office/powerpoint/2010/main" val="230229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a:t>Hàm</a:t>
            </a:r>
            <a:r>
              <a:rPr lang="en-US"/>
              <a:t> </a:t>
            </a:r>
            <a:r>
              <a:rPr lang="en-US" err="1"/>
              <a:t>trong</a:t>
            </a:r>
            <a:r>
              <a:rPr lang="en-US"/>
              <a:t> PHP(</a:t>
            </a:r>
            <a:r>
              <a:rPr lang="en-US" err="1"/>
              <a:t>tiếp</a:t>
            </a:r>
            <a:r>
              <a:rPr lang="en-US"/>
              <a:t>)</a:t>
            </a: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vi-VN" b="1"/>
              <a:t>Gán </a:t>
            </a:r>
            <a:r>
              <a:rPr lang="vi-VN" b="1" smtClean="0"/>
              <a:t>giá </a:t>
            </a:r>
            <a:r>
              <a:rPr lang="vi-VN" b="1"/>
              <a:t>trị mặc định cho biến truyền </a:t>
            </a:r>
            <a:r>
              <a:rPr lang="vi-VN" b="1" smtClean="0"/>
              <a:t>vào</a:t>
            </a:r>
            <a:endParaRPr lang="en-US" b="1" smtClean="0"/>
          </a:p>
          <a:p>
            <a:r>
              <a:rPr lang="vi-VN" sz="2000"/>
              <a:t>Nếu một hàm trong php bạn khai báo có 2 biến truyền vào mà lúc sử dụng bạn chỉ truyền có 1 biến vào thì hệ thống sẽ báo lỗi ngay. Trong thực tế bạn muốn có những hàm không ràng buộc phải bắt buộc truyền đủ biến vào, vì thế nó cũng cấp cho chúng ta một chức năng là truyền giá trị mặc định cho biến trong các </a:t>
            </a:r>
            <a:r>
              <a:rPr lang="vi-VN" sz="2000" smtClean="0"/>
              <a:t>hàm</a:t>
            </a:r>
            <a:r>
              <a:rPr lang="en-US" sz="2000" smtClean="0"/>
              <a:t>.</a:t>
            </a:r>
          </a:p>
          <a:p>
            <a:r>
              <a:rPr lang="en-US" sz="2000" err="1" smtClean="0"/>
              <a:t>Ví</a:t>
            </a:r>
            <a:r>
              <a:rPr lang="en-US" sz="2000" smtClean="0"/>
              <a:t> </a:t>
            </a:r>
            <a:r>
              <a:rPr lang="en-US" sz="2000" err="1" smtClean="0"/>
              <a:t>dụ</a:t>
            </a:r>
            <a:r>
              <a:rPr lang="en-US" sz="2000" smtClean="0"/>
              <a:t> :</a:t>
            </a:r>
          </a:p>
          <a:p>
            <a:pPr marL="640080" lvl="2" indent="0" fontAlgn="base">
              <a:buNone/>
            </a:pPr>
            <a:r>
              <a:rPr lang="vi-VN" sz="1900" smtClean="0"/>
              <a:t>function tinh</a:t>
            </a:r>
            <a:r>
              <a:rPr lang="en-US" sz="1900" smtClean="0"/>
              <a:t>_</a:t>
            </a:r>
            <a:r>
              <a:rPr lang="vi-VN" sz="1900" smtClean="0"/>
              <a:t>tong</a:t>
            </a:r>
            <a:r>
              <a:rPr lang="vi-VN" sz="1900"/>
              <a:t>($a, $b, $c = false)</a:t>
            </a:r>
          </a:p>
          <a:p>
            <a:pPr marL="640080" lvl="2" indent="0" fontAlgn="base">
              <a:buNone/>
            </a:pPr>
            <a:r>
              <a:rPr lang="vi-VN" sz="1900"/>
              <a:t>{</a:t>
            </a:r>
          </a:p>
          <a:p>
            <a:pPr marL="640080" lvl="2" indent="0" fontAlgn="base">
              <a:buNone/>
            </a:pPr>
            <a:r>
              <a:rPr lang="vi-VN" sz="1900"/>
              <a:t>    $tong = $a + b;</a:t>
            </a:r>
          </a:p>
          <a:p>
            <a:pPr marL="640080" lvl="2" indent="0" fontAlgn="base">
              <a:buNone/>
            </a:pPr>
            <a:r>
              <a:rPr lang="vi-VN" sz="1900"/>
              <a:t>    if ($c != false){ // nếu $c được truyền vào (vì false là giá trị mặc định)</a:t>
            </a:r>
          </a:p>
          <a:p>
            <a:pPr marL="640080" lvl="2" indent="0" fontAlgn="base">
              <a:buNone/>
            </a:pPr>
            <a:r>
              <a:rPr lang="vi-VN" sz="1900"/>
              <a:t>        $tong = $tong + $c; // thì thực hiện cộng thêm $c</a:t>
            </a:r>
          </a:p>
          <a:p>
            <a:pPr marL="640080" lvl="2" indent="0" fontAlgn="base">
              <a:buNone/>
            </a:pPr>
            <a:r>
              <a:rPr lang="vi-VN" sz="1900"/>
              <a:t>    }</a:t>
            </a:r>
          </a:p>
          <a:p>
            <a:pPr marL="640080" lvl="2" indent="0" fontAlgn="base">
              <a:buNone/>
            </a:pPr>
            <a:r>
              <a:rPr lang="vi-VN" sz="1900"/>
              <a:t>    return $tong;</a:t>
            </a:r>
          </a:p>
          <a:p>
            <a:pPr marL="640080" lvl="2" indent="0" fontAlgn="base">
              <a:buNone/>
            </a:pPr>
            <a:r>
              <a:rPr lang="vi-VN" sz="1900" smtClean="0"/>
              <a:t>}</a:t>
            </a:r>
            <a:endParaRPr lang="en-US" sz="1900" smtClean="0"/>
          </a:p>
          <a:p>
            <a:pPr marL="640080" lvl="2" indent="0" fontAlgn="base">
              <a:buNone/>
            </a:pPr>
            <a:r>
              <a:rPr lang="vi-VN" sz="1900"/>
              <a:t>tinh</a:t>
            </a:r>
            <a:r>
              <a:rPr lang="en-US" sz="1900"/>
              <a:t>_</a:t>
            </a:r>
            <a:r>
              <a:rPr lang="vi-VN" sz="1900" smtClean="0"/>
              <a:t>tong</a:t>
            </a:r>
            <a:r>
              <a:rPr lang="en-US" sz="1900" smtClean="0"/>
              <a:t>($x, $y);</a:t>
            </a:r>
            <a:endParaRPr lang="vi-VN" sz="1900"/>
          </a:p>
          <a:p>
            <a:endParaRPr lang="en-US" sz="2000"/>
          </a:p>
        </p:txBody>
      </p:sp>
    </p:spTree>
    <p:extLst>
      <p:ext uri="{BB962C8B-B14F-4D97-AF65-F5344CB8AC3E}">
        <p14:creationId xmlns:p14="http://schemas.microsoft.com/office/powerpoint/2010/main" val="1366263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Hàm</a:t>
            </a:r>
            <a:r>
              <a:rPr lang="en-US" smtClean="0"/>
              <a:t> </a:t>
            </a:r>
            <a:r>
              <a:rPr lang="en-US" err="1" smtClean="0"/>
              <a:t>trong</a:t>
            </a:r>
            <a:r>
              <a:rPr lang="en-US" smtClean="0"/>
              <a:t> </a:t>
            </a:r>
            <a:r>
              <a:rPr lang="en-US" err="1" smtClean="0"/>
              <a:t>php</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b="1" err="1"/>
              <a:t>Tham</a:t>
            </a:r>
            <a:r>
              <a:rPr lang="en-US" b="1"/>
              <a:t> </a:t>
            </a:r>
            <a:r>
              <a:rPr lang="en-US" b="1" err="1"/>
              <a:t>số</a:t>
            </a:r>
            <a:r>
              <a:rPr lang="en-US" b="1"/>
              <a:t> </a:t>
            </a:r>
            <a:r>
              <a:rPr lang="en-US" b="1" err="1"/>
              <a:t>thực</a:t>
            </a:r>
            <a:r>
              <a:rPr lang="en-US" b="1"/>
              <a:t> </a:t>
            </a:r>
            <a:r>
              <a:rPr lang="en-US" b="1" err="1"/>
              <a:t>và</a:t>
            </a:r>
            <a:r>
              <a:rPr lang="en-US" b="1"/>
              <a:t> </a:t>
            </a:r>
            <a:r>
              <a:rPr lang="en-US" b="1" err="1"/>
              <a:t>tham</a:t>
            </a:r>
            <a:r>
              <a:rPr lang="en-US" b="1"/>
              <a:t> </a:t>
            </a:r>
            <a:r>
              <a:rPr lang="en-US" b="1" err="1"/>
              <a:t>số</a:t>
            </a:r>
            <a:r>
              <a:rPr lang="en-US" b="1"/>
              <a:t> </a:t>
            </a:r>
            <a:r>
              <a:rPr lang="en-US" b="1" err="1"/>
              <a:t>hình</a:t>
            </a:r>
            <a:r>
              <a:rPr lang="en-US" b="1"/>
              <a:t> </a:t>
            </a:r>
            <a:r>
              <a:rPr lang="en-US" b="1" err="1" smtClean="0"/>
              <a:t>thức</a:t>
            </a:r>
            <a:endParaRPr lang="en-US" b="1" smtClean="0"/>
          </a:p>
          <a:p>
            <a:r>
              <a:rPr lang="vi-VN" sz="2400"/>
              <a:t>Các biến ta định nghĩa trong hàm gọi là tham số hình thức, còn biến mà ta truyền </a:t>
            </a:r>
            <a:r>
              <a:rPr lang="vi-VN" sz="2400" smtClean="0"/>
              <a:t>vào </a:t>
            </a:r>
            <a:r>
              <a:rPr lang="vi-VN" sz="2400"/>
              <a:t>ở chương trình chính gọi là tham số thực</a:t>
            </a:r>
            <a:r>
              <a:rPr lang="vi-VN" sz="2400" smtClean="0"/>
              <a:t>.</a:t>
            </a:r>
            <a:endParaRPr lang="en-US" sz="2400" smtClean="0"/>
          </a:p>
          <a:p>
            <a:r>
              <a:rPr lang="en-US" sz="2400" err="1" smtClean="0"/>
              <a:t>Ví</a:t>
            </a:r>
            <a:r>
              <a:rPr lang="en-US" sz="2400" smtClean="0"/>
              <a:t> </a:t>
            </a:r>
            <a:r>
              <a:rPr lang="en-US" sz="2400" err="1" smtClean="0"/>
              <a:t>dụ</a:t>
            </a:r>
            <a:r>
              <a:rPr lang="en-US" sz="2400" smtClean="0"/>
              <a:t>:</a:t>
            </a:r>
          </a:p>
          <a:p>
            <a:pPr marL="365760" lvl="1" indent="0" fontAlgn="base">
              <a:buNone/>
            </a:pPr>
            <a:r>
              <a:rPr lang="en-US" sz="2200"/>
              <a:t>// </a:t>
            </a:r>
            <a:r>
              <a:rPr lang="en-US" sz="2200" err="1"/>
              <a:t>Chuong</a:t>
            </a:r>
            <a:r>
              <a:rPr lang="en-US" sz="2200"/>
              <a:t> </a:t>
            </a:r>
            <a:r>
              <a:rPr lang="en-US" sz="2200" err="1"/>
              <a:t>trinh</a:t>
            </a:r>
            <a:r>
              <a:rPr lang="en-US" sz="2200"/>
              <a:t> </a:t>
            </a:r>
            <a:r>
              <a:rPr lang="en-US" sz="2200" err="1"/>
              <a:t>chinh</a:t>
            </a:r>
            <a:endParaRPr lang="en-US" sz="2200"/>
          </a:p>
          <a:p>
            <a:pPr marL="365760" lvl="1" indent="0" fontAlgn="base">
              <a:buNone/>
            </a:pPr>
            <a:r>
              <a:rPr lang="en-US" sz="2200"/>
              <a:t>$so = 12;</a:t>
            </a:r>
          </a:p>
          <a:p>
            <a:pPr marL="365760" lvl="1" indent="0" fontAlgn="base">
              <a:buNone/>
            </a:pPr>
            <a:r>
              <a:rPr lang="en-US" sz="2200"/>
              <a:t>$flag = </a:t>
            </a:r>
            <a:r>
              <a:rPr lang="en-US" sz="2200" err="1"/>
              <a:t>kiem_tra_so_nguyen_to</a:t>
            </a:r>
            <a:r>
              <a:rPr lang="en-US" sz="2200"/>
              <a:t>($so);</a:t>
            </a:r>
          </a:p>
          <a:p>
            <a:pPr marL="365760" lvl="1" indent="0" fontAlgn="base">
              <a:buNone/>
            </a:pPr>
            <a:r>
              <a:rPr lang="en-US" sz="2200"/>
              <a:t>  </a:t>
            </a:r>
          </a:p>
          <a:p>
            <a:pPr marL="365760" lvl="1" indent="0" fontAlgn="base">
              <a:buNone/>
            </a:pPr>
            <a:r>
              <a:rPr lang="en-US" sz="2200"/>
              <a:t>// ham </a:t>
            </a:r>
            <a:r>
              <a:rPr lang="en-US" sz="2200" err="1"/>
              <a:t>kiem</a:t>
            </a:r>
            <a:r>
              <a:rPr lang="en-US" sz="2200"/>
              <a:t> </a:t>
            </a:r>
            <a:r>
              <a:rPr lang="en-US" sz="2200" err="1"/>
              <a:t>tra</a:t>
            </a:r>
            <a:r>
              <a:rPr lang="en-US" sz="2200"/>
              <a:t> so </a:t>
            </a:r>
            <a:r>
              <a:rPr lang="en-US" sz="2200" err="1"/>
              <a:t>nguyen</a:t>
            </a:r>
            <a:r>
              <a:rPr lang="en-US" sz="2200"/>
              <a:t> to</a:t>
            </a:r>
          </a:p>
          <a:p>
            <a:pPr marL="365760" lvl="1" indent="0" fontAlgn="base">
              <a:buNone/>
            </a:pPr>
            <a:r>
              <a:rPr lang="en-US" sz="2200"/>
              <a:t>function </a:t>
            </a:r>
            <a:r>
              <a:rPr lang="en-US" sz="2200" err="1"/>
              <a:t>kiem_tra_so_nguyen_to</a:t>
            </a:r>
            <a:r>
              <a:rPr lang="en-US" sz="2200"/>
              <a:t>($number)</a:t>
            </a:r>
          </a:p>
          <a:p>
            <a:pPr marL="365760" lvl="1" indent="0" fontAlgn="base">
              <a:buNone/>
            </a:pPr>
            <a:r>
              <a:rPr lang="en-US" sz="2200"/>
              <a:t>{</a:t>
            </a:r>
          </a:p>
          <a:p>
            <a:pPr marL="365760" lvl="1" indent="0" fontAlgn="base">
              <a:buNone/>
            </a:pPr>
            <a:r>
              <a:rPr lang="en-US" sz="2200"/>
              <a:t>  // code</a:t>
            </a:r>
          </a:p>
          <a:p>
            <a:pPr marL="365760" lvl="1" indent="0" fontAlgn="base">
              <a:buNone/>
            </a:pPr>
            <a:r>
              <a:rPr lang="en-US" sz="2200"/>
              <a:t>}</a:t>
            </a:r>
          </a:p>
          <a:p>
            <a:endParaRPr lang="en-US" sz="2400"/>
          </a:p>
        </p:txBody>
      </p:sp>
    </p:spTree>
    <p:extLst>
      <p:ext uri="{BB962C8B-B14F-4D97-AF65-F5344CB8AC3E}">
        <p14:creationId xmlns:p14="http://schemas.microsoft.com/office/powerpoint/2010/main" val="361120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Hàm</a:t>
            </a:r>
            <a:r>
              <a:rPr lang="en-US" smtClean="0"/>
              <a:t> </a:t>
            </a:r>
            <a:r>
              <a:rPr lang="en-US" err="1" smtClean="0"/>
              <a:t>trong</a:t>
            </a:r>
            <a:r>
              <a:rPr lang="en-US" smtClean="0"/>
              <a:t> </a:t>
            </a:r>
            <a:r>
              <a:rPr lang="en-US" err="1" smtClean="0"/>
              <a:t>php</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524000"/>
            <a:ext cx="8229600" cy="4800600"/>
          </a:xfrm>
        </p:spPr>
        <p:txBody>
          <a:bodyPr>
            <a:normAutofit fontScale="25000" lnSpcReduction="20000"/>
          </a:bodyPr>
          <a:lstStyle/>
          <a:p>
            <a:r>
              <a:rPr lang="en-US" sz="6400" b="1" err="1"/>
              <a:t>Biến</a:t>
            </a:r>
            <a:r>
              <a:rPr lang="en-US" sz="6400" b="1"/>
              <a:t> </a:t>
            </a:r>
            <a:r>
              <a:rPr lang="en-US" sz="6400" b="1" err="1"/>
              <a:t>toàn</a:t>
            </a:r>
            <a:r>
              <a:rPr lang="en-US" sz="6400" b="1"/>
              <a:t> </a:t>
            </a:r>
            <a:r>
              <a:rPr lang="en-US" sz="6400" b="1" err="1"/>
              <a:t>cục</a:t>
            </a:r>
            <a:r>
              <a:rPr lang="en-US" sz="6400" b="1"/>
              <a:t> </a:t>
            </a:r>
            <a:r>
              <a:rPr lang="en-US" sz="6400" b="1" err="1"/>
              <a:t>và</a:t>
            </a:r>
            <a:r>
              <a:rPr lang="en-US" sz="6400" b="1"/>
              <a:t> </a:t>
            </a:r>
            <a:r>
              <a:rPr lang="en-US" sz="6400" b="1" err="1"/>
              <a:t>biến</a:t>
            </a:r>
            <a:r>
              <a:rPr lang="en-US" sz="6400" b="1"/>
              <a:t> </a:t>
            </a:r>
            <a:r>
              <a:rPr lang="en-US" sz="6400" b="1" err="1"/>
              <a:t>cục</a:t>
            </a:r>
            <a:r>
              <a:rPr lang="en-US" sz="6400" b="1"/>
              <a:t> </a:t>
            </a:r>
            <a:r>
              <a:rPr lang="en-US" sz="6400" b="1" err="1" smtClean="0"/>
              <a:t>bộ</a:t>
            </a:r>
            <a:endParaRPr lang="en-US" sz="6400" b="1" smtClean="0"/>
          </a:p>
          <a:p>
            <a:r>
              <a:rPr lang="vi-VN" sz="6400"/>
              <a:t>Định nghĩa này không có gì lạ đối với các ngôn ngữ như c, c++, đối với PHP thì cách dùng nó hơi khác so với các ngôn ngữ này. Biến toàn cục chính là các biến ta khai báo ở chương trình chính, còn biến cục bộ là biến ta khai báo ở các hàm</a:t>
            </a:r>
            <a:r>
              <a:rPr lang="vi-VN" sz="6400" smtClean="0"/>
              <a:t>.</a:t>
            </a:r>
            <a:endParaRPr lang="en-US" sz="6400" smtClean="0"/>
          </a:p>
          <a:p>
            <a:r>
              <a:rPr lang="vi-VN" sz="6400" smtClean="0"/>
              <a:t>Trong </a:t>
            </a:r>
            <a:r>
              <a:rPr lang="vi-VN" sz="6400"/>
              <a:t>php để lấy giá trị biến toàn cục ta dùng lệnh </a:t>
            </a:r>
            <a:r>
              <a:rPr lang="vi-VN" sz="6400" b="1"/>
              <a:t>global $tenbien</a:t>
            </a:r>
            <a:r>
              <a:rPr lang="vi-VN" sz="6400"/>
              <a:t> để lấy. </a:t>
            </a:r>
            <a:endParaRPr lang="en-US" sz="6400" smtClean="0"/>
          </a:p>
          <a:p>
            <a:endParaRPr lang="en-US" sz="6400" smtClean="0"/>
          </a:p>
          <a:p>
            <a:pPr marL="640080" lvl="2" indent="0" fontAlgn="base">
              <a:buNone/>
            </a:pPr>
            <a:r>
              <a:rPr lang="vi-VN" sz="4800"/>
              <a:t>// Biến toàn cục</a:t>
            </a:r>
          </a:p>
          <a:p>
            <a:pPr marL="640080" lvl="2" indent="0" fontAlgn="base">
              <a:buNone/>
            </a:pPr>
            <a:r>
              <a:rPr lang="vi-VN" sz="4800"/>
              <a:t>$bien_toan_cuc = </a:t>
            </a:r>
            <a:r>
              <a:rPr lang="vi-VN" sz="4800" smtClean="0"/>
              <a:t>12;</a:t>
            </a:r>
          </a:p>
          <a:p>
            <a:pPr marL="640080" lvl="2" indent="0" fontAlgn="base">
              <a:buNone/>
            </a:pPr>
            <a:r>
              <a:rPr lang="vi-VN" sz="4800" smtClean="0"/>
              <a:t>function </a:t>
            </a:r>
            <a:r>
              <a:rPr lang="vi-VN" sz="4800"/>
              <a:t>kiem_tra</a:t>
            </a:r>
            <a:r>
              <a:rPr lang="vi-VN" sz="4800" smtClean="0"/>
              <a:t>(){</a:t>
            </a:r>
          </a:p>
          <a:p>
            <a:pPr marL="640080" lvl="2" indent="0" fontAlgn="base">
              <a:buNone/>
            </a:pPr>
            <a:r>
              <a:rPr lang="vi-VN" sz="4800"/>
              <a:t>    // Biến cục bộ</a:t>
            </a:r>
          </a:p>
          <a:p>
            <a:pPr marL="640080" lvl="2" indent="0" fontAlgn="base">
              <a:buNone/>
            </a:pPr>
            <a:r>
              <a:rPr lang="vi-VN" sz="4800"/>
              <a:t>    $bien_cuc_bo = 13;</a:t>
            </a:r>
          </a:p>
          <a:p>
            <a:pPr marL="640080" lvl="2" indent="0" fontAlgn="base">
              <a:buNone/>
            </a:pPr>
            <a:r>
              <a:rPr lang="vi-VN" sz="4800"/>
              <a:t>  </a:t>
            </a:r>
          </a:p>
          <a:p>
            <a:pPr marL="640080" lvl="2" indent="0" fontAlgn="base">
              <a:buNone/>
            </a:pPr>
            <a:r>
              <a:rPr lang="vi-VN" sz="4800"/>
              <a:t>    // Lấy biến toàn cục</a:t>
            </a:r>
          </a:p>
          <a:p>
            <a:pPr marL="640080" lvl="2" indent="0" fontAlgn="base">
              <a:buNone/>
            </a:pPr>
            <a:r>
              <a:rPr lang="vi-VN" sz="4800"/>
              <a:t>    global $bien_toan_cuc;</a:t>
            </a:r>
          </a:p>
          <a:p>
            <a:pPr marL="640080" lvl="2" indent="0" fontAlgn="base">
              <a:buNone/>
            </a:pPr>
            <a:r>
              <a:rPr lang="vi-VN" sz="4800"/>
              <a:t>  </a:t>
            </a:r>
          </a:p>
          <a:p>
            <a:pPr marL="640080" lvl="2" indent="0" fontAlgn="base">
              <a:buNone/>
            </a:pPr>
            <a:r>
              <a:rPr lang="vi-VN" sz="4800"/>
              <a:t>    // Lấy số dư biến cục bộ chia cho biến toàn cục và</a:t>
            </a:r>
          </a:p>
          <a:p>
            <a:pPr marL="640080" lvl="2" indent="0" fontAlgn="base">
              <a:buNone/>
            </a:pPr>
            <a:r>
              <a:rPr lang="vi-VN" sz="4800"/>
              <a:t>    // kiểm trả về true nếu số dư = 0, ngược lại trả về false</a:t>
            </a:r>
          </a:p>
          <a:p>
            <a:pPr marL="640080" lvl="2" indent="0" fontAlgn="base">
              <a:buNone/>
            </a:pPr>
            <a:r>
              <a:rPr lang="vi-VN" sz="4800"/>
              <a:t>    if ($bien_cuc_bo % $</a:t>
            </a:r>
            <a:r>
              <a:rPr lang="vi-VN" sz="4800" smtClean="0"/>
              <a:t>bien_toan_cuc</a:t>
            </a:r>
            <a:r>
              <a:rPr lang="en-US" sz="4800" smtClean="0"/>
              <a:t> == </a:t>
            </a:r>
            <a:r>
              <a:rPr lang="vi-VN" sz="4800"/>
              <a:t>0</a:t>
            </a:r>
            <a:r>
              <a:rPr lang="vi-VN" sz="4800" smtClean="0"/>
              <a:t>){</a:t>
            </a:r>
            <a:endParaRPr lang="vi-VN" sz="4800"/>
          </a:p>
          <a:p>
            <a:pPr marL="640080" lvl="2" indent="0" fontAlgn="base">
              <a:buNone/>
            </a:pPr>
            <a:r>
              <a:rPr lang="vi-VN" sz="4800"/>
              <a:t>        return true;</a:t>
            </a:r>
          </a:p>
          <a:p>
            <a:pPr marL="640080" lvl="2" indent="0" fontAlgn="base">
              <a:buNone/>
            </a:pPr>
            <a:r>
              <a:rPr lang="vi-VN" sz="4800"/>
              <a:t>    }</a:t>
            </a:r>
          </a:p>
          <a:p>
            <a:pPr marL="640080" lvl="2" indent="0" fontAlgn="base">
              <a:buNone/>
            </a:pPr>
            <a:r>
              <a:rPr lang="vi-VN" sz="4800"/>
              <a:t>    else{</a:t>
            </a:r>
          </a:p>
          <a:p>
            <a:pPr marL="640080" lvl="2" indent="0" fontAlgn="base">
              <a:buNone/>
            </a:pPr>
            <a:r>
              <a:rPr lang="vi-VN" sz="4800"/>
              <a:t>        return false;</a:t>
            </a:r>
          </a:p>
          <a:p>
            <a:pPr marL="640080" lvl="2" indent="0" fontAlgn="base">
              <a:buNone/>
            </a:pPr>
            <a:r>
              <a:rPr lang="vi-VN" sz="4800"/>
              <a:t>    }</a:t>
            </a:r>
          </a:p>
          <a:p>
            <a:pPr marL="640080" lvl="2" indent="0" fontAlgn="base">
              <a:buNone/>
            </a:pPr>
            <a:r>
              <a:rPr lang="vi-VN" sz="4800"/>
              <a:t>}</a:t>
            </a:r>
          </a:p>
          <a:p>
            <a:endParaRPr lang="en-US" sz="2000"/>
          </a:p>
        </p:txBody>
      </p:sp>
    </p:spTree>
    <p:extLst>
      <p:ext uri="{BB962C8B-B14F-4D97-AF65-F5344CB8AC3E}">
        <p14:creationId xmlns:p14="http://schemas.microsoft.com/office/powerpoint/2010/main" val="805667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Hàm</a:t>
            </a:r>
            <a:r>
              <a:rPr lang="en-US" smtClean="0"/>
              <a:t> </a:t>
            </a:r>
            <a:r>
              <a:rPr lang="en-US" err="1" smtClean="0"/>
              <a:t>trong</a:t>
            </a:r>
            <a:r>
              <a:rPr lang="en-US" smtClean="0"/>
              <a:t> </a:t>
            </a:r>
            <a:r>
              <a:rPr lang="en-US" err="1" smtClean="0"/>
              <a:t>php</a:t>
            </a:r>
            <a:r>
              <a:rPr lang="en-US" smtClean="0"/>
              <a:t>(</a:t>
            </a:r>
            <a:r>
              <a:rPr lang="en-US" err="1" smtClean="0"/>
              <a:t>tiếp</a:t>
            </a:r>
            <a:r>
              <a:rPr lang="en-US" smtClean="0"/>
              <a:t>)</a:t>
            </a:r>
            <a:endParaRPr lang="en-US"/>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US" b="1" err="1"/>
              <a:t>Biến</a:t>
            </a:r>
            <a:r>
              <a:rPr lang="en-US" b="1"/>
              <a:t> </a:t>
            </a:r>
            <a:r>
              <a:rPr lang="en-US" b="1" err="1" smtClean="0"/>
              <a:t>tĩnh</a:t>
            </a:r>
            <a:r>
              <a:rPr lang="en-US" b="1" smtClean="0"/>
              <a:t>:</a:t>
            </a:r>
          </a:p>
          <a:p>
            <a:r>
              <a:rPr lang="vi-VN" sz="2000"/>
              <a:t>Biến tĩnh là các biến cố định bên trong các hàm, không giống như các biến toàn cục chúng không được biết đến bên ngoài hàm tức là chỉ biết đến bên trong hàm nhưng giá trị của chúng sẽ lưu lại sau mỗi lần gọi hàm. </a:t>
            </a:r>
            <a:endParaRPr lang="en-US" sz="2000" smtClean="0"/>
          </a:p>
          <a:p>
            <a:r>
              <a:rPr lang="vi-VN" sz="2000" smtClean="0"/>
              <a:t>Để </a:t>
            </a:r>
            <a:r>
              <a:rPr lang="vi-VN" sz="2000"/>
              <a:t>khai báo là một biến tĩnh ta dùng từ </a:t>
            </a:r>
            <a:r>
              <a:rPr lang="vi-VN" sz="2000" smtClean="0"/>
              <a:t>khóa</a:t>
            </a:r>
            <a:r>
              <a:rPr lang="vi-VN" sz="2000"/>
              <a:t> static $tenbien</a:t>
            </a:r>
            <a:r>
              <a:rPr lang="vi-VN" sz="2000" smtClean="0"/>
              <a:t>;</a:t>
            </a:r>
            <a:endParaRPr lang="en-US" sz="2000" smtClean="0"/>
          </a:p>
          <a:p>
            <a:r>
              <a:rPr lang="en-US" sz="2000" err="1" smtClean="0"/>
              <a:t>Ví</a:t>
            </a:r>
            <a:r>
              <a:rPr lang="en-US" sz="2000" smtClean="0"/>
              <a:t> </a:t>
            </a:r>
            <a:r>
              <a:rPr lang="en-US" sz="2000" err="1" smtClean="0"/>
              <a:t>dụ</a:t>
            </a:r>
            <a:r>
              <a:rPr lang="en-US" sz="2000" smtClean="0"/>
              <a:t>:</a:t>
            </a:r>
          </a:p>
          <a:p>
            <a:pPr marL="365760" lvl="1" indent="0" fontAlgn="base">
              <a:buNone/>
            </a:pPr>
            <a:r>
              <a:rPr lang="en-US" sz="1800"/>
              <a:t>// ham </a:t>
            </a:r>
            <a:r>
              <a:rPr lang="en-US" sz="1800" err="1"/>
              <a:t>kiem</a:t>
            </a:r>
            <a:r>
              <a:rPr lang="en-US" sz="1800"/>
              <a:t> </a:t>
            </a:r>
            <a:r>
              <a:rPr lang="en-US" sz="1800" err="1"/>
              <a:t>tra</a:t>
            </a:r>
            <a:endParaRPr lang="en-US" sz="1800"/>
          </a:p>
          <a:p>
            <a:pPr marL="365760" lvl="1" indent="0" fontAlgn="base">
              <a:buNone/>
            </a:pPr>
            <a:r>
              <a:rPr lang="en-US" sz="1800"/>
              <a:t>function </a:t>
            </a:r>
            <a:r>
              <a:rPr lang="en-US" sz="1800" err="1"/>
              <a:t>keep_track</a:t>
            </a:r>
            <a:r>
              <a:rPr lang="en-US" sz="1800"/>
              <a:t>() {</a:t>
            </a:r>
          </a:p>
          <a:p>
            <a:pPr marL="365760" lvl="1" indent="0" fontAlgn="base">
              <a:buNone/>
            </a:pPr>
            <a:r>
              <a:rPr lang="en-US" sz="1800"/>
              <a:t>      STATIC $count = 0;</a:t>
            </a:r>
          </a:p>
          <a:p>
            <a:pPr marL="365760" lvl="1" indent="0" fontAlgn="base">
              <a:buNone/>
            </a:pPr>
            <a:r>
              <a:rPr lang="en-US" sz="1800"/>
              <a:t>      $count++;</a:t>
            </a:r>
          </a:p>
          <a:p>
            <a:pPr marL="365760" lvl="1" indent="0" fontAlgn="base">
              <a:buNone/>
            </a:pPr>
            <a:r>
              <a:rPr lang="en-US" sz="1800"/>
              <a:t>      print $count;</a:t>
            </a:r>
          </a:p>
          <a:p>
            <a:pPr marL="365760" lvl="1" indent="0" fontAlgn="base">
              <a:buNone/>
            </a:pPr>
            <a:r>
              <a:rPr lang="en-US" sz="1800"/>
              <a:t>      print "&lt;</a:t>
            </a:r>
            <a:r>
              <a:rPr lang="en-US" sz="1800" err="1"/>
              <a:t>br</a:t>
            </a:r>
            <a:r>
              <a:rPr lang="en-US" sz="1800"/>
              <a:t> /&gt;";</a:t>
            </a:r>
          </a:p>
          <a:p>
            <a:pPr marL="365760" lvl="1" indent="0" fontAlgn="base">
              <a:buNone/>
            </a:pPr>
            <a:r>
              <a:rPr lang="en-US" sz="1800"/>
              <a:t>  </a:t>
            </a:r>
            <a:r>
              <a:rPr lang="en-US" sz="1800" smtClean="0"/>
              <a:t>}</a:t>
            </a:r>
            <a:endParaRPr lang="en-US" sz="1800"/>
          </a:p>
          <a:p>
            <a:pPr marL="365760" lvl="1" indent="0" fontAlgn="base">
              <a:buNone/>
            </a:pPr>
            <a:r>
              <a:rPr lang="en-US" sz="1800"/>
              <a:t>   </a:t>
            </a:r>
          </a:p>
          <a:p>
            <a:pPr marL="365760" lvl="1" indent="0" fontAlgn="base">
              <a:buNone/>
            </a:pPr>
            <a:r>
              <a:rPr lang="en-US" sz="1800"/>
              <a:t>   </a:t>
            </a:r>
            <a:r>
              <a:rPr lang="en-US" sz="1800" err="1"/>
              <a:t>keep_track</a:t>
            </a:r>
            <a:r>
              <a:rPr lang="en-US" sz="1800"/>
              <a:t>();</a:t>
            </a:r>
          </a:p>
          <a:p>
            <a:pPr marL="365760" lvl="1" indent="0" fontAlgn="base">
              <a:buNone/>
            </a:pPr>
            <a:r>
              <a:rPr lang="en-US" sz="1800"/>
              <a:t>   </a:t>
            </a:r>
            <a:r>
              <a:rPr lang="en-US" sz="1800" err="1"/>
              <a:t>keep_track</a:t>
            </a:r>
            <a:r>
              <a:rPr lang="en-US" sz="1800"/>
              <a:t>();</a:t>
            </a:r>
          </a:p>
          <a:p>
            <a:pPr marL="365760" lvl="1" indent="0" fontAlgn="base">
              <a:buNone/>
            </a:pPr>
            <a:r>
              <a:rPr lang="en-US" sz="1800"/>
              <a:t>   </a:t>
            </a:r>
            <a:r>
              <a:rPr lang="en-US" sz="1800" err="1"/>
              <a:t>keep_track</a:t>
            </a:r>
            <a:r>
              <a:rPr lang="en-US" sz="1800"/>
              <a:t>();</a:t>
            </a:r>
            <a:endParaRPr lang="en-US" sz="2000"/>
          </a:p>
        </p:txBody>
      </p:sp>
    </p:spTree>
    <p:extLst>
      <p:ext uri="{BB962C8B-B14F-4D97-AF65-F5344CB8AC3E}">
        <p14:creationId xmlns:p14="http://schemas.microsoft.com/office/powerpoint/2010/main" val="328963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a:latin typeface="Times New Roman" panose="02020603050405020304" pitchFamily="18" charset="0"/>
                <a:cs typeface="Times New Roman" panose="02020603050405020304" pitchFamily="18" charset="0"/>
              </a:rPr>
              <a:t>PHP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gì</a:t>
            </a:r>
            <a:r>
              <a:rPr lang="en-US">
                <a:latin typeface="Times New Roman" panose="02020603050405020304" pitchFamily="18" charset="0"/>
                <a:cs typeface="Times New Roman" panose="02020603050405020304" pitchFamily="18" charset="0"/>
              </a:rPr>
              <a:t> ?</a:t>
            </a:r>
            <a:endParaRPr lang="en-US"/>
          </a:p>
        </p:txBody>
      </p:sp>
      <p:sp>
        <p:nvSpPr>
          <p:cNvPr id="3" name="Content Placeholder 2"/>
          <p:cNvSpPr>
            <a:spLocks noGrp="1"/>
          </p:cNvSpPr>
          <p:nvPr>
            <p:ph idx="1"/>
          </p:nvPr>
        </p:nvSpPr>
        <p:spPr/>
        <p:txBody>
          <a:bodyPr/>
          <a:lstStyle/>
          <a:p>
            <a:r>
              <a:rPr lang="vi-VN" b="1"/>
              <a:t>PHP</a:t>
            </a:r>
            <a:r>
              <a:rPr lang="vi-VN"/>
              <a:t> (viết tắt của cụm từ Personal Home Page) </a:t>
            </a:r>
            <a:r>
              <a:rPr lang="vi-VN" b="1"/>
              <a:t>là</a:t>
            </a:r>
            <a:r>
              <a:rPr lang="vi-VN"/>
              <a:t> ngôn ngữ lập trình kịch bản (scripting language) mã nguồn mở được dùng phổ biến để ra tạo các ứng dụng web chạy trên máy chủ.</a:t>
            </a:r>
            <a:endParaRPr lang="en-US"/>
          </a:p>
          <a:p>
            <a:r>
              <a:rPr lang="en-US">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giúp</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một</a:t>
            </a:r>
            <a:r>
              <a:rPr lang="en-US">
                <a:latin typeface="Times New Roman" panose="02020603050405020304" pitchFamily="18" charset="0"/>
                <a:cs typeface="Times New Roman" panose="02020603050405020304" pitchFamily="18" charset="0"/>
                <a:sym typeface="Wingdings" panose="05000000000000000000" pitchFamily="2" charset="2"/>
              </a:rPr>
              <a:t> website </a:t>
            </a:r>
            <a:r>
              <a:rPr lang="en-US" err="1">
                <a:latin typeface="Times New Roman" panose="02020603050405020304" pitchFamily="18" charset="0"/>
                <a:cs typeface="Times New Roman" panose="02020603050405020304" pitchFamily="18" charset="0"/>
                <a:sym typeface="Wingdings" panose="05000000000000000000" pitchFamily="2" charset="2"/>
              </a:rPr>
              <a:t>có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thể</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thao</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tác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với</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dữ</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liệu</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và</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các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thao</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tác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phức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tạp</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của</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người</a:t>
            </a:r>
            <a:r>
              <a:rPr lang="en-US">
                <a:latin typeface="Times New Roman" panose="02020603050405020304" pitchFamily="18" charset="0"/>
                <a:cs typeface="Times New Roman" panose="02020603050405020304" pitchFamily="18" charset="0"/>
                <a:sym typeface="Wingdings" panose="05000000000000000000" pitchFamily="2" charset="2"/>
              </a:rPr>
              <a:t> dung </a:t>
            </a:r>
            <a:r>
              <a:rPr lang="en-US" err="1">
                <a:latin typeface="Times New Roman" panose="02020603050405020304" pitchFamily="18" charset="0"/>
                <a:cs typeface="Times New Roman" panose="02020603050405020304" pitchFamily="18" charset="0"/>
                <a:sym typeface="Wingdings" panose="05000000000000000000" pitchFamily="2" charset="2"/>
              </a:rPr>
              <a:t>mà</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bên</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phía</a:t>
            </a:r>
            <a:r>
              <a:rPr lang="en-US">
                <a:latin typeface="Times New Roman" panose="02020603050405020304" pitchFamily="18" charset="0"/>
                <a:cs typeface="Times New Roman" panose="02020603050405020304" pitchFamily="18" charset="0"/>
                <a:sym typeface="Wingdings" panose="05000000000000000000" pitchFamily="2" charset="2"/>
              </a:rPr>
              <a:t> client </a:t>
            </a:r>
            <a:r>
              <a:rPr lang="en-US" err="1">
                <a:latin typeface="Times New Roman" panose="02020603050405020304" pitchFamily="18" charset="0"/>
                <a:cs typeface="Times New Roman" panose="02020603050405020304" pitchFamily="18" charset="0"/>
                <a:sym typeface="Wingdings" panose="05000000000000000000" pitchFamily="2" charset="2"/>
              </a:rPr>
              <a:t>không</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thể</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làm</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thay</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thế</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được</a:t>
            </a:r>
            <a:r>
              <a:rPr lang="en-US">
                <a:latin typeface="Times New Roman" panose="02020603050405020304" pitchFamily="18" charset="0"/>
                <a:cs typeface="Times New Roman" panose="02020603050405020304" pitchFamily="18" charset="0"/>
                <a:sym typeface="Wingdings" panose="05000000000000000000" pitchFamily="2" charset="2"/>
              </a:rPr>
              <a:t>.</a:t>
            </a:r>
          </a:p>
          <a:p>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cần</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máy</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chủ</a:t>
            </a:r>
            <a:r>
              <a:rPr lang="en-US">
                <a:latin typeface="Times New Roman" panose="02020603050405020304" pitchFamily="18" charset="0"/>
                <a:cs typeface="Times New Roman" panose="02020603050405020304" pitchFamily="18" charset="0"/>
                <a:sym typeface="Wingdings" panose="05000000000000000000" pitchFamily="2" charset="2"/>
              </a:rPr>
              <a:t> server </a:t>
            </a:r>
            <a:r>
              <a:rPr lang="en-US" err="1">
                <a:latin typeface="Times New Roman" panose="02020603050405020304" pitchFamily="18" charset="0"/>
                <a:cs typeface="Times New Roman" panose="02020603050405020304" pitchFamily="18" charset="0"/>
                <a:sym typeface="Wingdings" panose="05000000000000000000" pitchFamily="2" charset="2"/>
              </a:rPr>
              <a:t>để</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chạy</a:t>
            </a:r>
            <a:r>
              <a:rPr lang="en-US">
                <a:latin typeface="Times New Roman" panose="02020603050405020304" pitchFamily="18" charset="0"/>
                <a:cs typeface="Times New Roman" panose="02020603050405020304" pitchFamily="18" charset="0"/>
                <a:sym typeface="Wingdings" panose="05000000000000000000" pitchFamily="2" charset="2"/>
              </a:rPr>
              <a:t> : Apache, IIS…</a:t>
            </a:r>
          </a:p>
          <a:p>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chỉ</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chạy</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được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trên</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nền</a:t>
            </a:r>
            <a:r>
              <a:rPr lang="en-US">
                <a:latin typeface="Times New Roman" panose="02020603050405020304" pitchFamily="18" charset="0"/>
                <a:cs typeface="Times New Roman" panose="02020603050405020304" pitchFamily="18" charset="0"/>
                <a:sym typeface="Wingdings" panose="05000000000000000000" pitchFamily="2" charset="2"/>
              </a:rPr>
              <a:t> web.(www)</a:t>
            </a:r>
          </a:p>
          <a:p>
            <a:endParaRPr lang="en-US"/>
          </a:p>
        </p:txBody>
      </p:sp>
    </p:spTree>
    <p:extLst>
      <p:ext uri="{BB962C8B-B14F-4D97-AF65-F5344CB8AC3E}">
        <p14:creationId xmlns:p14="http://schemas.microsoft.com/office/powerpoint/2010/main" val="1564476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a:t>Hàm</a:t>
            </a:r>
            <a:r>
              <a:rPr lang="en-US"/>
              <a:t> </a:t>
            </a:r>
            <a:r>
              <a:rPr lang="en-US" err="1"/>
              <a:t>trong</a:t>
            </a:r>
            <a:r>
              <a:rPr lang="en-US"/>
              <a:t> </a:t>
            </a:r>
            <a:r>
              <a:rPr lang="en-US" err="1"/>
              <a:t>php</a:t>
            </a:r>
            <a:r>
              <a:rPr lang="en-US"/>
              <a:t>(</a:t>
            </a:r>
            <a:r>
              <a:rPr lang="en-US" err="1"/>
              <a:t>tiếp</a:t>
            </a:r>
            <a:r>
              <a:rPr lang="en-US"/>
              <a:t>)</a:t>
            </a:r>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b="1" err="1"/>
              <a:t>Các</a:t>
            </a:r>
            <a:r>
              <a:rPr lang="en-US" b="1"/>
              <a:t> </a:t>
            </a:r>
            <a:r>
              <a:rPr lang="en-US" b="1" err="1"/>
              <a:t>cách</a:t>
            </a:r>
            <a:r>
              <a:rPr lang="en-US" b="1"/>
              <a:t> </a:t>
            </a:r>
            <a:r>
              <a:rPr lang="en-US" b="1" err="1"/>
              <a:t>gọi</a:t>
            </a:r>
            <a:r>
              <a:rPr lang="en-US" b="1"/>
              <a:t> </a:t>
            </a:r>
            <a:r>
              <a:rPr lang="en-US" b="1" err="1"/>
              <a:t>hàm</a:t>
            </a:r>
            <a:r>
              <a:rPr lang="en-US" b="1"/>
              <a:t> </a:t>
            </a:r>
            <a:r>
              <a:rPr lang="en-US" b="1" err="1"/>
              <a:t>trong</a:t>
            </a:r>
            <a:r>
              <a:rPr lang="en-US" b="1"/>
              <a:t> PHP</a:t>
            </a:r>
          </a:p>
          <a:p>
            <a:r>
              <a:rPr lang="en-US" sz="2000" smtClean="0"/>
              <a:t>1/</a:t>
            </a:r>
            <a:r>
              <a:rPr lang="en-US" sz="2000" b="1" err="1"/>
              <a:t>Truyền</a:t>
            </a:r>
            <a:r>
              <a:rPr lang="en-US" sz="2000" b="1"/>
              <a:t> </a:t>
            </a:r>
            <a:r>
              <a:rPr lang="en-US" sz="2000" b="1" err="1"/>
              <a:t>bằng</a:t>
            </a:r>
            <a:r>
              <a:rPr lang="en-US" sz="2000" b="1"/>
              <a:t> </a:t>
            </a:r>
            <a:r>
              <a:rPr lang="en-US" sz="2000" b="1" err="1"/>
              <a:t>giá</a:t>
            </a:r>
            <a:r>
              <a:rPr lang="en-US" sz="2000" b="1"/>
              <a:t> </a:t>
            </a:r>
            <a:r>
              <a:rPr lang="en-US" sz="2000" b="1" err="1" smtClean="0"/>
              <a:t>trị</a:t>
            </a:r>
            <a:r>
              <a:rPr lang="en-US" sz="2000" b="1" smtClean="0"/>
              <a:t> (</a:t>
            </a:r>
            <a:r>
              <a:rPr lang="en-US" sz="2000" b="1" err="1" smtClean="0"/>
              <a:t>tham</a:t>
            </a:r>
            <a:r>
              <a:rPr lang="en-US" sz="2000" b="1" smtClean="0"/>
              <a:t> </a:t>
            </a:r>
            <a:r>
              <a:rPr lang="en-US" sz="2000" b="1" err="1" smtClean="0"/>
              <a:t>trị</a:t>
            </a:r>
            <a:r>
              <a:rPr lang="en-US" sz="2000" b="1" smtClean="0"/>
              <a:t>)</a:t>
            </a:r>
            <a:r>
              <a:rPr lang="en-US" b="1" smtClean="0"/>
              <a:t>: </a:t>
            </a:r>
            <a:r>
              <a:rPr lang="vi-VN" sz="1600" smtClean="0"/>
              <a:t>Mặc </a:t>
            </a:r>
            <a:r>
              <a:rPr lang="vi-VN" sz="1600"/>
              <a:t>định tất cả các đối số truyền vào hàm đều là truyền bằng giá trị. Điều này có nghĩa là khi các đối số được truyền đến hàm được gọi, giá trị được truyền thông qua các biến tạm (tham số hình thức). mọi thao tác chỉ thực hiện trên biến tạm này nên nó không hề tác động đến biến chính của mình. Điều này có nghĩa là nếu truyền bằng giá trị thì trong hàm nếu ta tác động đến giá trị biến truyền vào thì sau khi thoát khỏi hàm giá trị đó không thay đổi</a:t>
            </a:r>
            <a:r>
              <a:rPr lang="vi-VN" sz="1600" smtClean="0"/>
              <a:t>.</a:t>
            </a:r>
            <a:endParaRPr lang="en-US" sz="1600" smtClean="0"/>
          </a:p>
          <a:p>
            <a:pPr marL="365760" lvl="1" indent="0" fontAlgn="base">
              <a:buNone/>
            </a:pPr>
            <a:r>
              <a:rPr lang="vi-VN" sz="1800"/>
              <a:t>// Biến</a:t>
            </a:r>
          </a:p>
          <a:p>
            <a:pPr marL="365760" lvl="1" indent="0" fontAlgn="base">
              <a:buNone/>
            </a:pPr>
            <a:r>
              <a:rPr lang="vi-VN" sz="1800"/>
              <a:t>$a = 1;</a:t>
            </a:r>
          </a:p>
          <a:p>
            <a:pPr marL="365760" lvl="1" indent="0" fontAlgn="base">
              <a:buNone/>
            </a:pPr>
            <a:r>
              <a:rPr lang="vi-VN" sz="1800"/>
              <a:t>  </a:t>
            </a:r>
          </a:p>
          <a:p>
            <a:pPr marL="365760" lvl="1" indent="0" fontAlgn="base">
              <a:buNone/>
            </a:pPr>
            <a:r>
              <a:rPr lang="vi-VN" sz="1800"/>
              <a:t>// Hàm tăng giá trị tham số truyền vào lên 1</a:t>
            </a:r>
          </a:p>
          <a:p>
            <a:pPr marL="365760" lvl="1" indent="0" fontAlgn="base">
              <a:buNone/>
            </a:pPr>
            <a:r>
              <a:rPr lang="vi-VN" sz="1800"/>
              <a:t>function tang_len_1($a)</a:t>
            </a:r>
          </a:p>
          <a:p>
            <a:pPr marL="365760" lvl="1" indent="0" fontAlgn="base">
              <a:buNone/>
            </a:pPr>
            <a:r>
              <a:rPr lang="vi-VN" sz="1800"/>
              <a:t>{</a:t>
            </a:r>
          </a:p>
          <a:p>
            <a:pPr marL="365760" lvl="1" indent="0" fontAlgn="base">
              <a:buNone/>
            </a:pPr>
            <a:r>
              <a:rPr lang="vi-VN" sz="1800"/>
              <a:t>    return $a + 1;</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 Xuất giá trị trả về của hàm</a:t>
            </a:r>
          </a:p>
          <a:p>
            <a:pPr marL="365760" lvl="1" indent="0" fontAlgn="base">
              <a:buNone/>
            </a:pPr>
            <a:r>
              <a:rPr lang="vi-VN" sz="1800"/>
              <a:t>echo tang_len_1($a);</a:t>
            </a:r>
          </a:p>
          <a:p>
            <a:pPr marL="365760" lvl="1" indent="0" fontAlgn="base">
              <a:buNone/>
            </a:pPr>
            <a:r>
              <a:rPr lang="vi-VN" sz="1800"/>
              <a:t>  </a:t>
            </a:r>
          </a:p>
          <a:p>
            <a:pPr marL="365760" lvl="1" indent="0" fontAlgn="base">
              <a:buNone/>
            </a:pPr>
            <a:r>
              <a:rPr lang="vi-VN" sz="1800"/>
              <a:t>// Xuất giá trị của biến</a:t>
            </a:r>
          </a:p>
          <a:p>
            <a:pPr marL="365760" lvl="1" indent="0" fontAlgn="base">
              <a:buNone/>
            </a:pPr>
            <a:r>
              <a:rPr lang="vi-VN" sz="1800"/>
              <a:t>echo $a;</a:t>
            </a:r>
          </a:p>
          <a:p>
            <a:endParaRPr lang="en-US" sz="2000"/>
          </a:p>
        </p:txBody>
      </p:sp>
    </p:spTree>
    <p:extLst>
      <p:ext uri="{BB962C8B-B14F-4D97-AF65-F5344CB8AC3E}">
        <p14:creationId xmlns:p14="http://schemas.microsoft.com/office/powerpoint/2010/main" val="419977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sz="2000" smtClean="0"/>
              <a:t>2/</a:t>
            </a:r>
            <a:r>
              <a:rPr lang="en-US" sz="2000" b="1" err="1"/>
              <a:t>Truyền</a:t>
            </a:r>
            <a:r>
              <a:rPr lang="en-US" sz="2000" b="1"/>
              <a:t> </a:t>
            </a:r>
            <a:r>
              <a:rPr lang="en-US" sz="2000" b="1" err="1"/>
              <a:t>bằng</a:t>
            </a:r>
            <a:r>
              <a:rPr lang="en-US" sz="2000" b="1"/>
              <a:t> </a:t>
            </a:r>
            <a:r>
              <a:rPr lang="en-US" sz="2000" b="1" err="1"/>
              <a:t>tham</a:t>
            </a:r>
            <a:r>
              <a:rPr lang="en-US" sz="2000" b="1"/>
              <a:t> </a:t>
            </a:r>
            <a:r>
              <a:rPr lang="en-US" sz="2000" b="1" err="1" smtClean="0"/>
              <a:t>chiếu</a:t>
            </a:r>
            <a:r>
              <a:rPr lang="en-US" sz="2000" b="1" smtClean="0"/>
              <a:t> (</a:t>
            </a:r>
            <a:r>
              <a:rPr lang="en-US" sz="2000" b="1" err="1" smtClean="0"/>
              <a:t>tham</a:t>
            </a:r>
            <a:r>
              <a:rPr lang="en-US" sz="2000" b="1" smtClean="0"/>
              <a:t> </a:t>
            </a:r>
            <a:r>
              <a:rPr lang="en-US" sz="2000" b="1" err="1" smtClean="0"/>
              <a:t>chiếu</a:t>
            </a:r>
            <a:r>
              <a:rPr lang="en-US" sz="2000" b="1" smtClean="0"/>
              <a:t>):  </a:t>
            </a:r>
            <a:r>
              <a:rPr lang="vi-VN" sz="1800"/>
              <a:t>Khi các đối số được truyền bằng giá trị thì giá trị của các đối số của hàm đang gọi không bị thay đổi. Tuy nhiên đôi khi bạn muốn những giá trị đó thay đổi theo thì lúc này bạn phải truyền biến vào hàm dạng tham chiếu</a:t>
            </a:r>
            <a:r>
              <a:rPr lang="vi-VN" sz="1800" smtClean="0"/>
              <a:t>.</a:t>
            </a:r>
            <a:endParaRPr lang="en-US" sz="1800" smtClean="0"/>
          </a:p>
          <a:p>
            <a:pPr marL="365760" lvl="1" indent="0" fontAlgn="base">
              <a:buNone/>
            </a:pPr>
            <a:r>
              <a:rPr lang="vi-VN" sz="1600"/>
              <a:t>// Biến</a:t>
            </a:r>
          </a:p>
          <a:p>
            <a:pPr marL="365760" lvl="1" indent="0" fontAlgn="base">
              <a:buNone/>
            </a:pPr>
            <a:r>
              <a:rPr lang="vi-VN" sz="1600"/>
              <a:t> $a = 1;</a:t>
            </a:r>
          </a:p>
          <a:p>
            <a:pPr marL="365760" lvl="1" indent="0" fontAlgn="base">
              <a:buNone/>
            </a:pPr>
            <a:r>
              <a:rPr lang="vi-VN" sz="1600"/>
              <a:t>  </a:t>
            </a:r>
          </a:p>
          <a:p>
            <a:pPr marL="365760" lvl="1" indent="0" fontAlgn="base">
              <a:buNone/>
            </a:pPr>
            <a:r>
              <a:rPr lang="vi-VN" sz="1600"/>
              <a:t>// Hàm tăng giá trị tham số truyền vào lên 1</a:t>
            </a:r>
          </a:p>
          <a:p>
            <a:pPr marL="365760" lvl="1" indent="0" fontAlgn="base">
              <a:buNone/>
            </a:pPr>
            <a:r>
              <a:rPr lang="vi-VN" sz="1600"/>
              <a:t> function tang_len_1(&amp;$a)</a:t>
            </a:r>
          </a:p>
          <a:p>
            <a:pPr marL="365760" lvl="1" indent="0" fontAlgn="base">
              <a:buNone/>
            </a:pPr>
            <a:r>
              <a:rPr lang="vi-VN" sz="1600"/>
              <a:t> {</a:t>
            </a:r>
          </a:p>
          <a:p>
            <a:pPr marL="365760" lvl="1" indent="0" fontAlgn="base">
              <a:buNone/>
            </a:pPr>
            <a:r>
              <a:rPr lang="vi-VN" sz="1600"/>
              <a:t>    $a = $a + 1;</a:t>
            </a:r>
          </a:p>
          <a:p>
            <a:pPr marL="365760" lvl="1" indent="0" fontAlgn="base">
              <a:buNone/>
            </a:pPr>
            <a:r>
              <a:rPr lang="vi-VN" sz="1600"/>
              <a:t>     return $a; </a:t>
            </a:r>
          </a:p>
          <a:p>
            <a:pPr marL="365760" lvl="1" indent="0" fontAlgn="base">
              <a:buNone/>
            </a:pPr>
            <a:r>
              <a:rPr lang="vi-VN" sz="1600"/>
              <a:t> }</a:t>
            </a:r>
          </a:p>
          <a:p>
            <a:pPr marL="365760" lvl="1" indent="0" fontAlgn="base">
              <a:buNone/>
            </a:pPr>
            <a:r>
              <a:rPr lang="vi-VN" sz="1600"/>
              <a:t>  </a:t>
            </a:r>
          </a:p>
          <a:p>
            <a:pPr marL="365760" lvl="1" indent="0" fontAlgn="base">
              <a:buNone/>
            </a:pPr>
            <a:r>
              <a:rPr lang="vi-VN" sz="1600"/>
              <a:t>// Xuất giá trị trả về của hàm</a:t>
            </a:r>
          </a:p>
          <a:p>
            <a:pPr marL="365760" lvl="1" indent="0" fontAlgn="base">
              <a:buNone/>
            </a:pPr>
            <a:r>
              <a:rPr lang="vi-VN" sz="1600"/>
              <a:t> echo tang_len_1($a);</a:t>
            </a:r>
          </a:p>
          <a:p>
            <a:pPr marL="365760" lvl="1" indent="0" fontAlgn="base">
              <a:buNone/>
            </a:pPr>
            <a:r>
              <a:rPr lang="vi-VN" sz="1600"/>
              <a:t>  </a:t>
            </a:r>
          </a:p>
          <a:p>
            <a:pPr marL="365760" lvl="1" indent="0" fontAlgn="base">
              <a:buNone/>
            </a:pPr>
            <a:r>
              <a:rPr lang="vi-VN" sz="1600"/>
              <a:t>// Xuất giá trị của biến</a:t>
            </a:r>
          </a:p>
          <a:p>
            <a:pPr marL="365760" lvl="1" indent="0" fontAlgn="base">
              <a:buNone/>
            </a:pPr>
            <a:r>
              <a:rPr lang="vi-VN" sz="1600"/>
              <a:t> echo $a;</a:t>
            </a:r>
          </a:p>
          <a:p>
            <a:endParaRPr lang="en-US" sz="1800"/>
          </a:p>
        </p:txBody>
      </p:sp>
    </p:spTree>
    <p:extLst>
      <p:ext uri="{BB962C8B-B14F-4D97-AF65-F5344CB8AC3E}">
        <p14:creationId xmlns:p14="http://schemas.microsoft.com/office/powerpoint/2010/main" val="716794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b="1" err="1"/>
              <a:t>Các</a:t>
            </a:r>
            <a:r>
              <a:rPr lang="en-US" b="1"/>
              <a:t> </a:t>
            </a:r>
            <a:r>
              <a:rPr lang="en-US" b="1" err="1"/>
              <a:t>quy</a:t>
            </a:r>
            <a:r>
              <a:rPr lang="en-US" b="1"/>
              <a:t> </a:t>
            </a:r>
            <a:r>
              <a:rPr lang="en-US" b="1" err="1"/>
              <a:t>tắc</a:t>
            </a:r>
            <a:r>
              <a:rPr lang="en-US" b="1"/>
              <a:t> </a:t>
            </a:r>
            <a:r>
              <a:rPr lang="en-US" b="1" err="1"/>
              <a:t>và</a:t>
            </a:r>
            <a:r>
              <a:rPr lang="en-US" b="1"/>
              <a:t> </a:t>
            </a:r>
            <a:r>
              <a:rPr lang="en-US" b="1" err="1"/>
              <a:t>phạm</a:t>
            </a:r>
            <a:r>
              <a:rPr lang="en-US" b="1"/>
              <a:t> vi </a:t>
            </a:r>
            <a:r>
              <a:rPr lang="en-US" b="1" err="1"/>
              <a:t>của</a:t>
            </a:r>
            <a:r>
              <a:rPr lang="en-US" b="1"/>
              <a:t> </a:t>
            </a:r>
            <a:r>
              <a:rPr lang="en-US" b="1" err="1"/>
              <a:t>hàm</a:t>
            </a:r>
            <a:endParaRPr lang="en-US" b="1"/>
          </a:p>
          <a:p>
            <a:r>
              <a:rPr lang="vi-VN" sz="2000"/>
              <a:t>Một hàm có thể gọi tới một hàm, tức là trong phần thân của hàm A có thể gọi đến hàm B, và trong thân hàm B có thể gọi đến </a:t>
            </a:r>
            <a:r>
              <a:rPr lang="vi-VN" sz="2000" smtClean="0"/>
              <a:t>hàm </a:t>
            </a:r>
            <a:r>
              <a:rPr lang="vi-VN" sz="2000"/>
              <a:t>C. Đây chính là </a:t>
            </a:r>
            <a:r>
              <a:rPr lang="vi-VN" sz="2000" b="1"/>
              <a:t>hàm gọi hàm</a:t>
            </a:r>
            <a:r>
              <a:rPr lang="vi-VN" sz="2000" b="1" smtClean="0"/>
              <a:t>.</a:t>
            </a:r>
            <a:endParaRPr lang="en-US" sz="2000" b="1" smtClean="0"/>
          </a:p>
          <a:p>
            <a:pPr fontAlgn="base"/>
            <a:r>
              <a:rPr lang="vi-VN" sz="2000"/>
              <a:t>// Danh sách các hàm</a:t>
            </a:r>
          </a:p>
          <a:p>
            <a:pPr marL="365760" lvl="1" indent="0" fontAlgn="base">
              <a:buNone/>
            </a:pPr>
            <a:r>
              <a:rPr lang="vi-VN" sz="1800"/>
              <a:t>function A()</a:t>
            </a:r>
          </a:p>
          <a:p>
            <a:pPr marL="365760" lvl="1" indent="0" fontAlgn="base">
              <a:buNone/>
            </a:pPr>
            <a:r>
              <a:rPr lang="vi-VN" sz="1800"/>
              <a:t>{</a:t>
            </a:r>
          </a:p>
          <a:p>
            <a:pPr marL="365760" lvl="1" indent="0" fontAlgn="base">
              <a:buNone/>
            </a:pPr>
            <a:r>
              <a:rPr lang="vi-VN" sz="1800"/>
              <a:t>    B();</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function B()</a:t>
            </a:r>
          </a:p>
          <a:p>
            <a:pPr marL="365760" lvl="1" indent="0" fontAlgn="base">
              <a:buNone/>
            </a:pPr>
            <a:r>
              <a:rPr lang="vi-VN" sz="1800"/>
              <a:t>{</a:t>
            </a:r>
          </a:p>
          <a:p>
            <a:pPr marL="365760" lvl="1" indent="0" fontAlgn="base">
              <a:buNone/>
            </a:pPr>
            <a:r>
              <a:rPr lang="vi-VN" sz="1800"/>
              <a:t>    C();</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function C()</a:t>
            </a:r>
          </a:p>
          <a:p>
            <a:pPr marL="365760" lvl="1" indent="0" fontAlgn="base">
              <a:buNone/>
            </a:pPr>
            <a:r>
              <a:rPr lang="vi-VN" sz="1800"/>
              <a:t>{</a:t>
            </a:r>
          </a:p>
          <a:p>
            <a:pPr marL="365760" lvl="1" indent="0" fontAlgn="base">
              <a:buNone/>
            </a:pPr>
            <a:r>
              <a:rPr lang="vi-VN" sz="1800"/>
              <a:t>    echo 'C';</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 Chương trình chính gọi đến hàm A</a:t>
            </a:r>
          </a:p>
          <a:p>
            <a:pPr marL="365760" lvl="1" indent="0" fontAlgn="base">
              <a:buNone/>
            </a:pPr>
            <a:r>
              <a:rPr lang="vi-VN" sz="1800"/>
              <a:t>A(); // Kết quả xuất ra màn hình là 'C'</a:t>
            </a:r>
          </a:p>
          <a:p>
            <a:endParaRPr lang="en-US" sz="2000" b="1" smtClean="0"/>
          </a:p>
          <a:p>
            <a:endParaRPr lang="en-US"/>
          </a:p>
        </p:txBody>
      </p:sp>
    </p:spTree>
    <p:extLst>
      <p:ext uri="{BB962C8B-B14F-4D97-AF65-F5344CB8AC3E}">
        <p14:creationId xmlns:p14="http://schemas.microsoft.com/office/powerpoint/2010/main" val="4032027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Chuỗi</a:t>
            </a:r>
            <a:r>
              <a:rPr lang="en-US" smtClean="0"/>
              <a:t> </a:t>
            </a:r>
            <a:r>
              <a:rPr lang="en-US" err="1" smtClean="0"/>
              <a:t>và</a:t>
            </a:r>
            <a:r>
              <a:rPr lang="en-US" smtClean="0"/>
              <a:t> </a:t>
            </a:r>
            <a:r>
              <a:rPr lang="en-US" err="1" smtClean="0"/>
              <a:t>xử</a:t>
            </a:r>
            <a:r>
              <a:rPr lang="en-US" smtClean="0"/>
              <a:t> </a:t>
            </a:r>
            <a:r>
              <a:rPr lang="en-US" err="1" smtClean="0"/>
              <a:t>lý</a:t>
            </a:r>
            <a:r>
              <a:rPr lang="en-US" smtClean="0"/>
              <a:t> </a:t>
            </a:r>
            <a:r>
              <a:rPr lang="en-US" err="1" smtClean="0"/>
              <a:t>chuỗi</a:t>
            </a:r>
            <a:r>
              <a:rPr lang="en-US" smtClean="0"/>
              <a:t> </a:t>
            </a:r>
            <a:r>
              <a:rPr lang="en-US" err="1" smtClean="0"/>
              <a:t>trong</a:t>
            </a:r>
            <a:r>
              <a:rPr lang="en-US" smtClean="0"/>
              <a:t> </a:t>
            </a:r>
            <a:r>
              <a:rPr lang="en-US" err="1" smtClean="0"/>
              <a:t>php</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err="1" smtClean="0"/>
              <a:t>Chuỗi</a:t>
            </a:r>
            <a:r>
              <a:rPr lang="en-US" sz="2200" smtClean="0"/>
              <a:t> : </a:t>
            </a:r>
            <a:r>
              <a:rPr lang="en-US" sz="2200" err="1" smtClean="0"/>
              <a:t>Một</a:t>
            </a:r>
            <a:r>
              <a:rPr lang="en-US" sz="2200" smtClean="0"/>
              <a:t> </a:t>
            </a:r>
            <a:r>
              <a:rPr lang="en-US" sz="2200" err="1" smtClean="0"/>
              <a:t>dãy</a:t>
            </a:r>
            <a:r>
              <a:rPr lang="en-US" sz="2200" smtClean="0"/>
              <a:t> </a:t>
            </a:r>
            <a:r>
              <a:rPr lang="en-US" sz="2200" err="1" smtClean="0"/>
              <a:t>các</a:t>
            </a:r>
            <a:r>
              <a:rPr lang="en-US" sz="2200" smtClean="0"/>
              <a:t> </a:t>
            </a:r>
            <a:r>
              <a:rPr lang="en-US" sz="2200" err="1" smtClean="0"/>
              <a:t>ký</a:t>
            </a:r>
            <a:r>
              <a:rPr lang="en-US" sz="2200" smtClean="0"/>
              <a:t> </a:t>
            </a:r>
            <a:r>
              <a:rPr lang="en-US" sz="2200" err="1" smtClean="0"/>
              <a:t>tự</a:t>
            </a:r>
            <a:r>
              <a:rPr lang="en-US" sz="2200" smtClean="0"/>
              <a:t> </a:t>
            </a:r>
            <a:r>
              <a:rPr lang="en-US" sz="2200" err="1" smtClean="0"/>
              <a:t>bao</a:t>
            </a:r>
            <a:r>
              <a:rPr lang="en-US" sz="2200" smtClean="0"/>
              <a:t> </a:t>
            </a:r>
            <a:r>
              <a:rPr lang="en-US" sz="2200" err="1" smtClean="0"/>
              <a:t>gồm</a:t>
            </a:r>
            <a:r>
              <a:rPr lang="en-US" sz="2200" smtClean="0"/>
              <a:t> : </a:t>
            </a:r>
            <a:r>
              <a:rPr lang="en-US" sz="2200" err="1" smtClean="0"/>
              <a:t>chữ</a:t>
            </a:r>
            <a:r>
              <a:rPr lang="en-US" sz="2200" smtClean="0"/>
              <a:t> </a:t>
            </a:r>
            <a:r>
              <a:rPr lang="en-US" sz="2200" err="1" smtClean="0"/>
              <a:t>hoa</a:t>
            </a:r>
            <a:r>
              <a:rPr lang="en-US" sz="2200" smtClean="0"/>
              <a:t>, </a:t>
            </a:r>
            <a:r>
              <a:rPr lang="en-US" sz="2200" err="1" smtClean="0"/>
              <a:t>chữ</a:t>
            </a:r>
            <a:r>
              <a:rPr lang="en-US" sz="2200" smtClean="0"/>
              <a:t> </a:t>
            </a:r>
            <a:r>
              <a:rPr lang="en-US" sz="2200" err="1" smtClean="0"/>
              <a:t>thường</a:t>
            </a:r>
            <a:r>
              <a:rPr lang="en-US" sz="2200" smtClean="0"/>
              <a:t>, </a:t>
            </a:r>
            <a:r>
              <a:rPr lang="en-US" sz="2200" err="1" smtClean="0"/>
              <a:t>số</a:t>
            </a:r>
            <a:r>
              <a:rPr lang="en-US" sz="2200" smtClean="0"/>
              <a:t>, </a:t>
            </a:r>
            <a:r>
              <a:rPr lang="en-US" sz="2200" err="1" smtClean="0"/>
              <a:t>các</a:t>
            </a:r>
            <a:r>
              <a:rPr lang="en-US" sz="2200" smtClean="0"/>
              <a:t> </a:t>
            </a:r>
            <a:r>
              <a:rPr lang="en-US" sz="2200" err="1" smtClean="0"/>
              <a:t>kí</a:t>
            </a:r>
            <a:r>
              <a:rPr lang="en-US" sz="2200" smtClean="0"/>
              <a:t> </a:t>
            </a:r>
            <a:r>
              <a:rPr lang="en-US" sz="2200" err="1" smtClean="0"/>
              <a:t>tự</a:t>
            </a:r>
            <a:r>
              <a:rPr lang="en-US" sz="2200" smtClean="0"/>
              <a:t> </a:t>
            </a:r>
            <a:r>
              <a:rPr lang="en-US" sz="2200" err="1" smtClean="0"/>
              <a:t>đặc</a:t>
            </a:r>
            <a:r>
              <a:rPr lang="en-US" sz="2200" smtClean="0"/>
              <a:t> </a:t>
            </a:r>
            <a:r>
              <a:rPr lang="en-US" sz="2200" err="1" smtClean="0"/>
              <a:t>biệt</a:t>
            </a:r>
            <a:r>
              <a:rPr lang="en-US" sz="2200" smtClean="0"/>
              <a:t>.</a:t>
            </a:r>
          </a:p>
          <a:p>
            <a:r>
              <a:rPr lang="en-US" sz="2200" smtClean="0"/>
              <a:t>PHP </a:t>
            </a:r>
            <a:r>
              <a:rPr lang="en-US" sz="2200" err="1" smtClean="0"/>
              <a:t>đều</a:t>
            </a:r>
            <a:r>
              <a:rPr lang="en-US" sz="2200" smtClean="0"/>
              <a:t> </a:t>
            </a:r>
            <a:r>
              <a:rPr lang="en-US" sz="2200" err="1" smtClean="0"/>
              <a:t>chấp</a:t>
            </a:r>
            <a:r>
              <a:rPr lang="en-US" sz="2200" smtClean="0"/>
              <a:t> </a:t>
            </a:r>
            <a:r>
              <a:rPr lang="en-US" sz="2200" err="1" smtClean="0"/>
              <a:t>nhận</a:t>
            </a:r>
            <a:r>
              <a:rPr lang="en-US" sz="2200" smtClean="0"/>
              <a:t> </a:t>
            </a:r>
            <a:r>
              <a:rPr lang="en-US" sz="2200" err="1" smtClean="0"/>
              <a:t>chuỗi</a:t>
            </a:r>
            <a:r>
              <a:rPr lang="en-US" sz="2200" smtClean="0"/>
              <a:t> </a:t>
            </a:r>
            <a:r>
              <a:rPr lang="en-US" sz="2200" err="1" smtClean="0"/>
              <a:t>bởi</a:t>
            </a:r>
            <a:r>
              <a:rPr lang="en-US" sz="2200" smtClean="0"/>
              <a:t> </a:t>
            </a:r>
            <a:r>
              <a:rPr lang="en-US" sz="2200" err="1" smtClean="0"/>
              <a:t>nháy</a:t>
            </a:r>
            <a:r>
              <a:rPr lang="en-US" sz="2200" smtClean="0"/>
              <a:t> </a:t>
            </a:r>
            <a:r>
              <a:rPr lang="en-US" sz="2200" err="1" smtClean="0"/>
              <a:t>đơn</a:t>
            </a:r>
            <a:r>
              <a:rPr lang="en-US" sz="2200" smtClean="0"/>
              <a:t> hay </a:t>
            </a:r>
            <a:r>
              <a:rPr lang="en-US" sz="2200" err="1" smtClean="0"/>
              <a:t>nháy</a:t>
            </a:r>
            <a:r>
              <a:rPr lang="en-US" sz="2200" smtClean="0"/>
              <a:t> </a:t>
            </a:r>
            <a:r>
              <a:rPr lang="en-US" sz="2200" err="1" smtClean="0"/>
              <a:t>kép</a:t>
            </a:r>
            <a:r>
              <a:rPr lang="en-US" sz="2200" smtClean="0"/>
              <a:t>.(</a:t>
            </a:r>
            <a:r>
              <a:rPr lang="en-US" sz="2200" err="1" smtClean="0"/>
              <a:t>lưu</a:t>
            </a:r>
            <a:r>
              <a:rPr lang="en-US" sz="2200" smtClean="0"/>
              <a:t> ý : </a:t>
            </a:r>
            <a:r>
              <a:rPr lang="en-US" sz="2200" err="1" smtClean="0"/>
              <a:t>sử</a:t>
            </a:r>
            <a:r>
              <a:rPr lang="en-US" sz="2200" smtClean="0"/>
              <a:t> </a:t>
            </a:r>
            <a:r>
              <a:rPr lang="en-US" sz="2200" err="1" smtClean="0"/>
              <a:t>dụng</a:t>
            </a:r>
            <a:r>
              <a:rPr lang="en-US" sz="2200" smtClean="0"/>
              <a:t> </a:t>
            </a:r>
            <a:r>
              <a:rPr lang="en-US" sz="2200" err="1" smtClean="0"/>
              <a:t>nháy</a:t>
            </a:r>
            <a:r>
              <a:rPr lang="en-US" sz="2200" smtClean="0"/>
              <a:t> </a:t>
            </a:r>
            <a:r>
              <a:rPr lang="en-US" sz="2200" err="1" smtClean="0"/>
              <a:t>kép</a:t>
            </a:r>
            <a:r>
              <a:rPr lang="en-US" sz="2200" smtClean="0"/>
              <a:t> </a:t>
            </a:r>
            <a:r>
              <a:rPr lang="en-US" sz="2200" err="1" smtClean="0"/>
              <a:t>khi</a:t>
            </a:r>
            <a:r>
              <a:rPr lang="en-US" sz="2200" smtClean="0"/>
              <a:t> </a:t>
            </a:r>
            <a:r>
              <a:rPr lang="en-US" sz="2200" err="1" smtClean="0"/>
              <a:t>bên</a:t>
            </a:r>
            <a:r>
              <a:rPr lang="en-US" sz="2200" smtClean="0"/>
              <a:t> </a:t>
            </a:r>
            <a:r>
              <a:rPr lang="en-US" sz="2200" err="1" smtClean="0"/>
              <a:t>trong</a:t>
            </a:r>
            <a:r>
              <a:rPr lang="en-US" sz="2200" smtClean="0"/>
              <a:t> </a:t>
            </a:r>
            <a:r>
              <a:rPr lang="en-US" sz="2200" err="1" smtClean="0"/>
              <a:t>có</a:t>
            </a:r>
            <a:r>
              <a:rPr lang="en-US" sz="2200" smtClean="0"/>
              <a:t> </a:t>
            </a:r>
            <a:r>
              <a:rPr lang="en-US" sz="2200" err="1" smtClean="0"/>
              <a:t>biến</a:t>
            </a:r>
            <a:r>
              <a:rPr lang="en-US" sz="2200" smtClean="0"/>
              <a:t> </a:t>
            </a:r>
            <a:r>
              <a:rPr lang="en-US" sz="2200" err="1" smtClean="0"/>
              <a:t>php</a:t>
            </a:r>
            <a:r>
              <a:rPr lang="en-US" sz="2200" smtClean="0"/>
              <a:t> </a:t>
            </a:r>
            <a:r>
              <a:rPr lang="en-US" sz="2200" err="1" smtClean="0"/>
              <a:t>mà</a:t>
            </a:r>
            <a:r>
              <a:rPr lang="en-US" sz="2200" smtClean="0"/>
              <a:t> ta </a:t>
            </a:r>
            <a:r>
              <a:rPr lang="en-US" sz="2200" err="1" smtClean="0"/>
              <a:t>ko</a:t>
            </a:r>
            <a:r>
              <a:rPr lang="en-US" sz="2200" smtClean="0"/>
              <a:t> </a:t>
            </a:r>
            <a:r>
              <a:rPr lang="en-US" sz="2200" err="1" smtClean="0"/>
              <a:t>sử</a:t>
            </a:r>
            <a:r>
              <a:rPr lang="en-US" sz="2200" smtClean="0"/>
              <a:t> </a:t>
            </a:r>
            <a:r>
              <a:rPr lang="en-US" sz="2200" err="1" smtClean="0"/>
              <a:t>dụng</a:t>
            </a:r>
            <a:r>
              <a:rPr lang="en-US" sz="2200" smtClean="0"/>
              <a:t> </a:t>
            </a:r>
            <a:r>
              <a:rPr lang="en-US" sz="2200" err="1" smtClean="0"/>
              <a:t>toán</a:t>
            </a:r>
            <a:r>
              <a:rPr lang="en-US" sz="2200" smtClean="0"/>
              <a:t> </a:t>
            </a:r>
            <a:r>
              <a:rPr lang="en-US" sz="2200" err="1" smtClean="0"/>
              <a:t>tử</a:t>
            </a:r>
            <a:r>
              <a:rPr lang="en-US" sz="2200" smtClean="0"/>
              <a:t> </a:t>
            </a:r>
            <a:r>
              <a:rPr lang="en-US" sz="2200" err="1" smtClean="0"/>
              <a:t>nối</a:t>
            </a:r>
            <a:r>
              <a:rPr lang="en-US" sz="2200" smtClean="0"/>
              <a:t> </a:t>
            </a:r>
            <a:r>
              <a:rPr lang="en-US" sz="2200" err="1" smtClean="0"/>
              <a:t>chuỗi</a:t>
            </a:r>
            <a:r>
              <a:rPr lang="en-US" sz="2200" smtClean="0"/>
              <a:t> </a:t>
            </a:r>
            <a:r>
              <a:rPr lang="en-US" sz="2200" err="1" smtClean="0"/>
              <a:t>là</a:t>
            </a:r>
            <a:r>
              <a:rPr lang="en-US" sz="2200" smtClean="0"/>
              <a:t> ‘ . ’ </a:t>
            </a:r>
            <a:r>
              <a:rPr lang="en-US" sz="2200" err="1" smtClean="0"/>
              <a:t>mà</a:t>
            </a:r>
            <a:r>
              <a:rPr lang="en-US" sz="2200" smtClean="0"/>
              <a:t> </a:t>
            </a:r>
            <a:r>
              <a:rPr lang="en-US" sz="2200" err="1" smtClean="0"/>
              <a:t>sử</a:t>
            </a:r>
            <a:r>
              <a:rPr lang="en-US" sz="2200" smtClean="0"/>
              <a:t> </a:t>
            </a:r>
            <a:r>
              <a:rPr lang="en-US" sz="2200" err="1" smtClean="0"/>
              <a:t>dụng</a:t>
            </a:r>
            <a:r>
              <a:rPr lang="en-US" sz="2200" smtClean="0"/>
              <a:t> {$</a:t>
            </a:r>
            <a:r>
              <a:rPr lang="en-US" sz="2200" err="1" smtClean="0"/>
              <a:t>bien</a:t>
            </a:r>
            <a:r>
              <a:rPr lang="en-US" sz="2200" smtClean="0"/>
              <a:t>});</a:t>
            </a:r>
          </a:p>
          <a:p>
            <a:r>
              <a:rPr lang="en-US" sz="2200" smtClean="0"/>
              <a:t>“a{$</a:t>
            </a:r>
            <a:r>
              <a:rPr lang="en-US" sz="2200" err="1" smtClean="0"/>
              <a:t>bien</a:t>
            </a:r>
            <a:r>
              <a:rPr lang="en-US" sz="2200" smtClean="0"/>
              <a:t>}”.</a:t>
            </a:r>
          </a:p>
          <a:p>
            <a:r>
              <a:rPr lang="vi-VN" sz="2200"/>
              <a:t>Nếu chuỗi được đặt trong dấu nháy kép "" thì các ký tự nháy kép " bên trong chuỗi phải thêm dấu gạch chéo đằng trước nó</a:t>
            </a:r>
            <a:r>
              <a:rPr lang="vi-VN" sz="2200" smtClean="0"/>
              <a:t>.</a:t>
            </a:r>
            <a:endParaRPr lang="en-US" sz="2200" smtClean="0"/>
          </a:p>
          <a:p>
            <a:r>
              <a:rPr lang="vi-VN" sz="2200"/>
              <a:t>Nếu chuỗi được đặt trong dấu nháy đơn '' thì các ký tự nháy đơn ' bên trong chuỗi phải thêm dấu gạch chéo đằng trước nó.</a:t>
            </a:r>
            <a:endParaRPr lang="en-US" sz="2200" smtClean="0"/>
          </a:p>
          <a:p>
            <a:endParaRPr lang="en-US"/>
          </a:p>
        </p:txBody>
      </p:sp>
    </p:spTree>
    <p:extLst>
      <p:ext uri="{BB962C8B-B14F-4D97-AF65-F5344CB8AC3E}">
        <p14:creationId xmlns:p14="http://schemas.microsoft.com/office/powerpoint/2010/main" val="2288575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chuỗi</a:t>
            </a:r>
            <a:r>
              <a:rPr lang="en-US" smtClean="0"/>
              <a:t> </a:t>
            </a:r>
            <a:r>
              <a:rPr lang="en-US" err="1" smtClean="0"/>
              <a:t>php</a:t>
            </a:r>
            <a:endParaRPr lang="en-US"/>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1600" smtClean="0">
                <a:latin typeface="Times New Roman" panose="02020603050405020304" pitchFamily="18" charset="0"/>
                <a:cs typeface="Times New Roman" panose="02020603050405020304" pitchFamily="18" charset="0"/>
              </a:rPr>
              <a:t>1/</a:t>
            </a:r>
            <a:r>
              <a:rPr lang="en-US" sz="1600" b="1" err="1">
                <a:latin typeface="Times New Roman" panose="02020603050405020304" pitchFamily="18" charset="0"/>
                <a:cs typeface="Times New Roman" panose="02020603050405020304" pitchFamily="18" charset="0"/>
              </a:rPr>
              <a:t>addcslashes</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char_list</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sẽ thêm dấu gạch chéo (\) đằng trước những ký tự trong chuỗi $str mà ta liệt kê ở $char_list</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a:t>
            </a:r>
            <a:r>
              <a:rPr lang="en-US" sz="1600" b="1" err="1">
                <a:latin typeface="Times New Roman" panose="02020603050405020304" pitchFamily="18" charset="0"/>
                <a:cs typeface="Times New Roman" panose="02020603050405020304" pitchFamily="18" charset="0"/>
              </a:rPr>
              <a:t>addslashes</a:t>
            </a:r>
            <a:r>
              <a:rPr lang="en-US" sz="1600" b="1">
                <a:latin typeface="Times New Roman" panose="02020603050405020304" pitchFamily="18" charset="0"/>
                <a:cs typeface="Times New Roman" panose="02020603050405020304" pitchFamily="18" charset="0"/>
              </a:rPr>
              <a:t> (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sẽ thêm dấu gách chéo trước những ký tự (‘, “, \) trong chuỗi $str</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a:t>
            </a:r>
            <a:r>
              <a:rPr lang="en-US" sz="1600" b="1">
                <a:latin typeface="Times New Roman" panose="02020603050405020304" pitchFamily="18" charset="0"/>
                <a:cs typeface="Times New Roman" panose="02020603050405020304" pitchFamily="18" charset="0"/>
              </a:rPr>
              <a:t>crc32 (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sẽ chuyển chuỗi $str thành một dãy số nguyên (có thể âm hoặc dương tùy theo hệ điều hành</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4/</a:t>
            </a:r>
            <a:r>
              <a:rPr lang="en-US" sz="1600" b="1" err="1" smtClean="0">
                <a:latin typeface="Times New Roman" panose="02020603050405020304" pitchFamily="18" charset="0"/>
                <a:cs typeface="Times New Roman" panose="02020603050405020304" pitchFamily="18" charset="0"/>
              </a:rPr>
              <a:t>explo</a:t>
            </a:r>
            <a:r>
              <a:rPr lang="en-US" sz="1600" b="1" smtClean="0">
                <a:latin typeface="Times New Roman" panose="02020603050405020304" pitchFamily="18" charset="0"/>
                <a:cs typeface="Times New Roman" panose="02020603050405020304" pitchFamily="18" charset="0"/>
              </a:rPr>
              <a:t>	de </a:t>
            </a:r>
            <a:r>
              <a:rPr lang="en-US" sz="1600" b="1">
                <a:latin typeface="Times New Roman" panose="02020603050405020304" pitchFamily="18" charset="0"/>
                <a:cs typeface="Times New Roman" panose="02020603050405020304" pitchFamily="18" charset="0"/>
              </a:rPr>
              <a:t>( $delimiter , $string</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chuyển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$string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mảng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các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phần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tử</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với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tách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mảng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là</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$delimiter</a:t>
            </a:r>
            <a:r>
              <a:rPr lang="en-US" sz="1600" b="1"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5</a:t>
            </a:r>
            <a:r>
              <a:rPr lang="en-US" sz="1600" b="1" smtClean="0">
                <a:latin typeface="Times New Roman" panose="02020603050405020304" pitchFamily="18" charset="0"/>
                <a:cs typeface="Times New Roman" panose="02020603050405020304" pitchFamily="18" charset="0"/>
              </a:rPr>
              <a:t>/implode</a:t>
            </a:r>
            <a:r>
              <a:rPr lang="en-US" sz="1600" b="1">
                <a:latin typeface="Times New Roman" panose="02020603050405020304" pitchFamily="18" charset="0"/>
                <a:cs typeface="Times New Roman" panose="02020603050405020304" pitchFamily="18" charset="0"/>
              </a:rPr>
              <a:t>($delimiter, $</a:t>
            </a:r>
            <a:r>
              <a:rPr lang="en-US" sz="1600" b="1" err="1">
                <a:latin typeface="Times New Roman" panose="02020603050405020304" pitchFamily="18" charset="0"/>
                <a:cs typeface="Times New Roman" panose="02020603050405020304" pitchFamily="18" charset="0"/>
              </a:rPr>
              <a:t>piecesarray</a:t>
            </a:r>
            <a:r>
              <a:rPr lang="en-US" sz="1600" b="1" smtClean="0">
                <a:latin typeface="Times New Roman" panose="02020603050405020304" pitchFamily="18" charset="0"/>
                <a:cs typeface="Times New Roman" panose="02020603050405020304" pitchFamily="18" charset="0"/>
              </a:rPr>
              <a:t>) : </a:t>
            </a:r>
            <a:r>
              <a:rPr lang="vi-VN" sz="1600"/>
              <a:t>Hàm này ngược với hàm explode, nó chuyển một mảng </a:t>
            </a:r>
            <a:r>
              <a:rPr lang="vi-VN" sz="1600" b="1"/>
              <a:t>$piecesarray</a:t>
            </a:r>
            <a:r>
              <a:rPr lang="vi-VN" sz="1600"/>
              <a:t> thành chuỗi và mỗi phần tử cách nhau bởi chuỗi </a:t>
            </a:r>
            <a:r>
              <a:rPr lang="vi-VN" sz="1600" b="1"/>
              <a:t>$delimiter</a:t>
            </a:r>
            <a:endParaRPr lang="en-US" sz="1600" b="1"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6/</a:t>
            </a:r>
            <a:r>
              <a:rPr lang="en-US" sz="1600" b="1" err="1">
                <a:latin typeface="Times New Roman" panose="02020603050405020304" pitchFamily="18" charset="0"/>
                <a:cs typeface="Times New Roman" panose="02020603050405020304" pitchFamily="18" charset="0"/>
              </a:rPr>
              <a:t>ord</a:t>
            </a:r>
            <a:r>
              <a:rPr lang="en-US" sz="1600" b="1">
                <a:latin typeface="Times New Roman" panose="02020603050405020304" pitchFamily="18" charset="0"/>
                <a:cs typeface="Times New Roman" panose="02020603050405020304" pitchFamily="18" charset="0"/>
              </a:rPr>
              <a:t> ( $string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trả </a:t>
            </a:r>
            <a:r>
              <a:rPr lang="vi-VN" sz="1600" smtClean="0">
                <a:latin typeface="Times New Roman" panose="02020603050405020304" pitchFamily="18" charset="0"/>
                <a:cs typeface="Times New Roman" panose="02020603050405020304" pitchFamily="18" charset="0"/>
              </a:rPr>
              <a:t>về </a:t>
            </a:r>
            <a:r>
              <a:rPr lang="vi-VN" sz="1600">
                <a:latin typeface="Times New Roman" panose="02020603050405020304" pitchFamily="18" charset="0"/>
                <a:cs typeface="Times New Roman" panose="02020603050405020304" pitchFamily="18" charset="0"/>
              </a:rPr>
              <a:t>mã ASCII của ký tự đầu tiên trong chuỗi $string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7/</a:t>
            </a:r>
            <a:r>
              <a:rPr lang="en-US" sz="1600" b="1" err="1" smtClean="0">
                <a:latin typeface="Times New Roman" panose="02020603050405020304" pitchFamily="18" charset="0"/>
                <a:cs typeface="Times New Roman" panose="02020603050405020304" pitchFamily="18" charset="0"/>
              </a:rPr>
              <a:t>strlen</a:t>
            </a:r>
            <a:r>
              <a:rPr lang="en-US" sz="1600" b="1">
                <a:latin typeface="Times New Roman" panose="02020603050405020304" pitchFamily="18" charset="0"/>
                <a:cs typeface="Times New Roman" panose="02020603050405020304" pitchFamily="18" charset="0"/>
              </a:rPr>
              <a:t>($string</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đếm </a:t>
            </a:r>
            <a:r>
              <a:rPr lang="vi-VN" sz="1600" smtClean="0">
                <a:latin typeface="Times New Roman" panose="02020603050405020304" pitchFamily="18" charset="0"/>
                <a:cs typeface="Times New Roman" panose="02020603050405020304" pitchFamily="18" charset="0"/>
              </a:rPr>
              <a:t>số </a:t>
            </a:r>
            <a:r>
              <a:rPr lang="vi-VN" sz="1600">
                <a:latin typeface="Times New Roman" panose="02020603050405020304" pitchFamily="18" charset="0"/>
                <a:cs typeface="Times New Roman" panose="02020603050405020304" pitchFamily="18" charset="0"/>
              </a:rPr>
              <a:t>ký tự của chuỗi $string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8/</a:t>
            </a:r>
            <a:r>
              <a:rPr lang="en-US" sz="1600" b="1" err="1">
                <a:latin typeface="Times New Roman" panose="02020603050405020304" pitchFamily="18" charset="0"/>
                <a:cs typeface="Times New Roman" panose="02020603050405020304" pitchFamily="18" charset="0"/>
              </a:rPr>
              <a:t>str_word_count</a:t>
            </a:r>
            <a:r>
              <a:rPr lang="en-US" sz="1600" b="1">
                <a:latin typeface="Times New Roman" panose="02020603050405020304" pitchFamily="18" charset="0"/>
                <a:cs typeface="Times New Roman" panose="02020603050405020304" pitchFamily="18" charset="0"/>
              </a:rPr>
              <a:t>($</a:t>
            </a:r>
            <a:r>
              <a:rPr lang="en-US" sz="1600" b="1" err="1">
                <a:latin typeface="Times New Roman" panose="02020603050405020304" pitchFamily="18" charset="0"/>
                <a:cs typeface="Times New Roman" panose="02020603050405020304" pitchFamily="18" charset="0"/>
              </a:rPr>
              <a:t>str</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về</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số</a:t>
            </a:r>
            <a:r>
              <a:rPr lang="en-US" sz="160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từ</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trong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$str</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9/</a:t>
            </a:r>
            <a:r>
              <a:rPr lang="en-US" sz="1600" b="1" err="1">
                <a:latin typeface="Times New Roman" panose="02020603050405020304" pitchFamily="18" charset="0"/>
                <a:cs typeface="Times New Roman" panose="02020603050405020304" pitchFamily="18" charset="0"/>
              </a:rPr>
              <a:t>str_repeat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int</a:t>
            </a:r>
            <a:r>
              <a:rPr lang="en-US" sz="1600" b="1">
                <a:latin typeface="Times New Roman" panose="02020603050405020304" pitchFamily="18" charset="0"/>
                <a:cs typeface="Times New Roman" panose="02020603050405020304" pitchFamily="18" charset="0"/>
              </a:rPr>
              <a:t> $n  </a:t>
            </a:r>
            <a:r>
              <a:rPr lang="en-US" sz="1600" b="1"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Hàm</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lặp</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str</a:t>
            </a:r>
            <a:r>
              <a:rPr lang="en-US" sz="1600">
                <a:latin typeface="Times New Roman" panose="02020603050405020304" pitchFamily="18" charset="0"/>
                <a:cs typeface="Times New Roman" panose="02020603050405020304" pitchFamily="18" charset="0"/>
              </a:rPr>
              <a:t> $n </a:t>
            </a:r>
            <a:r>
              <a:rPr lang="en-US" sz="1600" err="1">
                <a:latin typeface="Times New Roman" panose="02020603050405020304" pitchFamily="18" charset="0"/>
                <a:cs typeface="Times New Roman" panose="02020603050405020304" pitchFamily="18" charset="0"/>
              </a:rPr>
              <a:t>lần</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10/</a:t>
            </a:r>
            <a:r>
              <a:rPr lang="en-US" sz="1600" b="1" err="1">
                <a:latin typeface="Times New Roman" panose="02020603050405020304" pitchFamily="18" charset="0"/>
                <a:cs typeface="Times New Roman" panose="02020603050405020304" pitchFamily="18" charset="0"/>
              </a:rPr>
              <a:t>str_replace</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chuoi_tim</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chuoi_thay_the</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chuoi_nguon</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tìm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kiếm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và</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thay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thế</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smtClean="0">
                <a:latin typeface="Times New Roman" panose="02020603050405020304" pitchFamily="18" charset="0"/>
                <a:cs typeface="Times New Roman" panose="02020603050405020304" pitchFamily="18" charset="0"/>
              </a:rPr>
              <a:t>.	</a:t>
            </a:r>
          </a:p>
          <a:p>
            <a:r>
              <a:rPr lang="en-US" sz="1600" smtClean="0">
                <a:latin typeface="Times New Roman" panose="02020603050405020304" pitchFamily="18" charset="0"/>
                <a:cs typeface="Times New Roman" panose="02020603050405020304" pitchFamily="18" charset="0"/>
              </a:rPr>
              <a:t>11/</a:t>
            </a:r>
            <a:r>
              <a:rPr lang="en-US" sz="1600" b="1">
                <a:latin typeface="Times New Roman" panose="02020603050405020304" pitchFamily="18" charset="0"/>
                <a:cs typeface="Times New Roman" panose="02020603050405020304" pitchFamily="18" charset="0"/>
              </a:rPr>
              <a:t>md5( $</a:t>
            </a:r>
            <a:r>
              <a:rPr lang="en-US" sz="1600" b="1" err="1">
                <a:latin typeface="Times New Roman" panose="02020603050405020304" pitchFamily="18" charset="0"/>
                <a:cs typeface="Times New Roman" panose="02020603050405020304" pitchFamily="18" charset="0"/>
              </a:rPr>
              <a:t>str</a:t>
            </a:r>
            <a:r>
              <a:rPr lang="en-US" sz="1600" b="1"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Hàm</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dãy</a:t>
            </a:r>
            <a:r>
              <a:rPr lang="en-US" sz="1600">
                <a:latin typeface="Times New Roman" panose="02020603050405020304" pitchFamily="18" charset="0"/>
                <a:cs typeface="Times New Roman" panose="02020603050405020304" pitchFamily="18" charset="0"/>
              </a:rPr>
              <a:t> 32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md5</a:t>
            </a:r>
            <a:r>
              <a:rPr lang="en-US" sz="1600" smtClean="0">
                <a:latin typeface="Times New Roman" panose="02020603050405020304" pitchFamily="18" charset="0"/>
                <a:cs typeface="Times New Roman" panose="02020603050405020304" pitchFamily="18" charset="0"/>
              </a:rPr>
              <a:t>).</a:t>
            </a:r>
            <a:r>
              <a:rPr lang="en-US" sz="1600" err="1" smtClean="0">
                <a:latin typeface="Times New Roman" panose="02020603050405020304" pitchFamily="18" charset="0"/>
                <a:cs typeface="Times New Roman" panose="02020603050405020304" pitchFamily="18" charset="0"/>
              </a:rPr>
              <a:t>mã</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hóa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mật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khẩu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người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dùng</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Hay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sử</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dụng</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652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chuỗi</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143000"/>
            <a:ext cx="8229600" cy="5181600"/>
          </a:xfrm>
        </p:spPr>
        <p:txBody>
          <a:bodyPr>
            <a:normAutofit/>
          </a:bodyPr>
          <a:lstStyle/>
          <a:p>
            <a:r>
              <a:rPr lang="en-US" sz="1600" smtClean="0">
                <a:latin typeface="Times New Roman" panose="02020603050405020304" pitchFamily="18" charset="0"/>
                <a:cs typeface="Times New Roman" panose="02020603050405020304" pitchFamily="18" charset="0"/>
              </a:rPr>
              <a:t>12/</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sha1</a:t>
            </a:r>
            <a:r>
              <a:rPr lang="en-US" sz="1600" b="1">
                <a:latin typeface="Times New Roman" panose="02020603050405020304" pitchFamily="18" charset="0"/>
                <a:cs typeface="Times New Roman" panose="02020603050405020304" pitchFamily="18" charset="0"/>
              </a:rPr>
              <a:t>($string</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dãy</a:t>
            </a:r>
            <a:r>
              <a:rPr lang="en-US" sz="1600">
                <a:latin typeface="Times New Roman" panose="02020603050405020304" pitchFamily="18" charset="0"/>
                <a:cs typeface="Times New Roman" panose="02020603050405020304" pitchFamily="18" charset="0"/>
              </a:rPr>
              <a:t> 40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sha1</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13/</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htmlentities</a:t>
            </a:r>
            <a:r>
              <a:rPr lang="en-US" sz="1600" b="1">
                <a:latin typeface="Times New Roman" panose="02020603050405020304" pitchFamily="18" charset="0"/>
                <a:cs typeface="Times New Roman" panose="02020603050405020304" pitchFamily="18" charset="0"/>
              </a:rPr>
              <a:t>($</a:t>
            </a:r>
            <a:r>
              <a:rPr lang="en-US" sz="1600" b="1" err="1">
                <a:latin typeface="Times New Roman" panose="02020603050405020304" pitchFamily="18" charset="0"/>
                <a:cs typeface="Times New Roman" panose="02020603050405020304" pitchFamily="18" charset="0"/>
              </a:rPr>
              <a:t>str</a:t>
            </a:r>
            <a:r>
              <a:rPr lang="en-US" sz="1600" b="1"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chuyển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các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thể</a:t>
            </a:r>
            <a:r>
              <a:rPr lang="en-US" sz="1600">
                <a:latin typeface="Times New Roman" panose="02020603050405020304" pitchFamily="18" charset="0"/>
                <a:cs typeface="Times New Roman" panose="02020603050405020304" pitchFamily="18" charset="0"/>
              </a:rPr>
              <a:t> html </a:t>
            </a:r>
            <a:r>
              <a:rPr lang="en-US" sz="1600" err="1">
                <a:latin typeface="Times New Roman" panose="02020603050405020304" pitchFamily="18" charset="0"/>
                <a:cs typeface="Times New Roman" panose="02020603050405020304" pitchFamily="18" charset="0"/>
              </a:rPr>
              <a:t>trong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str</a:t>
            </a:r>
            <a:r>
              <a:rPr lang="en-US" sz="1600">
                <a:latin typeface="Times New Roman" panose="02020603050405020304" pitchFamily="18" charset="0"/>
                <a:cs typeface="Times New Roman" panose="02020603050405020304" pitchFamily="18" charset="0"/>
              </a:rPr>
              <a:t> sang  </a:t>
            </a:r>
            <a:r>
              <a:rPr lang="en-US" sz="1600" err="1">
                <a:latin typeface="Times New Roman" panose="02020603050405020304" pitchFamily="18" charset="0"/>
                <a:cs typeface="Times New Roman" panose="02020603050405020304" pitchFamily="18" charset="0"/>
              </a:rPr>
              <a:t>dạng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thực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thể</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của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chúng</a:t>
            </a:r>
            <a:r>
              <a:rPr lang="en-US" sz="1600">
                <a:latin typeface="Times New Roman" panose="02020603050405020304" pitchFamily="18" charset="0"/>
                <a:cs typeface="Times New Roman" panose="02020603050405020304" pitchFamily="18" charset="0"/>
              </a:rPr>
              <a:t> (html </a:t>
            </a:r>
            <a:r>
              <a:rPr lang="en-US" sz="1600" err="1">
                <a:latin typeface="Times New Roman" panose="02020603050405020304" pitchFamily="18" charset="0"/>
                <a:cs typeface="Times New Roman" panose="02020603050405020304" pitchFamily="18" charset="0"/>
              </a:rPr>
              <a:t>sẽ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ko</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còn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tác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dụng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bạn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có</a:t>
            </a:r>
            <a:r>
              <a:rPr lang="en-US" sz="160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thể</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echo </a:t>
            </a:r>
            <a:r>
              <a:rPr lang="en-US" sz="1600" err="1">
                <a:latin typeface="Times New Roman" panose="02020603050405020304" pitchFamily="18" charset="0"/>
                <a:cs typeface="Times New Roman" panose="02020603050405020304" pitchFamily="18" charset="0"/>
              </a:rPr>
              <a:t>ra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bên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ngoài</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14/</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html_entity_decode</a:t>
            </a:r>
            <a:r>
              <a:rPr lang="en-US" sz="1600" b="1">
                <a:latin typeface="Times New Roman" panose="02020603050405020304" pitchFamily="18" charset="0"/>
                <a:cs typeface="Times New Roman" panose="02020603050405020304" pitchFamily="18" charset="0"/>
              </a:rPr>
              <a:t>($string</a:t>
            </a:r>
            <a:r>
              <a:rPr lang="en-US" sz="1600" b="1" smtClean="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Ngược lại với htmlentities, hàm này chuyển ngược các ký tự dạng thực thể HTML sang dạng ký </a:t>
            </a:r>
            <a:r>
              <a:rPr lang="vi-VN" sz="1600" smtClean="0">
                <a:latin typeface="Times New Roman" panose="02020603050405020304" pitchFamily="18" charset="0"/>
                <a:cs typeface="Times New Roman" panose="02020603050405020304" pitchFamily="18" charset="0"/>
              </a:rPr>
              <a:t>tự </a:t>
            </a:r>
            <a:r>
              <a:rPr lang="vi-VN" sz="1600">
                <a:latin typeface="Times New Roman" panose="02020603050405020304" pitchFamily="18" charset="0"/>
                <a:cs typeface="Times New Roman" panose="02020603050405020304" pitchFamily="18" charset="0"/>
              </a:rPr>
              <a:t>của chúng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15/</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strip_tags</a:t>
            </a:r>
            <a:r>
              <a:rPr lang="en-US" sz="1600" b="1">
                <a:latin typeface="Times New Roman" panose="02020603050405020304" pitchFamily="18" charset="0"/>
                <a:cs typeface="Times New Roman" panose="02020603050405020304" pitchFamily="18" charset="0"/>
              </a:rPr>
              <a:t>( $string, $</a:t>
            </a:r>
            <a:r>
              <a:rPr lang="en-US" sz="1600" b="1" err="1">
                <a:latin typeface="Times New Roman" panose="02020603050405020304" pitchFamily="18" charset="0"/>
                <a:cs typeface="Times New Roman" panose="02020603050405020304" pitchFamily="18" charset="0"/>
              </a:rPr>
              <a:t>allow_tags</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Hàm này </a:t>
            </a:r>
            <a:r>
              <a:rPr lang="en-US" sz="1600" err="1" smtClean="0">
                <a:latin typeface="Times New Roman" panose="02020603050405020304" pitchFamily="18" charset="0"/>
                <a:cs typeface="Times New Roman" panose="02020603050405020304" pitchFamily="18" charset="0"/>
              </a:rPr>
              <a:t>giữ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lại</a:t>
            </a:r>
            <a:r>
              <a:rPr lang="en-US" sz="1600" smtClean="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các </a:t>
            </a:r>
            <a:r>
              <a:rPr lang="vi-VN" sz="1600">
                <a:latin typeface="Times New Roman" panose="02020603050405020304" pitchFamily="18" charset="0"/>
                <a:cs typeface="Times New Roman" panose="02020603050405020304" pitchFamily="18" charset="0"/>
              </a:rPr>
              <a:t>thẻ html trong chuỗi $string được khai báo ở $allow_tags</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16/</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substr</a:t>
            </a:r>
            <a:r>
              <a:rPr lang="en-US" sz="1600" b="1">
                <a:latin typeface="Times New Roman" panose="02020603050405020304" pitchFamily="18" charset="0"/>
                <a:cs typeface="Times New Roman" panose="02020603050405020304" pitchFamily="18" charset="0"/>
              </a:rPr>
              <a:t>( $string,  $start, $length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lấy một chuỗi con nằm trong chuỗi $str bắt đầu từ ký tự thứ $start và chiều dài $length</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17/</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strstr</a:t>
            </a:r>
            <a:r>
              <a:rPr lang="en-US" sz="1600" b="1">
                <a:latin typeface="Times New Roman" panose="02020603050405020304" pitchFamily="18" charset="0"/>
                <a:cs typeface="Times New Roman" panose="02020603050405020304" pitchFamily="18" charset="0"/>
              </a:rPr>
              <a:t>( $string, $</a:t>
            </a:r>
            <a:r>
              <a:rPr lang="en-US" sz="1600" b="1" err="1">
                <a:latin typeface="Times New Roman" panose="02020603050405020304" pitchFamily="18" charset="0"/>
                <a:cs typeface="Times New Roman" panose="02020603050405020304" pitchFamily="18" charset="0"/>
              </a:rPr>
              <a:t>ky_tu_cho_truoc</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Tách một chuỗi bắt đầu từ  $ky_tu_cho_truoc cho đến hết chuỗi</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18/</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strpos</a:t>
            </a:r>
            <a:r>
              <a:rPr lang="en-US" sz="1600" b="1">
                <a:latin typeface="Times New Roman" panose="02020603050405020304" pitchFamily="18" charset="0"/>
                <a:cs typeface="Times New Roman" panose="02020603050405020304" pitchFamily="18" charset="0"/>
              </a:rPr>
              <a:t>($</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chuoi_tim</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Tìm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vị</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trí</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của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chuoi_tim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trong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str</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kết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quả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về</a:t>
            </a:r>
            <a:r>
              <a:rPr lang="en-US" sz="1600">
                <a:latin typeface="Times New Roman" panose="02020603050405020304" pitchFamily="18" charset="0"/>
                <a:cs typeface="Times New Roman" panose="02020603050405020304" pitchFamily="18" charset="0"/>
              </a:rPr>
              <a:t> false </a:t>
            </a:r>
            <a:r>
              <a:rPr lang="en-US" sz="1600" err="1">
                <a:latin typeface="Times New Roman" panose="02020603050405020304" pitchFamily="18" charset="0"/>
                <a:cs typeface="Times New Roman" panose="02020603050405020304" pitchFamily="18" charset="0"/>
              </a:rPr>
              <a:t>nếu</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tìm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thấy</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19/</a:t>
            </a:r>
            <a:r>
              <a:rPr lang="en-US" sz="1600" b="1">
                <a:latin typeface="Times New Roman" panose="02020603050405020304" pitchFamily="18" charset="0"/>
                <a:cs typeface="Times New Roman" panose="02020603050405020304" pitchFamily="18" charset="0"/>
              </a:rPr>
              <a:t> trim($string, $</a:t>
            </a:r>
            <a:r>
              <a:rPr lang="en-US" sz="1600" b="1" err="1">
                <a:latin typeface="Times New Roman" panose="02020603050405020304" pitchFamily="18" charset="0"/>
                <a:cs typeface="Times New Roman" panose="02020603050405020304" pitchFamily="18" charset="0"/>
              </a:rPr>
              <a:t>ky_tu</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Xóa ký tự $ky_tu nằm ở đầu và cuối chuỗi $str, nếu ta không nhập $ky_tu thì mặc định nó hiểu là xóa khoảng trắng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Rtrim()</a:t>
            </a:r>
          </a:p>
          <a:p>
            <a:r>
              <a:rPr lang="en-US" sz="1600" smtClean="0">
                <a:latin typeface="Times New Roman" panose="02020603050405020304" pitchFamily="18" charset="0"/>
                <a:cs typeface="Times New Roman" panose="02020603050405020304" pitchFamily="18" charset="0"/>
              </a:rPr>
              <a:t>Ltrim()</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110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mtClean="0"/>
              <a:t>Mảng trong PHP</a:t>
            </a:r>
            <a:endParaRPr lang="en-US"/>
          </a:p>
        </p:txBody>
      </p:sp>
      <p:sp>
        <p:nvSpPr>
          <p:cNvPr id="3" name="Content Placeholder 2"/>
          <p:cNvSpPr>
            <a:spLocks noGrp="1"/>
          </p:cNvSpPr>
          <p:nvPr>
            <p:ph idx="1"/>
          </p:nvPr>
        </p:nvSpPr>
        <p:spPr>
          <a:xfrm>
            <a:off x="457200" y="1146048"/>
            <a:ext cx="8229600" cy="5330952"/>
          </a:xfrm>
        </p:spPr>
        <p:txBody>
          <a:bodyPr>
            <a:normAutofit lnSpcReduction="10000"/>
          </a:bodyPr>
          <a:lstStyle/>
          <a:p>
            <a:r>
              <a:rPr lang="en-US" sz="1800" smtClean="0">
                <a:latin typeface="Times New Roman" pitchFamily="18" charset="0"/>
                <a:cs typeface="Times New Roman" pitchFamily="18" charset="0"/>
              </a:rPr>
              <a:t>1/ </a:t>
            </a:r>
            <a:r>
              <a:rPr lang="en-US" sz="1800" b="1" smtClean="0">
                <a:latin typeface="Times New Roman" pitchFamily="18" charset="0"/>
                <a:cs typeface="Times New Roman" pitchFamily="18" charset="0"/>
              </a:rPr>
              <a:t>mảng là gì : </a:t>
            </a: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Một mảng là một biến đặc biệt, có thể chứa nhiều hơn một giá trị tại một thời điểm.</a:t>
            </a:r>
            <a:endParaRPr lang="en-US" sz="1800" smtClean="0">
              <a:latin typeface="Times New Roman" pitchFamily="18" charset="0"/>
              <a:cs typeface="Times New Roman" pitchFamily="18" charset="0"/>
            </a:endParaRPr>
          </a:p>
          <a:p>
            <a:r>
              <a:rPr lang="en-US" sz="1800" smtClean="0">
                <a:latin typeface="Times New Roman" pitchFamily="18" charset="0"/>
                <a:cs typeface="Times New Roman" pitchFamily="18" charset="0"/>
              </a:rPr>
              <a:t>2/ </a:t>
            </a:r>
            <a:r>
              <a:rPr lang="en-US" sz="1800" b="1" smtClean="0">
                <a:latin typeface="Times New Roman" pitchFamily="18" charset="0"/>
                <a:cs typeface="Times New Roman" pitchFamily="18" charset="0"/>
              </a:rPr>
              <a:t>Cú pháp</a:t>
            </a:r>
            <a:r>
              <a:rPr lang="en-US" sz="1800" smtClean="0">
                <a:latin typeface="Times New Roman" pitchFamily="18" charset="0"/>
                <a:cs typeface="Times New Roman" pitchFamily="18" charset="0"/>
              </a:rPr>
              <a:t>:  Để </a:t>
            </a:r>
            <a:r>
              <a:rPr lang="en-US" sz="1800" b="1" smtClean="0">
                <a:latin typeface="Times New Roman" pitchFamily="18" charset="0"/>
                <a:cs typeface="Times New Roman" pitchFamily="18" charset="0"/>
              </a:rPr>
              <a:t>khởi tạo mảng</a:t>
            </a:r>
            <a:r>
              <a:rPr lang="en-US" sz="1800" smtClean="0">
                <a:latin typeface="Times New Roman" pitchFamily="18" charset="0"/>
                <a:cs typeface="Times New Roman" pitchFamily="18" charset="0"/>
              </a:rPr>
              <a:t> ta dùng từ khoá </a:t>
            </a:r>
            <a:r>
              <a:rPr lang="en-US" sz="1800" b="1" smtClean="0">
                <a:latin typeface="Times New Roman" pitchFamily="18" charset="0"/>
                <a:cs typeface="Times New Roman" pitchFamily="18" charset="0"/>
              </a:rPr>
              <a:t>array</a:t>
            </a:r>
            <a:r>
              <a:rPr lang="en-US" sz="1800" smtClean="0">
                <a:latin typeface="Times New Roman" pitchFamily="18" charset="0"/>
                <a:cs typeface="Times New Roman" pitchFamily="18" charset="0"/>
              </a:rPr>
              <a:t/>
            </a:r>
            <a:br>
              <a:rPr lang="en-US" sz="1800" smtClean="0">
                <a:latin typeface="Times New Roman" pitchFamily="18" charset="0"/>
                <a:cs typeface="Times New Roman" pitchFamily="18" charset="0"/>
              </a:rPr>
            </a:br>
            <a:r>
              <a:rPr lang="en-US" sz="1800" smtClean="0">
                <a:latin typeface="Times New Roman" pitchFamily="18" charset="0"/>
                <a:cs typeface="Times New Roman" pitchFamily="18" charset="0"/>
              </a:rPr>
              <a:t>Cấu trúc : $mang = array(key =&gt; value); </a:t>
            </a:r>
          </a:p>
          <a:p>
            <a:pPr marL="1252728" lvl="4" indent="0">
              <a:buNone/>
            </a:pPr>
            <a:r>
              <a:rPr lang="en-US" sz="1200" smtClean="0">
                <a:latin typeface="Times New Roman" pitchFamily="18" charset="0"/>
                <a:cs typeface="Times New Roman" pitchFamily="18" charset="0"/>
              </a:rPr>
              <a:t>$mang = [  ];                                                                  </a:t>
            </a:r>
          </a:p>
          <a:p>
            <a:r>
              <a:rPr lang="en-US" sz="1800" smtClean="0">
                <a:latin typeface="Times New Roman" pitchFamily="18" charset="0"/>
                <a:cs typeface="Times New Roman" pitchFamily="18" charset="0"/>
              </a:rPr>
              <a:t>3/ </a:t>
            </a:r>
            <a:r>
              <a:rPr lang="en-US" sz="1800" b="1" smtClean="0">
                <a:latin typeface="Times New Roman" pitchFamily="18" charset="0"/>
                <a:cs typeface="Times New Roman" pitchFamily="18" charset="0"/>
              </a:rPr>
              <a:t>Phân loại mảng</a:t>
            </a:r>
            <a:r>
              <a:rPr lang="en-US" sz="1800" smtClean="0">
                <a:latin typeface="Times New Roman" pitchFamily="18" charset="0"/>
                <a:cs typeface="Times New Roman" pitchFamily="18" charset="0"/>
              </a:rPr>
              <a:t> : có 3 loại mảng chính :</a:t>
            </a:r>
            <a:endParaRPr lang="en-US" sz="1600" smtClean="0">
              <a:latin typeface="Times New Roman" pitchFamily="18" charset="0"/>
              <a:cs typeface="Times New Roman" pitchFamily="18" charset="0"/>
            </a:endParaRPr>
          </a:p>
          <a:p>
            <a:pPr>
              <a:buNone/>
            </a:pPr>
            <a:r>
              <a:rPr lang="en-US" sz="1600" smtClean="0">
                <a:latin typeface="Times New Roman" pitchFamily="18" charset="0"/>
                <a:cs typeface="Times New Roman" pitchFamily="18" charset="0"/>
              </a:rPr>
              <a:t>	     + </a:t>
            </a:r>
            <a:r>
              <a:rPr lang="en-US" sz="1600" b="1" i="1" smtClean="0">
                <a:latin typeface="Times New Roman" pitchFamily="18" charset="0"/>
                <a:cs typeface="Times New Roman" pitchFamily="18" charset="0"/>
              </a:rPr>
              <a:t>Mảng tuần tự (mảng số - </a:t>
            </a:r>
            <a:r>
              <a:rPr lang="en-US" sz="1600" b="1" smtClean="0">
                <a:latin typeface="Times New Roman" pitchFamily="18" charset="0"/>
                <a:cs typeface="Times New Roman" pitchFamily="18" charset="0"/>
              </a:rPr>
              <a:t>numeric  array</a:t>
            </a:r>
            <a:r>
              <a:rPr lang="en-US" sz="1600" b="1" i="1" smtClean="0">
                <a:latin typeface="Times New Roman" pitchFamily="18" charset="0"/>
                <a:cs typeface="Times New Roman" pitchFamily="18" charset="0"/>
              </a:rPr>
              <a:t>) </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là mảng có </a:t>
            </a:r>
            <a:r>
              <a:rPr lang="vi-VN" sz="1600" b="1" smtClean="0">
                <a:latin typeface="Times New Roman" pitchFamily="18" charset="0"/>
                <a:cs typeface="Times New Roman" pitchFamily="18" charset="0"/>
              </a:rPr>
              <a:t>key</a:t>
            </a:r>
            <a:r>
              <a:rPr lang="vi-VN" sz="1600" smtClean="0">
                <a:latin typeface="Times New Roman" pitchFamily="18" charset="0"/>
                <a:cs typeface="Times New Roman" pitchFamily="18" charset="0"/>
              </a:rPr>
              <a:t> là chữ số được bắt đầu bằng </a:t>
            </a:r>
            <a:r>
              <a:rPr lang="vi-VN" sz="1600" b="1" smtClean="0">
                <a:latin typeface="Times New Roman" pitchFamily="18" charset="0"/>
                <a:cs typeface="Times New Roman" pitchFamily="18" charset="0"/>
              </a:rPr>
              <a:t>0</a:t>
            </a:r>
            <a:r>
              <a:rPr lang="vi-VN" sz="1600" smtClean="0">
                <a:latin typeface="Times New Roman" pitchFamily="18" charset="0"/>
                <a:cs typeface="Times New Roman" pitchFamily="18" charset="0"/>
              </a:rPr>
              <a:t> và sắp xếp tằng dần </a:t>
            </a:r>
            <a:r>
              <a:rPr lang="en-US" sz="1600" smtClean="0">
                <a:latin typeface="Times New Roman" pitchFamily="18" charset="0"/>
                <a:cs typeface="Times New Roman" pitchFamily="18" charset="0"/>
              </a:rPr>
              <a:t>.</a:t>
            </a:r>
          </a:p>
          <a:p>
            <a:pPr>
              <a:buNone/>
            </a:pPr>
            <a:r>
              <a:rPr lang="en-US" sz="1600" smtClean="0">
                <a:latin typeface="Times New Roman" pitchFamily="18" charset="0"/>
                <a:cs typeface="Times New Roman" pitchFamily="18" charset="0"/>
              </a:rPr>
              <a:t>          + </a:t>
            </a:r>
            <a:r>
              <a:rPr lang="en-US" sz="1600" b="1" i="1" smtClean="0">
                <a:latin typeface="Times New Roman" pitchFamily="18" charset="0"/>
                <a:cs typeface="Times New Roman" pitchFamily="18" charset="0"/>
              </a:rPr>
              <a:t>Mảng không tuần tự  (</a:t>
            </a:r>
            <a:r>
              <a:rPr lang="en-US" sz="1600" b="1" smtClean="0">
                <a:latin typeface="Times New Roman" pitchFamily="18" charset="0"/>
                <a:cs typeface="Times New Roman" pitchFamily="18" charset="0"/>
              </a:rPr>
              <a:t>associative array</a:t>
            </a:r>
            <a:r>
              <a:rPr lang="en-US" sz="1600" b="1" i="1" smtClean="0">
                <a:latin typeface="Times New Roman" pitchFamily="18" charset="0"/>
                <a:cs typeface="Times New Roman" pitchFamily="18" charset="0"/>
              </a:rPr>
              <a:t>)</a:t>
            </a:r>
            <a:r>
              <a:rPr lang="en-US" sz="1600" smtClean="0">
                <a:latin typeface="Times New Roman" pitchFamily="18" charset="0"/>
                <a:cs typeface="Times New Roman" pitchFamily="18" charset="0"/>
              </a:rPr>
              <a:t>: Là mảng mà </a:t>
            </a:r>
            <a:r>
              <a:rPr lang="en-US" sz="1600" b="1" smtClean="0">
                <a:latin typeface="Times New Roman" pitchFamily="18" charset="0"/>
                <a:cs typeface="Times New Roman" pitchFamily="18" charset="0"/>
              </a:rPr>
              <a:t>key</a:t>
            </a:r>
            <a:r>
              <a:rPr lang="en-US" sz="1600" smtClean="0">
                <a:latin typeface="Times New Roman" pitchFamily="18" charset="0"/>
                <a:cs typeface="Times New Roman" pitchFamily="18" charset="0"/>
              </a:rPr>
              <a:t> của nó không sắp xếp theo thứ tự, nó là các ký tự chữ .</a:t>
            </a:r>
          </a:p>
          <a:p>
            <a:pPr>
              <a:buNone/>
            </a:pPr>
            <a:r>
              <a:rPr lang="en-US" sz="1600" smtClean="0">
                <a:latin typeface="Times New Roman" pitchFamily="18" charset="0"/>
                <a:cs typeface="Times New Roman" pitchFamily="18" charset="0"/>
              </a:rPr>
              <a:t>          + </a:t>
            </a:r>
            <a:r>
              <a:rPr lang="vi-VN" sz="1600" b="1" i="1" smtClean="0">
                <a:latin typeface="Times New Roman" pitchFamily="18" charset="0"/>
                <a:cs typeface="Times New Roman" pitchFamily="18" charset="0"/>
              </a:rPr>
              <a:t>Mảng đa chiều</a:t>
            </a:r>
            <a:r>
              <a:rPr lang="en-US" sz="1600" b="1" i="1" smtClean="0">
                <a:latin typeface="Times New Roman" pitchFamily="18" charset="0"/>
                <a:cs typeface="Times New Roman" pitchFamily="18" charset="0"/>
              </a:rPr>
              <a:t> </a:t>
            </a:r>
            <a:r>
              <a:rPr lang="en-US" sz="1600" smtClean="0">
                <a:latin typeface="Times New Roman" pitchFamily="18" charset="0"/>
                <a:cs typeface="Times New Roman" pitchFamily="18" charset="0"/>
              </a:rPr>
              <a:t>: Là 1 mảng lớn có nhiều mảng con nằm trong nó.</a:t>
            </a:r>
          </a:p>
          <a:p>
            <a:pPr>
              <a:buNone/>
            </a:pPr>
            <a:endParaRPr lang="en-US" sz="1600" smtClean="0">
              <a:latin typeface="Times New Roman" pitchFamily="18" charset="0"/>
              <a:cs typeface="Times New Roman" pitchFamily="18" charset="0"/>
            </a:endParaRPr>
          </a:p>
          <a:p>
            <a:pPr>
              <a:buNone/>
            </a:pPr>
            <a:r>
              <a:rPr lang="en-US" sz="1600" smtClean="0">
                <a:latin typeface="Times New Roman" pitchFamily="18" charset="0"/>
                <a:cs typeface="Times New Roman" pitchFamily="18" charset="0"/>
              </a:rPr>
              <a:t>    4</a:t>
            </a:r>
            <a:r>
              <a:rPr lang="en-US" sz="1600" b="1" smtClean="0">
                <a:latin typeface="Times New Roman" pitchFamily="18" charset="0"/>
                <a:cs typeface="Times New Roman" pitchFamily="18" charset="0"/>
              </a:rPr>
              <a:t>/ Duyệt qua các phần tử của mảng : </a:t>
            </a:r>
          </a:p>
          <a:p>
            <a:pPr lvl="1" fontAlgn="base"/>
            <a:r>
              <a:rPr lang="vi-VN" sz="1400" smtClean="0"/>
              <a:t>Có nhiều cách để lặp mảng nhưng thông dụng nhất là dùng hàm </a:t>
            </a:r>
            <a:r>
              <a:rPr lang="vi-VN" sz="1400" b="1" smtClean="0"/>
              <a:t>foreach</a:t>
            </a:r>
            <a:r>
              <a:rPr lang="en-US" sz="1400" smtClean="0"/>
              <a:t>.</a:t>
            </a:r>
            <a:endParaRPr lang="vi-VN" sz="1400" smtClean="0"/>
          </a:p>
          <a:p>
            <a:pPr lvl="1" fontAlgn="base"/>
            <a:r>
              <a:rPr lang="vi-VN" sz="1400" smtClean="0"/>
              <a:t>Cú pháp : foreach($mang as $key =&gt; $value)</a:t>
            </a:r>
            <a:endParaRPr lang="en-US" sz="1400" smtClean="0"/>
          </a:p>
          <a:p>
            <a:pPr lvl="1" fontAlgn="base"/>
            <a:r>
              <a:rPr lang="vi-VN" sz="1400" smtClean="0"/>
              <a:t>{</a:t>
            </a:r>
          </a:p>
          <a:p>
            <a:pPr lvl="1" fontAlgn="base"/>
            <a:r>
              <a:rPr lang="vi-VN" sz="1400" smtClean="0"/>
              <a:t>      // câu lệnh PHP</a:t>
            </a:r>
          </a:p>
          <a:p>
            <a:pPr lvl="1" fontAlgn="base"/>
            <a:r>
              <a:rPr lang="vi-VN" sz="1400" smtClean="0"/>
              <a:t>  }</a:t>
            </a:r>
            <a:endParaRPr lang="en-US" sz="1400" smtClean="0"/>
          </a:p>
          <a:p>
            <a:pPr lvl="1" fontAlgn="base"/>
            <a:r>
              <a:rPr lang="en-US" sz="1400" b="1" smtClean="0">
                <a:latin typeface="Times New Roman" pitchFamily="18" charset="0"/>
                <a:cs typeface="Times New Roman" pitchFamily="18" charset="0"/>
              </a:rPr>
              <a:t>Các key của mảng nằm trong nháy đơn.</a:t>
            </a:r>
            <a:endParaRPr lang="en-US" sz="1400" smtClean="0">
              <a:latin typeface="Times New Roman" pitchFamily="18" charset="0"/>
              <a:cs typeface="Times New Roman" pitchFamily="18" charset="0"/>
            </a:endParaRPr>
          </a:p>
          <a:p>
            <a:pPr lvl="1" fontAlgn="base"/>
            <a:r>
              <a:rPr lang="en-US" sz="1400" smtClean="0">
                <a:latin typeface="Times New Roman" pitchFamily="18" charset="0"/>
                <a:cs typeface="Times New Roman" pitchFamily="18" charset="0"/>
              </a:rPr>
              <a:t>Dùng for thì để hiển thị giá trị, còn foreach thì dùng để thay đổi giá trị khi hiển thị ra.(foreach  tối ưu hơn khi dùng để hiển thị thay đổi giá trị  ) .</a:t>
            </a:r>
          </a:p>
          <a:p>
            <a:pPr lvl="2" fontAlgn="base"/>
            <a:endParaRPr lang="vi-VN" sz="11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38912"/>
          </a:xfrm>
        </p:spPr>
        <p:txBody>
          <a:bodyPr>
            <a:normAutofit fontScale="90000"/>
          </a:bodyPr>
          <a:lstStyle/>
          <a:p>
            <a:pPr algn="ctr"/>
            <a:r>
              <a:rPr lang="en-US" smtClean="0"/>
              <a:t>Các hàm xử lý mảng</a:t>
            </a:r>
            <a:endParaRPr lang="en-US"/>
          </a:p>
        </p:txBody>
      </p:sp>
      <p:sp>
        <p:nvSpPr>
          <p:cNvPr id="3" name="Content Placeholder 2"/>
          <p:cNvSpPr>
            <a:spLocks noGrp="1"/>
          </p:cNvSpPr>
          <p:nvPr>
            <p:ph idx="1"/>
          </p:nvPr>
        </p:nvSpPr>
        <p:spPr>
          <a:xfrm>
            <a:off x="457200" y="1143000"/>
            <a:ext cx="8229600" cy="5181600"/>
          </a:xfrm>
        </p:spPr>
        <p:txBody>
          <a:bodyPr/>
          <a:lstStyle/>
          <a:p>
            <a:r>
              <a:rPr lang="en-US" smtClean="0"/>
              <a:t>1/ Các hằng số trong mảng</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00507732"/>
              </p:ext>
            </p:extLst>
          </p:nvPr>
        </p:nvGraphicFramePr>
        <p:xfrm>
          <a:off x="685800" y="1752600"/>
          <a:ext cx="8229600" cy="3434080"/>
        </p:xfrm>
        <a:graphic>
          <a:graphicData uri="http://schemas.openxmlformats.org/drawingml/2006/table">
            <a:tbl>
              <a:tblPr firstRow="1" bandRow="1">
                <a:tableStyleId>{5C22544A-7EE6-4342-B048-85BDC9FD1C3A}</a:tableStyleId>
              </a:tblPr>
              <a:tblGrid>
                <a:gridCol w="2173857"/>
                <a:gridCol w="6055743"/>
              </a:tblGrid>
              <a:tr h="370840">
                <a:tc>
                  <a:txBody>
                    <a:bodyPr/>
                    <a:lstStyle/>
                    <a:p>
                      <a:r>
                        <a:rPr lang="en-US" sz="1600" smtClean="0">
                          <a:latin typeface="Times New Roman" pitchFamily="18" charset="0"/>
                          <a:cs typeface="Times New Roman" pitchFamily="18" charset="0"/>
                        </a:rPr>
                        <a:t>Hằng</a:t>
                      </a:r>
                      <a:endParaRPr lang="en-US" sz="1600">
                        <a:latin typeface="Times New Roman" pitchFamily="18" charset="0"/>
                        <a:cs typeface="Times New Roman" pitchFamily="18" charset="0"/>
                      </a:endParaRPr>
                    </a:p>
                  </a:txBody>
                  <a:tcPr/>
                </a:tc>
                <a:tc>
                  <a:txBody>
                    <a:bodyPr/>
                    <a:lstStyle/>
                    <a:p>
                      <a:r>
                        <a:rPr lang="en-US" sz="1600" smtClean="0">
                          <a:latin typeface="Times New Roman" pitchFamily="18" charset="0"/>
                          <a:cs typeface="Times New Roman" pitchFamily="18" charset="0"/>
                        </a:rPr>
                        <a:t>Miêu</a:t>
                      </a:r>
                      <a:r>
                        <a:rPr lang="en-US" sz="1600" baseline="0" smtClean="0">
                          <a:latin typeface="Times New Roman" pitchFamily="18" charset="0"/>
                          <a:cs typeface="Times New Roman" pitchFamily="18" charset="0"/>
                        </a:rPr>
                        <a:t> tả</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CASE_LOWER</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với hàm array_change_key_case() để chuyển đổi key của mảng thành chữ thường</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CASE_UPPER</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với hàm array_change_key_case() để chuyển đổi key của mảng thành chữ hoa</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SORT_ASC</a:t>
                      </a:r>
                      <a:endParaRPr lang="en-US" sz="1600">
                        <a:latin typeface="Times New Roman" pitchFamily="18" charset="0"/>
                        <a:cs typeface="Times New Roman" pitchFamily="18" charset="0"/>
                      </a:endParaRPr>
                    </a:p>
                  </a:txBody>
                  <a:tcPr/>
                </a:tc>
                <a:tc>
                  <a:txBody>
                    <a:bodyPr/>
                    <a:lstStyle/>
                    <a:p>
                      <a:pPr fontAlgn="t"/>
                      <a:r>
                        <a:rPr lang="vi-VN" sz="1600" smtClean="0">
                          <a:latin typeface="Times New Roman" pitchFamily="18" charset="0"/>
                          <a:cs typeface="Times New Roman" pitchFamily="18" charset="0"/>
                        </a:rPr>
                        <a:t>Được </a:t>
                      </a:r>
                      <a:r>
                        <a:rPr lang="vi-VN" sz="1600">
                          <a:latin typeface="Times New Roman" pitchFamily="18" charset="0"/>
                          <a:cs typeface="Times New Roman" pitchFamily="18" charset="0"/>
                        </a:rPr>
                        <a:t>sử dụng với hàm array_multisort() để xếp thứ tự tăng dần</a:t>
                      </a:r>
                    </a:p>
                  </a:txBody>
                  <a:tcPr marL="76200" marR="76200" marT="76200" marB="76200"/>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SORT_DESC</a:t>
                      </a:r>
                      <a:endParaRPr lang="en-US" sz="1600">
                        <a:latin typeface="Times New Roman" pitchFamily="18" charset="0"/>
                        <a:cs typeface="Times New Roman" pitchFamily="18" charset="0"/>
                      </a:endParaRPr>
                    </a:p>
                  </a:txBody>
                  <a:tcPr/>
                </a:tc>
                <a:tc>
                  <a:txBody>
                    <a:bodyPr/>
                    <a:lstStyle/>
                    <a:p>
                      <a:pPr fontAlgn="t"/>
                      <a:r>
                        <a:rPr lang="vi-VN" sz="1600" smtClean="0">
                          <a:latin typeface="Times New Roman" pitchFamily="18" charset="0"/>
                          <a:cs typeface="Times New Roman" pitchFamily="18" charset="0"/>
                        </a:rPr>
                        <a:t>Được </a:t>
                      </a:r>
                      <a:r>
                        <a:rPr lang="vi-VN" sz="1600">
                          <a:latin typeface="Times New Roman" pitchFamily="18" charset="0"/>
                          <a:cs typeface="Times New Roman" pitchFamily="18" charset="0"/>
                        </a:rPr>
                        <a:t>sử dụng với hàm array_multisort() để xếp thứ tự giảm dần</a:t>
                      </a:r>
                    </a:p>
                  </a:txBody>
                  <a:tcPr marL="76200" marR="76200" marT="76200" marB="76200"/>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SORT_REGULAR</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để so sánh các item theo cách thông thường</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SORT_NUMERIC</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để so sánh các item về số lượng</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SORT_STRING</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để so sánh các item như là string</a:t>
                      </a:r>
                      <a:endParaRPr lang="en-US" sz="1600">
                        <a:latin typeface="Times New Roman" pitchFamily="18" charset="0"/>
                        <a:cs typeface="Times New Roman" pitchFamily="18" charset="0"/>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mtClean="0"/>
              <a:t>Tiếp</a:t>
            </a:r>
            <a:endParaRPr lang="en-US"/>
          </a:p>
        </p:txBody>
      </p:sp>
      <p:sp>
        <p:nvSpPr>
          <p:cNvPr id="3" name="Content Placeholder 2"/>
          <p:cNvSpPr>
            <a:spLocks noGrp="1"/>
          </p:cNvSpPr>
          <p:nvPr>
            <p:ph idx="1"/>
          </p:nvPr>
        </p:nvSpPr>
        <p:spPr>
          <a:xfrm>
            <a:off x="457200" y="1143000"/>
            <a:ext cx="8229600" cy="5181600"/>
          </a:xfrm>
        </p:spPr>
        <p:txBody>
          <a:bodyPr>
            <a:normAutofit/>
          </a:bodyPr>
          <a:lstStyle/>
          <a:p>
            <a:r>
              <a:rPr lang="en-US" sz="1600" smtClean="0">
                <a:latin typeface="Times New Roman" pitchFamily="18" charset="0"/>
                <a:cs typeface="Times New Roman" pitchFamily="18" charset="0"/>
              </a:rPr>
              <a:t>1/</a:t>
            </a:r>
            <a:r>
              <a:rPr lang="en-US" sz="1600" b="1" smtClean="0">
                <a:latin typeface="Times New Roman" pitchFamily="18" charset="0"/>
                <a:cs typeface="Times New Roman" pitchFamily="18" charset="0"/>
              </a:rPr>
              <a:t> array_change_key_case($array, $case): </a:t>
            </a:r>
            <a:r>
              <a:rPr lang="vi-VN" sz="1600" smtClean="0">
                <a:latin typeface="Times New Roman" pitchFamily="18" charset="0"/>
                <a:cs typeface="Times New Roman" pitchFamily="18" charset="0"/>
              </a:rPr>
              <a:t>Chuyển tất cả các key trong mảng </a:t>
            </a:r>
            <a:r>
              <a:rPr lang="vi-VN" sz="1600" b="1" smtClean="0">
                <a:latin typeface="Times New Roman" pitchFamily="18" charset="0"/>
                <a:cs typeface="Times New Roman" pitchFamily="18" charset="0"/>
              </a:rPr>
              <a:t>$array </a:t>
            </a:r>
            <a:r>
              <a:rPr lang="vi-VN" sz="1600" smtClean="0">
                <a:latin typeface="Times New Roman" pitchFamily="18" charset="0"/>
                <a:cs typeface="Times New Roman" pitchFamily="18" charset="0"/>
              </a:rPr>
              <a:t>sang chữ hoa nếu </a:t>
            </a:r>
            <a:r>
              <a:rPr lang="vi-VN" sz="1600" b="1" smtClean="0">
                <a:latin typeface="Times New Roman" pitchFamily="18" charset="0"/>
                <a:cs typeface="Times New Roman" pitchFamily="18" charset="0"/>
              </a:rPr>
              <a:t>$case </a:t>
            </a:r>
            <a:r>
              <a:rPr lang="vi-VN" sz="1600" smtClean="0">
                <a:latin typeface="Times New Roman" pitchFamily="18" charset="0"/>
                <a:cs typeface="Times New Roman" pitchFamily="18" charset="0"/>
              </a:rPr>
              <a:t>= 1 và sang chữ thường nếu </a:t>
            </a:r>
            <a:r>
              <a:rPr lang="vi-VN" sz="1600" b="1" smtClean="0">
                <a:latin typeface="Times New Roman" pitchFamily="18" charset="0"/>
                <a:cs typeface="Times New Roman" pitchFamily="18" charset="0"/>
              </a:rPr>
              <a:t>$case </a:t>
            </a:r>
            <a:r>
              <a:rPr lang="vi-VN" sz="1600" smtClean="0">
                <a:latin typeface="Times New Roman" pitchFamily="18" charset="0"/>
                <a:cs typeface="Times New Roman" pitchFamily="18" charset="0"/>
              </a:rPr>
              <a:t>= 0. Ta có thể dùng hằng số CASE_UPPER thay cho số 1 và CASE_LOWER thay cho số 0.</a:t>
            </a:r>
            <a:endParaRPr lang="en-US" sz="1600" smtClean="0">
              <a:latin typeface="Times New Roman" pitchFamily="18" charset="0"/>
              <a:cs typeface="Times New Roman" pitchFamily="18" charset="0"/>
            </a:endParaRPr>
          </a:p>
          <a:p>
            <a:r>
              <a:rPr lang="en-US" sz="1600" smtClean="0">
                <a:latin typeface="Times New Roman" pitchFamily="18" charset="0"/>
                <a:cs typeface="Times New Roman" pitchFamily="18" charset="0"/>
              </a:rPr>
              <a:t>2/ </a:t>
            </a:r>
            <a:r>
              <a:rPr lang="en-US" sz="1600" b="1" smtClean="0">
                <a:latin typeface="Times New Roman" pitchFamily="18" charset="0"/>
                <a:cs typeface="Times New Roman" pitchFamily="18" charset="0"/>
              </a:rPr>
              <a:t>array_combine($array_keys, $array_values): </a:t>
            </a:r>
            <a:r>
              <a:rPr lang="vi-VN" sz="1600" smtClean="0">
                <a:latin typeface="Times New Roman" pitchFamily="18" charset="0"/>
                <a:cs typeface="Times New Roman" pitchFamily="18" charset="0"/>
              </a:rPr>
              <a:t>Trộn 2 mảng $array_keys và $array_values thành một mảng kết hợp với $array_keys là danh sách keys, $array_value là danh sách value tương ứng với key. </a:t>
            </a:r>
            <a:r>
              <a:rPr lang="vi-VN" sz="1600" b="1" smtClean="0">
                <a:latin typeface="Times New Roman" pitchFamily="18" charset="0"/>
                <a:cs typeface="Times New Roman" pitchFamily="18" charset="0"/>
              </a:rPr>
              <a:t>Điều kiện là 2 mảng này phải bằng nhau.</a:t>
            </a:r>
            <a:endParaRPr lang="en-US" sz="1600" b="1"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3/ array_count_values ( $array ): </a:t>
            </a:r>
            <a:r>
              <a:rPr lang="en-US" sz="1600" smtClean="0">
                <a:latin typeface="Times New Roman" pitchFamily="18" charset="0"/>
                <a:cs typeface="Times New Roman" pitchFamily="18" charset="0"/>
              </a:rPr>
              <a:t>Đếm số lần xuất hiện của các phần tử giống nhau trong mảng $array và trả về một mảng kết quả.</a:t>
            </a:r>
          </a:p>
          <a:p>
            <a:r>
              <a:rPr lang="en-US" sz="1600" b="1" smtClean="0">
                <a:latin typeface="Times New Roman" pitchFamily="18" charset="0"/>
                <a:cs typeface="Times New Roman" pitchFamily="18" charset="0"/>
              </a:rPr>
              <a:t>4/ array_push($array, $add_value1, $add_value2, $add_value…) : </a:t>
            </a:r>
            <a:r>
              <a:rPr lang="vi-VN" sz="1600" smtClean="0">
                <a:latin typeface="Times New Roman" pitchFamily="18" charset="0"/>
                <a:cs typeface="Times New Roman" pitchFamily="18" charset="0"/>
              </a:rPr>
              <a:t>Thêm vào cuối mảng $array một hoặc nhiều phần tử với các giá trị tương ứng biến </a:t>
            </a:r>
            <a:r>
              <a:rPr lang="vi-VN" sz="1600" b="1" smtClean="0">
                <a:latin typeface="Times New Roman" pitchFamily="18" charset="0"/>
                <a:cs typeface="Times New Roman" pitchFamily="18" charset="0"/>
              </a:rPr>
              <a:t>$add_value</a:t>
            </a:r>
            <a:r>
              <a:rPr lang="vi-VN" sz="1600" smtClean="0">
                <a:latin typeface="Times New Roman" pitchFamily="18" charset="0"/>
                <a:cs typeface="Times New Roman" pitchFamily="18" charset="0"/>
              </a:rPr>
              <a:t> truyền vào.</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5/  array_pop($array): </a:t>
            </a:r>
            <a:r>
              <a:rPr lang="vi-VN" sz="1600" smtClean="0">
                <a:latin typeface="Times New Roman" pitchFamily="18" charset="0"/>
                <a:cs typeface="Times New Roman" pitchFamily="18" charset="0"/>
              </a:rPr>
              <a:t>Xóa trong mảng $array phần tử cuối cùng và trả về phần tử đã xóa.</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6/ array_pad($array, $size, $value): </a:t>
            </a:r>
            <a:r>
              <a:rPr lang="vi-VN" sz="1600" smtClean="0">
                <a:latin typeface="Times New Roman" pitchFamily="18" charset="0"/>
                <a:cs typeface="Times New Roman" pitchFamily="18" charset="0"/>
              </a:rPr>
              <a:t>Kéo dãn mảng $array với kích thước là $size, và nếu kích thước truyền vào lớn hơn kích thước mảng $array thì giá trị $value được thêm vào, ngược lại nếu kích thước truyền vào nhỏ hơn kích thước mảng $array thì sẽ giữ nguyên. Nếu muốn giãn ở cuối mảng thì $size có giá trị dương, nếu muốn giãn ở đầu mảng thì $size có giá trị âm.</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7. array_shift($array): </a:t>
            </a:r>
            <a:r>
              <a:rPr lang="vi-VN" sz="1600" smtClean="0">
                <a:latin typeface="Times New Roman" pitchFamily="18" charset="0"/>
                <a:cs typeface="Times New Roman" pitchFamily="18" charset="0"/>
              </a:rPr>
              <a:t>Xóa phần tử đầu tiên ra khỏi mảng $array và trả về phần tử vừa xóa đó.</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8. array_unshift($array, $value1, $value2, …): </a:t>
            </a:r>
            <a:r>
              <a:rPr lang="vi-VN" sz="1600" smtClean="0">
                <a:latin typeface="Times New Roman" pitchFamily="18" charset="0"/>
                <a:cs typeface="Times New Roman" pitchFamily="18" charset="0"/>
              </a:rPr>
              <a:t>Thêm các giá trị $value1, $value2, … vào đầu mảng $array.</a:t>
            </a:r>
            <a:endParaRPr lang="en-US" sz="1600" b="1">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pPr algn="ctr"/>
            <a:r>
              <a:rPr lang="en-US" smtClean="0"/>
              <a:t>Tiếp</a:t>
            </a:r>
            <a:endParaRPr lang="en-US"/>
          </a:p>
        </p:txBody>
      </p:sp>
      <p:sp>
        <p:nvSpPr>
          <p:cNvPr id="3" name="Content Placeholder 2"/>
          <p:cNvSpPr>
            <a:spLocks noGrp="1"/>
          </p:cNvSpPr>
          <p:nvPr>
            <p:ph idx="1"/>
          </p:nvPr>
        </p:nvSpPr>
        <p:spPr>
          <a:xfrm>
            <a:off x="457200" y="1066800"/>
            <a:ext cx="8229600" cy="5257800"/>
          </a:xfrm>
        </p:spPr>
        <p:txBody>
          <a:bodyPr>
            <a:normAutofit/>
          </a:bodyPr>
          <a:lstStyle/>
          <a:p>
            <a:r>
              <a:rPr lang="en-US" sz="1600" b="1" smtClean="0">
                <a:latin typeface="Times New Roman" pitchFamily="18" charset="0"/>
                <a:cs typeface="Times New Roman" pitchFamily="18" charset="0"/>
              </a:rPr>
              <a:t>9. is_array($variable): </a:t>
            </a:r>
            <a:r>
              <a:rPr lang="en-US" sz="1600" smtClean="0">
                <a:latin typeface="Times New Roman" pitchFamily="18" charset="0"/>
                <a:cs typeface="Times New Roman" pitchFamily="18" charset="0"/>
              </a:rPr>
              <a:t>Kiểm tra một biến có phải kiểu mảng hay không, kết quả trả về true nếu phải và false nếu không phải.</a:t>
            </a:r>
          </a:p>
          <a:p>
            <a:r>
              <a:rPr lang="en-US" sz="1600" b="1" smtClean="0">
                <a:latin typeface="Times New Roman" pitchFamily="18" charset="0"/>
                <a:cs typeface="Times New Roman" pitchFamily="18" charset="0"/>
              </a:rPr>
              <a:t>10. in_array($needle, $haystackarray): </a:t>
            </a:r>
            <a:r>
              <a:rPr lang="en-US" sz="1600" smtClean="0">
                <a:latin typeface="Times New Roman" pitchFamily="18" charset="0"/>
                <a:cs typeface="Times New Roman" pitchFamily="18" charset="0"/>
              </a:rPr>
              <a:t>Kiểm tra giá trị $needle có nằm trong mảng $haystackarray không. Trả về true nếu có và flase nếu không có</a:t>
            </a:r>
          </a:p>
          <a:p>
            <a:r>
              <a:rPr lang="en-US" sz="1600" b="1" smtClean="0">
                <a:latin typeface="Times New Roman" pitchFamily="18" charset="0"/>
                <a:cs typeface="Times New Roman" pitchFamily="18" charset="0"/>
              </a:rPr>
              <a:t>11. array_key_exists($key, $searcharray): </a:t>
            </a:r>
            <a:r>
              <a:rPr lang="en-US" sz="1600" smtClean="0">
                <a:latin typeface="Times New Roman" pitchFamily="18" charset="0"/>
                <a:cs typeface="Times New Roman" pitchFamily="18" charset="0"/>
              </a:rPr>
              <a:t>Kiểm tra key $key có tồn tại trong mảng $searcharray không, trả về true nếu có và false nếu không có.</a:t>
            </a:r>
          </a:p>
          <a:p>
            <a:r>
              <a:rPr lang="en-US" sz="1600" b="1" smtClean="0">
                <a:latin typeface="Times New Roman" pitchFamily="18" charset="0"/>
                <a:cs typeface="Times New Roman" pitchFamily="18" charset="0"/>
              </a:rPr>
              <a:t>12 .array_unique( $array ): </a:t>
            </a:r>
            <a:r>
              <a:rPr lang="en-US" sz="1600" smtClean="0">
                <a:latin typeface="Times New Roman" pitchFamily="18" charset="0"/>
                <a:cs typeface="Times New Roman" pitchFamily="18" charset="0"/>
              </a:rPr>
              <a:t>Loại bỏ giá trị trùng trong mảng $array.</a:t>
            </a:r>
          </a:p>
          <a:p>
            <a:r>
              <a:rPr lang="en-US" sz="1600" b="1" smtClean="0">
                <a:latin typeface="Times New Roman" pitchFamily="18" charset="0"/>
                <a:cs typeface="Times New Roman" pitchFamily="18" charset="0"/>
              </a:rPr>
              <a:t>13. array_values ($array ): </a:t>
            </a:r>
            <a:r>
              <a:rPr lang="en-US" sz="1600" smtClean="0">
                <a:latin typeface="Times New Roman" pitchFamily="18" charset="0"/>
                <a:cs typeface="Times New Roman" pitchFamily="18" charset="0"/>
              </a:rPr>
              <a:t>Chuyển mảng </a:t>
            </a:r>
            <a:r>
              <a:rPr lang="en-US" sz="1600" b="1" smtClean="0">
                <a:latin typeface="Times New Roman" pitchFamily="18" charset="0"/>
                <a:cs typeface="Times New Roman" pitchFamily="18" charset="0"/>
              </a:rPr>
              <a:t>$array </a:t>
            </a:r>
            <a:r>
              <a:rPr lang="en-US" sz="1600" smtClean="0">
                <a:latin typeface="Times New Roman" pitchFamily="18" charset="0"/>
                <a:cs typeface="Times New Roman" pitchFamily="18" charset="0"/>
              </a:rPr>
              <a:t>sang dạng mảng chỉ mục. (key của mảng sang chỉ số), </a:t>
            </a:r>
            <a:r>
              <a:rPr lang="en-US" sz="1400" smtClean="0">
                <a:latin typeface="Times New Roman" pitchFamily="18" charset="0"/>
                <a:cs typeface="Times New Roman" pitchFamily="18" charset="0"/>
              </a:rPr>
              <a:t>chuyển mảng không tuần tự về mảng tuần tự.</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14/ array_sum($array): </a:t>
            </a:r>
            <a:r>
              <a:rPr lang="vi-VN" sz="1600" smtClean="0">
                <a:latin typeface="Times New Roman" pitchFamily="18" charset="0"/>
                <a:cs typeface="Times New Roman" pitchFamily="18" charset="0"/>
              </a:rPr>
              <a:t>Tính toán tổng các value trong một mảng và trả về tổng đó.</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15/ array_slice($array, offset, length, true/false) : </a:t>
            </a:r>
          </a:p>
          <a:p>
            <a:pPr lvl="1"/>
            <a:r>
              <a:rPr lang="vi-VN" sz="1400" smtClean="0">
                <a:latin typeface="Times New Roman" pitchFamily="18" charset="0"/>
                <a:cs typeface="Times New Roman" pitchFamily="18" charset="0"/>
              </a:rPr>
              <a:t>Hàm trả về dãy phần tử từ mảng </a:t>
            </a:r>
            <a:r>
              <a:rPr lang="vi-VN" sz="1400" b="1" smtClean="0">
                <a:latin typeface="Times New Roman" pitchFamily="18" charset="0"/>
                <a:cs typeface="Times New Roman" pitchFamily="18" charset="0"/>
              </a:rPr>
              <a:t>array</a:t>
            </a:r>
            <a:r>
              <a:rPr lang="vi-VN" sz="1400" smtClean="0">
                <a:latin typeface="Times New Roman" pitchFamily="18" charset="0"/>
                <a:cs typeface="Times New Roman" pitchFamily="18" charset="0"/>
              </a:rPr>
              <a:t> khi được xác định bởi các tham số </a:t>
            </a:r>
            <a:r>
              <a:rPr lang="vi-VN" sz="1400" b="1" smtClean="0">
                <a:latin typeface="Times New Roman" pitchFamily="18" charset="0"/>
                <a:cs typeface="Times New Roman" pitchFamily="18" charset="0"/>
              </a:rPr>
              <a:t>offset</a:t>
            </a:r>
            <a:r>
              <a:rPr lang="vi-VN" sz="1400" smtClean="0">
                <a:latin typeface="Times New Roman" pitchFamily="18" charset="0"/>
                <a:cs typeface="Times New Roman" pitchFamily="18" charset="0"/>
              </a:rPr>
              <a:t> và </a:t>
            </a:r>
            <a:r>
              <a:rPr lang="vi-VN" sz="1400" b="1" smtClean="0">
                <a:latin typeface="Times New Roman" pitchFamily="18" charset="0"/>
                <a:cs typeface="Times New Roman" pitchFamily="18" charset="0"/>
              </a:rPr>
              <a:t>length</a:t>
            </a:r>
            <a:r>
              <a:rPr lang="vi-VN" sz="1400" smtClean="0">
                <a:latin typeface="Times New Roman" pitchFamily="18" charset="0"/>
                <a:cs typeface="Times New Roman" pitchFamily="18" charset="0"/>
              </a:rPr>
              <a:t>.</a:t>
            </a:r>
          </a:p>
          <a:p>
            <a:pPr lvl="1"/>
            <a:r>
              <a:rPr lang="vi-VN" sz="1400" smtClean="0">
                <a:latin typeface="Times New Roman" pitchFamily="18" charset="0"/>
                <a:cs typeface="Times New Roman" pitchFamily="18" charset="0"/>
              </a:rPr>
              <a:t>Nếu offset là không âm, dãy phần tử sẽ bắt đầu tại offset đó trong mảng. Nếu offset là âm, dãy phần tử sẽ bắt đầu từ cuối mảng.</a:t>
            </a:r>
          </a:p>
          <a:p>
            <a:pPr lvl="1"/>
            <a:r>
              <a:rPr lang="vi-VN" sz="1400" smtClean="0">
                <a:latin typeface="Times New Roman" pitchFamily="18" charset="0"/>
                <a:cs typeface="Times New Roman" pitchFamily="18" charset="0"/>
              </a:rPr>
              <a:t>Nếu length được cung cấp và là dương, thì dãy này sẽ có các phần tử đó. Nếu length được cung cấp và là âm, thì dãy sẽ dừng ở các phần tử đó từ cuối mảng. Nếu bị bỏ qua thì dãy sẽ có mọi phần tử từ offset tới cuối mảng.</a:t>
            </a:r>
            <a:endParaRPr lang="en-US" sz="1400" smtClean="0">
              <a:latin typeface="Times New Roman" pitchFamily="18" charset="0"/>
              <a:cs typeface="Times New Roman" pitchFamily="18" charset="0"/>
            </a:endParaRPr>
          </a:p>
          <a:p>
            <a:pPr lvl="1"/>
            <a:r>
              <a:rPr lang="vi-VN" sz="1400" smtClean="0"/>
              <a:t>TRUE để giữ nguyên key và FALSE để thiết lập lại key. Mặc định là FALSE</a:t>
            </a:r>
            <a:endParaRPr lang="vi-VN" sz="1400" smtClean="0">
              <a:latin typeface="Times New Roman" pitchFamily="18" charset="0"/>
              <a:cs typeface="Times New Roman" pitchFamily="18" charset="0"/>
            </a:endParaRPr>
          </a:p>
          <a:p>
            <a:endParaRPr lang="en-US" sz="1600" b="1">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endParaRPr lang="en-US"/>
          </a:p>
        </p:txBody>
      </p:sp>
      <p:sp>
        <p:nvSpPr>
          <p:cNvPr id="3" name="Content Placeholder 2"/>
          <p:cNvSpPr>
            <a:spLocks noGrp="1"/>
          </p:cNvSpPr>
          <p:nvPr>
            <p:ph idx="1"/>
          </p:nvPr>
        </p:nvSpPr>
        <p:spPr/>
        <p:txBody>
          <a:bodyPr/>
          <a:lstStyle/>
          <a:p>
            <a:pPr fontAlgn="base"/>
            <a:r>
              <a:rPr lang="vi-VN" b="1"/>
              <a:t>1. Giá thành rẻ </a:t>
            </a:r>
          </a:p>
          <a:p>
            <a:pPr fontAlgn="base"/>
            <a:r>
              <a:rPr lang="vi-VN"/>
              <a:t>PHP là mã nguồn mở nên tất nhiên là chúng ta sẽ chẳng mất gì khi sử dụng nó. Có rất nhiều các sản phẩm nổi tiếng được xây dựng trên nền tảng PHP mà chắc chắn bạn đã từng nghe nói đến như WordPress, Joomla, Drupal….Và tất nhiên là chúng đều FREE. Thật tuyệt vời phải không nào.</a:t>
            </a:r>
            <a:endParaRPr lang="en-US"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662550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mtClean="0"/>
              <a:t>Tiếp</a:t>
            </a:r>
            <a:endParaRPr lang="en-US"/>
          </a:p>
        </p:txBody>
      </p:sp>
      <p:sp>
        <p:nvSpPr>
          <p:cNvPr id="3" name="Content Placeholder 2"/>
          <p:cNvSpPr>
            <a:spLocks noGrp="1"/>
          </p:cNvSpPr>
          <p:nvPr>
            <p:ph idx="1"/>
          </p:nvPr>
        </p:nvSpPr>
        <p:spPr/>
        <p:txBody>
          <a:bodyPr>
            <a:normAutofit/>
          </a:bodyPr>
          <a:lstStyle/>
          <a:p>
            <a:r>
              <a:rPr lang="en-US" sz="1600" b="1" smtClean="0">
                <a:latin typeface="Times New Roman" panose="02020603050405020304" pitchFamily="18" charset="0"/>
                <a:cs typeface="Times New Roman" panose="02020603050405020304" pitchFamily="18" charset="0"/>
              </a:rPr>
              <a:t>16/ array_splice </a:t>
            </a:r>
            <a:r>
              <a:rPr lang="en-US" sz="1600" b="1">
                <a:latin typeface="Times New Roman" panose="02020603050405020304" pitchFamily="18" charset="0"/>
                <a:cs typeface="Times New Roman" panose="02020603050405020304" pitchFamily="18" charset="0"/>
              </a:rPr>
              <a:t>( $input, $offset [,$length [,$replacement]] </a:t>
            </a:r>
            <a:r>
              <a:rPr lang="en-US" sz="1600" b="1" smtClean="0">
                <a:latin typeface="Times New Roman" panose="02020603050405020304" pitchFamily="18" charset="0"/>
                <a:cs typeface="Times New Roman" panose="02020603050405020304" pitchFamily="18" charset="0"/>
              </a:rPr>
              <a:t>): </a:t>
            </a:r>
            <a:r>
              <a:rPr lang="vi-VN" sz="1600"/>
              <a:t>Hàm này gỡ bỏ các phần tử đã được chỉ định bởi tham số </a:t>
            </a:r>
            <a:r>
              <a:rPr lang="vi-VN" sz="1600" b="1"/>
              <a:t>offset</a:t>
            </a:r>
            <a:r>
              <a:rPr lang="vi-VN" sz="1600"/>
              <a:t> và </a:t>
            </a:r>
            <a:r>
              <a:rPr lang="vi-VN" sz="1600" b="1"/>
              <a:t>length</a:t>
            </a:r>
            <a:r>
              <a:rPr lang="vi-VN" sz="1600"/>
              <a:t> từ mảng </a:t>
            </a:r>
            <a:r>
              <a:rPr lang="vi-VN" sz="1600" b="1"/>
              <a:t>input</a:t>
            </a:r>
            <a:r>
              <a:rPr lang="vi-VN" sz="1600"/>
              <a:t>, và thay thế chúng bởi các phần tử trong mảng </a:t>
            </a:r>
            <a:r>
              <a:rPr lang="vi-VN" sz="1600" b="1"/>
              <a:t>replacement</a:t>
            </a:r>
            <a:r>
              <a:rPr lang="vi-VN" sz="1600"/>
              <a:t>, nếu được cung cấp. Nó trả về một mảng chứa các phần tử đã bị trích (bị gỡ</a:t>
            </a:r>
            <a:r>
              <a:rPr lang="vi-VN" sz="1600" smtClean="0"/>
              <a:t>).</a:t>
            </a:r>
            <a:endParaRPr lang="en-US" sz="1600" smtClean="0"/>
          </a:p>
          <a:p>
            <a:pPr marL="393192" lvl="1" indent="0">
              <a:buNone/>
            </a:pPr>
            <a:r>
              <a:rPr lang="en-US" sz="1400" b="1" smtClean="0">
                <a:latin typeface="Times New Roman" panose="02020603050405020304" pitchFamily="18" charset="0"/>
                <a:cs typeface="Times New Roman" panose="02020603050405020304" pitchFamily="18" charset="0"/>
              </a:rPr>
              <a:t>Offset</a:t>
            </a:r>
            <a:r>
              <a:rPr lang="en-US" sz="1400" smtClean="0">
                <a:latin typeface="Times New Roman" panose="02020603050405020304" pitchFamily="18" charset="0"/>
                <a:cs typeface="Times New Roman" panose="02020603050405020304" pitchFamily="18" charset="0"/>
              </a:rPr>
              <a:t>: </a:t>
            </a:r>
            <a:r>
              <a:rPr lang="vi-VN" sz="1400"/>
              <a:t>Bắt buộc. Giá trị số. Xác định nơi hàm bắt đầu việc gỡ bỏ phần tử. 0 = phần tử đầu tiên. Nếu giá trị này là số âm, thì hàm sẽ bắt đầu từ phần tử cuối cùng (-2 nghĩa là bắt đầu từ phần tử cuối cùng thứ hai của mảng</a:t>
            </a:r>
            <a:r>
              <a:rPr lang="vi-VN" sz="1400" smtClean="0"/>
              <a:t>)</a:t>
            </a:r>
            <a:endParaRPr lang="en-US" sz="1400" smtClean="0"/>
          </a:p>
          <a:p>
            <a:pPr marL="393192" lvl="1" indent="0">
              <a:buNone/>
            </a:pPr>
            <a:r>
              <a:rPr lang="en-US" sz="1400" b="1" smtClean="0">
                <a:latin typeface="Times New Roman" panose="02020603050405020304" pitchFamily="18" charset="0"/>
                <a:cs typeface="Times New Roman" panose="02020603050405020304" pitchFamily="18" charset="0"/>
              </a:rPr>
              <a:t>Length</a:t>
            </a:r>
            <a:r>
              <a:rPr lang="en-US" sz="1400" smtClean="0">
                <a:latin typeface="Times New Roman" panose="02020603050405020304" pitchFamily="18" charset="0"/>
                <a:cs typeface="Times New Roman" panose="02020603050405020304" pitchFamily="18" charset="0"/>
              </a:rPr>
              <a:t>: </a:t>
            </a:r>
            <a:r>
              <a:rPr lang="vi-VN" sz="1400"/>
              <a:t>Tùy ý. Giá trị số. Xác định bao nhiêu phần tử bị gỡ bỏ, và nó cũng là length của mảng trả về. Nếu giá trị này là số âm, nó sẽ dừng ở phần </a:t>
            </a:r>
            <a:r>
              <a:rPr lang="en-US" sz="1400" smtClean="0"/>
              <a:t>			</a:t>
            </a:r>
          </a:p>
          <a:p>
            <a:pPr marL="393192" lvl="1" indent="0">
              <a:buNone/>
            </a:pPr>
            <a:r>
              <a:rPr lang="en-US" sz="1400" b="1" smtClean="0">
                <a:latin typeface="Times New Roman" panose="02020603050405020304" pitchFamily="18" charset="0"/>
                <a:cs typeface="Times New Roman" panose="02020603050405020304" pitchFamily="18" charset="0"/>
              </a:rPr>
              <a:t>Replacement: </a:t>
            </a:r>
            <a:r>
              <a:rPr lang="vi-VN" sz="1400"/>
              <a:t>Tùy ý. Xác định một mảng với các phần tử mà sẽ được chèn vào mảng nguồn. Nếu nó chỉ là một phần tử, nó có thể là một chuỗi, không phải là một </a:t>
            </a:r>
            <a:r>
              <a:rPr lang="vi-VN" sz="1400" smtClean="0"/>
              <a:t>mảng</a:t>
            </a:r>
            <a:endParaRPr lang="en-US" sz="1400" b="1">
              <a:latin typeface="Times New Roman" panose="02020603050405020304" pitchFamily="18" charset="0"/>
              <a:cs typeface="Times New Roman" panose="02020603050405020304" pitchFamily="18" charset="0"/>
            </a:endParaRPr>
          </a:p>
          <a:p>
            <a:pPr marL="393192" lvl="1" indent="0">
              <a:buNone/>
            </a:pPr>
            <a:endParaRPr lang="en-US" sz="1400" b="1" smtClean="0">
              <a:latin typeface="Times New Roman" panose="02020603050405020304" pitchFamily="18" charset="0"/>
              <a:cs typeface="Times New Roman" panose="02020603050405020304" pitchFamily="18" charset="0"/>
            </a:endParaRPr>
          </a:p>
          <a:p>
            <a:pPr marL="393192" lvl="1" indent="0">
              <a:buNone/>
            </a:pPr>
            <a:r>
              <a:rPr lang="en-US" sz="1400" b="1" smtClean="0">
                <a:latin typeface="Times New Roman" panose="02020603050405020304" pitchFamily="18" charset="0"/>
                <a:cs typeface="Times New Roman" panose="02020603050405020304" pitchFamily="18" charset="0"/>
              </a:rPr>
              <a:t>19/ </a:t>
            </a:r>
            <a:r>
              <a:rPr lang="en-US" sz="1400" b="1" err="1" smtClean="0">
                <a:latin typeface="Times New Roman" panose="02020603050405020304" pitchFamily="18" charset="0"/>
                <a:cs typeface="Times New Roman" panose="02020603050405020304" pitchFamily="18" charset="0"/>
              </a:rPr>
              <a:t>Hàm</a:t>
            </a:r>
            <a:r>
              <a:rPr lang="en-US" sz="1400" b="1" smtClean="0">
                <a:latin typeface="Times New Roman" panose="02020603050405020304" pitchFamily="18" charset="0"/>
                <a:cs typeface="Times New Roman" panose="02020603050405020304" pitchFamily="18" charset="0"/>
              </a:rPr>
              <a:t> end() : </a:t>
            </a:r>
            <a:r>
              <a:rPr lang="en-US" sz="1400" b="1" err="1" smtClean="0">
                <a:latin typeface="Times New Roman" panose="02020603050405020304" pitchFamily="18" charset="0"/>
                <a:cs typeface="Times New Roman" panose="02020603050405020304" pitchFamily="18" charset="0"/>
              </a:rPr>
              <a:t>trả</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về</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phần</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tử</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cuối</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cùng</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của</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mảng</a:t>
            </a:r>
            <a:endParaRPr lang="en-US" sz="1400" b="1"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19200"/>
            <a:ext cx="8229600" cy="5105400"/>
          </a:xfrm>
        </p:spPr>
        <p:txBody>
          <a:bodyPr>
            <a:normAutofit/>
          </a:bodyPr>
          <a:lstStyle/>
          <a:p>
            <a:r>
              <a:rPr lang="en-US" sz="1600" b="1" smtClean="0">
                <a:latin typeface="Times New Roman" panose="02020603050405020304" pitchFamily="18" charset="0"/>
                <a:cs typeface="Times New Roman" panose="02020603050405020304" pitchFamily="18" charset="0"/>
              </a:rPr>
              <a:t>1/</a:t>
            </a:r>
            <a:r>
              <a:rPr lang="en-US" sz="1600" b="1" err="1" smtClean="0">
                <a:latin typeface="Times New Roman" panose="02020603050405020304" pitchFamily="18" charset="0"/>
                <a:cs typeface="Times New Roman" panose="02020603050405020304" pitchFamily="18" charset="0"/>
              </a:rPr>
              <a:t>sắp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xếp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mảng</a:t>
            </a:r>
            <a:r>
              <a:rPr lang="en-US" sz="1600" b="1" smtClean="0">
                <a:latin typeface="Times New Roman" panose="02020603050405020304" pitchFamily="18" charset="0"/>
                <a:cs typeface="Times New Roman" panose="02020603050405020304" pitchFamily="18" charset="0"/>
              </a:rPr>
              <a:t> :</a:t>
            </a:r>
          </a:p>
          <a:p>
            <a:r>
              <a:rPr lang="en-US" sz="1600" err="1">
                <a:latin typeface="Times New Roman" panose="02020603050405020304" pitchFamily="18" charset="0"/>
                <a:cs typeface="Times New Roman" panose="02020603050405020304" pitchFamily="18" charset="0"/>
              </a:rPr>
              <a:t>arsort</a:t>
            </a:r>
            <a:r>
              <a:rPr lang="en-US" sz="1600">
                <a:latin typeface="Times New Roman" panose="02020603050405020304" pitchFamily="18" charset="0"/>
                <a:cs typeface="Times New Roman" panose="02020603050405020304" pitchFamily="18" charset="0"/>
              </a:rPr>
              <a:t> ( array &amp;$array [, </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$sort_flags</a:t>
            </a:r>
            <a:r>
              <a:rPr lang="en-US" sz="1600">
                <a:latin typeface="Times New Roman" panose="02020603050405020304" pitchFamily="18" charset="0"/>
                <a:cs typeface="Times New Roman" panose="02020603050405020304" pitchFamily="18" charset="0"/>
              </a:rPr>
              <a:t> = SORT_REGULAR ] </a:t>
            </a:r>
            <a:r>
              <a:rPr lang="en-US" sz="1600" smtClean="0">
                <a:latin typeface="Times New Roman" panose="02020603050405020304" pitchFamily="18" charset="0"/>
                <a:cs typeface="Times New Roman" panose="02020603050405020304" pitchFamily="18" charset="0"/>
              </a:rPr>
              <a:t>);</a:t>
            </a:r>
          </a:p>
          <a:p>
            <a:r>
              <a:rPr lang="en-US" sz="1600" err="1"/>
              <a:t>asort</a:t>
            </a:r>
            <a:r>
              <a:rPr lang="en-US" sz="1600"/>
              <a:t> ( array &amp;$array [, </a:t>
            </a:r>
            <a:r>
              <a:rPr lang="en-US" sz="1600" err="1"/>
              <a:t>int</a:t>
            </a:r>
            <a:r>
              <a:rPr lang="en-US" sz="1600"/>
              <a:t> $</a:t>
            </a:r>
            <a:r>
              <a:rPr lang="en-US" sz="1600" err="1"/>
              <a:t>sort_flags</a:t>
            </a:r>
            <a:r>
              <a:rPr lang="en-US" sz="1600"/>
              <a:t> = </a:t>
            </a:r>
            <a:r>
              <a:rPr lang="en-US" sz="1600" smtClean="0"/>
              <a:t>SORT_REGULAR</a:t>
            </a:r>
            <a:r>
              <a:rPr lang="en-US" sz="1600"/>
              <a:t> ] </a:t>
            </a:r>
            <a:r>
              <a:rPr lang="en-US" sz="1600" smtClean="0"/>
              <a:t>);</a:t>
            </a:r>
          </a:p>
          <a:p>
            <a:pPr lvl="1"/>
            <a:r>
              <a:rPr lang="en-US" sz="1400" smtClean="0"/>
              <a:t>Sắp xếp cho giá trị</a:t>
            </a:r>
          </a:p>
          <a:p>
            <a:r>
              <a:rPr lang="en-US" sz="1600" err="1"/>
              <a:t>krsort</a:t>
            </a:r>
            <a:r>
              <a:rPr lang="en-US" sz="1600"/>
              <a:t> ( array &amp;$array [, </a:t>
            </a:r>
            <a:r>
              <a:rPr lang="en-US" sz="1600" err="1"/>
              <a:t>int</a:t>
            </a:r>
            <a:r>
              <a:rPr lang="en-US" sz="1600"/>
              <a:t> $</a:t>
            </a:r>
            <a:r>
              <a:rPr lang="en-US" sz="1600" err="1"/>
              <a:t>sort_flags</a:t>
            </a:r>
            <a:r>
              <a:rPr lang="en-US" sz="1600"/>
              <a:t> = SORT_REGULAR ] </a:t>
            </a:r>
            <a:r>
              <a:rPr lang="en-US" sz="1600" smtClean="0"/>
              <a:t>);</a:t>
            </a:r>
          </a:p>
          <a:p>
            <a:r>
              <a:rPr lang="en-US" sz="1600" err="1"/>
              <a:t>ksort</a:t>
            </a:r>
            <a:r>
              <a:rPr lang="en-US" sz="1600"/>
              <a:t> ( array &amp;$array [, </a:t>
            </a:r>
            <a:r>
              <a:rPr lang="en-US" sz="1600" err="1"/>
              <a:t>int</a:t>
            </a:r>
            <a:r>
              <a:rPr lang="en-US" sz="1600"/>
              <a:t> $</a:t>
            </a:r>
            <a:r>
              <a:rPr lang="en-US" sz="1600" err="1"/>
              <a:t>sort_flags</a:t>
            </a:r>
            <a:r>
              <a:rPr lang="en-US" sz="1600"/>
              <a:t> = SORT_REGULAR ] </a:t>
            </a:r>
            <a:r>
              <a:rPr lang="en-US" sz="1600" smtClean="0"/>
              <a:t>);</a:t>
            </a:r>
          </a:p>
          <a:p>
            <a:pPr lvl="1"/>
            <a:r>
              <a:rPr lang="en-US" sz="1400" smtClean="0"/>
              <a:t>Sắp xếp cho key</a:t>
            </a:r>
          </a:p>
          <a:p>
            <a:r>
              <a:rPr lang="en-US" sz="1600" b="1" smtClean="0">
                <a:latin typeface="Times New Roman" panose="02020603050405020304" pitchFamily="18" charset="0"/>
                <a:cs typeface="Times New Roman" panose="02020603050405020304" pitchFamily="18" charset="0"/>
              </a:rPr>
              <a:t>2/ </a:t>
            </a:r>
            <a:r>
              <a:rPr lang="en-US" sz="1600" b="1" err="1" smtClean="0">
                <a:latin typeface="Times New Roman" panose="02020603050405020304" pitchFamily="18" charset="0"/>
                <a:cs typeface="Times New Roman" panose="02020603050405020304" pitchFamily="18" charset="0"/>
              </a:rPr>
              <a:t>sắp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xếp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không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dùng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hàm</a:t>
            </a:r>
            <a:r>
              <a:rPr lang="en-US" sz="1600" b="1" smtClean="0">
                <a:latin typeface="Times New Roman" panose="02020603050405020304" pitchFamily="18" charset="0"/>
                <a:cs typeface="Times New Roman" panose="02020603050405020304" pitchFamily="18" charset="0"/>
              </a:rPr>
              <a:t> :</a:t>
            </a:r>
          </a:p>
          <a:p>
            <a:r>
              <a:rPr lang="en-US" sz="1600" b="1" smtClean="0">
                <a:latin typeface="Times New Roman" panose="02020603050405020304" pitchFamily="18" charset="0"/>
                <a:cs typeface="Times New Roman" panose="02020603050405020304" pitchFamily="18" charset="0"/>
              </a:rPr>
              <a:t>3/ </a:t>
            </a:r>
            <a:r>
              <a:rPr lang="en-US" sz="1600" b="1" err="1" smtClean="0">
                <a:latin typeface="Times New Roman" panose="02020603050405020304" pitchFamily="18" charset="0"/>
                <a:cs typeface="Times New Roman" panose="02020603050405020304" pitchFamily="18" charset="0"/>
              </a:rPr>
              <a:t>Tìm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kiếm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tuyến</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tính</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trong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mảng</a:t>
            </a:r>
            <a:r>
              <a:rPr lang="en-US" sz="1600" b="1" smtClean="0">
                <a:latin typeface="Times New Roman" panose="02020603050405020304" pitchFamily="18" charset="0"/>
                <a:cs typeface="Times New Roman" panose="02020603050405020304" pitchFamily="18" charset="0"/>
              </a:rPr>
              <a:t>.</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21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file </a:t>
            </a:r>
            <a:r>
              <a:rPr lang="en-US" err="1" smtClean="0"/>
              <a:t>trong</a:t>
            </a:r>
            <a:r>
              <a:rPr lang="en-US" smtClean="0"/>
              <a:t> </a:t>
            </a:r>
            <a:r>
              <a:rPr lang="en-US" err="1" smtClean="0"/>
              <a:t>php</a:t>
            </a:r>
            <a:endParaRPr lang="en-US"/>
          </a:p>
        </p:txBody>
      </p:sp>
      <p:sp>
        <p:nvSpPr>
          <p:cNvPr id="3" name="Content Placeholder 2"/>
          <p:cNvSpPr>
            <a:spLocks noGrp="1"/>
          </p:cNvSpPr>
          <p:nvPr>
            <p:ph idx="1"/>
          </p:nvPr>
        </p:nvSpPr>
        <p:spPr>
          <a:xfrm>
            <a:off x="457200" y="1295400"/>
            <a:ext cx="8229600" cy="5029200"/>
          </a:xfrm>
        </p:spPr>
        <p:txBody>
          <a:bodyPr/>
          <a:lstStyle/>
          <a:p>
            <a:r>
              <a:rPr lang="en-US" smtClean="0">
                <a:latin typeface="Times New Roman" panose="02020603050405020304" pitchFamily="18" charset="0"/>
                <a:cs typeface="Times New Roman" panose="02020603050405020304" pitchFamily="18" charset="0"/>
              </a:rPr>
              <a:t>1/ </a:t>
            </a:r>
            <a:r>
              <a:rPr lang="en-US" err="1" smtClean="0">
                <a:latin typeface="Times New Roman" panose="02020603050405020304" pitchFamily="18" charset="0"/>
                <a:cs typeface="Times New Roman" panose="02020603050405020304" pitchFamily="18" charset="0"/>
              </a:rPr>
              <a:t>Mở</a:t>
            </a:r>
            <a:r>
              <a:rPr lang="en-US" smtClean="0">
                <a:latin typeface="Times New Roman" panose="02020603050405020304" pitchFamily="18" charset="0"/>
                <a:cs typeface="Times New Roman" panose="02020603050405020304" pitchFamily="18" charset="0"/>
              </a:rPr>
              <a:t> file :</a:t>
            </a:r>
          </a:p>
          <a:p>
            <a:r>
              <a:rPr lang="vi-VN" sz="1600"/>
              <a:t>Để mở một file ta dùng cú pháp sau: </a:t>
            </a:r>
            <a:r>
              <a:rPr lang="en-US" sz="1600" b="1" smtClean="0"/>
              <a:t>f</a:t>
            </a:r>
            <a:r>
              <a:rPr lang="vi-VN" sz="1600" b="1" smtClean="0"/>
              <a:t>open</a:t>
            </a:r>
            <a:r>
              <a:rPr lang="vi-VN" sz="1600" b="1"/>
              <a:t>($path, $option).</a:t>
            </a:r>
            <a:r>
              <a:rPr lang="vi-VN" sz="1600"/>
              <a:t> Trong đó</a:t>
            </a:r>
            <a:r>
              <a:rPr lang="vi-VN" sz="1600" b="1"/>
              <a:t> $path</a:t>
            </a:r>
            <a:r>
              <a:rPr lang="vi-VN" sz="1600"/>
              <a:t> là đường dẫn đến file cần mở, </a:t>
            </a:r>
            <a:r>
              <a:rPr lang="vi-VN" sz="1600" b="1"/>
              <a:t>$option</a:t>
            </a:r>
            <a:r>
              <a:rPr lang="vi-VN" sz="1600"/>
              <a:t> là quyền cho phép thao tác trên file</a:t>
            </a:r>
            <a:r>
              <a:rPr lang="vi-VN" sz="1600" smtClean="0"/>
              <a:t>.</a:t>
            </a:r>
            <a:endParaRPr lang="en-US" sz="1600" smtClean="0"/>
          </a:p>
          <a:p>
            <a:endParaRPr lang="en-US" sz="14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71954122"/>
              </p:ext>
            </p:extLst>
          </p:nvPr>
        </p:nvGraphicFramePr>
        <p:xfrm>
          <a:off x="685800" y="2362200"/>
          <a:ext cx="8229600" cy="4323080"/>
        </p:xfrm>
        <a:graphic>
          <a:graphicData uri="http://schemas.openxmlformats.org/drawingml/2006/table">
            <a:tbl>
              <a:tblPr firstRow="1" bandRow="1">
                <a:tableStyleId>{5C22544A-7EE6-4342-B048-85BDC9FD1C3A}</a:tableStyleId>
              </a:tblPr>
              <a:tblGrid>
                <a:gridCol w="1600200"/>
                <a:gridCol w="6629400"/>
              </a:tblGrid>
              <a:tr h="370840">
                <a:tc>
                  <a:txBody>
                    <a:bodyPr/>
                    <a:lstStyle/>
                    <a:p>
                      <a:r>
                        <a:rPr lang="en-US" smtClean="0"/>
                        <a:t>Mode</a:t>
                      </a:r>
                      <a:endParaRPr lang="en-US"/>
                    </a:p>
                  </a:txBody>
                  <a:tcPr/>
                </a:tc>
                <a:tc>
                  <a:txBody>
                    <a:bodyPr/>
                    <a:lstStyle/>
                    <a:p>
                      <a:r>
                        <a:rPr lang="en-US" err="1" smtClean="0"/>
                        <a:t>Diễn</a:t>
                      </a:r>
                      <a:r>
                        <a:rPr lang="en-US" baseline="0" smtClean="0"/>
                        <a:t> </a:t>
                      </a:r>
                      <a:r>
                        <a:rPr lang="en-US" baseline="0" err="1" smtClean="0"/>
                        <a:t>giải</a:t>
                      </a:r>
                      <a:endParaRPr lang="en-US"/>
                    </a:p>
                  </a:txBody>
                  <a:tcPr/>
                </a:tc>
              </a:tr>
              <a:tr h="370840">
                <a:tc>
                  <a:txBody>
                    <a:bodyPr/>
                    <a:lstStyle/>
                    <a:p>
                      <a:r>
                        <a:rPr lang="en-US" smtClean="0"/>
                        <a:t>r</a:t>
                      </a:r>
                      <a:endParaRPr lang="en-US"/>
                    </a:p>
                  </a:txBody>
                  <a:tcPr/>
                </a:tc>
                <a:tc>
                  <a:txBody>
                    <a:bodyPr/>
                    <a:lstStyle/>
                    <a:p>
                      <a:r>
                        <a:rPr kumimoji="0" lang="en-US" b="0" i="0" kern="1200" smtClean="0">
                          <a:solidFill>
                            <a:schemeClr val="dk1"/>
                          </a:solidFill>
                          <a:effectLst/>
                          <a:latin typeface="+mn-lt"/>
                          <a:ea typeface="+mn-ea"/>
                          <a:cs typeface="+mn-cs"/>
                        </a:rPr>
                        <a:t>Read only</a:t>
                      </a:r>
                      <a:endParaRPr lang="en-US"/>
                    </a:p>
                  </a:txBody>
                  <a:tcPr/>
                </a:tc>
              </a:tr>
              <a:tr h="370840">
                <a:tc>
                  <a:txBody>
                    <a:bodyPr/>
                    <a:lstStyle/>
                    <a:p>
                      <a:r>
                        <a:rPr kumimoji="0" lang="en-US" b="0" i="0" kern="1200" smtClean="0">
                          <a:solidFill>
                            <a:schemeClr val="dk1"/>
                          </a:solidFill>
                          <a:effectLst/>
                          <a:latin typeface="+mn-lt"/>
                          <a:ea typeface="+mn-ea"/>
                          <a:cs typeface="+mn-cs"/>
                        </a:rPr>
                        <a:t>r+</a:t>
                      </a:r>
                      <a:endParaRPr lang="en-US"/>
                    </a:p>
                  </a:txBody>
                  <a:tcPr/>
                </a:tc>
                <a:tc>
                  <a:txBody>
                    <a:bodyPr/>
                    <a:lstStyle/>
                    <a:p>
                      <a:r>
                        <a:rPr kumimoji="0" lang="en-US" b="0" i="0" kern="1200" smtClean="0">
                          <a:solidFill>
                            <a:schemeClr val="dk1"/>
                          </a:solidFill>
                          <a:effectLst/>
                          <a:latin typeface="+mn-lt"/>
                          <a:ea typeface="+mn-ea"/>
                          <a:cs typeface="+mn-cs"/>
                        </a:rPr>
                        <a:t>Read + Write</a:t>
                      </a:r>
                      <a:endParaRPr lang="en-US"/>
                    </a:p>
                  </a:txBody>
                  <a:tcPr/>
                </a:tc>
              </a:tr>
              <a:tr h="370840">
                <a:tc>
                  <a:txBody>
                    <a:bodyPr/>
                    <a:lstStyle/>
                    <a:p>
                      <a:r>
                        <a:rPr kumimoji="0" lang="en-US" b="0" i="0" kern="1200" smtClean="0">
                          <a:solidFill>
                            <a:schemeClr val="dk1"/>
                          </a:solidFill>
                          <a:effectLst/>
                          <a:latin typeface="+mn-lt"/>
                          <a:ea typeface="+mn-ea"/>
                          <a:cs typeface="+mn-cs"/>
                        </a:rPr>
                        <a:t>w</a:t>
                      </a:r>
                      <a:endParaRPr lang="en-US"/>
                    </a:p>
                  </a:txBody>
                  <a:tcPr/>
                </a:tc>
                <a:tc>
                  <a:txBody>
                    <a:bodyPr/>
                    <a:lstStyle/>
                    <a:p>
                      <a:r>
                        <a:rPr kumimoji="0" lang="en-US" b="0" i="0" kern="1200" smtClean="0">
                          <a:solidFill>
                            <a:schemeClr val="dk1"/>
                          </a:solidFill>
                          <a:effectLst/>
                          <a:latin typeface="+mn-lt"/>
                          <a:ea typeface="+mn-ea"/>
                          <a:cs typeface="+mn-cs"/>
                        </a:rPr>
                        <a:t>Write only</a:t>
                      </a:r>
                      <a:endParaRPr lang="en-US"/>
                    </a:p>
                  </a:txBody>
                  <a:tcPr/>
                </a:tc>
              </a:tr>
              <a:tr h="370840">
                <a:tc>
                  <a:txBody>
                    <a:bodyPr/>
                    <a:lstStyle/>
                    <a:p>
                      <a:r>
                        <a:rPr kumimoji="0" lang="en-US" b="0" i="0" kern="1200" smtClean="0">
                          <a:solidFill>
                            <a:schemeClr val="dk1"/>
                          </a:solidFill>
                          <a:effectLst/>
                          <a:latin typeface="+mn-lt"/>
                          <a:ea typeface="+mn-ea"/>
                          <a:cs typeface="+mn-cs"/>
                        </a:rPr>
                        <a:t>w+</a:t>
                      </a:r>
                      <a:endParaRPr lang="en-US"/>
                    </a:p>
                  </a:txBody>
                  <a:tcPr/>
                </a:tc>
                <a:tc>
                  <a:txBody>
                    <a:bodyPr/>
                    <a:lstStyle/>
                    <a:p>
                      <a:r>
                        <a:rPr kumimoji="0" lang="vi-VN" b="0" i="0" kern="1200" smtClean="0">
                          <a:solidFill>
                            <a:schemeClr val="dk1"/>
                          </a:solidFill>
                          <a:effectLst/>
                          <a:latin typeface="+mn-lt"/>
                          <a:ea typeface="+mn-ea"/>
                          <a:cs typeface="+mn-cs"/>
                        </a:rPr>
                        <a:t>Write + Read. Nếu file này tồn tại thì nội dung cũ sẽ bị xóa đi và ghi lại nội dung mới, còn nếu file chưa tồn tại thì nó tạo file mới</a:t>
                      </a:r>
                      <a:endParaRPr lang="en-US"/>
                    </a:p>
                  </a:txBody>
                  <a:tcPr/>
                </a:tc>
              </a:tr>
              <a:tr h="370840">
                <a:tc>
                  <a:txBody>
                    <a:bodyPr/>
                    <a:lstStyle/>
                    <a:p>
                      <a:r>
                        <a:rPr kumimoji="0" lang="en-US" b="0" i="0" kern="1200" smtClean="0">
                          <a:solidFill>
                            <a:schemeClr val="dk1"/>
                          </a:solidFill>
                          <a:effectLst/>
                          <a:latin typeface="+mn-lt"/>
                          <a:ea typeface="+mn-ea"/>
                          <a:cs typeface="+mn-cs"/>
                        </a:rPr>
                        <a:t>a</a:t>
                      </a:r>
                      <a:endParaRPr lang="en-US"/>
                    </a:p>
                  </a:txBody>
                  <a:tcPr/>
                </a:tc>
                <a:tc>
                  <a:txBody>
                    <a:bodyPr/>
                    <a:lstStyle/>
                    <a:p>
                      <a:r>
                        <a:rPr kumimoji="0" lang="vi-VN" b="0" i="0" kern="1200" smtClean="0">
                          <a:solidFill>
                            <a:schemeClr val="dk1"/>
                          </a:solidFill>
                          <a:effectLst/>
                          <a:latin typeface="+mn-lt"/>
                          <a:ea typeface="+mn-ea"/>
                          <a:cs typeface="+mn-cs"/>
                        </a:rPr>
                        <a:t>Mở dưới dạng append dữ liệu, chỉ có write và nếu file tồn tại nó sẽ ghi tiếp nội dung phía dưới, ngược lại nếu file không tồn tại nó tạo file mới</a:t>
                      </a:r>
                      <a:endParaRPr lang="en-US"/>
                    </a:p>
                  </a:txBody>
                  <a:tcPr/>
                </a:tc>
              </a:tr>
              <a:tr h="370840">
                <a:tc>
                  <a:txBody>
                    <a:bodyPr/>
                    <a:lstStyle/>
                    <a:p>
                      <a:r>
                        <a:rPr kumimoji="0" lang="en-US" b="0" i="0" kern="1200" smtClean="0">
                          <a:solidFill>
                            <a:schemeClr val="dk1"/>
                          </a:solidFill>
                          <a:effectLst/>
                          <a:latin typeface="+mn-lt"/>
                          <a:ea typeface="+mn-ea"/>
                          <a:cs typeface="+mn-cs"/>
                        </a:rPr>
                        <a:t>a+</a:t>
                      </a:r>
                      <a:endParaRPr lang="en-US"/>
                    </a:p>
                  </a:txBody>
                  <a:tcPr/>
                </a:tc>
                <a:tc>
                  <a:txBody>
                    <a:bodyPr/>
                    <a:lstStyle/>
                    <a:p>
                      <a:r>
                        <a:rPr kumimoji="0" lang="vi-VN" b="0" i="0" kern="1200" smtClean="0">
                          <a:solidFill>
                            <a:schemeClr val="dk1"/>
                          </a:solidFill>
                          <a:effectLst/>
                          <a:latin typeface="+mn-lt"/>
                          <a:ea typeface="+mn-ea"/>
                          <a:cs typeface="+mn-cs"/>
                        </a:rPr>
                        <a:t>Mở dưới dạng append dữ liệu, bao gồm write và read. Nếu file tồn tại nó sẽ ghi tiếp nội dung phía dưới, ngược lại nếu file không tồn tại nó tạo file mới</a:t>
                      </a:r>
                      <a:endParaRPr lang="en-US"/>
                    </a:p>
                  </a:txBody>
                  <a:tcPr/>
                </a:tc>
              </a:tr>
              <a:tr h="370840">
                <a:tc>
                  <a:txBody>
                    <a:bodyPr/>
                    <a:lstStyle/>
                    <a:p>
                      <a:r>
                        <a:rPr kumimoji="0" lang="en-US" b="0" i="0" kern="1200" smtClean="0">
                          <a:solidFill>
                            <a:schemeClr val="dk1"/>
                          </a:solidFill>
                          <a:effectLst/>
                          <a:latin typeface="+mn-lt"/>
                          <a:ea typeface="+mn-ea"/>
                          <a:cs typeface="+mn-cs"/>
                        </a:rPr>
                        <a:t>b</a:t>
                      </a:r>
                      <a:endParaRPr lang="en-US"/>
                    </a:p>
                  </a:txBody>
                  <a:tcPr/>
                </a:tc>
                <a:tc>
                  <a:txBody>
                    <a:bodyPr/>
                    <a:lstStyle/>
                    <a:p>
                      <a:r>
                        <a:rPr kumimoji="0" lang="vi-VN" b="0" i="0" kern="1200" smtClean="0">
                          <a:solidFill>
                            <a:schemeClr val="dk1"/>
                          </a:solidFill>
                          <a:effectLst/>
                          <a:latin typeface="+mn-lt"/>
                          <a:ea typeface="+mn-ea"/>
                          <a:cs typeface="+mn-cs"/>
                        </a:rPr>
                        <a:t>Mở dưới dạng chế độ binary</a:t>
                      </a:r>
                      <a:r>
                        <a:rPr kumimoji="0" lang="en-US" b="0" i="0" kern="1200" smtClean="0">
                          <a:solidFill>
                            <a:schemeClr val="dk1"/>
                          </a:solidFill>
                          <a:effectLst/>
                          <a:latin typeface="+mn-lt"/>
                          <a:ea typeface="+mn-ea"/>
                          <a:cs typeface="+mn-cs"/>
                        </a:rPr>
                        <a:t> –</a:t>
                      </a:r>
                      <a:r>
                        <a:rPr kumimoji="0" lang="en-US" sz="1400" b="0" i="0" kern="1200" smtClean="0">
                          <a:solidFill>
                            <a:schemeClr val="dk1"/>
                          </a:solidFill>
                          <a:effectLst/>
                          <a:latin typeface="+mn-lt"/>
                          <a:ea typeface="+mn-ea"/>
                          <a:cs typeface="+mn-cs"/>
                        </a:rPr>
                        <a:t> thường</a:t>
                      </a:r>
                      <a:r>
                        <a:rPr kumimoji="0" lang="en-US" sz="1400" b="0" i="0" kern="1200" baseline="0" smtClean="0">
                          <a:solidFill>
                            <a:schemeClr val="dk1"/>
                          </a:solidFill>
                          <a:effectLst/>
                          <a:latin typeface="+mn-lt"/>
                          <a:ea typeface="+mn-ea"/>
                          <a:cs typeface="+mn-cs"/>
                        </a:rPr>
                        <a:t> dùng file ảnh</a:t>
                      </a:r>
                      <a:endParaRPr lang="en-US"/>
                    </a:p>
                  </a:txBody>
                  <a:tcPr/>
                </a:tc>
              </a:tr>
            </a:tbl>
          </a:graphicData>
        </a:graphic>
      </p:graphicFrame>
    </p:spTree>
    <p:extLst>
      <p:ext uri="{BB962C8B-B14F-4D97-AF65-F5344CB8AC3E}">
        <p14:creationId xmlns:p14="http://schemas.microsoft.com/office/powerpoint/2010/main" val="3106533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sz="2300" smtClean="0">
                <a:latin typeface="Times New Roman" panose="02020603050405020304" pitchFamily="18" charset="0"/>
                <a:cs typeface="Times New Roman" panose="02020603050405020304" pitchFamily="18" charset="0"/>
              </a:rPr>
              <a:t>2/</a:t>
            </a:r>
            <a:r>
              <a:rPr lang="en-US" sz="2300" b="1">
                <a:latin typeface="Times New Roman" panose="02020603050405020304" pitchFamily="18" charset="0"/>
                <a:cs typeface="Times New Roman" panose="02020603050405020304" pitchFamily="18" charset="0"/>
              </a:rPr>
              <a:t> </a:t>
            </a:r>
            <a:r>
              <a:rPr lang="en-US" sz="2300" b="1" err="1">
                <a:latin typeface="Times New Roman" panose="02020603050405020304" pitchFamily="18" charset="0"/>
                <a:cs typeface="Times New Roman" panose="02020603050405020304" pitchFamily="18" charset="0"/>
              </a:rPr>
              <a:t>Đọc</a:t>
            </a:r>
            <a:r>
              <a:rPr lang="en-US" sz="2300" b="1">
                <a:latin typeface="Times New Roman" panose="02020603050405020304" pitchFamily="18" charset="0"/>
                <a:cs typeface="Times New Roman" panose="02020603050405020304" pitchFamily="18" charset="0"/>
              </a:rPr>
              <a:t> </a:t>
            </a:r>
            <a:r>
              <a:rPr lang="en-US" sz="2300" b="1" smtClean="0">
                <a:latin typeface="Times New Roman" panose="02020603050405020304" pitchFamily="18" charset="0"/>
                <a:cs typeface="Times New Roman" panose="02020603050405020304" pitchFamily="18" charset="0"/>
              </a:rPr>
              <a:t>file</a:t>
            </a:r>
          </a:p>
          <a:p>
            <a:pPr marL="365760" lvl="1" indent="0">
              <a:buNone/>
            </a:pP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Có </a:t>
            </a:r>
            <a:r>
              <a:rPr lang="vi-VN" sz="1900">
                <a:latin typeface="Times New Roman" panose="02020603050405020304" pitchFamily="18" charset="0"/>
                <a:cs typeface="Times New Roman" panose="02020603050405020304" pitchFamily="18" charset="0"/>
              </a:rPr>
              <a:t>3 cách đọc file thông thường trong PHP đó là đọc từng dòng, đọc từng ký tự và đọc hết file.</a:t>
            </a:r>
          </a:p>
          <a:p>
            <a:pPr marL="365760" lvl="1" indent="0">
              <a:buNone/>
            </a:pP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Ta </a:t>
            </a:r>
            <a:r>
              <a:rPr lang="vi-VN" sz="1900">
                <a:latin typeface="Times New Roman" panose="02020603050405020304" pitchFamily="18" charset="0"/>
                <a:cs typeface="Times New Roman" panose="02020603050405020304" pitchFamily="18" charset="0"/>
              </a:rPr>
              <a:t>dùng hàm </a:t>
            </a:r>
            <a:r>
              <a:rPr lang="vi-VN" sz="1900" b="1">
                <a:latin typeface="Times New Roman" panose="02020603050405020304" pitchFamily="18" charset="0"/>
                <a:cs typeface="Times New Roman" panose="02020603050405020304" pitchFamily="18" charset="0"/>
              </a:rPr>
              <a:t>fgetc($fp)</a:t>
            </a:r>
            <a:r>
              <a:rPr lang="vi-VN" sz="1900">
                <a:latin typeface="Times New Roman" panose="02020603050405020304" pitchFamily="18" charset="0"/>
                <a:cs typeface="Times New Roman" panose="02020603050405020304" pitchFamily="18" charset="0"/>
              </a:rPr>
              <a:t> để đọc theo từng ký tự, dùng</a:t>
            </a:r>
            <a:r>
              <a:rPr lang="vi-VN" sz="1900" b="1">
                <a:latin typeface="Times New Roman" panose="02020603050405020304" pitchFamily="18" charset="0"/>
                <a:cs typeface="Times New Roman" panose="02020603050405020304" pitchFamily="18" charset="0"/>
              </a:rPr>
              <a:t> fgets($fp)</a:t>
            </a:r>
            <a:r>
              <a:rPr lang="vi-VN" sz="1900">
                <a:latin typeface="Times New Roman" panose="02020603050405020304" pitchFamily="18" charset="0"/>
                <a:cs typeface="Times New Roman" panose="02020603050405020304" pitchFamily="18" charset="0"/>
              </a:rPr>
              <a:t> để đọc theo từng dòng. Đối với đọc từng dòng và đọc từng ký tự ta phải dùng hàm </a:t>
            </a:r>
            <a:r>
              <a:rPr lang="vi-VN" sz="1900" b="1">
                <a:latin typeface="Times New Roman" panose="02020603050405020304" pitchFamily="18" charset="0"/>
                <a:cs typeface="Times New Roman" panose="02020603050405020304" pitchFamily="18" charset="0"/>
              </a:rPr>
              <a:t>feof($fp)</a:t>
            </a:r>
            <a:r>
              <a:rPr lang="vi-VN" sz="1900">
                <a:latin typeface="Times New Roman" panose="02020603050405020304" pitchFamily="18" charset="0"/>
                <a:cs typeface="Times New Roman" panose="02020603050405020304" pitchFamily="18" charset="0"/>
              </a:rPr>
              <a:t> đặt trong </a:t>
            </a:r>
            <a:r>
              <a:rPr lang="vi-VN" sz="1900">
                <a:latin typeface="Times New Roman" panose="02020603050405020304" pitchFamily="18" charset="0"/>
                <a:cs typeface="Times New Roman" panose="02020603050405020304" pitchFamily="18" charset="0"/>
                <a:hlinkClick r:id="rId2" tooltip="vòng lặp while"/>
              </a:rPr>
              <a:t>vòng lặp while</a:t>
            </a:r>
            <a:r>
              <a:rPr lang="vi-VN" sz="1900">
                <a:latin typeface="Times New Roman" panose="02020603050405020304" pitchFamily="18" charset="0"/>
                <a:cs typeface="Times New Roman" panose="02020603050405020304" pitchFamily="18" charset="0"/>
              </a:rPr>
              <a:t> để sau khi đọc xong nó sẽ chuyển sang dòng mới hoặc ký tự mới.</a:t>
            </a:r>
          </a:p>
          <a:p>
            <a:pPr marL="365760" lvl="1" indent="0">
              <a:buNone/>
            </a:pP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Để </a:t>
            </a:r>
            <a:r>
              <a:rPr lang="vi-VN" sz="1900">
                <a:latin typeface="Times New Roman" panose="02020603050405020304" pitchFamily="18" charset="0"/>
                <a:cs typeface="Times New Roman" panose="02020603050405020304" pitchFamily="18" charset="0"/>
              </a:rPr>
              <a:t>đọc hết tất cả file ta dùng hàm </a:t>
            </a:r>
            <a:r>
              <a:rPr lang="vi-VN" sz="1900" b="1">
                <a:latin typeface="Times New Roman" panose="02020603050405020304" pitchFamily="18" charset="0"/>
                <a:cs typeface="Times New Roman" panose="02020603050405020304" pitchFamily="18" charset="0"/>
              </a:rPr>
              <a:t>fread($fp, $size)</a:t>
            </a:r>
            <a:r>
              <a:rPr lang="vi-VN" sz="1900">
                <a:latin typeface="Times New Roman" panose="02020603050405020304" pitchFamily="18" charset="0"/>
                <a:cs typeface="Times New Roman" panose="02020603050405020304" pitchFamily="18" charset="0"/>
              </a:rPr>
              <a:t>, trong đó $fp là đối tượng lúc mở file còn $size là kích cỡ của file cần đọc. Để lấy kích cỡ của file cần đọc ta dùng hàm </a:t>
            </a:r>
            <a:r>
              <a:rPr lang="vi-VN" sz="1900" b="1">
                <a:latin typeface="Times New Roman" panose="02020603050405020304" pitchFamily="18" charset="0"/>
                <a:cs typeface="Times New Roman" panose="02020603050405020304" pitchFamily="18" charset="0"/>
              </a:rPr>
              <a:t>filesize($path)</a:t>
            </a:r>
            <a:r>
              <a:rPr lang="vi-VN" sz="1900">
                <a:latin typeface="Times New Roman" panose="02020603050405020304" pitchFamily="18" charset="0"/>
                <a:cs typeface="Times New Roman" panose="02020603050405020304" pitchFamily="18" charset="0"/>
              </a:rPr>
              <a:t>.</a:t>
            </a:r>
          </a:p>
          <a:p>
            <a:endParaRPr lang="en-US" sz="1900" b="1">
              <a:latin typeface="Times New Roman" panose="02020603050405020304" pitchFamily="18" charset="0"/>
              <a:cs typeface="Times New Roman" panose="02020603050405020304" pitchFamily="18" charset="0"/>
            </a:endParaRPr>
          </a:p>
          <a:p>
            <a:pPr marL="640080" lvl="2" indent="0">
              <a:buNone/>
            </a:pPr>
            <a:r>
              <a:rPr lang="en-US" sz="1900" err="1" smtClean="0">
                <a:latin typeface="Times New Roman" panose="02020603050405020304" pitchFamily="18" charset="0"/>
                <a:cs typeface="Times New Roman" panose="02020603050405020304" pitchFamily="18" charset="0"/>
              </a:rPr>
              <a:t>Ví</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dụ</a:t>
            </a:r>
            <a:r>
              <a:rPr lang="en-US" sz="1900" smtClean="0">
                <a:latin typeface="Times New Roman" panose="02020603050405020304" pitchFamily="18" charset="0"/>
                <a:cs typeface="Times New Roman" panose="02020603050405020304" pitchFamily="18" charset="0"/>
              </a:rPr>
              <a:t> : </a:t>
            </a:r>
            <a:r>
              <a:rPr lang="en-US" sz="1900" err="1" smtClean="0">
                <a:latin typeface="Times New Roman" panose="02020603050405020304" pitchFamily="18" charset="0"/>
                <a:cs typeface="Times New Roman" panose="02020603050405020304" pitchFamily="18" charset="0"/>
              </a:rPr>
              <a:t>đọc</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hết</a:t>
            </a:r>
            <a:r>
              <a:rPr lang="en-US" sz="1900" smtClean="0">
                <a:latin typeface="Times New Roman" panose="02020603050405020304" pitchFamily="18" charset="0"/>
                <a:cs typeface="Times New Roman" panose="02020603050405020304" pitchFamily="18" charset="0"/>
              </a:rPr>
              <a:t> file </a:t>
            </a:r>
          </a:p>
          <a:p>
            <a:pPr marL="640080" lvl="2" indent="0" fontAlgn="base">
              <a:buNone/>
            </a:pPr>
            <a:r>
              <a:rPr lang="en-US" sz="1900">
                <a:latin typeface="Times New Roman" panose="02020603050405020304" pitchFamily="18" charset="0"/>
                <a:cs typeface="Times New Roman" panose="02020603050405020304" pitchFamily="18" charset="0"/>
              </a:rPr>
              <a:t>$</a:t>
            </a:r>
            <a:r>
              <a:rPr lang="en-US" sz="1900" err="1">
                <a:latin typeface="Times New Roman" panose="02020603050405020304" pitchFamily="18" charset="0"/>
                <a:cs typeface="Times New Roman" panose="02020603050405020304" pitchFamily="18" charset="0"/>
              </a:rPr>
              <a:t>fp</a:t>
            </a:r>
            <a:r>
              <a:rPr lang="en-US" sz="1900">
                <a:latin typeface="Times New Roman" panose="02020603050405020304" pitchFamily="18" charset="0"/>
                <a:cs typeface="Times New Roman" panose="02020603050405020304" pitchFamily="18" charset="0"/>
              </a:rPr>
              <a:t> = @</a:t>
            </a:r>
            <a:r>
              <a:rPr lang="en-US" sz="1900" err="1">
                <a:latin typeface="Times New Roman" panose="02020603050405020304" pitchFamily="18" charset="0"/>
                <a:cs typeface="Times New Roman" panose="02020603050405020304" pitchFamily="18" charset="0"/>
              </a:rPr>
              <a:t>fopen</a:t>
            </a:r>
            <a:r>
              <a:rPr lang="en-US" sz="1900">
                <a:latin typeface="Times New Roman" panose="02020603050405020304" pitchFamily="18" charset="0"/>
                <a:cs typeface="Times New Roman" panose="02020603050405020304" pitchFamily="18" charset="0"/>
              </a:rPr>
              <a:t>('demo.txt', "r");</a:t>
            </a:r>
          </a:p>
          <a:p>
            <a:pPr marL="640080" lvl="2" indent="0" fontAlgn="base">
              <a:buNone/>
            </a:pPr>
            <a:r>
              <a:rPr lang="en-US" sz="1900">
                <a:latin typeface="Times New Roman" panose="02020603050405020304" pitchFamily="18" charset="0"/>
                <a:cs typeface="Times New Roman" panose="02020603050405020304" pitchFamily="18" charset="0"/>
              </a:rPr>
              <a:t>  </a:t>
            </a:r>
          </a:p>
          <a:p>
            <a:pPr marL="640080" lvl="2" indent="0" fontAlgn="base">
              <a:buNone/>
            </a:pP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Kiểm</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tra</a:t>
            </a:r>
            <a:r>
              <a:rPr lang="en-US" sz="1900">
                <a:latin typeface="Times New Roman" panose="02020603050405020304" pitchFamily="18" charset="0"/>
                <a:cs typeface="Times New Roman" panose="02020603050405020304" pitchFamily="18" charset="0"/>
              </a:rPr>
              <a:t> file </a:t>
            </a:r>
            <a:r>
              <a:rPr lang="en-US" sz="1900" err="1">
                <a:latin typeface="Times New Roman" panose="02020603050405020304" pitchFamily="18" charset="0"/>
                <a:cs typeface="Times New Roman" panose="02020603050405020304" pitchFamily="18" charset="0"/>
              </a:rPr>
              <a:t>mở</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thành</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công</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không</a:t>
            </a:r>
            <a:endParaRPr lang="en-US" sz="1900">
              <a:latin typeface="Times New Roman" panose="02020603050405020304" pitchFamily="18" charset="0"/>
              <a:cs typeface="Times New Roman" panose="02020603050405020304" pitchFamily="18" charset="0"/>
            </a:endParaRPr>
          </a:p>
          <a:p>
            <a:pPr marL="640080" lvl="2" indent="0" fontAlgn="base">
              <a:buNone/>
            </a:pPr>
            <a:r>
              <a:rPr lang="en-US" sz="1900">
                <a:latin typeface="Times New Roman" panose="02020603050405020304" pitchFamily="18" charset="0"/>
                <a:cs typeface="Times New Roman" panose="02020603050405020304" pitchFamily="18" charset="0"/>
              </a:rPr>
              <a:t>if (!$</a:t>
            </a:r>
            <a:r>
              <a:rPr lang="en-US" sz="1900" err="1">
                <a:latin typeface="Times New Roman" panose="02020603050405020304" pitchFamily="18" charset="0"/>
                <a:cs typeface="Times New Roman" panose="02020603050405020304" pitchFamily="18" charset="0"/>
              </a:rPr>
              <a:t>fp</a:t>
            </a:r>
            <a:r>
              <a:rPr lang="en-US" sz="1900">
                <a:latin typeface="Times New Roman" panose="02020603050405020304" pitchFamily="18" charset="0"/>
                <a:cs typeface="Times New Roman" panose="02020603050405020304" pitchFamily="18" charset="0"/>
              </a:rPr>
              <a:t>) {</a:t>
            </a:r>
          </a:p>
          <a:p>
            <a:pPr marL="640080" lvl="2" indent="0" fontAlgn="base">
              <a:buNone/>
            </a:pPr>
            <a:r>
              <a:rPr lang="en-US" sz="1900">
                <a:latin typeface="Times New Roman" panose="02020603050405020304" pitchFamily="18" charset="0"/>
                <a:cs typeface="Times New Roman" panose="02020603050405020304" pitchFamily="18" charset="0"/>
              </a:rPr>
              <a:t>    echo '</a:t>
            </a:r>
            <a:r>
              <a:rPr lang="en-US" sz="1900" err="1">
                <a:latin typeface="Times New Roman" panose="02020603050405020304" pitchFamily="18" charset="0"/>
                <a:cs typeface="Times New Roman" panose="02020603050405020304" pitchFamily="18" charset="0"/>
              </a:rPr>
              <a:t>Mở</a:t>
            </a:r>
            <a:r>
              <a:rPr lang="en-US" sz="1900">
                <a:latin typeface="Times New Roman" panose="02020603050405020304" pitchFamily="18" charset="0"/>
                <a:cs typeface="Times New Roman" panose="02020603050405020304" pitchFamily="18" charset="0"/>
              </a:rPr>
              <a:t> file </a:t>
            </a:r>
            <a:r>
              <a:rPr lang="en-US" sz="1900" err="1">
                <a:latin typeface="Times New Roman" panose="02020603050405020304" pitchFamily="18" charset="0"/>
                <a:cs typeface="Times New Roman" panose="02020603050405020304" pitchFamily="18" charset="0"/>
              </a:rPr>
              <a:t>không</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thành</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công</a:t>
            </a:r>
            <a:r>
              <a:rPr lang="en-US" sz="1900">
                <a:latin typeface="Times New Roman" panose="02020603050405020304" pitchFamily="18" charset="0"/>
                <a:cs typeface="Times New Roman" panose="02020603050405020304" pitchFamily="18" charset="0"/>
              </a:rPr>
              <a:t>';</a:t>
            </a:r>
          </a:p>
          <a:p>
            <a:pPr marL="640080" lvl="2" indent="0" fontAlgn="base">
              <a:buNone/>
            </a:pPr>
            <a:r>
              <a:rPr lang="en-US" sz="1900">
                <a:latin typeface="Times New Roman" panose="02020603050405020304" pitchFamily="18" charset="0"/>
                <a:cs typeface="Times New Roman" panose="02020603050405020304" pitchFamily="18" charset="0"/>
              </a:rPr>
              <a:t>}</a:t>
            </a:r>
          </a:p>
          <a:p>
            <a:pPr marL="640080" lvl="2" indent="0" fontAlgn="base">
              <a:buNone/>
            </a:pPr>
            <a:r>
              <a:rPr lang="en-US" sz="1900">
                <a:latin typeface="Times New Roman" panose="02020603050405020304" pitchFamily="18" charset="0"/>
                <a:cs typeface="Times New Roman" panose="02020603050405020304" pitchFamily="18" charset="0"/>
              </a:rPr>
              <a:t>else</a:t>
            </a:r>
          </a:p>
          <a:p>
            <a:pPr marL="640080" lvl="2" indent="0" fontAlgn="base">
              <a:buNone/>
            </a:pPr>
            <a:r>
              <a:rPr lang="en-US" sz="1900">
                <a:latin typeface="Times New Roman" panose="02020603050405020304" pitchFamily="18" charset="0"/>
                <a:cs typeface="Times New Roman" panose="02020603050405020304" pitchFamily="18" charset="0"/>
              </a:rPr>
              <a:t>{</a:t>
            </a:r>
          </a:p>
          <a:p>
            <a:pPr marL="640080" lvl="2" indent="0" fontAlgn="base">
              <a:buNone/>
            </a:pPr>
            <a:r>
              <a:rPr lang="en-US" sz="1900">
                <a:latin typeface="Times New Roman" panose="02020603050405020304" pitchFamily="18" charset="0"/>
                <a:cs typeface="Times New Roman" panose="02020603050405020304" pitchFamily="18" charset="0"/>
              </a:rPr>
              <a:t>    // </a:t>
            </a:r>
            <a:r>
              <a:rPr lang="en-US" sz="1900" err="1">
                <a:latin typeface="Times New Roman" panose="02020603050405020304" pitchFamily="18" charset="0"/>
                <a:cs typeface="Times New Roman" panose="02020603050405020304" pitchFamily="18" charset="0"/>
              </a:rPr>
              <a:t>Đọc</a:t>
            </a:r>
            <a:r>
              <a:rPr lang="en-US" sz="1900">
                <a:latin typeface="Times New Roman" panose="02020603050405020304" pitchFamily="18" charset="0"/>
                <a:cs typeface="Times New Roman" panose="02020603050405020304" pitchFamily="18" charset="0"/>
              </a:rPr>
              <a:t> file </a:t>
            </a:r>
            <a:r>
              <a:rPr lang="en-US" sz="1900" err="1">
                <a:latin typeface="Times New Roman" panose="02020603050405020304" pitchFamily="18" charset="0"/>
                <a:cs typeface="Times New Roman" panose="02020603050405020304" pitchFamily="18" charset="0"/>
              </a:rPr>
              <a:t>và</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trả</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về</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nội</a:t>
            </a:r>
            <a:r>
              <a:rPr lang="en-US" sz="1900">
                <a:latin typeface="Times New Roman" panose="02020603050405020304" pitchFamily="18" charset="0"/>
                <a:cs typeface="Times New Roman" panose="02020603050405020304" pitchFamily="18" charset="0"/>
              </a:rPr>
              <a:t> dung</a:t>
            </a:r>
          </a:p>
          <a:p>
            <a:pPr marL="640080" lvl="2" indent="0" fontAlgn="base">
              <a:buNone/>
            </a:pPr>
            <a:r>
              <a:rPr lang="en-US" sz="1900">
                <a:latin typeface="Times New Roman" panose="02020603050405020304" pitchFamily="18" charset="0"/>
                <a:cs typeface="Times New Roman" panose="02020603050405020304" pitchFamily="18" charset="0"/>
              </a:rPr>
              <a:t>    $data = </a:t>
            </a:r>
            <a:r>
              <a:rPr lang="en-US" sz="1900" err="1">
                <a:latin typeface="Times New Roman" panose="02020603050405020304" pitchFamily="18" charset="0"/>
                <a:cs typeface="Times New Roman" panose="02020603050405020304" pitchFamily="18" charset="0"/>
              </a:rPr>
              <a:t>fread</a:t>
            </a:r>
            <a:r>
              <a:rPr lang="en-US" sz="1900">
                <a:latin typeface="Times New Roman" panose="02020603050405020304" pitchFamily="18" charset="0"/>
                <a:cs typeface="Times New Roman" panose="02020603050405020304" pitchFamily="18" charset="0"/>
              </a:rPr>
              <a:t>($</a:t>
            </a:r>
            <a:r>
              <a:rPr lang="en-US" sz="1900" err="1">
                <a:latin typeface="Times New Roman" panose="02020603050405020304" pitchFamily="18" charset="0"/>
                <a:cs typeface="Times New Roman" panose="02020603050405020304" pitchFamily="18" charset="0"/>
              </a:rPr>
              <a:t>fp</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filesize</a:t>
            </a:r>
            <a:r>
              <a:rPr lang="en-US" sz="1900">
                <a:latin typeface="Times New Roman" panose="02020603050405020304" pitchFamily="18" charset="0"/>
                <a:cs typeface="Times New Roman" panose="02020603050405020304" pitchFamily="18" charset="0"/>
              </a:rPr>
              <a:t>('demo.txt'));</a:t>
            </a:r>
          </a:p>
          <a:p>
            <a:pPr marL="640080" lvl="2" indent="0" fontAlgn="base">
              <a:buNone/>
            </a:pPr>
            <a:r>
              <a:rPr lang="en-US" sz="1900">
                <a:latin typeface="Times New Roman" panose="02020603050405020304" pitchFamily="18" charset="0"/>
                <a:cs typeface="Times New Roman" panose="02020603050405020304" pitchFamily="18" charset="0"/>
              </a:rPr>
              <a:t>    echo $data;</a:t>
            </a:r>
          </a:p>
          <a:p>
            <a:pPr marL="640080" lvl="2" indent="0" fontAlgn="base">
              <a:buNone/>
            </a:pPr>
            <a:r>
              <a:rPr lang="en-US" sz="1900">
                <a:latin typeface="Times New Roman" panose="02020603050405020304" pitchFamily="18" charset="0"/>
                <a:cs typeface="Times New Roman" panose="02020603050405020304" pitchFamily="18" charset="0"/>
              </a:rPr>
              <a:t>}</a:t>
            </a:r>
          </a:p>
          <a:p>
            <a:endParaRPr lang="en-US"/>
          </a:p>
        </p:txBody>
      </p:sp>
    </p:spTree>
    <p:extLst>
      <p:ext uri="{BB962C8B-B14F-4D97-AF65-F5344CB8AC3E}">
        <p14:creationId xmlns:p14="http://schemas.microsoft.com/office/powerpoint/2010/main" val="2431156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371600"/>
            <a:ext cx="8229600" cy="4953000"/>
          </a:xfrm>
        </p:spPr>
        <p:txBody>
          <a:bodyPr>
            <a:normAutofit/>
          </a:bodyPr>
          <a:lstStyle/>
          <a:p>
            <a:r>
              <a:rPr lang="en-US" smtClean="0">
                <a:latin typeface="Times New Roman" panose="02020603050405020304" pitchFamily="18" charset="0"/>
                <a:cs typeface="Times New Roman" panose="02020603050405020304" pitchFamily="18" charset="0"/>
              </a:rPr>
              <a:t>3/</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Ghi</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file</a:t>
            </a:r>
          </a:p>
          <a:p>
            <a:r>
              <a:rPr lang="vi-VN" sz="1600">
                <a:latin typeface="Times New Roman" panose="02020603050405020304" pitchFamily="18" charset="0"/>
                <a:cs typeface="Times New Roman" panose="02020603050405020304" pitchFamily="18" charset="0"/>
              </a:rPr>
              <a:t>Để ghi nội dung vào file ta dùng hàm fwrite($fp, $content) trong đó $fp là đối tượng trả về lúc mở file, còn $content là nội dung muốn ghi vào.</a:t>
            </a:r>
          </a:p>
          <a:p>
            <a:r>
              <a:rPr lang="vi-VN" sz="1600">
                <a:latin typeface="Times New Roman" panose="02020603050405020304" pitchFamily="18" charset="0"/>
                <a:cs typeface="Times New Roman" panose="02020603050405020304" pitchFamily="18" charset="0"/>
              </a:rPr>
              <a:t>Việc ghi file phụ thuộc vào lúc bạn mở file như thế nào. Ví dụ lúc bạn mở file ghi đè thì lúc ghi file nó sẽ ghi đè, lúc bạn mở file ghi kiểu append thì lúc ghi file nó sẽ thêm xuống cuối file, nếu bạn mở file chỉ cho đọc thì bạn không thể ghi file được.</a:t>
            </a:r>
          </a:p>
          <a:p>
            <a:pPr marL="978408" lvl="3" indent="0" fontAlgn="base">
              <a:buNone/>
            </a:pP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fp</a:t>
            </a:r>
            <a:r>
              <a:rPr lang="en-US" sz="1600">
                <a:latin typeface="Times New Roman" panose="02020603050405020304" pitchFamily="18" charset="0"/>
                <a:cs typeface="Times New Roman" panose="02020603050405020304" pitchFamily="18" charset="0"/>
              </a:rPr>
              <a:t> = @</a:t>
            </a:r>
            <a:r>
              <a:rPr lang="en-US" sz="1600" err="1">
                <a:latin typeface="Times New Roman" panose="02020603050405020304" pitchFamily="18" charset="0"/>
                <a:cs typeface="Times New Roman" panose="02020603050405020304" pitchFamily="18" charset="0"/>
              </a:rPr>
              <a:t>fopen</a:t>
            </a:r>
            <a:r>
              <a:rPr lang="en-US" sz="1600">
                <a:latin typeface="Times New Roman" panose="02020603050405020304" pitchFamily="18" charset="0"/>
                <a:cs typeface="Times New Roman" panose="02020603050405020304" pitchFamily="18" charset="0"/>
              </a:rPr>
              <a:t>('demo.txt', "w</a:t>
            </a:r>
            <a:r>
              <a:rPr lang="en-US" sz="1600" smtClean="0">
                <a:latin typeface="Times New Roman" panose="02020603050405020304" pitchFamily="18" charset="0"/>
                <a:cs typeface="Times New Roman" panose="02020603050405020304" pitchFamily="18" charset="0"/>
              </a:rPr>
              <a:t>"); //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phép</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ghi</a:t>
            </a:r>
            <a:endParaRPr lang="en-US" sz="1600" smtClean="0">
              <a:latin typeface="Times New Roman" panose="02020603050405020304" pitchFamily="18" charset="0"/>
              <a:cs typeface="Times New Roman" panose="02020603050405020304" pitchFamily="18" charset="0"/>
            </a:endParaRPr>
          </a:p>
          <a:p>
            <a:pPr marL="978408" lvl="3" indent="0" fontAlgn="base">
              <a:buNone/>
            </a:pP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Kiểm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tra</a:t>
            </a:r>
            <a:r>
              <a:rPr lang="en-US" sz="1600">
                <a:latin typeface="Times New Roman" panose="02020603050405020304" pitchFamily="18" charset="0"/>
                <a:cs typeface="Times New Roman" panose="02020603050405020304" pitchFamily="18" charset="0"/>
              </a:rPr>
              <a:t> file </a:t>
            </a:r>
            <a:r>
              <a:rPr lang="en-US" sz="1600" err="1">
                <a:latin typeface="Times New Roman" panose="02020603050405020304" pitchFamily="18" charset="0"/>
                <a:cs typeface="Times New Roman" panose="02020603050405020304" pitchFamily="18" charset="0"/>
              </a:rPr>
              <a:t>mở</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endParaRPr lang="en-US" sz="1600">
              <a:latin typeface="Times New Roman" panose="02020603050405020304" pitchFamily="18" charset="0"/>
              <a:cs typeface="Times New Roman" panose="02020603050405020304" pitchFamily="18" charset="0"/>
            </a:endParaRPr>
          </a:p>
          <a:p>
            <a:pPr marL="978408" lvl="3" indent="0" fontAlgn="base">
              <a:buNone/>
            </a:pPr>
            <a:r>
              <a:rPr lang="en-US" sz="1600">
                <a:latin typeface="Times New Roman" panose="02020603050405020304" pitchFamily="18" charset="0"/>
                <a:cs typeface="Times New Roman" panose="02020603050405020304" pitchFamily="18" charset="0"/>
              </a:rPr>
              <a:t>if (!$</a:t>
            </a:r>
            <a:r>
              <a:rPr lang="en-US" sz="1600" err="1">
                <a:latin typeface="Times New Roman" panose="02020603050405020304" pitchFamily="18" charset="0"/>
                <a:cs typeface="Times New Roman" panose="02020603050405020304" pitchFamily="18" charset="0"/>
              </a:rPr>
              <a:t>fp</a:t>
            </a:r>
            <a:r>
              <a:rPr lang="en-US" sz="1600">
                <a:latin typeface="Times New Roman" panose="02020603050405020304" pitchFamily="18" charset="0"/>
                <a:cs typeface="Times New Roman" panose="02020603050405020304" pitchFamily="18" charset="0"/>
              </a:rPr>
              <a:t>) {</a:t>
            </a:r>
          </a:p>
          <a:p>
            <a:pPr marL="978408" lvl="3" indent="0" fontAlgn="base">
              <a:buNone/>
            </a:pPr>
            <a:r>
              <a:rPr lang="en-US" sz="1600">
                <a:latin typeface="Times New Roman" panose="02020603050405020304" pitchFamily="18" charset="0"/>
                <a:cs typeface="Times New Roman" panose="02020603050405020304" pitchFamily="18" charset="0"/>
              </a:rPr>
              <a:t>    echo '</a:t>
            </a:r>
            <a:r>
              <a:rPr lang="en-US" sz="1600" err="1">
                <a:latin typeface="Times New Roman" panose="02020603050405020304" pitchFamily="18" charset="0"/>
                <a:cs typeface="Times New Roman" panose="02020603050405020304" pitchFamily="18" charset="0"/>
              </a:rPr>
              <a:t>Mở</a:t>
            </a:r>
            <a:r>
              <a:rPr lang="en-US" sz="1600">
                <a:latin typeface="Times New Roman" panose="02020603050405020304" pitchFamily="18" charset="0"/>
                <a:cs typeface="Times New Roman" panose="02020603050405020304" pitchFamily="18" charset="0"/>
              </a:rPr>
              <a:t> file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công</a:t>
            </a:r>
            <a:r>
              <a:rPr lang="en-US" sz="1600">
                <a:latin typeface="Times New Roman" panose="02020603050405020304" pitchFamily="18" charset="0"/>
                <a:cs typeface="Times New Roman" panose="02020603050405020304" pitchFamily="18" charset="0"/>
              </a:rPr>
              <a:t>';</a:t>
            </a:r>
          </a:p>
          <a:p>
            <a:pPr marL="978408" lvl="3" indent="0" fontAlgn="base">
              <a:buNone/>
            </a:pPr>
            <a:r>
              <a:rPr lang="en-US" sz="1600">
                <a:latin typeface="Times New Roman" panose="02020603050405020304" pitchFamily="18" charset="0"/>
                <a:cs typeface="Times New Roman" panose="02020603050405020304" pitchFamily="18" charset="0"/>
              </a:rPr>
              <a:t>}</a:t>
            </a:r>
          </a:p>
          <a:p>
            <a:pPr marL="978408" lvl="3" indent="0" fontAlgn="base">
              <a:buNone/>
            </a:pPr>
            <a:r>
              <a:rPr lang="en-US" sz="1600" smtClean="0">
                <a:latin typeface="Times New Roman" panose="02020603050405020304" pitchFamily="18" charset="0"/>
                <a:cs typeface="Times New Roman" panose="02020603050405020304" pitchFamily="18" charset="0"/>
              </a:rPr>
              <a:t>else{</a:t>
            </a:r>
            <a:endParaRPr lang="en-US" sz="1600">
              <a:latin typeface="Times New Roman" panose="02020603050405020304" pitchFamily="18" charset="0"/>
              <a:cs typeface="Times New Roman" panose="02020603050405020304" pitchFamily="18" charset="0"/>
            </a:endParaRPr>
          </a:p>
          <a:p>
            <a:pPr marL="978408" lvl="3" indent="0" fontAlgn="base">
              <a:buNone/>
            </a:pPr>
            <a:r>
              <a:rPr lang="en-US" sz="1600">
                <a:latin typeface="Times New Roman" panose="02020603050405020304" pitchFamily="18" charset="0"/>
                <a:cs typeface="Times New Roman" panose="02020603050405020304" pitchFamily="18" charset="0"/>
              </a:rPr>
              <a:t>    $data = </a:t>
            </a:r>
            <a:r>
              <a:rPr lang="en-US" sz="1600" smtClean="0">
                <a:latin typeface="Times New Roman" panose="02020603050405020304" pitchFamily="18" charset="0"/>
                <a:cs typeface="Times New Roman" panose="02020603050405020304" pitchFamily="18" charset="0"/>
              </a:rPr>
              <a:t>‘hello T3H';</a:t>
            </a:r>
            <a:endParaRPr lang="en-US" sz="1600">
              <a:latin typeface="Times New Roman" panose="02020603050405020304" pitchFamily="18" charset="0"/>
              <a:cs typeface="Times New Roman" panose="02020603050405020304" pitchFamily="18" charset="0"/>
            </a:endParaRPr>
          </a:p>
          <a:p>
            <a:pPr marL="978408" lvl="3" indent="0" fontAlgn="base">
              <a:buNone/>
            </a:pP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fwrite</a:t>
            </a: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fp</a:t>
            </a:r>
            <a:r>
              <a:rPr lang="en-US" sz="1600">
                <a:latin typeface="Times New Roman" panose="02020603050405020304" pitchFamily="18" charset="0"/>
                <a:cs typeface="Times New Roman" panose="02020603050405020304" pitchFamily="18" charset="0"/>
              </a:rPr>
              <a:t>, $data);</a:t>
            </a:r>
          </a:p>
          <a:p>
            <a:pPr marL="978408" lvl="3" indent="0" fontAlgn="base">
              <a:buNone/>
            </a:pPr>
            <a:r>
              <a:rPr lang="en-US" sz="1600">
                <a:latin typeface="Times New Roman" panose="02020603050405020304" pitchFamily="18" charset="0"/>
                <a:cs typeface="Times New Roman" panose="02020603050405020304" pitchFamily="18" charset="0"/>
              </a:rPr>
              <a:t>}</a:t>
            </a:r>
          </a:p>
          <a:p>
            <a:endParaRPr lang="en-US"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759872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smtClean="0">
                <a:latin typeface="Times New Roman" panose="02020603050405020304" pitchFamily="18" charset="0"/>
                <a:cs typeface="Times New Roman" panose="02020603050405020304" pitchFamily="18" charset="0"/>
              </a:rPr>
              <a:t>4/ </a:t>
            </a:r>
            <a:r>
              <a:rPr lang="en-US" b="1" err="1">
                <a:latin typeface="Times New Roman" panose="02020603050405020304" pitchFamily="18" charset="0"/>
                <a:cs typeface="Times New Roman" panose="02020603050405020304" pitchFamily="18" charset="0"/>
              </a:rPr>
              <a:t>Đóng</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File</a:t>
            </a:r>
          </a:p>
          <a:p>
            <a:r>
              <a:rPr lang="vi-VN" sz="2000">
                <a:latin typeface="Times New Roman" panose="02020603050405020304" pitchFamily="18" charset="0"/>
                <a:cs typeface="Times New Roman" panose="02020603050405020304" pitchFamily="18" charset="0"/>
              </a:rPr>
              <a:t>Việc mở file để sử dụng mà không đóng file rất nguy hiểm, vì thế sau khi sử dụng xong </a:t>
            </a:r>
            <a:r>
              <a:rPr lang="en-US" sz="2000" err="1" smtClean="0">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ta </a:t>
            </a:r>
            <a:r>
              <a:rPr lang="vi-VN" sz="2000" smtClean="0">
                <a:latin typeface="Times New Roman" panose="02020603050405020304" pitchFamily="18" charset="0"/>
                <a:cs typeface="Times New Roman" panose="02020603050405020304" pitchFamily="18" charset="0"/>
              </a:rPr>
              <a:t>nên </a:t>
            </a:r>
            <a:r>
              <a:rPr lang="vi-VN" sz="2000">
                <a:latin typeface="Times New Roman" panose="02020603050405020304" pitchFamily="18" charset="0"/>
                <a:cs typeface="Times New Roman" panose="02020603050405020304" pitchFamily="18" charset="0"/>
              </a:rPr>
              <a:t>đóng file để an </a:t>
            </a:r>
            <a:r>
              <a:rPr lang="vi-VN" sz="2000" smtClean="0">
                <a:latin typeface="Times New Roman" panose="02020603050405020304" pitchFamily="18" charset="0"/>
                <a:cs typeface="Times New Roman" panose="02020603050405020304" pitchFamily="18" charset="0"/>
              </a:rPr>
              <a:t>t</a:t>
            </a:r>
            <a:r>
              <a:rPr lang="en-US" sz="2000" err="1" smtClean="0">
                <a:latin typeface="Times New Roman" panose="02020603050405020304" pitchFamily="18" charset="0"/>
                <a:cs typeface="Times New Roman" panose="02020603050405020304" pitchFamily="18" charset="0"/>
              </a:rPr>
              <a:t>oàn</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hơn. Để đóng file ta dùng hàm </a:t>
            </a:r>
            <a:r>
              <a:rPr lang="vi-VN" sz="2000" b="1">
                <a:latin typeface="Times New Roman" panose="02020603050405020304" pitchFamily="18" charset="0"/>
                <a:cs typeface="Times New Roman" panose="02020603050405020304" pitchFamily="18" charset="0"/>
              </a:rPr>
              <a:t>fclose($fp)</a:t>
            </a:r>
            <a:r>
              <a:rPr lang="vi-VN" sz="2000">
                <a:latin typeface="Times New Roman" panose="02020603050405020304" pitchFamily="18" charset="0"/>
                <a:cs typeface="Times New Roman" panose="02020603050405020304" pitchFamily="18" charset="0"/>
              </a:rPr>
              <a:t> trong đó $fp là đối tượng trả về lúc bạn mở file</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a:p>
            <a:pPr marL="667512" lvl="2" indent="0" fontAlgn="base">
              <a:buNone/>
            </a:pPr>
            <a:r>
              <a:rPr lang="en-US"/>
              <a:t>$</a:t>
            </a:r>
            <a:r>
              <a:rPr lang="en-US" err="1"/>
              <a:t>fp</a:t>
            </a:r>
            <a:r>
              <a:rPr lang="en-US"/>
              <a:t> = @</a:t>
            </a:r>
            <a:r>
              <a:rPr lang="en-US" err="1"/>
              <a:t>fopen</a:t>
            </a:r>
            <a:r>
              <a:rPr lang="en-US"/>
              <a:t>('demo.txt', "w</a:t>
            </a:r>
            <a:r>
              <a:rPr lang="en-US" smtClean="0"/>
              <a:t>");</a:t>
            </a:r>
            <a:endParaRPr lang="en-US"/>
          </a:p>
          <a:p>
            <a:pPr marL="667512" lvl="2" indent="0" fontAlgn="base">
              <a:buNone/>
            </a:pPr>
            <a:r>
              <a:rPr lang="en-US"/>
              <a:t>// </a:t>
            </a:r>
            <a:r>
              <a:rPr lang="en-US" err="1"/>
              <a:t>Kiểm</a:t>
            </a:r>
            <a:r>
              <a:rPr lang="en-US"/>
              <a:t> </a:t>
            </a:r>
            <a:r>
              <a:rPr lang="en-US" err="1"/>
              <a:t>tra</a:t>
            </a:r>
            <a:r>
              <a:rPr lang="en-US"/>
              <a:t> file </a:t>
            </a:r>
            <a:r>
              <a:rPr lang="en-US" err="1"/>
              <a:t>mở</a:t>
            </a:r>
            <a:r>
              <a:rPr lang="en-US"/>
              <a:t> </a:t>
            </a:r>
            <a:r>
              <a:rPr lang="en-US" err="1"/>
              <a:t>thành</a:t>
            </a:r>
            <a:r>
              <a:rPr lang="en-US"/>
              <a:t> </a:t>
            </a:r>
            <a:r>
              <a:rPr lang="en-US" err="1"/>
              <a:t>công</a:t>
            </a:r>
            <a:r>
              <a:rPr lang="en-US"/>
              <a:t> </a:t>
            </a:r>
            <a:r>
              <a:rPr lang="en-US" err="1"/>
              <a:t>không</a:t>
            </a:r>
            <a:endParaRPr lang="en-US"/>
          </a:p>
          <a:p>
            <a:pPr marL="667512" lvl="2" indent="0" fontAlgn="base">
              <a:buNone/>
            </a:pPr>
            <a:r>
              <a:rPr lang="en-US"/>
              <a:t>if (!$</a:t>
            </a:r>
            <a:r>
              <a:rPr lang="en-US" err="1"/>
              <a:t>fp</a:t>
            </a:r>
            <a:r>
              <a:rPr lang="en-US"/>
              <a:t>) {</a:t>
            </a:r>
          </a:p>
          <a:p>
            <a:pPr marL="667512" lvl="2" indent="0" fontAlgn="base">
              <a:buNone/>
            </a:pPr>
            <a:r>
              <a:rPr lang="en-US"/>
              <a:t>    echo '</a:t>
            </a:r>
            <a:r>
              <a:rPr lang="en-US" err="1"/>
              <a:t>Mở</a:t>
            </a:r>
            <a:r>
              <a:rPr lang="en-US"/>
              <a:t> file </a:t>
            </a:r>
            <a:r>
              <a:rPr lang="en-US" err="1"/>
              <a:t>không</a:t>
            </a:r>
            <a:r>
              <a:rPr lang="en-US"/>
              <a:t> </a:t>
            </a:r>
            <a:r>
              <a:rPr lang="en-US" err="1"/>
              <a:t>thành</a:t>
            </a:r>
            <a:r>
              <a:rPr lang="en-US"/>
              <a:t> </a:t>
            </a:r>
            <a:r>
              <a:rPr lang="en-US" err="1"/>
              <a:t>công</a:t>
            </a:r>
            <a:r>
              <a:rPr lang="en-US"/>
              <a:t>';</a:t>
            </a:r>
          </a:p>
          <a:p>
            <a:pPr marL="667512" lvl="2" indent="0" fontAlgn="base">
              <a:buNone/>
            </a:pPr>
            <a:r>
              <a:rPr lang="en-US"/>
              <a:t>}</a:t>
            </a:r>
          </a:p>
          <a:p>
            <a:pPr marL="667512" lvl="2" indent="0" fontAlgn="base">
              <a:buNone/>
            </a:pPr>
            <a:r>
              <a:rPr lang="en-US"/>
              <a:t>else</a:t>
            </a:r>
          </a:p>
          <a:p>
            <a:pPr marL="667512" lvl="2" indent="0" fontAlgn="base">
              <a:buNone/>
            </a:pPr>
            <a:r>
              <a:rPr lang="en-US"/>
              <a:t>{</a:t>
            </a:r>
          </a:p>
          <a:p>
            <a:pPr marL="667512" lvl="2" indent="0" fontAlgn="base">
              <a:buNone/>
            </a:pPr>
            <a:r>
              <a:rPr lang="en-US"/>
              <a:t>    $data = 'freetuts.net file functions tutorial';</a:t>
            </a:r>
          </a:p>
          <a:p>
            <a:pPr marL="667512" lvl="2" indent="0" fontAlgn="base">
              <a:buNone/>
            </a:pPr>
            <a:r>
              <a:rPr lang="en-US"/>
              <a:t>    // </a:t>
            </a:r>
            <a:r>
              <a:rPr lang="en-US" err="1"/>
              <a:t>Ghi</a:t>
            </a:r>
            <a:r>
              <a:rPr lang="en-US"/>
              <a:t> file</a:t>
            </a:r>
          </a:p>
          <a:p>
            <a:pPr marL="667512" lvl="2" indent="0" fontAlgn="base">
              <a:buNone/>
            </a:pPr>
            <a:r>
              <a:rPr lang="en-US"/>
              <a:t>    </a:t>
            </a:r>
            <a:r>
              <a:rPr lang="en-US" err="1"/>
              <a:t>fwrite</a:t>
            </a:r>
            <a:r>
              <a:rPr lang="en-US"/>
              <a:t>($</a:t>
            </a:r>
            <a:r>
              <a:rPr lang="en-US" err="1"/>
              <a:t>fp</a:t>
            </a:r>
            <a:r>
              <a:rPr lang="en-US"/>
              <a:t>, $data);</a:t>
            </a:r>
          </a:p>
          <a:p>
            <a:pPr marL="667512" lvl="2" indent="0" fontAlgn="base">
              <a:buNone/>
            </a:pPr>
            <a:r>
              <a:rPr lang="en-US"/>
              <a:t>  </a:t>
            </a:r>
          </a:p>
          <a:p>
            <a:pPr marL="667512" lvl="2" indent="0" fontAlgn="base">
              <a:buNone/>
            </a:pPr>
            <a:r>
              <a:rPr lang="en-US"/>
              <a:t>    // </a:t>
            </a:r>
            <a:r>
              <a:rPr lang="en-US" err="1"/>
              <a:t>Đóng</a:t>
            </a:r>
            <a:r>
              <a:rPr lang="en-US"/>
              <a:t> file</a:t>
            </a:r>
          </a:p>
          <a:p>
            <a:pPr marL="667512" lvl="2" indent="0" fontAlgn="base">
              <a:buNone/>
            </a:pPr>
            <a:r>
              <a:rPr lang="en-US"/>
              <a:t>    </a:t>
            </a:r>
            <a:r>
              <a:rPr lang="en-US" err="1"/>
              <a:t>fclose</a:t>
            </a:r>
            <a:r>
              <a:rPr lang="en-US"/>
              <a:t>($</a:t>
            </a:r>
            <a:r>
              <a:rPr lang="en-US" err="1"/>
              <a:t>fp</a:t>
            </a:r>
            <a:r>
              <a:rPr lang="en-US"/>
              <a:t>);</a:t>
            </a:r>
          </a:p>
          <a:p>
            <a:pPr marL="667512" lvl="2" indent="0" fontAlgn="base">
              <a:buNone/>
            </a:pPr>
            <a:r>
              <a:rPr lang="en-US"/>
              <a:t>}</a:t>
            </a:r>
          </a:p>
          <a:p>
            <a:endParaRPr lang="en-US"/>
          </a:p>
        </p:txBody>
      </p:sp>
    </p:spTree>
    <p:extLst>
      <p:ext uri="{BB962C8B-B14F-4D97-AF65-F5344CB8AC3E}">
        <p14:creationId xmlns:p14="http://schemas.microsoft.com/office/powerpoint/2010/main" val="3419441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xử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về</a:t>
            </a:r>
            <a:r>
              <a:rPr lang="en-US" smtClean="0">
                <a:latin typeface="Times New Roman" panose="02020603050405020304" pitchFamily="18" charset="0"/>
                <a:cs typeface="Times New Roman" panose="02020603050405020304" pitchFamily="18" charset="0"/>
              </a:rPr>
              <a:t> file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a:t>
            </a:r>
          </a:p>
          <a:p>
            <a:pPr marL="0" indent="0">
              <a:buNone/>
            </a:pPr>
            <a:r>
              <a:rPr lang="en-US" sz="1600"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kiểm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tra</a:t>
            </a:r>
            <a:r>
              <a:rPr lang="en-US" sz="1600" b="1" smtClean="0">
                <a:latin typeface="Times New Roman" panose="02020603050405020304" pitchFamily="18" charset="0"/>
                <a:cs typeface="Times New Roman" panose="02020603050405020304" pitchFamily="18" charset="0"/>
              </a:rPr>
              <a:t> file </a:t>
            </a:r>
            <a:r>
              <a:rPr lang="en-US" sz="1600" b="1" err="1" smtClean="0">
                <a:latin typeface="Times New Roman" panose="02020603050405020304" pitchFamily="18" charset="0"/>
                <a:cs typeface="Times New Roman" panose="02020603050405020304" pitchFamily="18" charset="0"/>
              </a:rPr>
              <a:t>có</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tồn</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tại</a:t>
            </a:r>
            <a:r>
              <a:rPr lang="en-US" sz="1600" b="1" smtClean="0">
                <a:latin typeface="Times New Roman" panose="02020603050405020304" pitchFamily="18" charset="0"/>
                <a:cs typeface="Times New Roman" panose="02020603050405020304" pitchFamily="18" charset="0"/>
              </a:rPr>
              <a:t> hay </a:t>
            </a:r>
            <a:r>
              <a:rPr lang="en-US" sz="1600" b="1" err="1" smtClean="0">
                <a:latin typeface="Times New Roman" panose="02020603050405020304" pitchFamily="18" charset="0"/>
                <a:cs typeface="Times New Roman" panose="02020603050405020304" pitchFamily="18" charset="0"/>
              </a:rPr>
              <a:t>không</a:t>
            </a:r>
            <a:r>
              <a:rPr lang="en-US" sz="1600" b="1">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Ta dùng hàm </a:t>
            </a:r>
            <a:r>
              <a:rPr lang="vi-VN" sz="1600" b="1">
                <a:latin typeface="Times New Roman" panose="02020603050405020304" pitchFamily="18" charset="0"/>
                <a:cs typeface="Times New Roman" panose="02020603050405020304" pitchFamily="18" charset="0"/>
              </a:rPr>
              <a:t>file_exists($path)</a:t>
            </a:r>
            <a:r>
              <a:rPr lang="vi-VN" sz="1600">
                <a:latin typeface="Times New Roman" panose="02020603050405020304" pitchFamily="18" charset="0"/>
                <a:cs typeface="Times New Roman" panose="02020603050405020304" pitchFamily="18" charset="0"/>
              </a:rPr>
              <a:t>,</a:t>
            </a:r>
            <a:r>
              <a:rPr lang="vi-VN" sz="1600" b="1">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trong đó </a:t>
            </a:r>
            <a:r>
              <a:rPr lang="vi-VN" sz="1600" b="1">
                <a:latin typeface="Times New Roman" panose="02020603050405020304" pitchFamily="18" charset="0"/>
                <a:cs typeface="Times New Roman" panose="02020603050405020304" pitchFamily="18" charset="0"/>
              </a:rPr>
              <a:t>$path</a:t>
            </a:r>
            <a:r>
              <a:rPr lang="vi-VN" sz="1600">
                <a:latin typeface="Times New Roman" panose="02020603050405020304" pitchFamily="18" charset="0"/>
                <a:cs typeface="Times New Roman" panose="02020603050405020304" pitchFamily="18" charset="0"/>
              </a:rPr>
              <a:t> là đường dẫn đến file cần kiểm </a:t>
            </a:r>
            <a:r>
              <a:rPr lang="vi-VN" sz="1600" smtClean="0">
                <a:latin typeface="Times New Roman" panose="02020603050405020304" pitchFamily="18" charset="0"/>
                <a:cs typeface="Times New Roman" panose="02020603050405020304" pitchFamily="18" charset="0"/>
              </a:rPr>
              <a:t>tra</a:t>
            </a:r>
            <a:r>
              <a:rPr lang="en-US" sz="1600" smtClean="0">
                <a:latin typeface="Times New Roman" panose="02020603050405020304" pitchFamily="18" charset="0"/>
                <a:cs typeface="Times New Roman" panose="02020603050405020304" pitchFamily="18" charset="0"/>
              </a:rPr>
              <a:t>.</a:t>
            </a:r>
          </a:p>
          <a:p>
            <a:pPr marL="0" indent="0">
              <a:buNone/>
            </a:pPr>
            <a:r>
              <a:rPr lang="en-US" sz="1600" smtClean="0">
                <a:latin typeface="Times New Roman" panose="02020603050405020304" pitchFamily="18" charset="0"/>
                <a:cs typeface="Times New Roman" panose="02020603050405020304" pitchFamily="18" charset="0"/>
              </a:rPr>
              <a:t>+)</a:t>
            </a:r>
            <a:r>
              <a:rPr lang="vi-VN" sz="1600" b="1">
                <a:latin typeface="Times New Roman" panose="02020603050405020304" pitchFamily="18" charset="0"/>
                <a:cs typeface="Times New Roman" panose="02020603050405020304" pitchFamily="18" charset="0"/>
              </a:rPr>
              <a:t> Kiểm tra file có được cấp quyền ghi </a:t>
            </a:r>
            <a:r>
              <a:rPr lang="vi-VN" sz="1600" b="1" smtClean="0">
                <a:latin typeface="Times New Roman" panose="02020603050405020304" pitchFamily="18" charset="0"/>
                <a:cs typeface="Times New Roman" panose="02020603050405020304" pitchFamily="18" charset="0"/>
              </a:rPr>
              <a:t>không</a:t>
            </a:r>
            <a:r>
              <a:rPr lang="en-US" sz="1600" b="1" smtClean="0">
                <a:latin typeface="Times New Roman" panose="02020603050405020304" pitchFamily="18" charset="0"/>
                <a:cs typeface="Times New Roman" panose="02020603050405020304" pitchFamily="18" charset="0"/>
              </a:rPr>
              <a:t> : </a:t>
            </a:r>
            <a:r>
              <a:rPr lang="en-US" sz="1600" smtClean="0">
                <a:latin typeface="Times New Roman" panose="02020603050405020304" pitchFamily="18" charset="0"/>
                <a:cs typeface="Times New Roman" panose="02020603050405020304" pitchFamily="18" charset="0"/>
              </a:rPr>
              <a:t>T</a:t>
            </a:r>
            <a:r>
              <a:rPr lang="vi-VN" sz="1600" smtClean="0">
                <a:latin typeface="Times New Roman" panose="02020603050405020304" pitchFamily="18" charset="0"/>
                <a:cs typeface="Times New Roman" panose="02020603050405020304" pitchFamily="18" charset="0"/>
              </a:rPr>
              <a:t>a </a:t>
            </a:r>
            <a:r>
              <a:rPr lang="vi-VN" sz="1600">
                <a:latin typeface="Times New Roman" panose="02020603050405020304" pitchFamily="18" charset="0"/>
                <a:cs typeface="Times New Roman" panose="02020603050405020304" pitchFamily="18" charset="0"/>
              </a:rPr>
              <a:t>dùng hàm</a:t>
            </a:r>
            <a:r>
              <a:rPr lang="vi-VN" sz="1600" b="1">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is_writable ($path) trong đó $path là đường dẫn đến file cần kiểm </a:t>
            </a:r>
            <a:r>
              <a:rPr lang="vi-VN" sz="1600" smtClean="0">
                <a:latin typeface="Times New Roman" panose="02020603050405020304" pitchFamily="18" charset="0"/>
                <a:cs typeface="Times New Roman" panose="02020603050405020304" pitchFamily="18" charset="0"/>
              </a:rPr>
              <a:t>tra</a:t>
            </a:r>
            <a:r>
              <a:rPr lang="en-US" sz="1600" smtClean="0">
                <a:latin typeface="Times New Roman" panose="02020603050405020304" pitchFamily="18" charset="0"/>
                <a:cs typeface="Times New Roman" panose="02020603050405020304" pitchFamily="18" charset="0"/>
              </a:rPr>
              <a:t>.</a:t>
            </a:r>
          </a:p>
          <a:p>
            <a:pPr marL="0" indent="0">
              <a:buNone/>
            </a:pPr>
            <a:r>
              <a:rPr lang="en-US" sz="1600" smtClean="0">
                <a:latin typeface="Times New Roman" panose="02020603050405020304" pitchFamily="18" charset="0"/>
                <a:cs typeface="Times New Roman" panose="02020603050405020304" pitchFamily="18" charset="0"/>
              </a:rPr>
              <a: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Ghi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nội</a:t>
            </a:r>
            <a:r>
              <a:rPr lang="en-US" sz="1600" b="1">
                <a:latin typeface="Times New Roman" panose="02020603050405020304" pitchFamily="18" charset="0"/>
                <a:cs typeface="Times New Roman" panose="02020603050405020304" pitchFamily="18" charset="0"/>
              </a:rPr>
              <a:t> dung file </a:t>
            </a:r>
            <a:r>
              <a:rPr lang="en-US" sz="1600" b="1" err="1">
                <a:latin typeface="Times New Roman" panose="02020603050405020304" pitchFamily="18" charset="0"/>
                <a:cs typeface="Times New Roman" panose="02020603050405020304" pitchFamily="18" charset="0"/>
              </a:rPr>
              <a:t>mà</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không</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cần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dùng</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hàm</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fwrite</a:t>
            </a:r>
            <a:r>
              <a:rPr lang="en-US" sz="1600" b="1" smtClean="0">
                <a:latin typeface="Times New Roman" panose="02020603050405020304" pitchFamily="18" charset="0"/>
                <a:cs typeface="Times New Roman" panose="02020603050405020304" pitchFamily="18" charset="0"/>
              </a:rPr>
              <a:t>: </a:t>
            </a:r>
            <a:r>
              <a:rPr lang="vi-VN" sz="1600" i="1">
                <a:latin typeface="Times New Roman" panose="02020603050405020304" pitchFamily="18" charset="0"/>
                <a:cs typeface="Times New Roman" panose="02020603050405020304" pitchFamily="18" charset="0"/>
              </a:rPr>
              <a:t>Trước khi dùng hàm này </a:t>
            </a:r>
            <a:r>
              <a:rPr lang="en-US" sz="1600" i="1" smtClean="0">
                <a:latin typeface="Times New Roman" panose="02020603050405020304" pitchFamily="18" charset="0"/>
                <a:cs typeface="Times New Roman" panose="02020603050405020304" pitchFamily="18" charset="0"/>
              </a:rPr>
              <a:t>ta </a:t>
            </a:r>
            <a:r>
              <a:rPr lang="vi-VN" sz="1600" i="1" smtClean="0">
                <a:latin typeface="Times New Roman" panose="02020603050405020304" pitchFamily="18" charset="0"/>
                <a:cs typeface="Times New Roman" panose="02020603050405020304" pitchFamily="18" charset="0"/>
              </a:rPr>
              <a:t>nên </a:t>
            </a:r>
            <a:r>
              <a:rPr lang="vi-VN" sz="1600" i="1">
                <a:latin typeface="Times New Roman" panose="02020603050405020304" pitchFamily="18" charset="0"/>
                <a:cs typeface="Times New Roman" panose="02020603050405020304" pitchFamily="18" charset="0"/>
              </a:rPr>
              <a:t>dùng hàm </a:t>
            </a:r>
            <a:r>
              <a:rPr lang="vi-VN" sz="1600" b="1" i="1">
                <a:latin typeface="Times New Roman" panose="02020603050405020304" pitchFamily="18" charset="0"/>
                <a:cs typeface="Times New Roman" panose="02020603050405020304" pitchFamily="18" charset="0"/>
              </a:rPr>
              <a:t>is_writable</a:t>
            </a:r>
            <a:r>
              <a:rPr lang="vi-VN" sz="1600" i="1">
                <a:latin typeface="Times New Roman" panose="02020603050405020304" pitchFamily="18" charset="0"/>
                <a:cs typeface="Times New Roman" panose="02020603050405020304" pitchFamily="18" charset="0"/>
              </a:rPr>
              <a:t> </a:t>
            </a:r>
            <a:r>
              <a:rPr lang="en-US" sz="1600" i="1" smtClean="0">
                <a:latin typeface="Times New Roman" panose="02020603050405020304" pitchFamily="18" charset="0"/>
                <a:cs typeface="Times New Roman" panose="02020603050405020304" pitchFamily="18" charset="0"/>
              </a:rPr>
              <a:t>() </a:t>
            </a:r>
            <a:r>
              <a:rPr lang="vi-VN" sz="1600" i="1" smtClean="0">
                <a:latin typeface="Times New Roman" panose="02020603050405020304" pitchFamily="18" charset="0"/>
                <a:cs typeface="Times New Roman" panose="02020603050405020304" pitchFamily="18" charset="0"/>
              </a:rPr>
              <a:t>để </a:t>
            </a:r>
            <a:r>
              <a:rPr lang="vi-VN" sz="1600" i="1">
                <a:latin typeface="Times New Roman" panose="02020603050405020304" pitchFamily="18" charset="0"/>
                <a:cs typeface="Times New Roman" panose="02020603050405020304" pitchFamily="18" charset="0"/>
              </a:rPr>
              <a:t>kiểm tra file có được phép ghi không.</a:t>
            </a:r>
            <a:endParaRPr lang="vi-VN" sz="1600">
              <a:latin typeface="Times New Roman" panose="02020603050405020304" pitchFamily="18" charset="0"/>
              <a:cs typeface="Times New Roman" panose="02020603050405020304" pitchFamily="18" charset="0"/>
            </a:endParaRPr>
          </a:p>
          <a:p>
            <a:pPr marL="0" indent="0">
              <a:buNone/>
            </a:pPr>
            <a:r>
              <a:rPr lang="vi-VN" sz="1600">
                <a:latin typeface="Times New Roman" panose="02020603050405020304" pitchFamily="18" charset="0"/>
                <a:cs typeface="Times New Roman" panose="02020603050405020304" pitchFamily="18" charset="0"/>
              </a:rPr>
              <a:t>Ta dùng hàm</a:t>
            </a:r>
            <a:r>
              <a:rPr lang="vi-VN" sz="1600" b="1">
                <a:latin typeface="Times New Roman" panose="02020603050405020304" pitchFamily="18" charset="0"/>
                <a:cs typeface="Times New Roman" panose="02020603050405020304" pitchFamily="18" charset="0"/>
              </a:rPr>
              <a:t> file_put_contents($path, $noidung)</a:t>
            </a:r>
            <a:r>
              <a:rPr lang="vi-VN" sz="1600">
                <a:latin typeface="Times New Roman" panose="02020603050405020304" pitchFamily="18" charset="0"/>
                <a:cs typeface="Times New Roman" panose="02020603050405020304" pitchFamily="18" charset="0"/>
              </a:rPr>
              <a:t> để ghi nội dung cho một file, trong đó $path là đường dẫn đến file cần ghi, $noidung là nội dung bạn muốn ghi vào file</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Đổi</a:t>
            </a:r>
            <a:r>
              <a:rPr lang="en-US" sz="1600" b="1"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tên</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file: </a:t>
            </a:r>
            <a:r>
              <a:rPr lang="vi-VN" sz="1600">
                <a:latin typeface="Times New Roman" panose="02020603050405020304" pitchFamily="18" charset="0"/>
                <a:cs typeface="Times New Roman" panose="02020603050405020304" pitchFamily="18" charset="0"/>
              </a:rPr>
              <a:t>Để đổi tên file ta dùng hàm </a:t>
            </a:r>
            <a:r>
              <a:rPr lang="vi-VN" sz="1600" b="1">
                <a:latin typeface="Times New Roman" panose="02020603050405020304" pitchFamily="18" charset="0"/>
                <a:cs typeface="Times New Roman" panose="02020603050405020304" pitchFamily="18" charset="0"/>
              </a:rPr>
              <a:t>rename($oldname, $newname)</a:t>
            </a:r>
            <a:r>
              <a:rPr lang="vi-VN" sz="1600">
                <a:latin typeface="Times New Roman" panose="02020603050405020304" pitchFamily="18" charset="0"/>
                <a:cs typeface="Times New Roman" panose="02020603050405020304" pitchFamily="18" charset="0"/>
              </a:rPr>
              <a:t>, trong đó </a:t>
            </a:r>
            <a:r>
              <a:rPr lang="vi-VN" sz="1600" b="1">
                <a:latin typeface="Times New Roman" panose="02020603050405020304" pitchFamily="18" charset="0"/>
                <a:cs typeface="Times New Roman" panose="02020603050405020304" pitchFamily="18" charset="0"/>
              </a:rPr>
              <a:t>$oldname</a:t>
            </a:r>
            <a:r>
              <a:rPr lang="vi-VN" sz="1600">
                <a:latin typeface="Times New Roman" panose="02020603050405020304" pitchFamily="18" charset="0"/>
                <a:cs typeface="Times New Roman" panose="02020603050405020304" pitchFamily="18" charset="0"/>
              </a:rPr>
              <a:t> là đường dẫn đến file cần đổi tên, </a:t>
            </a:r>
            <a:r>
              <a:rPr lang="vi-VN" sz="1600" b="1">
                <a:latin typeface="Times New Roman" panose="02020603050405020304" pitchFamily="18" charset="0"/>
                <a:cs typeface="Times New Roman" panose="02020603050405020304" pitchFamily="18" charset="0"/>
              </a:rPr>
              <a:t>$</a:t>
            </a:r>
            <a:r>
              <a:rPr lang="vi-VN" sz="1600" b="1" smtClean="0">
                <a:latin typeface="Times New Roman" panose="02020603050405020304" pitchFamily="18" charset="0"/>
                <a:cs typeface="Times New Roman" panose="02020603050405020304" pitchFamily="18" charset="0"/>
              </a:rPr>
              <a:t>newname</a:t>
            </a:r>
            <a:r>
              <a:rPr lang="vi-VN" sz="1600">
                <a:latin typeface="Times New Roman" panose="02020603050405020304" pitchFamily="18" charset="0"/>
                <a:cs typeface="Times New Roman" panose="02020603050405020304" pitchFamily="18" charset="0"/>
              </a:rPr>
              <a:t> là đường dẫn mới có kèm tên file cần đổi . Nếu bạn chỉ muốn đổi tên thôi thì đường dẫn của cả 2 biến giống nhau, chỉ khác nhau ở cái tên file. Nếu tên file mới bị trùng thì file đó sẽ bị ghi đè.</a:t>
            </a:r>
          </a:p>
          <a:p>
            <a:pPr marL="0" indent="0">
              <a:buNone/>
            </a:pPr>
            <a:r>
              <a:rPr lang="en-US" sz="1600" smtClean="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Copy </a:t>
            </a:r>
            <a:r>
              <a:rPr lang="en-US" sz="1600" b="1" smtClean="0">
                <a:latin typeface="Times New Roman" panose="02020603050405020304" pitchFamily="18" charset="0"/>
                <a:cs typeface="Times New Roman" panose="02020603050405020304" pitchFamily="18" charset="0"/>
              </a:rPr>
              <a:t>file : </a:t>
            </a:r>
            <a:r>
              <a:rPr lang="vi-VN" sz="1600">
                <a:latin typeface="Times New Roman" panose="02020603050405020304" pitchFamily="18" charset="0"/>
                <a:cs typeface="Times New Roman" panose="02020603050405020304" pitchFamily="18" charset="0"/>
              </a:rPr>
              <a:t>Để copy sang file mới ta dùng hàm</a:t>
            </a:r>
            <a:r>
              <a:rPr lang="vi-VN" sz="1600" b="1">
                <a:latin typeface="Times New Roman" panose="02020603050405020304" pitchFamily="18" charset="0"/>
                <a:cs typeface="Times New Roman" panose="02020603050405020304" pitchFamily="18" charset="0"/>
              </a:rPr>
              <a:t> copy($source, $dest)</a:t>
            </a:r>
            <a:r>
              <a:rPr lang="vi-VN" sz="1600">
                <a:latin typeface="Times New Roman" panose="02020603050405020304" pitchFamily="18" charset="0"/>
                <a:cs typeface="Times New Roman" panose="02020603050405020304" pitchFamily="18" charset="0"/>
              </a:rPr>
              <a:t>, trong đó </a:t>
            </a:r>
            <a:r>
              <a:rPr lang="vi-VN" sz="1600" b="1">
                <a:latin typeface="Times New Roman" panose="02020603050405020304" pitchFamily="18" charset="0"/>
                <a:cs typeface="Times New Roman" panose="02020603050405020304" pitchFamily="18" charset="0"/>
              </a:rPr>
              <a:t>$source</a:t>
            </a:r>
            <a:r>
              <a:rPr lang="vi-VN" sz="1600">
                <a:latin typeface="Times New Roman" panose="02020603050405020304" pitchFamily="18" charset="0"/>
                <a:cs typeface="Times New Roman" panose="02020603050405020304" pitchFamily="18" charset="0"/>
              </a:rPr>
              <a:t> là path file cần copy và </a:t>
            </a:r>
            <a:r>
              <a:rPr lang="vi-VN" sz="1600" b="1">
                <a:latin typeface="Times New Roman" panose="02020603050405020304" pitchFamily="18" charset="0"/>
                <a:cs typeface="Times New Roman" panose="02020603050405020304" pitchFamily="18" charset="0"/>
              </a:rPr>
              <a:t>$dest</a:t>
            </a:r>
            <a:r>
              <a:rPr lang="vi-VN" sz="1600">
                <a:latin typeface="Times New Roman" panose="02020603050405020304" pitchFamily="18" charset="0"/>
                <a:cs typeface="Times New Roman" panose="02020603050405020304" pitchFamily="18" charset="0"/>
              </a:rPr>
              <a:t> là path file cần di chuyển tới. Nếu bạn muốn đổi luôn tên thì đường dẫn </a:t>
            </a:r>
            <a:r>
              <a:rPr lang="vi-VN" sz="1600" b="1">
                <a:latin typeface="Times New Roman" panose="02020603050405020304" pitchFamily="18" charset="0"/>
                <a:cs typeface="Times New Roman" panose="02020603050405020304" pitchFamily="18" charset="0"/>
              </a:rPr>
              <a:t>$dest</a:t>
            </a:r>
            <a:r>
              <a:rPr lang="vi-VN" sz="1600">
                <a:latin typeface="Times New Roman" panose="02020603050405020304" pitchFamily="18" charset="0"/>
                <a:cs typeface="Times New Roman" panose="02020603050405020304" pitchFamily="18" charset="0"/>
              </a:rPr>
              <a:t> bạn khai báo một cái tên khác</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Xóa</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file : </a:t>
            </a:r>
            <a:r>
              <a:rPr lang="vi-VN" sz="1600">
                <a:latin typeface="Times New Roman" panose="02020603050405020304" pitchFamily="18" charset="0"/>
                <a:cs typeface="Times New Roman" panose="02020603050405020304" pitchFamily="18" charset="0"/>
              </a:rPr>
              <a:t>Ta dùng hàm </a:t>
            </a:r>
            <a:r>
              <a:rPr lang="vi-VN" sz="1600" b="1">
                <a:latin typeface="Times New Roman" panose="02020603050405020304" pitchFamily="18" charset="0"/>
                <a:cs typeface="Times New Roman" panose="02020603050405020304" pitchFamily="18" charset="0"/>
              </a:rPr>
              <a:t>unlink($path)</a:t>
            </a:r>
            <a:r>
              <a:rPr lang="vi-VN" sz="1600">
                <a:latin typeface="Times New Roman" panose="02020603050405020304" pitchFamily="18" charset="0"/>
                <a:cs typeface="Times New Roman" panose="02020603050405020304" pitchFamily="18" charset="0"/>
              </a:rPr>
              <a:t> để xóa file, trong đó </a:t>
            </a:r>
            <a:r>
              <a:rPr lang="vi-VN" sz="1600" b="1">
                <a:latin typeface="Times New Roman" panose="02020603050405020304" pitchFamily="18" charset="0"/>
                <a:cs typeface="Times New Roman" panose="02020603050405020304" pitchFamily="18" charset="0"/>
              </a:rPr>
              <a:t>$path</a:t>
            </a:r>
            <a:r>
              <a:rPr lang="vi-VN" sz="160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là </a:t>
            </a:r>
            <a:r>
              <a:rPr lang="vi-VN" sz="1600">
                <a:latin typeface="Times New Roman" panose="02020603050405020304" pitchFamily="18" charset="0"/>
                <a:cs typeface="Times New Roman" panose="02020603050405020304" pitchFamily="18" charset="0"/>
              </a:rPr>
              <a:t>đường dẫn đến file cần </a:t>
            </a:r>
            <a:r>
              <a:rPr lang="vi-VN" sz="1600" smtClean="0">
                <a:latin typeface="Times New Roman" panose="02020603050405020304" pitchFamily="18" charset="0"/>
                <a:cs typeface="Times New Roman" panose="02020603050405020304" pitchFamily="18" charset="0"/>
              </a:rPr>
              <a:t>xóa</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vi-VN" sz="1600" b="1" smtClean="0">
                <a:latin typeface="Times New Roman" panose="02020603050405020304" pitchFamily="18" charset="0"/>
                <a:cs typeface="Times New Roman" panose="02020603050405020304" pitchFamily="18" charset="0"/>
              </a:rPr>
              <a:t>Kiểm </a:t>
            </a:r>
            <a:r>
              <a:rPr lang="vi-VN" sz="1600" b="1">
                <a:latin typeface="Times New Roman" panose="02020603050405020304" pitchFamily="18" charset="0"/>
                <a:cs typeface="Times New Roman" panose="02020603050405020304" pitchFamily="18" charset="0"/>
              </a:rPr>
              <a:t>tra một đường dẫn folder có tồn tại </a:t>
            </a:r>
            <a:r>
              <a:rPr lang="vi-VN" sz="1600" b="1" smtClean="0">
                <a:latin typeface="Times New Roman" panose="02020603050405020304" pitchFamily="18" charset="0"/>
                <a:cs typeface="Times New Roman" panose="02020603050405020304" pitchFamily="18" charset="0"/>
              </a:rPr>
              <a:t>không</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Ta dùng </a:t>
            </a:r>
            <a:r>
              <a:rPr lang="en-US" sz="1600" err="1" smtClean="0">
                <a:latin typeface="Times New Roman" panose="02020603050405020304" pitchFamily="18" charset="0"/>
                <a:cs typeface="Times New Roman" panose="02020603050405020304" pitchFamily="18" charset="0"/>
              </a:rPr>
              <a:t>hàm</a:t>
            </a:r>
            <a:r>
              <a:rPr lang="vi-VN" sz="1600">
                <a:latin typeface="Times New Roman" panose="02020603050405020304" pitchFamily="18" charset="0"/>
                <a:cs typeface="Times New Roman" panose="02020603050405020304" pitchFamily="18" charset="0"/>
              </a:rPr>
              <a:t> </a:t>
            </a:r>
            <a:r>
              <a:rPr lang="vi-VN" sz="1600" b="1">
                <a:latin typeface="Times New Roman" panose="02020603050405020304" pitchFamily="18" charset="0"/>
                <a:cs typeface="Times New Roman" panose="02020603050405020304" pitchFamily="18" charset="0"/>
              </a:rPr>
              <a:t>is_dir($filename)</a:t>
            </a:r>
            <a:r>
              <a:rPr lang="vi-VN" sz="1600">
                <a:latin typeface="Times New Roman" panose="02020603050405020304" pitchFamily="18" charset="0"/>
                <a:cs typeface="Times New Roman" panose="02020603050405020304" pitchFamily="18" charset="0"/>
              </a:rPr>
              <a:t>, trong đó </a:t>
            </a:r>
            <a:r>
              <a:rPr lang="vi-VN" sz="1600" b="1">
                <a:latin typeface="Times New Roman" panose="02020603050405020304" pitchFamily="18" charset="0"/>
                <a:cs typeface="Times New Roman" panose="02020603050405020304" pitchFamily="18" charset="0"/>
              </a:rPr>
              <a:t>$filename </a:t>
            </a:r>
            <a:r>
              <a:rPr lang="vi-VN" sz="1600">
                <a:latin typeface="Times New Roman" panose="02020603050405020304" pitchFamily="18" charset="0"/>
                <a:cs typeface="Times New Roman" panose="02020603050405020304" pitchFamily="18" charset="0"/>
              </a:rPr>
              <a:t>là đường dẫn đến folder cần kiểm tra</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Tạo</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một</a:t>
            </a:r>
            <a:r>
              <a:rPr lang="en-US" sz="1600" b="1">
                <a:latin typeface="Times New Roman" panose="02020603050405020304" pitchFamily="18" charset="0"/>
                <a:cs typeface="Times New Roman" panose="02020603050405020304" pitchFamily="18" charset="0"/>
              </a:rPr>
              <a:t> folder </a:t>
            </a:r>
            <a:r>
              <a:rPr lang="en-US" sz="1600" b="1" err="1" smtClean="0">
                <a:latin typeface="Times New Roman" panose="02020603050405020304" pitchFamily="18" charset="0"/>
                <a:cs typeface="Times New Roman" panose="02020603050405020304" pitchFamily="18" charset="0"/>
              </a:rPr>
              <a:t>mới</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Ta dùng hàm </a:t>
            </a:r>
            <a:r>
              <a:rPr lang="vi-VN" sz="1600" b="1">
                <a:latin typeface="Times New Roman" panose="02020603050405020304" pitchFamily="18" charset="0"/>
                <a:cs typeface="Times New Roman" panose="02020603050405020304" pitchFamily="18" charset="0"/>
              </a:rPr>
              <a:t>mkdir($path)</a:t>
            </a:r>
            <a:r>
              <a:rPr lang="vi-VN" sz="1600">
                <a:latin typeface="Times New Roman" panose="02020603050405020304" pitchFamily="18" charset="0"/>
                <a:cs typeface="Times New Roman" panose="02020603050405020304" pitchFamily="18" charset="0"/>
              </a:rPr>
              <a:t> để tạo folder mới, trong đó</a:t>
            </a:r>
            <a:r>
              <a:rPr lang="vi-VN" sz="1600" b="1">
                <a:latin typeface="Times New Roman" panose="02020603050405020304" pitchFamily="18" charset="0"/>
                <a:cs typeface="Times New Roman" panose="02020603050405020304" pitchFamily="18" charset="0"/>
              </a:rPr>
              <a:t> $path</a:t>
            </a:r>
            <a:r>
              <a:rPr lang="vi-VN" sz="1600">
                <a:latin typeface="Times New Roman" panose="02020603050405020304" pitchFamily="18" charset="0"/>
                <a:cs typeface="Times New Roman" panose="02020603050405020304" pitchFamily="18" charset="0"/>
              </a:rPr>
              <a:t> là đường dẫn đến folder cần tạo. </a:t>
            </a:r>
            <a:r>
              <a:rPr lang="en-US" sz="1600">
                <a:latin typeface="Times New Roman" panose="02020603050405020304" pitchFamily="18" charset="0"/>
                <a:cs typeface="Times New Roman" panose="02020603050405020304" pitchFamily="18" charset="0"/>
              </a:rPr>
              <a:t>L</a:t>
            </a:r>
            <a:r>
              <a:rPr lang="vi-VN" sz="1600" smtClean="0">
                <a:latin typeface="Times New Roman" panose="02020603050405020304" pitchFamily="18" charset="0"/>
                <a:cs typeface="Times New Roman" panose="02020603050405020304" pitchFamily="18" charset="0"/>
              </a:rPr>
              <a:t>ưu </a:t>
            </a:r>
            <a:r>
              <a:rPr lang="vi-VN" sz="1600">
                <a:latin typeface="Times New Roman" panose="02020603050405020304" pitchFamily="18" charset="0"/>
                <a:cs typeface="Times New Roman" panose="02020603050405020304" pitchFamily="18" charset="0"/>
              </a:rPr>
              <a:t>ý folder cuối cùng chính là tên folder bạn cần tạo và tất cả các folder trước nó bạn chắc chắn là phải có, nếu không sẽ bị lỗi.</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664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Phương</a:t>
            </a:r>
            <a:r>
              <a:rPr lang="en-US" smtClean="0"/>
              <a:t> </a:t>
            </a:r>
            <a:r>
              <a:rPr lang="en-US" err="1" smtClean="0"/>
              <a:t>thức</a:t>
            </a:r>
            <a:r>
              <a:rPr lang="en-US" smtClean="0"/>
              <a:t> GET </a:t>
            </a:r>
            <a:r>
              <a:rPr lang="en-US" err="1" smtClean="0"/>
              <a:t>và</a:t>
            </a:r>
            <a:r>
              <a:rPr lang="en-US" smtClean="0"/>
              <a:t> POST</a:t>
            </a:r>
            <a:endParaRPr lang="en-US"/>
          </a:p>
        </p:txBody>
      </p:sp>
      <p:sp>
        <p:nvSpPr>
          <p:cNvPr id="3" name="Content Placeholder 2"/>
          <p:cNvSpPr>
            <a:spLocks noGrp="1"/>
          </p:cNvSpPr>
          <p:nvPr>
            <p:ph idx="1"/>
          </p:nvPr>
        </p:nvSpPr>
        <p:spPr>
          <a:xfrm>
            <a:off x="457200" y="1600200"/>
            <a:ext cx="8229600" cy="4724400"/>
          </a:xfrm>
        </p:spPr>
        <p:txBody>
          <a:bodyPr>
            <a:normAutofit/>
          </a:bodyPr>
          <a:lstStyle/>
          <a:p>
            <a:r>
              <a:rPr lang="en-US" sz="1600" b="1" smtClean="0">
                <a:latin typeface="Times New Roman" panose="02020603050405020304" pitchFamily="18" charset="0"/>
                <a:cs typeface="Times New Roman" panose="02020603050405020304" pitchFamily="18" charset="0"/>
              </a:rPr>
              <a:t>A/ </a:t>
            </a:r>
            <a:r>
              <a:rPr lang="en-US" sz="1600" b="1" err="1" smtClean="0">
                <a:latin typeface="Times New Roman" panose="02020603050405020304" pitchFamily="18" charset="0"/>
                <a:cs typeface="Times New Roman" panose="02020603050405020304" pitchFamily="18" charset="0"/>
              </a:rPr>
              <a:t>Phương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thức</a:t>
            </a:r>
            <a:r>
              <a:rPr lang="en-US" sz="1600" b="1" smtClean="0">
                <a:latin typeface="Times New Roman" panose="02020603050405020304" pitchFamily="18" charset="0"/>
                <a:cs typeface="Times New Roman" panose="02020603050405020304" pitchFamily="18" charset="0"/>
              </a:rPr>
              <a:t> GET.</a:t>
            </a:r>
          </a:p>
          <a:p>
            <a:r>
              <a:rPr lang="en-US" sz="1600" smtClean="0">
                <a:latin typeface="Times New Roman" panose="02020603050405020304" pitchFamily="18" charset="0"/>
                <a:cs typeface="Times New Roman" panose="02020603050405020304" pitchFamily="18" charset="0"/>
              </a:rPr>
              <a:t>1/ </a:t>
            </a:r>
            <a:r>
              <a:rPr lang="vi-VN" sz="1600">
                <a:latin typeface="Times New Roman" panose="02020603050405020304" pitchFamily="18" charset="0"/>
                <a:cs typeface="Times New Roman" panose="02020603050405020304" pitchFamily="18" charset="0"/>
              </a:rPr>
              <a:t>Phương thức </a:t>
            </a:r>
            <a:r>
              <a:rPr lang="vi-VN" sz="1600" b="1">
                <a:latin typeface="Times New Roman" panose="02020603050405020304" pitchFamily="18" charset="0"/>
                <a:cs typeface="Times New Roman" panose="02020603050405020304" pitchFamily="18" charset="0"/>
              </a:rPr>
              <a:t>GET</a:t>
            </a:r>
            <a:r>
              <a:rPr lang="vi-VN" sz="1600">
                <a:latin typeface="Times New Roman" panose="02020603050405020304" pitchFamily="18" charset="0"/>
                <a:cs typeface="Times New Roman" panose="02020603050405020304" pitchFamily="18" charset="0"/>
              </a:rPr>
              <a:t> rất dễ nhận thấy đó là trên </a:t>
            </a:r>
            <a:r>
              <a:rPr lang="vi-VN" sz="1600" b="1">
                <a:latin typeface="Times New Roman" panose="02020603050405020304" pitchFamily="18" charset="0"/>
                <a:cs typeface="Times New Roman" panose="02020603050405020304" pitchFamily="18" charset="0"/>
              </a:rPr>
              <a:t>URL</a:t>
            </a:r>
            <a:r>
              <a:rPr lang="vi-VN" sz="1600">
                <a:latin typeface="Times New Roman" panose="02020603050405020304" pitchFamily="18" charset="0"/>
                <a:cs typeface="Times New Roman" panose="02020603050405020304" pitchFamily="18" charset="0"/>
              </a:rPr>
              <a:t> sẽ kèm theo dữ liệu mà chúng ta muốn </a:t>
            </a:r>
            <a:r>
              <a:rPr lang="vi-VN" sz="1600"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 giá trị truyền lên chính là key adx</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a:t>
            </a:r>
            <a:r>
              <a:rPr lang="en-US" sz="1600" b="1" smtClean="0">
                <a:latin typeface="Times New Roman" panose="02020603050405020304" pitchFamily="18" charset="0"/>
                <a:cs typeface="Times New Roman" panose="02020603050405020304" pitchFamily="18" charset="0"/>
              </a:rPr>
              <a:t>Client </a:t>
            </a:r>
            <a:r>
              <a:rPr lang="en-US" sz="1600" b="1" err="1" smtClean="0">
                <a:latin typeface="Times New Roman" panose="02020603050405020304" pitchFamily="18" charset="0"/>
                <a:cs typeface="Times New Roman" panose="02020603050405020304" pitchFamily="18" charset="0"/>
              </a:rPr>
              <a:t>gửi</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dữ</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liệu</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lên</a:t>
            </a:r>
            <a:r>
              <a:rPr lang="en-US" sz="1600" b="1" smtClean="0">
                <a:latin typeface="Times New Roman" panose="02020603050405020304" pitchFamily="18" charset="0"/>
                <a:cs typeface="Times New Roman" panose="02020603050405020304" pitchFamily="18" charset="0"/>
              </a:rPr>
              <a:t> server : </a:t>
            </a:r>
            <a:r>
              <a:rPr lang="vi-VN" sz="1600">
                <a:latin typeface="Times New Roman" panose="02020603050405020304" pitchFamily="18" charset="0"/>
                <a:cs typeface="Times New Roman" panose="02020603050405020304" pitchFamily="18" charset="0"/>
              </a:rPr>
              <a:t>hương thức GET là phương thức gửi dữ liệu thông qua đường dẫn URL nằm trên thanh địa chỉ của Browser. Server sẽ nhận đường dẫn đó và phân tích trả về kết quả cho bạn. Server sẽ phân tích tất cả những thông tin đằng sau dấu hỏi (?) chính là phần dữ liệu mà Client gửi lên</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 </a:t>
            </a:r>
            <a:r>
              <a:rPr lang="en-US" sz="1600" b="1">
                <a:latin typeface="Times New Roman" panose="02020603050405020304" pitchFamily="18" charset="0"/>
                <a:cs typeface="Times New Roman" panose="02020603050405020304" pitchFamily="18" charset="0"/>
              </a:rPr>
              <a:t>Server </a:t>
            </a:r>
            <a:r>
              <a:rPr lang="en-US" sz="1600" b="1" err="1">
                <a:latin typeface="Times New Roman" panose="02020603050405020304" pitchFamily="18" charset="0"/>
                <a:cs typeface="Times New Roman" panose="02020603050405020304" pitchFamily="18" charset="0"/>
              </a:rPr>
              <a:t>nhận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dữ</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liệu</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Tất cả các dữ liệu mà Client gửi lên bằng phương thức GET đều được lưu trong một biến toàn cục mà PHP tự tạo ra đó là </a:t>
            </a:r>
            <a:r>
              <a:rPr lang="vi-VN" sz="1600" smtClean="0">
                <a:latin typeface="Times New Roman" panose="02020603050405020304" pitchFamily="18" charset="0"/>
                <a:cs typeface="Times New Roman" panose="02020603050405020304" pitchFamily="18" charset="0"/>
              </a:rPr>
              <a:t>biến</a:t>
            </a:r>
            <a:r>
              <a:rPr lang="en-US" sz="1600" smtClean="0">
                <a:latin typeface="Times New Roman" panose="02020603050405020304" pitchFamily="18" charset="0"/>
                <a:cs typeface="Times New Roman" panose="02020603050405020304" pitchFamily="18" charset="0"/>
              </a:rPr>
              <a:t> </a:t>
            </a:r>
            <a:r>
              <a:rPr lang="vi-VN" sz="1600" b="1" smtClean="0">
                <a:latin typeface="Times New Roman" panose="02020603050405020304" pitchFamily="18" charset="0"/>
                <a:cs typeface="Times New Roman" panose="02020603050405020304" pitchFamily="18" charset="0"/>
              </a:rPr>
              <a:t>$_</a:t>
            </a:r>
            <a:r>
              <a:rPr lang="vi-VN" sz="1600" b="1">
                <a:latin typeface="Times New Roman" panose="02020603050405020304" pitchFamily="18" charset="0"/>
                <a:cs typeface="Times New Roman" panose="02020603050405020304" pitchFamily="18" charset="0"/>
              </a:rPr>
              <a:t>GET</a:t>
            </a:r>
            <a:r>
              <a:rPr lang="vi-VN" sz="1600">
                <a:latin typeface="Times New Roman" panose="02020603050405020304" pitchFamily="18" charset="0"/>
                <a:cs typeface="Times New Roman" panose="02020603050405020304" pitchFamily="18" charset="0"/>
              </a:rPr>
              <a:t>, biến này là kiểu </a:t>
            </a:r>
            <a:r>
              <a:rPr lang="vi-VN" sz="1600" b="1">
                <a:latin typeface="Times New Roman" panose="02020603050405020304" pitchFamily="18" charset="0"/>
                <a:cs typeface="Times New Roman" panose="02020603050405020304" pitchFamily="18" charset="0"/>
              </a:rPr>
              <a:t>mảng kết hợp</a:t>
            </a:r>
            <a:r>
              <a:rPr lang="vi-VN" sz="1600">
                <a:latin typeface="Times New Roman" panose="02020603050405020304" pitchFamily="18" charset="0"/>
                <a:cs typeface="Times New Roman" panose="02020603050405020304" pitchFamily="18" charset="0"/>
              </a:rPr>
              <a:t> lưu trữ danh sách dữ liệu từ client gửi lên theo quy luật </a:t>
            </a:r>
            <a:r>
              <a:rPr lang="vi-VN" sz="1600" b="1">
                <a:latin typeface="Times New Roman" panose="02020603050405020304" pitchFamily="18" charset="0"/>
                <a:cs typeface="Times New Roman" panose="02020603050405020304" pitchFamily="18" charset="0"/>
              </a:rPr>
              <a:t>key =&gt; value</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258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676400"/>
            <a:ext cx="8229600" cy="4648200"/>
          </a:xfrm>
        </p:spPr>
        <p:txBody>
          <a:bodyPr>
            <a:normAutofit/>
          </a:bodyPr>
          <a:lstStyle/>
          <a:p>
            <a:r>
              <a:rPr lang="en-US" sz="1600" b="1" smtClean="0">
                <a:latin typeface="Times New Roman" panose="02020603050405020304" pitchFamily="18" charset="0"/>
                <a:cs typeface="Times New Roman" panose="02020603050405020304" pitchFamily="18" charset="0"/>
              </a:rPr>
              <a:t>B/</a:t>
            </a:r>
            <a:r>
              <a:rPr lang="en-US" sz="1600" b="1" err="1" smtClean="0">
                <a:latin typeface="Times New Roman" panose="02020603050405020304" pitchFamily="18" charset="0"/>
                <a:cs typeface="Times New Roman" panose="02020603050405020304" pitchFamily="18" charset="0"/>
              </a:rPr>
              <a:t>Phương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thức</a:t>
            </a:r>
            <a:r>
              <a:rPr lang="en-US" sz="1600" b="1" smtClean="0">
                <a:latin typeface="Times New Roman" panose="02020603050405020304" pitchFamily="18" charset="0"/>
                <a:cs typeface="Times New Roman" panose="02020603050405020304" pitchFamily="18" charset="0"/>
              </a:rPr>
              <a:t> POST.</a:t>
            </a:r>
          </a:p>
          <a:p>
            <a:r>
              <a:rPr lang="en-US" sz="1600" smtClean="0">
                <a:latin typeface="Times New Roman" panose="02020603050405020304" pitchFamily="18" charset="0"/>
                <a:cs typeface="Times New Roman" panose="02020603050405020304" pitchFamily="18" charset="0"/>
              </a:rPr>
              <a:t>1/ </a:t>
            </a:r>
            <a:r>
              <a:rPr lang="vi-VN" sz="1600">
                <a:latin typeface="Times New Roman" panose="02020603050405020304" pitchFamily="18" charset="0"/>
                <a:cs typeface="Times New Roman" panose="02020603050405020304" pitchFamily="18" charset="0"/>
              </a:rPr>
              <a:t>Phương thức POST có tính bảo mật hơn vì dữ liệu gửi phải thông qua một form HTML nên nó bị ẩn, nghĩa là chúng ta không thể thấy các giá trị đó được</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 </a:t>
            </a:r>
            <a:r>
              <a:rPr lang="en-US" sz="1600" b="1">
                <a:latin typeface="Times New Roman" panose="02020603050405020304" pitchFamily="18" charset="0"/>
                <a:cs typeface="Times New Roman" panose="02020603050405020304" pitchFamily="18" charset="0"/>
              </a:rPr>
              <a:t>Client </a:t>
            </a:r>
            <a:r>
              <a:rPr lang="en-US" sz="1600" b="1" err="1">
                <a:latin typeface="Times New Roman" panose="02020603050405020304" pitchFamily="18" charset="0"/>
                <a:cs typeface="Times New Roman" panose="02020603050405020304" pitchFamily="18" charset="0"/>
              </a:rPr>
              <a:t>g</a:t>
            </a:r>
            <a:r>
              <a:rPr lang="en-US" sz="1600" b="1" err="1" smtClean="0">
                <a:latin typeface="Times New Roman" panose="02020603050405020304" pitchFamily="18" charset="0"/>
                <a:cs typeface="Times New Roman" panose="02020603050405020304" pitchFamily="18" charset="0"/>
              </a:rPr>
              <a:t>ửi</a:t>
            </a:r>
            <a:r>
              <a:rPr lang="en-US" sz="1600" b="1"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a:t>
            </a:r>
            <a:r>
              <a:rPr lang="en-US" sz="1600" b="1" err="1" smtClean="0">
                <a:latin typeface="Times New Roman" panose="02020603050405020304" pitchFamily="18" charset="0"/>
                <a:cs typeface="Times New Roman" panose="02020603050405020304" pitchFamily="18" charset="0"/>
              </a:rPr>
              <a:t>ên</a:t>
            </a:r>
            <a:r>
              <a:rPr lang="en-US" sz="1600" b="1" smtClean="0">
                <a:latin typeface="Times New Roman" panose="02020603050405020304" pitchFamily="18" charset="0"/>
                <a:cs typeface="Times New Roman" panose="02020603050405020304" pitchFamily="18" charset="0"/>
              </a:rPr>
              <a:t> server: </a:t>
            </a:r>
            <a:r>
              <a:rPr lang="vi-VN" sz="1600">
                <a:latin typeface="Times New Roman" panose="02020603050405020304" pitchFamily="18" charset="0"/>
                <a:cs typeface="Times New Roman" panose="02020603050405020304" pitchFamily="18" charset="0"/>
              </a:rPr>
              <a:t>Với phương thức GET thì dữ liệu được thấy trên URL thì phương thức POST thì hoàn toàn ngược lại, POST sẽ gửi dữ liệu qua một cái form HTML và các giá trị sẽ được định nghĩa trong các input gồm các kiểu (</a:t>
            </a:r>
            <a:r>
              <a:rPr lang="vi-VN" sz="1600" i="1">
                <a:latin typeface="Times New Roman" panose="02020603050405020304" pitchFamily="18" charset="0"/>
                <a:cs typeface="Times New Roman" panose="02020603050405020304" pitchFamily="18" charset="0"/>
              </a:rPr>
              <a:t>textbox, radio, checkbox, password, textarea, hidden</a:t>
            </a:r>
            <a:r>
              <a:rPr lang="vi-VN" sz="1600">
                <a:latin typeface="Times New Roman" panose="02020603050405020304" pitchFamily="18" charset="0"/>
                <a:cs typeface="Times New Roman" panose="02020603050405020304" pitchFamily="18" charset="0"/>
              </a:rPr>
              <a:t>) và được nhận dang thông qua tên (name) của các input đó</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 </a:t>
            </a:r>
            <a:r>
              <a:rPr lang="en-US" sz="1600" b="1">
                <a:latin typeface="Times New Roman" panose="02020603050405020304" pitchFamily="18" charset="0"/>
                <a:cs typeface="Times New Roman" panose="02020603050405020304" pitchFamily="18" charset="0"/>
              </a:rPr>
              <a:t>Server </a:t>
            </a:r>
            <a:r>
              <a:rPr lang="en-US" sz="1600" b="1" err="1">
                <a:latin typeface="Times New Roman" panose="02020603050405020304" pitchFamily="18" charset="0"/>
                <a:cs typeface="Times New Roman" panose="02020603050405020304" pitchFamily="18" charset="0"/>
              </a:rPr>
              <a:t>nhận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dữ</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liệu</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Tất cả các dữ liệu gửi bằng phương thức POST đều được lưu trong một biến toàn cục </a:t>
            </a:r>
            <a:r>
              <a:rPr lang="vi-VN" sz="1600" b="1">
                <a:latin typeface="Times New Roman" panose="02020603050405020304" pitchFamily="18" charset="0"/>
                <a:cs typeface="Times New Roman" panose="02020603050405020304" pitchFamily="18" charset="0"/>
              </a:rPr>
              <a:t>$_POST</a:t>
            </a:r>
            <a:r>
              <a:rPr lang="vi-VN" sz="1600">
                <a:latin typeface="Times New Roman" panose="02020603050405020304" pitchFamily="18" charset="0"/>
                <a:cs typeface="Times New Roman" panose="02020603050405020304" pitchFamily="18" charset="0"/>
              </a:rPr>
              <a:t> do PHP tự tạo ra, vì thế để lấy dữ liệu thì bạn chỉ cần lấy trong biến này là được</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329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600200"/>
            <a:ext cx="8229600" cy="4724400"/>
          </a:xfrm>
        </p:spPr>
        <p:txBody>
          <a:bodyPr/>
          <a:lstStyle/>
          <a:p>
            <a:r>
              <a:rPr lang="en-US" err="1" smtClean="0">
                <a:latin typeface="Times New Roman" panose="02020603050405020304" pitchFamily="18" charset="0"/>
                <a:cs typeface="Times New Roman" panose="02020603050405020304" pitchFamily="18" charset="0"/>
              </a:rPr>
              <a:t>Sự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nhau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phương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thức</a:t>
            </a:r>
            <a:r>
              <a:rPr lang="en-US" smtClean="0">
                <a:latin typeface="Times New Roman" panose="02020603050405020304" pitchFamily="18" charset="0"/>
                <a:cs typeface="Times New Roman" panose="02020603050405020304" pitchFamily="18" charset="0"/>
              </a:rPr>
              <a:t> GET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POST</a:t>
            </a:r>
          </a:p>
          <a:p>
            <a:r>
              <a:rPr lang="en-US" sz="1600" smtClean="0">
                <a:latin typeface="Times New Roman" panose="02020603050405020304" pitchFamily="18" charset="0"/>
                <a:cs typeface="Times New Roman" panose="02020603050405020304" pitchFamily="18" charset="0"/>
              </a:rPr>
              <a:t>GET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hiển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thị</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ngay</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trên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thanh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địa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chỉ</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duyệt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lưu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vào</a:t>
            </a:r>
            <a:r>
              <a:rPr lang="en-US" sz="1600" smtClean="0">
                <a:latin typeface="Times New Roman" panose="02020603050405020304" pitchFamily="18" charset="0"/>
                <a:cs typeface="Times New Roman" panose="02020603050405020304" pitchFamily="18" charset="0"/>
              </a:rPr>
              <a:t> history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duyệt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Còn</a:t>
            </a:r>
            <a:r>
              <a:rPr lang="en-US" sz="1600" smtClean="0">
                <a:latin typeface="Times New Roman" panose="02020603050405020304" pitchFamily="18" charset="0"/>
                <a:cs typeface="Times New Roman" panose="02020603050405020304" pitchFamily="18" charset="0"/>
              </a:rPr>
              <a:t> POST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ngầm</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không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lưu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vào</a:t>
            </a:r>
            <a:r>
              <a:rPr lang="en-US" sz="1600" smtClean="0">
                <a:latin typeface="Times New Roman" panose="02020603050405020304" pitchFamily="18" charset="0"/>
                <a:cs typeface="Times New Roman" panose="02020603050405020304" pitchFamily="18" charset="0"/>
              </a:rPr>
              <a:t> history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duyệt</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POST </a:t>
            </a:r>
            <a:r>
              <a:rPr lang="en-US" sz="1600" err="1" smtClean="0">
                <a:latin typeface="Times New Roman" panose="02020603050405020304" pitchFamily="18" charset="0"/>
                <a:cs typeface="Times New Roman" panose="02020603050405020304" pitchFamily="18" charset="0"/>
              </a:rPr>
              <a:t>bảo</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mật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hơn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khi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chúng</a:t>
            </a:r>
            <a:r>
              <a:rPr lang="en-US" sz="1600" smtClean="0">
                <a:latin typeface="Times New Roman" panose="02020603050405020304" pitchFamily="18" charset="0"/>
                <a:cs typeface="Times New Roman" panose="02020603050405020304" pitchFamily="18" charset="0"/>
              </a:rPr>
              <a:t> ta </a:t>
            </a:r>
            <a:r>
              <a:rPr lang="en-US" sz="1600" err="1" smtClean="0">
                <a:latin typeface="Times New Roman" panose="02020603050405020304" pitchFamily="18" charset="0"/>
                <a:cs typeface="Times New Roman" panose="02020603050405020304" pitchFamily="18" charset="0"/>
              </a:rPr>
              <a:t>muốn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che</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giấu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thông</a:t>
            </a:r>
            <a:r>
              <a:rPr lang="en-US" sz="1600" smtClean="0">
                <a:latin typeface="Times New Roman" panose="02020603050405020304" pitchFamily="18" charset="0"/>
                <a:cs typeface="Times New Roman" panose="02020603050405020304" pitchFamily="18" charset="0"/>
              </a:rPr>
              <a:t> tin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lên</a:t>
            </a:r>
            <a:r>
              <a:rPr lang="en-US" sz="1600" smtClean="0">
                <a:latin typeface="Times New Roman" panose="02020603050405020304" pitchFamily="18" charset="0"/>
                <a:cs typeface="Times New Roman" panose="02020603050405020304" pitchFamily="18" charset="0"/>
              </a:rPr>
              <a:t> server.</a:t>
            </a:r>
          </a:p>
          <a:p>
            <a:r>
              <a:rPr lang="en-US" sz="1600" smtClean="0">
                <a:latin typeface="Times New Roman" panose="02020603050405020304" pitchFamily="18" charset="0"/>
                <a:cs typeface="Times New Roman" panose="02020603050405020304" pitchFamily="18" charset="0"/>
              </a:rPr>
              <a:t>Dung </a:t>
            </a:r>
            <a:r>
              <a:rPr lang="en-US" sz="1600" err="1" smtClean="0">
                <a:latin typeface="Times New Roman" panose="02020603050405020304" pitchFamily="18" charset="0"/>
                <a:cs typeface="Times New Roman" panose="02020603050405020304" pitchFamily="18" charset="0"/>
              </a:rPr>
              <a:t>lượng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phương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thức</a:t>
            </a:r>
            <a:r>
              <a:rPr lang="en-US" sz="1600" smtClean="0">
                <a:latin typeface="Times New Roman" panose="02020603050405020304" pitchFamily="18" charset="0"/>
                <a:cs typeface="Times New Roman" panose="02020603050405020304" pitchFamily="18" charset="0"/>
              </a:rPr>
              <a:t> GET </a:t>
            </a:r>
            <a:r>
              <a:rPr lang="en-US" sz="1600" err="1" smtClean="0">
                <a:latin typeface="Times New Roman" panose="02020603050405020304" pitchFamily="18" charset="0"/>
                <a:cs typeface="Times New Roman" panose="02020603050405020304" pitchFamily="18" charset="0"/>
              </a:rPr>
              <a:t>là</a:t>
            </a:r>
            <a:r>
              <a:rPr lang="en-US" sz="1600" smtClean="0">
                <a:latin typeface="Times New Roman" panose="02020603050405020304" pitchFamily="18" charset="0"/>
                <a:cs typeface="Times New Roman" panose="02020603050405020304" pitchFamily="18" charset="0"/>
              </a:rPr>
              <a:t> 7607 </a:t>
            </a:r>
            <a:r>
              <a:rPr lang="en-US" sz="1600" err="1" smtClean="0">
                <a:latin typeface="Times New Roman" panose="02020603050405020304" pitchFamily="18" charset="0"/>
                <a:cs typeface="Times New Roman" panose="02020603050405020304" pitchFamily="18" charset="0"/>
              </a:rPr>
              <a:t>kí</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tự</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còn</a:t>
            </a:r>
            <a:r>
              <a:rPr lang="en-US" sz="1600" smtClean="0">
                <a:latin typeface="Times New Roman" panose="02020603050405020304" pitchFamily="18" charset="0"/>
                <a:cs typeface="Times New Roman" panose="02020603050405020304" pitchFamily="18" charset="0"/>
              </a:rPr>
              <a:t> POST dung </a:t>
            </a:r>
            <a:r>
              <a:rPr lang="en-US" sz="1600" err="1" smtClean="0">
                <a:latin typeface="Times New Roman" panose="02020603050405020304" pitchFamily="18" charset="0"/>
                <a:cs typeface="Times New Roman" panose="02020603050405020304" pitchFamily="18" charset="0"/>
              </a:rPr>
              <a:t>lượng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là</a:t>
            </a:r>
            <a:r>
              <a:rPr lang="en-US" sz="1600" smtClean="0">
                <a:latin typeface="Times New Roman" panose="02020603050405020304" pitchFamily="18" charset="0"/>
                <a:cs typeface="Times New Roman" panose="02020603050405020304" pitchFamily="18" charset="0"/>
              </a:rPr>
              <a:t> 80Mb</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21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a:t>
            </a:r>
            <a:endParaRPr lang="en-US"/>
          </a:p>
        </p:txBody>
      </p:sp>
      <p:sp>
        <p:nvSpPr>
          <p:cNvPr id="3" name="Content Placeholder 2"/>
          <p:cNvSpPr>
            <a:spLocks noGrp="1"/>
          </p:cNvSpPr>
          <p:nvPr>
            <p:ph idx="1"/>
          </p:nvPr>
        </p:nvSpPr>
        <p:spPr/>
        <p:txBody>
          <a:bodyPr/>
          <a:lstStyle/>
          <a:p>
            <a:r>
              <a:rPr lang="en-US" b="1">
                <a:latin typeface="Times New Roman" panose="02020603050405020304" pitchFamily="18" charset="0"/>
                <a:cs typeface="Times New Roman" panose="02020603050405020304" pitchFamily="18" charset="0"/>
              </a:rPr>
              <a:t>2. </a:t>
            </a:r>
            <a:r>
              <a:rPr lang="en-US" b="1" err="1">
                <a:latin typeface="Times New Roman" panose="02020603050405020304" pitchFamily="18" charset="0"/>
                <a:cs typeface="Times New Roman" panose="02020603050405020304" pitchFamily="18" charset="0"/>
              </a:rPr>
              <a:t>Hỗ</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trợ</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tối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đa</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phần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mềm</a:t>
            </a:r>
            <a:r>
              <a:rPr lang="en-US" b="1">
                <a:latin typeface="Times New Roman" panose="02020603050405020304" pitchFamily="18" charset="0"/>
                <a:cs typeface="Times New Roman" panose="02020603050405020304" pitchFamily="18" charset="0"/>
              </a:rPr>
              <a:t> </a:t>
            </a:r>
          </a:p>
          <a:p>
            <a:pPr fontAlgn="base"/>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hành</a:t>
            </a:r>
            <a:r>
              <a:rPr lang="en-US">
                <a:latin typeface="Times New Roman" panose="02020603050405020304" pitchFamily="18" charset="0"/>
                <a:cs typeface="Times New Roman" panose="02020603050405020304" pitchFamily="18" charset="0"/>
              </a:rPr>
              <a:t> (Operating System)</a:t>
            </a:r>
          </a:p>
          <a:p>
            <a:pPr fontAlgn="base"/>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máy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chủ</a:t>
            </a:r>
            <a:r>
              <a:rPr lang="en-US">
                <a:latin typeface="Times New Roman" panose="02020603050405020304" pitchFamily="18" charset="0"/>
                <a:cs typeface="Times New Roman" panose="02020603050405020304" pitchFamily="18" charset="0"/>
              </a:rPr>
              <a:t> Web (Web Server)</a:t>
            </a:r>
          </a:p>
          <a:p>
            <a:endParaRPr lang="en-US"/>
          </a:p>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411480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16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pPr algn="ctr"/>
            <a:r>
              <a:rPr lang="en-US" err="1" smtClean="0"/>
              <a:t>Một</a:t>
            </a:r>
            <a:r>
              <a:rPr lang="en-US" smtClean="0"/>
              <a:t> </a:t>
            </a:r>
            <a:r>
              <a:rPr lang="en-US" err="1" smtClean="0"/>
              <a:t>số</a:t>
            </a:r>
            <a:r>
              <a:rPr lang="en-US" smtClean="0"/>
              <a:t> </a:t>
            </a:r>
            <a:r>
              <a:rPr lang="en-US" err="1" smtClean="0"/>
              <a:t>hàm</a:t>
            </a:r>
            <a:r>
              <a:rPr lang="en-US" smtClean="0"/>
              <a:t> </a:t>
            </a:r>
            <a:r>
              <a:rPr lang="en-US" err="1" smtClean="0"/>
              <a:t>tiện</a:t>
            </a:r>
            <a:r>
              <a:rPr lang="en-US" smtClean="0"/>
              <a:t> </a:t>
            </a:r>
            <a:r>
              <a:rPr lang="en-US" err="1" smtClean="0"/>
              <a:t>ích</a:t>
            </a:r>
            <a:endParaRPr lang="en-US"/>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b="1" err="1">
                <a:latin typeface="Times New Roman" panose="02020603050405020304" pitchFamily="18" charset="0"/>
                <a:cs typeface="Times New Roman" panose="02020603050405020304" pitchFamily="18" charset="0"/>
              </a:rPr>
              <a:t>Lệnh</a:t>
            </a:r>
            <a:r>
              <a:rPr lang="en-US" b="1">
                <a:latin typeface="Times New Roman" panose="02020603050405020304" pitchFamily="18" charset="0"/>
                <a:cs typeface="Times New Roman" panose="02020603050405020304" pitchFamily="18" charset="0"/>
              </a:rPr>
              <a:t> require - </a:t>
            </a:r>
            <a:r>
              <a:rPr lang="en-US" b="1" err="1">
                <a:latin typeface="Times New Roman" panose="02020603050405020304" pitchFamily="18" charset="0"/>
                <a:cs typeface="Times New Roman" panose="02020603050405020304" pitchFamily="18" charset="0"/>
              </a:rPr>
              <a:t>require_once</a:t>
            </a:r>
            <a:r>
              <a:rPr lang="en-US" b="1">
                <a:latin typeface="Times New Roman" panose="02020603050405020304" pitchFamily="18" charset="0"/>
                <a:cs typeface="Times New Roman" panose="02020603050405020304" pitchFamily="18" charset="0"/>
              </a:rPr>
              <a:t> - include - </a:t>
            </a:r>
            <a:r>
              <a:rPr lang="en-US" b="1" err="1">
                <a:latin typeface="Times New Roman" panose="02020603050405020304" pitchFamily="18" charset="0"/>
                <a:cs typeface="Times New Roman" panose="02020603050405020304" pitchFamily="18" charset="0"/>
              </a:rPr>
              <a:t>include_once</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trong</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PHP</a:t>
            </a:r>
          </a:p>
          <a:p>
            <a:r>
              <a:rPr lang="vi-VN" sz="2400">
                <a:latin typeface="Times New Roman" panose="02020603050405020304" pitchFamily="18" charset="0"/>
                <a:cs typeface="Times New Roman" panose="02020603050405020304" pitchFamily="18" charset="0"/>
              </a:rPr>
              <a:t>Lệnh </a:t>
            </a:r>
            <a:r>
              <a:rPr lang="vi-VN" sz="2400" b="1">
                <a:latin typeface="Times New Roman" panose="02020603050405020304" pitchFamily="18" charset="0"/>
                <a:cs typeface="Times New Roman" panose="02020603050405020304" pitchFamily="18" charset="0"/>
              </a:rPr>
              <a:t>require</a:t>
            </a:r>
            <a:r>
              <a:rPr lang="vi-VN"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require_once</a:t>
            </a:r>
            <a:r>
              <a:rPr lang="vi-VN"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include</a:t>
            </a:r>
            <a:r>
              <a:rPr lang="vi-VN" sz="2400">
                <a:latin typeface="Times New Roman" panose="02020603050405020304" pitchFamily="18" charset="0"/>
                <a:cs typeface="Times New Roman" panose="02020603050405020304" pitchFamily="18" charset="0"/>
              </a:rPr>
              <a:t> và </a:t>
            </a:r>
            <a:r>
              <a:rPr lang="vi-VN" sz="2400" b="1">
                <a:latin typeface="Times New Roman" panose="02020603050405020304" pitchFamily="18" charset="0"/>
                <a:cs typeface="Times New Roman" panose="02020603050405020304" pitchFamily="18" charset="0"/>
              </a:rPr>
              <a:t>include_once</a:t>
            </a:r>
            <a:r>
              <a:rPr lang="vi-VN" sz="240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dùng </a:t>
            </a:r>
            <a:r>
              <a:rPr lang="vi-VN" sz="2400">
                <a:latin typeface="Times New Roman" panose="02020603050405020304" pitchFamily="18" charset="0"/>
                <a:cs typeface="Times New Roman" panose="02020603050405020304" pitchFamily="18" charset="0"/>
              </a:rPr>
              <a:t>để import một file PHP A vào một file PHP B với mục đích giúp file PHP B có thể sử dụng được các thư viện trong file PHP A.</a:t>
            </a:r>
            <a:endParaRPr lang="en-US" sz="2400" b="1">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Sự khác nhau giữa require và include</a:t>
            </a:r>
          </a:p>
          <a:p>
            <a:r>
              <a:rPr lang="vi-VN">
                <a:latin typeface="Times New Roman" panose="02020603050405020304" pitchFamily="18" charset="0"/>
                <a:cs typeface="Times New Roman" panose="02020603050405020304" pitchFamily="18" charset="0"/>
              </a:rPr>
              <a:t>Nếu khi import một file bằng lệnh require thì nếu chương trình bị lỗi thì lập tức trình biên dịch sẽ dừng và xuất ra thông báo lỗi. Còn nếu sử dụng lệnh include thì đó chỉ là một cảnh báo nên chương trình vẫn chạy cho đến cuối chương trình.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88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vi-VN" smtClean="0"/>
              <a:t>Tiếp</a:t>
            </a:r>
            <a:endParaRPr lang="vi-VN"/>
          </a:p>
        </p:txBody>
      </p:sp>
      <p:sp>
        <p:nvSpPr>
          <p:cNvPr id="3" name="Content Placeholder 2"/>
          <p:cNvSpPr>
            <a:spLocks noGrp="1"/>
          </p:cNvSpPr>
          <p:nvPr>
            <p:ph idx="1"/>
          </p:nvPr>
        </p:nvSpPr>
        <p:spPr>
          <a:xfrm>
            <a:off x="457200" y="1219200"/>
            <a:ext cx="8229600" cy="5105400"/>
          </a:xfrm>
        </p:spPr>
        <p:txBody>
          <a:bodyPr>
            <a:noAutofit/>
          </a:bodyPr>
          <a:lstStyle/>
          <a:p>
            <a:pPr marL="0" indent="0">
              <a:buNone/>
            </a:pPr>
            <a:r>
              <a:rPr lang="vi-VN" sz="2400" b="1">
                <a:latin typeface="Times New Roman" panose="02020603050405020304" pitchFamily="18" charset="0"/>
                <a:cs typeface="Times New Roman" panose="02020603050405020304" pitchFamily="18" charset="0"/>
              </a:rPr>
              <a:t>H</a:t>
            </a:r>
            <a:r>
              <a:rPr lang="vi-VN" sz="2400" b="1" smtClean="0">
                <a:latin typeface="Times New Roman" panose="02020603050405020304" pitchFamily="18" charset="0"/>
                <a:cs typeface="Times New Roman" panose="02020603050405020304" pitchFamily="18" charset="0"/>
              </a:rPr>
              <a:t>àm </a:t>
            </a:r>
            <a:r>
              <a:rPr lang="vi-VN" sz="2400" b="1">
                <a:latin typeface="Times New Roman" panose="02020603050405020304" pitchFamily="18" charset="0"/>
                <a:cs typeface="Times New Roman" panose="02020603050405020304" pitchFamily="18" charset="0"/>
              </a:rPr>
              <a:t>header trong </a:t>
            </a:r>
            <a:r>
              <a:rPr lang="vi-VN" sz="2400" b="1" smtClean="0">
                <a:latin typeface="Times New Roman" panose="02020603050405020304" pitchFamily="18" charset="0"/>
                <a:cs typeface="Times New Roman" panose="02020603050405020304" pitchFamily="18" charset="0"/>
              </a:rPr>
              <a:t>PHP:</a:t>
            </a:r>
            <a:endParaRPr lang="vi-VN" sz="2400" b="1">
              <a:latin typeface="Times New Roman" panose="02020603050405020304" pitchFamily="18" charset="0"/>
              <a:cs typeface="Times New Roman" panose="02020603050405020304" pitchFamily="18" charset="0"/>
            </a:endParaRPr>
          </a:p>
          <a:p>
            <a:pPr marL="0" indent="0">
              <a:buNone/>
            </a:pPr>
            <a:r>
              <a:rPr lang="vi-VN" sz="2400" b="1" smtClean="0">
                <a:latin typeface="Times New Roman" panose="02020603050405020304" pitchFamily="18" charset="0"/>
                <a:cs typeface="Times New Roman" panose="02020603050405020304" pitchFamily="18" charset="0"/>
              </a:rPr>
              <a:t>1/header </a:t>
            </a:r>
            <a:r>
              <a:rPr lang="vi-VN" sz="2400" b="1">
                <a:latin typeface="Times New Roman" panose="02020603050405020304" pitchFamily="18" charset="0"/>
                <a:cs typeface="Times New Roman" panose="02020603050405020304" pitchFamily="18" charset="0"/>
              </a:rPr>
              <a:t>điều hướng </a:t>
            </a:r>
            <a:r>
              <a:rPr lang="vi-VN" sz="2400" b="1" smtClean="0">
                <a:latin typeface="Times New Roman" panose="02020603050405020304" pitchFamily="18" charset="0"/>
                <a:cs typeface="Times New Roman" panose="02020603050405020304" pitchFamily="18" charset="0"/>
              </a:rPr>
              <a:t>trang: </a:t>
            </a:r>
            <a:r>
              <a:rPr lang="vi-VN" sz="2400" smtClean="0">
                <a:latin typeface="Times New Roman" panose="02020603050405020304" pitchFamily="18" charset="0"/>
                <a:cs typeface="Times New Roman" panose="02020603050405020304" pitchFamily="18" charset="0"/>
              </a:rPr>
              <a:t> header(‘Location: domain’);</a:t>
            </a:r>
          </a:p>
          <a:p>
            <a:pPr marL="0" indent="0">
              <a:buNone/>
            </a:pPr>
            <a:endParaRPr lang="vi-VN" sz="2400" smtClean="0">
              <a:latin typeface="Times New Roman" panose="02020603050405020304" pitchFamily="18" charset="0"/>
              <a:cs typeface="Times New Roman" panose="02020603050405020304" pitchFamily="18" charset="0"/>
            </a:endParaRPr>
          </a:p>
          <a:p>
            <a:pPr marL="0" indent="0">
              <a:buNone/>
            </a:pPr>
            <a:r>
              <a:rPr lang="vi-VN" sz="2400" b="1" smtClean="0">
                <a:latin typeface="Times New Roman" panose="02020603050405020304" pitchFamily="18" charset="0"/>
                <a:cs typeface="Times New Roman" panose="02020603050405020304" pitchFamily="18" charset="0"/>
              </a:rPr>
              <a:t>2</a:t>
            </a:r>
            <a:r>
              <a:rPr lang="vi-VN" sz="2400" smtClean="0">
                <a:latin typeface="Times New Roman" panose="02020603050405020304" pitchFamily="18" charset="0"/>
                <a:cs typeface="Times New Roman" panose="02020603050405020304" pitchFamily="18" charset="0"/>
              </a:rPr>
              <a:t>/</a:t>
            </a:r>
            <a:r>
              <a:rPr lang="vi-VN" sz="2400" b="1">
                <a:latin typeface="Times New Roman" panose="02020603050405020304" pitchFamily="18" charset="0"/>
                <a:cs typeface="Times New Roman" panose="02020603050405020304" pitchFamily="18" charset="0"/>
              </a:rPr>
              <a:t>Khắc phục lỗi font với hàm </a:t>
            </a:r>
            <a:r>
              <a:rPr lang="vi-VN" sz="2400" b="1" smtClean="0">
                <a:latin typeface="Times New Roman" panose="02020603050405020304" pitchFamily="18" charset="0"/>
                <a:cs typeface="Times New Roman" panose="02020603050405020304" pitchFamily="18" charset="0"/>
              </a:rPr>
              <a:t>header : </a:t>
            </a:r>
            <a:r>
              <a:rPr lang="vi-VN" sz="2400" smtClean="0">
                <a:latin typeface="Times New Roman" panose="02020603050405020304" pitchFamily="18" charset="0"/>
                <a:cs typeface="Times New Roman" panose="02020603050405020304" pitchFamily="18" charset="0"/>
              </a:rPr>
              <a:t>header(‘</a:t>
            </a:r>
            <a:r>
              <a:rPr lang="vi-VN" sz="2400">
                <a:latin typeface="Times New Roman" panose="02020603050405020304" pitchFamily="18" charset="0"/>
                <a:cs typeface="Times New Roman" panose="02020603050405020304" pitchFamily="18" charset="0"/>
              </a:rPr>
              <a:t>Content-Type: text/html; </a:t>
            </a:r>
            <a:r>
              <a:rPr lang="vi-VN" sz="2400" smtClean="0">
                <a:latin typeface="Times New Roman" panose="02020603050405020304" pitchFamily="18" charset="0"/>
                <a:cs typeface="Times New Roman" panose="02020603050405020304" pitchFamily="18" charset="0"/>
              </a:rPr>
              <a:t>charset=utf-8’);</a:t>
            </a:r>
          </a:p>
          <a:p>
            <a:pPr marL="0" indent="0">
              <a:buNone/>
            </a:pPr>
            <a:endParaRPr lang="vi-VN" sz="2400" smtClean="0">
              <a:latin typeface="Times New Roman" panose="02020603050405020304" pitchFamily="18" charset="0"/>
              <a:cs typeface="Times New Roman" panose="02020603050405020304" pitchFamily="18" charset="0"/>
            </a:endParaRPr>
          </a:p>
          <a:p>
            <a:pPr marL="0" indent="0">
              <a:buNone/>
            </a:pPr>
            <a:r>
              <a:rPr lang="vi-VN" sz="2400" b="1" smtClean="0">
                <a:latin typeface="Times New Roman" panose="02020603050405020304" pitchFamily="18" charset="0"/>
                <a:cs typeface="Times New Roman" panose="02020603050405020304" pitchFamily="18" charset="0"/>
              </a:rPr>
              <a:t>3/ </a:t>
            </a:r>
            <a:r>
              <a:rPr lang="vi-VN" sz="2400" b="1">
                <a:latin typeface="Times New Roman" panose="02020603050405020304" pitchFamily="18" charset="0"/>
                <a:cs typeface="Times New Roman" panose="02020603050405020304" pitchFamily="18" charset="0"/>
              </a:rPr>
              <a:t>Khai báo định dạng </a:t>
            </a:r>
            <a:r>
              <a:rPr lang="vi-VN" sz="2400" b="1" smtClean="0">
                <a:latin typeface="Times New Roman" panose="02020603050405020304" pitchFamily="18" charset="0"/>
                <a:cs typeface="Times New Roman" panose="02020603050405020304" pitchFamily="18" charset="0"/>
              </a:rPr>
              <a:t>file và download file: </a:t>
            </a:r>
          </a:p>
          <a:p>
            <a:pPr marL="0" indent="0">
              <a:buNone/>
            </a:pPr>
            <a:r>
              <a:rPr lang="vi-VN" sz="2400" b="1">
                <a:latin typeface="Times New Roman" panose="02020603050405020304" pitchFamily="18" charset="0"/>
                <a:cs typeface="Times New Roman" panose="02020603050405020304" pitchFamily="18" charset="0"/>
              </a:rPr>
              <a:t> </a:t>
            </a:r>
            <a:r>
              <a:rPr lang="vi-VN" sz="2400" b="1" smtClean="0">
                <a:latin typeface="Times New Roman" panose="02020603050405020304" pitchFamily="18" charset="0"/>
                <a:cs typeface="Times New Roman" panose="02020603050405020304" pitchFamily="18" charset="0"/>
              </a:rPr>
              <a:t>   header(‘</a:t>
            </a:r>
            <a:r>
              <a:rPr lang="vi-VN" sz="2400" smtClean="0">
                <a:latin typeface="Times New Roman" panose="02020603050405020304" pitchFamily="18" charset="0"/>
                <a:cs typeface="Times New Roman" panose="02020603050405020304" pitchFamily="18" charset="0"/>
              </a:rPr>
              <a:t>Content-type</a:t>
            </a:r>
            <a:r>
              <a:rPr lang="vi-VN" sz="2400">
                <a:latin typeface="Times New Roman" panose="02020603050405020304" pitchFamily="18" charset="0"/>
                <a:cs typeface="Times New Roman" panose="02020603050405020304" pitchFamily="18" charset="0"/>
              </a:rPr>
              <a:t>: text/javascript</a:t>
            </a:r>
            <a:r>
              <a:rPr lang="vi-VN" sz="2400" b="1" smtClean="0">
                <a:latin typeface="Times New Roman" panose="02020603050405020304" pitchFamily="18" charset="0"/>
                <a:cs typeface="Times New Roman" panose="02020603050405020304" pitchFamily="18" charset="0"/>
              </a:rPr>
              <a:t>’)</a:t>
            </a:r>
          </a:p>
          <a:p>
            <a:pPr marL="0" indent="0">
              <a:buNone/>
            </a:pPr>
            <a:r>
              <a:rPr lang="vi-VN" sz="2400" b="1">
                <a:latin typeface="Times New Roman" panose="02020603050405020304" pitchFamily="18" charset="0"/>
                <a:cs typeface="Times New Roman" panose="02020603050405020304" pitchFamily="18" charset="0"/>
              </a:rPr>
              <a:t> </a:t>
            </a:r>
            <a:r>
              <a:rPr lang="vi-VN" sz="2400" b="1" smtClean="0">
                <a:latin typeface="Times New Roman" panose="02020603050405020304" pitchFamily="18" charset="0"/>
                <a:cs typeface="Times New Roman" panose="02020603050405020304" pitchFamily="18" charset="0"/>
              </a:rPr>
              <a:t>   header(‘</a:t>
            </a:r>
            <a:r>
              <a:rPr lang="vi-VN" sz="2400">
                <a:latin typeface="Times New Roman" panose="02020603050405020304" pitchFamily="18" charset="0"/>
                <a:cs typeface="Times New Roman" panose="02020603050405020304" pitchFamily="18" charset="0"/>
              </a:rPr>
              <a:t>Content-type: application/force-download</a:t>
            </a:r>
            <a:r>
              <a:rPr lang="vi-VN" sz="2400" b="1" smtClean="0">
                <a:latin typeface="Times New Roman" panose="02020603050405020304" pitchFamily="18" charset="0"/>
                <a:cs typeface="Times New Roman" panose="02020603050405020304" pitchFamily="18" charset="0"/>
              </a:rPr>
              <a:t>’);</a:t>
            </a:r>
          </a:p>
          <a:p>
            <a:pPr marL="0" indent="0">
              <a:buNone/>
            </a:pPr>
            <a:r>
              <a:rPr lang="vi-VN" sz="2400" b="1">
                <a:latin typeface="Times New Roman" panose="02020603050405020304" pitchFamily="18" charset="0"/>
                <a:cs typeface="Times New Roman" panose="02020603050405020304" pitchFamily="18" charset="0"/>
              </a:rPr>
              <a:t> </a:t>
            </a:r>
            <a:r>
              <a:rPr lang="vi-VN" sz="2400" b="1" smtClean="0">
                <a:latin typeface="Times New Roman" panose="02020603050405020304" pitchFamily="18" charset="0"/>
                <a:cs typeface="Times New Roman" panose="02020603050405020304" pitchFamily="18" charset="0"/>
              </a:rPr>
              <a:t>   header(‘</a:t>
            </a:r>
            <a:r>
              <a:rPr lang="vi-VN" sz="2400">
                <a:latin typeface="Times New Roman" panose="02020603050405020304" pitchFamily="18" charset="0"/>
                <a:cs typeface="Times New Roman" panose="02020603050405020304" pitchFamily="18" charset="0"/>
              </a:rPr>
              <a:t>Content-Disposition: </a:t>
            </a:r>
            <a:r>
              <a:rPr lang="vi-VN" sz="2400" smtClean="0">
                <a:latin typeface="Times New Roman" panose="02020603050405020304" pitchFamily="18" charset="0"/>
                <a:cs typeface="Times New Roman" panose="02020603050405020304" pitchFamily="18" charset="0"/>
              </a:rPr>
              <a:t>attachment; filename</a:t>
            </a:r>
            <a:r>
              <a:rPr lang="vi-VN" sz="2400">
                <a:latin typeface="Times New Roman" panose="02020603050405020304" pitchFamily="18" charset="0"/>
                <a:cs typeface="Times New Roman" panose="02020603050405020304" pitchFamily="18" charset="0"/>
              </a:rPr>
              <a:t>=\"download.js\"</a:t>
            </a:r>
            <a:r>
              <a:rPr lang="vi-VN" sz="2400" b="1" smtClean="0">
                <a:latin typeface="Times New Roman" panose="02020603050405020304" pitchFamily="18" charset="0"/>
                <a:cs typeface="Times New Roman" panose="02020603050405020304" pitchFamily="18" charset="0"/>
              </a:rPr>
              <a:t>’)</a:t>
            </a:r>
          </a:p>
          <a:p>
            <a:pPr marL="0" indent="0">
              <a:buNone/>
            </a:pPr>
            <a:endParaRPr lang="vi-VN" sz="2400" b="1">
              <a:latin typeface="Times New Roman" panose="02020603050405020304" pitchFamily="18" charset="0"/>
              <a:cs typeface="Times New Roman" panose="02020603050405020304" pitchFamily="18" charset="0"/>
            </a:endParaRPr>
          </a:p>
          <a:p>
            <a:pPr marL="0" indent="0">
              <a:buNone/>
            </a:pPr>
            <a:endParaRPr lang="vi-VN" sz="2400" b="1">
              <a:latin typeface="Times New Roman" panose="02020603050405020304" pitchFamily="18" charset="0"/>
              <a:cs typeface="Times New Roman" panose="02020603050405020304" pitchFamily="18" charset="0"/>
            </a:endParaRPr>
          </a:p>
          <a:p>
            <a:pPr marL="0" indent="0">
              <a:buNone/>
            </a:pPr>
            <a:endParaRPr lang="vi-VN" sz="2400" smtClean="0">
              <a:latin typeface="Times New Roman" panose="02020603050405020304" pitchFamily="18" charset="0"/>
              <a:cs typeface="Times New Roman" panose="02020603050405020304" pitchFamily="18" charset="0"/>
            </a:endParaRPr>
          </a:p>
          <a:p>
            <a:pPr marL="393192" lvl="1" indent="0">
              <a:buNone/>
            </a:pPr>
            <a:r>
              <a:rPr lang="vi-VN">
                <a:latin typeface="Times New Roman" panose="02020603050405020304" pitchFamily="18" charset="0"/>
                <a:cs typeface="Times New Roman" panose="02020603050405020304" pitchFamily="18" charset="0"/>
              </a:rPr>
              <a:t/>
            </a:r>
            <a:br>
              <a:rPr lang="vi-VN">
                <a:latin typeface="Times New Roman" panose="02020603050405020304" pitchFamily="18" charset="0"/>
                <a:cs typeface="Times New Roman" panose="02020603050405020304" pitchFamily="18" charset="0"/>
              </a:rPr>
            </a:b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748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371600"/>
            <a:ext cx="8229600" cy="4953000"/>
          </a:xfrm>
        </p:spPr>
        <p:txBody>
          <a:bodyPr>
            <a:normAutofit/>
          </a:bodyPr>
          <a:lstStyle/>
          <a:p>
            <a:r>
              <a:rPr lang="en-US" sz="2400" b="1">
                <a:latin typeface="Times New Roman" panose="02020603050405020304" pitchFamily="18" charset="0"/>
                <a:cs typeface="Times New Roman" panose="02020603050405020304" pitchFamily="18" charset="0"/>
              </a:rPr>
              <a:t>PHP Filter - </a:t>
            </a:r>
            <a:r>
              <a:rPr lang="en-US" sz="2400" b="1" err="1">
                <a:latin typeface="Times New Roman" panose="02020603050405020304" pitchFamily="18" charset="0"/>
                <a:cs typeface="Times New Roman" panose="02020603050405020304" pitchFamily="18" charset="0"/>
              </a:rPr>
              <a:t>Hàm</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filter_var</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trong</a:t>
            </a:r>
            <a:r>
              <a:rPr lang="en-US" sz="2400" b="1">
                <a:latin typeface="Times New Roman" panose="02020603050405020304" pitchFamily="18" charset="0"/>
                <a:cs typeface="Times New Roman" panose="02020603050405020304" pitchFamily="18" charset="0"/>
              </a:rPr>
              <a:t> PHP</a:t>
            </a:r>
          </a:p>
          <a:p>
            <a:r>
              <a:rPr lang="vi-VN" sz="1600" b="1">
                <a:latin typeface="Times New Roman" panose="02020603050405020304" pitchFamily="18" charset="0"/>
                <a:cs typeface="Times New Roman" panose="02020603050405020304" pitchFamily="18" charset="0"/>
              </a:rPr>
              <a:t>PHP Filters</a:t>
            </a:r>
            <a:r>
              <a:rPr lang="vi-VN" sz="1600">
                <a:latin typeface="Times New Roman" panose="02020603050405020304" pitchFamily="18" charset="0"/>
                <a:cs typeface="Times New Roman" panose="02020603050405020304" pitchFamily="18" charset="0"/>
              </a:rPr>
              <a:t> là một extension được tích hợp sẵn vào thư viện của PHP, đây là một thư viện dùng để kiểm tra tính hợp lệ của dữ liệu (validate data), lọc và xóa đi những ký tự trùng khớp (Sanitizing data</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i="1" err="1" smtClean="0">
                <a:latin typeface="Times New Roman" panose="02020603050405020304" pitchFamily="18" charset="0"/>
                <a:cs typeface="Times New Roman" panose="02020603050405020304" pitchFamily="18" charset="0"/>
              </a:rPr>
              <a:t>Cú</a:t>
            </a:r>
            <a:r>
              <a:rPr lang="en-US" sz="1600" i="1" smtClean="0">
                <a:latin typeface="Times New Roman" panose="02020603050405020304" pitchFamily="18" charset="0"/>
                <a:cs typeface="Times New Roman" panose="02020603050405020304" pitchFamily="18" charset="0"/>
              </a:rPr>
              <a:t> </a:t>
            </a:r>
            <a:r>
              <a:rPr lang="en-US" sz="1600" i="1" err="1" smtClean="0">
                <a:latin typeface="Times New Roman" panose="02020603050405020304" pitchFamily="18" charset="0"/>
                <a:cs typeface="Times New Roman" panose="02020603050405020304" pitchFamily="18" charset="0"/>
              </a:rPr>
              <a:t>pháp</a:t>
            </a:r>
            <a:r>
              <a:rPr lang="en-US" sz="1600" i="1" smtClean="0">
                <a:latin typeface="Times New Roman" panose="02020603050405020304" pitchFamily="18" charset="0"/>
                <a:cs typeface="Times New Roman" panose="02020603050405020304" pitchFamily="18" charset="0"/>
              </a:rPr>
              <a:t> : </a:t>
            </a:r>
            <a:r>
              <a:rPr lang="en-US" sz="1600" b="1" err="1" smtClean="0">
                <a:latin typeface="Times New Roman" panose="02020603050405020304" pitchFamily="18" charset="0"/>
                <a:cs typeface="Times New Roman" panose="02020603050405020304" pitchFamily="18" charset="0"/>
              </a:rPr>
              <a:t>filter_var</a:t>
            </a:r>
            <a:r>
              <a:rPr lang="en-US" sz="1600" b="1">
                <a:latin typeface="Times New Roman" panose="02020603050405020304" pitchFamily="18" charset="0"/>
                <a:cs typeface="Times New Roman" panose="02020603050405020304" pitchFamily="18" charset="0"/>
              </a:rPr>
              <a:t> ( mixed $variable [, </a:t>
            </a:r>
            <a:r>
              <a:rPr lang="en-US" sz="1600" b="1" err="1">
                <a:latin typeface="Times New Roman" panose="02020603050405020304" pitchFamily="18" charset="0"/>
                <a:cs typeface="Times New Roman" panose="02020603050405020304" pitchFamily="18" charset="0"/>
              </a:rPr>
              <a:t>int</a:t>
            </a:r>
            <a:r>
              <a:rPr lang="en-US" sz="1600" b="1">
                <a:latin typeface="Times New Roman" panose="02020603050405020304" pitchFamily="18" charset="0"/>
                <a:cs typeface="Times New Roman" panose="02020603050405020304" pitchFamily="18" charset="0"/>
              </a:rPr>
              <a:t> $filter = FILTER_DEFAULT [, mixed $options ]] )  </a:t>
            </a:r>
            <a:endParaRPr lang="en-US" sz="1600" b="1" smtClean="0">
              <a:latin typeface="Times New Roman" panose="02020603050405020304" pitchFamily="18" charset="0"/>
              <a:cs typeface="Times New Roman" panose="02020603050405020304" pitchFamily="18" charset="0"/>
            </a:endParaRPr>
          </a:p>
          <a:p>
            <a:pPr marL="0" indent="0">
              <a:buNone/>
            </a:pPr>
            <a:endParaRPr lang="en-US" sz="1600" b="1" smtClean="0">
              <a:latin typeface="Times New Roman" panose="02020603050405020304" pitchFamily="18" charset="0"/>
              <a:cs typeface="Times New Roman" panose="02020603050405020304" pitchFamily="18" charset="0"/>
            </a:endParaRPr>
          </a:p>
          <a:p>
            <a:r>
              <a:rPr lang="en-US" sz="1600" i="1" err="1" smtClean="0">
                <a:latin typeface="Times New Roman" panose="02020603050405020304" pitchFamily="18" charset="0"/>
                <a:cs typeface="Times New Roman" panose="02020603050405020304" pitchFamily="18" charset="0"/>
              </a:rPr>
              <a:t>Giải</a:t>
            </a:r>
            <a:r>
              <a:rPr lang="en-US" sz="1600" i="1" smtClean="0">
                <a:latin typeface="Times New Roman" panose="02020603050405020304" pitchFamily="18" charset="0"/>
                <a:cs typeface="Times New Roman" panose="02020603050405020304" pitchFamily="18" charset="0"/>
              </a:rPr>
              <a:t> </a:t>
            </a:r>
            <a:r>
              <a:rPr lang="en-US" sz="1600" i="1" err="1" smtClean="0">
                <a:latin typeface="Times New Roman" panose="02020603050405020304" pitchFamily="18" charset="0"/>
                <a:cs typeface="Times New Roman" panose="02020603050405020304" pitchFamily="18" charset="0"/>
              </a:rPr>
              <a:t>thích</a:t>
            </a:r>
            <a:r>
              <a:rPr lang="en-US" sz="1600" i="1" smtClean="0">
                <a:latin typeface="Times New Roman" panose="02020603050405020304" pitchFamily="18" charset="0"/>
                <a:cs typeface="Times New Roman" panose="02020603050405020304" pitchFamily="18" charset="0"/>
              </a:rPr>
              <a:t>: </a:t>
            </a:r>
          </a:p>
          <a:p>
            <a:r>
              <a:rPr lang="en-US" sz="1600" b="1" err="1" smtClean="0">
                <a:latin typeface="Times New Roman" panose="02020603050405020304" pitchFamily="18" charset="0"/>
                <a:cs typeface="Times New Roman" panose="02020603050405020304" pitchFamily="18" charset="0"/>
              </a:rPr>
              <a:t>filter_var</a:t>
            </a:r>
            <a:r>
              <a:rPr lang="en-US" sz="1600" b="1">
                <a:latin typeface="Times New Roman" panose="02020603050405020304" pitchFamily="18" charset="0"/>
                <a:cs typeface="Times New Roman" panose="02020603050405020304" pitchFamily="18" charset="0"/>
              </a:rPr>
              <a:t> ( mixed $</a:t>
            </a:r>
            <a:r>
              <a:rPr lang="en-US" sz="1600" b="1" err="1">
                <a:latin typeface="Times New Roman" panose="02020603050405020304" pitchFamily="18" charset="0"/>
                <a:cs typeface="Times New Roman" panose="02020603050405020304" pitchFamily="18" charset="0"/>
              </a:rPr>
              <a:t>noi_dung_can_kiem_tra</a:t>
            </a:r>
            <a:r>
              <a:rPr lang="en-US" sz="1600" b="1">
                <a:latin typeface="Times New Roman" panose="02020603050405020304" pitchFamily="18" charset="0"/>
                <a:cs typeface="Times New Roman" panose="02020603050405020304" pitchFamily="18" charset="0"/>
              </a:rPr>
              <a:t> [, </a:t>
            </a:r>
            <a:r>
              <a:rPr lang="en-US" sz="1600" b="1" err="1">
                <a:latin typeface="Times New Roman" panose="02020603050405020304" pitchFamily="18" charset="0"/>
                <a:cs typeface="Times New Roman" panose="02020603050405020304" pitchFamily="18" charset="0"/>
              </a:rPr>
              <a:t>int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kieu_kiem_tra</a:t>
            </a:r>
            <a:r>
              <a:rPr lang="en-US" sz="1600" b="1">
                <a:latin typeface="Times New Roman" panose="02020603050405020304" pitchFamily="18" charset="0"/>
                <a:cs typeface="Times New Roman" panose="02020603050405020304" pitchFamily="18" charset="0"/>
              </a:rPr>
              <a:t> = FILTER_DEFAULT [, mixed $</a:t>
            </a:r>
            <a:r>
              <a:rPr lang="en-US" sz="1600" b="1" err="1">
                <a:latin typeface="Times New Roman" panose="02020603050405020304" pitchFamily="18" charset="0"/>
                <a:cs typeface="Times New Roman" panose="02020603050405020304" pitchFamily="18" charset="0"/>
              </a:rPr>
              <a:t>tuy_chinh</a:t>
            </a:r>
            <a:r>
              <a:rPr lang="en-US" sz="1600" b="1">
                <a:latin typeface="Times New Roman" panose="02020603050405020304" pitchFamily="18" charset="0"/>
                <a:cs typeface="Times New Roman" panose="02020603050405020304" pitchFamily="18" charset="0"/>
              </a:rPr>
              <a:t> ]] </a:t>
            </a:r>
            <a:r>
              <a:rPr lang="en-US" sz="1600" b="1"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90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627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066800"/>
            <a:ext cx="8229600" cy="5257800"/>
          </a:xfrm>
        </p:spPr>
        <p:txBody>
          <a:bodyPr>
            <a:normAutofit/>
          </a:bodyPr>
          <a:lstStyle/>
          <a:p>
            <a:r>
              <a:rPr lang="vi-VN" sz="1600" smtClean="0">
                <a:latin typeface="Times New Roman" panose="02020603050405020304" pitchFamily="18" charset="0"/>
                <a:cs typeface="Times New Roman" panose="02020603050405020304" pitchFamily="18" charset="0"/>
              </a:rPr>
              <a:t>Về kiểu dữ liệu kiểm tra trong hàm </a:t>
            </a:r>
            <a:r>
              <a:rPr lang="vi-VN" sz="1600" b="1" smtClean="0">
                <a:latin typeface="Times New Roman" panose="02020603050405020304" pitchFamily="18" charset="0"/>
                <a:cs typeface="Times New Roman" panose="02020603050405020304" pitchFamily="18" charset="0"/>
              </a:rPr>
              <a:t>filter_var</a:t>
            </a:r>
            <a:r>
              <a:rPr lang="en-US" sz="1600" b="1" smtClean="0">
                <a:latin typeface="Times New Roman" panose="02020603050405020304" pitchFamily="18" charset="0"/>
                <a:cs typeface="Times New Roman" panose="02020603050405020304" pitchFamily="18" charset="0"/>
              </a:rPr>
              <a:t>(</a:t>
            </a:r>
            <a:r>
              <a:rPr lang="en-US" sz="1600" smtClean="0">
                <a:latin typeface="Times New Roman" panose="02020603050405020304" pitchFamily="18" charset="0"/>
                <a:cs typeface="Times New Roman" panose="02020603050405020304" pitchFamily="18" charset="0"/>
              </a:rPr>
              <a:t>Validation</a:t>
            </a:r>
            <a:r>
              <a:rPr lang="en-US" sz="1600" b="1"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tham khảo bảng dưới đây</a:t>
            </a:r>
            <a:r>
              <a:rPr lang="en-US" sz="1600" smtClean="0">
                <a:latin typeface="Times New Roman" panose="02020603050405020304" pitchFamily="18" charset="0"/>
                <a:cs typeface="Times New Roman" panose="02020603050405020304" pitchFamily="18" charset="0"/>
              </a:rPr>
              <a:t>:</a:t>
            </a:r>
          </a:p>
          <a:p>
            <a:endParaRPr lang="en-US" sz="1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20238809"/>
              </p:ext>
            </p:extLst>
          </p:nvPr>
        </p:nvGraphicFramePr>
        <p:xfrm>
          <a:off x="304800" y="1371600"/>
          <a:ext cx="8610600" cy="6248400"/>
        </p:xfrm>
        <a:graphic>
          <a:graphicData uri="http://schemas.openxmlformats.org/drawingml/2006/table">
            <a:tbl>
              <a:tblPr firstRow="1" bandRow="1">
                <a:tableStyleId>{5C22544A-7EE6-4342-B048-85BDC9FD1C3A}</a:tableStyleId>
              </a:tblPr>
              <a:tblGrid>
                <a:gridCol w="2362200"/>
                <a:gridCol w="1066800"/>
                <a:gridCol w="914400"/>
                <a:gridCol w="685800"/>
                <a:gridCol w="3581400"/>
              </a:tblGrid>
              <a:tr h="0">
                <a:tc>
                  <a:txBody>
                    <a:bodyPr/>
                    <a:lstStyle/>
                    <a:p>
                      <a:r>
                        <a:rPr kumimoji="0" lang="en-US" sz="1100" b="1" i="0" kern="1200" smtClean="0">
                          <a:solidFill>
                            <a:schemeClr val="lt1"/>
                          </a:solidFill>
                          <a:effectLst/>
                          <a:latin typeface="Times New Roman" panose="02020603050405020304" pitchFamily="18" charset="0"/>
                          <a:ea typeface="+mn-ea"/>
                          <a:cs typeface="Times New Roman" panose="02020603050405020304" pitchFamily="18" charset="0"/>
                        </a:rPr>
                        <a:t>ID</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1" i="0" kern="1200" smtClean="0">
                          <a:solidFill>
                            <a:schemeClr val="lt1"/>
                          </a:solidFill>
                          <a:effectLst/>
                          <a:latin typeface="Times New Roman" panose="02020603050405020304" pitchFamily="18" charset="0"/>
                          <a:ea typeface="+mn-ea"/>
                          <a:cs typeface="Times New Roman" panose="02020603050405020304" pitchFamily="18" charset="0"/>
                        </a:rPr>
                        <a:t>Name</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1" i="0" kern="1200" smtClean="0">
                          <a:solidFill>
                            <a:schemeClr val="lt1"/>
                          </a:solidFill>
                          <a:effectLst/>
                          <a:latin typeface="Times New Roman" panose="02020603050405020304" pitchFamily="18" charset="0"/>
                          <a:ea typeface="+mn-ea"/>
                          <a:cs typeface="Times New Roman" panose="02020603050405020304" pitchFamily="18" charset="0"/>
                        </a:rPr>
                        <a:t>Options</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1" i="0" kern="1200" smtClean="0">
                          <a:solidFill>
                            <a:schemeClr val="lt1"/>
                          </a:solidFill>
                          <a:effectLst/>
                          <a:latin typeface="Times New Roman" panose="02020603050405020304" pitchFamily="18" charset="0"/>
                          <a:ea typeface="+mn-ea"/>
                          <a:cs typeface="Times New Roman" panose="02020603050405020304" pitchFamily="18" charset="0"/>
                        </a:rPr>
                        <a:t>Flags</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1" i="0" kern="1200" smtClean="0">
                          <a:solidFill>
                            <a:schemeClr val="lt1"/>
                          </a:solidFill>
                          <a:effectLst/>
                          <a:latin typeface="Times New Roman" panose="02020603050405020304" pitchFamily="18" charset="0"/>
                          <a:ea typeface="+mn-ea"/>
                          <a:cs typeface="Times New Roman" panose="02020603050405020304" pitchFamily="18" charset="0"/>
                        </a:rPr>
                        <a:t>Description</a:t>
                      </a:r>
                      <a:endParaRPr lang="en-US" sz="1100">
                        <a:latin typeface="Times New Roman" panose="02020603050405020304" pitchFamily="18" charset="0"/>
                        <a:cs typeface="Times New Roman" panose="02020603050405020304" pitchFamily="18" charset="0"/>
                      </a:endParaRPr>
                    </a:p>
                  </a:txBody>
                  <a:tcPr/>
                </a:tc>
              </a:tr>
              <a:tr h="1153160">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FILTER_VALIDATE_BOOLEAN</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boolean</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100">
                        <a:latin typeface="Times New Roman" panose="02020603050405020304" pitchFamily="18" charset="0"/>
                        <a:cs typeface="Times New Roman" panose="02020603050405020304" pitchFamily="18" charset="0"/>
                      </a:endParaRPr>
                    </a:p>
                  </a:txBody>
                  <a:tcPr/>
                </a:tc>
                <a:tc>
                  <a:txBody>
                    <a:bodyPr/>
                    <a:lstStyle/>
                    <a:p>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FILTER_NULL_ON_FAILURE</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vi-VN" sz="1100" b="0" i="0" kern="1200" smtClean="0">
                          <a:solidFill>
                            <a:schemeClr val="dk1"/>
                          </a:solidFill>
                          <a:effectLst/>
                          <a:latin typeface="Times New Roman" panose="02020603050405020304" pitchFamily="18" charset="0"/>
                          <a:ea typeface="+mn-ea"/>
                          <a:cs typeface="Times New Roman" panose="02020603050405020304" pitchFamily="18" charset="0"/>
                        </a:rPr>
                        <a:t>Trả về TRUE cho dữ liệu kiểm tra mang giá trị "1", "true", "on" và "yes". Trả về FALSE trong các trường hợp khác.</a:t>
                      </a:r>
                      <a:r>
                        <a:rPr lang="vi-VN" sz="1100" smtClean="0">
                          <a:latin typeface="Times New Roman" panose="02020603050405020304" pitchFamily="18" charset="0"/>
                          <a:cs typeface="Times New Roman" panose="02020603050405020304" pitchFamily="18" charset="0"/>
                        </a:rPr>
                        <a:t/>
                      </a:r>
                      <a:br>
                        <a:rPr lang="vi-VN" sz="1100" smtClean="0">
                          <a:latin typeface="Times New Roman" panose="02020603050405020304" pitchFamily="18" charset="0"/>
                          <a:cs typeface="Times New Roman" panose="02020603050405020304" pitchFamily="18" charset="0"/>
                        </a:rPr>
                      </a:br>
                      <a:r>
                        <a:rPr kumimoji="0" lang="vi-VN" sz="1100" b="0" i="0" kern="1200" smtClean="0">
                          <a:solidFill>
                            <a:schemeClr val="dk1"/>
                          </a:solidFill>
                          <a:effectLst/>
                          <a:latin typeface="Times New Roman" panose="02020603050405020304" pitchFamily="18" charset="0"/>
                          <a:ea typeface="+mn-ea"/>
                          <a:cs typeface="Times New Roman" panose="02020603050405020304" pitchFamily="18" charset="0"/>
                        </a:rPr>
                        <a:t>Nếu cờ hiệu FILTER_NULL_ON_FAILURE được thiết lập, FALSE sẽ được trả về cho các giá trị "0", "false", "off", "no", và "", Trả về NULL cho tất cả các giá trị không phải là giá trị luận lý (boolean).</a:t>
                      </a:r>
                      <a:endPar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endParaRPr>
                    </a:p>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Kiểm tra</a:t>
                      </a:r>
                      <a:r>
                        <a:rPr kumimoji="0" lang="en-US" sz="1100" b="0" i="0" kern="1200" baseline="0" smtClean="0">
                          <a:solidFill>
                            <a:schemeClr val="dk1"/>
                          </a:solidFill>
                          <a:effectLst/>
                          <a:latin typeface="Times New Roman" panose="02020603050405020304" pitchFamily="18" charset="0"/>
                          <a:ea typeface="+mn-ea"/>
                          <a:cs typeface="Times New Roman" panose="02020603050405020304" pitchFamily="18" charset="0"/>
                        </a:rPr>
                        <a:t> xem có phải dạn boolean</a:t>
                      </a:r>
                      <a:endParaRPr lang="en-US" sz="1100">
                        <a:latin typeface="Times New Roman" panose="02020603050405020304" pitchFamily="18" charset="0"/>
                        <a:cs typeface="Times New Roman" panose="02020603050405020304" pitchFamily="18" charset="0"/>
                      </a:endParaRPr>
                    </a:p>
                  </a:txBody>
                  <a:tcPr/>
                </a:tc>
              </a:tr>
              <a:tr h="370840">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FILTER_VALIDATE_EMAIL</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validate_email</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100">
                        <a:latin typeface="Times New Roman" panose="02020603050405020304" pitchFamily="18" charset="0"/>
                        <a:cs typeface="Times New Roman" panose="02020603050405020304" pitchFamily="18" charset="0"/>
                      </a:endParaRPr>
                    </a:p>
                  </a:txBody>
                  <a:tcPr/>
                </a:tc>
                <a:tc>
                  <a:txBody>
                    <a:bodyPr/>
                    <a:lstStyle/>
                    <a:p>
                      <a:endParaRPr lang="en-US" sz="1100">
                        <a:latin typeface="Times New Roman" panose="02020603050405020304" pitchFamily="18" charset="0"/>
                        <a:cs typeface="Times New Roman" panose="02020603050405020304" pitchFamily="18" charset="0"/>
                      </a:endParaRPr>
                    </a:p>
                  </a:txBody>
                  <a:tcPr/>
                </a:tc>
                <a:tc>
                  <a:txBody>
                    <a:bodyPr/>
                    <a:lstStyle/>
                    <a:p>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Kiểm</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tra</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email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có</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hợp</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lệ</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hay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không</a:t>
                      </a:r>
                      <a:endParaRPr lang="en-US" sz="1100">
                        <a:latin typeface="Times New Roman" panose="02020603050405020304" pitchFamily="18" charset="0"/>
                        <a:cs typeface="Times New Roman" panose="02020603050405020304" pitchFamily="18" charset="0"/>
                      </a:endParaRPr>
                    </a:p>
                  </a:txBody>
                  <a:tcPr/>
                </a:tc>
              </a:tr>
              <a:tr h="370840">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FILTER_VALIDATE_FLOAT</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"float"</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decimal</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FILTER_FLAG_ALLOW_THOUSAND</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Kiểm</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tra</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có</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phải</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kiểu</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số</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thực</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không</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100">
                        <a:latin typeface="Times New Roman" panose="02020603050405020304" pitchFamily="18" charset="0"/>
                        <a:cs typeface="Times New Roman" panose="02020603050405020304" pitchFamily="18" charset="0"/>
                      </a:endParaRPr>
                    </a:p>
                  </a:txBody>
                  <a:tcPr/>
                </a:tc>
              </a:tr>
              <a:tr h="370840">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FILTER_VALIDATE_INT</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int</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min_range</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r>
                        <a:rPr lang="en-US" sz="1100" smtClean="0">
                          <a:latin typeface="Times New Roman" panose="02020603050405020304" pitchFamily="18" charset="0"/>
                          <a:cs typeface="Times New Roman" panose="02020603050405020304" pitchFamily="18" charset="0"/>
                        </a:rPr>
                        <a:t/>
                      </a:r>
                      <a:br>
                        <a:rPr lang="en-US" sz="1100" smtClean="0">
                          <a:latin typeface="Times New Roman" panose="02020603050405020304" pitchFamily="18" charset="0"/>
                          <a:cs typeface="Times New Roman" panose="02020603050405020304" pitchFamily="18" charset="0"/>
                        </a:rPr>
                      </a:b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max_range</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FILTER_FLAG_ALLOW_OCTAL,</a:t>
                      </a:r>
                      <a:r>
                        <a:rPr lang="en-US" sz="1100" smtClean="0">
                          <a:latin typeface="Times New Roman" panose="02020603050405020304" pitchFamily="18" charset="0"/>
                          <a:cs typeface="Times New Roman" panose="02020603050405020304" pitchFamily="18" charset="0"/>
                        </a:rPr>
                        <a:t/>
                      </a:r>
                      <a:br>
                        <a:rPr lang="en-US" sz="1100" smtClean="0">
                          <a:latin typeface="Times New Roman" panose="02020603050405020304" pitchFamily="18" charset="0"/>
                          <a:cs typeface="Times New Roman" panose="02020603050405020304" pitchFamily="18" charset="0"/>
                        </a:rPr>
                      </a:b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FILTER_FLAG_ALLOW_HEX</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vi-VN" sz="1100" b="0" i="0" kern="1200" smtClean="0">
                          <a:solidFill>
                            <a:schemeClr val="dk1"/>
                          </a:solidFill>
                          <a:effectLst/>
                          <a:latin typeface="Times New Roman" panose="02020603050405020304" pitchFamily="18" charset="0"/>
                          <a:ea typeface="+mn-ea"/>
                          <a:cs typeface="Times New Roman" panose="02020603050405020304" pitchFamily="18" charset="0"/>
                        </a:rPr>
                        <a:t>Kiểm tra có phải là số nguyên không. Có thể dùng options để giới hạn kiểm tra xem có nằm trong vùng min - max hay không</a:t>
                      </a:r>
                      <a:endParaRPr lang="en-US" sz="1100">
                        <a:latin typeface="Times New Roman" panose="02020603050405020304" pitchFamily="18" charset="0"/>
                        <a:cs typeface="Times New Roman" panose="02020603050405020304" pitchFamily="18" charset="0"/>
                      </a:endParaRPr>
                    </a:p>
                  </a:txBody>
                  <a:tcPr/>
                </a:tc>
              </a:tr>
              <a:tr h="1173480">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FILTER_VALIDATE_URL</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r>
                        <a:rPr kumimoji="0" lang="en-US" sz="1100" b="0" i="0" kern="1200" err="1" smtClean="0">
                          <a:solidFill>
                            <a:schemeClr val="dk1"/>
                          </a:solidFill>
                          <a:effectLst/>
                          <a:latin typeface="Times New Roman" panose="02020603050405020304" pitchFamily="18" charset="0"/>
                          <a:ea typeface="+mn-ea"/>
                          <a:cs typeface="Times New Roman" panose="02020603050405020304" pitchFamily="18" charset="0"/>
                        </a:rPr>
                        <a:t>validate_url</a:t>
                      </a: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100">
                        <a:latin typeface="Times New Roman" panose="02020603050405020304" pitchFamily="18" charset="0"/>
                        <a:cs typeface="Times New Roman" panose="02020603050405020304" pitchFamily="18" charset="0"/>
                      </a:endParaRPr>
                    </a:p>
                  </a:txBody>
                  <a:tcPr/>
                </a:tc>
                <a:tc>
                  <a:txBody>
                    <a:bodyPr/>
                    <a:lstStyle/>
                    <a:p>
                      <a:endParaRPr lang="en-US" sz="1100">
                        <a:latin typeface="Times New Roman" panose="02020603050405020304" pitchFamily="18" charset="0"/>
                        <a:cs typeface="Times New Roman" panose="02020603050405020304" pitchFamily="18" charset="0"/>
                      </a:endParaRPr>
                    </a:p>
                  </a:txBody>
                  <a:tcPr/>
                </a:tc>
                <a:tc>
                  <a:txBody>
                    <a:bodyPr/>
                    <a:lstStyle/>
                    <a:p>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FILTER_FLAG_PATH_REQUIRED,</a:t>
                      </a:r>
                      <a:r>
                        <a:rPr lang="en-US" sz="1100" smtClean="0">
                          <a:latin typeface="Times New Roman" panose="02020603050405020304" pitchFamily="18" charset="0"/>
                          <a:cs typeface="Times New Roman" panose="02020603050405020304" pitchFamily="18" charset="0"/>
                        </a:rPr>
                        <a:t/>
                      </a:r>
                      <a:br>
                        <a:rPr lang="en-US" sz="1100" smtClean="0">
                          <a:latin typeface="Times New Roman" panose="02020603050405020304" pitchFamily="18" charset="0"/>
                          <a:cs typeface="Times New Roman" panose="02020603050405020304" pitchFamily="18" charset="0"/>
                        </a:rPr>
                      </a:br>
                      <a:r>
                        <a:rPr kumimoji="0" lang="en-US" sz="1100" b="0" i="0" kern="1200" smtClean="0">
                          <a:solidFill>
                            <a:schemeClr val="dk1"/>
                          </a:solidFill>
                          <a:effectLst/>
                          <a:latin typeface="Times New Roman" panose="02020603050405020304" pitchFamily="18" charset="0"/>
                          <a:ea typeface="+mn-ea"/>
                          <a:cs typeface="Times New Roman" panose="02020603050405020304" pitchFamily="18" charset="0"/>
                        </a:rPr>
                        <a:t>FILTER_FLAG_QUERY_REQUIRED</a:t>
                      </a:r>
                      <a:endParaRPr lang="en-US" sz="1100">
                        <a:latin typeface="Times New Roman" panose="02020603050405020304" pitchFamily="18" charset="0"/>
                        <a:cs typeface="Times New Roman" panose="02020603050405020304" pitchFamily="18" charset="0"/>
                      </a:endParaRPr>
                    </a:p>
                  </a:txBody>
                  <a:tcPr/>
                </a:tc>
                <a:tc>
                  <a:txBody>
                    <a:bodyPr/>
                    <a:lstStyle/>
                    <a:p>
                      <a:r>
                        <a:rPr kumimoji="0" lang="vi-VN" sz="1100" b="0" i="0" kern="1200" smtClean="0">
                          <a:solidFill>
                            <a:schemeClr val="dk1"/>
                          </a:solidFill>
                          <a:effectLst/>
                          <a:latin typeface="Times New Roman" panose="02020603050405020304" pitchFamily="18" charset="0"/>
                          <a:ea typeface="+mn-ea"/>
                          <a:cs typeface="Times New Roman" panose="02020603050405020304" pitchFamily="18" charset="0"/>
                        </a:rPr>
                        <a:t>Kiểm tra có phải 1 URL hợp lệ không (Theo chuẩn ở</a:t>
                      </a:r>
                      <a:r>
                        <a:rPr kumimoji="0" lang="vi-VN" sz="1100" b="0" i="0" u="none" strike="noStrike" kern="1200" smtClean="0">
                          <a:solidFill>
                            <a:schemeClr val="dk1"/>
                          </a:solidFill>
                          <a:effectLst/>
                          <a:latin typeface="Times New Roman" panose="02020603050405020304" pitchFamily="18" charset="0"/>
                          <a:ea typeface="+mn-ea"/>
                          <a:cs typeface="Times New Roman" panose="02020603050405020304" pitchFamily="18" charset="0"/>
                          <a:hlinkClick r:id="rId2"/>
                        </a:rPr>
                        <a:t>http://www.faqs.org/rfcs/rfc2396</a:t>
                      </a:r>
                      <a:r>
                        <a:rPr kumimoji="0" lang="vi-VN" sz="1100" b="0" i="0" kern="1200" smtClean="0">
                          <a:solidFill>
                            <a:schemeClr val="dk1"/>
                          </a:solidFill>
                          <a:effectLst/>
                          <a:latin typeface="Times New Roman" panose="02020603050405020304" pitchFamily="18" charset="0"/>
                          <a:ea typeface="+mn-ea"/>
                          <a:cs typeface="Times New Roman" panose="02020603050405020304" pitchFamily="18" charset="0"/>
                        </a:rPr>
                        <a:t>), Lưu ý là chỉ kiểm tra hợp lệ khi URL chứa các ký tự ASCII. Bất kỳ ký tự unicode nào có trong URL sẽ dẫn đến việc trả về false</a:t>
                      </a:r>
                      <a:endParaRPr lang="en-US" sz="11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26761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19200"/>
            <a:ext cx="8229600" cy="5105400"/>
          </a:xfrm>
        </p:spPr>
        <p:txBody>
          <a:bodyPr>
            <a:normAutofit/>
          </a:bodyPr>
          <a:lstStyle/>
          <a:p>
            <a:r>
              <a:rPr lang="vi-VN" sz="1600">
                <a:latin typeface="Times New Roman" panose="02020603050405020304" pitchFamily="18" charset="0"/>
                <a:cs typeface="Times New Roman" panose="02020603050405020304" pitchFamily="18" charset="0"/>
              </a:rPr>
              <a:t>Về kiểu dữ liệu kiểm tra trong hàm </a:t>
            </a:r>
            <a:r>
              <a:rPr lang="vi-VN" sz="1600" b="1" smtClean="0">
                <a:latin typeface="Times New Roman" panose="02020603050405020304" pitchFamily="18" charset="0"/>
                <a:cs typeface="Times New Roman" panose="02020603050405020304" pitchFamily="18" charset="0"/>
              </a:rPr>
              <a:t>filter_var</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(Sanitization</a:t>
            </a:r>
            <a:r>
              <a:rPr lang="en-US" sz="1600" b="1" smtClean="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tham </a:t>
            </a:r>
            <a:r>
              <a:rPr lang="vi-VN" sz="1600">
                <a:latin typeface="Times New Roman" panose="02020603050405020304" pitchFamily="18" charset="0"/>
                <a:cs typeface="Times New Roman" panose="02020603050405020304" pitchFamily="18" charset="0"/>
              </a:rPr>
              <a:t>khảo bảng </a:t>
            </a:r>
            <a:r>
              <a:rPr lang="vi-VN" sz="1600" smtClean="0">
                <a:latin typeface="Times New Roman" panose="02020603050405020304" pitchFamily="18" charset="0"/>
                <a:cs typeface="Times New Roman" panose="02020603050405020304" pitchFamily="18" charset="0"/>
              </a:rPr>
              <a:t>dưới</a:t>
            </a:r>
            <a:endParaRPr lang="en-US" sz="1600" smtClean="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75371212"/>
              </p:ext>
            </p:extLst>
          </p:nvPr>
        </p:nvGraphicFramePr>
        <p:xfrm>
          <a:off x="457200" y="1676400"/>
          <a:ext cx="8305800" cy="4140200"/>
        </p:xfrm>
        <a:graphic>
          <a:graphicData uri="http://schemas.openxmlformats.org/drawingml/2006/table">
            <a:tbl>
              <a:tblPr firstRow="1" bandRow="1">
                <a:tableStyleId>{5C22544A-7EE6-4342-B048-85BDC9FD1C3A}</a:tableStyleId>
              </a:tblPr>
              <a:tblGrid>
                <a:gridCol w="2362200"/>
                <a:gridCol w="1219200"/>
                <a:gridCol w="762000"/>
                <a:gridCol w="533400"/>
                <a:gridCol w="3429000"/>
              </a:tblGrid>
              <a:tr h="370840">
                <a:tc>
                  <a:txBody>
                    <a:bodyPr/>
                    <a:lstStyle/>
                    <a:p>
                      <a:r>
                        <a:rPr lang="en-US" sz="1200" smtClean="0">
                          <a:latin typeface="Times New Roman" panose="02020603050405020304" pitchFamily="18" charset="0"/>
                          <a:cs typeface="Times New Roman" panose="02020603050405020304" pitchFamily="18" charset="0"/>
                        </a:rPr>
                        <a:t>ID</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1" i="0" kern="1200" smtClean="0">
                          <a:solidFill>
                            <a:schemeClr val="lt1"/>
                          </a:solidFill>
                          <a:effectLst/>
                          <a:latin typeface="Times New Roman" panose="02020603050405020304" pitchFamily="18" charset="0"/>
                          <a:ea typeface="+mn-ea"/>
                          <a:cs typeface="Times New Roman" panose="02020603050405020304" pitchFamily="18" charset="0"/>
                        </a:rPr>
                        <a:t>Name</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1" i="0" kern="1200" smtClean="0">
                          <a:solidFill>
                            <a:schemeClr val="lt1"/>
                          </a:solidFill>
                          <a:effectLst/>
                          <a:latin typeface="Times New Roman" panose="02020603050405020304" pitchFamily="18" charset="0"/>
                          <a:ea typeface="+mn-ea"/>
                          <a:cs typeface="Times New Roman" panose="02020603050405020304" pitchFamily="18" charset="0"/>
                        </a:rPr>
                        <a:t>Options</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1" i="0" kern="1200" smtClean="0">
                          <a:solidFill>
                            <a:schemeClr val="lt1"/>
                          </a:solidFill>
                          <a:effectLst/>
                          <a:latin typeface="Times New Roman" panose="02020603050405020304" pitchFamily="18" charset="0"/>
                          <a:ea typeface="+mn-ea"/>
                          <a:cs typeface="Times New Roman" panose="02020603050405020304" pitchFamily="18" charset="0"/>
                        </a:rPr>
                        <a:t>Flags</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1" i="0" kern="1200" smtClean="0">
                          <a:solidFill>
                            <a:schemeClr val="lt1"/>
                          </a:solidFill>
                          <a:effectLst/>
                          <a:latin typeface="Times New Roman" panose="02020603050405020304" pitchFamily="18" charset="0"/>
                          <a:ea typeface="+mn-ea"/>
                          <a:cs typeface="Times New Roman" panose="02020603050405020304" pitchFamily="18" charset="0"/>
                        </a:rPr>
                        <a:t>Description</a:t>
                      </a:r>
                      <a:endParaRPr lang="en-US" sz="1200">
                        <a:latin typeface="Times New Roman" panose="02020603050405020304" pitchFamily="18" charset="0"/>
                        <a:cs typeface="Times New Roman" panose="02020603050405020304" pitchFamily="18" charset="0"/>
                      </a:endParaRPr>
                    </a:p>
                  </a:txBody>
                  <a:tcPr/>
                </a:tc>
              </a:tr>
              <a:tr h="370840">
                <a:tc>
                  <a:txBody>
                    <a:bodyPr/>
                    <a:lstStyle/>
                    <a:p>
                      <a:r>
                        <a:rPr kumimoji="0" lang="en-US" sz="1200" b="1" i="0" kern="1200" smtClean="0">
                          <a:solidFill>
                            <a:schemeClr val="dk1"/>
                          </a:solidFill>
                          <a:effectLst/>
                          <a:latin typeface="Times New Roman" panose="02020603050405020304" pitchFamily="18" charset="0"/>
                          <a:ea typeface="+mn-ea"/>
                          <a:cs typeface="Times New Roman" panose="02020603050405020304" pitchFamily="18" charset="0"/>
                        </a:rPr>
                        <a:t>FILTER_SANITIZE_EMAIL</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0" i="0" kern="1200" smtClean="0">
                          <a:solidFill>
                            <a:schemeClr val="dk1"/>
                          </a:solidFill>
                          <a:effectLst/>
                          <a:latin typeface="Times New Roman" panose="02020603050405020304" pitchFamily="18" charset="0"/>
                          <a:ea typeface="+mn-ea"/>
                          <a:cs typeface="Times New Roman" panose="02020603050405020304" pitchFamily="18" charset="0"/>
                        </a:rPr>
                        <a:t>"email"</a:t>
                      </a:r>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b="0" i="0" kern="1200" smtClean="0">
                          <a:solidFill>
                            <a:schemeClr val="dk1"/>
                          </a:solidFill>
                          <a:effectLst/>
                          <a:latin typeface="Times New Roman" panose="02020603050405020304" pitchFamily="18" charset="0"/>
                          <a:ea typeface="+mn-ea"/>
                          <a:cs typeface="Times New Roman" panose="02020603050405020304" pitchFamily="18" charset="0"/>
                        </a:rPr>
                        <a:t>Loại bỏ các kí tự không cần thiết trong một địa chỉ Email</a:t>
                      </a:r>
                    </a:p>
                    <a:p>
                      <a:endParaRPr lang="en-US" sz="1200">
                        <a:latin typeface="Times New Roman" panose="02020603050405020304" pitchFamily="18" charset="0"/>
                        <a:cs typeface="Times New Roman" panose="02020603050405020304" pitchFamily="18" charset="0"/>
                      </a:endParaRPr>
                    </a:p>
                  </a:txBody>
                  <a:tcPr/>
                </a:tc>
              </a:tr>
              <a:tr h="665480">
                <a:tc>
                  <a:txBody>
                    <a:bodyPr/>
                    <a:lstStyle/>
                    <a:p>
                      <a:r>
                        <a:rPr kumimoji="0" lang="en-US" sz="1200" b="1" i="0" kern="1200" smtClean="0">
                          <a:solidFill>
                            <a:schemeClr val="dk1"/>
                          </a:solidFill>
                          <a:effectLst/>
                          <a:latin typeface="Times New Roman" panose="02020603050405020304" pitchFamily="18" charset="0"/>
                          <a:ea typeface="+mn-ea"/>
                          <a:cs typeface="Times New Roman" panose="02020603050405020304" pitchFamily="18" charset="0"/>
                        </a:rPr>
                        <a:t>FILTER_SANITIZE_STRING</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0" i="0" kern="1200" smtClean="0">
                          <a:solidFill>
                            <a:schemeClr val="dk1"/>
                          </a:solidFill>
                          <a:effectLst/>
                          <a:latin typeface="Times New Roman" panose="02020603050405020304" pitchFamily="18" charset="0"/>
                          <a:ea typeface="+mn-ea"/>
                          <a:cs typeface="Times New Roman" panose="02020603050405020304" pitchFamily="18" charset="0"/>
                        </a:rPr>
                        <a:t>"string"</a:t>
                      </a:r>
                      <a:endParaRPr lang="en-US" sz="1200" b="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r>
                        <a:rPr lang="en-US" sz="1200" err="1" smtClean="0">
                          <a:latin typeface="Times New Roman" panose="02020603050405020304" pitchFamily="18" charset="0"/>
                          <a:cs typeface="Times New Roman" panose="02020603050405020304" pitchFamily="18" charset="0"/>
                        </a:rPr>
                        <a:t>Loại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bỏ</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các</a:t>
                      </a:r>
                      <a:r>
                        <a:rPr lang="en-US" sz="1200" baseline="0" smtClean="0">
                          <a:latin typeface="Times New Roman" panose="02020603050405020304" pitchFamily="18" charset="0"/>
                          <a:cs typeface="Times New Roman" panose="02020603050405020304" pitchFamily="18" charset="0"/>
                        </a:rPr>
                        <a:t> tag html </a:t>
                      </a:r>
                      <a:r>
                        <a:rPr lang="en-US" sz="1200" baseline="0" err="1" smtClean="0">
                          <a:latin typeface="Times New Roman" panose="02020603050405020304" pitchFamily="18" charset="0"/>
                          <a:cs typeface="Times New Roman" panose="02020603050405020304" pitchFamily="18" charset="0"/>
                        </a:rPr>
                        <a:t>hoặc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mã</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hóa</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kí</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tự</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đặc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biệt</a:t>
                      </a:r>
                      <a:endParaRPr lang="en-US" sz="1200">
                        <a:latin typeface="Times New Roman" panose="02020603050405020304" pitchFamily="18" charset="0"/>
                        <a:cs typeface="Times New Roman" panose="02020603050405020304" pitchFamily="18" charset="0"/>
                      </a:endParaRPr>
                    </a:p>
                  </a:txBody>
                  <a:tcPr/>
                </a:tc>
              </a:tr>
              <a:tr h="370840">
                <a:tc>
                  <a:txBody>
                    <a:bodyPr/>
                    <a:lstStyle/>
                    <a:p>
                      <a:r>
                        <a:rPr kumimoji="0" lang="en-US" sz="1200" b="1" i="0" kern="1200" smtClean="0">
                          <a:solidFill>
                            <a:schemeClr val="dk1"/>
                          </a:solidFill>
                          <a:effectLst/>
                          <a:latin typeface="Times New Roman" panose="02020603050405020304" pitchFamily="18" charset="0"/>
                          <a:ea typeface="+mn-ea"/>
                          <a:cs typeface="Times New Roman" panose="02020603050405020304" pitchFamily="18" charset="0"/>
                        </a:rPr>
                        <a:t>FILTER_SANITIZE_URL</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0" i="0" kern="1200" smtClean="0">
                          <a:solidFill>
                            <a:schemeClr val="dk1"/>
                          </a:solidFill>
                          <a:effectLst/>
                          <a:latin typeface="Times New Roman" panose="02020603050405020304" pitchFamily="18" charset="0"/>
                          <a:ea typeface="+mn-ea"/>
                          <a:cs typeface="Times New Roman" panose="02020603050405020304" pitchFamily="18" charset="0"/>
                        </a:rPr>
                        <a:t>"</a:t>
                      </a:r>
                      <a:r>
                        <a:rPr kumimoji="0" lang="en-US" sz="1200" b="0" i="0" kern="1200" err="1" smtClean="0">
                          <a:solidFill>
                            <a:schemeClr val="dk1"/>
                          </a:solidFill>
                          <a:effectLst/>
                          <a:latin typeface="Times New Roman" panose="02020603050405020304" pitchFamily="18" charset="0"/>
                          <a:ea typeface="+mn-ea"/>
                          <a:cs typeface="Times New Roman" panose="02020603050405020304" pitchFamily="18" charset="0"/>
                        </a:rPr>
                        <a:t>url</a:t>
                      </a:r>
                      <a:r>
                        <a:rPr kumimoji="0" lang="en-US" sz="12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200" b="0" i="0" kern="1200" smtClean="0">
                          <a:solidFill>
                            <a:schemeClr val="dk1"/>
                          </a:solidFill>
                          <a:effectLst/>
                          <a:latin typeface="Times New Roman" panose="02020603050405020304" pitchFamily="18" charset="0"/>
                          <a:ea typeface="+mn-ea"/>
                          <a:cs typeface="Times New Roman" panose="02020603050405020304" pitchFamily="18" charset="0"/>
                        </a:rPr>
                        <a:t>Loại bỏ các kí tự không cần thiết trong một địa chỉ URL</a:t>
                      </a:r>
                    </a:p>
                    <a:p>
                      <a:endParaRPr lang="en-US" sz="1200">
                        <a:latin typeface="Times New Roman" panose="02020603050405020304" pitchFamily="18" charset="0"/>
                        <a:cs typeface="Times New Roman" panose="02020603050405020304" pitchFamily="18" charset="0"/>
                      </a:endParaRPr>
                    </a:p>
                  </a:txBody>
                  <a:tcPr/>
                </a:tc>
              </a:tr>
              <a:tr h="797560">
                <a:tc>
                  <a:txBody>
                    <a:bodyPr/>
                    <a:lstStyle/>
                    <a:p>
                      <a:r>
                        <a:rPr kumimoji="0" lang="en-US" sz="1200" b="1" i="0" kern="1200" smtClean="0">
                          <a:solidFill>
                            <a:schemeClr val="dk1"/>
                          </a:solidFill>
                          <a:effectLst/>
                          <a:latin typeface="+mn-lt"/>
                          <a:ea typeface="+mn-ea"/>
                          <a:cs typeface="+mn-cs"/>
                        </a:rPr>
                        <a:t>FILTER_SANITIZE_NUMBER_INT</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0" i="0" kern="1200" smtClean="0">
                          <a:solidFill>
                            <a:schemeClr val="dk1"/>
                          </a:solidFill>
                          <a:effectLst/>
                          <a:latin typeface="+mn-lt"/>
                          <a:ea typeface="+mn-ea"/>
                          <a:cs typeface="+mn-cs"/>
                        </a:rPr>
                        <a:t>"</a:t>
                      </a:r>
                      <a:r>
                        <a:rPr kumimoji="0" lang="en-US" sz="1200" b="0" i="0" kern="1200" err="1" smtClean="0">
                          <a:solidFill>
                            <a:schemeClr val="dk1"/>
                          </a:solidFill>
                          <a:effectLst/>
                          <a:latin typeface="+mn-lt"/>
                          <a:ea typeface="+mn-ea"/>
                          <a:cs typeface="+mn-cs"/>
                        </a:rPr>
                        <a:t>number_int</a:t>
                      </a:r>
                      <a:r>
                        <a:rPr kumimoji="0" lang="en-US" sz="1200" b="0" i="0" kern="1200" smtClean="0">
                          <a:solidFill>
                            <a:schemeClr val="dk1"/>
                          </a:solidFill>
                          <a:effectLst/>
                          <a:latin typeface="+mn-lt"/>
                          <a:ea typeface="+mn-ea"/>
                          <a:cs typeface="+mn-cs"/>
                        </a:rPr>
                        <a:t>"</a:t>
                      </a:r>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r>
                        <a:rPr lang="en-US" sz="1200" err="1" smtClean="0">
                          <a:latin typeface="Times New Roman" panose="02020603050405020304" pitchFamily="18" charset="0"/>
                          <a:cs typeface="Times New Roman" panose="02020603050405020304" pitchFamily="18" charset="0"/>
                        </a:rPr>
                        <a:t>Loại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bỏ</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kí</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tự</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không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phải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số</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ngoại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trừ</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dấu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cộng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dấu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trừ</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tc>
              </a:tr>
              <a:tr h="1026160">
                <a:tc>
                  <a:txBody>
                    <a:bodyPr/>
                    <a:lstStyle/>
                    <a:p>
                      <a:r>
                        <a:rPr kumimoji="0" lang="en-US" sz="1200" b="1" i="0" kern="1200" smtClean="0">
                          <a:solidFill>
                            <a:schemeClr val="dk1"/>
                          </a:solidFill>
                          <a:effectLst/>
                          <a:latin typeface="+mn-lt"/>
                          <a:ea typeface="+mn-ea"/>
                          <a:cs typeface="+mn-cs"/>
                        </a:rPr>
                        <a:t>FILTER_SANITIZE_NUMBER_FLOAT</a:t>
                      </a:r>
                      <a:endParaRPr lang="en-US" sz="1200">
                        <a:latin typeface="Times New Roman" panose="02020603050405020304" pitchFamily="18" charset="0"/>
                        <a:cs typeface="Times New Roman" panose="02020603050405020304" pitchFamily="18" charset="0"/>
                      </a:endParaRPr>
                    </a:p>
                  </a:txBody>
                  <a:tcPr/>
                </a:tc>
                <a:tc>
                  <a:txBody>
                    <a:bodyPr/>
                    <a:lstStyle/>
                    <a:p>
                      <a:r>
                        <a:rPr kumimoji="0" lang="en-US" sz="1200" b="0" i="0" kern="1200" smtClean="0">
                          <a:solidFill>
                            <a:schemeClr val="dk1"/>
                          </a:solidFill>
                          <a:effectLst/>
                          <a:latin typeface="+mn-lt"/>
                          <a:ea typeface="+mn-ea"/>
                          <a:cs typeface="+mn-cs"/>
                        </a:rPr>
                        <a:t>"</a:t>
                      </a:r>
                      <a:r>
                        <a:rPr kumimoji="0" lang="en-US" sz="1200" b="0" i="0" kern="1200" err="1" smtClean="0">
                          <a:solidFill>
                            <a:schemeClr val="dk1"/>
                          </a:solidFill>
                          <a:effectLst/>
                          <a:latin typeface="+mn-lt"/>
                          <a:ea typeface="+mn-ea"/>
                          <a:cs typeface="+mn-cs"/>
                        </a:rPr>
                        <a:t>number_float</a:t>
                      </a:r>
                      <a:r>
                        <a:rPr kumimoji="0" lang="en-US" sz="1200" b="0" i="0" kern="1200" smtClean="0">
                          <a:solidFill>
                            <a:schemeClr val="dk1"/>
                          </a:solidFill>
                          <a:effectLst/>
                          <a:latin typeface="+mn-lt"/>
                          <a:ea typeface="+mn-ea"/>
                          <a:cs typeface="+mn-cs"/>
                        </a:rPr>
                        <a:t>"</a:t>
                      </a:r>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r>
                        <a:rPr lang="en-US" sz="1200" err="1" smtClean="0">
                          <a:latin typeface="Times New Roman" panose="02020603050405020304" pitchFamily="18" charset="0"/>
                          <a:cs typeface="Times New Roman" panose="02020603050405020304" pitchFamily="18" charset="0"/>
                        </a:rPr>
                        <a:t>Loại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bỏ</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kí</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tự</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không</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phải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là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số</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ngoại</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trừ</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dấu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cộng</a:t>
                      </a:r>
                      <a:r>
                        <a:rPr lang="en-US" sz="1200" baseline="0" smtClean="0">
                          <a:latin typeface="Times New Roman" panose="02020603050405020304" pitchFamily="18" charset="0"/>
                          <a:cs typeface="Times New Roman" panose="02020603050405020304" pitchFamily="18" charset="0"/>
                        </a:rPr>
                        <a:t> , </a:t>
                      </a:r>
                      <a:r>
                        <a:rPr lang="en-US" sz="1200" baseline="0" err="1" smtClean="0">
                          <a:latin typeface="Times New Roman" panose="02020603050405020304" pitchFamily="18" charset="0"/>
                          <a:cs typeface="Times New Roman" panose="02020603050405020304" pitchFamily="18" charset="0"/>
                        </a:rPr>
                        <a:t>dấu</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trừ</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và</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các</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tùy</a:t>
                      </a:r>
                      <a:r>
                        <a:rPr lang="en-US" sz="1200" baseline="0" smtClean="0">
                          <a:latin typeface="Times New Roman" panose="02020603050405020304" pitchFamily="18" charset="0"/>
                          <a:cs typeface="Times New Roman" panose="02020603050405020304" pitchFamily="18" charset="0"/>
                        </a:rPr>
                        <a:t> </a:t>
                      </a:r>
                      <a:r>
                        <a:rPr lang="en-US" sz="1200" baseline="0" err="1" smtClean="0">
                          <a:latin typeface="Times New Roman" panose="02020603050405020304" pitchFamily="18" charset="0"/>
                          <a:cs typeface="Times New Roman" panose="02020603050405020304" pitchFamily="18" charset="0"/>
                        </a:rPr>
                        <a:t>chọn</a:t>
                      </a:r>
                      <a:r>
                        <a:rPr lang="en-US" sz="1200" baseline="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4879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mtClean="0"/>
              <a:t>Upload file </a:t>
            </a:r>
            <a:r>
              <a:rPr lang="en-US" err="1" smtClean="0"/>
              <a:t>lên</a:t>
            </a:r>
            <a:r>
              <a:rPr lang="en-US" smtClean="0"/>
              <a:t> server</a:t>
            </a:r>
            <a:endParaRPr lang="en-US"/>
          </a:p>
        </p:txBody>
      </p:sp>
      <p:sp>
        <p:nvSpPr>
          <p:cNvPr id="3" name="Content Placeholder 2"/>
          <p:cNvSpPr>
            <a:spLocks noGrp="1"/>
          </p:cNvSpPr>
          <p:nvPr>
            <p:ph idx="1"/>
          </p:nvPr>
        </p:nvSpPr>
        <p:spPr/>
        <p:txBody>
          <a:bodyPr>
            <a:normAutofit/>
          </a:bodyPr>
          <a:lstStyle/>
          <a:p>
            <a:r>
              <a:rPr lang="en-US" sz="1600" smtClean="0">
                <a:latin typeface="Times New Roman" panose="02020603050405020304" pitchFamily="18" charset="0"/>
                <a:cs typeface="Times New Roman" panose="02020603050405020304" pitchFamily="18" charset="0"/>
              </a:rPr>
              <a:t>1/</a:t>
            </a:r>
            <a:r>
              <a:rPr lang="vi-VN" sz="1600">
                <a:latin typeface="Times New Roman" panose="02020603050405020304" pitchFamily="18" charset="0"/>
                <a:cs typeface="Times New Roman" panose="02020603050405020304" pitchFamily="18" charset="0"/>
              </a:rPr>
              <a:t>Để upload file lên Server thì ban phải sử dụng form có thuộc tính enctype="multipart/form-data" và </a:t>
            </a:r>
            <a:r>
              <a:rPr lang="vi-VN" sz="1600">
                <a:latin typeface="Times New Roman" panose="02020603050405020304" pitchFamily="18" charset="0"/>
                <a:cs typeface="Times New Roman" panose="02020603050405020304" pitchFamily="18" charset="0"/>
                <a:hlinkClick r:id="rId2" tooltip="phương thức POST"/>
              </a:rPr>
              <a:t>phương thức </a:t>
            </a:r>
            <a:r>
              <a:rPr lang="vi-VN" sz="1600" smtClean="0">
                <a:latin typeface="Times New Roman" panose="02020603050405020304" pitchFamily="18" charset="0"/>
                <a:cs typeface="Times New Roman" panose="02020603050405020304" pitchFamily="18" charset="0"/>
                <a:hlinkClick r:id="rId2" tooltip="phương thức POST"/>
              </a:rPr>
              <a:t>POST</a:t>
            </a:r>
            <a:r>
              <a:rPr lang="vi-VN" sz="1600">
                <a:latin typeface="Times New Roman" panose="02020603050405020304" pitchFamily="18" charset="0"/>
                <a:cs typeface="Times New Roman" panose="02020603050405020304" pitchFamily="18" charset="0"/>
              </a:rPr>
              <a:t>, thẻ input sẽ có type="file</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 </a:t>
            </a:r>
            <a:r>
              <a:rPr lang="vi-VN" sz="1600">
                <a:latin typeface="Times New Roman" panose="02020603050405020304" pitchFamily="18" charset="0"/>
                <a:cs typeface="Times New Roman" panose="02020603050405020304" pitchFamily="18" charset="0"/>
              </a:rPr>
              <a:t>Khi bạn upload một file lên thì trên Server sẽ nhận được 5 thông số cho một file, và PHP sẽ dựa vào các thông số đó để tiến hành upload, các thông số đó là:</a:t>
            </a:r>
          </a:p>
          <a:p>
            <a:pPr lvl="1"/>
            <a:r>
              <a:rPr lang="vi-VN" sz="1600" b="1">
                <a:latin typeface="Times New Roman" panose="02020603050405020304" pitchFamily="18" charset="0"/>
                <a:cs typeface="Times New Roman" panose="02020603050405020304" pitchFamily="18" charset="0"/>
              </a:rPr>
              <a:t>name:</a:t>
            </a:r>
            <a:r>
              <a:rPr lang="vi-VN" sz="1600">
                <a:latin typeface="Times New Roman" panose="02020603050405020304" pitchFamily="18" charset="0"/>
                <a:cs typeface="Times New Roman" panose="02020603050405020304" pitchFamily="18" charset="0"/>
              </a:rPr>
              <a:t> Tên của file bạn upload</a:t>
            </a:r>
          </a:p>
          <a:p>
            <a:pPr lvl="1"/>
            <a:r>
              <a:rPr lang="vi-VN" sz="1600" b="1">
                <a:latin typeface="Times New Roman" panose="02020603050405020304" pitchFamily="18" charset="0"/>
                <a:cs typeface="Times New Roman" panose="02020603050405020304" pitchFamily="18" charset="0"/>
              </a:rPr>
              <a:t>type:</a:t>
            </a:r>
            <a:r>
              <a:rPr lang="vi-VN" sz="1600">
                <a:latin typeface="Times New Roman" panose="02020603050405020304" pitchFamily="18" charset="0"/>
                <a:cs typeface="Times New Roman" panose="02020603050405020304" pitchFamily="18" charset="0"/>
              </a:rPr>
              <a:t> Kiểu file mà bạn upload (hình ảnh, word, …)</a:t>
            </a:r>
          </a:p>
          <a:p>
            <a:pPr lvl="1"/>
            <a:r>
              <a:rPr lang="vi-VN" sz="1600" b="1">
                <a:latin typeface="Times New Roman" panose="02020603050405020304" pitchFamily="18" charset="0"/>
                <a:cs typeface="Times New Roman" panose="02020603050405020304" pitchFamily="18" charset="0"/>
              </a:rPr>
              <a:t>tmp_name:</a:t>
            </a:r>
            <a:r>
              <a:rPr lang="vi-VN" sz="1600">
                <a:latin typeface="Times New Roman" panose="02020603050405020304" pitchFamily="18" charset="0"/>
                <a:cs typeface="Times New Roman" panose="02020603050405020304" pitchFamily="18" charset="0"/>
              </a:rPr>
              <a:t> Đường dẫn đến file upload ở </a:t>
            </a:r>
            <a:r>
              <a:rPr lang="vi-VN" sz="1600" smtClean="0">
                <a:latin typeface="Times New Roman" panose="02020603050405020304" pitchFamily="18" charset="0"/>
                <a:cs typeface="Times New Roman" panose="02020603050405020304" pitchFamily="18" charset="0"/>
              </a:rPr>
              <a:t>client</a:t>
            </a:r>
            <a:r>
              <a:rPr lang="en-US" sz="1600" smtClean="0">
                <a:latin typeface="Times New Roman" panose="02020603050405020304" pitchFamily="18" charset="0"/>
                <a:cs typeface="Times New Roman" panose="02020603050405020304" pitchFamily="18" charset="0"/>
              </a:rPr>
              <a:t>. Đường dẫn tạm thời tại máy client</a:t>
            </a:r>
            <a:endParaRPr lang="vi-VN" sz="1600">
              <a:latin typeface="Times New Roman" panose="02020603050405020304" pitchFamily="18" charset="0"/>
              <a:cs typeface="Times New Roman" panose="02020603050405020304" pitchFamily="18" charset="0"/>
            </a:endParaRPr>
          </a:p>
          <a:p>
            <a:pPr lvl="1"/>
            <a:r>
              <a:rPr lang="vi-VN" sz="1600" b="1">
                <a:latin typeface="Times New Roman" panose="02020603050405020304" pitchFamily="18" charset="0"/>
                <a:cs typeface="Times New Roman" panose="02020603050405020304" pitchFamily="18" charset="0"/>
              </a:rPr>
              <a:t>error:</a:t>
            </a:r>
            <a:r>
              <a:rPr lang="vi-VN" sz="1600">
                <a:latin typeface="Times New Roman" panose="02020603050405020304" pitchFamily="18" charset="0"/>
                <a:cs typeface="Times New Roman" panose="02020603050405020304" pitchFamily="18" charset="0"/>
              </a:rPr>
              <a:t> Trạng thái của file bạn upload, 0 =&gt; không có lỗi</a:t>
            </a:r>
          </a:p>
          <a:p>
            <a:pPr lvl="1"/>
            <a:r>
              <a:rPr lang="vi-VN" sz="1600" b="1">
                <a:latin typeface="Times New Roman" panose="02020603050405020304" pitchFamily="18" charset="0"/>
                <a:cs typeface="Times New Roman" panose="02020603050405020304" pitchFamily="18" charset="0"/>
              </a:rPr>
              <a:t>size: </a:t>
            </a:r>
            <a:r>
              <a:rPr lang="vi-VN" sz="1600">
                <a:latin typeface="Times New Roman" panose="02020603050405020304" pitchFamily="18" charset="0"/>
                <a:cs typeface="Times New Roman" panose="02020603050405020304" pitchFamily="18" charset="0"/>
              </a:rPr>
              <a:t>Kích thước của file bạn </a:t>
            </a:r>
            <a:r>
              <a:rPr lang="vi-VN" sz="1600" smtClean="0">
                <a:latin typeface="Times New Roman" panose="02020603050405020304" pitchFamily="18" charset="0"/>
                <a:cs typeface="Times New Roman" panose="02020603050405020304" pitchFamily="18" charset="0"/>
              </a:rPr>
              <a:t>upload</a:t>
            </a:r>
            <a:r>
              <a:rPr lang="en-US" sz="1600" smtClean="0">
                <a:latin typeface="Times New Roman" panose="02020603050405020304" pitchFamily="18" charset="0"/>
                <a:cs typeface="Times New Roman" panose="02020603050405020304" pitchFamily="18" charset="0"/>
              </a:rPr>
              <a:t>.</a:t>
            </a:r>
          </a:p>
          <a:p>
            <a:pPr marL="393192" lvl="1" indent="0">
              <a:buNone/>
            </a:pPr>
            <a:endParaRPr lang="vi-VN" sz="160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 PHP </a:t>
            </a:r>
            <a:r>
              <a:rPr lang="en-US" sz="1600" err="1" smtClean="0">
                <a:latin typeface="Times New Roman" panose="02020603050405020304" pitchFamily="18" charset="0"/>
                <a:cs typeface="Times New Roman" panose="02020603050405020304" pitchFamily="18" charset="0"/>
              </a:rPr>
              <a:t>hỗ</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trợ</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một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biến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cục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bộ</a:t>
            </a:r>
            <a:r>
              <a:rPr lang="en-US" sz="1600" smtClean="0">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$_FILE </a:t>
            </a:r>
            <a:r>
              <a:rPr lang="en-US" sz="1600" err="1" smtClean="0">
                <a:latin typeface="Times New Roman" panose="02020603050405020304" pitchFamily="18" charset="0"/>
                <a:cs typeface="Times New Roman" panose="02020603050405020304" pitchFamily="18" charset="0"/>
              </a:rPr>
              <a:t>để</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lưu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các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thông</a:t>
            </a:r>
            <a:r>
              <a:rPr lang="en-US" sz="1600" smtClean="0">
                <a:latin typeface="Times New Roman" panose="02020603050405020304" pitchFamily="18" charset="0"/>
                <a:cs typeface="Times New Roman" panose="02020603050405020304" pitchFamily="18" charset="0"/>
              </a:rPr>
              <a:t> tin file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đẩy</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lên</a:t>
            </a:r>
            <a:r>
              <a:rPr lang="en-US" sz="1600" smtClean="0">
                <a:latin typeface="Times New Roman" panose="02020603050405020304" pitchFamily="18" charset="0"/>
                <a:cs typeface="Times New Roman" panose="02020603050405020304" pitchFamily="18" charset="0"/>
              </a:rPr>
              <a:t> server.</a:t>
            </a:r>
          </a:p>
          <a:p>
            <a:r>
              <a:rPr lang="en-US" sz="1600" smtClean="0">
                <a:latin typeface="Times New Roman" panose="02020603050405020304" pitchFamily="18" charset="0"/>
                <a:cs typeface="Times New Roman" panose="02020603050405020304" pitchFamily="18" charset="0"/>
              </a:rPr>
              <a:t>4/ </a:t>
            </a:r>
            <a:r>
              <a:rPr lang="en-US" sz="1600" err="1" smtClean="0">
                <a:latin typeface="Times New Roman" panose="02020603050405020304" pitchFamily="18" charset="0"/>
                <a:cs typeface="Times New Roman" panose="02020603050405020304" pitchFamily="18" charset="0"/>
              </a:rPr>
              <a:t>Sử</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dụng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move_uploaded_file(Tên_đường_dẫn_file_upload, </a:t>
            </a:r>
            <a:r>
              <a:rPr lang="en-US" sz="1600" b="1" err="1" smtClean="0">
                <a:latin typeface="Times New Roman" panose="02020603050405020304" pitchFamily="18" charset="0"/>
                <a:cs typeface="Times New Roman" panose="02020603050405020304" pitchFamily="18" charset="0"/>
              </a:rPr>
              <a:t>Đường_dẫn_đến_thư_mục_lưu_file_trên</a:t>
            </a:r>
            <a:r>
              <a:rPr lang="en-US" sz="1600" b="1" smtClean="0">
                <a:latin typeface="Times New Roman" panose="02020603050405020304" pitchFamily="18" charset="0"/>
                <a:cs typeface="Times New Roman" panose="02020603050405020304" pitchFamily="18" charset="0"/>
              </a:rPr>
              <a:t> server );</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1746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mtClean="0"/>
              <a:t>Session </a:t>
            </a:r>
            <a:r>
              <a:rPr lang="en-US" err="1" smtClean="0"/>
              <a:t>và</a:t>
            </a:r>
            <a:r>
              <a:rPr lang="en-US" smtClean="0"/>
              <a:t> cookie</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400" b="1" smtClean="0">
                <a:latin typeface="Times New Roman" panose="02020603050405020304" pitchFamily="18" charset="0"/>
                <a:cs typeface="Times New Roman" panose="02020603050405020304" pitchFamily="18" charset="0"/>
              </a:rPr>
              <a:t>Cookie </a:t>
            </a:r>
            <a:r>
              <a:rPr lang="en-US" sz="2400" b="1" err="1" smtClean="0">
                <a:latin typeface="Times New Roman" panose="02020603050405020304" pitchFamily="18" charset="0"/>
                <a:cs typeface="Times New Roman" panose="02020603050405020304" pitchFamily="18" charset="0"/>
              </a:rPr>
              <a:t>là</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gì</a:t>
            </a:r>
            <a:r>
              <a:rPr lang="en-US" sz="2400" b="1"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Cookie là các text file lưu giữ trên Client và chúng được giữ với mục đích là theo </a:t>
            </a:r>
            <a:r>
              <a:rPr lang="vi-VN" sz="2000" smtClean="0">
                <a:latin typeface="Times New Roman" panose="02020603050405020304" pitchFamily="18" charset="0"/>
                <a:cs typeface="Times New Roman" panose="02020603050405020304" pitchFamily="18" charset="0"/>
              </a:rPr>
              <a:t>dõi</a:t>
            </a:r>
            <a:r>
              <a:rPr lang="en-US" sz="2000" smtClean="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Và để sử dụng được Cookie thì trình duyệt phải hỗ trợ chức năng này, </a:t>
            </a:r>
            <a:r>
              <a:rPr lang="vi-VN" sz="2000" smtClean="0">
                <a:latin typeface="Times New Roman" panose="02020603050405020304" pitchFamily="18" charset="0"/>
                <a:cs typeface="Times New Roman" panose="02020603050405020304" pitchFamily="18" charset="0"/>
              </a:rPr>
              <a:t>nếu </a:t>
            </a:r>
            <a:r>
              <a:rPr lang="vi-VN" sz="2000">
                <a:latin typeface="Times New Roman" panose="02020603050405020304" pitchFamily="18" charset="0"/>
                <a:cs typeface="Times New Roman" panose="02020603050405020304" pitchFamily="18" charset="0"/>
              </a:rPr>
              <a:t>không thì Cookie trở nên vô dụng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Cookie sẽ không bị mất khi bạn đóng ứng dụng, nó phụ thuộc vào thời gian sống mà bạn thiết lập cho nó. Ví dụ bạn thiết lập Cookie lưu trữ thông tin đăng nhập trong vòng 15 phút thì sau 15 phút mà bạn không có một thao tác thay đổi trên nó thì Cookie của bạn sẽ bị chết. Đây chính là sự lợi hại của việc sư dụng Cookie.</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871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143000"/>
            <a:ext cx="8229600" cy="5181600"/>
          </a:xfrm>
        </p:spPr>
        <p:txBody>
          <a:bodyPr>
            <a:normAutofit fontScale="92500"/>
          </a:bodyPr>
          <a:lstStyle/>
          <a:p>
            <a:r>
              <a:rPr lang="en-US" sz="2400" b="1" smtClean="0">
                <a:latin typeface="Times New Roman" panose="02020603050405020304" pitchFamily="18" charset="0"/>
                <a:cs typeface="Times New Roman" panose="02020603050405020304" pitchFamily="18" charset="0"/>
              </a:rPr>
              <a:t>1/</a:t>
            </a:r>
            <a:r>
              <a:rPr lang="en-US" sz="2400" b="1" err="1">
                <a:latin typeface="Times New Roman" panose="02020603050405020304" pitchFamily="18" charset="0"/>
                <a:cs typeface="Times New Roman" panose="02020603050405020304" pitchFamily="18" charset="0"/>
              </a:rPr>
              <a:t>Thiết</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lập</a:t>
            </a:r>
            <a:r>
              <a:rPr lang="en-US" sz="2400" b="1">
                <a:latin typeface="Times New Roman" panose="02020603050405020304" pitchFamily="18" charset="0"/>
                <a:cs typeface="Times New Roman" panose="02020603050405020304" pitchFamily="18" charset="0"/>
              </a:rPr>
              <a:t> Cookie </a:t>
            </a:r>
            <a:r>
              <a:rPr lang="en-US" sz="2400" b="1" err="1">
                <a:latin typeface="Times New Roman" panose="02020603050405020304" pitchFamily="18" charset="0"/>
                <a:cs typeface="Times New Roman" panose="02020603050405020304" pitchFamily="18" charset="0"/>
              </a:rPr>
              <a:t>bằng</a:t>
            </a:r>
            <a:r>
              <a:rPr lang="en-US" sz="2400" b="1">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PHP</a:t>
            </a:r>
          </a:p>
          <a:p>
            <a:r>
              <a:rPr lang="vi-VN" sz="1800">
                <a:latin typeface="Times New Roman" panose="02020603050405020304" pitchFamily="18" charset="0"/>
                <a:cs typeface="Times New Roman" panose="02020603050405020304" pitchFamily="18" charset="0"/>
              </a:rPr>
              <a:t>PHP cung cấp hàm </a:t>
            </a:r>
            <a:r>
              <a:rPr lang="vi-VN" sz="1800" b="1">
                <a:latin typeface="Times New Roman" panose="02020603050405020304" pitchFamily="18" charset="0"/>
                <a:cs typeface="Times New Roman" panose="02020603050405020304" pitchFamily="18" charset="0"/>
              </a:rPr>
              <a:t>setCookie()</a:t>
            </a:r>
            <a:r>
              <a:rPr lang="vi-VN" sz="1800">
                <a:latin typeface="Times New Roman" panose="02020603050405020304" pitchFamily="18" charset="0"/>
                <a:cs typeface="Times New Roman" panose="02020603050405020304" pitchFamily="18" charset="0"/>
              </a:rPr>
              <a:t> để thiết lập một </a:t>
            </a:r>
            <a:r>
              <a:rPr lang="vi-VN" sz="1800" smtClean="0">
                <a:latin typeface="Times New Roman" panose="02020603050405020304" pitchFamily="18" charset="0"/>
                <a:cs typeface="Times New Roman" panose="02020603050405020304" pitchFamily="18" charset="0"/>
              </a:rPr>
              <a:t>Cookie</a:t>
            </a:r>
            <a:r>
              <a:rPr lang="en-US" sz="1800" smtClean="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r>
              <a:rPr lang="en-US" sz="1800" b="1" err="1">
                <a:latin typeface="Times New Roman" panose="02020603050405020304" pitchFamily="18" charset="0"/>
                <a:cs typeface="Times New Roman" panose="02020603050405020304" pitchFamily="18" charset="0"/>
              </a:rPr>
              <a:t>setcookie</a:t>
            </a:r>
            <a:r>
              <a:rPr lang="en-US" sz="1800" b="1">
                <a:latin typeface="Times New Roman" panose="02020603050405020304" pitchFamily="18" charset="0"/>
                <a:cs typeface="Times New Roman" panose="02020603050405020304" pitchFamily="18" charset="0"/>
              </a:rPr>
              <a:t>(</a:t>
            </a:r>
            <a:r>
              <a:rPr lang="en-US" sz="1800" b="1" i="1">
                <a:latin typeface="Times New Roman" panose="02020603050405020304" pitchFamily="18" charset="0"/>
                <a:cs typeface="Times New Roman" panose="02020603050405020304" pitchFamily="18" charset="0"/>
              </a:rPr>
              <a:t>name</a:t>
            </a:r>
            <a:r>
              <a:rPr lang="en-US" sz="1800" b="1">
                <a:latin typeface="Times New Roman" panose="02020603050405020304" pitchFamily="18" charset="0"/>
                <a:cs typeface="Times New Roman" panose="02020603050405020304" pitchFamily="18" charset="0"/>
              </a:rPr>
              <a:t>, </a:t>
            </a:r>
            <a:r>
              <a:rPr lang="en-US" sz="1800" b="1" i="1" smtClean="0">
                <a:latin typeface="Times New Roman" panose="02020603050405020304" pitchFamily="18" charset="0"/>
                <a:cs typeface="Times New Roman" panose="02020603050405020304" pitchFamily="18" charset="0"/>
              </a:rPr>
              <a:t>value</a:t>
            </a:r>
            <a:r>
              <a:rPr lang="en-US" sz="1800" b="1" i="1">
                <a:latin typeface="Times New Roman" panose="02020603050405020304" pitchFamily="18" charset="0"/>
                <a:cs typeface="Times New Roman" panose="02020603050405020304" pitchFamily="18" charset="0"/>
              </a:rPr>
              <a:t>, expire, path, domain, security</a:t>
            </a:r>
            <a:r>
              <a:rPr lang="en-US" sz="1800" smtClean="0">
                <a:latin typeface="Times New Roman" panose="02020603050405020304" pitchFamily="18" charset="0"/>
                <a:cs typeface="Times New Roman" panose="02020603050405020304" pitchFamily="18" charset="0"/>
              </a:rPr>
              <a:t>);</a:t>
            </a:r>
          </a:p>
          <a:p>
            <a:r>
              <a:rPr lang="vi-VN" sz="1600">
                <a:latin typeface="Times New Roman" panose="02020603050405020304" pitchFamily="18" charset="0"/>
                <a:cs typeface="Times New Roman" panose="02020603050405020304" pitchFamily="18" charset="0"/>
              </a:rPr>
              <a:t>Chi tiết từng tham số:</a:t>
            </a:r>
          </a:p>
          <a:p>
            <a:r>
              <a:rPr lang="vi-VN" sz="1400" b="1">
                <a:latin typeface="Times New Roman" panose="02020603050405020304" pitchFamily="18" charset="0"/>
                <a:cs typeface="Times New Roman" panose="02020603050405020304" pitchFamily="18" charset="0"/>
              </a:rPr>
              <a:t>Name</a:t>
            </a:r>
            <a:r>
              <a:rPr lang="vi-VN" sz="1400">
                <a:latin typeface="Times New Roman" panose="02020603050405020304" pitchFamily="18" charset="0"/>
                <a:cs typeface="Times New Roman" panose="02020603050405020304" pitchFamily="18" charset="0"/>
              </a:rPr>
              <a:t> − Thiết lập tên của Cookie và nó được lưu trữ trong một biến môi trường là HTTP_COOKIE_VARS. Biến này được sử dụng khi truy cập vào Cookie.</a:t>
            </a:r>
          </a:p>
          <a:p>
            <a:r>
              <a:rPr lang="vi-VN" sz="1400" b="1">
                <a:latin typeface="Times New Roman" panose="02020603050405020304" pitchFamily="18" charset="0"/>
                <a:cs typeface="Times New Roman" panose="02020603050405020304" pitchFamily="18" charset="0"/>
              </a:rPr>
              <a:t>Value</a:t>
            </a:r>
            <a:r>
              <a:rPr lang="vi-VN" sz="1400">
                <a:latin typeface="Times New Roman" panose="02020603050405020304" pitchFamily="18" charset="0"/>
                <a:cs typeface="Times New Roman" panose="02020603050405020304" pitchFamily="18" charset="0"/>
              </a:rPr>
              <a:t> − Thiết lập giá trị của biến name và nó là nội dung mà bạn thực sự muốn lưu trữ.</a:t>
            </a:r>
          </a:p>
          <a:p>
            <a:r>
              <a:rPr lang="vi-VN" sz="1400" b="1">
                <a:latin typeface="Times New Roman" panose="02020603050405020304" pitchFamily="18" charset="0"/>
                <a:cs typeface="Times New Roman" panose="02020603050405020304" pitchFamily="18" charset="0"/>
              </a:rPr>
              <a:t>Expiry</a:t>
            </a:r>
            <a:r>
              <a:rPr lang="vi-VN" sz="1400">
                <a:latin typeface="Times New Roman" panose="02020603050405020304" pitchFamily="18" charset="0"/>
                <a:cs typeface="Times New Roman" panose="02020603050405020304" pitchFamily="18" charset="0"/>
              </a:rPr>
              <a:t> − Chỉ ra hạn sử dụng của Cookie. Thời gian tính bằng giây từ 1/1/1970. Sau thời gian này, Cookie sẽ không thể truy cập. Nếu tham số này không được thiết lập thì Cookie sẽ tự động hết hiệu lực khi trình duyệt bị đóng.</a:t>
            </a:r>
          </a:p>
          <a:p>
            <a:r>
              <a:rPr lang="vi-VN" sz="1400" b="1">
                <a:latin typeface="Times New Roman" panose="02020603050405020304" pitchFamily="18" charset="0"/>
                <a:cs typeface="Times New Roman" panose="02020603050405020304" pitchFamily="18" charset="0"/>
              </a:rPr>
              <a:t>Path</a:t>
            </a:r>
            <a:r>
              <a:rPr lang="vi-VN" sz="1400">
                <a:latin typeface="Times New Roman" panose="02020603050405020304" pitchFamily="18" charset="0"/>
                <a:cs typeface="Times New Roman" panose="02020603050405020304" pitchFamily="18" charset="0"/>
              </a:rPr>
              <a:t> − Xác định các thư mục mà Cookie có hiệu lực. Một ký tự dấu gạch chéo duy nhất (/) cho phép Cookie có hiệu lực đối tất cả các thư mục.</a:t>
            </a:r>
          </a:p>
          <a:p>
            <a:r>
              <a:rPr lang="vi-VN" sz="1400" b="1">
                <a:latin typeface="Times New Roman" panose="02020603050405020304" pitchFamily="18" charset="0"/>
                <a:cs typeface="Times New Roman" panose="02020603050405020304" pitchFamily="18" charset="0"/>
              </a:rPr>
              <a:t>Domain</a:t>
            </a:r>
            <a:r>
              <a:rPr lang="vi-VN" sz="1400">
                <a:latin typeface="Times New Roman" panose="02020603050405020304" pitchFamily="18" charset="0"/>
                <a:cs typeface="Times New Roman" panose="02020603050405020304" pitchFamily="18" charset="0"/>
              </a:rPr>
              <a:t> − Xác định tên miền. Tất cả các Cookie chỉ có hiệu lực cho tên miền đã đưa ra.</a:t>
            </a:r>
          </a:p>
          <a:p>
            <a:r>
              <a:rPr lang="vi-VN" sz="1400" b="1">
                <a:latin typeface="Times New Roman" panose="02020603050405020304" pitchFamily="18" charset="0"/>
                <a:cs typeface="Times New Roman" panose="02020603050405020304" pitchFamily="18" charset="0"/>
              </a:rPr>
              <a:t>Security</a:t>
            </a:r>
            <a:r>
              <a:rPr lang="vi-VN" sz="1400">
                <a:latin typeface="Times New Roman" panose="02020603050405020304" pitchFamily="18" charset="0"/>
                <a:cs typeface="Times New Roman" panose="02020603050405020304" pitchFamily="18" charset="0"/>
              </a:rPr>
              <a:t> − Nó có thể được thiết lập thành 1 để chỉ rằng Cookie này chỉ được gửi bằng truyền dẫn an toàn sử dụng HTTPS, ngược lại nếu thiết lập thành 0, nó có nghĩa rằng Cookie có thể gửi bằng HTTP thông thường.</a:t>
            </a:r>
          </a:p>
          <a:p>
            <a:pPr fontAlgn="base"/>
            <a:r>
              <a:rPr lang="en-US" sz="1600" err="1" smtClean="0">
                <a:latin typeface="Times New Roman" panose="02020603050405020304" pitchFamily="18" charset="0"/>
                <a:cs typeface="Times New Roman" panose="02020603050405020304" pitchFamily="18" charset="0"/>
              </a:rPr>
              <a:t>Ví</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dụ</a:t>
            </a:r>
            <a:r>
              <a:rPr lang="en-US" sz="1600" smtClean="0">
                <a:latin typeface="Times New Roman" panose="02020603050405020304" pitchFamily="18" charset="0"/>
                <a:cs typeface="Times New Roman" panose="02020603050405020304" pitchFamily="18" charset="0"/>
              </a:rPr>
              <a:t> : </a:t>
            </a:r>
          </a:p>
          <a:p>
            <a:pPr fontAlgn="base"/>
            <a:r>
              <a:rPr lang="en-US" sz="1600" smtClean="0">
                <a:latin typeface="Times New Roman" panose="02020603050405020304" pitchFamily="18" charset="0"/>
                <a:cs typeface="Times New Roman" panose="02020603050405020304" pitchFamily="18" charset="0"/>
              </a:rPr>
              <a:t>&lt;?</a:t>
            </a:r>
            <a:r>
              <a:rPr lang="en-US" sz="1600" err="1">
                <a:latin typeface="Times New Roman" panose="02020603050405020304" pitchFamily="18" charset="0"/>
                <a:cs typeface="Times New Roman" panose="02020603050405020304" pitchFamily="18" charset="0"/>
              </a:rPr>
              <a:t>php</a:t>
            </a:r>
            <a:endParaRPr lang="en-US" sz="1600">
              <a:latin typeface="Times New Roman" panose="02020603050405020304" pitchFamily="18" charset="0"/>
              <a:cs typeface="Times New Roman" panose="02020603050405020304" pitchFamily="18" charset="0"/>
            </a:endParaRPr>
          </a:p>
          <a:p>
            <a:pPr fontAlgn="base"/>
            <a:r>
              <a:rPr lang="en-US" sz="160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setcookie</a:t>
            </a:r>
            <a:r>
              <a:rPr lang="en-US" sz="1600" b="1">
                <a:latin typeface="Times New Roman" panose="02020603050405020304" pitchFamily="18" charset="0"/>
                <a:cs typeface="Times New Roman" panose="02020603050405020304" pitchFamily="18" charset="0"/>
              </a:rPr>
              <a:t>("name", </a:t>
            </a:r>
            <a:r>
              <a:rPr lang="en-US" sz="1600" b="1" smtClean="0">
                <a:latin typeface="Times New Roman" panose="02020603050405020304" pitchFamily="18" charset="0"/>
                <a:cs typeface="Times New Roman" panose="02020603050405020304" pitchFamily="18" charset="0"/>
              </a:rPr>
              <a:t>“trieunt_t3h“, </a:t>
            </a:r>
            <a:r>
              <a:rPr lang="en-US" sz="1600" b="1">
                <a:latin typeface="Times New Roman" panose="02020603050405020304" pitchFamily="18" charset="0"/>
                <a:cs typeface="Times New Roman" panose="02020603050405020304" pitchFamily="18" charset="0"/>
              </a:rPr>
              <a:t>time()+3600, "/","", 0</a:t>
            </a:r>
            <a:r>
              <a:rPr lang="en-US" sz="1600" b="1" smtClean="0">
                <a:latin typeface="Times New Roman" panose="02020603050405020304" pitchFamily="18" charset="0"/>
                <a:cs typeface="Times New Roman" panose="02020603050405020304" pitchFamily="18" charset="0"/>
              </a:rPr>
              <a:t>);</a:t>
            </a:r>
          </a:p>
          <a:p>
            <a:pPr fontAlgn="base"/>
            <a:r>
              <a:rPr lang="en-US" sz="1600" smtClean="0">
                <a:latin typeface="Times New Roman" panose="02020603050405020304" pitchFamily="18" charset="0"/>
                <a:cs typeface="Times New Roman" panose="02020603050405020304" pitchFamily="18" charset="0"/>
              </a:rPr>
              <a:t>?&gt;</a:t>
            </a:r>
          </a:p>
          <a:p>
            <a:pPr lvl="1" fontAlgn="base"/>
            <a:r>
              <a:rPr lang="en-US" sz="1400" smtClean="0">
                <a:latin typeface="Times New Roman" panose="02020603050405020304" pitchFamily="18" charset="0"/>
                <a:cs typeface="Times New Roman" panose="02020603050405020304" pitchFamily="18" charset="0"/>
              </a:rPr>
              <a:t>Luôn đặt trước thé doctype, echo print</a:t>
            </a:r>
          </a:p>
          <a:p>
            <a:pPr lvl="1" fontAlgn="base"/>
            <a:r>
              <a:rPr lang="vi-VN" sz="1400">
                <a:latin typeface="Times New Roman" panose="02020603050405020304" pitchFamily="18" charset="0"/>
                <a:cs typeface="Times New Roman" panose="02020603050405020304" pitchFamily="18" charset="0"/>
              </a:rPr>
              <a:t>cookie giúp cho không phải đăng nhập nhiều lần</a:t>
            </a:r>
            <a:endParaRPr lang="en-US" sz="1400" smtClean="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976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a:bodyPr>
          <a:lstStyle/>
          <a:p>
            <a:r>
              <a:rPr lang="en-US" sz="2400" b="1" smtClean="0">
                <a:latin typeface="Times New Roman" panose="02020603050405020304" pitchFamily="18" charset="0"/>
                <a:cs typeface="Times New Roman" panose="02020603050405020304" pitchFamily="18" charset="0"/>
              </a:rPr>
              <a:t>2/</a:t>
            </a:r>
            <a:r>
              <a:rPr lang="en-US" sz="2400" b="1" err="1">
                <a:latin typeface="Times New Roman" panose="02020603050405020304" pitchFamily="18" charset="0"/>
                <a:cs typeface="Times New Roman" panose="02020603050405020304" pitchFamily="18" charset="0"/>
              </a:rPr>
              <a:t>Truy</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cập</a:t>
            </a:r>
            <a:r>
              <a:rPr lang="en-US" sz="2400" b="1">
                <a:latin typeface="Times New Roman" panose="02020603050405020304" pitchFamily="18" charset="0"/>
                <a:cs typeface="Times New Roman" panose="02020603050405020304" pitchFamily="18" charset="0"/>
              </a:rPr>
              <a:t> Cookie </a:t>
            </a:r>
            <a:r>
              <a:rPr lang="en-US" sz="2400" b="1" err="1">
                <a:latin typeface="Times New Roman" panose="02020603050405020304" pitchFamily="18" charset="0"/>
                <a:cs typeface="Times New Roman" panose="02020603050405020304" pitchFamily="18" charset="0"/>
              </a:rPr>
              <a:t>bằng</a:t>
            </a:r>
            <a:r>
              <a:rPr lang="en-US" sz="2400" b="1">
                <a:latin typeface="Times New Roman" panose="02020603050405020304" pitchFamily="18" charset="0"/>
                <a:cs typeface="Times New Roman" panose="02020603050405020304" pitchFamily="18" charset="0"/>
              </a:rPr>
              <a:t> PHP</a:t>
            </a:r>
          </a:p>
          <a:p>
            <a:r>
              <a:rPr lang="vi-VN" sz="1800">
                <a:latin typeface="Times New Roman" panose="02020603050405020304" pitchFamily="18" charset="0"/>
                <a:cs typeface="Times New Roman" panose="02020603050405020304" pitchFamily="18" charset="0"/>
              </a:rPr>
              <a:t>PHP cung cấp rất nhiều cách để truy cập vào Cookie. Cách đơn giản nhất là sử dụng biến </a:t>
            </a:r>
            <a:r>
              <a:rPr lang="vi-VN" sz="1800" b="1">
                <a:latin typeface="Times New Roman" panose="02020603050405020304" pitchFamily="18" charset="0"/>
                <a:cs typeface="Times New Roman" panose="02020603050405020304" pitchFamily="18" charset="0"/>
              </a:rPr>
              <a:t>$_COOKIE </a:t>
            </a:r>
            <a:r>
              <a:rPr lang="vi-VN" sz="1800">
                <a:latin typeface="Times New Roman" panose="02020603050405020304" pitchFamily="18" charset="0"/>
                <a:cs typeface="Times New Roman" panose="02020603050405020304" pitchFamily="18" charset="0"/>
              </a:rPr>
              <a:t>hoặc </a:t>
            </a:r>
            <a:r>
              <a:rPr lang="vi-VN" sz="1800" b="1">
                <a:latin typeface="Times New Roman" panose="02020603050405020304" pitchFamily="18" charset="0"/>
                <a:cs typeface="Times New Roman" panose="02020603050405020304" pitchFamily="18" charset="0"/>
              </a:rPr>
              <a:t>$</a:t>
            </a:r>
            <a:r>
              <a:rPr lang="vi-VN" sz="1800" b="1" smtClean="0">
                <a:latin typeface="Times New Roman" panose="02020603050405020304" pitchFamily="18" charset="0"/>
                <a:cs typeface="Times New Roman" panose="02020603050405020304" pitchFamily="18" charset="0"/>
              </a:rPr>
              <a:t>HTTP_COOKIE_VARS</a:t>
            </a:r>
            <a:r>
              <a:rPr lang="en-US" sz="1800" smtClean="0">
                <a:latin typeface="Times New Roman" panose="02020603050405020304" pitchFamily="18" charset="0"/>
                <a:cs typeface="Times New Roman" panose="02020603050405020304" pitchFamily="18" charset="0"/>
              </a:rPr>
              <a:t>.</a:t>
            </a:r>
          </a:p>
          <a:p>
            <a:pPr lvl="1"/>
            <a:r>
              <a:rPr lang="en-US" sz="1600" smtClean="0">
                <a:latin typeface="Times New Roman" panose="02020603050405020304" pitchFamily="18" charset="0"/>
                <a:cs typeface="Times New Roman" panose="02020603050405020304" pitchFamily="18" charset="0"/>
              </a:rPr>
              <a:t>Biến kiểu mảng, truy xuất theo kiểu mảng</a:t>
            </a:r>
          </a:p>
          <a:p>
            <a:pPr marL="27432" indent="0">
              <a:buNone/>
            </a:pPr>
            <a:r>
              <a:rPr lang="en-US" sz="1800" smtClean="0"/>
              <a:t>    </a:t>
            </a:r>
            <a:r>
              <a:rPr lang="vi-VN" sz="2200" smtClean="0"/>
              <a:t>&lt;?</a:t>
            </a:r>
            <a:r>
              <a:rPr lang="vi-VN" sz="2200"/>
              <a:t>php </a:t>
            </a:r>
            <a:endParaRPr lang="en-US" sz="2200" smtClean="0"/>
          </a:p>
          <a:p>
            <a:pPr marL="667512" lvl="2" indent="0">
              <a:buNone/>
            </a:pPr>
            <a:r>
              <a:rPr lang="vi-VN" sz="2000" smtClean="0"/>
              <a:t>echo </a:t>
            </a:r>
            <a:r>
              <a:rPr lang="vi-VN" sz="2000"/>
              <a:t>$_COOKIE["name"]. "&lt;br </a:t>
            </a:r>
            <a:r>
              <a:rPr lang="vi-VN" sz="2000" smtClean="0"/>
              <a:t>/&gt;";</a:t>
            </a:r>
            <a:endParaRPr lang="en-US" sz="2000" smtClean="0"/>
          </a:p>
          <a:p>
            <a:pPr marL="667512" lvl="2" indent="0">
              <a:buNone/>
            </a:pPr>
            <a:r>
              <a:rPr lang="vi-VN" sz="2000" smtClean="0"/>
              <a:t> </a:t>
            </a:r>
            <a:r>
              <a:rPr lang="vi-VN" sz="2000"/>
              <a:t>/* là tương đương với */ </a:t>
            </a:r>
            <a:endParaRPr lang="en-US" sz="2000" smtClean="0"/>
          </a:p>
          <a:p>
            <a:pPr marL="667512" lvl="2" indent="0">
              <a:buNone/>
            </a:pPr>
            <a:r>
              <a:rPr lang="vi-VN" sz="2000" smtClean="0"/>
              <a:t>echo </a:t>
            </a:r>
            <a:r>
              <a:rPr lang="vi-VN" sz="2000"/>
              <a:t>$HTTP_COOKIE_VARS["name"]. "&lt;br </a:t>
            </a:r>
            <a:r>
              <a:rPr lang="vi-VN" sz="2000" smtClean="0"/>
              <a:t>/&gt;";</a:t>
            </a:r>
            <a:endParaRPr lang="en-US" sz="2000" smtClean="0"/>
          </a:p>
          <a:p>
            <a:pPr marL="667512" lvl="2" indent="0">
              <a:buNone/>
            </a:pPr>
            <a:r>
              <a:rPr lang="vi-VN" sz="2000" smtClean="0"/>
              <a:t>echo </a:t>
            </a:r>
            <a:r>
              <a:rPr lang="vi-VN" sz="2000"/>
              <a:t>$_COOKIE["age"] . "&lt;br </a:t>
            </a:r>
            <a:r>
              <a:rPr lang="vi-VN" sz="2000" smtClean="0"/>
              <a:t>/&gt;";</a:t>
            </a:r>
            <a:endParaRPr lang="en-US" sz="2000" smtClean="0"/>
          </a:p>
          <a:p>
            <a:pPr marL="667512" lvl="2" indent="0">
              <a:buNone/>
            </a:pPr>
            <a:r>
              <a:rPr lang="vi-VN" sz="2000" smtClean="0"/>
              <a:t> </a:t>
            </a:r>
            <a:r>
              <a:rPr lang="vi-VN" sz="2000"/>
              <a:t>/* là tương đương với </a:t>
            </a:r>
            <a:r>
              <a:rPr lang="vi-VN" sz="2000" smtClean="0"/>
              <a:t>*/</a:t>
            </a:r>
            <a:endParaRPr lang="en-US" sz="2000" smtClean="0"/>
          </a:p>
          <a:p>
            <a:pPr marL="667512" lvl="2" indent="0">
              <a:buNone/>
            </a:pPr>
            <a:r>
              <a:rPr lang="vi-VN" sz="2000" smtClean="0"/>
              <a:t>echo $HTTP_COOKIE_VARS["age"] . "&lt;br /&gt;";</a:t>
            </a:r>
            <a:endParaRPr lang="en-US" sz="2000" smtClean="0"/>
          </a:p>
          <a:p>
            <a:pPr marL="393192" lvl="1" indent="0">
              <a:buNone/>
            </a:pPr>
            <a:r>
              <a:rPr lang="vi-VN" sz="2300" smtClean="0"/>
              <a:t>?&gt;</a:t>
            </a:r>
            <a:endParaRPr lang="en-US" sz="23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0686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143000"/>
            <a:ext cx="8229600" cy="5181600"/>
          </a:xfrm>
        </p:spPr>
        <p:txBody>
          <a:bodyPr>
            <a:normAutofit/>
          </a:bodyPr>
          <a:lstStyle/>
          <a:p>
            <a:r>
              <a:rPr lang="en-US" sz="2400" b="1" smtClean="0">
                <a:latin typeface="Times New Roman" panose="02020603050405020304" pitchFamily="18" charset="0"/>
                <a:cs typeface="Times New Roman" panose="02020603050405020304" pitchFamily="18" charset="0"/>
              </a:rPr>
              <a:t>3/ </a:t>
            </a:r>
            <a:r>
              <a:rPr lang="en-US" sz="2400" b="1" err="1">
                <a:latin typeface="Times New Roman" panose="02020603050405020304" pitchFamily="18" charset="0"/>
                <a:cs typeface="Times New Roman" panose="02020603050405020304" pitchFamily="18" charset="0"/>
              </a:rPr>
              <a:t>Xóa</a:t>
            </a:r>
            <a:r>
              <a:rPr lang="en-US" sz="2400" b="1">
                <a:latin typeface="Times New Roman" panose="02020603050405020304" pitchFamily="18" charset="0"/>
                <a:cs typeface="Times New Roman" panose="02020603050405020304" pitchFamily="18" charset="0"/>
              </a:rPr>
              <a:t> Cookie </a:t>
            </a:r>
            <a:r>
              <a:rPr lang="en-US" sz="2400" b="1" err="1">
                <a:latin typeface="Times New Roman" panose="02020603050405020304" pitchFamily="18" charset="0"/>
                <a:cs typeface="Times New Roman" panose="02020603050405020304" pitchFamily="18" charset="0"/>
              </a:rPr>
              <a:t>bằng</a:t>
            </a:r>
            <a:r>
              <a:rPr lang="en-US" sz="2400" b="1">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PHP</a:t>
            </a:r>
          </a:p>
          <a:p>
            <a:r>
              <a:rPr lang="vi-VN" sz="2400">
                <a:latin typeface="Times New Roman" panose="02020603050405020304" pitchFamily="18" charset="0"/>
                <a:cs typeface="Times New Roman" panose="02020603050405020304" pitchFamily="18" charset="0"/>
              </a:rPr>
              <a:t>Để xóa Cookie bạn chỉ việc thiết lập thời gian sống của nó sang quá trị âm nhiều hơn hoặc bằng giá trị sống lúc bạn thiết lập</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r>
              <a:rPr lang="en-US" sz="2400" b="1" err="1" smtClean="0">
                <a:latin typeface="Times New Roman" panose="02020603050405020304" pitchFamily="18" charset="0"/>
                <a:cs typeface="Times New Roman" panose="02020603050405020304" pitchFamily="18" charset="0"/>
              </a:rPr>
              <a:t>Ví</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dụ</a:t>
            </a:r>
            <a:r>
              <a:rPr lang="en-US" sz="2400" b="1" smtClean="0">
                <a:latin typeface="Times New Roman" panose="02020603050405020304" pitchFamily="18" charset="0"/>
                <a:cs typeface="Times New Roman" panose="02020603050405020304" pitchFamily="18" charset="0"/>
              </a:rPr>
              <a:t> : </a:t>
            </a:r>
          </a:p>
          <a:p>
            <a:pPr marL="0" indent="0">
              <a:buNone/>
            </a:pPr>
            <a:r>
              <a:rPr lang="en-US" sz="2400"/>
              <a:t> </a:t>
            </a:r>
            <a:r>
              <a:rPr lang="en-US" sz="2400" smtClean="0"/>
              <a:t>    </a:t>
            </a:r>
            <a:r>
              <a:rPr lang="en-US" sz="2400" smtClean="0">
                <a:latin typeface="Times New Roman" panose="02020603050405020304" pitchFamily="18" charset="0"/>
                <a:cs typeface="Times New Roman" panose="02020603050405020304" pitchFamily="18" charset="0"/>
              </a:rPr>
              <a:t>&lt;?</a:t>
            </a:r>
            <a:r>
              <a:rPr lang="en-US" sz="2400" err="1">
                <a:latin typeface="Times New Roman" panose="02020603050405020304" pitchFamily="18" charset="0"/>
                <a:cs typeface="Times New Roman" panose="02020603050405020304" pitchFamily="18" charset="0"/>
              </a:rPr>
              <a:t>php</a:t>
            </a:r>
            <a:r>
              <a:rPr lang="en-US" sz="240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marL="393192" lvl="1" indent="0">
              <a:buNone/>
            </a:pP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setcookie</a:t>
            </a:r>
            <a:r>
              <a:rPr lang="en-US" sz="2200">
                <a:latin typeface="Times New Roman" panose="02020603050405020304" pitchFamily="18" charset="0"/>
                <a:cs typeface="Times New Roman" panose="02020603050405020304" pitchFamily="18" charset="0"/>
              </a:rPr>
              <a:t>( "name", "", time</a:t>
            </a:r>
            <a:r>
              <a:rPr lang="en-US" sz="2200" smtClean="0">
                <a:latin typeface="Times New Roman" panose="02020603050405020304" pitchFamily="18" charset="0"/>
                <a:cs typeface="Times New Roman" panose="02020603050405020304" pitchFamily="18" charset="0"/>
              </a:rPr>
              <a:t>() - 3600, </a:t>
            </a:r>
            <a:r>
              <a:rPr lang="en-US" sz="2200">
                <a:latin typeface="Times New Roman" panose="02020603050405020304" pitchFamily="18" charset="0"/>
                <a:cs typeface="Times New Roman" panose="02020603050405020304" pitchFamily="18" charset="0"/>
              </a:rPr>
              <a:t>"/","", 0); </a:t>
            </a:r>
          </a:p>
          <a:p>
            <a:pPr marL="393192" lvl="1" indent="0">
              <a:buNone/>
            </a:pPr>
            <a:r>
              <a:rPr lang="en-US" sz="2200" smtClean="0">
                <a:latin typeface="Times New Roman" panose="02020603050405020304" pitchFamily="18" charset="0"/>
                <a:cs typeface="Times New Roman" panose="02020603050405020304" pitchFamily="18" charset="0"/>
              </a:rPr>
              <a:t>?&gt;</a:t>
            </a:r>
            <a:endParaRPr lang="en-US" sz="2200" b="1" smtClean="0">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194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PHP(</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a:t>
            </a:r>
            <a:endParaRPr lang="en-US"/>
          </a:p>
        </p:txBody>
      </p:sp>
      <p:sp>
        <p:nvSpPr>
          <p:cNvPr id="3" name="Content Placeholder 2"/>
          <p:cNvSpPr>
            <a:spLocks noGrp="1"/>
          </p:cNvSpPr>
          <p:nvPr>
            <p:ph idx="1"/>
          </p:nvPr>
        </p:nvSpPr>
        <p:spPr/>
        <p:txBody>
          <a:bodyPr/>
          <a:lstStyle/>
          <a:p>
            <a:pPr fontAlgn="base"/>
            <a:r>
              <a:rPr lang="en-US" b="1">
                <a:latin typeface="Times New Roman" panose="02020603050405020304" pitchFamily="18" charset="0"/>
                <a:cs typeface="Times New Roman" panose="02020603050405020304" pitchFamily="18" charset="0"/>
              </a:rPr>
              <a:t>3. </a:t>
            </a:r>
            <a:r>
              <a:rPr lang="en-US" b="1" err="1">
                <a:latin typeface="Times New Roman" panose="02020603050405020304" pitchFamily="18" charset="0"/>
                <a:cs typeface="Times New Roman" panose="02020603050405020304" pitchFamily="18" charset="0"/>
              </a:rPr>
              <a:t>Hỗ</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trợ</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tối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đa</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cho</a:t>
            </a:r>
            <a:r>
              <a:rPr lang="en-US" b="1">
                <a:latin typeface="Times New Roman" panose="02020603050405020304" pitchFamily="18" charset="0"/>
                <a:cs typeface="Times New Roman" panose="02020603050405020304" pitchFamily="18" charset="0"/>
              </a:rPr>
              <a:t> Database </a:t>
            </a:r>
          </a:p>
          <a:p>
            <a:pPr fontAlgn="base"/>
            <a:r>
              <a:rPr lang="en-US" sz="1800" err="1">
                <a:latin typeface="Times New Roman" panose="02020603050405020304" pitchFamily="18" charset="0"/>
                <a:cs typeface="Times New Roman" panose="02020603050405020304" pitchFamily="18" charset="0"/>
              </a:rPr>
              <a:t>Đây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một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trong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những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ưu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điểm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mẽ</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nhất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làm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nên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sự</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vượt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trội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của</a:t>
            </a:r>
            <a:r>
              <a:rPr lang="en-US" sz="1800">
                <a:latin typeface="Times New Roman" panose="02020603050405020304" pitchFamily="18" charset="0"/>
                <a:cs typeface="Times New Roman" panose="02020603050405020304" pitchFamily="18" charset="0"/>
              </a:rPr>
              <a:t> PHP so </a:t>
            </a:r>
            <a:r>
              <a:rPr lang="en-US" sz="1800" err="1">
                <a:latin typeface="Times New Roman" panose="02020603050405020304" pitchFamily="18" charset="0"/>
                <a:cs typeface="Times New Roman" panose="02020603050405020304" pitchFamily="18" charset="0"/>
              </a:rPr>
              <a:t>với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các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ngôn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khác</a:t>
            </a:r>
            <a:r>
              <a:rPr lang="en-US" sz="18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PHP </a:t>
            </a:r>
            <a:r>
              <a:rPr lang="en-US" sz="1800" b="1" err="1">
                <a:latin typeface="Times New Roman" panose="02020603050405020304" pitchFamily="18" charset="0"/>
                <a:cs typeface="Times New Roman" panose="02020603050405020304" pitchFamily="18" charset="0"/>
              </a:rPr>
              <a:t>hỗ</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trợ</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rất</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nhiều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kiểu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cơ</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sở</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dữ</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liệu</a:t>
            </a:r>
            <a:r>
              <a:rPr lang="en-US" sz="1800" b="1">
                <a:latin typeface="Times New Roman" panose="02020603050405020304" pitchFamily="18" charset="0"/>
                <a:cs typeface="Times New Roman" panose="02020603050405020304" pitchFamily="18" charset="0"/>
              </a:rPr>
              <a:t> (Database) </a:t>
            </a:r>
            <a:r>
              <a:rPr lang="en-US" sz="1800" b="1" err="1">
                <a:latin typeface="Times New Roman" panose="02020603050405020304" pitchFamily="18" charset="0"/>
                <a:cs typeface="Times New Roman" panose="02020603050405020304" pitchFamily="18" charset="0"/>
              </a:rPr>
              <a:t>khác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nhau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Kết</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quả</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là</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việc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các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lập</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trình</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viên</a:t>
            </a:r>
            <a:r>
              <a:rPr lang="en-US" sz="1800" b="1">
                <a:latin typeface="Times New Roman" panose="02020603050405020304" pitchFamily="18" charset="0"/>
                <a:cs typeface="Times New Roman" panose="02020603050405020304" pitchFamily="18" charset="0"/>
              </a:rPr>
              <a:t> code </a:t>
            </a:r>
            <a:r>
              <a:rPr lang="en-US" sz="1800" b="1" err="1">
                <a:latin typeface="Times New Roman" panose="02020603050405020304" pitchFamily="18" charset="0"/>
                <a:cs typeface="Times New Roman" panose="02020603050405020304" pitchFamily="18" charset="0"/>
              </a:rPr>
              <a:t>lên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các</a:t>
            </a:r>
            <a:r>
              <a:rPr lang="en-US" sz="1800" b="1">
                <a:latin typeface="Times New Roman" panose="02020603050405020304" pitchFamily="18" charset="0"/>
                <a:cs typeface="Times New Roman" panose="02020603050405020304" pitchFamily="18" charset="0"/>
              </a:rPr>
              <a:t> Website </a:t>
            </a:r>
            <a:r>
              <a:rPr lang="en-US" sz="1800" b="1" err="1">
                <a:latin typeface="Times New Roman" panose="02020603050405020304" pitchFamily="18" charset="0"/>
                <a:cs typeface="Times New Roman" panose="02020603050405020304" pitchFamily="18" charset="0"/>
              </a:rPr>
              <a:t>có</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sử</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dụng</a:t>
            </a:r>
            <a:r>
              <a:rPr lang="en-US" sz="1800" b="1">
                <a:latin typeface="Times New Roman" panose="02020603050405020304" pitchFamily="18" charset="0"/>
                <a:cs typeface="Times New Roman" panose="02020603050405020304" pitchFamily="18" charset="0"/>
              </a:rPr>
              <a:t> Database </a:t>
            </a:r>
            <a:r>
              <a:rPr lang="en-US" sz="1800" b="1" err="1">
                <a:latin typeface="Times New Roman" panose="02020603050405020304" pitchFamily="18" charset="0"/>
                <a:cs typeface="Times New Roman" panose="02020603050405020304" pitchFamily="18" charset="0"/>
              </a:rPr>
              <a:t>sẽ</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trở</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lên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dễ</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dàng</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hơn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bao</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giờ</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hết</a:t>
            </a:r>
            <a:r>
              <a:rPr lang="en-US" sz="1800" b="1">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endParaRPr lang="en-US"/>
          </a:p>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8534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8267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Các</a:t>
            </a:r>
            <a:r>
              <a:rPr lang="en-US" smtClean="0"/>
              <a:t> </a:t>
            </a:r>
            <a:r>
              <a:rPr lang="en-US" err="1" smtClean="0"/>
              <a:t>khái</a:t>
            </a:r>
            <a:r>
              <a:rPr lang="en-US" smtClean="0"/>
              <a:t> </a:t>
            </a:r>
            <a:r>
              <a:rPr lang="en-US" err="1" smtClean="0"/>
              <a:t>niệm</a:t>
            </a:r>
            <a:r>
              <a:rPr lang="en-US" smtClean="0"/>
              <a:t> </a:t>
            </a:r>
            <a:r>
              <a:rPr lang="en-US" err="1" smtClean="0"/>
              <a:t>về</a:t>
            </a:r>
            <a:r>
              <a:rPr lang="en-US" smtClean="0"/>
              <a:t> session</a:t>
            </a:r>
            <a:endParaRPr lang="en-US"/>
          </a:p>
        </p:txBody>
      </p:sp>
      <p:sp>
        <p:nvSpPr>
          <p:cNvPr id="3" name="Content Placeholder 2"/>
          <p:cNvSpPr>
            <a:spLocks noGrp="1"/>
          </p:cNvSpPr>
          <p:nvPr>
            <p:ph idx="1"/>
          </p:nvPr>
        </p:nvSpPr>
        <p:spPr>
          <a:xfrm>
            <a:off x="457200" y="1295400"/>
            <a:ext cx="8229600" cy="5029200"/>
          </a:xfrm>
        </p:spPr>
        <p:txBody>
          <a:bodyPr>
            <a:noAutofit/>
          </a:bodyPr>
          <a:lstStyle/>
          <a:p>
            <a:r>
              <a:rPr lang="en-US" sz="1600" smtClean="0">
                <a:latin typeface="Times New Roman" panose="02020603050405020304" pitchFamily="18" charset="0"/>
                <a:cs typeface="Times New Roman" panose="02020603050405020304" pitchFamily="18" charset="0"/>
              </a:rPr>
              <a:t>1/ </a:t>
            </a:r>
            <a:r>
              <a:rPr lang="vi-VN" sz="1600">
                <a:latin typeface="Times New Roman" panose="02020603050405020304" pitchFamily="18" charset="0"/>
                <a:cs typeface="Times New Roman" panose="02020603050405020304" pitchFamily="18" charset="0"/>
              </a:rPr>
              <a:t>Biến Session trong PHP được dùng để lưu trữ thông tin của người dùng hoặc là lưu trữ tùy chọn cấu hình hệ thống cho người dùng. Đặc biệt mỗi client sẽ có một </a:t>
            </a:r>
            <a:r>
              <a:rPr lang="vi-VN" sz="1600" b="1">
                <a:latin typeface="Times New Roman" panose="02020603050405020304" pitchFamily="18" charset="0"/>
                <a:cs typeface="Times New Roman" panose="02020603050405020304" pitchFamily="18" charset="0"/>
              </a:rPr>
              <a:t>ID session </a:t>
            </a:r>
            <a:r>
              <a:rPr lang="vi-VN" sz="1600">
                <a:latin typeface="Times New Roman" panose="02020603050405020304" pitchFamily="18" charset="0"/>
                <a:cs typeface="Times New Roman" panose="02020603050405020304" pitchFamily="18" charset="0"/>
              </a:rPr>
              <a:t>khác nhau nên việc thông tin Session ở Client A bị ảnh hưởng qua Client B là điều không </a:t>
            </a:r>
            <a:r>
              <a:rPr lang="vi-VN" sz="1600" smtClean="0">
                <a:latin typeface="Times New Roman" panose="02020603050405020304" pitchFamily="18" charset="0"/>
                <a:cs typeface="Times New Roman" panose="02020603050405020304" pitchFamily="18" charset="0"/>
              </a:rPr>
              <a:t>thể</a:t>
            </a:r>
            <a:r>
              <a:rPr lang="en-US" sz="1600" smtClean="0">
                <a:latin typeface="Times New Roman" panose="02020603050405020304" pitchFamily="18" charset="0"/>
                <a:cs typeface="Times New Roman" panose="02020603050405020304" pitchFamily="18" charset="0"/>
              </a:rPr>
              <a:t>.</a:t>
            </a:r>
          </a:p>
          <a:p>
            <a:r>
              <a:rPr lang="vi-VN" sz="1600">
                <a:latin typeface="Times New Roman" panose="02020603050405020304" pitchFamily="18" charset="0"/>
                <a:cs typeface="Times New Roman" panose="02020603050405020304" pitchFamily="18" charset="0"/>
              </a:rPr>
              <a:t>Một </a:t>
            </a:r>
            <a:r>
              <a:rPr lang="vi-VN" sz="1600" b="1">
                <a:latin typeface="Times New Roman" panose="02020603050405020304" pitchFamily="18" charset="0"/>
                <a:cs typeface="Times New Roman" panose="02020603050405020304" pitchFamily="18" charset="0"/>
              </a:rPr>
              <a:t>session</a:t>
            </a:r>
            <a:r>
              <a:rPr lang="vi-VN" sz="1600">
                <a:latin typeface="Times New Roman" panose="02020603050405020304" pitchFamily="18" charset="0"/>
                <a:cs typeface="Times New Roman" panose="02020603050405020304" pitchFamily="18" charset="0"/>
              </a:rPr>
              <a:t> tạo ra một file trong một thư mục tạm thời trên Server, nơi đã đăng kí các biến session và các giá trị của chúng được lưu trữ. Dữ liệu này sẽ có sẵn cho tất cả các trang trên site trong suốt quá trình truy cập trang đó</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Khi một session bắt đầu, những điều sau sẽ xảy ra:</a:t>
            </a:r>
          </a:p>
          <a:p>
            <a:pPr lvl="1"/>
            <a:r>
              <a:rPr lang="vi-VN" sz="1500" i="1">
                <a:latin typeface="Times New Roman" panose="02020603050405020304" pitchFamily="18" charset="0"/>
                <a:cs typeface="Times New Roman" panose="02020603050405020304" pitchFamily="18" charset="0"/>
              </a:rPr>
              <a:t>Đầu tiên, PHP tạo một định danh duy nhất cho session cụ thể đó, định danh này là chuỗi kí tự ngẫu nhiên của 32 số hexa, như 3c7foj34c3jj973hjkop2fc937e3443.</a:t>
            </a:r>
          </a:p>
          <a:p>
            <a:pPr lvl="1"/>
            <a:r>
              <a:rPr lang="vi-VN" sz="1500" i="1">
                <a:latin typeface="Times New Roman" panose="02020603050405020304" pitchFamily="18" charset="0"/>
                <a:cs typeface="Times New Roman" panose="02020603050405020304" pitchFamily="18" charset="0"/>
              </a:rPr>
              <a:t>Một cookie được gọi là </a:t>
            </a:r>
            <a:r>
              <a:rPr lang="vi-VN" sz="1500" b="1">
                <a:latin typeface="Times New Roman" panose="02020603050405020304" pitchFamily="18" charset="0"/>
                <a:cs typeface="Times New Roman" panose="02020603050405020304" pitchFamily="18" charset="0"/>
              </a:rPr>
              <a:t>PHPSESSID</a:t>
            </a:r>
            <a:r>
              <a:rPr lang="vi-VN" sz="1500" i="1">
                <a:latin typeface="Times New Roman" panose="02020603050405020304" pitchFamily="18" charset="0"/>
                <a:cs typeface="Times New Roman" panose="02020603050405020304" pitchFamily="18" charset="0"/>
              </a:rPr>
              <a:t> sẽ được gửi tự động đến máy tính người dùng để lưu trữ chuỗi định danh session duy nhất ở trên.</a:t>
            </a:r>
          </a:p>
          <a:p>
            <a:pPr lvl="1"/>
            <a:r>
              <a:rPr lang="vi-VN" sz="1500" i="1">
                <a:latin typeface="Times New Roman" panose="02020603050405020304" pitchFamily="18" charset="0"/>
                <a:cs typeface="Times New Roman" panose="02020603050405020304" pitchFamily="18" charset="0"/>
              </a:rPr>
              <a:t>Một file được tạo tự động trên Server trong thư mục tạm thời đã được chỉ định và nó mang tên của định danh duy nhất và được bắt đầu bằng sess_. Ví dụ như: sess_3c7foj34c3jj973hjkop2fc937e3443.</a:t>
            </a:r>
          </a:p>
          <a:p>
            <a:pPr lvl="1"/>
            <a:r>
              <a:rPr lang="vi-VN" sz="1500" i="1">
                <a:latin typeface="Times New Roman" panose="02020603050405020304" pitchFamily="18" charset="0"/>
                <a:cs typeface="Times New Roman" panose="02020603050405020304" pitchFamily="18" charset="0"/>
              </a:rPr>
              <a:t>Khi PHP script muốn lấy giá trị từ một biến session, PHP tự động lấy chuỗi định danh session duy nhất này từ </a:t>
            </a:r>
            <a:r>
              <a:rPr lang="en-US" sz="1500" i="1" smtClean="0">
                <a:latin typeface="Times New Roman" panose="02020603050405020304" pitchFamily="18" charset="0"/>
                <a:cs typeface="Times New Roman" panose="02020603050405020304" pitchFamily="18" charset="0"/>
              </a:rPr>
              <a:t> </a:t>
            </a:r>
            <a:r>
              <a:rPr lang="vi-VN" sz="1500" b="1" smtClean="0">
                <a:latin typeface="Times New Roman" panose="02020603050405020304" pitchFamily="18" charset="0"/>
                <a:cs typeface="Times New Roman" panose="02020603050405020304" pitchFamily="18" charset="0"/>
              </a:rPr>
              <a:t>PHPSESSID</a:t>
            </a:r>
            <a:r>
              <a:rPr lang="vi-VN" sz="1500" i="1" smtClean="0">
                <a:latin typeface="Times New Roman" panose="02020603050405020304" pitchFamily="18" charset="0"/>
                <a:cs typeface="Times New Roman" panose="02020603050405020304" pitchFamily="18" charset="0"/>
              </a:rPr>
              <a:t> </a:t>
            </a:r>
            <a:r>
              <a:rPr lang="vi-VN" sz="1500" i="1">
                <a:latin typeface="Times New Roman" panose="02020603050405020304" pitchFamily="18" charset="0"/>
                <a:cs typeface="Times New Roman" panose="02020603050405020304" pitchFamily="18" charset="0"/>
              </a:rPr>
              <a:t>cookie, sau đó tìm file mang tên đó trong thư mục tạm thời của nó, một xác thực có thể được hoàn thành bằng việc so sánh các giá trị đó.</a:t>
            </a:r>
          </a:p>
          <a:p>
            <a:r>
              <a:rPr lang="vi-VN" sz="1600">
                <a:latin typeface="Times New Roman" panose="02020603050405020304" pitchFamily="18" charset="0"/>
                <a:cs typeface="Times New Roman" panose="02020603050405020304" pitchFamily="18" charset="0"/>
              </a:rPr>
              <a:t>Một session kết thúc khi người dùng tắt trình duyệt hoặc sau khi rời khỏi site này, Server sẽ chấm dứt session sau một thời gian đã định trước, thường là 30 phút.</a:t>
            </a:r>
          </a:p>
          <a:p>
            <a:pPr lvl="1"/>
            <a:r>
              <a:rPr lang="en-US" sz="1400" smtClean="0">
                <a:latin typeface="Times New Roman" panose="02020603050405020304" pitchFamily="18" charset="0"/>
                <a:cs typeface="Times New Roman" panose="02020603050405020304" pitchFamily="18" charset="0"/>
              </a:rPr>
              <a:t>Client lưu </a:t>
            </a:r>
            <a:r>
              <a:rPr lang="vi-VN" sz="1400" b="1">
                <a:latin typeface="Times New Roman" panose="02020603050405020304" pitchFamily="18" charset="0"/>
                <a:cs typeface="Times New Roman" panose="02020603050405020304" pitchFamily="18" charset="0"/>
              </a:rPr>
              <a:t>PHPSESSID</a:t>
            </a:r>
            <a:r>
              <a:rPr lang="vi-VN" sz="1400" i="1">
                <a:latin typeface="Times New Roman" panose="02020603050405020304" pitchFamily="18" charset="0"/>
                <a:cs typeface="Times New Roman" panose="02020603050405020304" pitchFamily="18" charset="0"/>
              </a:rPr>
              <a:t> </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32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143000"/>
            <a:ext cx="8229600" cy="5181600"/>
          </a:xfrm>
        </p:spPr>
        <p:txBody>
          <a:bodyPr>
            <a:normAutofit/>
          </a:bodyPr>
          <a:lstStyle/>
          <a:p>
            <a:r>
              <a:rPr lang="en-US" sz="1800" b="1" smtClean="0">
                <a:latin typeface="Times New Roman" panose="02020603050405020304" pitchFamily="18" charset="0"/>
                <a:cs typeface="Times New Roman" panose="02020603050405020304" pitchFamily="18" charset="0"/>
              </a:rPr>
              <a:t>1/ </a:t>
            </a:r>
            <a:r>
              <a:rPr lang="en-US" sz="1800" b="1" err="1" smtClean="0">
                <a:latin typeface="Times New Roman" panose="02020603050405020304" pitchFamily="18" charset="0"/>
                <a:cs typeface="Times New Roman" panose="02020603050405020304" pitchFamily="18" charset="0"/>
              </a:rPr>
              <a:t>Khởi</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động</a:t>
            </a:r>
            <a:r>
              <a:rPr lang="en-US" sz="1800" b="1" smtClean="0">
                <a:latin typeface="Times New Roman" panose="02020603050405020304" pitchFamily="18" charset="0"/>
                <a:cs typeface="Times New Roman" panose="02020603050405020304" pitchFamily="18" charset="0"/>
              </a:rPr>
              <a:t> session </a:t>
            </a:r>
            <a:endParaRPr lang="en-US" sz="2400" smtClean="0">
              <a:latin typeface="Times New Roman" panose="02020603050405020304" pitchFamily="18" charset="0"/>
              <a:cs typeface="Times New Roman" panose="02020603050405020304" pitchFamily="18" charset="0"/>
            </a:endParaRPr>
          </a:p>
          <a:p>
            <a:r>
              <a:rPr lang="vi-VN" sz="1600" smtClean="0"/>
              <a:t>PHP </a:t>
            </a:r>
            <a:r>
              <a:rPr lang="vi-VN" sz="1600"/>
              <a:t>session rất đơn giản để bắt đầu bằng cách tạo một lời gọi đến hàm </a:t>
            </a:r>
            <a:r>
              <a:rPr lang="vi-VN" sz="1600" b="1"/>
              <a:t>session_start()</a:t>
            </a:r>
            <a:r>
              <a:rPr lang="vi-VN" sz="1600"/>
              <a:t>. Đầu tiên hàm này kiểm tra một session đã được bắt đầu hay chưa, nếu chưa thì nó sẽ bắt đầu một session. Lời gọi hàm </a:t>
            </a:r>
            <a:r>
              <a:rPr lang="vi-VN" sz="1600" b="1"/>
              <a:t>session_start()</a:t>
            </a:r>
            <a:r>
              <a:rPr lang="vi-VN" sz="1600"/>
              <a:t> này được đề nghị đặt ở đầu của trang</a:t>
            </a:r>
            <a:r>
              <a:rPr lang="vi-VN" sz="1600" smtClean="0"/>
              <a:t>.</a:t>
            </a:r>
            <a:endParaRPr lang="en-US" sz="1600" smtClean="0"/>
          </a:p>
          <a:p>
            <a:pPr lvl="1"/>
            <a:r>
              <a:rPr lang="en-US" sz="1400" smtClean="0"/>
              <a:t>Viết đầu tiến trước cả setcookie. Hàm được viết đầu tiên trước tất cả</a:t>
            </a:r>
          </a:p>
          <a:p>
            <a:r>
              <a:rPr lang="en-US" sz="1800" b="1" smtClean="0">
                <a:latin typeface="Times New Roman" panose="02020603050405020304" pitchFamily="18" charset="0"/>
                <a:cs typeface="Times New Roman" panose="02020603050405020304" pitchFamily="18" charset="0"/>
              </a:rPr>
              <a:t>2/</a:t>
            </a:r>
            <a:r>
              <a:rPr lang="en-US" sz="1800" b="1" err="1" smtClean="0">
                <a:latin typeface="Times New Roman" panose="02020603050405020304" pitchFamily="18" charset="0"/>
                <a:cs typeface="Times New Roman" panose="02020603050405020304" pitchFamily="18" charset="0"/>
              </a:rPr>
              <a:t>Gán</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giá</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trị</a:t>
            </a:r>
            <a:r>
              <a:rPr lang="en-US" sz="1800" b="1" smtClean="0">
                <a:latin typeface="Times New Roman" panose="02020603050405020304" pitchFamily="18" charset="0"/>
                <a:cs typeface="Times New Roman" panose="02020603050405020304" pitchFamily="18" charset="0"/>
              </a:rPr>
              <a:t> </a:t>
            </a:r>
            <a:r>
              <a:rPr lang="vi-VN" sz="1800" b="1" smtClean="0">
                <a:latin typeface="Times New Roman" panose="02020603050405020304" pitchFamily="18" charset="0"/>
                <a:cs typeface="Times New Roman" panose="02020603050405020304" pitchFamily="18" charset="0"/>
              </a:rPr>
              <a:t>session</a:t>
            </a:r>
            <a:r>
              <a:rPr lang="en-US" sz="1800" b="1" smtClean="0">
                <a:latin typeface="Times New Roman" panose="02020603050405020304" pitchFamily="18" charset="0"/>
                <a:cs typeface="Times New Roman" panose="02020603050405020304" pitchFamily="18" charset="0"/>
              </a:rPr>
              <a:t> </a:t>
            </a:r>
            <a:endParaRPr lang="en-US" sz="2000" b="1" smtClean="0">
              <a:latin typeface="Times New Roman" panose="02020603050405020304" pitchFamily="18" charset="0"/>
              <a:cs typeface="Times New Roman" panose="02020603050405020304" pitchFamily="18" charset="0"/>
            </a:endParaRPr>
          </a:p>
          <a:p>
            <a:r>
              <a:rPr lang="vi-VN" sz="1600" smtClean="0">
                <a:latin typeface="Times New Roman" panose="02020603050405020304" pitchFamily="18" charset="0"/>
                <a:cs typeface="Times New Roman" panose="02020603050405020304" pitchFamily="18" charset="0"/>
              </a:rPr>
              <a:t>Tất </a:t>
            </a:r>
            <a:r>
              <a:rPr lang="vi-VN" sz="1600">
                <a:latin typeface="Times New Roman" panose="02020603050405020304" pitchFamily="18" charset="0"/>
                <a:cs typeface="Times New Roman" panose="02020603050405020304" pitchFamily="18" charset="0"/>
              </a:rPr>
              <a:t>cả Session được lưu trữ trong biến toàn cục $_SESSION, vì thể để lưu thêm dữ liệu Session hay là thay đổi dữ liệu của Session thì ta sẽ thao tác trên biến đó. Lưu ý </a:t>
            </a:r>
            <a:r>
              <a:rPr lang="vi-VN" sz="1600" smtClean="0">
                <a:latin typeface="Times New Roman" panose="02020603050405020304" pitchFamily="18" charset="0"/>
                <a:cs typeface="Times New Roman" panose="02020603050405020304" pitchFamily="18" charset="0"/>
              </a:rPr>
              <a:t>trước </a:t>
            </a:r>
            <a:r>
              <a:rPr lang="vi-VN" sz="1600">
                <a:latin typeface="Times New Roman" panose="02020603050405020304" pitchFamily="18" charset="0"/>
                <a:cs typeface="Times New Roman" panose="02020603050405020304" pitchFamily="18" charset="0"/>
              </a:rPr>
              <a:t>khi dùng phép lấy giá trị Session bạn phải kiểm tra sesion đó có tồn tại không rồi hãy lấy</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lvl="1"/>
            <a:r>
              <a:rPr lang="en-US" sz="1400" smtClean="0">
                <a:latin typeface="Times New Roman" panose="02020603050405020304" pitchFamily="18" charset="0"/>
                <a:cs typeface="Times New Roman" panose="02020603050405020304" pitchFamily="18" charset="0"/>
              </a:rPr>
              <a:t>Biến kiểu mảng</a:t>
            </a:r>
            <a:endParaRPr lang="vi-VN" sz="1400">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Để lưu một giá trị mới vào Session ta dùng cú pháp như sau:</a:t>
            </a:r>
            <a:r>
              <a:rPr lang="vi-VN" sz="1600" b="1">
                <a:latin typeface="Times New Roman" panose="02020603050405020304" pitchFamily="18" charset="0"/>
                <a:cs typeface="Times New Roman" panose="02020603050405020304" pitchFamily="18" charset="0"/>
              </a:rPr>
              <a:t> $_SESSION['session_name'] = $</a:t>
            </a:r>
            <a:r>
              <a:rPr lang="vi-VN" sz="1600" b="1" smtClean="0">
                <a:latin typeface="Times New Roman" panose="02020603050405020304" pitchFamily="18" charset="0"/>
                <a:cs typeface="Times New Roman" panose="02020603050405020304" pitchFamily="18" charset="0"/>
              </a:rPr>
              <a:t>session_value</a:t>
            </a:r>
            <a:endParaRPr lang="en-US" sz="1600" b="1" smtClean="0">
              <a:latin typeface="Times New Roman" panose="02020603050405020304" pitchFamily="18" charset="0"/>
              <a:cs typeface="Times New Roman" panose="02020603050405020304" pitchFamily="18" charset="0"/>
            </a:endParaRPr>
          </a:p>
          <a:p>
            <a:r>
              <a:rPr lang="en-US" sz="1800" b="1" smtClean="0">
                <a:latin typeface="Times New Roman" panose="02020603050405020304" pitchFamily="18" charset="0"/>
                <a:cs typeface="Times New Roman" panose="02020603050405020304" pitchFamily="18" charset="0"/>
              </a:rPr>
              <a:t>3/ </a:t>
            </a:r>
            <a:r>
              <a:rPr lang="en-US" sz="1800" b="1" err="1" smtClean="0">
                <a:latin typeface="Times New Roman" panose="02020603050405020304" pitchFamily="18" charset="0"/>
                <a:cs typeface="Times New Roman" panose="02020603050405020304" pitchFamily="18" charset="0"/>
              </a:rPr>
              <a:t>Hủy</a:t>
            </a:r>
            <a:r>
              <a:rPr lang="en-US" sz="1800" b="1" smtClean="0">
                <a:latin typeface="Times New Roman" panose="02020603050405020304" pitchFamily="18" charset="0"/>
                <a:cs typeface="Times New Roman" panose="02020603050405020304" pitchFamily="18" charset="0"/>
              </a:rPr>
              <a:t> session</a:t>
            </a:r>
            <a:endParaRPr lang="vi-VN" sz="1800" b="1">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Tất cả các giá trị Session đều lưu trữ trong biến $_SESSION nên để xóa nó các bạn chỉ việc dùng hàm </a:t>
            </a:r>
            <a:r>
              <a:rPr lang="vi-VN" sz="1600" b="1">
                <a:latin typeface="Times New Roman" panose="02020603050405020304" pitchFamily="18" charset="0"/>
                <a:cs typeface="Times New Roman" panose="02020603050405020304" pitchFamily="18" charset="0"/>
              </a:rPr>
              <a:t>unset</a:t>
            </a:r>
            <a:r>
              <a:rPr lang="vi-VN" sz="1600">
                <a:latin typeface="Times New Roman" panose="02020603050405020304" pitchFamily="18" charset="0"/>
                <a:cs typeface="Times New Roman" panose="02020603050405020304" pitchFamily="18" charset="0"/>
              </a:rPr>
              <a:t>($_SESSION['session_name']), trong đó hàm unset dùng để giải phóng một biến ra khỏi bộ nhớ.</a:t>
            </a:r>
          </a:p>
          <a:p>
            <a:r>
              <a:rPr lang="vi-VN" sz="1600">
                <a:latin typeface="Times New Roman" panose="02020603050405020304" pitchFamily="18" charset="0"/>
                <a:cs typeface="Times New Roman" panose="02020603050405020304" pitchFamily="18" charset="0"/>
              </a:rPr>
              <a:t>Nếu bạn muốn xóa hết tất cả các Session thì ta dùng hàm </a:t>
            </a:r>
            <a:r>
              <a:rPr lang="vi-VN" sz="1600" b="1">
                <a:latin typeface="Times New Roman" panose="02020603050405020304" pitchFamily="18" charset="0"/>
                <a:cs typeface="Times New Roman" panose="02020603050405020304" pitchFamily="18" charset="0"/>
              </a:rPr>
              <a:t>session_destroy</a:t>
            </a:r>
            <a:r>
              <a:rPr lang="vi-VN" sz="1600">
                <a:latin typeface="Times New Roman" panose="02020603050405020304" pitchFamily="18" charset="0"/>
                <a:cs typeface="Times New Roman" panose="02020603050405020304" pitchFamily="18" charset="0"/>
              </a:rPr>
              <a:t>().</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5898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pPr algn="ctr"/>
            <a:r>
              <a:rPr lang="en-US" smtClean="0"/>
              <a:t>Send mail PHP</a:t>
            </a:r>
            <a:endParaRPr lang="en-US"/>
          </a:p>
        </p:txBody>
      </p:sp>
      <p:sp>
        <p:nvSpPr>
          <p:cNvPr id="3" name="Content Placeholder 2"/>
          <p:cNvSpPr>
            <a:spLocks noGrp="1"/>
          </p:cNvSpPr>
          <p:nvPr>
            <p:ph idx="1"/>
          </p:nvPr>
        </p:nvSpPr>
        <p:spPr>
          <a:xfrm>
            <a:off x="457200" y="1371600"/>
            <a:ext cx="8229600" cy="4953000"/>
          </a:xfrm>
        </p:spPr>
        <p:txBody>
          <a:bodyPr>
            <a:normAutofit/>
          </a:bodyPr>
          <a:lstStyle/>
          <a:p>
            <a:r>
              <a:rPr lang="en-US" sz="2400" smtClean="0">
                <a:latin typeface="Times New Roman" panose="02020603050405020304" pitchFamily="18" charset="0"/>
                <a:cs typeface="Times New Roman" panose="02020603050405020304" pitchFamily="18" charset="0"/>
              </a:rPr>
              <a:t>1/ </a:t>
            </a:r>
            <a:r>
              <a:rPr lang="en-US" sz="2400" err="1" smtClean="0">
                <a:latin typeface="Times New Roman" panose="02020603050405020304" pitchFamily="18" charset="0"/>
                <a:cs typeface="Times New Roman" panose="02020603050405020304" pitchFamily="18" charset="0"/>
              </a:rPr>
              <a:t>Cấu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hình</a:t>
            </a:r>
            <a:r>
              <a:rPr lang="en-US" sz="2400" smtClean="0">
                <a:latin typeface="Times New Roman" panose="02020603050405020304" pitchFamily="18" charset="0"/>
                <a:cs typeface="Times New Roman" panose="02020603050405020304" pitchFamily="18" charset="0"/>
              </a:rPr>
              <a:t> mail server – </a:t>
            </a:r>
            <a:r>
              <a:rPr lang="en-US" sz="2400" err="1" smtClean="0">
                <a:latin typeface="Times New Roman" panose="02020603050405020304" pitchFamily="18" charset="0"/>
                <a:cs typeface="Times New Roman" panose="02020603050405020304" pitchFamily="18" charset="0"/>
              </a:rPr>
              <a:t>xampp</a:t>
            </a:r>
            <a:endParaRPr lang="en-US" sz="2400" smtClean="0">
              <a:latin typeface="Times New Roman" panose="02020603050405020304" pitchFamily="18" charset="0"/>
              <a:cs typeface="Times New Roman" panose="02020603050405020304" pitchFamily="18" charset="0"/>
            </a:endParaRPr>
          </a:p>
          <a:p>
            <a:r>
              <a:rPr lang="vi-VN" sz="1800"/>
              <a:t>Đầu tiên, vào thư mực cài đặt Xampp (thường là C:\xampp), sau đó vào thư mục “sendmail“, mở file “</a:t>
            </a:r>
            <a:r>
              <a:rPr lang="vi-VN" sz="1800" smtClean="0"/>
              <a:t>sendmail.ini</a:t>
            </a:r>
            <a:r>
              <a:rPr lang="vi-VN" sz="1800"/>
              <a:t>” và chỉnh lại các thông số như sau và lưu </a:t>
            </a:r>
            <a:r>
              <a:rPr lang="vi-VN" sz="1800" smtClean="0"/>
              <a:t>lại</a:t>
            </a:r>
            <a:r>
              <a:rPr lang="en-US" sz="1800" smtClean="0"/>
              <a:t>.</a:t>
            </a:r>
          </a:p>
          <a:p>
            <a:pPr lvl="1"/>
            <a:r>
              <a:rPr lang="vi-VN" sz="1600"/>
              <a:t>[sendmail] </a:t>
            </a:r>
            <a:endParaRPr lang="en-US" sz="1600" smtClean="0"/>
          </a:p>
          <a:p>
            <a:pPr lvl="1"/>
            <a:r>
              <a:rPr lang="vi-VN" sz="1600" smtClean="0"/>
              <a:t>smtp_server=smtp.gmail.com</a:t>
            </a:r>
            <a:endParaRPr lang="en-US" sz="1600" smtClean="0"/>
          </a:p>
          <a:p>
            <a:pPr lvl="1"/>
            <a:r>
              <a:rPr lang="vi-VN" sz="1600" smtClean="0"/>
              <a:t> smtp_port=</a:t>
            </a:r>
            <a:r>
              <a:rPr lang="en-US" sz="1600" smtClean="0">
                <a:latin typeface="Times New Roman" panose="02020603050405020304" pitchFamily="18" charset="0"/>
                <a:cs typeface="Times New Roman" panose="02020603050405020304" pitchFamily="18" charset="0"/>
              </a:rPr>
              <a:t> 25</a:t>
            </a:r>
          </a:p>
          <a:p>
            <a:pPr lvl="1"/>
            <a:r>
              <a:rPr lang="vi-VN" sz="1600" smtClean="0"/>
              <a:t>smtp_ssl=auto </a:t>
            </a:r>
            <a:endParaRPr lang="en-US" sz="1600" smtClean="0"/>
          </a:p>
          <a:p>
            <a:pPr lvl="1"/>
            <a:r>
              <a:rPr lang="vi-VN" sz="1600" smtClean="0"/>
              <a:t>error_logfile=error.log </a:t>
            </a:r>
            <a:endParaRPr lang="en-US" sz="1600" smtClean="0"/>
          </a:p>
          <a:p>
            <a:pPr lvl="1"/>
            <a:r>
              <a:rPr lang="vi-VN" sz="1600" smtClean="0"/>
              <a:t>auth_username</a:t>
            </a:r>
            <a:r>
              <a:rPr lang="en-US" sz="1600" smtClean="0"/>
              <a:t> </a:t>
            </a:r>
            <a:r>
              <a:rPr lang="vi-VN" sz="1600" smtClean="0"/>
              <a:t>=</a:t>
            </a:r>
            <a:r>
              <a:rPr lang="en-US" sz="1600" smtClean="0"/>
              <a:t> </a:t>
            </a:r>
            <a:r>
              <a:rPr lang="vi-VN" sz="1600" smtClean="0"/>
              <a:t>&lt;nhập địa chỉ email dùng để gửi thư của bạn&gt; </a:t>
            </a:r>
            <a:endParaRPr lang="en-US" sz="1600" smtClean="0"/>
          </a:p>
          <a:p>
            <a:pPr lvl="1"/>
            <a:r>
              <a:rPr lang="vi-VN" sz="1600" smtClean="0"/>
              <a:t>auth_password</a:t>
            </a:r>
            <a:r>
              <a:rPr lang="en-US" sz="1600" smtClean="0"/>
              <a:t> </a:t>
            </a:r>
            <a:r>
              <a:rPr lang="vi-VN" sz="1600" smtClean="0"/>
              <a:t>=</a:t>
            </a:r>
            <a:r>
              <a:rPr lang="en-US" sz="1600" smtClean="0"/>
              <a:t> </a:t>
            </a:r>
            <a:r>
              <a:rPr lang="vi-VN" sz="1600" smtClean="0"/>
              <a:t>&lt;nhập password của email&gt;</a:t>
            </a:r>
            <a:endParaRPr lang="en-US" sz="1600" smtClean="0"/>
          </a:p>
          <a:p>
            <a:pPr marL="393192" lvl="1" indent="0">
              <a:buNone/>
            </a:pPr>
            <a:endParaRPr lang="en-US" sz="1400" smtClean="0"/>
          </a:p>
          <a:p>
            <a:r>
              <a:rPr lang="vi-VN" sz="1800" smtClean="0"/>
              <a:t>Tiếp </a:t>
            </a:r>
            <a:r>
              <a:rPr lang="vi-VN" sz="1800"/>
              <a:t>đến là edit file “php.ini” trong thư mục ..\</a:t>
            </a:r>
            <a:r>
              <a:rPr lang="vi-VN" sz="1800" smtClean="0"/>
              <a:t>xampp\php\</a:t>
            </a:r>
            <a:r>
              <a:rPr lang="en-US" sz="1800" smtClean="0"/>
              <a:t> </a:t>
            </a:r>
            <a:r>
              <a:rPr lang="vi-VN" sz="1800" smtClean="0"/>
              <a:t>Tìm </a:t>
            </a:r>
            <a:r>
              <a:rPr lang="vi-VN" sz="1800"/>
              <a:t>dòng sendmail_path và sửa </a:t>
            </a:r>
            <a:r>
              <a:rPr lang="vi-VN" sz="1800" smtClean="0"/>
              <a:t>thành:</a:t>
            </a:r>
            <a:r>
              <a:rPr lang="en-US" sz="1800" smtClean="0"/>
              <a:t> </a:t>
            </a:r>
            <a:r>
              <a:rPr lang="vi-VN" sz="1800" smtClean="0"/>
              <a:t>sendmail_path </a:t>
            </a:r>
            <a:r>
              <a:rPr lang="vi-VN" sz="1800"/>
              <a:t>= </a:t>
            </a:r>
            <a:r>
              <a:rPr lang="vi-VN" sz="1800" smtClean="0"/>
              <a:t>“</a:t>
            </a:r>
            <a:r>
              <a:rPr lang="en-US" sz="1800" smtClean="0"/>
              <a:t>D</a:t>
            </a:r>
            <a:r>
              <a:rPr lang="vi-VN" sz="1800" smtClean="0"/>
              <a:t>:\</a:t>
            </a:r>
            <a:r>
              <a:rPr lang="vi-VN" sz="1800"/>
              <a:t>xampp\sendmail\sendmail.exe -t</a:t>
            </a:r>
            <a:r>
              <a:rPr lang="vi-VN" sz="1800" smtClean="0"/>
              <a:t>”</a:t>
            </a:r>
            <a:r>
              <a:rPr lang="en-US" sz="1800" smtClean="0"/>
              <a:t> </a:t>
            </a:r>
            <a:r>
              <a:rPr lang="en-US" sz="1800" smtClean="0">
                <a:latin typeface="Times New Roman" panose="02020603050405020304" pitchFamily="18" charset="0"/>
                <a:cs typeface="Times New Roman" panose="02020603050405020304" pitchFamily="18" charset="0"/>
              </a:rPr>
              <a:t>(</a:t>
            </a:r>
            <a:r>
              <a:rPr lang="en-US" sz="1800" b="1" err="1" smtClean="0">
                <a:latin typeface="Times New Roman" panose="02020603050405020304" pitchFamily="18" charset="0"/>
                <a:cs typeface="Times New Roman" panose="02020603050405020304" pitchFamily="18" charset="0"/>
              </a:rPr>
              <a:t>lưu</a:t>
            </a:r>
            <a:r>
              <a:rPr lang="en-US" sz="1800" b="1" smtClean="0">
                <a:latin typeface="Times New Roman" panose="02020603050405020304" pitchFamily="18" charset="0"/>
                <a:cs typeface="Times New Roman" panose="02020603050405020304" pitchFamily="18" charset="0"/>
              </a:rPr>
              <a:t> ý ổ </a:t>
            </a:r>
            <a:r>
              <a:rPr lang="en-US" sz="1800" b="1" err="1" smtClean="0">
                <a:latin typeface="Times New Roman" panose="02020603050405020304" pitchFamily="18" charset="0"/>
                <a:cs typeface="Times New Roman" panose="02020603050405020304" pitchFamily="18" charset="0"/>
              </a:rPr>
              <a:t>đĩa</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cài</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xampp</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nhé</a:t>
            </a:r>
            <a:r>
              <a:rPr lang="en-US" sz="1800" b="1" smtClean="0">
                <a:latin typeface="Times New Roman" panose="02020603050405020304" pitchFamily="18" charset="0"/>
                <a:cs typeface="Times New Roman" panose="02020603050405020304" pitchFamily="18" charset="0"/>
              </a:rPr>
              <a:t> . Ở </a:t>
            </a:r>
            <a:r>
              <a:rPr lang="en-US" sz="1800" b="1" err="1" smtClean="0">
                <a:latin typeface="Times New Roman" panose="02020603050405020304" pitchFamily="18" charset="0"/>
                <a:cs typeface="Times New Roman" panose="02020603050405020304" pitchFamily="18" charset="0"/>
              </a:rPr>
              <a:t>đây</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thầy</a:t>
            </a:r>
            <a:r>
              <a:rPr lang="en-US" sz="1800" b="1" smtClean="0">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cài</a:t>
            </a:r>
            <a:r>
              <a:rPr lang="en-US" sz="1800" b="1" smtClean="0">
                <a:latin typeface="Times New Roman" panose="02020603050405020304" pitchFamily="18" charset="0"/>
                <a:cs typeface="Times New Roman" panose="02020603050405020304" pitchFamily="18" charset="0"/>
              </a:rPr>
              <a:t> ổ D</a:t>
            </a:r>
            <a:r>
              <a:rPr lang="en-US" sz="1800" smtClean="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604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pPr algn="ctr"/>
            <a:r>
              <a:rPr lang="en-US" smtClean="0"/>
              <a:t>Send mail </a:t>
            </a:r>
            <a:r>
              <a:rPr lang="en-US" err="1" smtClean="0"/>
              <a:t>php</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066800"/>
            <a:ext cx="8229600" cy="5257800"/>
          </a:xfrm>
        </p:spPr>
        <p:txBody>
          <a:bodyPr>
            <a:normAutofit/>
          </a:bodyPr>
          <a:lstStyle/>
          <a:p>
            <a:r>
              <a:rPr lang="en-US" sz="2000" b="1" err="1" smtClean="0">
                <a:latin typeface="Times New Roman" panose="02020603050405020304" pitchFamily="18" charset="0"/>
                <a:cs typeface="Times New Roman" panose="02020603050405020304" pitchFamily="18" charset="0"/>
              </a:rPr>
              <a:t>Cú</a:t>
            </a:r>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pháp</a:t>
            </a:r>
            <a:r>
              <a:rPr lang="en-US" sz="2000" b="1">
                <a:latin typeface="Times New Roman" panose="02020603050405020304" pitchFamily="18" charset="0"/>
                <a:cs typeface="Times New Roman" panose="02020603050405020304" pitchFamily="18" charset="0"/>
              </a:rPr>
              <a:t> : mail( </a:t>
            </a:r>
            <a:r>
              <a:rPr lang="en-US" sz="2000" b="1" smtClean="0">
                <a:latin typeface="Times New Roman" panose="02020603050405020304" pitchFamily="18" charset="0"/>
                <a:cs typeface="Times New Roman" panose="02020603050405020304" pitchFamily="18" charset="0"/>
              </a:rPr>
              <a:t>to</a:t>
            </a:r>
            <a:r>
              <a:rPr lang="en-US" sz="2000" b="1">
                <a:latin typeface="Times New Roman" panose="02020603050405020304" pitchFamily="18" charset="0"/>
                <a:cs typeface="Times New Roman" panose="02020603050405020304" pitchFamily="18" charset="0"/>
              </a:rPr>
              <a:t>, subject, message, headers, parameters </a:t>
            </a:r>
            <a:r>
              <a:rPr lang="en-US" sz="2000" b="1" smtClean="0">
                <a:latin typeface="Times New Roman" panose="02020603050405020304" pitchFamily="18" charset="0"/>
                <a:cs typeface="Times New Roman" panose="02020603050405020304" pitchFamily="18" charset="0"/>
              </a:rPr>
              <a:t>);</a:t>
            </a:r>
          </a:p>
          <a:p>
            <a:endParaRPr lang="en-US" sz="2000" b="1">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50326537"/>
              </p:ext>
            </p:extLst>
          </p:nvPr>
        </p:nvGraphicFramePr>
        <p:xfrm>
          <a:off x="685800" y="1600200"/>
          <a:ext cx="8153400" cy="3403600"/>
        </p:xfrm>
        <a:graphic>
          <a:graphicData uri="http://schemas.openxmlformats.org/drawingml/2006/table">
            <a:tbl>
              <a:tblPr firstRow="1" bandRow="1">
                <a:tableStyleId>{5C22544A-7EE6-4342-B048-85BDC9FD1C3A}</a:tableStyleId>
              </a:tblPr>
              <a:tblGrid>
                <a:gridCol w="1371600"/>
                <a:gridCol w="6781800"/>
              </a:tblGrid>
              <a:tr h="370840">
                <a:tc>
                  <a:txBody>
                    <a:bodyPr/>
                    <a:lstStyle/>
                    <a:p>
                      <a:r>
                        <a:rPr lang="en-US" err="1" smtClean="0"/>
                        <a:t>Tham</a:t>
                      </a:r>
                      <a:r>
                        <a:rPr lang="en-US" smtClean="0"/>
                        <a:t> </a:t>
                      </a:r>
                      <a:r>
                        <a:rPr lang="en-US" err="1" smtClean="0"/>
                        <a:t>số</a:t>
                      </a:r>
                      <a:endParaRPr lang="en-US"/>
                    </a:p>
                  </a:txBody>
                  <a:tcPr/>
                </a:tc>
                <a:tc>
                  <a:txBody>
                    <a:bodyPr/>
                    <a:lstStyle/>
                    <a:p>
                      <a:r>
                        <a:rPr lang="en-US" err="1" smtClean="0"/>
                        <a:t>Miêu</a:t>
                      </a:r>
                      <a:r>
                        <a:rPr lang="en-US" baseline="0" smtClean="0"/>
                        <a:t> </a:t>
                      </a:r>
                      <a:r>
                        <a:rPr lang="en-US" baseline="0" err="1" smtClean="0"/>
                        <a:t>tả</a:t>
                      </a:r>
                      <a:endParaRPr lang="en-US"/>
                    </a:p>
                  </a:txBody>
                  <a:tcPr/>
                </a:tc>
              </a:tr>
              <a:tr h="370840">
                <a:tc>
                  <a:txBody>
                    <a:bodyPr/>
                    <a:lstStyle/>
                    <a:p>
                      <a:r>
                        <a:rPr lang="en-US" sz="1800" b="1" smtClean="0">
                          <a:latin typeface="Times New Roman" panose="02020603050405020304" pitchFamily="18" charset="0"/>
                          <a:cs typeface="Times New Roman" panose="02020603050405020304" pitchFamily="18" charset="0"/>
                        </a:rPr>
                        <a:t>to</a:t>
                      </a:r>
                      <a:endParaRPr lang="en-US"/>
                    </a:p>
                  </a:txBody>
                  <a:tcPr/>
                </a:tc>
                <a:tc>
                  <a:txBody>
                    <a:bodyPr/>
                    <a:lstStyle/>
                    <a:p>
                      <a:r>
                        <a:rPr kumimoji="0" lang="vi-VN" b="0" i="0" kern="1200" smtClean="0">
                          <a:solidFill>
                            <a:schemeClr val="dk1"/>
                          </a:solidFill>
                          <a:effectLst/>
                          <a:latin typeface="+mn-lt"/>
                          <a:ea typeface="+mn-ea"/>
                          <a:cs typeface="+mn-cs"/>
                        </a:rPr>
                        <a:t>Bắt buộc. Chỉ ra địa chỉ email của người nhận</a:t>
                      </a:r>
                      <a:endParaRPr lang="en-US"/>
                    </a:p>
                  </a:txBody>
                  <a:tcPr/>
                </a:tc>
              </a:tr>
              <a:tr h="370840">
                <a:tc>
                  <a:txBody>
                    <a:bodyPr/>
                    <a:lstStyle/>
                    <a:p>
                      <a:r>
                        <a:rPr lang="en-US" sz="1800" b="1" smtClean="0">
                          <a:latin typeface="Times New Roman" panose="02020603050405020304" pitchFamily="18" charset="0"/>
                          <a:cs typeface="Times New Roman" panose="02020603050405020304" pitchFamily="18" charset="0"/>
                        </a:rPr>
                        <a:t>subject</a:t>
                      </a:r>
                      <a:endParaRPr lang="en-US"/>
                    </a:p>
                  </a:txBody>
                  <a:tcPr/>
                </a:tc>
                <a:tc>
                  <a:txBody>
                    <a:bodyPr/>
                    <a:lstStyle/>
                    <a:p>
                      <a:r>
                        <a:rPr kumimoji="0" lang="vi-VN" b="0" i="0" kern="1200" smtClean="0">
                          <a:solidFill>
                            <a:schemeClr val="dk1"/>
                          </a:solidFill>
                          <a:effectLst/>
                          <a:latin typeface="+mn-lt"/>
                          <a:ea typeface="+mn-ea"/>
                          <a:cs typeface="+mn-cs"/>
                        </a:rPr>
                        <a:t>Bắt buộc. Chỉ ra chủ đề của email. Tham số này không thể chứa kí tự newline (dòng mới)</a:t>
                      </a:r>
                      <a:endParaRPr lang="en-US"/>
                    </a:p>
                  </a:txBody>
                  <a:tcPr/>
                </a:tc>
              </a:tr>
              <a:tr h="370840">
                <a:tc>
                  <a:txBody>
                    <a:bodyPr/>
                    <a:lstStyle/>
                    <a:p>
                      <a:r>
                        <a:rPr lang="en-US" sz="1800" b="1" smtClean="0">
                          <a:latin typeface="Times New Roman" panose="02020603050405020304" pitchFamily="18" charset="0"/>
                          <a:cs typeface="Times New Roman" panose="02020603050405020304" pitchFamily="18" charset="0"/>
                        </a:rPr>
                        <a:t>message</a:t>
                      </a:r>
                      <a:endParaRPr lang="en-US"/>
                    </a:p>
                  </a:txBody>
                  <a:tcPr/>
                </a:tc>
                <a:tc>
                  <a:txBody>
                    <a:bodyPr/>
                    <a:lstStyle/>
                    <a:p>
                      <a:r>
                        <a:rPr kumimoji="0" lang="vi-VN" b="0" i="0" kern="1200" smtClean="0">
                          <a:solidFill>
                            <a:schemeClr val="dk1"/>
                          </a:solidFill>
                          <a:effectLst/>
                          <a:latin typeface="+mn-lt"/>
                          <a:ea typeface="+mn-ea"/>
                          <a:cs typeface="+mn-cs"/>
                        </a:rPr>
                        <a:t>Bắt buộc. Chỉ ra nội dung thông điệp. Các dòng phân cách nhau bởi một LF (\n). Mỗi dòng không vượt quá 70 kí tự</a:t>
                      </a:r>
                      <a:endParaRPr lang="en-US"/>
                    </a:p>
                  </a:txBody>
                  <a:tcPr/>
                </a:tc>
              </a:tr>
              <a:tr h="370840">
                <a:tc>
                  <a:txBody>
                    <a:bodyPr/>
                    <a:lstStyle/>
                    <a:p>
                      <a:r>
                        <a:rPr lang="en-US" sz="1800" b="1" smtClean="0">
                          <a:latin typeface="Times New Roman" panose="02020603050405020304" pitchFamily="18" charset="0"/>
                          <a:cs typeface="Times New Roman" panose="02020603050405020304" pitchFamily="18" charset="0"/>
                        </a:rPr>
                        <a:t>headers</a:t>
                      </a:r>
                      <a:endParaRPr lang="en-US"/>
                    </a:p>
                  </a:txBody>
                  <a:tcPr/>
                </a:tc>
                <a:tc>
                  <a:txBody>
                    <a:bodyPr/>
                    <a:lstStyle/>
                    <a:p>
                      <a:r>
                        <a:rPr kumimoji="0" lang="vi-VN" b="0" i="0" kern="1200" smtClean="0">
                          <a:solidFill>
                            <a:schemeClr val="dk1"/>
                          </a:solidFill>
                          <a:effectLst/>
                          <a:latin typeface="+mn-lt"/>
                          <a:ea typeface="+mn-ea"/>
                          <a:cs typeface="+mn-cs"/>
                        </a:rPr>
                        <a:t>Tùy ý. Xác định đầu đề bổ sung, như From, Cc và Bcc. Các đầu đề bổ sung nên được tách biệt với một CRLF (\r\n)</a:t>
                      </a:r>
                      <a:endParaRPr lang="en-US"/>
                    </a:p>
                  </a:txBody>
                  <a:tcPr/>
                </a:tc>
              </a:tr>
              <a:tr h="370840">
                <a:tc>
                  <a:txBody>
                    <a:bodyPr/>
                    <a:lstStyle/>
                    <a:p>
                      <a:r>
                        <a:rPr lang="en-US" sz="1800" b="1" smtClean="0">
                          <a:latin typeface="Times New Roman" panose="02020603050405020304" pitchFamily="18" charset="0"/>
                          <a:cs typeface="Times New Roman" panose="02020603050405020304" pitchFamily="18" charset="0"/>
                        </a:rPr>
                        <a:t>parameters </a:t>
                      </a:r>
                      <a:endParaRPr lang="en-US"/>
                    </a:p>
                  </a:txBody>
                  <a:tcPr/>
                </a:tc>
                <a:tc>
                  <a:txBody>
                    <a:bodyPr/>
                    <a:lstStyle/>
                    <a:p>
                      <a:r>
                        <a:rPr kumimoji="0" lang="vi-VN" b="0" i="0" kern="1200" smtClean="0">
                          <a:solidFill>
                            <a:schemeClr val="dk1"/>
                          </a:solidFill>
                          <a:effectLst/>
                          <a:latin typeface="+mn-lt"/>
                          <a:ea typeface="+mn-ea"/>
                          <a:cs typeface="+mn-cs"/>
                        </a:rPr>
                        <a:t>Tùy ý. Xác định một tham số bổ sung cho chương trình gửi mail</a:t>
                      </a:r>
                      <a:endParaRPr lang="en-US"/>
                    </a:p>
                  </a:txBody>
                  <a:tcPr/>
                </a:tc>
              </a:tr>
              <a:tr h="370840">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6922300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mtClean="0"/>
              <a:t>Send mail </a:t>
            </a:r>
            <a:r>
              <a:rPr lang="en-US" err="1" smtClean="0"/>
              <a:t>php</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524000"/>
            <a:ext cx="8229600" cy="4800600"/>
          </a:xfrm>
        </p:spPr>
        <p:txBody>
          <a:bodyPr>
            <a:normAutofit/>
          </a:bodyPr>
          <a:lstStyle/>
          <a:p>
            <a:r>
              <a:rPr lang="en-US" sz="2000" err="1" smtClean="0">
                <a:latin typeface="Times New Roman" panose="02020603050405020304" pitchFamily="18" charset="0"/>
                <a:cs typeface="Times New Roman" panose="02020603050405020304" pitchFamily="18" charset="0"/>
              </a:rPr>
              <a:t>Ví</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dụ</a:t>
            </a:r>
            <a:r>
              <a:rPr lang="en-US" sz="2000" smtClean="0">
                <a:latin typeface="Times New Roman" panose="02020603050405020304" pitchFamily="18" charset="0"/>
                <a:cs typeface="Times New Roman" panose="02020603050405020304" pitchFamily="18" charset="0"/>
              </a:rPr>
              <a:t> :</a:t>
            </a:r>
          </a:p>
          <a:p>
            <a:pPr marL="0" indent="0">
              <a:buNone/>
            </a:pPr>
            <a:r>
              <a:rPr lang="en-US" sz="1800" smtClean="0">
                <a:latin typeface="Times New Roman" panose="02020603050405020304" pitchFamily="18" charset="0"/>
                <a:cs typeface="Times New Roman" panose="02020603050405020304" pitchFamily="18" charset="0"/>
              </a:rPr>
              <a:t>      &lt;?</a:t>
            </a:r>
            <a:r>
              <a:rPr lang="en-US" sz="1800" err="1">
                <a:latin typeface="Times New Roman" panose="02020603050405020304" pitchFamily="18" charset="0"/>
                <a:cs typeface="Times New Roman" panose="02020603050405020304" pitchFamily="18" charset="0"/>
              </a:rPr>
              <a:t>php</a:t>
            </a:r>
            <a:r>
              <a:rPr lang="en-US" sz="1800">
                <a:latin typeface="Times New Roman" panose="02020603050405020304" pitchFamily="18" charset="0"/>
                <a:cs typeface="Times New Roman" panose="02020603050405020304" pitchFamily="18" charset="0"/>
              </a:rPr>
              <a:t> </a:t>
            </a:r>
            <a:endParaRPr lang="en-US" sz="18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to = "xyz@somedomain.com";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subject = "</a:t>
            </a:r>
            <a:r>
              <a:rPr lang="en-US" sz="1600" err="1">
                <a:latin typeface="Times New Roman" panose="02020603050405020304" pitchFamily="18" charset="0"/>
                <a:cs typeface="Times New Roman" panose="02020603050405020304" pitchFamily="18" charset="0"/>
              </a:rPr>
              <a:t>Đây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là</a:t>
            </a:r>
            <a:r>
              <a:rPr lang="en-US" sz="1600">
                <a:latin typeface="Times New Roman" panose="02020603050405020304" pitchFamily="18" charset="0"/>
                <a:cs typeface="Times New Roman" panose="02020603050405020304" pitchFamily="18" charset="0"/>
              </a:rPr>
              <a:t> subject";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message = "&lt;b&gt;</a:t>
            </a:r>
            <a:r>
              <a:rPr lang="en-US" sz="1600" err="1">
                <a:latin typeface="Times New Roman" panose="02020603050405020304" pitchFamily="18" charset="0"/>
                <a:cs typeface="Times New Roman" panose="02020603050405020304" pitchFamily="18" charset="0"/>
              </a:rPr>
              <a:t>Đây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là</a:t>
            </a:r>
            <a:r>
              <a:rPr lang="en-US" sz="1600">
                <a:latin typeface="Times New Roman" panose="02020603050405020304" pitchFamily="18" charset="0"/>
                <a:cs typeface="Times New Roman" panose="02020603050405020304" pitchFamily="18" charset="0"/>
              </a:rPr>
              <a:t> HTML Message.&lt;/b&gt;";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message .= "&lt;h1&gt;</a:t>
            </a:r>
            <a:r>
              <a:rPr lang="en-US" sz="1600" err="1">
                <a:latin typeface="Times New Roman" panose="02020603050405020304" pitchFamily="18" charset="0"/>
                <a:cs typeface="Times New Roman" panose="02020603050405020304" pitchFamily="18" charset="0"/>
              </a:rPr>
              <a:t>Đây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là</a:t>
            </a:r>
            <a:r>
              <a:rPr lang="en-US" sz="1600">
                <a:latin typeface="Times New Roman" panose="02020603050405020304" pitchFamily="18" charset="0"/>
                <a:cs typeface="Times New Roman" panose="02020603050405020304" pitchFamily="18" charset="0"/>
              </a:rPr>
              <a:t> headline.&lt;/h1&gt;";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header = "</a:t>
            </a:r>
            <a:r>
              <a:rPr lang="en-US" sz="1600" err="1">
                <a:latin typeface="Times New Roman" panose="02020603050405020304" pitchFamily="18" charset="0"/>
                <a:cs typeface="Times New Roman" panose="02020603050405020304" pitchFamily="18" charset="0"/>
              </a:rPr>
              <a:t>From:abc@somedomain.com</a:t>
            </a:r>
            <a:r>
              <a:rPr lang="en-US" sz="1600">
                <a:latin typeface="Times New Roman" panose="02020603050405020304" pitchFamily="18" charset="0"/>
                <a:cs typeface="Times New Roman" panose="02020603050405020304" pitchFamily="18" charset="0"/>
              </a:rPr>
              <a:t> \r\n";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header = "</a:t>
            </a:r>
            <a:r>
              <a:rPr lang="en-US" sz="1600" err="1">
                <a:latin typeface="Times New Roman" panose="02020603050405020304" pitchFamily="18" charset="0"/>
                <a:cs typeface="Times New Roman" panose="02020603050405020304" pitchFamily="18" charset="0"/>
              </a:rPr>
              <a:t>Cc:afgh@somedomain.com</a:t>
            </a:r>
            <a:r>
              <a:rPr lang="en-US" sz="1600">
                <a:latin typeface="Times New Roman" panose="02020603050405020304" pitchFamily="18" charset="0"/>
                <a:cs typeface="Times New Roman" panose="02020603050405020304" pitchFamily="18" charset="0"/>
              </a:rPr>
              <a:t> \r\n";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header .= "MIME-Version: 1.0\r\n";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header .= "Content-type: text/html\r\n";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retval</a:t>
            </a:r>
            <a:r>
              <a:rPr lang="en-US" sz="1600">
                <a:latin typeface="Times New Roman" panose="02020603050405020304" pitchFamily="18" charset="0"/>
                <a:cs typeface="Times New Roman" panose="02020603050405020304" pitchFamily="18" charset="0"/>
              </a:rPr>
              <a:t> = mail ($</a:t>
            </a:r>
            <a:r>
              <a:rPr lang="en-US" sz="1600" err="1">
                <a:latin typeface="Times New Roman" panose="02020603050405020304" pitchFamily="18" charset="0"/>
                <a:cs typeface="Times New Roman" panose="02020603050405020304" pitchFamily="18" charset="0"/>
              </a:rPr>
              <a:t>to,$subject,$message,$header</a:t>
            </a:r>
            <a:r>
              <a:rPr lang="en-US" sz="1600" smtClean="0">
                <a:latin typeface="Times New Roman" panose="02020603050405020304" pitchFamily="18" charset="0"/>
                <a:cs typeface="Times New Roman" panose="02020603050405020304" pitchFamily="18" charset="0"/>
              </a:rPr>
              <a:t>);</a:t>
            </a:r>
          </a:p>
          <a:p>
            <a:pPr marL="667512" lvl="2" indent="0">
              <a:buNone/>
            </a:pP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if( $</a:t>
            </a:r>
            <a:r>
              <a:rPr lang="en-US" sz="1600" err="1">
                <a:latin typeface="Times New Roman" panose="02020603050405020304" pitchFamily="18" charset="0"/>
                <a:cs typeface="Times New Roman" panose="02020603050405020304" pitchFamily="18" charset="0"/>
              </a:rPr>
              <a:t>retval</a:t>
            </a:r>
            <a:r>
              <a:rPr lang="en-US" sz="1600">
                <a:latin typeface="Times New Roman" panose="02020603050405020304" pitchFamily="18" charset="0"/>
                <a:cs typeface="Times New Roman" panose="02020603050405020304" pitchFamily="18" charset="0"/>
              </a:rPr>
              <a:t> == true ) { echo "</a:t>
            </a:r>
            <a:r>
              <a:rPr lang="en-US" sz="1600" err="1">
                <a:latin typeface="Times New Roman" panose="02020603050405020304" pitchFamily="18" charset="0"/>
                <a:cs typeface="Times New Roman" panose="02020603050405020304" pitchFamily="18" charset="0"/>
              </a:rPr>
              <a:t>Gửi</a:t>
            </a:r>
            <a:r>
              <a:rPr lang="en-US" sz="1600">
                <a:latin typeface="Times New Roman" panose="02020603050405020304" pitchFamily="18" charset="0"/>
                <a:cs typeface="Times New Roman" panose="02020603050405020304" pitchFamily="18" charset="0"/>
              </a:rPr>
              <a:t> email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công</a:t>
            </a:r>
            <a:r>
              <a:rPr lang="en-US" sz="1600">
                <a:latin typeface="Times New Roman" panose="02020603050405020304" pitchFamily="18" charset="0"/>
                <a:cs typeface="Times New Roman" panose="02020603050405020304" pitchFamily="18" charset="0"/>
              </a:rPr>
              <a:t> ..."; } </a:t>
            </a:r>
            <a:endParaRPr lang="en-US" sz="1600" smtClean="0">
              <a:latin typeface="Times New Roman" panose="02020603050405020304" pitchFamily="18" charset="0"/>
              <a:cs typeface="Times New Roman" panose="02020603050405020304" pitchFamily="18" charset="0"/>
            </a:endParaRPr>
          </a:p>
          <a:p>
            <a:pPr marL="667512" lvl="2" indent="0">
              <a:buNone/>
            </a:pPr>
            <a:r>
              <a:rPr lang="en-US" sz="1600" smtClean="0">
                <a:latin typeface="Times New Roman" panose="02020603050405020304" pitchFamily="18" charset="0"/>
                <a:cs typeface="Times New Roman" panose="02020603050405020304" pitchFamily="18" charset="0"/>
              </a:rPr>
              <a:t>else </a:t>
            </a:r>
            <a:r>
              <a:rPr lang="en-US" sz="1600">
                <a:latin typeface="Times New Roman" panose="02020603050405020304" pitchFamily="18" charset="0"/>
                <a:cs typeface="Times New Roman" panose="02020603050405020304" pitchFamily="18" charset="0"/>
              </a:rPr>
              <a:t>{ echo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thể</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gửi</a:t>
            </a:r>
            <a:r>
              <a:rPr lang="en-US" sz="1600">
                <a:latin typeface="Times New Roman" panose="02020603050405020304" pitchFamily="18" charset="0"/>
                <a:cs typeface="Times New Roman" panose="02020603050405020304" pitchFamily="18" charset="0"/>
              </a:rPr>
              <a:t> email ..."; </a:t>
            </a:r>
            <a:r>
              <a:rPr lang="en-US" sz="1600" smtClean="0">
                <a:latin typeface="Times New Roman" panose="02020603050405020304" pitchFamily="18" charset="0"/>
                <a:cs typeface="Times New Roman" panose="02020603050405020304" pitchFamily="18" charset="0"/>
              </a:rPr>
              <a:t>}</a:t>
            </a:r>
          </a:p>
          <a:p>
            <a:pPr marL="393192" lvl="1" indent="0">
              <a:buNone/>
            </a:pPr>
            <a:r>
              <a:rPr lang="en-US" sz="1600" smtClean="0">
                <a:latin typeface="Times New Roman" panose="02020603050405020304" pitchFamily="18" charset="0"/>
                <a:cs typeface="Times New Roman" panose="02020603050405020304" pitchFamily="18" charset="0"/>
              </a:rPr>
              <a:t>?&gt;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755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pPr algn="ctr"/>
            <a:r>
              <a:rPr lang="en-US" err="1" smtClean="0"/>
              <a:t>Xử</a:t>
            </a:r>
            <a:r>
              <a:rPr lang="en-US" smtClean="0"/>
              <a:t> </a:t>
            </a:r>
            <a:r>
              <a:rPr lang="en-US" err="1" smtClean="0"/>
              <a:t>lý</a:t>
            </a:r>
            <a:r>
              <a:rPr lang="en-US" smtClean="0"/>
              <a:t> </a:t>
            </a:r>
            <a:r>
              <a:rPr lang="en-US" err="1" smtClean="0"/>
              <a:t>ngày</a:t>
            </a:r>
            <a:r>
              <a:rPr lang="en-US" smtClean="0"/>
              <a:t> </a:t>
            </a:r>
            <a:r>
              <a:rPr lang="en-US" err="1" smtClean="0"/>
              <a:t>tháng</a:t>
            </a:r>
            <a:r>
              <a:rPr lang="en-US" smtClean="0"/>
              <a:t> </a:t>
            </a:r>
            <a:r>
              <a:rPr lang="en-US" err="1" smtClean="0"/>
              <a:t>php</a:t>
            </a:r>
            <a:endParaRPr lang="en-US"/>
          </a:p>
        </p:txBody>
      </p:sp>
      <p:sp>
        <p:nvSpPr>
          <p:cNvPr id="3" name="Content Placeholder 2"/>
          <p:cNvSpPr>
            <a:spLocks noGrp="1"/>
          </p:cNvSpPr>
          <p:nvPr>
            <p:ph idx="1"/>
          </p:nvPr>
        </p:nvSpPr>
        <p:spPr>
          <a:xfrm>
            <a:off x="457200" y="1066800"/>
            <a:ext cx="8229600" cy="5257800"/>
          </a:xfrm>
        </p:spPr>
        <p:txBody>
          <a:bodyPr>
            <a:normAutofit/>
          </a:bodyPr>
          <a:lstStyle/>
          <a:p>
            <a:r>
              <a:rPr lang="en-US" sz="2000" smtClean="0">
                <a:latin typeface="Times New Roman" panose="02020603050405020304" pitchFamily="18" charset="0"/>
                <a:cs typeface="Times New Roman" panose="02020603050405020304" pitchFamily="18" charset="0"/>
              </a:rPr>
              <a:t>1/</a:t>
            </a:r>
            <a:r>
              <a:rPr lang="en-US" sz="2000" b="1" err="1">
                <a:latin typeface="Times New Roman" panose="02020603050405020304" pitchFamily="18" charset="0"/>
                <a:cs typeface="Times New Roman" panose="02020603050405020304" pitchFamily="18" charset="0"/>
              </a:rPr>
              <a:t>Thiết</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lập</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time_zone</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tại</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Việt</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Nam : </a:t>
            </a:r>
            <a:r>
              <a:rPr lang="en-US" sz="1800" err="1" smtClean="0">
                <a:latin typeface="Times New Roman" panose="02020603050405020304" pitchFamily="18" charset="0"/>
                <a:cs typeface="Times New Roman" panose="02020603050405020304" pitchFamily="18" charset="0"/>
              </a:rPr>
              <a:t>xem</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ngày</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giờ</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theo</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múi</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giờ</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Việt</a:t>
            </a:r>
            <a:r>
              <a:rPr lang="en-US" sz="1800" smtClean="0">
                <a:latin typeface="Times New Roman" panose="02020603050405020304" pitchFamily="18" charset="0"/>
                <a:cs typeface="Times New Roman" panose="02020603050405020304" pitchFamily="18" charset="0"/>
              </a:rPr>
              <a:t> Nam</a:t>
            </a:r>
            <a:endParaRPr lang="en-US" sz="1800" b="1">
              <a:latin typeface="Times New Roman" panose="02020603050405020304" pitchFamily="18" charset="0"/>
              <a:cs typeface="Times New Roman" panose="02020603050405020304" pitchFamily="18" charset="0"/>
            </a:endParaRPr>
          </a:p>
          <a:p>
            <a:r>
              <a:rPr lang="en-US" sz="2000" err="1" smtClean="0">
                <a:latin typeface="Times New Roman" panose="02020603050405020304" pitchFamily="18" charset="0"/>
                <a:cs typeface="Times New Roman" panose="02020603050405020304" pitchFamily="18" charset="0"/>
              </a:rPr>
              <a:t>Cú</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pháp</a:t>
            </a:r>
            <a:r>
              <a:rPr lang="en-US" sz="2000" smtClean="0">
                <a:latin typeface="Times New Roman" panose="02020603050405020304" pitchFamily="18" charset="0"/>
                <a:cs typeface="Times New Roman" panose="02020603050405020304" pitchFamily="18" charset="0"/>
              </a:rPr>
              <a:t> : </a:t>
            </a:r>
            <a:r>
              <a:rPr lang="en-US" sz="2000" err="1" smtClean="0">
                <a:latin typeface="Times New Roman" panose="02020603050405020304" pitchFamily="18" charset="0"/>
                <a:cs typeface="Times New Roman" panose="02020603050405020304" pitchFamily="18" charset="0"/>
              </a:rPr>
              <a:t>date_default_timezone_set</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Time Zone</a:t>
            </a:r>
            <a:r>
              <a:rPr lang="en-US" sz="2000" smtClean="0">
                <a:latin typeface="Times New Roman" panose="02020603050405020304" pitchFamily="18" charset="0"/>
                <a:cs typeface="Times New Roman" panose="02020603050405020304" pitchFamily="18" charset="0"/>
              </a:rPr>
              <a:t>');</a:t>
            </a:r>
          </a:p>
          <a:p>
            <a:r>
              <a:rPr lang="en-US" sz="2000" err="1" smtClean="0">
                <a:latin typeface="Times New Roman" panose="02020603050405020304" pitchFamily="18" charset="0"/>
                <a:cs typeface="Times New Roman" panose="02020603050405020304" pitchFamily="18" charset="0"/>
              </a:rPr>
              <a:t>Ví</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dụ</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a:t>
            </a:r>
            <a:r>
              <a:rPr lang="en-US" sz="2000" b="1" i="1" err="1">
                <a:latin typeface="Times New Roman" panose="02020603050405020304" pitchFamily="18" charset="0"/>
                <a:cs typeface="Times New Roman" panose="02020603050405020304" pitchFamily="18" charset="0"/>
              </a:rPr>
              <a:t>date_default_timezone_set</a:t>
            </a:r>
            <a:r>
              <a:rPr lang="en-US" sz="2000" b="1" i="1">
                <a:latin typeface="Times New Roman" panose="02020603050405020304" pitchFamily="18" charset="0"/>
                <a:cs typeface="Times New Roman" panose="02020603050405020304" pitchFamily="18" charset="0"/>
              </a:rPr>
              <a:t>('Asia/</a:t>
            </a:r>
            <a:r>
              <a:rPr lang="en-US" sz="2000" b="1" i="1" err="1">
                <a:latin typeface="Times New Roman" panose="02020603050405020304" pitchFamily="18" charset="0"/>
                <a:cs typeface="Times New Roman" panose="02020603050405020304" pitchFamily="18" charset="0"/>
              </a:rPr>
              <a:t>Ho_Chi_Minh</a:t>
            </a:r>
            <a:r>
              <a:rPr lang="en-US" sz="2000" b="1" i="1"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2/</a:t>
            </a:r>
            <a:r>
              <a:rPr lang="en-US" sz="2000" b="1"/>
              <a:t> </a:t>
            </a:r>
            <a:r>
              <a:rPr lang="en-US" sz="2000" b="1" err="1">
                <a:latin typeface="Times New Roman" panose="02020603050405020304" pitchFamily="18" charset="0"/>
                <a:cs typeface="Times New Roman" panose="02020603050405020304" pitchFamily="18" charset="0"/>
              </a:rPr>
              <a:t>Định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ngày</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với</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hàm</a:t>
            </a:r>
            <a:r>
              <a:rPr lang="en-US" sz="2000" b="1">
                <a:latin typeface="Times New Roman" panose="02020603050405020304" pitchFamily="18" charset="0"/>
                <a:cs typeface="Times New Roman" panose="02020603050405020304" pitchFamily="18" charset="0"/>
              </a:rPr>
              <a:t> date() </a:t>
            </a:r>
            <a:r>
              <a:rPr lang="en-US" sz="2000" b="1" err="1">
                <a:latin typeface="Times New Roman" panose="02020603050405020304" pitchFamily="18" charset="0"/>
                <a:cs typeface="Times New Roman" panose="02020603050405020304" pitchFamily="18" charset="0"/>
              </a:rPr>
              <a:t>trong</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PHP</a:t>
            </a:r>
          </a:p>
          <a:p>
            <a:r>
              <a:rPr lang="en-US" sz="2000">
                <a:latin typeface="Times New Roman" panose="02020603050405020304" pitchFamily="18" charset="0"/>
                <a:cs typeface="Times New Roman" panose="02020603050405020304" pitchFamily="18" charset="0"/>
              </a:rPr>
              <a:t>date ($format, $timestamp = 'time()')</a:t>
            </a:r>
          </a:p>
          <a:p>
            <a:r>
              <a:rPr lang="en-US" sz="2000" err="1" smtClean="0">
                <a:latin typeface="Times New Roman" panose="02020603050405020304" pitchFamily="18" charset="0"/>
                <a:cs typeface="Times New Roman" panose="02020603050405020304" pitchFamily="18" charset="0"/>
              </a:rPr>
              <a:t>Ví</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dụ</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echo </a:t>
            </a:r>
            <a:r>
              <a:rPr lang="en-US" sz="2000" b="1" i="1">
                <a:latin typeface="Times New Roman" panose="02020603050405020304" pitchFamily="18" charset="0"/>
                <a:cs typeface="Times New Roman" panose="02020603050405020304" pitchFamily="18" charset="0"/>
              </a:rPr>
              <a:t>date('d/m/Y - H:i:s</a:t>
            </a:r>
            <a:r>
              <a:rPr lang="en-US" sz="2000" b="1" i="1"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3/ </a:t>
            </a:r>
            <a:r>
              <a:rPr lang="vi-VN" sz="2000" b="1"/>
              <a:t>Chuyển đổi thời gian sang kiểu </a:t>
            </a:r>
            <a:r>
              <a:rPr lang="vi-VN" sz="2000" b="1" smtClean="0"/>
              <a:t>INT</a:t>
            </a:r>
            <a:r>
              <a:rPr lang="en-US" sz="2000" b="1" smtClean="0"/>
              <a:t> : </a:t>
            </a:r>
            <a:r>
              <a:rPr lang="vi-VN" sz="2000"/>
              <a:t>Để chuyển đổi thời gian sang kiểu INT thì ta sử dụng hàm </a:t>
            </a:r>
            <a:r>
              <a:rPr lang="vi-VN" sz="2000" b="1"/>
              <a:t>strtotime</a:t>
            </a:r>
            <a:r>
              <a:rPr lang="vi-VN" sz="2000"/>
              <a:t>($</a:t>
            </a:r>
            <a:r>
              <a:rPr lang="vi-VN" sz="2000" smtClean="0"/>
              <a:t>time</a:t>
            </a:r>
            <a:r>
              <a:rPr lang="en-US" sz="2000" smtClean="0"/>
              <a:t>).</a:t>
            </a:r>
          </a:p>
          <a:p>
            <a:r>
              <a:rPr lang="en-US" sz="2000" err="1" smtClean="0">
                <a:latin typeface="Times New Roman" panose="02020603050405020304" pitchFamily="18" charset="0"/>
                <a:cs typeface="Times New Roman" panose="02020603050405020304" pitchFamily="18" charset="0"/>
              </a:rPr>
              <a:t>Ví</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dụ</a:t>
            </a:r>
            <a:r>
              <a:rPr lang="en-US" sz="2000" smtClean="0">
                <a:latin typeface="Times New Roman" panose="02020603050405020304" pitchFamily="18" charset="0"/>
                <a:cs typeface="Times New Roman" panose="02020603050405020304" pitchFamily="18" charset="0"/>
              </a:rPr>
              <a:t> : echo </a:t>
            </a:r>
            <a:r>
              <a:rPr lang="en-US" sz="2000" b="1" i="1" err="1">
                <a:latin typeface="Times New Roman" panose="02020603050405020304" pitchFamily="18" charset="0"/>
                <a:cs typeface="Times New Roman" panose="02020603050405020304" pitchFamily="18" charset="0"/>
              </a:rPr>
              <a:t>strtotime</a:t>
            </a:r>
            <a:r>
              <a:rPr lang="en-US" sz="2000" b="1" i="1">
                <a:latin typeface="Times New Roman" panose="02020603050405020304" pitchFamily="18" charset="0"/>
                <a:cs typeface="Times New Roman" panose="02020603050405020304" pitchFamily="18" charset="0"/>
              </a:rPr>
              <a:t>(date('Y-m-d H:i:s'));</a:t>
            </a:r>
            <a:endParaRPr lang="en-US" sz="2000" b="1" i="1"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4/ </a:t>
            </a:r>
            <a:r>
              <a:rPr lang="en-US" sz="2000" b="1" err="1" smtClean="0">
                <a:latin typeface="Times New Roman" panose="02020603050405020304" pitchFamily="18" charset="0"/>
                <a:cs typeface="Times New Roman" panose="02020603050405020304" pitchFamily="18" charset="0"/>
              </a:rPr>
              <a:t>Định</a:t>
            </a:r>
            <a:r>
              <a:rPr lang="en-US" sz="2000" b="1" smtClean="0">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ngày</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trong</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MySQL : </a:t>
            </a:r>
            <a:r>
              <a:rPr lang="en-US" sz="2000" b="1" i="1">
                <a:latin typeface="Times New Roman" panose="02020603050405020304" pitchFamily="18" charset="0"/>
                <a:cs typeface="Times New Roman" panose="02020603050405020304" pitchFamily="18" charset="0"/>
              </a:rPr>
              <a:t>date('Y-m-d H:i:s</a:t>
            </a:r>
            <a:r>
              <a:rPr lang="en-US" sz="2000" b="1" i="1"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5/ </a:t>
            </a:r>
            <a:r>
              <a:rPr lang="en-US" sz="2000" b="1" err="1">
                <a:latin typeface="Times New Roman" panose="02020603050405020304" pitchFamily="18" charset="0"/>
                <a:cs typeface="Times New Roman" panose="02020603050405020304" pitchFamily="18" charset="0"/>
              </a:rPr>
              <a:t>Xử</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lý</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cộng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trừ</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ngày</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với</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hàm</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mktime</a:t>
            </a:r>
            <a:r>
              <a:rPr lang="en-US" sz="2000" b="1" smtClean="0">
                <a:latin typeface="Times New Roman" panose="02020603050405020304" pitchFamily="18" charset="0"/>
                <a:cs typeface="Times New Roman" panose="02020603050405020304" pitchFamily="18" charset="0"/>
              </a:rPr>
              <a:t>() .</a:t>
            </a:r>
          </a:p>
          <a:p>
            <a:r>
              <a:rPr lang="en-US" sz="2000" err="1" smtClean="0">
                <a:latin typeface="Times New Roman" panose="02020603050405020304" pitchFamily="18" charset="0"/>
                <a:cs typeface="Times New Roman" panose="02020603050405020304" pitchFamily="18" charset="0"/>
              </a:rPr>
              <a:t>Cú</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pháp</a:t>
            </a:r>
            <a:r>
              <a:rPr lang="en-US" sz="2000" smtClean="0">
                <a:latin typeface="Times New Roman" panose="02020603050405020304" pitchFamily="18" charset="0"/>
                <a:cs typeface="Times New Roman" panose="02020603050405020304" pitchFamily="18" charset="0"/>
              </a:rPr>
              <a:t> : </a:t>
            </a:r>
            <a:r>
              <a:rPr lang="en-US" sz="2000" b="1" i="1" err="1">
                <a:latin typeface="Times New Roman" panose="02020603050405020304" pitchFamily="18" charset="0"/>
                <a:cs typeface="Times New Roman" panose="02020603050405020304" pitchFamily="18" charset="0"/>
              </a:rPr>
              <a:t>mktime</a:t>
            </a:r>
            <a:r>
              <a:rPr lang="en-US" sz="2000" b="1" i="1">
                <a:latin typeface="Times New Roman" panose="02020603050405020304" pitchFamily="18" charset="0"/>
                <a:cs typeface="Times New Roman" panose="02020603050405020304" pitchFamily="18" charset="0"/>
              </a:rPr>
              <a:t> ($hour, $minute, $second, $month, $day , $year);</a:t>
            </a:r>
            <a:endParaRPr lang="en-US" sz="2000" b="1" i="1" smtClean="0">
              <a:latin typeface="Times New Roman" panose="02020603050405020304" pitchFamily="18" charset="0"/>
              <a:cs typeface="Times New Roman" panose="02020603050405020304" pitchFamily="18" charset="0"/>
            </a:endParaRPr>
          </a:p>
          <a:p>
            <a:pPr fontAlgn="base"/>
            <a:r>
              <a:rPr lang="en-US" sz="2000" err="1" smtClean="0">
                <a:latin typeface="Times New Roman" panose="02020603050405020304" pitchFamily="18" charset="0"/>
                <a:cs typeface="Times New Roman" panose="02020603050405020304" pitchFamily="18" charset="0"/>
              </a:rPr>
              <a:t>Ví</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dụ</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a:t>
            </a:r>
            <a:r>
              <a:rPr lang="en-US" sz="2000" err="1" smtClean="0">
                <a:latin typeface="Times New Roman" panose="02020603050405020304" pitchFamily="18" charset="0"/>
                <a:cs typeface="Times New Roman" panose="02020603050405020304" pitchFamily="18" charset="0"/>
              </a:rPr>
              <a:t>date_int</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mktime</a:t>
            </a:r>
            <a:r>
              <a:rPr lang="en-US" sz="2000">
                <a:latin typeface="Times New Roman" panose="02020603050405020304" pitchFamily="18" charset="0"/>
                <a:cs typeface="Times New Roman" panose="02020603050405020304" pitchFamily="18" charset="0"/>
              </a:rPr>
              <a:t>(0, 0, 0, 11, (20 + 12), 2016);</a:t>
            </a:r>
          </a:p>
          <a:p>
            <a:pPr fontAlgn="base"/>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62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Biểu</a:t>
            </a:r>
            <a:r>
              <a:rPr lang="en-US" smtClean="0"/>
              <a:t> </a:t>
            </a:r>
            <a:r>
              <a:rPr lang="en-US" err="1" smtClean="0"/>
              <a:t>thức</a:t>
            </a:r>
            <a:r>
              <a:rPr lang="en-US" smtClean="0"/>
              <a:t> </a:t>
            </a:r>
            <a:r>
              <a:rPr lang="en-US" err="1" smtClean="0"/>
              <a:t>chính</a:t>
            </a:r>
            <a:r>
              <a:rPr lang="en-US" smtClean="0"/>
              <a:t> </a:t>
            </a:r>
            <a:r>
              <a:rPr lang="en-US" err="1" smtClean="0"/>
              <a:t>quy</a:t>
            </a:r>
            <a:endParaRPr lang="en-US"/>
          </a:p>
        </p:txBody>
      </p:sp>
      <p:sp>
        <p:nvSpPr>
          <p:cNvPr id="3" name="Content Placeholder 2"/>
          <p:cNvSpPr>
            <a:spLocks noGrp="1"/>
          </p:cNvSpPr>
          <p:nvPr>
            <p:ph idx="1"/>
          </p:nvPr>
        </p:nvSpPr>
        <p:spPr>
          <a:xfrm>
            <a:off x="457200" y="1219200"/>
            <a:ext cx="8229600" cy="5105400"/>
          </a:xfrm>
        </p:spPr>
        <p:txBody>
          <a:bodyPr>
            <a:normAutofit/>
          </a:bodyPr>
          <a:lstStyle/>
          <a:p>
            <a:r>
              <a:rPr lang="vi-VN" sz="2800">
                <a:latin typeface="Times New Roman" panose="02020603050405020304" pitchFamily="18" charset="0"/>
                <a:cs typeface="Times New Roman" panose="02020603050405020304" pitchFamily="18" charset="0"/>
              </a:rPr>
              <a:t>Biểu thức </a:t>
            </a:r>
            <a:r>
              <a:rPr lang="en-US" sz="2800" err="1" smtClean="0">
                <a:latin typeface="Times New Roman" panose="02020603050405020304" pitchFamily="18" charset="0"/>
                <a:cs typeface="Times New Roman" panose="02020603050405020304" pitchFamily="18" charset="0"/>
              </a:rPr>
              <a:t>chính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quy</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là một chuỗi mô tả một bộ các </a:t>
            </a:r>
            <a:r>
              <a:rPr lang="vi-VN" sz="2800" smtClean="0">
                <a:latin typeface="Times New Roman" panose="02020603050405020304" pitchFamily="18" charset="0"/>
                <a:cs typeface="Times New Roman" panose="02020603050405020304" pitchFamily="18" charset="0"/>
              </a:rPr>
              <a:t>chuỗi</a:t>
            </a:r>
            <a:r>
              <a:rPr lang="en-US" sz="280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khác</a:t>
            </a:r>
            <a:r>
              <a:rPr lang="vi-VN" sz="2800">
                <a:latin typeface="Times New Roman" panose="02020603050405020304" pitchFamily="18" charset="0"/>
                <a:cs typeface="Times New Roman" panose="02020603050405020304" pitchFamily="18" charset="0"/>
              </a:rPr>
              <a:t>, theo quy tắc cú pháp nhất </a:t>
            </a:r>
            <a:r>
              <a:rPr lang="vi-VN" sz="2800" smtClean="0">
                <a:latin typeface="Times New Roman" panose="02020603050405020304" pitchFamily="18" charset="0"/>
                <a:cs typeface="Times New Roman" panose="02020603050405020304" pitchFamily="18" charset="0"/>
              </a:rPr>
              <a:t>định.</a:t>
            </a:r>
            <a:endParaRPr lang="en-US" sz="2800">
              <a:latin typeface="Times New Roman" panose="02020603050405020304" pitchFamily="18" charset="0"/>
              <a:cs typeface="Times New Roman" panose="02020603050405020304" pitchFamily="18" charset="0"/>
            </a:endParaRPr>
          </a:p>
          <a:p>
            <a:r>
              <a:rPr lang="vi-VN" sz="2800" smtClean="0">
                <a:latin typeface="Times New Roman" panose="02020603050405020304" pitchFamily="18" charset="0"/>
                <a:cs typeface="Times New Roman" panose="02020603050405020304" pitchFamily="18" charset="0"/>
              </a:rPr>
              <a:t>Biểu </a:t>
            </a:r>
            <a:r>
              <a:rPr lang="vi-VN" sz="2800">
                <a:latin typeface="Times New Roman" panose="02020603050405020304" pitchFamily="18" charset="0"/>
                <a:cs typeface="Times New Roman" panose="02020603050405020304" pitchFamily="18" charset="0"/>
              </a:rPr>
              <a:t>thức </a:t>
            </a:r>
            <a:r>
              <a:rPr lang="en-US" sz="2800" err="1" smtClean="0">
                <a:latin typeface="Times New Roman" panose="02020603050405020304" pitchFamily="18" charset="0"/>
                <a:cs typeface="Times New Roman" panose="02020603050405020304" pitchFamily="18" charset="0"/>
              </a:rPr>
              <a:t>chính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quy</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thường được dùng trong các </a:t>
            </a:r>
            <a:r>
              <a:rPr lang="vi-VN" sz="2800"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biên </a:t>
            </a:r>
            <a:r>
              <a:rPr lang="vi-VN" sz="2800">
                <a:latin typeface="Times New Roman" panose="02020603050405020304" pitchFamily="18" charset="0"/>
                <a:cs typeface="Times New Roman" panose="02020603050405020304" pitchFamily="18" charset="0"/>
              </a:rPr>
              <a:t>tập văn bản, các tiện ích tìm kiếm và xử lý văn </a:t>
            </a:r>
            <a:r>
              <a:rPr lang="vi-VN" sz="2800" smtClean="0">
                <a:latin typeface="Times New Roman" panose="02020603050405020304" pitchFamily="18" charset="0"/>
                <a:cs typeface="Times New Roman" panose="02020603050405020304" pitchFamily="18" charset="0"/>
              </a:rPr>
              <a:t>bản</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dựa </a:t>
            </a:r>
            <a:r>
              <a:rPr lang="vi-VN" sz="2800">
                <a:latin typeface="Times New Roman" panose="02020603050405020304" pitchFamily="18" charset="0"/>
                <a:cs typeface="Times New Roman" panose="02020603050405020304" pitchFamily="18" charset="0"/>
              </a:rPr>
              <a:t>trên mẫu quy </a:t>
            </a:r>
            <a:r>
              <a:rPr lang="vi-VN" sz="2800" smtClean="0">
                <a:latin typeface="Times New Roman" panose="02020603050405020304" pitchFamily="18" charset="0"/>
                <a:cs typeface="Times New Roman" panose="02020603050405020304" pitchFamily="18" charset="0"/>
              </a:rPr>
              <a:t>định.</a:t>
            </a:r>
            <a:endParaRPr lang="en-US" sz="2800">
              <a:latin typeface="Times New Roman" panose="02020603050405020304" pitchFamily="18" charset="0"/>
              <a:cs typeface="Times New Roman" panose="02020603050405020304" pitchFamily="18" charset="0"/>
            </a:endParaRPr>
          </a:p>
          <a:p>
            <a:r>
              <a:rPr lang="vi-VN" sz="2800" smtClean="0">
                <a:latin typeface="Times New Roman" panose="02020603050405020304" pitchFamily="18" charset="0"/>
                <a:cs typeface="Times New Roman" panose="02020603050405020304" pitchFamily="18" charset="0"/>
              </a:rPr>
              <a:t>Nhiều </a:t>
            </a:r>
            <a:r>
              <a:rPr lang="vi-VN" sz="2800">
                <a:latin typeface="Times New Roman" panose="02020603050405020304" pitchFamily="18" charset="0"/>
                <a:cs typeface="Times New Roman" panose="02020603050405020304" pitchFamily="18" charset="0"/>
              </a:rPr>
              <a:t>ngôn ngữ lập trình cũng được hỗ trợ biểu </a:t>
            </a:r>
            <a:r>
              <a:rPr lang="vi-VN" sz="2800" smtClean="0">
                <a:latin typeface="Times New Roman" panose="02020603050405020304" pitchFamily="18" charset="0"/>
                <a:cs typeface="Times New Roman" panose="02020603050405020304" pitchFamily="18" charset="0"/>
              </a:rPr>
              <a:t>thức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chính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quy</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trong việc xử lý chuỗi (Perl, PHP, Java, C</a:t>
            </a: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JavaScript</a:t>
            </a:r>
            <a:r>
              <a:rPr lang="vi-VN" sz="2800">
                <a:latin typeface="Times New Roman" panose="02020603050405020304" pitchFamily="18" charset="0"/>
                <a:cs typeface="Times New Roman" panose="02020603050405020304" pitchFamily="18" charset="0"/>
              </a:rPr>
              <a:t>).</a:t>
            </a:r>
            <a:br>
              <a:rPr lang="vi-VN" sz="2800">
                <a:latin typeface="Times New Roman" panose="02020603050405020304" pitchFamily="18"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1043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1600" b="1" err="1" smtClean="0">
                <a:latin typeface="Times New Roman" panose="02020603050405020304" pitchFamily="18" charset="0"/>
                <a:cs typeface="Times New Roman" panose="02020603050405020304" pitchFamily="18" charset="0"/>
              </a:rPr>
              <a:t>Các</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hàm</a:t>
            </a:r>
            <a:r>
              <a:rPr lang="en-US" sz="1600" b="1" smtClean="0">
                <a:latin typeface="Times New Roman" panose="02020603050405020304" pitchFamily="18" charset="0"/>
                <a:cs typeface="Times New Roman" panose="02020603050405020304" pitchFamily="18" charset="0"/>
              </a:rPr>
              <a:t> PHP </a:t>
            </a:r>
            <a:r>
              <a:rPr lang="en-US" sz="1600" b="1" err="1" smtClean="0">
                <a:latin typeface="Times New Roman" panose="02020603050405020304" pitchFamily="18" charset="0"/>
                <a:cs typeface="Times New Roman" panose="02020603050405020304" pitchFamily="18" charset="0"/>
              </a:rPr>
              <a:t>hỗ</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trợ</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thường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được</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sử</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dụng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với</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biểu</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thức</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chính</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quy</a:t>
            </a:r>
            <a:r>
              <a:rPr lang="en-US" sz="1600" b="1"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 </a:t>
            </a:r>
            <a:r>
              <a:rPr lang="vi-VN" sz="1600" smtClean="0">
                <a:latin typeface="Times New Roman" panose="02020603050405020304" pitchFamily="18" charset="0"/>
                <a:cs typeface="Times New Roman" panose="02020603050405020304" pitchFamily="18" charset="0"/>
              </a:rPr>
              <a:t>Hàm </a:t>
            </a:r>
            <a:r>
              <a:rPr lang="vi-VN" sz="1600" b="1">
                <a:latin typeface="Times New Roman" panose="02020603050405020304" pitchFamily="18" charset="0"/>
                <a:cs typeface="Times New Roman" panose="02020603050405020304" pitchFamily="18" charset="0"/>
              </a:rPr>
              <a:t>preg_match($pattern , $subject, &amp;$matches</a:t>
            </a:r>
            <a:r>
              <a:rPr lang="vi-VN" sz="1600">
                <a:latin typeface="Times New Roman" panose="02020603050405020304" pitchFamily="18" charset="0"/>
                <a:cs typeface="Times New Roman" panose="02020603050405020304" pitchFamily="18" charset="0"/>
              </a:rPr>
              <a:t>) được dùng để kiểm tra, so khớp và lấy kết quả của việc so sánh chuỗi dựa vào biểu thức chính </a:t>
            </a:r>
            <a:r>
              <a:rPr lang="vi-VN" sz="1600" smtClean="0">
                <a:latin typeface="Times New Roman" panose="02020603050405020304" pitchFamily="18" charset="0"/>
                <a:cs typeface="Times New Roman" panose="02020603050405020304" pitchFamily="18" charset="0"/>
              </a:rPr>
              <a:t>quy</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1.1/ </a:t>
            </a:r>
            <a:r>
              <a:rPr lang="vi-VN" sz="1600" b="1">
                <a:latin typeface="Times New Roman" panose="02020603050405020304" pitchFamily="18" charset="0"/>
                <a:cs typeface="Times New Roman" panose="02020603050405020304" pitchFamily="18" charset="0"/>
              </a:rPr>
              <a:t>Trong đó</a:t>
            </a:r>
            <a:r>
              <a:rPr lang="vi-VN" sz="1600">
                <a:latin typeface="Times New Roman" panose="02020603050405020304" pitchFamily="18" charset="0"/>
                <a:cs typeface="Times New Roman" panose="02020603050405020304" pitchFamily="18" charset="0"/>
              </a:rPr>
              <a:t>:</a:t>
            </a:r>
          </a:p>
          <a:p>
            <a:pPr marL="365760" lvl="1" indent="0">
              <a:buNone/>
            </a:pPr>
            <a:r>
              <a:rPr lang="vi-VN" sz="1400">
                <a:latin typeface="Times New Roman" panose="02020603050405020304" pitchFamily="18" charset="0"/>
                <a:cs typeface="Times New Roman" panose="02020603050405020304" pitchFamily="18" charset="0"/>
              </a:rPr>
              <a:t>$pattern là biểu thức </a:t>
            </a:r>
            <a:r>
              <a:rPr lang="vi-VN" sz="1400" b="1">
                <a:latin typeface="Times New Roman" panose="02020603050405020304" pitchFamily="18" charset="0"/>
                <a:cs typeface="Times New Roman" panose="02020603050405020304" pitchFamily="18" charset="0"/>
              </a:rPr>
              <a:t>Regular Expression</a:t>
            </a:r>
            <a:endParaRPr lang="vi-VN" sz="1400">
              <a:latin typeface="Times New Roman" panose="02020603050405020304" pitchFamily="18" charset="0"/>
              <a:cs typeface="Times New Roman" panose="02020603050405020304" pitchFamily="18" charset="0"/>
            </a:endParaRPr>
          </a:p>
          <a:p>
            <a:pPr marL="365760" lvl="1" indent="0">
              <a:buNone/>
            </a:pPr>
            <a:r>
              <a:rPr lang="vi-VN" sz="1400">
                <a:latin typeface="Times New Roman" panose="02020603050405020304" pitchFamily="18" charset="0"/>
                <a:cs typeface="Times New Roman" panose="02020603050405020304" pitchFamily="18" charset="0"/>
              </a:rPr>
              <a:t>$subject là chuỗi cần kiểm tra</a:t>
            </a:r>
          </a:p>
          <a:p>
            <a:pPr marL="365760" lvl="1" indent="0">
              <a:buNone/>
            </a:pPr>
            <a:r>
              <a:rPr lang="vi-VN" sz="1400">
                <a:latin typeface="Times New Roman" panose="02020603050405020304" pitchFamily="18" charset="0"/>
                <a:cs typeface="Times New Roman" panose="02020603050405020304" pitchFamily="18" charset="0"/>
              </a:rPr>
              <a:t>$matches là kết quả trả về, đây là một tham số truyền vào ở dạng tham chiếu.</a:t>
            </a:r>
          </a:p>
          <a:p>
            <a:r>
              <a:rPr lang="en-US" sz="1600" smtClean="0">
                <a:latin typeface="Times New Roman" panose="02020603050405020304" pitchFamily="18" charset="0"/>
                <a:cs typeface="Times New Roman" panose="02020603050405020304" pitchFamily="18" charset="0"/>
              </a:rPr>
              <a:t>1.2 </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Kết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quả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của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preg_match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về</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TRUE</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nếu</a:t>
            </a:r>
            <a:r>
              <a:rPr lang="en-US" sz="1600">
                <a:latin typeface="Times New Roman" panose="02020603050405020304" pitchFamily="18" charset="0"/>
                <a:cs typeface="Times New Roman" panose="02020603050405020304" pitchFamily="18" charset="0"/>
              </a:rPr>
              <a:t> so </a:t>
            </a:r>
            <a:r>
              <a:rPr lang="en-US" sz="1600" err="1">
                <a:latin typeface="Times New Roman" panose="02020603050405020304" pitchFamily="18" charset="0"/>
                <a:cs typeface="Times New Roman" panose="02020603050405020304" pitchFamily="18" charset="0"/>
              </a:rPr>
              <a:t>khớp</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và</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FALSE</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nếu</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khớp</a:t>
            </a:r>
            <a:r>
              <a:rPr lang="en-US" sz="1600" smtClean="0">
                <a:latin typeface="Times New Roman" panose="02020603050405020304" pitchFamily="18" charset="0"/>
                <a:cs typeface="Times New Roman" panose="02020603050405020304" pitchFamily="18" charset="0"/>
              </a:rPr>
              <a:t>.</a:t>
            </a: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 </a:t>
            </a:r>
            <a:r>
              <a:rPr lang="vi-VN" sz="1600">
                <a:latin typeface="Times New Roman" panose="02020603050405020304" pitchFamily="18" charset="0"/>
                <a:cs typeface="Times New Roman" panose="02020603050405020304" pitchFamily="18" charset="0"/>
              </a:rPr>
              <a:t>Hàm </a:t>
            </a:r>
            <a:r>
              <a:rPr lang="vi-VN" sz="1600" b="1" smtClean="0">
                <a:latin typeface="Times New Roman" panose="02020603050405020304" pitchFamily="18" charset="0"/>
                <a:cs typeface="Times New Roman" panose="02020603050405020304" pitchFamily="18" charset="0"/>
              </a:rPr>
              <a:t>preg_replace</a:t>
            </a:r>
            <a:r>
              <a:rPr lang="en-US" sz="1600" b="1">
                <a:latin typeface="Times New Roman" panose="02020603050405020304" pitchFamily="18" charset="0"/>
                <a:cs typeface="Times New Roman" panose="02020603050405020304" pitchFamily="18" charset="0"/>
              </a:rPr>
              <a:t>($pattern, $replacement, $subject)</a:t>
            </a:r>
            <a:r>
              <a:rPr lang="vi-VN"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dùng để </a:t>
            </a:r>
            <a:r>
              <a:rPr lang="vi-VN" sz="1600" smtClean="0">
                <a:latin typeface="Times New Roman" panose="02020603050405020304" pitchFamily="18" charset="0"/>
                <a:cs typeface="Times New Roman" panose="02020603050405020304" pitchFamily="18" charset="0"/>
              </a:rPr>
              <a:t>replace</a:t>
            </a:r>
            <a:r>
              <a:rPr lang="en-US" sz="1600" smtClean="0">
                <a:latin typeface="Times New Roman" panose="02020603050405020304" pitchFamily="18" charset="0"/>
                <a:cs typeface="Times New Roman" panose="02020603050405020304" pitchFamily="18" charset="0"/>
              </a:rPr>
              <a:t>(</a:t>
            </a:r>
            <a:r>
              <a:rPr lang="en-US" sz="1600" err="1" smtClean="0">
                <a:latin typeface="Times New Roman" panose="02020603050405020304" pitchFamily="18" charset="0"/>
                <a:cs typeface="Times New Roman" panose="02020603050405020304" pitchFamily="18" charset="0"/>
              </a:rPr>
              <a:t>thay</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thế</a:t>
            </a:r>
            <a:r>
              <a:rPr lang="en-US" sz="1600" smtClean="0">
                <a:latin typeface="Times New Roman" panose="02020603050405020304" pitchFamily="18" charset="0"/>
                <a:cs typeface="Times New Roman" panose="02020603050405020304" pitchFamily="18" charset="0"/>
              </a:rPr>
              <a:t>)</a:t>
            </a:r>
            <a:r>
              <a:rPr lang="vi-VN"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một chuỗi nào đó khớp với đoạn </a:t>
            </a:r>
            <a:r>
              <a:rPr lang="en-US" sz="1600" err="1" smtClean="0">
                <a:latin typeface="Times New Roman" panose="02020603050405020304" pitchFamily="18" charset="0"/>
                <a:cs typeface="Times New Roman" panose="02020603050405020304" pitchFamily="18" charset="0"/>
              </a:rPr>
              <a:t>biếu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thức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chính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quy</a:t>
            </a:r>
            <a:r>
              <a:rPr lang="en-US" sz="1600" smtClean="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truyền </a:t>
            </a:r>
            <a:r>
              <a:rPr lang="vi-VN" sz="1600">
                <a:latin typeface="Times New Roman" panose="02020603050405020304" pitchFamily="18" charset="0"/>
                <a:cs typeface="Times New Roman" panose="02020603050405020304" pitchFamily="18" charset="0"/>
              </a:rPr>
              <a:t>vào. Hàm này có chức năng tương tự như str_replace nhưng có sự khác biệt là một bên dùng </a:t>
            </a:r>
            <a:r>
              <a:rPr lang="vi-VN" sz="1600" smtClean="0">
                <a:latin typeface="Times New Roman" panose="02020603050405020304" pitchFamily="18" charset="0"/>
                <a:cs typeface="Times New Roman" panose="02020603050405020304" pitchFamily="18" charset="0"/>
              </a:rPr>
              <a:t>regex</a:t>
            </a:r>
            <a:r>
              <a:rPr lang="en-US" sz="1600" smtClean="0">
                <a:latin typeface="Times New Roman" panose="02020603050405020304" pitchFamily="18" charset="0"/>
                <a:cs typeface="Times New Roman" panose="02020603050405020304" pitchFamily="18" charset="0"/>
              </a:rPr>
              <a:t>(</a:t>
            </a:r>
            <a:r>
              <a:rPr lang="en-US" sz="1600" err="1" smtClean="0">
                <a:latin typeface="Times New Roman" panose="02020603050405020304" pitchFamily="18" charset="0"/>
                <a:cs typeface="Times New Roman" panose="02020603050405020304" pitchFamily="18" charset="0"/>
              </a:rPr>
              <a:t>biểu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thức</a:t>
            </a:r>
            <a:r>
              <a:rPr lang="en-US" sz="1600" smtClean="0">
                <a:latin typeface="Times New Roman" panose="02020603050405020304" pitchFamily="18" charset="0"/>
                <a:cs typeface="Times New Roman" panose="02020603050405020304" pitchFamily="18" charset="0"/>
              </a:rPr>
              <a:t>)</a:t>
            </a:r>
            <a:r>
              <a:rPr lang="vi-VN"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một bên không dùng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2.1/ </a:t>
            </a:r>
            <a:r>
              <a:rPr lang="vi-VN" sz="1600" b="1"/>
              <a:t>Trong đó:</a:t>
            </a:r>
            <a:endParaRPr lang="vi-VN" sz="1600"/>
          </a:p>
          <a:p>
            <a:pPr marL="365760" lvl="1" indent="0">
              <a:buNone/>
            </a:pPr>
            <a:r>
              <a:rPr lang="vi-VN" sz="1400"/>
              <a:t>$partern: là chuỗi </a:t>
            </a:r>
            <a:r>
              <a:rPr lang="vi-VN" sz="1400" b="1"/>
              <a:t>Regular Expression</a:t>
            </a:r>
          </a:p>
          <a:p>
            <a:pPr marL="365760" lvl="1" indent="0">
              <a:buNone/>
            </a:pPr>
            <a:r>
              <a:rPr lang="vi-VN" sz="1400"/>
              <a:t>$replacement: là chuỗi </a:t>
            </a:r>
            <a:r>
              <a:rPr lang="vi-VN" sz="1400" smtClean="0"/>
              <a:t>replacc</a:t>
            </a:r>
            <a:endParaRPr lang="vi-VN" sz="1400"/>
          </a:p>
          <a:p>
            <a:pPr marL="365760" lvl="1" indent="0">
              <a:buNone/>
            </a:pPr>
            <a:r>
              <a:rPr lang="vi-VN" sz="1400" smtClean="0"/>
              <a:t>$</a:t>
            </a:r>
            <a:r>
              <a:rPr lang="vi-VN" sz="1400"/>
              <a:t>subject: là string muốn duyệt và </a:t>
            </a:r>
            <a:r>
              <a:rPr lang="vi-VN" sz="1400" smtClean="0"/>
              <a:t>replace</a:t>
            </a:r>
            <a:endParaRPr lang="vi-VN" sz="1400"/>
          </a:p>
          <a:p>
            <a:r>
              <a:rPr lang="en-US" sz="1600" smtClean="0">
                <a:latin typeface="Times New Roman" panose="02020603050405020304" pitchFamily="18" charset="0"/>
                <a:cs typeface="Times New Roman" panose="02020603050405020304" pitchFamily="18" charset="0"/>
              </a:rPr>
              <a:t>2.2/ </a:t>
            </a:r>
            <a:r>
              <a:rPr lang="vi-VN" sz="1600">
                <a:latin typeface="Times New Roman" panose="02020603050405020304" pitchFamily="18" charset="0"/>
                <a:cs typeface="Times New Roman" panose="02020603050405020304" pitchFamily="18" charset="0"/>
              </a:rPr>
              <a:t>Kết quả trả về của hàm preg_replace là chuỗi đã được </a:t>
            </a:r>
            <a:r>
              <a:rPr lang="vi-VN" sz="1600" smtClean="0">
                <a:latin typeface="Times New Roman" panose="02020603050405020304" pitchFamily="18" charset="0"/>
                <a:cs typeface="Times New Roman" panose="02020603050405020304" pitchFamily="18" charset="0"/>
              </a:rPr>
              <a:t>replace</a:t>
            </a:r>
            <a:r>
              <a:rPr lang="en-US" sz="1600" smtClean="0">
                <a:latin typeface="Times New Roman" panose="02020603050405020304" pitchFamily="18" charset="0"/>
                <a:cs typeface="Times New Roman" panose="02020603050405020304" pitchFamily="18" charset="0"/>
              </a:rPr>
              <a:t>(</a:t>
            </a:r>
            <a:r>
              <a:rPr lang="en-US" sz="1600" err="1" smtClean="0">
                <a:latin typeface="Times New Roman" panose="02020603050405020304" pitchFamily="18" charset="0"/>
                <a:cs typeface="Times New Roman" panose="02020603050405020304" pitchFamily="18" charset="0"/>
              </a:rPr>
              <a:t>thay</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thế</a:t>
            </a:r>
            <a:r>
              <a:rPr lang="en-US" sz="1600" smtClean="0">
                <a:latin typeface="Times New Roman" panose="02020603050405020304" pitchFamily="18" charset="0"/>
                <a:cs typeface="Times New Roman" panose="02020603050405020304" pitchFamily="18" charset="0"/>
              </a:rPr>
              <a:t>)</a:t>
            </a:r>
            <a:r>
              <a:rPr lang="vi-VN"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9169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vi-VN" sz="3600" b="1">
                <a:latin typeface="Times New Roman" panose="02020603050405020304" pitchFamily="18" charset="0"/>
                <a:cs typeface="Times New Roman" panose="02020603050405020304" pitchFamily="18" charset="0"/>
              </a:rPr>
              <a:t>Các quy tắc Regular Expression căn bản</a:t>
            </a:r>
          </a:p>
        </p:txBody>
      </p:sp>
      <p:sp>
        <p:nvSpPr>
          <p:cNvPr id="3" name="Content Placeholder 2"/>
          <p:cNvSpPr>
            <a:spLocks noGrp="1"/>
          </p:cNvSpPr>
          <p:nvPr>
            <p:ph idx="1"/>
          </p:nvPr>
        </p:nvSpPr>
        <p:spPr>
          <a:xfrm>
            <a:off x="457200" y="1447800"/>
            <a:ext cx="8229600" cy="4876800"/>
          </a:xfrm>
        </p:spPr>
        <p:txBody>
          <a:bodyPr>
            <a:normAutofit/>
          </a:bodyPr>
          <a:lstStyle/>
          <a:p>
            <a:r>
              <a:rPr lang="en-US" sz="1800">
                <a:latin typeface="Times New Roman" panose="02020603050405020304" pitchFamily="18" charset="0"/>
                <a:cs typeface="Times New Roman" panose="02020603050405020304" pitchFamily="18" charset="0"/>
              </a:rPr>
              <a:t>1</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Khai</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báo</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chuỗi</a:t>
            </a:r>
            <a:r>
              <a:rPr lang="en-US" sz="1800" b="1">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RegEx</a:t>
            </a:r>
            <a:r>
              <a:rPr lang="en-US" sz="1800" b="1"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Để khai báo một chuỗi </a:t>
            </a:r>
            <a:r>
              <a:rPr lang="vi-VN" sz="1800" b="1">
                <a:latin typeface="Times New Roman" panose="02020603050405020304" pitchFamily="18" charset="0"/>
                <a:cs typeface="Times New Roman" panose="02020603050405020304" pitchFamily="18" charset="0"/>
              </a:rPr>
              <a:t>Regular Expression </a:t>
            </a:r>
            <a:r>
              <a:rPr lang="vi-VN" sz="1800">
                <a:latin typeface="Times New Roman" panose="02020603050405020304" pitchFamily="18" charset="0"/>
                <a:cs typeface="Times New Roman" panose="02020603050405020304" pitchFamily="18" charset="0"/>
              </a:rPr>
              <a:t>ta chỉ cần khai báo bắt đầu bằng ký tự </a:t>
            </a:r>
            <a:r>
              <a:rPr lang="vi-VN" sz="1800" b="1">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và kết thúc cũng là ký tự </a:t>
            </a:r>
            <a:r>
              <a:rPr lang="vi-VN" sz="1800" b="1" smtClean="0">
                <a:latin typeface="Times New Roman" panose="02020603050405020304" pitchFamily="18" charset="0"/>
                <a:cs typeface="Times New Roman" panose="02020603050405020304" pitchFamily="18" charset="0"/>
              </a:rPr>
              <a:t>/</a:t>
            </a:r>
            <a:r>
              <a:rPr lang="en-US" sz="1800" b="1" smtClean="0">
                <a:latin typeface="Times New Roman" panose="02020603050405020304" pitchFamily="18" charset="0"/>
                <a:cs typeface="Times New Roman" panose="02020603050405020304" pitchFamily="18" charset="0"/>
              </a:rPr>
              <a:t>.</a:t>
            </a:r>
          </a:p>
          <a:p>
            <a:r>
              <a:rPr lang="vi-VN" sz="1800">
                <a:latin typeface="Times New Roman" panose="02020603050405020304" pitchFamily="18" charset="0"/>
                <a:cs typeface="Times New Roman" panose="02020603050405020304" pitchFamily="18" charset="0"/>
              </a:rPr>
              <a:t>2</a:t>
            </a:r>
            <a:r>
              <a:rPr lang="vi-VN" sz="1800" b="1">
                <a:latin typeface="Times New Roman" panose="02020603050405020304" pitchFamily="18" charset="0"/>
                <a:cs typeface="Times New Roman" panose="02020603050405020304" pitchFamily="18" charset="0"/>
              </a:rPr>
              <a:t>. Ký tự bắt đầu và kết thúc </a:t>
            </a:r>
            <a:r>
              <a:rPr lang="vi-VN" sz="1800" b="1" smtClean="0">
                <a:latin typeface="Times New Roman" panose="02020603050405020304" pitchFamily="18" charset="0"/>
                <a:cs typeface="Times New Roman" panose="02020603050405020304" pitchFamily="18" charset="0"/>
              </a:rPr>
              <a:t>RegEx</a:t>
            </a:r>
            <a:r>
              <a:rPr lang="en-US" sz="1800" b="1"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T</a:t>
            </a:r>
            <a:r>
              <a:rPr lang="vi-VN" sz="1800" smtClean="0">
                <a:latin typeface="Times New Roman" panose="02020603050405020304" pitchFamily="18" charset="0"/>
                <a:cs typeface="Times New Roman" panose="02020603050405020304" pitchFamily="18" charset="0"/>
              </a:rPr>
              <a:t>a </a:t>
            </a:r>
            <a:r>
              <a:rPr lang="vi-VN" sz="1800">
                <a:latin typeface="Times New Roman" panose="02020603050405020304" pitchFamily="18" charset="0"/>
                <a:cs typeface="Times New Roman" panose="02020603050405020304" pitchFamily="18" charset="0"/>
              </a:rPr>
              <a:t>sẽ dùng ký tự bắt đầu </a:t>
            </a:r>
            <a:r>
              <a:rPr lang="vi-VN" sz="1800" b="1">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và ký tự </a:t>
            </a:r>
            <a:r>
              <a:rPr lang="vi-VN" sz="1800" smtClean="0">
                <a:latin typeface="Times New Roman" panose="02020603050405020304" pitchFamily="18" charset="0"/>
                <a:cs typeface="Times New Roman" panose="02020603050405020304" pitchFamily="18" charset="0"/>
              </a:rPr>
              <a:t>kết</a:t>
            </a:r>
            <a:r>
              <a:rPr lang="en-US" sz="1800" smtClean="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thúc</a:t>
            </a:r>
            <a:r>
              <a:rPr lang="vi-VN" sz="1800">
                <a:latin typeface="Times New Roman" panose="02020603050405020304" pitchFamily="18" charset="0"/>
                <a:cs typeface="Times New Roman" panose="02020603050405020304" pitchFamily="18" charset="0"/>
              </a:rPr>
              <a:t> </a:t>
            </a:r>
            <a:r>
              <a:rPr lang="vi-VN" sz="1800" b="1">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đặt vào đầu và cuối chuỗi $pattern, như vậy khi so khớp sẽ so sánh từ đầu đến cuối, tức là so sánh khớp hoàn toàn</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3</a:t>
            </a:r>
            <a:r>
              <a:rPr lang="en-US" sz="1800" b="1" smtClean="0">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RegEx</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phạm</a:t>
            </a:r>
            <a:r>
              <a:rPr lang="en-US" sz="1800" b="1">
                <a:latin typeface="Times New Roman" panose="02020603050405020304" pitchFamily="18" charset="0"/>
                <a:cs typeface="Times New Roman" panose="02020603050405020304" pitchFamily="18" charset="0"/>
              </a:rPr>
              <a:t> vi </a:t>
            </a:r>
            <a:r>
              <a:rPr lang="en-US" sz="1800" b="1" err="1">
                <a:latin typeface="Times New Roman" panose="02020603050405020304" pitchFamily="18" charset="0"/>
                <a:cs typeface="Times New Roman" panose="02020603050405020304" pitchFamily="18" charset="0"/>
              </a:rPr>
              <a:t>của</a:t>
            </a:r>
            <a:r>
              <a:rPr lang="en-US" sz="1800" b="1">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chuỗi</a:t>
            </a:r>
            <a:r>
              <a:rPr lang="en-US" sz="1800" b="1"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T</a:t>
            </a:r>
            <a:r>
              <a:rPr lang="vi-VN" sz="1800" smtClean="0">
                <a:latin typeface="Times New Roman" panose="02020603050405020304" pitchFamily="18" charset="0"/>
                <a:cs typeface="Times New Roman" panose="02020603050405020304" pitchFamily="18" charset="0"/>
              </a:rPr>
              <a:t>a </a:t>
            </a:r>
            <a:r>
              <a:rPr lang="vi-VN" sz="1800">
                <a:latin typeface="Times New Roman" panose="02020603050405020304" pitchFamily="18" charset="0"/>
                <a:cs typeface="Times New Roman" panose="02020603050405020304" pitchFamily="18" charset="0"/>
              </a:rPr>
              <a:t>sẽ dùng ký hiệu [min-max], trong đó min là ký tự bắt đầu, max là ký tự kết thúc. Hoặc [list_char] trong đó list_char là danh sách các ký tự cho </a:t>
            </a:r>
            <a:r>
              <a:rPr lang="vi-VN" sz="1800" smtClean="0">
                <a:latin typeface="Times New Roman" panose="02020603050405020304" pitchFamily="18" charset="0"/>
                <a:cs typeface="Times New Roman" panose="02020603050405020304" pitchFamily="18" charset="0"/>
              </a:rPr>
              <a:t>phép</a:t>
            </a:r>
            <a:r>
              <a:rPr lang="en-US" sz="1800" smtClean="0">
                <a:latin typeface="Times New Roman" panose="02020603050405020304" pitchFamily="18" charset="0"/>
                <a:cs typeface="Times New Roman" panose="02020603050405020304" pitchFamily="18" charset="0"/>
              </a:rPr>
              <a:t>.</a:t>
            </a:r>
          </a:p>
          <a:p>
            <a:r>
              <a:rPr lang="vi-VN" sz="1800">
                <a:latin typeface="Times New Roman" panose="02020603050405020304" pitchFamily="18" charset="0"/>
                <a:cs typeface="Times New Roman" panose="02020603050405020304" pitchFamily="18" charset="0"/>
              </a:rPr>
              <a:t>4</a:t>
            </a:r>
            <a:r>
              <a:rPr lang="vi-VN" sz="1800" b="1">
                <a:latin typeface="Times New Roman" panose="02020603050405020304" pitchFamily="18" charset="0"/>
                <a:cs typeface="Times New Roman" panose="02020603050405020304" pitchFamily="18" charset="0"/>
              </a:rPr>
              <a:t>. Xác định chiều dài của chuỗi </a:t>
            </a:r>
            <a:r>
              <a:rPr lang="vi-VN" sz="1800" b="1" smtClean="0">
                <a:latin typeface="Times New Roman" panose="02020603050405020304" pitchFamily="18" charset="0"/>
                <a:cs typeface="Times New Roman" panose="02020603050405020304" pitchFamily="18" charset="0"/>
              </a:rPr>
              <a:t>Regex</a:t>
            </a:r>
            <a:r>
              <a:rPr lang="en-US" sz="1800" b="1"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Để xác định chiều dài của chuỗi pattern Regex ta dùng ký hiệu {min,max}, trong đó min là chiều dài tối thiểu và max là chiều dài tối đa</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5</a:t>
            </a:r>
            <a:r>
              <a:rPr lang="en-US" sz="1800" b="1" smtClean="0">
                <a:latin typeface="Times New Roman" panose="02020603050405020304" pitchFamily="18" charset="0"/>
                <a:cs typeface="Times New Roman" panose="02020603050405020304" pitchFamily="18" charset="0"/>
              </a:rPr>
              <a:t>. </a:t>
            </a:r>
            <a:r>
              <a:rPr lang="vi-VN" sz="1800" b="1">
                <a:latin typeface="Times New Roman" panose="02020603050405020304" pitchFamily="18" charset="0"/>
                <a:cs typeface="Times New Roman" panose="02020603050405020304" pitchFamily="18" charset="0"/>
              </a:rPr>
              <a:t>Regex đại diện cho một ký </a:t>
            </a:r>
            <a:r>
              <a:rPr lang="vi-VN" sz="1800" b="1" smtClean="0">
                <a:latin typeface="Times New Roman" panose="02020603050405020304" pitchFamily="18" charset="0"/>
                <a:cs typeface="Times New Roman" panose="02020603050405020304" pitchFamily="18" charset="0"/>
              </a:rPr>
              <a:t>tự</a:t>
            </a:r>
            <a:r>
              <a:rPr lang="en-US" sz="1800" b="1"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 </a:t>
            </a:r>
            <a:r>
              <a:rPr lang="vi-VN" sz="1800"/>
              <a:t> </a:t>
            </a:r>
            <a:r>
              <a:rPr lang="en-US" sz="1800" smtClean="0">
                <a:latin typeface="Times New Roman" panose="02020603050405020304" pitchFamily="18" charset="0"/>
                <a:cs typeface="Times New Roman" panose="02020603050405020304" pitchFamily="18" charset="0"/>
              </a:rPr>
              <a:t>T</a:t>
            </a:r>
            <a:r>
              <a:rPr lang="vi-VN" sz="1800" smtClean="0">
                <a:latin typeface="Times New Roman" panose="02020603050405020304" pitchFamily="18" charset="0"/>
                <a:cs typeface="Times New Roman" panose="02020603050405020304" pitchFamily="18" charset="0"/>
              </a:rPr>
              <a:t>rong </a:t>
            </a:r>
            <a:r>
              <a:rPr lang="vi-VN" sz="1800">
                <a:latin typeface="Times New Roman" panose="02020603050405020304" pitchFamily="18" charset="0"/>
                <a:cs typeface="Times New Roman" panose="02020603050405020304" pitchFamily="18" charset="0"/>
              </a:rPr>
              <a:t>Regular Expression đã cho ta một cách đó là dùng ký </a:t>
            </a:r>
            <a:r>
              <a:rPr lang="vi-VN" sz="1800" smtClean="0">
                <a:latin typeface="Times New Roman" panose="02020603050405020304" pitchFamily="18" charset="0"/>
                <a:cs typeface="Times New Roman" panose="02020603050405020304" pitchFamily="18" charset="0"/>
              </a:rPr>
              <a:t>tự</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en-US" sz="1800" b="1" smtClean="0">
                <a:latin typeface="Times New Roman" panose="02020603050405020304" pitchFamily="18" charset="0"/>
                <a:cs typeface="Times New Roman" panose="02020603050405020304" pitchFamily="18" charset="0"/>
              </a:rPr>
              <a:t>.</a:t>
            </a:r>
            <a:r>
              <a:rPr lang="en-US"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 để định nghĩa cho một kí tự bất kì.</a:t>
            </a:r>
            <a:endParaRPr lang="en-US" sz="1800" b="1" smtClean="0">
              <a:latin typeface="Times New Roman" panose="02020603050405020304" pitchFamily="18" charset="0"/>
              <a:cs typeface="Times New Roman" panose="02020603050405020304" pitchFamily="18" charset="0"/>
            </a:endParaRPr>
          </a:p>
          <a:p>
            <a:endParaRPr lang="en-US" sz="1800" b="1" smtClean="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8124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371600"/>
            <a:ext cx="8229600" cy="4953000"/>
          </a:xfrm>
        </p:spPr>
        <p:txBody>
          <a:bodyPr>
            <a:normAutofit/>
          </a:bodyPr>
          <a:lstStyle/>
          <a:p>
            <a:r>
              <a:rPr lang="en-US" sz="1800">
                <a:latin typeface="Times New Roman" panose="02020603050405020304" pitchFamily="18" charset="0"/>
                <a:cs typeface="Times New Roman" panose="02020603050405020304" pitchFamily="18" charset="0"/>
              </a:rPr>
              <a:t>6</a:t>
            </a:r>
            <a:r>
              <a:rPr lang="vi-VN" sz="1800" b="1" smtClean="0">
                <a:latin typeface="Times New Roman" panose="02020603050405020304" pitchFamily="18" charset="0"/>
                <a:cs typeface="Times New Roman" panose="02020603050405020304" pitchFamily="18" charset="0"/>
              </a:rPr>
              <a:t>. </a:t>
            </a:r>
            <a:r>
              <a:rPr lang="vi-VN" sz="1800" b="1">
                <a:latin typeface="Times New Roman" panose="02020603050405020304" pitchFamily="18" charset="0"/>
                <a:cs typeface="Times New Roman" panose="02020603050405020304" pitchFamily="18" charset="0"/>
              </a:rPr>
              <a:t>Ký hiệu đặc biệt cho các từ khóa </a:t>
            </a:r>
            <a:r>
              <a:rPr lang="vi-VN" sz="1800" b="1" smtClean="0">
                <a:latin typeface="Times New Roman" panose="02020603050405020304" pitchFamily="18" charset="0"/>
                <a:cs typeface="Times New Roman" panose="02020603050405020304" pitchFamily="18" charset="0"/>
              </a:rPr>
              <a:t>Regex</a:t>
            </a:r>
            <a:r>
              <a:rPr lang="en-US" sz="1800" b="1">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Những ký tự như dấu chấm ., mở ngoặc và đóng ngoặc vuông [], hoặc những ký tự liên quan đến quy tắc của Regular Expression đều được quy về dạng </a:t>
            </a:r>
            <a:r>
              <a:rPr lang="vi-VN" sz="1800" b="1">
                <a:latin typeface="Times New Roman" panose="02020603050405020304" pitchFamily="18" charset="0"/>
                <a:cs typeface="Times New Roman" panose="02020603050405020304" pitchFamily="18" charset="0"/>
              </a:rPr>
              <a:t>ký tự đặc biệt trong Regular Expression</a:t>
            </a:r>
            <a:r>
              <a:rPr lang="vi-VN" sz="1800">
                <a:latin typeface="Times New Roman" panose="02020603050405020304" pitchFamily="18" charset="0"/>
                <a:cs typeface="Times New Roman" panose="02020603050405020304" pitchFamily="18" charset="0"/>
              </a:rPr>
              <a:t>. Vì thế để phân biệt giữa ký tự đặc biệt Regex và ký tự bình thường thì ta thêm dấu </a:t>
            </a:r>
            <a:r>
              <a:rPr lang="vi-VN" sz="1800" b="1">
                <a:latin typeface="Times New Roman" panose="02020603050405020304" pitchFamily="18" charset="0"/>
                <a:cs typeface="Times New Roman" panose="02020603050405020304" pitchFamily="18" charset="0"/>
              </a:rPr>
              <a:t>\</a:t>
            </a:r>
            <a:r>
              <a:rPr lang="vi-VN" sz="1800">
                <a:latin typeface="Times New Roman" panose="02020603050405020304" pitchFamily="18" charset="0"/>
                <a:cs typeface="Times New Roman" panose="02020603050405020304" pitchFamily="18" charset="0"/>
              </a:rPr>
              <a:t> vào đầu ký tự đó.</a:t>
            </a:r>
            <a:endParaRPr lang="vi-VN" sz="1800" b="1">
              <a:latin typeface="Times New Roman" panose="02020603050405020304" pitchFamily="18" charset="0"/>
              <a:cs typeface="Times New Roman" panose="02020603050405020304" pitchFamily="18" charset="0"/>
            </a:endParaRPr>
          </a:p>
          <a:p>
            <a:r>
              <a:rPr lang="pt-BR" sz="1800" smtClean="0">
                <a:latin typeface="Times New Roman" panose="02020603050405020304" pitchFamily="18" charset="0"/>
                <a:cs typeface="Times New Roman" panose="02020603050405020304" pitchFamily="18" charset="0"/>
              </a:rPr>
              <a:t>7</a:t>
            </a:r>
            <a:r>
              <a:rPr lang="pt-BR" sz="1800" b="1" smtClean="0">
                <a:latin typeface="Times New Roman" panose="02020603050405020304" pitchFamily="18" charset="0"/>
                <a:cs typeface="Times New Roman" panose="02020603050405020304" pitchFamily="18" charset="0"/>
              </a:rPr>
              <a:t>. </a:t>
            </a:r>
            <a:r>
              <a:rPr lang="pt-BR" sz="1800" b="1">
                <a:latin typeface="Times New Roman" panose="02020603050405020304" pitchFamily="18" charset="0"/>
                <a:cs typeface="Times New Roman" panose="02020603050405020304" pitchFamily="18" charset="0"/>
              </a:rPr>
              <a:t>Regex A hoặc </a:t>
            </a:r>
            <a:r>
              <a:rPr lang="pt-BR" sz="1800" b="1" smtClean="0">
                <a:latin typeface="Times New Roman" panose="02020603050405020304" pitchFamily="18" charset="0"/>
                <a:cs typeface="Times New Roman" panose="02020603050405020304" pitchFamily="18" charset="0"/>
              </a:rPr>
              <a:t>B</a:t>
            </a:r>
            <a:r>
              <a:rPr lang="pt-BR" sz="1800" smtClean="0">
                <a:latin typeface="Times New Roman" panose="02020603050405020304" pitchFamily="18" charset="0"/>
                <a:cs typeface="Times New Roman" panose="02020603050405020304" pitchFamily="18" charset="0"/>
              </a:rPr>
              <a:t> : </a:t>
            </a:r>
            <a:r>
              <a:rPr lang="vi-VN" sz="1800">
                <a:latin typeface="Times New Roman" panose="02020603050405020304" pitchFamily="18" charset="0"/>
                <a:cs typeface="Times New Roman" panose="02020603050405020304" pitchFamily="18" charset="0"/>
              </a:rPr>
              <a:t>Giả sử </a:t>
            </a:r>
            <a:r>
              <a:rPr lang="vi-VN" sz="1800" smtClean="0">
                <a:latin typeface="Times New Roman" panose="02020603050405020304" pitchFamily="18" charset="0"/>
                <a:cs typeface="Times New Roman" panose="02020603050405020304" pitchFamily="18" charset="0"/>
              </a:rPr>
              <a:t>cần </a:t>
            </a:r>
            <a:r>
              <a:rPr lang="vi-VN" sz="1800">
                <a:latin typeface="Times New Roman" panose="02020603050405020304" pitchFamily="18" charset="0"/>
                <a:cs typeface="Times New Roman" panose="02020603050405020304" pitchFamily="18" charset="0"/>
              </a:rPr>
              <a:t>kiểm tra $subject = 'A' hoặc bằng $subject = 'B' sẽ trả về đúng </a:t>
            </a:r>
            <a:r>
              <a:rPr lang="vi-VN" sz="1800" smtClean="0">
                <a:latin typeface="Times New Roman" panose="02020603050405020304" pitchFamily="18" charset="0"/>
                <a:cs typeface="Times New Roman" panose="02020603050405020304" pitchFamily="18" charset="0"/>
              </a:rPr>
              <a:t>thì</a:t>
            </a:r>
            <a:r>
              <a:rPr lang="vi-VN" sz="1800">
                <a:latin typeface="Times New Roman" panose="02020603050405020304" pitchFamily="18" charset="0"/>
                <a:cs typeface="Times New Roman" panose="02020603050405020304" pitchFamily="18" charset="0"/>
              </a:rPr>
              <a:t> ta dùng dấu </a:t>
            </a:r>
            <a:r>
              <a:rPr lang="vi-VN" sz="1800" b="1" smtClean="0">
                <a:latin typeface="Times New Roman" panose="02020603050405020304" pitchFamily="18" charset="0"/>
                <a:cs typeface="Times New Roman" panose="02020603050405020304" pitchFamily="18" charset="0"/>
              </a:rPr>
              <a:t>|</a:t>
            </a:r>
            <a:r>
              <a:rPr lang="en-US" sz="1800" smtClean="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đây là kí hiệu biểu diễn mối quan hệ OR</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8</a:t>
            </a:r>
            <a:r>
              <a:rPr lang="en-US" sz="1800" b="1" smtClean="0">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Gom</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nhóm</a:t>
            </a:r>
            <a:r>
              <a:rPr lang="en-US" sz="1800" b="1">
                <a:latin typeface="Times New Roman" panose="02020603050405020304" pitchFamily="18" charset="0"/>
                <a:cs typeface="Times New Roman" panose="02020603050405020304" pitchFamily="18" charset="0"/>
              </a:rPr>
              <a:t> Regex </a:t>
            </a:r>
            <a:r>
              <a:rPr lang="en-US" sz="1800" b="1" err="1" smtClean="0">
                <a:latin typeface="Times New Roman" panose="02020603050405020304" pitchFamily="18" charset="0"/>
                <a:cs typeface="Times New Roman" panose="02020603050405020304" pitchFamily="18" charset="0"/>
              </a:rPr>
              <a:t>lại</a:t>
            </a:r>
            <a:r>
              <a:rPr lang="en-US" sz="1800" smtClean="0">
                <a:latin typeface="Times New Roman" panose="02020603050405020304" pitchFamily="18" charset="0"/>
                <a:cs typeface="Times New Roman" panose="02020603050405020304" pitchFamily="18" charset="0"/>
              </a:rPr>
              <a:t> : </a:t>
            </a:r>
            <a:r>
              <a:rPr lang="vi-VN" sz="1800">
                <a:latin typeface="Times New Roman" panose="02020603050405020304" pitchFamily="18" charset="0"/>
                <a:cs typeface="Times New Roman" panose="02020603050405020304" pitchFamily="18" charset="0"/>
              </a:rPr>
              <a:t>Đôi lúc ta muốn gom nhóm Regex lại cho dễ nhìn, việc này đơn giản ta chỉ cần đặt đoạn mã Regex bên trong cặp đóng và mở </a:t>
            </a:r>
            <a:r>
              <a:rPr lang="vi-VN" sz="1800" b="1" smtClean="0">
                <a:latin typeface="Times New Roman" panose="02020603050405020304" pitchFamily="18" charset="0"/>
                <a:cs typeface="Times New Roman" panose="02020603050405020304" pitchFamily="18" charset="0"/>
              </a:rPr>
              <a:t>()</a:t>
            </a:r>
            <a:r>
              <a:rPr lang="en-US" sz="1800" smtClean="0">
                <a:latin typeface="Times New Roman" panose="02020603050405020304" pitchFamily="18" charset="0"/>
                <a:cs typeface="Times New Roman" panose="02020603050405020304" pitchFamily="18" charset="0"/>
              </a:rPr>
              <a:t>.</a:t>
            </a:r>
          </a:p>
          <a:p>
            <a:r>
              <a:rPr lang="en-US" sz="1800">
                <a:latin typeface="Times New Roman" panose="02020603050405020304" pitchFamily="18" charset="0"/>
                <a:cs typeface="Times New Roman" panose="02020603050405020304" pitchFamily="18" charset="0"/>
              </a:rPr>
              <a:t>9</a:t>
            </a:r>
            <a:r>
              <a:rPr lang="en-US" sz="1800" b="1">
                <a:latin typeface="Times New Roman" panose="02020603050405020304" pitchFamily="18" charset="0"/>
                <a:cs typeface="Times New Roman" panose="02020603050405020304" pitchFamily="18" charset="0"/>
              </a:rPr>
              <a:t>/ Regex </a:t>
            </a:r>
            <a:r>
              <a:rPr lang="en-US" sz="1800" b="1" err="1">
                <a:latin typeface="Times New Roman" panose="02020603050405020304" pitchFamily="18" charset="0"/>
                <a:cs typeface="Times New Roman" panose="02020603050405020304" pitchFamily="18" charset="0"/>
              </a:rPr>
              <a:t>kiểm</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tra</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chiều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dài</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không</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giới</a:t>
            </a:r>
            <a:r>
              <a:rPr lang="en-US" sz="1800" b="1">
                <a:latin typeface="Times New Roman" panose="02020603050405020304" pitchFamily="18" charset="0"/>
                <a:cs typeface="Times New Roman" panose="02020603050405020304" pitchFamily="18" charset="0"/>
              </a:rPr>
              <a:t> </a:t>
            </a:r>
            <a:r>
              <a:rPr lang="en-US" sz="1800" b="1" err="1" smtClean="0">
                <a:latin typeface="Times New Roman" panose="02020603050405020304" pitchFamily="18" charset="0"/>
                <a:cs typeface="Times New Roman" panose="02020603050405020304" pitchFamily="18" charset="0"/>
              </a:rPr>
              <a:t>hạn</a:t>
            </a:r>
            <a:endParaRPr lang="en-US" sz="1800" b="1" smtClean="0">
              <a:latin typeface="Times New Roman" panose="02020603050405020304" pitchFamily="18" charset="0"/>
              <a:cs typeface="Times New Roman" panose="02020603050405020304" pitchFamily="18" charset="0"/>
            </a:endParaRPr>
          </a:p>
          <a:p>
            <a:pPr lvl="1"/>
            <a:r>
              <a:rPr lang="en-US" sz="1600" b="1" err="1">
                <a:latin typeface="Times New Roman" panose="02020603050405020304" pitchFamily="18" charset="0"/>
                <a:cs typeface="Times New Roman" panose="02020603050405020304" pitchFamily="18" charset="0"/>
              </a:rPr>
              <a:t>Ký</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tự</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 </a:t>
            </a:r>
            <a:r>
              <a:rPr lang="en-US" sz="1600" err="1" smtClean="0">
                <a:latin typeface="Times New Roman" panose="02020603050405020304" pitchFamily="18" charset="0"/>
                <a:cs typeface="Times New Roman" panose="02020603050405020304" pitchFamily="18" charset="0"/>
              </a:rPr>
              <a:t>Đại</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diện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cho</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hoặc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nhiều</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smtClean="0">
                <a:latin typeface="Times New Roman" panose="02020603050405020304" pitchFamily="18" charset="0"/>
                <a:cs typeface="Times New Roman" panose="02020603050405020304" pitchFamily="18" charset="0"/>
              </a:rPr>
              <a:t>.</a:t>
            </a:r>
          </a:p>
          <a:p>
            <a:pPr lvl="1"/>
            <a:r>
              <a:rPr lang="en-US" sz="1600" b="1" err="1">
                <a:latin typeface="Times New Roman" panose="02020603050405020304" pitchFamily="18" charset="0"/>
                <a:cs typeface="Times New Roman" panose="02020603050405020304" pitchFamily="18" charset="0"/>
              </a:rPr>
              <a:t>Ký</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tự</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 </a:t>
            </a:r>
            <a:r>
              <a:rPr lang="en-US" sz="1600" err="1" smtClean="0">
                <a:latin typeface="Times New Roman" panose="02020603050405020304" pitchFamily="18" charset="0"/>
                <a:cs typeface="Times New Roman" panose="02020603050405020304" pitchFamily="18" charset="0"/>
              </a:rPr>
              <a:t>Đại</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diện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cho</a:t>
            </a:r>
            <a:r>
              <a:rPr lang="en-US" sz="1600">
                <a:latin typeface="Times New Roman" panose="02020603050405020304" pitchFamily="18" charset="0"/>
                <a:cs typeface="Times New Roman" panose="02020603050405020304" pitchFamily="18" charset="0"/>
              </a:rPr>
              <a:t> 1 </a:t>
            </a:r>
            <a:r>
              <a:rPr lang="en-US" sz="1600" err="1">
                <a:latin typeface="Times New Roman" panose="02020603050405020304" pitchFamily="18" charset="0"/>
                <a:cs typeface="Times New Roman" panose="02020603050405020304" pitchFamily="18" charset="0"/>
              </a:rPr>
              <a:t>hoặc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nhiều</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smtClean="0">
                <a:latin typeface="Times New Roman" panose="02020603050405020304" pitchFamily="18" charset="0"/>
                <a:cs typeface="Times New Roman" panose="02020603050405020304" pitchFamily="18" charset="0"/>
              </a:rPr>
              <a:t>.</a:t>
            </a:r>
          </a:p>
          <a:p>
            <a:pPr lvl="1"/>
            <a:r>
              <a:rPr lang="en-US" sz="1600" b="1" err="1">
                <a:latin typeface="Times New Roman" panose="02020603050405020304" pitchFamily="18" charset="0"/>
                <a:cs typeface="Times New Roman" panose="02020603050405020304" pitchFamily="18" charset="0"/>
              </a:rPr>
              <a:t>Ký</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tự</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 </a:t>
            </a:r>
            <a:r>
              <a:rPr lang="en-US" sz="1600" err="1" smtClean="0">
                <a:latin typeface="Times New Roman" panose="02020603050405020304" pitchFamily="18" charset="0"/>
                <a:cs typeface="Times New Roman" panose="02020603050405020304" pitchFamily="18" charset="0"/>
              </a:rPr>
              <a:t>Đại</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diện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cho</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hoặc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có</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nào</a:t>
            </a:r>
            <a:endParaRPr lang="en-US" sz="1600">
              <a:latin typeface="Times New Roman" panose="02020603050405020304" pitchFamily="18" charset="0"/>
              <a:cs typeface="Times New Roman" panose="02020603050405020304" pitchFamily="18" charset="0"/>
            </a:endParaRPr>
          </a:p>
          <a:p>
            <a:endParaRPr lang="en-US" sz="1800"/>
          </a:p>
          <a:p>
            <a:endParaRPr lang="en-US" sz="1800"/>
          </a:p>
          <a:p>
            <a:pPr>
              <a:buFont typeface="Wingdings" panose="05000000000000000000" pitchFamily="2" charset="2"/>
              <a:buChar char="§"/>
            </a:pP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014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a:t>
            </a:r>
            <a:endParaRPr lang="en-US"/>
          </a:p>
        </p:txBody>
      </p:sp>
      <p:sp>
        <p:nvSpPr>
          <p:cNvPr id="3" name="Content Placeholder 2"/>
          <p:cNvSpPr>
            <a:spLocks noGrp="1"/>
          </p:cNvSpPr>
          <p:nvPr>
            <p:ph idx="1"/>
          </p:nvPr>
        </p:nvSpPr>
        <p:spPr/>
        <p:txBody>
          <a:bodyPr/>
          <a:lstStyle/>
          <a:p>
            <a:pPr fontAlgn="base"/>
            <a:r>
              <a:rPr lang="vi-VN" b="1">
                <a:latin typeface="Times New Roman" panose="02020603050405020304" pitchFamily="18" charset="0"/>
                <a:cs typeface="Times New Roman" panose="02020603050405020304" pitchFamily="18" charset="0"/>
              </a:rPr>
              <a:t>4. Dễ dàng huy động được nguồn nhân lực </a:t>
            </a:r>
          </a:p>
          <a:p>
            <a:pPr fontAlgn="base"/>
            <a:r>
              <a:rPr lang="vi-VN">
                <a:latin typeface="Times New Roman" panose="02020603050405020304" pitchFamily="18" charset="0"/>
                <a:cs typeface="Times New Roman" panose="02020603050405020304" pitchFamily="18" charset="0"/>
              </a:rPr>
              <a:t>Khó khăn lớn nhất khi thiết kế và phát triển Website là việc huy động được nguồn tài nguyên cho dự án. Do PHP là một trong những ngôn ngữ lập trình tốt nhất 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dễ</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mớt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bắt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PHP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tuyển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đồng</a:t>
            </a:r>
            <a:r>
              <a:rPr lang="en-US">
                <a:latin typeface="Times New Roman" panose="02020603050405020304" pitchFamily="18" charset="0"/>
                <a:cs typeface="Times New Roman" panose="02020603050405020304" pitchFamily="18" charset="0"/>
              </a:rPr>
              <a:t> PHP ở </a:t>
            </a:r>
            <a:r>
              <a:rPr lang="en-US" err="1">
                <a:latin typeface="Times New Roman" panose="02020603050405020304" pitchFamily="18" charset="0"/>
                <a:cs typeface="Times New Roman" panose="02020603050405020304" pitchFamily="18" charset="0"/>
              </a:rPr>
              <a:t>Việt</a:t>
            </a:r>
            <a:r>
              <a:rPr lang="en-US">
                <a:latin typeface="Times New Roman" panose="02020603050405020304" pitchFamily="18" charset="0"/>
                <a:cs typeface="Times New Roman" panose="02020603050405020304" pitchFamily="18" charset="0"/>
              </a:rPr>
              <a:t> Nam </a:t>
            </a:r>
            <a:r>
              <a:rPr lang="en-US" err="1">
                <a:latin typeface="Times New Roman" panose="02020603050405020304" pitchFamily="18" charset="0"/>
                <a:cs typeface="Times New Roman" panose="02020603050405020304" pitchFamily="18" charset="0"/>
              </a:rPr>
              <a:t>vô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đảo</a:t>
            </a:r>
            <a:r>
              <a:rPr lang="en-US">
                <a:latin typeface="Times New Roman" panose="02020603050405020304" pitchFamily="18" charset="0"/>
                <a:cs typeface="Times New Roman" panose="02020603050405020304" pitchFamily="18" charset="0"/>
              </a:rPr>
              <a:t>.</a:t>
            </a:r>
            <a:endParaRPr lang="en-US"/>
          </a:p>
          <a:p>
            <a:endParaRPr lang="en-US"/>
          </a:p>
        </p:txBody>
      </p:sp>
    </p:spTree>
    <p:extLst>
      <p:ext uri="{BB962C8B-B14F-4D97-AF65-F5344CB8AC3E}">
        <p14:creationId xmlns:p14="http://schemas.microsoft.com/office/powerpoint/2010/main" val="29380943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a:bodyPr>
          <a:lstStyle/>
          <a:p>
            <a:r>
              <a:rPr lang="en-US" sz="2000" smtClean="0">
                <a:latin typeface="Times New Roman" panose="02020603050405020304" pitchFamily="18" charset="0"/>
                <a:cs typeface="Times New Roman" panose="02020603050405020304" pitchFamily="18" charset="0"/>
              </a:rPr>
              <a:t>10/ </a:t>
            </a:r>
            <a:r>
              <a:rPr lang="vi-VN" sz="2000" b="1">
                <a:latin typeface="Times New Roman" panose="02020603050405020304" pitchFamily="18" charset="0"/>
                <a:cs typeface="Times New Roman" panose="02020603050405020304" pitchFamily="18" charset="0"/>
              </a:rPr>
              <a:t>Regex phủ định </a:t>
            </a:r>
            <a:r>
              <a:rPr lang="vi-VN" sz="2000" b="1" smtClean="0">
                <a:latin typeface="Times New Roman" panose="02020603050405020304" pitchFamily="18" charset="0"/>
                <a:cs typeface="Times New Roman" panose="02020603050405020304" pitchFamily="18" charset="0"/>
              </a:rPr>
              <a:t>– NOT</a:t>
            </a:r>
            <a:r>
              <a:rPr lang="en-US" sz="2000" b="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Ta dùng ký tự </a:t>
            </a:r>
            <a:r>
              <a:rPr lang="vi-VN"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để phủ định một Regex nào </a:t>
            </a:r>
            <a:r>
              <a:rPr lang="vi-VN" sz="2000" smtClean="0">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lvl="1"/>
            <a:r>
              <a:rPr lang="vi-VN" sz="2000" b="1">
                <a:latin typeface="Times New Roman" panose="02020603050405020304" pitchFamily="18" charset="0"/>
                <a:cs typeface="Times New Roman" panose="02020603050405020304" pitchFamily="18" charset="0"/>
              </a:rPr>
              <a:t>Danh sách các ký tự Regex đặc biệt như sau:</a:t>
            </a:r>
          </a:p>
          <a:p>
            <a:pPr lvl="1">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\d - Chữ số bất kỳ ~ [0-9]</a:t>
            </a:r>
          </a:p>
          <a:p>
            <a:pPr lvl="1">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\D - Ký tự bất kỳ không phải là chữ số (ngược với \d) ~ [^0-9]</a:t>
            </a:r>
          </a:p>
          <a:p>
            <a:pPr lvl="1">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\w - Ký tự từ a-z, A-Z, hoặc 0-9 ~ [a-zA-Z0-9]</a:t>
            </a:r>
          </a:p>
          <a:p>
            <a:pPr lvl="1">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\W - Ngược lại với \w (nghĩa là các ký tự không thuộc các khoảng: a-z, A-Z, hoặc 0-9) ~[^a-zA-Z0-9]</a:t>
            </a:r>
          </a:p>
          <a:p>
            <a:pPr lvl="1">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\s - Khoảng trắng (space)</a:t>
            </a:r>
          </a:p>
          <a:p>
            <a:pPr lvl="1">
              <a:buFont typeface="Wingdings" panose="05000000000000000000" pitchFamily="2" charset="2"/>
              <a:buChar char="Ø"/>
            </a:pPr>
            <a:r>
              <a:rPr lang="vi-VN" sz="2000">
                <a:latin typeface="Times New Roman" panose="02020603050405020304" pitchFamily="18" charset="0"/>
                <a:cs typeface="Times New Roman" panose="02020603050405020304" pitchFamily="18" charset="0"/>
              </a:rPr>
              <a:t>\S - Ký tự bất kỳ không phải là khoảng trắng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4986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80644"/>
            <a:ext cx="8229600" cy="515112"/>
          </a:xfrm>
        </p:spPr>
        <p:txBody>
          <a:bodyPr>
            <a:normAutofit fontScale="90000"/>
          </a:bodyPr>
          <a:lstStyle/>
          <a:p>
            <a:pPr algn="ctr"/>
            <a:r>
              <a:rPr lang="en-US" err="1" smtClean="0"/>
              <a:t>Tiếp</a:t>
            </a:r>
            <a:endParaRPr lang="vi-VN"/>
          </a:p>
        </p:txBody>
      </p:sp>
      <p:sp>
        <p:nvSpPr>
          <p:cNvPr id="3" name="Content Placeholder 2"/>
          <p:cNvSpPr>
            <a:spLocks noGrp="1"/>
          </p:cNvSpPr>
          <p:nvPr>
            <p:ph idx="1"/>
          </p:nvPr>
        </p:nvSpPr>
        <p:spPr>
          <a:xfrm>
            <a:off x="457200" y="1219200"/>
            <a:ext cx="8229600" cy="5105400"/>
          </a:xfrm>
        </p:spPr>
        <p:txBody>
          <a:bodyPr>
            <a:normAutofit/>
          </a:bodyPr>
          <a:lstStyle/>
          <a:p>
            <a:r>
              <a:rPr lang="en-US" sz="2000" b="1" err="1" smtClean="0">
                <a:latin typeface="Times New Roman" panose="02020603050405020304" pitchFamily="18" charset="0"/>
                <a:cs typeface="Times New Roman" panose="02020603050405020304" pitchFamily="18" charset="0"/>
              </a:rPr>
              <a:t>Các</a:t>
            </a:r>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ví</a:t>
            </a:r>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dụ</a:t>
            </a:r>
            <a:r>
              <a:rPr lang="en-US" sz="2000" b="1" smtClean="0">
                <a:latin typeface="Times New Roman" panose="02020603050405020304" pitchFamily="18" charset="0"/>
                <a:cs typeface="Times New Roman" panose="02020603050405020304" pitchFamily="18" charset="0"/>
              </a:rPr>
              <a:t> :</a:t>
            </a:r>
          </a:p>
          <a:p>
            <a:r>
              <a:rPr lang="vi-VN" sz="2000" b="1" smtClean="0">
                <a:latin typeface="Times New Roman" panose="02020603050405020304" pitchFamily="18" charset="0"/>
                <a:cs typeface="Times New Roman" panose="02020603050405020304" pitchFamily="18" charset="0"/>
              </a:rPr>
              <a:t>kiểm </a:t>
            </a:r>
            <a:r>
              <a:rPr lang="vi-VN" sz="2000" b="1">
                <a:latin typeface="Times New Roman" panose="02020603050405020304" pitchFamily="18" charset="0"/>
                <a:cs typeface="Times New Roman" panose="02020603050405020304" pitchFamily="18" charset="0"/>
              </a:rPr>
              <a:t>tra chuỗi phải là dạng ngay/thang/nam hay </a:t>
            </a:r>
            <a:r>
              <a:rPr lang="vi-VN" sz="2000" b="1" smtClean="0">
                <a:latin typeface="Times New Roman" panose="02020603050405020304" pitchFamily="18" charset="0"/>
                <a:cs typeface="Times New Roman" panose="02020603050405020304" pitchFamily="18" charset="0"/>
              </a:rPr>
              <a:t>không</a:t>
            </a:r>
            <a:endParaRPr lang="vi-VN" sz="2000" b="1">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a:solidFill>
                  <a:srgbClr val="AA7700"/>
                </a:solidFill>
                <a:latin typeface="Times New Roman" panose="02020603050405020304" pitchFamily="18" charset="0"/>
                <a:cs typeface="Times New Roman" panose="02020603050405020304" pitchFamily="18" charset="0"/>
              </a:rPr>
              <a:t>$pattern</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0000FF"/>
                </a:solidFill>
                <a:latin typeface="Times New Roman" panose="02020603050405020304" pitchFamily="18" charset="0"/>
                <a:cs typeface="Times New Roman" panose="02020603050405020304" pitchFamily="18" charset="0"/>
              </a:rPr>
              <a:t>'/^[0-9]{2}/[0-9]{2}/[0-9]{4}$/'</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a:solidFill>
                  <a:srgbClr val="AA7700"/>
                </a:solidFill>
                <a:latin typeface="Times New Roman" panose="02020603050405020304" pitchFamily="18" charset="0"/>
                <a:cs typeface="Times New Roman" panose="02020603050405020304" pitchFamily="18" charset="0"/>
              </a:rPr>
              <a:t>$subject</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0000FF"/>
                </a:solidFill>
                <a:latin typeface="Times New Roman" panose="02020603050405020304" pitchFamily="18" charset="0"/>
                <a:cs typeface="Times New Roman" panose="02020603050405020304" pitchFamily="18" charset="0"/>
              </a:rPr>
              <a:t>'12/10/2014'</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b="1">
                <a:solidFill>
                  <a:srgbClr val="006699"/>
                </a:solidFill>
                <a:latin typeface="Times New Roman" panose="02020603050405020304" pitchFamily="18" charset="0"/>
                <a:cs typeface="Times New Roman" panose="02020603050405020304" pitchFamily="18" charset="0"/>
              </a:rPr>
              <a:t>if</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00"/>
                </a:solidFill>
                <a:latin typeface="Times New Roman" panose="02020603050405020304" pitchFamily="18" charset="0"/>
                <a:cs typeface="Times New Roman" panose="02020603050405020304" pitchFamily="18" charset="0"/>
              </a:rPr>
              <a:t>(preg_match(</a:t>
            </a:r>
            <a:r>
              <a:rPr lang="vi-VN" sz="2000">
                <a:solidFill>
                  <a:srgbClr val="AA7700"/>
                </a:solidFill>
                <a:latin typeface="Times New Roman" panose="02020603050405020304" pitchFamily="18" charset="0"/>
                <a:cs typeface="Times New Roman" panose="02020603050405020304" pitchFamily="18" charset="0"/>
              </a:rPr>
              <a:t>$pattern</a:t>
            </a: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AA7700"/>
                </a:solidFill>
                <a:latin typeface="Times New Roman" panose="02020603050405020304" pitchFamily="18" charset="0"/>
                <a:cs typeface="Times New Roman" panose="02020603050405020304" pitchFamily="18" charset="0"/>
              </a:rPr>
              <a:t>$subject</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FF1493"/>
                </a:solidFill>
                <a:latin typeface="Times New Roman" panose="02020603050405020304" pitchFamily="18" charset="0"/>
                <a:cs typeface="Times New Roman" panose="02020603050405020304" pitchFamily="18" charset="0"/>
              </a:rPr>
              <a:t>echo</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FF"/>
                </a:solidFill>
                <a:latin typeface="Times New Roman" panose="02020603050405020304" pitchFamily="18" charset="0"/>
                <a:cs typeface="Times New Roman" panose="02020603050405020304" pitchFamily="18" charset="0"/>
              </a:rPr>
              <a:t>'Đúng định dạng ngày tháng năm</a:t>
            </a:r>
            <a:r>
              <a:rPr lang="vi-VN" sz="2000" smtClean="0">
                <a:solidFill>
                  <a:srgbClr val="0000FF"/>
                </a:solidFill>
                <a:latin typeface="Times New Roman" panose="02020603050405020304" pitchFamily="18" charset="0"/>
                <a:cs typeface="Times New Roman" panose="02020603050405020304" pitchFamily="18" charset="0"/>
              </a:rPr>
              <a:t>'</a:t>
            </a:r>
            <a:r>
              <a:rPr lang="vi-VN" sz="2000" smtClean="0">
                <a:solidFill>
                  <a:srgbClr val="000000"/>
                </a:solidFill>
                <a:latin typeface="Times New Roman" panose="02020603050405020304" pitchFamily="18" charset="0"/>
                <a:cs typeface="Times New Roman" panose="02020603050405020304" pitchFamily="18" charset="0"/>
              </a:rPr>
              <a:t>;</a:t>
            </a:r>
          </a:p>
          <a:p>
            <a:pPr marL="365760" lvl="1" indent="0" eaLnBrk="0" fontAlgn="base" hangingPunct="0">
              <a:spcBef>
                <a:spcPct val="0"/>
              </a:spcBef>
              <a:spcAft>
                <a:spcPct val="0"/>
              </a:spcAft>
              <a:buClrTx/>
              <a:buSzTx/>
              <a:buNone/>
            </a:pPr>
            <a:r>
              <a:rPr lang="vi-VN" sz="2000" smtClean="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kiểm tra chuỗi có phải là số hay </a:t>
            </a:r>
            <a:r>
              <a:rPr lang="vi-VN" sz="2000" b="1" smtClean="0">
                <a:latin typeface="Times New Roman" panose="02020603050405020304" pitchFamily="18" charset="0"/>
                <a:cs typeface="Times New Roman" panose="02020603050405020304" pitchFamily="18" charset="0"/>
              </a:rPr>
              <a:t>không</a:t>
            </a:r>
          </a:p>
          <a:p>
            <a:pPr marL="365760" lvl="1" indent="0" eaLnBrk="0" fontAlgn="base" hangingPunct="0">
              <a:spcBef>
                <a:spcPct val="0"/>
              </a:spcBef>
              <a:spcAft>
                <a:spcPct val="0"/>
              </a:spcAft>
              <a:buClrTx/>
              <a:buSzTx/>
              <a:buNone/>
            </a:pPr>
            <a:r>
              <a:rPr lang="vi-VN" sz="2000">
                <a:solidFill>
                  <a:srgbClr val="AA7700"/>
                </a:solidFill>
                <a:latin typeface="Times New Roman" panose="02020603050405020304" pitchFamily="18" charset="0"/>
                <a:cs typeface="Times New Roman" panose="02020603050405020304" pitchFamily="18" charset="0"/>
              </a:rPr>
              <a:t>$pattern</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0000FF"/>
                </a:solidFill>
                <a:latin typeface="Times New Roman" panose="02020603050405020304" pitchFamily="18" charset="0"/>
                <a:cs typeface="Times New Roman" panose="02020603050405020304" pitchFamily="18" charset="0"/>
              </a:rPr>
              <a:t>'/^[0-9]+$/'</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a:solidFill>
                  <a:srgbClr val="AA7700"/>
                </a:solidFill>
                <a:latin typeface="Times New Roman" panose="02020603050405020304" pitchFamily="18" charset="0"/>
                <a:cs typeface="Times New Roman" panose="02020603050405020304" pitchFamily="18" charset="0"/>
              </a:rPr>
              <a:t>$subject</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0000FF"/>
                </a:solidFill>
                <a:latin typeface="Times New Roman" panose="02020603050405020304" pitchFamily="18" charset="0"/>
                <a:cs typeface="Times New Roman" panose="02020603050405020304" pitchFamily="18" charset="0"/>
              </a:rPr>
              <a:t>'1234'</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b="1">
                <a:solidFill>
                  <a:srgbClr val="006699"/>
                </a:solidFill>
                <a:latin typeface="Times New Roman" panose="02020603050405020304" pitchFamily="18" charset="0"/>
                <a:cs typeface="Times New Roman" panose="02020603050405020304" pitchFamily="18" charset="0"/>
              </a:rPr>
              <a:t>if</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00"/>
                </a:solidFill>
                <a:latin typeface="Times New Roman" panose="02020603050405020304" pitchFamily="18" charset="0"/>
                <a:cs typeface="Times New Roman" panose="02020603050405020304" pitchFamily="18" charset="0"/>
              </a:rPr>
              <a:t>(preg_match(</a:t>
            </a:r>
            <a:r>
              <a:rPr lang="vi-VN" sz="2000">
                <a:solidFill>
                  <a:srgbClr val="AA7700"/>
                </a:solidFill>
                <a:latin typeface="Times New Roman" panose="02020603050405020304" pitchFamily="18" charset="0"/>
                <a:cs typeface="Times New Roman" panose="02020603050405020304" pitchFamily="18" charset="0"/>
              </a:rPr>
              <a:t>$pattern</a:t>
            </a: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AA7700"/>
                </a:solidFill>
                <a:latin typeface="Times New Roman" panose="02020603050405020304" pitchFamily="18" charset="0"/>
                <a:cs typeface="Times New Roman" panose="02020603050405020304" pitchFamily="18" charset="0"/>
              </a:rPr>
              <a:t>$subject</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a:solidFill>
                  <a:srgbClr val="000000"/>
                </a:solidFill>
                <a:latin typeface="Times New Roman" panose="02020603050405020304" pitchFamily="18" charset="0"/>
                <a:cs typeface="Times New Roman" panose="02020603050405020304" pitchFamily="18" charset="0"/>
              </a:rPr>
              <a:t>    </a:t>
            </a:r>
            <a:r>
              <a:rPr lang="vi-VN" sz="2000">
                <a:solidFill>
                  <a:srgbClr val="FF1493"/>
                </a:solidFill>
                <a:latin typeface="Times New Roman" panose="02020603050405020304" pitchFamily="18" charset="0"/>
                <a:cs typeface="Times New Roman" panose="02020603050405020304" pitchFamily="18" charset="0"/>
              </a:rPr>
              <a:t>echo</a:t>
            </a:r>
            <a:r>
              <a:rPr lang="vi-VN" sz="2000">
                <a:solidFill>
                  <a:srgbClr val="333333"/>
                </a:solidFill>
                <a:latin typeface="Times New Roman" panose="02020603050405020304" pitchFamily="18" charset="0"/>
                <a:cs typeface="Times New Roman" panose="02020603050405020304" pitchFamily="18" charset="0"/>
              </a:rPr>
              <a:t> </a:t>
            </a:r>
            <a:r>
              <a:rPr lang="vi-VN" sz="2000">
                <a:solidFill>
                  <a:srgbClr val="0000FF"/>
                </a:solidFill>
                <a:latin typeface="Times New Roman" panose="02020603050405020304" pitchFamily="18" charset="0"/>
                <a:cs typeface="Times New Roman" panose="02020603050405020304" pitchFamily="18" charset="0"/>
              </a:rPr>
              <a:t>'Chuoi la số'</a:t>
            </a: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65760" lvl="1" indent="0" eaLnBrk="0" fontAlgn="base" hangingPunct="0">
              <a:spcBef>
                <a:spcPct val="0"/>
              </a:spcBef>
              <a:spcAft>
                <a:spcPct val="0"/>
              </a:spcAft>
              <a:buClrTx/>
              <a:buSzTx/>
              <a:buNone/>
            </a:pPr>
            <a:r>
              <a:rPr lang="vi-VN" sz="2000">
                <a:solidFill>
                  <a:srgbClr val="000000"/>
                </a:solidFill>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5040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mtClean="0"/>
              <a:t>PHP &amp; MySQL</a:t>
            </a:r>
            <a:endParaRPr lang="vi-VN"/>
          </a:p>
        </p:txBody>
      </p:sp>
      <p:sp>
        <p:nvSpPr>
          <p:cNvPr id="3" name="Content Placeholder 2"/>
          <p:cNvSpPr>
            <a:spLocks noGrp="1"/>
          </p:cNvSpPr>
          <p:nvPr>
            <p:ph idx="1"/>
          </p:nvPr>
        </p:nvSpPr>
        <p:spPr>
          <a:xfrm>
            <a:off x="457200" y="1447800"/>
            <a:ext cx="8229600" cy="4876800"/>
          </a:xfrm>
        </p:spPr>
        <p:txBody>
          <a:bodyPr>
            <a:noAutofit/>
          </a:bodyPr>
          <a:lstStyle/>
          <a:p>
            <a:r>
              <a:rPr lang="en-US" sz="1500" b="1" err="1" smtClean="0">
                <a:latin typeface="Times New Roman" panose="02020603050405020304" pitchFamily="18" charset="0"/>
                <a:cs typeface="Times New Roman" panose="02020603050405020304" pitchFamily="18" charset="0"/>
              </a:rPr>
              <a:t>Các</a:t>
            </a:r>
            <a:r>
              <a:rPr lang="en-US" sz="1500" b="1" smtClean="0">
                <a:latin typeface="Times New Roman" panose="02020603050405020304" pitchFamily="18" charset="0"/>
                <a:cs typeface="Times New Roman" panose="02020603050405020304" pitchFamily="18" charset="0"/>
              </a:rPr>
              <a:t> </a:t>
            </a:r>
            <a:r>
              <a:rPr lang="en-US" sz="1500" b="1" err="1" smtClean="0">
                <a:latin typeface="Times New Roman" panose="02020603050405020304" pitchFamily="18" charset="0"/>
                <a:cs typeface="Times New Roman" panose="02020603050405020304" pitchFamily="18" charset="0"/>
              </a:rPr>
              <a:t>khái</a:t>
            </a:r>
            <a:r>
              <a:rPr lang="en-US" sz="1500" b="1" smtClean="0">
                <a:latin typeface="Times New Roman" panose="02020603050405020304" pitchFamily="18" charset="0"/>
                <a:cs typeface="Times New Roman" panose="02020603050405020304" pitchFamily="18" charset="0"/>
              </a:rPr>
              <a:t> </a:t>
            </a:r>
            <a:r>
              <a:rPr lang="en-US" sz="1500" b="1" err="1" smtClean="0">
                <a:latin typeface="Times New Roman" panose="02020603050405020304" pitchFamily="18" charset="0"/>
                <a:cs typeface="Times New Roman" panose="02020603050405020304" pitchFamily="18" charset="0"/>
              </a:rPr>
              <a:t>niệm</a:t>
            </a:r>
            <a:r>
              <a:rPr lang="en-US" sz="1500" b="1" smtClean="0">
                <a:latin typeface="Times New Roman" panose="02020603050405020304" pitchFamily="18" charset="0"/>
                <a:cs typeface="Times New Roman" panose="02020603050405020304" pitchFamily="18" charset="0"/>
              </a:rPr>
              <a:t> </a:t>
            </a:r>
            <a:r>
              <a:rPr lang="en-US" sz="1500" b="1" err="1" smtClean="0">
                <a:latin typeface="Times New Roman" panose="02020603050405020304" pitchFamily="18" charset="0"/>
                <a:cs typeface="Times New Roman" panose="02020603050405020304" pitchFamily="18" charset="0"/>
              </a:rPr>
              <a:t>cơ</a:t>
            </a:r>
            <a:r>
              <a:rPr lang="en-US" sz="1500" b="1" smtClean="0">
                <a:latin typeface="Times New Roman" panose="02020603050405020304" pitchFamily="18" charset="0"/>
                <a:cs typeface="Times New Roman" panose="02020603050405020304" pitchFamily="18" charset="0"/>
              </a:rPr>
              <a:t> </a:t>
            </a:r>
            <a:r>
              <a:rPr lang="en-US" sz="1500" b="1" err="1" smtClean="0">
                <a:latin typeface="Times New Roman" panose="02020603050405020304" pitchFamily="18" charset="0"/>
                <a:cs typeface="Times New Roman" panose="02020603050405020304" pitchFamily="18" charset="0"/>
              </a:rPr>
              <a:t>bản</a:t>
            </a:r>
            <a:r>
              <a:rPr lang="en-US" sz="1500" b="1" smtClean="0">
                <a:latin typeface="Times New Roman" panose="02020603050405020304" pitchFamily="18" charset="0"/>
                <a:cs typeface="Times New Roman" panose="02020603050405020304" pitchFamily="18" charset="0"/>
              </a:rPr>
              <a:t>.</a:t>
            </a:r>
            <a:endParaRPr lang="vi-VN" sz="1500" b="1" smtClean="0">
              <a:latin typeface="Times New Roman" panose="02020603050405020304" pitchFamily="18" charset="0"/>
              <a:cs typeface="Times New Roman" panose="02020603050405020304" pitchFamily="18" charset="0"/>
            </a:endParaRPr>
          </a:p>
          <a:p>
            <a:r>
              <a:rPr lang="vi-VN" sz="1500" i="1" smtClean="0">
                <a:latin typeface="Times New Roman" panose="02020603050405020304" pitchFamily="18" charset="0"/>
                <a:cs typeface="Times New Roman" panose="02020603050405020304" pitchFamily="18" charset="0"/>
              </a:rPr>
              <a:t>Cơ </a:t>
            </a:r>
            <a:r>
              <a:rPr lang="vi-VN" sz="1500" i="1">
                <a:latin typeface="Times New Roman" panose="02020603050405020304" pitchFamily="18" charset="0"/>
                <a:cs typeface="Times New Roman" panose="02020603050405020304" pitchFamily="18" charset="0"/>
              </a:rPr>
              <a:t>sở dữ liệu là </a:t>
            </a:r>
            <a:r>
              <a:rPr lang="vi-VN" sz="1500" i="1" smtClean="0">
                <a:latin typeface="Times New Roman" panose="02020603050405020304" pitchFamily="18" charset="0"/>
                <a:cs typeface="Times New Roman" panose="02020603050405020304" pitchFamily="18" charset="0"/>
              </a:rPr>
              <a:t>gì ? : </a:t>
            </a:r>
            <a:r>
              <a:rPr lang="vi-VN" sz="1500">
                <a:latin typeface="Times New Roman" panose="02020603050405020304" pitchFamily="18" charset="0"/>
                <a:cs typeface="Times New Roman" panose="02020603050405020304" pitchFamily="18" charset="0"/>
              </a:rPr>
              <a:t>Một Database (</a:t>
            </a:r>
            <a:r>
              <a:rPr lang="vi-VN" sz="1500" b="1">
                <a:latin typeface="Times New Roman" panose="02020603050405020304" pitchFamily="18" charset="0"/>
                <a:cs typeface="Times New Roman" panose="02020603050405020304" pitchFamily="18" charset="0"/>
              </a:rPr>
              <a:t>Cơ sở dữ liệu</a:t>
            </a:r>
            <a:r>
              <a:rPr lang="vi-VN" sz="1500">
                <a:latin typeface="Times New Roman" panose="02020603050405020304" pitchFamily="18" charset="0"/>
                <a:cs typeface="Times New Roman" panose="02020603050405020304" pitchFamily="18" charset="0"/>
              </a:rPr>
              <a:t>) là một tập hợp </a:t>
            </a:r>
            <a:r>
              <a:rPr lang="vi-VN" sz="1500" b="1">
                <a:latin typeface="Times New Roman" panose="02020603050405020304" pitchFamily="18" charset="0"/>
                <a:cs typeface="Times New Roman" panose="02020603050405020304" pitchFamily="18" charset="0"/>
              </a:rPr>
              <a:t>dữ liệu</a:t>
            </a:r>
            <a:r>
              <a:rPr lang="vi-VN" sz="1500">
                <a:latin typeface="Times New Roman" panose="02020603050405020304" pitchFamily="18" charset="0"/>
                <a:cs typeface="Times New Roman" panose="02020603050405020304" pitchFamily="18" charset="0"/>
              </a:rPr>
              <a:t> đã được tổ chức sắp xếp. Mục đích chính của </a:t>
            </a:r>
            <a:r>
              <a:rPr lang="vi-VN" sz="1500" b="1">
                <a:latin typeface="Times New Roman" panose="02020603050405020304" pitchFamily="18" charset="0"/>
                <a:cs typeface="Times New Roman" panose="02020603050405020304" pitchFamily="18" charset="0"/>
              </a:rPr>
              <a:t>Database</a:t>
            </a:r>
            <a:r>
              <a:rPr lang="vi-VN" sz="1500">
                <a:latin typeface="Times New Roman" panose="02020603050405020304" pitchFamily="18" charset="0"/>
                <a:cs typeface="Times New Roman" panose="02020603050405020304" pitchFamily="18" charset="0"/>
              </a:rPr>
              <a:t> là để tổ chức một lượng lớn thông tin bằng việc lưu trữ, thu thập, và quản lý. </a:t>
            </a:r>
            <a:endParaRPr lang="vi-VN" sz="1500" smtClean="0">
              <a:latin typeface="Times New Roman" panose="02020603050405020304" pitchFamily="18" charset="0"/>
              <a:cs typeface="Times New Roman" panose="02020603050405020304" pitchFamily="18" charset="0"/>
            </a:endParaRPr>
          </a:p>
          <a:p>
            <a:r>
              <a:rPr lang="vi-VN" sz="1500">
                <a:latin typeface="Times New Roman" panose="02020603050405020304" pitchFamily="18" charset="0"/>
                <a:cs typeface="Times New Roman" panose="02020603050405020304" pitchFamily="18" charset="0"/>
              </a:rPr>
              <a:t>Vì thế, ngày nay, chúng ta sử dụng các </a:t>
            </a:r>
            <a:r>
              <a:rPr lang="vi-VN" sz="1500" b="1">
                <a:latin typeface="Times New Roman" panose="02020603050405020304" pitchFamily="18" charset="0"/>
                <a:cs typeface="Times New Roman" panose="02020603050405020304" pitchFamily="18" charset="0"/>
              </a:rPr>
              <a:t>Hệ thống quản lý cơ sở dữ liệu quan hệ (RDBMS) </a:t>
            </a:r>
            <a:r>
              <a:rPr lang="vi-VN" sz="1500">
                <a:latin typeface="Times New Roman" panose="02020603050405020304" pitchFamily="18" charset="0"/>
                <a:cs typeface="Times New Roman" panose="02020603050405020304" pitchFamily="18" charset="0"/>
              </a:rPr>
              <a:t>lưu giữ và quản lý khối lượng lớn dữ liệu. Nó được gọi là cơ sở dữ liệu quan hệ, bởi vì tất cả dữ liệu được lưu giữ trong các bảng dữ liệu khác nhau và các mối quan hệ được thành lập bởi sử dụng các Primary Key (khóa chính) và một số khóa khác được biết đến như là Foreign Key</a:t>
            </a:r>
            <a:r>
              <a:rPr lang="vi-VN" sz="1500" smtClean="0">
                <a:latin typeface="Times New Roman" panose="02020603050405020304" pitchFamily="18" charset="0"/>
                <a:cs typeface="Times New Roman" panose="02020603050405020304" pitchFamily="18" charset="0"/>
              </a:rPr>
              <a:t>.</a:t>
            </a:r>
          </a:p>
          <a:p>
            <a:r>
              <a:rPr lang="vi-VN" sz="1500" b="1">
                <a:latin typeface="Times New Roman" panose="02020603050405020304" pitchFamily="18" charset="0"/>
                <a:cs typeface="Times New Roman" panose="02020603050405020304" pitchFamily="18" charset="0"/>
              </a:rPr>
              <a:t>Thuật ngữ RDBMS</a:t>
            </a:r>
          </a:p>
          <a:p>
            <a:r>
              <a:rPr lang="vi-VN" sz="1500">
                <a:latin typeface="Times New Roman" panose="02020603050405020304" pitchFamily="18" charset="0"/>
                <a:cs typeface="Times New Roman" panose="02020603050405020304" pitchFamily="18" charset="0"/>
              </a:rPr>
              <a:t>Trước khi đi vào khái niệm hệ thống cơ sở dữ liệu MySQL, chúng ta cùng xem lại một số định nghĩa liên quan tới cơ sở dữ liệu:</a:t>
            </a:r>
          </a:p>
          <a:p>
            <a:r>
              <a:rPr lang="vi-VN" sz="1500" b="1" i="1">
                <a:latin typeface="Times New Roman" panose="02020603050405020304" pitchFamily="18" charset="0"/>
                <a:cs typeface="Times New Roman" panose="02020603050405020304" pitchFamily="18" charset="0"/>
              </a:rPr>
              <a:t>Database</a:t>
            </a:r>
            <a:r>
              <a:rPr lang="vi-VN" sz="1500" b="1">
                <a:latin typeface="Times New Roman" panose="02020603050405020304" pitchFamily="18" charset="0"/>
                <a:cs typeface="Times New Roman" panose="02020603050405020304" pitchFamily="18" charset="0"/>
              </a:rPr>
              <a:t>:</a:t>
            </a:r>
            <a:r>
              <a:rPr lang="vi-VN" sz="1500">
                <a:latin typeface="Times New Roman" panose="02020603050405020304" pitchFamily="18" charset="0"/>
                <a:cs typeface="Times New Roman" panose="02020603050405020304" pitchFamily="18" charset="0"/>
              </a:rPr>
              <a:t> Một cơ sở dữ liệu là một tập hợp các bảng dữ liệu, với dữ liệu có liên quan.</a:t>
            </a:r>
          </a:p>
          <a:p>
            <a:r>
              <a:rPr lang="vi-VN" sz="1500" b="1" i="1">
                <a:latin typeface="Times New Roman" panose="02020603050405020304" pitchFamily="18" charset="0"/>
                <a:cs typeface="Times New Roman" panose="02020603050405020304" pitchFamily="18" charset="0"/>
              </a:rPr>
              <a:t>Bảng dữ liệu</a:t>
            </a:r>
            <a:r>
              <a:rPr lang="vi-VN" sz="1500" b="1">
                <a:latin typeface="Times New Roman" panose="02020603050405020304" pitchFamily="18" charset="0"/>
                <a:cs typeface="Times New Roman" panose="02020603050405020304" pitchFamily="18" charset="0"/>
              </a:rPr>
              <a:t>:</a:t>
            </a:r>
            <a:r>
              <a:rPr lang="vi-VN" sz="1500">
                <a:latin typeface="Times New Roman" panose="02020603050405020304" pitchFamily="18" charset="0"/>
                <a:cs typeface="Times New Roman" panose="02020603050405020304" pitchFamily="18" charset="0"/>
              </a:rPr>
              <a:t> Một bảng là một ma trận dữ liệu. Một bảng trong một cơ sở dữ liệu trông giống như một bảng tính đơn giản.</a:t>
            </a:r>
          </a:p>
          <a:p>
            <a:r>
              <a:rPr lang="vi-VN" sz="1500" b="1" i="1">
                <a:latin typeface="Times New Roman" panose="02020603050405020304" pitchFamily="18" charset="0"/>
                <a:cs typeface="Times New Roman" panose="02020603050405020304" pitchFamily="18" charset="0"/>
              </a:rPr>
              <a:t>Cột:</a:t>
            </a:r>
            <a:r>
              <a:rPr lang="vi-VN" sz="1500" i="1">
                <a:latin typeface="Times New Roman" panose="02020603050405020304" pitchFamily="18" charset="0"/>
                <a:cs typeface="Times New Roman" panose="02020603050405020304" pitchFamily="18" charset="0"/>
              </a:rPr>
              <a:t> Một cột chứa cùng một kiểu dữ liệu, ví dụ như tên khách hàng</a:t>
            </a:r>
            <a:r>
              <a:rPr lang="vi-VN" sz="1500">
                <a:latin typeface="Times New Roman" panose="02020603050405020304" pitchFamily="18" charset="0"/>
                <a:cs typeface="Times New Roman" panose="02020603050405020304" pitchFamily="18" charset="0"/>
              </a:rPr>
              <a:t>.</a:t>
            </a:r>
          </a:p>
          <a:p>
            <a:r>
              <a:rPr lang="vi-VN" sz="1500" b="1" i="1">
                <a:latin typeface="Times New Roman" panose="02020603050405020304" pitchFamily="18" charset="0"/>
                <a:cs typeface="Times New Roman" panose="02020603050405020304" pitchFamily="18" charset="0"/>
              </a:rPr>
              <a:t>Hàng:</a:t>
            </a:r>
            <a:r>
              <a:rPr lang="vi-VN" sz="1500" i="1">
                <a:latin typeface="Times New Roman" panose="02020603050405020304" pitchFamily="18" charset="0"/>
                <a:cs typeface="Times New Roman" panose="02020603050405020304" pitchFamily="18" charset="0"/>
              </a:rPr>
              <a:t> Một hàng (row, entry, record) là một nhóm dữ liệu có liên quan.</a:t>
            </a:r>
          </a:p>
          <a:p>
            <a:r>
              <a:rPr lang="vi-VN" sz="1500" b="1" i="1" smtClean="0">
                <a:latin typeface="Times New Roman" panose="02020603050405020304" pitchFamily="18" charset="0"/>
                <a:cs typeface="Times New Roman" panose="02020603050405020304" pitchFamily="18" charset="0"/>
              </a:rPr>
              <a:t>Primary </a:t>
            </a:r>
            <a:r>
              <a:rPr lang="vi-VN" sz="1500" b="1" i="1">
                <a:latin typeface="Times New Roman" panose="02020603050405020304" pitchFamily="18" charset="0"/>
                <a:cs typeface="Times New Roman" panose="02020603050405020304" pitchFamily="18" charset="0"/>
              </a:rPr>
              <a:t>Key:</a:t>
            </a:r>
            <a:r>
              <a:rPr lang="vi-VN" sz="1500" i="1">
                <a:latin typeface="Times New Roman" panose="02020603050405020304" pitchFamily="18" charset="0"/>
                <a:cs typeface="Times New Roman" panose="02020603050405020304" pitchFamily="18" charset="0"/>
              </a:rPr>
              <a:t> Một Primary Key (Khóa chính) là duy nhất. Một giá trị key không thể xuất hiện hai lần trong một bảng. Với một key, bạn có thể tìm thấy phần lớn trên một hàng.</a:t>
            </a:r>
          </a:p>
          <a:p>
            <a:r>
              <a:rPr lang="vi-VN" sz="1500" b="1" i="1">
                <a:latin typeface="Times New Roman" panose="02020603050405020304" pitchFamily="18" charset="0"/>
                <a:cs typeface="Times New Roman" panose="02020603050405020304" pitchFamily="18" charset="0"/>
              </a:rPr>
              <a:t>Foreign Key:</a:t>
            </a:r>
            <a:r>
              <a:rPr lang="vi-VN" sz="1500" i="1">
                <a:latin typeface="Times New Roman" panose="02020603050405020304" pitchFamily="18" charset="0"/>
                <a:cs typeface="Times New Roman" panose="02020603050405020304" pitchFamily="18" charset="0"/>
              </a:rPr>
              <a:t> </a:t>
            </a:r>
            <a:r>
              <a:rPr lang="vi-VN" sz="1500" b="1" i="1" u="sng" smtClean="0">
                <a:latin typeface="Times New Roman" panose="02020603050405020304" pitchFamily="18" charset="0"/>
                <a:cs typeface="Times New Roman" panose="02020603050405020304" pitchFamily="18" charset="0"/>
              </a:rPr>
              <a:t>Foreign Key là khóa ngoại(ngoài) liên </a:t>
            </a:r>
            <a:r>
              <a:rPr lang="vi-VN" sz="1500" b="1" i="1" u="sng">
                <a:latin typeface="Times New Roman" panose="02020603050405020304" pitchFamily="18" charset="0"/>
                <a:cs typeface="Times New Roman" panose="02020603050405020304" pitchFamily="18" charset="0"/>
              </a:rPr>
              <a:t>kết giữa </a:t>
            </a:r>
            <a:r>
              <a:rPr lang="vi-VN" sz="1500" b="1" i="1" u="sng" smtClean="0">
                <a:latin typeface="Times New Roman" panose="02020603050405020304" pitchFamily="18" charset="0"/>
                <a:cs typeface="Times New Roman" panose="02020603050405020304" pitchFamily="18" charset="0"/>
              </a:rPr>
              <a:t>các </a:t>
            </a:r>
            <a:r>
              <a:rPr lang="vi-VN" sz="1500" b="1" i="1" u="sng">
                <a:latin typeface="Times New Roman" panose="02020603050405020304" pitchFamily="18" charset="0"/>
                <a:cs typeface="Times New Roman" panose="02020603050405020304" pitchFamily="18" charset="0"/>
              </a:rPr>
              <a:t>bảng</a:t>
            </a:r>
            <a:r>
              <a:rPr lang="vi-VN" sz="1500" b="1" i="1" u="sng" smtClean="0">
                <a:latin typeface="Times New Roman" panose="02020603050405020304" pitchFamily="18" charset="0"/>
                <a:cs typeface="Times New Roman" panose="02020603050405020304" pitchFamily="18" charset="0"/>
              </a:rPr>
              <a:t>.</a:t>
            </a:r>
            <a:endParaRPr lang="vi-VN" sz="1500" b="1" u="sng" smtClean="0">
              <a:latin typeface="Times New Roman" panose="02020603050405020304" pitchFamily="18" charset="0"/>
              <a:cs typeface="Times New Roman" panose="02020603050405020304" pitchFamily="18" charset="0"/>
            </a:endParaRPr>
          </a:p>
          <a:p>
            <a:endParaRPr lang="vi-VN" sz="1500" i="1">
              <a:latin typeface="Times New Roman" panose="02020603050405020304" pitchFamily="18" charset="0"/>
              <a:cs typeface="Times New Roman" panose="02020603050405020304" pitchFamily="18" charset="0"/>
            </a:endParaRPr>
          </a:p>
          <a:p>
            <a:endParaRPr lang="vi-VN"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352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vi-VN" sz="4000" smtClean="0"/>
              <a:t>Các kiểu dữ liệu MySQL</a:t>
            </a:r>
            <a:endParaRPr lang="vi-VN" sz="4000"/>
          </a:p>
        </p:txBody>
      </p:sp>
      <p:sp>
        <p:nvSpPr>
          <p:cNvPr id="3" name="Content Placeholder 2"/>
          <p:cNvSpPr>
            <a:spLocks noGrp="1"/>
          </p:cNvSpPr>
          <p:nvPr>
            <p:ph idx="1"/>
          </p:nvPr>
        </p:nvSpPr>
        <p:spPr>
          <a:xfrm>
            <a:off x="457200" y="1447800"/>
            <a:ext cx="8229600" cy="4876800"/>
          </a:xfrm>
        </p:spPr>
        <p:txBody>
          <a:bodyPr>
            <a:normAutofit/>
          </a:bodyPr>
          <a:lstStyle/>
          <a:p>
            <a:r>
              <a:rPr lang="vi-VN" sz="2000" b="1">
                <a:latin typeface="Times New Roman" panose="02020603050405020304" pitchFamily="18" charset="0"/>
                <a:cs typeface="Times New Roman" panose="02020603050405020304" pitchFamily="18" charset="0"/>
              </a:rPr>
              <a:t>1. Kiểu dữ liệu số (Numeric Data Types)</a:t>
            </a:r>
          </a:p>
          <a:p>
            <a:endParaRPr lang="vi-VN" sz="200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59501720"/>
              </p:ext>
            </p:extLst>
          </p:nvPr>
        </p:nvGraphicFramePr>
        <p:xfrm>
          <a:off x="609600" y="1981200"/>
          <a:ext cx="8305800" cy="4625340"/>
        </p:xfrm>
        <a:graphic>
          <a:graphicData uri="http://schemas.openxmlformats.org/drawingml/2006/table">
            <a:tbl>
              <a:tblPr firstRow="1" bandRow="1">
                <a:tableStyleId>{5C22544A-7EE6-4342-B048-85BDC9FD1C3A}</a:tableStyleId>
              </a:tblPr>
              <a:tblGrid>
                <a:gridCol w="1676400"/>
                <a:gridCol w="6629400"/>
              </a:tblGrid>
              <a:tr h="438150">
                <a:tc>
                  <a:txBody>
                    <a:bodyPr/>
                    <a:lstStyle/>
                    <a:p>
                      <a:r>
                        <a:rPr lang="en-US" sz="1400" err="1" smtClean="0">
                          <a:latin typeface="Times New Roman" panose="02020603050405020304" pitchFamily="18" charset="0"/>
                          <a:cs typeface="Times New Roman" panose="02020603050405020304" pitchFamily="18" charset="0"/>
                        </a:rPr>
                        <a:t>Kiểu</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dữ</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liệu</a:t>
                      </a:r>
                      <a:endParaRPr lang="vi-VN" sz="1400">
                        <a:latin typeface="Times New Roman" panose="02020603050405020304" pitchFamily="18" charset="0"/>
                        <a:cs typeface="Times New Roman" panose="02020603050405020304" pitchFamily="18" charset="0"/>
                      </a:endParaRPr>
                    </a:p>
                  </a:txBody>
                  <a:tcPr/>
                </a:tc>
                <a:tc>
                  <a:txBody>
                    <a:bodyPr/>
                    <a:lstStyle/>
                    <a:p>
                      <a:r>
                        <a:rPr lang="en-US" sz="1400" err="1" smtClean="0">
                          <a:latin typeface="Times New Roman" panose="02020603050405020304" pitchFamily="18" charset="0"/>
                          <a:cs typeface="Times New Roman" panose="02020603050405020304" pitchFamily="18" charset="0"/>
                        </a:rPr>
                        <a:t>Mô</a:t>
                      </a:r>
                      <a:r>
                        <a:rPr lang="en-US" sz="1400" baseline="0" smtClean="0">
                          <a:latin typeface="Times New Roman" panose="02020603050405020304" pitchFamily="18" charset="0"/>
                          <a:cs typeface="Times New Roman" panose="02020603050405020304" pitchFamily="18" charset="0"/>
                        </a:rPr>
                        <a:t> </a:t>
                      </a:r>
                      <a:r>
                        <a:rPr lang="en-US" sz="1400" baseline="0" err="1" smtClean="0">
                          <a:latin typeface="Times New Roman" panose="02020603050405020304" pitchFamily="18" charset="0"/>
                          <a:cs typeface="Times New Roman" panose="02020603050405020304" pitchFamily="18" charset="0"/>
                        </a:rPr>
                        <a:t>tả</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Times New Roman" panose="02020603050405020304" pitchFamily="18" charset="0"/>
                          <a:ea typeface="+mn-ea"/>
                          <a:cs typeface="Times New Roman" panose="02020603050405020304" pitchFamily="18" charset="0"/>
                        </a:rPr>
                        <a:t>INT</a:t>
                      </a:r>
                      <a:r>
                        <a:rPr kumimoji="0" lang="en-US" sz="1400" b="1" i="0" kern="1200" smtClean="0">
                          <a:solidFill>
                            <a:schemeClr val="dk1"/>
                          </a:solidFill>
                          <a:effectLst/>
                          <a:latin typeface="Times New Roman" panose="02020603050405020304" pitchFamily="18" charset="0"/>
                          <a:ea typeface="+mn-ea"/>
                          <a:cs typeface="Times New Roman" panose="02020603050405020304" pitchFamily="18" charset="0"/>
                        </a:rPr>
                        <a:t> (32bit)</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Một số nguyên với kích cỡ thông thường, có thể là signed hoặc unsigned. Nếu có dấu, thì dãy giá trị có thể là từ -2147483648 tới 2147483647, nếu không dấu thì dãy giá trị là từ 0 tới 4294967295.</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mn-lt"/>
                          <a:ea typeface="+mn-ea"/>
                          <a:cs typeface="+mn-cs"/>
                        </a:rPr>
                        <a:t>TINYINT</a:t>
                      </a:r>
                      <a:r>
                        <a:rPr kumimoji="0" lang="en-US" sz="1400" b="1" i="0" kern="1200" smtClean="0">
                          <a:solidFill>
                            <a:schemeClr val="dk1"/>
                          </a:solidFill>
                          <a:effectLst/>
                          <a:latin typeface="+mn-lt"/>
                          <a:ea typeface="+mn-ea"/>
                          <a:cs typeface="+mn-cs"/>
                        </a:rPr>
                        <a:t>(8bit)</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mn-lt"/>
                          <a:ea typeface="+mn-ea"/>
                          <a:cs typeface="+mn-cs"/>
                        </a:rPr>
                        <a:t>Một số nguyên với kích cỡ rất nhỏ, có thể là signed hoặc unsigned. Nếu có dấu, thì dãy giá trị có thể là từ -128 tới 127, nếu không dấu thì dãy giá trị là từ 0 tới 255</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mn-lt"/>
                          <a:ea typeface="+mn-ea"/>
                          <a:cs typeface="+mn-cs"/>
                        </a:rPr>
                        <a:t>SMALLINT</a:t>
                      </a:r>
                      <a:r>
                        <a:rPr kumimoji="0" lang="en-US" sz="1400" b="1" i="0" kern="1200" smtClean="0">
                          <a:solidFill>
                            <a:schemeClr val="dk1"/>
                          </a:solidFill>
                          <a:effectLst/>
                          <a:latin typeface="+mn-lt"/>
                          <a:ea typeface="+mn-ea"/>
                          <a:cs typeface="+mn-cs"/>
                        </a:rPr>
                        <a:t>(16bit)</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mn-lt"/>
                          <a:ea typeface="+mn-ea"/>
                          <a:cs typeface="+mn-cs"/>
                        </a:rPr>
                        <a:t>Một số nguyên với kích cỡ nhỏ, có thể là signed hoặc unsigned. Nếu có dấu, thì dãy giá trị có thể là từ -32768 tới 32767, nếu không dấu thì dãy giá trị là từ 0 tới 65535.</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mn-lt"/>
                          <a:ea typeface="+mn-ea"/>
                          <a:cs typeface="+mn-cs"/>
                        </a:rPr>
                        <a:t>MEDIUMINT</a:t>
                      </a:r>
                      <a:r>
                        <a:rPr kumimoji="0" lang="en-US" sz="1400" b="1" i="0" kern="1200" smtClean="0">
                          <a:solidFill>
                            <a:schemeClr val="dk1"/>
                          </a:solidFill>
                          <a:effectLst/>
                          <a:latin typeface="+mn-lt"/>
                          <a:ea typeface="+mn-ea"/>
                          <a:cs typeface="+mn-cs"/>
                        </a:rPr>
                        <a:t>(24bit)</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mn-lt"/>
                          <a:ea typeface="+mn-ea"/>
                          <a:cs typeface="+mn-cs"/>
                        </a:rPr>
                        <a:t>Một số nguyên với kích cỡ trung bình, có thể là signed hoặc unsigned. Nếu có dấu, thì dãy giá trị có thể là từ -8388608 tới 8388607, nếu không dấu thì dãy giá trị là từ 0 tới 16777215</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mn-lt"/>
                          <a:ea typeface="+mn-ea"/>
                          <a:cs typeface="+mn-cs"/>
                        </a:rPr>
                        <a:t>BIGINT</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mn-lt"/>
                          <a:ea typeface="+mn-ea"/>
                          <a:cs typeface="+mn-cs"/>
                        </a:rPr>
                        <a:t>Một số nguyên với kích cỡ lớn, có thể là signed hoặc unsigned. Nếu có dấu, thì dãy giá trị có thể là từ -9223372036854775808 tới 9223372036854775807, nếu không dấu thì dãy giá trị là từ 0 tới 18446744073709551615</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mn-lt"/>
                          <a:ea typeface="+mn-ea"/>
                          <a:cs typeface="+mn-cs"/>
                        </a:rPr>
                        <a:t>FLOAT</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mn-lt"/>
                          <a:ea typeface="+mn-ea"/>
                          <a:cs typeface="+mn-cs"/>
                        </a:rPr>
                        <a:t>Một số thực dấu chấm động không dấu</a:t>
                      </a:r>
                      <a:endParaRPr lang="vi-VN" sz="1400">
                        <a:latin typeface="Times New Roman" panose="02020603050405020304" pitchFamily="18" charset="0"/>
                        <a:cs typeface="Times New Roman" panose="02020603050405020304" pitchFamily="18" charset="0"/>
                      </a:endParaRPr>
                    </a:p>
                  </a:txBody>
                  <a:tcPr/>
                </a:tc>
              </a:tr>
              <a:tr h="438150">
                <a:tc>
                  <a:txBody>
                    <a:bodyPr/>
                    <a:lstStyle/>
                    <a:p>
                      <a:r>
                        <a:rPr kumimoji="0" lang="vi-VN" sz="1400" b="1" i="0" kern="1200" smtClean="0">
                          <a:solidFill>
                            <a:schemeClr val="dk1"/>
                          </a:solidFill>
                          <a:effectLst/>
                          <a:latin typeface="+mn-lt"/>
                          <a:ea typeface="+mn-ea"/>
                          <a:cs typeface="+mn-cs"/>
                        </a:rPr>
                        <a:t>DOUBLE</a:t>
                      </a:r>
                      <a:endParaRPr lang="vi-VN" sz="1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400" b="0" i="0" kern="1200" smtClean="0">
                          <a:solidFill>
                            <a:schemeClr val="dk1"/>
                          </a:solidFill>
                          <a:effectLst/>
                          <a:latin typeface="+mn-lt"/>
                          <a:ea typeface="+mn-ea"/>
                          <a:cs typeface="+mn-cs"/>
                        </a:rPr>
                        <a:t>Một số thực dấu chấm động không dấu lớn</a:t>
                      </a:r>
                      <a:r>
                        <a:rPr kumimoji="0" lang="vi-VN" sz="1400" b="0" i="0" kern="1200" baseline="0" smtClean="0">
                          <a:solidFill>
                            <a:schemeClr val="dk1"/>
                          </a:solidFill>
                          <a:effectLst/>
                          <a:latin typeface="+mn-lt"/>
                          <a:ea typeface="+mn-ea"/>
                          <a:cs typeface="+mn-cs"/>
                        </a:rPr>
                        <a:t> hơn FLOAT</a:t>
                      </a:r>
                      <a:endParaRPr lang="vi-VN" sz="1400" smtClean="0">
                        <a:latin typeface="+mn-lt"/>
                        <a:cs typeface="Times New Roman" panose="02020603050405020304" pitchFamily="18" charset="0"/>
                      </a:endParaRPr>
                    </a:p>
                    <a:p>
                      <a:endParaRPr lang="vi-VN" sz="14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332407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vi-VN" smtClean="0"/>
              <a:t>Tiếp</a:t>
            </a:r>
            <a:endParaRPr lang="vi-VN"/>
          </a:p>
        </p:txBody>
      </p:sp>
      <p:sp>
        <p:nvSpPr>
          <p:cNvPr id="3" name="Content Placeholder 2"/>
          <p:cNvSpPr>
            <a:spLocks noGrp="1"/>
          </p:cNvSpPr>
          <p:nvPr>
            <p:ph idx="1"/>
          </p:nvPr>
        </p:nvSpPr>
        <p:spPr>
          <a:xfrm>
            <a:off x="457200" y="1219200"/>
            <a:ext cx="8229600" cy="5105400"/>
          </a:xfrm>
        </p:spPr>
        <p:txBody>
          <a:bodyPr/>
          <a:lstStyle/>
          <a:p>
            <a:r>
              <a:rPr lang="vi-VN" b="1"/>
              <a:t>2. Kiểu chuỗi (String</a:t>
            </a:r>
            <a:r>
              <a:rPr lang="vi-VN" b="1" smtClean="0"/>
              <a:t>)</a:t>
            </a:r>
          </a:p>
          <a:p>
            <a:endParaRPr lang="vi-VN" b="1"/>
          </a:p>
        </p:txBody>
      </p:sp>
      <p:graphicFrame>
        <p:nvGraphicFramePr>
          <p:cNvPr id="5" name="Table 4"/>
          <p:cNvGraphicFramePr>
            <a:graphicFrameLocks noGrp="1"/>
          </p:cNvGraphicFramePr>
          <p:nvPr>
            <p:extLst>
              <p:ext uri="{D42A27DB-BD31-4B8C-83A1-F6EECF244321}">
                <p14:modId xmlns:p14="http://schemas.microsoft.com/office/powerpoint/2010/main" val="3570003790"/>
              </p:ext>
            </p:extLst>
          </p:nvPr>
        </p:nvGraphicFramePr>
        <p:xfrm>
          <a:off x="609600" y="1828800"/>
          <a:ext cx="8382000" cy="4119880"/>
        </p:xfrm>
        <a:graphic>
          <a:graphicData uri="http://schemas.openxmlformats.org/drawingml/2006/table">
            <a:tbl>
              <a:tblPr firstRow="1" bandRow="1">
                <a:tableStyleId>{5C22544A-7EE6-4342-B048-85BDC9FD1C3A}</a:tableStyleId>
              </a:tblPr>
              <a:tblGrid>
                <a:gridCol w="2057400"/>
                <a:gridCol w="6324600"/>
              </a:tblGrid>
              <a:tr h="370840">
                <a:tc>
                  <a:txBody>
                    <a:bodyPr/>
                    <a:lstStyle/>
                    <a:p>
                      <a:r>
                        <a:rPr lang="vi-VN" sz="1400" smtClean="0">
                          <a:latin typeface="Times New Roman" panose="02020603050405020304" pitchFamily="18" charset="0"/>
                          <a:cs typeface="Times New Roman" panose="02020603050405020304" pitchFamily="18" charset="0"/>
                        </a:rPr>
                        <a:t>Kiểu</a:t>
                      </a:r>
                      <a:r>
                        <a:rPr lang="vi-VN" sz="1400" baseline="0" smtClean="0">
                          <a:latin typeface="Times New Roman" panose="02020603050405020304" pitchFamily="18" charset="0"/>
                          <a:cs typeface="Times New Roman" panose="02020603050405020304" pitchFamily="18" charset="0"/>
                        </a:rPr>
                        <a:t> dữ liệu</a:t>
                      </a:r>
                      <a:endParaRPr lang="vi-VN" sz="1400">
                        <a:latin typeface="Times New Roman" panose="02020603050405020304" pitchFamily="18" charset="0"/>
                        <a:cs typeface="Times New Roman" panose="02020603050405020304" pitchFamily="18" charset="0"/>
                      </a:endParaRPr>
                    </a:p>
                  </a:txBody>
                  <a:tcPr/>
                </a:tc>
                <a:tc>
                  <a:txBody>
                    <a:bodyPr/>
                    <a:lstStyle/>
                    <a:p>
                      <a:r>
                        <a:rPr lang="vi-VN" sz="1400" smtClean="0">
                          <a:latin typeface="Times New Roman" panose="02020603050405020304" pitchFamily="18" charset="0"/>
                          <a:cs typeface="Times New Roman" panose="02020603050405020304" pitchFamily="18" charset="0"/>
                        </a:rPr>
                        <a:t>Mô</a:t>
                      </a:r>
                      <a:r>
                        <a:rPr lang="vi-VN" sz="1400" baseline="0" smtClean="0">
                          <a:latin typeface="Times New Roman" panose="02020603050405020304" pitchFamily="18" charset="0"/>
                          <a:cs typeface="Times New Roman" panose="02020603050405020304" pitchFamily="18" charset="0"/>
                        </a:rPr>
                        <a:t> tả </a:t>
                      </a:r>
                      <a:endParaRPr lang="vi-VN" sz="1400">
                        <a:latin typeface="Times New Roman" panose="02020603050405020304" pitchFamily="18" charset="0"/>
                        <a:cs typeface="Times New Roman" panose="02020603050405020304" pitchFamily="18" charset="0"/>
                      </a:endParaRPr>
                    </a:p>
                  </a:txBody>
                  <a:tcPr/>
                </a:tc>
              </a:tr>
              <a:tr h="370840">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CHAR</a:t>
                      </a:r>
                      <a:endParaRPr lang="vi-VN" sz="140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 Một chuỗi có độ dài cố định có độ dài từ 1 tới 255 ký tự , Nếu giá trị thật của một trường kiểu Char không bằng với độ dài khai báo thì phần thiếu bên phải của nó sẽ được thêm bằng các kí tự trắng một cách tự động</a:t>
                      </a:r>
                      <a:r>
                        <a:rPr kumimoji="0" lang="en-US" sz="1400" b="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vi-VN" sz="1400">
                        <a:latin typeface="Times New Roman" panose="02020603050405020304" pitchFamily="18" charset="0"/>
                        <a:cs typeface="Times New Roman" panose="02020603050405020304" pitchFamily="18" charset="0"/>
                      </a:endParaRPr>
                    </a:p>
                  </a:txBody>
                  <a:tcPr/>
                </a:tc>
              </a:tr>
              <a:tr h="370840">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VARCHAR</a:t>
                      </a:r>
                      <a:endParaRPr lang="vi-VN" sz="1400" b="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Dữ liệu kiểu chuỗi có độ dài thay đổi, có độ dài từ 1 đến 255 kí .</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P</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hải định nghĩa độ dài khi tạo một trường VARCHAR.</a:t>
                      </a:r>
                      <a:endParaRPr lang="vi-VN" sz="1400">
                        <a:latin typeface="Times New Roman" panose="02020603050405020304" pitchFamily="18" charset="0"/>
                        <a:cs typeface="Times New Roman" panose="02020603050405020304" pitchFamily="18" charset="0"/>
                      </a:endParaRPr>
                    </a:p>
                  </a:txBody>
                  <a:tcPr/>
                </a:tc>
              </a:tr>
              <a:tr h="370840">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TEXT</a:t>
                      </a:r>
                      <a:endParaRPr lang="vi-VN" sz="1400" b="0">
                        <a:latin typeface="Times New Roman" panose="02020603050405020304" pitchFamily="18" charset="0"/>
                        <a:cs typeface="Times New Roman" panose="02020603050405020304" pitchFamily="18" charset="0"/>
                      </a:endParaRPr>
                    </a:p>
                  </a:txBody>
                  <a:tcPr/>
                </a:tc>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 Trường kiểu này có độ dài tối đa 65535 kí tự,</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TEXT lưu trữ được một lượng lớn dữ liệu, TEXT là không phân biệt kiểu chữ.</a:t>
                      </a:r>
                      <a:endParaRPr lang="vi-VN" sz="1400">
                        <a:latin typeface="Times New Roman" panose="02020603050405020304" pitchFamily="18" charset="0"/>
                        <a:cs typeface="Times New Roman" panose="02020603050405020304" pitchFamily="18" charset="0"/>
                      </a:endParaRPr>
                    </a:p>
                  </a:txBody>
                  <a:tcPr/>
                </a:tc>
              </a:tr>
              <a:tr h="370840">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TINYTEXT</a:t>
                      </a:r>
                      <a:endParaRPr lang="vi-VN" sz="1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Trường kiểu này có độ dài tối đa 255 kí tự,</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 không cần xác định độ dài với</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TINYTEXT.</a:t>
                      </a:r>
                      <a:endParaRPr lang="vi-VN" sz="1400" smtClean="0">
                        <a:latin typeface="Times New Roman" panose="02020603050405020304" pitchFamily="18" charset="0"/>
                        <a:cs typeface="Times New Roman" panose="02020603050405020304" pitchFamily="18" charset="0"/>
                      </a:endParaRPr>
                    </a:p>
                  </a:txBody>
                  <a:tcPr/>
                </a:tc>
              </a:tr>
              <a:tr h="370840">
                <a:tc>
                  <a:txBody>
                    <a:bodyPr/>
                    <a:lstStyle/>
                    <a:p>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MEDIUMTEXT</a:t>
                      </a:r>
                      <a:endParaRPr lang="vi-VN" sz="1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Trường kiểu này có độ dài tối đa 16777215 kí</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tự,</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 không cần xác định độ dài với</a:t>
                      </a:r>
                      <a:r>
                        <a:rPr kumimoji="0" lang="vi-VN" sz="1400" b="0" i="0" kern="1200" baseline="0" smtClean="0">
                          <a:solidFill>
                            <a:schemeClr val="dk1"/>
                          </a:solidFill>
                          <a:effectLst/>
                          <a:latin typeface="Times New Roman" panose="02020603050405020304" pitchFamily="18" charset="0"/>
                          <a:ea typeface="+mn-ea"/>
                          <a:cs typeface="Times New Roman" panose="02020603050405020304" pitchFamily="18" charset="0"/>
                        </a:rPr>
                        <a:t> </a:t>
                      </a:r>
                      <a:r>
                        <a:rPr kumimoji="0" lang="vi-VN" sz="1400" b="0" i="0" kern="1200" smtClean="0">
                          <a:solidFill>
                            <a:schemeClr val="dk1"/>
                          </a:solidFill>
                          <a:effectLst/>
                          <a:latin typeface="Times New Roman" panose="02020603050405020304" pitchFamily="18" charset="0"/>
                          <a:ea typeface="+mn-ea"/>
                          <a:cs typeface="Times New Roman" panose="02020603050405020304" pitchFamily="18" charset="0"/>
                        </a:rPr>
                        <a:t>MEDIUMTEXT.</a:t>
                      </a:r>
                      <a:endParaRPr lang="vi-VN" sz="1400" smtClean="0">
                        <a:latin typeface="Times New Roman" panose="02020603050405020304" pitchFamily="18" charset="0"/>
                        <a:cs typeface="Times New Roman" panose="02020603050405020304" pitchFamily="18" charset="0"/>
                      </a:endParaRPr>
                    </a:p>
                    <a:p>
                      <a:endParaRPr lang="vi-VN" sz="1400">
                        <a:latin typeface="Times New Roman" panose="02020603050405020304" pitchFamily="18" charset="0"/>
                        <a:cs typeface="Times New Roman" panose="02020603050405020304" pitchFamily="18" charset="0"/>
                      </a:endParaRPr>
                    </a:p>
                  </a:txBody>
                  <a:tcPr/>
                </a:tc>
              </a:tr>
              <a:tr h="370840">
                <a:tc>
                  <a:txBody>
                    <a:bodyPr/>
                    <a:lstStyle/>
                    <a:p>
                      <a:r>
                        <a:rPr kumimoji="0" lang="vi-VN" sz="1400" b="0" i="0" kern="1200" smtClean="0">
                          <a:solidFill>
                            <a:schemeClr val="dk1"/>
                          </a:solidFill>
                          <a:effectLst/>
                          <a:latin typeface="+mn-lt"/>
                          <a:ea typeface="+mn-ea"/>
                          <a:cs typeface="+mn-cs"/>
                        </a:rPr>
                        <a:t>LONGTEXT</a:t>
                      </a:r>
                      <a:endParaRPr lang="vi-VN" sz="1400" b="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vi-VN" sz="1400" b="0" i="0" kern="1200" smtClean="0">
                          <a:solidFill>
                            <a:schemeClr val="dk1"/>
                          </a:solidFill>
                          <a:effectLst/>
                          <a:latin typeface="+mn-lt"/>
                          <a:ea typeface="+mn-ea"/>
                          <a:cs typeface="Times New Roman" panose="02020603050405020304" pitchFamily="18" charset="0"/>
                        </a:rPr>
                        <a:t>Trường kiểu này có độ dài tối đa </a:t>
                      </a:r>
                      <a:r>
                        <a:rPr kumimoji="0" lang="vi-VN" sz="1400" b="0" i="0" kern="1200" smtClean="0">
                          <a:solidFill>
                            <a:schemeClr val="dk1"/>
                          </a:solidFill>
                          <a:effectLst/>
                          <a:latin typeface="+mn-lt"/>
                          <a:ea typeface="+mn-ea"/>
                          <a:cs typeface="+mn-cs"/>
                        </a:rPr>
                        <a:t>4294967295</a:t>
                      </a:r>
                      <a:r>
                        <a:rPr kumimoji="0" lang="vi-VN" sz="1400" b="0" i="0" kern="1200" smtClean="0">
                          <a:solidFill>
                            <a:schemeClr val="dk1"/>
                          </a:solidFill>
                          <a:effectLst/>
                          <a:latin typeface="+mn-lt"/>
                          <a:ea typeface="+mn-ea"/>
                          <a:cs typeface="Times New Roman" panose="02020603050405020304" pitchFamily="18" charset="0"/>
                        </a:rPr>
                        <a:t>kí</a:t>
                      </a:r>
                      <a:r>
                        <a:rPr kumimoji="0" lang="vi-VN" sz="1400" b="0" i="0" kern="1200" baseline="0" smtClean="0">
                          <a:solidFill>
                            <a:schemeClr val="dk1"/>
                          </a:solidFill>
                          <a:effectLst/>
                          <a:latin typeface="+mn-lt"/>
                          <a:ea typeface="+mn-ea"/>
                          <a:cs typeface="Times New Roman" panose="02020603050405020304" pitchFamily="18" charset="0"/>
                        </a:rPr>
                        <a:t> </a:t>
                      </a:r>
                      <a:r>
                        <a:rPr kumimoji="0" lang="vi-VN" sz="1400" b="0" i="0" kern="1200" smtClean="0">
                          <a:solidFill>
                            <a:schemeClr val="dk1"/>
                          </a:solidFill>
                          <a:effectLst/>
                          <a:latin typeface="+mn-lt"/>
                          <a:ea typeface="+mn-ea"/>
                          <a:cs typeface="Times New Roman" panose="02020603050405020304" pitchFamily="18" charset="0"/>
                        </a:rPr>
                        <a:t>tự,</a:t>
                      </a:r>
                      <a:r>
                        <a:rPr kumimoji="0" lang="vi-VN" sz="1400" b="0" i="0" kern="1200" baseline="0" smtClean="0">
                          <a:solidFill>
                            <a:schemeClr val="dk1"/>
                          </a:solidFill>
                          <a:effectLst/>
                          <a:latin typeface="+mn-lt"/>
                          <a:ea typeface="+mn-ea"/>
                          <a:cs typeface="Times New Roman" panose="02020603050405020304" pitchFamily="18" charset="0"/>
                        </a:rPr>
                        <a:t> </a:t>
                      </a:r>
                      <a:r>
                        <a:rPr kumimoji="0" lang="vi-VN" sz="1400" b="0" i="0" kern="1200" smtClean="0">
                          <a:solidFill>
                            <a:schemeClr val="dk1"/>
                          </a:solidFill>
                          <a:effectLst/>
                          <a:latin typeface="+mn-lt"/>
                          <a:ea typeface="+mn-ea"/>
                          <a:cs typeface="Times New Roman" panose="02020603050405020304" pitchFamily="18" charset="0"/>
                        </a:rPr>
                        <a:t> không cần xác định độ dài với</a:t>
                      </a:r>
                      <a:r>
                        <a:rPr kumimoji="0" lang="vi-VN" sz="1400" b="0" i="0" kern="1200" baseline="0" smtClean="0">
                          <a:solidFill>
                            <a:schemeClr val="dk1"/>
                          </a:solidFill>
                          <a:effectLst/>
                          <a:latin typeface="+mn-lt"/>
                          <a:ea typeface="+mn-ea"/>
                          <a:cs typeface="Times New Roman" panose="02020603050405020304" pitchFamily="18" charset="0"/>
                        </a:rPr>
                        <a:t> </a:t>
                      </a:r>
                      <a:r>
                        <a:rPr kumimoji="0" lang="vi-VN" sz="1400" b="0" i="0" kern="1200" smtClean="0">
                          <a:solidFill>
                            <a:schemeClr val="dk1"/>
                          </a:solidFill>
                          <a:effectLst/>
                          <a:latin typeface="+mn-lt"/>
                          <a:ea typeface="+mn-ea"/>
                          <a:cs typeface="+mn-cs"/>
                        </a:rPr>
                        <a:t>LONGTEXT</a:t>
                      </a:r>
                      <a:r>
                        <a:rPr kumimoji="0" lang="vi-VN" sz="1400" b="0" i="0" kern="1200" smtClean="0">
                          <a:solidFill>
                            <a:schemeClr val="dk1"/>
                          </a:solidFill>
                          <a:effectLst/>
                          <a:latin typeface="+mn-lt"/>
                          <a:ea typeface="+mn-ea"/>
                          <a:cs typeface="Times New Roman" panose="02020603050405020304" pitchFamily="18" charset="0"/>
                        </a:rPr>
                        <a:t>.</a:t>
                      </a:r>
                      <a:endParaRPr lang="vi-VN" sz="1400" smtClean="0">
                        <a:latin typeface="+mn-lt"/>
                        <a:cs typeface="Times New Roman" panose="02020603050405020304" pitchFamily="18" charset="0"/>
                      </a:endParaRPr>
                    </a:p>
                    <a:p>
                      <a:endParaRPr lang="vi-VN" sz="14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745080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mtClean="0"/>
              <a:t>Tiếp</a:t>
            </a:r>
            <a:endParaRPr lang="vi-VN"/>
          </a:p>
        </p:txBody>
      </p:sp>
      <p:sp>
        <p:nvSpPr>
          <p:cNvPr id="3" name="Content Placeholder 2"/>
          <p:cNvSpPr>
            <a:spLocks noGrp="1"/>
          </p:cNvSpPr>
          <p:nvPr>
            <p:ph idx="1"/>
          </p:nvPr>
        </p:nvSpPr>
        <p:spPr/>
        <p:txBody>
          <a:bodyPr/>
          <a:lstStyle/>
          <a:p>
            <a:r>
              <a:rPr lang="en-US" sz="2000" b="1">
                <a:latin typeface="Times New Roman" panose="02020603050405020304" pitchFamily="18" charset="0"/>
                <a:cs typeface="Times New Roman" panose="02020603050405020304" pitchFamily="18" charset="0"/>
              </a:rPr>
              <a:t>3. </a:t>
            </a:r>
            <a:r>
              <a:rPr lang="en-US" sz="2000" b="1" err="1">
                <a:latin typeface="Times New Roman" panose="02020603050405020304" pitchFamily="18" charset="0"/>
                <a:cs typeface="Times New Roman" panose="02020603050405020304" pitchFamily="18" charset="0"/>
              </a:rPr>
              <a:t>Kiểu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ngày</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tháng</a:t>
            </a:r>
            <a:r>
              <a:rPr lang="en-US" sz="2000" b="1">
                <a:latin typeface="Times New Roman" panose="02020603050405020304" pitchFamily="18" charset="0"/>
                <a:cs typeface="Times New Roman" panose="02020603050405020304" pitchFamily="18" charset="0"/>
              </a:rPr>
              <a:t> (Date and Date time)</a:t>
            </a:r>
          </a:p>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73" y="2438400"/>
            <a:ext cx="8449227" cy="3429000"/>
          </a:xfrm>
          <a:prstGeom prst="rect">
            <a:avLst/>
          </a:prstGeom>
        </p:spPr>
      </p:pic>
    </p:spTree>
    <p:extLst>
      <p:ext uri="{BB962C8B-B14F-4D97-AF65-F5344CB8AC3E}">
        <p14:creationId xmlns:p14="http://schemas.microsoft.com/office/powerpoint/2010/main" val="2314312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vi-VN" smtClean="0"/>
              <a:t>Quan hệ dữ liệu</a:t>
            </a:r>
            <a:endParaRPr lang="vi-VN"/>
          </a:p>
        </p:txBody>
      </p:sp>
      <p:sp>
        <p:nvSpPr>
          <p:cNvPr id="3" name="Content Placeholder 2"/>
          <p:cNvSpPr>
            <a:spLocks noGrp="1"/>
          </p:cNvSpPr>
          <p:nvPr>
            <p:ph idx="1"/>
          </p:nvPr>
        </p:nvSpPr>
        <p:spPr/>
        <p:txBody>
          <a:bodyPr>
            <a:normAutofit/>
          </a:bodyPr>
          <a:lstStyle/>
          <a:p>
            <a:r>
              <a:rPr lang="vi-VN" sz="2400" smtClean="0">
                <a:latin typeface="Times New Roman" panose="02020603050405020304" pitchFamily="18" charset="0"/>
                <a:cs typeface="Times New Roman" panose="02020603050405020304" pitchFamily="18" charset="0"/>
              </a:rPr>
              <a:t>Định nghĩa : Nhằm tạo mối liên kết giữa các bảng dữ liệu lại với nhau, nhằm đảm bảo tính nhất quán và tính đúng đắn của dữ liệu.</a:t>
            </a:r>
          </a:p>
          <a:p>
            <a:r>
              <a:rPr lang="vi-VN" sz="2400" smtClean="0">
                <a:latin typeface="Times New Roman" panose="02020603050405020304" pitchFamily="18" charset="0"/>
                <a:cs typeface="Times New Roman" panose="02020603050405020304" pitchFamily="18" charset="0"/>
              </a:rPr>
              <a:t>Có 3 loại quan hệ chính :</a:t>
            </a:r>
          </a:p>
          <a:p>
            <a:pPr lvl="1"/>
            <a:r>
              <a:rPr lang="vi-VN" smtClean="0">
                <a:latin typeface="Times New Roman" panose="02020603050405020304" pitchFamily="18" charset="0"/>
                <a:cs typeface="Times New Roman" panose="02020603050405020304" pitchFamily="18" charset="0"/>
              </a:rPr>
              <a:t>Quan hệ 1-1</a:t>
            </a:r>
          </a:p>
          <a:p>
            <a:pPr lvl="1"/>
            <a:r>
              <a:rPr lang="vi-VN" smtClean="0">
                <a:latin typeface="Times New Roman" panose="02020603050405020304" pitchFamily="18" charset="0"/>
                <a:cs typeface="Times New Roman" panose="02020603050405020304" pitchFamily="18" charset="0"/>
              </a:rPr>
              <a:t>Quan hệ 1-nhiều(1-N)</a:t>
            </a:r>
          </a:p>
          <a:p>
            <a:pPr lvl="1"/>
            <a:r>
              <a:rPr lang="vi-VN" smtClean="0">
                <a:latin typeface="Times New Roman" panose="02020603050405020304" pitchFamily="18" charset="0"/>
                <a:cs typeface="Times New Roman" panose="02020603050405020304" pitchFamily="18" charset="0"/>
              </a:rPr>
              <a:t>Quan hệ nhiều-nhiều(N-N)</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3540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4000" err="1" smtClean="0"/>
              <a:t>Làm</a:t>
            </a:r>
            <a:r>
              <a:rPr lang="en-US" sz="4000" smtClean="0"/>
              <a:t> </a:t>
            </a:r>
            <a:r>
              <a:rPr lang="en-US" sz="4000" err="1" smtClean="0"/>
              <a:t>quen</a:t>
            </a:r>
            <a:r>
              <a:rPr lang="en-US" sz="4000" smtClean="0"/>
              <a:t> </a:t>
            </a:r>
            <a:r>
              <a:rPr lang="en-US" sz="4000" err="1" smtClean="0"/>
              <a:t>với</a:t>
            </a:r>
            <a:r>
              <a:rPr lang="en-US" sz="4000" smtClean="0"/>
              <a:t> </a:t>
            </a:r>
            <a:r>
              <a:rPr lang="en-US" sz="4000" err="1" smtClean="0"/>
              <a:t>PHPmyAdmin</a:t>
            </a:r>
            <a:r>
              <a:rPr lang="en-US" sz="4000" smtClean="0"/>
              <a:t> MySQL</a:t>
            </a:r>
            <a:endParaRPr lang="vi-VN" sz="40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828800"/>
            <a:ext cx="8686800" cy="4724400"/>
          </a:xfrm>
        </p:spPr>
      </p:pic>
    </p:spTree>
    <p:extLst>
      <p:ext uri="{BB962C8B-B14F-4D97-AF65-F5344CB8AC3E}">
        <p14:creationId xmlns:p14="http://schemas.microsoft.com/office/powerpoint/2010/main" val="27929970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err="1" smtClean="0">
                <a:latin typeface="Times New Roman" panose="02020603050405020304" pitchFamily="18" charset="0"/>
                <a:cs typeface="Times New Roman" panose="02020603050405020304" pitchFamily="18" charset="0"/>
              </a:rPr>
              <a:t>Các</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câu</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lệnh</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cơ</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bản</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trong</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Mysql</a:t>
            </a:r>
            <a:endParaRPr lang="vi-VN"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smtClean="0">
                <a:latin typeface="Times New Roman" panose="02020603050405020304" pitchFamily="18" charset="0"/>
                <a:cs typeface="Times New Roman" panose="02020603050405020304" pitchFamily="18" charset="0"/>
              </a:rPr>
              <a:t>1/ Insert</a:t>
            </a:r>
          </a:p>
          <a:p>
            <a:pPr marL="0" lvl="0" indent="0" eaLnBrk="0" fontAlgn="base" hangingPunct="0">
              <a:spcBef>
                <a:spcPct val="0"/>
              </a:spcBef>
              <a:spcAft>
                <a:spcPct val="0"/>
              </a:spcAft>
              <a:buClrTx/>
              <a:buSzTx/>
              <a:buNone/>
            </a:pPr>
            <a:r>
              <a:rPr lang="en-US" sz="2000" b="1" err="1" smtClean="0">
                <a:latin typeface="Times New Roman" panose="02020603050405020304" pitchFamily="18" charset="0"/>
                <a:cs typeface="Times New Roman" panose="02020603050405020304" pitchFamily="18" charset="0"/>
              </a:rPr>
              <a:t>Cú</a:t>
            </a:r>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pháp</a:t>
            </a:r>
            <a:r>
              <a:rPr lang="en-US" sz="2000" b="1" smtClean="0">
                <a:latin typeface="Times New Roman" panose="02020603050405020304" pitchFamily="18" charset="0"/>
                <a:cs typeface="Times New Roman" panose="02020603050405020304" pitchFamily="18" charset="0"/>
              </a:rPr>
              <a:t> </a:t>
            </a:r>
            <a:r>
              <a:rPr lang="en-US" sz="2000" smtClean="0"/>
              <a:t>: </a:t>
            </a:r>
            <a:r>
              <a:rPr lang="vi-VN" sz="2000" b="1">
                <a:solidFill>
                  <a:srgbClr val="006699"/>
                </a:solidFill>
                <a:latin typeface="Consolas" panose="020B0609020204030204" pitchFamily="49" charset="0"/>
                <a:cs typeface="Consolas" panose="020B0609020204030204" pitchFamily="49" charset="0"/>
              </a:rPr>
              <a:t>INSERT</a:t>
            </a:r>
            <a:r>
              <a:rPr lang="vi-VN" sz="2000">
                <a:solidFill>
                  <a:srgbClr val="333333"/>
                </a:solidFill>
                <a:latin typeface="Consolas" panose="020B0609020204030204" pitchFamily="49" charset="0"/>
                <a:cs typeface="Consolas" panose="020B0609020204030204" pitchFamily="49" charset="0"/>
              </a:rPr>
              <a:t> </a:t>
            </a:r>
            <a:r>
              <a:rPr lang="vi-VN" sz="2000" b="1" smtClean="0">
                <a:solidFill>
                  <a:srgbClr val="006699"/>
                </a:solidFill>
                <a:latin typeface="Consolas" panose="020B0609020204030204" pitchFamily="49" charset="0"/>
                <a:cs typeface="Consolas" panose="020B0609020204030204" pitchFamily="49" charset="0"/>
              </a:rPr>
              <a:t>INTO</a:t>
            </a:r>
            <a:r>
              <a:rPr lang="vi-VN" sz="2000" smtClean="0"/>
              <a:t> </a:t>
            </a:r>
            <a:r>
              <a:rPr lang="vi-VN" sz="2000" smtClean="0">
                <a:solidFill>
                  <a:srgbClr val="000000"/>
                </a:solidFill>
                <a:latin typeface="Consolas" panose="020B0609020204030204" pitchFamily="49" charset="0"/>
                <a:cs typeface="Consolas" panose="020B0609020204030204" pitchFamily="49" charset="0"/>
              </a:rPr>
              <a:t>table_name(field1</a:t>
            </a:r>
            <a:r>
              <a:rPr lang="vi-VN" sz="2000">
                <a:solidFill>
                  <a:srgbClr val="000000"/>
                </a:solidFill>
                <a:latin typeface="Consolas" panose="020B0609020204030204" pitchFamily="49" charset="0"/>
                <a:cs typeface="Consolas" panose="020B0609020204030204" pitchFamily="49" charset="0"/>
              </a:rPr>
              <a:t>, field2, field2, ..., </a:t>
            </a:r>
            <a:r>
              <a:rPr lang="vi-VN" sz="2000" smtClean="0">
                <a:solidFill>
                  <a:srgbClr val="000000"/>
                </a:solidFill>
                <a:latin typeface="Consolas" panose="020B0609020204030204" pitchFamily="49" charset="0"/>
                <a:cs typeface="Consolas" panose="020B0609020204030204" pitchFamily="49" charset="0"/>
              </a:rPr>
              <a:t>fieldn)</a:t>
            </a:r>
            <a:r>
              <a:rPr lang="vi-VN" sz="2000" smtClean="0"/>
              <a:t> </a:t>
            </a:r>
            <a:r>
              <a:rPr lang="vi-VN" sz="2000" b="1" smtClean="0">
                <a:solidFill>
                  <a:srgbClr val="006699"/>
                </a:solidFill>
                <a:latin typeface="Consolas" panose="020B0609020204030204" pitchFamily="49" charset="0"/>
                <a:cs typeface="Consolas" panose="020B0609020204030204" pitchFamily="49" charset="0"/>
              </a:rPr>
              <a:t>VALUES</a:t>
            </a:r>
            <a:r>
              <a:rPr lang="vi-VN" sz="2000">
                <a:solidFill>
                  <a:srgbClr val="000000"/>
                </a:solidFill>
                <a:latin typeface="Consolas" panose="020B0609020204030204" pitchFamily="49" charset="0"/>
                <a:cs typeface="Consolas" panose="020B0609020204030204" pitchFamily="49" charset="0"/>
              </a:rPr>
              <a:t>(</a:t>
            </a:r>
            <a:r>
              <a:rPr lang="vi-VN" sz="2000">
                <a:solidFill>
                  <a:srgbClr val="0000FF"/>
                </a:solidFill>
                <a:latin typeface="Consolas" panose="020B0609020204030204" pitchFamily="49" charset="0"/>
                <a:cs typeface="Consolas" panose="020B0609020204030204" pitchFamily="49" charset="0"/>
              </a:rPr>
              <a:t>'field1'</a:t>
            </a:r>
            <a:r>
              <a:rPr lang="vi-VN" sz="2000">
                <a:solidFill>
                  <a:srgbClr val="000000"/>
                </a:solidFill>
                <a:latin typeface="Consolas" panose="020B0609020204030204" pitchFamily="49" charset="0"/>
                <a:cs typeface="Consolas" panose="020B0609020204030204" pitchFamily="49" charset="0"/>
              </a:rPr>
              <a:t>, </a:t>
            </a:r>
            <a:r>
              <a:rPr lang="vi-VN" sz="2000">
                <a:solidFill>
                  <a:srgbClr val="0000FF"/>
                </a:solidFill>
                <a:latin typeface="Consolas" panose="020B0609020204030204" pitchFamily="49" charset="0"/>
                <a:cs typeface="Consolas" panose="020B0609020204030204" pitchFamily="49" charset="0"/>
              </a:rPr>
              <a:t>'field2'</a:t>
            </a:r>
            <a:r>
              <a:rPr lang="vi-VN" sz="2000">
                <a:solidFill>
                  <a:srgbClr val="000000"/>
                </a:solidFill>
                <a:latin typeface="Consolas" panose="020B0609020204030204" pitchFamily="49" charset="0"/>
                <a:cs typeface="Consolas" panose="020B0609020204030204" pitchFamily="49" charset="0"/>
              </a:rPr>
              <a:t>, </a:t>
            </a:r>
            <a:r>
              <a:rPr lang="vi-VN" sz="2000">
                <a:solidFill>
                  <a:srgbClr val="0000FF"/>
                </a:solidFill>
                <a:latin typeface="Consolas" panose="020B0609020204030204" pitchFamily="49" charset="0"/>
                <a:cs typeface="Consolas" panose="020B0609020204030204" pitchFamily="49" charset="0"/>
              </a:rPr>
              <a:t>'field3'</a:t>
            </a:r>
            <a:r>
              <a:rPr lang="vi-VN" sz="2000">
                <a:solidFill>
                  <a:srgbClr val="000000"/>
                </a:solidFill>
                <a:latin typeface="Consolas" panose="020B0609020204030204" pitchFamily="49" charset="0"/>
                <a:cs typeface="Consolas" panose="020B0609020204030204" pitchFamily="49" charset="0"/>
              </a:rPr>
              <a:t>, ...,</a:t>
            </a:r>
            <a:r>
              <a:rPr lang="vi-VN" sz="2000">
                <a:solidFill>
                  <a:srgbClr val="0000FF"/>
                </a:solidFill>
                <a:latin typeface="Consolas" panose="020B0609020204030204" pitchFamily="49" charset="0"/>
                <a:cs typeface="Consolas" panose="020B0609020204030204" pitchFamily="49" charset="0"/>
              </a:rPr>
              <a:t>'fieldn</a:t>
            </a:r>
            <a:r>
              <a:rPr lang="vi-VN" sz="2000" smtClean="0">
                <a:solidFill>
                  <a:srgbClr val="0000FF"/>
                </a:solidFill>
                <a:latin typeface="Consolas" panose="020B0609020204030204" pitchFamily="49" charset="0"/>
                <a:cs typeface="Consolas" panose="020B0609020204030204" pitchFamily="49" charset="0"/>
              </a:rPr>
              <a:t>'</a:t>
            </a:r>
            <a:r>
              <a:rPr lang="vi-VN" sz="2000" smtClean="0">
                <a:solidFill>
                  <a:srgbClr val="000000"/>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ClrTx/>
              <a:buSzTx/>
              <a:buNone/>
            </a:pPr>
            <a:endParaRPr lang="vi-VN" sz="2000" smtClean="0">
              <a:solidFill>
                <a:srgbClr val="000000"/>
              </a:solidFill>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ClrTx/>
              <a:buSzTx/>
              <a:buNone/>
            </a:pPr>
            <a:r>
              <a:rPr lang="vi-VN" sz="2000" smtClean="0">
                <a:solidFill>
                  <a:srgbClr val="000000"/>
                </a:solidFill>
                <a:latin typeface="Times New Roman" panose="02020603050405020304" pitchFamily="18" charset="0"/>
                <a:cs typeface="Times New Roman" panose="02020603050405020304" pitchFamily="18" charset="0"/>
              </a:rPr>
              <a:t>2/ Select</a:t>
            </a:r>
          </a:p>
          <a:p>
            <a:pPr marL="0" lvl="0" indent="0" eaLnBrk="0" fontAlgn="base" hangingPunct="0">
              <a:spcBef>
                <a:spcPct val="0"/>
              </a:spcBef>
              <a:spcAft>
                <a:spcPct val="0"/>
              </a:spcAft>
              <a:buClrTx/>
              <a:buSzTx/>
              <a:buNone/>
            </a:pPr>
            <a:r>
              <a:rPr lang="vi-VN" sz="2000" b="1" smtClean="0">
                <a:solidFill>
                  <a:srgbClr val="000000"/>
                </a:solidFill>
                <a:latin typeface="Times New Roman" panose="02020603050405020304" pitchFamily="18" charset="0"/>
                <a:cs typeface="Times New Roman" panose="02020603050405020304" pitchFamily="18" charset="0"/>
              </a:rPr>
              <a:t>Cú pháp </a:t>
            </a:r>
            <a:r>
              <a:rPr lang="vi-VN" sz="2000" smtClean="0">
                <a:solidFill>
                  <a:srgbClr val="000000"/>
                </a:solidFill>
                <a:latin typeface="Consolas" panose="020B0609020204030204" pitchFamily="49" charset="0"/>
                <a:cs typeface="Consolas" panose="020B0609020204030204" pitchFamily="49" charset="0"/>
              </a:rPr>
              <a:t>: </a:t>
            </a:r>
            <a:r>
              <a:rPr lang="vi-VN" sz="2000" b="1">
                <a:solidFill>
                  <a:srgbClr val="006699"/>
                </a:solidFill>
                <a:latin typeface="Consolas" panose="020B0609020204030204" pitchFamily="49" charset="0"/>
                <a:cs typeface="Consolas" panose="020B0609020204030204" pitchFamily="49" charset="0"/>
              </a:rPr>
              <a:t>SELECT</a:t>
            </a:r>
            <a:r>
              <a:rPr lang="vi-VN" sz="2000">
                <a:solidFill>
                  <a:srgbClr val="333333"/>
                </a:solidFill>
                <a:latin typeface="Consolas" panose="020B0609020204030204" pitchFamily="49" charset="0"/>
                <a:cs typeface="Consolas" panose="020B0609020204030204" pitchFamily="49" charset="0"/>
              </a:rPr>
              <a:t> </a:t>
            </a:r>
            <a:r>
              <a:rPr lang="vi-VN" sz="2000">
                <a:solidFill>
                  <a:srgbClr val="000000"/>
                </a:solidFill>
                <a:latin typeface="Consolas" panose="020B0609020204030204" pitchFamily="49" charset="0"/>
                <a:cs typeface="Consolas" panose="020B0609020204030204" pitchFamily="49" charset="0"/>
              </a:rPr>
              <a:t>field1, field2, field3, ...</a:t>
            </a:r>
            <a:endParaRPr lang="vi-VN" sz="2000"/>
          </a:p>
          <a:p>
            <a:pPr marL="0" lvl="0" indent="0" eaLnBrk="0" fontAlgn="base" hangingPunct="0">
              <a:spcBef>
                <a:spcPct val="0"/>
              </a:spcBef>
              <a:spcAft>
                <a:spcPct val="0"/>
              </a:spcAft>
              <a:buClrTx/>
              <a:buSzTx/>
              <a:buNone/>
            </a:pPr>
            <a:r>
              <a:rPr lang="vi-VN" sz="2000" b="1" smtClean="0">
                <a:solidFill>
                  <a:srgbClr val="006699"/>
                </a:solidFill>
                <a:latin typeface="Consolas" panose="020B0609020204030204" pitchFamily="49" charset="0"/>
                <a:cs typeface="Consolas" panose="020B0609020204030204" pitchFamily="49" charset="0"/>
              </a:rPr>
              <a:t>	FROM</a:t>
            </a:r>
            <a:r>
              <a:rPr lang="vi-VN" sz="2000" smtClean="0">
                <a:solidFill>
                  <a:srgbClr val="333333"/>
                </a:solidFill>
                <a:latin typeface="Consolas" panose="020B0609020204030204" pitchFamily="49" charset="0"/>
                <a:cs typeface="Consolas" panose="020B0609020204030204" pitchFamily="49" charset="0"/>
              </a:rPr>
              <a:t> </a:t>
            </a:r>
            <a:r>
              <a:rPr lang="vi-VN" sz="2000">
                <a:solidFill>
                  <a:srgbClr val="000000"/>
                </a:solidFill>
                <a:latin typeface="Consolas" panose="020B0609020204030204" pitchFamily="49" charset="0"/>
                <a:cs typeface="Consolas" panose="020B0609020204030204" pitchFamily="49" charset="0"/>
              </a:rPr>
              <a:t>table_name</a:t>
            </a:r>
            <a:endParaRPr lang="vi-VN" sz="2000"/>
          </a:p>
          <a:p>
            <a:pPr marL="0" lvl="0" indent="0" eaLnBrk="0" fontAlgn="base" hangingPunct="0">
              <a:spcBef>
                <a:spcPct val="0"/>
              </a:spcBef>
              <a:spcAft>
                <a:spcPct val="0"/>
              </a:spcAft>
              <a:buClrTx/>
              <a:buSzTx/>
              <a:buNone/>
            </a:pPr>
            <a:r>
              <a:rPr lang="vi-VN" sz="2000" b="1" smtClean="0">
                <a:solidFill>
                  <a:srgbClr val="006699"/>
                </a:solidFill>
                <a:latin typeface="Consolas" panose="020B0609020204030204" pitchFamily="49" charset="0"/>
                <a:cs typeface="Consolas" panose="020B0609020204030204" pitchFamily="49" charset="0"/>
              </a:rPr>
              <a:t>	WHERE</a:t>
            </a:r>
            <a:r>
              <a:rPr lang="vi-VN" sz="2000" smtClean="0">
                <a:solidFill>
                  <a:srgbClr val="333333"/>
                </a:solidFill>
                <a:latin typeface="Consolas" panose="020B0609020204030204" pitchFamily="49" charset="0"/>
                <a:cs typeface="Consolas" panose="020B0609020204030204" pitchFamily="49" charset="0"/>
              </a:rPr>
              <a:t> </a:t>
            </a:r>
            <a:r>
              <a:rPr lang="vi-VN" sz="2000">
                <a:solidFill>
                  <a:srgbClr val="000000"/>
                </a:solidFill>
                <a:latin typeface="Consolas" panose="020B0609020204030204" pitchFamily="49" charset="0"/>
                <a:cs typeface="Consolas" panose="020B0609020204030204" pitchFamily="49" charset="0"/>
              </a:rPr>
              <a:t>&lt;dieu_kien_loc&gt;</a:t>
            </a:r>
            <a:endParaRPr lang="vi-VN" sz="2000"/>
          </a:p>
          <a:p>
            <a:pPr marL="0" lvl="0" indent="0" eaLnBrk="0" fontAlgn="base" hangingPunct="0">
              <a:spcBef>
                <a:spcPct val="0"/>
              </a:spcBef>
              <a:spcAft>
                <a:spcPct val="0"/>
              </a:spcAft>
              <a:buClrTx/>
              <a:buSzTx/>
              <a:buNone/>
            </a:pPr>
            <a:r>
              <a:rPr lang="vi-VN" sz="2000" b="1" smtClean="0">
                <a:solidFill>
                  <a:srgbClr val="006699"/>
                </a:solidFill>
                <a:latin typeface="Consolas" panose="020B0609020204030204" pitchFamily="49" charset="0"/>
                <a:cs typeface="Consolas" panose="020B0609020204030204" pitchFamily="49" charset="0"/>
              </a:rPr>
              <a:t>	ORDER</a:t>
            </a:r>
            <a:r>
              <a:rPr lang="vi-VN" sz="2000" smtClean="0">
                <a:solidFill>
                  <a:srgbClr val="333333"/>
                </a:solidFill>
                <a:latin typeface="Consolas" panose="020B0609020204030204" pitchFamily="49" charset="0"/>
                <a:cs typeface="Consolas" panose="020B0609020204030204" pitchFamily="49" charset="0"/>
              </a:rPr>
              <a:t> </a:t>
            </a:r>
            <a:r>
              <a:rPr lang="vi-VN" sz="2000" b="1">
                <a:solidFill>
                  <a:srgbClr val="006699"/>
                </a:solidFill>
                <a:latin typeface="Consolas" panose="020B0609020204030204" pitchFamily="49" charset="0"/>
                <a:cs typeface="Consolas" panose="020B0609020204030204" pitchFamily="49" charset="0"/>
              </a:rPr>
              <a:t>BY</a:t>
            </a:r>
            <a:r>
              <a:rPr lang="vi-VN" sz="2000">
                <a:solidFill>
                  <a:srgbClr val="333333"/>
                </a:solidFill>
                <a:latin typeface="Consolas" panose="020B0609020204030204" pitchFamily="49" charset="0"/>
                <a:cs typeface="Consolas" panose="020B0609020204030204" pitchFamily="49" charset="0"/>
              </a:rPr>
              <a:t> </a:t>
            </a:r>
            <a:r>
              <a:rPr lang="vi-VN" sz="2000">
                <a:solidFill>
                  <a:srgbClr val="000000"/>
                </a:solidFill>
                <a:latin typeface="Consolas" panose="020B0609020204030204" pitchFamily="49" charset="0"/>
                <a:cs typeface="Consolas" panose="020B0609020204030204" pitchFamily="49" charset="0"/>
              </a:rPr>
              <a:t>field_name </a:t>
            </a:r>
            <a:r>
              <a:rPr lang="vi-VN" sz="2000" b="1">
                <a:solidFill>
                  <a:srgbClr val="006699"/>
                </a:solidFill>
                <a:latin typeface="Consolas" panose="020B0609020204030204" pitchFamily="49" charset="0"/>
                <a:cs typeface="Consolas" panose="020B0609020204030204" pitchFamily="49" charset="0"/>
              </a:rPr>
              <a:t>ASC</a:t>
            </a:r>
            <a:r>
              <a:rPr lang="vi-VN" sz="2000">
                <a:solidFill>
                  <a:srgbClr val="000000"/>
                </a:solidFill>
                <a:latin typeface="Consolas" panose="020B0609020204030204" pitchFamily="49" charset="0"/>
                <a:cs typeface="Consolas" panose="020B0609020204030204" pitchFamily="49" charset="0"/>
              </a:rPr>
              <a:t>|</a:t>
            </a:r>
            <a:r>
              <a:rPr lang="vi-VN" sz="2000" b="1">
                <a:solidFill>
                  <a:srgbClr val="006699"/>
                </a:solidFill>
                <a:latin typeface="Consolas" panose="020B0609020204030204" pitchFamily="49" charset="0"/>
                <a:cs typeface="Consolas" panose="020B0609020204030204" pitchFamily="49" charset="0"/>
              </a:rPr>
              <a:t>DESC</a:t>
            </a:r>
            <a:endParaRPr lang="vi-VN" sz="2000"/>
          </a:p>
          <a:p>
            <a:pPr marL="0" lvl="0" indent="0" eaLnBrk="0" fontAlgn="base" hangingPunct="0">
              <a:spcBef>
                <a:spcPct val="0"/>
              </a:spcBef>
              <a:spcAft>
                <a:spcPct val="0"/>
              </a:spcAft>
              <a:buClrTx/>
              <a:buSzTx/>
              <a:buNone/>
            </a:pPr>
            <a:r>
              <a:rPr lang="vi-VN" sz="2000" smtClean="0">
                <a:solidFill>
                  <a:srgbClr val="000000"/>
                </a:solidFill>
                <a:latin typeface="Consolas" panose="020B0609020204030204" pitchFamily="49" charset="0"/>
                <a:cs typeface="Consolas" panose="020B0609020204030204" pitchFamily="49" charset="0"/>
              </a:rPr>
              <a:t>	LIMIT </a:t>
            </a:r>
            <a:r>
              <a:rPr lang="vi-VN" sz="2000">
                <a:solidFill>
                  <a:srgbClr val="000000"/>
                </a:solidFill>
                <a:latin typeface="Consolas" panose="020B0609020204030204" pitchFamily="49" charset="0"/>
                <a:cs typeface="Consolas" panose="020B0609020204030204" pitchFamily="49" charset="0"/>
              </a:rPr>
              <a:t>start, limit</a:t>
            </a:r>
            <a:endParaRPr lang="vi-VN" sz="2000">
              <a:latin typeface="Arial" panose="020B0604020202020204" pitchFamily="34" charset="0"/>
            </a:endParaRPr>
          </a:p>
          <a:p>
            <a:pPr marL="0" lvl="0" indent="0" eaLnBrk="0" fontAlgn="base" hangingPunct="0">
              <a:spcBef>
                <a:spcPct val="0"/>
              </a:spcBef>
              <a:spcAft>
                <a:spcPct val="0"/>
              </a:spcAft>
              <a:buClrTx/>
              <a:buSzTx/>
              <a:buNone/>
            </a:pPr>
            <a:endParaRPr lang="vi-VN" sz="2000">
              <a:latin typeface="Arial" panose="020B0604020202020204" pitchFamily="34" charset="0"/>
            </a:endParaRPr>
          </a:p>
          <a:p>
            <a:endParaRPr lang="vi-VN" sz="2000"/>
          </a:p>
        </p:txBody>
      </p:sp>
    </p:spTree>
    <p:extLst>
      <p:ext uri="{BB962C8B-B14F-4D97-AF65-F5344CB8AC3E}">
        <p14:creationId xmlns:p14="http://schemas.microsoft.com/office/powerpoint/2010/main" val="171698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vi-VN" smtClean="0"/>
              <a:t>Tiếp</a:t>
            </a:r>
            <a:endParaRPr lang="vi-VN"/>
          </a:p>
        </p:txBody>
      </p:sp>
      <p:sp>
        <p:nvSpPr>
          <p:cNvPr id="3" name="Content Placeholder 2"/>
          <p:cNvSpPr>
            <a:spLocks noGrp="1"/>
          </p:cNvSpPr>
          <p:nvPr>
            <p:ph idx="1"/>
          </p:nvPr>
        </p:nvSpPr>
        <p:spPr>
          <a:xfrm>
            <a:off x="457200" y="1752600"/>
            <a:ext cx="8229600" cy="4572000"/>
          </a:xfrm>
        </p:spPr>
        <p:txBody>
          <a:bodyPr>
            <a:normAutofit/>
          </a:bodyPr>
          <a:lstStyle/>
          <a:p>
            <a:r>
              <a:rPr lang="vi-VN" sz="2000" b="1" smtClean="0"/>
              <a:t>3/ Update:</a:t>
            </a:r>
          </a:p>
          <a:p>
            <a:pPr lvl="0"/>
            <a:r>
              <a:rPr lang="vi-VN" sz="2000" smtClean="0"/>
              <a:t>Cú pháp : </a:t>
            </a:r>
          </a:p>
          <a:p>
            <a:pPr lvl="1"/>
            <a:r>
              <a:rPr lang="vi-VN" sz="1800" smtClean="0">
                <a:solidFill>
                  <a:srgbClr val="313131"/>
                </a:solidFill>
                <a:latin typeface="Menlo"/>
              </a:rPr>
              <a:t>UPDATE </a:t>
            </a:r>
            <a:r>
              <a:rPr lang="vi-VN" sz="1800">
                <a:solidFill>
                  <a:srgbClr val="313131"/>
                </a:solidFill>
                <a:latin typeface="Menlo"/>
              </a:rPr>
              <a:t>ten_bang SET </a:t>
            </a:r>
            <a:r>
              <a:rPr lang="vi-VN" sz="1800" smtClean="0">
                <a:solidFill>
                  <a:srgbClr val="313131"/>
                </a:solidFill>
                <a:latin typeface="Menlo"/>
              </a:rPr>
              <a:t>truong1</a:t>
            </a:r>
            <a:r>
              <a:rPr lang="vi-VN" sz="1800" smtClean="0">
                <a:solidFill>
                  <a:srgbClr val="666600"/>
                </a:solidFill>
                <a:latin typeface="Menlo"/>
              </a:rPr>
              <a:t>=</a:t>
            </a:r>
            <a:r>
              <a:rPr lang="vi-VN" sz="1800" smtClean="0">
                <a:solidFill>
                  <a:srgbClr val="313131"/>
                </a:solidFill>
                <a:latin typeface="Menlo"/>
              </a:rPr>
              <a:t>giaTri_moi_1</a:t>
            </a:r>
            <a:r>
              <a:rPr lang="vi-VN" sz="1800" smtClean="0">
                <a:solidFill>
                  <a:srgbClr val="666600"/>
                </a:solidFill>
                <a:latin typeface="Menlo"/>
              </a:rPr>
              <a:t>,</a:t>
            </a:r>
            <a:r>
              <a:rPr lang="vi-VN" sz="1800" smtClean="0">
                <a:solidFill>
                  <a:srgbClr val="313131"/>
                </a:solidFill>
                <a:latin typeface="Menlo"/>
              </a:rPr>
              <a:t> truong2</a:t>
            </a:r>
            <a:r>
              <a:rPr lang="vi-VN" sz="1800" smtClean="0">
                <a:solidFill>
                  <a:srgbClr val="666600"/>
                </a:solidFill>
                <a:latin typeface="Menlo"/>
              </a:rPr>
              <a:t>=</a:t>
            </a:r>
            <a:r>
              <a:rPr lang="vi-VN" sz="1800" smtClean="0">
                <a:solidFill>
                  <a:srgbClr val="313131"/>
                </a:solidFill>
                <a:latin typeface="Menlo"/>
              </a:rPr>
              <a:t>giaTri_moi_2 </a:t>
            </a:r>
            <a:r>
              <a:rPr lang="vi-VN" sz="1800">
                <a:solidFill>
                  <a:srgbClr val="666600"/>
                </a:solidFill>
                <a:latin typeface="Menlo"/>
              </a:rPr>
              <a:t>[</a:t>
            </a:r>
            <a:r>
              <a:rPr lang="vi-VN" sz="1800">
                <a:solidFill>
                  <a:srgbClr val="7F0055"/>
                </a:solidFill>
                <a:latin typeface="Menlo"/>
              </a:rPr>
              <a:t>MenhDe</a:t>
            </a:r>
            <a:r>
              <a:rPr lang="vi-VN" sz="1800">
                <a:solidFill>
                  <a:srgbClr val="313131"/>
                </a:solidFill>
                <a:latin typeface="Menlo"/>
              </a:rPr>
              <a:t> WHERE</a:t>
            </a:r>
            <a:r>
              <a:rPr lang="vi-VN" sz="1800">
                <a:solidFill>
                  <a:srgbClr val="666600"/>
                </a:solidFill>
                <a:latin typeface="Menlo"/>
              </a:rPr>
              <a:t>];</a:t>
            </a:r>
            <a:r>
              <a:rPr lang="vi-VN" sz="1800"/>
              <a:t> </a:t>
            </a:r>
            <a:endParaRPr lang="vi-VN" sz="1800" smtClean="0"/>
          </a:p>
          <a:p>
            <a:pPr lvl="0"/>
            <a:r>
              <a:rPr lang="vi-VN" sz="2000" b="1" smtClean="0">
                <a:latin typeface="Times New Roman" panose="02020603050405020304" pitchFamily="18" charset="0"/>
                <a:cs typeface="Times New Roman" panose="02020603050405020304" pitchFamily="18" charset="0"/>
              </a:rPr>
              <a:t>4/ Delete:</a:t>
            </a:r>
          </a:p>
          <a:p>
            <a:r>
              <a:rPr lang="vi-VN" sz="2000" smtClean="0">
                <a:latin typeface="Times New Roman" panose="02020603050405020304" pitchFamily="18" charset="0"/>
                <a:cs typeface="Times New Roman" panose="02020603050405020304" pitchFamily="18" charset="0"/>
              </a:rPr>
              <a:t>Cú pháp: </a:t>
            </a:r>
          </a:p>
          <a:p>
            <a:pPr lvl="1"/>
            <a:r>
              <a:rPr lang="vi-VN" sz="1800" smtClean="0">
                <a:solidFill>
                  <a:srgbClr val="313131"/>
                </a:solidFill>
                <a:latin typeface="Menlo"/>
              </a:rPr>
              <a:t>DELETE </a:t>
            </a:r>
            <a:r>
              <a:rPr lang="vi-VN" sz="1800">
                <a:solidFill>
                  <a:srgbClr val="313131"/>
                </a:solidFill>
                <a:latin typeface="Menlo"/>
              </a:rPr>
              <a:t>FROM ten_bang </a:t>
            </a:r>
            <a:r>
              <a:rPr lang="vi-VN" sz="1800">
                <a:solidFill>
                  <a:srgbClr val="666600"/>
                </a:solidFill>
                <a:latin typeface="Menlo"/>
              </a:rPr>
              <a:t>[</a:t>
            </a:r>
            <a:r>
              <a:rPr lang="vi-VN" sz="1800">
                <a:solidFill>
                  <a:srgbClr val="7F0055"/>
                </a:solidFill>
                <a:latin typeface="Menlo"/>
              </a:rPr>
              <a:t>Menhde</a:t>
            </a:r>
            <a:r>
              <a:rPr lang="vi-VN" sz="1800">
                <a:solidFill>
                  <a:srgbClr val="313131"/>
                </a:solidFill>
                <a:latin typeface="Menlo"/>
              </a:rPr>
              <a:t> WHERE</a:t>
            </a:r>
            <a:r>
              <a:rPr lang="vi-VN" sz="1800">
                <a:solidFill>
                  <a:srgbClr val="666600"/>
                </a:solidFill>
                <a:latin typeface="Menlo"/>
              </a:rPr>
              <a:t>]</a:t>
            </a:r>
            <a:r>
              <a:rPr lang="vi-VN" sz="1800"/>
              <a:t> </a:t>
            </a:r>
            <a:endParaRPr lang="vi-VN" sz="1800" smtClean="0"/>
          </a:p>
          <a:p>
            <a:r>
              <a:rPr lang="vi-VN" sz="2000" b="1" smtClean="0">
                <a:latin typeface="Times New Roman" panose="02020603050405020304" pitchFamily="18" charset="0"/>
                <a:cs typeface="Times New Roman" panose="02020603050405020304" pitchFamily="18" charset="0"/>
              </a:rPr>
              <a:t>5/ Inner join</a:t>
            </a:r>
          </a:p>
          <a:p>
            <a:r>
              <a:rPr lang="vi-VN" sz="2000" smtClean="0">
                <a:latin typeface="Times New Roman" panose="02020603050405020304" pitchFamily="18" charset="0"/>
                <a:cs typeface="Times New Roman" panose="02020603050405020304" pitchFamily="18" charset="0"/>
              </a:rPr>
              <a:t>Cú pháp:</a:t>
            </a:r>
          </a:p>
          <a:p>
            <a:pPr marL="365760" lvl="1" indent="0" eaLnBrk="0" fontAlgn="base" hangingPunct="0">
              <a:spcBef>
                <a:spcPct val="0"/>
              </a:spcBef>
              <a:spcAft>
                <a:spcPct val="0"/>
              </a:spcAft>
              <a:buClrTx/>
              <a:buSzTx/>
              <a:buNone/>
            </a:pPr>
            <a:r>
              <a:rPr lang="vi-VN" sz="1600" b="1">
                <a:solidFill>
                  <a:srgbClr val="006699"/>
                </a:solidFill>
                <a:latin typeface="Consolas" panose="020B0609020204030204" pitchFamily="49" charset="0"/>
                <a:cs typeface="Consolas" panose="020B0609020204030204" pitchFamily="49" charset="0"/>
              </a:rPr>
              <a:t>SELECT</a:t>
            </a:r>
            <a:r>
              <a:rPr lang="vi-VN" sz="1600">
                <a:solidFill>
                  <a:srgbClr val="333333"/>
                </a:solidFill>
                <a:latin typeface="Consolas" panose="020B0609020204030204" pitchFamily="49" charset="0"/>
                <a:cs typeface="Consolas" panose="020B0609020204030204" pitchFamily="49" charset="0"/>
              </a:rPr>
              <a:t> </a:t>
            </a:r>
            <a:r>
              <a:rPr lang="vi-VN" sz="1600" smtClean="0">
                <a:solidFill>
                  <a:srgbClr val="000000"/>
                </a:solidFill>
                <a:latin typeface="Consolas" panose="020B0609020204030204" pitchFamily="49" charset="0"/>
                <a:cs typeface="Consolas" panose="020B0609020204030204" pitchFamily="49" charset="0"/>
              </a:rPr>
              <a:t>column_list</a:t>
            </a:r>
            <a:r>
              <a:rPr lang="en-US" sz="1600" smtClean="0">
                <a:solidFill>
                  <a:srgbClr val="000000"/>
                </a:solidFill>
                <a:latin typeface="Consolas" panose="020B0609020204030204" pitchFamily="49" charset="0"/>
                <a:cs typeface="Consolas" panose="020B0609020204030204" pitchFamily="49" charset="0"/>
              </a:rPr>
              <a:t> // trường dữ liệu cần lấy ra</a:t>
            </a:r>
            <a:endParaRPr lang="vi-VN" sz="1600"/>
          </a:p>
          <a:p>
            <a:pPr marL="365760" lvl="1" indent="0" eaLnBrk="0" fontAlgn="base" hangingPunct="0">
              <a:spcBef>
                <a:spcPct val="0"/>
              </a:spcBef>
              <a:spcAft>
                <a:spcPct val="0"/>
              </a:spcAft>
              <a:buClrTx/>
              <a:buSzTx/>
              <a:buNone/>
            </a:pPr>
            <a:r>
              <a:rPr lang="vi-VN" sz="1600" b="1">
                <a:solidFill>
                  <a:srgbClr val="006699"/>
                </a:solidFill>
                <a:latin typeface="Consolas" panose="020B0609020204030204" pitchFamily="49" charset="0"/>
                <a:cs typeface="Consolas" panose="020B0609020204030204" pitchFamily="49" charset="0"/>
              </a:rPr>
              <a:t>FROM</a:t>
            </a:r>
            <a:r>
              <a:rPr lang="vi-VN" sz="1600">
                <a:solidFill>
                  <a:srgbClr val="333333"/>
                </a:solidFill>
                <a:latin typeface="Consolas" panose="020B0609020204030204" pitchFamily="49" charset="0"/>
                <a:cs typeface="Consolas" panose="020B0609020204030204" pitchFamily="49" charset="0"/>
              </a:rPr>
              <a:t> </a:t>
            </a:r>
            <a:r>
              <a:rPr lang="vi-VN" sz="1600">
                <a:solidFill>
                  <a:srgbClr val="000000"/>
                </a:solidFill>
                <a:latin typeface="Consolas" panose="020B0609020204030204" pitchFamily="49" charset="0"/>
                <a:cs typeface="Consolas" panose="020B0609020204030204" pitchFamily="49" charset="0"/>
              </a:rPr>
              <a:t>t1</a:t>
            </a:r>
            <a:endParaRPr lang="vi-VN" sz="1600"/>
          </a:p>
          <a:p>
            <a:pPr marL="365760" lvl="1" indent="0" eaLnBrk="0" fontAlgn="base" hangingPunct="0">
              <a:spcBef>
                <a:spcPct val="0"/>
              </a:spcBef>
              <a:spcAft>
                <a:spcPct val="0"/>
              </a:spcAft>
              <a:buClrTx/>
              <a:buSzTx/>
              <a:buNone/>
            </a:pPr>
            <a:r>
              <a:rPr lang="vi-VN" sz="1600" b="1">
                <a:solidFill>
                  <a:srgbClr val="006699"/>
                </a:solidFill>
                <a:latin typeface="Consolas" panose="020B0609020204030204" pitchFamily="49" charset="0"/>
                <a:cs typeface="Consolas" panose="020B0609020204030204" pitchFamily="49" charset="0"/>
              </a:rPr>
              <a:t>INNER</a:t>
            </a:r>
            <a:r>
              <a:rPr lang="vi-VN" sz="1600">
                <a:solidFill>
                  <a:srgbClr val="333333"/>
                </a:solidFill>
                <a:latin typeface="Consolas" panose="020B0609020204030204" pitchFamily="49" charset="0"/>
                <a:cs typeface="Consolas" panose="020B0609020204030204" pitchFamily="49" charset="0"/>
              </a:rPr>
              <a:t> </a:t>
            </a:r>
            <a:r>
              <a:rPr lang="vi-VN" sz="1600">
                <a:solidFill>
                  <a:srgbClr val="808080"/>
                </a:solidFill>
                <a:latin typeface="Consolas" panose="020B0609020204030204" pitchFamily="49" charset="0"/>
                <a:cs typeface="Consolas" panose="020B0609020204030204" pitchFamily="49" charset="0"/>
              </a:rPr>
              <a:t>JOIN</a:t>
            </a:r>
            <a:r>
              <a:rPr lang="vi-VN" sz="1600">
                <a:solidFill>
                  <a:srgbClr val="333333"/>
                </a:solidFill>
                <a:latin typeface="Consolas" panose="020B0609020204030204" pitchFamily="49" charset="0"/>
                <a:cs typeface="Consolas" panose="020B0609020204030204" pitchFamily="49" charset="0"/>
              </a:rPr>
              <a:t> </a:t>
            </a:r>
            <a:r>
              <a:rPr lang="vi-VN" sz="1600">
                <a:solidFill>
                  <a:srgbClr val="000000"/>
                </a:solidFill>
                <a:latin typeface="Consolas" panose="020B0609020204030204" pitchFamily="49" charset="0"/>
                <a:cs typeface="Consolas" panose="020B0609020204030204" pitchFamily="49" charset="0"/>
              </a:rPr>
              <a:t>t2 </a:t>
            </a:r>
            <a:r>
              <a:rPr lang="vi-VN" sz="1600" b="1">
                <a:solidFill>
                  <a:srgbClr val="006699"/>
                </a:solidFill>
                <a:latin typeface="Consolas" panose="020B0609020204030204" pitchFamily="49" charset="0"/>
                <a:cs typeface="Consolas" panose="020B0609020204030204" pitchFamily="49" charset="0"/>
              </a:rPr>
              <a:t>ON</a:t>
            </a:r>
            <a:r>
              <a:rPr lang="vi-VN" sz="1600">
                <a:solidFill>
                  <a:srgbClr val="333333"/>
                </a:solidFill>
                <a:latin typeface="Consolas" panose="020B0609020204030204" pitchFamily="49" charset="0"/>
                <a:cs typeface="Consolas" panose="020B0609020204030204" pitchFamily="49" charset="0"/>
              </a:rPr>
              <a:t> </a:t>
            </a:r>
            <a:r>
              <a:rPr lang="vi-VN" sz="1600" smtClean="0">
                <a:solidFill>
                  <a:srgbClr val="000000"/>
                </a:solidFill>
                <a:latin typeface="Consolas" panose="020B0609020204030204" pitchFamily="49" charset="0"/>
                <a:cs typeface="Consolas" panose="020B0609020204030204" pitchFamily="49" charset="0"/>
              </a:rPr>
              <a:t>join_condition1</a:t>
            </a:r>
            <a:r>
              <a:rPr lang="en-US" sz="1600" smtClean="0">
                <a:solidFill>
                  <a:srgbClr val="000000"/>
                </a:solidFill>
                <a:latin typeface="Consolas" panose="020B0609020204030204" pitchFamily="49" charset="0"/>
                <a:cs typeface="Consolas" panose="020B0609020204030204" pitchFamily="49" charset="0"/>
              </a:rPr>
              <a:t> </a:t>
            </a:r>
            <a:r>
              <a:rPr lang="en-US" sz="1200" smtClean="0">
                <a:solidFill>
                  <a:srgbClr val="000000"/>
                </a:solidFill>
                <a:latin typeface="Consolas" panose="020B0609020204030204" pitchFamily="49" charset="0"/>
                <a:cs typeface="Consolas" panose="020B0609020204030204" pitchFamily="49" charset="0"/>
              </a:rPr>
              <a:t>// </a:t>
            </a:r>
            <a:r>
              <a:rPr lang="vi-VN" sz="1200" smtClean="0">
                <a:solidFill>
                  <a:srgbClr val="000000"/>
                </a:solidFill>
                <a:latin typeface="Consolas" panose="020B0609020204030204" pitchFamily="49" charset="0"/>
                <a:cs typeface="Consolas" panose="020B0609020204030204" pitchFamily="49" charset="0"/>
              </a:rPr>
              <a:t>join_condition1</a:t>
            </a:r>
            <a:r>
              <a:rPr lang="en-US" sz="1200" smtClean="0"/>
              <a:t> là điều kiện kết nối</a:t>
            </a:r>
            <a:endParaRPr lang="vi-VN" sz="1200"/>
          </a:p>
          <a:p>
            <a:pPr marL="365760" lvl="1" indent="0" eaLnBrk="0" fontAlgn="base" hangingPunct="0">
              <a:spcBef>
                <a:spcPct val="0"/>
              </a:spcBef>
              <a:spcAft>
                <a:spcPct val="0"/>
              </a:spcAft>
              <a:buClrTx/>
              <a:buSzTx/>
              <a:buNone/>
            </a:pPr>
            <a:r>
              <a:rPr lang="vi-VN" sz="1600" b="1">
                <a:solidFill>
                  <a:srgbClr val="006699"/>
                </a:solidFill>
                <a:latin typeface="Consolas" panose="020B0609020204030204" pitchFamily="49" charset="0"/>
                <a:cs typeface="Consolas" panose="020B0609020204030204" pitchFamily="49" charset="0"/>
              </a:rPr>
              <a:t>INNER</a:t>
            </a:r>
            <a:r>
              <a:rPr lang="vi-VN" sz="1600">
                <a:solidFill>
                  <a:srgbClr val="333333"/>
                </a:solidFill>
                <a:latin typeface="Consolas" panose="020B0609020204030204" pitchFamily="49" charset="0"/>
                <a:cs typeface="Consolas" panose="020B0609020204030204" pitchFamily="49" charset="0"/>
              </a:rPr>
              <a:t> </a:t>
            </a:r>
            <a:r>
              <a:rPr lang="vi-VN" sz="1600">
                <a:solidFill>
                  <a:srgbClr val="808080"/>
                </a:solidFill>
                <a:latin typeface="Consolas" panose="020B0609020204030204" pitchFamily="49" charset="0"/>
                <a:cs typeface="Consolas" panose="020B0609020204030204" pitchFamily="49" charset="0"/>
              </a:rPr>
              <a:t>JOIN</a:t>
            </a:r>
            <a:r>
              <a:rPr lang="vi-VN" sz="1600">
                <a:solidFill>
                  <a:srgbClr val="333333"/>
                </a:solidFill>
                <a:latin typeface="Consolas" panose="020B0609020204030204" pitchFamily="49" charset="0"/>
                <a:cs typeface="Consolas" panose="020B0609020204030204" pitchFamily="49" charset="0"/>
              </a:rPr>
              <a:t> </a:t>
            </a:r>
            <a:r>
              <a:rPr lang="vi-VN" sz="1600">
                <a:solidFill>
                  <a:srgbClr val="000000"/>
                </a:solidFill>
                <a:latin typeface="Consolas" panose="020B0609020204030204" pitchFamily="49" charset="0"/>
                <a:cs typeface="Consolas" panose="020B0609020204030204" pitchFamily="49" charset="0"/>
              </a:rPr>
              <a:t>t3 </a:t>
            </a:r>
            <a:r>
              <a:rPr lang="vi-VN" sz="1600" b="1">
                <a:solidFill>
                  <a:srgbClr val="006699"/>
                </a:solidFill>
                <a:latin typeface="Consolas" panose="020B0609020204030204" pitchFamily="49" charset="0"/>
                <a:cs typeface="Consolas" panose="020B0609020204030204" pitchFamily="49" charset="0"/>
              </a:rPr>
              <a:t>ON</a:t>
            </a:r>
            <a:r>
              <a:rPr lang="vi-VN" sz="1600">
                <a:solidFill>
                  <a:srgbClr val="333333"/>
                </a:solidFill>
                <a:latin typeface="Consolas" panose="020B0609020204030204" pitchFamily="49" charset="0"/>
                <a:cs typeface="Consolas" panose="020B0609020204030204" pitchFamily="49" charset="0"/>
              </a:rPr>
              <a:t> </a:t>
            </a:r>
            <a:r>
              <a:rPr lang="vi-VN" sz="1600" smtClean="0">
                <a:solidFill>
                  <a:srgbClr val="000000"/>
                </a:solidFill>
                <a:latin typeface="Consolas" panose="020B0609020204030204" pitchFamily="49" charset="0"/>
                <a:cs typeface="Consolas" panose="020B0609020204030204" pitchFamily="49" charset="0"/>
              </a:rPr>
              <a:t>join_condition2</a:t>
            </a:r>
          </a:p>
          <a:p>
            <a:pPr marL="365760" lvl="1" indent="0" eaLnBrk="0" fontAlgn="base" hangingPunct="0">
              <a:spcBef>
                <a:spcPct val="0"/>
              </a:spcBef>
              <a:spcAft>
                <a:spcPct val="0"/>
              </a:spcAft>
              <a:buClrTx/>
              <a:buSzTx/>
              <a:buNone/>
            </a:pPr>
            <a:r>
              <a:rPr lang="vi-VN" sz="1600" b="1">
                <a:solidFill>
                  <a:srgbClr val="006699"/>
                </a:solidFill>
                <a:latin typeface="Consolas" panose="020B0609020204030204" pitchFamily="49" charset="0"/>
                <a:cs typeface="Consolas" panose="020B0609020204030204" pitchFamily="49" charset="0"/>
              </a:rPr>
              <a:t>WHERE</a:t>
            </a:r>
            <a:r>
              <a:rPr lang="vi-VN" sz="1600">
                <a:solidFill>
                  <a:srgbClr val="333333"/>
                </a:solidFill>
                <a:latin typeface="Consolas" panose="020B0609020204030204" pitchFamily="49" charset="0"/>
                <a:cs typeface="Consolas" panose="020B0609020204030204" pitchFamily="49" charset="0"/>
              </a:rPr>
              <a:t> </a:t>
            </a:r>
            <a:r>
              <a:rPr lang="vi-VN" sz="1600">
                <a:solidFill>
                  <a:srgbClr val="000000"/>
                </a:solidFill>
                <a:latin typeface="Consolas" panose="020B0609020204030204" pitchFamily="49" charset="0"/>
                <a:cs typeface="Consolas" panose="020B0609020204030204" pitchFamily="49" charset="0"/>
              </a:rPr>
              <a:t>where_conditions;</a:t>
            </a:r>
            <a:r>
              <a:rPr lang="vi-VN" sz="800"/>
              <a:t> </a:t>
            </a:r>
            <a:endParaRPr lang="vi-VN" sz="3600">
              <a:latin typeface="Arial" panose="020B0604020202020204" pitchFamily="34" charset="0"/>
            </a:endParaRPr>
          </a:p>
          <a:p>
            <a:pPr marL="365760" lvl="1" indent="0" eaLnBrk="0" fontAlgn="base" hangingPunct="0">
              <a:spcBef>
                <a:spcPct val="0"/>
              </a:spcBef>
              <a:spcAft>
                <a:spcPct val="0"/>
              </a:spcAft>
              <a:buClrTx/>
              <a:buSzTx/>
              <a:buNone/>
            </a:pPr>
            <a:endParaRPr lang="vi-VN" sz="1600">
              <a:latin typeface="Arial" panose="020B0604020202020204" pitchFamily="34" charset="0"/>
            </a:endParaRPr>
          </a:p>
          <a:p>
            <a:endParaRPr lang="vi-VN" sz="2000" smtClean="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a:p>
            <a:pPr lvl="0"/>
            <a:endParaRPr lang="vi-VN" sz="1800">
              <a:latin typeface="Arial" panose="020B0604020202020204" pitchFamily="34" charset="0"/>
            </a:endParaRPr>
          </a:p>
          <a:p>
            <a:endParaRPr lang="vi-VN" sz="2000"/>
          </a:p>
        </p:txBody>
      </p:sp>
      <p:sp>
        <p:nvSpPr>
          <p:cNvPr id="5" name="Rectangle 2"/>
          <p:cNvSpPr>
            <a:spLocks noChangeArrowheads="1"/>
          </p:cNvSpPr>
          <p:nvPr/>
        </p:nvSpPr>
        <p:spPr bwMode="auto">
          <a:xfrm>
            <a:off x="0" y="51640"/>
            <a:ext cx="65" cy="3539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90100"/>
            <a:ext cx="65"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225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endParaRPr lang="en-US"/>
          </a:p>
        </p:txBody>
      </p:sp>
      <p:sp>
        <p:nvSpPr>
          <p:cNvPr id="3" name="Content Placeholder 2"/>
          <p:cNvSpPr>
            <a:spLocks noGrp="1"/>
          </p:cNvSpPr>
          <p:nvPr>
            <p:ph idx="1"/>
          </p:nvPr>
        </p:nvSpPr>
        <p:spPr/>
        <p:txBody>
          <a:bodyPr/>
          <a:lstStyle/>
          <a:p>
            <a:r>
              <a:rPr lang="en-US" sz="3200" b="1" err="1">
                <a:latin typeface="Times New Roman" panose="02020603050405020304" pitchFamily="18" charset="0"/>
                <a:cs typeface="Times New Roman" panose="02020603050405020304" pitchFamily="18" charset="0"/>
              </a:rPr>
              <a:t>Chỉ</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chạy</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trên</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ứng</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dụng</a:t>
            </a:r>
            <a:r>
              <a:rPr lang="en-US" sz="3200" b="1">
                <a:latin typeface="Times New Roman" panose="02020603050405020304" pitchFamily="18" charset="0"/>
                <a:cs typeface="Times New Roman" panose="02020603050405020304" pitchFamily="18" charset="0"/>
              </a:rPr>
              <a:t> web.</a:t>
            </a:r>
          </a:p>
          <a:p>
            <a:endParaRPr lang="en-US"/>
          </a:p>
        </p:txBody>
      </p:sp>
    </p:spTree>
    <p:extLst>
      <p:ext uri="{BB962C8B-B14F-4D97-AF65-F5344CB8AC3E}">
        <p14:creationId xmlns:p14="http://schemas.microsoft.com/office/powerpoint/2010/main" val="36075327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vi-VN" smtClean="0"/>
              <a:t>Tiếp</a:t>
            </a:r>
            <a:endParaRPr lang="vi-VN"/>
          </a:p>
        </p:txBody>
      </p:sp>
      <p:sp>
        <p:nvSpPr>
          <p:cNvPr id="3" name="Content Placeholder 2"/>
          <p:cNvSpPr>
            <a:spLocks noGrp="1"/>
          </p:cNvSpPr>
          <p:nvPr>
            <p:ph idx="1"/>
          </p:nvPr>
        </p:nvSpPr>
        <p:spPr/>
        <p:txBody>
          <a:bodyPr>
            <a:normAutofit lnSpcReduction="10000"/>
          </a:bodyPr>
          <a:lstStyle/>
          <a:p>
            <a:pPr marL="0" indent="0">
              <a:buNone/>
            </a:pPr>
            <a:r>
              <a:rPr lang="vi-VN" sz="2400" b="1" smtClean="0"/>
              <a:t>LIKE</a:t>
            </a:r>
          </a:p>
          <a:p>
            <a:pPr marL="0" indent="0">
              <a:buNone/>
            </a:pPr>
            <a:r>
              <a:rPr lang="vi-VN" sz="2000" b="1" smtClean="0">
                <a:solidFill>
                  <a:srgbClr val="006699"/>
                </a:solidFill>
                <a:latin typeface="Consolas" panose="020B0609020204030204" pitchFamily="49" charset="0"/>
                <a:cs typeface="Consolas" panose="020B0609020204030204" pitchFamily="49" charset="0"/>
              </a:rPr>
              <a:t>SELECT</a:t>
            </a:r>
            <a:r>
              <a:rPr lang="vi-VN" sz="2000" smtClean="0">
                <a:solidFill>
                  <a:srgbClr val="333333"/>
                </a:solidFill>
                <a:latin typeface="Consolas" panose="020B0609020204030204" pitchFamily="49" charset="0"/>
                <a:cs typeface="Consolas" panose="020B0609020204030204" pitchFamily="49" charset="0"/>
              </a:rPr>
              <a:t> </a:t>
            </a:r>
            <a:r>
              <a:rPr lang="vi-VN" sz="2000">
                <a:solidFill>
                  <a:srgbClr val="000000"/>
                </a:solidFill>
                <a:latin typeface="Consolas" panose="020B0609020204030204" pitchFamily="49" charset="0"/>
                <a:cs typeface="Consolas" panose="020B0609020204030204" pitchFamily="49" charset="0"/>
              </a:rPr>
              <a:t>field1, field2, field3, ...</a:t>
            </a:r>
            <a:endParaRPr lang="vi-VN" sz="2000"/>
          </a:p>
          <a:p>
            <a:pPr marL="0" lvl="0" indent="0" eaLnBrk="0" fontAlgn="base" hangingPunct="0">
              <a:spcBef>
                <a:spcPct val="0"/>
              </a:spcBef>
              <a:spcAft>
                <a:spcPct val="0"/>
              </a:spcAft>
              <a:buClrTx/>
              <a:buSzTx/>
              <a:buNone/>
            </a:pPr>
            <a:r>
              <a:rPr lang="vi-VN" sz="2000" b="1">
                <a:solidFill>
                  <a:srgbClr val="006699"/>
                </a:solidFill>
                <a:latin typeface="Consolas" panose="020B0609020204030204" pitchFamily="49" charset="0"/>
                <a:cs typeface="Consolas" panose="020B0609020204030204" pitchFamily="49" charset="0"/>
              </a:rPr>
              <a:t>	FROM</a:t>
            </a:r>
            <a:r>
              <a:rPr lang="vi-VN" sz="2000">
                <a:solidFill>
                  <a:srgbClr val="333333"/>
                </a:solidFill>
                <a:latin typeface="Consolas" panose="020B0609020204030204" pitchFamily="49" charset="0"/>
                <a:cs typeface="Consolas" panose="020B0609020204030204" pitchFamily="49" charset="0"/>
              </a:rPr>
              <a:t> </a:t>
            </a:r>
            <a:r>
              <a:rPr lang="vi-VN" sz="2000">
                <a:solidFill>
                  <a:srgbClr val="000000"/>
                </a:solidFill>
                <a:latin typeface="Consolas" panose="020B0609020204030204" pitchFamily="49" charset="0"/>
                <a:cs typeface="Consolas" panose="020B0609020204030204" pitchFamily="49" charset="0"/>
              </a:rPr>
              <a:t>table_name</a:t>
            </a:r>
            <a:endParaRPr lang="vi-VN" sz="2000"/>
          </a:p>
          <a:p>
            <a:pPr marL="0" lvl="0" indent="0" eaLnBrk="0" fontAlgn="base" hangingPunct="0">
              <a:spcBef>
                <a:spcPct val="0"/>
              </a:spcBef>
              <a:spcAft>
                <a:spcPct val="0"/>
              </a:spcAft>
              <a:buClrTx/>
              <a:buSzTx/>
              <a:buNone/>
            </a:pPr>
            <a:r>
              <a:rPr lang="vi-VN" sz="2000" b="1">
                <a:solidFill>
                  <a:srgbClr val="006699"/>
                </a:solidFill>
                <a:latin typeface="Consolas" panose="020B0609020204030204" pitchFamily="49" charset="0"/>
                <a:cs typeface="Consolas" panose="020B0609020204030204" pitchFamily="49" charset="0"/>
              </a:rPr>
              <a:t>	</a:t>
            </a:r>
            <a:r>
              <a:rPr lang="vi-VN" sz="2000" b="1" smtClean="0">
                <a:solidFill>
                  <a:srgbClr val="006699"/>
                </a:solidFill>
                <a:latin typeface="Consolas" panose="020B0609020204030204" pitchFamily="49" charset="0"/>
                <a:cs typeface="Consolas" panose="020B0609020204030204" pitchFamily="49" charset="0"/>
              </a:rPr>
              <a:t>WHERE &lt;</a:t>
            </a:r>
            <a:r>
              <a:rPr lang="vi-VN" sz="2000" smtClean="0">
                <a:solidFill>
                  <a:srgbClr val="000000"/>
                </a:solidFill>
                <a:latin typeface="Consolas" panose="020B0609020204030204" pitchFamily="49" charset="0"/>
                <a:cs typeface="Consolas" panose="020B0609020204030204" pitchFamily="49" charset="0"/>
              </a:rPr>
              <a:t>field</a:t>
            </a:r>
            <a:r>
              <a:rPr lang="vi-VN" sz="2000" b="1" smtClean="0">
                <a:solidFill>
                  <a:srgbClr val="006699"/>
                </a:solidFill>
                <a:latin typeface="Consolas" panose="020B0609020204030204" pitchFamily="49" charset="0"/>
                <a:cs typeface="Consolas" panose="020B0609020204030204" pitchFamily="49" charset="0"/>
              </a:rPr>
              <a:t>&gt; LIKE ‘$bien%’(‘%bien’)(‘%bien%’)</a:t>
            </a:r>
          </a:p>
          <a:p>
            <a:pPr marL="0" lvl="0" indent="0" eaLnBrk="0" fontAlgn="base" hangingPunct="0">
              <a:spcBef>
                <a:spcPct val="0"/>
              </a:spcBef>
              <a:spcAft>
                <a:spcPct val="0"/>
              </a:spcAft>
              <a:buClrTx/>
              <a:buSzTx/>
              <a:buNone/>
            </a:pPr>
            <a:r>
              <a:rPr lang="en-US" sz="2000" b="1">
                <a:solidFill>
                  <a:srgbClr val="006699"/>
                </a:solidFill>
                <a:latin typeface="Consolas" panose="020B0609020204030204" pitchFamily="49" charset="0"/>
                <a:cs typeface="Consolas" panose="020B0609020204030204" pitchFamily="49" charset="0"/>
              </a:rPr>
              <a:t> </a:t>
            </a:r>
            <a:r>
              <a:rPr lang="en-US" sz="1600" b="1" smtClean="0">
                <a:solidFill>
                  <a:srgbClr val="006699"/>
                </a:solidFill>
                <a:latin typeface="Consolas" panose="020B0609020204030204" pitchFamily="49" charset="0"/>
                <a:cs typeface="Consolas" panose="020B0609020204030204" pitchFamily="49" charset="0"/>
              </a:rPr>
              <a:t>tìm kiếm gần đúng</a:t>
            </a:r>
            <a:endParaRPr lang="vi-VN" sz="1600" b="1">
              <a:solidFill>
                <a:srgbClr val="006699"/>
              </a:solidFill>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ClrTx/>
              <a:buSzTx/>
              <a:buNone/>
            </a:pPr>
            <a:r>
              <a:rPr lang="vi-VN" sz="2400" b="1" smtClean="0">
                <a:latin typeface="Times New Roman" panose="02020603050405020304" pitchFamily="18" charset="0"/>
                <a:cs typeface="Times New Roman" panose="02020603050405020304" pitchFamily="18" charset="0"/>
              </a:rPr>
              <a:t>BETWEEN</a:t>
            </a:r>
          </a:p>
          <a:p>
            <a:pPr marL="0" lvl="0" indent="0" eaLnBrk="0" fontAlgn="base" hangingPunct="0">
              <a:spcBef>
                <a:spcPct val="0"/>
              </a:spcBef>
              <a:spcAft>
                <a:spcPct val="0"/>
              </a:spcAft>
              <a:buClrTx/>
              <a:buSzTx/>
              <a:buNone/>
            </a:pPr>
            <a:r>
              <a:rPr lang="en-US" sz="2400">
                <a:latin typeface="Consolas" panose="020B0609020204030204" pitchFamily="49" charset="0"/>
                <a:cs typeface="Consolas" panose="020B0609020204030204" pitchFamily="49" charset="0"/>
              </a:rPr>
              <a:t>SELECT </a:t>
            </a:r>
            <a:r>
              <a:rPr lang="en-US" sz="2400" i="1" err="1">
                <a:latin typeface="Consolas" panose="020B0609020204030204" pitchFamily="49" charset="0"/>
                <a:cs typeface="Consolas" panose="020B0609020204030204" pitchFamily="49" charset="0"/>
              </a:rPr>
              <a:t>column_name</a:t>
            </a:r>
            <a:r>
              <a:rPr lang="en-US" sz="2400" i="1">
                <a:latin typeface="Consolas" panose="020B0609020204030204" pitchFamily="49" charset="0"/>
                <a:cs typeface="Consolas" panose="020B0609020204030204" pitchFamily="49" charset="0"/>
              </a:rPr>
              <a:t>(s)</a:t>
            </a:r>
            <a:r>
              <a:rPr lang="en-US" sz="2400">
                <a:latin typeface="Consolas" panose="020B0609020204030204" pitchFamily="49" charset="0"/>
                <a:cs typeface="Consolas" panose="020B0609020204030204" pitchFamily="49" charset="0"/>
              </a:rPr>
              <a:t/>
            </a:r>
            <a:br>
              <a:rPr lang="en-US" sz="2400">
                <a:latin typeface="Consolas" panose="020B0609020204030204" pitchFamily="49" charset="0"/>
                <a:cs typeface="Consolas" panose="020B0609020204030204" pitchFamily="49" charset="0"/>
              </a:rPr>
            </a:br>
            <a:r>
              <a:rPr lang="en-US" sz="2400">
                <a:latin typeface="Consolas" panose="020B0609020204030204" pitchFamily="49" charset="0"/>
                <a:cs typeface="Consolas" panose="020B0609020204030204" pitchFamily="49" charset="0"/>
              </a:rPr>
              <a:t>FROM </a:t>
            </a:r>
            <a:r>
              <a:rPr lang="en-US" sz="2400" i="1" err="1">
                <a:latin typeface="Consolas" panose="020B0609020204030204" pitchFamily="49" charset="0"/>
                <a:cs typeface="Consolas" panose="020B0609020204030204" pitchFamily="49" charset="0"/>
              </a:rPr>
              <a:t>table_name</a:t>
            </a:r>
            <a:r>
              <a:rPr lang="en-US" sz="2400">
                <a:latin typeface="Consolas" panose="020B0609020204030204" pitchFamily="49" charset="0"/>
                <a:cs typeface="Consolas" panose="020B0609020204030204" pitchFamily="49" charset="0"/>
              </a:rPr>
              <a:t/>
            </a:r>
            <a:br>
              <a:rPr lang="en-US" sz="2400">
                <a:latin typeface="Consolas" panose="020B0609020204030204" pitchFamily="49" charset="0"/>
                <a:cs typeface="Consolas" panose="020B0609020204030204" pitchFamily="49" charset="0"/>
              </a:rPr>
            </a:br>
            <a:r>
              <a:rPr lang="en-US" sz="2400">
                <a:latin typeface="Consolas" panose="020B0609020204030204" pitchFamily="49" charset="0"/>
                <a:cs typeface="Consolas" panose="020B0609020204030204" pitchFamily="49" charset="0"/>
              </a:rPr>
              <a:t>WHERE </a:t>
            </a:r>
            <a:r>
              <a:rPr lang="en-US" sz="2400" i="1" err="1">
                <a:latin typeface="Consolas" panose="020B0609020204030204" pitchFamily="49" charset="0"/>
                <a:cs typeface="Consolas" panose="020B0609020204030204" pitchFamily="49" charset="0"/>
              </a:rPr>
              <a:t>column_name</a:t>
            </a:r>
            <a:r>
              <a:rPr lang="en-US" sz="2400" i="1">
                <a:latin typeface="Consolas" panose="020B0609020204030204" pitchFamily="49" charset="0"/>
                <a:cs typeface="Consolas" panose="020B0609020204030204" pitchFamily="49" charset="0"/>
              </a:rPr>
              <a:t> </a:t>
            </a:r>
            <a:r>
              <a:rPr lang="en-US" sz="2400">
                <a:latin typeface="Consolas" panose="020B0609020204030204" pitchFamily="49" charset="0"/>
                <a:cs typeface="Consolas" panose="020B0609020204030204" pitchFamily="49" charset="0"/>
              </a:rPr>
              <a:t>BETWEEN </a:t>
            </a:r>
            <a:r>
              <a:rPr lang="en-US" sz="2400" i="1">
                <a:latin typeface="Consolas" panose="020B0609020204030204" pitchFamily="49" charset="0"/>
                <a:cs typeface="Consolas" panose="020B0609020204030204" pitchFamily="49" charset="0"/>
              </a:rPr>
              <a:t>value1</a:t>
            </a:r>
            <a:r>
              <a:rPr lang="en-US" sz="2400">
                <a:latin typeface="Consolas" panose="020B0609020204030204" pitchFamily="49" charset="0"/>
                <a:cs typeface="Consolas" panose="020B0609020204030204" pitchFamily="49" charset="0"/>
              </a:rPr>
              <a:t> AND </a:t>
            </a:r>
            <a:r>
              <a:rPr lang="en-US" sz="2400" i="1">
                <a:latin typeface="Consolas" panose="020B0609020204030204" pitchFamily="49" charset="0"/>
                <a:cs typeface="Consolas" panose="020B0609020204030204" pitchFamily="49" charset="0"/>
              </a:rPr>
              <a:t>value2</a:t>
            </a:r>
            <a:r>
              <a:rPr lang="en-US" sz="2400" i="1" smtClean="0">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ClrTx/>
              <a:buSzTx/>
              <a:buNone/>
            </a:pPr>
            <a:endParaRPr lang="en-US" sz="2400" i="1" smtClean="0">
              <a:latin typeface="Consolas" panose="020B0609020204030204" pitchFamily="49" charset="0"/>
              <a:cs typeface="Consolas" panose="020B0609020204030204" pitchFamily="49" charset="0"/>
            </a:endParaRPr>
          </a:p>
          <a:p>
            <a:pPr marL="0" indent="0" eaLnBrk="0" fontAlgn="base" hangingPunct="0">
              <a:spcBef>
                <a:spcPct val="0"/>
              </a:spcBef>
              <a:spcAft>
                <a:spcPct val="0"/>
              </a:spcAft>
              <a:buClrTx/>
              <a:buSzTx/>
              <a:buNone/>
            </a:pPr>
            <a:r>
              <a:rPr lang="vi-VN" sz="2000" i="1">
                <a:solidFill>
                  <a:srgbClr val="333333"/>
                </a:solidFill>
                <a:latin typeface="Menlo"/>
              </a:rPr>
              <a:t>SELECT * FROM order_details WHERE order_date BETWEEN CAST('2014-02-01' AS DATE) AND CAST('2014-02-28' AS DATE);</a:t>
            </a:r>
            <a:r>
              <a:rPr lang="vi-VN" sz="2000" i="1"/>
              <a:t> </a:t>
            </a:r>
            <a:endParaRPr lang="en-US" sz="2000" i="1" smtClean="0"/>
          </a:p>
          <a:p>
            <a:pPr marL="0" indent="0" eaLnBrk="0" fontAlgn="base" hangingPunct="0">
              <a:spcBef>
                <a:spcPct val="0"/>
              </a:spcBef>
              <a:spcAft>
                <a:spcPct val="0"/>
              </a:spcAft>
              <a:buClrTx/>
              <a:buSzTx/>
              <a:buNone/>
            </a:pPr>
            <a:r>
              <a:rPr lang="en-US" sz="2000" i="1">
                <a:latin typeface="Arial" panose="020B0604020202020204" pitchFamily="34" charset="0"/>
              </a:rPr>
              <a:t>	</a:t>
            </a:r>
            <a:r>
              <a:rPr lang="en-US" sz="2000" i="1" smtClean="0">
                <a:latin typeface="Arial" panose="020B0604020202020204" pitchFamily="34" charset="0"/>
              </a:rPr>
              <a:t>cast chuyển sang kiểu date</a:t>
            </a:r>
            <a:endParaRPr lang="vi-VN" sz="2000" i="1">
              <a:latin typeface="Arial" panose="020B0604020202020204" pitchFamily="34" charset="0"/>
            </a:endParaRPr>
          </a:p>
          <a:p>
            <a:pPr marL="0" lvl="0" indent="0" eaLnBrk="0" fontAlgn="base" hangingPunct="0">
              <a:spcBef>
                <a:spcPct val="0"/>
              </a:spcBef>
              <a:spcAft>
                <a:spcPct val="0"/>
              </a:spcAft>
              <a:buClrTx/>
              <a:buSzTx/>
              <a:buNone/>
            </a:pPr>
            <a:endParaRPr lang="vi-VN" sz="2400" b="1">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ClrTx/>
              <a:buSzTx/>
              <a:buNone/>
            </a:pPr>
            <a:endParaRPr lang="vi-VN" sz="2000" b="1" smtClean="0">
              <a:solidFill>
                <a:srgbClr val="006699"/>
              </a:solidFill>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ClrTx/>
              <a:buSzTx/>
              <a:buNone/>
            </a:pPr>
            <a:endParaRPr lang="vi-VN" sz="2000" b="1" smtClean="0">
              <a:solidFill>
                <a:srgbClr val="006699"/>
              </a:solidFill>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ClrTx/>
              <a:buSzTx/>
              <a:buNone/>
            </a:pPr>
            <a:endParaRPr lang="vi-VN" b="1" smtClean="0"/>
          </a:p>
          <a:p>
            <a:endParaRPr lang="vi-VN" b="1"/>
          </a:p>
        </p:txBody>
      </p:sp>
      <p:sp>
        <p:nvSpPr>
          <p:cNvPr id="4" name="Rectangle 1"/>
          <p:cNvSpPr>
            <a:spLocks noChangeArrowheads="1"/>
          </p:cNvSpPr>
          <p:nvPr/>
        </p:nvSpPr>
        <p:spPr bwMode="auto">
          <a:xfrm>
            <a:off x="0" y="47634"/>
            <a:ext cx="65" cy="361931"/>
          </a:xfrm>
          <a:prstGeom prst="rect">
            <a:avLst/>
          </a:prstGeom>
          <a:solidFill>
            <a:srgbClr val="E8EA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411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4527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mtClean="0"/>
              <a:t>PHP &amp; MySQL</a:t>
            </a:r>
            <a:endParaRPr lang="vi-VN"/>
          </a:p>
        </p:txBody>
      </p:sp>
      <p:sp>
        <p:nvSpPr>
          <p:cNvPr id="3" name="Content Placeholder 2"/>
          <p:cNvSpPr>
            <a:spLocks noGrp="1"/>
          </p:cNvSpPr>
          <p:nvPr>
            <p:ph idx="1"/>
          </p:nvPr>
        </p:nvSpPr>
        <p:spPr>
          <a:xfrm>
            <a:off x="457200" y="1371600"/>
            <a:ext cx="8229600" cy="4953000"/>
          </a:xfrm>
        </p:spPr>
        <p:txBody>
          <a:bodyPr>
            <a:normAutofit/>
          </a:bodyPr>
          <a:lstStyle/>
          <a:p>
            <a:r>
              <a:rPr lang="en-US" err="1" smtClean="0">
                <a:latin typeface="Times New Roman" panose="02020603050405020304" pitchFamily="18" charset="0"/>
                <a:cs typeface="Times New Roman" panose="02020603050405020304" pitchFamily="18" charset="0"/>
              </a:rPr>
              <a:t>Kết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nối</a:t>
            </a:r>
            <a:r>
              <a:rPr lang="en-US" smtClean="0">
                <a:latin typeface="Times New Roman" panose="02020603050405020304" pitchFamily="18" charset="0"/>
                <a:cs typeface="Times New Roman" panose="02020603050405020304" pitchFamily="18" charset="0"/>
              </a:rPr>
              <a:t> database </a:t>
            </a:r>
            <a:r>
              <a:rPr lang="en-US" err="1" smtClean="0">
                <a:latin typeface="Times New Roman" panose="02020603050405020304" pitchFamily="18" charset="0"/>
                <a:cs typeface="Times New Roman" panose="02020603050405020304" pitchFamily="18" charset="0"/>
              </a:rPr>
              <a:t>sử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viện</a:t>
            </a:r>
            <a:r>
              <a:rPr lang="en-US" smtClean="0">
                <a:latin typeface="Times New Roman" panose="02020603050405020304" pitchFamily="18" charset="0"/>
                <a:cs typeface="Times New Roman" panose="02020603050405020304" pitchFamily="18" charset="0"/>
              </a:rPr>
              <a:t> PDO</a:t>
            </a:r>
          </a:p>
          <a:p>
            <a:r>
              <a:rPr lang="vi-VN" sz="2000" b="1" smtClean="0"/>
              <a:t>&lt;?</a:t>
            </a:r>
            <a:r>
              <a:rPr lang="vi-VN" sz="2000" b="1"/>
              <a:t>php</a:t>
            </a:r>
            <a:br>
              <a:rPr lang="vi-VN" sz="2000" b="1"/>
            </a:br>
            <a:r>
              <a:rPr lang="vi-VN" sz="2000" b="1" smtClean="0"/>
              <a:t>try {</a:t>
            </a:r>
            <a:br>
              <a:rPr lang="vi-VN" sz="2000" b="1" smtClean="0"/>
            </a:br>
            <a:r>
              <a:rPr lang="vi-VN" sz="2000" b="1" smtClean="0"/>
              <a:t>    $dbh = new PDO('mysql:host=localhost;dbname=test', $user, $pass);</a:t>
            </a:r>
            <a:br>
              <a:rPr lang="vi-VN" sz="2000" b="1" smtClean="0"/>
            </a:br>
            <a:r>
              <a:rPr lang="vi-VN" sz="2000" b="1" smtClean="0"/>
              <a:t>} catch (PDOException $e) {</a:t>
            </a:r>
            <a:br>
              <a:rPr lang="vi-VN" sz="2000" b="1" smtClean="0"/>
            </a:br>
            <a:r>
              <a:rPr lang="vi-VN" sz="2000" b="1" smtClean="0"/>
              <a:t>    print "Error!: " . $e-&gt;getMessage() . "&lt;br/&gt;";</a:t>
            </a:r>
            <a:br>
              <a:rPr lang="vi-VN" sz="2000" b="1" smtClean="0"/>
            </a:br>
            <a:r>
              <a:rPr lang="vi-VN" sz="2000" b="1" smtClean="0"/>
              <a:t>    die();</a:t>
            </a:r>
            <a:br>
              <a:rPr lang="vi-VN" sz="2000" b="1" smtClean="0"/>
            </a:br>
            <a:r>
              <a:rPr lang="vi-VN" sz="2000" b="1" smtClean="0"/>
              <a:t>}</a:t>
            </a:r>
            <a:br>
              <a:rPr lang="vi-VN" sz="2000" b="1" smtClean="0"/>
            </a:br>
            <a:r>
              <a:rPr lang="vi-VN" sz="2000" b="1" smtClean="0"/>
              <a:t>?&gt;</a:t>
            </a:r>
            <a:endParaRPr lang="vi-VN"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797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91312"/>
          </a:xfrm>
        </p:spPr>
        <p:txBody>
          <a:bodyPr>
            <a:normAutofit fontScale="90000"/>
          </a:bodyPr>
          <a:lstStyle/>
          <a:p>
            <a:pPr algn="ctr"/>
            <a:r>
              <a:rPr lang="vi-VN" smtClean="0"/>
              <a:t>Chống sqlinjection với PDO</a:t>
            </a:r>
            <a:endParaRPr lang="vi-VN"/>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r>
              <a:rPr lang="vi-VN" sz="3400" smtClean="0"/>
              <a:t>Cú pháp viết :</a:t>
            </a:r>
          </a:p>
          <a:p>
            <a:r>
              <a:rPr lang="vi-VN" sz="3400" smtClean="0"/>
              <a:t>Gọi kết nối </a:t>
            </a:r>
          </a:p>
          <a:p>
            <a:r>
              <a:rPr lang="vi-VN" sz="3400" smtClean="0"/>
              <a:t>$conn = </a:t>
            </a:r>
            <a:r>
              <a:rPr lang="vi-VN" sz="3400"/>
              <a:t> new PDO('mysql:host=localhost;dbname=test', $user, $pass</a:t>
            </a:r>
            <a:r>
              <a:rPr lang="vi-VN" sz="3400" smtClean="0"/>
              <a:t>);</a:t>
            </a:r>
          </a:p>
          <a:p>
            <a:r>
              <a:rPr lang="vi-VN" sz="3400" smtClean="0"/>
              <a:t>Câu lệnh: $sql = ‘some thing ’;</a:t>
            </a:r>
          </a:p>
          <a:p>
            <a:r>
              <a:rPr lang="vi-VN" sz="3400"/>
              <a:t>$stmt = </a:t>
            </a:r>
            <a:r>
              <a:rPr lang="vi-VN" sz="3400" smtClean="0"/>
              <a:t>$</a:t>
            </a:r>
            <a:r>
              <a:rPr lang="vi-VN" sz="3400"/>
              <a:t> conn -&gt; prepare($sql</a:t>
            </a:r>
            <a:r>
              <a:rPr lang="vi-VN" sz="3400" smtClean="0"/>
              <a:t>);</a:t>
            </a:r>
          </a:p>
          <a:p>
            <a:r>
              <a:rPr lang="vi-VN" sz="3400"/>
              <a:t>if($stmt</a:t>
            </a:r>
            <a:r>
              <a:rPr lang="vi-VN" sz="3400" smtClean="0"/>
              <a:t>)</a:t>
            </a:r>
            <a:r>
              <a:rPr lang="en-US" sz="3400" smtClean="0"/>
              <a:t> // statement</a:t>
            </a:r>
            <a:endParaRPr lang="vi-VN" sz="3400"/>
          </a:p>
          <a:p>
            <a:r>
              <a:rPr lang="vi-VN" sz="3400"/>
              <a:t>        {</a:t>
            </a:r>
          </a:p>
          <a:p>
            <a:r>
              <a:rPr lang="vi-VN" sz="3400"/>
              <a:t>            $stmt-&gt;</a:t>
            </a:r>
            <a:r>
              <a:rPr lang="vi-VN" sz="3400" smtClean="0"/>
              <a:t>bindParam();</a:t>
            </a:r>
            <a:endParaRPr lang="vi-VN" sz="3400"/>
          </a:p>
          <a:p>
            <a:r>
              <a:rPr lang="vi-VN" sz="3400"/>
              <a:t>            if($stmt-&gt;execute())</a:t>
            </a:r>
          </a:p>
          <a:p>
            <a:r>
              <a:rPr lang="vi-VN" sz="3400"/>
              <a:t>            {</a:t>
            </a:r>
          </a:p>
          <a:p>
            <a:r>
              <a:rPr lang="vi-VN" sz="3400"/>
              <a:t>                if($stmt-&gt;rowCount() &gt; 0)</a:t>
            </a:r>
          </a:p>
          <a:p>
            <a:r>
              <a:rPr lang="vi-VN" sz="3400"/>
              <a:t>                {</a:t>
            </a:r>
          </a:p>
          <a:p>
            <a:r>
              <a:rPr lang="vi-VN" sz="3400"/>
              <a:t>                    $data = $stmt-&gt;fetch(PDO::FETCH_ASSOC);</a:t>
            </a:r>
          </a:p>
          <a:p>
            <a:r>
              <a:rPr lang="vi-VN" sz="3400"/>
              <a:t>                }</a:t>
            </a:r>
          </a:p>
          <a:p>
            <a:r>
              <a:rPr lang="vi-VN" sz="3400"/>
              <a:t>                $stmt-&gt;closeCursor();</a:t>
            </a:r>
          </a:p>
          <a:p>
            <a:r>
              <a:rPr lang="vi-VN" sz="3400"/>
              <a:t>            }</a:t>
            </a:r>
          </a:p>
          <a:p>
            <a:r>
              <a:rPr lang="vi-VN" sz="3400"/>
              <a:t>        }</a:t>
            </a:r>
            <a:r>
              <a:rPr lang="vi-VN" sz="2900"/>
              <a:t/>
            </a:r>
            <a:br>
              <a:rPr lang="vi-VN" sz="2900"/>
            </a:br>
            <a:r>
              <a:rPr lang="vi-VN" sz="2900" smtClean="0"/>
              <a:t> </a:t>
            </a:r>
          </a:p>
          <a:p>
            <a:endParaRPr lang="vi-VN"/>
          </a:p>
        </p:txBody>
      </p:sp>
    </p:spTree>
    <p:extLst>
      <p:ext uri="{BB962C8B-B14F-4D97-AF65-F5344CB8AC3E}">
        <p14:creationId xmlns:p14="http://schemas.microsoft.com/office/powerpoint/2010/main" val="282543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smtClean="0"/>
              <a:t>Cài</a:t>
            </a:r>
            <a:r>
              <a:rPr lang="en-US" smtClean="0"/>
              <a:t> </a:t>
            </a:r>
            <a:r>
              <a:rPr lang="en-US" err="1" smtClean="0"/>
              <a:t>máy</a:t>
            </a:r>
            <a:r>
              <a:rPr lang="en-US" smtClean="0"/>
              <a:t> </a:t>
            </a:r>
            <a:r>
              <a:rPr lang="en-US" err="1" smtClean="0"/>
              <a:t>chủ</a:t>
            </a:r>
            <a:r>
              <a:rPr lang="en-US" smtClean="0"/>
              <a:t> - server</a:t>
            </a:r>
            <a:endParaRPr lang="en-US"/>
          </a:p>
        </p:txBody>
      </p:sp>
      <p:sp>
        <p:nvSpPr>
          <p:cNvPr id="3" name="Content Placeholder 2"/>
          <p:cNvSpPr>
            <a:spLocks noGrp="1"/>
          </p:cNvSpPr>
          <p:nvPr>
            <p:ph idx="1"/>
          </p:nvPr>
        </p:nvSpPr>
        <p:spPr/>
        <p:txBody>
          <a:bodyPr/>
          <a:lstStyle/>
          <a:p>
            <a:r>
              <a:rPr lang="en-US" smtClean="0"/>
              <a:t>1/ </a:t>
            </a:r>
            <a:r>
              <a:rPr lang="en-US" err="1" smtClean="0"/>
              <a:t>Có</a:t>
            </a:r>
            <a:r>
              <a:rPr lang="en-US" smtClean="0"/>
              <a:t> </a:t>
            </a:r>
            <a:r>
              <a:rPr lang="en-US" err="1" smtClean="0"/>
              <a:t>thẻ</a:t>
            </a:r>
            <a:r>
              <a:rPr lang="en-US" smtClean="0"/>
              <a:t> </a:t>
            </a:r>
            <a:r>
              <a:rPr lang="en-US" err="1" smtClean="0"/>
              <a:t>cài</a:t>
            </a:r>
            <a:r>
              <a:rPr lang="en-US" smtClean="0"/>
              <a:t> </a:t>
            </a:r>
            <a:r>
              <a:rPr lang="en-US" err="1" smtClean="0"/>
              <a:t>riêng</a:t>
            </a:r>
            <a:r>
              <a:rPr lang="en-US" smtClean="0"/>
              <a:t> : Apache – PHP – </a:t>
            </a:r>
            <a:r>
              <a:rPr lang="en-US" err="1" smtClean="0"/>
              <a:t>MySql</a:t>
            </a:r>
            <a:endParaRPr lang="en-US" smtClean="0"/>
          </a:p>
          <a:p>
            <a:r>
              <a:rPr lang="en-US" smtClean="0"/>
              <a:t>2/ </a:t>
            </a:r>
            <a:r>
              <a:rPr lang="en-US" err="1" smtClean="0"/>
              <a:t>Cài</a:t>
            </a:r>
            <a:r>
              <a:rPr lang="en-US" smtClean="0"/>
              <a:t> </a:t>
            </a:r>
            <a:r>
              <a:rPr lang="en-US" err="1" smtClean="0"/>
              <a:t>các</a:t>
            </a:r>
            <a:r>
              <a:rPr lang="en-US" smtClean="0"/>
              <a:t> </a:t>
            </a:r>
            <a:r>
              <a:rPr lang="en-US" err="1" smtClean="0"/>
              <a:t>phần</a:t>
            </a:r>
            <a:r>
              <a:rPr lang="en-US" smtClean="0"/>
              <a:t> </a:t>
            </a:r>
            <a:r>
              <a:rPr lang="en-US" err="1" smtClean="0"/>
              <a:t>mềm</a:t>
            </a:r>
            <a:r>
              <a:rPr lang="en-US" smtClean="0"/>
              <a:t> </a:t>
            </a:r>
            <a:r>
              <a:rPr lang="en-US" err="1" smtClean="0"/>
              <a:t>tiện</a:t>
            </a:r>
            <a:r>
              <a:rPr lang="en-US" smtClean="0"/>
              <a:t> </a:t>
            </a:r>
            <a:r>
              <a:rPr lang="en-US" err="1" smtClean="0"/>
              <a:t>ích</a:t>
            </a:r>
            <a:r>
              <a:rPr lang="en-US" smtClean="0"/>
              <a:t> : </a:t>
            </a:r>
            <a:r>
              <a:rPr lang="en-US" err="1" smtClean="0"/>
              <a:t>xampp</a:t>
            </a:r>
            <a:r>
              <a:rPr lang="en-US" smtClean="0"/>
              <a:t>, </a:t>
            </a:r>
            <a:r>
              <a:rPr lang="en-US" err="1" smtClean="0"/>
              <a:t>wampp</a:t>
            </a:r>
            <a:r>
              <a:rPr lang="en-US" smtClean="0"/>
              <a:t>, vertigo….</a:t>
            </a:r>
          </a:p>
          <a:p>
            <a:pPr marL="0" indent="0">
              <a:buNone/>
            </a:pPr>
            <a:r>
              <a:rPr lang="en-US" smtClean="0"/>
              <a:t>=&gt;&gt; </a:t>
            </a:r>
            <a:r>
              <a:rPr lang="en-US" err="1" smtClean="0"/>
              <a:t>Khuyên</a:t>
            </a:r>
            <a:r>
              <a:rPr lang="en-US" smtClean="0"/>
              <a:t> </a:t>
            </a:r>
            <a:r>
              <a:rPr lang="en-US" err="1" smtClean="0"/>
              <a:t>cài</a:t>
            </a:r>
            <a:r>
              <a:rPr lang="en-US" smtClean="0"/>
              <a:t> </a:t>
            </a:r>
            <a:r>
              <a:rPr lang="en-US" err="1" smtClean="0"/>
              <a:t>xampp</a:t>
            </a:r>
            <a:r>
              <a:rPr lang="en-US" smtClean="0"/>
              <a:t> </a:t>
            </a:r>
            <a:r>
              <a:rPr lang="en-US" err="1" smtClean="0"/>
              <a:t>hoặc</a:t>
            </a:r>
            <a:r>
              <a:rPr lang="en-US" smtClean="0"/>
              <a:t> </a:t>
            </a:r>
            <a:r>
              <a:rPr lang="en-US" err="1" smtClean="0"/>
              <a:t>cài</a:t>
            </a:r>
            <a:r>
              <a:rPr lang="en-US" smtClean="0"/>
              <a:t> </a:t>
            </a:r>
            <a:r>
              <a:rPr lang="en-US" err="1" smtClean="0"/>
              <a:t>riêng</a:t>
            </a:r>
            <a:r>
              <a:rPr lang="en-US" smtClean="0"/>
              <a:t>. </a:t>
            </a:r>
            <a:r>
              <a:rPr lang="en-US" err="1" smtClean="0"/>
              <a:t>Config</a:t>
            </a:r>
            <a:r>
              <a:rPr lang="en-US" smtClean="0"/>
              <a:t> </a:t>
            </a:r>
            <a:r>
              <a:rPr lang="en-US" err="1" smtClean="0"/>
              <a:t>các</a:t>
            </a:r>
            <a:r>
              <a:rPr lang="en-US" smtClean="0"/>
              <a:t> </a:t>
            </a:r>
            <a:r>
              <a:rPr lang="en-US" err="1" smtClean="0"/>
              <a:t>phần</a:t>
            </a:r>
            <a:r>
              <a:rPr lang="en-US" smtClean="0"/>
              <a:t> </a:t>
            </a:r>
            <a:r>
              <a:rPr lang="en-US" err="1" smtClean="0"/>
              <a:t>đơn</a:t>
            </a:r>
            <a:r>
              <a:rPr lang="en-US" smtClean="0"/>
              <a:t> </a:t>
            </a:r>
            <a:r>
              <a:rPr lang="en-US" err="1" smtClean="0"/>
              <a:t>giản</a:t>
            </a:r>
            <a:r>
              <a:rPr lang="en-US" smtClean="0"/>
              <a:t> !</a:t>
            </a:r>
            <a:endParaRPr lang="en-US"/>
          </a:p>
        </p:txBody>
      </p:sp>
    </p:spTree>
    <p:extLst>
      <p:ext uri="{BB962C8B-B14F-4D97-AF65-F5344CB8AC3E}">
        <p14:creationId xmlns:p14="http://schemas.microsoft.com/office/powerpoint/2010/main" val="270583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err="1" smtClean="0"/>
              <a:t>Khai</a:t>
            </a:r>
            <a:r>
              <a:rPr lang="en-US" smtClean="0"/>
              <a:t> </a:t>
            </a:r>
            <a:r>
              <a:rPr lang="en-US" err="1" smtClean="0"/>
              <a:t>báo</a:t>
            </a:r>
            <a:r>
              <a:rPr lang="en-US" smtClean="0"/>
              <a:t> </a:t>
            </a:r>
            <a:r>
              <a:rPr lang="en-US" err="1" smtClean="0"/>
              <a:t>biến</a:t>
            </a:r>
            <a:r>
              <a:rPr lang="en-US" smtClean="0"/>
              <a:t> </a:t>
            </a:r>
            <a:r>
              <a:rPr lang="en-US" err="1" smtClean="0"/>
              <a:t>và</a:t>
            </a:r>
            <a:r>
              <a:rPr lang="en-US" smtClean="0"/>
              <a:t> </a:t>
            </a:r>
            <a:r>
              <a:rPr lang="en-US" err="1" smtClean="0"/>
              <a:t>hằng</a:t>
            </a:r>
            <a:r>
              <a:rPr lang="en-US" smtClean="0"/>
              <a:t> </a:t>
            </a:r>
            <a:r>
              <a:rPr lang="en-US" err="1" smtClean="0"/>
              <a:t>số</a:t>
            </a:r>
            <a:endParaRPr lang="en-US"/>
          </a:p>
        </p:txBody>
      </p:sp>
      <p:sp>
        <p:nvSpPr>
          <p:cNvPr id="3" name="Content Placeholder 2"/>
          <p:cNvSpPr>
            <a:spLocks noGrp="1"/>
          </p:cNvSpPr>
          <p:nvPr>
            <p:ph idx="1"/>
          </p:nvPr>
        </p:nvSpPr>
        <p:spPr/>
        <p:txBody>
          <a:bodyPr/>
          <a:lstStyle/>
          <a:p>
            <a:r>
              <a:rPr lang="en-US" smtClean="0"/>
              <a:t>1/ </a:t>
            </a:r>
            <a:r>
              <a:rPr lang="en-US" err="1" smtClean="0"/>
              <a:t>Khai</a:t>
            </a:r>
            <a:r>
              <a:rPr lang="en-US" smtClean="0"/>
              <a:t> </a:t>
            </a:r>
            <a:r>
              <a:rPr lang="en-US" err="1" smtClean="0"/>
              <a:t>báo</a:t>
            </a:r>
            <a:r>
              <a:rPr lang="en-US" smtClean="0"/>
              <a:t> </a:t>
            </a:r>
            <a:r>
              <a:rPr lang="en-US" err="1" smtClean="0"/>
              <a:t>biến</a:t>
            </a:r>
            <a:r>
              <a:rPr lang="en-US" smtClean="0"/>
              <a:t> : </a:t>
            </a:r>
          </a:p>
          <a:p>
            <a:r>
              <a:rPr lang="vi-VN" sz="1800" smtClean="0"/>
              <a:t>Biến </a:t>
            </a:r>
            <a:r>
              <a:rPr lang="vi-VN" sz="1800"/>
              <a:t>là một định danh, nó dùng để lưu trữ các giá trị và nó có thể dùng phép gán để thay đổi giá trị. Cú pháp của biến bắt đầu bằng dấu đô la $ và tiếp theo là các chữ, số, dấu gạch dưới. Ký tự đầu tiên của tên biến phải là chữ hoặc là dấu gạch dưới, không được là số</a:t>
            </a:r>
            <a:r>
              <a:rPr lang="vi-VN" sz="1800" smtClean="0"/>
              <a:t>.</a:t>
            </a:r>
            <a:endParaRPr lang="en-US" sz="1800" smtClean="0"/>
          </a:p>
          <a:p>
            <a:r>
              <a:rPr lang="vi-VN" sz="1800"/>
              <a:t>PHP là một ngôn ngữ có phân biệt chữ hoa chữ </a:t>
            </a:r>
            <a:r>
              <a:rPr lang="vi-VN" sz="1800" smtClean="0"/>
              <a:t>thườn</a:t>
            </a:r>
            <a:r>
              <a:rPr lang="en-US" sz="1800" smtClean="0"/>
              <a:t>g, </a:t>
            </a:r>
            <a:r>
              <a:rPr lang="en-US" sz="1800" err="1" smtClean="0">
                <a:latin typeface="Times New Roman" panose="02020603050405020304" pitchFamily="18" charset="0"/>
                <a:cs typeface="Times New Roman" panose="02020603050405020304" pitchFamily="18" charset="0"/>
              </a:rPr>
              <a:t>nên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biến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cũng</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phân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biệt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chữ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hoa</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và</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chữ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thường</a:t>
            </a:r>
            <a:r>
              <a:rPr lang="en-US" sz="1800" smtClean="0">
                <a:latin typeface="Times New Roman" panose="02020603050405020304" pitchFamily="18" charset="0"/>
                <a:cs typeface="Times New Roman" panose="02020603050405020304" pitchFamily="18" charset="0"/>
              </a:rPr>
              <a:t> . </a:t>
            </a:r>
            <a:r>
              <a:rPr lang="en-US" sz="1800" err="1" smtClean="0">
                <a:latin typeface="Times New Roman" panose="02020603050405020304" pitchFamily="18" charset="0"/>
                <a:cs typeface="Times New Roman" panose="02020603050405020304" pitchFamily="18" charset="0"/>
              </a:rPr>
              <a:t>Ví</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dụ</a:t>
            </a:r>
            <a:r>
              <a:rPr lang="en-US" sz="1800" smtClean="0">
                <a:latin typeface="Times New Roman" panose="02020603050405020304" pitchFamily="18" charset="0"/>
                <a:cs typeface="Times New Roman" panose="02020603050405020304" pitchFamily="18" charset="0"/>
              </a:rPr>
              <a:t> : $</a:t>
            </a:r>
            <a:r>
              <a:rPr lang="en-US" sz="1800" err="1" smtClean="0">
                <a:latin typeface="Times New Roman" panose="02020603050405020304" pitchFamily="18" charset="0"/>
                <a:cs typeface="Times New Roman" panose="02020603050405020304" pitchFamily="18" charset="0"/>
              </a:rPr>
              <a:t>sinhvien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khác</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sinhVien</a:t>
            </a:r>
            <a:r>
              <a:rPr lang="en-US" sz="1800" smtClean="0">
                <a:latin typeface="Times New Roman" panose="02020603050405020304" pitchFamily="18" charset="0"/>
                <a:cs typeface="Times New Roman" panose="02020603050405020304" pitchFamily="18" charset="0"/>
              </a:rPr>
              <a:t>.</a:t>
            </a:r>
          </a:p>
          <a:p>
            <a:r>
              <a:rPr lang="en-US" sz="1800" err="1" smtClean="0">
                <a:latin typeface="Times New Roman" panose="02020603050405020304" pitchFamily="18" charset="0"/>
                <a:cs typeface="Times New Roman" panose="02020603050405020304" pitchFamily="18" charset="0"/>
              </a:rPr>
              <a:t>Sự</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khác</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biệt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giữa</a:t>
            </a:r>
            <a:r>
              <a:rPr lang="en-US" sz="1800" smtClean="0">
                <a:latin typeface="Times New Roman" panose="02020603050405020304" pitchFamily="18" charset="0"/>
                <a:cs typeface="Times New Roman" panose="02020603050405020304" pitchFamily="18" charset="0"/>
              </a:rPr>
              <a:t> $a </a:t>
            </a:r>
            <a:r>
              <a:rPr lang="en-US" sz="1800" err="1" smtClean="0">
                <a:latin typeface="Times New Roman" panose="02020603050405020304" pitchFamily="18" charset="0"/>
                <a:cs typeface="Times New Roman" panose="02020603050405020304" pitchFamily="18" charset="0"/>
              </a:rPr>
              <a:t>và</a:t>
            </a:r>
            <a:r>
              <a:rPr lang="en-US" sz="1800" smtClean="0">
                <a:latin typeface="Times New Roman" panose="02020603050405020304" pitchFamily="18" charset="0"/>
                <a:cs typeface="Times New Roman" panose="02020603050405020304" pitchFamily="18" charset="0"/>
              </a:rPr>
              <a:t> $$a.</a:t>
            </a:r>
          </a:p>
          <a:p>
            <a:r>
              <a:rPr lang="en-US" sz="1800" err="1" smtClean="0">
                <a:latin typeface="Times New Roman" panose="02020603050405020304" pitchFamily="18" charset="0"/>
                <a:cs typeface="Times New Roman" panose="02020603050405020304" pitchFamily="18" charset="0"/>
              </a:rPr>
              <a:t>Ví</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dụ</a:t>
            </a:r>
            <a:r>
              <a:rPr lang="en-US" sz="1800" smtClean="0">
                <a:latin typeface="Times New Roman" panose="02020603050405020304" pitchFamily="18" charset="0"/>
                <a:cs typeface="Times New Roman" panose="02020603050405020304" pitchFamily="18" charset="0"/>
              </a:rPr>
              <a:t> : $test = “hello word”; $a = “test”; $$a </a:t>
            </a:r>
            <a:r>
              <a:rPr lang="en-US" sz="1800" err="1" smtClean="0">
                <a:latin typeface="Times New Roman" panose="02020603050405020304" pitchFamily="18" charset="0"/>
                <a:cs typeface="Times New Roman" panose="02020603050405020304" pitchFamily="18" charset="0"/>
              </a:rPr>
              <a:t>sẽ</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có</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giá</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trị</a:t>
            </a:r>
            <a:r>
              <a:rPr lang="en-US" sz="1800" smtClean="0">
                <a:latin typeface="Times New Roman" panose="02020603050405020304" pitchFamily="18" charset="0"/>
                <a:cs typeface="Times New Roman" panose="02020603050405020304" pitchFamily="18" charset="0"/>
              </a:rPr>
              <a:t> ????</a:t>
            </a:r>
          </a:p>
          <a:p>
            <a:pPr lvl="0">
              <a:buClr>
                <a:srgbClr val="0BD0D9"/>
              </a:buClr>
            </a:pPr>
            <a:r>
              <a:rPr lang="en-US" sz="1800" smtClean="0">
                <a:latin typeface="Times New Roman" panose="02020603050405020304" pitchFamily="18" charset="0"/>
                <a:cs typeface="Times New Roman" panose="02020603050405020304" pitchFamily="18" charset="0"/>
              </a:rPr>
              <a:t>2/ </a:t>
            </a:r>
            <a:r>
              <a:rPr lang="en-US" err="1" smtClean="0">
                <a:solidFill>
                  <a:prstClr val="black"/>
                </a:solidFill>
              </a:rPr>
              <a:t>khai</a:t>
            </a:r>
            <a:r>
              <a:rPr lang="en-US" smtClean="0">
                <a:solidFill>
                  <a:prstClr val="black"/>
                </a:solidFill>
              </a:rPr>
              <a:t> </a:t>
            </a:r>
            <a:r>
              <a:rPr lang="en-US" err="1" smtClean="0">
                <a:solidFill>
                  <a:prstClr val="black"/>
                </a:solidFill>
              </a:rPr>
              <a:t>báo</a:t>
            </a:r>
            <a:r>
              <a:rPr lang="en-US" smtClean="0">
                <a:solidFill>
                  <a:prstClr val="black"/>
                </a:solidFill>
              </a:rPr>
              <a:t> </a:t>
            </a:r>
            <a:r>
              <a:rPr lang="en-US" err="1" smtClean="0">
                <a:solidFill>
                  <a:prstClr val="black"/>
                </a:solidFill>
              </a:rPr>
              <a:t>hằng</a:t>
            </a:r>
            <a:r>
              <a:rPr lang="en-US" smtClean="0">
                <a:solidFill>
                  <a:prstClr val="black"/>
                </a:solidFill>
              </a:rPr>
              <a:t> </a:t>
            </a:r>
            <a:r>
              <a:rPr lang="en-US" err="1" smtClean="0">
                <a:solidFill>
                  <a:prstClr val="black"/>
                </a:solidFill>
              </a:rPr>
              <a:t>số</a:t>
            </a:r>
            <a:r>
              <a:rPr lang="en-US" smtClean="0">
                <a:solidFill>
                  <a:prstClr val="black"/>
                </a:solidFill>
              </a:rPr>
              <a:t> </a:t>
            </a:r>
            <a:r>
              <a:rPr lang="en-US">
                <a:solidFill>
                  <a:prstClr val="black"/>
                </a:solidFill>
              </a:rPr>
              <a:t>: </a:t>
            </a:r>
            <a:endParaRPr lang="en-US" smtClean="0">
              <a:solidFill>
                <a:prstClr val="black"/>
              </a:solidFill>
            </a:endParaRPr>
          </a:p>
          <a:p>
            <a:pPr lvl="0">
              <a:buClr>
                <a:srgbClr val="0BD0D9"/>
              </a:buClr>
            </a:pP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Cú</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pháp</a:t>
            </a:r>
            <a:r>
              <a:rPr lang="en-US" sz="1800" smtClean="0">
                <a:solidFill>
                  <a:prstClr val="black"/>
                </a:solidFill>
                <a:latin typeface="Times New Roman" panose="02020603050405020304" pitchFamily="18" charset="0"/>
                <a:cs typeface="Times New Roman" panose="02020603050405020304" pitchFamily="18" charset="0"/>
              </a:rPr>
              <a:t> : define(“TEN_HS”, “</a:t>
            </a:r>
            <a:r>
              <a:rPr lang="en-US" sz="1800" err="1" smtClean="0">
                <a:solidFill>
                  <a:prstClr val="black"/>
                </a:solidFill>
                <a:latin typeface="Times New Roman" panose="02020603050405020304" pitchFamily="18" charset="0"/>
                <a:cs typeface="Times New Roman" panose="02020603050405020304" pitchFamily="18" charset="0"/>
              </a:rPr>
              <a:t>gia_tri_can_gan</a:t>
            </a:r>
            <a:r>
              <a:rPr lang="en-US" sz="1800" smtClean="0">
                <a:solidFill>
                  <a:prstClr val="black"/>
                </a:solidFill>
                <a:latin typeface="Times New Roman" panose="02020603050405020304" pitchFamily="18" charset="0"/>
                <a:cs typeface="Times New Roman" panose="02020603050405020304" pitchFamily="18" charset="0"/>
              </a:rPr>
              <a:t>”);</a:t>
            </a:r>
          </a:p>
          <a:p>
            <a:pPr lvl="0">
              <a:buClr>
                <a:srgbClr val="0BD0D9"/>
              </a:buClr>
            </a:pPr>
            <a:r>
              <a:rPr lang="en-US" sz="1800" smtClean="0">
                <a:solidFill>
                  <a:prstClr val="black"/>
                </a:solidFill>
                <a:latin typeface="Times New Roman" panose="02020603050405020304" pitchFamily="18" charset="0"/>
                <a:cs typeface="Times New Roman" panose="02020603050405020304" pitchFamily="18" charset="0"/>
              </a:rPr>
              <a:t>+)TEN_HS : </a:t>
            </a:r>
            <a:r>
              <a:rPr lang="en-US" sz="1800" err="1" smtClean="0">
                <a:solidFill>
                  <a:prstClr val="black"/>
                </a:solidFill>
                <a:latin typeface="Times New Roman" panose="02020603050405020304" pitchFamily="18" charset="0"/>
                <a:cs typeface="Times New Roman" panose="02020603050405020304" pitchFamily="18" charset="0"/>
              </a:rPr>
              <a:t>viết</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hoa</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và</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mỗi</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từ</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các</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nhau</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bằng</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dấu</a:t>
            </a:r>
            <a:r>
              <a:rPr lang="en-US" sz="1800" smtClean="0">
                <a:solidFill>
                  <a:prstClr val="black"/>
                </a:solidFill>
                <a:latin typeface="Times New Roman" panose="02020603050405020304" pitchFamily="18" charset="0"/>
                <a:cs typeface="Times New Roman" panose="02020603050405020304" pitchFamily="18" charset="0"/>
              </a:rPr>
              <a:t> “_”</a:t>
            </a:r>
            <a:endParaRPr lang="en-US" sz="1800">
              <a:solidFill>
                <a:prstClr val="black"/>
              </a:solidFill>
              <a:latin typeface="Times New Roman" panose="02020603050405020304" pitchFamily="18" charset="0"/>
              <a:cs typeface="Times New Roman" panose="02020603050405020304" pitchFamily="18" charset="0"/>
            </a:endParaRPr>
          </a:p>
          <a:p>
            <a:endParaRPr lang="en-US" sz="1800" smtClean="0"/>
          </a:p>
          <a:p>
            <a:endParaRPr lang="en-US" sz="1800" smtClean="0"/>
          </a:p>
          <a:p>
            <a:endParaRPr lang="en-US"/>
          </a:p>
        </p:txBody>
      </p:sp>
    </p:spTree>
    <p:extLst>
      <p:ext uri="{BB962C8B-B14F-4D97-AF65-F5344CB8AC3E}">
        <p14:creationId xmlns:p14="http://schemas.microsoft.com/office/powerpoint/2010/main" val="3077494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5240</TotalTime>
  <Words>4403</Words>
  <Application>Microsoft Office PowerPoint</Application>
  <PresentationFormat>On-screen Show (4:3)</PresentationFormat>
  <Paragraphs>804</Paragraphs>
  <Slides>72</Slides>
  <Notes>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Flow</vt:lpstr>
      <vt:lpstr>Lập trình PHP</vt:lpstr>
      <vt:lpstr>PHP là gì ?</vt:lpstr>
      <vt:lpstr>Ưu điểm của PHP</vt:lpstr>
      <vt:lpstr>Ưu điểm của PHP(tiếp)</vt:lpstr>
      <vt:lpstr>Ưu điểm PHP(tiếp)</vt:lpstr>
      <vt:lpstr>Ưu điểm của PHP.(tiếp)</vt:lpstr>
      <vt:lpstr>Nhược điểm của PHP</vt:lpstr>
      <vt:lpstr>Cài máy chủ - server</vt:lpstr>
      <vt:lpstr>Khai báo biến và hằng số</vt:lpstr>
      <vt:lpstr>Các kiểu dữ liệu trong php</vt:lpstr>
      <vt:lpstr>Các hàm xử lý về biến</vt:lpstr>
      <vt:lpstr>Toán tử và biểu thức trong php</vt:lpstr>
      <vt:lpstr>Biểu thức cơ bản PHP</vt:lpstr>
      <vt:lpstr>Hàm trong PHP (Hàm tự định nghĩa)</vt:lpstr>
      <vt:lpstr>Hàm trong PHP(tiếp)</vt:lpstr>
      <vt:lpstr>Hàm trong PHP(tiếp)</vt:lpstr>
      <vt:lpstr>Hàm trong php (tiếp)</vt:lpstr>
      <vt:lpstr>Hàm trong php (tiếp)</vt:lpstr>
      <vt:lpstr>Hàm trong php(tiếp)</vt:lpstr>
      <vt:lpstr>Hàm trong php(tiếp)</vt:lpstr>
      <vt:lpstr>Tiếp</vt:lpstr>
      <vt:lpstr>Tiếp</vt:lpstr>
      <vt:lpstr>Chuỗi và xử lý chuỗi trong php</vt:lpstr>
      <vt:lpstr>Các hàm xử lý chuỗi php</vt:lpstr>
      <vt:lpstr>Các hàm xử lý chuỗi (tiếp)</vt:lpstr>
      <vt:lpstr>Mảng trong PHP</vt:lpstr>
      <vt:lpstr>Các hàm xử lý mảng</vt:lpstr>
      <vt:lpstr>Tiếp</vt:lpstr>
      <vt:lpstr>Tiếp</vt:lpstr>
      <vt:lpstr>Tiếp</vt:lpstr>
      <vt:lpstr>Tiếp</vt:lpstr>
      <vt:lpstr>Các hàm xử lý file trong php</vt:lpstr>
      <vt:lpstr>Tiếp</vt:lpstr>
      <vt:lpstr>Tiếp</vt:lpstr>
      <vt:lpstr>Tiếp</vt:lpstr>
      <vt:lpstr>Tiếp</vt:lpstr>
      <vt:lpstr>Phương thức GET và POST</vt:lpstr>
      <vt:lpstr>Tiếp</vt:lpstr>
      <vt:lpstr>Tiếp</vt:lpstr>
      <vt:lpstr>Một số hàm tiện ích</vt:lpstr>
      <vt:lpstr>Tiếp</vt:lpstr>
      <vt:lpstr>Tiếp</vt:lpstr>
      <vt:lpstr>Tiếp</vt:lpstr>
      <vt:lpstr>Tiếp</vt:lpstr>
      <vt:lpstr>Upload file lên server</vt:lpstr>
      <vt:lpstr>Session và cookie</vt:lpstr>
      <vt:lpstr>Tiếp</vt:lpstr>
      <vt:lpstr>Tiếp</vt:lpstr>
      <vt:lpstr>Tiếp</vt:lpstr>
      <vt:lpstr>Các khái niệm về session</vt:lpstr>
      <vt:lpstr>Tiếp</vt:lpstr>
      <vt:lpstr>Send mail PHP</vt:lpstr>
      <vt:lpstr>Send mail php (tiếp)</vt:lpstr>
      <vt:lpstr>Send mail php (tiếp)</vt:lpstr>
      <vt:lpstr>Xử lý ngày tháng php</vt:lpstr>
      <vt:lpstr>Biểu thức chính quy</vt:lpstr>
      <vt:lpstr>Tiếp</vt:lpstr>
      <vt:lpstr>Các quy tắc Regular Expression căn bản</vt:lpstr>
      <vt:lpstr>Tiếp</vt:lpstr>
      <vt:lpstr>Tiếp</vt:lpstr>
      <vt:lpstr>Tiếp</vt:lpstr>
      <vt:lpstr>PHP &amp; MySQL</vt:lpstr>
      <vt:lpstr>Các kiểu dữ liệu MySQL</vt:lpstr>
      <vt:lpstr>Tiếp</vt:lpstr>
      <vt:lpstr>Tiếp</vt:lpstr>
      <vt:lpstr>Quan hệ dữ liệu</vt:lpstr>
      <vt:lpstr>Làm quen với PHPmyAdmin MySQL</vt:lpstr>
      <vt:lpstr>Các câu lệnh cơ bản trong Mysql</vt:lpstr>
      <vt:lpstr>Tiếp</vt:lpstr>
      <vt:lpstr>Tiếp</vt:lpstr>
      <vt:lpstr>PHP &amp; MySQL</vt:lpstr>
      <vt:lpstr>Chống sqlinjection với PDO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PHP</dc:title>
  <dc:creator>MT662</dc:creator>
  <cp:lastModifiedBy>long</cp:lastModifiedBy>
  <cp:revision>653</cp:revision>
  <dcterms:created xsi:type="dcterms:W3CDTF">2016-08-17T08:40:49Z</dcterms:created>
  <dcterms:modified xsi:type="dcterms:W3CDTF">2016-11-26T10:12:43Z</dcterms:modified>
</cp:coreProperties>
</file>