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59" r:id="rId4"/>
    <p:sldId id="260" r:id="rId5"/>
    <p:sldId id="261" r:id="rId6"/>
    <p:sldId id="262" r:id="rId7"/>
    <p:sldId id="264" r:id="rId8"/>
    <p:sldId id="265" r:id="rId9"/>
    <p:sldId id="266" r:id="rId10"/>
    <p:sldId id="263" r:id="rId11"/>
    <p:sldId id="267" r:id="rId12"/>
    <p:sldId id="268" r:id="rId13"/>
    <p:sldId id="283" r:id="rId14"/>
    <p:sldId id="269" r:id="rId15"/>
    <p:sldId id="270" r:id="rId16"/>
    <p:sldId id="271" r:id="rId17"/>
    <p:sldId id="272" r:id="rId18"/>
    <p:sldId id="273" r:id="rId19"/>
    <p:sldId id="275" r:id="rId20"/>
    <p:sldId id="276" r:id="rId21"/>
    <p:sldId id="277" r:id="rId22"/>
    <p:sldId id="278" r:id="rId23"/>
    <p:sldId id="280" r:id="rId24"/>
    <p:sldId id="274" r:id="rId25"/>
    <p:sldId id="279" r:id="rId26"/>
    <p:sldId id="281" r:id="rId27"/>
    <p:sldId id="286" r:id="rId28"/>
    <p:sldId id="282" r:id="rId29"/>
    <p:sldId id="284" r:id="rId30"/>
    <p:sldId id="285"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74" y="-4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D1386-1DC1-4AB4-A31C-29CB486EA3D2}" type="datetimeFigureOut">
              <a:rPr lang="en-US" smtClean="0"/>
              <a:t>9/10/2016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C7AF8-B547-40A5-8B65-28DE6025E52C}" type="slidenum">
              <a:rPr lang="en-US" smtClean="0"/>
              <a:t>‹#›</a:t>
            </a:fld>
            <a:endParaRPr lang="en-US"/>
          </a:p>
        </p:txBody>
      </p:sp>
    </p:spTree>
    <p:extLst>
      <p:ext uri="{BB962C8B-B14F-4D97-AF65-F5344CB8AC3E}">
        <p14:creationId xmlns:p14="http://schemas.microsoft.com/office/powerpoint/2010/main" val="3070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BC7AF8-B547-40A5-8B65-28DE6025E52C}" type="slidenum">
              <a:rPr lang="en-US" smtClean="0"/>
              <a:t>35</a:t>
            </a:fld>
            <a:endParaRPr lang="en-US"/>
          </a:p>
        </p:txBody>
      </p:sp>
    </p:spTree>
    <p:extLst>
      <p:ext uri="{BB962C8B-B14F-4D97-AF65-F5344CB8AC3E}">
        <p14:creationId xmlns:p14="http://schemas.microsoft.com/office/powerpoint/2010/main" val="223390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DDE64D-CE82-4DE9-A4DF-E17F1FEF4C47}"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DE64D-CE82-4DE9-A4DF-E17F1FEF4C47}"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ADDE64D-CE82-4DE9-A4DF-E17F1FEF4C47}"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DE64D-CE82-4DE9-A4DF-E17F1FEF4C47}"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DE64D-CE82-4DE9-A4DF-E17F1FEF4C47}"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DDE64D-CE82-4DE9-A4DF-E17F1FEF4C47}"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DDE64D-CE82-4DE9-A4DF-E17F1FEF4C47}" type="datetimeFigureOut">
              <a:rPr lang="en-US" smtClean="0"/>
              <a:t>9/10/2016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DE64D-CE82-4DE9-A4DF-E17F1FEF4C47}" type="datetimeFigureOut">
              <a:rPr lang="en-US" smtClean="0"/>
              <a:t>9/10/2016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ADDE64D-CE82-4DE9-A4DF-E17F1FEF4C47}" type="datetimeFigureOut">
              <a:rPr lang="en-US" smtClean="0"/>
              <a:t>9/10/2016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DDE64D-CE82-4DE9-A4DF-E17F1FEF4C47}"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DE64D-CE82-4DE9-A4DF-E17F1FEF4C47}"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ADDE64D-CE82-4DE9-A4DF-E17F1FEF4C47}" type="datetimeFigureOut">
              <a:rPr lang="en-US" smtClean="0"/>
              <a:t>9/10/2016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793D719-2C4E-472C-948F-19953BFF938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cwebchuan.com/reference/cssSection/example/ex_overflow.php#pr02" TargetMode="External"/><Relationship Id="rId2" Type="http://schemas.openxmlformats.org/officeDocument/2006/relationships/hyperlink" Target="http://hocwebchuan.com/reference/cssSection/example/ex_overflow.php#pr01" TargetMode="External"/><Relationship Id="rId1" Type="http://schemas.openxmlformats.org/officeDocument/2006/relationships/slideLayout" Target="../slideLayouts/slideLayout2.xml"/><Relationship Id="rId5" Type="http://schemas.openxmlformats.org/officeDocument/2006/relationships/hyperlink" Target="http://hocwebchuan.com/reference/cssSection/example/ex_overflow.php#pr04" TargetMode="External"/><Relationship Id="rId4" Type="http://schemas.openxmlformats.org/officeDocument/2006/relationships/hyperlink" Target="http://hocwebchuan.com/reference/cssSection/example/ex_overflow.php#pr0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hocwebchuan.com/reference/cssSection/css3/example/ex_bdr_image_css3.php#anchor17"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vi-VN" b="1" dirty="0" smtClean="0"/>
              <a:t>CSS </a:t>
            </a:r>
            <a:r>
              <a:rPr lang="vi-VN" b="1" dirty="0"/>
              <a:t>là</a:t>
            </a:r>
            <a:r>
              <a:rPr lang="vi-VN" dirty="0"/>
              <a:t> chữ viết tắt của </a:t>
            </a:r>
            <a:r>
              <a:rPr lang="vi-VN" b="1" dirty="0"/>
              <a:t>Cascading Style Sheets</a:t>
            </a:r>
            <a:r>
              <a:rPr lang="vi-VN" dirty="0"/>
              <a:t>, nó </a:t>
            </a:r>
            <a:r>
              <a:rPr lang="vi-VN" b="1" dirty="0"/>
              <a:t>là</a:t>
            </a:r>
            <a:r>
              <a:rPr lang="vi-VN" dirty="0"/>
              <a:t> một ngôn ngữ được sử dụng để tìm và định dạng lại các phần tử được tạo ra bởi các ngôn ngữ đánh dấu (ví dụ như HTML).</a:t>
            </a:r>
            <a:endParaRPr lang="en-US" dirty="0"/>
          </a:p>
        </p:txBody>
      </p:sp>
      <p:sp>
        <p:nvSpPr>
          <p:cNvPr id="3" name="Title 2"/>
          <p:cNvSpPr>
            <a:spLocks noGrp="1"/>
          </p:cNvSpPr>
          <p:nvPr>
            <p:ph type="title"/>
          </p:nvPr>
        </p:nvSpPr>
        <p:spPr/>
        <p:txBody>
          <a:bodyPr/>
          <a:lstStyle/>
          <a:p>
            <a:r>
              <a:rPr lang="en-US" dirty="0" smtClean="0"/>
              <a:t>CSS </a:t>
            </a:r>
            <a:r>
              <a:rPr lang="en-US" dirty="0" err="1" smtClean="0"/>
              <a:t>là</a:t>
            </a:r>
            <a:r>
              <a:rPr lang="en-US" dirty="0" smtClean="0"/>
              <a:t> </a:t>
            </a:r>
            <a:r>
              <a:rPr lang="en-US" dirty="0" err="1" smtClean="0"/>
              <a:t>gì</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37" y="3429000"/>
            <a:ext cx="7015163" cy="2667000"/>
          </a:xfrm>
          <a:prstGeom prst="rect">
            <a:avLst/>
          </a:prstGeom>
        </p:spPr>
      </p:pic>
    </p:spTree>
    <p:extLst>
      <p:ext uri="{BB962C8B-B14F-4D97-AF65-F5344CB8AC3E}">
        <p14:creationId xmlns:p14="http://schemas.microsoft.com/office/powerpoint/2010/main" val="989260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610599" cy="3916363"/>
          </a:xfrm>
        </p:spPr>
        <p:txBody>
          <a:bodyPr>
            <a:noAutofit/>
          </a:bodyPr>
          <a:lstStyle/>
          <a:p>
            <a:r>
              <a:rPr lang="en-US" sz="1800" b="1" dirty="0" smtClean="0">
                <a:latin typeface="Times New Roman" panose="02020603050405020304" pitchFamily="18" charset="0"/>
                <a:cs typeface="Times New Roman" panose="02020603050405020304" pitchFamily="18" charset="0"/>
              </a:rPr>
              <a:t>C/ Pseudo-elements </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Bổ sung một số hiệu ứng đặc biệt cho bộ chọn. </a:t>
            </a:r>
            <a:r>
              <a:rPr lang="vi-VN" sz="1800" dirty="0"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phép </a:t>
            </a:r>
            <a:r>
              <a:rPr lang="vi-VN" sz="1800" dirty="0">
                <a:latin typeface="Times New Roman" panose="02020603050405020304" pitchFamily="18" charset="0"/>
                <a:cs typeface="Times New Roman" panose="02020603050405020304" pitchFamily="18" charset="0"/>
              </a:rPr>
              <a:t>chọn và định dạng cho các phần </a:t>
            </a:r>
            <a:r>
              <a:rPr lang="vi-VN" sz="1800" b="1" i="1" dirty="0">
                <a:latin typeface="Times New Roman" panose="02020603050405020304" pitchFamily="18" charset="0"/>
                <a:cs typeface="Times New Roman" panose="02020603050405020304" pitchFamily="18" charset="0"/>
              </a:rPr>
              <a:t>văn bản đặc </a:t>
            </a:r>
            <a:r>
              <a:rPr lang="vi-VN" sz="1800" b="1" i="1" dirty="0" smtClean="0">
                <a:latin typeface="Times New Roman" panose="02020603050405020304" pitchFamily="18" charset="0"/>
                <a:cs typeface="Times New Roman" panose="02020603050405020304" pitchFamily="18" charset="0"/>
              </a:rPr>
              <a:t>biệt</a:t>
            </a:r>
            <a:r>
              <a:rPr lang="en-US" sz="1800" b="1" i="1"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trong </a:t>
            </a:r>
            <a:r>
              <a:rPr lang="vi-VN" sz="1800" dirty="0">
                <a:latin typeface="Times New Roman" panose="02020603050405020304" pitchFamily="18" charset="0"/>
                <a:cs typeface="Times New Roman" panose="02020603050405020304" pitchFamily="18" charset="0"/>
              </a:rPr>
              <a:t>tài </a:t>
            </a:r>
            <a:r>
              <a:rPr lang="vi-VN" sz="1800" dirty="0" smtClean="0">
                <a:latin typeface="Times New Roman" panose="02020603050405020304" pitchFamily="18" charset="0"/>
                <a:cs typeface="Times New Roman" panose="02020603050405020304" pitchFamily="18" charset="0"/>
              </a:rPr>
              <a:t>liệu</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b="1" dirty="0" err="1" smtClean="0">
                <a:latin typeface="Times New Roman" panose="02020603050405020304" pitchFamily="18" charset="0"/>
                <a:cs typeface="Times New Roman" panose="02020603050405020304" pitchFamily="18" charset="0"/>
              </a:rPr>
              <a:t>selector:pseudo-element</a:t>
            </a:r>
            <a:r>
              <a:rPr lang="en-US" sz="1800" b="1" dirty="0" smtClean="0">
                <a:latin typeface="Times New Roman" panose="02020603050405020304" pitchFamily="18" charset="0"/>
                <a:cs typeface="Times New Roman" panose="02020603050405020304" pitchFamily="18" charset="0"/>
              </a:rPr>
              <a:t>{property: value;} // CSS 2</a:t>
            </a:r>
          </a:p>
          <a:p>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selector</a:t>
            </a:r>
            <a:r>
              <a:rPr lang="en-US" sz="1800" b="1" dirty="0" smtClean="0">
                <a:latin typeface="Times New Roman" panose="02020603050405020304" pitchFamily="18" charset="0"/>
                <a:cs typeface="Times New Roman" panose="02020603050405020304" pitchFamily="18" charset="0"/>
              </a:rPr>
              <a:t>::pseudo-element{property</a:t>
            </a:r>
            <a:r>
              <a:rPr lang="en-US" sz="1800" b="1" dirty="0">
                <a:latin typeface="Times New Roman" panose="02020603050405020304" pitchFamily="18" charset="0"/>
                <a:cs typeface="Times New Roman" panose="02020603050405020304" pitchFamily="18" charset="0"/>
              </a:rPr>
              <a:t>: value;} // CSS </a:t>
            </a:r>
            <a:r>
              <a:rPr lang="en-US" sz="1800" b="1" dirty="0" smtClean="0">
                <a:latin typeface="Times New Roman" panose="02020603050405020304" pitchFamily="18" charset="0"/>
                <a:cs typeface="Times New Roman" panose="02020603050405020304" pitchFamily="18" charset="0"/>
              </a:rPr>
              <a:t>3</a:t>
            </a:r>
          </a:p>
          <a:p>
            <a:endParaRPr lang="en-US" sz="1800" b="1" dirty="0" smtClean="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::first-letter (:first-letter</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phần tử mô tả cho ký </a:t>
            </a:r>
            <a:r>
              <a:rPr lang="vi-VN" sz="1800" dirty="0" smtClean="0">
                <a:latin typeface="Times New Roman" panose="02020603050405020304" pitchFamily="18" charset="0"/>
                <a:cs typeface="Times New Roman" panose="02020603050405020304" pitchFamily="18" charset="0"/>
              </a:rPr>
              <a:t>tự</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đầu </a:t>
            </a:r>
            <a:r>
              <a:rPr lang="vi-VN" sz="1800" dirty="0">
                <a:latin typeface="Times New Roman" panose="02020603050405020304" pitchFamily="18" charset="0"/>
                <a:cs typeface="Times New Roman" panose="02020603050405020304" pitchFamily="18" charset="0"/>
              </a:rPr>
              <a:t>tiên của </a:t>
            </a:r>
            <a:r>
              <a:rPr lang="en-US" sz="1800" dirty="0" err="1" smtClean="0">
                <a:latin typeface="Times New Roman" panose="02020603050405020304" pitchFamily="18" charset="0"/>
                <a:cs typeface="Times New Roman" panose="02020603050405020304" pitchFamily="18" charset="0"/>
              </a:rPr>
              <a:t>đoạn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văn</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::first-line (:first-line</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Quy định định style cho dòng đầu </a:t>
            </a:r>
            <a:r>
              <a:rPr lang="vi-VN" sz="1800" dirty="0" smtClean="0">
                <a:latin typeface="Times New Roman" panose="02020603050405020304" pitchFamily="18" charset="0"/>
                <a:cs typeface="Times New Roman" panose="02020603050405020304" pitchFamily="18" charset="0"/>
              </a:rPr>
              <a:t>tiên</a:t>
            </a:r>
            <a:r>
              <a:rPr lang="en-US" sz="1800"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::after (:after</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Chèn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phía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phần</a:t>
            </a:r>
            <a:r>
              <a:rPr lang="en-US" sz="1800"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::before (:before</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Chèn nội dung phía trước nội dung của một thành </a:t>
            </a:r>
            <a:r>
              <a:rPr lang="vi-VN" sz="1800" dirty="0" smtClean="0">
                <a:latin typeface="Times New Roman" panose="02020603050405020304" pitchFamily="18" charset="0"/>
                <a:cs typeface="Times New Roman" panose="02020603050405020304" pitchFamily="18" charset="0"/>
              </a:rPr>
              <a:t>phần</a:t>
            </a:r>
            <a:r>
              <a:rPr lang="en-US" sz="1800"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selection (css3)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hiện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hiệu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css</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văn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được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chọn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bôi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đen</a:t>
            </a:r>
            <a:r>
              <a:rPr lang="en-US" sz="1800" dirty="0" smtClean="0">
                <a:latin typeface="Times New Roman" panose="02020603050405020304" pitchFamily="18" charset="0"/>
                <a:cs typeface="Times New Roman" panose="02020603050405020304" pitchFamily="18" charset="0"/>
              </a:rPr>
              <a:t> :D)</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a: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pPr marL="0" indent="0">
              <a:buNone/>
            </a:pPr>
            <a:r>
              <a:rPr lang="vi-VN" sz="1800" b="1" dirty="0">
                <a:latin typeface="Times New Roman" panose="02020603050405020304" pitchFamily="18" charset="0"/>
                <a:cs typeface="Times New Roman" panose="02020603050405020304" pitchFamily="18" charset="0"/>
              </a:rPr>
              <a:t/>
            </a: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selector CSS</a:t>
            </a:r>
            <a:endParaRPr lang="en-US" dirty="0"/>
          </a:p>
        </p:txBody>
      </p:sp>
    </p:spTree>
    <p:extLst>
      <p:ext uri="{BB962C8B-B14F-4D97-AF65-F5344CB8AC3E}">
        <p14:creationId xmlns:p14="http://schemas.microsoft.com/office/powerpoint/2010/main" val="1186309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057400"/>
            <a:ext cx="8763000" cy="4221163"/>
          </a:xfrm>
        </p:spPr>
      </p:pic>
      <p:sp>
        <p:nvSpPr>
          <p:cNvPr id="3" name="Title 2"/>
          <p:cNvSpPr>
            <a:spLocks noGrp="1"/>
          </p:cNvSpPr>
          <p:nvPr>
            <p:ph type="title"/>
          </p:nvPr>
        </p:nvSpPr>
        <p:spPr/>
        <p:txBody>
          <a:bodyPr/>
          <a:lstStyle/>
          <a:p>
            <a:r>
              <a:rPr lang="en-US" dirty="0" err="1" smtClean="0"/>
              <a:t>Đơn</a:t>
            </a:r>
            <a:r>
              <a:rPr lang="en-US" dirty="0" smtClean="0"/>
              <a:t> </a:t>
            </a:r>
            <a:r>
              <a:rPr lang="en-US" dirty="0" err="1" smtClean="0"/>
              <a:t>vị</a:t>
            </a:r>
            <a:r>
              <a:rPr lang="en-US" dirty="0" smtClean="0"/>
              <a:t> </a:t>
            </a:r>
            <a:r>
              <a:rPr lang="en-US" dirty="0" err="1" smtClean="0"/>
              <a:t>đo</a:t>
            </a:r>
            <a:r>
              <a:rPr lang="en-US" dirty="0" smtClean="0"/>
              <a:t> </a:t>
            </a:r>
            <a:r>
              <a:rPr lang="en-US" dirty="0" err="1" smtClean="0"/>
              <a:t>lường</a:t>
            </a:r>
            <a:r>
              <a:rPr lang="en-US" dirty="0" smtClean="0"/>
              <a:t> CSS</a:t>
            </a:r>
            <a:endParaRPr lang="en-US" dirty="0"/>
          </a:p>
        </p:txBody>
      </p:sp>
    </p:spTree>
    <p:extLst>
      <p:ext uri="{BB962C8B-B14F-4D97-AF65-F5344CB8AC3E}">
        <p14:creationId xmlns:p14="http://schemas.microsoft.com/office/powerpoint/2010/main" val="3949122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1200"/>
            <a:ext cx="8229600" cy="4648200"/>
          </a:xfrm>
        </p:spPr>
      </p:pic>
      <p:sp>
        <p:nvSpPr>
          <p:cNvPr id="3" name="Title 2"/>
          <p:cNvSpPr>
            <a:spLocks noGrp="1"/>
          </p:cNvSpPr>
          <p:nvPr>
            <p:ph type="title"/>
          </p:nvPr>
        </p:nvSpPr>
        <p:spPr/>
        <p:txBody>
          <a:bodyPr/>
          <a:lstStyle/>
          <a:p>
            <a:r>
              <a:rPr lang="en-US" dirty="0" err="1" smtClean="0"/>
              <a:t>Đơn</a:t>
            </a:r>
            <a:r>
              <a:rPr lang="en-US" dirty="0" smtClean="0"/>
              <a:t> </a:t>
            </a:r>
            <a:r>
              <a:rPr lang="en-US" dirty="0" err="1" smtClean="0"/>
              <a:t>vị</a:t>
            </a:r>
            <a:r>
              <a:rPr lang="en-US" dirty="0" smtClean="0"/>
              <a:t> </a:t>
            </a:r>
            <a:r>
              <a:rPr lang="en-US" dirty="0" err="1" smtClean="0"/>
              <a:t>màu</a:t>
            </a:r>
            <a:r>
              <a:rPr lang="en-US" dirty="0" smtClean="0"/>
              <a:t> </a:t>
            </a:r>
            <a:r>
              <a:rPr lang="en-US" dirty="0" err="1" smtClean="0"/>
              <a:t>sắc</a:t>
            </a:r>
            <a:r>
              <a:rPr lang="en-US" dirty="0" smtClean="0"/>
              <a:t> CSS</a:t>
            </a:r>
            <a:endParaRPr lang="en-US" dirty="0"/>
          </a:p>
        </p:txBody>
      </p:sp>
    </p:spTree>
    <p:extLst>
      <p:ext uri="{BB962C8B-B14F-4D97-AF65-F5344CB8AC3E}">
        <p14:creationId xmlns:p14="http://schemas.microsoft.com/office/powerpoint/2010/main" val="2078534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362200"/>
            <a:ext cx="8686799" cy="3763963"/>
          </a:xfrm>
        </p:spPr>
        <p:txBody>
          <a:bodyPr>
            <a:normAutofit/>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 </a:t>
            </a:r>
            <a:r>
              <a:rPr lang="en-US" b="1" dirty="0" err="1">
                <a:latin typeface="Times New Roman" panose="02020603050405020304" pitchFamily="18" charset="0"/>
                <a:cs typeface="Times New Roman" panose="02020603050405020304" pitchFamily="18" charset="0"/>
              </a:rPr>
              <a:t>sẽ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thừa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tử</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 Hay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nói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cha </a:t>
            </a:r>
            <a:r>
              <a:rPr lang="en-US" b="1" dirty="0" err="1">
                <a:latin typeface="Times New Roman" panose="02020603050405020304" pitchFamily="18" charset="0"/>
                <a:cs typeface="Times New Roman" panose="02020603050405020304" pitchFamily="18" charset="0"/>
              </a:rPr>
              <a:t>truyền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tính</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Ghi đè (over-ride) thuộc tính của phần tử cha (over-</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rule</a:t>
            </a:r>
            <a:r>
              <a:rPr lang="vi-VN"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Kế</a:t>
            </a:r>
            <a:r>
              <a:rPr lang="en-US" dirty="0" smtClean="0"/>
              <a:t> </a:t>
            </a:r>
            <a:r>
              <a:rPr lang="en-US" dirty="0" err="1" smtClean="0"/>
              <a:t>thừa</a:t>
            </a:r>
            <a:r>
              <a:rPr lang="en-US" dirty="0" smtClean="0"/>
              <a:t> </a:t>
            </a:r>
            <a:r>
              <a:rPr lang="en-US" dirty="0" err="1" smtClean="0"/>
              <a:t>trong</a:t>
            </a:r>
            <a:r>
              <a:rPr lang="en-US" dirty="0" smtClean="0"/>
              <a:t> </a:t>
            </a:r>
            <a:r>
              <a:rPr lang="en-US" dirty="0" err="1" smtClean="0"/>
              <a:t>css</a:t>
            </a:r>
            <a:endParaRPr lang="en-US" dirty="0"/>
          </a:p>
        </p:txBody>
      </p:sp>
    </p:spTree>
    <p:extLst>
      <p:ext uri="{BB962C8B-B14F-4D97-AF65-F5344CB8AC3E}">
        <p14:creationId xmlns:p14="http://schemas.microsoft.com/office/powerpoint/2010/main" val="3959425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495800"/>
          </a:xfrm>
        </p:spPr>
        <p:txBody>
          <a:bodyPr/>
          <a:lstStyle/>
          <a:p>
            <a:r>
              <a:rPr lang="en-US" dirty="0" smtClean="0">
                <a:latin typeface="Times New Roman" panose="02020603050405020304" pitchFamily="18" charset="0"/>
                <a:cs typeface="Times New Roman" panose="02020603050405020304" pitchFamily="18" charset="0"/>
              </a:rPr>
              <a:t>A/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font </a:t>
            </a:r>
            <a:r>
              <a:rPr lang="en-US" dirty="0" err="1" smtClean="0">
                <a:latin typeface="Times New Roman" panose="02020603050405020304" pitchFamily="18" charset="0"/>
                <a:cs typeface="Times New Roman" panose="02020603050405020304" pitchFamily="18" charset="0"/>
              </a:rPr>
              <a:t>chữ</a:t>
            </a:r>
            <a:r>
              <a:rPr lang="en-US" dirty="0" smtClean="0">
                <a:latin typeface="Times New Roman" panose="02020603050405020304" pitchFamily="18" charset="0"/>
                <a:cs typeface="Times New Roman" panose="02020603050405020304" pitchFamily="18" charset="0"/>
              </a:rPr>
              <a:t> : </a:t>
            </a:r>
          </a:p>
          <a:p>
            <a:r>
              <a:rPr lang="vi-VN" dirty="0">
                <a:latin typeface="Times New Roman" panose="02020603050405020304" pitchFamily="18" charset="0"/>
                <a:cs typeface="Times New Roman" panose="02020603050405020304" pitchFamily="18" charset="0"/>
              </a:rPr>
              <a:t>Font chữ có chân và font chữ không </a:t>
            </a:r>
            <a:r>
              <a:rPr lang="vi-VN" dirty="0" smtClean="0">
                <a:latin typeface="Times New Roman" panose="02020603050405020304" pitchFamily="18" charset="0"/>
                <a:cs typeface="Times New Roman" panose="02020603050405020304" pitchFamily="18" charset="0"/>
              </a:rPr>
              <a:t>chân</a:t>
            </a:r>
          </a:p>
          <a:p>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endParaRPr lang="vi-VN" dirty="0" smtClean="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tỷ</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hay</a:t>
            </a:r>
            <a:r>
              <a:rPr lang="fr-FR" dirty="0">
                <a:latin typeface="Times New Roman" panose="02020603050405020304" pitchFamily="18" charset="0"/>
                <a:cs typeface="Times New Roman" panose="02020603050405020304" pitchFamily="18" charset="0"/>
              </a:rPr>
              <a:t> 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đều</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04672"/>
          </a:xfrm>
        </p:spPr>
        <p:txBody>
          <a:bodyPr>
            <a:normAutofit/>
          </a:bodyPr>
          <a:lstStyle/>
          <a:p>
            <a:r>
              <a:rPr lang="en-US" sz="3600" dirty="0" err="1" smtClean="0"/>
              <a:t>Thuộc</a:t>
            </a:r>
            <a:r>
              <a:rPr lang="en-US" sz="3600" dirty="0" smtClean="0"/>
              <a:t> </a:t>
            </a:r>
            <a:r>
              <a:rPr lang="en-US" sz="3600" dirty="0" err="1" smtClean="0"/>
              <a:t>tính</a:t>
            </a:r>
            <a:r>
              <a:rPr lang="en-US" sz="3600" dirty="0" smtClean="0"/>
              <a:t> </a:t>
            </a:r>
            <a:r>
              <a:rPr lang="en-US" sz="3600" dirty="0" err="1" smtClean="0"/>
              <a:t>định</a:t>
            </a:r>
            <a:r>
              <a:rPr lang="en-US" sz="3600" dirty="0" smtClean="0"/>
              <a:t> </a:t>
            </a:r>
            <a:r>
              <a:rPr lang="en-US" sz="3600" dirty="0" err="1" smtClean="0"/>
              <a:t>dạng</a:t>
            </a:r>
            <a:r>
              <a:rPr lang="en-US" sz="3600" dirty="0" smtClean="0"/>
              <a:t> font </a:t>
            </a:r>
            <a:r>
              <a:rPr lang="en-US" sz="3600" dirty="0" err="1" smtClean="0"/>
              <a:t>chữ</a:t>
            </a:r>
            <a:r>
              <a:rPr lang="en-US" sz="3600" dirty="0" smtClean="0"/>
              <a:t>, </a:t>
            </a:r>
            <a:r>
              <a:rPr lang="en-US" sz="3600" dirty="0" err="1" smtClean="0"/>
              <a:t>văn</a:t>
            </a:r>
            <a:r>
              <a:rPr lang="en-US" sz="3600" dirty="0" smtClean="0"/>
              <a:t> </a:t>
            </a:r>
            <a:r>
              <a:rPr lang="en-US" sz="3600" dirty="0" err="1" smtClean="0"/>
              <a:t>bản</a:t>
            </a:r>
            <a:endParaRPr lang="vi-V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76" y="2971801"/>
            <a:ext cx="8153400"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14" y="4999118"/>
            <a:ext cx="8149424" cy="1477882"/>
          </a:xfrm>
          <a:prstGeom prst="rect">
            <a:avLst/>
          </a:prstGeom>
        </p:spPr>
      </p:pic>
    </p:spTree>
    <p:extLst>
      <p:ext uri="{BB962C8B-B14F-4D97-AF65-F5344CB8AC3E}">
        <p14:creationId xmlns:p14="http://schemas.microsoft.com/office/powerpoint/2010/main" val="4267139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 </a:t>
            </a:r>
            <a:r>
              <a:rPr lang="en-US" dirty="0" err="1" smtClean="0">
                <a:latin typeface="Times New Roman" panose="02020603050405020304" pitchFamily="18" charset="0"/>
                <a:cs typeface="Times New Roman" panose="02020603050405020304" pitchFamily="18" charset="0"/>
              </a:rPr>
              <a:t>Thuộc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endParaRPr lang="en-US" dirty="0" smtClean="0">
              <a:latin typeface="Times New Roman" panose="02020603050405020304" pitchFamily="18" charset="0"/>
              <a:cs typeface="Times New Roman" panose="02020603050405020304" pitchFamily="18" charset="0"/>
            </a:endParaRPr>
          </a:p>
          <a:p>
            <a:endParaRPr lang="vi-VN" dirty="0"/>
          </a:p>
        </p:txBody>
      </p:sp>
      <p:sp>
        <p:nvSpPr>
          <p:cNvPr id="3" name="Title 2"/>
          <p:cNvSpPr>
            <a:spLocks noGrp="1"/>
          </p:cNvSpPr>
          <p:nvPr>
            <p:ph type="title"/>
          </p:nvPr>
        </p:nvSpPr>
        <p:spPr>
          <a:xfrm>
            <a:off x="381000" y="990600"/>
            <a:ext cx="8229600" cy="423672"/>
          </a:xfrm>
        </p:spPr>
        <p:txBody>
          <a:bodyPr>
            <a:normAutofit fontScale="90000"/>
          </a:bodyPr>
          <a:lstStyle/>
          <a:p>
            <a:r>
              <a:rPr lang="en-US" dirty="0" err="1" smtClean="0"/>
              <a:t>Tiếp</a:t>
            </a: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1373983377"/>
              </p:ext>
            </p:extLst>
          </p:nvPr>
        </p:nvGraphicFramePr>
        <p:xfrm>
          <a:off x="267693" y="2743200"/>
          <a:ext cx="8682162" cy="3886200"/>
        </p:xfrm>
        <a:graphic>
          <a:graphicData uri="http://schemas.openxmlformats.org/drawingml/2006/table">
            <a:tbl>
              <a:tblPr firstRow="1" bandRow="1">
                <a:tableStyleId>{5C22544A-7EE6-4342-B048-85BDC9FD1C3A}</a:tableStyleId>
              </a:tblPr>
              <a:tblGrid>
                <a:gridCol w="1637307"/>
                <a:gridCol w="4682657"/>
                <a:gridCol w="2362198"/>
              </a:tblGrid>
              <a:tr h="402401">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tr>
              <a:tr h="402401">
                <a:tc>
                  <a:txBody>
                    <a:bodyPr/>
                    <a:lstStyle/>
                    <a:p>
                      <a:r>
                        <a:rPr lang="en-US" sz="1600" b="1" dirty="0" smtClean="0">
                          <a:latin typeface="Times New Roman" panose="02020603050405020304" pitchFamily="18" charset="0"/>
                          <a:cs typeface="Times New Roman" panose="02020603050405020304" pitchFamily="18" charset="0"/>
                        </a:rPr>
                        <a:t>font-family</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thay đổi font</a:t>
                      </a:r>
                      <a:r>
                        <a:rPr lang="vi-VN"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i="1" dirty="0" smtClean="0">
                          <a:latin typeface="Times New Roman" panose="02020603050405020304" pitchFamily="18" charset="0"/>
                          <a:cs typeface="Times New Roman" panose="02020603050405020304" pitchFamily="18" charset="0"/>
                        </a:rPr>
                        <a:t>family-name</a:t>
                      </a:r>
                      <a:endParaRPr lang="vi-VN" sz="1600" i="1" dirty="0">
                        <a:latin typeface="Times New Roman" panose="02020603050405020304" pitchFamily="18" charset="0"/>
                        <a:cs typeface="Times New Roman" panose="02020603050405020304" pitchFamily="18" charset="0"/>
                      </a:endParaRPr>
                    </a:p>
                  </a:txBody>
                  <a:tcPr/>
                </a:tc>
              </a:tr>
              <a:tr h="402401">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font-style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Thiết lập</a:t>
                      </a:r>
                      <a:r>
                        <a:rPr lang="vi-VN" sz="1600" baseline="0" dirty="0" smtClean="0">
                          <a:latin typeface="Times New Roman" panose="02020603050405020304" pitchFamily="18" charset="0"/>
                          <a:cs typeface="Times New Roman" panose="02020603050405020304" pitchFamily="18" charset="0"/>
                        </a:rPr>
                        <a:t> kiểu hiện thị của font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Normal, italic , oblique</a:t>
                      </a:r>
                      <a:endParaRPr lang="vi-VN" sz="1600" i="1" dirty="0">
                        <a:latin typeface="Times New Roman" panose="02020603050405020304" pitchFamily="18" charset="0"/>
                        <a:cs typeface="Times New Roman" panose="02020603050405020304" pitchFamily="18" charset="0"/>
                      </a:endParaRPr>
                    </a:p>
                  </a:txBody>
                  <a:tcPr/>
                </a:tc>
              </a:tr>
              <a:tr h="628407">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font-variant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Để tạo các chữ hoa nhỏ hoặc</a:t>
                      </a:r>
                      <a:r>
                        <a:rPr lang="vi-VN"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một font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normal , small-caps</a:t>
                      </a:r>
                      <a:endParaRPr lang="vi-VN" sz="1600" dirty="0">
                        <a:latin typeface="Times New Roman" panose="02020603050405020304" pitchFamily="18" charset="0"/>
                        <a:cs typeface="Times New Roman" panose="02020603050405020304" pitchFamily="18" charset="0"/>
                      </a:endParaRPr>
                    </a:p>
                  </a:txBody>
                  <a:tcPr/>
                </a:tc>
              </a:tr>
              <a:tr h="1157591">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font-weight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được sử dụng để tăng giảm độ đậm của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normal, bold, bolder, lighter, 100, 200, 300, 400, 500, 600, 700, 800, 900</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tr>
              <a:tr h="892999">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font-size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xác định kích cỡ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b="0" i="1" kern="1200" dirty="0" smtClean="0">
                          <a:solidFill>
                            <a:schemeClr val="dk1"/>
                          </a:solidFill>
                          <a:effectLst/>
                          <a:latin typeface="Times New Roman" panose="02020603050405020304" pitchFamily="18" charset="0"/>
                          <a:ea typeface="+mn-ea"/>
                          <a:cs typeface="Times New Roman" panose="02020603050405020304" pitchFamily="18" charset="0"/>
                        </a:rPr>
                        <a:t>xx-small, x-small, small, medium, large, x-large, xx-large, smaller, larger</a:t>
                      </a:r>
                      <a:endParaRPr lang="vi-V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47099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1359675"/>
              </p:ext>
            </p:extLst>
          </p:nvPr>
        </p:nvGraphicFramePr>
        <p:xfrm>
          <a:off x="228600" y="1828800"/>
          <a:ext cx="8686800" cy="4460240"/>
        </p:xfrm>
        <a:graphic>
          <a:graphicData uri="http://schemas.openxmlformats.org/drawingml/2006/table">
            <a:tbl>
              <a:tblPr firstRow="1" bandRow="1">
                <a:tableStyleId>{5C22544A-7EE6-4342-B048-85BDC9FD1C3A}</a:tableStyleId>
              </a:tblPr>
              <a:tblGrid>
                <a:gridCol w="2057400"/>
                <a:gridCol w="3733800"/>
                <a:gridCol w="2895600"/>
              </a:tblGrid>
              <a:tr h="370840">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dirty="0" smtClean="0">
                          <a:latin typeface="Times New Roman" panose="02020603050405020304" pitchFamily="18" charset="0"/>
                          <a:cs typeface="Times New Roman" panose="02020603050405020304" pitchFamily="18" charset="0"/>
                        </a:rPr>
                        <a:t>color</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thiết lập màu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smtClean="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direction </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thiết lập hướng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ltr (trái sang phải) hoặc rtl (phải sang trái)</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letter-spacing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thêm hoặc bớt khoảng cách giữa các chữ cái trong một từ.</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 word-spacing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tăng hoặc giảm khoảng cách giữa các từ trong một câu.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text-indent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tạo độ thụt của văn bản trong một đoạn văn.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 hoặc một số cụ thể</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text-align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căn chỉnh văn bản trong một tài liệu.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left, right, center, justify</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text-decoration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tạo cách dấu gạch ở chân, ở trên, ở giữa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none, overline (dấu gạch ở trên), underline (gạch chân), line-through (gạch ngang) hoặc blink</a:t>
                      </a:r>
                      <a:endParaRPr lang="vi-VN" sz="1600" dirty="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a:xfrm>
            <a:off x="457200" y="685800"/>
            <a:ext cx="8229600" cy="880872"/>
          </a:xfrm>
        </p:spPr>
        <p:txBody>
          <a:bodyPr/>
          <a:lstStyle/>
          <a:p>
            <a:r>
              <a:rPr lang="en-US" dirty="0" err="1" smtClean="0"/>
              <a:t>Tiếp</a:t>
            </a:r>
            <a:endParaRPr lang="vi-VN" dirty="0"/>
          </a:p>
        </p:txBody>
      </p:sp>
    </p:spTree>
    <p:extLst>
      <p:ext uri="{BB962C8B-B14F-4D97-AF65-F5344CB8AC3E}">
        <p14:creationId xmlns:p14="http://schemas.microsoft.com/office/powerpoint/2010/main" val="2517710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14771614"/>
              </p:ext>
            </p:extLst>
          </p:nvPr>
        </p:nvGraphicFramePr>
        <p:xfrm>
          <a:off x="228600" y="2133600"/>
          <a:ext cx="8686800" cy="3942080"/>
        </p:xfrm>
        <a:graphic>
          <a:graphicData uri="http://schemas.openxmlformats.org/drawingml/2006/table">
            <a:tbl>
              <a:tblPr firstRow="1" bandRow="1">
                <a:tableStyleId>{5C22544A-7EE6-4342-B048-85BDC9FD1C3A}</a:tableStyleId>
              </a:tblPr>
              <a:tblGrid>
                <a:gridCol w="2819400"/>
                <a:gridCol w="3048000"/>
                <a:gridCol w="2819400"/>
              </a:tblGrid>
              <a:tr h="370840">
                <a:tc>
                  <a:txBody>
                    <a:bodyPr/>
                    <a:lstStyle/>
                    <a:p>
                      <a:r>
                        <a:rPr lang="vi-VN" sz="1600" dirty="0" smtClean="0">
                          <a:latin typeface="Times New Roman" panose="02020603050405020304" pitchFamily="18" charset="0"/>
                          <a:cs typeface="Times New Roman" panose="02020603050405020304" pitchFamily="18" charset="0"/>
                        </a:rPr>
                        <a:t>Thuộc</a:t>
                      </a:r>
                      <a:r>
                        <a:rPr lang="vi-VN" sz="1600" baseline="0" dirty="0" smtClean="0">
                          <a:latin typeface="Times New Roman" panose="02020603050405020304" pitchFamily="18" charset="0"/>
                          <a:cs typeface="Times New Roman" panose="02020603050405020304" pitchFamily="18" charset="0"/>
                        </a:rPr>
                        <a:t> 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Mô</a:t>
                      </a:r>
                      <a:r>
                        <a:rPr lang="vi-VN" sz="1600" baseline="0" dirty="0" smtClean="0">
                          <a:latin typeface="Times New Roman" panose="02020603050405020304" pitchFamily="18" charset="0"/>
                          <a:cs typeface="Times New Roman" panose="02020603050405020304" pitchFamily="18" charset="0"/>
                        </a:rPr>
                        <a:t> 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Giá</a:t>
                      </a:r>
                      <a:r>
                        <a:rPr lang="vi-VN" sz="1600" baseline="0" dirty="0" smtClean="0">
                          <a:latin typeface="Times New Roman" panose="02020603050405020304" pitchFamily="18" charset="0"/>
                          <a:cs typeface="Times New Roman" panose="02020603050405020304" pitchFamily="18" charset="0"/>
                        </a:rPr>
                        <a:t> trị</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text-transform</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chuyển văn bản thành chữ hoa hoặc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none, capitalize (viết hoa chữ cái đầu tiên của một từ), uppercase (chuyển toàn bộ văn bản thành chữ hoa), hoặc lowercase (chuyển toàn bộ văn bản thành chữ thường)</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white-space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ược sử dụng để định dạng và điều khiển phần khoảng trắng của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normal, pre hoặc nowrap</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text-shadow</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được sử dụng để thiết lập hình bóng (shadow như trong word) xung quanh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text-shadow: [màu sắc] [tọa độ x y] [độ mờ];</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endParaRPr lang="vi-VN" sz="160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a:xfrm>
            <a:off x="457200" y="338328"/>
            <a:ext cx="8229600" cy="1033272"/>
          </a:xfrm>
        </p:spPr>
        <p:txBody>
          <a:bodyPr/>
          <a:lstStyle/>
          <a:p>
            <a:r>
              <a:rPr lang="vi-VN" dirty="0" smtClean="0"/>
              <a:t>Tiếp</a:t>
            </a:r>
            <a:endParaRPr lang="vi-VN" dirty="0"/>
          </a:p>
        </p:txBody>
      </p:sp>
    </p:spTree>
    <p:extLst>
      <p:ext uri="{BB962C8B-B14F-4D97-AF65-F5344CB8AC3E}">
        <p14:creationId xmlns:p14="http://schemas.microsoft.com/office/powerpoint/2010/main" val="293066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30135668"/>
              </p:ext>
            </p:extLst>
          </p:nvPr>
        </p:nvGraphicFramePr>
        <p:xfrm>
          <a:off x="304799" y="2133600"/>
          <a:ext cx="8610601" cy="7071360"/>
        </p:xfrm>
        <a:graphic>
          <a:graphicData uri="http://schemas.openxmlformats.org/drawingml/2006/table">
            <a:tbl>
              <a:tblPr firstRow="1" bandRow="1">
                <a:tableStyleId>{5C22544A-7EE6-4342-B048-85BDC9FD1C3A}</a:tableStyleId>
              </a:tblPr>
              <a:tblGrid>
                <a:gridCol w="1718209"/>
                <a:gridCol w="4072991"/>
                <a:gridCol w="2819401"/>
              </a:tblGrid>
              <a:tr h="370840">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background-color</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màu nền của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smtClean="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background-image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hình nền cho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err="1" smtClean="0">
                          <a:latin typeface="Times New Roman" panose="02020603050405020304" pitchFamily="18" charset="0"/>
                          <a:cs typeface="Times New Roman" panose="02020603050405020304" pitchFamily="18" charset="0"/>
                        </a:rPr>
                        <a:t>url</a:t>
                      </a:r>
                      <a:r>
                        <a:rPr lang="en-US" sz="1600" i="1" dirty="0" smtClean="0">
                          <a:latin typeface="Times New Roman" panose="02020603050405020304" pitchFamily="18" charset="0"/>
                          <a:cs typeface="Times New Roman" panose="02020603050405020304" pitchFamily="18" charset="0"/>
                        </a:rPr>
                        <a:t>,</a:t>
                      </a:r>
                      <a:r>
                        <a:rPr lang="en-US" sz="1600" i="1" baseline="0" dirty="0" smtClean="0">
                          <a:latin typeface="Times New Roman" panose="02020603050405020304" pitchFamily="18" charset="0"/>
                          <a:cs typeface="Times New Roman" panose="02020603050405020304" pitchFamily="18" charset="0"/>
                        </a:rPr>
                        <a:t> none</a:t>
                      </a:r>
                      <a:endParaRPr lang="vi-VN" sz="1600" i="1"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background-repeat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sự lặp đi lặp lại của một hình ảnh nền theo chiều dọc hoặc chiều ngang.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repeat</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Giá trị mặc định. Hình nền sẽ được lặp đi lặp lại theo cả chiều dọc lẫn chiều ngang.</a:t>
                      </a:r>
                    </a:p>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repeat-x</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ngang.</a:t>
                      </a:r>
                    </a:p>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repeat-y</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dọc.</a:t>
                      </a:r>
                    </a:p>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no-repeat</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smtClean="0">
                          <a:solidFill>
                            <a:schemeClr val="dk1"/>
                          </a:solidFill>
                          <a:effectLst/>
                          <a:latin typeface="Times New Roman" panose="02020603050405020304" pitchFamily="18" charset="0"/>
                          <a:ea typeface="+mn-ea"/>
                          <a:cs typeface="Times New Roman" panose="02020603050405020304" pitchFamily="18" charset="0"/>
                        </a:rPr>
                        <a:t>Hình nền sẽ không được lặp đi lặp lại.</a:t>
                      </a:r>
                    </a:p>
                    <a:p>
                      <a:endParaRPr lang="vi-VN" sz="1600" dirty="0">
                        <a:latin typeface="Times New Roman" panose="02020603050405020304" pitchFamily="18" charset="0"/>
                        <a:cs typeface="Times New Roman" panose="02020603050405020304" pitchFamily="18" charset="0"/>
                      </a:endParaRPr>
                    </a:p>
                  </a:txBody>
                  <a:tcPr/>
                </a:tc>
              </a:tr>
              <a:tr h="218948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background-position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vị trí của một hình ảnh nền.</a:t>
                      </a:r>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tr>
              <a:tr h="370840">
                <a:tc>
                  <a:txBody>
                    <a:bodyPr/>
                    <a:lstStyle/>
                    <a:p>
                      <a:r>
                        <a:rPr lang="vi-VN" sz="1600" b="1" i="0" kern="1200" dirty="0" smtClean="0">
                          <a:solidFill>
                            <a:schemeClr val="dk1"/>
                          </a:solidFill>
                          <a:effectLst/>
                          <a:latin typeface="Times New Roman" panose="02020603050405020304" pitchFamily="18" charset="0"/>
                          <a:ea typeface="+mn-ea"/>
                          <a:cs typeface="Times New Roman" panose="02020603050405020304" pitchFamily="18" charset="0"/>
                        </a:rPr>
                        <a:t>background-attachment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xác định xem có hay không một hình nền là cố định hoặc có thể scroll với phần còn lại của trang.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smtClean="0">
                          <a:latin typeface="Times New Roman" panose="02020603050405020304" pitchFamily="18" charset="0"/>
                          <a:cs typeface="Times New Roman" panose="02020603050405020304" pitchFamily="18" charset="0"/>
                        </a:rPr>
                        <a:t>Scroll, fixed</a:t>
                      </a:r>
                      <a:endParaRPr lang="vi-VN" sz="1600" i="1" dirty="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Thuộc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nền</a:t>
            </a:r>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48400"/>
            <a:ext cx="2743200" cy="2057400"/>
          </a:xfrm>
          <a:prstGeom prst="rect">
            <a:avLst/>
          </a:prstGeom>
        </p:spPr>
      </p:pic>
    </p:spTree>
    <p:extLst>
      <p:ext uri="{BB962C8B-B14F-4D97-AF65-F5344CB8AC3E}">
        <p14:creationId xmlns:p14="http://schemas.microsoft.com/office/powerpoint/2010/main" val="3407495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normAutofit/>
          </a:bodyPr>
          <a:lstStyle/>
          <a:p>
            <a:r>
              <a:rPr lang="vi-VN" sz="2000" dirty="0">
                <a:latin typeface="Times New Roman" panose="02020603050405020304" pitchFamily="18" charset="0"/>
                <a:cs typeface="Times New Roman" panose="02020603050405020304" pitchFamily="18" charset="0"/>
              </a:rPr>
              <a:t>Thuộc tính </a:t>
            </a:r>
            <a:r>
              <a:rPr lang="vi-VN" sz="2000" b="1" i="1" dirty="0">
                <a:latin typeface="Times New Roman" panose="02020603050405020304" pitchFamily="18" charset="0"/>
                <a:cs typeface="Times New Roman" panose="02020603050405020304" pitchFamily="18" charset="0"/>
              </a:rPr>
              <a:t>border</a:t>
            </a:r>
            <a:r>
              <a:rPr lang="vi-VN" sz="2000" dirty="0">
                <a:latin typeface="Times New Roman" panose="02020603050405020304" pitchFamily="18" charset="0"/>
                <a:cs typeface="Times New Roman" panose="02020603050405020304" pitchFamily="18" charset="0"/>
              </a:rPr>
              <a:t> trong CSS giúp bạn xác định style, độ rộng và màu của đường viền bao quanh một phần </a:t>
            </a:r>
            <a:r>
              <a:rPr lang="vi-VN" sz="2000" dirty="0"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A/ </a:t>
            </a:r>
            <a:r>
              <a:rPr lang="en-US" sz="1800" b="1" dirty="0" err="1">
                <a:latin typeface="Times New Roman" panose="02020603050405020304" pitchFamily="18" charset="0"/>
                <a:cs typeface="Times New Roman" panose="02020603050405020304" pitchFamily="18" charset="0"/>
              </a:rPr>
              <a:t>Thuộc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border-color </a:t>
            </a:r>
            <a:r>
              <a:rPr lang="en-US" sz="1800" b="1" dirty="0" err="1">
                <a:latin typeface="Times New Roman" panose="02020603050405020304" pitchFamily="18" charset="0"/>
                <a:cs typeface="Times New Roman" panose="02020603050405020304" pitchFamily="18" charset="0"/>
              </a:rPr>
              <a:t>trong</a:t>
            </a:r>
            <a:r>
              <a:rPr lang="en-US" sz="1800" b="1" dirty="0">
                <a:latin typeface="Times New Roman" panose="02020603050405020304" pitchFamily="18" charset="0"/>
                <a:cs typeface="Times New Roman" panose="02020603050405020304" pitchFamily="18" charset="0"/>
              </a:rPr>
              <a:t> CSS</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vi-VN" dirty="0"/>
              <a:t>Đường viền trong </a:t>
            </a:r>
            <a:r>
              <a:rPr lang="vi-VN" dirty="0" smtClean="0"/>
              <a:t>CSS</a:t>
            </a:r>
            <a:r>
              <a:rPr lang="vi-VN" dirty="0"/>
              <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9490816"/>
              </p:ext>
            </p:extLst>
          </p:nvPr>
        </p:nvGraphicFramePr>
        <p:xfrm>
          <a:off x="533400" y="3276600"/>
          <a:ext cx="8305800" cy="2225040"/>
        </p:xfrm>
        <a:graphic>
          <a:graphicData uri="http://schemas.openxmlformats.org/drawingml/2006/table">
            <a:tbl>
              <a:tblPr firstRow="1" bandRow="1">
                <a:tableStyleId>{5C22544A-7EE6-4342-B048-85BDC9FD1C3A}</a:tableStyleId>
              </a:tblPr>
              <a:tblGrid>
                <a:gridCol w="2362200"/>
                <a:gridCol w="4648200"/>
                <a:gridCol w="1295400"/>
              </a:tblGrid>
              <a:tr h="370840">
                <a:tc>
                  <a:txBody>
                    <a:bodyPr/>
                    <a:lstStyle/>
                    <a:p>
                      <a:r>
                        <a:rPr lang="en-US" dirty="0" err="1" smtClean="0">
                          <a:latin typeface="Times New Roman" panose="02020603050405020304" pitchFamily="18" charset="0"/>
                          <a:cs typeface="Times New Roman" panose="02020603050405020304" pitchFamily="18" charset="0"/>
                        </a:rPr>
                        <a:t>Thuộc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Mô</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border-bottom-color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giúp bạn thay đổi màu của đáy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smtClean="0">
                          <a:latin typeface="Times New Roman" panose="02020603050405020304" pitchFamily="18" charset="0"/>
                          <a:cs typeface="Times New Roman" panose="02020603050405020304" pitchFamily="18" charset="0"/>
                        </a:rPr>
                        <a:t>color</a:t>
                      </a:r>
                      <a:endParaRPr lang="en-US" i="1"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border-top-color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giúp bạn thay đổi màu của phần trên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smtClean="0">
                          <a:latin typeface="Times New Roman" panose="02020603050405020304" pitchFamily="18" charset="0"/>
                          <a:cs typeface="Times New Roman" panose="02020603050405020304" pitchFamily="18" charset="0"/>
                        </a:rPr>
                        <a:t>color</a:t>
                      </a:r>
                      <a:endParaRPr lang="en-US" i="1"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border-left-color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giúp bạn thay đổi màu của cạnh trái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smtClean="0">
                          <a:latin typeface="Times New Roman" panose="02020603050405020304" pitchFamily="18" charset="0"/>
                          <a:cs typeface="Times New Roman" panose="02020603050405020304" pitchFamily="18" charset="0"/>
                        </a:rPr>
                        <a:t>color</a:t>
                      </a:r>
                      <a:endParaRPr lang="en-US" i="1"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border-right-color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giúp bạn thay đổi màu của cạnh phải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smtClean="0">
                          <a:latin typeface="Times New Roman" panose="02020603050405020304" pitchFamily="18" charset="0"/>
                          <a:cs typeface="Times New Roman" panose="02020603050405020304" pitchFamily="18" charset="0"/>
                        </a:rPr>
                        <a:t>color</a:t>
                      </a:r>
                      <a:endParaRPr lang="en-US" i="1" dirty="0">
                        <a:latin typeface="Times New Roman" panose="02020603050405020304" pitchFamily="18" charset="0"/>
                        <a:cs typeface="Times New Roman" panose="02020603050405020304" pitchFamily="18" charset="0"/>
                      </a:endParaRPr>
                    </a:p>
                  </a:txBody>
                  <a:tcPr/>
                </a:tc>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51622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599" cy="4297363"/>
          </a:xfrm>
        </p:spPr>
        <p:txBody>
          <a:bodyPr>
            <a:normAutofit fontScale="62500" lnSpcReduction="20000"/>
          </a:bodyPr>
          <a:lstStyle/>
          <a:p>
            <a:r>
              <a:rPr lang="en-US" sz="2900" b="1" dirty="0" err="1" smtClean="0">
                <a:latin typeface="Times New Roman" panose="02020603050405020304" pitchFamily="18" charset="0"/>
                <a:cs typeface="Times New Roman" panose="02020603050405020304" pitchFamily="18" charset="0"/>
              </a:rPr>
              <a:t>Có</a:t>
            </a:r>
            <a:r>
              <a:rPr lang="en-US" sz="2900" b="1" dirty="0" smtClean="0">
                <a:latin typeface="Times New Roman" panose="02020603050405020304" pitchFamily="18" charset="0"/>
                <a:cs typeface="Times New Roman" panose="02020603050405020304" pitchFamily="18" charset="0"/>
              </a:rPr>
              <a:t> 3 </a:t>
            </a:r>
            <a:r>
              <a:rPr lang="en-US" sz="2900" b="1" dirty="0" err="1" smtClean="0">
                <a:latin typeface="Times New Roman" panose="02020603050405020304" pitchFamily="18" charset="0"/>
                <a:cs typeface="Times New Roman" panose="02020603050405020304" pitchFamily="18" charset="0"/>
              </a:rPr>
              <a:t>cách</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để</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áp</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dụng</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css</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vào</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văn</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bản</a:t>
            </a:r>
            <a:r>
              <a:rPr lang="en-US" sz="2900" b="1" dirty="0" smtClean="0">
                <a:latin typeface="Times New Roman" panose="02020603050405020304" pitchFamily="18" charset="0"/>
                <a:cs typeface="Times New Roman" panose="02020603050405020304" pitchFamily="18" charset="0"/>
              </a:rPr>
              <a:t> HTML.</a:t>
            </a:r>
          </a:p>
          <a:p>
            <a:endParaRPr lang="en-US" sz="2900" b="1" dirty="0" smtClean="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1/</a:t>
            </a:r>
            <a:r>
              <a:rPr lang="en-US" sz="2900" b="1" dirty="0">
                <a:latin typeface="Times New Roman" panose="02020603050405020304" pitchFamily="18" charset="0"/>
                <a:cs typeface="Times New Roman" panose="02020603050405020304" pitchFamily="18" charset="0"/>
              </a:rPr>
              <a:t>Inline </a:t>
            </a:r>
            <a:r>
              <a:rPr lang="en-US" sz="2900" b="1" dirty="0" smtClean="0">
                <a:latin typeface="Times New Roman" panose="02020603050405020304" pitchFamily="18" charset="0"/>
                <a:cs typeface="Times New Roman" panose="02020603050405020304" pitchFamily="18" charset="0"/>
              </a:rPr>
              <a:t>style (</a:t>
            </a:r>
            <a:r>
              <a:rPr lang="en-US" sz="2900" b="1" dirty="0" err="1" smtClean="0">
                <a:latin typeface="Times New Roman" panose="02020603050405020304" pitchFamily="18" charset="0"/>
                <a:cs typeface="Times New Roman" panose="02020603050405020304" pitchFamily="18" charset="0"/>
              </a:rPr>
              <a:t>cục</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bộ</a:t>
            </a:r>
            <a:r>
              <a:rPr lang="en-US" sz="2900" b="1" dirty="0" smtClean="0">
                <a:latin typeface="Times New Roman" panose="02020603050405020304" pitchFamily="18" charset="0"/>
                <a:cs typeface="Times New Roman" panose="02020603050405020304" pitchFamily="18" charset="0"/>
              </a:rPr>
              <a:t>) : </a:t>
            </a:r>
            <a:r>
              <a:rPr lang="en-US" sz="2900" dirty="0" err="1" smtClean="0">
                <a:latin typeface="Times New Roman" panose="02020603050405020304" pitchFamily="18" charset="0"/>
                <a:cs typeface="Times New Roman" panose="02020603050405020304" pitchFamily="18" charset="0"/>
              </a:rPr>
              <a:t>sử</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dụng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css</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ngay</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trong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thẻ</a:t>
            </a:r>
            <a:r>
              <a:rPr lang="en-US" sz="2900" dirty="0" smtClean="0">
                <a:latin typeface="Times New Roman" panose="02020603050405020304" pitchFamily="18" charset="0"/>
                <a:cs typeface="Times New Roman" panose="02020603050405020304" pitchFamily="18" charset="0"/>
              </a:rPr>
              <a:t> html </a:t>
            </a:r>
            <a:r>
              <a:rPr lang="en-US" sz="2900" dirty="0" err="1" smtClean="0">
                <a:latin typeface="Times New Roman" panose="02020603050405020304" pitchFamily="18" charset="0"/>
                <a:cs typeface="Times New Roman" panose="02020603050405020304" pitchFamily="18" charset="0"/>
              </a:rPr>
              <a:t>thông</a:t>
            </a:r>
            <a:r>
              <a:rPr lang="en-US" sz="2900" dirty="0" smtClean="0">
                <a:latin typeface="Times New Roman" panose="02020603050405020304" pitchFamily="18" charset="0"/>
                <a:cs typeface="Times New Roman" panose="02020603050405020304" pitchFamily="18" charset="0"/>
              </a:rPr>
              <a:t> qua </a:t>
            </a:r>
            <a:r>
              <a:rPr lang="en-US" sz="2900" dirty="0" err="1" smtClean="0">
                <a:latin typeface="Times New Roman" panose="02020603050405020304" pitchFamily="18" charset="0"/>
                <a:cs typeface="Times New Roman" panose="02020603050405020304" pitchFamily="18" charset="0"/>
              </a:rPr>
              <a:t>thuộc</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tính</a:t>
            </a:r>
            <a:r>
              <a:rPr lang="en-US" sz="2900" dirty="0" smtClean="0">
                <a:latin typeface="Times New Roman" panose="02020603050405020304" pitchFamily="18" charset="0"/>
                <a:cs typeface="Times New Roman" panose="02020603050405020304" pitchFamily="18" charset="0"/>
              </a:rPr>
              <a:t> style.</a:t>
            </a:r>
          </a:p>
          <a:p>
            <a:endParaRPr lang="en-US" sz="2900" dirty="0" smtClean="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2/</a:t>
            </a:r>
            <a:r>
              <a:rPr lang="en-US" sz="2900" b="1" dirty="0">
                <a:latin typeface="Times New Roman" panose="02020603050405020304" pitchFamily="18" charset="0"/>
                <a:cs typeface="Times New Roman" panose="02020603050405020304" pitchFamily="18" charset="0"/>
              </a:rPr>
              <a:t>Internal style </a:t>
            </a:r>
            <a:r>
              <a:rPr lang="en-US" sz="2900" b="1" dirty="0" smtClean="0">
                <a:latin typeface="Times New Roman" panose="02020603050405020304" pitchFamily="18" charset="0"/>
                <a:cs typeface="Times New Roman" panose="02020603050405020304" pitchFamily="18" charset="0"/>
              </a:rPr>
              <a:t>sheet (</a:t>
            </a:r>
            <a:r>
              <a:rPr lang="en-US" sz="2900" b="1" dirty="0" err="1" smtClean="0">
                <a:latin typeface="Times New Roman" panose="02020603050405020304" pitchFamily="18" charset="0"/>
                <a:cs typeface="Times New Roman" panose="02020603050405020304" pitchFamily="18" charset="0"/>
              </a:rPr>
              <a:t>nội</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tuyến</a:t>
            </a:r>
            <a:r>
              <a:rPr lang="en-US" sz="2900" b="1" dirty="0" smtClean="0">
                <a:latin typeface="Times New Roman" panose="02020603050405020304" pitchFamily="18" charset="0"/>
                <a:cs typeface="Times New Roman" panose="02020603050405020304" pitchFamily="18" charset="0"/>
              </a:rPr>
              <a:t>) : </a:t>
            </a:r>
            <a:r>
              <a:rPr lang="en-US" sz="2900" dirty="0" err="1" smtClean="0">
                <a:latin typeface="Times New Roman" panose="02020603050405020304" pitchFamily="18" charset="0"/>
                <a:cs typeface="Times New Roman" panose="02020603050405020304" pitchFamily="18" charset="0"/>
              </a:rPr>
              <a:t>Định</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nghĩa</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bằng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cặp</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thẻ</a:t>
            </a:r>
            <a:r>
              <a:rPr lang="en-US" sz="2900" dirty="0" smtClean="0">
                <a:latin typeface="Times New Roman" panose="02020603050405020304" pitchFamily="18" charset="0"/>
                <a:cs typeface="Times New Roman" panose="02020603050405020304" pitchFamily="18" charset="0"/>
              </a:rPr>
              <a:t> &lt;style&gt;&lt;/style&gt; </a:t>
            </a:r>
            <a:r>
              <a:rPr lang="en-US" sz="2900" dirty="0" err="1" smtClean="0">
                <a:latin typeface="Times New Roman" panose="02020603050405020304" pitchFamily="18" charset="0"/>
                <a:cs typeface="Times New Roman" panose="02020603050405020304" pitchFamily="18" charset="0"/>
              </a:rPr>
              <a:t>trong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văn</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bản</a:t>
            </a:r>
            <a:r>
              <a:rPr lang="en-US" sz="2900" dirty="0" smtClean="0">
                <a:latin typeface="Times New Roman" panose="02020603050405020304" pitchFamily="18" charset="0"/>
                <a:cs typeface="Times New Roman" panose="02020603050405020304" pitchFamily="18" charset="0"/>
              </a:rPr>
              <a:t> HTML (</a:t>
            </a:r>
            <a:r>
              <a:rPr lang="en-US" sz="2900" dirty="0" err="1" smtClean="0">
                <a:latin typeface="Times New Roman" panose="02020603050405020304" pitchFamily="18" charset="0"/>
                <a:cs typeface="Times New Roman" panose="02020603050405020304" pitchFamily="18" charset="0"/>
              </a:rPr>
              <a:t>thông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thường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đặt</a:t>
            </a:r>
            <a:r>
              <a:rPr lang="en-US" sz="2900" dirty="0" smtClean="0">
                <a:latin typeface="Times New Roman" panose="02020603050405020304" pitchFamily="18" charset="0"/>
                <a:cs typeface="Times New Roman" panose="02020603050405020304" pitchFamily="18" charset="0"/>
              </a:rPr>
              <a:t> ở </a:t>
            </a:r>
            <a:r>
              <a:rPr lang="en-US" sz="2900" dirty="0" err="1" smtClean="0">
                <a:latin typeface="Times New Roman" panose="02020603050405020304" pitchFamily="18" charset="0"/>
                <a:cs typeface="Times New Roman" panose="02020603050405020304" pitchFamily="18" charset="0"/>
              </a:rPr>
              <a:t>trong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phần</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thẻ</a:t>
            </a:r>
            <a:r>
              <a:rPr lang="en-US" sz="2900" dirty="0" smtClean="0">
                <a:latin typeface="Times New Roman" panose="02020603050405020304" pitchFamily="18" charset="0"/>
                <a:cs typeface="Times New Roman" panose="02020603050405020304" pitchFamily="18" charset="0"/>
              </a:rPr>
              <a:t> &lt;head&gt;&lt;/head&gt; </a:t>
            </a:r>
            <a:r>
              <a:rPr lang="en-US" sz="2900" dirty="0" err="1" smtClean="0">
                <a:latin typeface="Times New Roman" panose="02020603050405020304" pitchFamily="18" charset="0"/>
                <a:cs typeface="Times New Roman" panose="02020603050405020304" pitchFamily="18" charset="0"/>
              </a:rPr>
              <a:t>của</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văn</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bản</a:t>
            </a:r>
            <a:r>
              <a:rPr lang="en-US" sz="2900" dirty="0" smtClean="0">
                <a:latin typeface="Times New Roman" panose="02020603050405020304" pitchFamily="18" charset="0"/>
                <a:cs typeface="Times New Roman" panose="02020603050405020304" pitchFamily="18" charset="0"/>
              </a:rPr>
              <a:t>).</a:t>
            </a:r>
          </a:p>
          <a:p>
            <a:endParaRPr lang="en-US" sz="2900" dirty="0" smtClean="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3/</a:t>
            </a:r>
            <a:r>
              <a:rPr lang="en-US" sz="2900" b="1" dirty="0">
                <a:latin typeface="Times New Roman" panose="02020603050405020304" pitchFamily="18" charset="0"/>
                <a:cs typeface="Times New Roman" panose="02020603050405020304" pitchFamily="18" charset="0"/>
              </a:rPr>
              <a:t>External style </a:t>
            </a:r>
            <a:r>
              <a:rPr lang="en-US" sz="2900" b="1" dirty="0" smtClean="0">
                <a:latin typeface="Times New Roman" panose="02020603050405020304" pitchFamily="18" charset="0"/>
                <a:cs typeface="Times New Roman" panose="02020603050405020304" pitchFamily="18" charset="0"/>
              </a:rPr>
              <a:t>sheet (</a:t>
            </a:r>
            <a:r>
              <a:rPr lang="en-US" sz="2900" b="1" dirty="0" err="1" smtClean="0">
                <a:latin typeface="Times New Roman" panose="02020603050405020304" pitchFamily="18" charset="0"/>
                <a:cs typeface="Times New Roman" panose="02020603050405020304" pitchFamily="18" charset="0"/>
              </a:rPr>
              <a:t>ngoại</a:t>
            </a:r>
            <a:r>
              <a:rPr lang="en-US" sz="2900" b="1" dirty="0" smtClean="0">
                <a:latin typeface="Times New Roman" panose="02020603050405020304" pitchFamily="18" charset="0"/>
                <a:cs typeface="Times New Roman" panose="02020603050405020304" pitchFamily="18" charset="0"/>
              </a:rPr>
              <a:t> </a:t>
            </a:r>
            <a:r>
              <a:rPr lang="en-US" sz="2900" b="1" dirty="0" err="1" smtClean="0">
                <a:latin typeface="Times New Roman" panose="02020603050405020304" pitchFamily="18" charset="0"/>
                <a:cs typeface="Times New Roman" panose="02020603050405020304" pitchFamily="18" charset="0"/>
              </a:rPr>
              <a:t>tuyến</a:t>
            </a:r>
            <a:r>
              <a:rPr lang="en-US" sz="2900" b="1" dirty="0" smtClean="0">
                <a:latin typeface="Times New Roman" panose="02020603050405020304" pitchFamily="18" charset="0"/>
                <a:cs typeface="Times New Roman" panose="02020603050405020304" pitchFamily="18" charset="0"/>
              </a:rPr>
              <a:t>) : </a:t>
            </a:r>
            <a:r>
              <a:rPr lang="vi-VN" sz="2900" dirty="0">
                <a:latin typeface="Times New Roman" panose="02020603050405020304" pitchFamily="18" charset="0"/>
                <a:cs typeface="Times New Roman" panose="02020603050405020304" pitchFamily="18" charset="0"/>
              </a:rPr>
              <a:t>Liên kết đến một tập tin *.css chứa toàn bộ style sử </a:t>
            </a:r>
            <a:r>
              <a:rPr lang="vi-VN" sz="2900" dirty="0" smtClean="0">
                <a:latin typeface="Times New Roman" panose="02020603050405020304" pitchFamily="18" charset="0"/>
                <a:cs typeface="Times New Roman" panose="02020603050405020304" pitchFamily="18" charset="0"/>
              </a:rPr>
              <a:t>dụng</a:t>
            </a:r>
            <a:r>
              <a:rPr lang="en-US" sz="2900" dirty="0" smtClean="0">
                <a:latin typeface="Times New Roman" panose="02020603050405020304" pitchFamily="18" charset="0"/>
                <a:cs typeface="Times New Roman" panose="02020603050405020304" pitchFamily="18" charset="0"/>
              </a:rPr>
              <a:t> </a:t>
            </a:r>
            <a:r>
              <a:rPr lang="vi-VN" sz="2900" dirty="0" smtClean="0">
                <a:latin typeface="Times New Roman" panose="02020603050405020304" pitchFamily="18" charset="0"/>
                <a:cs typeface="Times New Roman" panose="02020603050405020304" pitchFamily="18" charset="0"/>
              </a:rPr>
              <a:t>trong </a:t>
            </a:r>
            <a:r>
              <a:rPr lang="vi-VN" sz="2900" dirty="0">
                <a:latin typeface="Times New Roman" panose="02020603050405020304" pitchFamily="18" charset="0"/>
                <a:cs typeface="Times New Roman" panose="02020603050405020304" pitchFamily="18" charset="0"/>
              </a:rPr>
              <a:t>tài </a:t>
            </a:r>
            <a:r>
              <a:rPr lang="vi-VN" sz="2900" dirty="0" smtClean="0">
                <a:latin typeface="Times New Roman" panose="02020603050405020304" pitchFamily="18" charset="0"/>
                <a:cs typeface="Times New Roman" panose="02020603050405020304" pitchFamily="18" charset="0"/>
              </a:rPr>
              <a:t>liệu</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Nhúng</a:t>
            </a:r>
            <a:r>
              <a:rPr lang="en-US" sz="2900" dirty="0" smtClean="0">
                <a:latin typeface="Times New Roman" panose="02020603050405020304" pitchFamily="18" charset="0"/>
                <a:cs typeface="Times New Roman" panose="02020603050405020304" pitchFamily="18" charset="0"/>
              </a:rPr>
              <a:t> 1 </a:t>
            </a:r>
            <a:r>
              <a:rPr lang="en-US" sz="2900" dirty="0" err="1" smtClean="0">
                <a:latin typeface="Times New Roman" panose="02020603050405020304" pitchFamily="18" charset="0"/>
                <a:cs typeface="Times New Roman" panose="02020603050405020304" pitchFamily="18" charset="0"/>
              </a:rPr>
              <a:t>tập</a:t>
            </a:r>
            <a:r>
              <a:rPr lang="en-US" sz="2900" dirty="0" smtClean="0">
                <a:latin typeface="Times New Roman" panose="02020603050405020304" pitchFamily="18" charset="0"/>
                <a:cs typeface="Times New Roman" panose="02020603050405020304" pitchFamily="18" charset="0"/>
              </a:rPr>
              <a:t> tin </a:t>
            </a:r>
            <a:r>
              <a:rPr lang="en-US" sz="2900" dirty="0" err="1" smtClean="0">
                <a:latin typeface="Times New Roman" panose="02020603050405020304" pitchFamily="18" charset="0"/>
                <a:cs typeface="Times New Roman" panose="02020603050405020304" pitchFamily="18" charset="0"/>
              </a:rPr>
              <a:t>css</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vào</a:t>
            </a:r>
            <a:r>
              <a:rPr lang="en-US" sz="2900" dirty="0" smtClean="0">
                <a:latin typeface="Times New Roman" panose="02020603050405020304" pitchFamily="18" charset="0"/>
                <a:cs typeface="Times New Roman" panose="02020603050405020304" pitchFamily="18" charset="0"/>
              </a:rPr>
              <a:t> 1 </a:t>
            </a:r>
            <a:r>
              <a:rPr lang="en-US" sz="2900" dirty="0" err="1" smtClean="0">
                <a:latin typeface="Times New Roman" panose="02020603050405020304" pitchFamily="18" charset="0"/>
                <a:cs typeface="Times New Roman" panose="02020603050405020304" pitchFamily="18" charset="0"/>
              </a:rPr>
              <a:t>tập</a:t>
            </a:r>
            <a:r>
              <a:rPr lang="en-US" sz="2900" dirty="0" smtClean="0">
                <a:latin typeface="Times New Roman" panose="02020603050405020304" pitchFamily="18" charset="0"/>
                <a:cs typeface="Times New Roman" panose="02020603050405020304" pitchFamily="18" charset="0"/>
              </a:rPr>
              <a:t> tin </a:t>
            </a:r>
            <a:r>
              <a:rPr lang="en-US" sz="2900" dirty="0" err="1" smtClean="0">
                <a:latin typeface="Times New Roman" panose="02020603050405020304" pitchFamily="18" charset="0"/>
                <a:cs typeface="Times New Roman" panose="02020603050405020304" pitchFamily="18" charset="0"/>
              </a:rPr>
              <a:t>css</a:t>
            </a:r>
            <a:r>
              <a:rPr lang="en-US" sz="2900" dirty="0" smtClean="0">
                <a:latin typeface="Times New Roman" panose="02020603050405020304" pitchFamily="18" charset="0"/>
                <a:cs typeface="Times New Roman" panose="02020603050405020304" pitchFamily="18" charset="0"/>
              </a:rPr>
              <a:t> ta </a:t>
            </a:r>
            <a:r>
              <a:rPr lang="en-US" sz="2900" dirty="0" err="1" smtClean="0">
                <a:latin typeface="Times New Roman" panose="02020603050405020304" pitchFamily="18" charset="0"/>
                <a:cs typeface="Times New Roman" panose="02020603050405020304" pitchFamily="18" charset="0"/>
              </a:rPr>
              <a:t>có</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cú</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pháp</a:t>
            </a:r>
            <a:r>
              <a:rPr lang="en-US" sz="2900" dirty="0" smtClean="0">
                <a:latin typeface="Times New Roman" panose="02020603050405020304" pitchFamily="18" charset="0"/>
                <a:cs typeface="Times New Roman" panose="02020603050405020304" pitchFamily="18" charset="0"/>
              </a:rPr>
              <a:t> : </a:t>
            </a:r>
            <a:r>
              <a:rPr lang="en-US" sz="2900" b="1" dirty="0">
                <a:latin typeface="Times New Roman" panose="02020603050405020304" pitchFamily="18" charset="0"/>
                <a:cs typeface="Times New Roman" panose="02020603050405020304" pitchFamily="18" charset="0"/>
              </a:rPr>
              <a:t>@import "demo.css";</a:t>
            </a:r>
            <a:r>
              <a:rPr lang="vi-VN" sz="2900" dirty="0">
                <a:latin typeface="Times New Roman" panose="02020603050405020304" pitchFamily="18" charset="0"/>
                <a:cs typeface="Times New Roman" panose="02020603050405020304" pitchFamily="18" charset="0"/>
              </a:rPr>
              <a:t/>
            </a:r>
            <a:br>
              <a:rPr lang="vi-VN" sz="2900" dirty="0">
                <a:latin typeface="Times New Roman" panose="02020603050405020304" pitchFamily="18" charset="0"/>
                <a:cs typeface="Times New Roman" panose="02020603050405020304" pitchFamily="18" charset="0"/>
              </a:rPr>
            </a:br>
            <a:r>
              <a:rPr lang="vi-VN" dirty="0"/>
              <a:t/>
            </a:r>
            <a:br>
              <a:rPr lang="vi-VN" dirty="0"/>
            </a:br>
            <a:endParaRPr lang="en-US" dirty="0"/>
          </a:p>
          <a:p>
            <a:r>
              <a:rPr lang="en-US" dirty="0" smtClean="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Thứ</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tự</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ưu</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tiên</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của</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CSS : CSS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cục</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bộ</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nội</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ngoại</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smtClean="0">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smtClean="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r>
              <a:rPr lang="en-US" sz="2600" b="1" dirty="0"/>
              <a:t/>
            </a:r>
            <a:br>
              <a:rPr lang="en-US" sz="2600" b="1" dirty="0"/>
            </a:br>
            <a:r>
              <a:rPr lang="en-US" dirty="0"/>
              <a:t/>
            </a:r>
            <a:br>
              <a:rPr lang="en-US" dirty="0"/>
            </a:br>
            <a:r>
              <a:rPr lang="en-US" dirty="0"/>
              <a:t/>
            </a:r>
            <a:br>
              <a:rPr lang="en-US" dirty="0"/>
            </a:br>
            <a:r>
              <a:rPr lang="en-US" dirty="0"/>
              <a:t/>
            </a:r>
            <a:br>
              <a:rPr lang="en-US" dirty="0"/>
            </a:br>
            <a:endParaRPr lang="en-US" dirty="0"/>
          </a:p>
        </p:txBody>
      </p:sp>
      <p:sp>
        <p:nvSpPr>
          <p:cNvPr id="3" name="Title 2"/>
          <p:cNvSpPr>
            <a:spLocks noGrp="1"/>
          </p:cNvSpPr>
          <p:nvPr>
            <p:ph type="title"/>
          </p:nvPr>
        </p:nvSpPr>
        <p:spPr/>
        <p:txBody>
          <a:bodyPr/>
          <a:lstStyle/>
          <a:p>
            <a:r>
              <a:rPr lang="en-US" dirty="0" err="1" smtClean="0"/>
              <a:t>Áp</a:t>
            </a:r>
            <a:r>
              <a:rPr lang="en-US" dirty="0" smtClean="0"/>
              <a:t> </a:t>
            </a:r>
            <a:r>
              <a:rPr lang="en-US" dirty="0" err="1" smtClean="0"/>
              <a:t>dụng</a:t>
            </a:r>
            <a:r>
              <a:rPr lang="en-US" dirty="0" smtClean="0"/>
              <a:t> CSS </a:t>
            </a:r>
            <a:r>
              <a:rPr lang="en-US" dirty="0" err="1" smtClean="0"/>
              <a:t>vào</a:t>
            </a:r>
            <a:r>
              <a:rPr lang="en-US" dirty="0" smtClean="0"/>
              <a:t> HTML</a:t>
            </a:r>
            <a:endParaRPr lang="en-US" dirty="0"/>
          </a:p>
        </p:txBody>
      </p:sp>
    </p:spTree>
    <p:extLst>
      <p:ext uri="{BB962C8B-B14F-4D97-AF65-F5344CB8AC3E}">
        <p14:creationId xmlns:p14="http://schemas.microsoft.com/office/powerpoint/2010/main" val="3517694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839230"/>
          </a:xfrm>
        </p:spPr>
        <p:txBody>
          <a:bodyPr>
            <a:normAutofit/>
          </a:bodyPr>
          <a:lstStyle/>
          <a:p>
            <a:r>
              <a:rPr lang="en-US" sz="2000" b="1" dirty="0" smtClean="0">
                <a:latin typeface="Times New Roman" panose="02020603050405020304" pitchFamily="18" charset="0"/>
                <a:cs typeface="Times New Roman" panose="02020603050405020304" pitchFamily="18" charset="0"/>
              </a:rPr>
              <a:t>B/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border-style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CSS</a:t>
            </a: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509016"/>
          </a:xfrm>
        </p:spPr>
        <p:txBody>
          <a:bodyPr>
            <a:normAutofit fontScale="90000"/>
          </a:bodyPr>
          <a:lstStyle/>
          <a:p>
            <a:r>
              <a:rPr lang="en-US" dirty="0" err="1" smtClean="0"/>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5571024"/>
              </p:ext>
            </p:extLst>
          </p:nvPr>
        </p:nvGraphicFramePr>
        <p:xfrm>
          <a:off x="381000" y="2438400"/>
          <a:ext cx="8458200" cy="3479800"/>
        </p:xfrm>
        <a:graphic>
          <a:graphicData uri="http://schemas.openxmlformats.org/drawingml/2006/table">
            <a:tbl>
              <a:tblPr firstRow="1" bandRow="1">
                <a:tableStyleId>{5C22544A-7EE6-4342-B048-85BDC9FD1C3A}</a:tableStyleId>
              </a:tblPr>
              <a:tblGrid>
                <a:gridCol w="2032000"/>
                <a:gridCol w="4368800"/>
                <a:gridCol w="2057400"/>
              </a:tblGrid>
              <a:tr h="370840">
                <a:tc>
                  <a:txBody>
                    <a:bodyPr/>
                    <a:lstStyle/>
                    <a:p>
                      <a:r>
                        <a:rPr lang="en-US" sz="1800" dirty="0" err="1" smtClean="0">
                          <a:latin typeface="Times New Roman" panose="02020603050405020304" pitchFamily="18" charset="0"/>
                          <a:cs typeface="Times New Roman" panose="02020603050405020304" pitchFamily="18" charset="0"/>
                        </a:rPr>
                        <a:t>Thuộc</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tính</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Mô</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Giá</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border-bottom-style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800" dirty="0">
                        <a:latin typeface="Times New Roman" panose="02020603050405020304" pitchFamily="18" charset="0"/>
                        <a:cs typeface="Times New Roman" panose="02020603050405020304" pitchFamily="18" charset="0"/>
                      </a:endParaRPr>
                    </a:p>
                  </a:txBody>
                  <a:tcPr/>
                </a:tc>
                <a:tc rowSpan="6">
                  <a:txBody>
                    <a:bodyPr/>
                    <a:lstStyle/>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none</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solid</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dotted</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dashed</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double</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groove</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ridge</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inset</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outset</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smtClean="0">
                          <a:solidFill>
                            <a:schemeClr val="dk1"/>
                          </a:solidFill>
                          <a:effectLst/>
                          <a:latin typeface="Times New Roman" panose="02020603050405020304" pitchFamily="18" charset="0"/>
                          <a:ea typeface="+mn-ea"/>
                          <a:cs typeface="Times New Roman" panose="02020603050405020304" pitchFamily="18" charset="0"/>
                        </a:rPr>
                        <a:t>hidden</a:t>
                      </a:r>
                      <a:endParaRPr lang="en-US" sz="1800" b="0" i="1"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border-top-style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border-left-style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border-right-style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r>
            </a:tbl>
          </a:graphicData>
        </a:graphic>
      </p:graphicFrame>
    </p:spTree>
    <p:extLst>
      <p:ext uri="{BB962C8B-B14F-4D97-AF65-F5344CB8AC3E}">
        <p14:creationId xmlns:p14="http://schemas.microsoft.com/office/powerpoint/2010/main" val="3767032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144963"/>
          </a:xfrm>
        </p:spPr>
        <p:txBody>
          <a:bodyPr>
            <a:normAutofit/>
          </a:bodyPr>
          <a:lstStyle/>
          <a:p>
            <a:r>
              <a:rPr lang="en-US" sz="2000" b="1" dirty="0" smtClean="0">
                <a:latin typeface="Times New Roman" panose="02020603050405020304" pitchFamily="18" charset="0"/>
                <a:cs typeface="Times New Roman" panose="02020603050405020304" pitchFamily="18" charset="0"/>
              </a:rPr>
              <a:t>C/ </a:t>
            </a:r>
            <a:r>
              <a:rPr lang="en-US" sz="2000" b="1" dirty="0" err="1" smtClean="0">
                <a:latin typeface="Times New Roman" panose="02020603050405020304" pitchFamily="18" charset="0"/>
                <a:cs typeface="Times New Roman" panose="02020603050405020304" pitchFamily="18" charset="0"/>
              </a:rPr>
              <a:t>Thuộc</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border-width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CSS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957072"/>
          </a:xfrm>
        </p:spPr>
        <p:txBody>
          <a:bodyPr/>
          <a:lstStyle/>
          <a:p>
            <a:r>
              <a:rPr lang="en-US" dirty="0" err="1" smtClean="0"/>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3761050"/>
              </p:ext>
            </p:extLst>
          </p:nvPr>
        </p:nvGraphicFramePr>
        <p:xfrm>
          <a:off x="533400" y="2590800"/>
          <a:ext cx="8153400" cy="2687320"/>
        </p:xfrm>
        <a:graphic>
          <a:graphicData uri="http://schemas.openxmlformats.org/drawingml/2006/table">
            <a:tbl>
              <a:tblPr firstRow="1" bandRow="1">
                <a:tableStyleId>{5C22544A-7EE6-4342-B048-85BDC9FD1C3A}</a:tableStyleId>
              </a:tblPr>
              <a:tblGrid>
                <a:gridCol w="2032000"/>
                <a:gridCol w="2768600"/>
                <a:gridCol w="3352800"/>
              </a:tblGrid>
              <a:tr h="370840">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border-bottom-width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800" i="1" dirty="0" smtClean="0">
                          <a:effectLst/>
                          <a:latin typeface="Times New Roman" panose="02020603050405020304" pitchFamily="18" charset="0"/>
                          <a:cs typeface="Times New Roman" panose="02020603050405020304" pitchFamily="18" charset="0"/>
                        </a:rPr>
                        <a:t>thin</a:t>
                      </a:r>
                    </a:p>
                    <a:p>
                      <a:r>
                        <a:rPr lang="en-US" sz="1800" i="1" dirty="0" smtClean="0">
                          <a:effectLst/>
                          <a:latin typeface="Times New Roman" panose="02020603050405020304" pitchFamily="18" charset="0"/>
                          <a:cs typeface="Times New Roman" panose="02020603050405020304" pitchFamily="18" charset="0"/>
                        </a:rPr>
                        <a:t>medium</a:t>
                      </a:r>
                    </a:p>
                    <a:p>
                      <a:r>
                        <a:rPr lang="en-US" sz="1800" i="1" dirty="0" smtClean="0">
                          <a:effectLst/>
                          <a:latin typeface="Times New Roman" panose="02020603050405020304" pitchFamily="18" charset="0"/>
                          <a:cs typeface="Times New Roman" panose="02020603050405020304" pitchFamily="18" charset="0"/>
                        </a:rPr>
                        <a:t>thick</a:t>
                      </a:r>
                    </a:p>
                    <a:p>
                      <a:r>
                        <a:rPr lang="en-US" sz="1800" i="1" dirty="0" err="1" smtClean="0">
                          <a:effectLst/>
                          <a:latin typeface="Times New Roman" panose="02020603050405020304" pitchFamily="18" charset="0"/>
                          <a:cs typeface="Times New Roman" panose="02020603050405020304" pitchFamily="18" charset="0"/>
                        </a:rPr>
                        <a:t>số</a:t>
                      </a:r>
                      <a:r>
                        <a:rPr lang="en-US" sz="1800" i="1" dirty="0" smtClean="0">
                          <a:effectLst/>
                          <a:latin typeface="Times New Roman" panose="02020603050405020304" pitchFamily="18" charset="0"/>
                          <a:cs typeface="Times New Roman" panose="02020603050405020304" pitchFamily="18" charset="0"/>
                        </a:rPr>
                        <a:t> (</a:t>
                      </a:r>
                      <a:r>
                        <a:rPr lang="en-US" sz="1800" i="1" dirty="0" err="1" smtClean="0">
                          <a:effectLst/>
                          <a:latin typeface="Times New Roman" panose="02020603050405020304" pitchFamily="18" charset="0"/>
                          <a:cs typeface="Times New Roman" panose="02020603050405020304" pitchFamily="18" charset="0"/>
                        </a:rPr>
                        <a:t>px</a:t>
                      </a:r>
                      <a:r>
                        <a:rPr lang="en-US" sz="1800" i="1" dirty="0" smtClean="0">
                          <a:effectLst/>
                          <a:latin typeface="Times New Roman" panose="02020603050405020304" pitchFamily="18" charset="0"/>
                          <a:cs typeface="Times New Roman" panose="02020603050405020304" pitchFamily="18" charset="0"/>
                        </a:rPr>
                        <a:t>)</a:t>
                      </a:r>
                      <a:endParaRPr lang="en-US" sz="1800" i="1"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border-top-width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border-left-width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border-right-width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9640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534399" cy="3840163"/>
          </a:xfrm>
        </p:spPr>
        <p:txBody>
          <a:bodyPr>
            <a:normAutofit/>
          </a:bodyPr>
          <a:lstStyle/>
          <a:p>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border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CSS</a:t>
            </a:r>
          </a:p>
          <a:p>
            <a:r>
              <a:rPr lang="en-US" dirty="0" err="1" smtClean="0">
                <a:latin typeface="Times New Roman" panose="02020603050405020304" pitchFamily="18" charset="0"/>
                <a:cs typeface="Times New Roman" panose="02020603050405020304" pitchFamily="18" charset="0"/>
              </a:rPr>
              <a:t>Cú</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 border :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đườn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viền</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 p{border: 4px solid red}</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957072"/>
          </a:xfrm>
        </p:spPr>
        <p:txBody>
          <a:bodyPr/>
          <a:lstStyle/>
          <a:p>
            <a:r>
              <a:rPr lang="en-US" dirty="0" err="1" smtClean="0"/>
              <a:t>Tiếp</a:t>
            </a:r>
            <a:endParaRPr lang="en-US" dirty="0"/>
          </a:p>
        </p:txBody>
      </p:sp>
    </p:spTree>
    <p:extLst>
      <p:ext uri="{BB962C8B-B14F-4D97-AF65-F5344CB8AC3E}">
        <p14:creationId xmlns:p14="http://schemas.microsoft.com/office/powerpoint/2010/main" val="3759838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752600"/>
            <a:ext cx="8458200" cy="4876800"/>
          </a:xfrm>
        </p:spPr>
      </p:pic>
      <p:sp>
        <p:nvSpPr>
          <p:cNvPr id="3" name="Title 2"/>
          <p:cNvSpPr>
            <a:spLocks noGrp="1"/>
          </p:cNvSpPr>
          <p:nvPr>
            <p:ph type="title"/>
          </p:nvPr>
        </p:nvSpPr>
        <p:spPr/>
        <p:txBody>
          <a:bodyPr/>
          <a:lstStyle/>
          <a:p>
            <a:r>
              <a:rPr lang="en-US" dirty="0" err="1" smtClean="0"/>
              <a:t>Lề</a:t>
            </a:r>
            <a:r>
              <a:rPr lang="en-US" dirty="0" smtClean="0"/>
              <a:t> </a:t>
            </a:r>
            <a:r>
              <a:rPr lang="en-US" dirty="0" err="1" smtClean="0"/>
              <a:t>và</a:t>
            </a:r>
            <a:r>
              <a:rPr lang="en-US" dirty="0" smtClean="0"/>
              <a:t> </a:t>
            </a:r>
            <a:r>
              <a:rPr lang="en-US" dirty="0" err="1" smtClean="0"/>
              <a:t>vùng</a:t>
            </a:r>
            <a:r>
              <a:rPr lang="en-US" dirty="0" smtClean="0"/>
              <a:t> </a:t>
            </a:r>
            <a:r>
              <a:rPr lang="en-US" dirty="0" err="1" smtClean="0"/>
              <a:t>đệm</a:t>
            </a:r>
            <a:endParaRPr lang="en-US" dirty="0"/>
          </a:p>
        </p:txBody>
      </p:sp>
    </p:spTree>
    <p:extLst>
      <p:ext uri="{BB962C8B-B14F-4D97-AF65-F5344CB8AC3E}">
        <p14:creationId xmlns:p14="http://schemas.microsoft.com/office/powerpoint/2010/main" val="1642079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799" cy="4830763"/>
          </a:xfrm>
        </p:spPr>
        <p:txBody>
          <a:bodyPr>
            <a:normAutofit/>
          </a:bodyPr>
          <a:lstStyle/>
          <a:p>
            <a:r>
              <a:rPr lang="vi-VN" sz="1800" dirty="0">
                <a:latin typeface="Times New Roman" panose="02020603050405020304" pitchFamily="18" charset="0"/>
                <a:cs typeface="Times New Roman" panose="02020603050405020304" pitchFamily="18" charset="0"/>
              </a:rPr>
              <a:t>Để xác định phần không gian xung quanh các phần tử, </a:t>
            </a:r>
            <a:r>
              <a:rPr lang="vi-VN" sz="1800" dirty="0" smtClean="0">
                <a:latin typeface="Times New Roman" panose="02020603050405020304" pitchFamily="18" charset="0"/>
                <a:cs typeface="Times New Roman" panose="02020603050405020304" pitchFamily="18" charset="0"/>
              </a:rPr>
              <a:t>sử </a:t>
            </a:r>
            <a:r>
              <a:rPr lang="vi-VN" sz="1800" dirty="0">
                <a:latin typeface="Times New Roman" panose="02020603050405020304" pitchFamily="18" charset="0"/>
                <a:cs typeface="Times New Roman" panose="02020603050405020304" pitchFamily="18" charset="0"/>
              </a:rPr>
              <a:t>dụng </a:t>
            </a:r>
            <a:r>
              <a:rPr lang="vi-VN" sz="1800" dirty="0" smtClean="0">
                <a:latin typeface="Times New Roman" panose="02020603050405020304" pitchFamily="18" charset="0"/>
                <a:cs typeface="Times New Roman" panose="02020603050405020304" pitchFamily="18" charset="0"/>
              </a:rPr>
              <a:t>thuộc tính</a:t>
            </a:r>
            <a:r>
              <a:rPr lang="vi-VN" sz="1800" dirty="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margin</a:t>
            </a:r>
            <a:r>
              <a:rPr lang="en-US" sz="1800" b="1"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trong </a:t>
            </a:r>
            <a:r>
              <a:rPr lang="vi-VN" sz="1800" dirty="0">
                <a:latin typeface="Times New Roman" panose="02020603050405020304" pitchFamily="18" charset="0"/>
                <a:cs typeface="Times New Roman" panose="02020603050405020304" pitchFamily="18" charset="0"/>
              </a:rPr>
              <a:t>CSS. Thuộc tính margin thiết lâp kích cỡ của phần khoảng trống BÊN NGOÀI đường viền. Với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cũng </a:t>
            </a:r>
            <a:r>
              <a:rPr lang="vi-VN" sz="1800" dirty="0">
                <a:latin typeface="Times New Roman" panose="02020603050405020304" pitchFamily="18" charset="0"/>
                <a:cs typeface="Times New Roman" panose="02020603050405020304" pitchFamily="18" charset="0"/>
              </a:rPr>
              <a:t>có thể xác định một giá trị âm cho thuộc tính này để tạo các phần nội dung gối lên nhau</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 của thuộc tính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không được kế thừa bởi các phần tử con. </a:t>
            </a:r>
            <a:r>
              <a:rPr lang="en-US" sz="1800" dirty="0">
                <a:latin typeface="Times New Roman" panose="02020603050405020304" pitchFamily="18" charset="0"/>
                <a:cs typeface="Times New Roman" panose="02020603050405020304" pitchFamily="18" charset="0"/>
              </a:rPr>
              <a:t>H</a:t>
            </a:r>
            <a:r>
              <a:rPr lang="vi-VN" sz="1800" dirty="0" smtClean="0">
                <a:latin typeface="Times New Roman" panose="02020603050405020304" pitchFamily="18" charset="0"/>
                <a:cs typeface="Times New Roman" panose="02020603050405020304" pitchFamily="18" charset="0"/>
              </a:rPr>
              <a:t>ãy </a:t>
            </a:r>
            <a:r>
              <a:rPr lang="vi-VN" sz="1800" dirty="0">
                <a:latin typeface="Times New Roman" panose="02020603050405020304" pitchFamily="18" charset="0"/>
                <a:cs typeface="Times New Roman" panose="02020603050405020304" pitchFamily="18" charset="0"/>
              </a:rPr>
              <a:t>nhớ rằng các lề dọc lân cận (các lề trên và lề dưới) sẽ kết hợp thành một lề.</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1057656"/>
          </a:xfrm>
        </p:spPr>
        <p:txBody>
          <a:bodyPr>
            <a:normAutofit fontScale="90000"/>
          </a:bodyPr>
          <a:lstStyle/>
          <a:p>
            <a:r>
              <a:rPr lang="vi-VN" dirty="0"/>
              <a:t>Căn lề trong </a:t>
            </a:r>
            <a:r>
              <a:rPr lang="vi-VN" dirty="0" smtClean="0"/>
              <a:t>CSS</a:t>
            </a:r>
            <a:r>
              <a:rPr lang="en-US" dirty="0" smtClean="0"/>
              <a:t>(margin)</a:t>
            </a:r>
            <a:r>
              <a:rPr lang="vi-VN" dirty="0"/>
              <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1089511"/>
              </p:ext>
            </p:extLst>
          </p:nvPr>
        </p:nvGraphicFramePr>
        <p:xfrm>
          <a:off x="609600" y="3276600"/>
          <a:ext cx="8229600" cy="3108960"/>
        </p:xfrm>
        <a:graphic>
          <a:graphicData uri="http://schemas.openxmlformats.org/drawingml/2006/table">
            <a:tbl>
              <a:tblPr firstRow="1" bandRow="1">
                <a:tableStyleId>{5C22544A-7EE6-4342-B048-85BDC9FD1C3A}</a:tableStyleId>
              </a:tblPr>
              <a:tblGrid>
                <a:gridCol w="3048000"/>
                <a:gridCol w="2743200"/>
                <a:gridCol w="2438400"/>
              </a:tblGrid>
              <a:tr h="457200">
                <a:tc>
                  <a:txBody>
                    <a:bodyPr/>
                    <a:lstStyle/>
                    <a:p>
                      <a:r>
                        <a:rPr lang="en-US" sz="1400" dirty="0" err="1" smtClean="0">
                          <a:latin typeface="Times New Roman" panose="02020603050405020304" pitchFamily="18" charset="0"/>
                          <a:cs typeface="Times New Roman" panose="02020603050405020304" pitchFamily="18" charset="0"/>
                        </a:rPr>
                        <a:t>Thuộc</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Mô</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Giá</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b="1" i="0" kern="1200" dirty="0" smtClean="0">
                          <a:solidFill>
                            <a:schemeClr val="dk1"/>
                          </a:solidFill>
                          <a:effectLst/>
                          <a:latin typeface="Times New Roman" panose="02020603050405020304" pitchFamily="18" charset="0"/>
                          <a:ea typeface="+mn-ea"/>
                          <a:cs typeface="Times New Roman" panose="02020603050405020304" pitchFamily="18" charset="0"/>
                        </a:rPr>
                        <a:t>margin-bottom</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căn lề dưới của một phần tử.</a:t>
                      </a:r>
                      <a:endParaRPr lang="en-US" sz="1400" dirty="0">
                        <a:latin typeface="Times New Roman" panose="02020603050405020304" pitchFamily="18" charset="0"/>
                        <a:cs typeface="Times New Roman" panose="02020603050405020304" pitchFamily="18" charset="0"/>
                      </a:endParaRPr>
                    </a:p>
                  </a:txBody>
                  <a:tcPr/>
                </a:tc>
                <a:tc rowSpan="4">
                  <a:txBody>
                    <a:bodyPr/>
                    <a:lstStyle/>
                    <a:p>
                      <a:r>
                        <a:rPr lang="vi-VN" sz="1400" b="1" i="0" kern="1200" dirty="0" smtClean="0">
                          <a:solidFill>
                            <a:schemeClr val="dk1"/>
                          </a:solidFill>
                          <a:effectLst/>
                          <a:latin typeface="Times New Roman" panose="02020603050405020304" pitchFamily="18" charset="0"/>
                          <a:ea typeface="+mn-ea"/>
                          <a:cs typeface="Times New Roman" panose="02020603050405020304" pitchFamily="18" charset="0"/>
                        </a:rPr>
                        <a:t>auto</a:t>
                      </a:r>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 Trình duyệt tự động ước lượng việc căn lề cho phần tử.</a:t>
                      </a:r>
                    </a:p>
                    <a:p>
                      <a:r>
                        <a:rPr lang="vi-VN" sz="1400" b="1" i="0" kern="1200" dirty="0" smtClean="0">
                          <a:solidFill>
                            <a:schemeClr val="dk1"/>
                          </a:solidFill>
                          <a:effectLst/>
                          <a:latin typeface="Times New Roman" panose="02020603050405020304" pitchFamily="18" charset="0"/>
                          <a:ea typeface="+mn-ea"/>
                          <a:cs typeface="Times New Roman" panose="02020603050405020304" pitchFamily="18" charset="0"/>
                        </a:rPr>
                        <a:t>length</a:t>
                      </a:r>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 Xác định độ rộng (đơn vị px, pt, cm, …) của lề. Giá trị mặc định là 0.</a:t>
                      </a:r>
                    </a:p>
                    <a:p>
                      <a:r>
                        <a:rPr lang="vi-VN" sz="1400" b="1"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 Xác định mối quan hệ giữa lề với độ rộng của phần tử chứa lề.</a:t>
                      </a:r>
                    </a:p>
                    <a:p>
                      <a:r>
                        <a:rPr lang="vi-VN" sz="1400" b="1" i="0" kern="1200" dirty="0" smtClean="0">
                          <a:solidFill>
                            <a:schemeClr val="dk1"/>
                          </a:solidFill>
                          <a:effectLst/>
                          <a:latin typeface="Times New Roman" panose="02020603050405020304" pitchFamily="18" charset="0"/>
                          <a:ea typeface="+mn-ea"/>
                          <a:cs typeface="Times New Roman" panose="02020603050405020304" pitchFamily="18" charset="0"/>
                        </a:rPr>
                        <a:t>inherit</a:t>
                      </a:r>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 Kế thừa thuộc tính này từ phần tử cha chứa phần tử có thuộc tính margin này.</a:t>
                      </a:r>
                    </a:p>
                    <a:p>
                      <a:endParaRPr lang="en-US"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b="1" i="0" kern="1200" dirty="0" smtClean="0">
                          <a:solidFill>
                            <a:schemeClr val="dk1"/>
                          </a:solidFill>
                          <a:effectLst/>
                          <a:latin typeface="Times New Roman" panose="02020603050405020304" pitchFamily="18" charset="0"/>
                          <a:ea typeface="+mn-ea"/>
                          <a:cs typeface="Times New Roman" panose="02020603050405020304" pitchFamily="18" charset="0"/>
                        </a:rPr>
                        <a:t>margin-top</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căn lề trên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r h="558800">
                <a:tc>
                  <a:txBody>
                    <a:bodyPr/>
                    <a:lstStyle/>
                    <a:p>
                      <a:r>
                        <a:rPr lang="en-US" sz="1400" b="1" i="0" kern="1200" dirty="0" smtClean="0">
                          <a:solidFill>
                            <a:schemeClr val="dk1"/>
                          </a:solidFill>
                          <a:effectLst/>
                          <a:latin typeface="Times New Roman" panose="02020603050405020304" pitchFamily="18" charset="0"/>
                          <a:ea typeface="+mn-ea"/>
                          <a:cs typeface="Times New Roman" panose="02020603050405020304" pitchFamily="18" charset="0"/>
                        </a:rPr>
                        <a:t>margin-left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căn lề trái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r h="558800">
                <a:tc>
                  <a:txBody>
                    <a:bodyPr/>
                    <a:lstStyle/>
                    <a:p>
                      <a:r>
                        <a:rPr lang="en-US" sz="1400" b="1" i="0" kern="1200" dirty="0" smtClean="0">
                          <a:solidFill>
                            <a:schemeClr val="dk1"/>
                          </a:solidFill>
                          <a:effectLst/>
                          <a:latin typeface="Times New Roman" panose="02020603050405020304" pitchFamily="18" charset="0"/>
                          <a:ea typeface="+mn-ea"/>
                          <a:cs typeface="Times New Roman" panose="02020603050405020304" pitchFamily="18" charset="0"/>
                        </a:rPr>
                        <a:t>margin-right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căn lề phải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18636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3840163"/>
          </a:xfrm>
        </p:spPr>
        <p:txBody>
          <a:bodyPr>
            <a:normAutofit/>
          </a:bodyPr>
          <a:lstStyle/>
          <a:p>
            <a:r>
              <a:rPr lang="vi-VN" sz="1800" dirty="0">
                <a:latin typeface="Times New Roman" panose="02020603050405020304" pitchFamily="18" charset="0"/>
                <a:cs typeface="Times New Roman" panose="02020603050405020304" pitchFamily="18" charset="0"/>
              </a:rPr>
              <a:t>Thuộc tính </a:t>
            </a:r>
            <a:r>
              <a:rPr lang="vi-VN" sz="1800" b="1" i="1" dirty="0">
                <a:latin typeface="Times New Roman" panose="02020603050405020304" pitchFamily="18" charset="0"/>
                <a:cs typeface="Times New Roman" panose="02020603050405020304" pitchFamily="18" charset="0"/>
              </a:rPr>
              <a:t>padding</a:t>
            </a:r>
            <a:r>
              <a:rPr lang="vi-VN" sz="1800" dirty="0">
                <a:latin typeface="Times New Roman" panose="02020603050405020304" pitchFamily="18" charset="0"/>
                <a:cs typeface="Times New Roman" panose="02020603050405020304" pitchFamily="18" charset="0"/>
              </a:rPr>
              <a:t> cho phép bạn xác định khoảng không gian giữa nội dung hiển thị của một phần tử với đường viền của nó</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Vùng</a:t>
            </a:r>
            <a:r>
              <a:rPr lang="en-US" dirty="0" smtClean="0"/>
              <a:t> </a:t>
            </a:r>
            <a:r>
              <a:rPr lang="en-US" dirty="0" err="1" smtClean="0"/>
              <a:t>đệm</a:t>
            </a:r>
            <a:r>
              <a:rPr lang="en-US" dirty="0" smtClean="0"/>
              <a:t> </a:t>
            </a:r>
            <a:r>
              <a:rPr lang="en-US" dirty="0" err="1" smtClean="0"/>
              <a:t>css</a:t>
            </a:r>
            <a:r>
              <a:rPr lang="en-US" dirty="0" smtClean="0"/>
              <a:t> (padding)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4026314"/>
              </p:ext>
            </p:extLst>
          </p:nvPr>
        </p:nvGraphicFramePr>
        <p:xfrm>
          <a:off x="533400" y="3048000"/>
          <a:ext cx="8305800" cy="1854200"/>
        </p:xfrm>
        <a:graphic>
          <a:graphicData uri="http://schemas.openxmlformats.org/drawingml/2006/table">
            <a:tbl>
              <a:tblPr firstRow="1" bandRow="1">
                <a:tableStyleId>{5C22544A-7EE6-4342-B048-85BDC9FD1C3A}</a:tableStyleId>
              </a:tblPr>
              <a:tblGrid>
                <a:gridCol w="2032000"/>
                <a:gridCol w="4445000"/>
                <a:gridCol w="1828800"/>
              </a:tblGrid>
              <a:tr h="370840">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tính</a:t>
                      </a:r>
                      <a:r>
                        <a:rPr lang="en-US" sz="1600" baseline="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padding-bottom</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xác định phần padding bên dưới của một phần tử.</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600" dirty="0" err="1" smtClean="0">
                          <a:latin typeface="Times New Roman" panose="02020603050405020304" pitchFamily="18" charset="0"/>
                          <a:cs typeface="Times New Roman" panose="02020603050405020304" pitchFamily="18" charset="0"/>
                        </a:rPr>
                        <a:t>Số</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px</a:t>
                      </a:r>
                      <a:r>
                        <a:rPr lang="en-US" sz="1600" baseline="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padding-top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xác định phần padding bên trên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padding-left</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xác định phần padding bên trái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padding-right</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xác định phần padding bên phải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18681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686799" cy="4297363"/>
          </a:xfrm>
        </p:spPr>
        <p:txBody>
          <a:bodyPr>
            <a:normAutofit/>
          </a:bodyPr>
          <a:lstStyle/>
          <a:p>
            <a:r>
              <a:rPr lang="vi-VN" sz="1800" b="1" dirty="0">
                <a:latin typeface="Times New Roman" panose="02020603050405020304" pitchFamily="18" charset="0"/>
                <a:cs typeface="Times New Roman" panose="02020603050405020304" pitchFamily="18" charset="0"/>
              </a:rPr>
              <a:t>Block</a:t>
            </a:r>
            <a:r>
              <a:rPr lang="vi-VN" sz="1800" dirty="0">
                <a:latin typeface="Times New Roman" panose="02020603050405020304" pitchFamily="18" charset="0"/>
                <a:cs typeface="Times New Roman" panose="02020603050405020304" pitchFamily="18" charset="0"/>
              </a:rPr>
              <a:t>: Các phần tử block nó sẽ được nằm một hàng riêng biệt khi hiển thị. Ví dụ như các thẻ &lt;div&gt;, &lt;li&gt;, &lt;ul&gt;, &lt;h1&gt;,..là các block.</a:t>
            </a:r>
          </a:p>
          <a:p>
            <a:r>
              <a:rPr lang="vi-VN" sz="1800" b="1" dirty="0">
                <a:latin typeface="Times New Roman" panose="02020603050405020304" pitchFamily="18" charset="0"/>
                <a:cs typeface="Times New Roman" panose="02020603050405020304" pitchFamily="18" charset="0"/>
              </a:rPr>
              <a:t>Inline</a:t>
            </a:r>
            <a:r>
              <a:rPr lang="vi-VN" sz="1800" dirty="0">
                <a:latin typeface="Times New Roman" panose="02020603050405020304" pitchFamily="18" charset="0"/>
                <a:cs typeface="Times New Roman" panose="02020603050405020304" pitchFamily="18" charset="0"/>
              </a:rPr>
              <a:t>: Các phần tử này sẽ hiển thị trên cùng một hàng trên nội dung khác. Ví dụ như các thẻ &lt;span&gt;, &lt;strong&gt;, &lt;a&gt;,..là các phần tử inline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1109472"/>
          </a:xfrm>
        </p:spPr>
        <p:txBody>
          <a:bodyPr/>
          <a:lstStyle/>
          <a:p>
            <a:r>
              <a:rPr lang="en-US" dirty="0" smtClean="0"/>
              <a:t>Display </a:t>
            </a:r>
            <a:r>
              <a:rPr lang="en-US" dirty="0" err="1" smtClean="0"/>
              <a:t>trong</a:t>
            </a:r>
            <a:r>
              <a:rPr lang="en-US" dirty="0" smtClean="0"/>
              <a:t> </a:t>
            </a:r>
            <a:r>
              <a:rPr lang="en-US" dirty="0" err="1" smtClean="0"/>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9743170"/>
              </p:ext>
            </p:extLst>
          </p:nvPr>
        </p:nvGraphicFramePr>
        <p:xfrm>
          <a:off x="381000" y="3124200"/>
          <a:ext cx="8458200" cy="3337560"/>
        </p:xfrm>
        <a:graphic>
          <a:graphicData uri="http://schemas.openxmlformats.org/drawingml/2006/table">
            <a:tbl>
              <a:tblPr firstRow="1" bandRow="1">
                <a:tableStyleId>{5C22544A-7EE6-4342-B048-85BDC9FD1C3A}</a:tableStyleId>
              </a:tblPr>
              <a:tblGrid>
                <a:gridCol w="1219200"/>
                <a:gridCol w="7239000"/>
              </a:tblGrid>
              <a:tr h="370840">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none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Đơn giản là ẩn phần tử đó đi không cho hiển thị nữa, nó cũng sẽ ẩn luôn toàn bộ các khoảng trống mà nó sở hữu. Nếu muốn ẩn đi mà vẫn đề lại “dấu vết” thì có thể sử dụng visibility: hidden</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inline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trên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cùng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kiểu</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block,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mỗi</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smtClean="0">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smtClean="0">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sở</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hữu</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riêng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inline-block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Chuyển phần tử về hiển thị trên cùng một hàng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kết</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smtClean="0">
                          <a:solidFill>
                            <a:schemeClr val="dk1"/>
                          </a:solidFill>
                          <a:effectLst/>
                          <a:latin typeface="Times New Roman" panose="02020603050405020304" pitchFamily="18" charset="0"/>
                          <a:ea typeface="+mn-ea"/>
                          <a:cs typeface="Times New Roman" panose="02020603050405020304" pitchFamily="18" charset="0"/>
                        </a:rPr>
                        <a:t>hợp</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smtClean="0">
                          <a:solidFill>
                            <a:schemeClr val="dk1"/>
                          </a:solidFill>
                          <a:effectLst/>
                          <a:latin typeface="Times New Roman" panose="02020603050405020304" pitchFamily="18" charset="0"/>
                          <a:ea typeface="+mn-ea"/>
                          <a:cs typeface="Times New Roman" panose="02020603050405020304" pitchFamily="18" charset="0"/>
                        </a:rPr>
                        <a:t>giữa</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inline </a:t>
                      </a:r>
                      <a:r>
                        <a:rPr lang="en-US" sz="1600" b="0" i="0" kern="1200" baseline="0" dirty="0" err="1" smtClean="0">
                          <a:solidFill>
                            <a:schemeClr val="dk1"/>
                          </a:solidFill>
                          <a:effectLst/>
                          <a:latin typeface="Times New Roman" panose="02020603050405020304" pitchFamily="18" charset="0"/>
                          <a:ea typeface="+mn-ea"/>
                          <a:cs typeface="Times New Roman" panose="02020603050405020304" pitchFamily="18" charset="0"/>
                        </a:rPr>
                        <a:t>và</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block</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 nhưng nó vẫn thừa hưởng các đặc tính của block như có thể tùy chỉnh kích thước, thêm background,…</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list-item</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Chuyển phần tử về hiển thị như một mục danh sách, để có thể sử dụng thuộc tính list-style.</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9182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686799" cy="4297363"/>
          </a:xfrm>
        </p:spPr>
        <p:txBody>
          <a:bodyPr>
            <a:noAutofit/>
          </a:bodyPr>
          <a:lstStyle/>
          <a:p>
            <a:r>
              <a:rPr lang="en-US" sz="1800" b="1" dirty="0" smtClean="0">
                <a:latin typeface="Times New Roman" panose="02020603050405020304" pitchFamily="18" charset="0"/>
                <a:cs typeface="Times New Roman" panose="02020603050405020304" pitchFamily="18" charset="0"/>
              </a:rPr>
              <a:t>1/ Float </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Là thuộc tinh sử dụng để cố định thành phần của website về 1 phía: trái( left) hay phải( right</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Thường sử dụng trong việc dàn trang, chia cột cho website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Dàn qua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Dàn qua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None: Bình thường</a:t>
            </a:r>
            <a:r>
              <a:rPr lang="vi-VN" sz="1800" dirty="0" smtClean="0">
                <a:latin typeface="Times New Roman" panose="02020603050405020304" pitchFamily="18" charset="0"/>
                <a:cs typeface="Times New Roman" panose="02020603050405020304" pitchFamily="18" charset="0"/>
              </a:rPr>
              <a:t>.</a:t>
            </a:r>
            <a:endParaRPr lang="en-US" sz="1800" dirty="0"/>
          </a:p>
          <a:p>
            <a:r>
              <a:rPr lang="en-US" sz="1800" b="1" dirty="0" smtClean="0">
                <a:latin typeface="Times New Roman" panose="02020603050405020304" pitchFamily="18" charset="0"/>
                <a:cs typeface="Times New Roman" panose="02020603050405020304" pitchFamily="18" charset="0"/>
              </a:rPr>
              <a:t>2/ Clear : </a:t>
            </a:r>
            <a:r>
              <a:rPr lang="vi-VN" sz="1800" dirty="0">
                <a:latin typeface="Times New Roman" panose="02020603050405020304" pitchFamily="18" charset="0"/>
                <a:cs typeface="Times New Roman" panose="02020603050405020304" pitchFamily="18" charset="0"/>
              </a:rPr>
              <a:t>Là thuộc </a:t>
            </a:r>
            <a:r>
              <a:rPr lang="vi-VN" sz="1800" dirty="0" smtClean="0">
                <a:latin typeface="Times New Roman" panose="02020603050405020304" pitchFamily="18" charset="0"/>
                <a:cs typeface="Times New Roman" panose="02020603050405020304" pitchFamily="18" charset="0"/>
              </a:rPr>
              <a:t>t</a:t>
            </a:r>
            <a:r>
              <a:rPr lang="en-US" sz="1800" dirty="0" err="1" smtClean="0">
                <a:latin typeface="Times New Roman" panose="02020603050405020304" pitchFamily="18" charset="0"/>
                <a:cs typeface="Times New Roman" panose="02020603050405020304" pitchFamily="18" charset="0"/>
              </a:rPr>
              <a:t>ính</a:t>
            </a:r>
            <a:r>
              <a:rPr lang="vi-VN"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sử dụng cho các thành phần đi cùng các thành phần sử dụng float. Sử </a:t>
            </a:r>
            <a:r>
              <a:rPr lang="vi-VN" sz="1800" dirty="0"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ng </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dạng</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cách </a:t>
            </a:r>
            <a:r>
              <a:rPr lang="vi-VN" sz="1800" dirty="0">
                <a:latin typeface="Times New Roman" panose="02020603050405020304" pitchFamily="18" charset="0"/>
                <a:cs typeface="Times New Roman" panose="02020603050405020304" pitchFamily="18" charset="0"/>
              </a:rPr>
              <a:t>tràn cho thành phần này khi thành phần trước nó đặt float và còn khoảng trống</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 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Tràn sang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Tràn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Both: Không tràn, thường dung để tránh tràn các thành phần trong website.</a:t>
            </a:r>
            <a:r>
              <a:rPr lang="vi-VN" sz="1800" dirty="0"/>
              <a:t/>
            </a:r>
            <a:br>
              <a:rPr lang="vi-VN" sz="1800" dirty="0"/>
            </a:br>
            <a:r>
              <a:rPr lang="vi-VN" sz="1800" dirty="0"/>
              <a:t/>
            </a:r>
            <a:br>
              <a:rPr lang="vi-VN" sz="1800" dirty="0"/>
            </a:br>
            <a:r>
              <a:rPr lang="vi-VN" sz="1800" dirty="0">
                <a:latin typeface="Times New Roman" panose="02020603050405020304" pitchFamily="18" charset="0"/>
                <a:cs typeface="Times New Roman" panose="02020603050405020304" pitchFamily="18" charset="0"/>
              </a:rPr>
              <a:t/>
            </a:r>
            <a:br>
              <a:rPr lang="vi-VN" sz="1800" dirty="0">
                <a:latin typeface="Times New Roman" panose="02020603050405020304" pitchFamily="18" charset="0"/>
                <a:cs typeface="Times New Roman" panose="02020603050405020304" pitchFamily="18" charset="0"/>
              </a:rPr>
            </a:br>
            <a:r>
              <a:rPr lang="vi-VN" sz="1800" dirty="0"/>
              <a:t/>
            </a:r>
            <a:br>
              <a:rPr lang="vi-VN" sz="1800" dirty="0"/>
            </a:br>
            <a:r>
              <a:rPr lang="vi-VN" sz="1800" dirty="0"/>
              <a:t/>
            </a:r>
            <a:br>
              <a:rPr lang="vi-VN" sz="1800" dirty="0"/>
            </a:br>
            <a:r>
              <a:rPr lang="vi-VN" sz="1800" dirty="0"/>
              <a:t/>
            </a:r>
            <a:br>
              <a:rPr lang="vi-VN" sz="1800" dirty="0"/>
            </a:br>
            <a:r>
              <a:rPr lang="vi-VN" sz="1800" dirty="0">
                <a:latin typeface="Times New Roman" panose="02020603050405020304" pitchFamily="18" charset="0"/>
                <a:cs typeface="Times New Roman" panose="02020603050405020304" pitchFamily="18" charset="0"/>
              </a:rPr>
              <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a: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smtClean="0"/>
              <a:t>Float &amp; Clear CSS</a:t>
            </a:r>
            <a:endParaRPr lang="en-US" dirty="0"/>
          </a:p>
        </p:txBody>
      </p:sp>
    </p:spTree>
    <p:extLst>
      <p:ext uri="{BB962C8B-B14F-4D97-AF65-F5344CB8AC3E}">
        <p14:creationId xmlns:p14="http://schemas.microsoft.com/office/powerpoint/2010/main" val="1947173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686799" cy="4754563"/>
          </a:xfrm>
        </p:spPr>
        <p:txBody>
          <a:bodyPr>
            <a:normAutofit/>
          </a:bodyPr>
          <a:lstStyle/>
          <a:p>
            <a:pPr marL="0" indent="0">
              <a:buNone/>
            </a:pPr>
            <a:r>
              <a:rPr lang="vi-VN" sz="1800" b="1" dirty="0" smtClean="0">
                <a:latin typeface="Times New Roman" panose="02020603050405020304" pitchFamily="18" charset="0"/>
                <a:cs typeface="Times New Roman" panose="02020603050405020304" pitchFamily="18" charset="0"/>
              </a:rPr>
              <a:t>thuộc </a:t>
            </a:r>
            <a:r>
              <a:rPr lang="vi-VN" sz="1800" b="1" dirty="0">
                <a:latin typeface="Times New Roman" panose="02020603050405020304" pitchFamily="18" charset="0"/>
                <a:cs typeface="Times New Roman" panose="02020603050405020304" pitchFamily="18" charset="0"/>
              </a:rPr>
              <a:t>tính giúp bạn tùy chỉnh khu vực hiển thị cho phần tử</a:t>
            </a:r>
            <a:r>
              <a:rPr lang="vi-VN" sz="1800" dirty="0">
                <a:latin typeface="Times New Roman" panose="02020603050405020304" pitchFamily="18" charset="0"/>
                <a:cs typeface="Times New Roman" panose="02020603050405020304" pitchFamily="18" charset="0"/>
              </a:rPr>
              <a:t> và việc tùy chỉnh </a:t>
            </a:r>
            <a:r>
              <a:rPr lang="vi-VN" sz="1800" dirty="0" smtClean="0">
                <a:latin typeface="Times New Roman" panose="02020603050405020304" pitchFamily="18" charset="0"/>
                <a:cs typeface="Times New Roman" panose="02020603050405020304" pitchFamily="18" charset="0"/>
              </a:rPr>
              <a:t>này</a:t>
            </a:r>
            <a:r>
              <a:rPr lang="vi-VN" sz="1800" b="1" dirty="0">
                <a:latin typeface="Times New Roman" panose="02020603050405020304" pitchFamily="18" charset="0"/>
                <a:cs typeface="Times New Roman" panose="02020603050405020304" pitchFamily="18" charset="0"/>
              </a:rPr>
              <a:t> không hề làm </a:t>
            </a:r>
            <a:r>
              <a:rPr lang="vi-VN" sz="1800" b="1" dirty="0" smtClean="0">
                <a:latin typeface="Times New Roman" panose="02020603050405020304" pitchFamily="18" charset="0"/>
                <a:cs typeface="Times New Roman" panose="02020603050405020304" pitchFamily="18" charset="0"/>
              </a:rPr>
              <a:t>ảnh </a:t>
            </a:r>
            <a:r>
              <a:rPr lang="vi-VN" sz="1800" b="1" dirty="0">
                <a:latin typeface="Times New Roman" panose="02020603050405020304" pitchFamily="18" charset="0"/>
                <a:cs typeface="Times New Roman" panose="02020603050405020304" pitchFamily="18" charset="0"/>
              </a:rPr>
              <a:t>hưởng đến các phần tử khác</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vi-VN" sz="1600" dirty="0">
                <a:latin typeface="Times New Roman" panose="02020603050405020304" pitchFamily="18" charset="0"/>
                <a:cs typeface="Times New Roman" panose="02020603050405020304" pitchFamily="18" charset="0"/>
              </a:rPr>
              <a:t>Thuộc tính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thiết lập thứ tự xếp chồng nhau của một thành phần vị trí. Thứ tự chồng nhau được sắp xếp dựa theo giá trị số, thành phần HTML nào có chỉ số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cao hơn sẽ nằm trên, ngược lại sẽ nằm dưới, giá trị mặc định </a:t>
            </a:r>
            <a:r>
              <a:rPr lang="vi-VN" sz="1600" b="1" dirty="0">
                <a:latin typeface="Times New Roman" panose="02020603050405020304" pitchFamily="18" charset="0"/>
                <a:cs typeface="Times New Roman" panose="02020603050405020304" pitchFamily="18" charset="0"/>
              </a:rPr>
              <a:t>là</a:t>
            </a:r>
            <a:r>
              <a:rPr lang="vi-VN" sz="1600" dirty="0">
                <a:latin typeface="Times New Roman" panose="02020603050405020304" pitchFamily="18" charset="0"/>
                <a:cs typeface="Times New Roman" panose="02020603050405020304" pitchFamily="18" charset="0"/>
              </a:rPr>
              <a:t> 0.</a:t>
            </a:r>
            <a:endParaRPr lang="en-US" sz="16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err="1" smtClean="0"/>
              <a:t>Postion</a:t>
            </a:r>
            <a:r>
              <a:rPr lang="en-US" dirty="0" smtClean="0"/>
              <a:t> </a:t>
            </a:r>
            <a:r>
              <a:rPr lang="en-US" dirty="0" err="1" smtClean="0"/>
              <a:t>trong</a:t>
            </a:r>
            <a:r>
              <a:rPr lang="en-US" dirty="0" smtClean="0"/>
              <a:t> </a:t>
            </a:r>
            <a:r>
              <a:rPr lang="en-US" dirty="0" err="1" smtClean="0"/>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9999844"/>
              </p:ext>
            </p:extLst>
          </p:nvPr>
        </p:nvGraphicFramePr>
        <p:xfrm>
          <a:off x="381000" y="2133600"/>
          <a:ext cx="8534400" cy="3032760"/>
        </p:xfrm>
        <a:graphic>
          <a:graphicData uri="http://schemas.openxmlformats.org/drawingml/2006/table">
            <a:tbl>
              <a:tblPr firstRow="1" bandRow="1">
                <a:tableStyleId>{5C22544A-7EE6-4342-B048-85BDC9FD1C3A}</a:tableStyleId>
              </a:tblPr>
              <a:tblGrid>
                <a:gridCol w="2032000"/>
                <a:gridCol w="6502400"/>
              </a:tblGrid>
              <a:tr h="370840">
                <a:tc>
                  <a:txBody>
                    <a:bodyPr/>
                    <a:lstStyle/>
                    <a:p>
                      <a:r>
                        <a:rPr lang="en-US" sz="1800" dirty="0" err="1" smtClean="0">
                          <a:latin typeface="Times New Roman" panose="02020603050405020304" pitchFamily="18" charset="0"/>
                          <a:cs typeface="Times New Roman" panose="02020603050405020304" pitchFamily="18" charset="0"/>
                        </a:rPr>
                        <a:t>Giá</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Mô</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relative</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Dùng để thiết lập một phần tử sử dụng các thuộc tính position</a:t>
                      </a:r>
                      <a:r>
                        <a:rPr lang="en-US"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mà không làm ảnh hưởng đến việc hiển thị ban đầu.</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Định vị trí tuyệt đối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absolute</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Dùng để thiết lập vị trí của một phần tử nhưng nó sẽ luôn nằm trong một phần tử mẹ đang là relative.</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Định vị trí tương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đối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fixed</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Hiển thị luôn đi theo trình duyệt khi cuộn trang.</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static</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Đưa phần tử về hiển thị theo kiểu mặc định.</a:t>
                      </a:r>
                      <a:endParaRPr lang="en-US" sz="1800" dirty="0">
                        <a:latin typeface="Times New Roman" panose="02020603050405020304" pitchFamily="18" charset="0"/>
                        <a:cs typeface="Times New Roman" panose="02020603050405020304" pitchFamily="18" charset="0"/>
                      </a:endParaRPr>
                    </a:p>
                  </a:txBody>
                  <a:tcPr/>
                </a:tc>
              </a:tr>
              <a:tr h="137160">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3344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rmAutofit/>
          </a:bodyPr>
          <a:lstStyle/>
          <a:p>
            <a:r>
              <a:rPr lang="vi-VN" sz="1800" b="1" dirty="0">
                <a:latin typeface="Times New Roman" panose="02020603050405020304" pitchFamily="18" charset="0"/>
                <a:cs typeface="Times New Roman" panose="02020603050405020304" pitchFamily="18" charset="0"/>
              </a:rPr>
              <a:t>Thuộc tính overflow xác định điều gì sẽ xảy ra nếu một thành phần box tràn nội dung.</a:t>
            </a:r>
          </a:p>
          <a:p>
            <a:r>
              <a:rPr lang="vi-VN" sz="1800" dirty="0">
                <a:latin typeface="Times New Roman" panose="02020603050405020304" pitchFamily="18" charset="0"/>
                <a:cs typeface="Times New Roman" panose="02020603050405020304" pitchFamily="18" charset="0"/>
              </a:rPr>
              <a:t/>
            </a: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Overflow </a:t>
            </a:r>
            <a:r>
              <a:rPr lang="en-US" dirty="0" err="1" smtClean="0"/>
              <a:t>trong</a:t>
            </a:r>
            <a:r>
              <a:rPr lang="en-US" dirty="0" smtClean="0"/>
              <a:t> </a:t>
            </a:r>
            <a:r>
              <a:rPr lang="en-US" dirty="0" err="1" smtClean="0"/>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4844387"/>
              </p:ext>
            </p:extLst>
          </p:nvPr>
        </p:nvGraphicFramePr>
        <p:xfrm>
          <a:off x="609600" y="2667000"/>
          <a:ext cx="8229600" cy="3454400"/>
        </p:xfrm>
        <a:graphic>
          <a:graphicData uri="http://schemas.openxmlformats.org/drawingml/2006/table">
            <a:tbl>
              <a:tblPr firstRow="1" bandRow="1">
                <a:tableStyleId>{5C22544A-7EE6-4342-B048-85BDC9FD1C3A}</a:tableStyleId>
              </a:tblPr>
              <a:tblGrid>
                <a:gridCol w="1524000"/>
                <a:gridCol w="1524000"/>
                <a:gridCol w="5181600"/>
              </a:tblGrid>
              <a:tr h="370840">
                <a:tc>
                  <a:txBody>
                    <a:bodyPr/>
                    <a:lstStyle/>
                    <a:p>
                      <a:r>
                        <a:rPr lang="en-US" sz="1400" dirty="0" err="1" smtClean="0">
                          <a:latin typeface="Times New Roman" panose="02020603050405020304" pitchFamily="18" charset="0"/>
                          <a:cs typeface="Times New Roman" panose="02020603050405020304" pitchFamily="18" charset="0"/>
                        </a:rPr>
                        <a:t>Thuộc</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Giá</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Mô</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tr>
              <a:tr h="370840">
                <a:tc rowSpan="5">
                  <a:txBody>
                    <a:bodyPr/>
                    <a:lstStyle/>
                    <a:p>
                      <a:pPr algn="ctr"/>
                      <a:r>
                        <a:rPr lang="en-US" sz="1400" b="1" dirty="0" smtClean="0">
                          <a:latin typeface="Times New Roman" panose="02020603050405020304" pitchFamily="18" charset="0"/>
                          <a:cs typeface="Times New Roman" panose="02020603050405020304" pitchFamily="18" charset="0"/>
                        </a:rPr>
                        <a:t>overflow</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t>visible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vẫn hiển thị tràn qua box, đây là mặc định.</a:t>
                      </a:r>
                      <a:endParaRPr lang="en-US" sz="14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dirty="0"/>
                    </a:p>
                  </a:txBody>
                  <a:tcPr/>
                </a:tc>
                <a:tc>
                  <a:txBody>
                    <a:bodyPr/>
                    <a:lstStyle/>
                    <a:p>
                      <a:r>
                        <a:rPr lang="en-US" sz="1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3"/>
                        </a:rPr>
                        <a:t>hidden</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a:t>
                      </a:r>
                      <a:endParaRPr lang="en-US" sz="14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dirty="0"/>
                    </a:p>
                  </a:txBody>
                  <a:tcPr/>
                </a:tc>
                <a:tc>
                  <a:txBody>
                    <a:bodyPr/>
                    <a:lstStyle/>
                    <a:p>
                      <a:r>
                        <a:rPr lang="en-US" sz="1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4"/>
                        </a:rPr>
                        <a:t>scroll</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 và xuất hiện thanh scroll, khi cuộn sẽ hiển thị text.</a:t>
                      </a:r>
                      <a:endPar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cả thanh scroll ngang và dọc.</a:t>
                      </a:r>
                      <a:endParaRPr lang="en-US" sz="14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dirty="0"/>
                    </a:p>
                  </a:txBody>
                  <a:tcPr/>
                </a:tc>
                <a:tc>
                  <a:txBody>
                    <a:bodyPr/>
                    <a:lstStyle/>
                    <a:p>
                      <a:r>
                        <a:rPr lang="en-US" sz="1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5"/>
                        </a:rPr>
                        <a:t>auto</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thanh scroll sẽ tự động hiển thị.</a:t>
                      </a:r>
                      <a:endPar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smtClean="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thanh scroll dọc.</a:t>
                      </a:r>
                      <a:endParaRPr lang="en-US" sz="14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dirty="0"/>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7354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068763"/>
          </a:xfrm>
        </p:spPr>
        <p:txBody>
          <a:bodyPr/>
          <a:lstStyle/>
          <a:p>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selector(</a:t>
            </a:r>
            <a:r>
              <a:rPr lang="en-US" b="1" dirty="0" err="1" smtClean="0">
                <a:latin typeface="Times New Roman" panose="02020603050405020304" pitchFamily="18" charset="0"/>
                <a:cs typeface="Times New Roman" panose="02020603050405020304" pitchFamily="18" charset="0"/>
              </a:rPr>
              <a:t>bộ</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thuộc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tính</a:t>
            </a:r>
            <a:r>
              <a:rPr lang="en-US" b="1" dirty="0" smtClean="0">
                <a:latin typeface="Times New Roman" panose="02020603050405020304" pitchFamily="18" charset="0"/>
                <a:cs typeface="Times New Roman" panose="02020603050405020304" pitchFamily="18" charset="0"/>
              </a:rPr>
              <a:t>(property) , </a:t>
            </a:r>
            <a:r>
              <a:rPr lang="en-US" b="1" dirty="0" err="1" smtClean="0">
                <a:latin typeface="Times New Roman" panose="02020603050405020304" pitchFamily="18" charset="0"/>
                <a:cs typeface="Times New Roman" panose="02020603050405020304" pitchFamily="18" charset="0"/>
              </a:rPr>
              <a:t>giá</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trị</a:t>
            </a:r>
            <a:r>
              <a:rPr lang="en-US" b="1" dirty="0" smtClean="0">
                <a:latin typeface="Times New Roman" panose="02020603050405020304" pitchFamily="18" charset="0"/>
                <a:cs typeface="Times New Roman" panose="02020603050405020304" pitchFamily="18" charset="0"/>
              </a:rPr>
              <a:t> (value).</a:t>
            </a:r>
          </a:p>
          <a:p>
            <a:r>
              <a:rPr lang="en-US" b="1" dirty="0" err="1" smtClean="0">
                <a:latin typeface="Times New Roman" panose="02020603050405020304" pitchFamily="18" charset="0"/>
                <a:cs typeface="Times New Roman" panose="02020603050405020304" pitchFamily="18" charset="0"/>
              </a:rPr>
              <a:t>Cú</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pháp</a:t>
            </a:r>
            <a:r>
              <a:rPr lang="en-US" b="1" dirty="0" smtClean="0">
                <a:latin typeface="Times New Roman" panose="02020603050405020304" pitchFamily="18" charset="0"/>
                <a:cs typeface="Times New Roman" panose="02020603050405020304" pitchFamily="18" charset="0"/>
              </a:rPr>
              <a:t> : </a:t>
            </a:r>
            <a:endParaRPr lang="en-US"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Cú</a:t>
            </a:r>
            <a:r>
              <a:rPr lang="en-US" dirty="0" smtClean="0"/>
              <a:t> </a:t>
            </a:r>
            <a:r>
              <a:rPr lang="en-US" dirty="0" err="1" smtClean="0"/>
              <a:t>pháp</a:t>
            </a:r>
            <a:r>
              <a:rPr lang="en-US" dirty="0" smtClean="0"/>
              <a:t> CSS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819400"/>
            <a:ext cx="7086600" cy="3886200"/>
          </a:xfrm>
          <a:prstGeom prst="rect">
            <a:avLst/>
          </a:prstGeom>
        </p:spPr>
      </p:pic>
    </p:spTree>
    <p:extLst>
      <p:ext uri="{BB962C8B-B14F-4D97-AF65-F5344CB8AC3E}">
        <p14:creationId xmlns:p14="http://schemas.microsoft.com/office/powerpoint/2010/main" val="1765317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Autofit/>
          </a:bodyPr>
          <a:lstStyle/>
          <a:p>
            <a:r>
              <a:rPr lang="en-US" sz="1600" dirty="0" smtClean="0">
                <a:latin typeface="Times New Roman" panose="02020603050405020304" pitchFamily="18" charset="0"/>
                <a:cs typeface="Times New Roman" panose="02020603050405020304" pitchFamily="18" charset="0"/>
              </a:rPr>
              <a:t>1/ </a:t>
            </a:r>
            <a:r>
              <a:rPr lang="en-US" sz="1600" b="1" dirty="0" smtClean="0">
                <a:latin typeface="Times New Roman" panose="02020603050405020304" pitchFamily="18" charset="0"/>
                <a:cs typeface="Times New Roman" panose="02020603050405020304" pitchFamily="18" charset="0"/>
              </a:rPr>
              <a:t>rounded </a:t>
            </a:r>
            <a:r>
              <a:rPr lang="en-US" sz="1600" b="1" dirty="0">
                <a:latin typeface="Times New Roman" panose="02020603050405020304" pitchFamily="18" charset="0"/>
                <a:cs typeface="Times New Roman" panose="02020603050405020304" pitchFamily="18" charset="0"/>
              </a:rPr>
              <a:t>Corner </a:t>
            </a:r>
            <a:r>
              <a:rPr lang="en-US" sz="1600" dirty="0" smtClean="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Rounded Corner trong CSS được sử dụng để thêm góc màu tới phần thân tài liệu hoặc phần văn bản bởi sử dụng thuộc tính </a:t>
            </a:r>
            <a:r>
              <a:rPr lang="vi-VN" sz="1600" dirty="0" smtClean="0">
                <a:latin typeface="Times New Roman" panose="02020603050405020304" pitchFamily="18" charset="0"/>
                <a:cs typeface="Times New Roman" panose="02020603050405020304" pitchFamily="18" charset="0"/>
              </a:rPr>
              <a:t>border-radius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2/ </a:t>
            </a:r>
            <a:r>
              <a:rPr lang="en-US" sz="1600" b="1" dirty="0" smtClean="0">
                <a:latin typeface="Times New Roman" panose="02020603050405020304" pitchFamily="18" charset="0"/>
                <a:cs typeface="Times New Roman" panose="02020603050405020304" pitchFamily="18" charset="0"/>
              </a:rPr>
              <a:t>border-image : </a:t>
            </a:r>
            <a:r>
              <a:rPr lang="vi-VN" sz="1600" dirty="0">
                <a:latin typeface="Times New Roman" panose="02020603050405020304" pitchFamily="18" charset="0"/>
                <a:cs typeface="Times New Roman" panose="02020603050405020304" pitchFamily="18" charset="0"/>
              </a:rPr>
              <a:t>dùng để định dạng các dạng border bằng hình ảnh</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border-image</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hlinkClick r:id="rId2"/>
              </a:rPr>
              <a:t>source slice / width / outset repeat</a:t>
            </a:r>
            <a:r>
              <a:rPr lang="en-US" sz="1600" dirty="0" smtClean="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Ví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Safari and Chrome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webkit</a:t>
            </a:r>
            <a:r>
              <a:rPr lang="en-US" sz="1400" dirty="0">
                <a:latin typeface="Times New Roman" panose="02020603050405020304" pitchFamily="18" charset="0"/>
                <a:cs typeface="Times New Roman" panose="02020603050405020304" pitchFamily="18" charset="0"/>
              </a:rPr>
              <a:t>-border-image: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(“images/border.png”) 30 / 10px 20px / 0 10px </a:t>
            </a:r>
            <a:r>
              <a:rPr lang="en-US" sz="1400" dirty="0" err="1">
                <a:latin typeface="Times New Roman" panose="02020603050405020304" pitchFamily="18" charset="0"/>
                <a:cs typeface="Times New Roman" panose="02020603050405020304" pitchFamily="18" charset="0"/>
              </a:rPr>
              <a:t>10px</a:t>
            </a:r>
            <a:r>
              <a:rPr lang="en-US" sz="1400" dirty="0">
                <a:latin typeface="Times New Roman" panose="02020603050405020304" pitchFamily="18" charset="0"/>
                <a:cs typeface="Times New Roman" panose="02020603050405020304" pitchFamily="18" charset="0"/>
              </a:rPr>
              <a:t> 30px round;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Firefox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moz</a:t>
            </a:r>
            <a:r>
              <a:rPr lang="en-US" sz="1400" dirty="0">
                <a:latin typeface="Times New Roman" panose="02020603050405020304" pitchFamily="18" charset="0"/>
                <a:cs typeface="Times New Roman" panose="02020603050405020304" pitchFamily="18" charset="0"/>
              </a:rPr>
              <a:t>-border-image: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(“images/border.png”) 30 / 10px 20px / 0 10px </a:t>
            </a:r>
            <a:r>
              <a:rPr lang="en-US" sz="1400" dirty="0" err="1">
                <a:latin typeface="Times New Roman" panose="02020603050405020304" pitchFamily="18" charset="0"/>
                <a:cs typeface="Times New Roman" panose="02020603050405020304" pitchFamily="18" charset="0"/>
              </a:rPr>
              <a:t>10px</a:t>
            </a:r>
            <a:r>
              <a:rPr lang="en-US" sz="1400" dirty="0">
                <a:latin typeface="Times New Roman" panose="02020603050405020304" pitchFamily="18" charset="0"/>
                <a:cs typeface="Times New Roman" panose="02020603050405020304" pitchFamily="18" charset="0"/>
              </a:rPr>
              <a:t> 30px round;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Internet Explorer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ms</a:t>
            </a:r>
            <a:r>
              <a:rPr lang="en-US" sz="1400" dirty="0">
                <a:latin typeface="Times New Roman" panose="02020603050405020304" pitchFamily="18" charset="0"/>
                <a:cs typeface="Times New Roman" panose="02020603050405020304" pitchFamily="18" charset="0"/>
              </a:rPr>
              <a:t>-border-image: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(“images/border.png”) 30 / 10px 20px / 0 10px </a:t>
            </a:r>
            <a:r>
              <a:rPr lang="en-US" sz="1400" dirty="0" err="1">
                <a:latin typeface="Times New Roman" panose="02020603050405020304" pitchFamily="18" charset="0"/>
                <a:cs typeface="Times New Roman" panose="02020603050405020304" pitchFamily="18" charset="0"/>
              </a:rPr>
              <a:t>10px</a:t>
            </a:r>
            <a:r>
              <a:rPr lang="en-US" sz="1400" dirty="0">
                <a:latin typeface="Times New Roman" panose="02020603050405020304" pitchFamily="18" charset="0"/>
                <a:cs typeface="Times New Roman" panose="02020603050405020304" pitchFamily="18" charset="0"/>
              </a:rPr>
              <a:t> 30px round;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Opera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-o-border-image: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(“images/border.png”) 30 / 10px 20px / 0 10px </a:t>
            </a:r>
            <a:r>
              <a:rPr lang="en-US" sz="1400" dirty="0" err="1">
                <a:latin typeface="Times New Roman" panose="02020603050405020304" pitchFamily="18" charset="0"/>
                <a:cs typeface="Times New Roman" panose="02020603050405020304" pitchFamily="18" charset="0"/>
              </a:rPr>
              <a:t>10px</a:t>
            </a:r>
            <a:r>
              <a:rPr lang="en-US" sz="1400" dirty="0">
                <a:latin typeface="Times New Roman" panose="02020603050405020304" pitchFamily="18" charset="0"/>
                <a:cs typeface="Times New Roman" panose="02020603050405020304" pitchFamily="18" charset="0"/>
              </a:rPr>
              <a:t> 30px round;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CSS3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border-image: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(“images/border.png”) 30 / 10px 20px / 0 10px </a:t>
            </a:r>
            <a:r>
              <a:rPr lang="en-US" sz="1400" dirty="0" err="1">
                <a:latin typeface="Times New Roman" panose="02020603050405020304" pitchFamily="18" charset="0"/>
                <a:cs typeface="Times New Roman" panose="02020603050405020304" pitchFamily="18" charset="0"/>
              </a:rPr>
              <a:t>10px</a:t>
            </a:r>
            <a:r>
              <a:rPr lang="en-US" sz="1400" dirty="0">
                <a:latin typeface="Times New Roman" panose="02020603050405020304" pitchFamily="18" charset="0"/>
                <a:cs typeface="Times New Roman" panose="02020603050405020304" pitchFamily="18" charset="0"/>
              </a:rPr>
              <a:t> 30px round;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smtClean="0"/>
              <a:t>CSS3 </a:t>
            </a:r>
            <a:endParaRPr lang="en-US" dirty="0"/>
          </a:p>
        </p:txBody>
      </p:sp>
    </p:spTree>
    <p:extLst>
      <p:ext uri="{BB962C8B-B14F-4D97-AF65-F5344CB8AC3E}">
        <p14:creationId xmlns:p14="http://schemas.microsoft.com/office/powerpoint/2010/main" val="631331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799" cy="4525963"/>
          </a:xfrm>
        </p:spPr>
        <p:txBody>
          <a:bodyPr>
            <a:normAutofit/>
          </a:bodyPr>
          <a:lstStyle/>
          <a:p>
            <a:r>
              <a:rPr lang="en-US" sz="1600" b="1" dirty="0" smtClean="0">
                <a:latin typeface="Times New Roman" panose="02020603050405020304" pitchFamily="18" charset="0"/>
                <a:cs typeface="Times New Roman" panose="02020603050405020304" pitchFamily="18" charset="0"/>
              </a:rPr>
              <a:t>3/ Gradients: </a:t>
            </a:r>
            <a:r>
              <a:rPr lang="vi-VN" sz="1600" dirty="0">
                <a:latin typeface="Times New Roman" panose="02020603050405020304" pitchFamily="18" charset="0"/>
                <a:cs typeface="Times New Roman" panose="02020603050405020304" pitchFamily="18" charset="0"/>
              </a:rPr>
              <a:t>chúng ta có thể tạo màu sắc cho background theo biên độ giảm dần.</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Linear Gradients (Kéo theo các vị trí lên, xuống, trái, phải, đường chéo)</a:t>
            </a:r>
          </a:p>
          <a:p>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background : </a:t>
            </a:r>
            <a:r>
              <a:rPr lang="en-US" sz="1600" dirty="0" smtClean="0">
                <a:latin typeface="Times New Roman" panose="02020603050405020304" pitchFamily="18" charset="0"/>
                <a:cs typeface="Times New Roman" panose="02020603050405020304" pitchFamily="18" charset="0"/>
              </a:rPr>
              <a:t>l</a:t>
            </a:r>
            <a:r>
              <a:rPr lang="en-US" sz="1600" b="1" dirty="0" smtClean="0">
                <a:latin typeface="Times New Roman" panose="02020603050405020304" pitchFamily="18" charset="0"/>
                <a:cs typeface="Times New Roman" panose="02020603050405020304" pitchFamily="18" charset="0"/>
              </a:rPr>
              <a:t>inear-gradient</a:t>
            </a:r>
            <a:r>
              <a:rPr lang="en-US" sz="1600" dirty="0" smtClean="0">
                <a:latin typeface="Times New Roman" panose="02020603050405020304" pitchFamily="18" charset="0"/>
                <a:cs typeface="Times New Roman" panose="02020603050405020304" pitchFamily="18" charset="0"/>
              </a:rPr>
              <a:t>(direction</a:t>
            </a:r>
            <a:r>
              <a:rPr lang="en-US" sz="1600" dirty="0">
                <a:latin typeface="Times New Roman" panose="02020603050405020304" pitchFamily="18" charset="0"/>
                <a:cs typeface="Times New Roman" panose="02020603050405020304" pitchFamily="18" charset="0"/>
              </a:rPr>
              <a:t>, color1, color2, color3, color4, </a:t>
            </a:r>
            <a:r>
              <a:rPr lang="en-US" sz="1600" dirty="0" smtClean="0">
                <a:latin typeface="Times New Roman" panose="02020603050405020304" pitchFamily="18" charset="0"/>
                <a:cs typeface="Times New Roman" panose="02020603050405020304" pitchFamily="18" charset="0"/>
              </a:rPr>
              <a:t>...)</a:t>
            </a:r>
          </a:p>
          <a:p>
            <a:r>
              <a:rPr lang="vi-VN" sz="1600" dirty="0">
                <a:latin typeface="Times New Roman" panose="02020603050405020304" pitchFamily="18" charset="0"/>
                <a:cs typeface="Times New Roman" panose="02020603050405020304" pitchFamily="18" charset="0"/>
              </a:rPr>
              <a:t>Trong đó </a:t>
            </a:r>
            <a:r>
              <a:rPr lang="vi-VN" sz="1600" b="1" dirty="0">
                <a:latin typeface="Times New Roman" panose="02020603050405020304" pitchFamily="18" charset="0"/>
                <a:cs typeface="Times New Roman" panose="02020603050405020304" pitchFamily="18" charset="0"/>
              </a:rPr>
              <a:t>direction</a:t>
            </a:r>
            <a:r>
              <a:rPr lang="vi-VN" sz="1600" dirty="0">
                <a:latin typeface="Times New Roman" panose="02020603050405020304" pitchFamily="18" charset="0"/>
                <a:cs typeface="Times New Roman" panose="02020603050405020304" pitchFamily="18" charset="0"/>
              </a:rPr>
              <a:t> gồm các giá trị: </a:t>
            </a:r>
          </a:p>
          <a:p>
            <a:r>
              <a:rPr lang="vi-VN" sz="1600" dirty="0">
                <a:latin typeface="Times New Roman" panose="02020603050405020304" pitchFamily="18" charset="0"/>
                <a:cs typeface="Times New Roman" panose="02020603050405020304" pitchFamily="18" charset="0"/>
              </a:rPr>
              <a:t>Giá trị đơn </a:t>
            </a:r>
            <a:r>
              <a:rPr lang="vi-VN" sz="1600" b="1" dirty="0" smtClean="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hoặc </a:t>
            </a:r>
            <a:r>
              <a:rPr lang="vi-VN" sz="1600" b="1" dirty="0" smtClean="0">
                <a:latin typeface="Times New Roman" panose="02020603050405020304" pitchFamily="18" charset="0"/>
                <a:cs typeface="Times New Roman" panose="02020603050405020304" pitchFamily="18" charset="0"/>
              </a:rPr>
              <a:t>left</a:t>
            </a:r>
            <a:r>
              <a:rPr lang="vi-VN" sz="1600" dirty="0">
                <a:latin typeface="Times New Roman" panose="02020603050405020304" pitchFamily="18" charset="0"/>
                <a:cs typeface="Times New Roman" panose="02020603050405020304" pitchFamily="18" charset="0"/>
              </a:rPr>
              <a:t> hoặc </a:t>
            </a:r>
            <a:r>
              <a:rPr lang="vi-VN" sz="1600" b="1" dirty="0" smtClean="0">
                <a:latin typeface="Times New Roman" panose="02020603050405020304" pitchFamily="18" charset="0"/>
                <a:cs typeface="Times New Roman" panose="02020603050405020304" pitchFamily="18" charset="0"/>
              </a:rPr>
              <a:t>right</a:t>
            </a:r>
            <a:r>
              <a:rPr lang="vi-VN" sz="1600" dirty="0">
                <a:latin typeface="Times New Roman" panose="02020603050405020304" pitchFamily="18" charset="0"/>
                <a:cs typeface="Times New Roman" panose="02020603050405020304" pitchFamily="18" charset="0"/>
              </a:rPr>
              <a:t> hoặc </a:t>
            </a:r>
            <a:r>
              <a:rPr lang="vi-VN" sz="1600" b="1" dirty="0" smtClean="0">
                <a:latin typeface="Times New Roman" panose="02020603050405020304" pitchFamily="18" charset="0"/>
                <a:cs typeface="Times New Roman" panose="02020603050405020304" pitchFamily="18" charset="0"/>
              </a:rPr>
              <a:t>bottom</a:t>
            </a:r>
            <a:r>
              <a:rPr lang="vi-VN" sz="1600" dirty="0">
                <a:latin typeface="Times New Roman" panose="02020603050405020304" pitchFamily="18" charset="0"/>
                <a:cs typeface="Times New Roman" panose="02020603050405020304" pitchFamily="18" charset="0"/>
              </a:rPr>
              <a:t> thì nó sẽ kéo theo cạnh đối diện</a:t>
            </a:r>
          </a:p>
          <a:p>
            <a:r>
              <a:rPr lang="vi-VN" sz="1600" dirty="0">
                <a:latin typeface="Times New Roman" panose="02020603050405020304" pitchFamily="18" charset="0"/>
                <a:cs typeface="Times New Roman" panose="02020603050405020304" pitchFamily="18" charset="0"/>
              </a:rPr>
              <a:t>Giá trị đôi </a:t>
            </a:r>
            <a:r>
              <a:rPr lang="vi-VN" sz="1600" dirty="0" smtClean="0">
                <a:latin typeface="Times New Roman" panose="02020603050405020304" pitchFamily="18" charset="0"/>
                <a:cs typeface="Times New Roman" panose="02020603050405020304" pitchFamily="18" charset="0"/>
              </a:rPr>
              <a:t>(</a:t>
            </a:r>
            <a:r>
              <a:rPr lang="vi-VN" sz="1600" b="1" dirty="0" smtClean="0">
                <a:latin typeface="Times New Roman" panose="02020603050405020304" pitchFamily="18" charset="0"/>
                <a:cs typeface="Times New Roman" panose="02020603050405020304" pitchFamily="18" charset="0"/>
              </a:rPr>
              <a:t>top</a:t>
            </a:r>
            <a:r>
              <a:rPr lang="vi-VN" sz="1600" b="1" dirty="0">
                <a:latin typeface="Times New Roman" panose="02020603050405020304" pitchFamily="18" charset="0"/>
                <a:cs typeface="Times New Roman" panose="02020603050405020304" pitchFamily="18" charset="0"/>
              </a:rPr>
              <a:t> left</a:t>
            </a:r>
            <a:r>
              <a:rPr lang="vi-VN" sz="1600" dirty="0">
                <a:latin typeface="Times New Roman" panose="02020603050405020304" pitchFamily="18" charset="0"/>
                <a:cs typeface="Times New Roman" panose="02020603050405020304" pitchFamily="18" charset="0"/>
              </a:rPr>
              <a:t>) hoặc </a:t>
            </a:r>
            <a:r>
              <a:rPr lang="vi-VN" sz="1600" dirty="0" smtClean="0">
                <a:latin typeface="Times New Roman" panose="02020603050405020304" pitchFamily="18" charset="0"/>
                <a:cs typeface="Times New Roman" panose="02020603050405020304" pitchFamily="18" charset="0"/>
              </a:rPr>
              <a:t>(</a:t>
            </a:r>
            <a:r>
              <a:rPr lang="vi-VN" sz="1600" b="1" dirty="0" smtClean="0">
                <a:latin typeface="Times New Roman" panose="02020603050405020304" pitchFamily="18" charset="0"/>
                <a:cs typeface="Times New Roman" panose="02020603050405020304" pitchFamily="18" charset="0"/>
              </a:rPr>
              <a:t>left</a:t>
            </a:r>
            <a:r>
              <a:rPr lang="vi-VN" sz="1600" b="1" dirty="0">
                <a:latin typeface="Times New Roman" panose="02020603050405020304" pitchFamily="18" charset="0"/>
                <a:cs typeface="Times New Roman" panose="02020603050405020304" pitchFamily="18" charset="0"/>
              </a:rPr>
              <a:t> right</a:t>
            </a:r>
            <a:r>
              <a:rPr lang="vi-VN" sz="1600" dirty="0">
                <a:latin typeface="Times New Roman" panose="02020603050405020304" pitchFamily="18" charset="0"/>
                <a:cs typeface="Times New Roman" panose="02020603050405020304" pitchFamily="18" charset="0"/>
              </a:rPr>
              <a:t>) nếu bạn muốn chỉ rõ kéo từ cạnh nào sang cạnh nào (</a:t>
            </a:r>
            <a:r>
              <a:rPr lang="vi-VN" sz="1600" i="1" dirty="0">
                <a:latin typeface="Times New Roman" panose="02020603050405020304" pitchFamily="18" charset="0"/>
                <a:cs typeface="Times New Roman" panose="02020603050405020304" pitchFamily="18" charset="0"/>
              </a:rPr>
              <a:t>tức là đường chéo</a:t>
            </a:r>
            <a:r>
              <a:rPr lang="vi-VN" sz="1600" dirty="0">
                <a:latin typeface="Times New Roman" panose="02020603050405020304" pitchFamily="18" charset="0"/>
                <a:cs typeface="Times New Roman" panose="02020603050405020304" pitchFamily="18" charset="0"/>
              </a:rPr>
              <a:t>)</a:t>
            </a:r>
          </a:p>
          <a:p>
            <a:r>
              <a:rPr lang="vi-VN" sz="1600" dirty="0">
                <a:latin typeface="Times New Roman" panose="02020603050405020304" pitchFamily="18" charset="0"/>
                <a:cs typeface="Times New Roman" panose="02020603050405020304" pitchFamily="18" charset="0"/>
              </a:rPr>
              <a:t>Nếu ta không truyền direction thì theo mặc định nó sẽ có giá trị </a:t>
            </a:r>
            <a:r>
              <a:rPr lang="vi-VN" sz="1600" b="1" dirty="0" smtClean="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a:t>
            </a:r>
            <a:r>
              <a:rPr lang="vi-VN" sz="1600" i="1" dirty="0">
                <a:latin typeface="Times New Roman" panose="02020603050405020304" pitchFamily="18" charset="0"/>
                <a:cs typeface="Times New Roman" panose="02020603050405020304" pitchFamily="18" charset="0"/>
              </a:rPr>
              <a:t>tức là </a:t>
            </a:r>
            <a:r>
              <a:rPr lang="vi-VN" sz="1600" b="1" i="1" dirty="0">
                <a:latin typeface="Times New Roman" panose="02020603050405020304" pitchFamily="18" charset="0"/>
                <a:cs typeface="Times New Roman" panose="02020603050405020304" pitchFamily="18" charset="0"/>
              </a:rPr>
              <a:t>top - bottom</a:t>
            </a:r>
            <a:r>
              <a:rPr lang="vi-VN" sz="1600"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Sử</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Angles</a:t>
            </a: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background: </a:t>
            </a:r>
            <a:r>
              <a:rPr lang="en-US" sz="1600" dirty="0" smtClean="0">
                <a:latin typeface="Times New Roman" panose="02020603050405020304" pitchFamily="18" charset="0"/>
                <a:cs typeface="Times New Roman" panose="02020603050405020304" pitchFamily="18" charset="0"/>
              </a:rPr>
              <a:t>linear-gradient(angle</a:t>
            </a:r>
            <a:r>
              <a:rPr lang="en-US" sz="1600" dirty="0">
                <a:latin typeface="Times New Roman" panose="02020603050405020304" pitchFamily="18" charset="0"/>
                <a:cs typeface="Times New Roman" panose="02020603050405020304" pitchFamily="18" charset="0"/>
              </a:rPr>
              <a:t>, color-stop1, color-stop2</a:t>
            </a:r>
            <a:r>
              <a:rPr lang="en-US" sz="1600" dirty="0" smtClean="0">
                <a:latin typeface="Times New Roman" panose="02020603050405020304" pitchFamily="18" charset="0"/>
                <a:cs typeface="Times New Roman" panose="02020603050405020304" pitchFamily="18" charset="0"/>
              </a:rPr>
              <a:t>);</a:t>
            </a:r>
          </a:p>
          <a:p>
            <a:r>
              <a:rPr lang="vi-VN" sz="1600" dirty="0">
                <a:latin typeface="Times New Roman" panose="02020603050405020304" pitchFamily="18" charset="0"/>
                <a:cs typeface="Times New Roman" panose="02020603050405020304" pitchFamily="18" charset="0"/>
              </a:rPr>
              <a:t>Trong đó Angle là góc xá định giữa đường ngang và đường Gradient đi ngược chiều của kim đồng hồ. Hay nói cách khác 0deg sẽ tạo </a:t>
            </a:r>
            <a:r>
              <a:rPr lang="vi-VN" sz="1600" dirty="0" smtClean="0">
                <a:latin typeface="Times New Roman" panose="02020603050405020304" pitchFamily="18" charset="0"/>
                <a:cs typeface="Times New Roman" panose="02020603050405020304" pitchFamily="18" charset="0"/>
              </a:rPr>
              <a:t>bottom </a:t>
            </a:r>
            <a:r>
              <a:rPr lang="vi-VN" sz="1600" dirty="0">
                <a:latin typeface="Times New Roman" panose="02020603050405020304" pitchFamily="18" charset="0"/>
                <a:cs typeface="Times New Roman" panose="02020603050405020304" pitchFamily="18" charset="0"/>
              </a:rPr>
              <a:t>to top Gradient, 90deg sẽ tạo left to right Gradient</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nhiều </a:t>
            </a:r>
            <a:r>
              <a:rPr lang="vi-VN" sz="1600" b="1" dirty="0" smtClean="0">
                <a:latin typeface="Times New Roman" panose="02020603050405020304" pitchFamily="18" charset="0"/>
                <a:cs typeface="Times New Roman" panose="02020603050405020304" pitchFamily="18" charset="0"/>
              </a:rPr>
              <a:t>màu:</a:t>
            </a:r>
            <a:r>
              <a:rPr lang="en-US" sz="1600" b="1"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Nếu </a:t>
            </a:r>
            <a:r>
              <a:rPr lang="vi-VN" sz="1600" dirty="0">
                <a:latin typeface="Times New Roman" panose="02020603050405020304" pitchFamily="18" charset="0"/>
                <a:cs typeface="Times New Roman" panose="02020603050405020304" pitchFamily="18" charset="0"/>
              </a:rPr>
              <a:t>bạn muốn trộn nhiều màu với nhau thì chỉ việc bổ sung màu vào thuộc tính Gradient, nhưng bạn phải lưu ý rằng thứ tự màu phải được sắp xếp cho đúng nhé</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a:t>
            </a:r>
            <a:r>
              <a:rPr lang="vi-VN" sz="1600" b="1" dirty="0" smtClean="0">
                <a:latin typeface="Times New Roman" panose="02020603050405020304" pitchFamily="18" charset="0"/>
                <a:cs typeface="Times New Roman" panose="02020603050405020304" pitchFamily="18" charset="0"/>
              </a:rPr>
              <a:t>Transparency</a:t>
            </a:r>
            <a:r>
              <a:rPr lang="vi-VN" sz="1600" dirty="0">
                <a:latin typeface="Times New Roman" panose="02020603050405020304" pitchFamily="18" charset="0"/>
                <a:cs typeface="Times New Roman" panose="02020603050405020304" pitchFamily="18" charset="0"/>
              </a:rPr>
              <a:t> chúng ta đã học cách sử dụng  RGBA </a:t>
            </a:r>
            <a:r>
              <a:rPr lang="vi-VN" sz="1600" dirty="0" smtClean="0">
                <a:latin typeface="Times New Roman" panose="02020603050405020304" pitchFamily="18" charset="0"/>
                <a:cs typeface="Times New Roman" panose="02020603050405020304" pitchFamily="18" charset="0"/>
              </a:rPr>
              <a:t>Color, </a:t>
            </a:r>
            <a:r>
              <a:rPr lang="vi-VN" sz="1600" dirty="0">
                <a:latin typeface="Times New Roman" panose="02020603050405020304" pitchFamily="18" charset="0"/>
                <a:cs typeface="Times New Roman" panose="02020603050405020304" pitchFamily="18" charset="0"/>
              </a:rPr>
              <a:t>vậy thì chúng ta cũng có thể kết hợp nó trong Gradient để tạo độ trong suốt.</a:t>
            </a:r>
          </a:p>
          <a:p>
            <a:endParaRPr lang="vi-V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576072"/>
          </a:xfrm>
        </p:spPr>
        <p:txBody>
          <a:bodyPr>
            <a:normAutofit fontScale="90000"/>
          </a:bodyPr>
          <a:lstStyle/>
          <a:p>
            <a:r>
              <a:rPr lang="en-US" dirty="0" err="1" smtClean="0"/>
              <a:t>Tiếp</a:t>
            </a:r>
            <a:endParaRPr lang="en-US" dirty="0"/>
          </a:p>
        </p:txBody>
      </p:sp>
    </p:spTree>
    <p:extLst>
      <p:ext uri="{BB962C8B-B14F-4D97-AF65-F5344CB8AC3E}">
        <p14:creationId xmlns:p14="http://schemas.microsoft.com/office/powerpoint/2010/main" val="4099469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rmAutofit lnSpcReduction="10000"/>
          </a:bodyPr>
          <a:lstStyle/>
          <a:p>
            <a:r>
              <a:rPr lang="en-US" b="1" dirty="0">
                <a:latin typeface="Times New Roman" panose="02020603050405020304" pitchFamily="18" charset="0"/>
                <a:cs typeface="Times New Roman" panose="02020603050405020304" pitchFamily="18" charset="0"/>
              </a:rPr>
              <a:t>2D Transforms</a:t>
            </a:r>
          </a:p>
          <a:p>
            <a:r>
              <a:rPr lang="en-US" sz="1600" dirty="0" smtClean="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Transform translate</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translate</a:t>
            </a:r>
            <a:r>
              <a:rPr lang="en-US" sz="1600" b="1"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có </a:t>
            </a:r>
            <a:r>
              <a:rPr lang="vi-VN" sz="1600" dirty="0">
                <a:latin typeface="Times New Roman" panose="02020603050405020304" pitchFamily="18" charset="0"/>
                <a:cs typeface="Times New Roman" panose="02020603050405020304" pitchFamily="18" charset="0"/>
              </a:rPr>
              <a:t>tác dụng di chuyển đối tượng HTML từ vị trí hiện tại của nó</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smtClean="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translate(</a:t>
            </a:r>
            <a:r>
              <a:rPr lang="en-US" sz="1600" b="1" dirty="0" err="1" smtClean="0">
                <a:latin typeface="Times New Roman" panose="02020603050405020304" pitchFamily="18" charset="0"/>
                <a:cs typeface="Times New Roman" panose="02020603050405020304" pitchFamily="18" charset="0"/>
              </a:rPr>
              <a:t>xpx</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ypx</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xpx là  di chuyển theo hướng trái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phải (</a:t>
            </a:r>
            <a:r>
              <a:rPr lang="vi-VN" sz="1600" i="1" dirty="0">
                <a:latin typeface="Times New Roman" panose="02020603050405020304" pitchFamily="18" charset="0"/>
                <a:cs typeface="Times New Roman" panose="02020603050405020304" pitchFamily="18" charset="0"/>
              </a:rPr>
              <a:t>nếu số âm</a:t>
            </a:r>
            <a:r>
              <a:rPr lang="vi-VN"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ypx là  di chuyển theo hướng xuống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lên (</a:t>
            </a:r>
            <a:r>
              <a:rPr lang="vi-VN" sz="1600" i="1" dirty="0">
                <a:latin typeface="Times New Roman" panose="02020603050405020304" pitchFamily="18" charset="0"/>
                <a:cs typeface="Times New Roman" panose="02020603050405020304" pitchFamily="18" charset="0"/>
              </a:rPr>
              <a:t>nếu số âm</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Transform rotate</a:t>
            </a:r>
            <a:r>
              <a:rPr lang="en-US" sz="1600" b="1" dirty="0" smtClean="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r</a:t>
            </a:r>
            <a:r>
              <a:rPr lang="vi-VN" sz="1600" b="1" dirty="0" smtClean="0">
                <a:latin typeface="Times New Roman" panose="02020603050405020304" pitchFamily="18" charset="0"/>
                <a:cs typeface="Times New Roman" panose="02020603050405020304" pitchFamily="18" charset="0"/>
              </a:rPr>
              <a:t>otate(</a:t>
            </a:r>
            <a:r>
              <a:rPr lang="en-US" sz="1600" dirty="0" err="1">
                <a:latin typeface="Times New Roman" panose="02020603050405020304" pitchFamily="18" charset="0"/>
                <a:cs typeface="Times New Roman" panose="02020603050405020304" pitchFamily="18" charset="0"/>
              </a:rPr>
              <a:t>xdeg</a:t>
            </a:r>
            <a:r>
              <a:rPr lang="vi-VN" sz="1600" b="1" dirty="0" smtClean="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dùng để xoay đối tượng HTML theo một góc độ nào đó.</a:t>
            </a:r>
            <a:endParaRPr lang="en-US" sz="1600" b="1"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Cú pháp</a:t>
            </a:r>
            <a:r>
              <a:rPr lang="vi-VN" sz="1600" dirty="0">
                <a:latin typeface="Times New Roman" panose="02020603050405020304" pitchFamily="18" charset="0"/>
                <a:cs typeface="Times New Roman" panose="02020603050405020304" pitchFamily="18" charset="0"/>
              </a:rPr>
              <a:t>: nó có một tham số truyền vào và đó chính là số độ mà ta muốn xoay. Nếu giá trị âm thì nó xoay ngược chiều kim đồng hồ và ngược lại nó xoay cùng chiều kim đồng hồ</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Transform Scale</a:t>
            </a:r>
            <a:r>
              <a:rPr lang="en-US" sz="1600" b="1" dirty="0" smtClean="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Scale() dùng để kéo giãn đối tượng HTML</a:t>
            </a:r>
            <a:r>
              <a:rPr lang="vi-VN"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fontAlgn="base"/>
            <a:r>
              <a:rPr lang="en-US" sz="1600" b="1" dirty="0" err="1" smtClean="0">
                <a:latin typeface="Times New Roman" panose="02020603050405020304" pitchFamily="18" charset="0"/>
                <a:cs typeface="Times New Roman" panose="02020603050405020304" pitchFamily="18" charset="0"/>
              </a:rPr>
              <a:t>Cú</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pháp</a:t>
            </a:r>
            <a:r>
              <a:rPr lang="en-US" sz="1600" b="1"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scale(x, y); /* IE 9 */</a:t>
            </a:r>
          </a:p>
          <a:p>
            <a:pPr fontAlgn="base"/>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scale(x, y); /* Safari */</a:t>
            </a:r>
          </a:p>
          <a:p>
            <a:pPr fontAlgn="base"/>
            <a:r>
              <a:rPr lang="en-US" sz="1600" dirty="0" smtClean="0">
                <a:latin typeface="Times New Roman" panose="02020603050405020304" pitchFamily="18" charset="0"/>
                <a:cs typeface="Times New Roman" panose="02020603050405020304" pitchFamily="18" charset="0"/>
              </a:rPr>
              <a:t>                   transform</a:t>
            </a:r>
            <a:r>
              <a:rPr lang="en-US" sz="1600" dirty="0">
                <a:latin typeface="Times New Roman" panose="02020603050405020304" pitchFamily="18" charset="0"/>
                <a:cs typeface="Times New Roman" panose="02020603050405020304" pitchFamily="18" charset="0"/>
              </a:rPr>
              <a:t>: scale(x, </a:t>
            </a:r>
            <a:r>
              <a:rPr lang="en-US" sz="1600" dirty="0" smtClean="0">
                <a:latin typeface="Times New Roman" panose="02020603050405020304" pitchFamily="18" charset="0"/>
                <a:cs typeface="Times New Roman" panose="02020603050405020304" pitchFamily="18" charset="0"/>
              </a:rPr>
              <a:t>y);</a:t>
            </a:r>
            <a:endParaRPr lang="en-US" sz="1600" b="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Transform skew() - </a:t>
            </a:r>
            <a:r>
              <a:rPr lang="en-US" sz="1600" b="1" dirty="0" err="1">
                <a:latin typeface="Times New Roman" panose="02020603050405020304" pitchFamily="18" charset="0"/>
                <a:cs typeface="Times New Roman" panose="02020603050405020304" pitchFamily="18" charset="0"/>
              </a:rPr>
              <a:t>skewX</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skewY</a:t>
            </a:r>
            <a:r>
              <a:rPr lang="en-US" sz="1600" b="1" dirty="0" smtClean="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Skew() dùng để bẻ góc độ của chiều rộng và chiều cao của đối tượng HTML</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fontAlgn="base"/>
            <a:r>
              <a:rPr lang="en-US" sz="1600" b="1" dirty="0" err="1" smtClean="0">
                <a:latin typeface="Times New Roman" panose="02020603050405020304" pitchFamily="18" charset="0"/>
                <a:cs typeface="Times New Roman" panose="02020603050405020304" pitchFamily="18" charset="0"/>
              </a:rPr>
              <a:t>Cú</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pháp</a:t>
            </a:r>
            <a:r>
              <a:rPr lang="en-US" sz="1600" b="1"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IE 9 */</a:t>
            </a:r>
          </a:p>
          <a:p>
            <a:pPr fontAlgn="base"/>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Safari */</a:t>
            </a:r>
          </a:p>
          <a:p>
            <a:pPr fontAlgn="base"/>
            <a:r>
              <a:rPr lang="en-US" sz="1600" dirty="0" smtClean="0">
                <a:latin typeface="Times New Roman" panose="02020603050405020304" pitchFamily="18" charset="0"/>
                <a:cs typeface="Times New Roman" panose="02020603050405020304" pitchFamily="18" charset="0"/>
              </a:rPr>
              <a:t>                   transform</a:t>
            </a:r>
            <a:r>
              <a:rPr lang="en-US" sz="1600" dirty="0">
                <a:latin typeface="Times New Roman" panose="02020603050405020304" pitchFamily="18" charset="0"/>
                <a:cs typeface="Times New Roman" panose="02020603050405020304" pitchFamily="18" charset="0"/>
              </a:rPr>
              <a:t>: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smtClean="0"/>
              <a:t>Tiếp</a:t>
            </a:r>
            <a:endParaRPr lang="en-US" dirty="0"/>
          </a:p>
        </p:txBody>
      </p:sp>
    </p:spTree>
    <p:extLst>
      <p:ext uri="{BB962C8B-B14F-4D97-AF65-F5344CB8AC3E}">
        <p14:creationId xmlns:p14="http://schemas.microsoft.com/office/powerpoint/2010/main" val="481499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lstStyle/>
          <a:p>
            <a:r>
              <a:rPr lang="en-US" b="1" dirty="0" err="1">
                <a:latin typeface="Times New Roman" panose="02020603050405020304" pitchFamily="18" charset="0"/>
                <a:cs typeface="Times New Roman" panose="02020603050405020304" pitchFamily="18" charset="0"/>
              </a:rPr>
              <a:t>Xử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Text</a:t>
            </a:r>
          </a:p>
          <a:p>
            <a:r>
              <a:rPr lang="en-US" sz="1600" b="1" dirty="0" smtClean="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 Text Overflow </a:t>
            </a:r>
            <a:r>
              <a:rPr lang="en-US" sz="1600" b="1" dirty="0" err="1">
                <a:latin typeface="Times New Roman" panose="02020603050405020304" pitchFamily="18" charset="0"/>
                <a:cs typeface="Times New Roman" panose="02020603050405020304" pitchFamily="18" charset="0"/>
              </a:rPr>
              <a:t>trong</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CSS3 : </a:t>
            </a:r>
            <a:r>
              <a:rPr lang="vi-VN" sz="1600" dirty="0">
                <a:latin typeface="Times New Roman" panose="02020603050405020304" pitchFamily="18" charset="0"/>
                <a:cs typeface="Times New Roman" panose="02020603050405020304" pitchFamily="18" charset="0"/>
              </a:rPr>
              <a:t>dùng để xử lý một đoạn text khi bị tràn ra ngoài thẻ HTML.</a:t>
            </a:r>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347472"/>
          </a:xfrm>
        </p:spPr>
        <p:txBody>
          <a:bodyPr>
            <a:normAutofit fontScale="90000"/>
          </a:bodyPr>
          <a:lstStyle/>
          <a:p>
            <a:r>
              <a:rPr lang="en-US" dirty="0" err="1" smtClean="0"/>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1417998"/>
              </p:ext>
            </p:extLst>
          </p:nvPr>
        </p:nvGraphicFramePr>
        <p:xfrm>
          <a:off x="304800" y="1981200"/>
          <a:ext cx="8610600" cy="3708400"/>
        </p:xfrm>
        <a:graphic>
          <a:graphicData uri="http://schemas.openxmlformats.org/drawingml/2006/table">
            <a:tbl>
              <a:tblPr firstRow="1" bandRow="1">
                <a:tableStyleId>{5C22544A-7EE6-4342-B048-85BDC9FD1C3A}</a:tableStyleId>
              </a:tblPr>
              <a:tblGrid>
                <a:gridCol w="1752600"/>
                <a:gridCol w="1371600"/>
                <a:gridCol w="5486400"/>
              </a:tblGrid>
              <a:tr h="370840">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r>
              <a:tr h="370840">
                <a:tc rowSpan="5">
                  <a:txBody>
                    <a:bodyPr/>
                    <a:lstStyle/>
                    <a:p>
                      <a:pPr algn="ct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text-overflow</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clip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là giá trị mặc định, nó sẽ kẹp các văn bản.</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ellipsis</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thêm</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ba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dấu</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chấm</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text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bị</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tràn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ra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ngoài</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string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tự định nghĩa đoạn text nào đó thêm vào khi bị tràn ra ngoài.</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initial</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thiết lập giá trị mặc định</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tr>
              <a:tr h="370840">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Word Wrap</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normal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trạng thái mặc định, tức là hiển thị theo mặc định của trình duyệt</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break-word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sẽ</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nhảy</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xuống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chữ</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quá</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dài</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initial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trở về trang thái mặc định</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60734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lstStyle/>
          <a:p>
            <a:r>
              <a:rPr lang="en-US" b="1" dirty="0" smtClean="0">
                <a:latin typeface="Times New Roman" panose="02020603050405020304" pitchFamily="18" charset="0"/>
                <a:cs typeface="Times New Roman" panose="02020603050405020304" pitchFamily="18" charset="0"/>
              </a:rPr>
              <a:t>Transition CSS3 : </a:t>
            </a:r>
            <a:r>
              <a:rPr lang="vi-VN" sz="1800" dirty="0">
                <a:latin typeface="Times New Roman" panose="02020603050405020304" pitchFamily="18" charset="0"/>
                <a:cs typeface="Times New Roman" panose="02020603050405020304" pitchFamily="18" charset="0"/>
              </a:rPr>
              <a:t>Thuộc tính transition xác định một quá trình chuyển đổi khi có một hành động</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b="1" dirty="0" err="1" smtClean="0">
                <a:latin typeface="Times New Roman" panose="02020603050405020304" pitchFamily="18" charset="0"/>
                <a:cs typeface="Times New Roman" panose="02020603050405020304" pitchFamily="18" charset="0"/>
              </a:rPr>
              <a:t>Cú</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pháp</a:t>
            </a:r>
            <a:r>
              <a:rPr lang="en-US" sz="1800" b="1" dirty="0" smtClean="0">
                <a:latin typeface="Times New Roman" panose="02020603050405020304" pitchFamily="18" charset="0"/>
                <a:cs typeface="Times New Roman" panose="02020603050405020304" pitchFamily="18" charset="0"/>
              </a:rPr>
              <a:t> : transition : </a:t>
            </a:r>
            <a:r>
              <a:rPr lang="en-US" sz="1800" dirty="0">
                <a:latin typeface="Times New Roman" panose="02020603050405020304" pitchFamily="18" charset="0"/>
                <a:cs typeface="Times New Roman" panose="02020603050405020304" pitchFamily="18" charset="0"/>
              </a:rPr>
              <a:t>[property] [duration] [</a:t>
            </a:r>
            <a:r>
              <a:rPr lang="en-US" sz="1800" dirty="0" smtClean="0">
                <a:latin typeface="Times New Roman" panose="02020603050405020304" pitchFamily="18" charset="0"/>
                <a:cs typeface="Times New Roman" panose="02020603050405020304" pitchFamily="18" charset="0"/>
              </a:rPr>
              <a:t>timing-function</a:t>
            </a:r>
            <a:r>
              <a:rPr lang="en-US" sz="1800" dirty="0">
                <a:latin typeface="Times New Roman" panose="02020603050405020304" pitchFamily="18" charset="0"/>
                <a:cs typeface="Times New Roman" panose="02020603050405020304" pitchFamily="18" charset="0"/>
              </a:rPr>
              <a:t>] [delay</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 : transition</a:t>
            </a:r>
            <a:r>
              <a:rPr lang="en-US" sz="1800" dirty="0">
                <a:latin typeface="Times New Roman" panose="02020603050405020304" pitchFamily="18" charset="0"/>
                <a:cs typeface="Times New Roman" panose="02020603050405020304" pitchFamily="18" charset="0"/>
              </a:rPr>
              <a:t>: height 2s ease 3s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err="1" smtClean="0"/>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9837683"/>
              </p:ext>
            </p:extLst>
          </p:nvPr>
        </p:nvGraphicFramePr>
        <p:xfrm>
          <a:off x="381000" y="2667000"/>
          <a:ext cx="8534400" cy="3973830"/>
        </p:xfrm>
        <a:graphic>
          <a:graphicData uri="http://schemas.openxmlformats.org/drawingml/2006/table">
            <a:tbl>
              <a:tblPr firstRow="1" bandRow="1">
                <a:tableStyleId>{5C22544A-7EE6-4342-B048-85BDC9FD1C3A}</a:tableStyleId>
              </a:tblPr>
              <a:tblGrid>
                <a:gridCol w="1143000"/>
                <a:gridCol w="1219200"/>
                <a:gridCol w="6172200"/>
              </a:tblGrid>
              <a:tr h="370840">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dirty="0" smtClean="0">
                          <a:latin typeface="Times New Roman" panose="02020603050405020304" pitchFamily="18" charset="0"/>
                          <a:cs typeface="Times New Roman" panose="02020603050405020304" pitchFamily="18" charset="0"/>
                        </a:rPr>
                        <a:t>property</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width,</a:t>
                      </a:r>
                    </a:p>
                    <a:p>
                      <a:r>
                        <a:rPr lang="en-US" sz="1600" dirty="0" smtClean="0">
                          <a:latin typeface="Times New Roman" panose="02020603050405020304" pitchFamily="18" charset="0"/>
                          <a:cs typeface="Times New Roman" panose="02020603050405020304" pitchFamily="18" charset="0"/>
                        </a:rPr>
                        <a:t>height</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Xác định hiệu ứng của quá trình chuyển đổi cho các thuộc tính css, mỗi thuộc tính cách nhau bằng dấu phẩy.</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b="1" dirty="0" smtClean="0">
                          <a:latin typeface="Times New Roman" panose="02020603050405020304" pitchFamily="18" charset="0"/>
                          <a:cs typeface="Times New Roman" panose="02020603050405020304" pitchFamily="18" charset="0"/>
                        </a:rPr>
                        <a:t>duration</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dirty="0" err="1" smtClean="0">
                          <a:solidFill>
                            <a:schemeClr val="tx1"/>
                          </a:solidFill>
                          <a:effectLst/>
                          <a:latin typeface="Times New Roman" panose="02020603050405020304" pitchFamily="18" charset="0"/>
                          <a:cs typeface="Times New Roman" panose="02020603050405020304" pitchFamily="18" charset="0"/>
                        </a:rPr>
                        <a:t>Thời</a:t>
                      </a:r>
                      <a:r>
                        <a:rPr lang="en-US" sz="1600" b="0" i="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b="0" i="0" u="none" strike="noStrike" dirty="0" err="1" smtClean="0">
                          <a:solidFill>
                            <a:schemeClr val="tx1"/>
                          </a:solidFill>
                          <a:effectLst/>
                          <a:latin typeface="Times New Roman" panose="02020603050405020304" pitchFamily="18" charset="0"/>
                          <a:cs typeface="Times New Roman" panose="02020603050405020304" pitchFamily="18" charset="0"/>
                        </a:rPr>
                        <a:t>gian</a:t>
                      </a:r>
                      <a:r>
                        <a:rPr lang="en-US" sz="1600" b="0" i="0" u="none" strike="noStrike" dirty="0" smtClean="0">
                          <a:solidFill>
                            <a:schemeClr val="tx1"/>
                          </a:solidFill>
                          <a:effectLst/>
                          <a:latin typeface="Times New Roman" panose="02020603050405020304" pitchFamily="18" charset="0"/>
                          <a:cs typeface="Times New Roman" panose="02020603050405020304" pitchFamily="18" charset="0"/>
                        </a:rPr>
                        <a:t>(s)</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28575" marB="28575" anchor="ctr"/>
                </a:tc>
                <a:tc>
                  <a:txBody>
                    <a:bodyPr/>
                    <a:lstStyle/>
                    <a:p>
                      <a:r>
                        <a:rPr lang="vi-VN" sz="1600" b="0" i="0" kern="1200" dirty="0" smtClean="0">
                          <a:solidFill>
                            <a:schemeClr val="dk1"/>
                          </a:solidFill>
                          <a:effectLst/>
                          <a:latin typeface="Times New Roman" panose="02020603050405020304" pitchFamily="18" charset="0"/>
                          <a:ea typeface="+mn-ea"/>
                          <a:cs typeface="Times New Roman" panose="02020603050405020304" pitchFamily="18" charset="0"/>
                        </a:rPr>
                        <a:t>Quá trình chuyển đổi mất bao nhiêu thời gian.</a:t>
                      </a:r>
                      <a:endParaRPr lang="en-US" sz="1600" dirty="0">
                        <a:latin typeface="Times New Roman" panose="02020603050405020304" pitchFamily="18" charset="0"/>
                        <a:cs typeface="Times New Roman" panose="02020603050405020304" pitchFamily="18" charset="0"/>
                      </a:endParaRPr>
                    </a:p>
                  </a:txBody>
                  <a:tcPr/>
                </a:tc>
              </a:tr>
              <a:tr h="370840">
                <a:tc rowSpan="5">
                  <a:txBody>
                    <a:bodyPr/>
                    <a:lstStyle/>
                    <a:p>
                      <a:r>
                        <a:rPr lang="en-US" sz="1600" b="1" dirty="0" smtClean="0">
                          <a:latin typeface="Times New Roman" panose="02020603050405020304" pitchFamily="18" charset="0"/>
                          <a:cs typeface="Times New Roman" panose="02020603050405020304" pitchFamily="18" charset="0"/>
                        </a:rPr>
                        <a:t>timing-function</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ease</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Xác định một hiệu ứng của quá trình chuyển đổi với một sự khởi đầu chậm, sau đó nhanh chóng, sau đó kết thúc chậm.</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ease-in</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Xác định một hiệu ứng của quá trình chuyển đổi với một khởi đầu chậm chạp.</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ease-out</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Xác định một hiệu ứng của quá trình chuyển đổi với một kết thúc chậm.</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ease-in-out</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u="none" strike="noStrike" dirty="0" smtClean="0">
                          <a:effectLst/>
                          <a:latin typeface="Times New Roman" panose="02020603050405020304" pitchFamily="18" charset="0"/>
                          <a:cs typeface="Times New Roman" panose="02020603050405020304" pitchFamily="18" charset="0"/>
                        </a:rPr>
                        <a:t>Xác định một hiệu ứng của quá trình chuyển đổi với một khởi đầu và kết thúc chậm.</a:t>
                      </a:r>
                      <a:endParaRPr lang="vi-VN" sz="1600" b="0" i="0" u="none" strike="noStrike" dirty="0">
                        <a:effectLst/>
                        <a:latin typeface="Times New Roman" panose="02020603050405020304" pitchFamily="18" charset="0"/>
                        <a:cs typeface="Times New Roman" panose="02020603050405020304" pitchFamily="18" charset="0"/>
                      </a:endParaRPr>
                    </a:p>
                  </a:txBody>
                  <a:tcPr marL="95250" marR="95250" marT="28575" marB="28575" anchor="ct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linear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Xác định một hiệu ứng của quá trình chuyển đổi với cùng một tốc độ từ đầu đến cuối.</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542982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799" cy="5059363"/>
          </a:xfrm>
        </p:spPr>
        <p:txBody>
          <a:bodyPr/>
          <a:lstStyle/>
          <a:p>
            <a:r>
              <a:rPr lang="en-US" b="1" dirty="0" smtClean="0">
                <a:latin typeface="Times New Roman" panose="02020603050405020304" pitchFamily="18" charset="0"/>
                <a:cs typeface="Times New Roman" panose="02020603050405020304" pitchFamily="18" charset="0"/>
              </a:rPr>
              <a:t>Animation : </a:t>
            </a:r>
            <a:r>
              <a:rPr lang="vi-VN" sz="1600" dirty="0">
                <a:latin typeface="Times New Roman" panose="02020603050405020304" pitchFamily="18" charset="0"/>
                <a:cs typeface="Times New Roman" panose="02020603050405020304" pitchFamily="18" charset="0"/>
              </a:rPr>
              <a:t>Thuộc tính animation xác định một chuyển động của một tag hay một hình </a:t>
            </a:r>
            <a:r>
              <a:rPr lang="vi-VN" sz="1600" dirty="0" smtClean="0">
                <a:latin typeface="Times New Roman" panose="02020603050405020304" pitchFamily="18" charset="0"/>
                <a:cs typeface="Times New Roman" panose="02020603050405020304" pitchFamily="18" charset="0"/>
              </a:rPr>
              <a:t>ảnh</a:t>
            </a:r>
            <a:r>
              <a:rPr lang="en-US" sz="1600" dirty="0" smtClean="0">
                <a:latin typeface="Times New Roman" panose="02020603050405020304" pitchFamily="18" charset="0"/>
                <a:cs typeface="Times New Roman" panose="02020603050405020304" pitchFamily="18" charset="0"/>
              </a:rPr>
              <a:t>.</a:t>
            </a:r>
          </a:p>
          <a:p>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animation : </a:t>
            </a:r>
            <a:r>
              <a:rPr lang="en-US" sz="1600" dirty="0">
                <a:latin typeface="Times New Roman" panose="02020603050405020304" pitchFamily="18" charset="0"/>
                <a:cs typeface="Times New Roman" panose="02020603050405020304" pitchFamily="18" charset="0"/>
              </a:rPr>
              <a:t>[name] [duration] [timing] [delay] [interaction-count] [</a:t>
            </a:r>
            <a:r>
              <a:rPr lang="en-US" sz="1600" dirty="0" smtClean="0">
                <a:latin typeface="Times New Roman" panose="02020603050405020304" pitchFamily="18" charset="0"/>
                <a:cs typeface="Times New Roman" panose="02020603050405020304" pitchFamily="18" charset="0"/>
              </a:rPr>
              <a:t>direction][</a:t>
            </a:r>
            <a:r>
              <a:rPr lang="en-US" sz="1600" dirty="0">
                <a:latin typeface="Times New Roman" panose="02020603050405020304" pitchFamily="18" charset="0"/>
                <a:cs typeface="Times New Roman" panose="02020603050405020304" pitchFamily="18" charset="0"/>
              </a:rPr>
              <a:t>play-state</a:t>
            </a:r>
          </a:p>
          <a:p>
            <a:r>
              <a:rPr lang="en-US" sz="1600" dirty="0" smtClean="0">
                <a:latin typeface="Times New Roman" panose="02020603050405020304" pitchFamily="18" charset="0"/>
                <a:cs typeface="Times New Roman" panose="02020603050405020304" pitchFamily="18" charset="0"/>
              </a:rPr>
              <a:t>]</a:t>
            </a:r>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smtClean="0"/>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729361"/>
              </p:ext>
            </p:extLst>
          </p:nvPr>
        </p:nvGraphicFramePr>
        <p:xfrm>
          <a:off x="304800" y="2362200"/>
          <a:ext cx="8610600" cy="4089400"/>
        </p:xfrm>
        <a:graphic>
          <a:graphicData uri="http://schemas.openxmlformats.org/drawingml/2006/table">
            <a:tbl>
              <a:tblPr firstRow="1" bandRow="1">
                <a:tableStyleId>{5C22544A-7EE6-4342-B048-85BDC9FD1C3A}</a:tableStyleId>
              </a:tblPr>
              <a:tblGrid>
                <a:gridCol w="1219200"/>
                <a:gridCol w="1905000"/>
                <a:gridCol w="5486400"/>
              </a:tblGrid>
              <a:tr h="294640">
                <a:tc>
                  <a:txBody>
                    <a:bodyPr/>
                    <a:lstStyle/>
                    <a:p>
                      <a:r>
                        <a:rPr lang="en-US" sz="1600" dirty="0" err="1" smtClean="0">
                          <a:latin typeface="Times New Roman" panose="02020603050405020304" pitchFamily="18" charset="0"/>
                          <a:cs typeface="Times New Roman" panose="02020603050405020304" pitchFamily="18" charset="0"/>
                        </a:rPr>
                        <a:t>Thuộc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Giá</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Mô</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dirty="0" smtClean="0">
                          <a:latin typeface="Times New Roman" panose="02020603050405020304" pitchFamily="18" charset="0"/>
                          <a:cs typeface="Times New Roman" panose="02020603050405020304" pitchFamily="18" charset="0"/>
                        </a:rPr>
                        <a:t>name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b="0" i="0" u="none" strike="noStrike" dirty="0" err="1" smtClean="0">
                          <a:effectLst/>
                          <a:latin typeface="Times New Roman" panose="02020603050405020304" pitchFamily="18" charset="0"/>
                          <a:cs typeface="Times New Roman" panose="02020603050405020304" pitchFamily="18" charset="0"/>
                        </a:rPr>
                        <a:t>tên</a:t>
                      </a:r>
                      <a:r>
                        <a:rPr lang="en-US" b="0" i="0" u="none" strike="noStrike" dirty="0" smtClean="0">
                          <a:effectLst/>
                          <a:latin typeface="Times New Roman" panose="02020603050405020304" pitchFamily="18" charset="0"/>
                          <a:cs typeface="Times New Roman" panose="02020603050405020304" pitchFamily="18" charset="0"/>
                        </a:rPr>
                        <a:t> animation</a:t>
                      </a:r>
                      <a:endParaRPr lang="en-US" b="0" i="0" u="none" strike="noStrike" dirty="0">
                        <a:effectLst/>
                        <a:latin typeface="Times New Roman" panose="02020603050405020304" pitchFamily="18" charset="0"/>
                        <a:cs typeface="Times New Roman" panose="02020603050405020304" pitchFamily="18" charset="0"/>
                      </a:endParaRPr>
                    </a:p>
                  </a:txBody>
                  <a:tcPr marL="95250" marR="95250" marT="28575" marB="28575" anchor="ctr"/>
                </a:tc>
                <a:tc>
                  <a:txBody>
                    <a:bodyPr/>
                    <a:lstStyle/>
                    <a:p>
                      <a:r>
                        <a:rPr lang="vi-VN" sz="1600" dirty="0" smtClean="0">
                          <a:latin typeface="Times New Roman" panose="02020603050405020304" pitchFamily="18" charset="0"/>
                          <a:cs typeface="Times New Roman" panose="02020603050405020304" pitchFamily="18" charset="0"/>
                        </a:rPr>
                        <a:t>Xác định tên cho một animation.</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dirty="0" smtClean="0">
                          <a:latin typeface="Times New Roman" panose="02020603050405020304" pitchFamily="18" charset="0"/>
                          <a:cs typeface="Times New Roman" panose="02020603050405020304" pitchFamily="18" charset="0"/>
                        </a:rPr>
                        <a:t>duration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thời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gian</a:t>
                      </a:r>
                      <a:r>
                        <a:rPr lang="en-US" sz="1600" dirty="0" smtClean="0">
                          <a:latin typeface="Times New Roman" panose="02020603050405020304" pitchFamily="18" charset="0"/>
                          <a:cs typeface="Times New Roman" panose="02020603050405020304" pitchFamily="18" charset="0"/>
                        </a:rPr>
                        <a:t> (s)</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Xác định thời gian để hoàn thành một chuyển động, mặc định là 0s.</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dirty="0" smtClean="0">
                          <a:latin typeface="Times New Roman" panose="02020603050405020304" pitchFamily="18" charset="0"/>
                          <a:cs typeface="Times New Roman" panose="02020603050405020304" pitchFamily="18" charset="0"/>
                        </a:rPr>
                        <a:t>timing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Giống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a:t>
                      </a:r>
                      <a:r>
                        <a:rPr lang="en-US" sz="1600" baseline="0" dirty="0" smtClean="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giống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như</a:t>
                      </a:r>
                      <a:r>
                        <a:rPr lang="en-US" sz="1600" baseline="0" dirty="0" smtClean="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r>
                        <a:rPr lang="en-US" sz="1600" dirty="0" smtClean="0">
                          <a:latin typeface="Times New Roman" panose="02020603050405020304" pitchFamily="18" charset="0"/>
                          <a:cs typeface="Times New Roman" panose="02020603050405020304" pitchFamily="18" charset="0"/>
                        </a:rPr>
                        <a:t>delay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thời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gian</a:t>
                      </a:r>
                      <a:r>
                        <a:rPr lang="en-US" sz="1600" dirty="0" smtClean="0">
                          <a:latin typeface="Times New Roman" panose="02020603050405020304" pitchFamily="18" charset="0"/>
                          <a:cs typeface="Times New Roman" panose="02020603050405020304" pitchFamily="18" charset="0"/>
                        </a:rPr>
                        <a:t> (s)</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Xác định sau bao lâu thì chuyển động sẽ bắt đầu, mặc định sẽ là 0</a:t>
                      </a:r>
                      <a:endParaRPr lang="en-US" sz="1600" dirty="0">
                        <a:latin typeface="Times New Roman" panose="02020603050405020304" pitchFamily="18" charset="0"/>
                        <a:cs typeface="Times New Roman" panose="02020603050405020304" pitchFamily="18" charset="0"/>
                      </a:endParaRPr>
                    </a:p>
                  </a:txBody>
                  <a:tcPr/>
                </a:tc>
              </a:tr>
              <a:tr h="370840">
                <a:tc rowSpan="2">
                  <a:txBody>
                    <a:bodyPr/>
                    <a:lstStyle/>
                    <a:p>
                      <a:r>
                        <a:rPr lang="en-US" sz="1600" dirty="0" smtClean="0">
                          <a:latin typeface="Times New Roman" panose="02020603050405020304" pitchFamily="18" charset="0"/>
                          <a:cs typeface="Times New Roman" panose="02020603050405020304" pitchFamily="18" charset="0"/>
                        </a:rPr>
                        <a:t>interaction-</a:t>
                      </a:r>
                      <a:r>
                        <a:rPr lang="en-US" sz="1600" dirty="0" err="1" smtClean="0">
                          <a:latin typeface="Times New Roman" panose="02020603050405020304" pitchFamily="18" charset="0"/>
                          <a:cs typeface="Times New Roman" panose="02020603050405020304" pitchFamily="18" charset="0"/>
                        </a:rPr>
                        <a:t>coun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số</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tự</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nhiên</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Xác định số lần thực hiện chuyển động.</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infinite</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Chuyển động sẽ thực hiện không giới hạn số lần.</a:t>
                      </a:r>
                      <a:endParaRPr lang="en-US" sz="1600" dirty="0">
                        <a:latin typeface="Times New Roman" panose="02020603050405020304" pitchFamily="18" charset="0"/>
                        <a:cs typeface="Times New Roman" panose="02020603050405020304" pitchFamily="18" charset="0"/>
                      </a:endParaRPr>
                    </a:p>
                  </a:txBody>
                  <a:tcPr/>
                </a:tc>
              </a:tr>
              <a:tr h="370840">
                <a:tc rowSpan="2">
                  <a:txBody>
                    <a:bodyPr/>
                    <a:lstStyle/>
                    <a:p>
                      <a:r>
                        <a:rPr lang="en-US" sz="1600" dirty="0" smtClean="0">
                          <a:latin typeface="Times New Roman" panose="02020603050405020304" pitchFamily="18" charset="0"/>
                          <a:cs typeface="Times New Roman" panose="02020603050405020304" pitchFamily="18" charset="0"/>
                        </a:rPr>
                        <a:t>direction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normal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Chuyển động bình thường, đây là dạng mặc định.</a:t>
                      </a:r>
                      <a:endParaRPr lang="en-US" sz="16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alternate</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Chuyển động sẽ được đảo ngược ở chu kỳ tiếp theo.</a:t>
                      </a:r>
                      <a:endParaRPr lang="en-US" sz="1600" dirty="0">
                        <a:latin typeface="Times New Roman" panose="02020603050405020304" pitchFamily="18" charset="0"/>
                        <a:cs typeface="Times New Roman" panose="02020603050405020304" pitchFamily="18" charset="0"/>
                      </a:endParaRPr>
                    </a:p>
                  </a:txBody>
                  <a:tcPr/>
                </a:tc>
              </a:tr>
              <a:tr h="370840">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694190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noAutofit/>
          </a:bodyPr>
          <a:lstStyle/>
          <a:p>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Firefox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moz-keyframes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Safari and Chrome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webkit-keyframes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Opera </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@-o-</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a:xfrm>
            <a:off x="457200" y="338328"/>
            <a:ext cx="8229600" cy="652272"/>
          </a:xfrm>
        </p:spPr>
        <p:txBody>
          <a:bodyPr>
            <a:normAutofit fontScale="90000"/>
          </a:bodyPr>
          <a:lstStyle/>
          <a:p>
            <a:r>
              <a:rPr lang="en-US" dirty="0" err="1" smtClean="0"/>
              <a:t>Tiếp</a:t>
            </a:r>
            <a:r>
              <a:rPr lang="en-US" dirty="0" smtClean="0"/>
              <a:t> – </a:t>
            </a:r>
            <a:r>
              <a:rPr lang="en-US" dirty="0" err="1" smtClean="0"/>
              <a:t>ví</a:t>
            </a:r>
            <a:r>
              <a:rPr lang="en-US" dirty="0" smtClean="0"/>
              <a:t> </a:t>
            </a:r>
            <a:r>
              <a:rPr lang="en-US" dirty="0" err="1" smtClean="0"/>
              <a:t>dụ</a:t>
            </a:r>
            <a:r>
              <a:rPr lang="en-US" dirty="0" smtClean="0"/>
              <a:t> animation</a:t>
            </a:r>
            <a:endParaRPr lang="en-US" dirty="0"/>
          </a:p>
        </p:txBody>
      </p:sp>
    </p:spTree>
    <p:extLst>
      <p:ext uri="{BB962C8B-B14F-4D97-AF65-F5344CB8AC3E}">
        <p14:creationId xmlns:p14="http://schemas.microsoft.com/office/powerpoint/2010/main" val="1634745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6000" dirty="0" err="1" smtClean="0">
                <a:latin typeface="Times New Roman" panose="02020603050405020304" pitchFamily="18" charset="0"/>
                <a:cs typeface="Times New Roman" panose="02020603050405020304" pitchFamily="18" charset="0"/>
              </a:rPr>
              <a:t>Chân</a:t>
            </a:r>
            <a:r>
              <a:rPr lang="en-US" sz="6000" dirty="0" smtClean="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thành</a:t>
            </a:r>
            <a:r>
              <a:rPr lang="en-US" sz="6000" dirty="0" smtClean="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cảm</a:t>
            </a:r>
            <a:r>
              <a:rPr lang="en-US" sz="6000" dirty="0" smtClean="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ơn</a:t>
            </a:r>
            <a:r>
              <a:rPr lang="en-US" sz="6000" dirty="0" smtClean="0">
                <a:latin typeface="Times New Roman" panose="02020603050405020304" pitchFamily="18" charset="0"/>
                <a:cs typeface="Times New Roman" panose="02020603050405020304" pitchFamily="18" charset="0"/>
              </a:rPr>
              <a:t> !</a:t>
            </a:r>
            <a:endParaRPr lang="en-US" sz="6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Hết</a:t>
            </a:r>
            <a:endParaRPr lang="en-US" dirty="0"/>
          </a:p>
        </p:txBody>
      </p:sp>
    </p:spTree>
    <p:extLst>
      <p:ext uri="{BB962C8B-B14F-4D97-AF65-F5344CB8AC3E}">
        <p14:creationId xmlns:p14="http://schemas.microsoft.com/office/powerpoint/2010/main" val="21330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648200"/>
          </a:xfrm>
        </p:spPr>
        <p:txBody>
          <a:bodyPr>
            <a:normAutofit fontScale="70000" lnSpcReduction="20000"/>
          </a:bodyPr>
          <a:lstStyle/>
          <a:p>
            <a:r>
              <a:rPr lang="en-US" sz="2600" b="1" dirty="0" smtClean="0">
                <a:latin typeface="Times New Roman" panose="02020603050405020304" pitchFamily="18" charset="0"/>
                <a:cs typeface="Times New Roman" panose="02020603050405020304" pitchFamily="18" charset="0"/>
              </a:rPr>
              <a:t>A/ </a:t>
            </a:r>
            <a:r>
              <a:rPr lang="en-US" sz="2600" b="1" dirty="0" err="1" smtClean="0">
                <a:latin typeface="Times New Roman" panose="02020603050405020304" pitchFamily="18" charset="0"/>
                <a:cs typeface="Times New Roman" panose="02020603050405020304" pitchFamily="18" charset="0"/>
              </a:rPr>
              <a:t>các</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loại</a:t>
            </a:r>
            <a:r>
              <a:rPr lang="en-US" sz="2600" b="1" dirty="0" smtClean="0">
                <a:latin typeface="Times New Roman" panose="02020603050405020304" pitchFamily="18" charset="0"/>
                <a:cs typeface="Times New Roman" panose="02020603050405020304" pitchFamily="18" charset="0"/>
              </a:rPr>
              <a:t> selector </a:t>
            </a:r>
            <a:r>
              <a:rPr lang="en-US" sz="2600" b="1" dirty="0" err="1" smtClean="0">
                <a:latin typeface="Times New Roman" panose="02020603050405020304" pitchFamily="18" charset="0"/>
                <a:cs typeface="Times New Roman" panose="02020603050405020304" pitchFamily="18" charset="0"/>
              </a:rPr>
              <a:t>cơ</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bản</a:t>
            </a:r>
            <a:r>
              <a:rPr lang="en-US" sz="2600" b="1" dirty="0" smtClean="0">
                <a:latin typeface="Times New Roman" panose="02020603050405020304" pitchFamily="18" charset="0"/>
                <a:cs typeface="Times New Roman" panose="02020603050405020304" pitchFamily="18" charset="0"/>
              </a:rPr>
              <a:t>.</a:t>
            </a:r>
          </a:p>
          <a:p>
            <a:endParaRPr lang="en-US" sz="2600" b="1"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1/ Type selector (HTML selector) : </a:t>
            </a:r>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thẻ</a:t>
            </a:r>
            <a:r>
              <a:rPr lang="en-US" sz="2600" dirty="0" smtClean="0">
                <a:latin typeface="Times New Roman" panose="02020603050405020304" pitchFamily="18" charset="0"/>
                <a:cs typeface="Times New Roman" panose="02020603050405020304" pitchFamily="18" charset="0"/>
              </a:rPr>
              <a:t> HTML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chọn</a:t>
            </a:r>
            <a:r>
              <a:rPr lang="en-US" sz="2600" dirty="0" smtClean="0">
                <a:latin typeface="Times New Roman" panose="02020603050405020304" pitchFamily="18" charset="0"/>
                <a:cs typeface="Times New Roman" panose="02020603050405020304" pitchFamily="18" charset="0"/>
              </a:rPr>
              <a:t>(selector) </a:t>
            </a:r>
            <a:r>
              <a:rPr lang="en-US" sz="2600" dirty="0" err="1" smtClean="0">
                <a:latin typeface="Times New Roman" panose="02020603050405020304" pitchFamily="18" charset="0"/>
                <a:cs typeface="Times New Roman" panose="02020603050405020304" pitchFamily="18" charset="0"/>
              </a:rPr>
              <a:t>css</a:t>
            </a:r>
            <a:r>
              <a:rPr lang="en-US" sz="2600" dirty="0" smtClean="0">
                <a:latin typeface="Times New Roman" panose="02020603050405020304" pitchFamily="18" charset="0"/>
                <a:cs typeface="Times New Roman" panose="02020603050405020304" pitchFamily="18" charset="0"/>
              </a:rPr>
              <a:t>.</a:t>
            </a:r>
          </a:p>
          <a:p>
            <a:r>
              <a:rPr lang="en-US" sz="2600" dirty="0" err="1" smtClean="0">
                <a:latin typeface="Times New Roman" panose="02020603050405020304" pitchFamily="18" charset="0"/>
                <a:cs typeface="Times New Roman" panose="02020603050405020304" pitchFamily="18" charset="0"/>
              </a:rPr>
              <a:t>Ví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a:t>
            </a:r>
            <a:r>
              <a:rPr lang="en-US" sz="2600" dirty="0" smtClean="0">
                <a:latin typeface="Times New Roman" panose="02020603050405020304" pitchFamily="18" charset="0"/>
                <a:cs typeface="Times New Roman" panose="02020603050405020304" pitchFamily="18" charset="0"/>
              </a:rPr>
              <a:t> : </a:t>
            </a:r>
            <a:r>
              <a:rPr lang="en-US" sz="2600" b="1" dirty="0" smtClean="0">
                <a:latin typeface="Times New Roman" panose="02020603050405020304" pitchFamily="18" charset="0"/>
                <a:cs typeface="Times New Roman" panose="02020603050405020304" pitchFamily="18" charset="0"/>
              </a:rPr>
              <a:t>p{ color : white; font-weight: bold;}</a:t>
            </a:r>
          </a:p>
          <a:p>
            <a:endParaRPr lang="en-US" sz="2600" b="1"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2/ Class selector (.class name): </a:t>
            </a:r>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giá</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trị</a:t>
            </a:r>
            <a:r>
              <a:rPr lang="en-US" sz="2600" b="1"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thuộc</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tính</a:t>
            </a:r>
            <a:r>
              <a:rPr lang="en-US" sz="2600" b="1" dirty="0" smtClean="0">
                <a:latin typeface="Times New Roman" panose="02020603050405020304" pitchFamily="18" charset="0"/>
                <a:cs typeface="Times New Roman" panose="02020603050405020304" pitchFamily="18" charset="0"/>
              </a:rPr>
              <a:t> class</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thẻ</a:t>
            </a:r>
            <a:r>
              <a:rPr lang="en-US" sz="2600" dirty="0" smtClean="0">
                <a:latin typeface="Times New Roman" panose="02020603050405020304" pitchFamily="18" charset="0"/>
                <a:cs typeface="Times New Roman" panose="02020603050405020304" pitchFamily="18" charset="0"/>
              </a:rPr>
              <a:t> HTML </a:t>
            </a:r>
            <a:r>
              <a:rPr lang="en-US" sz="2600" dirty="0" err="1" smtClean="0">
                <a:latin typeface="Times New Roman" panose="02020603050405020304" pitchFamily="18" charset="0"/>
                <a:cs typeface="Times New Roman" panose="02020603050405020304" pitchFamily="18" charset="0"/>
              </a:rPr>
              <a:t>làm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chọn</a:t>
            </a:r>
            <a:r>
              <a:rPr lang="en-US" sz="2600" dirty="0" smtClean="0">
                <a:latin typeface="Times New Roman" panose="02020603050405020304" pitchFamily="18" charset="0"/>
                <a:cs typeface="Times New Roman" panose="02020603050405020304" pitchFamily="18" charset="0"/>
              </a:rPr>
              <a:t>(selector) </a:t>
            </a:r>
            <a:r>
              <a:rPr lang="en-US" sz="2600" dirty="0" err="1" smtClean="0">
                <a:latin typeface="Times New Roman" panose="02020603050405020304" pitchFamily="18" charset="0"/>
                <a:cs typeface="Times New Roman" panose="02020603050405020304" pitchFamily="18" charset="0"/>
              </a:rPr>
              <a:t>css</a:t>
            </a:r>
            <a:r>
              <a:rPr lang="en-US" sz="2600" dirty="0" smtClean="0">
                <a:latin typeface="Times New Roman" panose="02020603050405020304" pitchFamily="18" charset="0"/>
                <a:cs typeface="Times New Roman" panose="02020603050405020304" pitchFamily="18" charset="0"/>
              </a:rPr>
              <a:t>.</a:t>
            </a:r>
          </a:p>
          <a:p>
            <a:r>
              <a:rPr lang="en-US" sz="2600" dirty="0" err="1" smtClean="0">
                <a:latin typeface="Times New Roman" panose="02020603050405020304" pitchFamily="18" charset="0"/>
                <a:cs typeface="Times New Roman" panose="02020603050405020304" pitchFamily="18" charset="0"/>
              </a:rPr>
              <a:t>Ví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a:t>
            </a:r>
            <a:r>
              <a:rPr lang="en-US" sz="2600" b="1" dirty="0" err="1" smtClean="0">
                <a:latin typeface="Times New Roman" panose="02020603050405020304" pitchFamily="18" charset="0"/>
                <a:cs typeface="Times New Roman" panose="02020603050405020304" pitchFamily="18" charset="0"/>
              </a:rPr>
              <a:t>myclass</a:t>
            </a:r>
            <a:r>
              <a:rPr lang="en-US" sz="2600" b="1" dirty="0" smtClean="0">
                <a:latin typeface="Times New Roman" panose="02020603050405020304" pitchFamily="18" charset="0"/>
                <a:cs typeface="Times New Roman" panose="02020603050405020304" pitchFamily="18" charset="0"/>
              </a:rPr>
              <a:t>{width: 200px; height: 150px;}</a:t>
            </a:r>
          </a:p>
          <a:p>
            <a:endParaRPr lang="en-US" sz="2600" b="1"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3/ Id selector (# id name) : </a:t>
            </a:r>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giá</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trị</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của</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thuộc</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tính</a:t>
            </a:r>
            <a:r>
              <a:rPr lang="en-US" sz="2600" b="1" dirty="0" smtClean="0">
                <a:latin typeface="Times New Roman" panose="02020603050405020304" pitchFamily="18" charset="0"/>
                <a:cs typeface="Times New Roman" panose="02020603050405020304" pitchFamily="18" charset="0"/>
              </a:rPr>
              <a:t> id</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chọn</a:t>
            </a:r>
            <a:r>
              <a:rPr lang="en-US" sz="2600" dirty="0" smtClean="0">
                <a:latin typeface="Times New Roman" panose="02020603050405020304" pitchFamily="18" charset="0"/>
                <a:cs typeface="Times New Roman" panose="02020603050405020304" pitchFamily="18" charset="0"/>
              </a:rPr>
              <a:t>(selector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css</a:t>
            </a:r>
            <a:r>
              <a:rPr lang="en-US" sz="2600" dirty="0" smtClean="0">
                <a:latin typeface="Times New Roman" panose="02020603050405020304" pitchFamily="18" charset="0"/>
                <a:cs typeface="Times New Roman" panose="02020603050405020304" pitchFamily="18" charset="0"/>
              </a:rPr>
              <a:t>.</a:t>
            </a:r>
          </a:p>
          <a:p>
            <a:r>
              <a:rPr lang="en-US" sz="2600" dirty="0" err="1" smtClean="0">
                <a:latin typeface="Times New Roman" panose="02020603050405020304" pitchFamily="18" charset="0"/>
                <a:cs typeface="Times New Roman" panose="02020603050405020304" pitchFamily="18" charset="0"/>
              </a:rPr>
              <a:t>Ví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a:t>
            </a:r>
            <a:r>
              <a:rPr lang="en-US" sz="2600" b="1" dirty="0" err="1" smtClean="0">
                <a:latin typeface="Times New Roman" panose="02020603050405020304" pitchFamily="18" charset="0"/>
                <a:cs typeface="Times New Roman" panose="02020603050405020304" pitchFamily="18" charset="0"/>
              </a:rPr>
              <a:t>myid</a:t>
            </a:r>
            <a:r>
              <a:rPr lang="en-US" sz="2600" b="1" dirty="0" smtClean="0">
                <a:latin typeface="Times New Roman" panose="02020603050405020304" pitchFamily="18" charset="0"/>
                <a:cs typeface="Times New Roman" panose="02020603050405020304" pitchFamily="18" charset="0"/>
              </a:rPr>
              <a:t>{background-color: yellow;}</a:t>
            </a:r>
          </a:p>
          <a:p>
            <a:endParaRPr lang="en-US" sz="2600" b="1"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4/ Universal </a:t>
            </a:r>
            <a:r>
              <a:rPr lang="en-US" sz="2600" dirty="0" smtClean="0">
                <a:latin typeface="Times New Roman" panose="02020603050405020304" pitchFamily="18" charset="0"/>
                <a:cs typeface="Times New Roman" panose="02020603050405020304" pitchFamily="18" charset="0"/>
              </a:rPr>
              <a:t>selectors (*). </a:t>
            </a:r>
            <a:r>
              <a:rPr lang="en-US" sz="2600" dirty="0" err="1" smtClean="0">
                <a:latin typeface="Times New Roman" panose="02020603050405020304" pitchFamily="18" charset="0"/>
                <a:cs typeface="Times New Roman" panose="02020603050405020304" pitchFamily="18" charset="0"/>
              </a:rPr>
              <a:t>Ví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*{margin: 0; padding: 0}</a:t>
            </a:r>
          </a:p>
          <a:p>
            <a:pPr marL="0" indent="0">
              <a:buNone/>
            </a:pPr>
            <a:r>
              <a:rPr lang="en-US" sz="1800" dirty="0"/>
              <a:t/>
            </a:r>
            <a:br>
              <a:rPr lang="en-US" sz="1800" dirty="0"/>
            </a:br>
            <a:r>
              <a:rPr lang="en-US" sz="1800" dirty="0"/>
              <a:t/>
            </a:r>
            <a:br>
              <a:rPr lang="en-US" sz="1800" dirty="0"/>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selector CSS</a:t>
            </a:r>
            <a:endParaRPr lang="en-US" dirty="0"/>
          </a:p>
        </p:txBody>
      </p:sp>
    </p:spTree>
    <p:extLst>
      <p:ext uri="{BB962C8B-B14F-4D97-AF65-F5344CB8AC3E}">
        <p14:creationId xmlns:p14="http://schemas.microsoft.com/office/powerpoint/2010/main" val="1010053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05000"/>
            <a:ext cx="8610599" cy="4221163"/>
          </a:xfrm>
        </p:spPr>
        <p:txBody>
          <a:bodyPr>
            <a:normAutofit/>
          </a:bodyPr>
          <a:lstStyle/>
          <a:p>
            <a:r>
              <a:rPr lang="en-US" sz="1800" dirty="0">
                <a:latin typeface="Times New Roman" panose="02020603050405020304" pitchFamily="18" charset="0"/>
                <a:cs typeface="Times New Roman" panose="02020603050405020304" pitchFamily="18" charset="0"/>
              </a:rPr>
              <a:t>5/ Attribute selector : [</a:t>
            </a:r>
            <a:r>
              <a:rPr lang="en-US" sz="1800" dirty="0" err="1">
                <a:latin typeface="Times New Roman" panose="02020603050405020304" pitchFamily="18" charset="0"/>
                <a:cs typeface="Times New Roman" panose="02020603050405020304" pitchFamily="18" charset="0"/>
              </a:rPr>
              <a:t>attr</a:t>
            </a:r>
            <a:r>
              <a:rPr lang="en-US" sz="1800" dirty="0">
                <a:latin typeface="Times New Roman" panose="02020603050405020304" pitchFamily="18" charset="0"/>
                <a:cs typeface="Times New Roman" panose="02020603050405020304" pitchFamily="18" charset="0"/>
              </a:rPr>
              <a:t>=value] : Cho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80872"/>
          </a:xfrm>
        </p:spPr>
        <p:txBody>
          <a:bodyPr/>
          <a:lstStyle/>
          <a:p>
            <a:r>
              <a:rPr lang="en-US" dirty="0" err="1" smtClean="0"/>
              <a:t>Các</a:t>
            </a:r>
            <a:r>
              <a:rPr lang="en-US" dirty="0" smtClean="0"/>
              <a:t> </a:t>
            </a:r>
            <a:r>
              <a:rPr lang="en-US" dirty="0" err="1" smtClean="0"/>
              <a:t>loại</a:t>
            </a:r>
            <a:r>
              <a:rPr lang="en-US" dirty="0" smtClean="0"/>
              <a:t> selector(T)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90800"/>
            <a:ext cx="8077200" cy="4038600"/>
          </a:xfrm>
          <a:prstGeom prst="rect">
            <a:avLst/>
          </a:prstGeom>
        </p:spPr>
      </p:pic>
    </p:spTree>
    <p:extLst>
      <p:ext uri="{BB962C8B-B14F-4D97-AF65-F5344CB8AC3E}">
        <p14:creationId xmlns:p14="http://schemas.microsoft.com/office/powerpoint/2010/main" val="1929144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rmAutofit/>
          </a:bodyPr>
          <a:lstStyle/>
          <a:p>
            <a:r>
              <a:rPr lang="en-US" sz="1800" b="1" dirty="0" smtClean="0">
                <a:latin typeface="Times New Roman" panose="02020603050405020304" pitchFamily="18" charset="0"/>
                <a:cs typeface="Times New Roman" panose="02020603050405020304" pitchFamily="18" charset="0"/>
              </a:rPr>
              <a:t>B/</a:t>
            </a:r>
            <a:r>
              <a:rPr lang="en-US" sz="1800" b="1" dirty="0" err="1" smtClean="0">
                <a:latin typeface="Times New Roman" panose="02020603050405020304" pitchFamily="18" charset="0"/>
                <a:cs typeface="Times New Roman" panose="02020603050405020304" pitchFamily="18" charset="0"/>
              </a:rPr>
              <a:t>Các</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loại</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Selecotr</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phân</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cấp</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kết</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hợp</a:t>
            </a:r>
            <a:r>
              <a:rPr lang="en-US" sz="1800" b="1" dirty="0" smtClean="0">
                <a:latin typeface="Times New Roman" panose="02020603050405020304" pitchFamily="18" charset="0"/>
                <a:cs typeface="Times New Roman" panose="02020603050405020304" pitchFamily="18" charset="0"/>
              </a:rPr>
              <a:t> HTML selector)</a:t>
            </a:r>
          </a:p>
          <a:p>
            <a:r>
              <a:rPr lang="en-US" sz="1800" b="1" dirty="0" smtClean="0">
                <a:latin typeface="Times New Roman" panose="02020603050405020304" pitchFamily="18" charset="0"/>
                <a:cs typeface="Times New Roman" panose="02020603050405020304" pitchFamily="18" charset="0"/>
              </a:rPr>
              <a:t>1/</a:t>
            </a:r>
            <a:r>
              <a:rPr lang="en-US" sz="1800" dirty="0"/>
              <a:t> </a:t>
            </a:r>
            <a:r>
              <a:rPr lang="en-US" sz="1800" b="1" dirty="0">
                <a:latin typeface="Times New Roman" panose="02020603050405020304" pitchFamily="18" charset="0"/>
                <a:cs typeface="Times New Roman" panose="02020603050405020304" pitchFamily="18" charset="0"/>
              </a:rPr>
              <a:t>Adjacent sibling </a:t>
            </a:r>
            <a:r>
              <a:rPr lang="en-US" sz="1800" b="1" dirty="0" smtClean="0">
                <a:latin typeface="Times New Roman" panose="02020603050405020304" pitchFamily="18" charset="0"/>
                <a:cs typeface="Times New Roman" panose="02020603050405020304" pitchFamily="18" charset="0"/>
              </a:rPr>
              <a:t>selectors : tag01 + tag02 </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&lt;tag02&gt; được đặt kế và sau thành phần &lt;tag01&gt;.</a:t>
            </a:r>
            <a:r>
              <a:rPr lang="en-US" sz="1800" dirty="0" smtClean="0">
                <a:latin typeface="Times New Roman" panose="02020603050405020304" pitchFamily="18" charset="0"/>
                <a:cs typeface="Times New Roman" panose="02020603050405020304" pitchFamily="18" charset="0"/>
              </a:rPr>
              <a:t> </a:t>
            </a:r>
          </a:p>
          <a:p>
            <a:r>
              <a:rPr lang="en-US" sz="1800" b="1" dirty="0" smtClean="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General sibling </a:t>
            </a:r>
            <a:r>
              <a:rPr lang="en-US" sz="1800" b="1" dirty="0" smtClean="0">
                <a:latin typeface="Times New Roman" panose="02020603050405020304" pitchFamily="18" charset="0"/>
                <a:cs typeface="Times New Roman" panose="02020603050405020304" pitchFamily="18" charset="0"/>
              </a:rPr>
              <a:t>selectors : tag01 ~ tag02 </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02 khi có thành phần 01 ở trước.</a:t>
            </a:r>
            <a:endParaRPr 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Child </a:t>
            </a:r>
            <a:r>
              <a:rPr lang="en-US" sz="1800" b="1" dirty="0" smtClean="0">
                <a:latin typeface="Times New Roman" panose="02020603050405020304" pitchFamily="18" charset="0"/>
                <a:cs typeface="Times New Roman" panose="02020603050405020304" pitchFamily="18" charset="0"/>
              </a:rPr>
              <a:t>selectors : tag01 &gt; tag02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cha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&lt;tag01</a:t>
            </a:r>
            <a:r>
              <a:rPr lang="en-US" sz="1800" dirty="0" smtClean="0">
                <a:latin typeface="Times New Roman" panose="02020603050405020304" pitchFamily="18" charset="0"/>
                <a:cs typeface="Times New Roman" panose="02020603050405020304" pitchFamily="18" charset="0"/>
              </a:rPr>
              <a:t>&gt;.</a:t>
            </a:r>
          </a:p>
          <a:p>
            <a:r>
              <a:rPr lang="en-US" sz="1800" b="1" dirty="0" smtClean="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Descendant </a:t>
            </a:r>
            <a:r>
              <a:rPr lang="en-US" sz="1800" b="1" dirty="0" smtClean="0">
                <a:latin typeface="Times New Roman" panose="02020603050405020304" pitchFamily="18" charset="0"/>
                <a:cs typeface="Times New Roman" panose="02020603050405020304" pitchFamily="18" charset="0"/>
              </a:rPr>
              <a:t>selectors : tag01 tag02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bên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a:t>
            </a:r>
          </a:p>
          <a:p>
            <a:r>
              <a:rPr lang="en-US" sz="1800" dirty="0" smtClean="0">
                <a:latin typeface="Times New Roman" panose="02020603050405020304" pitchFamily="18" charset="0"/>
                <a:cs typeface="Times New Roman" panose="02020603050405020304" pitchFamily="18" charset="0"/>
              </a:rPr>
              <a:t>5/ </a:t>
            </a:r>
            <a:r>
              <a:rPr lang="en-US" sz="1800" b="1" dirty="0" err="1" smtClean="0">
                <a:latin typeface="Times New Roman" panose="02020603050405020304" pitchFamily="18" charset="0"/>
                <a:cs typeface="Times New Roman" panose="02020603050405020304" pitchFamily="18" charset="0"/>
              </a:rPr>
              <a:t>Gom</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nhóm</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các</a:t>
            </a:r>
            <a:r>
              <a:rPr lang="en-US" sz="1800" b="1" dirty="0" smtClean="0">
                <a:latin typeface="Times New Roman" panose="02020603050405020304" pitchFamily="18" charset="0"/>
                <a:cs typeface="Times New Roman" panose="02020603050405020304" pitchFamily="18" charset="0"/>
              </a:rPr>
              <a:t> selector: tag01,tag02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&lt;tag02</a:t>
            </a:r>
            <a:r>
              <a:rPr lang="en-US" sz="1800" dirty="0" smtClean="0">
                <a:latin typeface="Times New Roman" panose="02020603050405020304" pitchFamily="18" charset="0"/>
                <a:cs typeface="Times New Roman" panose="02020603050405020304" pitchFamily="18" charset="0"/>
              </a:rPr>
              <a:t>&gt;. </a:t>
            </a:r>
            <a:r>
              <a:rPr lang="en-US" sz="1800" b="1" dirty="0" err="1" smtClean="0">
                <a:latin typeface="Times New Roman" panose="02020603050405020304" pitchFamily="18" charset="0"/>
                <a:cs typeface="Times New Roman" panose="02020603050405020304" pitchFamily="18" charset="0"/>
              </a:rPr>
              <a:t>Mục</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đích</a:t>
            </a:r>
            <a:r>
              <a:rPr lang="en-US" sz="1800" b="1" dirty="0" smtClean="0">
                <a:latin typeface="Times New Roman" panose="02020603050405020304" pitchFamily="18" charset="0"/>
                <a:cs typeface="Times New Roman" panose="02020603050405020304" pitchFamily="18" charset="0"/>
              </a:rPr>
              <a:t> : </a:t>
            </a:r>
            <a:r>
              <a:rPr lang="vi-VN" sz="1800" b="1" dirty="0">
                <a:latin typeface="Times New Roman" panose="02020603050405020304" pitchFamily="18" charset="0"/>
                <a:cs typeface="Times New Roman" panose="02020603050405020304" pitchFamily="18" charset="0"/>
              </a:rPr>
              <a:t>Giúp thiết lập các giá trị cho các thuộc tính </a:t>
            </a:r>
            <a:r>
              <a:rPr lang="vi-VN" sz="1800" b="1" dirty="0" smtClean="0">
                <a:latin typeface="Times New Roman" panose="02020603050405020304" pitchFamily="18" charset="0"/>
                <a:cs typeface="Times New Roman" panose="02020603050405020304" pitchFamily="18" charset="0"/>
              </a:rPr>
              <a:t>chung</a:t>
            </a:r>
            <a:r>
              <a:rPr lang="en-US" sz="1800" b="1" dirty="0" smtClean="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giống </a:t>
            </a:r>
            <a:r>
              <a:rPr lang="vi-VN" sz="1800" b="1" dirty="0">
                <a:latin typeface="Times New Roman" panose="02020603050405020304" pitchFamily="18" charset="0"/>
                <a:cs typeface="Times New Roman" panose="02020603050405020304" pitchFamily="18" charset="0"/>
              </a:rPr>
              <a:t>nhau của nhiều bộ chọn khác nhau cùng </a:t>
            </a:r>
            <a:r>
              <a:rPr lang="vi-VN" sz="1800" b="1" dirty="0" smtClean="0">
                <a:latin typeface="Times New Roman" panose="02020603050405020304" pitchFamily="18" charset="0"/>
                <a:cs typeface="Times New Roman" panose="02020603050405020304" pitchFamily="18" charset="0"/>
              </a:rPr>
              <a:t>lúc</a:t>
            </a:r>
            <a:r>
              <a:rPr lang="en-US" sz="1800" b="1" dirty="0" smtClean="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Giúp </a:t>
            </a:r>
            <a:r>
              <a:rPr lang="vi-VN" sz="1800" b="1" dirty="0">
                <a:latin typeface="Times New Roman" panose="02020603050405020304" pitchFamily="18" charset="0"/>
                <a:cs typeface="Times New Roman" panose="02020603050405020304" pitchFamily="18" charset="0"/>
              </a:rPr>
              <a:t>giảm kích thước tập tin CSS, giảm thời gian </a:t>
            </a:r>
            <a:r>
              <a:rPr lang="vi-VN" sz="1800" b="1" dirty="0" smtClean="0">
                <a:latin typeface="Times New Roman" panose="02020603050405020304" pitchFamily="18" charset="0"/>
                <a:cs typeface="Times New Roman" panose="02020603050405020304" pitchFamily="18" charset="0"/>
              </a:rPr>
              <a:t>tải</a:t>
            </a:r>
            <a:r>
              <a:rPr lang="en-US" sz="1800" b="1" dirty="0" smtClean="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web</a:t>
            </a:r>
            <a:r>
              <a:rPr lang="vi-VN" sz="1800" b="1" dirty="0">
                <a:latin typeface="Times New Roman" panose="02020603050405020304" pitchFamily="18" charset="0"/>
                <a:cs typeface="Times New Roman" panose="02020603050405020304" pitchFamily="18" charset="0"/>
              </a:rPr>
              <a:t/>
            </a: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selector CSS</a:t>
            </a:r>
            <a:endParaRPr lang="en-US" dirty="0"/>
          </a:p>
        </p:txBody>
      </p:sp>
    </p:spTree>
    <p:extLst>
      <p:ext uri="{BB962C8B-B14F-4D97-AF65-F5344CB8AC3E}">
        <p14:creationId xmlns:p14="http://schemas.microsoft.com/office/powerpoint/2010/main" val="182299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
            </a:r>
            <a:r>
              <a:rPr lang="en-US" b="1" dirty="0" smtClean="0">
                <a:latin typeface="Times New Roman" panose="02020603050405020304" pitchFamily="18" charset="0"/>
                <a:cs typeface="Times New Roman" panose="02020603050405020304" pitchFamily="18" charset="0"/>
              </a:rPr>
              <a:t>Pseudo </a:t>
            </a:r>
            <a:r>
              <a:rPr lang="en-US" b="1" dirty="0">
                <a:latin typeface="Times New Roman" panose="02020603050405020304" pitchFamily="18" charset="0"/>
                <a:cs typeface="Times New Roman" panose="02020603050405020304" pitchFamily="18" charset="0"/>
              </a:rPr>
              <a:t>Class </a:t>
            </a:r>
            <a:r>
              <a:rPr lang="en-US" b="1" dirty="0" smtClean="0">
                <a:latin typeface="Times New Roman" panose="02020603050405020304" pitchFamily="18" charset="0"/>
                <a:cs typeface="Times New Roman" panose="02020603050405020304" pitchFamily="18" charset="0"/>
              </a:rPr>
              <a:t>Selector : </a:t>
            </a:r>
          </a:p>
          <a:p>
            <a:r>
              <a:rPr lang="vi-VN" dirty="0">
                <a:latin typeface="Times New Roman" panose="02020603050405020304" pitchFamily="18" charset="0"/>
                <a:cs typeface="Times New Roman" panose="02020603050405020304" pitchFamily="18" charset="0"/>
              </a:rPr>
              <a:t>Cho phép định dạng các phần tử không nằm </a:t>
            </a:r>
            <a:r>
              <a:rPr lang="vi-VN" dirty="0"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document </a:t>
            </a:r>
            <a:r>
              <a:rPr lang="vi-VN" dirty="0">
                <a:latin typeface="Times New Roman" panose="02020603050405020304" pitchFamily="18" charset="0"/>
                <a:cs typeface="Times New Roman" panose="02020603050405020304" pitchFamily="18" charset="0"/>
              </a:rPr>
              <a:t>tree</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HTML)</a:t>
            </a:r>
          </a:p>
          <a:p>
            <a:r>
              <a:rPr lang="vi-VN" dirty="0">
                <a:latin typeface="Times New Roman" panose="02020603050405020304" pitchFamily="18" charset="0"/>
                <a:cs typeface="Times New Roman" panose="02020603050405020304" pitchFamily="18" charset="0"/>
              </a:rPr>
              <a:t>dùng để thêm vào các hiệu ứng đặc </a:t>
            </a:r>
            <a:r>
              <a:rPr lang="vi-VN" dirty="0"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cho </a:t>
            </a:r>
            <a:r>
              <a:rPr lang="vi-VN" dirty="0">
                <a:latin typeface="Times New Roman" panose="02020603050405020304" pitchFamily="18" charset="0"/>
                <a:cs typeface="Times New Roman" panose="02020603050405020304" pitchFamily="18" charset="0"/>
              </a:rPr>
              <a:t>các bộ chọn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Cho phép bộ </a:t>
            </a:r>
            <a:r>
              <a:rPr lang="vi-VN" dirty="0"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chọn </a:t>
            </a:r>
            <a:r>
              <a:rPr lang="vi-VN" dirty="0">
                <a:latin typeface="Times New Roman" panose="02020603050405020304" pitchFamily="18" charset="0"/>
                <a:cs typeface="Times New Roman" panose="02020603050405020304" pitchFamily="18" charset="0"/>
              </a:rPr>
              <a:t>các phần tử mà không </a:t>
            </a:r>
            <a:r>
              <a:rPr lang="vi-VN" dirty="0"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tâm </a:t>
            </a:r>
            <a:r>
              <a:rPr lang="vi-VN" dirty="0">
                <a:latin typeface="Times New Roman" panose="02020603050405020304" pitchFamily="18" charset="0"/>
                <a:cs typeface="Times New Roman" panose="02020603050405020304" pitchFamily="18" charset="0"/>
              </a:rPr>
              <a:t>đến tên, thuộc tính hay nội </a:t>
            </a:r>
            <a:r>
              <a:rPr lang="vi-VN" dirty="0" smtClean="0">
                <a:latin typeface="Times New Roman" panose="02020603050405020304" pitchFamily="18" charset="0"/>
                <a:cs typeface="Times New Roman" panose="02020603050405020304" pitchFamily="18" charset="0"/>
              </a:rPr>
              <a:t>dung</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selector:pseudo-class</a:t>
            </a:r>
            <a:r>
              <a:rPr lang="en-US" b="1" dirty="0" smtClean="0">
                <a:latin typeface="Times New Roman" panose="02020603050405020304" pitchFamily="18" charset="0"/>
                <a:cs typeface="Times New Roman" panose="02020603050405020304" pitchFamily="18" charset="0"/>
              </a:rPr>
              <a:t>{property</a:t>
            </a:r>
            <a:r>
              <a:rPr lang="en-US" b="1" dirty="0">
                <a:latin typeface="Times New Roman" panose="02020603050405020304" pitchFamily="18" charset="0"/>
                <a:cs typeface="Times New Roman" panose="02020603050405020304" pitchFamily="18" charset="0"/>
              </a:rPr>
              <a:t>: value</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selector CSS(T)</a:t>
            </a:r>
            <a:endParaRPr lang="en-US" dirty="0"/>
          </a:p>
        </p:txBody>
      </p:sp>
    </p:spTree>
    <p:extLst>
      <p:ext uri="{BB962C8B-B14F-4D97-AF65-F5344CB8AC3E}">
        <p14:creationId xmlns:p14="http://schemas.microsoft.com/office/powerpoint/2010/main" val="2051743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7924799" cy="4221163"/>
          </a:xfrm>
        </p:spPr>
        <p:txBody>
          <a:bodyPr>
            <a:normAutofit fontScale="85000" lnSpcReduction="20000"/>
          </a:bodyPr>
          <a:lstStyle/>
          <a:p>
            <a:r>
              <a:rPr lang="en-US" sz="2100" b="1" dirty="0">
                <a:latin typeface="Times New Roman" panose="02020603050405020304" pitchFamily="18" charset="0"/>
                <a:cs typeface="Times New Roman" panose="02020603050405020304" pitchFamily="18" charset="0"/>
              </a:rPr>
              <a:t>:</a:t>
            </a:r>
            <a:r>
              <a:rPr lang="en-US" sz="2100" b="1" dirty="0" smtClean="0">
                <a:latin typeface="Times New Roman" panose="02020603050405020304" pitchFamily="18" charset="0"/>
                <a:cs typeface="Times New Roman" panose="02020603050405020304" pitchFamily="18" charset="0"/>
              </a:rPr>
              <a:t>first-child </a:t>
            </a:r>
            <a:r>
              <a:rPr lang="en-US" sz="2100" dirty="0" smtClean="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đầu tiên của thành phần cha chứa nó</a:t>
            </a:r>
            <a:r>
              <a:rPr lang="vi-VN"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r>
              <a:rPr lang="en-US" sz="2100" b="1" dirty="0" smtClean="0">
                <a:latin typeface="Times New Roman" panose="02020603050405020304" pitchFamily="18" charset="0"/>
                <a:cs typeface="Times New Roman" panose="02020603050405020304" pitchFamily="18" charset="0"/>
              </a:rPr>
              <a:t>:first-of-type</a:t>
            </a:r>
            <a:r>
              <a:rPr lang="en-US" sz="2100" dirty="0" smtClean="0">
                <a:latin typeface="Times New Roman" panose="02020603050405020304" pitchFamily="18" charset="0"/>
                <a:cs typeface="Times New Roman" panose="02020603050405020304" pitchFamily="18" charset="0"/>
              </a:rPr>
              <a:t> : </a:t>
            </a:r>
            <a:r>
              <a:rPr lang="vi-VN" sz="2100" dirty="0">
                <a:latin typeface="Times New Roman" panose="02020603050405020304" pitchFamily="18" charset="0"/>
                <a:cs typeface="Times New Roman" panose="02020603050405020304" pitchFamily="18" charset="0"/>
              </a:rPr>
              <a:t>Chọn thành phần con đầu tiên hoặc duy nhất trong các thành phần cha</a:t>
            </a:r>
            <a:r>
              <a:rPr lang="vi-VN"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a:t>
            </a:r>
            <a:r>
              <a:rPr lang="en-US" sz="2100" b="1" dirty="0" smtClean="0">
                <a:latin typeface="Times New Roman" panose="02020603050405020304" pitchFamily="18" charset="0"/>
                <a:cs typeface="Times New Roman" panose="02020603050405020304" pitchFamily="18" charset="0"/>
              </a:rPr>
              <a:t>last-child </a:t>
            </a:r>
            <a:r>
              <a:rPr lang="en-US" sz="2100" dirty="0" smtClean="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cuối cùng trong thành phần </a:t>
            </a:r>
            <a:r>
              <a:rPr lang="vi-VN" sz="2100" dirty="0" smtClean="0">
                <a:latin typeface="Times New Roman" panose="02020603050405020304" pitchFamily="18" charset="0"/>
                <a:cs typeface="Times New Roman" panose="02020603050405020304" pitchFamily="18" charset="0"/>
              </a:rPr>
              <a:t>cha.</a:t>
            </a:r>
            <a:r>
              <a:rPr lang="en-US" sz="2100" dirty="0" smtClean="0">
                <a:latin typeface="Times New Roman" panose="02020603050405020304" pitchFamily="18" charset="0"/>
                <a:cs typeface="Times New Roman" panose="02020603050405020304" pitchFamily="18" charset="0"/>
              </a:rPr>
              <a:t> </a:t>
            </a:r>
            <a:r>
              <a:rPr lang="vi-VN" sz="2100" dirty="0" smtClean="0">
                <a:latin typeface="Times New Roman" panose="02020603050405020304" pitchFamily="18" charset="0"/>
                <a:cs typeface="Times New Roman" panose="02020603050405020304" pitchFamily="18" charset="0"/>
              </a:rPr>
              <a:t>Chỉ </a:t>
            </a:r>
            <a:r>
              <a:rPr lang="vi-VN" sz="2100" dirty="0">
                <a:latin typeface="Times New Roman" panose="02020603050405020304" pitchFamily="18" charset="0"/>
                <a:cs typeface="Times New Roman" panose="02020603050405020304" pitchFamily="18" charset="0"/>
              </a:rPr>
              <a:t>chọn thành phần có thành phần cha, những thành phần độc lập sẽ không được chọn</a:t>
            </a:r>
            <a:r>
              <a:rPr lang="vi-VN"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a:t>
            </a:r>
            <a:r>
              <a:rPr lang="en-US" sz="2100" b="1" dirty="0" smtClean="0">
                <a:latin typeface="Times New Roman" panose="02020603050405020304" pitchFamily="18" charset="0"/>
                <a:cs typeface="Times New Roman" panose="02020603050405020304" pitchFamily="18" charset="0"/>
              </a:rPr>
              <a:t>last-of-type </a:t>
            </a:r>
            <a:r>
              <a:rPr lang="en-US" sz="2100" dirty="0" smtClean="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con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cùng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cha.</a:t>
            </a:r>
            <a:endParaRPr lang="en-US" sz="2100" dirty="0" smtClean="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a:t>
            </a:r>
            <a:r>
              <a:rPr lang="en-US" sz="2100" b="1" dirty="0" smtClean="0">
                <a:latin typeface="Times New Roman" panose="02020603050405020304" pitchFamily="18" charset="0"/>
                <a:cs typeface="Times New Roman" panose="02020603050405020304" pitchFamily="18" charset="0"/>
              </a:rPr>
              <a:t>nth-child(n) </a:t>
            </a:r>
            <a:r>
              <a:rPr lang="en-US" sz="2100" dirty="0" smtClean="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trong thành phần </a:t>
            </a:r>
            <a:r>
              <a:rPr lang="vi-VN" sz="2100" dirty="0" smtClean="0">
                <a:latin typeface="Times New Roman" panose="02020603050405020304" pitchFamily="18" charset="0"/>
                <a:cs typeface="Times New Roman" panose="02020603050405020304" pitchFamily="18" charset="0"/>
              </a:rPr>
              <a:t>cha.</a:t>
            </a:r>
            <a:r>
              <a:rPr lang="en-US" sz="2100" dirty="0" smtClean="0">
                <a:latin typeface="Times New Roman" panose="02020603050405020304" pitchFamily="18" charset="0"/>
                <a:cs typeface="Times New Roman" panose="02020603050405020304" pitchFamily="18" charset="0"/>
              </a:rPr>
              <a:t> </a:t>
            </a:r>
            <a:r>
              <a:rPr lang="vi-VN" sz="2100" dirty="0" smtClean="0">
                <a:latin typeface="Times New Roman" panose="02020603050405020304" pitchFamily="18" charset="0"/>
                <a:cs typeface="Times New Roman" panose="02020603050405020304" pitchFamily="18" charset="0"/>
              </a:rPr>
              <a:t>Chỉ </a:t>
            </a:r>
            <a:r>
              <a:rPr lang="vi-VN" sz="2100" dirty="0">
                <a:latin typeface="Times New Roman" panose="02020603050405020304" pitchFamily="18" charset="0"/>
                <a:cs typeface="Times New Roman" panose="02020603050405020304" pitchFamily="18" charset="0"/>
              </a:rPr>
              <a:t>chọn thành phần có thành phần cha, những thành phần độc lập sẽ không được chọn</a:t>
            </a:r>
            <a:r>
              <a:rPr lang="vi-VN"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a:t>
            </a:r>
            <a:r>
              <a:rPr lang="en-US" sz="2100" b="1" dirty="0" smtClean="0">
                <a:latin typeface="Times New Roman" panose="02020603050405020304" pitchFamily="18" charset="0"/>
                <a:cs typeface="Times New Roman" panose="02020603050405020304" pitchFamily="18" charset="0"/>
              </a:rPr>
              <a:t>nth-last-child(n) </a:t>
            </a:r>
            <a:r>
              <a:rPr lang="en-US" sz="2100" dirty="0" smtClean="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a:t>
            </a:r>
            <a:r>
              <a:rPr lang="vi-VN" sz="2100" b="1" dirty="0">
                <a:latin typeface="Times New Roman" panose="02020603050405020304" pitchFamily="18" charset="0"/>
                <a:cs typeface="Times New Roman" panose="02020603050405020304" pitchFamily="18" charset="0"/>
              </a:rPr>
              <a:t>tính từ thành phần cuối trong thành phần </a:t>
            </a:r>
            <a:r>
              <a:rPr lang="vi-VN" sz="2100" b="1" dirty="0" smtClean="0">
                <a:latin typeface="Times New Roman" panose="02020603050405020304" pitchFamily="18" charset="0"/>
                <a:cs typeface="Times New Roman" panose="02020603050405020304" pitchFamily="18" charset="0"/>
              </a:rPr>
              <a:t>cha</a:t>
            </a:r>
            <a:r>
              <a:rPr lang="vi-VN" sz="2100" dirty="0" smtClean="0">
                <a:latin typeface="Times New Roman" panose="02020603050405020304" pitchFamily="18" charset="0"/>
                <a:cs typeface="Times New Roman" panose="02020603050405020304" pitchFamily="18" charset="0"/>
              </a:rPr>
              <a:t>.</a:t>
            </a:r>
            <a:r>
              <a:rPr lang="en-US" sz="2100" dirty="0" smtClean="0">
                <a:latin typeface="Times New Roman" panose="02020603050405020304" pitchFamily="18" charset="0"/>
                <a:cs typeface="Times New Roman" panose="02020603050405020304" pitchFamily="18" charset="0"/>
              </a:rPr>
              <a:t> </a:t>
            </a:r>
            <a:r>
              <a:rPr lang="vi-VN" sz="2100" dirty="0" smtClean="0">
                <a:latin typeface="Times New Roman" panose="02020603050405020304" pitchFamily="18" charset="0"/>
                <a:cs typeface="Times New Roman" panose="02020603050405020304" pitchFamily="18" charset="0"/>
              </a:rPr>
              <a:t>Chỉ </a:t>
            </a:r>
            <a:r>
              <a:rPr lang="vi-VN" sz="2100" dirty="0">
                <a:latin typeface="Times New Roman" panose="02020603050405020304" pitchFamily="18" charset="0"/>
                <a:cs typeface="Times New Roman" panose="02020603050405020304" pitchFamily="18" charset="0"/>
              </a:rPr>
              <a:t>chọn thành phần có thành phần cha, những thành phần độc lập sẽ không được chọn</a:t>
            </a:r>
            <a:r>
              <a:rPr lang="vi-VN"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r>
              <a:rPr lang="en-US" sz="2100" b="1" dirty="0" smtClean="0">
                <a:latin typeface="Times New Roman" panose="02020603050405020304" pitchFamily="18" charset="0"/>
                <a:cs typeface="Times New Roman" panose="02020603050405020304" pitchFamily="18" charset="0"/>
              </a:rPr>
              <a:t>:nth-of-type(n) </a:t>
            </a:r>
            <a:r>
              <a:rPr lang="en-US" sz="2100" dirty="0" smtClean="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a:t>
            </a:r>
            <a:endParaRPr lang="en-US" sz="2100" dirty="0" smtClean="0">
              <a:latin typeface="Times New Roman" panose="02020603050405020304" pitchFamily="18" charset="0"/>
              <a:cs typeface="Times New Roman" panose="02020603050405020304" pitchFamily="18" charset="0"/>
            </a:endParaRPr>
          </a:p>
          <a:p>
            <a:r>
              <a:rPr lang="en-US" sz="2100" b="1" dirty="0" smtClean="0">
                <a:latin typeface="Times New Roman" panose="02020603050405020304" pitchFamily="18" charset="0"/>
                <a:cs typeface="Times New Roman" panose="02020603050405020304" pitchFamily="18" charset="0"/>
              </a:rPr>
              <a:t>:nth-last-of-type(n) </a:t>
            </a:r>
            <a:r>
              <a:rPr lang="en-US" sz="2100" dirty="0" smtClean="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cha</a:t>
            </a:r>
            <a:r>
              <a:rPr lang="vi-VN" dirty="0"/>
              <a:t/>
            </a:r>
            <a:br>
              <a:rPr lang="vi-VN" dirty="0"/>
            </a:br>
            <a:endParaRPr lang="en-US" dirty="0"/>
          </a:p>
          <a:p>
            <a:endParaRPr lang="en-US" dirty="0"/>
          </a:p>
        </p:txBody>
      </p:sp>
      <p:sp>
        <p:nvSpPr>
          <p:cNvPr id="3" name="Title 2"/>
          <p:cNvSpPr>
            <a:spLocks noGrp="1"/>
          </p:cNvSpPr>
          <p:nvPr>
            <p:ph type="title"/>
          </p:nvPr>
        </p:nvSpPr>
        <p:spPr/>
        <p:txBody>
          <a:bodyPr/>
          <a:lstStyle/>
          <a:p>
            <a:r>
              <a:rPr lang="en-US" dirty="0" err="1" smtClean="0"/>
              <a:t>Tiếp</a:t>
            </a:r>
            <a:endParaRPr lang="en-US" dirty="0"/>
          </a:p>
        </p:txBody>
      </p:sp>
    </p:spTree>
    <p:extLst>
      <p:ext uri="{BB962C8B-B14F-4D97-AF65-F5344CB8AC3E}">
        <p14:creationId xmlns:p14="http://schemas.microsoft.com/office/powerpoint/2010/main" val="1368268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610599" cy="4144963"/>
          </a:xfrm>
        </p:spPr>
        <p:txBody>
          <a:bodyPr>
            <a:noAutofit/>
          </a:bodyPr>
          <a:lstStyle/>
          <a:p>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only-child </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thành phần con trong các thành phần cha, khi thành phần cha có mỗi thành phần con là chính nó, không được chứa thành phần con </a:t>
            </a:r>
            <a:r>
              <a:rPr lang="vi-VN" sz="2000" dirty="0"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Chỉ </a:t>
            </a:r>
            <a:r>
              <a:rPr lang="vi-VN" sz="2000" dirty="0">
                <a:latin typeface="Times New Roman" panose="02020603050405020304" pitchFamily="18" charset="0"/>
                <a:cs typeface="Times New Roman" panose="02020603050405020304" pitchFamily="18" charset="0"/>
              </a:rPr>
              <a:t>chọn thành phần có thành phần cha, những thành phần độc lập sẽ không được chọn.</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:focus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Thành </a:t>
            </a:r>
            <a:r>
              <a:rPr lang="vi-VN" sz="2000" dirty="0">
                <a:latin typeface="Times New Roman" panose="02020603050405020304" pitchFamily="18" charset="0"/>
                <a:cs typeface="Times New Roman" panose="02020603050405020304" pitchFamily="18" charset="0"/>
              </a:rPr>
              <a:t>phần sẽ focus khi được chọn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:checked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chọn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“checked”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checkbox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radio button)</a:t>
            </a:r>
          </a:p>
          <a:p>
            <a:r>
              <a:rPr lang="en-US" sz="2000" i="1" u="sng" dirty="0" smtClean="0">
                <a:latin typeface="Times New Roman" panose="02020603050405020304" pitchFamily="18" charset="0"/>
                <a:cs typeface="Times New Roman" panose="02020603050405020304" pitchFamily="18" charset="0"/>
              </a:rPr>
              <a:t>Anchor </a:t>
            </a:r>
            <a:r>
              <a:rPr lang="en-US" sz="2000" i="1" u="sng" dirty="0">
                <a:latin typeface="Times New Roman" panose="02020603050405020304" pitchFamily="18" charset="0"/>
                <a:cs typeface="Times New Roman" panose="02020603050405020304" pitchFamily="18" charset="0"/>
              </a:rPr>
              <a:t>pseudo </a:t>
            </a:r>
            <a:r>
              <a:rPr lang="en-US" sz="2000" i="1" u="sng" dirty="0" smtClean="0">
                <a:latin typeface="Times New Roman" panose="02020603050405020304" pitchFamily="18" charset="0"/>
                <a:cs typeface="Times New Roman" panose="02020603050405020304" pitchFamily="18" charset="0"/>
              </a:rPr>
              <a:t>class</a:t>
            </a:r>
            <a:r>
              <a:rPr lang="en-US" sz="2000" i="1" u="sng" dirty="0">
                <a:latin typeface="Times New Roman" panose="02020603050405020304" pitchFamily="18" charset="0"/>
                <a:cs typeface="Times New Roman" panose="02020603050405020304" pitchFamily="18" charset="0"/>
              </a:rPr>
              <a:t> </a:t>
            </a:r>
            <a:r>
              <a:rPr lang="en-US" sz="2000" i="1" u="sng"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nghĩa style cho </a:t>
            </a:r>
            <a:r>
              <a:rPr lang="vi-VN" sz="2000" dirty="0"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trạng </a:t>
            </a:r>
            <a:r>
              <a:rPr lang="vi-VN" sz="2000" dirty="0">
                <a:latin typeface="Times New Roman" panose="02020603050405020304" pitchFamily="18" charset="0"/>
                <a:cs typeface="Times New Roman" panose="02020603050405020304" pitchFamily="18" charset="0"/>
              </a:rPr>
              <a:t>thái </a:t>
            </a:r>
            <a:r>
              <a:rPr lang="vi-VN" sz="2000" dirty="0" smtClean="0">
                <a:latin typeface="Times New Roman" panose="02020603050405020304" pitchFamily="18" charset="0"/>
                <a:cs typeface="Times New Roman" panose="02020603050405020304" pitchFamily="18" charset="0"/>
              </a:rPr>
              <a:t>link</a:t>
            </a:r>
            <a:endParaRPr lang="en-US" sz="2000" i="1" u="sng"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active </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được kích hoạt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visited </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các </a:t>
            </a:r>
            <a:r>
              <a:rPr lang="vi-VN" sz="2000" dirty="0" smtClean="0">
                <a:latin typeface="Times New Roman" panose="02020603050405020304" pitchFamily="18" charset="0"/>
                <a:cs typeface="Times New Roman" panose="02020603050405020304" pitchFamily="18" charset="0"/>
              </a:rPr>
              <a:t>thành </a:t>
            </a:r>
            <a:r>
              <a:rPr lang="vi-VN" sz="2000" dirty="0">
                <a:latin typeface="Times New Roman" panose="02020603050405020304" pitchFamily="18" charset="0"/>
                <a:cs typeface="Times New Roman" panose="02020603050405020304" pitchFamily="18" charset="0"/>
              </a:rPr>
              <a:t>phần đã được click</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link </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tất cả liên kết khi chưa được click</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:hover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được hover (di chuyển chuột lên thành phần).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smtClean="0"/>
              <a:t>Tiếp</a:t>
            </a:r>
            <a:endParaRPr lang="en-US" dirty="0"/>
          </a:p>
        </p:txBody>
      </p:sp>
    </p:spTree>
    <p:extLst>
      <p:ext uri="{BB962C8B-B14F-4D97-AF65-F5344CB8AC3E}">
        <p14:creationId xmlns:p14="http://schemas.microsoft.com/office/powerpoint/2010/main" val="3846282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1220</TotalTime>
  <Words>3364</Words>
  <Application>Microsoft Office PowerPoint</Application>
  <PresentationFormat>On-screen Show (4:3)</PresentationFormat>
  <Paragraphs>481</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Calibri</vt:lpstr>
      <vt:lpstr>Candara</vt:lpstr>
      <vt:lpstr>Symbol</vt:lpstr>
      <vt:lpstr>Tahoma</vt:lpstr>
      <vt:lpstr>Times New Roman</vt:lpstr>
      <vt:lpstr>Wingdings</vt:lpstr>
      <vt:lpstr>Waveform</vt:lpstr>
      <vt:lpstr>CSS là gì?</vt:lpstr>
      <vt:lpstr>Áp dụng CSS vào HTML</vt:lpstr>
      <vt:lpstr>Cú pháp CSS</vt:lpstr>
      <vt:lpstr>Các loại selector CSS</vt:lpstr>
      <vt:lpstr>Các loại selector(T)</vt:lpstr>
      <vt:lpstr>Các loại selector CSS</vt:lpstr>
      <vt:lpstr>Các loại selector CSS(T)</vt:lpstr>
      <vt:lpstr>Tiếp</vt:lpstr>
      <vt:lpstr>Tiếp</vt:lpstr>
      <vt:lpstr>Các loại selector CSS</vt:lpstr>
      <vt:lpstr>Đơn vị đo lường CSS</vt:lpstr>
      <vt:lpstr>Đơn vị màu sắc CSS</vt:lpstr>
      <vt:lpstr>Kế thừa trong css</vt:lpstr>
      <vt:lpstr>Thuộc tính định dạng font chữ, văn bản</vt:lpstr>
      <vt:lpstr>Tiếp</vt:lpstr>
      <vt:lpstr>Tiếp</vt:lpstr>
      <vt:lpstr>Tiếp</vt:lpstr>
      <vt:lpstr>Thuộc tính và giá trị định dạng nền</vt:lpstr>
      <vt:lpstr>Đường viền trong CSS </vt:lpstr>
      <vt:lpstr>Tiếp</vt:lpstr>
      <vt:lpstr>Tiếp</vt:lpstr>
      <vt:lpstr>Tiếp</vt:lpstr>
      <vt:lpstr>Lề và vùng đệm</vt:lpstr>
      <vt:lpstr>Căn lề trong CSS(margin) </vt:lpstr>
      <vt:lpstr>Vùng đệm css (padding)</vt:lpstr>
      <vt:lpstr>Display trong css</vt:lpstr>
      <vt:lpstr>Float &amp; Clear CSS</vt:lpstr>
      <vt:lpstr>Postion trong css</vt:lpstr>
      <vt:lpstr>Overflow trong css</vt:lpstr>
      <vt:lpstr>CSS3 </vt:lpstr>
      <vt:lpstr>Tiếp</vt:lpstr>
      <vt:lpstr>Tiếp</vt:lpstr>
      <vt:lpstr>Tiếp</vt:lpstr>
      <vt:lpstr>Tiếp</vt:lpstr>
      <vt:lpstr>Tiếp</vt:lpstr>
      <vt:lpstr>Tiếp – ví dụ animation</vt:lpstr>
      <vt:lpstr>Hết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Thanh Trieu Nguyen</cp:lastModifiedBy>
  <cp:revision>405</cp:revision>
  <dcterms:created xsi:type="dcterms:W3CDTF">2016-08-30T02:14:20Z</dcterms:created>
  <dcterms:modified xsi:type="dcterms:W3CDTF">2016-09-10T14:53:34Z</dcterms:modified>
</cp:coreProperties>
</file>