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90" d="100"/>
          <a:sy n="90" d="100"/>
        </p:scale>
        <p:origin x="-36"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10/1/2016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881306"/>
          </a:xfrm>
        </p:spPr>
        <p:txBody>
          <a:bodyPr>
            <a:noAutofit/>
          </a:bodyPr>
          <a:lstStyle/>
          <a:p>
            <a:r>
              <a:rPr lang="en-US" sz="6000" dirty="0" err="1" smtClean="0">
                <a:latin typeface="Tahoma" panose="020B0604030504040204" pitchFamily="34" charset="0"/>
                <a:ea typeface="Tahoma" panose="020B0604030504040204" pitchFamily="34" charset="0"/>
                <a:cs typeface="Tahoma" panose="020B0604030504040204" pitchFamily="34" charset="0"/>
              </a:rPr>
              <a:t>Jquery</a:t>
            </a:r>
            <a:endParaRPr lang="vi-VN" sz="6000"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751012" y="2389910"/>
            <a:ext cx="8689976" cy="2867890"/>
          </a:xfrm>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2389909"/>
            <a:ext cx="8689976" cy="2867891"/>
          </a:xfrm>
          <a:prstGeom prst="rect">
            <a:avLst/>
          </a:prstGeom>
        </p:spPr>
      </p:pic>
    </p:spTree>
    <p:extLst>
      <p:ext uri="{BB962C8B-B14F-4D97-AF65-F5344CB8AC3E}">
        <p14:creationId xmlns:p14="http://schemas.microsoft.com/office/powerpoint/2010/main" val="3808311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80347"/>
          </a:xfrm>
        </p:spPr>
        <p:txBody>
          <a:bodyPr>
            <a:normAutofit fontScale="90000"/>
          </a:bodyPr>
          <a:lstStyle/>
          <a:p>
            <a:r>
              <a:rPr lang="vi-VN" dirty="0" smtClean="0"/>
              <a:t/>
            </a:r>
            <a:br>
              <a:rPr lang="vi-VN" dirty="0" smtClean="0"/>
            </a:br>
            <a:r>
              <a:rPr lang="vi-VN" dirty="0" smtClean="0"/>
              <a:t>Thao </a:t>
            </a:r>
            <a:r>
              <a:rPr lang="vi-VN" dirty="0"/>
              <a:t>tác DOM trong 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143306616"/>
              </p:ext>
            </p:extLst>
          </p:nvPr>
        </p:nvGraphicFramePr>
        <p:xfrm>
          <a:off x="914400" y="1611307"/>
          <a:ext cx="10363200" cy="4062128"/>
        </p:xfrm>
        <a:graphic>
          <a:graphicData uri="http://schemas.openxmlformats.org/drawingml/2006/table">
            <a:tbl>
              <a:tblPr firstRow="1" bandRow="1">
                <a:tableStyleId>{5C22544A-7EE6-4342-B048-85BDC9FD1C3A}</a:tableStyleId>
              </a:tblPr>
              <a:tblGrid>
                <a:gridCol w="1943100"/>
                <a:gridCol w="8420100"/>
              </a:tblGrid>
              <a:tr h="507766">
                <a:tc>
                  <a:txBody>
                    <a:bodyPr/>
                    <a:lstStyle/>
                    <a:p>
                      <a:r>
                        <a:rPr lang="vi-VN" dirty="0" smtClean="0">
                          <a:latin typeface="Times New Roman" panose="02020603050405020304" pitchFamily="18" charset="0"/>
                          <a:cs typeface="Times New Roman" panose="02020603050405020304" pitchFamily="18" charset="0"/>
                        </a:rPr>
                        <a:t>Phương thức</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Miêu</a:t>
                      </a:r>
                      <a:r>
                        <a:rPr lang="vi-VN" baseline="0" dirty="0" smtClean="0">
                          <a:latin typeface="Times New Roman" panose="02020603050405020304" pitchFamily="18" charset="0"/>
                          <a:cs typeface="Times New Roman" panose="02020603050405020304" pitchFamily="18" charset="0"/>
                        </a:rPr>
                        <a:t> tả</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after</a:t>
                      </a:r>
                      <a:r>
                        <a:rPr lang="vi-VN" dirty="0" smtClean="0">
                          <a:latin typeface="Times New Roman" panose="02020603050405020304" pitchFamily="18" charset="0"/>
                          <a:cs typeface="Times New Roman" panose="02020603050405020304" pitchFamily="18" charset="0"/>
                        </a:rPr>
                        <a:t>( content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Chèn content sau mỗi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before</a:t>
                      </a:r>
                      <a:r>
                        <a:rPr lang="vi-VN" dirty="0" smtClean="0">
                          <a:latin typeface="Times New Roman" panose="02020603050405020304" pitchFamily="18" charset="0"/>
                          <a:cs typeface="Times New Roman" panose="02020603050405020304" pitchFamily="18" charset="0"/>
                        </a:rPr>
                        <a:t>( content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Chèn content trước mỗi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empty</a:t>
                      </a:r>
                      <a:r>
                        <a:rPr lang="vi-VN"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Gỡ bỏ tất cả các node con từ tập hợp các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html</a:t>
                      </a:r>
                      <a:r>
                        <a:rPr lang="vi-VN" dirty="0" smtClean="0">
                          <a:latin typeface="Times New Roman" panose="02020603050405020304" pitchFamily="18" charset="0"/>
                          <a:cs typeface="Times New Roman" panose="02020603050405020304" pitchFamily="18" charset="0"/>
                        </a:rPr>
                        <a:t>( val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Thiết lập các nội dung HTML của mỗi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text</a:t>
                      </a:r>
                      <a:r>
                        <a:rPr lang="vi-VN" dirty="0" smtClean="0">
                          <a:latin typeface="Times New Roman" panose="02020603050405020304" pitchFamily="18" charset="0"/>
                          <a:cs typeface="Times New Roman" panose="02020603050405020304" pitchFamily="18" charset="0"/>
                        </a:rPr>
                        <a:t>( val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Thiết lập các nội dung text của tất cả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text</a:t>
                      </a:r>
                      <a:r>
                        <a:rPr lang="vi-VN"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Nhận các nội dung text đã tổ hợp của tất cả phần tử đã so khớp</a:t>
                      </a:r>
                      <a:endParaRPr lang="vi-VN" dirty="0">
                        <a:latin typeface="Times New Roman" panose="02020603050405020304" pitchFamily="18" charset="0"/>
                        <a:cs typeface="Times New Roman" panose="02020603050405020304" pitchFamily="18" charset="0"/>
                      </a:endParaRPr>
                    </a:p>
                  </a:txBody>
                  <a:tcPr/>
                </a:tc>
              </a:tr>
              <a:tr h="507766">
                <a:tc>
                  <a:txBody>
                    <a:bodyPr/>
                    <a:lstStyle/>
                    <a:p>
                      <a:r>
                        <a:rPr lang="vi-VN" b="1" dirty="0" smtClean="0">
                          <a:latin typeface="Times New Roman" panose="02020603050405020304" pitchFamily="18" charset="0"/>
                          <a:cs typeface="Times New Roman" panose="02020603050405020304" pitchFamily="18" charset="0"/>
                        </a:rPr>
                        <a:t>html</a:t>
                      </a:r>
                      <a:r>
                        <a:rPr lang="vi-VN"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Nhận các nội dung HTML (HTML bên trong) của phần tử đã so khớp đầu tiên</a:t>
                      </a:r>
                      <a:endParaRPr lang="vi-V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215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410182"/>
          </a:xfrm>
        </p:spPr>
        <p:txBody>
          <a:bodyPr>
            <a:normAutofit fontScale="90000"/>
          </a:bodyPr>
          <a:lstStyle/>
          <a:p>
            <a:r>
              <a:rPr lang="vi-VN" dirty="0" smtClean="0"/>
              <a:t/>
            </a:r>
            <a:br>
              <a:rPr lang="vi-VN" dirty="0" smtClean="0"/>
            </a:br>
            <a:r>
              <a:rPr lang="vi-VN" dirty="0" smtClean="0"/>
              <a:t>Hiệu </a:t>
            </a:r>
            <a:r>
              <a:rPr lang="vi-VN" dirty="0"/>
              <a:t>ứng trong 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59241997"/>
              </p:ext>
            </p:extLst>
          </p:nvPr>
        </p:nvGraphicFramePr>
        <p:xfrm>
          <a:off x="914400" y="1174173"/>
          <a:ext cx="10363200" cy="5263140"/>
        </p:xfrm>
        <a:graphic>
          <a:graphicData uri="http://schemas.openxmlformats.org/drawingml/2006/table">
            <a:tbl>
              <a:tblPr firstRow="1" bandRow="1">
                <a:tableStyleId>{5C22544A-7EE6-4342-B048-85BDC9FD1C3A}</a:tableStyleId>
              </a:tblPr>
              <a:tblGrid>
                <a:gridCol w="3138055"/>
                <a:gridCol w="7225145"/>
              </a:tblGrid>
              <a:tr h="390060">
                <a:tc>
                  <a:txBody>
                    <a:bodyPr/>
                    <a:lstStyle/>
                    <a:p>
                      <a:r>
                        <a:rPr lang="vi-VN" sz="1600" dirty="0" smtClean="0">
                          <a:latin typeface="Times New Roman" panose="02020603050405020304" pitchFamily="18" charset="0"/>
                          <a:cs typeface="Times New Roman" panose="02020603050405020304" pitchFamily="18" charset="0"/>
                        </a:rPr>
                        <a:t>Phương thức</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Miêu</a:t>
                      </a:r>
                      <a:r>
                        <a:rPr lang="vi-VN" sz="1600" baseline="0" dirty="0" smtClean="0">
                          <a:latin typeface="Times New Roman" panose="02020603050405020304" pitchFamily="18" charset="0"/>
                          <a:cs typeface="Times New Roman" panose="02020603050405020304" pitchFamily="18" charset="0"/>
                        </a:rPr>
                        <a:t> tả</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fadeIn</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Fade in tất cả các phần tử đã so khớp bởi việc điều chỉnh opacity (độ chắn sáng)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fadeOut</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Fade out tất cả phần tử đã so khớp bởi điều chỉnh opacity về 0, sau đó thiết lập hiển thị về "none"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hide</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Ẩn tất cả phần tử đã so khớp bởi sử dụng một hiệu ứng đẹp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show</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Hiển thị tất cả phần tử đã so khớp bởi sử dụng một hiệu ứng đẹp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slideDown</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Bộc lộ tất cả phần tử đã so khớp bởi điều chỉnh chiều cao của chúng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slideUp</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Ẩn tất cả phần tử đã so khớp bởi điều chỉnh chiều cao của chúng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toggle</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Toggle sự hiển thị mỗi phần tử trong tập hợp các phần tử đã so khớp bởi sử dụng một hiệu ứng đẹp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r h="609135">
                <a:tc>
                  <a:txBody>
                    <a:bodyPr/>
                    <a:lstStyle/>
                    <a:p>
                      <a:r>
                        <a:rPr lang="vi-VN" sz="1600" b="1" dirty="0" smtClean="0">
                          <a:latin typeface="Times New Roman" panose="02020603050405020304" pitchFamily="18" charset="0"/>
                          <a:cs typeface="Times New Roman" panose="02020603050405020304" pitchFamily="18" charset="0"/>
                        </a:rPr>
                        <a:t>slideToggle</a:t>
                      </a:r>
                      <a:r>
                        <a:rPr lang="vi-VN" sz="1600" dirty="0" smtClean="0">
                          <a:latin typeface="Times New Roman" panose="02020603050405020304" pitchFamily="18" charset="0"/>
                          <a:cs typeface="Times New Roman" panose="02020603050405020304" pitchFamily="18" charset="0"/>
                        </a:rPr>
                        <a:t>( speed, [callback] )</a:t>
                      </a:r>
                      <a:endParaRPr lang="vi-VN" sz="1600" dirty="0">
                        <a:latin typeface="Times New Roman" panose="02020603050405020304" pitchFamily="18" charset="0"/>
                        <a:cs typeface="Times New Roman" panose="02020603050405020304" pitchFamily="18" charset="0"/>
                      </a:endParaRPr>
                    </a:p>
                  </a:txBody>
                  <a:tcPr/>
                </a:tc>
                <a:tc>
                  <a:txBody>
                    <a:bodyPr/>
                    <a:lstStyle/>
                    <a:p>
                      <a:r>
                        <a:rPr lang="vi-VN" sz="1600" dirty="0" smtClean="0">
                          <a:latin typeface="Times New Roman" panose="02020603050405020304" pitchFamily="18" charset="0"/>
                          <a:cs typeface="Times New Roman" panose="02020603050405020304" pitchFamily="18" charset="0"/>
                        </a:rPr>
                        <a:t>Toggle sự nhìn thấy của tất cả phần tử đã so khớp bởi điều chỉnh chiều cao và kích hoạt một callback tùy ý sau khi hoàn thành</a:t>
                      </a:r>
                      <a:endParaRPr lang="vi-V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0837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77" y="826335"/>
            <a:ext cx="10364451" cy="711519"/>
          </a:xfrm>
        </p:spPr>
        <p:txBody>
          <a:bodyPr/>
          <a:lstStyle/>
          <a:p>
            <a:r>
              <a:rPr lang="en-US" dirty="0" err="1" smtClean="0">
                <a:latin typeface="Tahoma" panose="020B0604030504040204" pitchFamily="34" charset="0"/>
                <a:ea typeface="Tahoma" panose="020B0604030504040204" pitchFamily="34" charset="0"/>
                <a:cs typeface="Tahoma" panose="020B0604030504040204" pitchFamily="34" charset="0"/>
              </a:rPr>
              <a:t>Jquery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là</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gì</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sz="quarter" idx="13"/>
          </p:nvPr>
        </p:nvSpPr>
        <p:spPr>
          <a:xfrm>
            <a:off x="436417" y="1974272"/>
            <a:ext cx="11461173" cy="4655127"/>
          </a:xfrm>
        </p:spPr>
        <p:txBody>
          <a:bodyPr/>
          <a:lstStyle/>
          <a:p>
            <a:r>
              <a:rPr lang="vi-VN" dirty="0">
                <a:latin typeface="Tahoma" panose="020B0604030504040204" pitchFamily="34" charset="0"/>
                <a:ea typeface="Tahoma" panose="020B0604030504040204" pitchFamily="34" charset="0"/>
                <a:cs typeface="Tahoma" panose="020B0604030504040204" pitchFamily="34" charset="0"/>
              </a:rPr>
              <a:t>jQuery là một thư viện kiểu mới của JavaScript, được tạo bởi John Resig vào năm 2006 với một phương châm tuyệt vời: </a:t>
            </a:r>
            <a:r>
              <a:rPr lang="vi-VN" b="1" dirty="0">
                <a:latin typeface="Tahoma" panose="020B0604030504040204" pitchFamily="34" charset="0"/>
                <a:ea typeface="Tahoma" panose="020B0604030504040204" pitchFamily="34" charset="0"/>
                <a:cs typeface="Tahoma" panose="020B0604030504040204" pitchFamily="34" charset="0"/>
              </a:rPr>
              <a:t>Write less, do more - Viết ít hơn, làm nhiều </a:t>
            </a:r>
            <a:r>
              <a:rPr lang="vi-VN" b="1" dirty="0" smtClean="0">
                <a:latin typeface="Tahoma" panose="020B0604030504040204" pitchFamily="34" charset="0"/>
                <a:ea typeface="Tahoma" panose="020B0604030504040204" pitchFamily="34" charset="0"/>
                <a:cs typeface="Tahoma" panose="020B0604030504040204" pitchFamily="34" charset="0"/>
              </a:rPr>
              <a:t>hơn.</a:t>
            </a:r>
          </a:p>
          <a:p>
            <a:r>
              <a:rPr lang="vi-VN" dirty="0"/>
              <a:t>jQuery làm đơn giản hóa việc truyền tải HTML, xử lý sự kiện, tạo hiệu ứng động và tương tác Ajax. </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3483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Jquery</a:t>
            </a:r>
            <a:r>
              <a:rPr lang="en-US" dirty="0" smtClean="0"/>
              <a:t> </a:t>
            </a:r>
            <a:r>
              <a:rPr lang="en-US" dirty="0" err="1" smtClean="0"/>
              <a:t>làm</a:t>
            </a:r>
            <a:r>
              <a:rPr lang="en-US" dirty="0" smtClean="0"/>
              <a:t> </a:t>
            </a:r>
            <a:r>
              <a:rPr lang="en-US" dirty="0" err="1" smtClean="0"/>
              <a:t>được</a:t>
            </a:r>
            <a:r>
              <a:rPr lang="en-US" dirty="0" smtClean="0"/>
              <a:t> </a:t>
            </a:r>
            <a:r>
              <a:rPr lang="en-US" dirty="0" err="1" smtClean="0"/>
              <a:t>gì</a:t>
            </a:r>
            <a:r>
              <a:rPr lang="en-US" dirty="0" smtClean="0"/>
              <a:t> ?</a:t>
            </a:r>
            <a:endParaRPr lang="vi-VN" dirty="0"/>
          </a:p>
        </p:txBody>
      </p:sp>
      <p:sp>
        <p:nvSpPr>
          <p:cNvPr id="3" name="Content Placeholder 2"/>
          <p:cNvSpPr>
            <a:spLocks noGrp="1"/>
          </p:cNvSpPr>
          <p:nvPr>
            <p:ph sz="quarter" idx="13"/>
          </p:nvPr>
        </p:nvSpPr>
        <p:spPr>
          <a:xfrm>
            <a:off x="913774" y="1911928"/>
            <a:ext cx="10363826" cy="4291445"/>
          </a:xfrm>
        </p:spPr>
        <p:txBody>
          <a:bodyPr>
            <a:normAutofit fontScale="85000" lnSpcReduction="20000"/>
          </a:bodyPr>
          <a:lstStyle/>
          <a:p>
            <a:r>
              <a:rPr lang="vi-VN" b="1" dirty="0"/>
              <a:t>Thao tác DOM −</a:t>
            </a:r>
            <a:r>
              <a:rPr lang="vi-VN" dirty="0"/>
              <a:t> jQuery giúp dễ dàng lựa chọn các phần tử DOM để </a:t>
            </a:r>
            <a:r>
              <a:rPr lang="vi-VN" i="1" dirty="0"/>
              <a:t>traverse (duyệt)</a:t>
            </a:r>
            <a:r>
              <a:rPr lang="vi-VN" dirty="0"/>
              <a:t> một cách dễ dàng như sử dụng CSS, và chỉnh sửa nội dung của </a:t>
            </a:r>
            <a:r>
              <a:rPr lang="vi-VN" dirty="0" smtClean="0"/>
              <a:t>chúng.</a:t>
            </a:r>
            <a:endParaRPr lang="vi-VN" dirty="0"/>
          </a:p>
          <a:p>
            <a:r>
              <a:rPr lang="vi-VN" b="1" dirty="0"/>
              <a:t>Xử lý sự kiện −</a:t>
            </a:r>
            <a:r>
              <a:rPr lang="vi-VN" dirty="0"/>
              <a:t> jQuery giúp tương tác với người dùng tốt hơn bằng việc xử lý các sự kiện đa dạng mà không làm cho HTML code rối tung lên với các Event Handler.</a:t>
            </a:r>
          </a:p>
          <a:p>
            <a:r>
              <a:rPr lang="vi-VN" b="1" dirty="0"/>
              <a:t>Hỗ trợ AJAX −</a:t>
            </a:r>
            <a:r>
              <a:rPr lang="vi-VN" dirty="0"/>
              <a:t> jQuery giúp bạn rất nhiều để phát triển một site giàu tính năng và phản hồi tốt bởi sử dụng công nghệ AJAX.</a:t>
            </a:r>
          </a:p>
          <a:p>
            <a:r>
              <a:rPr lang="vi-VN" b="1" dirty="0"/>
              <a:t>Hiệu ứng −</a:t>
            </a:r>
            <a:r>
              <a:rPr lang="vi-VN" dirty="0"/>
              <a:t> jQuery đi kèm với rất nhiều các hiệu ứng đa dạng và đẹp mắt mà bạn có thể sử dụng trong các Website của mình.</a:t>
            </a:r>
          </a:p>
          <a:p>
            <a:r>
              <a:rPr lang="vi-VN" b="1" dirty="0"/>
              <a:t>Gọn nhẹ −</a:t>
            </a:r>
            <a:r>
              <a:rPr lang="vi-VN" dirty="0"/>
              <a:t> jQuery là thư viện gọn nhẹ - nó chỉ có kích cỡ khoảng 19KB (gzipped).</a:t>
            </a:r>
          </a:p>
          <a:p>
            <a:r>
              <a:rPr lang="vi-VN" b="1" dirty="0"/>
              <a:t>Được hỗ trợ hầu hết bởi các trình duyệt hiện đại −</a:t>
            </a:r>
            <a:r>
              <a:rPr lang="vi-VN" dirty="0"/>
              <a:t> jQuery được hỗ trợ hầu hết bởi các trình duyệt hiện đại, và làm việc tốt trên IE 6.0+, FF 2.0+, Safari 3.0+, Chrome và Opera 9.0+</a:t>
            </a:r>
          </a:p>
          <a:p>
            <a:endParaRPr lang="vi-VN" dirty="0"/>
          </a:p>
        </p:txBody>
      </p:sp>
    </p:spTree>
    <p:extLst>
      <p:ext uri="{BB962C8B-B14F-4D97-AF65-F5344CB8AC3E}">
        <p14:creationId xmlns:p14="http://schemas.microsoft.com/office/powerpoint/2010/main" val="172929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Cách sử dụng jquery vào website</a:t>
            </a:r>
            <a:endParaRPr lang="vi-VN" dirty="0"/>
          </a:p>
        </p:txBody>
      </p:sp>
      <p:sp>
        <p:nvSpPr>
          <p:cNvPr id="3" name="Content Placeholder 2"/>
          <p:cNvSpPr>
            <a:spLocks noGrp="1"/>
          </p:cNvSpPr>
          <p:nvPr>
            <p:ph sz="quarter" idx="13"/>
          </p:nvPr>
        </p:nvSpPr>
        <p:spPr/>
        <p:txBody>
          <a:bodyPr/>
          <a:lstStyle/>
          <a:p>
            <a:r>
              <a:rPr lang="vi-VN" dirty="0"/>
              <a:t>Có hai cách để sử dụng jQuery:</a:t>
            </a:r>
          </a:p>
          <a:p>
            <a:r>
              <a:rPr lang="vi-VN" b="1" dirty="0"/>
              <a:t>Cài đặt nội bộ −</a:t>
            </a:r>
            <a:r>
              <a:rPr lang="vi-VN" dirty="0"/>
              <a:t> </a:t>
            </a:r>
            <a:r>
              <a:rPr lang="vi-VN" dirty="0" smtClean="0"/>
              <a:t>tải </a:t>
            </a:r>
            <a:r>
              <a:rPr lang="vi-VN" dirty="0"/>
              <a:t>jQuery Library trên thiết bị nội bộ của bạn và </a:t>
            </a:r>
            <a:r>
              <a:rPr lang="vi-VN" dirty="0" smtClean="0"/>
              <a:t>nhúng nó vào </a:t>
            </a:r>
            <a:r>
              <a:rPr lang="vi-VN" dirty="0"/>
              <a:t>trong HTML code.</a:t>
            </a:r>
          </a:p>
          <a:p>
            <a:r>
              <a:rPr lang="vi-VN" b="1" dirty="0"/>
              <a:t>Sử dụng từ CDN (CDN Based Version) −</a:t>
            </a:r>
            <a:r>
              <a:rPr lang="vi-VN" dirty="0"/>
              <a:t> </a:t>
            </a:r>
            <a:r>
              <a:rPr lang="vi-VN" dirty="0" smtClean="0"/>
              <a:t>nhúng trực tiếp thư </a:t>
            </a:r>
            <a:r>
              <a:rPr lang="vi-VN" dirty="0"/>
              <a:t>viện jQuery vào trong HTML code </a:t>
            </a:r>
            <a:r>
              <a:rPr lang="vi-VN" dirty="0" smtClean="0"/>
              <a:t>từ </a:t>
            </a:r>
            <a:r>
              <a:rPr lang="vi-VN" dirty="0"/>
              <a:t>Content Delivery Network (CDN).</a:t>
            </a:r>
          </a:p>
          <a:p>
            <a:endParaRPr lang="vi-VN" dirty="0"/>
          </a:p>
        </p:txBody>
      </p:sp>
    </p:spTree>
    <p:extLst>
      <p:ext uri="{BB962C8B-B14F-4D97-AF65-F5344CB8AC3E}">
        <p14:creationId xmlns:p14="http://schemas.microsoft.com/office/powerpoint/2010/main" val="1321936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Selector trong jquery</a:t>
            </a:r>
            <a:endParaRPr lang="vi-VN" dirty="0"/>
          </a:p>
        </p:txBody>
      </p:sp>
      <p:sp>
        <p:nvSpPr>
          <p:cNvPr id="3" name="Content Placeholder 2"/>
          <p:cNvSpPr>
            <a:spLocks noGrp="1"/>
          </p:cNvSpPr>
          <p:nvPr>
            <p:ph sz="quarter" idx="13"/>
          </p:nvPr>
        </p:nvSpPr>
        <p:spPr/>
        <p:txBody>
          <a:bodyPr/>
          <a:lstStyle/>
          <a:p>
            <a:r>
              <a:rPr lang="vi-VN" dirty="0" smtClean="0"/>
              <a:t>Jquery sử dụng cú pháp selector giống như selector của css.</a:t>
            </a:r>
          </a:p>
          <a:p>
            <a:r>
              <a:rPr lang="vi-VN" dirty="0" smtClean="0"/>
              <a:t>Ví dụ : </a:t>
            </a:r>
          </a:p>
          <a:p>
            <a:r>
              <a:rPr lang="vi-VN" b="1" dirty="0" smtClean="0"/>
              <a:t>$("</a:t>
            </a:r>
            <a:r>
              <a:rPr lang="vi-VN" b="1" dirty="0"/>
              <a:t>ul li:first</a:t>
            </a:r>
            <a:r>
              <a:rPr lang="vi-VN" b="1" dirty="0" smtClean="0"/>
              <a:t>") : </a:t>
            </a:r>
            <a:r>
              <a:rPr lang="vi-VN" dirty="0"/>
              <a:t>Selector này chỉ nhận phần tử &lt;li&gt; đầu tiên của phần tử &lt;ul</a:t>
            </a:r>
            <a:r>
              <a:rPr lang="vi-VN" dirty="0" smtClean="0"/>
              <a:t>&gt;.</a:t>
            </a:r>
          </a:p>
          <a:p>
            <a:r>
              <a:rPr lang="vi-VN" b="1" dirty="0"/>
              <a:t>$(":checked</a:t>
            </a:r>
            <a:r>
              <a:rPr lang="vi-VN" b="1" dirty="0" smtClean="0"/>
              <a:t>") : </a:t>
            </a:r>
            <a:r>
              <a:rPr lang="en-US" dirty="0" err="1"/>
              <a:t>Chọn</a:t>
            </a:r>
            <a:r>
              <a:rPr lang="en-US" dirty="0"/>
              <a:t> </a:t>
            </a:r>
            <a:r>
              <a:rPr lang="en-US" dirty="0" err="1"/>
              <a:t>tất</a:t>
            </a:r>
            <a:r>
              <a:rPr lang="en-US" dirty="0"/>
              <a:t> </a:t>
            </a:r>
            <a:r>
              <a:rPr lang="en-US" dirty="0" err="1"/>
              <a:t>cả</a:t>
            </a:r>
            <a:r>
              <a:rPr lang="en-US" dirty="0"/>
              <a:t> </a:t>
            </a:r>
            <a:r>
              <a:rPr lang="en-US" dirty="0" err="1"/>
              <a:t>hộp</a:t>
            </a:r>
            <a:r>
              <a:rPr lang="en-US" dirty="0"/>
              <a:t> </a:t>
            </a:r>
            <a:r>
              <a:rPr lang="en-US" dirty="0" err="1"/>
              <a:t>thoại</a:t>
            </a:r>
            <a:r>
              <a:rPr lang="en-US" dirty="0"/>
              <a:t> checked </a:t>
            </a:r>
            <a:r>
              <a:rPr lang="en-US" dirty="0" err="1"/>
              <a:t>trong</a:t>
            </a:r>
            <a:r>
              <a:rPr lang="en-US" dirty="0"/>
              <a:t> Form</a:t>
            </a:r>
            <a:endParaRPr lang="vi-VN" dirty="0" smtClean="0"/>
          </a:p>
          <a:p>
            <a:endParaRPr lang="vi-VN" dirty="0"/>
          </a:p>
        </p:txBody>
      </p:sp>
    </p:spTree>
    <p:extLst>
      <p:ext uri="{BB962C8B-B14F-4D97-AF65-F5344CB8AC3E}">
        <p14:creationId xmlns:p14="http://schemas.microsoft.com/office/powerpoint/2010/main" val="274611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sự kiện trong jQuery</a:t>
            </a:r>
            <a:br>
              <a:rPr lang="vi-VN" dirty="0"/>
            </a:br>
            <a:endParaRPr lang="vi-VN" dirty="0"/>
          </a:p>
        </p:txBody>
      </p:sp>
      <p:sp>
        <p:nvSpPr>
          <p:cNvPr id="3" name="Content Placeholder 2"/>
          <p:cNvSpPr>
            <a:spLocks noGrp="1"/>
          </p:cNvSpPr>
          <p:nvPr>
            <p:ph sz="quarter" idx="13"/>
          </p:nvPr>
        </p:nvSpPr>
        <p:spPr/>
        <p:txBody>
          <a:bodyPr/>
          <a:lstStyle/>
          <a:p>
            <a:r>
              <a:rPr lang="vi-VN" dirty="0" smtClean="0"/>
              <a:t>CÁc sự kiện được kế thừa hoàn toàn từ javascript.</a:t>
            </a:r>
          </a:p>
          <a:p>
            <a:r>
              <a:rPr lang="vi-VN" dirty="0" smtClean="0"/>
              <a:t>Cú pháp .</a:t>
            </a:r>
          </a:p>
          <a:p>
            <a:r>
              <a:rPr lang="vi-VN" dirty="0" smtClean="0"/>
              <a:t>$(‘selector’).eventname(function(){ // code some thing });</a:t>
            </a:r>
            <a:endParaRPr lang="vi-VN" dirty="0"/>
          </a:p>
        </p:txBody>
      </p:sp>
    </p:spTree>
    <p:extLst>
      <p:ext uri="{BB962C8B-B14F-4D97-AF65-F5344CB8AC3E}">
        <p14:creationId xmlns:p14="http://schemas.microsoft.com/office/powerpoint/2010/main" val="3744677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07610"/>
          </a:xfrm>
        </p:spPr>
        <p:txBody>
          <a:bodyPr/>
          <a:lstStyle/>
          <a:p>
            <a:r>
              <a:rPr lang="vi-VN" dirty="0" smtClean="0"/>
              <a:t>Thuộc tính trong jquery</a:t>
            </a: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419250014"/>
              </p:ext>
            </p:extLst>
          </p:nvPr>
        </p:nvGraphicFramePr>
        <p:xfrm>
          <a:off x="913775" y="1600345"/>
          <a:ext cx="10363200" cy="4988560"/>
        </p:xfrm>
        <a:graphic>
          <a:graphicData uri="http://schemas.openxmlformats.org/drawingml/2006/table">
            <a:tbl>
              <a:tblPr firstRow="1" bandRow="1">
                <a:tableStyleId>{5C22544A-7EE6-4342-B048-85BDC9FD1C3A}</a:tableStyleId>
              </a:tblPr>
              <a:tblGrid>
                <a:gridCol w="2224280"/>
                <a:gridCol w="8138920"/>
              </a:tblGrid>
              <a:tr h="370840">
                <a:tc>
                  <a:txBody>
                    <a:bodyPr/>
                    <a:lstStyle/>
                    <a:p>
                      <a:r>
                        <a:rPr lang="vi-VN" dirty="0" smtClean="0">
                          <a:latin typeface="+mj-lt"/>
                        </a:rPr>
                        <a:t>Thuộc</a:t>
                      </a:r>
                      <a:r>
                        <a:rPr lang="vi-VN" baseline="0" dirty="0" smtClean="0">
                          <a:latin typeface="+mj-lt"/>
                        </a:rPr>
                        <a:t> tính</a:t>
                      </a:r>
                      <a:endParaRPr lang="vi-VN" dirty="0">
                        <a:latin typeface="+mj-lt"/>
                      </a:endParaRPr>
                    </a:p>
                  </a:txBody>
                  <a:tcPr/>
                </a:tc>
                <a:tc>
                  <a:txBody>
                    <a:bodyPr/>
                    <a:lstStyle/>
                    <a:p>
                      <a:r>
                        <a:rPr lang="vi-VN" dirty="0" smtClean="0">
                          <a:latin typeface="+mj-lt"/>
                        </a:rPr>
                        <a:t>Miêu</a:t>
                      </a:r>
                      <a:r>
                        <a:rPr lang="vi-VN" baseline="0" dirty="0" smtClean="0">
                          <a:latin typeface="+mj-lt"/>
                        </a:rPr>
                        <a:t> tả</a:t>
                      </a:r>
                      <a:endParaRPr lang="vi-VN" dirty="0">
                        <a:latin typeface="+mj-lt"/>
                      </a:endParaRPr>
                    </a:p>
                  </a:txBody>
                  <a:tcPr/>
                </a:tc>
              </a:tr>
              <a:tr h="370840">
                <a:tc>
                  <a:txBody>
                    <a:bodyPr/>
                    <a:lstStyle/>
                    <a:p>
                      <a:r>
                        <a:rPr lang="vi-VN" b="1" dirty="0" smtClean="0">
                          <a:latin typeface="+mj-lt"/>
                        </a:rPr>
                        <a:t>attr</a:t>
                      </a:r>
                      <a:r>
                        <a:rPr lang="vi-VN" dirty="0" smtClean="0">
                          <a:latin typeface="+mj-lt"/>
                        </a:rPr>
                        <a:t>( properties )</a:t>
                      </a:r>
                      <a:endParaRPr lang="vi-VN" dirty="0">
                        <a:latin typeface="+mj-lt"/>
                      </a:endParaRPr>
                    </a:p>
                  </a:txBody>
                  <a:tcPr/>
                </a:tc>
                <a:tc>
                  <a:txBody>
                    <a:bodyPr/>
                    <a:lstStyle/>
                    <a:p>
                      <a:r>
                        <a:rPr lang="vi-VN" sz="1800" b="0" i="0" kern="1200" dirty="0" smtClean="0">
                          <a:solidFill>
                            <a:schemeClr val="dk1"/>
                          </a:solidFill>
                          <a:effectLst/>
                          <a:latin typeface="+mj-lt"/>
                          <a:ea typeface="+mn-ea"/>
                          <a:cs typeface="+mn-cs"/>
                        </a:rPr>
                        <a:t>Thiết lập một cặp đối tượng key/value như là các thuộc tính trên tất cả phần tử được so khớp.</a:t>
                      </a:r>
                      <a:endParaRPr lang="vi-VN" dirty="0">
                        <a:latin typeface="+mj-lt"/>
                      </a:endParaRPr>
                    </a:p>
                  </a:txBody>
                  <a:tcPr/>
                </a:tc>
              </a:tr>
              <a:tr h="370840">
                <a:tc>
                  <a:txBody>
                    <a:bodyPr/>
                    <a:lstStyle/>
                    <a:p>
                      <a:r>
                        <a:rPr lang="vi-VN" b="1" dirty="0" smtClean="0">
                          <a:latin typeface="+mj-lt"/>
                        </a:rPr>
                        <a:t>removeAttr</a:t>
                      </a:r>
                      <a:r>
                        <a:rPr lang="vi-VN" dirty="0" smtClean="0">
                          <a:latin typeface="+mj-lt"/>
                        </a:rPr>
                        <a:t>( name )</a:t>
                      </a:r>
                      <a:endParaRPr lang="vi-VN" dirty="0">
                        <a:latin typeface="+mj-lt"/>
                      </a:endParaRPr>
                    </a:p>
                  </a:txBody>
                  <a:tcPr/>
                </a:tc>
                <a:tc>
                  <a:txBody>
                    <a:bodyPr/>
                    <a:lstStyle/>
                    <a:p>
                      <a:r>
                        <a:rPr lang="vi-VN" dirty="0" smtClean="0">
                          <a:latin typeface="+mj-lt"/>
                        </a:rPr>
                        <a:t>Gỡ bỏ một thuộc tính từ mỗi phần tử được so khớp.</a:t>
                      </a:r>
                      <a:endParaRPr lang="vi-VN" dirty="0">
                        <a:latin typeface="+mj-lt"/>
                      </a:endParaRPr>
                    </a:p>
                  </a:txBody>
                  <a:tcPr/>
                </a:tc>
              </a:tr>
              <a:tr h="370840">
                <a:tc>
                  <a:txBody>
                    <a:bodyPr/>
                    <a:lstStyle/>
                    <a:p>
                      <a:r>
                        <a:rPr lang="vi-VN" b="1" dirty="0" smtClean="0">
                          <a:latin typeface="+mj-lt"/>
                        </a:rPr>
                        <a:t>hasClass</a:t>
                      </a:r>
                      <a:r>
                        <a:rPr lang="vi-VN" dirty="0" smtClean="0">
                          <a:latin typeface="+mj-lt"/>
                        </a:rPr>
                        <a:t>( class )</a:t>
                      </a:r>
                      <a:endParaRPr lang="vi-VN" dirty="0">
                        <a:latin typeface="+mj-lt"/>
                      </a:endParaRPr>
                    </a:p>
                  </a:txBody>
                  <a:tcPr/>
                </a:tc>
                <a:tc>
                  <a:txBody>
                    <a:bodyPr/>
                    <a:lstStyle/>
                    <a:p>
                      <a:r>
                        <a:rPr lang="vi-VN" dirty="0" smtClean="0">
                          <a:latin typeface="+mj-lt"/>
                        </a:rPr>
                        <a:t>Trả về true nếu class đã cho là có mặt ở ít nhất một phần tử trong tập hợp các phần tử được so khớp.</a:t>
                      </a:r>
                      <a:endParaRPr lang="vi-VN" dirty="0">
                        <a:latin typeface="+mj-lt"/>
                      </a:endParaRPr>
                    </a:p>
                  </a:txBody>
                  <a:tcPr/>
                </a:tc>
              </a:tr>
              <a:tr h="370840">
                <a:tc>
                  <a:txBody>
                    <a:bodyPr/>
                    <a:lstStyle/>
                    <a:p>
                      <a:r>
                        <a:rPr lang="vi-VN" b="1" dirty="0" smtClean="0">
                          <a:latin typeface="+mj-lt"/>
                        </a:rPr>
                        <a:t>removeClass</a:t>
                      </a:r>
                      <a:r>
                        <a:rPr lang="vi-VN" dirty="0" smtClean="0">
                          <a:latin typeface="+mj-lt"/>
                        </a:rPr>
                        <a:t>( class )</a:t>
                      </a:r>
                      <a:endParaRPr lang="vi-VN" dirty="0">
                        <a:latin typeface="+mj-lt"/>
                      </a:endParaRPr>
                    </a:p>
                  </a:txBody>
                  <a:tcPr/>
                </a:tc>
                <a:tc>
                  <a:txBody>
                    <a:bodyPr/>
                    <a:lstStyle/>
                    <a:p>
                      <a:r>
                        <a:rPr lang="vi-VN" dirty="0" smtClean="0">
                          <a:latin typeface="+mj-lt"/>
                        </a:rPr>
                        <a:t>Gỡ bỏ tất cả hoặc các class đã cho từ tập hợp các phần tử được so khớp</a:t>
                      </a:r>
                      <a:endParaRPr lang="vi-VN" dirty="0">
                        <a:latin typeface="+mj-lt"/>
                      </a:endParaRPr>
                    </a:p>
                  </a:txBody>
                  <a:tcPr/>
                </a:tc>
              </a:tr>
              <a:tr h="370840">
                <a:tc>
                  <a:txBody>
                    <a:bodyPr/>
                    <a:lstStyle/>
                    <a:p>
                      <a:r>
                        <a:rPr lang="vi-VN" b="1" dirty="0" smtClean="0">
                          <a:latin typeface="+mj-lt"/>
                        </a:rPr>
                        <a:t>toggleClass</a:t>
                      </a:r>
                      <a:r>
                        <a:rPr lang="vi-VN" dirty="0" smtClean="0">
                          <a:latin typeface="+mj-lt"/>
                        </a:rPr>
                        <a:t>( class )</a:t>
                      </a:r>
                      <a:endParaRPr lang="vi-VN" dirty="0">
                        <a:latin typeface="+mj-lt"/>
                      </a:endParaRPr>
                    </a:p>
                  </a:txBody>
                  <a:tcPr/>
                </a:tc>
                <a:tc>
                  <a:txBody>
                    <a:bodyPr/>
                    <a:lstStyle/>
                    <a:p>
                      <a:r>
                        <a:rPr lang="vi-VN" dirty="0" smtClean="0">
                          <a:latin typeface="+mj-lt"/>
                        </a:rPr>
                        <a:t>Thêm class đã cho nếu nó không có mặt, gỡ bỏ class đã cho nếu nó có mặt</a:t>
                      </a:r>
                      <a:endParaRPr lang="vi-VN" dirty="0">
                        <a:latin typeface="+mj-lt"/>
                      </a:endParaRPr>
                    </a:p>
                  </a:txBody>
                  <a:tcPr/>
                </a:tc>
              </a:tr>
              <a:tr h="370840">
                <a:tc>
                  <a:txBody>
                    <a:bodyPr/>
                    <a:lstStyle/>
                    <a:p>
                      <a:r>
                        <a:rPr lang="vi-VN" b="1" dirty="0" smtClean="0">
                          <a:latin typeface="+mj-lt"/>
                        </a:rPr>
                        <a:t>html</a:t>
                      </a:r>
                      <a:r>
                        <a:rPr lang="vi-VN" dirty="0" smtClean="0">
                          <a:latin typeface="+mj-lt"/>
                        </a:rPr>
                        <a:t>( )</a:t>
                      </a:r>
                      <a:endParaRPr lang="vi-VN" dirty="0">
                        <a:latin typeface="+mj-lt"/>
                      </a:endParaRPr>
                    </a:p>
                  </a:txBody>
                  <a:tcPr/>
                </a:tc>
                <a:tc>
                  <a:txBody>
                    <a:bodyPr/>
                    <a:lstStyle/>
                    <a:p>
                      <a:r>
                        <a:rPr lang="vi-VN" dirty="0" smtClean="0">
                          <a:latin typeface="+mj-lt"/>
                        </a:rPr>
                        <a:t>Nhận các nội dung HTML của phần tử đầu tiên được so khớp.</a:t>
                      </a:r>
                      <a:endParaRPr lang="vi-VN" dirty="0">
                        <a:latin typeface="+mj-lt"/>
                      </a:endParaRPr>
                    </a:p>
                  </a:txBody>
                  <a:tcPr/>
                </a:tc>
              </a:tr>
              <a:tr h="370840">
                <a:tc>
                  <a:txBody>
                    <a:bodyPr/>
                    <a:lstStyle/>
                    <a:p>
                      <a:r>
                        <a:rPr lang="vi-VN" b="1" dirty="0" smtClean="0">
                          <a:latin typeface="+mj-lt"/>
                        </a:rPr>
                        <a:t>html</a:t>
                      </a:r>
                      <a:r>
                        <a:rPr lang="vi-VN" dirty="0" smtClean="0">
                          <a:latin typeface="+mj-lt"/>
                        </a:rPr>
                        <a:t>( val )</a:t>
                      </a:r>
                      <a:endParaRPr lang="vi-VN" dirty="0">
                        <a:latin typeface="+mj-lt"/>
                      </a:endParaRPr>
                    </a:p>
                  </a:txBody>
                  <a:tcPr/>
                </a:tc>
                <a:tc>
                  <a:txBody>
                    <a:bodyPr/>
                    <a:lstStyle/>
                    <a:p>
                      <a:r>
                        <a:rPr lang="vi-VN" dirty="0" smtClean="0">
                          <a:latin typeface="+mj-lt"/>
                        </a:rPr>
                        <a:t>Thiết lập các nội dung HTML của mỗi phần tử được so khớp.</a:t>
                      </a:r>
                      <a:endParaRPr lang="vi-VN" dirty="0">
                        <a:latin typeface="+mj-lt"/>
                      </a:endParaRPr>
                    </a:p>
                  </a:txBody>
                  <a:tcPr/>
                </a:tc>
              </a:tr>
              <a:tr h="370840">
                <a:tc>
                  <a:txBody>
                    <a:bodyPr/>
                    <a:lstStyle/>
                    <a:p>
                      <a:r>
                        <a:rPr lang="vi-VN" b="1" dirty="0" smtClean="0">
                          <a:latin typeface="+mj-lt"/>
                        </a:rPr>
                        <a:t>text</a:t>
                      </a:r>
                      <a:r>
                        <a:rPr lang="vi-VN" dirty="0" smtClean="0">
                          <a:latin typeface="+mj-lt"/>
                        </a:rPr>
                        <a:t>( )</a:t>
                      </a:r>
                      <a:endParaRPr lang="vi-VN" dirty="0">
                        <a:latin typeface="+mj-lt"/>
                      </a:endParaRPr>
                    </a:p>
                  </a:txBody>
                  <a:tcPr/>
                </a:tc>
                <a:tc>
                  <a:txBody>
                    <a:bodyPr/>
                    <a:lstStyle/>
                    <a:p>
                      <a:r>
                        <a:rPr lang="vi-VN" dirty="0" smtClean="0">
                          <a:latin typeface="+mj-lt"/>
                        </a:rPr>
                        <a:t>Nhận nội dung text tổ hợp của tất cả các phần tử được so khớp</a:t>
                      </a:r>
                      <a:endParaRPr lang="vi-VN" dirty="0">
                        <a:latin typeface="+mj-lt"/>
                      </a:endParaRPr>
                    </a:p>
                  </a:txBody>
                  <a:tcPr/>
                </a:tc>
              </a:tr>
              <a:tr h="370840">
                <a:tc>
                  <a:txBody>
                    <a:bodyPr/>
                    <a:lstStyle/>
                    <a:p>
                      <a:r>
                        <a:rPr lang="vi-VN" b="1" dirty="0" smtClean="0">
                          <a:latin typeface="+mj-lt"/>
                        </a:rPr>
                        <a:t>text</a:t>
                      </a:r>
                      <a:r>
                        <a:rPr lang="vi-VN" dirty="0" smtClean="0">
                          <a:latin typeface="+mj-lt"/>
                        </a:rPr>
                        <a:t>( val )</a:t>
                      </a:r>
                      <a:endParaRPr lang="vi-VN" dirty="0">
                        <a:latin typeface="+mj-lt"/>
                      </a:endParaRPr>
                    </a:p>
                  </a:txBody>
                  <a:tcPr/>
                </a:tc>
                <a:tc>
                  <a:txBody>
                    <a:bodyPr/>
                    <a:lstStyle/>
                    <a:p>
                      <a:r>
                        <a:rPr lang="vi-VN" dirty="0" smtClean="0">
                          <a:latin typeface="+mj-lt"/>
                        </a:rPr>
                        <a:t>Thiết lập nội dung text của tất cả phần tử được so khớp</a:t>
                      </a:r>
                      <a:endParaRPr lang="vi-VN" dirty="0">
                        <a:latin typeface="+mj-lt"/>
                      </a:endParaRPr>
                    </a:p>
                  </a:txBody>
                  <a:tcPr/>
                </a:tc>
              </a:tr>
              <a:tr h="370840">
                <a:tc>
                  <a:txBody>
                    <a:bodyPr/>
                    <a:lstStyle/>
                    <a:p>
                      <a:r>
                        <a:rPr lang="vi-VN" b="1" dirty="0" smtClean="0">
                          <a:latin typeface="+mj-lt"/>
                        </a:rPr>
                        <a:t>val</a:t>
                      </a:r>
                      <a:r>
                        <a:rPr lang="vi-VN" dirty="0" smtClean="0">
                          <a:latin typeface="+mj-lt"/>
                        </a:rPr>
                        <a:t>( )</a:t>
                      </a:r>
                      <a:endParaRPr lang="vi-VN" dirty="0">
                        <a:latin typeface="+mj-lt"/>
                      </a:endParaRPr>
                    </a:p>
                  </a:txBody>
                  <a:tcPr/>
                </a:tc>
                <a:tc>
                  <a:txBody>
                    <a:bodyPr/>
                    <a:lstStyle/>
                    <a:p>
                      <a:r>
                        <a:rPr lang="vi-VN" dirty="0" smtClean="0">
                          <a:latin typeface="+mj-lt"/>
                        </a:rPr>
                        <a:t>Nhận giá trị đầu vào của phần tử đầu tiên được so khớp</a:t>
                      </a:r>
                      <a:endParaRPr lang="vi-VN" dirty="0">
                        <a:latin typeface="+mj-lt"/>
                      </a:endParaRPr>
                    </a:p>
                  </a:txBody>
                  <a:tcPr/>
                </a:tc>
              </a:tr>
              <a:tr h="370840">
                <a:tc>
                  <a:txBody>
                    <a:bodyPr/>
                    <a:lstStyle/>
                    <a:p>
                      <a:r>
                        <a:rPr lang="en-US" b="1" dirty="0" err="1" smtClean="0">
                          <a:latin typeface="+mj-lt"/>
                        </a:rPr>
                        <a:t>a</a:t>
                      </a:r>
                      <a:r>
                        <a:rPr lang="en-US" b="1" smtClean="0">
                          <a:latin typeface="+mj-lt"/>
                        </a:rPr>
                        <a:t>ddClass</a:t>
                      </a:r>
                      <a:r>
                        <a:rPr lang="en-US" b="0" dirty="0" smtClean="0">
                          <a:latin typeface="+mj-lt"/>
                        </a:rPr>
                        <a:t>(class</a:t>
                      </a:r>
                      <a:r>
                        <a:rPr lang="en-US" b="1" dirty="0" smtClean="0">
                          <a:latin typeface="+mj-lt"/>
                        </a:rPr>
                        <a:t>)</a:t>
                      </a:r>
                      <a:endParaRPr lang="vi-VN" b="1" dirty="0">
                        <a:latin typeface="+mj-lt"/>
                      </a:endParaRPr>
                    </a:p>
                  </a:txBody>
                  <a:tcPr/>
                </a:tc>
                <a:tc>
                  <a:txBody>
                    <a:bodyPr/>
                    <a:lstStyle/>
                    <a:p>
                      <a:endParaRPr lang="vi-VN" dirty="0">
                        <a:latin typeface="+mj-lt"/>
                      </a:endParaRPr>
                    </a:p>
                  </a:txBody>
                  <a:tcPr/>
                </a:tc>
              </a:tr>
            </a:tbl>
          </a:graphicData>
        </a:graphic>
      </p:graphicFrame>
    </p:spTree>
    <p:extLst>
      <p:ext uri="{BB962C8B-B14F-4D97-AF65-F5344CB8AC3E}">
        <p14:creationId xmlns:p14="http://schemas.microsoft.com/office/powerpoint/2010/main" val="3729203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46601"/>
          </a:xfrm>
        </p:spPr>
        <p:txBody>
          <a:bodyPr>
            <a:normAutofit fontScale="90000"/>
          </a:bodyPr>
          <a:lstStyle/>
          <a:p>
            <a:r>
              <a:rPr lang="vi-VN" dirty="0" smtClean="0"/>
              <a:t>phương </a:t>
            </a:r>
            <a:r>
              <a:rPr lang="vi-VN" dirty="0"/>
              <a:t>thức DOM </a:t>
            </a:r>
            <a:r>
              <a:rPr lang="vi-VN" dirty="0" smtClean="0"/>
              <a:t>trong </a:t>
            </a:r>
            <a:r>
              <a:rPr lang="vi-VN" dirty="0"/>
              <a:t>jQuery</a:t>
            </a:r>
            <a:br>
              <a:rPr lang="vi-VN"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132553934"/>
              </p:ext>
            </p:extLst>
          </p:nvPr>
        </p:nvGraphicFramePr>
        <p:xfrm>
          <a:off x="914400" y="1465263"/>
          <a:ext cx="10363200" cy="4683760"/>
        </p:xfrm>
        <a:graphic>
          <a:graphicData uri="http://schemas.openxmlformats.org/drawingml/2006/table">
            <a:tbl>
              <a:tblPr firstRow="1" bandRow="1">
                <a:tableStyleId>{5C22544A-7EE6-4342-B048-85BDC9FD1C3A}</a:tableStyleId>
              </a:tblPr>
              <a:tblGrid>
                <a:gridCol w="2015836"/>
                <a:gridCol w="8347364"/>
              </a:tblGrid>
              <a:tr h="370840">
                <a:tc>
                  <a:txBody>
                    <a:bodyPr/>
                    <a:lstStyle/>
                    <a:p>
                      <a:r>
                        <a:rPr lang="vi-VN" dirty="0" smtClean="0">
                          <a:latin typeface="+mj-lt"/>
                        </a:rPr>
                        <a:t>Phương thức</a:t>
                      </a:r>
                      <a:endParaRPr lang="vi-VN" dirty="0">
                        <a:latin typeface="+mj-lt"/>
                      </a:endParaRPr>
                    </a:p>
                  </a:txBody>
                  <a:tcPr/>
                </a:tc>
                <a:tc>
                  <a:txBody>
                    <a:bodyPr/>
                    <a:lstStyle/>
                    <a:p>
                      <a:r>
                        <a:rPr lang="vi-VN" dirty="0" smtClean="0">
                          <a:latin typeface="+mj-lt"/>
                        </a:rPr>
                        <a:t>Miêu</a:t>
                      </a:r>
                      <a:r>
                        <a:rPr lang="vi-VN" baseline="0" dirty="0" smtClean="0">
                          <a:latin typeface="+mj-lt"/>
                        </a:rPr>
                        <a:t> tả</a:t>
                      </a:r>
                      <a:endParaRPr lang="vi-VN" dirty="0">
                        <a:latin typeface="+mj-lt"/>
                      </a:endParaRPr>
                    </a:p>
                  </a:txBody>
                  <a:tcPr/>
                </a:tc>
              </a:tr>
              <a:tr h="370840">
                <a:tc>
                  <a:txBody>
                    <a:bodyPr/>
                    <a:lstStyle/>
                    <a:p>
                      <a:r>
                        <a:rPr lang="vi-VN" b="1" dirty="0" smtClean="0">
                          <a:latin typeface="+mj-lt"/>
                        </a:rPr>
                        <a:t>eq</a:t>
                      </a:r>
                      <a:r>
                        <a:rPr lang="vi-VN" dirty="0" smtClean="0">
                          <a:latin typeface="+mj-lt"/>
                        </a:rPr>
                        <a:t>( index )</a:t>
                      </a:r>
                      <a:endParaRPr lang="vi-VN" dirty="0">
                        <a:latin typeface="+mj-lt"/>
                      </a:endParaRPr>
                    </a:p>
                  </a:txBody>
                  <a:tcPr/>
                </a:tc>
                <a:tc>
                  <a:txBody>
                    <a:bodyPr/>
                    <a:lstStyle/>
                    <a:p>
                      <a:r>
                        <a:rPr lang="vi-VN" dirty="0" smtClean="0">
                          <a:latin typeface="+mj-lt"/>
                        </a:rPr>
                        <a:t>Rút gọn tập hợp phần tử được so khớp thành một phần tử đơn</a:t>
                      </a:r>
                      <a:endParaRPr lang="vi-VN" dirty="0">
                        <a:latin typeface="+mj-lt"/>
                      </a:endParaRPr>
                    </a:p>
                  </a:txBody>
                  <a:tcPr/>
                </a:tc>
              </a:tr>
              <a:tr h="370840">
                <a:tc>
                  <a:txBody>
                    <a:bodyPr/>
                    <a:lstStyle/>
                    <a:p>
                      <a:r>
                        <a:rPr lang="vi-VN" b="1" dirty="0" smtClean="0">
                          <a:latin typeface="+mj-lt"/>
                        </a:rPr>
                        <a:t>filter</a:t>
                      </a:r>
                      <a:r>
                        <a:rPr lang="vi-VN" dirty="0" smtClean="0">
                          <a:latin typeface="+mj-lt"/>
                        </a:rPr>
                        <a:t>( selector )</a:t>
                      </a:r>
                      <a:endParaRPr lang="vi-VN" dirty="0">
                        <a:latin typeface="+mj-lt"/>
                      </a:endParaRPr>
                    </a:p>
                  </a:txBody>
                  <a:tcPr/>
                </a:tc>
                <a:tc>
                  <a:txBody>
                    <a:bodyPr/>
                    <a:lstStyle/>
                    <a:p>
                      <a:r>
                        <a:rPr lang="vi-VN" dirty="0" smtClean="0">
                          <a:latin typeface="+mj-lt"/>
                        </a:rPr>
                        <a:t>Gỡ bỏ tất cả phần tử từ tập hợp các phần tử được so khớp mà không so khớp với selector cụ thể đã cho.</a:t>
                      </a:r>
                      <a:endParaRPr lang="vi-VN" dirty="0">
                        <a:latin typeface="+mj-lt"/>
                      </a:endParaRPr>
                    </a:p>
                  </a:txBody>
                  <a:tcPr/>
                </a:tc>
              </a:tr>
              <a:tr h="370840">
                <a:tc>
                  <a:txBody>
                    <a:bodyPr/>
                    <a:lstStyle/>
                    <a:p>
                      <a:r>
                        <a:rPr lang="vi-VN" b="1" dirty="0" smtClean="0">
                          <a:latin typeface="+mj-lt"/>
                        </a:rPr>
                        <a:t>is</a:t>
                      </a:r>
                      <a:r>
                        <a:rPr lang="vi-VN" dirty="0" smtClean="0">
                          <a:latin typeface="+mj-lt"/>
                        </a:rPr>
                        <a:t>( selector )</a:t>
                      </a:r>
                      <a:endParaRPr lang="vi-VN" dirty="0">
                        <a:latin typeface="+mj-lt"/>
                      </a:endParaRPr>
                    </a:p>
                  </a:txBody>
                  <a:tcPr/>
                </a:tc>
                <a:tc>
                  <a:txBody>
                    <a:bodyPr/>
                    <a:lstStyle/>
                    <a:p>
                      <a:r>
                        <a:rPr lang="vi-VN" dirty="0" smtClean="0">
                          <a:latin typeface="+mj-lt"/>
                        </a:rPr>
                        <a:t>Kiểm tra sự chọn lọc hiện tại với một Expression và trả về true, nếu ít nhất một phần tử của sự chọn lọc đó phù hợp với selector đã cho</a:t>
                      </a:r>
                      <a:endParaRPr lang="vi-VN" dirty="0">
                        <a:latin typeface="+mj-lt"/>
                      </a:endParaRPr>
                    </a:p>
                  </a:txBody>
                  <a:tcPr/>
                </a:tc>
              </a:tr>
              <a:tr h="370840">
                <a:tc>
                  <a:txBody>
                    <a:bodyPr/>
                    <a:lstStyle/>
                    <a:p>
                      <a:r>
                        <a:rPr lang="vi-VN" b="1" dirty="0" smtClean="0">
                          <a:latin typeface="+mj-lt"/>
                        </a:rPr>
                        <a:t>not</a:t>
                      </a:r>
                      <a:r>
                        <a:rPr lang="vi-VN" dirty="0" smtClean="0">
                          <a:latin typeface="+mj-lt"/>
                        </a:rPr>
                        <a:t>( selector )</a:t>
                      </a:r>
                      <a:endParaRPr lang="vi-VN" dirty="0">
                        <a:latin typeface="+mj-lt"/>
                      </a:endParaRPr>
                    </a:p>
                  </a:txBody>
                  <a:tcPr/>
                </a:tc>
                <a:tc>
                  <a:txBody>
                    <a:bodyPr/>
                    <a:lstStyle/>
                    <a:p>
                      <a:r>
                        <a:rPr lang="vi-VN" dirty="0" smtClean="0">
                          <a:latin typeface="+mj-lt"/>
                        </a:rPr>
                        <a:t>Gỡ bỏ tất cả các phần tử so khớp với selector đã cho từ tập hợp các phần tử được so khớp.</a:t>
                      </a:r>
                      <a:endParaRPr lang="vi-VN" dirty="0">
                        <a:latin typeface="+mj-lt"/>
                      </a:endParaRPr>
                    </a:p>
                  </a:txBody>
                  <a:tcPr/>
                </a:tc>
              </a:tr>
              <a:tr h="370840">
                <a:tc>
                  <a:txBody>
                    <a:bodyPr/>
                    <a:lstStyle/>
                    <a:p>
                      <a:r>
                        <a:rPr lang="vi-VN" b="1" dirty="0" smtClean="0">
                          <a:latin typeface="+mj-lt"/>
                        </a:rPr>
                        <a:t>find</a:t>
                      </a:r>
                      <a:r>
                        <a:rPr lang="vi-VN" dirty="0" smtClean="0">
                          <a:latin typeface="+mj-lt"/>
                        </a:rPr>
                        <a:t>( selector )</a:t>
                      </a:r>
                      <a:endParaRPr lang="vi-VN" dirty="0">
                        <a:latin typeface="+mj-lt"/>
                      </a:endParaRPr>
                    </a:p>
                  </a:txBody>
                  <a:tcPr/>
                </a:tc>
                <a:tc>
                  <a:txBody>
                    <a:bodyPr/>
                    <a:lstStyle/>
                    <a:p>
                      <a:r>
                        <a:rPr lang="vi-VN" dirty="0" smtClean="0">
                          <a:latin typeface="+mj-lt"/>
                        </a:rPr>
                        <a:t>Tìm kiếm các phần tử con mà so khớp với selector đã cho.</a:t>
                      </a:r>
                      <a:endParaRPr lang="vi-VN" dirty="0">
                        <a:latin typeface="+mj-lt"/>
                      </a:endParaRPr>
                    </a:p>
                  </a:txBody>
                  <a:tcPr/>
                </a:tc>
              </a:tr>
              <a:tr h="370840">
                <a:tc>
                  <a:txBody>
                    <a:bodyPr/>
                    <a:lstStyle/>
                    <a:p>
                      <a:r>
                        <a:rPr lang="vi-VN" b="1" dirty="0" smtClean="0">
                          <a:latin typeface="+mj-lt"/>
                        </a:rPr>
                        <a:t>slice</a:t>
                      </a:r>
                      <a:r>
                        <a:rPr lang="vi-VN" dirty="0" smtClean="0">
                          <a:latin typeface="+mj-lt"/>
                        </a:rPr>
                        <a:t>( start, [end] )</a:t>
                      </a:r>
                      <a:endParaRPr lang="vi-VN" dirty="0">
                        <a:latin typeface="+mj-lt"/>
                      </a:endParaRPr>
                    </a:p>
                  </a:txBody>
                  <a:tcPr/>
                </a:tc>
                <a:tc>
                  <a:txBody>
                    <a:bodyPr/>
                    <a:lstStyle/>
                    <a:p>
                      <a:r>
                        <a:rPr lang="vi-VN" dirty="0" smtClean="0">
                          <a:latin typeface="+mj-lt"/>
                        </a:rPr>
                        <a:t>Chọn một tập hợp con của các phần tử được so khớp</a:t>
                      </a:r>
                      <a:endParaRPr lang="vi-VN" dirty="0">
                        <a:latin typeface="+mj-lt"/>
                      </a:endParaRPr>
                    </a:p>
                  </a:txBody>
                  <a:tcPr/>
                </a:tc>
              </a:tr>
              <a:tr h="370840">
                <a:tc>
                  <a:txBody>
                    <a:bodyPr/>
                    <a:lstStyle/>
                    <a:p>
                      <a:r>
                        <a:rPr lang="vi-VN" b="1" dirty="0" smtClean="0">
                          <a:latin typeface="+mj-lt"/>
                        </a:rPr>
                        <a:t>next</a:t>
                      </a:r>
                      <a:r>
                        <a:rPr lang="vi-VN" dirty="0" smtClean="0">
                          <a:latin typeface="+mj-lt"/>
                        </a:rPr>
                        <a:t>( [selector] )</a:t>
                      </a:r>
                      <a:endParaRPr lang="vi-VN" dirty="0">
                        <a:latin typeface="+mj-lt"/>
                      </a:endParaRPr>
                    </a:p>
                  </a:txBody>
                  <a:tcPr/>
                </a:tc>
                <a:tc>
                  <a:txBody>
                    <a:bodyPr/>
                    <a:lstStyle/>
                    <a:p>
                      <a:r>
                        <a:rPr lang="vi-VN" dirty="0" smtClean="0">
                          <a:latin typeface="+mj-lt"/>
                        </a:rPr>
                        <a:t>Nhận một tập hợp các phần tử chứa anh (em) kế tiếp duy nhất của mỗi phần tử trong tập hợp phần tử đã cho.</a:t>
                      </a:r>
                      <a:endParaRPr lang="vi-VN" dirty="0">
                        <a:latin typeface="+mj-lt"/>
                      </a:endParaRPr>
                    </a:p>
                  </a:txBody>
                  <a:tcPr/>
                </a:tc>
              </a:tr>
              <a:tr h="370840">
                <a:tc>
                  <a:txBody>
                    <a:bodyPr/>
                    <a:lstStyle/>
                    <a:p>
                      <a:r>
                        <a:rPr lang="vi-VN" b="1" dirty="0" smtClean="0">
                          <a:latin typeface="+mj-lt"/>
                        </a:rPr>
                        <a:t>prev</a:t>
                      </a:r>
                      <a:r>
                        <a:rPr lang="vi-VN" dirty="0" smtClean="0">
                          <a:latin typeface="+mj-lt"/>
                        </a:rPr>
                        <a:t>( [selector] )</a:t>
                      </a:r>
                      <a:endParaRPr lang="vi-VN" dirty="0">
                        <a:latin typeface="+mj-lt"/>
                      </a:endParaRPr>
                    </a:p>
                  </a:txBody>
                  <a:tcPr/>
                </a:tc>
                <a:tc>
                  <a:txBody>
                    <a:bodyPr/>
                    <a:lstStyle/>
                    <a:p>
                      <a:r>
                        <a:rPr lang="vi-VN" dirty="0" smtClean="0">
                          <a:latin typeface="+mj-lt"/>
                        </a:rPr>
                        <a:t>Nhận một tập hợp các phần tử chứa phần tử anh em ở trước duy nhất của mỗi phần tử trong tập hợp các phần tử đã so khớp.</a:t>
                      </a:r>
                      <a:endParaRPr lang="vi-VN" dirty="0">
                        <a:latin typeface="+mj-lt"/>
                      </a:endParaRPr>
                    </a:p>
                  </a:txBody>
                  <a:tcPr/>
                </a:tc>
              </a:tr>
            </a:tbl>
          </a:graphicData>
        </a:graphic>
      </p:graphicFrame>
    </p:spTree>
    <p:extLst>
      <p:ext uri="{BB962C8B-B14F-4D97-AF65-F5344CB8AC3E}">
        <p14:creationId xmlns:p14="http://schemas.microsoft.com/office/powerpoint/2010/main" val="3602961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28392"/>
          </a:xfrm>
        </p:spPr>
        <p:txBody>
          <a:bodyPr>
            <a:normAutofit fontScale="90000"/>
          </a:bodyPr>
          <a:lstStyle/>
          <a:p>
            <a:r>
              <a:rPr lang="en-US" dirty="0"/>
              <a:t> </a:t>
            </a:r>
            <a:r>
              <a:rPr lang="en-US" dirty="0" smtClean="0"/>
              <a:t/>
            </a:r>
            <a:br>
              <a:rPr lang="en-US" dirty="0" smtClean="0"/>
            </a:br>
            <a:r>
              <a:rPr lang="en-US" dirty="0" err="1" smtClean="0"/>
              <a:t>phương</a:t>
            </a:r>
            <a:r>
              <a:rPr lang="en-US" dirty="0" smtClean="0"/>
              <a:t> </a:t>
            </a:r>
            <a:r>
              <a:rPr lang="en-US" dirty="0" err="1"/>
              <a:t>thức</a:t>
            </a:r>
            <a:r>
              <a:rPr lang="en-US" dirty="0"/>
              <a:t> CSS </a:t>
            </a:r>
            <a:r>
              <a:rPr lang="en-US" dirty="0" err="1"/>
              <a:t>trong</a:t>
            </a:r>
            <a:r>
              <a:rPr lang="en-US" dirty="0"/>
              <a:t> </a:t>
            </a:r>
            <a:r>
              <a:rPr lang="en-US" dirty="0" err="1"/>
              <a:t>jQuery</a:t>
            </a:r>
            <a:r>
              <a:rPr lang="en-US" dirty="0"/>
              <a:t/>
            </a:r>
            <a:br>
              <a:rPr lang="en-US" dirty="0"/>
            </a:br>
            <a:endParaRPr lang="vi-VN"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251052401"/>
              </p:ext>
            </p:extLst>
          </p:nvPr>
        </p:nvGraphicFramePr>
        <p:xfrm>
          <a:off x="914400" y="1412874"/>
          <a:ext cx="10363200" cy="4416425"/>
        </p:xfrm>
        <a:graphic>
          <a:graphicData uri="http://schemas.openxmlformats.org/drawingml/2006/table">
            <a:tbl>
              <a:tblPr firstRow="1" bandRow="1">
                <a:tableStyleId>{5C22544A-7EE6-4342-B048-85BDC9FD1C3A}</a:tableStyleId>
              </a:tblPr>
              <a:tblGrid>
                <a:gridCol w="1974273"/>
                <a:gridCol w="8388927"/>
              </a:tblGrid>
              <a:tr h="433915">
                <a:tc>
                  <a: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endParaRPr lang="vi-VN" dirty="0">
                        <a:latin typeface="Times New Roman" panose="02020603050405020304" pitchFamily="18" charset="0"/>
                        <a:cs typeface="Times New Roman" panose="02020603050405020304" pitchFamily="18" charset="0"/>
                      </a:endParaRPr>
                    </a:p>
                  </a:txBody>
                  <a:tcPr/>
                </a:tc>
                <a:tc>
                  <a:txBody>
                    <a:bodyPr/>
                    <a:lstStyle/>
                    <a:p>
                      <a:r>
                        <a:rPr lang="en-US" dirty="0" err="1" smtClean="0">
                          <a:latin typeface="Times New Roman" panose="02020603050405020304" pitchFamily="18" charset="0"/>
                          <a:cs typeface="Times New Roman" panose="02020603050405020304" pitchFamily="18" charset="0"/>
                        </a:rPr>
                        <a:t>Miêu</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tả</a:t>
                      </a:r>
                      <a:endParaRPr lang="vi-VN" dirty="0">
                        <a:latin typeface="Times New Roman" panose="02020603050405020304" pitchFamily="18" charset="0"/>
                        <a:cs typeface="Times New Roman" panose="02020603050405020304" pitchFamily="18" charset="0"/>
                      </a:endParaRPr>
                    </a:p>
                  </a:txBody>
                  <a:tcPr/>
                </a:tc>
              </a:tr>
              <a:tr h="748950">
                <a:tc>
                  <a:txBody>
                    <a:bodyPr/>
                    <a:lstStyle/>
                    <a:p>
                      <a:r>
                        <a:rPr lang="vi-VN" b="1" dirty="0" smtClean="0">
                          <a:latin typeface="Times New Roman" panose="02020603050405020304" pitchFamily="18" charset="0"/>
                          <a:cs typeface="Times New Roman" panose="02020603050405020304" pitchFamily="18" charset="0"/>
                        </a:rPr>
                        <a:t>css</a:t>
                      </a:r>
                      <a:r>
                        <a:rPr lang="vi-VN" dirty="0" smtClean="0">
                          <a:latin typeface="Times New Roman" panose="02020603050405020304" pitchFamily="18" charset="0"/>
                          <a:cs typeface="Times New Roman" panose="02020603050405020304" pitchFamily="18" charset="0"/>
                        </a:rPr>
                        <a:t>( properties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Thiết lập một đối tượng key/value như là các thuộc tính style tới tất cả các phần tử đã so khớp</a:t>
                      </a:r>
                      <a:endParaRPr lang="vi-VN" dirty="0">
                        <a:latin typeface="Times New Roman" panose="02020603050405020304" pitchFamily="18" charset="0"/>
                        <a:cs typeface="Times New Roman" panose="02020603050405020304" pitchFamily="18" charset="0"/>
                      </a:endParaRPr>
                    </a:p>
                  </a:txBody>
                  <a:tcPr/>
                </a:tc>
              </a:tr>
              <a:tr h="433915">
                <a:tc>
                  <a:txBody>
                    <a:bodyPr/>
                    <a:lstStyle/>
                    <a:p>
                      <a:r>
                        <a:rPr lang="vi-VN" b="1" dirty="0" smtClean="0">
                          <a:latin typeface="Times New Roman" panose="02020603050405020304" pitchFamily="18" charset="0"/>
                          <a:cs typeface="Times New Roman" panose="02020603050405020304" pitchFamily="18" charset="0"/>
                        </a:rPr>
                        <a:t>height</a:t>
                      </a:r>
                      <a:r>
                        <a:rPr lang="vi-VN" dirty="0" smtClean="0">
                          <a:latin typeface="Times New Roman" panose="02020603050405020304" pitchFamily="18" charset="0"/>
                          <a:cs typeface="Times New Roman" panose="02020603050405020304" pitchFamily="18" charset="0"/>
                        </a:rPr>
                        <a:t>( val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Thiết lập chiều cao CSS của mỗi phần tử đã so khớp</a:t>
                      </a:r>
                      <a:endParaRPr lang="vi-VN" dirty="0">
                        <a:latin typeface="Times New Roman" panose="02020603050405020304" pitchFamily="18" charset="0"/>
                        <a:cs typeface="Times New Roman" panose="02020603050405020304" pitchFamily="18" charset="0"/>
                      </a:endParaRPr>
                    </a:p>
                  </a:txBody>
                  <a:tcPr/>
                </a:tc>
              </a:tr>
              <a:tr h="433915">
                <a:tc>
                  <a:txBody>
                    <a:bodyPr/>
                    <a:lstStyle/>
                    <a:p>
                      <a:r>
                        <a:rPr lang="vi-VN" b="1" dirty="0" smtClean="0">
                          <a:latin typeface="Times New Roman" panose="02020603050405020304" pitchFamily="18" charset="0"/>
                          <a:cs typeface="Times New Roman" panose="02020603050405020304" pitchFamily="18" charset="0"/>
                        </a:rPr>
                        <a:t>width</a:t>
                      </a:r>
                      <a:r>
                        <a:rPr lang="vi-VN" dirty="0" smtClean="0">
                          <a:latin typeface="Times New Roman" panose="02020603050405020304" pitchFamily="18" charset="0"/>
                          <a:cs typeface="Times New Roman" panose="02020603050405020304" pitchFamily="18" charset="0"/>
                        </a:rPr>
                        <a:t>( val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Thiết lập độ rộng CSS của mỗi phần tử đã so khớp</a:t>
                      </a:r>
                      <a:endParaRPr lang="vi-VN" dirty="0">
                        <a:latin typeface="Times New Roman" panose="02020603050405020304" pitchFamily="18" charset="0"/>
                        <a:cs typeface="Times New Roman" panose="02020603050405020304" pitchFamily="18" charset="0"/>
                      </a:endParaRPr>
                    </a:p>
                  </a:txBody>
                  <a:tcPr/>
                </a:tc>
              </a:tr>
              <a:tr h="748950">
                <a:tc>
                  <a:txBody>
                    <a:bodyPr/>
                    <a:lstStyle/>
                    <a:p>
                      <a:r>
                        <a:rPr lang="vi-VN" b="1" dirty="0" smtClean="0">
                          <a:latin typeface="Times New Roman" panose="02020603050405020304" pitchFamily="18" charset="0"/>
                          <a:cs typeface="Times New Roman" panose="02020603050405020304" pitchFamily="18" charset="0"/>
                        </a:rPr>
                        <a:t>innerHeight</a:t>
                      </a:r>
                      <a:r>
                        <a:rPr lang="vi-VN"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Nhận chiều cao bên trong (trừ Border và bao gồm padding) cho phần tử đã so khớp đầu tiên</a:t>
                      </a:r>
                      <a:endParaRPr lang="vi-VN" dirty="0">
                        <a:latin typeface="Times New Roman" panose="02020603050405020304" pitchFamily="18" charset="0"/>
                        <a:cs typeface="Times New Roman" panose="02020603050405020304" pitchFamily="18" charset="0"/>
                      </a:endParaRPr>
                    </a:p>
                  </a:txBody>
                  <a:tcPr/>
                </a:tc>
              </a:tr>
              <a:tr h="748950">
                <a:tc>
                  <a:txBody>
                    <a:bodyPr/>
                    <a:lstStyle/>
                    <a:p>
                      <a:r>
                        <a:rPr lang="vi-VN" b="1" dirty="0" smtClean="0">
                          <a:latin typeface="Times New Roman" panose="02020603050405020304" pitchFamily="18" charset="0"/>
                          <a:cs typeface="Times New Roman" panose="02020603050405020304" pitchFamily="18" charset="0"/>
                        </a:rPr>
                        <a:t>innerWidth</a:t>
                      </a:r>
                      <a:r>
                        <a:rPr lang="vi-VN"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txBody>
                  <a:tcPr/>
                </a:tc>
                <a:tc>
                  <a:txBody>
                    <a:bodyPr/>
                    <a:lstStyle/>
                    <a:p>
                      <a:r>
                        <a:rPr lang="vi-VN" dirty="0" smtClean="0">
                          <a:latin typeface="Times New Roman" panose="02020603050405020304" pitchFamily="18" charset="0"/>
                          <a:cs typeface="Times New Roman" panose="02020603050405020304" pitchFamily="18" charset="0"/>
                        </a:rPr>
                        <a:t>Nhận độ rộng bên trong (trừ Border và bao gồm padding) cho phần tử đã so khớp đầu tiên.</a:t>
                      </a:r>
                      <a:endParaRPr lang="vi-VN" dirty="0">
                        <a:latin typeface="Times New Roman" panose="02020603050405020304" pitchFamily="18" charset="0"/>
                        <a:cs typeface="Times New Roman" panose="02020603050405020304" pitchFamily="18" charset="0"/>
                      </a:endParaRPr>
                    </a:p>
                  </a:txBody>
                  <a:tcPr/>
                </a:tc>
              </a:tr>
              <a:tr h="433915">
                <a:tc>
                  <a:txBody>
                    <a:bodyPr/>
                    <a:lstStyle/>
                    <a:p>
                      <a:endParaRPr lang="vi-VN" dirty="0">
                        <a:latin typeface="Times New Roman" panose="02020603050405020304" pitchFamily="18" charset="0"/>
                        <a:cs typeface="Times New Roman" panose="02020603050405020304" pitchFamily="18" charset="0"/>
                      </a:endParaRPr>
                    </a:p>
                  </a:txBody>
                  <a:tcPr/>
                </a:tc>
                <a:tc>
                  <a:txBody>
                    <a:bodyPr/>
                    <a:lstStyle/>
                    <a:p>
                      <a:endParaRPr lang="vi-VN">
                        <a:latin typeface="Times New Roman" panose="02020603050405020304" pitchFamily="18" charset="0"/>
                        <a:cs typeface="Times New Roman" panose="02020603050405020304" pitchFamily="18" charset="0"/>
                      </a:endParaRPr>
                    </a:p>
                  </a:txBody>
                  <a:tcPr/>
                </a:tc>
              </a:tr>
              <a:tr h="433915">
                <a:tc>
                  <a:txBody>
                    <a:bodyPr/>
                    <a:lstStyle/>
                    <a:p>
                      <a:endParaRPr lang="vi-VN">
                        <a:latin typeface="Times New Roman" panose="02020603050405020304" pitchFamily="18" charset="0"/>
                        <a:cs typeface="Times New Roman" panose="02020603050405020304" pitchFamily="18" charset="0"/>
                      </a:endParaRPr>
                    </a:p>
                  </a:txBody>
                  <a:tcPr/>
                </a:tc>
                <a:tc>
                  <a:txBody>
                    <a:bodyPr/>
                    <a:lstStyle/>
                    <a:p>
                      <a:endParaRPr lang="vi-V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7060517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131</TotalTime>
  <Words>1119</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Tahoma</vt:lpstr>
      <vt:lpstr>Times New Roman</vt:lpstr>
      <vt:lpstr>Tw Cen MT</vt:lpstr>
      <vt:lpstr>Droplet</vt:lpstr>
      <vt:lpstr>Jquery</vt:lpstr>
      <vt:lpstr>Jquery là gì ?</vt:lpstr>
      <vt:lpstr>Jquery làm được gì ?</vt:lpstr>
      <vt:lpstr>Cách sử dụng jquery vào website</vt:lpstr>
      <vt:lpstr>Selector trong jquery</vt:lpstr>
      <vt:lpstr>sự kiện trong jQuery </vt:lpstr>
      <vt:lpstr>Thuộc tính trong jquery</vt:lpstr>
      <vt:lpstr>phương thức DOM trong jQuery </vt:lpstr>
      <vt:lpstr>  phương thức CSS trong jQuery </vt:lpstr>
      <vt:lpstr> Thao tác DOM trong jQuery </vt:lpstr>
      <vt:lpstr> Hiệu ứng trong jQuery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Thanh Trieu Nguyen</dc:creator>
  <cp:lastModifiedBy>Thanh Trieu Nguyen</cp:lastModifiedBy>
  <cp:revision>53</cp:revision>
  <dcterms:created xsi:type="dcterms:W3CDTF">2016-10-01T04:08:02Z</dcterms:created>
  <dcterms:modified xsi:type="dcterms:W3CDTF">2016-10-01T12:19:44Z</dcterms:modified>
</cp:coreProperties>
</file>