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6" r:id="rId27"/>
    <p:sldId id="287" r:id="rId28"/>
    <p:sldId id="288" r:id="rId29"/>
    <p:sldId id="289" r:id="rId30"/>
    <p:sldId id="290" r:id="rId31"/>
    <p:sldId id="291" r:id="rId32"/>
    <p:sldId id="281" r:id="rId33"/>
    <p:sldId id="282" r:id="rId34"/>
    <p:sldId id="283" r:id="rId35"/>
    <p:sldId id="284" r:id="rId36"/>
    <p:sldId id="285" r:id="rId37"/>
    <p:sldId id="292" r:id="rId38"/>
    <p:sldId id="293" r:id="rId39"/>
    <p:sldId id="29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24" autoAdjust="0"/>
    <p:restoredTop sz="96270" autoAdjust="0"/>
  </p:normalViewPr>
  <p:slideViewPr>
    <p:cSldViewPr>
      <p:cViewPr>
        <p:scale>
          <a:sx n="80" d="100"/>
          <a:sy n="80" d="100"/>
        </p:scale>
        <p:origin x="-1362" y="144"/>
      </p:cViewPr>
      <p:guideLst>
        <p:guide orient="horz" pos="2160"/>
        <p:guide pos="2880"/>
      </p:guideLst>
    </p:cSldViewPr>
  </p:slideViewPr>
  <p:outlineViewPr>
    <p:cViewPr>
      <p:scale>
        <a:sx n="33" d="100"/>
        <a:sy n="33" d="100"/>
      </p:scale>
      <p:origin x="54"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2B9606-8339-4280-AA27-B1ED20A34187}" type="datetimeFigureOut">
              <a:rPr lang="en-US" smtClean="0"/>
              <a:t>12/12/2016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59429C-8B99-4508-9BF5-AD65BD07EFFE}" type="slidenum">
              <a:rPr lang="en-US" smtClean="0"/>
              <a:t>‹#›</a:t>
            </a:fld>
            <a:endParaRPr lang="en-US"/>
          </a:p>
        </p:txBody>
      </p:sp>
    </p:spTree>
    <p:extLst>
      <p:ext uri="{BB962C8B-B14F-4D97-AF65-F5344CB8AC3E}">
        <p14:creationId xmlns:p14="http://schemas.microsoft.com/office/powerpoint/2010/main" val="504622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79F8E08-A28E-4763-9913-E7F24876C114}" type="datetimeFigureOut">
              <a:rPr lang="en-US" smtClean="0"/>
              <a:pPr/>
              <a:t>12/12/2016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CA662DA-9895-411C-88E1-3B246CF11F6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9F8E08-A28E-4763-9913-E7F24876C114}" type="datetimeFigureOut">
              <a:rPr lang="en-US" smtClean="0"/>
              <a:pPr/>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662DA-9895-411C-88E1-3B246CF11F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9F8E08-A28E-4763-9913-E7F24876C114}" type="datetimeFigureOut">
              <a:rPr lang="en-US" smtClean="0"/>
              <a:pPr/>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662DA-9895-411C-88E1-3B246CF11F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9F8E08-A28E-4763-9913-E7F24876C114}" type="datetimeFigureOut">
              <a:rPr lang="en-US" smtClean="0"/>
              <a:pPr/>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662DA-9895-411C-88E1-3B246CF11F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9F8E08-A28E-4763-9913-E7F24876C114}" type="datetimeFigureOut">
              <a:rPr lang="en-US" smtClean="0"/>
              <a:pPr/>
              <a:t>12/12/2016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A662DA-9895-411C-88E1-3B246CF11F6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9F8E08-A28E-4763-9913-E7F24876C114}" type="datetimeFigureOut">
              <a:rPr lang="en-US" smtClean="0"/>
              <a:pPr/>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662DA-9895-411C-88E1-3B246CF11F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9F8E08-A28E-4763-9913-E7F24876C114}" type="datetimeFigureOut">
              <a:rPr lang="en-US" smtClean="0"/>
              <a:pPr/>
              <a:t>12/12/2016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A662DA-9895-411C-88E1-3B246CF11F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9F8E08-A28E-4763-9913-E7F24876C114}" type="datetimeFigureOut">
              <a:rPr lang="en-US" smtClean="0"/>
              <a:pPr/>
              <a:t>12/12/2016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A662DA-9895-411C-88E1-3B246CF11F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F8E08-A28E-4763-9913-E7F24876C114}" type="datetimeFigureOut">
              <a:rPr lang="en-US" smtClean="0"/>
              <a:pPr/>
              <a:t>12/12/2016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A662DA-9895-411C-88E1-3B246CF11F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9F8E08-A28E-4763-9913-E7F24876C114}" type="datetimeFigureOut">
              <a:rPr lang="en-US" smtClean="0"/>
              <a:pPr/>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A662DA-9895-411C-88E1-3B246CF11F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9F8E08-A28E-4763-9913-E7F24876C114}" type="datetimeFigureOut">
              <a:rPr lang="en-US" smtClean="0"/>
              <a:pPr/>
              <a:t>12/12/2016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CA662DA-9895-411C-88E1-3B246CF11F6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9F8E08-A28E-4763-9913-E7F24876C114}" type="datetimeFigureOut">
              <a:rPr lang="en-US" smtClean="0"/>
              <a:pPr/>
              <a:t>12/12/2016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CA662DA-9895-411C-88E1-3B246CF11F6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php.net/manual/en/ref.var.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freetuts.net/khai-bao-bien-va-hang-so-trong-php-2.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freetuts.net/bai-04-vong-lap-trong-python-685.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7851648" cy="1219200"/>
          </a:xfrm>
        </p:spPr>
        <p:txBody>
          <a:bodyPr>
            <a:normAutofit/>
          </a:bodyPr>
          <a:lstStyle/>
          <a:p>
            <a:pPr algn="ctr"/>
            <a:r>
              <a:rPr lang="en-US" err="1" smtClean="0">
                <a:latin typeface="Times New Roman" panose="02020603050405020304" pitchFamily="18" charset="0"/>
                <a:cs typeface="Times New Roman" panose="02020603050405020304" pitchFamily="18" charset="0"/>
              </a:rPr>
              <a:t>Lập</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trình</a:t>
            </a:r>
            <a:r>
              <a:rPr lang="en-US" smtClean="0">
                <a:latin typeface="Times New Roman" panose="02020603050405020304" pitchFamily="18" charset="0"/>
                <a:cs typeface="Times New Roman" panose="02020603050405020304" pitchFamily="18" charset="0"/>
              </a:rPr>
              <a:t> PHP</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pPr algn="l"/>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88910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err="1" smtClean="0"/>
              <a:t>Các</a:t>
            </a:r>
            <a:r>
              <a:rPr lang="en-US" smtClean="0"/>
              <a:t> </a:t>
            </a:r>
            <a:r>
              <a:rPr lang="en-US" err="1" smtClean="0"/>
              <a:t>kiểu</a:t>
            </a:r>
            <a:r>
              <a:rPr lang="en-US" smtClean="0"/>
              <a:t> </a:t>
            </a:r>
            <a:r>
              <a:rPr lang="en-US" err="1" smtClean="0"/>
              <a:t>dữ</a:t>
            </a:r>
            <a:r>
              <a:rPr lang="en-US" smtClean="0"/>
              <a:t> </a:t>
            </a:r>
            <a:r>
              <a:rPr lang="en-US" err="1" smtClean="0"/>
              <a:t>liệu</a:t>
            </a:r>
            <a:r>
              <a:rPr lang="en-US" smtClean="0"/>
              <a:t> </a:t>
            </a:r>
            <a:r>
              <a:rPr lang="en-US" err="1" smtClean="0"/>
              <a:t>trong</a:t>
            </a:r>
            <a:r>
              <a:rPr lang="en-US" smtClean="0"/>
              <a:t> </a:t>
            </a:r>
            <a:r>
              <a:rPr lang="en-US" err="1" smtClean="0"/>
              <a:t>php</a:t>
            </a:r>
            <a:endParaRPr lang="en-US"/>
          </a:p>
        </p:txBody>
      </p:sp>
      <p:sp>
        <p:nvSpPr>
          <p:cNvPr id="3" name="Content Placeholder 2"/>
          <p:cNvSpPr>
            <a:spLocks noGrp="1"/>
          </p:cNvSpPr>
          <p:nvPr>
            <p:ph idx="1"/>
          </p:nvPr>
        </p:nvSpPr>
        <p:spPr/>
        <p:txBody>
          <a:bodyPr>
            <a:normAutofit fontScale="92500" lnSpcReduction="20000"/>
          </a:bodyPr>
          <a:lstStyle/>
          <a:p>
            <a:r>
              <a:rPr lang="en-US" b="1" i="1" smtClean="0"/>
              <a:t>PHP </a:t>
            </a:r>
            <a:r>
              <a:rPr lang="en-US" b="1" i="1" err="1" smtClean="0"/>
              <a:t>là</a:t>
            </a:r>
            <a:r>
              <a:rPr lang="en-US" b="1" i="1" smtClean="0"/>
              <a:t> </a:t>
            </a:r>
            <a:r>
              <a:rPr lang="en-US" b="1" i="1" err="1" smtClean="0"/>
              <a:t>ngôn</a:t>
            </a:r>
            <a:r>
              <a:rPr lang="en-US" b="1" i="1" smtClean="0"/>
              <a:t> </a:t>
            </a:r>
            <a:r>
              <a:rPr lang="en-US" b="1" i="1" err="1" smtClean="0"/>
              <a:t>ngữ</a:t>
            </a:r>
            <a:r>
              <a:rPr lang="en-US" b="1" i="1" smtClean="0"/>
              <a:t> </a:t>
            </a:r>
            <a:r>
              <a:rPr lang="en-US" b="1" i="1" err="1" smtClean="0"/>
              <a:t>ko</a:t>
            </a:r>
            <a:r>
              <a:rPr lang="en-US" b="1" i="1" smtClean="0"/>
              <a:t> </a:t>
            </a:r>
            <a:r>
              <a:rPr lang="en-US" b="1" i="1" err="1" smtClean="0"/>
              <a:t>quy</a:t>
            </a:r>
            <a:r>
              <a:rPr lang="en-US" b="1" i="1" smtClean="0"/>
              <a:t> </a:t>
            </a:r>
            <a:r>
              <a:rPr lang="en-US" b="1" i="1" err="1" smtClean="0"/>
              <a:t>định</a:t>
            </a:r>
            <a:r>
              <a:rPr lang="en-US" b="1" i="1" smtClean="0"/>
              <a:t> </a:t>
            </a:r>
            <a:r>
              <a:rPr lang="en-US" b="1" i="1" err="1" smtClean="0"/>
              <a:t>sẵn</a:t>
            </a:r>
            <a:r>
              <a:rPr lang="en-US" b="1" i="1" smtClean="0"/>
              <a:t> </a:t>
            </a:r>
            <a:r>
              <a:rPr lang="en-US" b="1" i="1" err="1" smtClean="0"/>
              <a:t>kiểu</a:t>
            </a:r>
            <a:r>
              <a:rPr lang="en-US" b="1" i="1" smtClean="0"/>
              <a:t> </a:t>
            </a:r>
            <a:r>
              <a:rPr lang="en-US" b="1" i="1" err="1" smtClean="0"/>
              <a:t>dữ</a:t>
            </a:r>
            <a:r>
              <a:rPr lang="en-US" b="1" i="1" smtClean="0"/>
              <a:t> </a:t>
            </a:r>
            <a:r>
              <a:rPr lang="en-US" b="1" i="1" err="1" smtClean="0"/>
              <a:t>liệu</a:t>
            </a:r>
            <a:r>
              <a:rPr lang="en-US" b="1" i="1" smtClean="0"/>
              <a:t> </a:t>
            </a:r>
            <a:r>
              <a:rPr lang="en-US" b="1" i="1" err="1" smtClean="0"/>
              <a:t>cho</a:t>
            </a:r>
            <a:r>
              <a:rPr lang="en-US" b="1" i="1" smtClean="0"/>
              <a:t> </a:t>
            </a:r>
            <a:r>
              <a:rPr lang="en-US" b="1" i="1" err="1" smtClean="0"/>
              <a:t>biến</a:t>
            </a:r>
            <a:r>
              <a:rPr lang="en-US" b="1" i="1" smtClean="0"/>
              <a:t> </a:t>
            </a:r>
            <a:r>
              <a:rPr lang="en-US" b="1" i="1" err="1" smtClean="0"/>
              <a:t>mà</a:t>
            </a:r>
            <a:r>
              <a:rPr lang="en-US" b="1" i="1" smtClean="0"/>
              <a:t> </a:t>
            </a:r>
            <a:r>
              <a:rPr lang="en-US" b="1" i="1" err="1" smtClean="0"/>
              <a:t>biến</a:t>
            </a:r>
            <a:r>
              <a:rPr lang="en-US" b="1" i="1" smtClean="0"/>
              <a:t> </a:t>
            </a:r>
            <a:r>
              <a:rPr lang="en-US" b="1" i="1" err="1" smtClean="0"/>
              <a:t>chỉ</a:t>
            </a:r>
            <a:r>
              <a:rPr lang="en-US" b="1" i="1" smtClean="0"/>
              <a:t> </a:t>
            </a:r>
            <a:r>
              <a:rPr lang="en-US" b="1" i="1" err="1" smtClean="0"/>
              <a:t>nhận</a:t>
            </a:r>
            <a:r>
              <a:rPr lang="en-US" b="1" i="1" smtClean="0"/>
              <a:t> </a:t>
            </a:r>
            <a:r>
              <a:rPr lang="en-US" b="1" i="1" err="1" smtClean="0"/>
              <a:t>kiểu</a:t>
            </a:r>
            <a:r>
              <a:rPr lang="en-US" b="1" i="1" smtClean="0"/>
              <a:t> </a:t>
            </a:r>
            <a:r>
              <a:rPr lang="en-US" b="1" i="1" err="1" smtClean="0"/>
              <a:t>dữ</a:t>
            </a:r>
            <a:r>
              <a:rPr lang="en-US" b="1" i="1" smtClean="0"/>
              <a:t> </a:t>
            </a:r>
            <a:r>
              <a:rPr lang="en-US" b="1" i="1" err="1" smtClean="0"/>
              <a:t>liệu</a:t>
            </a:r>
            <a:r>
              <a:rPr lang="en-US" b="1" i="1" smtClean="0"/>
              <a:t> </a:t>
            </a:r>
            <a:r>
              <a:rPr lang="en-US" b="1" i="1" err="1" smtClean="0"/>
              <a:t>khi</a:t>
            </a:r>
            <a:r>
              <a:rPr lang="en-US" b="1" i="1" smtClean="0"/>
              <a:t> </a:t>
            </a:r>
            <a:r>
              <a:rPr lang="en-US" b="1" i="1" err="1" smtClean="0"/>
              <a:t>được</a:t>
            </a:r>
            <a:r>
              <a:rPr lang="en-US" b="1" i="1" smtClean="0"/>
              <a:t> </a:t>
            </a:r>
            <a:r>
              <a:rPr lang="en-US" b="1" i="1" err="1" smtClean="0"/>
              <a:t>gán</a:t>
            </a:r>
            <a:r>
              <a:rPr lang="en-US" b="1" i="1" smtClean="0"/>
              <a:t> </a:t>
            </a:r>
            <a:r>
              <a:rPr lang="en-US" b="1" i="1" err="1" smtClean="0"/>
              <a:t>giá</a:t>
            </a:r>
            <a:r>
              <a:rPr lang="en-US" b="1" i="1" smtClean="0"/>
              <a:t> </a:t>
            </a:r>
            <a:r>
              <a:rPr lang="en-US" b="1" i="1" err="1" smtClean="0"/>
              <a:t>trị</a:t>
            </a:r>
            <a:r>
              <a:rPr lang="en-US" b="1" i="1" smtClean="0"/>
              <a:t>.</a:t>
            </a:r>
          </a:p>
          <a:p>
            <a:r>
              <a:rPr lang="vi-VN" b="1"/>
              <a:t>Trong php có </a:t>
            </a:r>
            <a:r>
              <a:rPr lang="en-US" b="1" err="1"/>
              <a:t>các</a:t>
            </a:r>
            <a:r>
              <a:rPr lang="vi-VN" b="1"/>
              <a:t> kiểu dữ liệu</a:t>
            </a:r>
            <a:r>
              <a:rPr lang="vi-VN" b="1" smtClean="0"/>
              <a:t>:</a:t>
            </a:r>
            <a:endParaRPr lang="vi-VN"/>
          </a:p>
          <a:p>
            <a:r>
              <a:rPr lang="vi-VN"/>
              <a:t>Kiểu </a:t>
            </a:r>
            <a:r>
              <a:rPr lang="vi-VN" smtClean="0"/>
              <a:t>INT</a:t>
            </a:r>
            <a:r>
              <a:rPr lang="en-US" smtClean="0"/>
              <a:t>(integer)</a:t>
            </a:r>
            <a:endParaRPr lang="vi-VN"/>
          </a:p>
          <a:p>
            <a:r>
              <a:rPr lang="vi-VN"/>
              <a:t>Kiểu Boolean</a:t>
            </a:r>
          </a:p>
          <a:p>
            <a:r>
              <a:rPr lang="vi-VN"/>
              <a:t>Kiểu Số Thực (float, double)</a:t>
            </a:r>
          </a:p>
          <a:p>
            <a:r>
              <a:rPr lang="vi-VN"/>
              <a:t>Kiểu </a:t>
            </a:r>
            <a:r>
              <a:rPr lang="vi-VN" smtClean="0"/>
              <a:t>Chuỗi</a:t>
            </a:r>
            <a:r>
              <a:rPr lang="en-US" smtClean="0"/>
              <a:t> (string)</a:t>
            </a:r>
            <a:endParaRPr lang="vi-VN"/>
          </a:p>
          <a:p>
            <a:r>
              <a:rPr lang="vi-VN"/>
              <a:t>Kiểu Mảng (array)</a:t>
            </a:r>
          </a:p>
          <a:p>
            <a:r>
              <a:rPr lang="vi-VN"/>
              <a:t>Kiểu NULL</a:t>
            </a:r>
          </a:p>
          <a:p>
            <a:r>
              <a:rPr lang="vi-VN"/>
              <a:t>Kiểu Đối Tượng (object</a:t>
            </a:r>
            <a:r>
              <a:rPr lang="vi-VN" smtClean="0"/>
              <a:t>)</a:t>
            </a:r>
            <a:r>
              <a:rPr lang="en-US" smtClean="0"/>
              <a:t>(</a:t>
            </a:r>
            <a:r>
              <a:rPr lang="en-US" err="1" smtClean="0"/>
              <a:t>lập</a:t>
            </a:r>
            <a:r>
              <a:rPr lang="en-US" smtClean="0"/>
              <a:t> </a:t>
            </a:r>
            <a:r>
              <a:rPr lang="en-US" err="1" smtClean="0"/>
              <a:t>trình</a:t>
            </a:r>
            <a:r>
              <a:rPr lang="en-US" smtClean="0"/>
              <a:t> </a:t>
            </a:r>
            <a:r>
              <a:rPr lang="en-US" err="1" smtClean="0"/>
              <a:t>hướng</a:t>
            </a:r>
            <a:r>
              <a:rPr lang="en-US" smtClean="0"/>
              <a:t> </a:t>
            </a:r>
            <a:r>
              <a:rPr lang="en-US" err="1" smtClean="0"/>
              <a:t>đối</a:t>
            </a:r>
            <a:r>
              <a:rPr lang="en-US" smtClean="0"/>
              <a:t> </a:t>
            </a:r>
            <a:r>
              <a:rPr lang="en-US" err="1" smtClean="0"/>
              <a:t>tượng</a:t>
            </a:r>
            <a:r>
              <a:rPr lang="en-US" smtClean="0"/>
              <a:t>)</a:t>
            </a:r>
          </a:p>
          <a:p>
            <a:r>
              <a:rPr lang="vi-VN">
                <a:hlinkClick r:id="rId2"/>
              </a:rPr>
              <a:t>http://</a:t>
            </a:r>
            <a:r>
              <a:rPr lang="vi-VN" smtClean="0">
                <a:hlinkClick r:id="rId2"/>
              </a:rPr>
              <a:t>php.net/manual/en/ref.var.php</a:t>
            </a:r>
            <a:r>
              <a:rPr lang="en-US" smtClean="0"/>
              <a:t> (</a:t>
            </a:r>
            <a:r>
              <a:rPr lang="en-US" err="1" smtClean="0"/>
              <a:t>các</a:t>
            </a:r>
            <a:r>
              <a:rPr lang="en-US" smtClean="0"/>
              <a:t> </a:t>
            </a:r>
            <a:r>
              <a:rPr lang="en-US" err="1" smtClean="0"/>
              <a:t>hàm</a:t>
            </a:r>
            <a:r>
              <a:rPr lang="en-US" smtClean="0"/>
              <a:t> </a:t>
            </a:r>
            <a:r>
              <a:rPr lang="en-US" err="1" smtClean="0"/>
              <a:t>xử</a:t>
            </a:r>
            <a:r>
              <a:rPr lang="en-US" smtClean="0"/>
              <a:t> </a:t>
            </a:r>
            <a:r>
              <a:rPr lang="en-US" err="1" smtClean="0"/>
              <a:t>lý</a:t>
            </a:r>
            <a:r>
              <a:rPr lang="en-US" smtClean="0"/>
              <a:t> </a:t>
            </a:r>
            <a:r>
              <a:rPr lang="en-US" err="1" smtClean="0"/>
              <a:t>về</a:t>
            </a:r>
            <a:r>
              <a:rPr lang="en-US" smtClean="0"/>
              <a:t> </a:t>
            </a:r>
            <a:r>
              <a:rPr lang="en-US" err="1" smtClean="0"/>
              <a:t>biến</a:t>
            </a:r>
            <a:r>
              <a:rPr lang="en-US" smtClean="0"/>
              <a:t>)</a:t>
            </a:r>
            <a:endParaRPr lang="vi-VN"/>
          </a:p>
          <a:p>
            <a:endParaRPr lang="en-US"/>
          </a:p>
        </p:txBody>
      </p:sp>
    </p:spTree>
    <p:extLst>
      <p:ext uri="{BB962C8B-B14F-4D97-AF65-F5344CB8AC3E}">
        <p14:creationId xmlns:p14="http://schemas.microsoft.com/office/powerpoint/2010/main" val="190699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err="1" smtClean="0"/>
              <a:t>Các</a:t>
            </a:r>
            <a:r>
              <a:rPr lang="en-US" smtClean="0"/>
              <a:t> </a:t>
            </a:r>
            <a:r>
              <a:rPr lang="en-US" err="1" smtClean="0"/>
              <a:t>hàm</a:t>
            </a:r>
            <a:r>
              <a:rPr lang="en-US" smtClean="0"/>
              <a:t> </a:t>
            </a:r>
            <a:r>
              <a:rPr lang="en-US" err="1" smtClean="0"/>
              <a:t>xử</a:t>
            </a:r>
            <a:r>
              <a:rPr lang="en-US" smtClean="0"/>
              <a:t> </a:t>
            </a:r>
            <a:r>
              <a:rPr lang="en-US" err="1" smtClean="0"/>
              <a:t>lý</a:t>
            </a:r>
            <a:r>
              <a:rPr lang="en-US" smtClean="0"/>
              <a:t> </a:t>
            </a:r>
            <a:r>
              <a:rPr lang="en-US" err="1" smtClean="0"/>
              <a:t>về</a:t>
            </a:r>
            <a:r>
              <a:rPr lang="en-US" smtClean="0"/>
              <a:t> </a:t>
            </a:r>
            <a:r>
              <a:rPr lang="en-US" err="1" smtClean="0"/>
              <a:t>biến</a:t>
            </a:r>
            <a:endParaRPr lang="en-US"/>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sz="1800" b="1" err="1"/>
              <a:t>g</a:t>
            </a:r>
            <a:r>
              <a:rPr lang="en-US" sz="1800" b="1" err="1" smtClean="0"/>
              <a:t>ettype</a:t>
            </a:r>
            <a:r>
              <a:rPr lang="en-US" sz="1800" b="1" smtClean="0"/>
              <a:t>(): </a:t>
            </a:r>
            <a:r>
              <a:rPr lang="en-US" sz="1800" err="1" smtClean="0"/>
              <a:t>trả</a:t>
            </a:r>
            <a:r>
              <a:rPr lang="en-US" sz="1800" smtClean="0"/>
              <a:t> </a:t>
            </a:r>
            <a:r>
              <a:rPr lang="en-US" sz="1800" err="1" smtClean="0"/>
              <a:t>về</a:t>
            </a:r>
            <a:r>
              <a:rPr lang="en-US" sz="1800" smtClean="0"/>
              <a:t> </a:t>
            </a:r>
            <a:r>
              <a:rPr lang="en-US" sz="1800" err="1" smtClean="0"/>
              <a:t>kiểu</a:t>
            </a:r>
            <a:r>
              <a:rPr lang="en-US" sz="1800" smtClean="0"/>
              <a:t> </a:t>
            </a:r>
            <a:r>
              <a:rPr lang="en-US" sz="1800" err="1" smtClean="0"/>
              <a:t>dữ</a:t>
            </a:r>
            <a:r>
              <a:rPr lang="en-US" sz="1800" smtClean="0"/>
              <a:t> </a:t>
            </a:r>
            <a:r>
              <a:rPr lang="en-US" sz="1800" err="1" smtClean="0"/>
              <a:t>liệu</a:t>
            </a:r>
            <a:r>
              <a:rPr lang="en-US" sz="1800" smtClean="0"/>
              <a:t> </a:t>
            </a:r>
            <a:r>
              <a:rPr lang="en-US" sz="1800" err="1" smtClean="0"/>
              <a:t>của</a:t>
            </a:r>
            <a:r>
              <a:rPr lang="en-US" sz="1800" smtClean="0"/>
              <a:t> </a:t>
            </a:r>
            <a:r>
              <a:rPr lang="en-US" sz="1800" err="1" smtClean="0"/>
              <a:t>biến</a:t>
            </a:r>
            <a:r>
              <a:rPr lang="en-US" sz="1800" smtClean="0"/>
              <a:t> .</a:t>
            </a:r>
          </a:p>
          <a:p>
            <a:r>
              <a:rPr lang="en-US" sz="1800" b="1" smtClean="0"/>
              <a:t>settype(): </a:t>
            </a:r>
            <a:r>
              <a:rPr lang="en-US" sz="1800" err="1" smtClean="0"/>
              <a:t>gán</a:t>
            </a:r>
            <a:r>
              <a:rPr lang="en-US" sz="1800" smtClean="0"/>
              <a:t> </a:t>
            </a:r>
            <a:r>
              <a:rPr lang="en-US" sz="1800" err="1" smtClean="0"/>
              <a:t>kiểu</a:t>
            </a:r>
            <a:r>
              <a:rPr lang="en-US" sz="1800" smtClean="0"/>
              <a:t> </a:t>
            </a:r>
            <a:r>
              <a:rPr lang="en-US" sz="1800" err="1" smtClean="0"/>
              <a:t>dữ</a:t>
            </a:r>
            <a:r>
              <a:rPr lang="en-US" sz="1800" smtClean="0"/>
              <a:t> </a:t>
            </a:r>
            <a:r>
              <a:rPr lang="en-US" sz="1800" err="1" smtClean="0"/>
              <a:t>liệu</a:t>
            </a:r>
            <a:r>
              <a:rPr lang="en-US" sz="1800" smtClean="0"/>
              <a:t> </a:t>
            </a:r>
            <a:r>
              <a:rPr lang="en-US" sz="1800" err="1" smtClean="0"/>
              <a:t>cho</a:t>
            </a:r>
            <a:r>
              <a:rPr lang="en-US" sz="1800" smtClean="0"/>
              <a:t> </a:t>
            </a:r>
            <a:r>
              <a:rPr lang="en-US" sz="1800" err="1" smtClean="0"/>
              <a:t>biến</a:t>
            </a:r>
            <a:r>
              <a:rPr lang="en-US" sz="1800" smtClean="0"/>
              <a:t>.</a:t>
            </a:r>
          </a:p>
          <a:p>
            <a:r>
              <a:rPr lang="en-US" sz="1800" b="1" err="1"/>
              <a:t>i</a:t>
            </a:r>
            <a:r>
              <a:rPr lang="en-US" sz="1800" b="1" err="1" smtClean="0"/>
              <a:t>ntval</a:t>
            </a:r>
            <a:r>
              <a:rPr lang="en-US" sz="1800" b="1" smtClean="0"/>
              <a:t>(): </a:t>
            </a:r>
            <a:r>
              <a:rPr lang="en-US" sz="1800" err="1" smtClean="0"/>
              <a:t>lấy</a:t>
            </a:r>
            <a:r>
              <a:rPr lang="en-US" sz="1800" smtClean="0"/>
              <a:t> </a:t>
            </a:r>
            <a:r>
              <a:rPr lang="en-US" sz="1800" err="1" smtClean="0"/>
              <a:t>giá</a:t>
            </a:r>
            <a:r>
              <a:rPr lang="en-US" sz="1800" smtClean="0"/>
              <a:t> </a:t>
            </a:r>
            <a:r>
              <a:rPr lang="en-US" sz="1800" err="1" smtClean="0"/>
              <a:t>trị</a:t>
            </a:r>
            <a:r>
              <a:rPr lang="en-US" sz="1800" smtClean="0"/>
              <a:t> </a:t>
            </a:r>
            <a:r>
              <a:rPr lang="en-US" sz="1800" err="1" smtClean="0"/>
              <a:t>số</a:t>
            </a:r>
            <a:r>
              <a:rPr lang="en-US" sz="1800" smtClean="0"/>
              <a:t> </a:t>
            </a:r>
            <a:r>
              <a:rPr lang="en-US" sz="1800" err="1" smtClean="0"/>
              <a:t>nguyên</a:t>
            </a:r>
            <a:r>
              <a:rPr lang="en-US" sz="1800" smtClean="0"/>
              <a:t> </a:t>
            </a:r>
            <a:r>
              <a:rPr lang="en-US" sz="1800" err="1" smtClean="0"/>
              <a:t>của</a:t>
            </a:r>
            <a:r>
              <a:rPr lang="en-US" sz="1800" smtClean="0"/>
              <a:t> </a:t>
            </a:r>
            <a:r>
              <a:rPr lang="en-US" sz="1800" err="1" smtClean="0"/>
              <a:t>một</a:t>
            </a:r>
            <a:r>
              <a:rPr lang="en-US" sz="1800" smtClean="0"/>
              <a:t> </a:t>
            </a:r>
            <a:r>
              <a:rPr lang="en-US" sz="1800" err="1" smtClean="0"/>
              <a:t>biến</a:t>
            </a:r>
            <a:r>
              <a:rPr lang="en-US" sz="1800" smtClean="0"/>
              <a:t>.</a:t>
            </a:r>
          </a:p>
          <a:p>
            <a:r>
              <a:rPr lang="en-US" sz="1800" b="1" err="1" smtClean="0"/>
              <a:t>floatval</a:t>
            </a:r>
            <a:r>
              <a:rPr lang="en-US" sz="1800" b="1" smtClean="0"/>
              <a:t>() </a:t>
            </a:r>
            <a:r>
              <a:rPr lang="en-US" sz="1800" smtClean="0"/>
              <a:t>: </a:t>
            </a:r>
            <a:r>
              <a:rPr lang="en-US" sz="1800" err="1" smtClean="0"/>
              <a:t>lấy</a:t>
            </a:r>
            <a:r>
              <a:rPr lang="en-US" sz="1800" smtClean="0"/>
              <a:t> </a:t>
            </a:r>
            <a:r>
              <a:rPr lang="en-US" sz="1800" err="1" smtClean="0"/>
              <a:t>giá</a:t>
            </a:r>
            <a:r>
              <a:rPr lang="en-US" sz="1800" smtClean="0"/>
              <a:t> </a:t>
            </a:r>
            <a:r>
              <a:rPr lang="en-US" sz="1800" err="1" smtClean="0"/>
              <a:t>trị</a:t>
            </a:r>
            <a:r>
              <a:rPr lang="en-US" sz="1800" smtClean="0"/>
              <a:t> float </a:t>
            </a:r>
            <a:r>
              <a:rPr lang="en-US" sz="1800" err="1" smtClean="0"/>
              <a:t>của</a:t>
            </a:r>
            <a:r>
              <a:rPr lang="en-US" sz="1800" smtClean="0"/>
              <a:t> </a:t>
            </a:r>
            <a:r>
              <a:rPr lang="en-US" sz="1800" err="1" smtClean="0"/>
              <a:t>một</a:t>
            </a:r>
            <a:r>
              <a:rPr lang="en-US" sz="1800" smtClean="0"/>
              <a:t> </a:t>
            </a:r>
            <a:r>
              <a:rPr lang="en-US" sz="1800" err="1" smtClean="0"/>
              <a:t>biến</a:t>
            </a:r>
            <a:r>
              <a:rPr lang="en-US" sz="1800" smtClean="0"/>
              <a:t>.</a:t>
            </a:r>
          </a:p>
          <a:p>
            <a:pPr lvl="2"/>
            <a:r>
              <a:rPr lang="en-US" sz="1300" smtClean="0"/>
              <a:t>Ex: $num=“12.22a” $num=12.22</a:t>
            </a:r>
          </a:p>
          <a:p>
            <a:pPr lvl="3"/>
            <a:r>
              <a:rPr lang="en-US" sz="1200" smtClean="0"/>
              <a:t>$num=“a12,22” $num=0  // không phải là số</a:t>
            </a:r>
          </a:p>
          <a:p>
            <a:r>
              <a:rPr lang="en-US" sz="1800" b="1" err="1"/>
              <a:t>s</a:t>
            </a:r>
            <a:r>
              <a:rPr lang="en-US" sz="1800" b="1" err="1" smtClean="0"/>
              <a:t>trval</a:t>
            </a:r>
            <a:r>
              <a:rPr lang="en-US" sz="1800" b="1" smtClean="0"/>
              <a:t>(): </a:t>
            </a:r>
            <a:r>
              <a:rPr lang="en-US" sz="1800" err="1" smtClean="0"/>
              <a:t>lấy</a:t>
            </a:r>
            <a:r>
              <a:rPr lang="en-US" sz="1800" smtClean="0"/>
              <a:t> </a:t>
            </a:r>
            <a:r>
              <a:rPr lang="en-US" sz="1800" err="1" smtClean="0"/>
              <a:t>giá</a:t>
            </a:r>
            <a:r>
              <a:rPr lang="en-US" sz="1800" smtClean="0"/>
              <a:t> </a:t>
            </a:r>
            <a:r>
              <a:rPr lang="en-US" sz="1800" err="1" smtClean="0"/>
              <a:t>trị</a:t>
            </a:r>
            <a:r>
              <a:rPr lang="en-US" sz="1800" smtClean="0"/>
              <a:t> </a:t>
            </a:r>
            <a:r>
              <a:rPr lang="en-US" sz="1800" err="1" smtClean="0"/>
              <a:t>kiểu</a:t>
            </a:r>
            <a:r>
              <a:rPr lang="en-US" sz="1800" smtClean="0"/>
              <a:t> </a:t>
            </a:r>
            <a:r>
              <a:rPr lang="en-US" sz="1800" err="1" smtClean="0"/>
              <a:t>chuỗi</a:t>
            </a:r>
            <a:r>
              <a:rPr lang="en-US" sz="1800" smtClean="0"/>
              <a:t> </a:t>
            </a:r>
            <a:r>
              <a:rPr lang="en-US" sz="1800" err="1" smtClean="0"/>
              <a:t>của</a:t>
            </a:r>
            <a:r>
              <a:rPr lang="en-US" sz="1800" smtClean="0"/>
              <a:t> </a:t>
            </a:r>
            <a:r>
              <a:rPr lang="en-US" sz="1800" err="1" smtClean="0"/>
              <a:t>một</a:t>
            </a:r>
            <a:r>
              <a:rPr lang="en-US" sz="1800" smtClean="0"/>
              <a:t> </a:t>
            </a:r>
            <a:r>
              <a:rPr lang="en-US" sz="1800" err="1" smtClean="0"/>
              <a:t>biến</a:t>
            </a:r>
            <a:r>
              <a:rPr lang="en-US" sz="1800" smtClean="0"/>
              <a:t>.</a:t>
            </a:r>
          </a:p>
          <a:p>
            <a:r>
              <a:rPr lang="en-US" sz="1800" b="1"/>
              <a:t>e</a:t>
            </a:r>
            <a:r>
              <a:rPr lang="en-US" sz="1800" b="1" smtClean="0"/>
              <a:t>mpty(): </a:t>
            </a:r>
            <a:r>
              <a:rPr lang="en-US" sz="1800" err="1" smtClean="0"/>
              <a:t>kiểm</a:t>
            </a:r>
            <a:r>
              <a:rPr lang="en-US" sz="1800" smtClean="0"/>
              <a:t> </a:t>
            </a:r>
            <a:r>
              <a:rPr lang="en-US" sz="1800" err="1" smtClean="0"/>
              <a:t>tra</a:t>
            </a:r>
            <a:r>
              <a:rPr lang="en-US" sz="1800" smtClean="0"/>
              <a:t> </a:t>
            </a:r>
            <a:r>
              <a:rPr lang="en-US" sz="1800" err="1" smtClean="0"/>
              <a:t>xem</a:t>
            </a:r>
            <a:r>
              <a:rPr lang="en-US" sz="1800" smtClean="0"/>
              <a:t> </a:t>
            </a:r>
            <a:r>
              <a:rPr lang="en-US" sz="1800" err="1" smtClean="0"/>
              <a:t>biến</a:t>
            </a:r>
            <a:r>
              <a:rPr lang="en-US" sz="1800" smtClean="0"/>
              <a:t> </a:t>
            </a:r>
            <a:r>
              <a:rPr lang="en-US" sz="1800" err="1" smtClean="0"/>
              <a:t>đó</a:t>
            </a:r>
            <a:r>
              <a:rPr lang="en-US" sz="1800" smtClean="0"/>
              <a:t> </a:t>
            </a:r>
            <a:r>
              <a:rPr lang="en-US" sz="1800" err="1" smtClean="0"/>
              <a:t>có</a:t>
            </a:r>
            <a:r>
              <a:rPr lang="en-US" sz="1800" smtClean="0"/>
              <a:t> </a:t>
            </a:r>
            <a:r>
              <a:rPr lang="en-US" sz="1800" err="1" smtClean="0"/>
              <a:t>rỗng</a:t>
            </a:r>
            <a:r>
              <a:rPr lang="en-US" sz="1800" smtClean="0"/>
              <a:t> </a:t>
            </a:r>
            <a:r>
              <a:rPr lang="en-US" sz="1800" err="1" smtClean="0"/>
              <a:t>không</a:t>
            </a:r>
            <a:r>
              <a:rPr lang="en-US" sz="1800" smtClean="0"/>
              <a:t> ,số 0 cũng là rỗng?</a:t>
            </a:r>
          </a:p>
          <a:p>
            <a:r>
              <a:rPr lang="en-US" sz="1800" b="1" err="1"/>
              <a:t>i</a:t>
            </a:r>
            <a:r>
              <a:rPr lang="en-US" sz="1800" b="1" err="1" smtClean="0"/>
              <a:t>sset</a:t>
            </a:r>
            <a:r>
              <a:rPr lang="en-US" sz="1800" b="1" smtClean="0"/>
              <a:t>(): </a:t>
            </a:r>
            <a:r>
              <a:rPr lang="vi-VN" sz="1800"/>
              <a:t>Xác định </a:t>
            </a:r>
            <a:r>
              <a:rPr lang="en-US" sz="1800" err="1" smtClean="0"/>
              <a:t>sự</a:t>
            </a:r>
            <a:r>
              <a:rPr lang="en-US" sz="1800" smtClean="0"/>
              <a:t> </a:t>
            </a:r>
            <a:r>
              <a:rPr lang="en-US" sz="1800" err="1" smtClean="0"/>
              <a:t>tồn</a:t>
            </a:r>
            <a:r>
              <a:rPr lang="en-US" sz="1800" smtClean="0"/>
              <a:t> </a:t>
            </a:r>
            <a:r>
              <a:rPr lang="en-US" sz="1800" err="1" smtClean="0"/>
              <a:t>tại</a:t>
            </a:r>
            <a:r>
              <a:rPr lang="en-US" sz="1800" smtClean="0"/>
              <a:t> </a:t>
            </a:r>
            <a:r>
              <a:rPr lang="en-US" sz="1800" err="1" smtClean="0"/>
              <a:t>của</a:t>
            </a:r>
            <a:r>
              <a:rPr lang="vi-VN" sz="1800" smtClean="0"/>
              <a:t> </a:t>
            </a:r>
            <a:r>
              <a:rPr lang="vi-VN" sz="1800"/>
              <a:t>biến </a:t>
            </a:r>
            <a:r>
              <a:rPr lang="vi-VN" sz="1800" smtClean="0"/>
              <a:t>và </a:t>
            </a:r>
            <a:r>
              <a:rPr lang="vi-VN" sz="1800"/>
              <a:t>không phải là </a:t>
            </a:r>
            <a:r>
              <a:rPr lang="vi-VN" sz="1800" smtClean="0"/>
              <a:t>NULL</a:t>
            </a:r>
            <a:endParaRPr lang="en-US" sz="1800" smtClean="0"/>
          </a:p>
          <a:p>
            <a:r>
              <a:rPr lang="en-US" sz="1800" b="1" err="1" smtClean="0"/>
              <a:t>is_numberic</a:t>
            </a:r>
            <a:r>
              <a:rPr lang="en-US" sz="1800" b="1" smtClean="0"/>
              <a:t>(): </a:t>
            </a:r>
            <a:r>
              <a:rPr lang="en-US" sz="1800" err="1" smtClean="0"/>
              <a:t>kiểm</a:t>
            </a:r>
            <a:r>
              <a:rPr lang="en-US" sz="1800" smtClean="0"/>
              <a:t> </a:t>
            </a:r>
            <a:r>
              <a:rPr lang="en-US" sz="1800" err="1" smtClean="0"/>
              <a:t>tra</a:t>
            </a:r>
            <a:r>
              <a:rPr lang="en-US" sz="1800" smtClean="0"/>
              <a:t> </a:t>
            </a:r>
            <a:r>
              <a:rPr lang="en-US" sz="1800" err="1" smtClean="0"/>
              <a:t>số</a:t>
            </a:r>
            <a:r>
              <a:rPr lang="en-US" sz="1800" smtClean="0"/>
              <a:t> </a:t>
            </a:r>
            <a:r>
              <a:rPr lang="en-US" sz="1800" err="1" smtClean="0"/>
              <a:t>đó</a:t>
            </a:r>
            <a:r>
              <a:rPr lang="en-US" sz="1800" smtClean="0"/>
              <a:t> </a:t>
            </a:r>
            <a:r>
              <a:rPr lang="en-US" sz="1800" err="1" smtClean="0"/>
              <a:t>có</a:t>
            </a:r>
            <a:r>
              <a:rPr lang="en-US" sz="1800" smtClean="0"/>
              <a:t> </a:t>
            </a:r>
            <a:r>
              <a:rPr lang="en-US" sz="1800" err="1" smtClean="0"/>
              <a:t>phải</a:t>
            </a:r>
            <a:r>
              <a:rPr lang="en-US" sz="1800" smtClean="0"/>
              <a:t> </a:t>
            </a:r>
            <a:r>
              <a:rPr lang="en-US" sz="1800" err="1" smtClean="0"/>
              <a:t>số</a:t>
            </a:r>
            <a:r>
              <a:rPr lang="en-US" sz="1800" smtClean="0"/>
              <a:t> hay </a:t>
            </a:r>
            <a:r>
              <a:rPr lang="en-US" sz="1800" err="1" smtClean="0"/>
              <a:t>một</a:t>
            </a:r>
            <a:r>
              <a:rPr lang="en-US" sz="1800" smtClean="0"/>
              <a:t> “</a:t>
            </a:r>
            <a:r>
              <a:rPr lang="en-US" sz="1800" err="1" smtClean="0"/>
              <a:t>chuỗi</a:t>
            </a:r>
            <a:r>
              <a:rPr lang="en-US" sz="1800" smtClean="0"/>
              <a:t> </a:t>
            </a:r>
            <a:r>
              <a:rPr lang="en-US" sz="1800" err="1" smtClean="0"/>
              <a:t>số</a:t>
            </a:r>
            <a:r>
              <a:rPr lang="en-US" sz="1800" smtClean="0"/>
              <a:t>” ?</a:t>
            </a:r>
          </a:p>
          <a:p>
            <a:r>
              <a:rPr lang="en-US" sz="1800" b="1" err="1" smtClean="0"/>
              <a:t>is_int</a:t>
            </a:r>
            <a:r>
              <a:rPr lang="en-US" sz="1800" b="1" smtClean="0"/>
              <a:t>() </a:t>
            </a:r>
            <a:r>
              <a:rPr lang="en-US" sz="1800" err="1" smtClean="0"/>
              <a:t>và</a:t>
            </a:r>
            <a:r>
              <a:rPr lang="en-US" sz="1800" smtClean="0"/>
              <a:t> </a:t>
            </a:r>
            <a:r>
              <a:rPr lang="en-US" sz="1800" err="1" smtClean="0"/>
              <a:t>is_integer</a:t>
            </a:r>
            <a:r>
              <a:rPr lang="en-US" sz="1800" smtClean="0"/>
              <a:t>() </a:t>
            </a:r>
            <a:r>
              <a:rPr lang="en-US" sz="1800" err="1" smtClean="0"/>
              <a:t>và</a:t>
            </a:r>
            <a:r>
              <a:rPr lang="en-US" sz="1800" smtClean="0"/>
              <a:t> </a:t>
            </a:r>
            <a:r>
              <a:rPr lang="en-US" sz="1800" err="1" smtClean="0"/>
              <a:t>is_long</a:t>
            </a:r>
            <a:r>
              <a:rPr lang="en-US" sz="1800" smtClean="0"/>
              <a:t>() : </a:t>
            </a:r>
            <a:r>
              <a:rPr lang="en-US" sz="1800" err="1" smtClean="0"/>
              <a:t>kiểm</a:t>
            </a:r>
            <a:r>
              <a:rPr lang="en-US" sz="1800" smtClean="0"/>
              <a:t> </a:t>
            </a:r>
            <a:r>
              <a:rPr lang="en-US" sz="1800" err="1" smtClean="0"/>
              <a:t>tra</a:t>
            </a:r>
            <a:r>
              <a:rPr lang="en-US" sz="1800" smtClean="0"/>
              <a:t> </a:t>
            </a:r>
            <a:r>
              <a:rPr lang="en-US" sz="1800" err="1" smtClean="0"/>
              <a:t>số</a:t>
            </a:r>
            <a:r>
              <a:rPr lang="en-US" sz="1800" smtClean="0"/>
              <a:t> </a:t>
            </a:r>
            <a:r>
              <a:rPr lang="en-US" sz="1800" err="1" smtClean="0"/>
              <a:t>đó</a:t>
            </a:r>
            <a:r>
              <a:rPr lang="en-US" sz="1800" smtClean="0"/>
              <a:t> </a:t>
            </a:r>
            <a:r>
              <a:rPr lang="en-US" sz="1800" err="1" smtClean="0"/>
              <a:t>là</a:t>
            </a:r>
            <a:r>
              <a:rPr lang="en-US" sz="1800" smtClean="0"/>
              <a:t> </a:t>
            </a:r>
            <a:r>
              <a:rPr lang="en-US" sz="1800" err="1" smtClean="0"/>
              <a:t>số</a:t>
            </a:r>
            <a:r>
              <a:rPr lang="en-US" sz="1800" smtClean="0"/>
              <a:t> </a:t>
            </a:r>
            <a:r>
              <a:rPr lang="en-US" sz="1800" err="1" smtClean="0"/>
              <a:t>nguyên</a:t>
            </a:r>
            <a:r>
              <a:rPr lang="en-US" sz="1800" smtClean="0"/>
              <a:t> hay </a:t>
            </a:r>
            <a:r>
              <a:rPr lang="en-US" sz="1800" err="1" smtClean="0"/>
              <a:t>ko</a:t>
            </a:r>
            <a:r>
              <a:rPr lang="en-US" sz="1800" smtClean="0"/>
              <a:t> ? (</a:t>
            </a:r>
            <a:r>
              <a:rPr lang="en-US" sz="1800" err="1" smtClean="0"/>
              <a:t>ko</a:t>
            </a:r>
            <a:r>
              <a:rPr lang="en-US" sz="1800" smtClean="0"/>
              <a:t> </a:t>
            </a:r>
            <a:r>
              <a:rPr lang="en-US" sz="1800" err="1" smtClean="0"/>
              <a:t>chấp</a:t>
            </a:r>
            <a:r>
              <a:rPr lang="en-US" sz="1800" smtClean="0"/>
              <a:t> </a:t>
            </a:r>
            <a:r>
              <a:rPr lang="en-US" sz="1800" err="1" smtClean="0"/>
              <a:t>nhận</a:t>
            </a:r>
            <a:r>
              <a:rPr lang="en-US" sz="1800" smtClean="0"/>
              <a:t> “</a:t>
            </a:r>
            <a:r>
              <a:rPr lang="en-US" sz="1800" err="1" smtClean="0"/>
              <a:t>chuối</a:t>
            </a:r>
            <a:r>
              <a:rPr lang="en-US" sz="1800" smtClean="0"/>
              <a:t> </a:t>
            </a:r>
            <a:r>
              <a:rPr lang="en-US" sz="1800" err="1" smtClean="0"/>
              <a:t>số</a:t>
            </a:r>
            <a:r>
              <a:rPr lang="en-US" sz="1800" smtClean="0"/>
              <a:t>”)</a:t>
            </a:r>
          </a:p>
          <a:p>
            <a:r>
              <a:rPr lang="en-US" sz="1800" b="1" err="1"/>
              <a:t>i</a:t>
            </a:r>
            <a:r>
              <a:rPr lang="en-US" sz="1800" b="1" err="1" smtClean="0"/>
              <a:t>s_float</a:t>
            </a:r>
            <a:r>
              <a:rPr lang="en-US" sz="1800" b="1" smtClean="0"/>
              <a:t>(): </a:t>
            </a:r>
            <a:r>
              <a:rPr lang="en-US" sz="1800" err="1" smtClean="0"/>
              <a:t>Kiểm</a:t>
            </a:r>
            <a:r>
              <a:rPr lang="en-US" sz="1800" smtClean="0"/>
              <a:t> </a:t>
            </a:r>
            <a:r>
              <a:rPr lang="en-US" sz="1800" err="1" smtClean="0"/>
              <a:t>tra</a:t>
            </a:r>
            <a:r>
              <a:rPr lang="en-US" sz="1800" smtClean="0"/>
              <a:t> </a:t>
            </a:r>
            <a:r>
              <a:rPr lang="en-US" sz="1800" err="1" smtClean="0"/>
              <a:t>xem</a:t>
            </a:r>
            <a:r>
              <a:rPr lang="en-US" sz="1800" smtClean="0"/>
              <a:t> </a:t>
            </a:r>
            <a:r>
              <a:rPr lang="en-US" sz="1800" err="1" smtClean="0"/>
              <a:t>có</a:t>
            </a:r>
            <a:r>
              <a:rPr lang="en-US" sz="1800" smtClean="0"/>
              <a:t> </a:t>
            </a:r>
            <a:r>
              <a:rPr lang="en-US" sz="1800" err="1" smtClean="0"/>
              <a:t>phải</a:t>
            </a:r>
            <a:r>
              <a:rPr lang="en-US" sz="1800" smtClean="0"/>
              <a:t> </a:t>
            </a:r>
            <a:r>
              <a:rPr lang="en-US" sz="1800" err="1" smtClean="0"/>
              <a:t>số</a:t>
            </a:r>
            <a:r>
              <a:rPr lang="en-US" sz="1800" smtClean="0"/>
              <a:t> </a:t>
            </a:r>
            <a:r>
              <a:rPr lang="en-US" sz="1800" err="1" smtClean="0"/>
              <a:t>thực</a:t>
            </a:r>
            <a:r>
              <a:rPr lang="en-US" sz="1800" smtClean="0"/>
              <a:t> hay </a:t>
            </a:r>
            <a:r>
              <a:rPr lang="en-US" sz="1800" err="1" smtClean="0"/>
              <a:t>ko</a:t>
            </a:r>
            <a:r>
              <a:rPr lang="en-US" sz="1800"/>
              <a:t>? (ko chấp nhận “chuối số</a:t>
            </a:r>
            <a:r>
              <a:rPr lang="en-US" sz="1800" smtClean="0"/>
              <a:t>”)</a:t>
            </a:r>
          </a:p>
          <a:p>
            <a:r>
              <a:rPr lang="en-US" sz="1800" b="1" err="1"/>
              <a:t>i</a:t>
            </a:r>
            <a:r>
              <a:rPr lang="en-US" sz="1800" b="1" err="1" smtClean="0"/>
              <a:t>s_array</a:t>
            </a:r>
            <a:r>
              <a:rPr lang="en-US" sz="1800" b="1" smtClean="0"/>
              <a:t>(): </a:t>
            </a:r>
            <a:r>
              <a:rPr lang="en-US" sz="1800" err="1" smtClean="0"/>
              <a:t>kiểm</a:t>
            </a:r>
            <a:r>
              <a:rPr lang="en-US" sz="1800" smtClean="0"/>
              <a:t> </a:t>
            </a:r>
            <a:r>
              <a:rPr lang="en-US" sz="1800" err="1" smtClean="0"/>
              <a:t>tra</a:t>
            </a:r>
            <a:r>
              <a:rPr lang="en-US" sz="1800" smtClean="0"/>
              <a:t> </a:t>
            </a:r>
            <a:r>
              <a:rPr lang="en-US" sz="1800" err="1" smtClean="0"/>
              <a:t>xem</a:t>
            </a:r>
            <a:r>
              <a:rPr lang="en-US" sz="1800" smtClean="0"/>
              <a:t> </a:t>
            </a:r>
            <a:r>
              <a:rPr lang="en-US" sz="1800" err="1" smtClean="0"/>
              <a:t>biến</a:t>
            </a:r>
            <a:r>
              <a:rPr lang="en-US" sz="1800" smtClean="0"/>
              <a:t> </a:t>
            </a:r>
            <a:r>
              <a:rPr lang="en-US" sz="1800" err="1" smtClean="0"/>
              <a:t>đó</a:t>
            </a:r>
            <a:r>
              <a:rPr lang="en-US" sz="1800" smtClean="0"/>
              <a:t> </a:t>
            </a:r>
            <a:r>
              <a:rPr lang="en-US" sz="1800" err="1" smtClean="0"/>
              <a:t>có</a:t>
            </a:r>
            <a:r>
              <a:rPr lang="en-US" sz="1800" smtClean="0"/>
              <a:t> </a:t>
            </a:r>
            <a:r>
              <a:rPr lang="en-US" sz="1800" err="1" smtClean="0"/>
              <a:t>phải</a:t>
            </a:r>
            <a:r>
              <a:rPr lang="en-US" sz="1800" smtClean="0"/>
              <a:t> </a:t>
            </a:r>
            <a:r>
              <a:rPr lang="en-US" sz="1800" err="1" smtClean="0"/>
              <a:t>là</a:t>
            </a:r>
            <a:r>
              <a:rPr lang="en-US" sz="1800" smtClean="0"/>
              <a:t> </a:t>
            </a:r>
            <a:r>
              <a:rPr lang="en-US" sz="1800" err="1" smtClean="0"/>
              <a:t>mảng</a:t>
            </a:r>
            <a:r>
              <a:rPr lang="en-US" sz="1800" smtClean="0"/>
              <a:t> hay </a:t>
            </a:r>
            <a:r>
              <a:rPr lang="en-US" sz="1800" err="1" smtClean="0"/>
              <a:t>không</a:t>
            </a:r>
            <a:r>
              <a:rPr lang="en-US" sz="1800" smtClean="0"/>
              <a:t> ?</a:t>
            </a:r>
          </a:p>
          <a:p>
            <a:r>
              <a:rPr lang="en-US" sz="1800" b="1" err="1"/>
              <a:t>i</a:t>
            </a:r>
            <a:r>
              <a:rPr lang="en-US" sz="1800" b="1" err="1" smtClean="0"/>
              <a:t>s_string</a:t>
            </a:r>
            <a:r>
              <a:rPr lang="en-US" sz="1800" b="1" smtClean="0"/>
              <a:t>(): </a:t>
            </a:r>
            <a:r>
              <a:rPr lang="en-US" sz="1800" err="1" smtClean="0"/>
              <a:t>kiểm</a:t>
            </a:r>
            <a:r>
              <a:rPr lang="en-US" sz="1800" smtClean="0"/>
              <a:t> </a:t>
            </a:r>
            <a:r>
              <a:rPr lang="en-US" sz="1800" err="1" smtClean="0"/>
              <a:t>tra</a:t>
            </a:r>
            <a:r>
              <a:rPr lang="en-US" sz="1800" smtClean="0"/>
              <a:t>  </a:t>
            </a:r>
            <a:r>
              <a:rPr lang="en-US" sz="1800" err="1" smtClean="0"/>
              <a:t>xem</a:t>
            </a:r>
            <a:r>
              <a:rPr lang="en-US" sz="1800" smtClean="0"/>
              <a:t> </a:t>
            </a:r>
            <a:r>
              <a:rPr lang="en-US" sz="1800" err="1" smtClean="0"/>
              <a:t>biến</a:t>
            </a:r>
            <a:r>
              <a:rPr lang="en-US" sz="1800" smtClean="0"/>
              <a:t> </a:t>
            </a:r>
            <a:r>
              <a:rPr lang="en-US" sz="1800" err="1" smtClean="0"/>
              <a:t>đó</a:t>
            </a:r>
            <a:r>
              <a:rPr lang="en-US" sz="1800" smtClean="0"/>
              <a:t> </a:t>
            </a:r>
            <a:r>
              <a:rPr lang="en-US" sz="1800" err="1" smtClean="0"/>
              <a:t>có</a:t>
            </a:r>
            <a:r>
              <a:rPr lang="en-US" sz="1800" smtClean="0"/>
              <a:t> </a:t>
            </a:r>
            <a:r>
              <a:rPr lang="en-US" sz="1800" err="1" smtClean="0"/>
              <a:t>phải</a:t>
            </a:r>
            <a:r>
              <a:rPr lang="en-US" sz="1800" smtClean="0"/>
              <a:t> </a:t>
            </a:r>
            <a:r>
              <a:rPr lang="en-US" sz="1800" err="1" smtClean="0"/>
              <a:t>kiểu</a:t>
            </a:r>
            <a:r>
              <a:rPr lang="en-US" sz="1800" smtClean="0"/>
              <a:t> </a:t>
            </a:r>
            <a:r>
              <a:rPr lang="en-US" sz="1800" err="1" smtClean="0"/>
              <a:t>chuỗi</a:t>
            </a:r>
            <a:r>
              <a:rPr lang="en-US" sz="1800" smtClean="0"/>
              <a:t> hay </a:t>
            </a:r>
            <a:r>
              <a:rPr lang="en-US" sz="1800" err="1" smtClean="0"/>
              <a:t>ko</a:t>
            </a:r>
            <a:r>
              <a:rPr lang="en-US" sz="1800" smtClean="0"/>
              <a:t>?</a:t>
            </a:r>
          </a:p>
          <a:p>
            <a:r>
              <a:rPr lang="en-US" sz="1800" b="1" err="1" smtClean="0"/>
              <a:t>is_null</a:t>
            </a:r>
            <a:r>
              <a:rPr lang="en-US" sz="1800" b="1" smtClean="0"/>
              <a:t>(): </a:t>
            </a:r>
            <a:r>
              <a:rPr lang="en-US" sz="1800" err="1" smtClean="0"/>
              <a:t>kiểm</a:t>
            </a:r>
            <a:r>
              <a:rPr lang="en-US" sz="1800" smtClean="0"/>
              <a:t> </a:t>
            </a:r>
            <a:r>
              <a:rPr lang="en-US" sz="1800" err="1" smtClean="0"/>
              <a:t>tra</a:t>
            </a:r>
            <a:r>
              <a:rPr lang="en-US" sz="1800" smtClean="0"/>
              <a:t> </a:t>
            </a:r>
            <a:r>
              <a:rPr lang="en-US" sz="1800" err="1" smtClean="0"/>
              <a:t>xem</a:t>
            </a:r>
            <a:r>
              <a:rPr lang="en-US" sz="1800" smtClean="0"/>
              <a:t> </a:t>
            </a:r>
            <a:r>
              <a:rPr lang="en-US" sz="1800" err="1" smtClean="0"/>
              <a:t>biến</a:t>
            </a:r>
            <a:r>
              <a:rPr lang="en-US" sz="1800" smtClean="0"/>
              <a:t> </a:t>
            </a:r>
            <a:r>
              <a:rPr lang="en-US" sz="1800" err="1" smtClean="0"/>
              <a:t>đó</a:t>
            </a:r>
            <a:r>
              <a:rPr lang="en-US" sz="1800" smtClean="0"/>
              <a:t> </a:t>
            </a:r>
            <a:r>
              <a:rPr lang="en-US" sz="1800" err="1" smtClean="0"/>
              <a:t>có</a:t>
            </a:r>
            <a:r>
              <a:rPr lang="en-US" sz="1800" smtClean="0"/>
              <a:t> null hay </a:t>
            </a:r>
            <a:r>
              <a:rPr lang="en-US" sz="1800" err="1" smtClean="0"/>
              <a:t>ko</a:t>
            </a:r>
            <a:r>
              <a:rPr lang="en-US" sz="1800" smtClean="0"/>
              <a:t>?</a:t>
            </a:r>
          </a:p>
          <a:p>
            <a:r>
              <a:rPr lang="en-US" sz="1800" smtClean="0">
                <a:sym typeface="Wingdings" panose="05000000000000000000" pitchFamily="2" charset="2"/>
              </a:rPr>
              <a:t> CÁC HÀM NÀY ĐỀU TRẢ VỀ GIÁ TRỊ TRUE / FALSE</a:t>
            </a:r>
            <a:endParaRPr lang="en-US" sz="1800" smtClean="0"/>
          </a:p>
          <a:p>
            <a:endParaRPr lang="en-US" sz="1800" smtClean="0"/>
          </a:p>
          <a:p>
            <a:endParaRPr lang="en-US" sz="1800"/>
          </a:p>
        </p:txBody>
      </p:sp>
    </p:spTree>
    <p:extLst>
      <p:ext uri="{BB962C8B-B14F-4D97-AF65-F5344CB8AC3E}">
        <p14:creationId xmlns:p14="http://schemas.microsoft.com/office/powerpoint/2010/main" val="1539008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81000"/>
            <a:ext cx="8229600" cy="591312"/>
          </a:xfrm>
        </p:spPr>
        <p:txBody>
          <a:bodyPr>
            <a:normAutofit fontScale="90000"/>
          </a:bodyPr>
          <a:lstStyle/>
          <a:p>
            <a:pPr algn="ctr"/>
            <a:r>
              <a:rPr lang="en-US" b="1" err="1"/>
              <a:t>Toán</a:t>
            </a:r>
            <a:r>
              <a:rPr lang="en-US" b="1"/>
              <a:t> </a:t>
            </a:r>
            <a:r>
              <a:rPr lang="en-US" b="1" err="1"/>
              <a:t>tử</a:t>
            </a:r>
            <a:r>
              <a:rPr lang="en-US" b="1"/>
              <a:t> </a:t>
            </a:r>
            <a:r>
              <a:rPr lang="en-US" b="1" err="1"/>
              <a:t>và</a:t>
            </a:r>
            <a:r>
              <a:rPr lang="en-US" b="1"/>
              <a:t> </a:t>
            </a:r>
            <a:r>
              <a:rPr lang="en-US" b="1" err="1"/>
              <a:t>biểu</a:t>
            </a:r>
            <a:r>
              <a:rPr lang="en-US" b="1"/>
              <a:t> </a:t>
            </a:r>
            <a:r>
              <a:rPr lang="en-US" b="1" err="1"/>
              <a:t>thức</a:t>
            </a:r>
            <a:r>
              <a:rPr lang="en-US" b="1"/>
              <a:t> </a:t>
            </a:r>
            <a:r>
              <a:rPr lang="en-US" b="1" err="1"/>
              <a:t>trong</a:t>
            </a:r>
            <a:r>
              <a:rPr lang="en-US" b="1"/>
              <a:t> </a:t>
            </a:r>
            <a:r>
              <a:rPr lang="en-US" b="1" err="1"/>
              <a:t>php</a:t>
            </a:r>
            <a:endParaRPr lang="en-US" b="1"/>
          </a:p>
        </p:txBody>
      </p:sp>
      <p:sp>
        <p:nvSpPr>
          <p:cNvPr id="3" name="Content Placeholder 2"/>
          <p:cNvSpPr>
            <a:spLocks noGrp="1"/>
          </p:cNvSpPr>
          <p:nvPr>
            <p:ph idx="1"/>
          </p:nvPr>
        </p:nvSpPr>
        <p:spPr>
          <a:xfrm>
            <a:off x="457200" y="1066800"/>
            <a:ext cx="8229600" cy="5257800"/>
          </a:xfrm>
        </p:spPr>
        <p:txBody>
          <a:bodyPr/>
          <a:lstStyle/>
          <a:p>
            <a:pPr marL="0" indent="0">
              <a:buNone/>
            </a:pPr>
            <a:r>
              <a:rPr lang="en-US" sz="2000" smtClean="0"/>
              <a:t>1/</a:t>
            </a:r>
            <a:r>
              <a:rPr lang="en-US" sz="2000" err="1" smtClean="0"/>
              <a:t>Toán</a:t>
            </a:r>
            <a:r>
              <a:rPr lang="en-US" sz="2000" smtClean="0"/>
              <a:t> </a:t>
            </a:r>
            <a:r>
              <a:rPr lang="en-US" sz="2000" err="1" smtClean="0"/>
              <a:t>tử</a:t>
            </a:r>
            <a:r>
              <a:rPr lang="en-US" sz="2000" smtClean="0"/>
              <a:t> </a:t>
            </a:r>
            <a:r>
              <a:rPr lang="en-US" sz="2000" err="1" smtClean="0"/>
              <a:t>quan</a:t>
            </a:r>
            <a:r>
              <a:rPr lang="en-US" sz="2000" smtClean="0"/>
              <a:t> </a:t>
            </a:r>
            <a:r>
              <a:rPr lang="en-US" sz="2000" err="1" smtClean="0"/>
              <a:t>hệ</a:t>
            </a:r>
            <a:endParaRPr lang="en-US" sz="2000" smtClean="0"/>
          </a:p>
          <a:p>
            <a:pPr marL="0" indent="0">
              <a:buNone/>
            </a:pPr>
            <a:endParaRPr lang="en-US"/>
          </a:p>
          <a:p>
            <a:pPr marL="0" indent="0">
              <a:buNone/>
            </a:pPr>
            <a:endParaRPr lang="en-US" smtClean="0"/>
          </a:p>
          <a:p>
            <a:pPr marL="0" indent="0">
              <a:buNone/>
            </a:pPr>
            <a:endParaRPr lang="en-US" smtClean="0"/>
          </a:p>
          <a:p>
            <a:pPr marL="0" indent="0">
              <a:buNone/>
            </a:pPr>
            <a:endParaRPr lang="en-US" smtClean="0"/>
          </a:p>
          <a:p>
            <a:pPr marL="0" indent="0">
              <a:buNone/>
            </a:pPr>
            <a:r>
              <a:rPr lang="en-US" sz="2000" smtClean="0"/>
              <a:t>2/</a:t>
            </a:r>
            <a:r>
              <a:rPr lang="en-US" sz="2000" err="1" smtClean="0"/>
              <a:t>Toán</a:t>
            </a:r>
            <a:r>
              <a:rPr lang="en-US" sz="2000" smtClean="0"/>
              <a:t> </a:t>
            </a:r>
            <a:r>
              <a:rPr lang="en-US" sz="2000" err="1" smtClean="0"/>
              <a:t>tử</a:t>
            </a:r>
            <a:r>
              <a:rPr lang="en-US" sz="2000" smtClean="0"/>
              <a:t> </a:t>
            </a:r>
            <a:r>
              <a:rPr lang="en-US" sz="2000" err="1" smtClean="0"/>
              <a:t>lý</a:t>
            </a:r>
            <a:r>
              <a:rPr lang="en-US" sz="2000" smtClean="0"/>
              <a:t> </a:t>
            </a:r>
            <a:r>
              <a:rPr lang="en-US" sz="2000" err="1" smtClean="0"/>
              <a:t>luận</a:t>
            </a:r>
            <a:r>
              <a:rPr lang="en-US" sz="2000" smtClean="0"/>
              <a:t> (logic) </a:t>
            </a:r>
            <a:r>
              <a:rPr lang="en-US" sz="2000" err="1" smtClean="0"/>
              <a:t>và</a:t>
            </a:r>
            <a:r>
              <a:rPr lang="en-US" sz="2000" smtClean="0"/>
              <a:t> </a:t>
            </a:r>
            <a:r>
              <a:rPr lang="en-US" sz="2000" err="1" smtClean="0"/>
              <a:t>độ</a:t>
            </a:r>
            <a:r>
              <a:rPr lang="en-US" sz="2000" smtClean="0"/>
              <a:t> </a:t>
            </a:r>
            <a:r>
              <a:rPr lang="en-US" sz="2000" err="1" smtClean="0"/>
              <a:t>ưu</a:t>
            </a:r>
            <a:r>
              <a:rPr lang="en-US" sz="2000" smtClean="0"/>
              <a:t> </a:t>
            </a:r>
            <a:r>
              <a:rPr lang="en-US" sz="2000" err="1" smtClean="0"/>
              <a:t>tiên</a:t>
            </a:r>
            <a:r>
              <a:rPr lang="en-US" sz="2000" smtClean="0"/>
              <a:t> </a:t>
            </a:r>
            <a:r>
              <a:rPr lang="en-US" sz="2000" err="1" smtClean="0"/>
              <a:t>của</a:t>
            </a:r>
            <a:r>
              <a:rPr lang="en-US" sz="2000" smtClean="0"/>
              <a:t> </a:t>
            </a:r>
            <a:r>
              <a:rPr lang="en-US" sz="2000" err="1" smtClean="0"/>
              <a:t>phép</a:t>
            </a:r>
            <a:r>
              <a:rPr lang="en-US" sz="2000" smtClean="0"/>
              <a:t> </a:t>
            </a:r>
            <a:r>
              <a:rPr lang="en-US" sz="2000" err="1" smtClean="0"/>
              <a:t>toán</a:t>
            </a:r>
            <a:endParaRPr lang="en-US" sz="2000" smtClean="0"/>
          </a:p>
          <a:p>
            <a:pPr marL="0" indent="0">
              <a:buNone/>
            </a:pPr>
            <a:endParaRPr lang="en-US" sz="2000"/>
          </a:p>
          <a:p>
            <a:pPr marL="0" indent="0">
              <a:buNone/>
            </a:pPr>
            <a:endParaRPr lang="en-US" sz="2000" smtClean="0"/>
          </a:p>
          <a:p>
            <a:pPr marL="0" indent="0">
              <a:buNone/>
            </a:pPr>
            <a:endParaRPr lang="en-US" sz="2000"/>
          </a:p>
          <a:p>
            <a:pPr marL="0" indent="0">
              <a:buNone/>
            </a:pPr>
            <a:endParaRPr lang="en-US" sz="2000" smtClean="0"/>
          </a:p>
          <a:p>
            <a:pPr marL="0" indent="0">
              <a:buNone/>
            </a:pPr>
            <a:endParaRPr lang="en-US" sz="2000" smtClean="0"/>
          </a:p>
          <a:p>
            <a:pPr marL="0" indent="0">
              <a:buNone/>
            </a:pPr>
            <a:endParaRPr lang="en-US" smtClean="0"/>
          </a:p>
          <a:p>
            <a:pPr marL="0" indent="0">
              <a:buNone/>
            </a:pPr>
            <a:endParaRPr lang="en-US"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09" y="1371600"/>
            <a:ext cx="7391400" cy="18288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733800"/>
            <a:ext cx="7391400" cy="13716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509" y="5276273"/>
            <a:ext cx="7391400" cy="1314450"/>
          </a:xfrm>
          <a:prstGeom prst="rect">
            <a:avLst/>
          </a:prstGeom>
        </p:spPr>
      </p:pic>
    </p:spTree>
    <p:extLst>
      <p:ext uri="{BB962C8B-B14F-4D97-AF65-F5344CB8AC3E}">
        <p14:creationId xmlns:p14="http://schemas.microsoft.com/office/powerpoint/2010/main" val="3310002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smtClean="0"/>
              <a:t>Biểu</a:t>
            </a:r>
            <a:r>
              <a:rPr lang="en-US" smtClean="0"/>
              <a:t> </a:t>
            </a:r>
            <a:r>
              <a:rPr lang="en-US" err="1" smtClean="0"/>
              <a:t>thức</a:t>
            </a:r>
            <a:r>
              <a:rPr lang="en-US" smtClean="0"/>
              <a:t> </a:t>
            </a:r>
            <a:r>
              <a:rPr lang="en-US" err="1" smtClean="0"/>
              <a:t>cơ</a:t>
            </a:r>
            <a:r>
              <a:rPr lang="en-US" smtClean="0"/>
              <a:t> </a:t>
            </a:r>
            <a:r>
              <a:rPr lang="en-US" err="1" smtClean="0"/>
              <a:t>bản</a:t>
            </a:r>
            <a:r>
              <a:rPr lang="en-US" smtClean="0"/>
              <a:t> PHP</a:t>
            </a:r>
            <a:endParaRPr lang="en-US"/>
          </a:p>
        </p:txBody>
      </p:sp>
      <p:sp>
        <p:nvSpPr>
          <p:cNvPr id="3" name="Content Placeholder 2"/>
          <p:cNvSpPr>
            <a:spLocks noGrp="1"/>
          </p:cNvSpPr>
          <p:nvPr>
            <p:ph idx="1"/>
          </p:nvPr>
        </p:nvSpPr>
        <p:spPr>
          <a:xfrm>
            <a:off x="457200" y="1524000"/>
            <a:ext cx="8229600" cy="4800600"/>
          </a:xfrm>
        </p:spPr>
        <p:txBody>
          <a:bodyPr/>
          <a:lstStyle/>
          <a:p>
            <a:r>
              <a:rPr lang="en-US" smtClean="0"/>
              <a:t>1/ if()…else</a:t>
            </a:r>
          </a:p>
          <a:p>
            <a:r>
              <a:rPr lang="en-US" smtClean="0"/>
              <a:t>2/ switch()…case</a:t>
            </a:r>
          </a:p>
          <a:p>
            <a:r>
              <a:rPr lang="en-US" smtClean="0"/>
              <a:t>3/for(){}</a:t>
            </a:r>
          </a:p>
          <a:p>
            <a:r>
              <a:rPr lang="en-US" smtClean="0"/>
              <a:t>4/ do{}while()</a:t>
            </a:r>
          </a:p>
          <a:p>
            <a:r>
              <a:rPr lang="en-US" smtClean="0"/>
              <a:t>5/while(){}</a:t>
            </a:r>
          </a:p>
          <a:p>
            <a:r>
              <a:rPr lang="en-US" smtClean="0"/>
              <a:t>6/ </a:t>
            </a:r>
            <a:r>
              <a:rPr lang="en-US" err="1" smtClean="0"/>
              <a:t>foreach</a:t>
            </a:r>
            <a:r>
              <a:rPr lang="en-US" smtClean="0"/>
              <a:t>(){} // </a:t>
            </a:r>
            <a:r>
              <a:rPr lang="en-US" err="1" smtClean="0"/>
              <a:t>dùng</a:t>
            </a:r>
            <a:r>
              <a:rPr lang="en-US" smtClean="0"/>
              <a:t> </a:t>
            </a:r>
            <a:r>
              <a:rPr lang="en-US" err="1" smtClean="0"/>
              <a:t>cho</a:t>
            </a:r>
            <a:r>
              <a:rPr lang="en-US" smtClean="0"/>
              <a:t> </a:t>
            </a:r>
            <a:r>
              <a:rPr lang="en-US" err="1" smtClean="0"/>
              <a:t>mảng</a:t>
            </a:r>
            <a:endParaRPr lang="en-US" smtClean="0"/>
          </a:p>
          <a:p>
            <a:r>
              <a:rPr lang="en-US" smtClean="0"/>
              <a:t>…..</a:t>
            </a:r>
            <a:endParaRPr lang="en-US"/>
          </a:p>
        </p:txBody>
      </p:sp>
    </p:spTree>
    <p:extLst>
      <p:ext uri="{BB962C8B-B14F-4D97-AF65-F5344CB8AC3E}">
        <p14:creationId xmlns:p14="http://schemas.microsoft.com/office/powerpoint/2010/main" val="620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pPr algn="ctr"/>
            <a:r>
              <a:rPr lang="en-US" sz="4000" err="1" smtClean="0"/>
              <a:t>Hàm</a:t>
            </a:r>
            <a:r>
              <a:rPr lang="en-US" sz="4000" smtClean="0"/>
              <a:t> </a:t>
            </a:r>
            <a:r>
              <a:rPr lang="en-US" sz="4000" err="1" smtClean="0"/>
              <a:t>trong</a:t>
            </a:r>
            <a:r>
              <a:rPr lang="en-US" sz="4000" smtClean="0"/>
              <a:t> PHP (</a:t>
            </a:r>
            <a:r>
              <a:rPr lang="en-US" sz="4000" err="1" smtClean="0"/>
              <a:t>Hàm</a:t>
            </a:r>
            <a:r>
              <a:rPr lang="en-US" sz="4000" smtClean="0"/>
              <a:t> </a:t>
            </a:r>
            <a:r>
              <a:rPr lang="en-US" sz="4000" err="1" smtClean="0"/>
              <a:t>tự</a:t>
            </a:r>
            <a:r>
              <a:rPr lang="en-US" sz="4000" smtClean="0"/>
              <a:t> </a:t>
            </a:r>
            <a:r>
              <a:rPr lang="en-US" sz="4000" err="1" smtClean="0"/>
              <a:t>định</a:t>
            </a:r>
            <a:r>
              <a:rPr lang="en-US" sz="4000" smtClean="0"/>
              <a:t> </a:t>
            </a:r>
            <a:r>
              <a:rPr lang="en-US" sz="4000" err="1" smtClean="0"/>
              <a:t>nghĩa</a:t>
            </a:r>
            <a:r>
              <a:rPr lang="en-US" sz="4000" smtClean="0"/>
              <a:t>)</a:t>
            </a:r>
            <a:endParaRPr lang="en-US" sz="4000"/>
          </a:p>
        </p:txBody>
      </p:sp>
      <p:sp>
        <p:nvSpPr>
          <p:cNvPr id="3" name="Content Placeholder 2"/>
          <p:cNvSpPr>
            <a:spLocks noGrp="1"/>
          </p:cNvSpPr>
          <p:nvPr>
            <p:ph idx="1"/>
          </p:nvPr>
        </p:nvSpPr>
        <p:spPr>
          <a:xfrm>
            <a:off x="457200" y="1447800"/>
            <a:ext cx="8229600" cy="4876800"/>
          </a:xfrm>
        </p:spPr>
        <p:txBody>
          <a:bodyPr/>
          <a:lstStyle/>
          <a:p>
            <a:r>
              <a:rPr lang="en-US" sz="2000" smtClean="0">
                <a:latin typeface="Times New Roman" panose="02020603050405020304" pitchFamily="18" charset="0"/>
                <a:cs typeface="Times New Roman" panose="02020603050405020304" pitchFamily="18" charset="0"/>
              </a:rPr>
              <a:t>1/</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Cấu</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trúc</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của</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một</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hàm</a:t>
            </a:r>
            <a:r>
              <a:rPr lang="en-US" sz="2000" b="1">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Trong</a:t>
            </a:r>
            <a:r>
              <a:rPr lang="en-US" sz="2000" b="1">
                <a:latin typeface="Times New Roman" panose="02020603050405020304" pitchFamily="18" charset="0"/>
                <a:cs typeface="Times New Roman" panose="02020603050405020304" pitchFamily="18" charset="0"/>
              </a:rPr>
              <a:t> </a:t>
            </a:r>
            <a:r>
              <a:rPr lang="en-US" sz="2000" b="1" smtClean="0">
                <a:latin typeface="Times New Roman" panose="02020603050405020304" pitchFamily="18" charset="0"/>
                <a:cs typeface="Times New Roman" panose="02020603050405020304" pitchFamily="18" charset="0"/>
              </a:rPr>
              <a:t>PHP</a:t>
            </a:r>
            <a:endParaRPr lang="en-US" sz="2000" b="1">
              <a:latin typeface="Times New Roman" panose="02020603050405020304" pitchFamily="18" charset="0"/>
              <a:cs typeface="Times New Roman" panose="02020603050405020304" pitchFamily="18" charset="0"/>
            </a:endParaRPr>
          </a:p>
          <a:p>
            <a:pPr marL="640080" lvl="2" indent="0" fontAlgn="base">
              <a:buNone/>
            </a:pPr>
            <a:r>
              <a:rPr lang="vi-VN"/>
              <a:t>function func_name($vars)</a:t>
            </a:r>
          </a:p>
          <a:p>
            <a:pPr marL="640080" lvl="2" indent="0" fontAlgn="base">
              <a:buNone/>
            </a:pPr>
            <a:r>
              <a:rPr lang="vi-VN"/>
              <a:t>{</a:t>
            </a:r>
          </a:p>
          <a:p>
            <a:pPr marL="640080" lvl="2" indent="0" fontAlgn="base">
              <a:buNone/>
            </a:pPr>
            <a:r>
              <a:rPr lang="vi-VN"/>
              <a:t>    // các đoạn code</a:t>
            </a:r>
          </a:p>
          <a:p>
            <a:pPr marL="640080" lvl="2" indent="0" fontAlgn="base">
              <a:buNone/>
            </a:pPr>
            <a:r>
              <a:rPr lang="vi-VN"/>
              <a:t>    return $val;</a:t>
            </a:r>
          </a:p>
          <a:p>
            <a:pPr marL="640080" lvl="2" indent="0" fontAlgn="base">
              <a:buNone/>
            </a:pPr>
            <a:r>
              <a:rPr lang="vi-VN" smtClean="0"/>
              <a:t>}</a:t>
            </a:r>
            <a:endParaRPr lang="en-US" smtClean="0"/>
          </a:p>
          <a:p>
            <a:pPr marL="640080" lvl="2" indent="0" fontAlgn="base">
              <a:buNone/>
            </a:pPr>
            <a:endParaRPr lang="vi-VN"/>
          </a:p>
          <a:p>
            <a:endParaRPr lang="en-US"/>
          </a:p>
        </p:txBody>
      </p:sp>
    </p:spTree>
    <p:extLst>
      <p:ext uri="{BB962C8B-B14F-4D97-AF65-F5344CB8AC3E}">
        <p14:creationId xmlns:p14="http://schemas.microsoft.com/office/powerpoint/2010/main" val="40982645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a:t>Hàm</a:t>
            </a:r>
            <a:r>
              <a:rPr lang="en-US"/>
              <a:t> </a:t>
            </a:r>
            <a:r>
              <a:rPr lang="en-US" err="1"/>
              <a:t>trong</a:t>
            </a:r>
            <a:r>
              <a:rPr lang="en-US"/>
              <a:t> </a:t>
            </a:r>
            <a:r>
              <a:rPr lang="en-US" smtClean="0"/>
              <a:t>PHP(</a:t>
            </a:r>
            <a:r>
              <a:rPr lang="en-US" err="1" smtClean="0"/>
              <a:t>tiếp</a:t>
            </a:r>
            <a:r>
              <a:rPr lang="en-US" smtClean="0"/>
              <a:t>)</a:t>
            </a:r>
            <a:endParaRPr lang="en-US"/>
          </a:p>
        </p:txBody>
      </p:sp>
      <p:sp>
        <p:nvSpPr>
          <p:cNvPr id="3" name="Content Placeholder 2"/>
          <p:cNvSpPr>
            <a:spLocks noGrp="1"/>
          </p:cNvSpPr>
          <p:nvPr>
            <p:ph idx="1"/>
          </p:nvPr>
        </p:nvSpPr>
        <p:spPr>
          <a:xfrm>
            <a:off x="457200" y="1524000"/>
            <a:ext cx="8229600" cy="4800600"/>
          </a:xfrm>
        </p:spPr>
        <p:txBody>
          <a:bodyPr/>
          <a:lstStyle/>
          <a:p>
            <a:r>
              <a:rPr lang="en-US" b="1" err="1" smtClean="0"/>
              <a:t>Truyền</a:t>
            </a:r>
            <a:r>
              <a:rPr lang="en-US" b="1" smtClean="0"/>
              <a:t> </a:t>
            </a:r>
            <a:r>
              <a:rPr lang="en-US" b="1" err="1"/>
              <a:t>nhiều</a:t>
            </a:r>
            <a:r>
              <a:rPr lang="en-US" b="1"/>
              <a:t> </a:t>
            </a:r>
            <a:r>
              <a:rPr lang="en-US" b="1" err="1"/>
              <a:t>biến</a:t>
            </a:r>
            <a:r>
              <a:rPr lang="en-US" b="1"/>
              <a:t> </a:t>
            </a:r>
            <a:r>
              <a:rPr lang="en-US" b="1" err="1"/>
              <a:t>vào</a:t>
            </a:r>
            <a:r>
              <a:rPr lang="en-US" b="1"/>
              <a:t> </a:t>
            </a:r>
            <a:r>
              <a:rPr lang="en-US" b="1" err="1"/>
              <a:t>hàm</a:t>
            </a:r>
            <a:r>
              <a:rPr lang="en-US" b="1"/>
              <a:t> </a:t>
            </a:r>
            <a:r>
              <a:rPr lang="en-US" b="1" err="1"/>
              <a:t>trong</a:t>
            </a:r>
            <a:r>
              <a:rPr lang="en-US" b="1"/>
              <a:t> </a:t>
            </a:r>
            <a:r>
              <a:rPr lang="en-US" b="1" err="1" smtClean="0"/>
              <a:t>php</a:t>
            </a:r>
            <a:endParaRPr lang="en-US" b="1" smtClean="0"/>
          </a:p>
          <a:p>
            <a:r>
              <a:rPr lang="vi-VN" sz="2000"/>
              <a:t>Các biến truyền vào hàm trong php có thể là các kiểu bất kỳ (tham khảo trong bài các kiểu dữ liệu trong php). Và số </a:t>
            </a:r>
            <a:r>
              <a:rPr lang="vi-VN" sz="2000">
                <a:hlinkClick r:id="rId2" tooltip="biến"/>
              </a:rPr>
              <a:t>biến</a:t>
            </a:r>
            <a:r>
              <a:rPr lang="vi-VN" sz="2000"/>
              <a:t> truyền vào là không giới hạn, như ví </a:t>
            </a:r>
            <a:r>
              <a:rPr lang="vi-VN" sz="2000" smtClean="0"/>
              <a:t>dụ</a:t>
            </a:r>
            <a:r>
              <a:rPr lang="en-US" sz="2000" smtClean="0"/>
              <a:t> </a:t>
            </a:r>
            <a:r>
              <a:rPr lang="en-US" sz="2000" err="1" smtClean="0"/>
              <a:t>bên</a:t>
            </a:r>
            <a:r>
              <a:rPr lang="vi-VN" sz="2000" smtClean="0"/>
              <a:t> </a:t>
            </a:r>
            <a:r>
              <a:rPr lang="vi-VN" sz="2000"/>
              <a:t>trên thì chỉ có 1 biến truyền vào là </a:t>
            </a:r>
            <a:r>
              <a:rPr lang="vi-VN" sz="2000" smtClean="0"/>
              <a:t>$vars, </a:t>
            </a:r>
            <a:r>
              <a:rPr lang="vi-VN" sz="2000"/>
              <a:t>nhưng thực tế </a:t>
            </a:r>
            <a:r>
              <a:rPr lang="vi-VN" sz="2000" smtClean="0"/>
              <a:t>có </a:t>
            </a:r>
            <a:r>
              <a:rPr lang="vi-VN" sz="2000"/>
              <a:t>thể truyền nhiều biến vào bằng cách mỗi biến cách nhau bởi dấu phẩy</a:t>
            </a:r>
            <a:r>
              <a:rPr lang="vi-VN" sz="2000" smtClean="0"/>
              <a:t>.</a:t>
            </a:r>
            <a:endParaRPr lang="en-US" sz="2000" smtClean="0"/>
          </a:p>
          <a:p>
            <a:r>
              <a:rPr lang="en-US" sz="2000" err="1" smtClean="0"/>
              <a:t>Ví</a:t>
            </a:r>
            <a:r>
              <a:rPr lang="en-US" sz="2000" smtClean="0"/>
              <a:t> </a:t>
            </a:r>
            <a:r>
              <a:rPr lang="en-US" sz="2000" err="1" smtClean="0"/>
              <a:t>dụ</a:t>
            </a:r>
            <a:r>
              <a:rPr lang="en-US" sz="2000" smtClean="0"/>
              <a:t> :</a:t>
            </a:r>
          </a:p>
          <a:p>
            <a:pPr marL="365760" lvl="1" indent="0" fontAlgn="base">
              <a:buNone/>
            </a:pPr>
            <a:r>
              <a:rPr lang="en-US" sz="2000"/>
              <a:t>function </a:t>
            </a:r>
            <a:r>
              <a:rPr lang="en-US" sz="2000" smtClean="0"/>
              <a:t> </a:t>
            </a:r>
            <a:r>
              <a:rPr lang="en-US" sz="2000" err="1" smtClean="0"/>
              <a:t>tinh_tong</a:t>
            </a:r>
            <a:r>
              <a:rPr lang="en-US" sz="2000"/>
              <a:t>($a, $b)</a:t>
            </a:r>
          </a:p>
          <a:p>
            <a:pPr marL="365760" lvl="1" indent="0" fontAlgn="base">
              <a:buNone/>
            </a:pPr>
            <a:r>
              <a:rPr lang="en-US" sz="2000"/>
              <a:t>{</a:t>
            </a:r>
          </a:p>
          <a:p>
            <a:pPr marL="365760" lvl="1" indent="0" fontAlgn="base">
              <a:buNone/>
            </a:pPr>
            <a:r>
              <a:rPr lang="en-US" sz="2000"/>
              <a:t>    return $a + $b;</a:t>
            </a:r>
          </a:p>
          <a:p>
            <a:pPr marL="365760" lvl="1" indent="0" fontAlgn="base">
              <a:buNone/>
            </a:pPr>
            <a:r>
              <a:rPr lang="en-US" sz="2000"/>
              <a:t>}</a:t>
            </a:r>
          </a:p>
          <a:p>
            <a:endParaRPr lang="en-US" sz="2000"/>
          </a:p>
        </p:txBody>
      </p:sp>
    </p:spTree>
    <p:extLst>
      <p:ext uri="{BB962C8B-B14F-4D97-AF65-F5344CB8AC3E}">
        <p14:creationId xmlns:p14="http://schemas.microsoft.com/office/powerpoint/2010/main" val="2302298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a:t>Hàm</a:t>
            </a:r>
            <a:r>
              <a:rPr lang="en-US"/>
              <a:t> </a:t>
            </a:r>
            <a:r>
              <a:rPr lang="en-US" err="1"/>
              <a:t>trong</a:t>
            </a:r>
            <a:r>
              <a:rPr lang="en-US"/>
              <a:t> PHP(</a:t>
            </a:r>
            <a:r>
              <a:rPr lang="en-US" err="1"/>
              <a:t>tiếp</a:t>
            </a:r>
            <a:r>
              <a:rPr lang="en-US"/>
              <a:t>)</a:t>
            </a:r>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r>
              <a:rPr lang="vi-VN" b="1"/>
              <a:t>Gán </a:t>
            </a:r>
            <a:r>
              <a:rPr lang="vi-VN" b="1" smtClean="0"/>
              <a:t>giá </a:t>
            </a:r>
            <a:r>
              <a:rPr lang="vi-VN" b="1"/>
              <a:t>trị mặc định cho biến truyền </a:t>
            </a:r>
            <a:r>
              <a:rPr lang="vi-VN" b="1" smtClean="0"/>
              <a:t>vào</a:t>
            </a:r>
            <a:endParaRPr lang="en-US" b="1" smtClean="0"/>
          </a:p>
          <a:p>
            <a:r>
              <a:rPr lang="vi-VN" sz="2000"/>
              <a:t>Nếu một hàm trong php bạn khai báo có 2 biến truyền vào mà lúc sử dụng bạn chỉ truyền có 1 biến vào thì hệ thống sẽ báo lỗi ngay. Trong thực tế bạn muốn có những hàm không ràng buộc phải bắt buộc truyền đủ biến vào, vì thế nó cũng cấp cho chúng ta một chức năng là truyền giá trị mặc định cho biến trong các </a:t>
            </a:r>
            <a:r>
              <a:rPr lang="vi-VN" sz="2000" smtClean="0"/>
              <a:t>hàm</a:t>
            </a:r>
            <a:r>
              <a:rPr lang="en-US" sz="2000" smtClean="0"/>
              <a:t>.</a:t>
            </a:r>
          </a:p>
          <a:p>
            <a:r>
              <a:rPr lang="en-US" sz="2000" err="1" smtClean="0"/>
              <a:t>Ví</a:t>
            </a:r>
            <a:r>
              <a:rPr lang="en-US" sz="2000" smtClean="0"/>
              <a:t> </a:t>
            </a:r>
            <a:r>
              <a:rPr lang="en-US" sz="2000" err="1" smtClean="0"/>
              <a:t>dụ</a:t>
            </a:r>
            <a:r>
              <a:rPr lang="en-US" sz="2000" smtClean="0"/>
              <a:t> :</a:t>
            </a:r>
          </a:p>
          <a:p>
            <a:pPr marL="640080" lvl="2" indent="0" fontAlgn="base">
              <a:buNone/>
            </a:pPr>
            <a:r>
              <a:rPr lang="vi-VN" sz="1900" smtClean="0"/>
              <a:t>function tinh</a:t>
            </a:r>
            <a:r>
              <a:rPr lang="en-US" sz="1900" smtClean="0"/>
              <a:t>_</a:t>
            </a:r>
            <a:r>
              <a:rPr lang="vi-VN" sz="1900" smtClean="0"/>
              <a:t>tong</a:t>
            </a:r>
            <a:r>
              <a:rPr lang="vi-VN" sz="1900"/>
              <a:t>($a, $b, $c = false)</a:t>
            </a:r>
          </a:p>
          <a:p>
            <a:pPr marL="640080" lvl="2" indent="0" fontAlgn="base">
              <a:buNone/>
            </a:pPr>
            <a:r>
              <a:rPr lang="vi-VN" sz="1900"/>
              <a:t>{</a:t>
            </a:r>
          </a:p>
          <a:p>
            <a:pPr marL="640080" lvl="2" indent="0" fontAlgn="base">
              <a:buNone/>
            </a:pPr>
            <a:r>
              <a:rPr lang="vi-VN" sz="1900"/>
              <a:t>    $tong = $a + b;</a:t>
            </a:r>
          </a:p>
          <a:p>
            <a:pPr marL="640080" lvl="2" indent="0" fontAlgn="base">
              <a:buNone/>
            </a:pPr>
            <a:r>
              <a:rPr lang="vi-VN" sz="1900"/>
              <a:t>    if ($c != false){ // nếu $c được truyền vào (vì false là giá trị mặc định)</a:t>
            </a:r>
          </a:p>
          <a:p>
            <a:pPr marL="640080" lvl="2" indent="0" fontAlgn="base">
              <a:buNone/>
            </a:pPr>
            <a:r>
              <a:rPr lang="vi-VN" sz="1900"/>
              <a:t>        $tong = $tong + $c; // thì thực hiện cộng thêm $c</a:t>
            </a:r>
          </a:p>
          <a:p>
            <a:pPr marL="640080" lvl="2" indent="0" fontAlgn="base">
              <a:buNone/>
            </a:pPr>
            <a:r>
              <a:rPr lang="vi-VN" sz="1900"/>
              <a:t>    }</a:t>
            </a:r>
          </a:p>
          <a:p>
            <a:pPr marL="640080" lvl="2" indent="0" fontAlgn="base">
              <a:buNone/>
            </a:pPr>
            <a:r>
              <a:rPr lang="vi-VN" sz="1900"/>
              <a:t>    return $tong;</a:t>
            </a:r>
          </a:p>
          <a:p>
            <a:pPr marL="640080" lvl="2" indent="0" fontAlgn="base">
              <a:buNone/>
            </a:pPr>
            <a:r>
              <a:rPr lang="vi-VN" sz="1900" smtClean="0"/>
              <a:t>}</a:t>
            </a:r>
            <a:endParaRPr lang="en-US" sz="1900" smtClean="0"/>
          </a:p>
          <a:p>
            <a:pPr marL="640080" lvl="2" indent="0" fontAlgn="base">
              <a:buNone/>
            </a:pPr>
            <a:r>
              <a:rPr lang="vi-VN" sz="1900"/>
              <a:t>tinh</a:t>
            </a:r>
            <a:r>
              <a:rPr lang="en-US" sz="1900"/>
              <a:t>_</a:t>
            </a:r>
            <a:r>
              <a:rPr lang="vi-VN" sz="1900" smtClean="0"/>
              <a:t>tong</a:t>
            </a:r>
            <a:r>
              <a:rPr lang="en-US" sz="1900" smtClean="0"/>
              <a:t>($x, $y);</a:t>
            </a:r>
            <a:endParaRPr lang="vi-VN" sz="1900"/>
          </a:p>
          <a:p>
            <a:endParaRPr lang="en-US" sz="2000"/>
          </a:p>
        </p:txBody>
      </p:sp>
    </p:spTree>
    <p:extLst>
      <p:ext uri="{BB962C8B-B14F-4D97-AF65-F5344CB8AC3E}">
        <p14:creationId xmlns:p14="http://schemas.microsoft.com/office/powerpoint/2010/main" val="1366263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err="1" smtClean="0"/>
              <a:t>Hàm</a:t>
            </a:r>
            <a:r>
              <a:rPr lang="en-US" smtClean="0"/>
              <a:t> </a:t>
            </a:r>
            <a:r>
              <a:rPr lang="en-US" err="1" smtClean="0"/>
              <a:t>trong</a:t>
            </a:r>
            <a:r>
              <a:rPr lang="en-US" smtClean="0"/>
              <a:t> </a:t>
            </a:r>
            <a:r>
              <a:rPr lang="en-US" err="1" smtClean="0"/>
              <a:t>php</a:t>
            </a:r>
            <a:r>
              <a:rPr lang="en-US" smtClean="0"/>
              <a:t> (</a:t>
            </a:r>
            <a:r>
              <a:rPr lang="en-US" err="1" smtClean="0"/>
              <a:t>tiếp</a:t>
            </a:r>
            <a:r>
              <a:rPr lang="en-US" smtClean="0"/>
              <a:t>)</a:t>
            </a:r>
            <a:endParaRPr lang="en-US"/>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b="1" err="1"/>
              <a:t>Tham</a:t>
            </a:r>
            <a:r>
              <a:rPr lang="en-US" b="1"/>
              <a:t> </a:t>
            </a:r>
            <a:r>
              <a:rPr lang="en-US" b="1" err="1"/>
              <a:t>số</a:t>
            </a:r>
            <a:r>
              <a:rPr lang="en-US" b="1"/>
              <a:t> </a:t>
            </a:r>
            <a:r>
              <a:rPr lang="en-US" b="1" err="1"/>
              <a:t>thực</a:t>
            </a:r>
            <a:r>
              <a:rPr lang="en-US" b="1"/>
              <a:t> </a:t>
            </a:r>
            <a:r>
              <a:rPr lang="en-US" b="1" err="1"/>
              <a:t>và</a:t>
            </a:r>
            <a:r>
              <a:rPr lang="en-US" b="1"/>
              <a:t> </a:t>
            </a:r>
            <a:r>
              <a:rPr lang="en-US" b="1" err="1"/>
              <a:t>tham</a:t>
            </a:r>
            <a:r>
              <a:rPr lang="en-US" b="1"/>
              <a:t> </a:t>
            </a:r>
            <a:r>
              <a:rPr lang="en-US" b="1" err="1"/>
              <a:t>số</a:t>
            </a:r>
            <a:r>
              <a:rPr lang="en-US" b="1"/>
              <a:t> </a:t>
            </a:r>
            <a:r>
              <a:rPr lang="en-US" b="1" err="1"/>
              <a:t>hình</a:t>
            </a:r>
            <a:r>
              <a:rPr lang="en-US" b="1"/>
              <a:t> </a:t>
            </a:r>
            <a:r>
              <a:rPr lang="en-US" b="1" err="1" smtClean="0"/>
              <a:t>thức</a:t>
            </a:r>
            <a:endParaRPr lang="en-US" b="1" smtClean="0"/>
          </a:p>
          <a:p>
            <a:r>
              <a:rPr lang="vi-VN" sz="2400"/>
              <a:t>Các biến ta định nghĩa trong hàm gọi là tham số hình thức, còn biến mà ta truyền </a:t>
            </a:r>
            <a:r>
              <a:rPr lang="vi-VN" sz="2400" smtClean="0"/>
              <a:t>vào </a:t>
            </a:r>
            <a:r>
              <a:rPr lang="vi-VN" sz="2400"/>
              <a:t>ở chương trình chính gọi là tham số thực</a:t>
            </a:r>
            <a:r>
              <a:rPr lang="vi-VN" sz="2400" smtClean="0"/>
              <a:t>.</a:t>
            </a:r>
            <a:endParaRPr lang="en-US" sz="2400" smtClean="0"/>
          </a:p>
          <a:p>
            <a:r>
              <a:rPr lang="en-US" sz="2400" err="1" smtClean="0"/>
              <a:t>Ví</a:t>
            </a:r>
            <a:r>
              <a:rPr lang="en-US" sz="2400" smtClean="0"/>
              <a:t> </a:t>
            </a:r>
            <a:r>
              <a:rPr lang="en-US" sz="2400" err="1" smtClean="0"/>
              <a:t>dụ</a:t>
            </a:r>
            <a:r>
              <a:rPr lang="en-US" sz="2400" smtClean="0"/>
              <a:t>:</a:t>
            </a:r>
          </a:p>
          <a:p>
            <a:pPr marL="365760" lvl="1" indent="0" fontAlgn="base">
              <a:buNone/>
            </a:pPr>
            <a:r>
              <a:rPr lang="en-US" sz="2200"/>
              <a:t>// </a:t>
            </a:r>
            <a:r>
              <a:rPr lang="en-US" sz="2200" err="1"/>
              <a:t>Chuong</a:t>
            </a:r>
            <a:r>
              <a:rPr lang="en-US" sz="2200"/>
              <a:t> </a:t>
            </a:r>
            <a:r>
              <a:rPr lang="en-US" sz="2200" err="1"/>
              <a:t>trinh</a:t>
            </a:r>
            <a:r>
              <a:rPr lang="en-US" sz="2200"/>
              <a:t> </a:t>
            </a:r>
            <a:r>
              <a:rPr lang="en-US" sz="2200" err="1"/>
              <a:t>chinh</a:t>
            </a:r>
            <a:endParaRPr lang="en-US" sz="2200"/>
          </a:p>
          <a:p>
            <a:pPr marL="365760" lvl="1" indent="0" fontAlgn="base">
              <a:buNone/>
            </a:pPr>
            <a:r>
              <a:rPr lang="en-US" sz="2200"/>
              <a:t>$so = 12;</a:t>
            </a:r>
          </a:p>
          <a:p>
            <a:pPr marL="365760" lvl="1" indent="0" fontAlgn="base">
              <a:buNone/>
            </a:pPr>
            <a:r>
              <a:rPr lang="en-US" sz="2200"/>
              <a:t>$flag = </a:t>
            </a:r>
            <a:r>
              <a:rPr lang="en-US" sz="2200" err="1"/>
              <a:t>kiem_tra_so_nguyen_to</a:t>
            </a:r>
            <a:r>
              <a:rPr lang="en-US" sz="2200"/>
              <a:t>($so);</a:t>
            </a:r>
          </a:p>
          <a:p>
            <a:pPr marL="365760" lvl="1" indent="0" fontAlgn="base">
              <a:buNone/>
            </a:pPr>
            <a:r>
              <a:rPr lang="en-US" sz="2200"/>
              <a:t>  </a:t>
            </a:r>
          </a:p>
          <a:p>
            <a:pPr marL="365760" lvl="1" indent="0" fontAlgn="base">
              <a:buNone/>
            </a:pPr>
            <a:r>
              <a:rPr lang="en-US" sz="2200"/>
              <a:t>// ham </a:t>
            </a:r>
            <a:r>
              <a:rPr lang="en-US" sz="2200" err="1"/>
              <a:t>kiem</a:t>
            </a:r>
            <a:r>
              <a:rPr lang="en-US" sz="2200"/>
              <a:t> </a:t>
            </a:r>
            <a:r>
              <a:rPr lang="en-US" sz="2200" err="1"/>
              <a:t>tra</a:t>
            </a:r>
            <a:r>
              <a:rPr lang="en-US" sz="2200"/>
              <a:t> so </a:t>
            </a:r>
            <a:r>
              <a:rPr lang="en-US" sz="2200" err="1"/>
              <a:t>nguyen</a:t>
            </a:r>
            <a:r>
              <a:rPr lang="en-US" sz="2200"/>
              <a:t> to</a:t>
            </a:r>
          </a:p>
          <a:p>
            <a:pPr marL="365760" lvl="1" indent="0" fontAlgn="base">
              <a:buNone/>
            </a:pPr>
            <a:r>
              <a:rPr lang="en-US" sz="2200"/>
              <a:t>function </a:t>
            </a:r>
            <a:r>
              <a:rPr lang="en-US" sz="2200" err="1"/>
              <a:t>kiem_tra_so_nguyen_to</a:t>
            </a:r>
            <a:r>
              <a:rPr lang="en-US" sz="2200"/>
              <a:t>($number)</a:t>
            </a:r>
          </a:p>
          <a:p>
            <a:pPr marL="365760" lvl="1" indent="0" fontAlgn="base">
              <a:buNone/>
            </a:pPr>
            <a:r>
              <a:rPr lang="en-US" sz="2200"/>
              <a:t>{</a:t>
            </a:r>
          </a:p>
          <a:p>
            <a:pPr marL="365760" lvl="1" indent="0" fontAlgn="base">
              <a:buNone/>
            </a:pPr>
            <a:r>
              <a:rPr lang="en-US" sz="2200"/>
              <a:t>  // code</a:t>
            </a:r>
          </a:p>
          <a:p>
            <a:pPr marL="365760" lvl="1" indent="0" fontAlgn="base">
              <a:buNone/>
            </a:pPr>
            <a:r>
              <a:rPr lang="en-US" sz="2200"/>
              <a:t>}</a:t>
            </a:r>
          </a:p>
          <a:p>
            <a:endParaRPr lang="en-US" sz="2400"/>
          </a:p>
        </p:txBody>
      </p:sp>
    </p:spTree>
    <p:extLst>
      <p:ext uri="{BB962C8B-B14F-4D97-AF65-F5344CB8AC3E}">
        <p14:creationId xmlns:p14="http://schemas.microsoft.com/office/powerpoint/2010/main" val="3611208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err="1" smtClean="0"/>
              <a:t>Hàm</a:t>
            </a:r>
            <a:r>
              <a:rPr lang="en-US" smtClean="0"/>
              <a:t> </a:t>
            </a:r>
            <a:r>
              <a:rPr lang="en-US" err="1" smtClean="0"/>
              <a:t>trong</a:t>
            </a:r>
            <a:r>
              <a:rPr lang="en-US" smtClean="0"/>
              <a:t> </a:t>
            </a:r>
            <a:r>
              <a:rPr lang="en-US" err="1" smtClean="0"/>
              <a:t>php</a:t>
            </a:r>
            <a:r>
              <a:rPr lang="en-US" smtClean="0"/>
              <a:t> (</a:t>
            </a:r>
            <a:r>
              <a:rPr lang="en-US" err="1" smtClean="0"/>
              <a:t>tiếp</a:t>
            </a:r>
            <a:r>
              <a:rPr lang="en-US" smtClean="0"/>
              <a:t>)</a:t>
            </a:r>
            <a:endParaRPr lang="en-US"/>
          </a:p>
        </p:txBody>
      </p:sp>
      <p:sp>
        <p:nvSpPr>
          <p:cNvPr id="3" name="Content Placeholder 2"/>
          <p:cNvSpPr>
            <a:spLocks noGrp="1"/>
          </p:cNvSpPr>
          <p:nvPr>
            <p:ph idx="1"/>
          </p:nvPr>
        </p:nvSpPr>
        <p:spPr>
          <a:xfrm>
            <a:off x="457200" y="1524000"/>
            <a:ext cx="8229600" cy="4800600"/>
          </a:xfrm>
        </p:spPr>
        <p:txBody>
          <a:bodyPr>
            <a:normAutofit fontScale="25000" lnSpcReduction="20000"/>
          </a:bodyPr>
          <a:lstStyle/>
          <a:p>
            <a:r>
              <a:rPr lang="en-US" sz="6400" b="1" err="1"/>
              <a:t>Biến</a:t>
            </a:r>
            <a:r>
              <a:rPr lang="en-US" sz="6400" b="1"/>
              <a:t> </a:t>
            </a:r>
            <a:r>
              <a:rPr lang="en-US" sz="6400" b="1" err="1"/>
              <a:t>toàn</a:t>
            </a:r>
            <a:r>
              <a:rPr lang="en-US" sz="6400" b="1"/>
              <a:t> </a:t>
            </a:r>
            <a:r>
              <a:rPr lang="en-US" sz="6400" b="1" err="1"/>
              <a:t>cục</a:t>
            </a:r>
            <a:r>
              <a:rPr lang="en-US" sz="6400" b="1"/>
              <a:t> </a:t>
            </a:r>
            <a:r>
              <a:rPr lang="en-US" sz="6400" b="1" err="1"/>
              <a:t>và</a:t>
            </a:r>
            <a:r>
              <a:rPr lang="en-US" sz="6400" b="1"/>
              <a:t> </a:t>
            </a:r>
            <a:r>
              <a:rPr lang="en-US" sz="6400" b="1" err="1"/>
              <a:t>biến</a:t>
            </a:r>
            <a:r>
              <a:rPr lang="en-US" sz="6400" b="1"/>
              <a:t> </a:t>
            </a:r>
            <a:r>
              <a:rPr lang="en-US" sz="6400" b="1" err="1"/>
              <a:t>cục</a:t>
            </a:r>
            <a:r>
              <a:rPr lang="en-US" sz="6400" b="1"/>
              <a:t> </a:t>
            </a:r>
            <a:r>
              <a:rPr lang="en-US" sz="6400" b="1" err="1" smtClean="0"/>
              <a:t>bộ</a:t>
            </a:r>
            <a:endParaRPr lang="en-US" sz="6400" b="1" smtClean="0"/>
          </a:p>
          <a:p>
            <a:r>
              <a:rPr lang="vi-VN" sz="6400"/>
              <a:t>Định nghĩa này không có gì lạ đối với các ngôn ngữ như c, c++, đối với PHP thì cách dùng nó hơi khác so với các ngôn ngữ này. Biến toàn cục chính là các biến ta khai báo ở chương trình chính, còn biến cục bộ là biến ta khai báo ở các hàm</a:t>
            </a:r>
            <a:r>
              <a:rPr lang="vi-VN" sz="6400" smtClean="0"/>
              <a:t>.</a:t>
            </a:r>
            <a:endParaRPr lang="en-US" sz="6400" smtClean="0"/>
          </a:p>
          <a:p>
            <a:r>
              <a:rPr lang="vi-VN" sz="6400" smtClean="0"/>
              <a:t>Trong </a:t>
            </a:r>
            <a:r>
              <a:rPr lang="vi-VN" sz="6400"/>
              <a:t>php để lấy giá trị biến toàn cục ta dùng lệnh </a:t>
            </a:r>
            <a:r>
              <a:rPr lang="vi-VN" sz="6400" b="1"/>
              <a:t>global $tenbien</a:t>
            </a:r>
            <a:r>
              <a:rPr lang="vi-VN" sz="6400"/>
              <a:t> để lấy. </a:t>
            </a:r>
            <a:endParaRPr lang="en-US" sz="6400" smtClean="0"/>
          </a:p>
          <a:p>
            <a:endParaRPr lang="en-US" sz="6400" smtClean="0"/>
          </a:p>
          <a:p>
            <a:pPr marL="640080" lvl="2" indent="0" fontAlgn="base">
              <a:buNone/>
            </a:pPr>
            <a:r>
              <a:rPr lang="vi-VN" sz="4800"/>
              <a:t>// Biến toàn cục</a:t>
            </a:r>
          </a:p>
          <a:p>
            <a:pPr marL="640080" lvl="2" indent="0" fontAlgn="base">
              <a:buNone/>
            </a:pPr>
            <a:r>
              <a:rPr lang="vi-VN" sz="4800"/>
              <a:t>$bien_toan_cuc = </a:t>
            </a:r>
            <a:r>
              <a:rPr lang="vi-VN" sz="4800" smtClean="0"/>
              <a:t>12;</a:t>
            </a:r>
          </a:p>
          <a:p>
            <a:pPr marL="640080" lvl="2" indent="0" fontAlgn="base">
              <a:buNone/>
            </a:pPr>
            <a:r>
              <a:rPr lang="vi-VN" sz="4800" smtClean="0"/>
              <a:t>function </a:t>
            </a:r>
            <a:r>
              <a:rPr lang="vi-VN" sz="4800"/>
              <a:t>kiem_tra</a:t>
            </a:r>
            <a:r>
              <a:rPr lang="vi-VN" sz="4800" smtClean="0"/>
              <a:t>(){</a:t>
            </a:r>
          </a:p>
          <a:p>
            <a:pPr marL="640080" lvl="2" indent="0" fontAlgn="base">
              <a:buNone/>
            </a:pPr>
            <a:r>
              <a:rPr lang="vi-VN" sz="4800"/>
              <a:t>    // Biến cục bộ</a:t>
            </a:r>
          </a:p>
          <a:p>
            <a:pPr marL="640080" lvl="2" indent="0" fontAlgn="base">
              <a:buNone/>
            </a:pPr>
            <a:r>
              <a:rPr lang="vi-VN" sz="4800"/>
              <a:t>    $bien_cuc_bo = 13;</a:t>
            </a:r>
          </a:p>
          <a:p>
            <a:pPr marL="640080" lvl="2" indent="0" fontAlgn="base">
              <a:buNone/>
            </a:pPr>
            <a:r>
              <a:rPr lang="vi-VN" sz="4800"/>
              <a:t>  </a:t>
            </a:r>
          </a:p>
          <a:p>
            <a:pPr marL="640080" lvl="2" indent="0" fontAlgn="base">
              <a:buNone/>
            </a:pPr>
            <a:r>
              <a:rPr lang="vi-VN" sz="4800"/>
              <a:t>    // Lấy biến toàn cục</a:t>
            </a:r>
          </a:p>
          <a:p>
            <a:pPr marL="640080" lvl="2" indent="0" fontAlgn="base">
              <a:buNone/>
            </a:pPr>
            <a:r>
              <a:rPr lang="vi-VN" sz="4800"/>
              <a:t>    global $bien_toan_cuc;</a:t>
            </a:r>
          </a:p>
          <a:p>
            <a:pPr marL="640080" lvl="2" indent="0" fontAlgn="base">
              <a:buNone/>
            </a:pPr>
            <a:r>
              <a:rPr lang="vi-VN" sz="4800"/>
              <a:t>  </a:t>
            </a:r>
          </a:p>
          <a:p>
            <a:pPr marL="640080" lvl="2" indent="0" fontAlgn="base">
              <a:buNone/>
            </a:pPr>
            <a:r>
              <a:rPr lang="vi-VN" sz="4800"/>
              <a:t>    // Lấy số dư biến cục bộ chia cho biến toàn cục và</a:t>
            </a:r>
          </a:p>
          <a:p>
            <a:pPr marL="640080" lvl="2" indent="0" fontAlgn="base">
              <a:buNone/>
            </a:pPr>
            <a:r>
              <a:rPr lang="vi-VN" sz="4800"/>
              <a:t>    // kiểm trả về true nếu số dư = 0, ngược lại trả về false</a:t>
            </a:r>
          </a:p>
          <a:p>
            <a:pPr marL="640080" lvl="2" indent="0" fontAlgn="base">
              <a:buNone/>
            </a:pPr>
            <a:r>
              <a:rPr lang="vi-VN" sz="4800"/>
              <a:t>    if ($bien_cuc_bo % $</a:t>
            </a:r>
            <a:r>
              <a:rPr lang="vi-VN" sz="4800" smtClean="0"/>
              <a:t>bien_toan_cuc</a:t>
            </a:r>
            <a:r>
              <a:rPr lang="en-US" sz="4800" smtClean="0"/>
              <a:t> == </a:t>
            </a:r>
            <a:r>
              <a:rPr lang="vi-VN" sz="4800"/>
              <a:t>0</a:t>
            </a:r>
            <a:r>
              <a:rPr lang="vi-VN" sz="4800" smtClean="0"/>
              <a:t>){</a:t>
            </a:r>
            <a:endParaRPr lang="vi-VN" sz="4800"/>
          </a:p>
          <a:p>
            <a:pPr marL="640080" lvl="2" indent="0" fontAlgn="base">
              <a:buNone/>
            </a:pPr>
            <a:r>
              <a:rPr lang="vi-VN" sz="4800"/>
              <a:t>        return true;</a:t>
            </a:r>
          </a:p>
          <a:p>
            <a:pPr marL="640080" lvl="2" indent="0" fontAlgn="base">
              <a:buNone/>
            </a:pPr>
            <a:r>
              <a:rPr lang="vi-VN" sz="4800"/>
              <a:t>    }</a:t>
            </a:r>
          </a:p>
          <a:p>
            <a:pPr marL="640080" lvl="2" indent="0" fontAlgn="base">
              <a:buNone/>
            </a:pPr>
            <a:r>
              <a:rPr lang="vi-VN" sz="4800"/>
              <a:t>    else{</a:t>
            </a:r>
          </a:p>
          <a:p>
            <a:pPr marL="640080" lvl="2" indent="0" fontAlgn="base">
              <a:buNone/>
            </a:pPr>
            <a:r>
              <a:rPr lang="vi-VN" sz="4800"/>
              <a:t>        return false;</a:t>
            </a:r>
          </a:p>
          <a:p>
            <a:pPr marL="640080" lvl="2" indent="0" fontAlgn="base">
              <a:buNone/>
            </a:pPr>
            <a:r>
              <a:rPr lang="vi-VN" sz="4800"/>
              <a:t>    }</a:t>
            </a:r>
          </a:p>
          <a:p>
            <a:pPr marL="640080" lvl="2" indent="0" fontAlgn="base">
              <a:buNone/>
            </a:pPr>
            <a:r>
              <a:rPr lang="vi-VN" sz="4800"/>
              <a:t>}</a:t>
            </a:r>
          </a:p>
          <a:p>
            <a:endParaRPr lang="en-US" sz="2000"/>
          </a:p>
        </p:txBody>
      </p:sp>
    </p:spTree>
    <p:extLst>
      <p:ext uri="{BB962C8B-B14F-4D97-AF65-F5344CB8AC3E}">
        <p14:creationId xmlns:p14="http://schemas.microsoft.com/office/powerpoint/2010/main" val="805667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err="1" smtClean="0"/>
              <a:t>Hàm</a:t>
            </a:r>
            <a:r>
              <a:rPr lang="en-US" smtClean="0"/>
              <a:t> </a:t>
            </a:r>
            <a:r>
              <a:rPr lang="en-US" err="1" smtClean="0"/>
              <a:t>trong</a:t>
            </a:r>
            <a:r>
              <a:rPr lang="en-US" smtClean="0"/>
              <a:t> </a:t>
            </a:r>
            <a:r>
              <a:rPr lang="en-US" err="1" smtClean="0"/>
              <a:t>php</a:t>
            </a:r>
            <a:r>
              <a:rPr lang="en-US" smtClean="0"/>
              <a:t>(</a:t>
            </a:r>
            <a:r>
              <a:rPr lang="en-US" err="1" smtClean="0"/>
              <a:t>tiếp</a:t>
            </a:r>
            <a:r>
              <a:rPr lang="en-US" smtClean="0"/>
              <a:t>)</a:t>
            </a:r>
            <a:endParaRPr lang="en-US"/>
          </a:p>
        </p:txBody>
      </p:sp>
      <p:sp>
        <p:nvSpPr>
          <p:cNvPr id="3" name="Content Placeholder 2"/>
          <p:cNvSpPr>
            <a:spLocks noGrp="1"/>
          </p:cNvSpPr>
          <p:nvPr>
            <p:ph idx="1"/>
          </p:nvPr>
        </p:nvSpPr>
        <p:spPr>
          <a:xfrm>
            <a:off x="457200" y="1371600"/>
            <a:ext cx="8229600" cy="4953000"/>
          </a:xfrm>
        </p:spPr>
        <p:txBody>
          <a:bodyPr>
            <a:normAutofit fontScale="92500" lnSpcReduction="20000"/>
          </a:bodyPr>
          <a:lstStyle/>
          <a:p>
            <a:r>
              <a:rPr lang="en-US" b="1" err="1"/>
              <a:t>Biến</a:t>
            </a:r>
            <a:r>
              <a:rPr lang="en-US" b="1"/>
              <a:t> </a:t>
            </a:r>
            <a:r>
              <a:rPr lang="en-US" b="1" err="1" smtClean="0"/>
              <a:t>tĩnh</a:t>
            </a:r>
            <a:r>
              <a:rPr lang="en-US" b="1" smtClean="0"/>
              <a:t>:</a:t>
            </a:r>
          </a:p>
          <a:p>
            <a:r>
              <a:rPr lang="vi-VN" sz="2000"/>
              <a:t>Biến tĩnh là các biến cố định bên trong các hàm, không giống như các biến toàn cục chúng không được biết đến bên ngoài hàm tức là chỉ biết đến bên trong hàm nhưng giá trị của chúng sẽ lưu lại sau mỗi lần gọi hàm. </a:t>
            </a:r>
            <a:endParaRPr lang="en-US" sz="2000" smtClean="0"/>
          </a:p>
          <a:p>
            <a:r>
              <a:rPr lang="vi-VN" sz="2000" smtClean="0"/>
              <a:t>Để </a:t>
            </a:r>
            <a:r>
              <a:rPr lang="vi-VN" sz="2000"/>
              <a:t>khai báo là một biến tĩnh ta dùng từ </a:t>
            </a:r>
            <a:r>
              <a:rPr lang="vi-VN" sz="2000" smtClean="0"/>
              <a:t>khóa</a:t>
            </a:r>
            <a:r>
              <a:rPr lang="vi-VN" sz="2000"/>
              <a:t> static $tenbien</a:t>
            </a:r>
            <a:r>
              <a:rPr lang="vi-VN" sz="2000" smtClean="0"/>
              <a:t>;</a:t>
            </a:r>
            <a:endParaRPr lang="en-US" sz="2000" smtClean="0"/>
          </a:p>
          <a:p>
            <a:r>
              <a:rPr lang="en-US" sz="2000" err="1" smtClean="0"/>
              <a:t>Ví</a:t>
            </a:r>
            <a:r>
              <a:rPr lang="en-US" sz="2000" smtClean="0"/>
              <a:t> </a:t>
            </a:r>
            <a:r>
              <a:rPr lang="en-US" sz="2000" err="1" smtClean="0"/>
              <a:t>dụ</a:t>
            </a:r>
            <a:r>
              <a:rPr lang="en-US" sz="2000" smtClean="0"/>
              <a:t>:</a:t>
            </a:r>
          </a:p>
          <a:p>
            <a:pPr marL="365760" lvl="1" indent="0" fontAlgn="base">
              <a:buNone/>
            </a:pPr>
            <a:r>
              <a:rPr lang="en-US" sz="1800"/>
              <a:t>// ham </a:t>
            </a:r>
            <a:r>
              <a:rPr lang="en-US" sz="1800" err="1"/>
              <a:t>kiem</a:t>
            </a:r>
            <a:r>
              <a:rPr lang="en-US" sz="1800"/>
              <a:t> </a:t>
            </a:r>
            <a:r>
              <a:rPr lang="en-US" sz="1800" err="1"/>
              <a:t>tra</a:t>
            </a:r>
            <a:endParaRPr lang="en-US" sz="1800"/>
          </a:p>
          <a:p>
            <a:pPr marL="365760" lvl="1" indent="0" fontAlgn="base">
              <a:buNone/>
            </a:pPr>
            <a:r>
              <a:rPr lang="en-US" sz="1800"/>
              <a:t>function </a:t>
            </a:r>
            <a:r>
              <a:rPr lang="en-US" sz="1800" err="1"/>
              <a:t>keep_track</a:t>
            </a:r>
            <a:r>
              <a:rPr lang="en-US" sz="1800"/>
              <a:t>() {</a:t>
            </a:r>
          </a:p>
          <a:p>
            <a:pPr marL="365760" lvl="1" indent="0" fontAlgn="base">
              <a:buNone/>
            </a:pPr>
            <a:r>
              <a:rPr lang="en-US" sz="1800"/>
              <a:t>      STATIC $count = 0;</a:t>
            </a:r>
          </a:p>
          <a:p>
            <a:pPr marL="365760" lvl="1" indent="0" fontAlgn="base">
              <a:buNone/>
            </a:pPr>
            <a:r>
              <a:rPr lang="en-US" sz="1800"/>
              <a:t>      $count++;</a:t>
            </a:r>
          </a:p>
          <a:p>
            <a:pPr marL="365760" lvl="1" indent="0" fontAlgn="base">
              <a:buNone/>
            </a:pPr>
            <a:r>
              <a:rPr lang="en-US" sz="1800"/>
              <a:t>      print $count;</a:t>
            </a:r>
          </a:p>
          <a:p>
            <a:pPr marL="365760" lvl="1" indent="0" fontAlgn="base">
              <a:buNone/>
            </a:pPr>
            <a:r>
              <a:rPr lang="en-US" sz="1800"/>
              <a:t>      print "&lt;</a:t>
            </a:r>
            <a:r>
              <a:rPr lang="en-US" sz="1800" err="1"/>
              <a:t>br</a:t>
            </a:r>
            <a:r>
              <a:rPr lang="en-US" sz="1800"/>
              <a:t> /&gt;";</a:t>
            </a:r>
          </a:p>
          <a:p>
            <a:pPr marL="365760" lvl="1" indent="0" fontAlgn="base">
              <a:buNone/>
            </a:pPr>
            <a:r>
              <a:rPr lang="en-US" sz="1800"/>
              <a:t>  </a:t>
            </a:r>
            <a:r>
              <a:rPr lang="en-US" sz="1800" smtClean="0"/>
              <a:t>}</a:t>
            </a:r>
            <a:endParaRPr lang="en-US" sz="1800"/>
          </a:p>
          <a:p>
            <a:pPr marL="365760" lvl="1" indent="0" fontAlgn="base">
              <a:buNone/>
            </a:pPr>
            <a:r>
              <a:rPr lang="en-US" sz="1800"/>
              <a:t>   </a:t>
            </a:r>
          </a:p>
          <a:p>
            <a:pPr marL="365760" lvl="1" indent="0" fontAlgn="base">
              <a:buNone/>
            </a:pPr>
            <a:r>
              <a:rPr lang="en-US" sz="1800"/>
              <a:t>   </a:t>
            </a:r>
            <a:r>
              <a:rPr lang="en-US" sz="1800" err="1"/>
              <a:t>keep_track</a:t>
            </a:r>
            <a:r>
              <a:rPr lang="en-US" sz="1800"/>
              <a:t>();</a:t>
            </a:r>
          </a:p>
          <a:p>
            <a:pPr marL="365760" lvl="1" indent="0" fontAlgn="base">
              <a:buNone/>
            </a:pPr>
            <a:r>
              <a:rPr lang="en-US" sz="1800"/>
              <a:t>   </a:t>
            </a:r>
            <a:r>
              <a:rPr lang="en-US" sz="1800" err="1"/>
              <a:t>keep_track</a:t>
            </a:r>
            <a:r>
              <a:rPr lang="en-US" sz="1800"/>
              <a:t>();</a:t>
            </a:r>
          </a:p>
          <a:p>
            <a:pPr marL="365760" lvl="1" indent="0" fontAlgn="base">
              <a:buNone/>
            </a:pPr>
            <a:r>
              <a:rPr lang="en-US" sz="1800"/>
              <a:t>   </a:t>
            </a:r>
            <a:r>
              <a:rPr lang="en-US" sz="1800" err="1"/>
              <a:t>keep_track</a:t>
            </a:r>
            <a:r>
              <a:rPr lang="en-US" sz="1800"/>
              <a:t>();</a:t>
            </a:r>
            <a:endParaRPr lang="en-US" sz="2000"/>
          </a:p>
        </p:txBody>
      </p:sp>
    </p:spTree>
    <p:extLst>
      <p:ext uri="{BB962C8B-B14F-4D97-AF65-F5344CB8AC3E}">
        <p14:creationId xmlns:p14="http://schemas.microsoft.com/office/powerpoint/2010/main" val="328963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a:latin typeface="Times New Roman" panose="02020603050405020304" pitchFamily="18" charset="0"/>
                <a:cs typeface="Times New Roman" panose="02020603050405020304" pitchFamily="18" charset="0"/>
              </a:rPr>
              <a:t>PHP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gì</a:t>
            </a:r>
            <a:r>
              <a:rPr lang="en-US">
                <a:latin typeface="Times New Roman" panose="02020603050405020304" pitchFamily="18" charset="0"/>
                <a:cs typeface="Times New Roman" panose="02020603050405020304" pitchFamily="18" charset="0"/>
              </a:rPr>
              <a:t> ?</a:t>
            </a:r>
            <a:endParaRPr lang="en-US"/>
          </a:p>
        </p:txBody>
      </p:sp>
      <p:sp>
        <p:nvSpPr>
          <p:cNvPr id="3" name="Content Placeholder 2"/>
          <p:cNvSpPr>
            <a:spLocks noGrp="1"/>
          </p:cNvSpPr>
          <p:nvPr>
            <p:ph idx="1"/>
          </p:nvPr>
        </p:nvSpPr>
        <p:spPr/>
        <p:txBody>
          <a:bodyPr/>
          <a:lstStyle/>
          <a:p>
            <a:r>
              <a:rPr lang="vi-VN" b="1"/>
              <a:t>PHP</a:t>
            </a:r>
            <a:r>
              <a:rPr lang="vi-VN"/>
              <a:t> (viết tắt của cụm từ Personal Home Page) </a:t>
            </a:r>
            <a:r>
              <a:rPr lang="vi-VN" b="1"/>
              <a:t>là</a:t>
            </a:r>
            <a:r>
              <a:rPr lang="vi-VN"/>
              <a:t> ngôn ngữ lập trình kịch bản (scripting language) mã nguồn mở được dùng phổ biến để ra tạo các ứng dụng web chạy trên máy chủ.</a:t>
            </a:r>
            <a:endParaRPr lang="en-US"/>
          </a:p>
          <a:p>
            <a:r>
              <a:rPr lang="en-US">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Nó</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giúp</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một</a:t>
            </a:r>
            <a:r>
              <a:rPr lang="en-US">
                <a:latin typeface="Times New Roman" panose="02020603050405020304" pitchFamily="18" charset="0"/>
                <a:cs typeface="Times New Roman" panose="02020603050405020304" pitchFamily="18" charset="0"/>
                <a:sym typeface="Wingdings" panose="05000000000000000000" pitchFamily="2" charset="2"/>
              </a:rPr>
              <a:t> website </a:t>
            </a:r>
            <a:r>
              <a:rPr lang="en-US" err="1">
                <a:latin typeface="Times New Roman" panose="02020603050405020304" pitchFamily="18" charset="0"/>
                <a:cs typeface="Times New Roman" panose="02020603050405020304" pitchFamily="18" charset="0"/>
                <a:sym typeface="Wingdings" panose="05000000000000000000" pitchFamily="2" charset="2"/>
              </a:rPr>
              <a:t>có</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thể</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thao</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tác</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với</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dữ</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liệu</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và</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các</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thao</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tác</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phức</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tạp</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của</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người</a:t>
            </a:r>
            <a:r>
              <a:rPr lang="en-US">
                <a:latin typeface="Times New Roman" panose="02020603050405020304" pitchFamily="18" charset="0"/>
                <a:cs typeface="Times New Roman" panose="02020603050405020304" pitchFamily="18" charset="0"/>
                <a:sym typeface="Wingdings" panose="05000000000000000000" pitchFamily="2" charset="2"/>
              </a:rPr>
              <a:t> dung </a:t>
            </a:r>
            <a:r>
              <a:rPr lang="en-US" err="1">
                <a:latin typeface="Times New Roman" panose="02020603050405020304" pitchFamily="18" charset="0"/>
                <a:cs typeface="Times New Roman" panose="02020603050405020304" pitchFamily="18" charset="0"/>
                <a:sym typeface="Wingdings" panose="05000000000000000000" pitchFamily="2" charset="2"/>
              </a:rPr>
              <a:t>mà</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bên</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phía</a:t>
            </a:r>
            <a:r>
              <a:rPr lang="en-US">
                <a:latin typeface="Times New Roman" panose="02020603050405020304" pitchFamily="18" charset="0"/>
                <a:cs typeface="Times New Roman" panose="02020603050405020304" pitchFamily="18" charset="0"/>
                <a:sym typeface="Wingdings" panose="05000000000000000000" pitchFamily="2" charset="2"/>
              </a:rPr>
              <a:t> client </a:t>
            </a:r>
            <a:r>
              <a:rPr lang="en-US" err="1">
                <a:latin typeface="Times New Roman" panose="02020603050405020304" pitchFamily="18" charset="0"/>
                <a:cs typeface="Times New Roman" panose="02020603050405020304" pitchFamily="18" charset="0"/>
                <a:sym typeface="Wingdings" panose="05000000000000000000" pitchFamily="2" charset="2"/>
              </a:rPr>
              <a:t>không</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thể</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làm</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thay</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thế</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được</a:t>
            </a:r>
            <a:r>
              <a:rPr lang="en-US">
                <a:latin typeface="Times New Roman" panose="02020603050405020304" pitchFamily="18" charset="0"/>
                <a:cs typeface="Times New Roman" panose="02020603050405020304" pitchFamily="18" charset="0"/>
                <a:sym typeface="Wingdings" panose="05000000000000000000" pitchFamily="2" charset="2"/>
              </a:rPr>
              <a:t>.</a:t>
            </a:r>
          </a:p>
          <a:p>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Nó</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cần</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có</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máy</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chủ</a:t>
            </a:r>
            <a:r>
              <a:rPr lang="en-US">
                <a:latin typeface="Times New Roman" panose="02020603050405020304" pitchFamily="18" charset="0"/>
                <a:cs typeface="Times New Roman" panose="02020603050405020304" pitchFamily="18" charset="0"/>
                <a:sym typeface="Wingdings" panose="05000000000000000000" pitchFamily="2" charset="2"/>
              </a:rPr>
              <a:t> server </a:t>
            </a:r>
            <a:r>
              <a:rPr lang="en-US" err="1">
                <a:latin typeface="Times New Roman" panose="02020603050405020304" pitchFamily="18" charset="0"/>
                <a:cs typeface="Times New Roman" panose="02020603050405020304" pitchFamily="18" charset="0"/>
                <a:sym typeface="Wingdings" panose="05000000000000000000" pitchFamily="2" charset="2"/>
              </a:rPr>
              <a:t>để</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chạy</a:t>
            </a:r>
            <a:r>
              <a:rPr lang="en-US">
                <a:latin typeface="Times New Roman" panose="02020603050405020304" pitchFamily="18" charset="0"/>
                <a:cs typeface="Times New Roman" panose="02020603050405020304" pitchFamily="18" charset="0"/>
                <a:sym typeface="Wingdings" panose="05000000000000000000" pitchFamily="2" charset="2"/>
              </a:rPr>
              <a:t> : Apache, IIS…</a:t>
            </a:r>
          </a:p>
          <a:p>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Nó</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chỉ</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chạy</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được</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trên</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err="1">
                <a:latin typeface="Times New Roman" panose="02020603050405020304" pitchFamily="18" charset="0"/>
                <a:cs typeface="Times New Roman" panose="02020603050405020304" pitchFamily="18" charset="0"/>
                <a:sym typeface="Wingdings" panose="05000000000000000000" pitchFamily="2" charset="2"/>
              </a:rPr>
              <a:t>nền</a:t>
            </a:r>
            <a:r>
              <a:rPr lang="en-US">
                <a:latin typeface="Times New Roman" panose="02020603050405020304" pitchFamily="18" charset="0"/>
                <a:cs typeface="Times New Roman" panose="02020603050405020304" pitchFamily="18" charset="0"/>
                <a:sym typeface="Wingdings" panose="05000000000000000000" pitchFamily="2" charset="2"/>
              </a:rPr>
              <a:t> web.(www)</a:t>
            </a:r>
          </a:p>
          <a:p>
            <a:endParaRPr lang="en-US"/>
          </a:p>
        </p:txBody>
      </p:sp>
    </p:spTree>
    <p:extLst>
      <p:ext uri="{BB962C8B-B14F-4D97-AF65-F5344CB8AC3E}">
        <p14:creationId xmlns:p14="http://schemas.microsoft.com/office/powerpoint/2010/main" val="1564476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a:t>Hàm</a:t>
            </a:r>
            <a:r>
              <a:rPr lang="en-US"/>
              <a:t> </a:t>
            </a:r>
            <a:r>
              <a:rPr lang="en-US" err="1"/>
              <a:t>trong</a:t>
            </a:r>
            <a:r>
              <a:rPr lang="en-US"/>
              <a:t> </a:t>
            </a:r>
            <a:r>
              <a:rPr lang="en-US" err="1"/>
              <a:t>php</a:t>
            </a:r>
            <a:r>
              <a:rPr lang="en-US"/>
              <a:t>(</a:t>
            </a:r>
            <a:r>
              <a:rPr lang="en-US" err="1"/>
              <a:t>tiếp</a:t>
            </a:r>
            <a:r>
              <a:rPr lang="en-US"/>
              <a:t>)</a:t>
            </a:r>
          </a:p>
        </p:txBody>
      </p:sp>
      <p:sp>
        <p:nvSpPr>
          <p:cNvPr id="3" name="Content Placeholder 2"/>
          <p:cNvSpPr>
            <a:spLocks noGrp="1"/>
          </p:cNvSpPr>
          <p:nvPr>
            <p:ph idx="1"/>
          </p:nvPr>
        </p:nvSpPr>
        <p:spPr>
          <a:xfrm>
            <a:off x="457200" y="1295400"/>
            <a:ext cx="8229600" cy="5029200"/>
          </a:xfrm>
        </p:spPr>
        <p:txBody>
          <a:bodyPr>
            <a:normAutofit fontScale="85000" lnSpcReduction="20000"/>
          </a:bodyPr>
          <a:lstStyle/>
          <a:p>
            <a:r>
              <a:rPr lang="en-US" b="1" err="1"/>
              <a:t>Các</a:t>
            </a:r>
            <a:r>
              <a:rPr lang="en-US" b="1"/>
              <a:t> </a:t>
            </a:r>
            <a:r>
              <a:rPr lang="en-US" b="1" err="1"/>
              <a:t>cách</a:t>
            </a:r>
            <a:r>
              <a:rPr lang="en-US" b="1"/>
              <a:t> </a:t>
            </a:r>
            <a:r>
              <a:rPr lang="en-US" b="1" err="1"/>
              <a:t>gọi</a:t>
            </a:r>
            <a:r>
              <a:rPr lang="en-US" b="1"/>
              <a:t> </a:t>
            </a:r>
            <a:r>
              <a:rPr lang="en-US" b="1" err="1"/>
              <a:t>hàm</a:t>
            </a:r>
            <a:r>
              <a:rPr lang="en-US" b="1"/>
              <a:t> </a:t>
            </a:r>
            <a:r>
              <a:rPr lang="en-US" b="1" err="1"/>
              <a:t>trong</a:t>
            </a:r>
            <a:r>
              <a:rPr lang="en-US" b="1"/>
              <a:t> PHP</a:t>
            </a:r>
          </a:p>
          <a:p>
            <a:r>
              <a:rPr lang="en-US" sz="2000" smtClean="0"/>
              <a:t>1/</a:t>
            </a:r>
            <a:r>
              <a:rPr lang="en-US" sz="2000" b="1" err="1"/>
              <a:t>Truyền</a:t>
            </a:r>
            <a:r>
              <a:rPr lang="en-US" sz="2000" b="1"/>
              <a:t> </a:t>
            </a:r>
            <a:r>
              <a:rPr lang="en-US" sz="2000" b="1" err="1"/>
              <a:t>bằng</a:t>
            </a:r>
            <a:r>
              <a:rPr lang="en-US" sz="2000" b="1"/>
              <a:t> </a:t>
            </a:r>
            <a:r>
              <a:rPr lang="en-US" sz="2000" b="1" err="1"/>
              <a:t>giá</a:t>
            </a:r>
            <a:r>
              <a:rPr lang="en-US" sz="2000" b="1"/>
              <a:t> </a:t>
            </a:r>
            <a:r>
              <a:rPr lang="en-US" sz="2000" b="1" err="1" smtClean="0"/>
              <a:t>trị</a:t>
            </a:r>
            <a:r>
              <a:rPr lang="en-US" sz="2000" b="1" smtClean="0"/>
              <a:t> (</a:t>
            </a:r>
            <a:r>
              <a:rPr lang="en-US" sz="2000" b="1" err="1" smtClean="0"/>
              <a:t>tham</a:t>
            </a:r>
            <a:r>
              <a:rPr lang="en-US" sz="2000" b="1" smtClean="0"/>
              <a:t> </a:t>
            </a:r>
            <a:r>
              <a:rPr lang="en-US" sz="2000" b="1" err="1" smtClean="0"/>
              <a:t>trị</a:t>
            </a:r>
            <a:r>
              <a:rPr lang="en-US" sz="2000" b="1" smtClean="0"/>
              <a:t>)</a:t>
            </a:r>
            <a:r>
              <a:rPr lang="en-US" b="1" smtClean="0"/>
              <a:t>: </a:t>
            </a:r>
            <a:r>
              <a:rPr lang="vi-VN" sz="1600" smtClean="0"/>
              <a:t>Mặc </a:t>
            </a:r>
            <a:r>
              <a:rPr lang="vi-VN" sz="1600"/>
              <a:t>định tất cả các đối số truyền vào hàm đều là truyền bằng giá trị. Điều này có nghĩa là khi các đối số được truyền đến hàm được gọi, giá trị được truyền thông qua các biến tạm (tham số hình thức). mọi thao tác chỉ thực hiện trên biến tạm này nên nó không hề tác động đến biến chính của mình. Điều này có nghĩa là nếu truyền bằng giá trị thì trong hàm nếu ta tác động đến giá trị biến truyền vào thì sau khi thoát khỏi hàm giá trị đó không thay đổi</a:t>
            </a:r>
            <a:r>
              <a:rPr lang="vi-VN" sz="1600" smtClean="0"/>
              <a:t>.</a:t>
            </a:r>
            <a:endParaRPr lang="en-US" sz="1600" smtClean="0"/>
          </a:p>
          <a:p>
            <a:pPr marL="365760" lvl="1" indent="0" fontAlgn="base">
              <a:buNone/>
            </a:pPr>
            <a:r>
              <a:rPr lang="vi-VN" sz="1800"/>
              <a:t>// Biến</a:t>
            </a:r>
          </a:p>
          <a:p>
            <a:pPr marL="365760" lvl="1" indent="0" fontAlgn="base">
              <a:buNone/>
            </a:pPr>
            <a:r>
              <a:rPr lang="vi-VN" sz="1800"/>
              <a:t>$a = 1;</a:t>
            </a:r>
          </a:p>
          <a:p>
            <a:pPr marL="365760" lvl="1" indent="0" fontAlgn="base">
              <a:buNone/>
            </a:pPr>
            <a:r>
              <a:rPr lang="vi-VN" sz="1800"/>
              <a:t>  </a:t>
            </a:r>
          </a:p>
          <a:p>
            <a:pPr marL="365760" lvl="1" indent="0" fontAlgn="base">
              <a:buNone/>
            </a:pPr>
            <a:r>
              <a:rPr lang="vi-VN" sz="1800"/>
              <a:t>// Hàm tăng giá trị tham số truyền vào lên 1</a:t>
            </a:r>
          </a:p>
          <a:p>
            <a:pPr marL="365760" lvl="1" indent="0" fontAlgn="base">
              <a:buNone/>
            </a:pPr>
            <a:r>
              <a:rPr lang="vi-VN" sz="1800"/>
              <a:t>function tang_len_1($a)</a:t>
            </a:r>
          </a:p>
          <a:p>
            <a:pPr marL="365760" lvl="1" indent="0" fontAlgn="base">
              <a:buNone/>
            </a:pPr>
            <a:r>
              <a:rPr lang="vi-VN" sz="1800"/>
              <a:t>{</a:t>
            </a:r>
          </a:p>
          <a:p>
            <a:pPr marL="365760" lvl="1" indent="0" fontAlgn="base">
              <a:buNone/>
            </a:pPr>
            <a:r>
              <a:rPr lang="vi-VN" sz="1800"/>
              <a:t>    return $a + 1;</a:t>
            </a:r>
          </a:p>
          <a:p>
            <a:pPr marL="365760" lvl="1" indent="0" fontAlgn="base">
              <a:buNone/>
            </a:pPr>
            <a:r>
              <a:rPr lang="vi-VN" sz="1800"/>
              <a:t>}</a:t>
            </a:r>
          </a:p>
          <a:p>
            <a:pPr marL="365760" lvl="1" indent="0" fontAlgn="base">
              <a:buNone/>
            </a:pPr>
            <a:r>
              <a:rPr lang="vi-VN" sz="1800"/>
              <a:t>  </a:t>
            </a:r>
          </a:p>
          <a:p>
            <a:pPr marL="365760" lvl="1" indent="0" fontAlgn="base">
              <a:buNone/>
            </a:pPr>
            <a:r>
              <a:rPr lang="vi-VN" sz="1800"/>
              <a:t>// Xuất giá trị trả về của hàm</a:t>
            </a:r>
          </a:p>
          <a:p>
            <a:pPr marL="365760" lvl="1" indent="0" fontAlgn="base">
              <a:buNone/>
            </a:pPr>
            <a:r>
              <a:rPr lang="vi-VN" sz="1800"/>
              <a:t>echo tang_len_1($a);</a:t>
            </a:r>
          </a:p>
          <a:p>
            <a:pPr marL="365760" lvl="1" indent="0" fontAlgn="base">
              <a:buNone/>
            </a:pPr>
            <a:r>
              <a:rPr lang="vi-VN" sz="1800"/>
              <a:t>  </a:t>
            </a:r>
          </a:p>
          <a:p>
            <a:pPr marL="365760" lvl="1" indent="0" fontAlgn="base">
              <a:buNone/>
            </a:pPr>
            <a:r>
              <a:rPr lang="vi-VN" sz="1800"/>
              <a:t>// Xuất giá trị của biến</a:t>
            </a:r>
          </a:p>
          <a:p>
            <a:pPr marL="365760" lvl="1" indent="0" fontAlgn="base">
              <a:buNone/>
            </a:pPr>
            <a:r>
              <a:rPr lang="vi-VN" sz="1800"/>
              <a:t>echo $a;</a:t>
            </a:r>
          </a:p>
          <a:p>
            <a:endParaRPr lang="en-US" sz="2000"/>
          </a:p>
        </p:txBody>
      </p:sp>
    </p:spTree>
    <p:extLst>
      <p:ext uri="{BB962C8B-B14F-4D97-AF65-F5344CB8AC3E}">
        <p14:creationId xmlns:p14="http://schemas.microsoft.com/office/powerpoint/2010/main" val="4199774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r>
              <a:rPr lang="en-US" sz="2000" smtClean="0"/>
              <a:t>2/</a:t>
            </a:r>
            <a:r>
              <a:rPr lang="en-US" sz="2000" b="1" err="1"/>
              <a:t>Truyền</a:t>
            </a:r>
            <a:r>
              <a:rPr lang="en-US" sz="2000" b="1"/>
              <a:t> </a:t>
            </a:r>
            <a:r>
              <a:rPr lang="en-US" sz="2000" b="1" err="1"/>
              <a:t>bằng</a:t>
            </a:r>
            <a:r>
              <a:rPr lang="en-US" sz="2000" b="1"/>
              <a:t> </a:t>
            </a:r>
            <a:r>
              <a:rPr lang="en-US" sz="2000" b="1" err="1"/>
              <a:t>tham</a:t>
            </a:r>
            <a:r>
              <a:rPr lang="en-US" sz="2000" b="1"/>
              <a:t> </a:t>
            </a:r>
            <a:r>
              <a:rPr lang="en-US" sz="2000" b="1" err="1" smtClean="0"/>
              <a:t>chiếu</a:t>
            </a:r>
            <a:r>
              <a:rPr lang="en-US" sz="2000" b="1" smtClean="0"/>
              <a:t> (</a:t>
            </a:r>
            <a:r>
              <a:rPr lang="en-US" sz="2000" b="1" err="1" smtClean="0"/>
              <a:t>tham</a:t>
            </a:r>
            <a:r>
              <a:rPr lang="en-US" sz="2000" b="1" smtClean="0"/>
              <a:t> </a:t>
            </a:r>
            <a:r>
              <a:rPr lang="en-US" sz="2000" b="1" err="1" smtClean="0"/>
              <a:t>chiếu</a:t>
            </a:r>
            <a:r>
              <a:rPr lang="en-US" sz="2000" b="1" smtClean="0"/>
              <a:t>):  </a:t>
            </a:r>
            <a:r>
              <a:rPr lang="vi-VN" sz="1800"/>
              <a:t>Khi các đối số được truyền bằng giá trị thì giá trị của các đối số của hàm đang gọi không bị thay đổi. Tuy nhiên đôi khi bạn muốn những giá trị đó thay đổi theo thì lúc này bạn phải truyền biến vào hàm dạng tham chiếu</a:t>
            </a:r>
            <a:r>
              <a:rPr lang="vi-VN" sz="1800" smtClean="0"/>
              <a:t>.</a:t>
            </a:r>
            <a:endParaRPr lang="en-US" sz="1800" smtClean="0"/>
          </a:p>
          <a:p>
            <a:pPr marL="365760" lvl="1" indent="0" fontAlgn="base">
              <a:buNone/>
            </a:pPr>
            <a:r>
              <a:rPr lang="vi-VN" sz="1600"/>
              <a:t>// Biến</a:t>
            </a:r>
          </a:p>
          <a:p>
            <a:pPr marL="365760" lvl="1" indent="0" fontAlgn="base">
              <a:buNone/>
            </a:pPr>
            <a:r>
              <a:rPr lang="vi-VN" sz="1600"/>
              <a:t> $a = 1;</a:t>
            </a:r>
          </a:p>
          <a:p>
            <a:pPr marL="365760" lvl="1" indent="0" fontAlgn="base">
              <a:buNone/>
            </a:pPr>
            <a:r>
              <a:rPr lang="vi-VN" sz="1600"/>
              <a:t>  </a:t>
            </a:r>
          </a:p>
          <a:p>
            <a:pPr marL="365760" lvl="1" indent="0" fontAlgn="base">
              <a:buNone/>
            </a:pPr>
            <a:r>
              <a:rPr lang="vi-VN" sz="1600"/>
              <a:t>// Hàm tăng giá trị tham số truyền vào lên 1</a:t>
            </a:r>
          </a:p>
          <a:p>
            <a:pPr marL="365760" lvl="1" indent="0" fontAlgn="base">
              <a:buNone/>
            </a:pPr>
            <a:r>
              <a:rPr lang="vi-VN" sz="1600"/>
              <a:t> function tang_len_1(&amp;$a)</a:t>
            </a:r>
          </a:p>
          <a:p>
            <a:pPr marL="365760" lvl="1" indent="0" fontAlgn="base">
              <a:buNone/>
            </a:pPr>
            <a:r>
              <a:rPr lang="vi-VN" sz="1600"/>
              <a:t> {</a:t>
            </a:r>
          </a:p>
          <a:p>
            <a:pPr marL="365760" lvl="1" indent="0" fontAlgn="base">
              <a:buNone/>
            </a:pPr>
            <a:r>
              <a:rPr lang="vi-VN" sz="1600"/>
              <a:t>    $a = $a + 1;</a:t>
            </a:r>
          </a:p>
          <a:p>
            <a:pPr marL="365760" lvl="1" indent="0" fontAlgn="base">
              <a:buNone/>
            </a:pPr>
            <a:r>
              <a:rPr lang="vi-VN" sz="1600"/>
              <a:t>     return $a; </a:t>
            </a:r>
          </a:p>
          <a:p>
            <a:pPr marL="365760" lvl="1" indent="0" fontAlgn="base">
              <a:buNone/>
            </a:pPr>
            <a:r>
              <a:rPr lang="vi-VN" sz="1600"/>
              <a:t> }</a:t>
            </a:r>
          </a:p>
          <a:p>
            <a:pPr marL="365760" lvl="1" indent="0" fontAlgn="base">
              <a:buNone/>
            </a:pPr>
            <a:r>
              <a:rPr lang="vi-VN" sz="1600"/>
              <a:t>  </a:t>
            </a:r>
          </a:p>
          <a:p>
            <a:pPr marL="365760" lvl="1" indent="0" fontAlgn="base">
              <a:buNone/>
            </a:pPr>
            <a:r>
              <a:rPr lang="vi-VN" sz="1600"/>
              <a:t>// Xuất giá trị trả về của hàm</a:t>
            </a:r>
          </a:p>
          <a:p>
            <a:pPr marL="365760" lvl="1" indent="0" fontAlgn="base">
              <a:buNone/>
            </a:pPr>
            <a:r>
              <a:rPr lang="vi-VN" sz="1600"/>
              <a:t> echo tang_len_1($a);</a:t>
            </a:r>
          </a:p>
          <a:p>
            <a:pPr marL="365760" lvl="1" indent="0" fontAlgn="base">
              <a:buNone/>
            </a:pPr>
            <a:r>
              <a:rPr lang="vi-VN" sz="1600"/>
              <a:t>  </a:t>
            </a:r>
          </a:p>
          <a:p>
            <a:pPr marL="365760" lvl="1" indent="0" fontAlgn="base">
              <a:buNone/>
            </a:pPr>
            <a:r>
              <a:rPr lang="vi-VN" sz="1600"/>
              <a:t>// Xuất giá trị của biến</a:t>
            </a:r>
          </a:p>
          <a:p>
            <a:pPr marL="365760" lvl="1" indent="0" fontAlgn="base">
              <a:buNone/>
            </a:pPr>
            <a:r>
              <a:rPr lang="vi-VN" sz="1600"/>
              <a:t> echo $a;</a:t>
            </a:r>
          </a:p>
          <a:p>
            <a:endParaRPr lang="en-US" sz="1800"/>
          </a:p>
        </p:txBody>
      </p:sp>
    </p:spTree>
    <p:extLst>
      <p:ext uri="{BB962C8B-B14F-4D97-AF65-F5344CB8AC3E}">
        <p14:creationId xmlns:p14="http://schemas.microsoft.com/office/powerpoint/2010/main" val="7167944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r>
              <a:rPr lang="en-US" b="1" err="1"/>
              <a:t>Các</a:t>
            </a:r>
            <a:r>
              <a:rPr lang="en-US" b="1"/>
              <a:t> </a:t>
            </a:r>
            <a:r>
              <a:rPr lang="en-US" b="1" err="1"/>
              <a:t>quy</a:t>
            </a:r>
            <a:r>
              <a:rPr lang="en-US" b="1"/>
              <a:t> </a:t>
            </a:r>
            <a:r>
              <a:rPr lang="en-US" b="1" err="1"/>
              <a:t>tắc</a:t>
            </a:r>
            <a:r>
              <a:rPr lang="en-US" b="1"/>
              <a:t> </a:t>
            </a:r>
            <a:r>
              <a:rPr lang="en-US" b="1" err="1"/>
              <a:t>và</a:t>
            </a:r>
            <a:r>
              <a:rPr lang="en-US" b="1"/>
              <a:t> </a:t>
            </a:r>
            <a:r>
              <a:rPr lang="en-US" b="1" err="1"/>
              <a:t>phạm</a:t>
            </a:r>
            <a:r>
              <a:rPr lang="en-US" b="1"/>
              <a:t> vi </a:t>
            </a:r>
            <a:r>
              <a:rPr lang="en-US" b="1" err="1"/>
              <a:t>của</a:t>
            </a:r>
            <a:r>
              <a:rPr lang="en-US" b="1"/>
              <a:t> </a:t>
            </a:r>
            <a:r>
              <a:rPr lang="en-US" b="1" err="1"/>
              <a:t>hàm</a:t>
            </a:r>
            <a:endParaRPr lang="en-US" b="1"/>
          </a:p>
          <a:p>
            <a:r>
              <a:rPr lang="vi-VN" sz="2000"/>
              <a:t>Một hàm có thể gọi tới một hàm, tức là trong phần thân của hàm A có thể gọi đến hàm B, và trong thân hàm B có thể gọi đến </a:t>
            </a:r>
            <a:r>
              <a:rPr lang="vi-VN" sz="2000" smtClean="0"/>
              <a:t>hàm </a:t>
            </a:r>
            <a:r>
              <a:rPr lang="vi-VN" sz="2000"/>
              <a:t>C. Đây chính là </a:t>
            </a:r>
            <a:r>
              <a:rPr lang="vi-VN" sz="2000" b="1"/>
              <a:t>hàm gọi hàm</a:t>
            </a:r>
            <a:r>
              <a:rPr lang="vi-VN" sz="2000" b="1" smtClean="0"/>
              <a:t>.</a:t>
            </a:r>
            <a:endParaRPr lang="en-US" sz="2000" b="1" smtClean="0"/>
          </a:p>
          <a:p>
            <a:pPr fontAlgn="base"/>
            <a:r>
              <a:rPr lang="vi-VN" sz="2000"/>
              <a:t>// Danh sách các hàm</a:t>
            </a:r>
          </a:p>
          <a:p>
            <a:pPr marL="365760" lvl="1" indent="0" fontAlgn="base">
              <a:buNone/>
            </a:pPr>
            <a:r>
              <a:rPr lang="vi-VN" sz="1800"/>
              <a:t>function A()</a:t>
            </a:r>
          </a:p>
          <a:p>
            <a:pPr marL="365760" lvl="1" indent="0" fontAlgn="base">
              <a:buNone/>
            </a:pPr>
            <a:r>
              <a:rPr lang="vi-VN" sz="1800"/>
              <a:t>{</a:t>
            </a:r>
          </a:p>
          <a:p>
            <a:pPr marL="365760" lvl="1" indent="0" fontAlgn="base">
              <a:buNone/>
            </a:pPr>
            <a:r>
              <a:rPr lang="vi-VN" sz="1800"/>
              <a:t>    B();</a:t>
            </a:r>
          </a:p>
          <a:p>
            <a:pPr marL="365760" lvl="1" indent="0" fontAlgn="base">
              <a:buNone/>
            </a:pPr>
            <a:r>
              <a:rPr lang="vi-VN" sz="1800"/>
              <a:t>}</a:t>
            </a:r>
          </a:p>
          <a:p>
            <a:pPr marL="365760" lvl="1" indent="0" fontAlgn="base">
              <a:buNone/>
            </a:pPr>
            <a:r>
              <a:rPr lang="vi-VN" sz="1800"/>
              <a:t>  </a:t>
            </a:r>
          </a:p>
          <a:p>
            <a:pPr marL="365760" lvl="1" indent="0" fontAlgn="base">
              <a:buNone/>
            </a:pPr>
            <a:r>
              <a:rPr lang="vi-VN" sz="1800"/>
              <a:t>function B()</a:t>
            </a:r>
          </a:p>
          <a:p>
            <a:pPr marL="365760" lvl="1" indent="0" fontAlgn="base">
              <a:buNone/>
            </a:pPr>
            <a:r>
              <a:rPr lang="vi-VN" sz="1800"/>
              <a:t>{</a:t>
            </a:r>
          </a:p>
          <a:p>
            <a:pPr marL="365760" lvl="1" indent="0" fontAlgn="base">
              <a:buNone/>
            </a:pPr>
            <a:r>
              <a:rPr lang="vi-VN" sz="1800"/>
              <a:t>    C();</a:t>
            </a:r>
          </a:p>
          <a:p>
            <a:pPr marL="365760" lvl="1" indent="0" fontAlgn="base">
              <a:buNone/>
            </a:pPr>
            <a:r>
              <a:rPr lang="vi-VN" sz="1800"/>
              <a:t>}</a:t>
            </a:r>
          </a:p>
          <a:p>
            <a:pPr marL="365760" lvl="1" indent="0" fontAlgn="base">
              <a:buNone/>
            </a:pPr>
            <a:r>
              <a:rPr lang="vi-VN" sz="1800"/>
              <a:t>  </a:t>
            </a:r>
          </a:p>
          <a:p>
            <a:pPr marL="365760" lvl="1" indent="0" fontAlgn="base">
              <a:buNone/>
            </a:pPr>
            <a:r>
              <a:rPr lang="vi-VN" sz="1800"/>
              <a:t>function C()</a:t>
            </a:r>
          </a:p>
          <a:p>
            <a:pPr marL="365760" lvl="1" indent="0" fontAlgn="base">
              <a:buNone/>
            </a:pPr>
            <a:r>
              <a:rPr lang="vi-VN" sz="1800"/>
              <a:t>{</a:t>
            </a:r>
          </a:p>
          <a:p>
            <a:pPr marL="365760" lvl="1" indent="0" fontAlgn="base">
              <a:buNone/>
            </a:pPr>
            <a:r>
              <a:rPr lang="vi-VN" sz="1800"/>
              <a:t>    echo 'C';</a:t>
            </a:r>
          </a:p>
          <a:p>
            <a:pPr marL="365760" lvl="1" indent="0" fontAlgn="base">
              <a:buNone/>
            </a:pPr>
            <a:r>
              <a:rPr lang="vi-VN" sz="1800"/>
              <a:t>}</a:t>
            </a:r>
          </a:p>
          <a:p>
            <a:pPr marL="365760" lvl="1" indent="0" fontAlgn="base">
              <a:buNone/>
            </a:pPr>
            <a:r>
              <a:rPr lang="vi-VN" sz="1800"/>
              <a:t>  </a:t>
            </a:r>
          </a:p>
          <a:p>
            <a:pPr marL="365760" lvl="1" indent="0" fontAlgn="base">
              <a:buNone/>
            </a:pPr>
            <a:r>
              <a:rPr lang="vi-VN" sz="1800"/>
              <a:t>// Chương trình chính gọi đến hàm A</a:t>
            </a:r>
          </a:p>
          <a:p>
            <a:pPr marL="365760" lvl="1" indent="0" fontAlgn="base">
              <a:buNone/>
            </a:pPr>
            <a:r>
              <a:rPr lang="vi-VN" sz="1800"/>
              <a:t>A(); // Kết quả xuất ra màn hình là 'C'</a:t>
            </a:r>
          </a:p>
          <a:p>
            <a:endParaRPr lang="en-US" sz="2000" b="1" smtClean="0"/>
          </a:p>
          <a:p>
            <a:endParaRPr lang="en-US"/>
          </a:p>
        </p:txBody>
      </p:sp>
    </p:spTree>
    <p:extLst>
      <p:ext uri="{BB962C8B-B14F-4D97-AF65-F5344CB8AC3E}">
        <p14:creationId xmlns:p14="http://schemas.microsoft.com/office/powerpoint/2010/main" val="4032027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err="1" smtClean="0"/>
              <a:t>Chuỗi</a:t>
            </a:r>
            <a:r>
              <a:rPr lang="en-US" smtClean="0"/>
              <a:t> </a:t>
            </a:r>
            <a:r>
              <a:rPr lang="en-US" err="1" smtClean="0"/>
              <a:t>và</a:t>
            </a:r>
            <a:r>
              <a:rPr lang="en-US" smtClean="0"/>
              <a:t> </a:t>
            </a:r>
            <a:r>
              <a:rPr lang="en-US" err="1" smtClean="0"/>
              <a:t>xử</a:t>
            </a:r>
            <a:r>
              <a:rPr lang="en-US" smtClean="0"/>
              <a:t> </a:t>
            </a:r>
            <a:r>
              <a:rPr lang="en-US" err="1" smtClean="0"/>
              <a:t>lý</a:t>
            </a:r>
            <a:r>
              <a:rPr lang="en-US" smtClean="0"/>
              <a:t> </a:t>
            </a:r>
            <a:r>
              <a:rPr lang="en-US" err="1" smtClean="0"/>
              <a:t>chuỗi</a:t>
            </a:r>
            <a:r>
              <a:rPr lang="en-US" smtClean="0"/>
              <a:t> </a:t>
            </a:r>
            <a:r>
              <a:rPr lang="en-US" err="1" smtClean="0"/>
              <a:t>trong</a:t>
            </a:r>
            <a:r>
              <a:rPr lang="en-US" smtClean="0"/>
              <a:t> </a:t>
            </a:r>
            <a:r>
              <a:rPr lang="en-US" err="1" smtClean="0"/>
              <a:t>php</a:t>
            </a:r>
            <a:endParaRPr lang="en-US"/>
          </a:p>
        </p:txBody>
      </p:sp>
      <p:sp>
        <p:nvSpPr>
          <p:cNvPr id="3" name="Content Placeholder 2"/>
          <p:cNvSpPr>
            <a:spLocks noGrp="1"/>
          </p:cNvSpPr>
          <p:nvPr>
            <p:ph idx="1"/>
          </p:nvPr>
        </p:nvSpPr>
        <p:spPr>
          <a:xfrm>
            <a:off x="457200" y="1447800"/>
            <a:ext cx="8229600" cy="4876800"/>
          </a:xfrm>
        </p:spPr>
        <p:txBody>
          <a:bodyPr>
            <a:normAutofit/>
          </a:bodyPr>
          <a:lstStyle/>
          <a:p>
            <a:r>
              <a:rPr lang="en-US" sz="2200" err="1" smtClean="0"/>
              <a:t>Chuỗi</a:t>
            </a:r>
            <a:r>
              <a:rPr lang="en-US" sz="2200" smtClean="0"/>
              <a:t> : </a:t>
            </a:r>
            <a:r>
              <a:rPr lang="en-US" sz="2200" err="1" smtClean="0"/>
              <a:t>Một</a:t>
            </a:r>
            <a:r>
              <a:rPr lang="en-US" sz="2200" smtClean="0"/>
              <a:t> </a:t>
            </a:r>
            <a:r>
              <a:rPr lang="en-US" sz="2200" err="1" smtClean="0"/>
              <a:t>dãy</a:t>
            </a:r>
            <a:r>
              <a:rPr lang="en-US" sz="2200" smtClean="0"/>
              <a:t> </a:t>
            </a:r>
            <a:r>
              <a:rPr lang="en-US" sz="2200" err="1" smtClean="0"/>
              <a:t>các</a:t>
            </a:r>
            <a:r>
              <a:rPr lang="en-US" sz="2200" smtClean="0"/>
              <a:t> </a:t>
            </a:r>
            <a:r>
              <a:rPr lang="en-US" sz="2200" err="1" smtClean="0"/>
              <a:t>ký</a:t>
            </a:r>
            <a:r>
              <a:rPr lang="en-US" sz="2200" smtClean="0"/>
              <a:t> </a:t>
            </a:r>
            <a:r>
              <a:rPr lang="en-US" sz="2200" err="1" smtClean="0"/>
              <a:t>tự</a:t>
            </a:r>
            <a:r>
              <a:rPr lang="en-US" sz="2200" smtClean="0"/>
              <a:t> </a:t>
            </a:r>
            <a:r>
              <a:rPr lang="en-US" sz="2200" err="1" smtClean="0"/>
              <a:t>bao</a:t>
            </a:r>
            <a:r>
              <a:rPr lang="en-US" sz="2200" smtClean="0"/>
              <a:t> </a:t>
            </a:r>
            <a:r>
              <a:rPr lang="en-US" sz="2200" err="1" smtClean="0"/>
              <a:t>gồm</a:t>
            </a:r>
            <a:r>
              <a:rPr lang="en-US" sz="2200" smtClean="0"/>
              <a:t> : </a:t>
            </a:r>
            <a:r>
              <a:rPr lang="en-US" sz="2200" err="1" smtClean="0"/>
              <a:t>chữ</a:t>
            </a:r>
            <a:r>
              <a:rPr lang="en-US" sz="2200" smtClean="0"/>
              <a:t> </a:t>
            </a:r>
            <a:r>
              <a:rPr lang="en-US" sz="2200" err="1" smtClean="0"/>
              <a:t>hoa</a:t>
            </a:r>
            <a:r>
              <a:rPr lang="en-US" sz="2200" smtClean="0"/>
              <a:t>, </a:t>
            </a:r>
            <a:r>
              <a:rPr lang="en-US" sz="2200" err="1" smtClean="0"/>
              <a:t>chữ</a:t>
            </a:r>
            <a:r>
              <a:rPr lang="en-US" sz="2200" smtClean="0"/>
              <a:t> </a:t>
            </a:r>
            <a:r>
              <a:rPr lang="en-US" sz="2200" err="1" smtClean="0"/>
              <a:t>thường</a:t>
            </a:r>
            <a:r>
              <a:rPr lang="en-US" sz="2200" smtClean="0"/>
              <a:t>, </a:t>
            </a:r>
            <a:r>
              <a:rPr lang="en-US" sz="2200" err="1" smtClean="0"/>
              <a:t>số</a:t>
            </a:r>
            <a:r>
              <a:rPr lang="en-US" sz="2200" smtClean="0"/>
              <a:t>, </a:t>
            </a:r>
            <a:r>
              <a:rPr lang="en-US" sz="2200" err="1" smtClean="0"/>
              <a:t>các</a:t>
            </a:r>
            <a:r>
              <a:rPr lang="en-US" sz="2200" smtClean="0"/>
              <a:t> </a:t>
            </a:r>
            <a:r>
              <a:rPr lang="en-US" sz="2200" err="1" smtClean="0"/>
              <a:t>kí</a:t>
            </a:r>
            <a:r>
              <a:rPr lang="en-US" sz="2200" smtClean="0"/>
              <a:t> </a:t>
            </a:r>
            <a:r>
              <a:rPr lang="en-US" sz="2200" err="1" smtClean="0"/>
              <a:t>tự</a:t>
            </a:r>
            <a:r>
              <a:rPr lang="en-US" sz="2200" smtClean="0"/>
              <a:t> </a:t>
            </a:r>
            <a:r>
              <a:rPr lang="en-US" sz="2200" err="1" smtClean="0"/>
              <a:t>đặc</a:t>
            </a:r>
            <a:r>
              <a:rPr lang="en-US" sz="2200" smtClean="0"/>
              <a:t> </a:t>
            </a:r>
            <a:r>
              <a:rPr lang="en-US" sz="2200" err="1" smtClean="0"/>
              <a:t>biệt</a:t>
            </a:r>
            <a:r>
              <a:rPr lang="en-US" sz="2200" smtClean="0"/>
              <a:t>.</a:t>
            </a:r>
          </a:p>
          <a:p>
            <a:r>
              <a:rPr lang="en-US" sz="2200" smtClean="0"/>
              <a:t>PHP </a:t>
            </a:r>
            <a:r>
              <a:rPr lang="en-US" sz="2200" err="1" smtClean="0"/>
              <a:t>đều</a:t>
            </a:r>
            <a:r>
              <a:rPr lang="en-US" sz="2200" smtClean="0"/>
              <a:t> </a:t>
            </a:r>
            <a:r>
              <a:rPr lang="en-US" sz="2200" err="1" smtClean="0"/>
              <a:t>chấp</a:t>
            </a:r>
            <a:r>
              <a:rPr lang="en-US" sz="2200" smtClean="0"/>
              <a:t> </a:t>
            </a:r>
            <a:r>
              <a:rPr lang="en-US" sz="2200" err="1" smtClean="0"/>
              <a:t>nhận</a:t>
            </a:r>
            <a:r>
              <a:rPr lang="en-US" sz="2200" smtClean="0"/>
              <a:t> </a:t>
            </a:r>
            <a:r>
              <a:rPr lang="en-US" sz="2200" err="1" smtClean="0"/>
              <a:t>chuỗi</a:t>
            </a:r>
            <a:r>
              <a:rPr lang="en-US" sz="2200" smtClean="0"/>
              <a:t> </a:t>
            </a:r>
            <a:r>
              <a:rPr lang="en-US" sz="2200" err="1" smtClean="0"/>
              <a:t>bởi</a:t>
            </a:r>
            <a:r>
              <a:rPr lang="en-US" sz="2200" smtClean="0"/>
              <a:t> </a:t>
            </a:r>
            <a:r>
              <a:rPr lang="en-US" sz="2200" err="1" smtClean="0"/>
              <a:t>nháy</a:t>
            </a:r>
            <a:r>
              <a:rPr lang="en-US" sz="2200" smtClean="0"/>
              <a:t> </a:t>
            </a:r>
            <a:r>
              <a:rPr lang="en-US" sz="2200" err="1" smtClean="0"/>
              <a:t>đơn</a:t>
            </a:r>
            <a:r>
              <a:rPr lang="en-US" sz="2200" smtClean="0"/>
              <a:t> hay </a:t>
            </a:r>
            <a:r>
              <a:rPr lang="en-US" sz="2200" err="1" smtClean="0"/>
              <a:t>nháy</a:t>
            </a:r>
            <a:r>
              <a:rPr lang="en-US" sz="2200" smtClean="0"/>
              <a:t> </a:t>
            </a:r>
            <a:r>
              <a:rPr lang="en-US" sz="2200" err="1" smtClean="0"/>
              <a:t>kép</a:t>
            </a:r>
            <a:r>
              <a:rPr lang="en-US" sz="2200" smtClean="0"/>
              <a:t>.(</a:t>
            </a:r>
            <a:r>
              <a:rPr lang="en-US" sz="2200" err="1" smtClean="0"/>
              <a:t>lưu</a:t>
            </a:r>
            <a:r>
              <a:rPr lang="en-US" sz="2200" smtClean="0"/>
              <a:t> ý : </a:t>
            </a:r>
            <a:r>
              <a:rPr lang="en-US" sz="2200" err="1" smtClean="0"/>
              <a:t>sử</a:t>
            </a:r>
            <a:r>
              <a:rPr lang="en-US" sz="2200" smtClean="0"/>
              <a:t> </a:t>
            </a:r>
            <a:r>
              <a:rPr lang="en-US" sz="2200" err="1" smtClean="0"/>
              <a:t>dụng</a:t>
            </a:r>
            <a:r>
              <a:rPr lang="en-US" sz="2200" smtClean="0"/>
              <a:t> </a:t>
            </a:r>
            <a:r>
              <a:rPr lang="en-US" sz="2200" err="1" smtClean="0"/>
              <a:t>nháy</a:t>
            </a:r>
            <a:r>
              <a:rPr lang="en-US" sz="2200" smtClean="0"/>
              <a:t> </a:t>
            </a:r>
            <a:r>
              <a:rPr lang="en-US" sz="2200" err="1" smtClean="0"/>
              <a:t>kép</a:t>
            </a:r>
            <a:r>
              <a:rPr lang="en-US" sz="2200" smtClean="0"/>
              <a:t> </a:t>
            </a:r>
            <a:r>
              <a:rPr lang="en-US" sz="2200" err="1" smtClean="0"/>
              <a:t>khi</a:t>
            </a:r>
            <a:r>
              <a:rPr lang="en-US" sz="2200" smtClean="0"/>
              <a:t> </a:t>
            </a:r>
            <a:r>
              <a:rPr lang="en-US" sz="2200" err="1" smtClean="0"/>
              <a:t>bên</a:t>
            </a:r>
            <a:r>
              <a:rPr lang="en-US" sz="2200" smtClean="0"/>
              <a:t> </a:t>
            </a:r>
            <a:r>
              <a:rPr lang="en-US" sz="2200" err="1" smtClean="0"/>
              <a:t>trong</a:t>
            </a:r>
            <a:r>
              <a:rPr lang="en-US" sz="2200" smtClean="0"/>
              <a:t> </a:t>
            </a:r>
            <a:r>
              <a:rPr lang="en-US" sz="2200" err="1" smtClean="0"/>
              <a:t>có</a:t>
            </a:r>
            <a:r>
              <a:rPr lang="en-US" sz="2200" smtClean="0"/>
              <a:t> </a:t>
            </a:r>
            <a:r>
              <a:rPr lang="en-US" sz="2200" err="1" smtClean="0"/>
              <a:t>biến</a:t>
            </a:r>
            <a:r>
              <a:rPr lang="en-US" sz="2200" smtClean="0"/>
              <a:t> </a:t>
            </a:r>
            <a:r>
              <a:rPr lang="en-US" sz="2200" err="1" smtClean="0"/>
              <a:t>php</a:t>
            </a:r>
            <a:r>
              <a:rPr lang="en-US" sz="2200" smtClean="0"/>
              <a:t> </a:t>
            </a:r>
            <a:r>
              <a:rPr lang="en-US" sz="2200" err="1" smtClean="0"/>
              <a:t>mà</a:t>
            </a:r>
            <a:r>
              <a:rPr lang="en-US" sz="2200" smtClean="0"/>
              <a:t> ta </a:t>
            </a:r>
            <a:r>
              <a:rPr lang="en-US" sz="2200" err="1" smtClean="0"/>
              <a:t>ko</a:t>
            </a:r>
            <a:r>
              <a:rPr lang="en-US" sz="2200" smtClean="0"/>
              <a:t> </a:t>
            </a:r>
            <a:r>
              <a:rPr lang="en-US" sz="2200" err="1" smtClean="0"/>
              <a:t>sử</a:t>
            </a:r>
            <a:r>
              <a:rPr lang="en-US" sz="2200" smtClean="0"/>
              <a:t> </a:t>
            </a:r>
            <a:r>
              <a:rPr lang="en-US" sz="2200" err="1" smtClean="0"/>
              <a:t>dụng</a:t>
            </a:r>
            <a:r>
              <a:rPr lang="en-US" sz="2200" smtClean="0"/>
              <a:t> </a:t>
            </a:r>
            <a:r>
              <a:rPr lang="en-US" sz="2200" err="1" smtClean="0"/>
              <a:t>toán</a:t>
            </a:r>
            <a:r>
              <a:rPr lang="en-US" sz="2200" smtClean="0"/>
              <a:t> </a:t>
            </a:r>
            <a:r>
              <a:rPr lang="en-US" sz="2200" err="1" smtClean="0"/>
              <a:t>tử</a:t>
            </a:r>
            <a:r>
              <a:rPr lang="en-US" sz="2200" smtClean="0"/>
              <a:t> </a:t>
            </a:r>
            <a:r>
              <a:rPr lang="en-US" sz="2200" err="1" smtClean="0"/>
              <a:t>nối</a:t>
            </a:r>
            <a:r>
              <a:rPr lang="en-US" sz="2200" smtClean="0"/>
              <a:t> </a:t>
            </a:r>
            <a:r>
              <a:rPr lang="en-US" sz="2200" err="1" smtClean="0"/>
              <a:t>chuỗi</a:t>
            </a:r>
            <a:r>
              <a:rPr lang="en-US" sz="2200" smtClean="0"/>
              <a:t> </a:t>
            </a:r>
            <a:r>
              <a:rPr lang="en-US" sz="2200" err="1" smtClean="0"/>
              <a:t>là</a:t>
            </a:r>
            <a:r>
              <a:rPr lang="en-US" sz="2200" smtClean="0"/>
              <a:t> ‘ . ’ </a:t>
            </a:r>
            <a:r>
              <a:rPr lang="en-US" sz="2200" err="1" smtClean="0"/>
              <a:t>mà</a:t>
            </a:r>
            <a:r>
              <a:rPr lang="en-US" sz="2200" smtClean="0"/>
              <a:t> </a:t>
            </a:r>
            <a:r>
              <a:rPr lang="en-US" sz="2200" err="1" smtClean="0"/>
              <a:t>sử</a:t>
            </a:r>
            <a:r>
              <a:rPr lang="en-US" sz="2200" smtClean="0"/>
              <a:t> </a:t>
            </a:r>
            <a:r>
              <a:rPr lang="en-US" sz="2200" err="1" smtClean="0"/>
              <a:t>dụng</a:t>
            </a:r>
            <a:r>
              <a:rPr lang="en-US" sz="2200" smtClean="0"/>
              <a:t> {$</a:t>
            </a:r>
            <a:r>
              <a:rPr lang="en-US" sz="2200" err="1" smtClean="0"/>
              <a:t>bien</a:t>
            </a:r>
            <a:r>
              <a:rPr lang="en-US" sz="2200" smtClean="0"/>
              <a:t>});</a:t>
            </a:r>
          </a:p>
          <a:p>
            <a:r>
              <a:rPr lang="en-US" sz="2200" smtClean="0"/>
              <a:t>“a{$</a:t>
            </a:r>
            <a:r>
              <a:rPr lang="en-US" sz="2200" err="1" smtClean="0"/>
              <a:t>bien</a:t>
            </a:r>
            <a:r>
              <a:rPr lang="en-US" sz="2200" smtClean="0"/>
              <a:t>}”.</a:t>
            </a:r>
          </a:p>
          <a:p>
            <a:r>
              <a:rPr lang="vi-VN" sz="2200"/>
              <a:t>Nếu chuỗi được đặt trong dấu nháy kép "" thì các ký tự nháy kép " bên trong chuỗi phải thêm dấu gạch chéo đằng trước nó</a:t>
            </a:r>
            <a:r>
              <a:rPr lang="vi-VN" sz="2200" smtClean="0"/>
              <a:t>.</a:t>
            </a:r>
            <a:endParaRPr lang="en-US" sz="2200" smtClean="0"/>
          </a:p>
          <a:p>
            <a:r>
              <a:rPr lang="vi-VN" sz="2200"/>
              <a:t>Nếu chuỗi được đặt trong dấu nháy đơn '' thì các ký tự nháy đơn ' bên trong chuỗi phải thêm dấu gạch chéo đằng trước nó.</a:t>
            </a:r>
            <a:endParaRPr lang="en-US" sz="2200" smtClean="0"/>
          </a:p>
          <a:p>
            <a:endParaRPr lang="en-US"/>
          </a:p>
        </p:txBody>
      </p:sp>
    </p:spTree>
    <p:extLst>
      <p:ext uri="{BB962C8B-B14F-4D97-AF65-F5344CB8AC3E}">
        <p14:creationId xmlns:p14="http://schemas.microsoft.com/office/powerpoint/2010/main" val="22885752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err="1" smtClean="0"/>
              <a:t>Các</a:t>
            </a:r>
            <a:r>
              <a:rPr lang="en-US" smtClean="0"/>
              <a:t> </a:t>
            </a:r>
            <a:r>
              <a:rPr lang="en-US" err="1" smtClean="0"/>
              <a:t>hàm</a:t>
            </a:r>
            <a:r>
              <a:rPr lang="en-US" smtClean="0"/>
              <a:t> </a:t>
            </a:r>
            <a:r>
              <a:rPr lang="en-US" err="1" smtClean="0"/>
              <a:t>xử</a:t>
            </a:r>
            <a:r>
              <a:rPr lang="en-US" smtClean="0"/>
              <a:t> </a:t>
            </a:r>
            <a:r>
              <a:rPr lang="en-US" err="1" smtClean="0"/>
              <a:t>lý</a:t>
            </a:r>
            <a:r>
              <a:rPr lang="en-US" smtClean="0"/>
              <a:t> </a:t>
            </a:r>
            <a:r>
              <a:rPr lang="en-US" err="1" smtClean="0"/>
              <a:t>chuỗi</a:t>
            </a:r>
            <a:r>
              <a:rPr lang="en-US" smtClean="0"/>
              <a:t> </a:t>
            </a:r>
            <a:r>
              <a:rPr lang="en-US" err="1" smtClean="0"/>
              <a:t>php</a:t>
            </a:r>
            <a:endParaRPr lang="en-US"/>
          </a:p>
        </p:txBody>
      </p:sp>
      <p:sp>
        <p:nvSpPr>
          <p:cNvPr id="3" name="Content Placeholder 2"/>
          <p:cNvSpPr>
            <a:spLocks noGrp="1"/>
          </p:cNvSpPr>
          <p:nvPr>
            <p:ph idx="1"/>
          </p:nvPr>
        </p:nvSpPr>
        <p:spPr>
          <a:xfrm>
            <a:off x="457200" y="1143000"/>
            <a:ext cx="8229600" cy="5181600"/>
          </a:xfrm>
        </p:spPr>
        <p:txBody>
          <a:bodyPr>
            <a:normAutofit lnSpcReduction="10000"/>
          </a:bodyPr>
          <a:lstStyle/>
          <a:p>
            <a:r>
              <a:rPr lang="en-US" sz="1600" smtClean="0">
                <a:latin typeface="Times New Roman" panose="02020603050405020304" pitchFamily="18" charset="0"/>
                <a:cs typeface="Times New Roman" panose="02020603050405020304" pitchFamily="18" charset="0"/>
              </a:rPr>
              <a:t>1/</a:t>
            </a:r>
            <a:r>
              <a:rPr lang="en-US" sz="1600" b="1" err="1">
                <a:latin typeface="Times New Roman" panose="02020603050405020304" pitchFamily="18" charset="0"/>
                <a:cs typeface="Times New Roman" panose="02020603050405020304" pitchFamily="18" charset="0"/>
              </a:rPr>
              <a:t>addcslashes</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str</a:t>
            </a:r>
            <a:r>
              <a:rPr lang="en-US" sz="1600" b="1">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char_list</a:t>
            </a:r>
            <a:r>
              <a:rPr lang="en-US" sz="1600" b="1"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Hàm này sẽ thêm dấu gạch chéo (\) đằng trước những ký tự trong chuỗi $str mà ta liệt kê ở $char_list</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2/</a:t>
            </a:r>
            <a:r>
              <a:rPr lang="en-US" sz="1600" b="1" err="1">
                <a:latin typeface="Times New Roman" panose="02020603050405020304" pitchFamily="18" charset="0"/>
                <a:cs typeface="Times New Roman" panose="02020603050405020304" pitchFamily="18" charset="0"/>
              </a:rPr>
              <a:t>addslashes</a:t>
            </a:r>
            <a:r>
              <a:rPr lang="en-US" sz="1600" b="1">
                <a:latin typeface="Times New Roman" panose="02020603050405020304" pitchFamily="18" charset="0"/>
                <a:cs typeface="Times New Roman" panose="02020603050405020304" pitchFamily="18" charset="0"/>
              </a:rPr>
              <a:t> ( $</a:t>
            </a:r>
            <a:r>
              <a:rPr lang="en-US" sz="1600" b="1" err="1">
                <a:latin typeface="Times New Roman" panose="02020603050405020304" pitchFamily="18" charset="0"/>
                <a:cs typeface="Times New Roman" panose="02020603050405020304" pitchFamily="18" charset="0"/>
              </a:rPr>
              <a:t>str</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Hàm này sẽ thêm dấu gách chéo trước những ký tự (‘, “, \) trong chuỗi $str</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3/</a:t>
            </a:r>
            <a:r>
              <a:rPr lang="en-US" sz="1600" b="1">
                <a:latin typeface="Times New Roman" panose="02020603050405020304" pitchFamily="18" charset="0"/>
                <a:cs typeface="Times New Roman" panose="02020603050405020304" pitchFamily="18" charset="0"/>
              </a:rPr>
              <a:t>crc32 ( $</a:t>
            </a:r>
            <a:r>
              <a:rPr lang="en-US" sz="1600" b="1" err="1">
                <a:latin typeface="Times New Roman" panose="02020603050405020304" pitchFamily="18" charset="0"/>
                <a:cs typeface="Times New Roman" panose="02020603050405020304" pitchFamily="18" charset="0"/>
              </a:rPr>
              <a:t>str</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Hàm này sẽ chuyển chuỗi $str thành một dãy số nguyên (có thể âm hoặc dương tùy theo hệ điều hành</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4/</a:t>
            </a:r>
            <a:r>
              <a:rPr lang="en-US" sz="1600" b="1" err="1" smtClean="0">
                <a:latin typeface="Times New Roman" panose="02020603050405020304" pitchFamily="18" charset="0"/>
                <a:cs typeface="Times New Roman" panose="02020603050405020304" pitchFamily="18" charset="0"/>
              </a:rPr>
              <a:t>explo</a:t>
            </a:r>
            <a:r>
              <a:rPr lang="en-US" sz="1600" b="1" smtClean="0">
                <a:latin typeface="Times New Roman" panose="02020603050405020304" pitchFamily="18" charset="0"/>
                <a:cs typeface="Times New Roman" panose="02020603050405020304" pitchFamily="18" charset="0"/>
              </a:rPr>
              <a:t>	de </a:t>
            </a:r>
            <a:r>
              <a:rPr lang="en-US" sz="1600" b="1">
                <a:latin typeface="Times New Roman" panose="02020603050405020304" pitchFamily="18" charset="0"/>
                <a:cs typeface="Times New Roman" panose="02020603050405020304" pitchFamily="18" charset="0"/>
              </a:rPr>
              <a:t>( $delimiter , $string</a:t>
            </a:r>
            <a:r>
              <a:rPr lang="en-US" sz="1600" b="1"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Hàm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này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sẽ</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chuyển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một</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$string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thành</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một</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mảng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các</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phần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tử</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với</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ký</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tự</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tách</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mảng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là</a:t>
            </a:r>
            <a:r>
              <a:rPr lang="en-US" sz="160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$delimiter</a:t>
            </a:r>
            <a:r>
              <a:rPr lang="en-US" sz="1600" b="1"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5</a:t>
            </a:r>
            <a:r>
              <a:rPr lang="en-US" sz="1600" b="1" smtClean="0">
                <a:latin typeface="Times New Roman" panose="02020603050405020304" pitchFamily="18" charset="0"/>
                <a:cs typeface="Times New Roman" panose="02020603050405020304" pitchFamily="18" charset="0"/>
              </a:rPr>
              <a:t>/implode</a:t>
            </a:r>
            <a:r>
              <a:rPr lang="en-US" sz="1600" b="1">
                <a:latin typeface="Times New Roman" panose="02020603050405020304" pitchFamily="18" charset="0"/>
                <a:cs typeface="Times New Roman" panose="02020603050405020304" pitchFamily="18" charset="0"/>
              </a:rPr>
              <a:t>($delimiter, $</a:t>
            </a:r>
            <a:r>
              <a:rPr lang="en-US" sz="1600" b="1" err="1">
                <a:latin typeface="Times New Roman" panose="02020603050405020304" pitchFamily="18" charset="0"/>
                <a:cs typeface="Times New Roman" panose="02020603050405020304" pitchFamily="18" charset="0"/>
              </a:rPr>
              <a:t>piecesarray</a:t>
            </a:r>
            <a:r>
              <a:rPr lang="en-US" sz="1600" b="1" smtClean="0">
                <a:latin typeface="Times New Roman" panose="02020603050405020304" pitchFamily="18" charset="0"/>
                <a:cs typeface="Times New Roman" panose="02020603050405020304" pitchFamily="18" charset="0"/>
              </a:rPr>
              <a:t>) : </a:t>
            </a:r>
            <a:r>
              <a:rPr lang="vi-VN" sz="1600"/>
              <a:t>Hàm này ngược với hàm explode, nó chuyển một mảng </a:t>
            </a:r>
            <a:r>
              <a:rPr lang="vi-VN" sz="1600" b="1"/>
              <a:t>$piecesarray</a:t>
            </a:r>
            <a:r>
              <a:rPr lang="vi-VN" sz="1600"/>
              <a:t> thành chuỗi và mỗi phần tử cách nhau bởi chuỗi </a:t>
            </a:r>
            <a:r>
              <a:rPr lang="vi-VN" sz="1600" b="1"/>
              <a:t>$delimiter</a:t>
            </a:r>
            <a:endParaRPr lang="en-US" sz="1600" b="1"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6/</a:t>
            </a:r>
            <a:r>
              <a:rPr lang="en-US" sz="1600" b="1" err="1">
                <a:latin typeface="Times New Roman" panose="02020603050405020304" pitchFamily="18" charset="0"/>
                <a:cs typeface="Times New Roman" panose="02020603050405020304" pitchFamily="18" charset="0"/>
              </a:rPr>
              <a:t>ord</a:t>
            </a:r>
            <a:r>
              <a:rPr lang="en-US" sz="1600" b="1">
                <a:latin typeface="Times New Roman" panose="02020603050405020304" pitchFamily="18" charset="0"/>
                <a:cs typeface="Times New Roman" panose="02020603050405020304" pitchFamily="18" charset="0"/>
              </a:rPr>
              <a:t> ( $string </a:t>
            </a:r>
            <a:r>
              <a:rPr lang="en-US" sz="1600" b="1"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Hàm này trả </a:t>
            </a:r>
            <a:r>
              <a:rPr lang="vi-VN" sz="1600" smtClean="0">
                <a:latin typeface="Times New Roman" panose="02020603050405020304" pitchFamily="18" charset="0"/>
                <a:cs typeface="Times New Roman" panose="02020603050405020304" pitchFamily="18" charset="0"/>
              </a:rPr>
              <a:t>về </a:t>
            </a:r>
            <a:r>
              <a:rPr lang="vi-VN" sz="1600">
                <a:latin typeface="Times New Roman" panose="02020603050405020304" pitchFamily="18" charset="0"/>
                <a:cs typeface="Times New Roman" panose="02020603050405020304" pitchFamily="18" charset="0"/>
              </a:rPr>
              <a:t>mã ASCII của ký tự đầu tiên trong chuỗi $string</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7/</a:t>
            </a:r>
            <a:r>
              <a:rPr lang="en-US" sz="1600" b="1" err="1" smtClean="0">
                <a:latin typeface="Times New Roman" panose="02020603050405020304" pitchFamily="18" charset="0"/>
                <a:cs typeface="Times New Roman" panose="02020603050405020304" pitchFamily="18" charset="0"/>
              </a:rPr>
              <a:t>strlen</a:t>
            </a:r>
            <a:r>
              <a:rPr lang="en-US" sz="1600" b="1">
                <a:latin typeface="Times New Roman" panose="02020603050405020304" pitchFamily="18" charset="0"/>
                <a:cs typeface="Times New Roman" panose="02020603050405020304" pitchFamily="18" charset="0"/>
              </a:rPr>
              <a:t>($string</a:t>
            </a:r>
            <a:r>
              <a:rPr lang="en-US" sz="1600" b="1"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Hàm này đếm </a:t>
            </a:r>
            <a:r>
              <a:rPr lang="vi-VN" sz="1600" smtClean="0">
                <a:latin typeface="Times New Roman" panose="02020603050405020304" pitchFamily="18" charset="0"/>
                <a:cs typeface="Times New Roman" panose="02020603050405020304" pitchFamily="18" charset="0"/>
              </a:rPr>
              <a:t>số </a:t>
            </a:r>
            <a:r>
              <a:rPr lang="vi-VN" sz="1600">
                <a:latin typeface="Times New Roman" panose="02020603050405020304" pitchFamily="18" charset="0"/>
                <a:cs typeface="Times New Roman" panose="02020603050405020304" pitchFamily="18" charset="0"/>
              </a:rPr>
              <a:t>ký tự của chuỗi $string</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8/</a:t>
            </a:r>
            <a:r>
              <a:rPr lang="en-US" sz="1600" b="1" err="1">
                <a:latin typeface="Times New Roman" panose="02020603050405020304" pitchFamily="18" charset="0"/>
                <a:cs typeface="Times New Roman" panose="02020603050405020304" pitchFamily="18" charset="0"/>
              </a:rPr>
              <a:t>str_word_count</a:t>
            </a:r>
            <a:r>
              <a:rPr lang="en-US" sz="1600" b="1">
                <a:latin typeface="Times New Roman" panose="02020603050405020304" pitchFamily="18" charset="0"/>
                <a:cs typeface="Times New Roman" panose="02020603050405020304" pitchFamily="18" charset="0"/>
              </a:rPr>
              <a:t>($</a:t>
            </a:r>
            <a:r>
              <a:rPr lang="en-US" sz="1600" b="1" err="1">
                <a:latin typeface="Times New Roman" panose="02020603050405020304" pitchFamily="18" charset="0"/>
                <a:cs typeface="Times New Roman" panose="02020603050405020304" pitchFamily="18" charset="0"/>
              </a:rPr>
              <a:t>str</a:t>
            </a:r>
            <a:r>
              <a:rPr lang="en-US" sz="1600" b="1"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Hàm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này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trả</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về</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số</a:t>
            </a:r>
            <a:r>
              <a:rPr lang="en-US" sz="160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từ</a:t>
            </a:r>
            <a:r>
              <a:rPr lang="en-US" sz="1600"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trong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a:latin typeface="Times New Roman" panose="02020603050405020304" pitchFamily="18" charset="0"/>
                <a:cs typeface="Times New Roman" panose="02020603050405020304" pitchFamily="18" charset="0"/>
              </a:rPr>
              <a:t> $str</a:t>
            </a:r>
            <a:r>
              <a:rPr lang="en-US" sz="1600"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9/</a:t>
            </a:r>
            <a:r>
              <a:rPr lang="en-US" sz="1600" b="1" err="1">
                <a:latin typeface="Times New Roman" panose="02020603050405020304" pitchFamily="18" charset="0"/>
                <a:cs typeface="Times New Roman" panose="02020603050405020304" pitchFamily="18" charset="0"/>
              </a:rPr>
              <a:t>str_repeat</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str</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int</a:t>
            </a:r>
            <a:r>
              <a:rPr lang="en-US" sz="1600" b="1">
                <a:latin typeface="Times New Roman" panose="02020603050405020304" pitchFamily="18" charset="0"/>
                <a:cs typeface="Times New Roman" panose="02020603050405020304" pitchFamily="18" charset="0"/>
              </a:rPr>
              <a:t> $n  </a:t>
            </a:r>
            <a:r>
              <a:rPr lang="en-US" sz="1600" b="1"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Hàm</a:t>
            </a:r>
            <a:r>
              <a:rPr lang="en-US" sz="1600"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này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lặp</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str</a:t>
            </a:r>
            <a:r>
              <a:rPr lang="en-US" sz="1600">
                <a:latin typeface="Times New Roman" panose="02020603050405020304" pitchFamily="18" charset="0"/>
                <a:cs typeface="Times New Roman" panose="02020603050405020304" pitchFamily="18" charset="0"/>
              </a:rPr>
              <a:t> $n </a:t>
            </a:r>
            <a:r>
              <a:rPr lang="en-US" sz="1600" err="1">
                <a:latin typeface="Times New Roman" panose="02020603050405020304" pitchFamily="18" charset="0"/>
                <a:cs typeface="Times New Roman" panose="02020603050405020304" pitchFamily="18" charset="0"/>
              </a:rPr>
              <a:t>lần</a:t>
            </a:r>
            <a:r>
              <a:rPr lang="en-US" sz="1600"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10/</a:t>
            </a:r>
            <a:r>
              <a:rPr lang="en-US" sz="1600" b="1" err="1">
                <a:latin typeface="Times New Roman" panose="02020603050405020304" pitchFamily="18" charset="0"/>
                <a:cs typeface="Times New Roman" panose="02020603050405020304" pitchFamily="18" charset="0"/>
              </a:rPr>
              <a:t>str_replace</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chuoi_tim</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chuoi_thay_the</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chuoi_nguon</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Hàm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này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tìm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kiếm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và</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thay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thế</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smtClean="0">
                <a:latin typeface="Times New Roman" panose="02020603050405020304" pitchFamily="18" charset="0"/>
                <a:cs typeface="Times New Roman" panose="02020603050405020304" pitchFamily="18" charset="0"/>
              </a:rPr>
              <a:t>.	</a:t>
            </a:r>
          </a:p>
          <a:p>
            <a:r>
              <a:rPr lang="en-US" sz="1600" smtClean="0">
                <a:latin typeface="Times New Roman" panose="02020603050405020304" pitchFamily="18" charset="0"/>
                <a:cs typeface="Times New Roman" panose="02020603050405020304" pitchFamily="18" charset="0"/>
              </a:rPr>
              <a:t>11/</a:t>
            </a:r>
            <a:r>
              <a:rPr lang="en-US" sz="1600" b="1">
                <a:latin typeface="Times New Roman" panose="02020603050405020304" pitchFamily="18" charset="0"/>
                <a:cs typeface="Times New Roman" panose="02020603050405020304" pitchFamily="18" charset="0"/>
              </a:rPr>
              <a:t>md5( $</a:t>
            </a:r>
            <a:r>
              <a:rPr lang="en-US" sz="1600" b="1" err="1">
                <a:latin typeface="Times New Roman" panose="02020603050405020304" pitchFamily="18" charset="0"/>
                <a:cs typeface="Times New Roman" panose="02020603050405020304" pitchFamily="18" charset="0"/>
              </a:rPr>
              <a:t>str</a:t>
            </a:r>
            <a:r>
              <a:rPr lang="en-US" sz="1600" b="1"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Hàm</a:t>
            </a:r>
            <a:r>
              <a:rPr lang="en-US" sz="1600"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này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mã</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hóa</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thành</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một</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dãy</a:t>
            </a:r>
            <a:r>
              <a:rPr lang="en-US" sz="1600">
                <a:latin typeface="Times New Roman" panose="02020603050405020304" pitchFamily="18" charset="0"/>
                <a:cs typeface="Times New Roman" panose="02020603050405020304" pitchFamily="18" charset="0"/>
              </a:rPr>
              <a:t> 32 </a:t>
            </a:r>
            <a:r>
              <a:rPr lang="en-US" sz="1600" err="1">
                <a:latin typeface="Times New Roman" panose="02020603050405020304" pitchFamily="18" charset="0"/>
                <a:cs typeface="Times New Roman" panose="02020603050405020304" pitchFamily="18" charset="0"/>
              </a:rPr>
              <a:t>ký</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tự</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mã</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hóa</a:t>
            </a:r>
            <a:r>
              <a:rPr lang="en-US" sz="1600">
                <a:latin typeface="Times New Roman" panose="02020603050405020304" pitchFamily="18" charset="0"/>
                <a:cs typeface="Times New Roman" panose="02020603050405020304" pitchFamily="18" charset="0"/>
              </a:rPr>
              <a:t> md5</a:t>
            </a:r>
            <a:r>
              <a:rPr lang="en-US" sz="1600" smtClean="0">
                <a:latin typeface="Times New Roman" panose="02020603050405020304" pitchFamily="18" charset="0"/>
                <a:cs typeface="Times New Roman" panose="02020603050405020304" pitchFamily="18" charset="0"/>
              </a:rPr>
              <a:t>).</a:t>
            </a:r>
            <a:r>
              <a:rPr lang="en-US" sz="1600" err="1" smtClean="0">
                <a:latin typeface="Times New Roman" panose="02020603050405020304" pitchFamily="18" charset="0"/>
                <a:cs typeface="Times New Roman" panose="02020603050405020304" pitchFamily="18" charset="0"/>
              </a:rPr>
              <a:t>mã</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hóa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mật</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khẩu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của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người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dùng</a:t>
            </a:r>
            <a:r>
              <a:rPr lang="en-US" sz="1600"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Hay </a:t>
            </a:r>
            <a:r>
              <a:rPr lang="en-US" sz="1600" err="1" smtClean="0">
                <a:latin typeface="Times New Roman" panose="02020603050405020304" pitchFamily="18" charset="0"/>
                <a:cs typeface="Times New Roman" panose="02020603050405020304" pitchFamily="18" charset="0"/>
              </a:rPr>
              <a:t>được</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sử</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dụng</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652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fontScale="90000"/>
          </a:bodyPr>
          <a:lstStyle/>
          <a:p>
            <a:pPr algn="ctr"/>
            <a:r>
              <a:rPr lang="en-US" err="1" smtClean="0"/>
              <a:t>Các</a:t>
            </a:r>
            <a:r>
              <a:rPr lang="en-US" smtClean="0"/>
              <a:t> </a:t>
            </a:r>
            <a:r>
              <a:rPr lang="en-US" err="1" smtClean="0"/>
              <a:t>hàm</a:t>
            </a:r>
            <a:r>
              <a:rPr lang="en-US" smtClean="0"/>
              <a:t> </a:t>
            </a:r>
            <a:r>
              <a:rPr lang="en-US" err="1" smtClean="0"/>
              <a:t>xử</a:t>
            </a:r>
            <a:r>
              <a:rPr lang="en-US" smtClean="0"/>
              <a:t> </a:t>
            </a:r>
            <a:r>
              <a:rPr lang="en-US" err="1" smtClean="0"/>
              <a:t>lý</a:t>
            </a:r>
            <a:r>
              <a:rPr lang="en-US" smtClean="0"/>
              <a:t> </a:t>
            </a:r>
            <a:r>
              <a:rPr lang="en-US" err="1" smtClean="0"/>
              <a:t>chuỗi</a:t>
            </a:r>
            <a:r>
              <a:rPr lang="en-US" smtClean="0"/>
              <a:t> (</a:t>
            </a:r>
            <a:r>
              <a:rPr lang="en-US" err="1" smtClean="0"/>
              <a:t>tiếp</a:t>
            </a:r>
            <a:r>
              <a:rPr lang="en-US" smtClean="0"/>
              <a:t>)</a:t>
            </a:r>
            <a:endParaRPr lang="en-US"/>
          </a:p>
        </p:txBody>
      </p:sp>
      <p:sp>
        <p:nvSpPr>
          <p:cNvPr id="3" name="Content Placeholder 2"/>
          <p:cNvSpPr>
            <a:spLocks noGrp="1"/>
          </p:cNvSpPr>
          <p:nvPr>
            <p:ph idx="1"/>
          </p:nvPr>
        </p:nvSpPr>
        <p:spPr>
          <a:xfrm>
            <a:off x="457200" y="1143000"/>
            <a:ext cx="8229600" cy="5181600"/>
          </a:xfrm>
        </p:spPr>
        <p:txBody>
          <a:bodyPr>
            <a:normAutofit/>
          </a:bodyPr>
          <a:lstStyle/>
          <a:p>
            <a:r>
              <a:rPr lang="en-US" sz="1600" smtClean="0">
                <a:latin typeface="Times New Roman" panose="02020603050405020304" pitchFamily="18" charset="0"/>
                <a:cs typeface="Times New Roman" panose="02020603050405020304" pitchFamily="18" charset="0"/>
              </a:rPr>
              <a:t>12/</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sha1</a:t>
            </a:r>
            <a:r>
              <a:rPr lang="en-US" sz="1600" b="1">
                <a:latin typeface="Times New Roman" panose="02020603050405020304" pitchFamily="18" charset="0"/>
                <a:cs typeface="Times New Roman" panose="02020603050405020304" pitchFamily="18" charset="0"/>
              </a:rPr>
              <a:t>($string</a:t>
            </a:r>
            <a:r>
              <a:rPr lang="en-US" sz="1600" b="1"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Hàm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này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mã</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hóa</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thành</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một</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dãy</a:t>
            </a:r>
            <a:r>
              <a:rPr lang="en-US" sz="1600">
                <a:latin typeface="Times New Roman" panose="02020603050405020304" pitchFamily="18" charset="0"/>
                <a:cs typeface="Times New Roman" panose="02020603050405020304" pitchFamily="18" charset="0"/>
              </a:rPr>
              <a:t> 40 </a:t>
            </a:r>
            <a:r>
              <a:rPr lang="en-US" sz="1600" err="1">
                <a:latin typeface="Times New Roman" panose="02020603050405020304" pitchFamily="18" charset="0"/>
                <a:cs typeface="Times New Roman" panose="02020603050405020304" pitchFamily="18" charset="0"/>
              </a:rPr>
              <a:t>ký</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tự</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mã</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hóa</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sha1</a:t>
            </a:r>
            <a:r>
              <a:rPr lang="en-US" sz="1600"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13/</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htmlentities</a:t>
            </a:r>
            <a:r>
              <a:rPr lang="en-US" sz="1600" b="1">
                <a:latin typeface="Times New Roman" panose="02020603050405020304" pitchFamily="18" charset="0"/>
                <a:cs typeface="Times New Roman" panose="02020603050405020304" pitchFamily="18" charset="0"/>
              </a:rPr>
              <a:t>($</a:t>
            </a:r>
            <a:r>
              <a:rPr lang="en-US" sz="1600" b="1" err="1">
                <a:latin typeface="Times New Roman" panose="02020603050405020304" pitchFamily="18" charset="0"/>
                <a:cs typeface="Times New Roman" panose="02020603050405020304" pitchFamily="18" charset="0"/>
              </a:rPr>
              <a:t>str</a:t>
            </a:r>
            <a:r>
              <a:rPr lang="en-US" sz="1600" b="1" smtClean="0">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Hàm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này</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chuyển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các</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thể</a:t>
            </a:r>
            <a:r>
              <a:rPr lang="en-US" sz="1600">
                <a:latin typeface="Times New Roman" panose="02020603050405020304" pitchFamily="18" charset="0"/>
                <a:cs typeface="Times New Roman" panose="02020603050405020304" pitchFamily="18" charset="0"/>
              </a:rPr>
              <a:t> html </a:t>
            </a:r>
            <a:r>
              <a:rPr lang="en-US" sz="1600" err="1">
                <a:latin typeface="Times New Roman" panose="02020603050405020304" pitchFamily="18" charset="0"/>
                <a:cs typeface="Times New Roman" panose="02020603050405020304" pitchFamily="18" charset="0"/>
              </a:rPr>
              <a:t>trong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str</a:t>
            </a:r>
            <a:r>
              <a:rPr lang="en-US" sz="1600">
                <a:latin typeface="Times New Roman" panose="02020603050405020304" pitchFamily="18" charset="0"/>
                <a:cs typeface="Times New Roman" panose="02020603050405020304" pitchFamily="18" charset="0"/>
              </a:rPr>
              <a:t> sang  </a:t>
            </a:r>
            <a:r>
              <a:rPr lang="en-US" sz="1600" err="1">
                <a:latin typeface="Times New Roman" panose="02020603050405020304" pitchFamily="18" charset="0"/>
                <a:cs typeface="Times New Roman" panose="02020603050405020304" pitchFamily="18" charset="0"/>
              </a:rPr>
              <a:t>dạng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thực</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thể</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của</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chúng</a:t>
            </a:r>
            <a:r>
              <a:rPr lang="en-US" sz="1600">
                <a:latin typeface="Times New Roman" panose="02020603050405020304" pitchFamily="18" charset="0"/>
                <a:cs typeface="Times New Roman" panose="02020603050405020304" pitchFamily="18" charset="0"/>
              </a:rPr>
              <a:t> (html </a:t>
            </a:r>
            <a:r>
              <a:rPr lang="en-US" sz="1600" err="1">
                <a:latin typeface="Times New Roman" panose="02020603050405020304" pitchFamily="18" charset="0"/>
                <a:cs typeface="Times New Roman" panose="02020603050405020304" pitchFamily="18" charset="0"/>
              </a:rPr>
              <a:t>sẽ</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ko</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còn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tác</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dụng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nên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bạn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có</a:t>
            </a:r>
            <a:r>
              <a:rPr lang="en-US" sz="160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thể</a:t>
            </a: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echo </a:t>
            </a:r>
            <a:r>
              <a:rPr lang="en-US" sz="1600" err="1">
                <a:latin typeface="Times New Roman" panose="02020603050405020304" pitchFamily="18" charset="0"/>
                <a:cs typeface="Times New Roman" panose="02020603050405020304" pitchFamily="18" charset="0"/>
              </a:rPr>
              <a:t>ra</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bên</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ngoài</a:t>
            </a:r>
            <a:r>
              <a:rPr lang="en-US" sz="1600"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14/</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html_entity_decode</a:t>
            </a:r>
            <a:r>
              <a:rPr lang="en-US" sz="1600" b="1">
                <a:latin typeface="Times New Roman" panose="02020603050405020304" pitchFamily="18" charset="0"/>
                <a:cs typeface="Times New Roman" panose="02020603050405020304" pitchFamily="18" charset="0"/>
              </a:rPr>
              <a:t>($string</a:t>
            </a:r>
            <a:r>
              <a:rPr lang="en-US" sz="1600" b="1" smtClean="0">
                <a:latin typeface="Times New Roman" panose="02020603050405020304" pitchFamily="18" charset="0"/>
                <a:cs typeface="Times New Roman" panose="02020603050405020304" pitchFamily="18" charset="0"/>
              </a:rPr>
              <a:t>):</a:t>
            </a:r>
            <a:r>
              <a:rPr lang="vi-VN" sz="1600">
                <a:latin typeface="Times New Roman" panose="02020603050405020304" pitchFamily="18" charset="0"/>
                <a:cs typeface="Times New Roman" panose="02020603050405020304" pitchFamily="18" charset="0"/>
              </a:rPr>
              <a:t> Ngược lại với htmlentities, hàm này chuyển ngược các ký tự dạng thực thể HTML sang dạng ký </a:t>
            </a:r>
            <a:r>
              <a:rPr lang="vi-VN" sz="1600" smtClean="0">
                <a:latin typeface="Times New Roman" panose="02020603050405020304" pitchFamily="18" charset="0"/>
                <a:cs typeface="Times New Roman" panose="02020603050405020304" pitchFamily="18" charset="0"/>
              </a:rPr>
              <a:t>tự </a:t>
            </a:r>
            <a:r>
              <a:rPr lang="vi-VN" sz="1600">
                <a:latin typeface="Times New Roman" panose="02020603050405020304" pitchFamily="18" charset="0"/>
                <a:cs typeface="Times New Roman" panose="02020603050405020304" pitchFamily="18" charset="0"/>
              </a:rPr>
              <a:t>của chúng</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15/</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strip_tags</a:t>
            </a:r>
            <a:r>
              <a:rPr lang="en-US" sz="1600" b="1">
                <a:latin typeface="Times New Roman" panose="02020603050405020304" pitchFamily="18" charset="0"/>
                <a:cs typeface="Times New Roman" panose="02020603050405020304" pitchFamily="18" charset="0"/>
              </a:rPr>
              <a:t>( $string, $</a:t>
            </a:r>
            <a:r>
              <a:rPr lang="en-US" sz="1600" b="1" err="1">
                <a:latin typeface="Times New Roman" panose="02020603050405020304" pitchFamily="18" charset="0"/>
                <a:cs typeface="Times New Roman" panose="02020603050405020304" pitchFamily="18" charset="0"/>
              </a:rPr>
              <a:t>allow_tags</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a:t>
            </a:r>
            <a:r>
              <a:rPr lang="vi-VN" sz="1600">
                <a:latin typeface="Times New Roman" panose="02020603050405020304" pitchFamily="18" charset="0"/>
                <a:cs typeface="Times New Roman" panose="02020603050405020304" pitchFamily="18" charset="0"/>
              </a:rPr>
              <a:t> Hàm này </a:t>
            </a:r>
            <a:r>
              <a:rPr lang="en-US" sz="1600" err="1" smtClean="0">
                <a:latin typeface="Times New Roman" panose="02020603050405020304" pitchFamily="18" charset="0"/>
                <a:cs typeface="Times New Roman" panose="02020603050405020304" pitchFamily="18" charset="0"/>
              </a:rPr>
              <a:t>giữ</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lại</a:t>
            </a:r>
            <a:r>
              <a:rPr lang="en-US" sz="1600" smtClean="0">
                <a:latin typeface="Times New Roman" panose="02020603050405020304" pitchFamily="18" charset="0"/>
                <a:cs typeface="Times New Roman" panose="02020603050405020304" pitchFamily="18" charset="0"/>
              </a:rPr>
              <a:t> </a:t>
            </a:r>
            <a:r>
              <a:rPr lang="vi-VN" sz="1600" smtClean="0">
                <a:latin typeface="Times New Roman" panose="02020603050405020304" pitchFamily="18" charset="0"/>
                <a:cs typeface="Times New Roman" panose="02020603050405020304" pitchFamily="18" charset="0"/>
              </a:rPr>
              <a:t>các </a:t>
            </a:r>
            <a:r>
              <a:rPr lang="vi-VN" sz="1600">
                <a:latin typeface="Times New Roman" panose="02020603050405020304" pitchFamily="18" charset="0"/>
                <a:cs typeface="Times New Roman" panose="02020603050405020304" pitchFamily="18" charset="0"/>
              </a:rPr>
              <a:t>thẻ html trong chuỗi $string được khai báo ở $allow_tags</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16/</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substr</a:t>
            </a:r>
            <a:r>
              <a:rPr lang="en-US" sz="1600" b="1">
                <a:latin typeface="Times New Roman" panose="02020603050405020304" pitchFamily="18" charset="0"/>
                <a:cs typeface="Times New Roman" panose="02020603050405020304" pitchFamily="18" charset="0"/>
              </a:rPr>
              <a:t>( $string,  $start, $length </a:t>
            </a:r>
            <a:r>
              <a:rPr lang="en-US" sz="1600" b="1"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Hàm này lấy một chuỗi con nằm trong chuỗi $str bắt đầu từ ký tự thứ $start và chiều dài $length</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17/</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strstr</a:t>
            </a:r>
            <a:r>
              <a:rPr lang="en-US" sz="1600" b="1">
                <a:latin typeface="Times New Roman" panose="02020603050405020304" pitchFamily="18" charset="0"/>
                <a:cs typeface="Times New Roman" panose="02020603050405020304" pitchFamily="18" charset="0"/>
              </a:rPr>
              <a:t>( $string, $</a:t>
            </a:r>
            <a:r>
              <a:rPr lang="en-US" sz="1600" b="1" err="1">
                <a:latin typeface="Times New Roman" panose="02020603050405020304" pitchFamily="18" charset="0"/>
                <a:cs typeface="Times New Roman" panose="02020603050405020304" pitchFamily="18" charset="0"/>
              </a:rPr>
              <a:t>ky_tu_cho_truoc</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Tách một chuỗi bắt đầu từ  $ky_tu_cho_truoc cho đến hết chuỗi</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18/</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strpos</a:t>
            </a:r>
            <a:r>
              <a:rPr lang="en-US" sz="1600" b="1">
                <a:latin typeface="Times New Roman" panose="02020603050405020304" pitchFamily="18" charset="0"/>
                <a:cs typeface="Times New Roman" panose="02020603050405020304" pitchFamily="18" charset="0"/>
              </a:rPr>
              <a:t>($</a:t>
            </a:r>
            <a:r>
              <a:rPr lang="en-US" sz="1600" b="1" err="1">
                <a:latin typeface="Times New Roman" panose="02020603050405020304" pitchFamily="18" charset="0"/>
                <a:cs typeface="Times New Roman" panose="02020603050405020304" pitchFamily="18" charset="0"/>
              </a:rPr>
              <a:t>str</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chuoi_tim</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Tìm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vị</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trí</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của</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chuoi_tim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trong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chuỗi</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str</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kết</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quả</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trả</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về</a:t>
            </a:r>
            <a:r>
              <a:rPr lang="en-US" sz="1600">
                <a:latin typeface="Times New Roman" panose="02020603050405020304" pitchFamily="18" charset="0"/>
                <a:cs typeface="Times New Roman" panose="02020603050405020304" pitchFamily="18" charset="0"/>
              </a:rPr>
              <a:t> false </a:t>
            </a:r>
            <a:r>
              <a:rPr lang="en-US" sz="1600" err="1">
                <a:latin typeface="Times New Roman" panose="02020603050405020304" pitchFamily="18" charset="0"/>
                <a:cs typeface="Times New Roman" panose="02020603050405020304" pitchFamily="18" charset="0"/>
              </a:rPr>
              <a:t>nếu</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không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tìm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thấy</a:t>
            </a:r>
            <a:r>
              <a:rPr lang="en-US" sz="1600"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19/</a:t>
            </a:r>
            <a:r>
              <a:rPr lang="en-US" sz="1600" b="1">
                <a:latin typeface="Times New Roman" panose="02020603050405020304" pitchFamily="18" charset="0"/>
                <a:cs typeface="Times New Roman" panose="02020603050405020304" pitchFamily="18" charset="0"/>
              </a:rPr>
              <a:t> trim($string, $</a:t>
            </a:r>
            <a:r>
              <a:rPr lang="en-US" sz="1600" b="1" err="1">
                <a:latin typeface="Times New Roman" panose="02020603050405020304" pitchFamily="18" charset="0"/>
                <a:cs typeface="Times New Roman" panose="02020603050405020304" pitchFamily="18" charset="0"/>
              </a:rPr>
              <a:t>ky_tu</a:t>
            </a:r>
            <a:r>
              <a:rPr lang="en-US" sz="1600" b="1"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Xóa ký tự $ky_tu nằm ở đầu và cuối chuỗi $str, nếu ta không nhập $ky_tu thì mặc định nó hiểu là xóa khoảng trắng</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Rtrim()</a:t>
            </a:r>
          </a:p>
          <a:p>
            <a:r>
              <a:rPr lang="en-US" sz="1600" smtClean="0">
                <a:latin typeface="Times New Roman" panose="02020603050405020304" pitchFamily="18" charset="0"/>
                <a:cs typeface="Times New Roman" panose="02020603050405020304" pitchFamily="18" charset="0"/>
              </a:rPr>
              <a:t>Ltrim()</a:t>
            </a:r>
          </a:p>
          <a:p>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110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pPr algn="ctr"/>
            <a:r>
              <a:rPr lang="en-US" smtClean="0"/>
              <a:t>Mảng trong PHP</a:t>
            </a:r>
            <a:endParaRPr lang="en-US"/>
          </a:p>
        </p:txBody>
      </p:sp>
      <p:sp>
        <p:nvSpPr>
          <p:cNvPr id="3" name="Content Placeholder 2"/>
          <p:cNvSpPr>
            <a:spLocks noGrp="1"/>
          </p:cNvSpPr>
          <p:nvPr>
            <p:ph idx="1"/>
          </p:nvPr>
        </p:nvSpPr>
        <p:spPr>
          <a:xfrm>
            <a:off x="457200" y="1146048"/>
            <a:ext cx="8229600" cy="5330952"/>
          </a:xfrm>
        </p:spPr>
        <p:txBody>
          <a:bodyPr>
            <a:normAutofit lnSpcReduction="10000"/>
          </a:bodyPr>
          <a:lstStyle/>
          <a:p>
            <a:r>
              <a:rPr lang="en-US" sz="1800" smtClean="0">
                <a:latin typeface="Times New Roman" pitchFamily="18" charset="0"/>
                <a:cs typeface="Times New Roman" pitchFamily="18" charset="0"/>
              </a:rPr>
              <a:t>1/ </a:t>
            </a:r>
            <a:r>
              <a:rPr lang="en-US" sz="1800" b="1" smtClean="0">
                <a:latin typeface="Times New Roman" pitchFamily="18" charset="0"/>
                <a:cs typeface="Times New Roman" pitchFamily="18" charset="0"/>
              </a:rPr>
              <a:t>mảng là gì : </a:t>
            </a:r>
            <a:r>
              <a:rPr lang="en-US" sz="1800" smtClean="0">
                <a:latin typeface="Times New Roman" pitchFamily="18" charset="0"/>
                <a:cs typeface="Times New Roman" pitchFamily="18" charset="0"/>
              </a:rPr>
              <a:t> </a:t>
            </a:r>
            <a:r>
              <a:rPr lang="vi-VN" sz="1800" smtClean="0">
                <a:latin typeface="Times New Roman" pitchFamily="18" charset="0"/>
                <a:cs typeface="Times New Roman" pitchFamily="18" charset="0"/>
              </a:rPr>
              <a:t>Một mảng là một biến đặc biệt, có thể chứa nhiều hơn một giá trị tại một thời điểm.</a:t>
            </a:r>
            <a:endParaRPr lang="en-US" sz="1800" smtClean="0">
              <a:latin typeface="Times New Roman" pitchFamily="18" charset="0"/>
              <a:cs typeface="Times New Roman" pitchFamily="18" charset="0"/>
            </a:endParaRPr>
          </a:p>
          <a:p>
            <a:r>
              <a:rPr lang="en-US" sz="1800" smtClean="0">
                <a:latin typeface="Times New Roman" pitchFamily="18" charset="0"/>
                <a:cs typeface="Times New Roman" pitchFamily="18" charset="0"/>
              </a:rPr>
              <a:t>2/ </a:t>
            </a:r>
            <a:r>
              <a:rPr lang="en-US" sz="1800" b="1" smtClean="0">
                <a:latin typeface="Times New Roman" pitchFamily="18" charset="0"/>
                <a:cs typeface="Times New Roman" pitchFamily="18" charset="0"/>
              </a:rPr>
              <a:t>Cú pháp</a:t>
            </a:r>
            <a:r>
              <a:rPr lang="en-US" sz="1800" smtClean="0">
                <a:latin typeface="Times New Roman" pitchFamily="18" charset="0"/>
                <a:cs typeface="Times New Roman" pitchFamily="18" charset="0"/>
              </a:rPr>
              <a:t>:  Để </a:t>
            </a:r>
            <a:r>
              <a:rPr lang="en-US" sz="1800" b="1" smtClean="0">
                <a:latin typeface="Times New Roman" pitchFamily="18" charset="0"/>
                <a:cs typeface="Times New Roman" pitchFamily="18" charset="0"/>
              </a:rPr>
              <a:t>khởi tạo mảng</a:t>
            </a:r>
            <a:r>
              <a:rPr lang="en-US" sz="1800" smtClean="0">
                <a:latin typeface="Times New Roman" pitchFamily="18" charset="0"/>
                <a:cs typeface="Times New Roman" pitchFamily="18" charset="0"/>
              </a:rPr>
              <a:t> ta dùng từ khoá </a:t>
            </a:r>
            <a:r>
              <a:rPr lang="en-US" sz="1800" b="1" smtClean="0">
                <a:latin typeface="Times New Roman" pitchFamily="18" charset="0"/>
                <a:cs typeface="Times New Roman" pitchFamily="18" charset="0"/>
              </a:rPr>
              <a:t>array</a:t>
            </a:r>
            <a:r>
              <a:rPr lang="en-US" sz="1800" smtClean="0">
                <a:latin typeface="Times New Roman" pitchFamily="18" charset="0"/>
                <a:cs typeface="Times New Roman" pitchFamily="18" charset="0"/>
              </a:rPr>
              <a:t/>
            </a:r>
            <a:br>
              <a:rPr lang="en-US" sz="1800" smtClean="0">
                <a:latin typeface="Times New Roman" pitchFamily="18" charset="0"/>
                <a:cs typeface="Times New Roman" pitchFamily="18" charset="0"/>
              </a:rPr>
            </a:br>
            <a:r>
              <a:rPr lang="en-US" sz="1800" smtClean="0">
                <a:latin typeface="Times New Roman" pitchFamily="18" charset="0"/>
                <a:cs typeface="Times New Roman" pitchFamily="18" charset="0"/>
              </a:rPr>
              <a:t>Cấu trúc : $mang = array(key =&gt; value); </a:t>
            </a:r>
          </a:p>
          <a:p>
            <a:pPr marL="1252728" lvl="4" indent="0">
              <a:buNone/>
            </a:pPr>
            <a:r>
              <a:rPr lang="en-US" sz="1200" smtClean="0">
                <a:latin typeface="Times New Roman" pitchFamily="18" charset="0"/>
                <a:cs typeface="Times New Roman" pitchFamily="18" charset="0"/>
              </a:rPr>
              <a:t>$mang = [  ];                                                                  </a:t>
            </a:r>
          </a:p>
          <a:p>
            <a:r>
              <a:rPr lang="en-US" sz="1800" smtClean="0">
                <a:latin typeface="Times New Roman" pitchFamily="18" charset="0"/>
                <a:cs typeface="Times New Roman" pitchFamily="18" charset="0"/>
              </a:rPr>
              <a:t>3/ </a:t>
            </a:r>
            <a:r>
              <a:rPr lang="en-US" sz="1800" b="1" smtClean="0">
                <a:latin typeface="Times New Roman" pitchFamily="18" charset="0"/>
                <a:cs typeface="Times New Roman" pitchFamily="18" charset="0"/>
              </a:rPr>
              <a:t>Phân loại mảng</a:t>
            </a:r>
            <a:r>
              <a:rPr lang="en-US" sz="1800" smtClean="0">
                <a:latin typeface="Times New Roman" pitchFamily="18" charset="0"/>
                <a:cs typeface="Times New Roman" pitchFamily="18" charset="0"/>
              </a:rPr>
              <a:t> : có 3 loại mảng chính :</a:t>
            </a:r>
            <a:endParaRPr lang="en-US" sz="1600" smtClean="0">
              <a:latin typeface="Times New Roman" pitchFamily="18" charset="0"/>
              <a:cs typeface="Times New Roman" pitchFamily="18" charset="0"/>
            </a:endParaRPr>
          </a:p>
          <a:p>
            <a:pPr>
              <a:buNone/>
            </a:pPr>
            <a:r>
              <a:rPr lang="en-US" sz="1600" smtClean="0">
                <a:latin typeface="Times New Roman" pitchFamily="18" charset="0"/>
                <a:cs typeface="Times New Roman" pitchFamily="18" charset="0"/>
              </a:rPr>
              <a:t>	     + </a:t>
            </a:r>
            <a:r>
              <a:rPr lang="en-US" sz="1600" b="1" i="1" smtClean="0">
                <a:latin typeface="Times New Roman" pitchFamily="18" charset="0"/>
                <a:cs typeface="Times New Roman" pitchFamily="18" charset="0"/>
              </a:rPr>
              <a:t>Mảng tuần tự (mảng số - </a:t>
            </a:r>
            <a:r>
              <a:rPr lang="en-US" sz="1600" b="1" smtClean="0">
                <a:latin typeface="Times New Roman" pitchFamily="18" charset="0"/>
                <a:cs typeface="Times New Roman" pitchFamily="18" charset="0"/>
              </a:rPr>
              <a:t>numeric  array</a:t>
            </a:r>
            <a:r>
              <a:rPr lang="en-US" sz="1600" b="1" i="1" smtClean="0">
                <a:latin typeface="Times New Roman" pitchFamily="18" charset="0"/>
                <a:cs typeface="Times New Roman" pitchFamily="18" charset="0"/>
              </a:rPr>
              <a:t>) </a:t>
            </a:r>
            <a:r>
              <a:rPr lang="en-US" sz="1600" smtClean="0">
                <a:latin typeface="Times New Roman" pitchFamily="18" charset="0"/>
                <a:cs typeface="Times New Roman" pitchFamily="18" charset="0"/>
              </a:rPr>
              <a:t>: </a:t>
            </a:r>
            <a:r>
              <a:rPr lang="vi-VN" sz="1600" smtClean="0">
                <a:latin typeface="Times New Roman" pitchFamily="18" charset="0"/>
                <a:cs typeface="Times New Roman" pitchFamily="18" charset="0"/>
              </a:rPr>
              <a:t>là mảng có </a:t>
            </a:r>
            <a:r>
              <a:rPr lang="vi-VN" sz="1600" b="1" smtClean="0">
                <a:latin typeface="Times New Roman" pitchFamily="18" charset="0"/>
                <a:cs typeface="Times New Roman" pitchFamily="18" charset="0"/>
              </a:rPr>
              <a:t>key</a:t>
            </a:r>
            <a:r>
              <a:rPr lang="vi-VN" sz="1600" smtClean="0">
                <a:latin typeface="Times New Roman" pitchFamily="18" charset="0"/>
                <a:cs typeface="Times New Roman" pitchFamily="18" charset="0"/>
              </a:rPr>
              <a:t> là chữ số được bắt đầu bằng </a:t>
            </a:r>
            <a:r>
              <a:rPr lang="vi-VN" sz="1600" b="1" smtClean="0">
                <a:latin typeface="Times New Roman" pitchFamily="18" charset="0"/>
                <a:cs typeface="Times New Roman" pitchFamily="18" charset="0"/>
              </a:rPr>
              <a:t>0</a:t>
            </a:r>
            <a:r>
              <a:rPr lang="vi-VN" sz="1600" smtClean="0">
                <a:latin typeface="Times New Roman" pitchFamily="18" charset="0"/>
                <a:cs typeface="Times New Roman" pitchFamily="18" charset="0"/>
              </a:rPr>
              <a:t> và sắp xếp tằng dần </a:t>
            </a:r>
            <a:r>
              <a:rPr lang="en-US" sz="1600" smtClean="0">
                <a:latin typeface="Times New Roman" pitchFamily="18" charset="0"/>
                <a:cs typeface="Times New Roman" pitchFamily="18" charset="0"/>
              </a:rPr>
              <a:t>.</a:t>
            </a:r>
          </a:p>
          <a:p>
            <a:pPr>
              <a:buNone/>
            </a:pPr>
            <a:r>
              <a:rPr lang="en-US" sz="1600" smtClean="0">
                <a:latin typeface="Times New Roman" pitchFamily="18" charset="0"/>
                <a:cs typeface="Times New Roman" pitchFamily="18" charset="0"/>
              </a:rPr>
              <a:t>          + </a:t>
            </a:r>
            <a:r>
              <a:rPr lang="en-US" sz="1600" b="1" i="1" smtClean="0">
                <a:latin typeface="Times New Roman" pitchFamily="18" charset="0"/>
                <a:cs typeface="Times New Roman" pitchFamily="18" charset="0"/>
              </a:rPr>
              <a:t>Mảng không tuần tự  (</a:t>
            </a:r>
            <a:r>
              <a:rPr lang="en-US" sz="1600" b="1" smtClean="0">
                <a:latin typeface="Times New Roman" pitchFamily="18" charset="0"/>
                <a:cs typeface="Times New Roman" pitchFamily="18" charset="0"/>
              </a:rPr>
              <a:t>associative array</a:t>
            </a:r>
            <a:r>
              <a:rPr lang="en-US" sz="1600" b="1" i="1" smtClean="0">
                <a:latin typeface="Times New Roman" pitchFamily="18" charset="0"/>
                <a:cs typeface="Times New Roman" pitchFamily="18" charset="0"/>
              </a:rPr>
              <a:t>)</a:t>
            </a:r>
            <a:r>
              <a:rPr lang="en-US" sz="1600" smtClean="0">
                <a:latin typeface="Times New Roman" pitchFamily="18" charset="0"/>
                <a:cs typeface="Times New Roman" pitchFamily="18" charset="0"/>
              </a:rPr>
              <a:t>: Là mảng mà </a:t>
            </a:r>
            <a:r>
              <a:rPr lang="en-US" sz="1600" b="1" smtClean="0">
                <a:latin typeface="Times New Roman" pitchFamily="18" charset="0"/>
                <a:cs typeface="Times New Roman" pitchFamily="18" charset="0"/>
              </a:rPr>
              <a:t>key</a:t>
            </a:r>
            <a:r>
              <a:rPr lang="en-US" sz="1600" smtClean="0">
                <a:latin typeface="Times New Roman" pitchFamily="18" charset="0"/>
                <a:cs typeface="Times New Roman" pitchFamily="18" charset="0"/>
              </a:rPr>
              <a:t> của nó không sắp xếp theo thứ tự, nó là các ký tự chữ .</a:t>
            </a:r>
          </a:p>
          <a:p>
            <a:pPr>
              <a:buNone/>
            </a:pPr>
            <a:r>
              <a:rPr lang="en-US" sz="1600" smtClean="0">
                <a:latin typeface="Times New Roman" pitchFamily="18" charset="0"/>
                <a:cs typeface="Times New Roman" pitchFamily="18" charset="0"/>
              </a:rPr>
              <a:t>          + </a:t>
            </a:r>
            <a:r>
              <a:rPr lang="vi-VN" sz="1600" b="1" i="1" smtClean="0">
                <a:latin typeface="Times New Roman" pitchFamily="18" charset="0"/>
                <a:cs typeface="Times New Roman" pitchFamily="18" charset="0"/>
              </a:rPr>
              <a:t>Mảng đa chiều</a:t>
            </a:r>
            <a:r>
              <a:rPr lang="en-US" sz="1600" b="1" i="1" smtClean="0">
                <a:latin typeface="Times New Roman" pitchFamily="18" charset="0"/>
                <a:cs typeface="Times New Roman" pitchFamily="18" charset="0"/>
              </a:rPr>
              <a:t> </a:t>
            </a:r>
            <a:r>
              <a:rPr lang="en-US" sz="1600" smtClean="0">
                <a:latin typeface="Times New Roman" pitchFamily="18" charset="0"/>
                <a:cs typeface="Times New Roman" pitchFamily="18" charset="0"/>
              </a:rPr>
              <a:t>: Là 1 mảng lớn có nhiều mảng con nằm trong nó.</a:t>
            </a:r>
          </a:p>
          <a:p>
            <a:pPr>
              <a:buNone/>
            </a:pPr>
            <a:endParaRPr lang="en-US" sz="1600" smtClean="0">
              <a:latin typeface="Times New Roman" pitchFamily="18" charset="0"/>
              <a:cs typeface="Times New Roman" pitchFamily="18" charset="0"/>
            </a:endParaRPr>
          </a:p>
          <a:p>
            <a:pPr>
              <a:buNone/>
            </a:pPr>
            <a:r>
              <a:rPr lang="en-US" sz="1600" smtClean="0">
                <a:latin typeface="Times New Roman" pitchFamily="18" charset="0"/>
                <a:cs typeface="Times New Roman" pitchFamily="18" charset="0"/>
              </a:rPr>
              <a:t>    4</a:t>
            </a:r>
            <a:r>
              <a:rPr lang="en-US" sz="1600" b="1" smtClean="0">
                <a:latin typeface="Times New Roman" pitchFamily="18" charset="0"/>
                <a:cs typeface="Times New Roman" pitchFamily="18" charset="0"/>
              </a:rPr>
              <a:t>/ Duyệt qua các phần tử của mảng : </a:t>
            </a:r>
          </a:p>
          <a:p>
            <a:pPr lvl="1" fontAlgn="base"/>
            <a:r>
              <a:rPr lang="vi-VN" sz="1400" smtClean="0"/>
              <a:t>Có nhiều cách để lặp mảng nhưng thông dụng nhất là dùng hàm </a:t>
            </a:r>
            <a:r>
              <a:rPr lang="vi-VN" sz="1400" b="1" smtClean="0"/>
              <a:t>foreach</a:t>
            </a:r>
            <a:r>
              <a:rPr lang="en-US" sz="1400" smtClean="0"/>
              <a:t>.</a:t>
            </a:r>
            <a:endParaRPr lang="vi-VN" sz="1400" smtClean="0"/>
          </a:p>
          <a:p>
            <a:pPr lvl="1" fontAlgn="base"/>
            <a:r>
              <a:rPr lang="vi-VN" sz="1400" smtClean="0"/>
              <a:t>Cú pháp : foreach($mang as $key =&gt; $value)</a:t>
            </a:r>
            <a:endParaRPr lang="en-US" sz="1400" smtClean="0"/>
          </a:p>
          <a:p>
            <a:pPr lvl="1" fontAlgn="base"/>
            <a:r>
              <a:rPr lang="vi-VN" sz="1400" smtClean="0"/>
              <a:t>{</a:t>
            </a:r>
          </a:p>
          <a:p>
            <a:pPr lvl="1" fontAlgn="base"/>
            <a:r>
              <a:rPr lang="vi-VN" sz="1400" smtClean="0"/>
              <a:t>      // câu lệnh PHP</a:t>
            </a:r>
          </a:p>
          <a:p>
            <a:pPr lvl="1" fontAlgn="base"/>
            <a:r>
              <a:rPr lang="vi-VN" sz="1400" smtClean="0"/>
              <a:t>  }</a:t>
            </a:r>
            <a:endParaRPr lang="en-US" sz="1400" smtClean="0"/>
          </a:p>
          <a:p>
            <a:pPr lvl="1" fontAlgn="base"/>
            <a:r>
              <a:rPr lang="en-US" sz="1400" b="1" smtClean="0">
                <a:latin typeface="Times New Roman" pitchFamily="18" charset="0"/>
                <a:cs typeface="Times New Roman" pitchFamily="18" charset="0"/>
              </a:rPr>
              <a:t>Các key của mảng nằm trong nháy đơn.</a:t>
            </a:r>
            <a:endParaRPr lang="en-US" sz="1400" smtClean="0">
              <a:latin typeface="Times New Roman" pitchFamily="18" charset="0"/>
              <a:cs typeface="Times New Roman" pitchFamily="18" charset="0"/>
            </a:endParaRPr>
          </a:p>
          <a:p>
            <a:pPr lvl="1" fontAlgn="base"/>
            <a:r>
              <a:rPr lang="en-US" sz="1400" smtClean="0">
                <a:latin typeface="Times New Roman" pitchFamily="18" charset="0"/>
                <a:cs typeface="Times New Roman" pitchFamily="18" charset="0"/>
              </a:rPr>
              <a:t>Dùng for thì để hiển thị giá trị, còn foreach thì dùng để thay đổi giá trị khi hiển thị ra.(foreach  tối ưu hơn khi dùng để hiển thị thay đổi giá trị  ) .</a:t>
            </a:r>
          </a:p>
          <a:p>
            <a:pPr lvl="2" fontAlgn="base"/>
            <a:endParaRPr lang="vi-VN" sz="1100" smtClean="0">
              <a:latin typeface="Times New Roman" pitchFamily="18" charset="0"/>
              <a:cs typeface="Times New Roman" pitchFamily="18" charset="0"/>
            </a:endParaRPr>
          </a:p>
          <a:p>
            <a:pPr>
              <a:buNone/>
            </a:pPr>
            <a:endParaRPr lang="en-US" sz="1600" smtClean="0">
              <a:latin typeface="Times New Roman" pitchFamily="18" charset="0"/>
              <a:cs typeface="Times New Roman" pitchFamily="18" charset="0"/>
            </a:endParaRPr>
          </a:p>
          <a:p>
            <a:pPr>
              <a:buNone/>
            </a:pPr>
            <a:endParaRPr lang="en-US" sz="1600" smtClean="0">
              <a:latin typeface="Times New Roman" pitchFamily="18" charset="0"/>
              <a:cs typeface="Times New Roman" pitchFamily="18" charset="0"/>
            </a:endParaRPr>
          </a:p>
          <a:p>
            <a:pPr>
              <a:buNone/>
            </a:pPr>
            <a:endParaRPr lang="en-US" sz="1600" smtClean="0">
              <a:latin typeface="Times New Roman" pitchFamily="18" charset="0"/>
              <a:cs typeface="Times New Roman" pitchFamily="18" charset="0"/>
            </a:endParaRPr>
          </a:p>
          <a:p>
            <a:pPr>
              <a:buNone/>
            </a:pPr>
            <a:endParaRPr lang="en-US" sz="1600" smtClean="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38912"/>
          </a:xfrm>
        </p:spPr>
        <p:txBody>
          <a:bodyPr>
            <a:normAutofit fontScale="90000"/>
          </a:bodyPr>
          <a:lstStyle/>
          <a:p>
            <a:pPr algn="ctr"/>
            <a:r>
              <a:rPr lang="en-US" smtClean="0"/>
              <a:t>Các hàm xử lý mảng</a:t>
            </a:r>
            <a:endParaRPr lang="en-US"/>
          </a:p>
        </p:txBody>
      </p:sp>
      <p:sp>
        <p:nvSpPr>
          <p:cNvPr id="3" name="Content Placeholder 2"/>
          <p:cNvSpPr>
            <a:spLocks noGrp="1"/>
          </p:cNvSpPr>
          <p:nvPr>
            <p:ph idx="1"/>
          </p:nvPr>
        </p:nvSpPr>
        <p:spPr>
          <a:xfrm>
            <a:off x="457200" y="1143000"/>
            <a:ext cx="8229600" cy="5181600"/>
          </a:xfrm>
        </p:spPr>
        <p:txBody>
          <a:bodyPr/>
          <a:lstStyle/>
          <a:p>
            <a:r>
              <a:rPr lang="en-US" smtClean="0"/>
              <a:t>1/ Các hằng số trong mảng</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100507732"/>
              </p:ext>
            </p:extLst>
          </p:nvPr>
        </p:nvGraphicFramePr>
        <p:xfrm>
          <a:off x="685800" y="1752600"/>
          <a:ext cx="8229600" cy="3434080"/>
        </p:xfrm>
        <a:graphic>
          <a:graphicData uri="http://schemas.openxmlformats.org/drawingml/2006/table">
            <a:tbl>
              <a:tblPr firstRow="1" bandRow="1">
                <a:tableStyleId>{5C22544A-7EE6-4342-B048-85BDC9FD1C3A}</a:tableStyleId>
              </a:tblPr>
              <a:tblGrid>
                <a:gridCol w="2173857"/>
                <a:gridCol w="6055743"/>
              </a:tblGrid>
              <a:tr h="370840">
                <a:tc>
                  <a:txBody>
                    <a:bodyPr/>
                    <a:lstStyle/>
                    <a:p>
                      <a:r>
                        <a:rPr lang="en-US" sz="1600" smtClean="0">
                          <a:latin typeface="Times New Roman" pitchFamily="18" charset="0"/>
                          <a:cs typeface="Times New Roman" pitchFamily="18" charset="0"/>
                        </a:rPr>
                        <a:t>Hằng</a:t>
                      </a:r>
                      <a:endParaRPr lang="en-US" sz="1600">
                        <a:latin typeface="Times New Roman" pitchFamily="18" charset="0"/>
                        <a:cs typeface="Times New Roman" pitchFamily="18" charset="0"/>
                      </a:endParaRPr>
                    </a:p>
                  </a:txBody>
                  <a:tcPr/>
                </a:tc>
                <a:tc>
                  <a:txBody>
                    <a:bodyPr/>
                    <a:lstStyle/>
                    <a:p>
                      <a:r>
                        <a:rPr lang="en-US" sz="1600" smtClean="0">
                          <a:latin typeface="Times New Roman" pitchFamily="18" charset="0"/>
                          <a:cs typeface="Times New Roman" pitchFamily="18" charset="0"/>
                        </a:rPr>
                        <a:t>Miêu</a:t>
                      </a:r>
                      <a:r>
                        <a:rPr lang="en-US" sz="1600" baseline="0" smtClean="0">
                          <a:latin typeface="Times New Roman" pitchFamily="18" charset="0"/>
                          <a:cs typeface="Times New Roman" pitchFamily="18" charset="0"/>
                        </a:rPr>
                        <a:t> tả</a:t>
                      </a:r>
                      <a:endParaRPr lang="en-US" sz="1600">
                        <a:latin typeface="Times New Roman" pitchFamily="18" charset="0"/>
                        <a:cs typeface="Times New Roman" pitchFamily="18" charset="0"/>
                      </a:endParaRPr>
                    </a:p>
                  </a:txBody>
                  <a:tcPr/>
                </a:tc>
              </a:tr>
              <a:tr h="370840">
                <a:tc>
                  <a:txBody>
                    <a:bodyPr/>
                    <a:lstStyle/>
                    <a:p>
                      <a:r>
                        <a:rPr kumimoji="0" lang="en-US" sz="1600" b="0" i="0" kern="1200" smtClean="0">
                          <a:solidFill>
                            <a:schemeClr val="dk1"/>
                          </a:solidFill>
                          <a:latin typeface="Times New Roman" pitchFamily="18" charset="0"/>
                          <a:ea typeface="+mn-ea"/>
                          <a:cs typeface="Times New Roman" pitchFamily="18" charset="0"/>
                        </a:rPr>
                        <a:t>CASE_LOWER</a:t>
                      </a:r>
                      <a:endParaRPr lang="en-US" sz="1600">
                        <a:latin typeface="Times New Roman" pitchFamily="18" charset="0"/>
                        <a:cs typeface="Times New Roman" pitchFamily="18" charset="0"/>
                      </a:endParaRPr>
                    </a:p>
                  </a:txBody>
                  <a:tcPr/>
                </a:tc>
                <a:tc>
                  <a:txBody>
                    <a:bodyPr/>
                    <a:lstStyle/>
                    <a:p>
                      <a:r>
                        <a:rPr kumimoji="0" lang="vi-VN" sz="1600" b="0" i="0" kern="1200" smtClean="0">
                          <a:solidFill>
                            <a:schemeClr val="dk1"/>
                          </a:solidFill>
                          <a:latin typeface="Times New Roman" pitchFamily="18" charset="0"/>
                          <a:ea typeface="+mn-ea"/>
                          <a:cs typeface="Times New Roman" pitchFamily="18" charset="0"/>
                        </a:rPr>
                        <a:t>Được sử dụng với hàm array_change_key_case() để chuyển đổi key của mảng thành chữ thường</a:t>
                      </a:r>
                      <a:endParaRPr lang="en-US" sz="1600">
                        <a:latin typeface="Times New Roman" pitchFamily="18" charset="0"/>
                        <a:cs typeface="Times New Roman" pitchFamily="18" charset="0"/>
                      </a:endParaRPr>
                    </a:p>
                  </a:txBody>
                  <a:tcPr/>
                </a:tc>
              </a:tr>
              <a:tr h="370840">
                <a:tc>
                  <a:txBody>
                    <a:bodyPr/>
                    <a:lstStyle/>
                    <a:p>
                      <a:r>
                        <a:rPr kumimoji="0" lang="en-US" sz="1600" b="0" i="0" kern="1200" smtClean="0">
                          <a:solidFill>
                            <a:schemeClr val="dk1"/>
                          </a:solidFill>
                          <a:latin typeface="Times New Roman" pitchFamily="18" charset="0"/>
                          <a:ea typeface="+mn-ea"/>
                          <a:cs typeface="Times New Roman" pitchFamily="18" charset="0"/>
                        </a:rPr>
                        <a:t>CASE_UPPER</a:t>
                      </a:r>
                      <a:endParaRPr lang="en-US" sz="1600">
                        <a:latin typeface="Times New Roman" pitchFamily="18" charset="0"/>
                        <a:cs typeface="Times New Roman" pitchFamily="18" charset="0"/>
                      </a:endParaRPr>
                    </a:p>
                  </a:txBody>
                  <a:tcPr/>
                </a:tc>
                <a:tc>
                  <a:txBody>
                    <a:bodyPr/>
                    <a:lstStyle/>
                    <a:p>
                      <a:r>
                        <a:rPr kumimoji="0" lang="vi-VN" sz="1600" b="0" i="0" kern="1200" smtClean="0">
                          <a:solidFill>
                            <a:schemeClr val="dk1"/>
                          </a:solidFill>
                          <a:latin typeface="Times New Roman" pitchFamily="18" charset="0"/>
                          <a:ea typeface="+mn-ea"/>
                          <a:cs typeface="Times New Roman" pitchFamily="18" charset="0"/>
                        </a:rPr>
                        <a:t>Được sử dụng với hàm array_change_key_case() để chuyển đổi key của mảng thành chữ hoa</a:t>
                      </a:r>
                      <a:endParaRPr lang="en-US" sz="1600">
                        <a:latin typeface="Times New Roman" pitchFamily="18" charset="0"/>
                        <a:cs typeface="Times New Roman" pitchFamily="18" charset="0"/>
                      </a:endParaRPr>
                    </a:p>
                  </a:txBody>
                  <a:tcPr/>
                </a:tc>
              </a:tr>
              <a:tr h="370840">
                <a:tc>
                  <a:txBody>
                    <a:bodyPr/>
                    <a:lstStyle/>
                    <a:p>
                      <a:r>
                        <a:rPr kumimoji="0" lang="en-US" sz="1600" b="0" i="0" kern="1200" smtClean="0">
                          <a:solidFill>
                            <a:schemeClr val="dk1"/>
                          </a:solidFill>
                          <a:latin typeface="Times New Roman" pitchFamily="18" charset="0"/>
                          <a:ea typeface="+mn-ea"/>
                          <a:cs typeface="Times New Roman" pitchFamily="18" charset="0"/>
                        </a:rPr>
                        <a:t>SORT_ASC</a:t>
                      </a:r>
                      <a:endParaRPr lang="en-US" sz="1600">
                        <a:latin typeface="Times New Roman" pitchFamily="18" charset="0"/>
                        <a:cs typeface="Times New Roman" pitchFamily="18" charset="0"/>
                      </a:endParaRPr>
                    </a:p>
                  </a:txBody>
                  <a:tcPr/>
                </a:tc>
                <a:tc>
                  <a:txBody>
                    <a:bodyPr/>
                    <a:lstStyle/>
                    <a:p>
                      <a:pPr fontAlgn="t"/>
                      <a:r>
                        <a:rPr lang="vi-VN" sz="1600" smtClean="0">
                          <a:latin typeface="Times New Roman" pitchFamily="18" charset="0"/>
                          <a:cs typeface="Times New Roman" pitchFamily="18" charset="0"/>
                        </a:rPr>
                        <a:t>Được </a:t>
                      </a:r>
                      <a:r>
                        <a:rPr lang="vi-VN" sz="1600">
                          <a:latin typeface="Times New Roman" pitchFamily="18" charset="0"/>
                          <a:cs typeface="Times New Roman" pitchFamily="18" charset="0"/>
                        </a:rPr>
                        <a:t>sử dụng với hàm array_multisort() để xếp thứ tự tăng dần</a:t>
                      </a:r>
                    </a:p>
                  </a:txBody>
                  <a:tcPr marL="76200" marR="76200" marT="76200" marB="76200"/>
                </a:tc>
              </a:tr>
              <a:tr h="370840">
                <a:tc>
                  <a:txBody>
                    <a:bodyPr/>
                    <a:lstStyle/>
                    <a:p>
                      <a:r>
                        <a:rPr kumimoji="0" lang="en-US" sz="1600" b="0" i="0" kern="1200" smtClean="0">
                          <a:solidFill>
                            <a:schemeClr val="dk1"/>
                          </a:solidFill>
                          <a:latin typeface="Times New Roman" pitchFamily="18" charset="0"/>
                          <a:ea typeface="+mn-ea"/>
                          <a:cs typeface="Times New Roman" pitchFamily="18" charset="0"/>
                        </a:rPr>
                        <a:t>SORT_DESC</a:t>
                      </a:r>
                      <a:endParaRPr lang="en-US" sz="1600">
                        <a:latin typeface="Times New Roman" pitchFamily="18" charset="0"/>
                        <a:cs typeface="Times New Roman" pitchFamily="18" charset="0"/>
                      </a:endParaRPr>
                    </a:p>
                  </a:txBody>
                  <a:tcPr/>
                </a:tc>
                <a:tc>
                  <a:txBody>
                    <a:bodyPr/>
                    <a:lstStyle/>
                    <a:p>
                      <a:pPr fontAlgn="t"/>
                      <a:r>
                        <a:rPr lang="vi-VN" sz="1600" smtClean="0">
                          <a:latin typeface="Times New Roman" pitchFamily="18" charset="0"/>
                          <a:cs typeface="Times New Roman" pitchFamily="18" charset="0"/>
                        </a:rPr>
                        <a:t>Được </a:t>
                      </a:r>
                      <a:r>
                        <a:rPr lang="vi-VN" sz="1600">
                          <a:latin typeface="Times New Roman" pitchFamily="18" charset="0"/>
                          <a:cs typeface="Times New Roman" pitchFamily="18" charset="0"/>
                        </a:rPr>
                        <a:t>sử dụng với hàm array_multisort() để xếp thứ tự giảm dần</a:t>
                      </a:r>
                    </a:p>
                  </a:txBody>
                  <a:tcPr marL="76200" marR="76200" marT="76200" marB="76200"/>
                </a:tc>
              </a:tr>
              <a:tr h="370840">
                <a:tc>
                  <a:txBody>
                    <a:bodyPr/>
                    <a:lstStyle/>
                    <a:p>
                      <a:r>
                        <a:rPr kumimoji="0" lang="en-US" sz="1600" b="0" i="0" kern="1200" smtClean="0">
                          <a:solidFill>
                            <a:schemeClr val="dk1"/>
                          </a:solidFill>
                          <a:latin typeface="Times New Roman" pitchFamily="18" charset="0"/>
                          <a:ea typeface="+mn-ea"/>
                          <a:cs typeface="Times New Roman" pitchFamily="18" charset="0"/>
                        </a:rPr>
                        <a:t>SORT_REGULAR</a:t>
                      </a:r>
                      <a:endParaRPr lang="en-US" sz="1600">
                        <a:latin typeface="Times New Roman" pitchFamily="18" charset="0"/>
                        <a:cs typeface="Times New Roman" pitchFamily="18" charset="0"/>
                      </a:endParaRPr>
                    </a:p>
                  </a:txBody>
                  <a:tcPr/>
                </a:tc>
                <a:tc>
                  <a:txBody>
                    <a:bodyPr/>
                    <a:lstStyle/>
                    <a:p>
                      <a:r>
                        <a:rPr kumimoji="0" lang="vi-VN" sz="1600" b="0" i="0" kern="1200" smtClean="0">
                          <a:solidFill>
                            <a:schemeClr val="dk1"/>
                          </a:solidFill>
                          <a:latin typeface="Times New Roman" pitchFamily="18" charset="0"/>
                          <a:ea typeface="+mn-ea"/>
                          <a:cs typeface="Times New Roman" pitchFamily="18" charset="0"/>
                        </a:rPr>
                        <a:t>Được sử dụng để so sánh các item theo cách thông thường</a:t>
                      </a:r>
                      <a:endParaRPr lang="en-US" sz="1600">
                        <a:latin typeface="Times New Roman" pitchFamily="18" charset="0"/>
                        <a:cs typeface="Times New Roman" pitchFamily="18" charset="0"/>
                      </a:endParaRPr>
                    </a:p>
                  </a:txBody>
                  <a:tcPr/>
                </a:tc>
              </a:tr>
              <a:tr h="370840">
                <a:tc>
                  <a:txBody>
                    <a:bodyPr/>
                    <a:lstStyle/>
                    <a:p>
                      <a:r>
                        <a:rPr kumimoji="0" lang="en-US" sz="1600" b="0" i="0" kern="1200" smtClean="0">
                          <a:solidFill>
                            <a:schemeClr val="dk1"/>
                          </a:solidFill>
                          <a:latin typeface="Times New Roman" pitchFamily="18" charset="0"/>
                          <a:ea typeface="+mn-ea"/>
                          <a:cs typeface="Times New Roman" pitchFamily="18" charset="0"/>
                        </a:rPr>
                        <a:t>SORT_NUMERIC</a:t>
                      </a:r>
                      <a:endParaRPr lang="en-US" sz="1600">
                        <a:latin typeface="Times New Roman" pitchFamily="18" charset="0"/>
                        <a:cs typeface="Times New Roman" pitchFamily="18" charset="0"/>
                      </a:endParaRPr>
                    </a:p>
                  </a:txBody>
                  <a:tcPr/>
                </a:tc>
                <a:tc>
                  <a:txBody>
                    <a:bodyPr/>
                    <a:lstStyle/>
                    <a:p>
                      <a:r>
                        <a:rPr kumimoji="0" lang="vi-VN" sz="1600" b="0" i="0" kern="1200" smtClean="0">
                          <a:solidFill>
                            <a:schemeClr val="dk1"/>
                          </a:solidFill>
                          <a:latin typeface="Times New Roman" pitchFamily="18" charset="0"/>
                          <a:ea typeface="+mn-ea"/>
                          <a:cs typeface="Times New Roman" pitchFamily="18" charset="0"/>
                        </a:rPr>
                        <a:t>Được sử dụng để so sánh các item về số lượng</a:t>
                      </a:r>
                      <a:endParaRPr lang="en-US" sz="1600">
                        <a:latin typeface="Times New Roman" pitchFamily="18" charset="0"/>
                        <a:cs typeface="Times New Roman" pitchFamily="18" charset="0"/>
                      </a:endParaRPr>
                    </a:p>
                  </a:txBody>
                  <a:tcPr/>
                </a:tc>
              </a:tr>
              <a:tr h="370840">
                <a:tc>
                  <a:txBody>
                    <a:bodyPr/>
                    <a:lstStyle/>
                    <a:p>
                      <a:r>
                        <a:rPr kumimoji="0" lang="en-US" sz="1600" b="0" i="0" kern="1200" smtClean="0">
                          <a:solidFill>
                            <a:schemeClr val="dk1"/>
                          </a:solidFill>
                          <a:latin typeface="Times New Roman" pitchFamily="18" charset="0"/>
                          <a:ea typeface="+mn-ea"/>
                          <a:cs typeface="Times New Roman" pitchFamily="18" charset="0"/>
                        </a:rPr>
                        <a:t>SORT_STRING</a:t>
                      </a:r>
                      <a:endParaRPr lang="en-US" sz="1600">
                        <a:latin typeface="Times New Roman" pitchFamily="18" charset="0"/>
                        <a:cs typeface="Times New Roman" pitchFamily="18" charset="0"/>
                      </a:endParaRPr>
                    </a:p>
                  </a:txBody>
                  <a:tcPr/>
                </a:tc>
                <a:tc>
                  <a:txBody>
                    <a:bodyPr/>
                    <a:lstStyle/>
                    <a:p>
                      <a:r>
                        <a:rPr kumimoji="0" lang="vi-VN" sz="1600" b="0" i="0" kern="1200" smtClean="0">
                          <a:solidFill>
                            <a:schemeClr val="dk1"/>
                          </a:solidFill>
                          <a:latin typeface="Times New Roman" pitchFamily="18" charset="0"/>
                          <a:ea typeface="+mn-ea"/>
                          <a:cs typeface="Times New Roman" pitchFamily="18" charset="0"/>
                        </a:rPr>
                        <a:t>Được sử dụng để so sánh các item như là string</a:t>
                      </a:r>
                      <a:endParaRPr lang="en-US" sz="1600">
                        <a:latin typeface="Times New Roman" pitchFamily="18" charset="0"/>
                        <a:cs typeface="Times New Roman" pitchFamily="18" charset="0"/>
                      </a:endParaRPr>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pPr algn="ctr"/>
            <a:r>
              <a:rPr lang="en-US" smtClean="0"/>
              <a:t>Tiếp</a:t>
            </a:r>
            <a:endParaRPr lang="en-US"/>
          </a:p>
        </p:txBody>
      </p:sp>
      <p:sp>
        <p:nvSpPr>
          <p:cNvPr id="3" name="Content Placeholder 2"/>
          <p:cNvSpPr>
            <a:spLocks noGrp="1"/>
          </p:cNvSpPr>
          <p:nvPr>
            <p:ph idx="1"/>
          </p:nvPr>
        </p:nvSpPr>
        <p:spPr>
          <a:xfrm>
            <a:off x="457200" y="1143000"/>
            <a:ext cx="8229600" cy="5181600"/>
          </a:xfrm>
        </p:spPr>
        <p:txBody>
          <a:bodyPr>
            <a:normAutofit/>
          </a:bodyPr>
          <a:lstStyle/>
          <a:p>
            <a:r>
              <a:rPr lang="en-US" sz="1600" smtClean="0">
                <a:latin typeface="Times New Roman" pitchFamily="18" charset="0"/>
                <a:cs typeface="Times New Roman" pitchFamily="18" charset="0"/>
              </a:rPr>
              <a:t>1/</a:t>
            </a:r>
            <a:r>
              <a:rPr lang="en-US" sz="1600" b="1" smtClean="0">
                <a:latin typeface="Times New Roman" pitchFamily="18" charset="0"/>
                <a:cs typeface="Times New Roman" pitchFamily="18" charset="0"/>
              </a:rPr>
              <a:t> array_change_key_case($array, $case): </a:t>
            </a:r>
            <a:r>
              <a:rPr lang="vi-VN" sz="1600" smtClean="0">
                <a:latin typeface="Times New Roman" pitchFamily="18" charset="0"/>
                <a:cs typeface="Times New Roman" pitchFamily="18" charset="0"/>
              </a:rPr>
              <a:t>Chuyển tất cả các key trong mảng </a:t>
            </a:r>
            <a:r>
              <a:rPr lang="vi-VN" sz="1600" b="1" smtClean="0">
                <a:latin typeface="Times New Roman" pitchFamily="18" charset="0"/>
                <a:cs typeface="Times New Roman" pitchFamily="18" charset="0"/>
              </a:rPr>
              <a:t>$array </a:t>
            </a:r>
            <a:r>
              <a:rPr lang="vi-VN" sz="1600" smtClean="0">
                <a:latin typeface="Times New Roman" pitchFamily="18" charset="0"/>
                <a:cs typeface="Times New Roman" pitchFamily="18" charset="0"/>
              </a:rPr>
              <a:t>sang chữ hoa nếu </a:t>
            </a:r>
            <a:r>
              <a:rPr lang="vi-VN" sz="1600" b="1" smtClean="0">
                <a:latin typeface="Times New Roman" pitchFamily="18" charset="0"/>
                <a:cs typeface="Times New Roman" pitchFamily="18" charset="0"/>
              </a:rPr>
              <a:t>$case </a:t>
            </a:r>
            <a:r>
              <a:rPr lang="vi-VN" sz="1600" smtClean="0">
                <a:latin typeface="Times New Roman" pitchFamily="18" charset="0"/>
                <a:cs typeface="Times New Roman" pitchFamily="18" charset="0"/>
              </a:rPr>
              <a:t>= 1 và sang chữ thường nếu </a:t>
            </a:r>
            <a:r>
              <a:rPr lang="vi-VN" sz="1600" b="1" smtClean="0">
                <a:latin typeface="Times New Roman" pitchFamily="18" charset="0"/>
                <a:cs typeface="Times New Roman" pitchFamily="18" charset="0"/>
              </a:rPr>
              <a:t>$case </a:t>
            </a:r>
            <a:r>
              <a:rPr lang="vi-VN" sz="1600" smtClean="0">
                <a:latin typeface="Times New Roman" pitchFamily="18" charset="0"/>
                <a:cs typeface="Times New Roman" pitchFamily="18" charset="0"/>
              </a:rPr>
              <a:t>= 0. Ta có thể dùng hằng số CASE_UPPER thay cho số 1 và CASE_LOWER thay cho số 0.</a:t>
            </a:r>
            <a:endParaRPr lang="en-US" sz="1600" smtClean="0">
              <a:latin typeface="Times New Roman" pitchFamily="18" charset="0"/>
              <a:cs typeface="Times New Roman" pitchFamily="18" charset="0"/>
            </a:endParaRPr>
          </a:p>
          <a:p>
            <a:r>
              <a:rPr lang="en-US" sz="1600" smtClean="0">
                <a:latin typeface="Times New Roman" pitchFamily="18" charset="0"/>
                <a:cs typeface="Times New Roman" pitchFamily="18" charset="0"/>
              </a:rPr>
              <a:t>2/ </a:t>
            </a:r>
            <a:r>
              <a:rPr lang="en-US" sz="1600" b="1" smtClean="0">
                <a:latin typeface="Times New Roman" pitchFamily="18" charset="0"/>
                <a:cs typeface="Times New Roman" pitchFamily="18" charset="0"/>
              </a:rPr>
              <a:t>array_combine($array_keys, $array_values): </a:t>
            </a:r>
            <a:r>
              <a:rPr lang="vi-VN" sz="1600" smtClean="0">
                <a:latin typeface="Times New Roman" pitchFamily="18" charset="0"/>
                <a:cs typeface="Times New Roman" pitchFamily="18" charset="0"/>
              </a:rPr>
              <a:t>Trộn 2 mảng $array_keys và $array_values thành một mảng kết hợp với $array_keys là danh sách keys, $array_value là danh sách value tương ứng với key. </a:t>
            </a:r>
            <a:r>
              <a:rPr lang="vi-VN" sz="1600" b="1" smtClean="0">
                <a:latin typeface="Times New Roman" pitchFamily="18" charset="0"/>
                <a:cs typeface="Times New Roman" pitchFamily="18" charset="0"/>
              </a:rPr>
              <a:t>Điều kiện là 2 mảng này phải bằng nhau.</a:t>
            </a:r>
            <a:endParaRPr lang="en-US" sz="1600" b="1" smtClean="0">
              <a:latin typeface="Times New Roman" pitchFamily="18" charset="0"/>
              <a:cs typeface="Times New Roman" pitchFamily="18" charset="0"/>
            </a:endParaRPr>
          </a:p>
          <a:p>
            <a:r>
              <a:rPr lang="en-US" sz="1600" b="1" smtClean="0">
                <a:latin typeface="Times New Roman" pitchFamily="18" charset="0"/>
                <a:cs typeface="Times New Roman" pitchFamily="18" charset="0"/>
              </a:rPr>
              <a:t>3/ array_count_values ( $array ): </a:t>
            </a:r>
            <a:r>
              <a:rPr lang="en-US" sz="1600" smtClean="0">
                <a:latin typeface="Times New Roman" pitchFamily="18" charset="0"/>
                <a:cs typeface="Times New Roman" pitchFamily="18" charset="0"/>
              </a:rPr>
              <a:t>Đếm số lần xuất hiện của các phần tử giống nhau trong mảng $array và trả về một mảng kết quả.</a:t>
            </a:r>
          </a:p>
          <a:p>
            <a:r>
              <a:rPr lang="en-US" sz="1600" b="1" smtClean="0">
                <a:latin typeface="Times New Roman" pitchFamily="18" charset="0"/>
                <a:cs typeface="Times New Roman" pitchFamily="18" charset="0"/>
              </a:rPr>
              <a:t>4/ array_push($array, $add_value1, $add_value2, $add_value…) : </a:t>
            </a:r>
            <a:r>
              <a:rPr lang="vi-VN" sz="1600" smtClean="0">
                <a:latin typeface="Times New Roman" pitchFamily="18" charset="0"/>
                <a:cs typeface="Times New Roman" pitchFamily="18" charset="0"/>
              </a:rPr>
              <a:t>Thêm vào cuối mảng $array một hoặc nhiều phần tử với các giá trị tương ứng biến </a:t>
            </a:r>
            <a:r>
              <a:rPr lang="vi-VN" sz="1600" b="1" smtClean="0">
                <a:latin typeface="Times New Roman" pitchFamily="18" charset="0"/>
                <a:cs typeface="Times New Roman" pitchFamily="18" charset="0"/>
              </a:rPr>
              <a:t>$add_value</a:t>
            </a:r>
            <a:r>
              <a:rPr lang="vi-VN" sz="1600" smtClean="0">
                <a:latin typeface="Times New Roman" pitchFamily="18" charset="0"/>
                <a:cs typeface="Times New Roman" pitchFamily="18" charset="0"/>
              </a:rPr>
              <a:t> truyền vào.</a:t>
            </a:r>
            <a:endParaRPr lang="en-US" sz="1600" smtClean="0">
              <a:latin typeface="Times New Roman" pitchFamily="18" charset="0"/>
              <a:cs typeface="Times New Roman" pitchFamily="18" charset="0"/>
            </a:endParaRPr>
          </a:p>
          <a:p>
            <a:r>
              <a:rPr lang="en-US" sz="1600" b="1" smtClean="0">
                <a:latin typeface="Times New Roman" pitchFamily="18" charset="0"/>
                <a:cs typeface="Times New Roman" pitchFamily="18" charset="0"/>
              </a:rPr>
              <a:t>5/  array_pop($array): </a:t>
            </a:r>
            <a:r>
              <a:rPr lang="vi-VN" sz="1600" smtClean="0">
                <a:latin typeface="Times New Roman" pitchFamily="18" charset="0"/>
                <a:cs typeface="Times New Roman" pitchFamily="18" charset="0"/>
              </a:rPr>
              <a:t>Xóa trong mảng $array phần tử cuối cùng và trả về phần tử đã xóa.</a:t>
            </a:r>
            <a:endParaRPr lang="en-US" sz="1600" smtClean="0">
              <a:latin typeface="Times New Roman" pitchFamily="18" charset="0"/>
              <a:cs typeface="Times New Roman" pitchFamily="18" charset="0"/>
            </a:endParaRPr>
          </a:p>
          <a:p>
            <a:r>
              <a:rPr lang="en-US" sz="1600" b="1" smtClean="0">
                <a:latin typeface="Times New Roman" pitchFamily="18" charset="0"/>
                <a:cs typeface="Times New Roman" pitchFamily="18" charset="0"/>
              </a:rPr>
              <a:t>6/ array_pad($array, $size, $value): </a:t>
            </a:r>
            <a:r>
              <a:rPr lang="vi-VN" sz="1600" smtClean="0">
                <a:latin typeface="Times New Roman" pitchFamily="18" charset="0"/>
                <a:cs typeface="Times New Roman" pitchFamily="18" charset="0"/>
              </a:rPr>
              <a:t>Kéo dãn mảng $array với kích thước là $size, và nếu kích thước truyền vào lớn hơn kích thước mảng $array thì giá trị $value được thêm vào, ngược lại nếu kích thước truyền vào nhỏ hơn kích thước mảng $array thì sẽ giữ nguyên. Nếu muốn giãn ở cuối mảng thì $size có giá trị dương, nếu muốn giãn ở đầu mảng thì $size có giá trị âm.</a:t>
            </a:r>
            <a:endParaRPr lang="en-US" sz="1600" smtClean="0">
              <a:latin typeface="Times New Roman" pitchFamily="18" charset="0"/>
              <a:cs typeface="Times New Roman" pitchFamily="18" charset="0"/>
            </a:endParaRPr>
          </a:p>
          <a:p>
            <a:r>
              <a:rPr lang="en-US" sz="1600" b="1" smtClean="0">
                <a:latin typeface="Times New Roman" pitchFamily="18" charset="0"/>
                <a:cs typeface="Times New Roman" pitchFamily="18" charset="0"/>
              </a:rPr>
              <a:t>7. array_shift($array): </a:t>
            </a:r>
            <a:r>
              <a:rPr lang="vi-VN" sz="1600" smtClean="0">
                <a:latin typeface="Times New Roman" pitchFamily="18" charset="0"/>
                <a:cs typeface="Times New Roman" pitchFamily="18" charset="0"/>
              </a:rPr>
              <a:t>Xóa phần tử đầu tiên ra khỏi mảng $array và trả về phần tử vừa xóa đó.</a:t>
            </a:r>
            <a:endParaRPr lang="en-US" sz="1600" smtClean="0">
              <a:latin typeface="Times New Roman" pitchFamily="18" charset="0"/>
              <a:cs typeface="Times New Roman" pitchFamily="18" charset="0"/>
            </a:endParaRPr>
          </a:p>
          <a:p>
            <a:r>
              <a:rPr lang="en-US" sz="1600" b="1" smtClean="0">
                <a:latin typeface="Times New Roman" pitchFamily="18" charset="0"/>
                <a:cs typeface="Times New Roman" pitchFamily="18" charset="0"/>
              </a:rPr>
              <a:t>8. array_unshift($array, $value1, $value2, …): </a:t>
            </a:r>
            <a:r>
              <a:rPr lang="vi-VN" sz="1600" smtClean="0">
                <a:latin typeface="Times New Roman" pitchFamily="18" charset="0"/>
                <a:cs typeface="Times New Roman" pitchFamily="18" charset="0"/>
              </a:rPr>
              <a:t>Thêm các giá trị $value1, $value2, … vào đầu mảng $array.</a:t>
            </a:r>
            <a:endParaRPr lang="en-US" sz="1600" b="1">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pPr algn="ctr"/>
            <a:r>
              <a:rPr lang="en-US" smtClean="0"/>
              <a:t>Tiếp</a:t>
            </a:r>
            <a:endParaRPr lang="en-US"/>
          </a:p>
        </p:txBody>
      </p:sp>
      <p:sp>
        <p:nvSpPr>
          <p:cNvPr id="3" name="Content Placeholder 2"/>
          <p:cNvSpPr>
            <a:spLocks noGrp="1"/>
          </p:cNvSpPr>
          <p:nvPr>
            <p:ph idx="1"/>
          </p:nvPr>
        </p:nvSpPr>
        <p:spPr>
          <a:xfrm>
            <a:off x="457200" y="1066800"/>
            <a:ext cx="8229600" cy="5257800"/>
          </a:xfrm>
        </p:spPr>
        <p:txBody>
          <a:bodyPr>
            <a:normAutofit/>
          </a:bodyPr>
          <a:lstStyle/>
          <a:p>
            <a:r>
              <a:rPr lang="en-US" sz="1600" b="1" smtClean="0">
                <a:latin typeface="Times New Roman" pitchFamily="18" charset="0"/>
                <a:cs typeface="Times New Roman" pitchFamily="18" charset="0"/>
              </a:rPr>
              <a:t>9. is_array($variable): </a:t>
            </a:r>
            <a:r>
              <a:rPr lang="en-US" sz="1600" smtClean="0">
                <a:latin typeface="Times New Roman" pitchFamily="18" charset="0"/>
                <a:cs typeface="Times New Roman" pitchFamily="18" charset="0"/>
              </a:rPr>
              <a:t>Kiểm tra một biến có phải kiểu mảng hay không, kết quả trả về true nếu phải và false nếu không phải.</a:t>
            </a:r>
          </a:p>
          <a:p>
            <a:r>
              <a:rPr lang="en-US" sz="1600" b="1" smtClean="0">
                <a:latin typeface="Times New Roman" pitchFamily="18" charset="0"/>
                <a:cs typeface="Times New Roman" pitchFamily="18" charset="0"/>
              </a:rPr>
              <a:t>10. in_array($needle, $haystackarray): </a:t>
            </a:r>
            <a:r>
              <a:rPr lang="en-US" sz="1600" smtClean="0">
                <a:latin typeface="Times New Roman" pitchFamily="18" charset="0"/>
                <a:cs typeface="Times New Roman" pitchFamily="18" charset="0"/>
              </a:rPr>
              <a:t>Kiểm tra giá trị $needle có nằm trong mảng $haystackarray không. Trả về true nếu có và flase nếu không có</a:t>
            </a:r>
          </a:p>
          <a:p>
            <a:r>
              <a:rPr lang="en-US" sz="1600" b="1" smtClean="0">
                <a:latin typeface="Times New Roman" pitchFamily="18" charset="0"/>
                <a:cs typeface="Times New Roman" pitchFamily="18" charset="0"/>
              </a:rPr>
              <a:t>11. array_key_exists($key, $searcharray): </a:t>
            </a:r>
            <a:r>
              <a:rPr lang="en-US" sz="1600" smtClean="0">
                <a:latin typeface="Times New Roman" pitchFamily="18" charset="0"/>
                <a:cs typeface="Times New Roman" pitchFamily="18" charset="0"/>
              </a:rPr>
              <a:t>Kiểm tra key $key có tồn tại trong mảng $searcharray không, trả về true nếu có và false nếu không có.</a:t>
            </a:r>
          </a:p>
          <a:p>
            <a:r>
              <a:rPr lang="en-US" sz="1600" b="1" smtClean="0">
                <a:latin typeface="Times New Roman" pitchFamily="18" charset="0"/>
                <a:cs typeface="Times New Roman" pitchFamily="18" charset="0"/>
              </a:rPr>
              <a:t>12 .array_unique( $array ): </a:t>
            </a:r>
            <a:r>
              <a:rPr lang="en-US" sz="1600" smtClean="0">
                <a:latin typeface="Times New Roman" pitchFamily="18" charset="0"/>
                <a:cs typeface="Times New Roman" pitchFamily="18" charset="0"/>
              </a:rPr>
              <a:t>Loại bỏ giá trị trùng trong mảng $array.</a:t>
            </a:r>
          </a:p>
          <a:p>
            <a:r>
              <a:rPr lang="en-US" sz="1600" b="1" smtClean="0">
                <a:latin typeface="Times New Roman" pitchFamily="18" charset="0"/>
                <a:cs typeface="Times New Roman" pitchFamily="18" charset="0"/>
              </a:rPr>
              <a:t>13. array_values ($array ): </a:t>
            </a:r>
            <a:r>
              <a:rPr lang="en-US" sz="1600" smtClean="0">
                <a:latin typeface="Times New Roman" pitchFamily="18" charset="0"/>
                <a:cs typeface="Times New Roman" pitchFamily="18" charset="0"/>
              </a:rPr>
              <a:t>Chuyển mảng </a:t>
            </a:r>
            <a:r>
              <a:rPr lang="en-US" sz="1600" b="1" smtClean="0">
                <a:latin typeface="Times New Roman" pitchFamily="18" charset="0"/>
                <a:cs typeface="Times New Roman" pitchFamily="18" charset="0"/>
              </a:rPr>
              <a:t>$array </a:t>
            </a:r>
            <a:r>
              <a:rPr lang="en-US" sz="1600" smtClean="0">
                <a:latin typeface="Times New Roman" pitchFamily="18" charset="0"/>
                <a:cs typeface="Times New Roman" pitchFamily="18" charset="0"/>
              </a:rPr>
              <a:t>sang dạng mảng chỉ mục. (key của mảng sang chỉ số), </a:t>
            </a:r>
            <a:r>
              <a:rPr lang="en-US" sz="1400" smtClean="0">
                <a:latin typeface="Times New Roman" pitchFamily="18" charset="0"/>
                <a:cs typeface="Times New Roman" pitchFamily="18" charset="0"/>
              </a:rPr>
              <a:t>chuyển mảng không tuần tự về mảng tuần tự.</a:t>
            </a:r>
            <a:endParaRPr lang="en-US" sz="1600" smtClean="0">
              <a:latin typeface="Times New Roman" pitchFamily="18" charset="0"/>
              <a:cs typeface="Times New Roman" pitchFamily="18" charset="0"/>
            </a:endParaRPr>
          </a:p>
          <a:p>
            <a:r>
              <a:rPr lang="en-US" sz="1600" b="1" smtClean="0">
                <a:latin typeface="Times New Roman" pitchFamily="18" charset="0"/>
                <a:cs typeface="Times New Roman" pitchFamily="18" charset="0"/>
              </a:rPr>
              <a:t>14/ array_sum($array): </a:t>
            </a:r>
            <a:r>
              <a:rPr lang="vi-VN" sz="1600" smtClean="0">
                <a:latin typeface="Times New Roman" pitchFamily="18" charset="0"/>
                <a:cs typeface="Times New Roman" pitchFamily="18" charset="0"/>
              </a:rPr>
              <a:t>Tính toán tổng các value trong một mảng và trả về tổng đó.</a:t>
            </a:r>
            <a:endParaRPr lang="en-US" sz="1600" smtClean="0">
              <a:latin typeface="Times New Roman" pitchFamily="18" charset="0"/>
              <a:cs typeface="Times New Roman" pitchFamily="18" charset="0"/>
            </a:endParaRPr>
          </a:p>
          <a:p>
            <a:r>
              <a:rPr lang="en-US" sz="1600" b="1" smtClean="0">
                <a:latin typeface="Times New Roman" pitchFamily="18" charset="0"/>
                <a:cs typeface="Times New Roman" pitchFamily="18" charset="0"/>
              </a:rPr>
              <a:t>15/ array_slice($array, offset, length, true/false) : </a:t>
            </a:r>
          </a:p>
          <a:p>
            <a:pPr lvl="1"/>
            <a:r>
              <a:rPr lang="vi-VN" sz="1400" smtClean="0">
                <a:latin typeface="Times New Roman" pitchFamily="18" charset="0"/>
                <a:cs typeface="Times New Roman" pitchFamily="18" charset="0"/>
              </a:rPr>
              <a:t>Hàm trả về dãy phần tử từ mảng </a:t>
            </a:r>
            <a:r>
              <a:rPr lang="vi-VN" sz="1400" b="1" smtClean="0">
                <a:latin typeface="Times New Roman" pitchFamily="18" charset="0"/>
                <a:cs typeface="Times New Roman" pitchFamily="18" charset="0"/>
              </a:rPr>
              <a:t>array</a:t>
            </a:r>
            <a:r>
              <a:rPr lang="vi-VN" sz="1400" smtClean="0">
                <a:latin typeface="Times New Roman" pitchFamily="18" charset="0"/>
                <a:cs typeface="Times New Roman" pitchFamily="18" charset="0"/>
              </a:rPr>
              <a:t> khi được xác định bởi các tham số </a:t>
            </a:r>
            <a:r>
              <a:rPr lang="vi-VN" sz="1400" b="1" smtClean="0">
                <a:latin typeface="Times New Roman" pitchFamily="18" charset="0"/>
                <a:cs typeface="Times New Roman" pitchFamily="18" charset="0"/>
              </a:rPr>
              <a:t>offset</a:t>
            </a:r>
            <a:r>
              <a:rPr lang="vi-VN" sz="1400" smtClean="0">
                <a:latin typeface="Times New Roman" pitchFamily="18" charset="0"/>
                <a:cs typeface="Times New Roman" pitchFamily="18" charset="0"/>
              </a:rPr>
              <a:t> và </a:t>
            </a:r>
            <a:r>
              <a:rPr lang="vi-VN" sz="1400" b="1" smtClean="0">
                <a:latin typeface="Times New Roman" pitchFamily="18" charset="0"/>
                <a:cs typeface="Times New Roman" pitchFamily="18" charset="0"/>
              </a:rPr>
              <a:t>length</a:t>
            </a:r>
            <a:r>
              <a:rPr lang="vi-VN" sz="1400" smtClean="0">
                <a:latin typeface="Times New Roman" pitchFamily="18" charset="0"/>
                <a:cs typeface="Times New Roman" pitchFamily="18" charset="0"/>
              </a:rPr>
              <a:t>.</a:t>
            </a:r>
          </a:p>
          <a:p>
            <a:pPr lvl="1"/>
            <a:r>
              <a:rPr lang="vi-VN" sz="1400" smtClean="0">
                <a:latin typeface="Times New Roman" pitchFamily="18" charset="0"/>
                <a:cs typeface="Times New Roman" pitchFamily="18" charset="0"/>
              </a:rPr>
              <a:t>Nếu offset là không âm, dãy phần tử sẽ bắt đầu tại offset đó trong mảng. Nếu offset là âm, dãy phần tử sẽ bắt đầu từ cuối mảng.</a:t>
            </a:r>
          </a:p>
          <a:p>
            <a:pPr lvl="1"/>
            <a:r>
              <a:rPr lang="vi-VN" sz="1400" smtClean="0">
                <a:latin typeface="Times New Roman" pitchFamily="18" charset="0"/>
                <a:cs typeface="Times New Roman" pitchFamily="18" charset="0"/>
              </a:rPr>
              <a:t>Nếu length được cung cấp và là dương, thì dãy này sẽ có các phần tử đó. Nếu length được cung cấp và là âm, thì dãy sẽ dừng ở các phần tử đó từ cuối mảng. Nếu bị bỏ qua thì dãy sẽ có mọi phần tử từ offset tới cuối mảng.</a:t>
            </a:r>
            <a:endParaRPr lang="en-US" sz="1400" smtClean="0">
              <a:latin typeface="Times New Roman" pitchFamily="18" charset="0"/>
              <a:cs typeface="Times New Roman" pitchFamily="18" charset="0"/>
            </a:endParaRPr>
          </a:p>
          <a:p>
            <a:pPr lvl="1"/>
            <a:r>
              <a:rPr lang="vi-VN" sz="1400" smtClean="0"/>
              <a:t>TRUE để giữ nguyên key và FALSE để thiết lập lại key. Mặc định là FALSE</a:t>
            </a:r>
            <a:endParaRPr lang="vi-VN" sz="1400" smtClean="0">
              <a:latin typeface="Times New Roman" pitchFamily="18" charset="0"/>
              <a:cs typeface="Times New Roman" pitchFamily="18" charset="0"/>
            </a:endParaRPr>
          </a:p>
          <a:p>
            <a:endParaRPr lang="en-US" sz="1600" b="1">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PHP</a:t>
            </a:r>
            <a:endParaRPr lang="en-US"/>
          </a:p>
        </p:txBody>
      </p:sp>
      <p:sp>
        <p:nvSpPr>
          <p:cNvPr id="3" name="Content Placeholder 2"/>
          <p:cNvSpPr>
            <a:spLocks noGrp="1"/>
          </p:cNvSpPr>
          <p:nvPr>
            <p:ph idx="1"/>
          </p:nvPr>
        </p:nvSpPr>
        <p:spPr/>
        <p:txBody>
          <a:bodyPr/>
          <a:lstStyle/>
          <a:p>
            <a:pPr fontAlgn="base"/>
            <a:r>
              <a:rPr lang="vi-VN" b="1"/>
              <a:t>1. Giá thành rẻ </a:t>
            </a:r>
          </a:p>
          <a:p>
            <a:pPr fontAlgn="base"/>
            <a:r>
              <a:rPr lang="vi-VN"/>
              <a:t>PHP là mã nguồn mở nên tất nhiên là chúng ta sẽ chẳng mất gì khi sử dụng nó. Có rất nhiều các sản phẩm nổi tiếng được xây dựng trên nền tảng PHP mà chắc chắn bạn đã từng nghe nói đến như WordPress, Joomla, Drupal….Và tất nhiên là chúng đều FREE. Thật tuyệt vời phải không nào.</a:t>
            </a:r>
            <a:endParaRPr lang="en-US" b="1">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2662550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ctr"/>
            <a:r>
              <a:rPr lang="en-US" smtClean="0"/>
              <a:t>Tiếp</a:t>
            </a:r>
            <a:endParaRPr lang="en-US"/>
          </a:p>
        </p:txBody>
      </p:sp>
      <p:sp>
        <p:nvSpPr>
          <p:cNvPr id="3" name="Content Placeholder 2"/>
          <p:cNvSpPr>
            <a:spLocks noGrp="1"/>
          </p:cNvSpPr>
          <p:nvPr>
            <p:ph idx="1"/>
          </p:nvPr>
        </p:nvSpPr>
        <p:spPr/>
        <p:txBody>
          <a:bodyPr>
            <a:normAutofit/>
          </a:bodyPr>
          <a:lstStyle/>
          <a:p>
            <a:r>
              <a:rPr lang="en-US" sz="1600" b="1" smtClean="0">
                <a:latin typeface="Times New Roman" panose="02020603050405020304" pitchFamily="18" charset="0"/>
                <a:cs typeface="Times New Roman" panose="02020603050405020304" pitchFamily="18" charset="0"/>
              </a:rPr>
              <a:t>16/ array_splice </a:t>
            </a:r>
            <a:r>
              <a:rPr lang="en-US" sz="1600" b="1">
                <a:latin typeface="Times New Roman" panose="02020603050405020304" pitchFamily="18" charset="0"/>
                <a:cs typeface="Times New Roman" panose="02020603050405020304" pitchFamily="18" charset="0"/>
              </a:rPr>
              <a:t>( $input, $offset [,$length [,$replacement]] </a:t>
            </a:r>
            <a:r>
              <a:rPr lang="en-US" sz="1600" b="1" smtClean="0">
                <a:latin typeface="Times New Roman" panose="02020603050405020304" pitchFamily="18" charset="0"/>
                <a:cs typeface="Times New Roman" panose="02020603050405020304" pitchFamily="18" charset="0"/>
              </a:rPr>
              <a:t>): </a:t>
            </a:r>
            <a:r>
              <a:rPr lang="vi-VN" sz="1600"/>
              <a:t>Hàm này gỡ bỏ các phần tử đã được chỉ định bởi tham số </a:t>
            </a:r>
            <a:r>
              <a:rPr lang="vi-VN" sz="1600" b="1"/>
              <a:t>offset</a:t>
            </a:r>
            <a:r>
              <a:rPr lang="vi-VN" sz="1600"/>
              <a:t> và </a:t>
            </a:r>
            <a:r>
              <a:rPr lang="vi-VN" sz="1600" b="1"/>
              <a:t>length</a:t>
            </a:r>
            <a:r>
              <a:rPr lang="vi-VN" sz="1600"/>
              <a:t> từ mảng </a:t>
            </a:r>
            <a:r>
              <a:rPr lang="vi-VN" sz="1600" b="1"/>
              <a:t>input</a:t>
            </a:r>
            <a:r>
              <a:rPr lang="vi-VN" sz="1600"/>
              <a:t>, và thay thế chúng bởi các phần tử trong mảng </a:t>
            </a:r>
            <a:r>
              <a:rPr lang="vi-VN" sz="1600" b="1"/>
              <a:t>replacement</a:t>
            </a:r>
            <a:r>
              <a:rPr lang="vi-VN" sz="1600"/>
              <a:t>, nếu được cung cấp. Nó trả về một mảng chứa các phần tử đã bị trích (bị gỡ</a:t>
            </a:r>
            <a:r>
              <a:rPr lang="vi-VN" sz="1600" smtClean="0"/>
              <a:t>).</a:t>
            </a:r>
            <a:endParaRPr lang="en-US" sz="1600" smtClean="0"/>
          </a:p>
          <a:p>
            <a:pPr marL="393192" lvl="1" indent="0">
              <a:buNone/>
            </a:pPr>
            <a:r>
              <a:rPr lang="en-US" sz="1400" b="1" smtClean="0">
                <a:latin typeface="Times New Roman" panose="02020603050405020304" pitchFamily="18" charset="0"/>
                <a:cs typeface="Times New Roman" panose="02020603050405020304" pitchFamily="18" charset="0"/>
              </a:rPr>
              <a:t>Offset</a:t>
            </a:r>
            <a:r>
              <a:rPr lang="en-US" sz="1400" smtClean="0">
                <a:latin typeface="Times New Roman" panose="02020603050405020304" pitchFamily="18" charset="0"/>
                <a:cs typeface="Times New Roman" panose="02020603050405020304" pitchFamily="18" charset="0"/>
              </a:rPr>
              <a:t>: </a:t>
            </a:r>
            <a:r>
              <a:rPr lang="vi-VN" sz="1400"/>
              <a:t>Bắt buộc. Giá trị số. Xác định nơi hàm bắt đầu việc gỡ bỏ phần tử. 0 = phần tử đầu tiên. Nếu giá trị này là số âm, thì hàm sẽ bắt đầu từ phần tử cuối cùng (-2 nghĩa là bắt đầu từ phần tử cuối cùng thứ hai của mảng</a:t>
            </a:r>
            <a:r>
              <a:rPr lang="vi-VN" sz="1400" smtClean="0"/>
              <a:t>)</a:t>
            </a:r>
            <a:endParaRPr lang="en-US" sz="1400" smtClean="0"/>
          </a:p>
          <a:p>
            <a:pPr marL="393192" lvl="1" indent="0">
              <a:buNone/>
            </a:pPr>
            <a:r>
              <a:rPr lang="en-US" sz="1400" b="1" smtClean="0">
                <a:latin typeface="Times New Roman" panose="02020603050405020304" pitchFamily="18" charset="0"/>
                <a:cs typeface="Times New Roman" panose="02020603050405020304" pitchFamily="18" charset="0"/>
              </a:rPr>
              <a:t>Length</a:t>
            </a:r>
            <a:r>
              <a:rPr lang="en-US" sz="1400" smtClean="0">
                <a:latin typeface="Times New Roman" panose="02020603050405020304" pitchFamily="18" charset="0"/>
                <a:cs typeface="Times New Roman" panose="02020603050405020304" pitchFamily="18" charset="0"/>
              </a:rPr>
              <a:t>: </a:t>
            </a:r>
            <a:r>
              <a:rPr lang="vi-VN" sz="1400"/>
              <a:t>Tùy ý. Giá trị số. Xác định bao nhiêu phần tử bị gỡ bỏ, và nó cũng là length của mảng trả về. Nếu giá trị này là số âm, nó sẽ dừng ở phần </a:t>
            </a:r>
            <a:r>
              <a:rPr lang="en-US" sz="1400" smtClean="0"/>
              <a:t>			</a:t>
            </a:r>
          </a:p>
          <a:p>
            <a:pPr marL="393192" lvl="1" indent="0">
              <a:buNone/>
            </a:pPr>
            <a:r>
              <a:rPr lang="en-US" sz="1400" b="1" smtClean="0">
                <a:latin typeface="Times New Roman" panose="02020603050405020304" pitchFamily="18" charset="0"/>
                <a:cs typeface="Times New Roman" panose="02020603050405020304" pitchFamily="18" charset="0"/>
              </a:rPr>
              <a:t>Replacement: </a:t>
            </a:r>
            <a:r>
              <a:rPr lang="vi-VN" sz="1400"/>
              <a:t>Tùy ý. Xác định một mảng với các phần tử mà sẽ được chèn vào mảng nguồn. Nếu nó chỉ là một phần tử, nó có thể là một chuỗi, không phải là một </a:t>
            </a:r>
            <a:r>
              <a:rPr lang="vi-VN" sz="1400" smtClean="0"/>
              <a:t>mảng</a:t>
            </a:r>
            <a:endParaRPr lang="en-US" sz="1400" b="1">
              <a:latin typeface="Times New Roman" panose="02020603050405020304" pitchFamily="18" charset="0"/>
              <a:cs typeface="Times New Roman" panose="02020603050405020304" pitchFamily="18" charset="0"/>
            </a:endParaRPr>
          </a:p>
          <a:p>
            <a:pPr marL="393192" lvl="1" indent="0">
              <a:buNone/>
            </a:pPr>
            <a:endParaRPr lang="en-US" sz="1400" b="1" smtClean="0">
              <a:latin typeface="Times New Roman" panose="02020603050405020304" pitchFamily="18" charset="0"/>
              <a:cs typeface="Times New Roman" panose="02020603050405020304" pitchFamily="18" charset="0"/>
            </a:endParaRPr>
          </a:p>
          <a:p>
            <a:pPr marL="393192" lvl="1" indent="0">
              <a:buNone/>
            </a:pPr>
            <a:r>
              <a:rPr lang="en-US" sz="1400" b="1" smtClean="0">
                <a:latin typeface="Times New Roman" panose="02020603050405020304" pitchFamily="18" charset="0"/>
                <a:cs typeface="Times New Roman" panose="02020603050405020304" pitchFamily="18" charset="0"/>
              </a:rPr>
              <a:t>19/ </a:t>
            </a:r>
            <a:r>
              <a:rPr lang="en-US" sz="1400" b="1" err="1" smtClean="0">
                <a:latin typeface="Times New Roman" panose="02020603050405020304" pitchFamily="18" charset="0"/>
                <a:cs typeface="Times New Roman" panose="02020603050405020304" pitchFamily="18" charset="0"/>
              </a:rPr>
              <a:t>Hàm</a:t>
            </a:r>
            <a:r>
              <a:rPr lang="en-US" sz="1400" b="1" smtClean="0">
                <a:latin typeface="Times New Roman" panose="02020603050405020304" pitchFamily="18" charset="0"/>
                <a:cs typeface="Times New Roman" panose="02020603050405020304" pitchFamily="18" charset="0"/>
              </a:rPr>
              <a:t> end() : </a:t>
            </a:r>
            <a:r>
              <a:rPr lang="en-US" sz="1400" b="1" err="1" smtClean="0">
                <a:latin typeface="Times New Roman" panose="02020603050405020304" pitchFamily="18" charset="0"/>
                <a:cs typeface="Times New Roman" panose="02020603050405020304" pitchFamily="18" charset="0"/>
              </a:rPr>
              <a:t>trả</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về</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phần</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tử</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cuối</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cùng</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của</a:t>
            </a:r>
            <a:r>
              <a:rPr lang="en-US" sz="1400" b="1" smtClean="0">
                <a:latin typeface="Times New Roman" panose="02020603050405020304" pitchFamily="18" charset="0"/>
                <a:cs typeface="Times New Roman" panose="02020603050405020304" pitchFamily="18" charset="0"/>
              </a:rPr>
              <a:t> </a:t>
            </a:r>
            <a:r>
              <a:rPr lang="en-US" sz="1400" b="1" err="1" smtClean="0">
                <a:latin typeface="Times New Roman" panose="02020603050405020304" pitchFamily="18" charset="0"/>
                <a:cs typeface="Times New Roman" panose="02020603050405020304" pitchFamily="18" charset="0"/>
              </a:rPr>
              <a:t>mảng</a:t>
            </a:r>
            <a:endParaRPr lang="en-US" sz="1400" b="1"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219200"/>
            <a:ext cx="8229600" cy="5105400"/>
          </a:xfrm>
        </p:spPr>
        <p:txBody>
          <a:bodyPr>
            <a:normAutofit/>
          </a:bodyPr>
          <a:lstStyle/>
          <a:p>
            <a:r>
              <a:rPr lang="en-US" sz="1600" b="1" smtClean="0">
                <a:latin typeface="Times New Roman" panose="02020603050405020304" pitchFamily="18" charset="0"/>
                <a:cs typeface="Times New Roman" panose="02020603050405020304" pitchFamily="18" charset="0"/>
              </a:rPr>
              <a:t>1/</a:t>
            </a:r>
            <a:r>
              <a:rPr lang="en-US" sz="1600" b="1" err="1" smtClean="0">
                <a:latin typeface="Times New Roman" panose="02020603050405020304" pitchFamily="18" charset="0"/>
                <a:cs typeface="Times New Roman" panose="02020603050405020304" pitchFamily="18" charset="0"/>
              </a:rPr>
              <a:t>sắp</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xếp</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mảng</a:t>
            </a:r>
            <a:r>
              <a:rPr lang="en-US" sz="1600" b="1" smtClean="0">
                <a:latin typeface="Times New Roman" panose="02020603050405020304" pitchFamily="18" charset="0"/>
                <a:cs typeface="Times New Roman" panose="02020603050405020304" pitchFamily="18" charset="0"/>
              </a:rPr>
              <a:t> :</a:t>
            </a:r>
          </a:p>
          <a:p>
            <a:r>
              <a:rPr lang="en-US" sz="1600" err="1">
                <a:latin typeface="Times New Roman" panose="02020603050405020304" pitchFamily="18" charset="0"/>
                <a:cs typeface="Times New Roman" panose="02020603050405020304" pitchFamily="18" charset="0"/>
              </a:rPr>
              <a:t>arsort</a:t>
            </a:r>
            <a:r>
              <a:rPr lang="en-US" sz="1600">
                <a:latin typeface="Times New Roman" panose="02020603050405020304" pitchFamily="18" charset="0"/>
                <a:cs typeface="Times New Roman" panose="02020603050405020304" pitchFamily="18" charset="0"/>
              </a:rPr>
              <a:t> ( array &amp;$array [, </a:t>
            </a:r>
            <a:r>
              <a:rPr lang="en-US" sz="1600" err="1">
                <a:latin typeface="Times New Roman" panose="02020603050405020304" pitchFamily="18" charset="0"/>
                <a:cs typeface="Times New Roman" panose="02020603050405020304" pitchFamily="18" charset="0"/>
              </a:rPr>
              <a:t>int</a:t>
            </a: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$sort_flags</a:t>
            </a:r>
            <a:r>
              <a:rPr lang="en-US" sz="1600">
                <a:latin typeface="Times New Roman" panose="02020603050405020304" pitchFamily="18" charset="0"/>
                <a:cs typeface="Times New Roman" panose="02020603050405020304" pitchFamily="18" charset="0"/>
              </a:rPr>
              <a:t> = SORT_REGULAR ] </a:t>
            </a:r>
            <a:r>
              <a:rPr lang="en-US" sz="1600" smtClean="0">
                <a:latin typeface="Times New Roman" panose="02020603050405020304" pitchFamily="18" charset="0"/>
                <a:cs typeface="Times New Roman" panose="02020603050405020304" pitchFamily="18" charset="0"/>
              </a:rPr>
              <a:t>);</a:t>
            </a:r>
          </a:p>
          <a:p>
            <a:r>
              <a:rPr lang="en-US" sz="1600" err="1"/>
              <a:t>asort</a:t>
            </a:r>
            <a:r>
              <a:rPr lang="en-US" sz="1600"/>
              <a:t> ( array &amp;$array [, </a:t>
            </a:r>
            <a:r>
              <a:rPr lang="en-US" sz="1600" err="1"/>
              <a:t>int</a:t>
            </a:r>
            <a:r>
              <a:rPr lang="en-US" sz="1600"/>
              <a:t> $</a:t>
            </a:r>
            <a:r>
              <a:rPr lang="en-US" sz="1600" err="1"/>
              <a:t>sort_flags</a:t>
            </a:r>
            <a:r>
              <a:rPr lang="en-US" sz="1600"/>
              <a:t> = </a:t>
            </a:r>
            <a:r>
              <a:rPr lang="en-US" sz="1600" smtClean="0"/>
              <a:t>SORT_REGULAR</a:t>
            </a:r>
            <a:r>
              <a:rPr lang="en-US" sz="1600"/>
              <a:t> ] </a:t>
            </a:r>
            <a:r>
              <a:rPr lang="en-US" sz="1600" smtClean="0"/>
              <a:t>);</a:t>
            </a:r>
          </a:p>
          <a:p>
            <a:pPr lvl="1"/>
            <a:r>
              <a:rPr lang="en-US" sz="1400" smtClean="0"/>
              <a:t>Sắp xếp cho giá trị</a:t>
            </a:r>
          </a:p>
          <a:p>
            <a:r>
              <a:rPr lang="en-US" sz="1600" err="1"/>
              <a:t>krsort</a:t>
            </a:r>
            <a:r>
              <a:rPr lang="en-US" sz="1600"/>
              <a:t> ( array &amp;$array [, </a:t>
            </a:r>
            <a:r>
              <a:rPr lang="en-US" sz="1600" err="1"/>
              <a:t>int</a:t>
            </a:r>
            <a:r>
              <a:rPr lang="en-US" sz="1600"/>
              <a:t> $</a:t>
            </a:r>
            <a:r>
              <a:rPr lang="en-US" sz="1600" err="1"/>
              <a:t>sort_flags</a:t>
            </a:r>
            <a:r>
              <a:rPr lang="en-US" sz="1600"/>
              <a:t> = SORT_REGULAR ] </a:t>
            </a:r>
            <a:r>
              <a:rPr lang="en-US" sz="1600" smtClean="0"/>
              <a:t>);</a:t>
            </a:r>
          </a:p>
          <a:p>
            <a:r>
              <a:rPr lang="en-US" sz="1600" err="1"/>
              <a:t>ksort</a:t>
            </a:r>
            <a:r>
              <a:rPr lang="en-US" sz="1600"/>
              <a:t> ( array &amp;$array [, </a:t>
            </a:r>
            <a:r>
              <a:rPr lang="en-US" sz="1600" err="1"/>
              <a:t>int</a:t>
            </a:r>
            <a:r>
              <a:rPr lang="en-US" sz="1600"/>
              <a:t> $</a:t>
            </a:r>
            <a:r>
              <a:rPr lang="en-US" sz="1600" err="1"/>
              <a:t>sort_flags</a:t>
            </a:r>
            <a:r>
              <a:rPr lang="en-US" sz="1600"/>
              <a:t> = SORT_REGULAR ] </a:t>
            </a:r>
            <a:r>
              <a:rPr lang="en-US" sz="1600" smtClean="0"/>
              <a:t>);</a:t>
            </a:r>
          </a:p>
          <a:p>
            <a:pPr lvl="1"/>
            <a:r>
              <a:rPr lang="en-US" sz="1400" smtClean="0"/>
              <a:t>Sắp xếp cho key</a:t>
            </a:r>
          </a:p>
          <a:p>
            <a:r>
              <a:rPr lang="en-US" sz="1600" b="1" smtClean="0">
                <a:latin typeface="Times New Roman" panose="02020603050405020304" pitchFamily="18" charset="0"/>
                <a:cs typeface="Times New Roman" panose="02020603050405020304" pitchFamily="18" charset="0"/>
              </a:rPr>
              <a:t>2/ </a:t>
            </a:r>
            <a:r>
              <a:rPr lang="en-US" sz="1600" b="1" err="1" smtClean="0">
                <a:latin typeface="Times New Roman" panose="02020603050405020304" pitchFamily="18" charset="0"/>
                <a:cs typeface="Times New Roman" panose="02020603050405020304" pitchFamily="18" charset="0"/>
              </a:rPr>
              <a:t>sắp</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xếp</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không</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dùng</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hàm</a:t>
            </a:r>
            <a:r>
              <a:rPr lang="en-US" sz="1600" b="1" smtClean="0">
                <a:latin typeface="Times New Roman" panose="02020603050405020304" pitchFamily="18" charset="0"/>
                <a:cs typeface="Times New Roman" panose="02020603050405020304" pitchFamily="18" charset="0"/>
              </a:rPr>
              <a:t> :</a:t>
            </a:r>
          </a:p>
          <a:p>
            <a:r>
              <a:rPr lang="en-US" sz="1600" b="1" smtClean="0">
                <a:latin typeface="Times New Roman" panose="02020603050405020304" pitchFamily="18" charset="0"/>
                <a:cs typeface="Times New Roman" panose="02020603050405020304" pitchFamily="18" charset="0"/>
              </a:rPr>
              <a:t>3/ </a:t>
            </a:r>
            <a:r>
              <a:rPr lang="en-US" sz="1600" b="1" err="1" smtClean="0">
                <a:latin typeface="Times New Roman" panose="02020603050405020304" pitchFamily="18" charset="0"/>
                <a:cs typeface="Times New Roman" panose="02020603050405020304" pitchFamily="18" charset="0"/>
              </a:rPr>
              <a:t>Tìm</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kiếm</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tuyến</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tính</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trong</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mảng</a:t>
            </a:r>
            <a:r>
              <a:rPr lang="en-US" sz="1600" b="1" smtClean="0">
                <a:latin typeface="Times New Roman" panose="02020603050405020304" pitchFamily="18" charset="0"/>
                <a:cs typeface="Times New Roman" panose="02020603050405020304" pitchFamily="18" charset="0"/>
              </a:rPr>
              <a:t>.</a:t>
            </a:r>
            <a:endParaRPr lang="en-US" sz="1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219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pPr algn="ctr"/>
            <a:r>
              <a:rPr lang="en-US" err="1" smtClean="0"/>
              <a:t>Các</a:t>
            </a:r>
            <a:r>
              <a:rPr lang="en-US" smtClean="0"/>
              <a:t> </a:t>
            </a:r>
            <a:r>
              <a:rPr lang="en-US" err="1" smtClean="0"/>
              <a:t>hàm</a:t>
            </a:r>
            <a:r>
              <a:rPr lang="en-US" smtClean="0"/>
              <a:t> </a:t>
            </a:r>
            <a:r>
              <a:rPr lang="en-US" err="1" smtClean="0"/>
              <a:t>xử</a:t>
            </a:r>
            <a:r>
              <a:rPr lang="en-US" smtClean="0"/>
              <a:t> </a:t>
            </a:r>
            <a:r>
              <a:rPr lang="en-US" err="1" smtClean="0"/>
              <a:t>lý</a:t>
            </a:r>
            <a:r>
              <a:rPr lang="en-US" smtClean="0"/>
              <a:t> file </a:t>
            </a:r>
            <a:r>
              <a:rPr lang="en-US" err="1" smtClean="0"/>
              <a:t>trong</a:t>
            </a:r>
            <a:r>
              <a:rPr lang="en-US" smtClean="0"/>
              <a:t> </a:t>
            </a:r>
            <a:r>
              <a:rPr lang="en-US" err="1" smtClean="0"/>
              <a:t>php</a:t>
            </a:r>
            <a:endParaRPr lang="en-US"/>
          </a:p>
        </p:txBody>
      </p:sp>
      <p:sp>
        <p:nvSpPr>
          <p:cNvPr id="3" name="Content Placeholder 2"/>
          <p:cNvSpPr>
            <a:spLocks noGrp="1"/>
          </p:cNvSpPr>
          <p:nvPr>
            <p:ph idx="1"/>
          </p:nvPr>
        </p:nvSpPr>
        <p:spPr>
          <a:xfrm>
            <a:off x="457200" y="1295400"/>
            <a:ext cx="8229600" cy="5029200"/>
          </a:xfrm>
        </p:spPr>
        <p:txBody>
          <a:bodyPr/>
          <a:lstStyle/>
          <a:p>
            <a:r>
              <a:rPr lang="en-US" smtClean="0">
                <a:latin typeface="Times New Roman" panose="02020603050405020304" pitchFamily="18" charset="0"/>
                <a:cs typeface="Times New Roman" panose="02020603050405020304" pitchFamily="18" charset="0"/>
              </a:rPr>
              <a:t>1/ </a:t>
            </a:r>
            <a:r>
              <a:rPr lang="en-US" err="1" smtClean="0">
                <a:latin typeface="Times New Roman" panose="02020603050405020304" pitchFamily="18" charset="0"/>
                <a:cs typeface="Times New Roman" panose="02020603050405020304" pitchFamily="18" charset="0"/>
              </a:rPr>
              <a:t>Mở</a:t>
            </a:r>
            <a:r>
              <a:rPr lang="en-US" smtClean="0">
                <a:latin typeface="Times New Roman" panose="02020603050405020304" pitchFamily="18" charset="0"/>
                <a:cs typeface="Times New Roman" panose="02020603050405020304" pitchFamily="18" charset="0"/>
              </a:rPr>
              <a:t> file :</a:t>
            </a:r>
          </a:p>
          <a:p>
            <a:r>
              <a:rPr lang="vi-VN" sz="1600"/>
              <a:t>Để mở một file ta dùng cú pháp sau: </a:t>
            </a:r>
            <a:r>
              <a:rPr lang="en-US" sz="1600" b="1" smtClean="0"/>
              <a:t>f</a:t>
            </a:r>
            <a:r>
              <a:rPr lang="vi-VN" sz="1600" b="1" smtClean="0"/>
              <a:t>open</a:t>
            </a:r>
            <a:r>
              <a:rPr lang="vi-VN" sz="1600" b="1"/>
              <a:t>($path, $option).</a:t>
            </a:r>
            <a:r>
              <a:rPr lang="vi-VN" sz="1600"/>
              <a:t> Trong đó</a:t>
            </a:r>
            <a:r>
              <a:rPr lang="vi-VN" sz="1600" b="1"/>
              <a:t> $path</a:t>
            </a:r>
            <a:r>
              <a:rPr lang="vi-VN" sz="1600"/>
              <a:t> là đường dẫn đến file cần mở, </a:t>
            </a:r>
            <a:r>
              <a:rPr lang="vi-VN" sz="1600" b="1"/>
              <a:t>$option</a:t>
            </a:r>
            <a:r>
              <a:rPr lang="vi-VN" sz="1600"/>
              <a:t> là quyền cho phép thao tác trên file</a:t>
            </a:r>
            <a:r>
              <a:rPr lang="vi-VN" sz="1600" smtClean="0"/>
              <a:t>.</a:t>
            </a:r>
            <a:endParaRPr lang="en-US" sz="1600" smtClean="0"/>
          </a:p>
          <a:p>
            <a:endParaRPr lang="en-US" sz="140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71954122"/>
              </p:ext>
            </p:extLst>
          </p:nvPr>
        </p:nvGraphicFramePr>
        <p:xfrm>
          <a:off x="685800" y="2362200"/>
          <a:ext cx="8229600" cy="4323080"/>
        </p:xfrm>
        <a:graphic>
          <a:graphicData uri="http://schemas.openxmlformats.org/drawingml/2006/table">
            <a:tbl>
              <a:tblPr firstRow="1" bandRow="1">
                <a:tableStyleId>{5C22544A-7EE6-4342-B048-85BDC9FD1C3A}</a:tableStyleId>
              </a:tblPr>
              <a:tblGrid>
                <a:gridCol w="1600200"/>
                <a:gridCol w="6629400"/>
              </a:tblGrid>
              <a:tr h="370840">
                <a:tc>
                  <a:txBody>
                    <a:bodyPr/>
                    <a:lstStyle/>
                    <a:p>
                      <a:r>
                        <a:rPr lang="en-US" smtClean="0"/>
                        <a:t>Mode</a:t>
                      </a:r>
                      <a:endParaRPr lang="en-US"/>
                    </a:p>
                  </a:txBody>
                  <a:tcPr/>
                </a:tc>
                <a:tc>
                  <a:txBody>
                    <a:bodyPr/>
                    <a:lstStyle/>
                    <a:p>
                      <a:r>
                        <a:rPr lang="en-US" err="1" smtClean="0"/>
                        <a:t>Diễn</a:t>
                      </a:r>
                      <a:r>
                        <a:rPr lang="en-US" baseline="0" smtClean="0"/>
                        <a:t> </a:t>
                      </a:r>
                      <a:r>
                        <a:rPr lang="en-US" baseline="0" err="1" smtClean="0"/>
                        <a:t>giải</a:t>
                      </a:r>
                      <a:endParaRPr lang="en-US"/>
                    </a:p>
                  </a:txBody>
                  <a:tcPr/>
                </a:tc>
              </a:tr>
              <a:tr h="370840">
                <a:tc>
                  <a:txBody>
                    <a:bodyPr/>
                    <a:lstStyle/>
                    <a:p>
                      <a:r>
                        <a:rPr lang="en-US" smtClean="0"/>
                        <a:t>r</a:t>
                      </a:r>
                      <a:endParaRPr lang="en-US"/>
                    </a:p>
                  </a:txBody>
                  <a:tcPr/>
                </a:tc>
                <a:tc>
                  <a:txBody>
                    <a:bodyPr/>
                    <a:lstStyle/>
                    <a:p>
                      <a:r>
                        <a:rPr kumimoji="0" lang="en-US" b="0" i="0" kern="1200" smtClean="0">
                          <a:solidFill>
                            <a:schemeClr val="dk1"/>
                          </a:solidFill>
                          <a:effectLst/>
                          <a:latin typeface="+mn-lt"/>
                          <a:ea typeface="+mn-ea"/>
                          <a:cs typeface="+mn-cs"/>
                        </a:rPr>
                        <a:t>Read only</a:t>
                      </a:r>
                      <a:endParaRPr lang="en-US"/>
                    </a:p>
                  </a:txBody>
                  <a:tcPr/>
                </a:tc>
              </a:tr>
              <a:tr h="370840">
                <a:tc>
                  <a:txBody>
                    <a:bodyPr/>
                    <a:lstStyle/>
                    <a:p>
                      <a:r>
                        <a:rPr kumimoji="0" lang="en-US" b="0" i="0" kern="1200" smtClean="0">
                          <a:solidFill>
                            <a:schemeClr val="dk1"/>
                          </a:solidFill>
                          <a:effectLst/>
                          <a:latin typeface="+mn-lt"/>
                          <a:ea typeface="+mn-ea"/>
                          <a:cs typeface="+mn-cs"/>
                        </a:rPr>
                        <a:t>r+</a:t>
                      </a:r>
                      <a:endParaRPr lang="en-US"/>
                    </a:p>
                  </a:txBody>
                  <a:tcPr/>
                </a:tc>
                <a:tc>
                  <a:txBody>
                    <a:bodyPr/>
                    <a:lstStyle/>
                    <a:p>
                      <a:r>
                        <a:rPr kumimoji="0" lang="en-US" b="0" i="0" kern="1200" smtClean="0">
                          <a:solidFill>
                            <a:schemeClr val="dk1"/>
                          </a:solidFill>
                          <a:effectLst/>
                          <a:latin typeface="+mn-lt"/>
                          <a:ea typeface="+mn-ea"/>
                          <a:cs typeface="+mn-cs"/>
                        </a:rPr>
                        <a:t>Read + Write</a:t>
                      </a:r>
                      <a:endParaRPr lang="en-US"/>
                    </a:p>
                  </a:txBody>
                  <a:tcPr/>
                </a:tc>
              </a:tr>
              <a:tr h="370840">
                <a:tc>
                  <a:txBody>
                    <a:bodyPr/>
                    <a:lstStyle/>
                    <a:p>
                      <a:r>
                        <a:rPr kumimoji="0" lang="en-US" b="0" i="0" kern="1200" smtClean="0">
                          <a:solidFill>
                            <a:schemeClr val="dk1"/>
                          </a:solidFill>
                          <a:effectLst/>
                          <a:latin typeface="+mn-lt"/>
                          <a:ea typeface="+mn-ea"/>
                          <a:cs typeface="+mn-cs"/>
                        </a:rPr>
                        <a:t>w</a:t>
                      </a:r>
                      <a:endParaRPr lang="en-US"/>
                    </a:p>
                  </a:txBody>
                  <a:tcPr/>
                </a:tc>
                <a:tc>
                  <a:txBody>
                    <a:bodyPr/>
                    <a:lstStyle/>
                    <a:p>
                      <a:r>
                        <a:rPr kumimoji="0" lang="en-US" b="0" i="0" kern="1200" smtClean="0">
                          <a:solidFill>
                            <a:schemeClr val="dk1"/>
                          </a:solidFill>
                          <a:effectLst/>
                          <a:latin typeface="+mn-lt"/>
                          <a:ea typeface="+mn-ea"/>
                          <a:cs typeface="+mn-cs"/>
                        </a:rPr>
                        <a:t>Write only</a:t>
                      </a:r>
                      <a:endParaRPr lang="en-US"/>
                    </a:p>
                  </a:txBody>
                  <a:tcPr/>
                </a:tc>
              </a:tr>
              <a:tr h="370840">
                <a:tc>
                  <a:txBody>
                    <a:bodyPr/>
                    <a:lstStyle/>
                    <a:p>
                      <a:r>
                        <a:rPr kumimoji="0" lang="en-US" b="0" i="0" kern="1200" smtClean="0">
                          <a:solidFill>
                            <a:schemeClr val="dk1"/>
                          </a:solidFill>
                          <a:effectLst/>
                          <a:latin typeface="+mn-lt"/>
                          <a:ea typeface="+mn-ea"/>
                          <a:cs typeface="+mn-cs"/>
                        </a:rPr>
                        <a:t>w+</a:t>
                      </a:r>
                      <a:endParaRPr lang="en-US"/>
                    </a:p>
                  </a:txBody>
                  <a:tcPr/>
                </a:tc>
                <a:tc>
                  <a:txBody>
                    <a:bodyPr/>
                    <a:lstStyle/>
                    <a:p>
                      <a:r>
                        <a:rPr kumimoji="0" lang="vi-VN" b="0" i="0" kern="1200" smtClean="0">
                          <a:solidFill>
                            <a:schemeClr val="dk1"/>
                          </a:solidFill>
                          <a:effectLst/>
                          <a:latin typeface="+mn-lt"/>
                          <a:ea typeface="+mn-ea"/>
                          <a:cs typeface="+mn-cs"/>
                        </a:rPr>
                        <a:t>Write + Read. Nếu file này tồn tại thì nội dung cũ sẽ bị xóa đi và ghi lại nội dung mới, còn nếu file chưa tồn tại thì nó tạo file mới</a:t>
                      </a:r>
                      <a:endParaRPr lang="en-US"/>
                    </a:p>
                  </a:txBody>
                  <a:tcPr/>
                </a:tc>
              </a:tr>
              <a:tr h="370840">
                <a:tc>
                  <a:txBody>
                    <a:bodyPr/>
                    <a:lstStyle/>
                    <a:p>
                      <a:r>
                        <a:rPr kumimoji="0" lang="en-US" b="0" i="0" kern="1200" smtClean="0">
                          <a:solidFill>
                            <a:schemeClr val="dk1"/>
                          </a:solidFill>
                          <a:effectLst/>
                          <a:latin typeface="+mn-lt"/>
                          <a:ea typeface="+mn-ea"/>
                          <a:cs typeface="+mn-cs"/>
                        </a:rPr>
                        <a:t>a</a:t>
                      </a:r>
                      <a:endParaRPr lang="en-US"/>
                    </a:p>
                  </a:txBody>
                  <a:tcPr/>
                </a:tc>
                <a:tc>
                  <a:txBody>
                    <a:bodyPr/>
                    <a:lstStyle/>
                    <a:p>
                      <a:r>
                        <a:rPr kumimoji="0" lang="vi-VN" b="0" i="0" kern="1200" smtClean="0">
                          <a:solidFill>
                            <a:schemeClr val="dk1"/>
                          </a:solidFill>
                          <a:effectLst/>
                          <a:latin typeface="+mn-lt"/>
                          <a:ea typeface="+mn-ea"/>
                          <a:cs typeface="+mn-cs"/>
                        </a:rPr>
                        <a:t>Mở dưới dạng append dữ liệu, chỉ có write và nếu file tồn tại nó sẽ ghi tiếp nội dung phía dưới, ngược lại nếu file không tồn tại nó tạo file mới</a:t>
                      </a:r>
                      <a:endParaRPr lang="en-US"/>
                    </a:p>
                  </a:txBody>
                  <a:tcPr/>
                </a:tc>
              </a:tr>
              <a:tr h="370840">
                <a:tc>
                  <a:txBody>
                    <a:bodyPr/>
                    <a:lstStyle/>
                    <a:p>
                      <a:r>
                        <a:rPr kumimoji="0" lang="en-US" b="0" i="0" kern="1200" smtClean="0">
                          <a:solidFill>
                            <a:schemeClr val="dk1"/>
                          </a:solidFill>
                          <a:effectLst/>
                          <a:latin typeface="+mn-lt"/>
                          <a:ea typeface="+mn-ea"/>
                          <a:cs typeface="+mn-cs"/>
                        </a:rPr>
                        <a:t>a+</a:t>
                      </a:r>
                      <a:endParaRPr lang="en-US"/>
                    </a:p>
                  </a:txBody>
                  <a:tcPr/>
                </a:tc>
                <a:tc>
                  <a:txBody>
                    <a:bodyPr/>
                    <a:lstStyle/>
                    <a:p>
                      <a:r>
                        <a:rPr kumimoji="0" lang="vi-VN" b="0" i="0" kern="1200" smtClean="0">
                          <a:solidFill>
                            <a:schemeClr val="dk1"/>
                          </a:solidFill>
                          <a:effectLst/>
                          <a:latin typeface="+mn-lt"/>
                          <a:ea typeface="+mn-ea"/>
                          <a:cs typeface="+mn-cs"/>
                        </a:rPr>
                        <a:t>Mở dưới dạng append dữ liệu, bao gồm write và read. Nếu file tồn tại nó sẽ ghi tiếp nội dung phía dưới, ngược lại nếu file không tồn tại nó tạo file mới</a:t>
                      </a:r>
                      <a:endParaRPr lang="en-US"/>
                    </a:p>
                  </a:txBody>
                  <a:tcPr/>
                </a:tc>
              </a:tr>
              <a:tr h="370840">
                <a:tc>
                  <a:txBody>
                    <a:bodyPr/>
                    <a:lstStyle/>
                    <a:p>
                      <a:r>
                        <a:rPr kumimoji="0" lang="en-US" b="0" i="0" kern="1200" smtClean="0">
                          <a:solidFill>
                            <a:schemeClr val="dk1"/>
                          </a:solidFill>
                          <a:effectLst/>
                          <a:latin typeface="+mn-lt"/>
                          <a:ea typeface="+mn-ea"/>
                          <a:cs typeface="+mn-cs"/>
                        </a:rPr>
                        <a:t>b</a:t>
                      </a:r>
                      <a:endParaRPr lang="en-US"/>
                    </a:p>
                  </a:txBody>
                  <a:tcPr/>
                </a:tc>
                <a:tc>
                  <a:txBody>
                    <a:bodyPr/>
                    <a:lstStyle/>
                    <a:p>
                      <a:r>
                        <a:rPr kumimoji="0" lang="vi-VN" b="0" i="0" kern="1200" smtClean="0">
                          <a:solidFill>
                            <a:schemeClr val="dk1"/>
                          </a:solidFill>
                          <a:effectLst/>
                          <a:latin typeface="+mn-lt"/>
                          <a:ea typeface="+mn-ea"/>
                          <a:cs typeface="+mn-cs"/>
                        </a:rPr>
                        <a:t>Mở dưới dạng chế độ binary</a:t>
                      </a:r>
                      <a:r>
                        <a:rPr kumimoji="0" lang="en-US" b="0" i="0" kern="1200" smtClean="0">
                          <a:solidFill>
                            <a:schemeClr val="dk1"/>
                          </a:solidFill>
                          <a:effectLst/>
                          <a:latin typeface="+mn-lt"/>
                          <a:ea typeface="+mn-ea"/>
                          <a:cs typeface="+mn-cs"/>
                        </a:rPr>
                        <a:t> –</a:t>
                      </a:r>
                      <a:r>
                        <a:rPr kumimoji="0" lang="en-US" sz="1400" b="0" i="0" kern="1200" smtClean="0">
                          <a:solidFill>
                            <a:schemeClr val="dk1"/>
                          </a:solidFill>
                          <a:effectLst/>
                          <a:latin typeface="+mn-lt"/>
                          <a:ea typeface="+mn-ea"/>
                          <a:cs typeface="+mn-cs"/>
                        </a:rPr>
                        <a:t> thường</a:t>
                      </a:r>
                      <a:r>
                        <a:rPr kumimoji="0" lang="en-US" sz="1400" b="0" i="0" kern="1200" baseline="0" smtClean="0">
                          <a:solidFill>
                            <a:schemeClr val="dk1"/>
                          </a:solidFill>
                          <a:effectLst/>
                          <a:latin typeface="+mn-lt"/>
                          <a:ea typeface="+mn-ea"/>
                          <a:cs typeface="+mn-cs"/>
                        </a:rPr>
                        <a:t> dùng file ảnh</a:t>
                      </a:r>
                      <a:endParaRPr lang="en-US"/>
                    </a:p>
                  </a:txBody>
                  <a:tcPr/>
                </a:tc>
              </a:tr>
            </a:tbl>
          </a:graphicData>
        </a:graphic>
      </p:graphicFrame>
    </p:spTree>
    <p:extLst>
      <p:ext uri="{BB962C8B-B14F-4D97-AF65-F5344CB8AC3E}">
        <p14:creationId xmlns:p14="http://schemas.microsoft.com/office/powerpoint/2010/main" val="31065335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r>
              <a:rPr lang="en-US" sz="2300" smtClean="0">
                <a:latin typeface="Times New Roman" panose="02020603050405020304" pitchFamily="18" charset="0"/>
                <a:cs typeface="Times New Roman" panose="02020603050405020304" pitchFamily="18" charset="0"/>
              </a:rPr>
              <a:t>2/</a:t>
            </a:r>
            <a:r>
              <a:rPr lang="en-US" sz="2300" b="1">
                <a:latin typeface="Times New Roman" panose="02020603050405020304" pitchFamily="18" charset="0"/>
                <a:cs typeface="Times New Roman" panose="02020603050405020304" pitchFamily="18" charset="0"/>
              </a:rPr>
              <a:t> </a:t>
            </a:r>
            <a:r>
              <a:rPr lang="en-US" sz="2300" b="1" err="1">
                <a:latin typeface="Times New Roman" panose="02020603050405020304" pitchFamily="18" charset="0"/>
                <a:cs typeface="Times New Roman" panose="02020603050405020304" pitchFamily="18" charset="0"/>
              </a:rPr>
              <a:t>Đọc</a:t>
            </a:r>
            <a:r>
              <a:rPr lang="en-US" sz="2300" b="1">
                <a:latin typeface="Times New Roman" panose="02020603050405020304" pitchFamily="18" charset="0"/>
                <a:cs typeface="Times New Roman" panose="02020603050405020304" pitchFamily="18" charset="0"/>
              </a:rPr>
              <a:t> </a:t>
            </a:r>
            <a:r>
              <a:rPr lang="en-US" sz="2300" b="1" smtClean="0">
                <a:latin typeface="Times New Roman" panose="02020603050405020304" pitchFamily="18" charset="0"/>
                <a:cs typeface="Times New Roman" panose="02020603050405020304" pitchFamily="18" charset="0"/>
              </a:rPr>
              <a:t>file</a:t>
            </a:r>
          </a:p>
          <a:p>
            <a:pPr marL="365760" lvl="1" indent="0">
              <a:buNone/>
            </a:pPr>
            <a:r>
              <a:rPr lang="en-US" sz="1900" smtClean="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Có </a:t>
            </a:r>
            <a:r>
              <a:rPr lang="vi-VN" sz="1900">
                <a:latin typeface="Times New Roman" panose="02020603050405020304" pitchFamily="18" charset="0"/>
                <a:cs typeface="Times New Roman" panose="02020603050405020304" pitchFamily="18" charset="0"/>
              </a:rPr>
              <a:t>3 cách đọc file thông thường trong PHP đó là đọc từng dòng, đọc từng ký tự và đọc hết file.</a:t>
            </a:r>
          </a:p>
          <a:p>
            <a:pPr marL="365760" lvl="1" indent="0">
              <a:buNone/>
            </a:pPr>
            <a:r>
              <a:rPr lang="en-US" sz="1900" smtClean="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Ta </a:t>
            </a:r>
            <a:r>
              <a:rPr lang="vi-VN" sz="1900">
                <a:latin typeface="Times New Roman" panose="02020603050405020304" pitchFamily="18" charset="0"/>
                <a:cs typeface="Times New Roman" panose="02020603050405020304" pitchFamily="18" charset="0"/>
              </a:rPr>
              <a:t>dùng hàm </a:t>
            </a:r>
            <a:r>
              <a:rPr lang="vi-VN" sz="1900" b="1">
                <a:latin typeface="Times New Roman" panose="02020603050405020304" pitchFamily="18" charset="0"/>
                <a:cs typeface="Times New Roman" panose="02020603050405020304" pitchFamily="18" charset="0"/>
              </a:rPr>
              <a:t>fgetc($fp)</a:t>
            </a:r>
            <a:r>
              <a:rPr lang="vi-VN" sz="1900">
                <a:latin typeface="Times New Roman" panose="02020603050405020304" pitchFamily="18" charset="0"/>
                <a:cs typeface="Times New Roman" panose="02020603050405020304" pitchFamily="18" charset="0"/>
              </a:rPr>
              <a:t> để đọc theo từng ký tự, dùng</a:t>
            </a:r>
            <a:r>
              <a:rPr lang="vi-VN" sz="1900" b="1">
                <a:latin typeface="Times New Roman" panose="02020603050405020304" pitchFamily="18" charset="0"/>
                <a:cs typeface="Times New Roman" panose="02020603050405020304" pitchFamily="18" charset="0"/>
              </a:rPr>
              <a:t> fgets($fp)</a:t>
            </a:r>
            <a:r>
              <a:rPr lang="vi-VN" sz="1900">
                <a:latin typeface="Times New Roman" panose="02020603050405020304" pitchFamily="18" charset="0"/>
                <a:cs typeface="Times New Roman" panose="02020603050405020304" pitchFamily="18" charset="0"/>
              </a:rPr>
              <a:t> để đọc theo từng dòng. Đối với đọc từng dòng và đọc từng ký tự ta phải dùng hàm </a:t>
            </a:r>
            <a:r>
              <a:rPr lang="vi-VN" sz="1900" b="1">
                <a:latin typeface="Times New Roman" panose="02020603050405020304" pitchFamily="18" charset="0"/>
                <a:cs typeface="Times New Roman" panose="02020603050405020304" pitchFamily="18" charset="0"/>
              </a:rPr>
              <a:t>feof($fp)</a:t>
            </a:r>
            <a:r>
              <a:rPr lang="vi-VN" sz="1900">
                <a:latin typeface="Times New Roman" panose="02020603050405020304" pitchFamily="18" charset="0"/>
                <a:cs typeface="Times New Roman" panose="02020603050405020304" pitchFamily="18" charset="0"/>
              </a:rPr>
              <a:t> đặt trong </a:t>
            </a:r>
            <a:r>
              <a:rPr lang="vi-VN" sz="1900">
                <a:latin typeface="Times New Roman" panose="02020603050405020304" pitchFamily="18" charset="0"/>
                <a:cs typeface="Times New Roman" panose="02020603050405020304" pitchFamily="18" charset="0"/>
                <a:hlinkClick r:id="rId2" tooltip="vòng lặp while"/>
              </a:rPr>
              <a:t>vòng lặp while</a:t>
            </a:r>
            <a:r>
              <a:rPr lang="vi-VN" sz="1900">
                <a:latin typeface="Times New Roman" panose="02020603050405020304" pitchFamily="18" charset="0"/>
                <a:cs typeface="Times New Roman" panose="02020603050405020304" pitchFamily="18" charset="0"/>
              </a:rPr>
              <a:t> để sau khi đọc xong nó sẽ chuyển sang dòng mới hoặc ký tự mới.</a:t>
            </a:r>
          </a:p>
          <a:p>
            <a:pPr marL="365760" lvl="1" indent="0">
              <a:buNone/>
            </a:pPr>
            <a:r>
              <a:rPr lang="en-US" sz="1900" smtClean="0">
                <a:latin typeface="Times New Roman" panose="02020603050405020304" pitchFamily="18" charset="0"/>
                <a:cs typeface="Times New Roman" panose="02020603050405020304" pitchFamily="18" charset="0"/>
              </a:rPr>
              <a:t>+ </a:t>
            </a:r>
            <a:r>
              <a:rPr lang="vi-VN" sz="1900" smtClean="0">
                <a:latin typeface="Times New Roman" panose="02020603050405020304" pitchFamily="18" charset="0"/>
                <a:cs typeface="Times New Roman" panose="02020603050405020304" pitchFamily="18" charset="0"/>
              </a:rPr>
              <a:t>Để </a:t>
            </a:r>
            <a:r>
              <a:rPr lang="vi-VN" sz="1900">
                <a:latin typeface="Times New Roman" panose="02020603050405020304" pitchFamily="18" charset="0"/>
                <a:cs typeface="Times New Roman" panose="02020603050405020304" pitchFamily="18" charset="0"/>
              </a:rPr>
              <a:t>đọc hết tất cả file ta dùng hàm </a:t>
            </a:r>
            <a:r>
              <a:rPr lang="vi-VN" sz="1900" b="1">
                <a:latin typeface="Times New Roman" panose="02020603050405020304" pitchFamily="18" charset="0"/>
                <a:cs typeface="Times New Roman" panose="02020603050405020304" pitchFamily="18" charset="0"/>
              </a:rPr>
              <a:t>fread($fp, $size)</a:t>
            </a:r>
            <a:r>
              <a:rPr lang="vi-VN" sz="1900">
                <a:latin typeface="Times New Roman" panose="02020603050405020304" pitchFamily="18" charset="0"/>
                <a:cs typeface="Times New Roman" panose="02020603050405020304" pitchFamily="18" charset="0"/>
              </a:rPr>
              <a:t>, trong đó $fp là đối tượng lúc mở file còn $size là kích cỡ của file cần đọc. Để lấy kích cỡ của file cần đọc ta dùng hàm </a:t>
            </a:r>
            <a:r>
              <a:rPr lang="vi-VN" sz="1900" b="1">
                <a:latin typeface="Times New Roman" panose="02020603050405020304" pitchFamily="18" charset="0"/>
                <a:cs typeface="Times New Roman" panose="02020603050405020304" pitchFamily="18" charset="0"/>
              </a:rPr>
              <a:t>filesize($path)</a:t>
            </a:r>
            <a:r>
              <a:rPr lang="vi-VN" sz="1900">
                <a:latin typeface="Times New Roman" panose="02020603050405020304" pitchFamily="18" charset="0"/>
                <a:cs typeface="Times New Roman" panose="02020603050405020304" pitchFamily="18" charset="0"/>
              </a:rPr>
              <a:t>.</a:t>
            </a:r>
          </a:p>
          <a:p>
            <a:endParaRPr lang="en-US" sz="1900" b="1">
              <a:latin typeface="Times New Roman" panose="02020603050405020304" pitchFamily="18" charset="0"/>
              <a:cs typeface="Times New Roman" panose="02020603050405020304" pitchFamily="18" charset="0"/>
            </a:endParaRPr>
          </a:p>
          <a:p>
            <a:pPr marL="640080" lvl="2" indent="0">
              <a:buNone/>
            </a:pPr>
            <a:r>
              <a:rPr lang="en-US" sz="1900" err="1" smtClean="0">
                <a:latin typeface="Times New Roman" panose="02020603050405020304" pitchFamily="18" charset="0"/>
                <a:cs typeface="Times New Roman" panose="02020603050405020304" pitchFamily="18" charset="0"/>
              </a:rPr>
              <a:t>Ví</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dụ</a:t>
            </a:r>
            <a:r>
              <a:rPr lang="en-US" sz="1900" smtClean="0">
                <a:latin typeface="Times New Roman" panose="02020603050405020304" pitchFamily="18" charset="0"/>
                <a:cs typeface="Times New Roman" panose="02020603050405020304" pitchFamily="18" charset="0"/>
              </a:rPr>
              <a:t> : </a:t>
            </a:r>
            <a:r>
              <a:rPr lang="en-US" sz="1900" err="1" smtClean="0">
                <a:latin typeface="Times New Roman" panose="02020603050405020304" pitchFamily="18" charset="0"/>
                <a:cs typeface="Times New Roman" panose="02020603050405020304" pitchFamily="18" charset="0"/>
              </a:rPr>
              <a:t>đọc</a:t>
            </a:r>
            <a:r>
              <a:rPr lang="en-US" sz="1900" smtClean="0">
                <a:latin typeface="Times New Roman" panose="02020603050405020304" pitchFamily="18" charset="0"/>
                <a:cs typeface="Times New Roman" panose="02020603050405020304" pitchFamily="18" charset="0"/>
              </a:rPr>
              <a:t> </a:t>
            </a:r>
            <a:r>
              <a:rPr lang="en-US" sz="1900" err="1" smtClean="0">
                <a:latin typeface="Times New Roman" panose="02020603050405020304" pitchFamily="18" charset="0"/>
                <a:cs typeface="Times New Roman" panose="02020603050405020304" pitchFamily="18" charset="0"/>
              </a:rPr>
              <a:t>hết</a:t>
            </a:r>
            <a:r>
              <a:rPr lang="en-US" sz="1900" smtClean="0">
                <a:latin typeface="Times New Roman" panose="02020603050405020304" pitchFamily="18" charset="0"/>
                <a:cs typeface="Times New Roman" panose="02020603050405020304" pitchFamily="18" charset="0"/>
              </a:rPr>
              <a:t> file </a:t>
            </a:r>
          </a:p>
          <a:p>
            <a:pPr marL="640080" lvl="2" indent="0" fontAlgn="base">
              <a:buNone/>
            </a:pPr>
            <a:r>
              <a:rPr lang="en-US" sz="1900">
                <a:latin typeface="Times New Roman" panose="02020603050405020304" pitchFamily="18" charset="0"/>
                <a:cs typeface="Times New Roman" panose="02020603050405020304" pitchFamily="18" charset="0"/>
              </a:rPr>
              <a:t>$</a:t>
            </a:r>
            <a:r>
              <a:rPr lang="en-US" sz="1900" err="1">
                <a:latin typeface="Times New Roman" panose="02020603050405020304" pitchFamily="18" charset="0"/>
                <a:cs typeface="Times New Roman" panose="02020603050405020304" pitchFamily="18" charset="0"/>
              </a:rPr>
              <a:t>fp</a:t>
            </a:r>
            <a:r>
              <a:rPr lang="en-US" sz="1900">
                <a:latin typeface="Times New Roman" panose="02020603050405020304" pitchFamily="18" charset="0"/>
                <a:cs typeface="Times New Roman" panose="02020603050405020304" pitchFamily="18" charset="0"/>
              </a:rPr>
              <a:t> = @</a:t>
            </a:r>
            <a:r>
              <a:rPr lang="en-US" sz="1900" err="1">
                <a:latin typeface="Times New Roman" panose="02020603050405020304" pitchFamily="18" charset="0"/>
                <a:cs typeface="Times New Roman" panose="02020603050405020304" pitchFamily="18" charset="0"/>
              </a:rPr>
              <a:t>fopen</a:t>
            </a:r>
            <a:r>
              <a:rPr lang="en-US" sz="1900">
                <a:latin typeface="Times New Roman" panose="02020603050405020304" pitchFamily="18" charset="0"/>
                <a:cs typeface="Times New Roman" panose="02020603050405020304" pitchFamily="18" charset="0"/>
              </a:rPr>
              <a:t>('demo.txt', "r");</a:t>
            </a:r>
          </a:p>
          <a:p>
            <a:pPr marL="640080" lvl="2" indent="0" fontAlgn="base">
              <a:buNone/>
            </a:pPr>
            <a:r>
              <a:rPr lang="en-US" sz="1900">
                <a:latin typeface="Times New Roman" panose="02020603050405020304" pitchFamily="18" charset="0"/>
                <a:cs typeface="Times New Roman" panose="02020603050405020304" pitchFamily="18" charset="0"/>
              </a:rPr>
              <a:t>  </a:t>
            </a:r>
          </a:p>
          <a:p>
            <a:pPr marL="640080" lvl="2" indent="0" fontAlgn="base">
              <a:buNone/>
            </a:pP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Kiểm</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tra</a:t>
            </a:r>
            <a:r>
              <a:rPr lang="en-US" sz="1900">
                <a:latin typeface="Times New Roman" panose="02020603050405020304" pitchFamily="18" charset="0"/>
                <a:cs typeface="Times New Roman" panose="02020603050405020304" pitchFamily="18" charset="0"/>
              </a:rPr>
              <a:t> file </a:t>
            </a:r>
            <a:r>
              <a:rPr lang="en-US" sz="1900" err="1">
                <a:latin typeface="Times New Roman" panose="02020603050405020304" pitchFamily="18" charset="0"/>
                <a:cs typeface="Times New Roman" panose="02020603050405020304" pitchFamily="18" charset="0"/>
              </a:rPr>
              <a:t>mở</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thành</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công</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không</a:t>
            </a:r>
            <a:endParaRPr lang="en-US" sz="1900">
              <a:latin typeface="Times New Roman" panose="02020603050405020304" pitchFamily="18" charset="0"/>
              <a:cs typeface="Times New Roman" panose="02020603050405020304" pitchFamily="18" charset="0"/>
            </a:endParaRPr>
          </a:p>
          <a:p>
            <a:pPr marL="640080" lvl="2" indent="0" fontAlgn="base">
              <a:buNone/>
            </a:pPr>
            <a:r>
              <a:rPr lang="en-US" sz="1900">
                <a:latin typeface="Times New Roman" panose="02020603050405020304" pitchFamily="18" charset="0"/>
                <a:cs typeface="Times New Roman" panose="02020603050405020304" pitchFamily="18" charset="0"/>
              </a:rPr>
              <a:t>if (!$</a:t>
            </a:r>
            <a:r>
              <a:rPr lang="en-US" sz="1900" err="1">
                <a:latin typeface="Times New Roman" panose="02020603050405020304" pitchFamily="18" charset="0"/>
                <a:cs typeface="Times New Roman" panose="02020603050405020304" pitchFamily="18" charset="0"/>
              </a:rPr>
              <a:t>fp</a:t>
            </a:r>
            <a:r>
              <a:rPr lang="en-US" sz="1900">
                <a:latin typeface="Times New Roman" panose="02020603050405020304" pitchFamily="18" charset="0"/>
                <a:cs typeface="Times New Roman" panose="02020603050405020304" pitchFamily="18" charset="0"/>
              </a:rPr>
              <a:t>) {</a:t>
            </a:r>
          </a:p>
          <a:p>
            <a:pPr marL="640080" lvl="2" indent="0" fontAlgn="base">
              <a:buNone/>
            </a:pPr>
            <a:r>
              <a:rPr lang="en-US" sz="1900">
                <a:latin typeface="Times New Roman" panose="02020603050405020304" pitchFamily="18" charset="0"/>
                <a:cs typeface="Times New Roman" panose="02020603050405020304" pitchFamily="18" charset="0"/>
              </a:rPr>
              <a:t>    echo '</a:t>
            </a:r>
            <a:r>
              <a:rPr lang="en-US" sz="1900" err="1">
                <a:latin typeface="Times New Roman" panose="02020603050405020304" pitchFamily="18" charset="0"/>
                <a:cs typeface="Times New Roman" panose="02020603050405020304" pitchFamily="18" charset="0"/>
              </a:rPr>
              <a:t>Mở</a:t>
            </a:r>
            <a:r>
              <a:rPr lang="en-US" sz="1900">
                <a:latin typeface="Times New Roman" panose="02020603050405020304" pitchFamily="18" charset="0"/>
                <a:cs typeface="Times New Roman" panose="02020603050405020304" pitchFamily="18" charset="0"/>
              </a:rPr>
              <a:t> file </a:t>
            </a:r>
            <a:r>
              <a:rPr lang="en-US" sz="1900" err="1">
                <a:latin typeface="Times New Roman" panose="02020603050405020304" pitchFamily="18" charset="0"/>
                <a:cs typeface="Times New Roman" panose="02020603050405020304" pitchFamily="18" charset="0"/>
              </a:rPr>
              <a:t>không</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thành</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công</a:t>
            </a:r>
            <a:r>
              <a:rPr lang="en-US" sz="1900">
                <a:latin typeface="Times New Roman" panose="02020603050405020304" pitchFamily="18" charset="0"/>
                <a:cs typeface="Times New Roman" panose="02020603050405020304" pitchFamily="18" charset="0"/>
              </a:rPr>
              <a:t>';</a:t>
            </a:r>
          </a:p>
          <a:p>
            <a:pPr marL="640080" lvl="2" indent="0" fontAlgn="base">
              <a:buNone/>
            </a:pPr>
            <a:r>
              <a:rPr lang="en-US" sz="1900">
                <a:latin typeface="Times New Roman" panose="02020603050405020304" pitchFamily="18" charset="0"/>
                <a:cs typeface="Times New Roman" panose="02020603050405020304" pitchFamily="18" charset="0"/>
              </a:rPr>
              <a:t>}</a:t>
            </a:r>
          </a:p>
          <a:p>
            <a:pPr marL="640080" lvl="2" indent="0" fontAlgn="base">
              <a:buNone/>
            </a:pPr>
            <a:r>
              <a:rPr lang="en-US" sz="1900">
                <a:latin typeface="Times New Roman" panose="02020603050405020304" pitchFamily="18" charset="0"/>
                <a:cs typeface="Times New Roman" panose="02020603050405020304" pitchFamily="18" charset="0"/>
              </a:rPr>
              <a:t>else</a:t>
            </a:r>
          </a:p>
          <a:p>
            <a:pPr marL="640080" lvl="2" indent="0" fontAlgn="base">
              <a:buNone/>
            </a:pPr>
            <a:r>
              <a:rPr lang="en-US" sz="1900">
                <a:latin typeface="Times New Roman" panose="02020603050405020304" pitchFamily="18" charset="0"/>
                <a:cs typeface="Times New Roman" panose="02020603050405020304" pitchFamily="18" charset="0"/>
              </a:rPr>
              <a:t>{</a:t>
            </a:r>
          </a:p>
          <a:p>
            <a:pPr marL="640080" lvl="2" indent="0" fontAlgn="base">
              <a:buNone/>
            </a:pPr>
            <a:r>
              <a:rPr lang="en-US" sz="1900">
                <a:latin typeface="Times New Roman" panose="02020603050405020304" pitchFamily="18" charset="0"/>
                <a:cs typeface="Times New Roman" panose="02020603050405020304" pitchFamily="18" charset="0"/>
              </a:rPr>
              <a:t>    // </a:t>
            </a:r>
            <a:r>
              <a:rPr lang="en-US" sz="1900" err="1">
                <a:latin typeface="Times New Roman" panose="02020603050405020304" pitchFamily="18" charset="0"/>
                <a:cs typeface="Times New Roman" panose="02020603050405020304" pitchFamily="18" charset="0"/>
              </a:rPr>
              <a:t>Đọc</a:t>
            </a:r>
            <a:r>
              <a:rPr lang="en-US" sz="1900">
                <a:latin typeface="Times New Roman" panose="02020603050405020304" pitchFamily="18" charset="0"/>
                <a:cs typeface="Times New Roman" panose="02020603050405020304" pitchFamily="18" charset="0"/>
              </a:rPr>
              <a:t> file </a:t>
            </a:r>
            <a:r>
              <a:rPr lang="en-US" sz="1900" err="1">
                <a:latin typeface="Times New Roman" panose="02020603050405020304" pitchFamily="18" charset="0"/>
                <a:cs typeface="Times New Roman" panose="02020603050405020304" pitchFamily="18" charset="0"/>
              </a:rPr>
              <a:t>và</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trả</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về</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nội</a:t>
            </a:r>
            <a:r>
              <a:rPr lang="en-US" sz="1900">
                <a:latin typeface="Times New Roman" panose="02020603050405020304" pitchFamily="18" charset="0"/>
                <a:cs typeface="Times New Roman" panose="02020603050405020304" pitchFamily="18" charset="0"/>
              </a:rPr>
              <a:t> dung</a:t>
            </a:r>
          </a:p>
          <a:p>
            <a:pPr marL="640080" lvl="2" indent="0" fontAlgn="base">
              <a:buNone/>
            </a:pPr>
            <a:r>
              <a:rPr lang="en-US" sz="1900">
                <a:latin typeface="Times New Roman" panose="02020603050405020304" pitchFamily="18" charset="0"/>
                <a:cs typeface="Times New Roman" panose="02020603050405020304" pitchFamily="18" charset="0"/>
              </a:rPr>
              <a:t>    $data = </a:t>
            </a:r>
            <a:r>
              <a:rPr lang="en-US" sz="1900" err="1">
                <a:latin typeface="Times New Roman" panose="02020603050405020304" pitchFamily="18" charset="0"/>
                <a:cs typeface="Times New Roman" panose="02020603050405020304" pitchFamily="18" charset="0"/>
              </a:rPr>
              <a:t>fread</a:t>
            </a:r>
            <a:r>
              <a:rPr lang="en-US" sz="1900">
                <a:latin typeface="Times New Roman" panose="02020603050405020304" pitchFamily="18" charset="0"/>
                <a:cs typeface="Times New Roman" panose="02020603050405020304" pitchFamily="18" charset="0"/>
              </a:rPr>
              <a:t>($</a:t>
            </a:r>
            <a:r>
              <a:rPr lang="en-US" sz="1900" err="1">
                <a:latin typeface="Times New Roman" panose="02020603050405020304" pitchFamily="18" charset="0"/>
                <a:cs typeface="Times New Roman" panose="02020603050405020304" pitchFamily="18" charset="0"/>
              </a:rPr>
              <a:t>fp</a:t>
            </a:r>
            <a:r>
              <a:rPr lang="en-US" sz="1900">
                <a:latin typeface="Times New Roman" panose="02020603050405020304" pitchFamily="18" charset="0"/>
                <a:cs typeface="Times New Roman" panose="02020603050405020304" pitchFamily="18" charset="0"/>
              </a:rPr>
              <a:t>, </a:t>
            </a:r>
            <a:r>
              <a:rPr lang="en-US" sz="1900" err="1">
                <a:latin typeface="Times New Roman" panose="02020603050405020304" pitchFamily="18" charset="0"/>
                <a:cs typeface="Times New Roman" panose="02020603050405020304" pitchFamily="18" charset="0"/>
              </a:rPr>
              <a:t>filesize</a:t>
            </a:r>
            <a:r>
              <a:rPr lang="en-US" sz="1900">
                <a:latin typeface="Times New Roman" panose="02020603050405020304" pitchFamily="18" charset="0"/>
                <a:cs typeface="Times New Roman" panose="02020603050405020304" pitchFamily="18" charset="0"/>
              </a:rPr>
              <a:t>('demo.txt'));</a:t>
            </a:r>
          </a:p>
          <a:p>
            <a:pPr marL="640080" lvl="2" indent="0" fontAlgn="base">
              <a:buNone/>
            </a:pPr>
            <a:r>
              <a:rPr lang="en-US" sz="1900">
                <a:latin typeface="Times New Roman" panose="02020603050405020304" pitchFamily="18" charset="0"/>
                <a:cs typeface="Times New Roman" panose="02020603050405020304" pitchFamily="18" charset="0"/>
              </a:rPr>
              <a:t>    echo $data;</a:t>
            </a:r>
          </a:p>
          <a:p>
            <a:pPr marL="640080" lvl="2" indent="0" fontAlgn="base">
              <a:buNone/>
            </a:pPr>
            <a:r>
              <a:rPr lang="en-US" sz="1900">
                <a:latin typeface="Times New Roman" panose="02020603050405020304" pitchFamily="18" charset="0"/>
                <a:cs typeface="Times New Roman" panose="02020603050405020304" pitchFamily="18" charset="0"/>
              </a:rPr>
              <a:t>}</a:t>
            </a:r>
          </a:p>
          <a:p>
            <a:endParaRPr lang="en-US"/>
          </a:p>
        </p:txBody>
      </p:sp>
    </p:spTree>
    <p:extLst>
      <p:ext uri="{BB962C8B-B14F-4D97-AF65-F5344CB8AC3E}">
        <p14:creationId xmlns:p14="http://schemas.microsoft.com/office/powerpoint/2010/main" val="24311560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371600"/>
            <a:ext cx="8229600" cy="4953000"/>
          </a:xfrm>
        </p:spPr>
        <p:txBody>
          <a:bodyPr>
            <a:normAutofit/>
          </a:bodyPr>
          <a:lstStyle/>
          <a:p>
            <a:r>
              <a:rPr lang="en-US" smtClean="0">
                <a:latin typeface="Times New Roman" panose="02020603050405020304" pitchFamily="18" charset="0"/>
                <a:cs typeface="Times New Roman" panose="02020603050405020304" pitchFamily="18" charset="0"/>
              </a:rPr>
              <a:t>3/</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Ghi</a:t>
            </a:r>
            <a:r>
              <a:rPr lang="en-US" b="1">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file</a:t>
            </a:r>
          </a:p>
          <a:p>
            <a:r>
              <a:rPr lang="vi-VN" sz="1600">
                <a:latin typeface="Times New Roman" panose="02020603050405020304" pitchFamily="18" charset="0"/>
                <a:cs typeface="Times New Roman" panose="02020603050405020304" pitchFamily="18" charset="0"/>
              </a:rPr>
              <a:t>Để ghi nội dung vào file ta dùng hàm fwrite($fp, $content) trong đó $fp là đối tượng trả về lúc mở file, còn $content là nội dung muốn ghi vào.</a:t>
            </a:r>
          </a:p>
          <a:p>
            <a:r>
              <a:rPr lang="vi-VN" sz="1600">
                <a:latin typeface="Times New Roman" panose="02020603050405020304" pitchFamily="18" charset="0"/>
                <a:cs typeface="Times New Roman" panose="02020603050405020304" pitchFamily="18" charset="0"/>
              </a:rPr>
              <a:t>Việc ghi file phụ thuộc vào lúc bạn mở file như thế nào. Ví dụ lúc bạn mở file ghi đè thì lúc ghi file nó sẽ ghi đè, lúc bạn mở file ghi kiểu append thì lúc ghi file nó sẽ thêm xuống cuối file, nếu bạn mở file chỉ cho đọc thì bạn không thể ghi file được.</a:t>
            </a:r>
          </a:p>
          <a:p>
            <a:pPr marL="978408" lvl="3" indent="0" fontAlgn="base">
              <a:buNone/>
            </a:pPr>
            <a:r>
              <a:rPr lang="en-US" sz="1600">
                <a:latin typeface="Times New Roman" panose="02020603050405020304" pitchFamily="18" charset="0"/>
                <a:cs typeface="Times New Roman" panose="02020603050405020304" pitchFamily="18" charset="0"/>
              </a:rPr>
              <a:t>$</a:t>
            </a:r>
            <a:r>
              <a:rPr lang="en-US" sz="1600" err="1">
                <a:latin typeface="Times New Roman" panose="02020603050405020304" pitchFamily="18" charset="0"/>
                <a:cs typeface="Times New Roman" panose="02020603050405020304" pitchFamily="18" charset="0"/>
              </a:rPr>
              <a:t>fp</a:t>
            </a:r>
            <a:r>
              <a:rPr lang="en-US" sz="1600">
                <a:latin typeface="Times New Roman" panose="02020603050405020304" pitchFamily="18" charset="0"/>
                <a:cs typeface="Times New Roman" panose="02020603050405020304" pitchFamily="18" charset="0"/>
              </a:rPr>
              <a:t> = @</a:t>
            </a:r>
            <a:r>
              <a:rPr lang="en-US" sz="1600" err="1">
                <a:latin typeface="Times New Roman" panose="02020603050405020304" pitchFamily="18" charset="0"/>
                <a:cs typeface="Times New Roman" panose="02020603050405020304" pitchFamily="18" charset="0"/>
              </a:rPr>
              <a:t>fopen</a:t>
            </a:r>
            <a:r>
              <a:rPr lang="en-US" sz="1600">
                <a:latin typeface="Times New Roman" panose="02020603050405020304" pitchFamily="18" charset="0"/>
                <a:cs typeface="Times New Roman" panose="02020603050405020304" pitchFamily="18" charset="0"/>
              </a:rPr>
              <a:t>('demo.txt', "w</a:t>
            </a:r>
            <a:r>
              <a:rPr lang="en-US" sz="1600" smtClean="0">
                <a:latin typeface="Times New Roman" panose="02020603050405020304" pitchFamily="18" charset="0"/>
                <a:cs typeface="Times New Roman" panose="02020603050405020304" pitchFamily="18" charset="0"/>
              </a:rPr>
              <a:t>"); // </a:t>
            </a:r>
            <a:r>
              <a:rPr lang="en-US" sz="1600" err="1" smtClean="0">
                <a:latin typeface="Times New Roman" panose="02020603050405020304" pitchFamily="18" charset="0"/>
                <a:cs typeface="Times New Roman" panose="02020603050405020304" pitchFamily="18" charset="0"/>
              </a:rPr>
              <a:t>được</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phép</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ghi</a:t>
            </a:r>
            <a:endParaRPr lang="en-US" sz="1600" smtClean="0">
              <a:latin typeface="Times New Roman" panose="02020603050405020304" pitchFamily="18" charset="0"/>
              <a:cs typeface="Times New Roman" panose="02020603050405020304" pitchFamily="18" charset="0"/>
            </a:endParaRPr>
          </a:p>
          <a:p>
            <a:pPr marL="978408" lvl="3" indent="0" fontAlgn="base">
              <a:buNone/>
            </a:pPr>
            <a:r>
              <a:rPr lang="en-US" sz="1600" smtClean="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Kiểm</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tra</a:t>
            </a:r>
            <a:r>
              <a:rPr lang="en-US" sz="1600">
                <a:latin typeface="Times New Roman" panose="02020603050405020304" pitchFamily="18" charset="0"/>
                <a:cs typeface="Times New Roman" panose="02020603050405020304" pitchFamily="18" charset="0"/>
              </a:rPr>
              <a:t> file </a:t>
            </a:r>
            <a:r>
              <a:rPr lang="en-US" sz="1600" err="1">
                <a:latin typeface="Times New Roman" panose="02020603050405020304" pitchFamily="18" charset="0"/>
                <a:cs typeface="Times New Roman" panose="02020603050405020304" pitchFamily="18" charset="0"/>
              </a:rPr>
              <a:t>mở</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thành</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công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không</a:t>
            </a:r>
            <a:endParaRPr lang="en-US" sz="1600">
              <a:latin typeface="Times New Roman" panose="02020603050405020304" pitchFamily="18" charset="0"/>
              <a:cs typeface="Times New Roman" panose="02020603050405020304" pitchFamily="18" charset="0"/>
            </a:endParaRPr>
          </a:p>
          <a:p>
            <a:pPr marL="978408" lvl="3" indent="0" fontAlgn="base">
              <a:buNone/>
            </a:pPr>
            <a:r>
              <a:rPr lang="en-US" sz="1600">
                <a:latin typeface="Times New Roman" panose="02020603050405020304" pitchFamily="18" charset="0"/>
                <a:cs typeface="Times New Roman" panose="02020603050405020304" pitchFamily="18" charset="0"/>
              </a:rPr>
              <a:t>if (!$</a:t>
            </a:r>
            <a:r>
              <a:rPr lang="en-US" sz="1600" err="1">
                <a:latin typeface="Times New Roman" panose="02020603050405020304" pitchFamily="18" charset="0"/>
                <a:cs typeface="Times New Roman" panose="02020603050405020304" pitchFamily="18" charset="0"/>
              </a:rPr>
              <a:t>fp</a:t>
            </a:r>
            <a:r>
              <a:rPr lang="en-US" sz="1600">
                <a:latin typeface="Times New Roman" panose="02020603050405020304" pitchFamily="18" charset="0"/>
                <a:cs typeface="Times New Roman" panose="02020603050405020304" pitchFamily="18" charset="0"/>
              </a:rPr>
              <a:t>) {</a:t>
            </a:r>
          </a:p>
          <a:p>
            <a:pPr marL="978408" lvl="3" indent="0" fontAlgn="base">
              <a:buNone/>
            </a:pPr>
            <a:r>
              <a:rPr lang="en-US" sz="1600">
                <a:latin typeface="Times New Roman" panose="02020603050405020304" pitchFamily="18" charset="0"/>
                <a:cs typeface="Times New Roman" panose="02020603050405020304" pitchFamily="18" charset="0"/>
              </a:rPr>
              <a:t>    echo '</a:t>
            </a:r>
            <a:r>
              <a:rPr lang="en-US" sz="1600" err="1">
                <a:latin typeface="Times New Roman" panose="02020603050405020304" pitchFamily="18" charset="0"/>
                <a:cs typeface="Times New Roman" panose="02020603050405020304" pitchFamily="18" charset="0"/>
              </a:rPr>
              <a:t>Mở</a:t>
            </a:r>
            <a:r>
              <a:rPr lang="en-US" sz="1600">
                <a:latin typeface="Times New Roman" panose="02020603050405020304" pitchFamily="18" charset="0"/>
                <a:cs typeface="Times New Roman" panose="02020603050405020304" pitchFamily="18" charset="0"/>
              </a:rPr>
              <a:t> file </a:t>
            </a:r>
            <a:r>
              <a:rPr lang="en-US" sz="1600" err="1">
                <a:latin typeface="Times New Roman" panose="02020603050405020304" pitchFamily="18" charset="0"/>
                <a:cs typeface="Times New Roman" panose="02020603050405020304" pitchFamily="18" charset="0"/>
              </a:rPr>
              <a:t>không</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thành</a:t>
            </a: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công</a:t>
            </a:r>
            <a:r>
              <a:rPr lang="en-US" sz="1600">
                <a:latin typeface="Times New Roman" panose="02020603050405020304" pitchFamily="18" charset="0"/>
                <a:cs typeface="Times New Roman" panose="02020603050405020304" pitchFamily="18" charset="0"/>
              </a:rPr>
              <a:t>';</a:t>
            </a:r>
          </a:p>
          <a:p>
            <a:pPr marL="978408" lvl="3" indent="0" fontAlgn="base">
              <a:buNone/>
            </a:pPr>
            <a:r>
              <a:rPr lang="en-US" sz="1600">
                <a:latin typeface="Times New Roman" panose="02020603050405020304" pitchFamily="18" charset="0"/>
                <a:cs typeface="Times New Roman" panose="02020603050405020304" pitchFamily="18" charset="0"/>
              </a:rPr>
              <a:t>}</a:t>
            </a:r>
          </a:p>
          <a:p>
            <a:pPr marL="978408" lvl="3" indent="0" fontAlgn="base">
              <a:buNone/>
            </a:pPr>
            <a:r>
              <a:rPr lang="en-US" sz="1600" smtClean="0">
                <a:latin typeface="Times New Roman" panose="02020603050405020304" pitchFamily="18" charset="0"/>
                <a:cs typeface="Times New Roman" panose="02020603050405020304" pitchFamily="18" charset="0"/>
              </a:rPr>
              <a:t>else{</a:t>
            </a:r>
            <a:endParaRPr lang="en-US" sz="1600">
              <a:latin typeface="Times New Roman" panose="02020603050405020304" pitchFamily="18" charset="0"/>
              <a:cs typeface="Times New Roman" panose="02020603050405020304" pitchFamily="18" charset="0"/>
            </a:endParaRPr>
          </a:p>
          <a:p>
            <a:pPr marL="978408" lvl="3" indent="0" fontAlgn="base">
              <a:buNone/>
            </a:pPr>
            <a:r>
              <a:rPr lang="en-US" sz="1600">
                <a:latin typeface="Times New Roman" panose="02020603050405020304" pitchFamily="18" charset="0"/>
                <a:cs typeface="Times New Roman" panose="02020603050405020304" pitchFamily="18" charset="0"/>
              </a:rPr>
              <a:t>    $data = </a:t>
            </a:r>
            <a:r>
              <a:rPr lang="en-US" sz="1600" smtClean="0">
                <a:latin typeface="Times New Roman" panose="02020603050405020304" pitchFamily="18" charset="0"/>
                <a:cs typeface="Times New Roman" panose="02020603050405020304" pitchFamily="18" charset="0"/>
              </a:rPr>
              <a:t>‘hello T3H';</a:t>
            </a:r>
            <a:endParaRPr lang="en-US" sz="1600">
              <a:latin typeface="Times New Roman" panose="02020603050405020304" pitchFamily="18" charset="0"/>
              <a:cs typeface="Times New Roman" panose="02020603050405020304" pitchFamily="18" charset="0"/>
            </a:endParaRPr>
          </a:p>
          <a:p>
            <a:pPr marL="978408" lvl="3" indent="0" fontAlgn="base">
              <a:buNone/>
            </a:pPr>
            <a:r>
              <a:rPr lang="en-US" sz="160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fwrite</a:t>
            </a:r>
            <a:r>
              <a:rPr lang="en-US" sz="1600">
                <a:latin typeface="Times New Roman" panose="02020603050405020304" pitchFamily="18" charset="0"/>
                <a:cs typeface="Times New Roman" panose="02020603050405020304" pitchFamily="18" charset="0"/>
              </a:rPr>
              <a:t>($</a:t>
            </a:r>
            <a:r>
              <a:rPr lang="en-US" sz="1600" err="1">
                <a:latin typeface="Times New Roman" panose="02020603050405020304" pitchFamily="18" charset="0"/>
                <a:cs typeface="Times New Roman" panose="02020603050405020304" pitchFamily="18" charset="0"/>
              </a:rPr>
              <a:t>fp</a:t>
            </a:r>
            <a:r>
              <a:rPr lang="en-US" sz="1600">
                <a:latin typeface="Times New Roman" panose="02020603050405020304" pitchFamily="18" charset="0"/>
                <a:cs typeface="Times New Roman" panose="02020603050405020304" pitchFamily="18" charset="0"/>
              </a:rPr>
              <a:t>, $data);</a:t>
            </a:r>
          </a:p>
          <a:p>
            <a:pPr marL="978408" lvl="3" indent="0" fontAlgn="base">
              <a:buNone/>
            </a:pPr>
            <a:r>
              <a:rPr lang="en-US" sz="1600">
                <a:latin typeface="Times New Roman" panose="02020603050405020304" pitchFamily="18" charset="0"/>
                <a:cs typeface="Times New Roman" panose="02020603050405020304" pitchFamily="18" charset="0"/>
              </a:rPr>
              <a:t>}</a:t>
            </a:r>
          </a:p>
          <a:p>
            <a:endParaRPr lang="en-US" b="1">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3759872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r>
              <a:rPr lang="en-US" smtClean="0">
                <a:latin typeface="Times New Roman" panose="02020603050405020304" pitchFamily="18" charset="0"/>
                <a:cs typeface="Times New Roman" panose="02020603050405020304" pitchFamily="18" charset="0"/>
              </a:rPr>
              <a:t>4/ </a:t>
            </a:r>
            <a:r>
              <a:rPr lang="en-US" b="1" err="1">
                <a:latin typeface="Times New Roman" panose="02020603050405020304" pitchFamily="18" charset="0"/>
                <a:cs typeface="Times New Roman" panose="02020603050405020304" pitchFamily="18" charset="0"/>
              </a:rPr>
              <a:t>Đóng</a:t>
            </a:r>
            <a:r>
              <a:rPr lang="en-US" b="1">
                <a:latin typeface="Times New Roman" panose="02020603050405020304" pitchFamily="18" charset="0"/>
                <a:cs typeface="Times New Roman" panose="02020603050405020304" pitchFamily="18" charset="0"/>
              </a:rPr>
              <a:t> </a:t>
            </a:r>
            <a:r>
              <a:rPr lang="en-US" b="1" smtClean="0">
                <a:latin typeface="Times New Roman" panose="02020603050405020304" pitchFamily="18" charset="0"/>
                <a:cs typeface="Times New Roman" panose="02020603050405020304" pitchFamily="18" charset="0"/>
              </a:rPr>
              <a:t>File</a:t>
            </a:r>
          </a:p>
          <a:p>
            <a:r>
              <a:rPr lang="vi-VN" sz="2000">
                <a:latin typeface="Times New Roman" panose="02020603050405020304" pitchFamily="18" charset="0"/>
                <a:cs typeface="Times New Roman" panose="02020603050405020304" pitchFamily="18" charset="0"/>
              </a:rPr>
              <a:t>Việc mở file để sử dụng mà không đóng file rất nguy hiểm, vì thế sau khi sử dụng xong </a:t>
            </a:r>
            <a:r>
              <a:rPr lang="en-US" sz="2000" err="1" smtClean="0">
                <a:latin typeface="Times New Roman" panose="02020603050405020304" pitchFamily="18" charset="0"/>
                <a:cs typeface="Times New Roman" panose="02020603050405020304" pitchFamily="18" charset="0"/>
              </a:rPr>
              <a:t>chúng</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ta </a:t>
            </a:r>
            <a:r>
              <a:rPr lang="vi-VN" sz="2000" smtClean="0">
                <a:latin typeface="Times New Roman" panose="02020603050405020304" pitchFamily="18" charset="0"/>
                <a:cs typeface="Times New Roman" panose="02020603050405020304" pitchFamily="18" charset="0"/>
              </a:rPr>
              <a:t>nên </a:t>
            </a:r>
            <a:r>
              <a:rPr lang="vi-VN" sz="2000">
                <a:latin typeface="Times New Roman" panose="02020603050405020304" pitchFamily="18" charset="0"/>
                <a:cs typeface="Times New Roman" panose="02020603050405020304" pitchFamily="18" charset="0"/>
              </a:rPr>
              <a:t>đóng file để an </a:t>
            </a:r>
            <a:r>
              <a:rPr lang="vi-VN" sz="2000" smtClean="0">
                <a:latin typeface="Times New Roman" panose="02020603050405020304" pitchFamily="18" charset="0"/>
                <a:cs typeface="Times New Roman" panose="02020603050405020304" pitchFamily="18" charset="0"/>
              </a:rPr>
              <a:t>t</a:t>
            </a:r>
            <a:r>
              <a:rPr lang="en-US" sz="2000" err="1" smtClean="0">
                <a:latin typeface="Times New Roman" panose="02020603050405020304" pitchFamily="18" charset="0"/>
                <a:cs typeface="Times New Roman" panose="02020603050405020304" pitchFamily="18" charset="0"/>
              </a:rPr>
              <a:t>oàn</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hơn. Để đóng file ta dùng hàm </a:t>
            </a:r>
            <a:r>
              <a:rPr lang="vi-VN" sz="2000" b="1">
                <a:latin typeface="Times New Roman" panose="02020603050405020304" pitchFamily="18" charset="0"/>
                <a:cs typeface="Times New Roman" panose="02020603050405020304" pitchFamily="18" charset="0"/>
              </a:rPr>
              <a:t>fclose($fp)</a:t>
            </a:r>
            <a:r>
              <a:rPr lang="vi-VN" sz="2000">
                <a:latin typeface="Times New Roman" panose="02020603050405020304" pitchFamily="18" charset="0"/>
                <a:cs typeface="Times New Roman" panose="02020603050405020304" pitchFamily="18" charset="0"/>
              </a:rPr>
              <a:t> trong đó $fp là đối tượng trả về lúc bạn mở file</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endParaRPr lang="en-US" sz="2000" b="1">
              <a:latin typeface="Times New Roman" panose="02020603050405020304" pitchFamily="18" charset="0"/>
              <a:cs typeface="Times New Roman" panose="02020603050405020304" pitchFamily="18" charset="0"/>
            </a:endParaRPr>
          </a:p>
          <a:p>
            <a:pPr marL="667512" lvl="2" indent="0" fontAlgn="base">
              <a:buNone/>
            </a:pPr>
            <a:r>
              <a:rPr lang="en-US"/>
              <a:t>$</a:t>
            </a:r>
            <a:r>
              <a:rPr lang="en-US" err="1"/>
              <a:t>fp</a:t>
            </a:r>
            <a:r>
              <a:rPr lang="en-US"/>
              <a:t> = @</a:t>
            </a:r>
            <a:r>
              <a:rPr lang="en-US" err="1"/>
              <a:t>fopen</a:t>
            </a:r>
            <a:r>
              <a:rPr lang="en-US"/>
              <a:t>('demo.txt', "w</a:t>
            </a:r>
            <a:r>
              <a:rPr lang="en-US" smtClean="0"/>
              <a:t>");</a:t>
            </a:r>
            <a:endParaRPr lang="en-US"/>
          </a:p>
          <a:p>
            <a:pPr marL="667512" lvl="2" indent="0" fontAlgn="base">
              <a:buNone/>
            </a:pPr>
            <a:r>
              <a:rPr lang="en-US"/>
              <a:t>// </a:t>
            </a:r>
            <a:r>
              <a:rPr lang="en-US" err="1"/>
              <a:t>Kiểm</a:t>
            </a:r>
            <a:r>
              <a:rPr lang="en-US"/>
              <a:t> </a:t>
            </a:r>
            <a:r>
              <a:rPr lang="en-US" err="1"/>
              <a:t>tra</a:t>
            </a:r>
            <a:r>
              <a:rPr lang="en-US"/>
              <a:t> file </a:t>
            </a:r>
            <a:r>
              <a:rPr lang="en-US" err="1"/>
              <a:t>mở</a:t>
            </a:r>
            <a:r>
              <a:rPr lang="en-US"/>
              <a:t> </a:t>
            </a:r>
            <a:r>
              <a:rPr lang="en-US" err="1"/>
              <a:t>thành</a:t>
            </a:r>
            <a:r>
              <a:rPr lang="en-US"/>
              <a:t> </a:t>
            </a:r>
            <a:r>
              <a:rPr lang="en-US" err="1"/>
              <a:t>công</a:t>
            </a:r>
            <a:r>
              <a:rPr lang="en-US"/>
              <a:t> </a:t>
            </a:r>
            <a:r>
              <a:rPr lang="en-US" err="1"/>
              <a:t>không</a:t>
            </a:r>
            <a:endParaRPr lang="en-US"/>
          </a:p>
          <a:p>
            <a:pPr marL="667512" lvl="2" indent="0" fontAlgn="base">
              <a:buNone/>
            </a:pPr>
            <a:r>
              <a:rPr lang="en-US"/>
              <a:t>if (!$</a:t>
            </a:r>
            <a:r>
              <a:rPr lang="en-US" err="1"/>
              <a:t>fp</a:t>
            </a:r>
            <a:r>
              <a:rPr lang="en-US"/>
              <a:t>) {</a:t>
            </a:r>
          </a:p>
          <a:p>
            <a:pPr marL="667512" lvl="2" indent="0" fontAlgn="base">
              <a:buNone/>
            </a:pPr>
            <a:r>
              <a:rPr lang="en-US"/>
              <a:t>    echo '</a:t>
            </a:r>
            <a:r>
              <a:rPr lang="en-US" err="1"/>
              <a:t>Mở</a:t>
            </a:r>
            <a:r>
              <a:rPr lang="en-US"/>
              <a:t> file </a:t>
            </a:r>
            <a:r>
              <a:rPr lang="en-US" err="1"/>
              <a:t>không</a:t>
            </a:r>
            <a:r>
              <a:rPr lang="en-US"/>
              <a:t> </a:t>
            </a:r>
            <a:r>
              <a:rPr lang="en-US" err="1"/>
              <a:t>thành</a:t>
            </a:r>
            <a:r>
              <a:rPr lang="en-US"/>
              <a:t> </a:t>
            </a:r>
            <a:r>
              <a:rPr lang="en-US" err="1"/>
              <a:t>công</a:t>
            </a:r>
            <a:r>
              <a:rPr lang="en-US"/>
              <a:t>';</a:t>
            </a:r>
          </a:p>
          <a:p>
            <a:pPr marL="667512" lvl="2" indent="0" fontAlgn="base">
              <a:buNone/>
            </a:pPr>
            <a:r>
              <a:rPr lang="en-US"/>
              <a:t>}</a:t>
            </a:r>
          </a:p>
          <a:p>
            <a:pPr marL="667512" lvl="2" indent="0" fontAlgn="base">
              <a:buNone/>
            </a:pPr>
            <a:r>
              <a:rPr lang="en-US"/>
              <a:t>else</a:t>
            </a:r>
          </a:p>
          <a:p>
            <a:pPr marL="667512" lvl="2" indent="0" fontAlgn="base">
              <a:buNone/>
            </a:pPr>
            <a:r>
              <a:rPr lang="en-US"/>
              <a:t>{</a:t>
            </a:r>
          </a:p>
          <a:p>
            <a:pPr marL="667512" lvl="2" indent="0" fontAlgn="base">
              <a:buNone/>
            </a:pPr>
            <a:r>
              <a:rPr lang="en-US"/>
              <a:t>    $data = 'freetuts.net file functions tutorial';</a:t>
            </a:r>
          </a:p>
          <a:p>
            <a:pPr marL="667512" lvl="2" indent="0" fontAlgn="base">
              <a:buNone/>
            </a:pPr>
            <a:r>
              <a:rPr lang="en-US"/>
              <a:t>    // </a:t>
            </a:r>
            <a:r>
              <a:rPr lang="en-US" err="1"/>
              <a:t>Ghi</a:t>
            </a:r>
            <a:r>
              <a:rPr lang="en-US"/>
              <a:t> file</a:t>
            </a:r>
          </a:p>
          <a:p>
            <a:pPr marL="667512" lvl="2" indent="0" fontAlgn="base">
              <a:buNone/>
            </a:pPr>
            <a:r>
              <a:rPr lang="en-US"/>
              <a:t>    </a:t>
            </a:r>
            <a:r>
              <a:rPr lang="en-US" err="1"/>
              <a:t>fwrite</a:t>
            </a:r>
            <a:r>
              <a:rPr lang="en-US"/>
              <a:t>($</a:t>
            </a:r>
            <a:r>
              <a:rPr lang="en-US" err="1"/>
              <a:t>fp</a:t>
            </a:r>
            <a:r>
              <a:rPr lang="en-US"/>
              <a:t>, $data);</a:t>
            </a:r>
          </a:p>
          <a:p>
            <a:pPr marL="667512" lvl="2" indent="0" fontAlgn="base">
              <a:buNone/>
            </a:pPr>
            <a:r>
              <a:rPr lang="en-US"/>
              <a:t>  </a:t>
            </a:r>
          </a:p>
          <a:p>
            <a:pPr marL="667512" lvl="2" indent="0" fontAlgn="base">
              <a:buNone/>
            </a:pPr>
            <a:r>
              <a:rPr lang="en-US"/>
              <a:t>    // </a:t>
            </a:r>
            <a:r>
              <a:rPr lang="en-US" err="1"/>
              <a:t>Đóng</a:t>
            </a:r>
            <a:r>
              <a:rPr lang="en-US"/>
              <a:t> file</a:t>
            </a:r>
          </a:p>
          <a:p>
            <a:pPr marL="667512" lvl="2" indent="0" fontAlgn="base">
              <a:buNone/>
            </a:pPr>
            <a:r>
              <a:rPr lang="en-US"/>
              <a:t>    </a:t>
            </a:r>
            <a:r>
              <a:rPr lang="en-US" err="1"/>
              <a:t>fclose</a:t>
            </a:r>
            <a:r>
              <a:rPr lang="en-US"/>
              <a:t>($</a:t>
            </a:r>
            <a:r>
              <a:rPr lang="en-US" err="1"/>
              <a:t>fp</a:t>
            </a:r>
            <a:r>
              <a:rPr lang="en-US"/>
              <a:t>);</a:t>
            </a:r>
          </a:p>
          <a:p>
            <a:pPr marL="667512" lvl="2" indent="0" fontAlgn="base">
              <a:buNone/>
            </a:pPr>
            <a:r>
              <a:rPr lang="en-US"/>
              <a:t>}</a:t>
            </a:r>
          </a:p>
          <a:p>
            <a:endParaRPr lang="en-US"/>
          </a:p>
        </p:txBody>
      </p:sp>
    </p:spTree>
    <p:extLst>
      <p:ext uri="{BB962C8B-B14F-4D97-AF65-F5344CB8AC3E}">
        <p14:creationId xmlns:p14="http://schemas.microsoft.com/office/powerpoint/2010/main" val="34194419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r>
              <a:rPr lang="en-US" smtClean="0">
                <a:latin typeface="Times New Roman" panose="02020603050405020304" pitchFamily="18" charset="0"/>
                <a:cs typeface="Times New Roman" panose="02020603050405020304" pitchFamily="18" charset="0"/>
              </a:rPr>
              <a:t>5/ </a:t>
            </a:r>
            <a:r>
              <a:rPr lang="en-US" err="1" smtClean="0">
                <a:latin typeface="Times New Roman" panose="02020603050405020304" pitchFamily="18" charset="0"/>
                <a:cs typeface="Times New Roman" panose="02020603050405020304" pitchFamily="18" charset="0"/>
              </a:rPr>
              <a:t>Các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hàm</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xử</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lý</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về</a:t>
            </a:r>
            <a:r>
              <a:rPr lang="en-US" smtClean="0">
                <a:latin typeface="Times New Roman" panose="02020603050405020304" pitchFamily="18" charset="0"/>
                <a:cs typeface="Times New Roman" panose="02020603050405020304" pitchFamily="18" charset="0"/>
              </a:rPr>
              <a:t> file </a:t>
            </a:r>
            <a:r>
              <a:rPr lang="en-US" err="1" smtClean="0">
                <a:latin typeface="Times New Roman" panose="02020603050405020304" pitchFamily="18" charset="0"/>
                <a:cs typeface="Times New Roman" panose="02020603050405020304" pitchFamily="18" charset="0"/>
              </a:rPr>
              <a:t>khác</a:t>
            </a:r>
            <a:r>
              <a:rPr lang="en-US" smtClean="0">
                <a:latin typeface="Times New Roman" panose="02020603050405020304" pitchFamily="18" charset="0"/>
                <a:cs typeface="Times New Roman" panose="02020603050405020304" pitchFamily="18" charset="0"/>
              </a:rPr>
              <a:t>.</a:t>
            </a:r>
          </a:p>
          <a:p>
            <a:pPr marL="0" indent="0">
              <a:buNone/>
            </a:pPr>
            <a:r>
              <a:rPr lang="en-US" sz="1600"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kiểm</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tra</a:t>
            </a:r>
            <a:r>
              <a:rPr lang="en-US" sz="1600" b="1" smtClean="0">
                <a:latin typeface="Times New Roman" panose="02020603050405020304" pitchFamily="18" charset="0"/>
                <a:cs typeface="Times New Roman" panose="02020603050405020304" pitchFamily="18" charset="0"/>
              </a:rPr>
              <a:t> file </a:t>
            </a:r>
            <a:r>
              <a:rPr lang="en-US" sz="1600" b="1" err="1" smtClean="0">
                <a:latin typeface="Times New Roman" panose="02020603050405020304" pitchFamily="18" charset="0"/>
                <a:cs typeface="Times New Roman" panose="02020603050405020304" pitchFamily="18" charset="0"/>
              </a:rPr>
              <a:t>có</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tồn</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tại</a:t>
            </a:r>
            <a:r>
              <a:rPr lang="en-US" sz="1600" b="1" smtClean="0">
                <a:latin typeface="Times New Roman" panose="02020603050405020304" pitchFamily="18" charset="0"/>
                <a:cs typeface="Times New Roman" panose="02020603050405020304" pitchFamily="18" charset="0"/>
              </a:rPr>
              <a:t> hay </a:t>
            </a:r>
            <a:r>
              <a:rPr lang="en-US" sz="1600" b="1" err="1" smtClean="0">
                <a:latin typeface="Times New Roman" panose="02020603050405020304" pitchFamily="18" charset="0"/>
                <a:cs typeface="Times New Roman" panose="02020603050405020304" pitchFamily="18" charset="0"/>
              </a:rPr>
              <a:t>không</a:t>
            </a:r>
            <a:r>
              <a:rPr lang="en-US" sz="1600" b="1">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Ta dùng hàm </a:t>
            </a:r>
            <a:r>
              <a:rPr lang="vi-VN" sz="1600" b="1">
                <a:latin typeface="Times New Roman" panose="02020603050405020304" pitchFamily="18" charset="0"/>
                <a:cs typeface="Times New Roman" panose="02020603050405020304" pitchFamily="18" charset="0"/>
              </a:rPr>
              <a:t>file_exists($path)</a:t>
            </a:r>
            <a:r>
              <a:rPr lang="vi-VN" sz="1600">
                <a:latin typeface="Times New Roman" panose="02020603050405020304" pitchFamily="18" charset="0"/>
                <a:cs typeface="Times New Roman" panose="02020603050405020304" pitchFamily="18" charset="0"/>
              </a:rPr>
              <a:t>,</a:t>
            </a:r>
            <a:r>
              <a:rPr lang="vi-VN" sz="1600" b="1">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trong đó </a:t>
            </a:r>
            <a:r>
              <a:rPr lang="vi-VN" sz="1600" b="1">
                <a:latin typeface="Times New Roman" panose="02020603050405020304" pitchFamily="18" charset="0"/>
                <a:cs typeface="Times New Roman" panose="02020603050405020304" pitchFamily="18" charset="0"/>
              </a:rPr>
              <a:t>$path</a:t>
            </a:r>
            <a:r>
              <a:rPr lang="vi-VN" sz="1600">
                <a:latin typeface="Times New Roman" panose="02020603050405020304" pitchFamily="18" charset="0"/>
                <a:cs typeface="Times New Roman" panose="02020603050405020304" pitchFamily="18" charset="0"/>
              </a:rPr>
              <a:t> là đường dẫn đến file cần kiểm </a:t>
            </a:r>
            <a:r>
              <a:rPr lang="vi-VN" sz="1600" smtClean="0">
                <a:latin typeface="Times New Roman" panose="02020603050405020304" pitchFamily="18" charset="0"/>
                <a:cs typeface="Times New Roman" panose="02020603050405020304" pitchFamily="18" charset="0"/>
              </a:rPr>
              <a:t>tra</a:t>
            </a:r>
            <a:r>
              <a:rPr lang="en-US" sz="1600" smtClean="0">
                <a:latin typeface="Times New Roman" panose="02020603050405020304" pitchFamily="18" charset="0"/>
                <a:cs typeface="Times New Roman" panose="02020603050405020304" pitchFamily="18" charset="0"/>
              </a:rPr>
              <a:t>.</a:t>
            </a:r>
          </a:p>
          <a:p>
            <a:pPr marL="0" indent="0">
              <a:buNone/>
            </a:pPr>
            <a:r>
              <a:rPr lang="en-US" sz="1600" smtClean="0">
                <a:latin typeface="Times New Roman" panose="02020603050405020304" pitchFamily="18" charset="0"/>
                <a:cs typeface="Times New Roman" panose="02020603050405020304" pitchFamily="18" charset="0"/>
              </a:rPr>
              <a:t>+)</a:t>
            </a:r>
            <a:r>
              <a:rPr lang="vi-VN" sz="1600" b="1">
                <a:latin typeface="Times New Roman" panose="02020603050405020304" pitchFamily="18" charset="0"/>
                <a:cs typeface="Times New Roman" panose="02020603050405020304" pitchFamily="18" charset="0"/>
              </a:rPr>
              <a:t> Kiểm tra file có được cấp quyền ghi </a:t>
            </a:r>
            <a:r>
              <a:rPr lang="vi-VN" sz="1600" b="1" smtClean="0">
                <a:latin typeface="Times New Roman" panose="02020603050405020304" pitchFamily="18" charset="0"/>
                <a:cs typeface="Times New Roman" panose="02020603050405020304" pitchFamily="18" charset="0"/>
              </a:rPr>
              <a:t>không</a:t>
            </a:r>
            <a:r>
              <a:rPr lang="en-US" sz="1600" b="1" smtClean="0">
                <a:latin typeface="Times New Roman" panose="02020603050405020304" pitchFamily="18" charset="0"/>
                <a:cs typeface="Times New Roman" panose="02020603050405020304" pitchFamily="18" charset="0"/>
              </a:rPr>
              <a:t> : </a:t>
            </a:r>
            <a:r>
              <a:rPr lang="en-US" sz="1600" smtClean="0">
                <a:latin typeface="Times New Roman" panose="02020603050405020304" pitchFamily="18" charset="0"/>
                <a:cs typeface="Times New Roman" panose="02020603050405020304" pitchFamily="18" charset="0"/>
              </a:rPr>
              <a:t>T</a:t>
            </a:r>
            <a:r>
              <a:rPr lang="vi-VN" sz="1600" smtClean="0">
                <a:latin typeface="Times New Roman" panose="02020603050405020304" pitchFamily="18" charset="0"/>
                <a:cs typeface="Times New Roman" panose="02020603050405020304" pitchFamily="18" charset="0"/>
              </a:rPr>
              <a:t>a </a:t>
            </a:r>
            <a:r>
              <a:rPr lang="vi-VN" sz="1600">
                <a:latin typeface="Times New Roman" panose="02020603050405020304" pitchFamily="18" charset="0"/>
                <a:cs typeface="Times New Roman" panose="02020603050405020304" pitchFamily="18" charset="0"/>
              </a:rPr>
              <a:t>dùng hàm</a:t>
            </a:r>
            <a:r>
              <a:rPr lang="vi-VN" sz="1600" b="1">
                <a:latin typeface="Times New Roman" panose="02020603050405020304" pitchFamily="18" charset="0"/>
                <a:cs typeface="Times New Roman" panose="02020603050405020304" pitchFamily="18" charset="0"/>
              </a:rPr>
              <a:t> </a:t>
            </a:r>
            <a:r>
              <a:rPr lang="vi-VN" sz="1600">
                <a:latin typeface="Times New Roman" panose="02020603050405020304" pitchFamily="18" charset="0"/>
                <a:cs typeface="Times New Roman" panose="02020603050405020304" pitchFamily="18" charset="0"/>
              </a:rPr>
              <a:t>is_writable ($path) trong đó $path là đường dẫn đến file cần kiểm </a:t>
            </a:r>
            <a:r>
              <a:rPr lang="vi-VN" sz="1600" smtClean="0">
                <a:latin typeface="Times New Roman" panose="02020603050405020304" pitchFamily="18" charset="0"/>
                <a:cs typeface="Times New Roman" panose="02020603050405020304" pitchFamily="18" charset="0"/>
              </a:rPr>
              <a:t>tra</a:t>
            </a:r>
            <a:r>
              <a:rPr lang="en-US" sz="1600" smtClean="0">
                <a:latin typeface="Times New Roman" panose="02020603050405020304" pitchFamily="18" charset="0"/>
                <a:cs typeface="Times New Roman" panose="02020603050405020304" pitchFamily="18" charset="0"/>
              </a:rPr>
              <a:t>.</a:t>
            </a:r>
          </a:p>
          <a:p>
            <a:pPr marL="0" indent="0">
              <a:buNone/>
            </a:pPr>
            <a:r>
              <a:rPr lang="en-US" sz="1600" smtClean="0">
                <a:latin typeface="Times New Roman" panose="02020603050405020304" pitchFamily="18" charset="0"/>
                <a:cs typeface="Times New Roman" panose="02020603050405020304" pitchFamily="18" charset="0"/>
              </a:rPr>
              <a:t>+)</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Ghi</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nội</a:t>
            </a:r>
            <a:r>
              <a:rPr lang="en-US" sz="1600" b="1">
                <a:latin typeface="Times New Roman" panose="02020603050405020304" pitchFamily="18" charset="0"/>
                <a:cs typeface="Times New Roman" panose="02020603050405020304" pitchFamily="18" charset="0"/>
              </a:rPr>
              <a:t> dung file </a:t>
            </a:r>
            <a:r>
              <a:rPr lang="en-US" sz="1600" b="1" err="1">
                <a:latin typeface="Times New Roman" panose="02020603050405020304" pitchFamily="18" charset="0"/>
                <a:cs typeface="Times New Roman" panose="02020603050405020304" pitchFamily="18" charset="0"/>
              </a:rPr>
              <a:t>mà</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không</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cần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dùng</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hàm</a:t>
            </a:r>
            <a:r>
              <a:rPr lang="en-US" sz="1600" b="1">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fwrite</a:t>
            </a:r>
            <a:r>
              <a:rPr lang="en-US" sz="1600" b="1" smtClean="0">
                <a:latin typeface="Times New Roman" panose="02020603050405020304" pitchFamily="18" charset="0"/>
                <a:cs typeface="Times New Roman" panose="02020603050405020304" pitchFamily="18" charset="0"/>
              </a:rPr>
              <a:t>: </a:t>
            </a:r>
            <a:r>
              <a:rPr lang="vi-VN" sz="1600" i="1">
                <a:latin typeface="Times New Roman" panose="02020603050405020304" pitchFamily="18" charset="0"/>
                <a:cs typeface="Times New Roman" panose="02020603050405020304" pitchFamily="18" charset="0"/>
              </a:rPr>
              <a:t>Trước khi dùng hàm này </a:t>
            </a:r>
            <a:r>
              <a:rPr lang="en-US" sz="1600" i="1" smtClean="0">
                <a:latin typeface="Times New Roman" panose="02020603050405020304" pitchFamily="18" charset="0"/>
                <a:cs typeface="Times New Roman" panose="02020603050405020304" pitchFamily="18" charset="0"/>
              </a:rPr>
              <a:t>ta </a:t>
            </a:r>
            <a:r>
              <a:rPr lang="vi-VN" sz="1600" i="1" smtClean="0">
                <a:latin typeface="Times New Roman" panose="02020603050405020304" pitchFamily="18" charset="0"/>
                <a:cs typeface="Times New Roman" panose="02020603050405020304" pitchFamily="18" charset="0"/>
              </a:rPr>
              <a:t>nên </a:t>
            </a:r>
            <a:r>
              <a:rPr lang="vi-VN" sz="1600" i="1">
                <a:latin typeface="Times New Roman" panose="02020603050405020304" pitchFamily="18" charset="0"/>
                <a:cs typeface="Times New Roman" panose="02020603050405020304" pitchFamily="18" charset="0"/>
              </a:rPr>
              <a:t>dùng hàm </a:t>
            </a:r>
            <a:r>
              <a:rPr lang="vi-VN" sz="1600" b="1" i="1">
                <a:latin typeface="Times New Roman" panose="02020603050405020304" pitchFamily="18" charset="0"/>
                <a:cs typeface="Times New Roman" panose="02020603050405020304" pitchFamily="18" charset="0"/>
              </a:rPr>
              <a:t>is_writable</a:t>
            </a:r>
            <a:r>
              <a:rPr lang="vi-VN" sz="1600" i="1">
                <a:latin typeface="Times New Roman" panose="02020603050405020304" pitchFamily="18" charset="0"/>
                <a:cs typeface="Times New Roman" panose="02020603050405020304" pitchFamily="18" charset="0"/>
              </a:rPr>
              <a:t> </a:t>
            </a:r>
            <a:r>
              <a:rPr lang="en-US" sz="1600" i="1" smtClean="0">
                <a:latin typeface="Times New Roman" panose="02020603050405020304" pitchFamily="18" charset="0"/>
                <a:cs typeface="Times New Roman" panose="02020603050405020304" pitchFamily="18" charset="0"/>
              </a:rPr>
              <a:t>() </a:t>
            </a:r>
            <a:r>
              <a:rPr lang="vi-VN" sz="1600" i="1" smtClean="0">
                <a:latin typeface="Times New Roman" panose="02020603050405020304" pitchFamily="18" charset="0"/>
                <a:cs typeface="Times New Roman" panose="02020603050405020304" pitchFamily="18" charset="0"/>
              </a:rPr>
              <a:t>để </a:t>
            </a:r>
            <a:r>
              <a:rPr lang="vi-VN" sz="1600" i="1">
                <a:latin typeface="Times New Roman" panose="02020603050405020304" pitchFamily="18" charset="0"/>
                <a:cs typeface="Times New Roman" panose="02020603050405020304" pitchFamily="18" charset="0"/>
              </a:rPr>
              <a:t>kiểm tra file có được phép ghi không.</a:t>
            </a:r>
            <a:endParaRPr lang="vi-VN" sz="1600">
              <a:latin typeface="Times New Roman" panose="02020603050405020304" pitchFamily="18" charset="0"/>
              <a:cs typeface="Times New Roman" panose="02020603050405020304" pitchFamily="18" charset="0"/>
            </a:endParaRPr>
          </a:p>
          <a:p>
            <a:pPr marL="0" indent="0">
              <a:buNone/>
            </a:pPr>
            <a:r>
              <a:rPr lang="vi-VN" sz="1600">
                <a:latin typeface="Times New Roman" panose="02020603050405020304" pitchFamily="18" charset="0"/>
                <a:cs typeface="Times New Roman" panose="02020603050405020304" pitchFamily="18" charset="0"/>
              </a:rPr>
              <a:t>Ta dùng hàm</a:t>
            </a:r>
            <a:r>
              <a:rPr lang="vi-VN" sz="1600" b="1">
                <a:latin typeface="Times New Roman" panose="02020603050405020304" pitchFamily="18" charset="0"/>
                <a:cs typeface="Times New Roman" panose="02020603050405020304" pitchFamily="18" charset="0"/>
              </a:rPr>
              <a:t> file_put_contents($path, $noidung)</a:t>
            </a:r>
            <a:r>
              <a:rPr lang="vi-VN" sz="1600">
                <a:latin typeface="Times New Roman" panose="02020603050405020304" pitchFamily="18" charset="0"/>
                <a:cs typeface="Times New Roman" panose="02020603050405020304" pitchFamily="18" charset="0"/>
              </a:rPr>
              <a:t> để ghi nội dung cho một file, trong đó $path là đường dẫn đến file cần ghi, $noidung là nội dung bạn muốn ghi vào file</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pPr marL="0" indent="0">
              <a:buNone/>
            </a:pPr>
            <a:r>
              <a:rPr lang="en-US" sz="1600"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Đổi</a:t>
            </a:r>
            <a:r>
              <a:rPr lang="en-US" sz="1600" b="1" smtClean="0">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tên</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file: </a:t>
            </a:r>
            <a:r>
              <a:rPr lang="vi-VN" sz="1600">
                <a:latin typeface="Times New Roman" panose="02020603050405020304" pitchFamily="18" charset="0"/>
                <a:cs typeface="Times New Roman" panose="02020603050405020304" pitchFamily="18" charset="0"/>
              </a:rPr>
              <a:t>Để đổi tên file ta dùng hàm </a:t>
            </a:r>
            <a:r>
              <a:rPr lang="vi-VN" sz="1600" b="1">
                <a:latin typeface="Times New Roman" panose="02020603050405020304" pitchFamily="18" charset="0"/>
                <a:cs typeface="Times New Roman" panose="02020603050405020304" pitchFamily="18" charset="0"/>
              </a:rPr>
              <a:t>rename($oldname, $newname)</a:t>
            </a:r>
            <a:r>
              <a:rPr lang="vi-VN" sz="1600">
                <a:latin typeface="Times New Roman" panose="02020603050405020304" pitchFamily="18" charset="0"/>
                <a:cs typeface="Times New Roman" panose="02020603050405020304" pitchFamily="18" charset="0"/>
              </a:rPr>
              <a:t>, trong đó </a:t>
            </a:r>
            <a:r>
              <a:rPr lang="vi-VN" sz="1600" b="1">
                <a:latin typeface="Times New Roman" panose="02020603050405020304" pitchFamily="18" charset="0"/>
                <a:cs typeface="Times New Roman" panose="02020603050405020304" pitchFamily="18" charset="0"/>
              </a:rPr>
              <a:t>$oldname</a:t>
            </a:r>
            <a:r>
              <a:rPr lang="vi-VN" sz="1600">
                <a:latin typeface="Times New Roman" panose="02020603050405020304" pitchFamily="18" charset="0"/>
                <a:cs typeface="Times New Roman" panose="02020603050405020304" pitchFamily="18" charset="0"/>
              </a:rPr>
              <a:t> là đường dẫn đến file cần đổi tên, </a:t>
            </a:r>
            <a:r>
              <a:rPr lang="vi-VN" sz="1600" b="1">
                <a:latin typeface="Times New Roman" panose="02020603050405020304" pitchFamily="18" charset="0"/>
                <a:cs typeface="Times New Roman" panose="02020603050405020304" pitchFamily="18" charset="0"/>
              </a:rPr>
              <a:t>$</a:t>
            </a:r>
            <a:r>
              <a:rPr lang="vi-VN" sz="1600" b="1" smtClean="0">
                <a:latin typeface="Times New Roman" panose="02020603050405020304" pitchFamily="18" charset="0"/>
                <a:cs typeface="Times New Roman" panose="02020603050405020304" pitchFamily="18" charset="0"/>
              </a:rPr>
              <a:t>newname</a:t>
            </a:r>
            <a:r>
              <a:rPr lang="vi-VN" sz="1600">
                <a:latin typeface="Times New Roman" panose="02020603050405020304" pitchFamily="18" charset="0"/>
                <a:cs typeface="Times New Roman" panose="02020603050405020304" pitchFamily="18" charset="0"/>
              </a:rPr>
              <a:t> là đường dẫn mới có kèm tên file cần đổi . Nếu bạn chỉ muốn đổi tên thôi thì đường dẫn của cả 2 biến giống nhau, chỉ khác nhau ở cái tên file. Nếu tên file mới bị trùng thì file đó sẽ bị ghi đè.</a:t>
            </a:r>
          </a:p>
          <a:p>
            <a:pPr marL="0" indent="0">
              <a:buNone/>
            </a:pPr>
            <a:r>
              <a:rPr lang="en-US" sz="1600" smtClean="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Copy </a:t>
            </a:r>
            <a:r>
              <a:rPr lang="en-US" sz="1600" b="1" smtClean="0">
                <a:latin typeface="Times New Roman" panose="02020603050405020304" pitchFamily="18" charset="0"/>
                <a:cs typeface="Times New Roman" panose="02020603050405020304" pitchFamily="18" charset="0"/>
              </a:rPr>
              <a:t>file : </a:t>
            </a:r>
            <a:r>
              <a:rPr lang="vi-VN" sz="1600">
                <a:latin typeface="Times New Roman" panose="02020603050405020304" pitchFamily="18" charset="0"/>
                <a:cs typeface="Times New Roman" panose="02020603050405020304" pitchFamily="18" charset="0"/>
              </a:rPr>
              <a:t>Để copy sang file mới ta dùng hàm</a:t>
            </a:r>
            <a:r>
              <a:rPr lang="vi-VN" sz="1600" b="1">
                <a:latin typeface="Times New Roman" panose="02020603050405020304" pitchFamily="18" charset="0"/>
                <a:cs typeface="Times New Roman" panose="02020603050405020304" pitchFamily="18" charset="0"/>
              </a:rPr>
              <a:t> copy($source, $dest)</a:t>
            </a:r>
            <a:r>
              <a:rPr lang="vi-VN" sz="1600">
                <a:latin typeface="Times New Roman" panose="02020603050405020304" pitchFamily="18" charset="0"/>
                <a:cs typeface="Times New Roman" panose="02020603050405020304" pitchFamily="18" charset="0"/>
              </a:rPr>
              <a:t>, trong đó </a:t>
            </a:r>
            <a:r>
              <a:rPr lang="vi-VN" sz="1600" b="1">
                <a:latin typeface="Times New Roman" panose="02020603050405020304" pitchFamily="18" charset="0"/>
                <a:cs typeface="Times New Roman" panose="02020603050405020304" pitchFamily="18" charset="0"/>
              </a:rPr>
              <a:t>$source</a:t>
            </a:r>
            <a:r>
              <a:rPr lang="vi-VN" sz="1600">
                <a:latin typeface="Times New Roman" panose="02020603050405020304" pitchFamily="18" charset="0"/>
                <a:cs typeface="Times New Roman" panose="02020603050405020304" pitchFamily="18" charset="0"/>
              </a:rPr>
              <a:t> là path file cần copy và </a:t>
            </a:r>
            <a:r>
              <a:rPr lang="vi-VN" sz="1600" b="1">
                <a:latin typeface="Times New Roman" panose="02020603050405020304" pitchFamily="18" charset="0"/>
                <a:cs typeface="Times New Roman" panose="02020603050405020304" pitchFamily="18" charset="0"/>
              </a:rPr>
              <a:t>$dest</a:t>
            </a:r>
            <a:r>
              <a:rPr lang="vi-VN" sz="1600">
                <a:latin typeface="Times New Roman" panose="02020603050405020304" pitchFamily="18" charset="0"/>
                <a:cs typeface="Times New Roman" panose="02020603050405020304" pitchFamily="18" charset="0"/>
              </a:rPr>
              <a:t> là path file cần di chuyển tới. Nếu bạn muốn đổi luôn tên thì đường dẫn </a:t>
            </a:r>
            <a:r>
              <a:rPr lang="vi-VN" sz="1600" b="1">
                <a:latin typeface="Times New Roman" panose="02020603050405020304" pitchFamily="18" charset="0"/>
                <a:cs typeface="Times New Roman" panose="02020603050405020304" pitchFamily="18" charset="0"/>
              </a:rPr>
              <a:t>$dest</a:t>
            </a:r>
            <a:r>
              <a:rPr lang="vi-VN" sz="1600">
                <a:latin typeface="Times New Roman" panose="02020603050405020304" pitchFamily="18" charset="0"/>
                <a:cs typeface="Times New Roman" panose="02020603050405020304" pitchFamily="18" charset="0"/>
              </a:rPr>
              <a:t> bạn khai báo một cái tên khác</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pPr marL="0" indent="0">
              <a:buNone/>
            </a:pPr>
            <a:r>
              <a:rPr lang="en-US" sz="1600" smtClean="0">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Xóa</a:t>
            </a:r>
            <a:r>
              <a:rPr lang="en-US" sz="1600" b="1">
                <a:latin typeface="Times New Roman" panose="02020603050405020304" pitchFamily="18" charset="0"/>
                <a:cs typeface="Times New Roman" panose="02020603050405020304" pitchFamily="18" charset="0"/>
              </a:rPr>
              <a:t> </a:t>
            </a:r>
            <a:r>
              <a:rPr lang="en-US" sz="1600" b="1" smtClean="0">
                <a:latin typeface="Times New Roman" panose="02020603050405020304" pitchFamily="18" charset="0"/>
                <a:cs typeface="Times New Roman" panose="02020603050405020304" pitchFamily="18" charset="0"/>
              </a:rPr>
              <a:t>file : </a:t>
            </a:r>
            <a:r>
              <a:rPr lang="vi-VN" sz="1600">
                <a:latin typeface="Times New Roman" panose="02020603050405020304" pitchFamily="18" charset="0"/>
                <a:cs typeface="Times New Roman" panose="02020603050405020304" pitchFamily="18" charset="0"/>
              </a:rPr>
              <a:t>Ta dùng hàm </a:t>
            </a:r>
            <a:r>
              <a:rPr lang="vi-VN" sz="1600" b="1">
                <a:latin typeface="Times New Roman" panose="02020603050405020304" pitchFamily="18" charset="0"/>
                <a:cs typeface="Times New Roman" panose="02020603050405020304" pitchFamily="18" charset="0"/>
              </a:rPr>
              <a:t>unlink($path)</a:t>
            </a:r>
            <a:r>
              <a:rPr lang="vi-VN" sz="1600">
                <a:latin typeface="Times New Roman" panose="02020603050405020304" pitchFamily="18" charset="0"/>
                <a:cs typeface="Times New Roman" panose="02020603050405020304" pitchFamily="18" charset="0"/>
              </a:rPr>
              <a:t> để xóa file, trong đó </a:t>
            </a:r>
            <a:r>
              <a:rPr lang="vi-VN" sz="1600" b="1">
                <a:latin typeface="Times New Roman" panose="02020603050405020304" pitchFamily="18" charset="0"/>
                <a:cs typeface="Times New Roman" panose="02020603050405020304" pitchFamily="18" charset="0"/>
              </a:rPr>
              <a:t>$path</a:t>
            </a:r>
            <a:r>
              <a:rPr lang="vi-VN" sz="1600">
                <a:latin typeface="Times New Roman" panose="02020603050405020304" pitchFamily="18" charset="0"/>
                <a:cs typeface="Times New Roman" panose="02020603050405020304" pitchFamily="18" charset="0"/>
              </a:rPr>
              <a:t> </a:t>
            </a:r>
            <a:r>
              <a:rPr lang="vi-VN" sz="1600" smtClean="0">
                <a:latin typeface="Times New Roman" panose="02020603050405020304" pitchFamily="18" charset="0"/>
                <a:cs typeface="Times New Roman" panose="02020603050405020304" pitchFamily="18" charset="0"/>
              </a:rPr>
              <a:t>là </a:t>
            </a:r>
            <a:r>
              <a:rPr lang="vi-VN" sz="1600">
                <a:latin typeface="Times New Roman" panose="02020603050405020304" pitchFamily="18" charset="0"/>
                <a:cs typeface="Times New Roman" panose="02020603050405020304" pitchFamily="18" charset="0"/>
              </a:rPr>
              <a:t>đường dẫn đến file cần </a:t>
            </a:r>
            <a:r>
              <a:rPr lang="vi-VN" sz="1600" smtClean="0">
                <a:latin typeface="Times New Roman" panose="02020603050405020304" pitchFamily="18" charset="0"/>
                <a:cs typeface="Times New Roman" panose="02020603050405020304" pitchFamily="18" charset="0"/>
              </a:rPr>
              <a:t>xóa</a:t>
            </a:r>
            <a:endParaRPr lang="en-US" sz="1600" smtClean="0">
              <a:latin typeface="Times New Roman" panose="02020603050405020304" pitchFamily="18" charset="0"/>
              <a:cs typeface="Times New Roman" panose="02020603050405020304" pitchFamily="18" charset="0"/>
            </a:endParaRPr>
          </a:p>
          <a:p>
            <a:pPr marL="0" indent="0">
              <a:buNone/>
            </a:pPr>
            <a:r>
              <a:rPr lang="en-US" sz="1600" smtClean="0">
                <a:latin typeface="Times New Roman" panose="02020603050405020304" pitchFamily="18" charset="0"/>
                <a:cs typeface="Times New Roman" panose="02020603050405020304" pitchFamily="18" charset="0"/>
              </a:rPr>
              <a:t>+ </a:t>
            </a:r>
            <a:r>
              <a:rPr lang="vi-VN" sz="1600" b="1" smtClean="0">
                <a:latin typeface="Times New Roman" panose="02020603050405020304" pitchFamily="18" charset="0"/>
                <a:cs typeface="Times New Roman" panose="02020603050405020304" pitchFamily="18" charset="0"/>
              </a:rPr>
              <a:t>Kiểm </a:t>
            </a:r>
            <a:r>
              <a:rPr lang="vi-VN" sz="1600" b="1">
                <a:latin typeface="Times New Roman" panose="02020603050405020304" pitchFamily="18" charset="0"/>
                <a:cs typeface="Times New Roman" panose="02020603050405020304" pitchFamily="18" charset="0"/>
              </a:rPr>
              <a:t>tra một đường dẫn folder có tồn tại </a:t>
            </a:r>
            <a:r>
              <a:rPr lang="vi-VN" sz="1600" b="1" smtClean="0">
                <a:latin typeface="Times New Roman" panose="02020603050405020304" pitchFamily="18" charset="0"/>
                <a:cs typeface="Times New Roman" panose="02020603050405020304" pitchFamily="18" charset="0"/>
              </a:rPr>
              <a:t>không</a:t>
            </a:r>
            <a:r>
              <a:rPr lang="en-US" sz="1600" b="1" smtClean="0">
                <a:latin typeface="Times New Roman" panose="02020603050405020304" pitchFamily="18" charset="0"/>
                <a:cs typeface="Times New Roman" panose="02020603050405020304" pitchFamily="18" charset="0"/>
              </a:rPr>
              <a:t> : </a:t>
            </a:r>
            <a:r>
              <a:rPr lang="vi-VN" sz="1600">
                <a:latin typeface="Times New Roman" panose="02020603050405020304" pitchFamily="18" charset="0"/>
                <a:cs typeface="Times New Roman" panose="02020603050405020304" pitchFamily="18" charset="0"/>
              </a:rPr>
              <a:t>Ta dùng </a:t>
            </a:r>
            <a:r>
              <a:rPr lang="en-US" sz="1600" err="1" smtClean="0">
                <a:latin typeface="Times New Roman" panose="02020603050405020304" pitchFamily="18" charset="0"/>
                <a:cs typeface="Times New Roman" panose="02020603050405020304" pitchFamily="18" charset="0"/>
              </a:rPr>
              <a:t>hàm</a:t>
            </a:r>
            <a:r>
              <a:rPr lang="vi-VN" sz="1600">
                <a:latin typeface="Times New Roman" panose="02020603050405020304" pitchFamily="18" charset="0"/>
                <a:cs typeface="Times New Roman" panose="02020603050405020304" pitchFamily="18" charset="0"/>
              </a:rPr>
              <a:t> </a:t>
            </a:r>
            <a:r>
              <a:rPr lang="vi-VN" sz="1600" b="1">
                <a:latin typeface="Times New Roman" panose="02020603050405020304" pitchFamily="18" charset="0"/>
                <a:cs typeface="Times New Roman" panose="02020603050405020304" pitchFamily="18" charset="0"/>
              </a:rPr>
              <a:t>is_dir($filename)</a:t>
            </a:r>
            <a:r>
              <a:rPr lang="vi-VN" sz="1600">
                <a:latin typeface="Times New Roman" panose="02020603050405020304" pitchFamily="18" charset="0"/>
                <a:cs typeface="Times New Roman" panose="02020603050405020304" pitchFamily="18" charset="0"/>
              </a:rPr>
              <a:t>, trong đó </a:t>
            </a:r>
            <a:r>
              <a:rPr lang="vi-VN" sz="1600" b="1">
                <a:latin typeface="Times New Roman" panose="02020603050405020304" pitchFamily="18" charset="0"/>
                <a:cs typeface="Times New Roman" panose="02020603050405020304" pitchFamily="18" charset="0"/>
              </a:rPr>
              <a:t>$filename </a:t>
            </a:r>
            <a:r>
              <a:rPr lang="vi-VN" sz="1600">
                <a:latin typeface="Times New Roman" panose="02020603050405020304" pitchFamily="18" charset="0"/>
                <a:cs typeface="Times New Roman" panose="02020603050405020304" pitchFamily="18" charset="0"/>
              </a:rPr>
              <a:t>là đường dẫn đến folder cần kiểm tra</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pPr marL="0" indent="0">
              <a:buNone/>
            </a:pPr>
            <a:r>
              <a:rPr lang="en-US" sz="1600" smtClean="0">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Tạo</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một</a:t>
            </a:r>
            <a:r>
              <a:rPr lang="en-US" sz="1600" b="1">
                <a:latin typeface="Times New Roman" panose="02020603050405020304" pitchFamily="18" charset="0"/>
                <a:cs typeface="Times New Roman" panose="02020603050405020304" pitchFamily="18" charset="0"/>
              </a:rPr>
              <a:t> folder </a:t>
            </a:r>
            <a:r>
              <a:rPr lang="en-US" sz="1600" b="1" err="1" smtClean="0">
                <a:latin typeface="Times New Roman" panose="02020603050405020304" pitchFamily="18" charset="0"/>
                <a:cs typeface="Times New Roman" panose="02020603050405020304" pitchFamily="18" charset="0"/>
              </a:rPr>
              <a:t>mới</a:t>
            </a:r>
            <a:r>
              <a:rPr lang="en-US" sz="1600" b="1" smtClean="0">
                <a:latin typeface="Times New Roman" panose="02020603050405020304" pitchFamily="18" charset="0"/>
                <a:cs typeface="Times New Roman" panose="02020603050405020304" pitchFamily="18" charset="0"/>
              </a:rPr>
              <a:t> : </a:t>
            </a:r>
            <a:r>
              <a:rPr lang="vi-VN" sz="1600">
                <a:latin typeface="Times New Roman" panose="02020603050405020304" pitchFamily="18" charset="0"/>
                <a:cs typeface="Times New Roman" panose="02020603050405020304" pitchFamily="18" charset="0"/>
              </a:rPr>
              <a:t>Ta dùng hàm </a:t>
            </a:r>
            <a:r>
              <a:rPr lang="vi-VN" sz="1600" b="1">
                <a:latin typeface="Times New Roman" panose="02020603050405020304" pitchFamily="18" charset="0"/>
                <a:cs typeface="Times New Roman" panose="02020603050405020304" pitchFamily="18" charset="0"/>
              </a:rPr>
              <a:t>mkdir($path)</a:t>
            </a:r>
            <a:r>
              <a:rPr lang="vi-VN" sz="1600">
                <a:latin typeface="Times New Roman" panose="02020603050405020304" pitchFamily="18" charset="0"/>
                <a:cs typeface="Times New Roman" panose="02020603050405020304" pitchFamily="18" charset="0"/>
              </a:rPr>
              <a:t> để tạo folder mới, trong đó</a:t>
            </a:r>
            <a:r>
              <a:rPr lang="vi-VN" sz="1600" b="1">
                <a:latin typeface="Times New Roman" panose="02020603050405020304" pitchFamily="18" charset="0"/>
                <a:cs typeface="Times New Roman" panose="02020603050405020304" pitchFamily="18" charset="0"/>
              </a:rPr>
              <a:t> $path</a:t>
            </a:r>
            <a:r>
              <a:rPr lang="vi-VN" sz="1600">
                <a:latin typeface="Times New Roman" panose="02020603050405020304" pitchFamily="18" charset="0"/>
                <a:cs typeface="Times New Roman" panose="02020603050405020304" pitchFamily="18" charset="0"/>
              </a:rPr>
              <a:t> là đường dẫn đến folder cần tạo. </a:t>
            </a:r>
            <a:r>
              <a:rPr lang="en-US" sz="1600">
                <a:latin typeface="Times New Roman" panose="02020603050405020304" pitchFamily="18" charset="0"/>
                <a:cs typeface="Times New Roman" panose="02020603050405020304" pitchFamily="18" charset="0"/>
              </a:rPr>
              <a:t>L</a:t>
            </a:r>
            <a:r>
              <a:rPr lang="vi-VN" sz="1600" smtClean="0">
                <a:latin typeface="Times New Roman" panose="02020603050405020304" pitchFamily="18" charset="0"/>
                <a:cs typeface="Times New Roman" panose="02020603050405020304" pitchFamily="18" charset="0"/>
              </a:rPr>
              <a:t>ưu </a:t>
            </a:r>
            <a:r>
              <a:rPr lang="vi-VN" sz="1600">
                <a:latin typeface="Times New Roman" panose="02020603050405020304" pitchFamily="18" charset="0"/>
                <a:cs typeface="Times New Roman" panose="02020603050405020304" pitchFamily="18" charset="0"/>
              </a:rPr>
              <a:t>ý folder cuối cùng chính là tên folder bạn cần tạo và tất cả các folder trước nó bạn chắc chắn là phải có, nếu không sẽ bị lỗi.</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6642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smtClean="0"/>
              <a:t>Phương</a:t>
            </a:r>
            <a:r>
              <a:rPr lang="en-US" smtClean="0"/>
              <a:t> </a:t>
            </a:r>
            <a:r>
              <a:rPr lang="en-US" err="1" smtClean="0"/>
              <a:t>thức</a:t>
            </a:r>
            <a:r>
              <a:rPr lang="en-US" smtClean="0"/>
              <a:t> GET </a:t>
            </a:r>
            <a:r>
              <a:rPr lang="en-US" err="1" smtClean="0"/>
              <a:t>và</a:t>
            </a:r>
            <a:r>
              <a:rPr lang="en-US" smtClean="0"/>
              <a:t> POST</a:t>
            </a:r>
            <a:endParaRPr lang="en-US"/>
          </a:p>
        </p:txBody>
      </p:sp>
      <p:sp>
        <p:nvSpPr>
          <p:cNvPr id="3" name="Content Placeholder 2"/>
          <p:cNvSpPr>
            <a:spLocks noGrp="1"/>
          </p:cNvSpPr>
          <p:nvPr>
            <p:ph idx="1"/>
          </p:nvPr>
        </p:nvSpPr>
        <p:spPr>
          <a:xfrm>
            <a:off x="457200" y="1600200"/>
            <a:ext cx="8229600" cy="4724400"/>
          </a:xfrm>
        </p:spPr>
        <p:txBody>
          <a:bodyPr>
            <a:normAutofit/>
          </a:bodyPr>
          <a:lstStyle/>
          <a:p>
            <a:r>
              <a:rPr lang="en-US" sz="1600" b="1" smtClean="0">
                <a:latin typeface="Times New Roman" panose="02020603050405020304" pitchFamily="18" charset="0"/>
                <a:cs typeface="Times New Roman" panose="02020603050405020304" pitchFamily="18" charset="0"/>
              </a:rPr>
              <a:t>A/ </a:t>
            </a:r>
            <a:r>
              <a:rPr lang="en-US" sz="1600" b="1" err="1" smtClean="0">
                <a:latin typeface="Times New Roman" panose="02020603050405020304" pitchFamily="18" charset="0"/>
                <a:cs typeface="Times New Roman" panose="02020603050405020304" pitchFamily="18" charset="0"/>
              </a:rPr>
              <a:t>Phương</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thức</a:t>
            </a:r>
            <a:r>
              <a:rPr lang="en-US" sz="1600" b="1" smtClean="0">
                <a:latin typeface="Times New Roman" panose="02020603050405020304" pitchFamily="18" charset="0"/>
                <a:cs typeface="Times New Roman" panose="02020603050405020304" pitchFamily="18" charset="0"/>
              </a:rPr>
              <a:t> GET.</a:t>
            </a:r>
          </a:p>
          <a:p>
            <a:r>
              <a:rPr lang="en-US" sz="1600" smtClean="0">
                <a:latin typeface="Times New Roman" panose="02020603050405020304" pitchFamily="18" charset="0"/>
                <a:cs typeface="Times New Roman" panose="02020603050405020304" pitchFamily="18" charset="0"/>
              </a:rPr>
              <a:t>1/ </a:t>
            </a:r>
            <a:r>
              <a:rPr lang="vi-VN" sz="1600">
                <a:latin typeface="Times New Roman" panose="02020603050405020304" pitchFamily="18" charset="0"/>
                <a:cs typeface="Times New Roman" panose="02020603050405020304" pitchFamily="18" charset="0"/>
              </a:rPr>
              <a:t>Phương thức </a:t>
            </a:r>
            <a:r>
              <a:rPr lang="vi-VN" sz="1600" b="1">
                <a:latin typeface="Times New Roman" panose="02020603050405020304" pitchFamily="18" charset="0"/>
                <a:cs typeface="Times New Roman" panose="02020603050405020304" pitchFamily="18" charset="0"/>
              </a:rPr>
              <a:t>GET</a:t>
            </a:r>
            <a:r>
              <a:rPr lang="vi-VN" sz="1600">
                <a:latin typeface="Times New Roman" panose="02020603050405020304" pitchFamily="18" charset="0"/>
                <a:cs typeface="Times New Roman" panose="02020603050405020304" pitchFamily="18" charset="0"/>
              </a:rPr>
              <a:t> rất dễ nhận thấy đó là trên </a:t>
            </a:r>
            <a:r>
              <a:rPr lang="vi-VN" sz="1600" b="1">
                <a:latin typeface="Times New Roman" panose="02020603050405020304" pitchFamily="18" charset="0"/>
                <a:cs typeface="Times New Roman" panose="02020603050405020304" pitchFamily="18" charset="0"/>
              </a:rPr>
              <a:t>URL</a:t>
            </a:r>
            <a:r>
              <a:rPr lang="vi-VN" sz="1600">
                <a:latin typeface="Times New Roman" panose="02020603050405020304" pitchFamily="18" charset="0"/>
                <a:cs typeface="Times New Roman" panose="02020603050405020304" pitchFamily="18" charset="0"/>
              </a:rPr>
              <a:t> sẽ kèm theo dữ liệu mà chúng ta muốn </a:t>
            </a:r>
            <a:r>
              <a:rPr lang="vi-VN" sz="1600" smtClean="0">
                <a:latin typeface="Times New Roman" panose="02020603050405020304" pitchFamily="18" charset="0"/>
                <a:cs typeface="Times New Roman" panose="02020603050405020304" pitchFamily="18" charset="0"/>
              </a:rPr>
              <a:t>gửi</a:t>
            </a:r>
            <a:r>
              <a:rPr lang="en-US" sz="1600" smtClean="0">
                <a:latin typeface="Times New Roman" panose="02020603050405020304" pitchFamily="18" charset="0"/>
                <a:cs typeface="Times New Roman" panose="02020603050405020304" pitchFamily="18" charset="0"/>
              </a:rPr>
              <a:t>. /</a:t>
            </a:r>
            <a:r>
              <a:rPr lang="en-US" sz="1400" smtClean="0">
                <a:latin typeface="Times New Roman" panose="02020603050405020304" pitchFamily="18" charset="0"/>
                <a:cs typeface="Times New Roman" panose="02020603050405020304" pitchFamily="18" charset="0"/>
              </a:rPr>
              <a:t>/ giá trị truyền lên chính là key adx</a:t>
            </a:r>
            <a:endParaRPr lang="en-US" sz="1600" smtClean="0">
              <a:latin typeface="Times New Roman" panose="02020603050405020304" pitchFamily="18" charset="0"/>
              <a:cs typeface="Times New Roman" panose="02020603050405020304" pitchFamily="18" charset="0"/>
            </a:endParaRPr>
          </a:p>
          <a:p>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2/</a:t>
            </a:r>
            <a:r>
              <a:rPr lang="en-US" sz="1600" b="1" smtClean="0">
                <a:latin typeface="Times New Roman" panose="02020603050405020304" pitchFamily="18" charset="0"/>
                <a:cs typeface="Times New Roman" panose="02020603050405020304" pitchFamily="18" charset="0"/>
              </a:rPr>
              <a:t>Client </a:t>
            </a:r>
            <a:r>
              <a:rPr lang="en-US" sz="1600" b="1" err="1" smtClean="0">
                <a:latin typeface="Times New Roman" panose="02020603050405020304" pitchFamily="18" charset="0"/>
                <a:cs typeface="Times New Roman" panose="02020603050405020304" pitchFamily="18" charset="0"/>
              </a:rPr>
              <a:t>gửi</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dữ</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liệu</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lên</a:t>
            </a:r>
            <a:r>
              <a:rPr lang="en-US" sz="1600" b="1" smtClean="0">
                <a:latin typeface="Times New Roman" panose="02020603050405020304" pitchFamily="18" charset="0"/>
                <a:cs typeface="Times New Roman" panose="02020603050405020304" pitchFamily="18" charset="0"/>
              </a:rPr>
              <a:t> server : </a:t>
            </a:r>
            <a:r>
              <a:rPr lang="vi-VN" sz="1600">
                <a:latin typeface="Times New Roman" panose="02020603050405020304" pitchFamily="18" charset="0"/>
                <a:cs typeface="Times New Roman" panose="02020603050405020304" pitchFamily="18" charset="0"/>
              </a:rPr>
              <a:t>hương thức GET là phương thức gửi dữ liệu thông qua đường dẫn URL nằm trên thanh địa chỉ của Browser. Server sẽ nhận đường dẫn đó và phân tích trả về kết quả cho bạn. Server sẽ phân tích tất cả những thông tin đằng sau dấu hỏi (?) chính là phần dữ liệu mà Client gửi lên</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3/ </a:t>
            </a:r>
            <a:r>
              <a:rPr lang="en-US" sz="1600" b="1">
                <a:latin typeface="Times New Roman" panose="02020603050405020304" pitchFamily="18" charset="0"/>
                <a:cs typeface="Times New Roman" panose="02020603050405020304" pitchFamily="18" charset="0"/>
              </a:rPr>
              <a:t>Server </a:t>
            </a:r>
            <a:r>
              <a:rPr lang="en-US" sz="1600" b="1" err="1">
                <a:latin typeface="Times New Roman" panose="02020603050405020304" pitchFamily="18" charset="0"/>
                <a:cs typeface="Times New Roman" panose="02020603050405020304" pitchFamily="18" charset="0"/>
              </a:rPr>
              <a:t>nhận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dữ</a:t>
            </a:r>
            <a:r>
              <a:rPr lang="en-US" sz="1600" b="1">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liệu</a:t>
            </a:r>
            <a:r>
              <a:rPr lang="en-US" sz="1600" b="1" smtClean="0">
                <a:latin typeface="Times New Roman" panose="02020603050405020304" pitchFamily="18" charset="0"/>
                <a:cs typeface="Times New Roman" panose="02020603050405020304" pitchFamily="18" charset="0"/>
              </a:rPr>
              <a:t> : </a:t>
            </a:r>
            <a:r>
              <a:rPr lang="vi-VN" sz="1600">
                <a:latin typeface="Times New Roman" panose="02020603050405020304" pitchFamily="18" charset="0"/>
                <a:cs typeface="Times New Roman" panose="02020603050405020304" pitchFamily="18" charset="0"/>
              </a:rPr>
              <a:t>Tất cả các dữ liệu mà Client gửi lên bằng phương thức GET đều được lưu trong một biến toàn cục mà PHP tự tạo ra đó là </a:t>
            </a:r>
            <a:r>
              <a:rPr lang="vi-VN" sz="1600" smtClean="0">
                <a:latin typeface="Times New Roman" panose="02020603050405020304" pitchFamily="18" charset="0"/>
                <a:cs typeface="Times New Roman" panose="02020603050405020304" pitchFamily="18" charset="0"/>
              </a:rPr>
              <a:t>biến</a:t>
            </a:r>
            <a:r>
              <a:rPr lang="en-US" sz="1600" smtClean="0">
                <a:latin typeface="Times New Roman" panose="02020603050405020304" pitchFamily="18" charset="0"/>
                <a:cs typeface="Times New Roman" panose="02020603050405020304" pitchFamily="18" charset="0"/>
              </a:rPr>
              <a:t> </a:t>
            </a:r>
            <a:r>
              <a:rPr lang="vi-VN" sz="1600" b="1" smtClean="0">
                <a:latin typeface="Times New Roman" panose="02020603050405020304" pitchFamily="18" charset="0"/>
                <a:cs typeface="Times New Roman" panose="02020603050405020304" pitchFamily="18" charset="0"/>
              </a:rPr>
              <a:t>$_</a:t>
            </a:r>
            <a:r>
              <a:rPr lang="vi-VN" sz="1600" b="1">
                <a:latin typeface="Times New Roman" panose="02020603050405020304" pitchFamily="18" charset="0"/>
                <a:cs typeface="Times New Roman" panose="02020603050405020304" pitchFamily="18" charset="0"/>
              </a:rPr>
              <a:t>GET</a:t>
            </a:r>
            <a:r>
              <a:rPr lang="vi-VN" sz="1600">
                <a:latin typeface="Times New Roman" panose="02020603050405020304" pitchFamily="18" charset="0"/>
                <a:cs typeface="Times New Roman" panose="02020603050405020304" pitchFamily="18" charset="0"/>
              </a:rPr>
              <a:t>, biến này là kiểu </a:t>
            </a:r>
            <a:r>
              <a:rPr lang="vi-VN" sz="1600" b="1">
                <a:latin typeface="Times New Roman" panose="02020603050405020304" pitchFamily="18" charset="0"/>
                <a:cs typeface="Times New Roman" panose="02020603050405020304" pitchFamily="18" charset="0"/>
              </a:rPr>
              <a:t>mảng kết hợp</a:t>
            </a:r>
            <a:r>
              <a:rPr lang="vi-VN" sz="1600">
                <a:latin typeface="Times New Roman" panose="02020603050405020304" pitchFamily="18" charset="0"/>
                <a:cs typeface="Times New Roman" panose="02020603050405020304" pitchFamily="18" charset="0"/>
              </a:rPr>
              <a:t> lưu trữ danh sách dữ liệu từ client gửi lên theo quy luật </a:t>
            </a:r>
            <a:r>
              <a:rPr lang="vi-VN" sz="1600" b="1">
                <a:latin typeface="Times New Roman" panose="02020603050405020304" pitchFamily="18" charset="0"/>
                <a:cs typeface="Times New Roman" panose="02020603050405020304" pitchFamily="18" charset="0"/>
              </a:rPr>
              <a:t>key =&gt; value</a:t>
            </a:r>
            <a:endParaRPr lang="en-US" sz="1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258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676400"/>
            <a:ext cx="8229600" cy="4648200"/>
          </a:xfrm>
        </p:spPr>
        <p:txBody>
          <a:bodyPr>
            <a:normAutofit/>
          </a:bodyPr>
          <a:lstStyle/>
          <a:p>
            <a:r>
              <a:rPr lang="en-US" sz="1600" b="1" smtClean="0">
                <a:latin typeface="Times New Roman" panose="02020603050405020304" pitchFamily="18" charset="0"/>
                <a:cs typeface="Times New Roman" panose="02020603050405020304" pitchFamily="18" charset="0"/>
              </a:rPr>
              <a:t>B/</a:t>
            </a:r>
            <a:r>
              <a:rPr lang="en-US" sz="1600" b="1" err="1" smtClean="0">
                <a:latin typeface="Times New Roman" panose="02020603050405020304" pitchFamily="18" charset="0"/>
                <a:cs typeface="Times New Roman" panose="02020603050405020304" pitchFamily="18" charset="0"/>
              </a:rPr>
              <a:t>Phương</a:t>
            </a:r>
            <a:r>
              <a:rPr lang="en-US" sz="1600" b="1" smtClean="0">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thức</a:t>
            </a:r>
            <a:r>
              <a:rPr lang="en-US" sz="1600" b="1" smtClean="0">
                <a:latin typeface="Times New Roman" panose="02020603050405020304" pitchFamily="18" charset="0"/>
                <a:cs typeface="Times New Roman" panose="02020603050405020304" pitchFamily="18" charset="0"/>
              </a:rPr>
              <a:t> POST.</a:t>
            </a:r>
          </a:p>
          <a:p>
            <a:r>
              <a:rPr lang="en-US" sz="1600" smtClean="0">
                <a:latin typeface="Times New Roman" panose="02020603050405020304" pitchFamily="18" charset="0"/>
                <a:cs typeface="Times New Roman" panose="02020603050405020304" pitchFamily="18" charset="0"/>
              </a:rPr>
              <a:t>1/ </a:t>
            </a:r>
            <a:r>
              <a:rPr lang="vi-VN" sz="1600">
                <a:latin typeface="Times New Roman" panose="02020603050405020304" pitchFamily="18" charset="0"/>
                <a:cs typeface="Times New Roman" panose="02020603050405020304" pitchFamily="18" charset="0"/>
              </a:rPr>
              <a:t>Phương thức POST có tính bảo mật hơn vì dữ liệu gửi phải thông qua một form HTML nên nó bị ẩn, nghĩa là chúng ta không thể thấy các giá trị đó được</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2/ </a:t>
            </a:r>
            <a:r>
              <a:rPr lang="en-US" sz="1600" b="1">
                <a:latin typeface="Times New Roman" panose="02020603050405020304" pitchFamily="18" charset="0"/>
                <a:cs typeface="Times New Roman" panose="02020603050405020304" pitchFamily="18" charset="0"/>
              </a:rPr>
              <a:t>Client </a:t>
            </a:r>
            <a:r>
              <a:rPr lang="en-US" sz="1600" b="1" err="1">
                <a:latin typeface="Times New Roman" panose="02020603050405020304" pitchFamily="18" charset="0"/>
                <a:cs typeface="Times New Roman" panose="02020603050405020304" pitchFamily="18" charset="0"/>
              </a:rPr>
              <a:t>g</a:t>
            </a:r>
            <a:r>
              <a:rPr lang="en-US" sz="1600" b="1" err="1" smtClean="0">
                <a:latin typeface="Times New Roman" panose="02020603050405020304" pitchFamily="18" charset="0"/>
                <a:cs typeface="Times New Roman" panose="02020603050405020304" pitchFamily="18" charset="0"/>
              </a:rPr>
              <a:t>ửi</a:t>
            </a:r>
            <a:r>
              <a:rPr lang="en-US" sz="1600" b="1" smtClean="0">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l</a:t>
            </a:r>
            <a:r>
              <a:rPr lang="en-US" sz="1600" b="1" err="1" smtClean="0">
                <a:latin typeface="Times New Roman" panose="02020603050405020304" pitchFamily="18" charset="0"/>
                <a:cs typeface="Times New Roman" panose="02020603050405020304" pitchFamily="18" charset="0"/>
              </a:rPr>
              <a:t>ên</a:t>
            </a:r>
            <a:r>
              <a:rPr lang="en-US" sz="1600" b="1" smtClean="0">
                <a:latin typeface="Times New Roman" panose="02020603050405020304" pitchFamily="18" charset="0"/>
                <a:cs typeface="Times New Roman" panose="02020603050405020304" pitchFamily="18" charset="0"/>
              </a:rPr>
              <a:t> server: </a:t>
            </a:r>
            <a:r>
              <a:rPr lang="vi-VN" sz="1600">
                <a:latin typeface="Times New Roman" panose="02020603050405020304" pitchFamily="18" charset="0"/>
                <a:cs typeface="Times New Roman" panose="02020603050405020304" pitchFamily="18" charset="0"/>
              </a:rPr>
              <a:t>Với phương thức GET thì dữ liệu được thấy trên URL thì phương thức POST thì hoàn toàn ngược lại, POST sẽ gửi dữ liệu qua một cái form HTML và các giá trị sẽ được định nghĩa trong các input gồm các kiểu (</a:t>
            </a:r>
            <a:r>
              <a:rPr lang="vi-VN" sz="1600" i="1">
                <a:latin typeface="Times New Roman" panose="02020603050405020304" pitchFamily="18" charset="0"/>
                <a:cs typeface="Times New Roman" panose="02020603050405020304" pitchFamily="18" charset="0"/>
              </a:rPr>
              <a:t>textbox, radio, checkbox, password, textarea, hidden</a:t>
            </a:r>
            <a:r>
              <a:rPr lang="vi-VN" sz="1600">
                <a:latin typeface="Times New Roman" panose="02020603050405020304" pitchFamily="18" charset="0"/>
                <a:cs typeface="Times New Roman" panose="02020603050405020304" pitchFamily="18" charset="0"/>
              </a:rPr>
              <a:t>) và được nhận dang thông qua tên (name) của các input đó</a:t>
            </a:r>
            <a:r>
              <a:rPr lang="vi-VN" sz="1600"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endParaRPr lang="en-US" sz="1600" smtClean="0">
              <a:latin typeface="Times New Roman" panose="02020603050405020304" pitchFamily="18" charset="0"/>
              <a:cs typeface="Times New Roman" panose="02020603050405020304" pitchFamily="18" charset="0"/>
            </a:endParaRPr>
          </a:p>
          <a:p>
            <a:r>
              <a:rPr lang="en-US" sz="1600" smtClean="0">
                <a:latin typeface="Times New Roman" panose="02020603050405020304" pitchFamily="18" charset="0"/>
                <a:cs typeface="Times New Roman" panose="02020603050405020304" pitchFamily="18" charset="0"/>
              </a:rPr>
              <a:t>3/ </a:t>
            </a:r>
            <a:r>
              <a:rPr lang="en-US" sz="1600" b="1">
                <a:latin typeface="Times New Roman" panose="02020603050405020304" pitchFamily="18" charset="0"/>
                <a:cs typeface="Times New Roman" panose="02020603050405020304" pitchFamily="18" charset="0"/>
              </a:rPr>
              <a:t>Server </a:t>
            </a:r>
            <a:r>
              <a:rPr lang="en-US" sz="1600" b="1" err="1">
                <a:latin typeface="Times New Roman" panose="02020603050405020304" pitchFamily="18" charset="0"/>
                <a:cs typeface="Times New Roman" panose="02020603050405020304" pitchFamily="18" charset="0"/>
              </a:rPr>
              <a:t>nhận</a:t>
            </a:r>
            <a:r>
              <a:rPr lang="en-US" sz="1600" b="1">
                <a:latin typeface="Times New Roman" panose="02020603050405020304" pitchFamily="18" charset="0"/>
                <a:cs typeface="Times New Roman" panose="02020603050405020304" pitchFamily="18" charset="0"/>
              </a:rPr>
              <a:t> </a:t>
            </a:r>
            <a:r>
              <a:rPr lang="en-US" sz="1600" b="1" err="1">
                <a:latin typeface="Times New Roman" panose="02020603050405020304" pitchFamily="18" charset="0"/>
                <a:cs typeface="Times New Roman" panose="02020603050405020304" pitchFamily="18" charset="0"/>
              </a:rPr>
              <a:t>dữ</a:t>
            </a:r>
            <a:r>
              <a:rPr lang="en-US" sz="1600" b="1">
                <a:latin typeface="Times New Roman" panose="02020603050405020304" pitchFamily="18" charset="0"/>
                <a:cs typeface="Times New Roman" panose="02020603050405020304" pitchFamily="18" charset="0"/>
              </a:rPr>
              <a:t> </a:t>
            </a:r>
            <a:r>
              <a:rPr lang="en-US" sz="1600" b="1" err="1" smtClean="0">
                <a:latin typeface="Times New Roman" panose="02020603050405020304" pitchFamily="18" charset="0"/>
                <a:cs typeface="Times New Roman" panose="02020603050405020304" pitchFamily="18" charset="0"/>
              </a:rPr>
              <a:t>liệu</a:t>
            </a:r>
            <a:r>
              <a:rPr lang="en-US" sz="1600" b="1" smtClean="0">
                <a:latin typeface="Times New Roman" panose="02020603050405020304" pitchFamily="18" charset="0"/>
                <a:cs typeface="Times New Roman" panose="02020603050405020304" pitchFamily="18" charset="0"/>
              </a:rPr>
              <a:t> : </a:t>
            </a:r>
            <a:r>
              <a:rPr lang="vi-VN" sz="1600">
                <a:latin typeface="Times New Roman" panose="02020603050405020304" pitchFamily="18" charset="0"/>
                <a:cs typeface="Times New Roman" panose="02020603050405020304" pitchFamily="18" charset="0"/>
              </a:rPr>
              <a:t>Tất cả các dữ liệu gửi bằng phương thức POST đều được lưu trong một biến toàn cục </a:t>
            </a:r>
            <a:r>
              <a:rPr lang="vi-VN" sz="1600" b="1">
                <a:latin typeface="Times New Roman" panose="02020603050405020304" pitchFamily="18" charset="0"/>
                <a:cs typeface="Times New Roman" panose="02020603050405020304" pitchFamily="18" charset="0"/>
              </a:rPr>
              <a:t>$_POST</a:t>
            </a:r>
            <a:r>
              <a:rPr lang="vi-VN" sz="1600">
                <a:latin typeface="Times New Roman" panose="02020603050405020304" pitchFamily="18" charset="0"/>
                <a:cs typeface="Times New Roman" panose="02020603050405020304" pitchFamily="18" charset="0"/>
              </a:rPr>
              <a:t> do PHP tự tạo ra, vì thế để lấy dữ liệu thì bạn chỉ cần lấy trong biến này là được</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329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err="1" smtClean="0"/>
              <a:t>Tiếp</a:t>
            </a:r>
            <a:endParaRPr lang="en-US"/>
          </a:p>
        </p:txBody>
      </p:sp>
      <p:sp>
        <p:nvSpPr>
          <p:cNvPr id="3" name="Content Placeholder 2"/>
          <p:cNvSpPr>
            <a:spLocks noGrp="1"/>
          </p:cNvSpPr>
          <p:nvPr>
            <p:ph idx="1"/>
          </p:nvPr>
        </p:nvSpPr>
        <p:spPr>
          <a:xfrm>
            <a:off x="457200" y="1600200"/>
            <a:ext cx="8229600" cy="4724400"/>
          </a:xfrm>
        </p:spPr>
        <p:txBody>
          <a:bodyPr/>
          <a:lstStyle/>
          <a:p>
            <a:r>
              <a:rPr lang="en-US" err="1" smtClean="0">
                <a:latin typeface="Times New Roman" panose="02020603050405020304" pitchFamily="18" charset="0"/>
                <a:cs typeface="Times New Roman" panose="02020603050405020304" pitchFamily="18" charset="0"/>
              </a:rPr>
              <a:t>Sự</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khác</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nhau</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giữ</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phương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thức</a:t>
            </a:r>
            <a:r>
              <a:rPr lang="en-US" smtClean="0">
                <a:latin typeface="Times New Roman" panose="02020603050405020304" pitchFamily="18" charset="0"/>
                <a:cs typeface="Times New Roman" panose="02020603050405020304" pitchFamily="18" charset="0"/>
              </a:rPr>
              <a:t> GET </a:t>
            </a:r>
            <a:r>
              <a:rPr lang="en-US" err="1" smtClean="0">
                <a:latin typeface="Times New Roman" panose="02020603050405020304" pitchFamily="18" charset="0"/>
                <a:cs typeface="Times New Roman" panose="02020603050405020304" pitchFamily="18" charset="0"/>
              </a:rPr>
              <a:t>và</a:t>
            </a:r>
            <a:r>
              <a:rPr lang="en-US" smtClean="0">
                <a:latin typeface="Times New Roman" panose="02020603050405020304" pitchFamily="18" charset="0"/>
                <a:cs typeface="Times New Roman" panose="02020603050405020304" pitchFamily="18" charset="0"/>
              </a:rPr>
              <a:t> POST</a:t>
            </a:r>
          </a:p>
          <a:p>
            <a:r>
              <a:rPr lang="en-US" sz="1600" smtClean="0">
                <a:latin typeface="Times New Roman" panose="02020603050405020304" pitchFamily="18" charset="0"/>
                <a:cs typeface="Times New Roman" panose="02020603050405020304" pitchFamily="18" charset="0"/>
              </a:rPr>
              <a:t>GET </a:t>
            </a:r>
            <a:r>
              <a:rPr lang="en-US" sz="1600" err="1" smtClean="0">
                <a:latin typeface="Times New Roman" panose="02020603050405020304" pitchFamily="18" charset="0"/>
                <a:cs typeface="Times New Roman" panose="02020603050405020304" pitchFamily="18" charset="0"/>
              </a:rPr>
              <a:t>dữ</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liệu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gửi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được</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hiển</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thị</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ngay</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trên</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thanh</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địa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chỉ</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trình</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duyệt</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và</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lưu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vào</a:t>
            </a:r>
            <a:r>
              <a:rPr lang="en-US" sz="1600" smtClean="0">
                <a:latin typeface="Times New Roman" panose="02020603050405020304" pitchFamily="18" charset="0"/>
                <a:cs typeface="Times New Roman" panose="02020603050405020304" pitchFamily="18" charset="0"/>
              </a:rPr>
              <a:t> history </a:t>
            </a:r>
            <a:r>
              <a:rPr lang="en-US" sz="1600" err="1" smtClean="0">
                <a:latin typeface="Times New Roman" panose="02020603050405020304" pitchFamily="18" charset="0"/>
                <a:cs typeface="Times New Roman" panose="02020603050405020304" pitchFamily="18" charset="0"/>
              </a:rPr>
              <a:t>của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trình</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duyệt</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Còn</a:t>
            </a:r>
            <a:r>
              <a:rPr lang="en-US" sz="1600" smtClean="0">
                <a:latin typeface="Times New Roman" panose="02020603050405020304" pitchFamily="18" charset="0"/>
                <a:cs typeface="Times New Roman" panose="02020603050405020304" pitchFamily="18" charset="0"/>
              </a:rPr>
              <a:t> POST </a:t>
            </a:r>
            <a:r>
              <a:rPr lang="en-US" sz="1600" err="1" smtClean="0">
                <a:latin typeface="Times New Roman" panose="02020603050405020304" pitchFamily="18" charset="0"/>
                <a:cs typeface="Times New Roman" panose="02020603050405020304" pitchFamily="18" charset="0"/>
              </a:rPr>
              <a:t>dữ</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liệu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gửi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ngầm</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và</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không</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lưu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vào</a:t>
            </a:r>
            <a:r>
              <a:rPr lang="en-US" sz="1600" smtClean="0">
                <a:latin typeface="Times New Roman" panose="02020603050405020304" pitchFamily="18" charset="0"/>
                <a:cs typeface="Times New Roman" panose="02020603050405020304" pitchFamily="18" charset="0"/>
              </a:rPr>
              <a:t> history </a:t>
            </a:r>
            <a:r>
              <a:rPr lang="en-US" sz="1600" err="1" smtClean="0">
                <a:latin typeface="Times New Roman" panose="02020603050405020304" pitchFamily="18" charset="0"/>
                <a:cs typeface="Times New Roman" panose="02020603050405020304" pitchFamily="18" charset="0"/>
              </a:rPr>
              <a:t>của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trình</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duyệt</a:t>
            </a:r>
            <a:r>
              <a:rPr lang="en-US" sz="1600" smtClean="0">
                <a:latin typeface="Times New Roman" panose="02020603050405020304" pitchFamily="18" charset="0"/>
                <a:cs typeface="Times New Roman" panose="02020603050405020304" pitchFamily="18" charset="0"/>
              </a:rPr>
              <a:t>.</a:t>
            </a:r>
          </a:p>
          <a:p>
            <a:r>
              <a:rPr lang="en-US" sz="1600" smtClean="0">
                <a:latin typeface="Times New Roman" panose="02020603050405020304" pitchFamily="18" charset="0"/>
                <a:cs typeface="Times New Roman" panose="02020603050405020304" pitchFamily="18" charset="0"/>
              </a:rPr>
              <a:t>POST </a:t>
            </a:r>
            <a:r>
              <a:rPr lang="en-US" sz="1600" err="1" smtClean="0">
                <a:latin typeface="Times New Roman" panose="02020603050405020304" pitchFamily="18" charset="0"/>
                <a:cs typeface="Times New Roman" panose="02020603050405020304" pitchFamily="18" charset="0"/>
              </a:rPr>
              <a:t>bảo</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mật</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hơn</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khi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chúng</a:t>
            </a:r>
            <a:r>
              <a:rPr lang="en-US" sz="1600" smtClean="0">
                <a:latin typeface="Times New Roman" panose="02020603050405020304" pitchFamily="18" charset="0"/>
                <a:cs typeface="Times New Roman" panose="02020603050405020304" pitchFamily="18" charset="0"/>
              </a:rPr>
              <a:t> ta </a:t>
            </a:r>
            <a:r>
              <a:rPr lang="en-US" sz="1600" err="1" smtClean="0">
                <a:latin typeface="Times New Roman" panose="02020603050405020304" pitchFamily="18" charset="0"/>
                <a:cs typeface="Times New Roman" panose="02020603050405020304" pitchFamily="18" charset="0"/>
              </a:rPr>
              <a:t>muốn</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che</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giấu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thông</a:t>
            </a:r>
            <a:r>
              <a:rPr lang="en-US" sz="1600" smtClean="0">
                <a:latin typeface="Times New Roman" panose="02020603050405020304" pitchFamily="18" charset="0"/>
                <a:cs typeface="Times New Roman" panose="02020603050405020304" pitchFamily="18" charset="0"/>
              </a:rPr>
              <a:t> tin </a:t>
            </a:r>
            <a:r>
              <a:rPr lang="en-US" sz="1600" err="1" smtClean="0">
                <a:latin typeface="Times New Roman" panose="02020603050405020304" pitchFamily="18" charset="0"/>
                <a:cs typeface="Times New Roman" panose="02020603050405020304" pitchFamily="18" charset="0"/>
              </a:rPr>
              <a:t>gửi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lên</a:t>
            </a:r>
            <a:r>
              <a:rPr lang="en-US" sz="1600" smtClean="0">
                <a:latin typeface="Times New Roman" panose="02020603050405020304" pitchFamily="18" charset="0"/>
                <a:cs typeface="Times New Roman" panose="02020603050405020304" pitchFamily="18" charset="0"/>
              </a:rPr>
              <a:t> server.</a:t>
            </a:r>
          </a:p>
          <a:p>
            <a:r>
              <a:rPr lang="en-US" sz="1600" smtClean="0">
                <a:latin typeface="Times New Roman" panose="02020603050405020304" pitchFamily="18" charset="0"/>
                <a:cs typeface="Times New Roman" panose="02020603050405020304" pitchFamily="18" charset="0"/>
              </a:rPr>
              <a:t>Dung </a:t>
            </a:r>
            <a:r>
              <a:rPr lang="en-US" sz="1600" err="1" smtClean="0">
                <a:latin typeface="Times New Roman" panose="02020603050405020304" pitchFamily="18" charset="0"/>
                <a:cs typeface="Times New Roman" panose="02020603050405020304" pitchFamily="18" charset="0"/>
              </a:rPr>
              <a:t>lượng</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tối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gửi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của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phương</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thức</a:t>
            </a:r>
            <a:r>
              <a:rPr lang="en-US" sz="1600" smtClean="0">
                <a:latin typeface="Times New Roman" panose="02020603050405020304" pitchFamily="18" charset="0"/>
                <a:cs typeface="Times New Roman" panose="02020603050405020304" pitchFamily="18" charset="0"/>
              </a:rPr>
              <a:t> GET </a:t>
            </a:r>
            <a:r>
              <a:rPr lang="en-US" sz="1600" err="1" smtClean="0">
                <a:latin typeface="Times New Roman" panose="02020603050405020304" pitchFamily="18" charset="0"/>
                <a:cs typeface="Times New Roman" panose="02020603050405020304" pitchFamily="18" charset="0"/>
              </a:rPr>
              <a:t>là</a:t>
            </a:r>
            <a:r>
              <a:rPr lang="en-US" sz="1600" smtClean="0">
                <a:latin typeface="Times New Roman" panose="02020603050405020304" pitchFamily="18" charset="0"/>
                <a:cs typeface="Times New Roman" panose="02020603050405020304" pitchFamily="18" charset="0"/>
              </a:rPr>
              <a:t> 7607 </a:t>
            </a:r>
            <a:r>
              <a:rPr lang="en-US" sz="1600" err="1" smtClean="0">
                <a:latin typeface="Times New Roman" panose="02020603050405020304" pitchFamily="18" charset="0"/>
                <a:cs typeface="Times New Roman" panose="02020603050405020304" pitchFamily="18" charset="0"/>
              </a:rPr>
              <a:t>kí</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tự</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còn</a:t>
            </a:r>
            <a:r>
              <a:rPr lang="en-US" sz="1600" smtClean="0">
                <a:latin typeface="Times New Roman" panose="02020603050405020304" pitchFamily="18" charset="0"/>
                <a:cs typeface="Times New Roman" panose="02020603050405020304" pitchFamily="18" charset="0"/>
              </a:rPr>
              <a:t> POST dung </a:t>
            </a:r>
            <a:r>
              <a:rPr lang="en-US" sz="1600" err="1" smtClean="0">
                <a:latin typeface="Times New Roman" panose="02020603050405020304" pitchFamily="18" charset="0"/>
                <a:cs typeface="Times New Roman" panose="02020603050405020304" pitchFamily="18" charset="0"/>
              </a:rPr>
              <a:t>lượng</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tối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của</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dữ</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liệu</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gửi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đi</a:t>
            </a:r>
            <a:r>
              <a:rPr lang="en-US" sz="1600" smtClean="0">
                <a:latin typeface="Times New Roman" panose="02020603050405020304" pitchFamily="18" charset="0"/>
                <a:cs typeface="Times New Roman" panose="02020603050405020304" pitchFamily="18" charset="0"/>
              </a:rPr>
              <a:t> </a:t>
            </a:r>
            <a:r>
              <a:rPr lang="en-US" sz="1600" err="1" smtClean="0">
                <a:latin typeface="Times New Roman" panose="02020603050405020304" pitchFamily="18" charset="0"/>
                <a:cs typeface="Times New Roman" panose="02020603050405020304" pitchFamily="18" charset="0"/>
              </a:rPr>
              <a:t>là</a:t>
            </a:r>
            <a:r>
              <a:rPr lang="en-US" sz="1600" smtClean="0">
                <a:latin typeface="Times New Roman" panose="02020603050405020304" pitchFamily="18" charset="0"/>
                <a:cs typeface="Times New Roman" panose="02020603050405020304" pitchFamily="18" charset="0"/>
              </a:rPr>
              <a:t> 80Mb</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6215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PHP(</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a:t>
            </a:r>
            <a:endParaRPr lang="en-US"/>
          </a:p>
        </p:txBody>
      </p:sp>
      <p:sp>
        <p:nvSpPr>
          <p:cNvPr id="3" name="Content Placeholder 2"/>
          <p:cNvSpPr>
            <a:spLocks noGrp="1"/>
          </p:cNvSpPr>
          <p:nvPr>
            <p:ph idx="1"/>
          </p:nvPr>
        </p:nvSpPr>
        <p:spPr/>
        <p:txBody>
          <a:bodyPr/>
          <a:lstStyle/>
          <a:p>
            <a:r>
              <a:rPr lang="en-US" b="1">
                <a:latin typeface="Times New Roman" panose="02020603050405020304" pitchFamily="18" charset="0"/>
                <a:cs typeface="Times New Roman" panose="02020603050405020304" pitchFamily="18" charset="0"/>
              </a:rPr>
              <a:t>2. </a:t>
            </a:r>
            <a:r>
              <a:rPr lang="en-US" b="1" err="1">
                <a:latin typeface="Times New Roman" panose="02020603050405020304" pitchFamily="18" charset="0"/>
                <a:cs typeface="Times New Roman" panose="02020603050405020304" pitchFamily="18" charset="0"/>
              </a:rPr>
              <a:t>Hỗ</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trợ</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tối</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đa</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phần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mềm</a:t>
            </a:r>
            <a:r>
              <a:rPr lang="en-US" b="1">
                <a:latin typeface="Times New Roman" panose="02020603050405020304" pitchFamily="18" charset="0"/>
                <a:cs typeface="Times New Roman" panose="02020603050405020304" pitchFamily="18" charset="0"/>
              </a:rPr>
              <a:t> </a:t>
            </a:r>
          </a:p>
          <a:p>
            <a:pPr fontAlgn="base"/>
            <a:r>
              <a:rPr lang="en-US" err="1">
                <a:latin typeface="Times New Roman" panose="02020603050405020304" pitchFamily="18" charset="0"/>
                <a:cs typeface="Times New Roman" panose="02020603050405020304" pitchFamily="18" charset="0"/>
              </a:rPr>
              <a:t>Thứ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hành</a:t>
            </a:r>
            <a:r>
              <a:rPr lang="en-US">
                <a:latin typeface="Times New Roman" panose="02020603050405020304" pitchFamily="18" charset="0"/>
                <a:cs typeface="Times New Roman" panose="02020603050405020304" pitchFamily="18" charset="0"/>
              </a:rPr>
              <a:t> (Operating System)</a:t>
            </a:r>
          </a:p>
          <a:p>
            <a:pPr fontAlgn="base"/>
            <a:r>
              <a:rPr lang="en-US" err="1">
                <a:latin typeface="Times New Roman" panose="02020603050405020304" pitchFamily="18" charset="0"/>
                <a:cs typeface="Times New Roman" panose="02020603050405020304" pitchFamily="18" charset="0"/>
              </a:rPr>
              <a:t>Thứ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hai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máy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chủ</a:t>
            </a:r>
            <a:r>
              <a:rPr lang="en-US">
                <a:latin typeface="Times New Roman" panose="02020603050405020304" pitchFamily="18" charset="0"/>
                <a:cs typeface="Times New Roman" panose="02020603050405020304" pitchFamily="18" charset="0"/>
              </a:rPr>
              <a:t> Web (Web Server)</a:t>
            </a:r>
          </a:p>
          <a:p>
            <a:endParaRPr lang="en-US"/>
          </a:p>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81400"/>
            <a:ext cx="4114800" cy="248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716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 PHP(</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a:t>
            </a:r>
            <a:endParaRPr lang="en-US"/>
          </a:p>
        </p:txBody>
      </p:sp>
      <p:sp>
        <p:nvSpPr>
          <p:cNvPr id="3" name="Content Placeholder 2"/>
          <p:cNvSpPr>
            <a:spLocks noGrp="1"/>
          </p:cNvSpPr>
          <p:nvPr>
            <p:ph idx="1"/>
          </p:nvPr>
        </p:nvSpPr>
        <p:spPr/>
        <p:txBody>
          <a:bodyPr/>
          <a:lstStyle/>
          <a:p>
            <a:pPr fontAlgn="base"/>
            <a:r>
              <a:rPr lang="en-US" b="1">
                <a:latin typeface="Times New Roman" panose="02020603050405020304" pitchFamily="18" charset="0"/>
                <a:cs typeface="Times New Roman" panose="02020603050405020304" pitchFamily="18" charset="0"/>
              </a:rPr>
              <a:t>3. </a:t>
            </a:r>
            <a:r>
              <a:rPr lang="en-US" b="1" err="1">
                <a:latin typeface="Times New Roman" panose="02020603050405020304" pitchFamily="18" charset="0"/>
                <a:cs typeface="Times New Roman" panose="02020603050405020304" pitchFamily="18" charset="0"/>
              </a:rPr>
              <a:t>Hỗ</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trợ</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tối</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đa</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cho</a:t>
            </a:r>
            <a:r>
              <a:rPr lang="en-US" b="1">
                <a:latin typeface="Times New Roman" panose="02020603050405020304" pitchFamily="18" charset="0"/>
                <a:cs typeface="Times New Roman" panose="02020603050405020304" pitchFamily="18" charset="0"/>
              </a:rPr>
              <a:t> Database </a:t>
            </a:r>
          </a:p>
          <a:p>
            <a:pPr fontAlgn="base"/>
            <a:r>
              <a:rPr lang="en-US" sz="1800" err="1">
                <a:latin typeface="Times New Roman" panose="02020603050405020304" pitchFamily="18" charset="0"/>
                <a:cs typeface="Times New Roman" panose="02020603050405020304" pitchFamily="18" charset="0"/>
              </a:rPr>
              <a:t>Đây</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là</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một</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trong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những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ưu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điểm</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mạnh</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mẽ</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nhất</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làm</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nên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sự</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vượt</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trội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của</a:t>
            </a:r>
            <a:r>
              <a:rPr lang="en-US" sz="1800">
                <a:latin typeface="Times New Roman" panose="02020603050405020304" pitchFamily="18" charset="0"/>
                <a:cs typeface="Times New Roman" panose="02020603050405020304" pitchFamily="18" charset="0"/>
              </a:rPr>
              <a:t> PHP so </a:t>
            </a:r>
            <a:r>
              <a:rPr lang="en-US" sz="1800" err="1">
                <a:latin typeface="Times New Roman" panose="02020603050405020304" pitchFamily="18" charset="0"/>
                <a:cs typeface="Times New Roman" panose="02020603050405020304" pitchFamily="18" charset="0"/>
              </a:rPr>
              <a:t>với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các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ngôn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ngữ</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khác</a:t>
            </a:r>
            <a:r>
              <a:rPr lang="en-US" sz="1800">
                <a:latin typeface="Times New Roman" panose="02020603050405020304" pitchFamily="18" charset="0"/>
                <a:cs typeface="Times New Roman" panose="02020603050405020304" pitchFamily="18" charset="0"/>
              </a:rPr>
              <a:t>. </a:t>
            </a:r>
            <a:r>
              <a:rPr lang="en-US" sz="1800" b="1">
                <a:latin typeface="Times New Roman" panose="02020603050405020304" pitchFamily="18" charset="0"/>
                <a:cs typeface="Times New Roman" panose="02020603050405020304" pitchFamily="18" charset="0"/>
              </a:rPr>
              <a:t>PHP </a:t>
            </a:r>
            <a:r>
              <a:rPr lang="en-US" sz="1800" b="1" err="1">
                <a:latin typeface="Times New Roman" panose="02020603050405020304" pitchFamily="18" charset="0"/>
                <a:cs typeface="Times New Roman" panose="02020603050405020304" pitchFamily="18" charset="0"/>
              </a:rPr>
              <a:t>hỗ</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trợ</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rất</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nhiều</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kiểu</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cơ</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sở</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dữ</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liệu</a:t>
            </a:r>
            <a:r>
              <a:rPr lang="en-US" sz="1800" b="1">
                <a:latin typeface="Times New Roman" panose="02020603050405020304" pitchFamily="18" charset="0"/>
                <a:cs typeface="Times New Roman" panose="02020603050405020304" pitchFamily="18" charset="0"/>
              </a:rPr>
              <a:t> (Database) </a:t>
            </a:r>
            <a:r>
              <a:rPr lang="en-US" sz="1800" b="1" err="1">
                <a:latin typeface="Times New Roman" panose="02020603050405020304" pitchFamily="18" charset="0"/>
                <a:cs typeface="Times New Roman" panose="02020603050405020304" pitchFamily="18" charset="0"/>
              </a:rPr>
              <a:t>khác</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nhau</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Kết</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quả</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là</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việc</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các</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lập</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trình</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viên</a:t>
            </a:r>
            <a:r>
              <a:rPr lang="en-US" sz="1800" b="1">
                <a:latin typeface="Times New Roman" panose="02020603050405020304" pitchFamily="18" charset="0"/>
                <a:cs typeface="Times New Roman" panose="02020603050405020304" pitchFamily="18" charset="0"/>
              </a:rPr>
              <a:t> code </a:t>
            </a:r>
            <a:r>
              <a:rPr lang="en-US" sz="1800" b="1" err="1">
                <a:latin typeface="Times New Roman" panose="02020603050405020304" pitchFamily="18" charset="0"/>
                <a:cs typeface="Times New Roman" panose="02020603050405020304" pitchFamily="18" charset="0"/>
              </a:rPr>
              <a:t>lên</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các</a:t>
            </a:r>
            <a:r>
              <a:rPr lang="en-US" sz="1800" b="1">
                <a:latin typeface="Times New Roman" panose="02020603050405020304" pitchFamily="18" charset="0"/>
                <a:cs typeface="Times New Roman" panose="02020603050405020304" pitchFamily="18" charset="0"/>
              </a:rPr>
              <a:t> Website </a:t>
            </a:r>
            <a:r>
              <a:rPr lang="en-US" sz="1800" b="1" err="1">
                <a:latin typeface="Times New Roman" panose="02020603050405020304" pitchFamily="18" charset="0"/>
                <a:cs typeface="Times New Roman" panose="02020603050405020304" pitchFamily="18" charset="0"/>
              </a:rPr>
              <a:t>có</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sử</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dụng</a:t>
            </a:r>
            <a:r>
              <a:rPr lang="en-US" sz="1800" b="1">
                <a:latin typeface="Times New Roman" panose="02020603050405020304" pitchFamily="18" charset="0"/>
                <a:cs typeface="Times New Roman" panose="02020603050405020304" pitchFamily="18" charset="0"/>
              </a:rPr>
              <a:t> Database </a:t>
            </a:r>
            <a:r>
              <a:rPr lang="en-US" sz="1800" b="1" err="1">
                <a:latin typeface="Times New Roman" panose="02020603050405020304" pitchFamily="18" charset="0"/>
                <a:cs typeface="Times New Roman" panose="02020603050405020304" pitchFamily="18" charset="0"/>
              </a:rPr>
              <a:t>sẽ</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trở</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lên</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dễ</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dàng</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hơn</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bao</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giờ</a:t>
            </a:r>
            <a:r>
              <a:rPr lang="en-US" sz="1800" b="1">
                <a:latin typeface="Times New Roman" panose="02020603050405020304" pitchFamily="18" charset="0"/>
                <a:cs typeface="Times New Roman" panose="02020603050405020304" pitchFamily="18" charset="0"/>
              </a:rPr>
              <a:t> </a:t>
            </a:r>
            <a:r>
              <a:rPr lang="en-US" sz="1800" b="1" err="1">
                <a:latin typeface="Times New Roman" panose="02020603050405020304" pitchFamily="18" charset="0"/>
                <a:cs typeface="Times New Roman" panose="02020603050405020304" pitchFamily="18" charset="0"/>
              </a:rPr>
              <a:t>hết</a:t>
            </a:r>
            <a:r>
              <a:rPr lang="en-US" sz="1800" b="1">
                <a:latin typeface="Times New Roman" panose="02020603050405020304" pitchFamily="18" charset="0"/>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a:p>
            <a:endParaRPr lang="en-US"/>
          </a:p>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8534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826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PHP.(</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a:t>
            </a:r>
            <a:endParaRPr lang="en-US"/>
          </a:p>
        </p:txBody>
      </p:sp>
      <p:sp>
        <p:nvSpPr>
          <p:cNvPr id="3" name="Content Placeholder 2"/>
          <p:cNvSpPr>
            <a:spLocks noGrp="1"/>
          </p:cNvSpPr>
          <p:nvPr>
            <p:ph idx="1"/>
          </p:nvPr>
        </p:nvSpPr>
        <p:spPr/>
        <p:txBody>
          <a:bodyPr/>
          <a:lstStyle/>
          <a:p>
            <a:pPr fontAlgn="base"/>
            <a:r>
              <a:rPr lang="vi-VN" b="1">
                <a:latin typeface="Times New Roman" panose="02020603050405020304" pitchFamily="18" charset="0"/>
                <a:cs typeface="Times New Roman" panose="02020603050405020304" pitchFamily="18" charset="0"/>
              </a:rPr>
              <a:t>4. Dễ dàng huy động được nguồn nhân lực </a:t>
            </a:r>
          </a:p>
          <a:p>
            <a:pPr fontAlgn="base"/>
            <a:r>
              <a:rPr lang="vi-VN">
                <a:latin typeface="Times New Roman" panose="02020603050405020304" pitchFamily="18" charset="0"/>
                <a:cs typeface="Times New Roman" panose="02020603050405020304" pitchFamily="18" charset="0"/>
              </a:rPr>
              <a:t>Khó khăn lớn nhất khi thiết kế và phát triển Website là việc huy động được nguồn tài nguyên cho dự án. Do PHP là một trong những ngôn ngữ lập trình tốt nhất 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dễ</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người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mớt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bắt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đầu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lượng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người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dùng</a:t>
            </a:r>
            <a:r>
              <a:rPr lang="en-US">
                <a:latin typeface="Times New Roman" panose="02020603050405020304" pitchFamily="18" charset="0"/>
                <a:cs typeface="Times New Roman" panose="02020603050405020304" pitchFamily="18" charset="0"/>
              </a:rPr>
              <a:t> PHP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lượng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nhận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tuyển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vi-VN">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Cộng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đồng</a:t>
            </a:r>
            <a:r>
              <a:rPr lang="en-US">
                <a:latin typeface="Times New Roman" panose="02020603050405020304" pitchFamily="18" charset="0"/>
                <a:cs typeface="Times New Roman" panose="02020603050405020304" pitchFamily="18" charset="0"/>
              </a:rPr>
              <a:t> PHP ở </a:t>
            </a:r>
            <a:r>
              <a:rPr lang="en-US" err="1">
                <a:latin typeface="Times New Roman" panose="02020603050405020304" pitchFamily="18" charset="0"/>
                <a:cs typeface="Times New Roman" panose="02020603050405020304" pitchFamily="18" charset="0"/>
              </a:rPr>
              <a:t>Việt</a:t>
            </a:r>
            <a:r>
              <a:rPr lang="en-US">
                <a:latin typeface="Times New Roman" panose="02020603050405020304" pitchFamily="18" charset="0"/>
                <a:cs typeface="Times New Roman" panose="02020603050405020304" pitchFamily="18" charset="0"/>
              </a:rPr>
              <a:t> Nam </a:t>
            </a:r>
            <a:r>
              <a:rPr lang="en-US" err="1">
                <a:latin typeface="Times New Roman" panose="02020603050405020304" pitchFamily="18" charset="0"/>
                <a:cs typeface="Times New Roman" panose="02020603050405020304" pitchFamily="18" charset="0"/>
              </a:rPr>
              <a:t>vô</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cùng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đảo</a:t>
            </a:r>
            <a:r>
              <a:rPr lang="en-US">
                <a:latin typeface="Times New Roman" panose="02020603050405020304" pitchFamily="18" charset="0"/>
                <a:cs typeface="Times New Roman" panose="02020603050405020304" pitchFamily="18" charset="0"/>
              </a:rPr>
              <a:t>.</a:t>
            </a:r>
            <a:endParaRPr lang="en-US"/>
          </a:p>
          <a:p>
            <a:endParaRPr lang="en-US"/>
          </a:p>
        </p:txBody>
      </p:sp>
    </p:spTree>
    <p:extLst>
      <p:ext uri="{BB962C8B-B14F-4D97-AF65-F5344CB8AC3E}">
        <p14:creationId xmlns:p14="http://schemas.microsoft.com/office/powerpoint/2010/main" val="2938094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ctr"/>
            <a:r>
              <a:rPr lang="en-US" err="1">
                <a:latin typeface="Times New Roman" panose="02020603050405020304" pitchFamily="18" charset="0"/>
                <a:cs typeface="Times New Roman" panose="02020603050405020304" pitchFamily="18" charset="0"/>
              </a:rPr>
              <a:t>Nhược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PHP</a:t>
            </a:r>
            <a:endParaRPr lang="en-US"/>
          </a:p>
        </p:txBody>
      </p:sp>
      <p:sp>
        <p:nvSpPr>
          <p:cNvPr id="3" name="Content Placeholder 2"/>
          <p:cNvSpPr>
            <a:spLocks noGrp="1"/>
          </p:cNvSpPr>
          <p:nvPr>
            <p:ph idx="1"/>
          </p:nvPr>
        </p:nvSpPr>
        <p:spPr/>
        <p:txBody>
          <a:bodyPr/>
          <a:lstStyle/>
          <a:p>
            <a:r>
              <a:rPr lang="en-US" sz="3200" b="1" err="1">
                <a:latin typeface="Times New Roman" panose="02020603050405020304" pitchFamily="18" charset="0"/>
                <a:cs typeface="Times New Roman" panose="02020603050405020304" pitchFamily="18" charset="0"/>
              </a:rPr>
              <a:t>Chỉ</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chạy</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trên</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ứng</a:t>
            </a:r>
            <a:r>
              <a:rPr lang="en-US" sz="3200" b="1">
                <a:latin typeface="Times New Roman" panose="02020603050405020304" pitchFamily="18" charset="0"/>
                <a:cs typeface="Times New Roman" panose="02020603050405020304" pitchFamily="18" charset="0"/>
              </a:rPr>
              <a:t> </a:t>
            </a:r>
            <a:r>
              <a:rPr lang="en-US" sz="3200" b="1" err="1">
                <a:latin typeface="Times New Roman" panose="02020603050405020304" pitchFamily="18" charset="0"/>
                <a:cs typeface="Times New Roman" panose="02020603050405020304" pitchFamily="18" charset="0"/>
              </a:rPr>
              <a:t>dụng</a:t>
            </a:r>
            <a:r>
              <a:rPr lang="en-US" sz="3200" b="1">
                <a:latin typeface="Times New Roman" panose="02020603050405020304" pitchFamily="18" charset="0"/>
                <a:cs typeface="Times New Roman" panose="02020603050405020304" pitchFamily="18" charset="0"/>
              </a:rPr>
              <a:t> web.</a:t>
            </a:r>
          </a:p>
          <a:p>
            <a:endParaRPr lang="en-US"/>
          </a:p>
        </p:txBody>
      </p:sp>
    </p:spTree>
    <p:extLst>
      <p:ext uri="{BB962C8B-B14F-4D97-AF65-F5344CB8AC3E}">
        <p14:creationId xmlns:p14="http://schemas.microsoft.com/office/powerpoint/2010/main" val="3607532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err="1" smtClean="0"/>
              <a:t>Cài</a:t>
            </a:r>
            <a:r>
              <a:rPr lang="en-US" smtClean="0"/>
              <a:t> </a:t>
            </a:r>
            <a:r>
              <a:rPr lang="en-US" err="1" smtClean="0"/>
              <a:t>máy</a:t>
            </a:r>
            <a:r>
              <a:rPr lang="en-US" smtClean="0"/>
              <a:t> </a:t>
            </a:r>
            <a:r>
              <a:rPr lang="en-US" err="1" smtClean="0"/>
              <a:t>chủ</a:t>
            </a:r>
            <a:r>
              <a:rPr lang="en-US" smtClean="0"/>
              <a:t> - server</a:t>
            </a:r>
            <a:endParaRPr lang="en-US"/>
          </a:p>
        </p:txBody>
      </p:sp>
      <p:sp>
        <p:nvSpPr>
          <p:cNvPr id="3" name="Content Placeholder 2"/>
          <p:cNvSpPr>
            <a:spLocks noGrp="1"/>
          </p:cNvSpPr>
          <p:nvPr>
            <p:ph idx="1"/>
          </p:nvPr>
        </p:nvSpPr>
        <p:spPr/>
        <p:txBody>
          <a:bodyPr/>
          <a:lstStyle/>
          <a:p>
            <a:r>
              <a:rPr lang="en-US" smtClean="0"/>
              <a:t>1/ </a:t>
            </a:r>
            <a:r>
              <a:rPr lang="en-US" err="1" smtClean="0"/>
              <a:t>Có</a:t>
            </a:r>
            <a:r>
              <a:rPr lang="en-US" smtClean="0"/>
              <a:t> </a:t>
            </a:r>
            <a:r>
              <a:rPr lang="en-US" err="1" smtClean="0"/>
              <a:t>thẻ</a:t>
            </a:r>
            <a:r>
              <a:rPr lang="en-US" smtClean="0"/>
              <a:t> </a:t>
            </a:r>
            <a:r>
              <a:rPr lang="en-US" err="1" smtClean="0"/>
              <a:t>cài</a:t>
            </a:r>
            <a:r>
              <a:rPr lang="en-US" smtClean="0"/>
              <a:t> </a:t>
            </a:r>
            <a:r>
              <a:rPr lang="en-US" err="1" smtClean="0"/>
              <a:t>riêng</a:t>
            </a:r>
            <a:r>
              <a:rPr lang="en-US" smtClean="0"/>
              <a:t> : Apache – PHP – </a:t>
            </a:r>
            <a:r>
              <a:rPr lang="en-US" err="1" smtClean="0"/>
              <a:t>MySql</a:t>
            </a:r>
            <a:endParaRPr lang="en-US" smtClean="0"/>
          </a:p>
          <a:p>
            <a:r>
              <a:rPr lang="en-US" smtClean="0"/>
              <a:t>2/ </a:t>
            </a:r>
            <a:r>
              <a:rPr lang="en-US" err="1" smtClean="0"/>
              <a:t>Cài</a:t>
            </a:r>
            <a:r>
              <a:rPr lang="en-US" smtClean="0"/>
              <a:t> </a:t>
            </a:r>
            <a:r>
              <a:rPr lang="en-US" err="1" smtClean="0"/>
              <a:t>các</a:t>
            </a:r>
            <a:r>
              <a:rPr lang="en-US" smtClean="0"/>
              <a:t> </a:t>
            </a:r>
            <a:r>
              <a:rPr lang="en-US" err="1" smtClean="0"/>
              <a:t>phần</a:t>
            </a:r>
            <a:r>
              <a:rPr lang="en-US" smtClean="0"/>
              <a:t> </a:t>
            </a:r>
            <a:r>
              <a:rPr lang="en-US" err="1" smtClean="0"/>
              <a:t>mềm</a:t>
            </a:r>
            <a:r>
              <a:rPr lang="en-US" smtClean="0"/>
              <a:t> </a:t>
            </a:r>
            <a:r>
              <a:rPr lang="en-US" err="1" smtClean="0"/>
              <a:t>tiện</a:t>
            </a:r>
            <a:r>
              <a:rPr lang="en-US" smtClean="0"/>
              <a:t> </a:t>
            </a:r>
            <a:r>
              <a:rPr lang="en-US" err="1" smtClean="0"/>
              <a:t>ích</a:t>
            </a:r>
            <a:r>
              <a:rPr lang="en-US" smtClean="0"/>
              <a:t> : </a:t>
            </a:r>
            <a:r>
              <a:rPr lang="en-US" err="1" smtClean="0"/>
              <a:t>xampp</a:t>
            </a:r>
            <a:r>
              <a:rPr lang="en-US" smtClean="0"/>
              <a:t>, </a:t>
            </a:r>
            <a:r>
              <a:rPr lang="en-US" err="1" smtClean="0"/>
              <a:t>wampp</a:t>
            </a:r>
            <a:r>
              <a:rPr lang="en-US" smtClean="0"/>
              <a:t>, vertigo….</a:t>
            </a:r>
          </a:p>
          <a:p>
            <a:pPr marL="0" indent="0">
              <a:buNone/>
            </a:pPr>
            <a:r>
              <a:rPr lang="en-US" smtClean="0"/>
              <a:t>=&gt;&gt; </a:t>
            </a:r>
            <a:r>
              <a:rPr lang="en-US" err="1" smtClean="0"/>
              <a:t>Khuyên</a:t>
            </a:r>
            <a:r>
              <a:rPr lang="en-US" smtClean="0"/>
              <a:t> </a:t>
            </a:r>
            <a:r>
              <a:rPr lang="en-US" err="1" smtClean="0"/>
              <a:t>cài</a:t>
            </a:r>
            <a:r>
              <a:rPr lang="en-US" smtClean="0"/>
              <a:t> </a:t>
            </a:r>
            <a:r>
              <a:rPr lang="en-US" err="1" smtClean="0"/>
              <a:t>xampp</a:t>
            </a:r>
            <a:r>
              <a:rPr lang="en-US" smtClean="0"/>
              <a:t> </a:t>
            </a:r>
            <a:r>
              <a:rPr lang="en-US" err="1" smtClean="0"/>
              <a:t>hoặc</a:t>
            </a:r>
            <a:r>
              <a:rPr lang="en-US" smtClean="0"/>
              <a:t> </a:t>
            </a:r>
            <a:r>
              <a:rPr lang="en-US" err="1" smtClean="0"/>
              <a:t>cài</a:t>
            </a:r>
            <a:r>
              <a:rPr lang="en-US" smtClean="0"/>
              <a:t> </a:t>
            </a:r>
            <a:r>
              <a:rPr lang="en-US" err="1" smtClean="0"/>
              <a:t>riêng</a:t>
            </a:r>
            <a:r>
              <a:rPr lang="en-US" smtClean="0"/>
              <a:t>. </a:t>
            </a:r>
            <a:r>
              <a:rPr lang="en-US" err="1" smtClean="0"/>
              <a:t>Config</a:t>
            </a:r>
            <a:r>
              <a:rPr lang="en-US" smtClean="0"/>
              <a:t> </a:t>
            </a:r>
            <a:r>
              <a:rPr lang="en-US" err="1" smtClean="0"/>
              <a:t>các</a:t>
            </a:r>
            <a:r>
              <a:rPr lang="en-US" smtClean="0"/>
              <a:t> </a:t>
            </a:r>
            <a:r>
              <a:rPr lang="en-US" err="1" smtClean="0"/>
              <a:t>phần</a:t>
            </a:r>
            <a:r>
              <a:rPr lang="en-US" smtClean="0"/>
              <a:t> </a:t>
            </a:r>
            <a:r>
              <a:rPr lang="en-US" err="1" smtClean="0"/>
              <a:t>đơn</a:t>
            </a:r>
            <a:r>
              <a:rPr lang="en-US" smtClean="0"/>
              <a:t> </a:t>
            </a:r>
            <a:r>
              <a:rPr lang="en-US" err="1" smtClean="0"/>
              <a:t>giản</a:t>
            </a:r>
            <a:r>
              <a:rPr lang="en-US" smtClean="0"/>
              <a:t> !</a:t>
            </a:r>
            <a:endParaRPr lang="en-US"/>
          </a:p>
        </p:txBody>
      </p:sp>
    </p:spTree>
    <p:extLst>
      <p:ext uri="{BB962C8B-B14F-4D97-AF65-F5344CB8AC3E}">
        <p14:creationId xmlns:p14="http://schemas.microsoft.com/office/powerpoint/2010/main" val="270583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err="1" smtClean="0"/>
              <a:t>Khai</a:t>
            </a:r>
            <a:r>
              <a:rPr lang="en-US" smtClean="0"/>
              <a:t> </a:t>
            </a:r>
            <a:r>
              <a:rPr lang="en-US" err="1" smtClean="0"/>
              <a:t>báo</a:t>
            </a:r>
            <a:r>
              <a:rPr lang="en-US" smtClean="0"/>
              <a:t> </a:t>
            </a:r>
            <a:r>
              <a:rPr lang="en-US" err="1" smtClean="0"/>
              <a:t>biến</a:t>
            </a:r>
            <a:r>
              <a:rPr lang="en-US" smtClean="0"/>
              <a:t> </a:t>
            </a:r>
            <a:r>
              <a:rPr lang="en-US" err="1" smtClean="0"/>
              <a:t>và</a:t>
            </a:r>
            <a:r>
              <a:rPr lang="en-US" smtClean="0"/>
              <a:t> </a:t>
            </a:r>
            <a:r>
              <a:rPr lang="en-US" err="1" smtClean="0"/>
              <a:t>hằng</a:t>
            </a:r>
            <a:r>
              <a:rPr lang="en-US" smtClean="0"/>
              <a:t> </a:t>
            </a:r>
            <a:r>
              <a:rPr lang="en-US" err="1" smtClean="0"/>
              <a:t>số</a:t>
            </a:r>
            <a:endParaRPr lang="en-US"/>
          </a:p>
        </p:txBody>
      </p:sp>
      <p:sp>
        <p:nvSpPr>
          <p:cNvPr id="3" name="Content Placeholder 2"/>
          <p:cNvSpPr>
            <a:spLocks noGrp="1"/>
          </p:cNvSpPr>
          <p:nvPr>
            <p:ph idx="1"/>
          </p:nvPr>
        </p:nvSpPr>
        <p:spPr/>
        <p:txBody>
          <a:bodyPr/>
          <a:lstStyle/>
          <a:p>
            <a:r>
              <a:rPr lang="en-US" smtClean="0"/>
              <a:t>1/ </a:t>
            </a:r>
            <a:r>
              <a:rPr lang="en-US" err="1" smtClean="0"/>
              <a:t>Khai</a:t>
            </a:r>
            <a:r>
              <a:rPr lang="en-US" smtClean="0"/>
              <a:t> </a:t>
            </a:r>
            <a:r>
              <a:rPr lang="en-US" err="1" smtClean="0"/>
              <a:t>báo</a:t>
            </a:r>
            <a:r>
              <a:rPr lang="en-US" smtClean="0"/>
              <a:t> </a:t>
            </a:r>
            <a:r>
              <a:rPr lang="en-US" err="1" smtClean="0"/>
              <a:t>biến</a:t>
            </a:r>
            <a:r>
              <a:rPr lang="en-US" smtClean="0"/>
              <a:t> : </a:t>
            </a:r>
          </a:p>
          <a:p>
            <a:r>
              <a:rPr lang="vi-VN" sz="1800" smtClean="0"/>
              <a:t>Biến </a:t>
            </a:r>
            <a:r>
              <a:rPr lang="vi-VN" sz="1800"/>
              <a:t>là một định danh, nó dùng để lưu trữ các giá trị và nó có thể dùng phép gán để thay đổi giá trị. Cú pháp của biến bắt đầu bằng dấu đô la $ và tiếp theo là các chữ, số, dấu gạch dưới. Ký tự đầu tiên của tên biến phải là chữ hoặc là dấu gạch dưới, không được là số</a:t>
            </a:r>
            <a:r>
              <a:rPr lang="vi-VN" sz="1800" smtClean="0"/>
              <a:t>.</a:t>
            </a:r>
            <a:endParaRPr lang="en-US" sz="1800" smtClean="0"/>
          </a:p>
          <a:p>
            <a:r>
              <a:rPr lang="vi-VN" sz="1800"/>
              <a:t>PHP là một ngôn ngữ có phân biệt chữ hoa chữ </a:t>
            </a:r>
            <a:r>
              <a:rPr lang="vi-VN" sz="1800" smtClean="0"/>
              <a:t>thườn</a:t>
            </a:r>
            <a:r>
              <a:rPr lang="en-US" sz="1800" smtClean="0"/>
              <a:t>g, </a:t>
            </a:r>
            <a:r>
              <a:rPr lang="en-US" sz="1800" err="1" smtClean="0">
                <a:latin typeface="Times New Roman" panose="02020603050405020304" pitchFamily="18" charset="0"/>
                <a:cs typeface="Times New Roman" panose="02020603050405020304" pitchFamily="18" charset="0"/>
              </a:rPr>
              <a:t>nên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biến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cũng</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phân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biệt</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chữ</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hoa</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và</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chữ</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thường</a:t>
            </a:r>
            <a:r>
              <a:rPr lang="en-US" sz="1800" smtClean="0">
                <a:latin typeface="Times New Roman" panose="02020603050405020304" pitchFamily="18" charset="0"/>
                <a:cs typeface="Times New Roman" panose="02020603050405020304" pitchFamily="18" charset="0"/>
              </a:rPr>
              <a:t> . </a:t>
            </a:r>
            <a:r>
              <a:rPr lang="en-US" sz="1800" err="1" smtClean="0">
                <a:latin typeface="Times New Roman" panose="02020603050405020304" pitchFamily="18" charset="0"/>
                <a:cs typeface="Times New Roman" panose="02020603050405020304" pitchFamily="18" charset="0"/>
              </a:rPr>
              <a:t>Ví</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dụ</a:t>
            </a:r>
            <a:r>
              <a:rPr lang="en-US" sz="1800" smtClean="0">
                <a:latin typeface="Times New Roman" panose="02020603050405020304" pitchFamily="18" charset="0"/>
                <a:cs typeface="Times New Roman" panose="02020603050405020304" pitchFamily="18" charset="0"/>
              </a:rPr>
              <a:t> : $</a:t>
            </a:r>
            <a:r>
              <a:rPr lang="en-US" sz="1800" err="1" smtClean="0">
                <a:latin typeface="Times New Roman" panose="02020603050405020304" pitchFamily="18" charset="0"/>
                <a:cs typeface="Times New Roman" panose="02020603050405020304" pitchFamily="18" charset="0"/>
              </a:rPr>
              <a:t>sinhvien</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khác</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sinhVien</a:t>
            </a:r>
            <a:r>
              <a:rPr lang="en-US" sz="1800" smtClean="0">
                <a:latin typeface="Times New Roman" panose="02020603050405020304" pitchFamily="18" charset="0"/>
                <a:cs typeface="Times New Roman" panose="02020603050405020304" pitchFamily="18" charset="0"/>
              </a:rPr>
              <a:t>.</a:t>
            </a:r>
          </a:p>
          <a:p>
            <a:r>
              <a:rPr lang="en-US" sz="1800" err="1" smtClean="0">
                <a:latin typeface="Times New Roman" panose="02020603050405020304" pitchFamily="18" charset="0"/>
                <a:cs typeface="Times New Roman" panose="02020603050405020304" pitchFamily="18" charset="0"/>
              </a:rPr>
              <a:t>Sự</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khác</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biệt</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giữa</a:t>
            </a:r>
            <a:r>
              <a:rPr lang="en-US" sz="1800" smtClean="0">
                <a:latin typeface="Times New Roman" panose="02020603050405020304" pitchFamily="18" charset="0"/>
                <a:cs typeface="Times New Roman" panose="02020603050405020304" pitchFamily="18" charset="0"/>
              </a:rPr>
              <a:t> $a </a:t>
            </a:r>
            <a:r>
              <a:rPr lang="en-US" sz="1800" err="1" smtClean="0">
                <a:latin typeface="Times New Roman" panose="02020603050405020304" pitchFamily="18" charset="0"/>
                <a:cs typeface="Times New Roman" panose="02020603050405020304" pitchFamily="18" charset="0"/>
              </a:rPr>
              <a:t>và</a:t>
            </a:r>
            <a:r>
              <a:rPr lang="en-US" sz="1800" smtClean="0">
                <a:latin typeface="Times New Roman" panose="02020603050405020304" pitchFamily="18" charset="0"/>
                <a:cs typeface="Times New Roman" panose="02020603050405020304" pitchFamily="18" charset="0"/>
              </a:rPr>
              <a:t> $$a.</a:t>
            </a:r>
          </a:p>
          <a:p>
            <a:r>
              <a:rPr lang="en-US" sz="1800" err="1" smtClean="0">
                <a:latin typeface="Times New Roman" panose="02020603050405020304" pitchFamily="18" charset="0"/>
                <a:cs typeface="Times New Roman" panose="02020603050405020304" pitchFamily="18" charset="0"/>
              </a:rPr>
              <a:t>Ví</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dụ</a:t>
            </a:r>
            <a:r>
              <a:rPr lang="en-US" sz="1800" smtClean="0">
                <a:latin typeface="Times New Roman" panose="02020603050405020304" pitchFamily="18" charset="0"/>
                <a:cs typeface="Times New Roman" panose="02020603050405020304" pitchFamily="18" charset="0"/>
              </a:rPr>
              <a:t> : $test = “hello word”; $a = “test”; $$a </a:t>
            </a:r>
            <a:r>
              <a:rPr lang="en-US" sz="1800" err="1" smtClean="0">
                <a:latin typeface="Times New Roman" panose="02020603050405020304" pitchFamily="18" charset="0"/>
                <a:cs typeface="Times New Roman" panose="02020603050405020304" pitchFamily="18" charset="0"/>
              </a:rPr>
              <a:t>sẽ</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có</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giá</a:t>
            </a:r>
            <a:r>
              <a:rPr lang="en-US" sz="1800" smtClean="0">
                <a:latin typeface="Times New Roman" panose="02020603050405020304" pitchFamily="18" charset="0"/>
                <a:cs typeface="Times New Roman" panose="02020603050405020304" pitchFamily="18" charset="0"/>
              </a:rPr>
              <a:t> </a:t>
            </a:r>
            <a:r>
              <a:rPr lang="en-US" sz="1800" err="1" smtClean="0">
                <a:latin typeface="Times New Roman" panose="02020603050405020304" pitchFamily="18" charset="0"/>
                <a:cs typeface="Times New Roman" panose="02020603050405020304" pitchFamily="18" charset="0"/>
              </a:rPr>
              <a:t>trị</a:t>
            </a:r>
            <a:r>
              <a:rPr lang="en-US" sz="1800" smtClean="0">
                <a:latin typeface="Times New Roman" panose="02020603050405020304" pitchFamily="18" charset="0"/>
                <a:cs typeface="Times New Roman" panose="02020603050405020304" pitchFamily="18" charset="0"/>
              </a:rPr>
              <a:t> ????</a:t>
            </a:r>
          </a:p>
          <a:p>
            <a:pPr lvl="0">
              <a:buClr>
                <a:srgbClr val="0BD0D9"/>
              </a:buClr>
            </a:pPr>
            <a:r>
              <a:rPr lang="en-US" sz="1800" smtClean="0">
                <a:latin typeface="Times New Roman" panose="02020603050405020304" pitchFamily="18" charset="0"/>
                <a:cs typeface="Times New Roman" panose="02020603050405020304" pitchFamily="18" charset="0"/>
              </a:rPr>
              <a:t>2/ </a:t>
            </a:r>
            <a:r>
              <a:rPr lang="en-US" err="1" smtClean="0">
                <a:solidFill>
                  <a:prstClr val="black"/>
                </a:solidFill>
              </a:rPr>
              <a:t>khai</a:t>
            </a:r>
            <a:r>
              <a:rPr lang="en-US" smtClean="0">
                <a:solidFill>
                  <a:prstClr val="black"/>
                </a:solidFill>
              </a:rPr>
              <a:t> </a:t>
            </a:r>
            <a:r>
              <a:rPr lang="en-US" err="1" smtClean="0">
                <a:solidFill>
                  <a:prstClr val="black"/>
                </a:solidFill>
              </a:rPr>
              <a:t>báo</a:t>
            </a:r>
            <a:r>
              <a:rPr lang="en-US" smtClean="0">
                <a:solidFill>
                  <a:prstClr val="black"/>
                </a:solidFill>
              </a:rPr>
              <a:t> </a:t>
            </a:r>
            <a:r>
              <a:rPr lang="en-US" err="1" smtClean="0">
                <a:solidFill>
                  <a:prstClr val="black"/>
                </a:solidFill>
              </a:rPr>
              <a:t>hằng</a:t>
            </a:r>
            <a:r>
              <a:rPr lang="en-US" smtClean="0">
                <a:solidFill>
                  <a:prstClr val="black"/>
                </a:solidFill>
              </a:rPr>
              <a:t> </a:t>
            </a:r>
            <a:r>
              <a:rPr lang="en-US" err="1" smtClean="0">
                <a:solidFill>
                  <a:prstClr val="black"/>
                </a:solidFill>
              </a:rPr>
              <a:t>số</a:t>
            </a:r>
            <a:r>
              <a:rPr lang="en-US" smtClean="0">
                <a:solidFill>
                  <a:prstClr val="black"/>
                </a:solidFill>
              </a:rPr>
              <a:t> </a:t>
            </a:r>
            <a:r>
              <a:rPr lang="en-US">
                <a:solidFill>
                  <a:prstClr val="black"/>
                </a:solidFill>
              </a:rPr>
              <a:t>: </a:t>
            </a:r>
            <a:endParaRPr lang="en-US" smtClean="0">
              <a:solidFill>
                <a:prstClr val="black"/>
              </a:solidFill>
            </a:endParaRPr>
          </a:p>
          <a:p>
            <a:pPr lvl="0">
              <a:buClr>
                <a:srgbClr val="0BD0D9"/>
              </a:buClr>
            </a:pP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Cú</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pháp</a:t>
            </a:r>
            <a:r>
              <a:rPr lang="en-US" sz="1800" smtClean="0">
                <a:solidFill>
                  <a:prstClr val="black"/>
                </a:solidFill>
                <a:latin typeface="Times New Roman" panose="02020603050405020304" pitchFamily="18" charset="0"/>
                <a:cs typeface="Times New Roman" panose="02020603050405020304" pitchFamily="18" charset="0"/>
              </a:rPr>
              <a:t> : define(“TEN_HS”, “</a:t>
            </a:r>
            <a:r>
              <a:rPr lang="en-US" sz="1800" err="1" smtClean="0">
                <a:solidFill>
                  <a:prstClr val="black"/>
                </a:solidFill>
                <a:latin typeface="Times New Roman" panose="02020603050405020304" pitchFamily="18" charset="0"/>
                <a:cs typeface="Times New Roman" panose="02020603050405020304" pitchFamily="18" charset="0"/>
              </a:rPr>
              <a:t>gia_tri_can_gan</a:t>
            </a:r>
            <a:r>
              <a:rPr lang="en-US" sz="1800" smtClean="0">
                <a:solidFill>
                  <a:prstClr val="black"/>
                </a:solidFill>
                <a:latin typeface="Times New Roman" panose="02020603050405020304" pitchFamily="18" charset="0"/>
                <a:cs typeface="Times New Roman" panose="02020603050405020304" pitchFamily="18" charset="0"/>
              </a:rPr>
              <a:t>”);</a:t>
            </a:r>
          </a:p>
          <a:p>
            <a:pPr lvl="0">
              <a:buClr>
                <a:srgbClr val="0BD0D9"/>
              </a:buClr>
            </a:pPr>
            <a:r>
              <a:rPr lang="en-US" sz="1800" smtClean="0">
                <a:solidFill>
                  <a:prstClr val="black"/>
                </a:solidFill>
                <a:latin typeface="Times New Roman" panose="02020603050405020304" pitchFamily="18" charset="0"/>
                <a:cs typeface="Times New Roman" panose="02020603050405020304" pitchFamily="18" charset="0"/>
              </a:rPr>
              <a:t>+)TEN_HS : </a:t>
            </a:r>
            <a:r>
              <a:rPr lang="en-US" sz="1800" err="1" smtClean="0">
                <a:solidFill>
                  <a:prstClr val="black"/>
                </a:solidFill>
                <a:latin typeface="Times New Roman" panose="02020603050405020304" pitchFamily="18" charset="0"/>
                <a:cs typeface="Times New Roman" panose="02020603050405020304" pitchFamily="18" charset="0"/>
              </a:rPr>
              <a:t>viết</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hoa</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và</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mỗi</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từ</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các</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nhau</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bằng</a:t>
            </a:r>
            <a:r>
              <a:rPr lang="en-US" sz="1800" smtClean="0">
                <a:solidFill>
                  <a:prstClr val="black"/>
                </a:solidFill>
                <a:latin typeface="Times New Roman" panose="02020603050405020304" pitchFamily="18" charset="0"/>
                <a:cs typeface="Times New Roman" panose="02020603050405020304" pitchFamily="18" charset="0"/>
              </a:rPr>
              <a:t> </a:t>
            </a:r>
            <a:r>
              <a:rPr lang="en-US" sz="1800" err="1" smtClean="0">
                <a:solidFill>
                  <a:prstClr val="black"/>
                </a:solidFill>
                <a:latin typeface="Times New Roman" panose="02020603050405020304" pitchFamily="18" charset="0"/>
                <a:cs typeface="Times New Roman" panose="02020603050405020304" pitchFamily="18" charset="0"/>
              </a:rPr>
              <a:t>dấu</a:t>
            </a:r>
            <a:r>
              <a:rPr lang="en-US" sz="1800" smtClean="0">
                <a:solidFill>
                  <a:prstClr val="black"/>
                </a:solidFill>
                <a:latin typeface="Times New Roman" panose="02020603050405020304" pitchFamily="18" charset="0"/>
                <a:cs typeface="Times New Roman" panose="02020603050405020304" pitchFamily="18" charset="0"/>
              </a:rPr>
              <a:t> “_”</a:t>
            </a:r>
            <a:endParaRPr lang="en-US" sz="1800">
              <a:solidFill>
                <a:prstClr val="black"/>
              </a:solidFill>
              <a:latin typeface="Times New Roman" panose="02020603050405020304" pitchFamily="18" charset="0"/>
              <a:cs typeface="Times New Roman" panose="02020603050405020304" pitchFamily="18" charset="0"/>
            </a:endParaRPr>
          </a:p>
          <a:p>
            <a:endParaRPr lang="en-US" sz="1800" smtClean="0"/>
          </a:p>
          <a:p>
            <a:endParaRPr lang="en-US" sz="1800" smtClean="0"/>
          </a:p>
          <a:p>
            <a:endParaRPr lang="en-US"/>
          </a:p>
        </p:txBody>
      </p:sp>
    </p:spTree>
    <p:extLst>
      <p:ext uri="{BB962C8B-B14F-4D97-AF65-F5344CB8AC3E}">
        <p14:creationId xmlns:p14="http://schemas.microsoft.com/office/powerpoint/2010/main" val="30774945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5242</TotalTime>
  <Words>2371</Words>
  <Application>Microsoft Office PowerPoint</Application>
  <PresentationFormat>On-screen Show (4:3)</PresentationFormat>
  <Paragraphs>423</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Flow</vt:lpstr>
      <vt:lpstr>Lập trình PHP</vt:lpstr>
      <vt:lpstr>PHP là gì ?</vt:lpstr>
      <vt:lpstr>Ưu điểm của PHP</vt:lpstr>
      <vt:lpstr>Ưu điểm của PHP(tiếp)</vt:lpstr>
      <vt:lpstr>Ưu điểm PHP(tiếp)</vt:lpstr>
      <vt:lpstr>Ưu điểm của PHP.(tiếp)</vt:lpstr>
      <vt:lpstr>Nhược điểm của PHP</vt:lpstr>
      <vt:lpstr>Cài máy chủ - server</vt:lpstr>
      <vt:lpstr>Khai báo biến và hằng số</vt:lpstr>
      <vt:lpstr>Các kiểu dữ liệu trong php</vt:lpstr>
      <vt:lpstr>Các hàm xử lý về biến</vt:lpstr>
      <vt:lpstr>Toán tử và biểu thức trong php</vt:lpstr>
      <vt:lpstr>Biểu thức cơ bản PHP</vt:lpstr>
      <vt:lpstr>Hàm trong PHP (Hàm tự định nghĩa)</vt:lpstr>
      <vt:lpstr>Hàm trong PHP(tiếp)</vt:lpstr>
      <vt:lpstr>Hàm trong PHP(tiếp)</vt:lpstr>
      <vt:lpstr>Hàm trong php (tiếp)</vt:lpstr>
      <vt:lpstr>Hàm trong php (tiếp)</vt:lpstr>
      <vt:lpstr>Hàm trong php(tiếp)</vt:lpstr>
      <vt:lpstr>Hàm trong php(tiếp)</vt:lpstr>
      <vt:lpstr>Tiếp</vt:lpstr>
      <vt:lpstr>Tiếp</vt:lpstr>
      <vt:lpstr>Chuỗi và xử lý chuỗi trong php</vt:lpstr>
      <vt:lpstr>Các hàm xử lý chuỗi php</vt:lpstr>
      <vt:lpstr>Các hàm xử lý chuỗi (tiếp)</vt:lpstr>
      <vt:lpstr>Mảng trong PHP</vt:lpstr>
      <vt:lpstr>Các hàm xử lý mảng</vt:lpstr>
      <vt:lpstr>Tiếp</vt:lpstr>
      <vt:lpstr>Tiếp</vt:lpstr>
      <vt:lpstr>Tiếp</vt:lpstr>
      <vt:lpstr>Tiếp</vt:lpstr>
      <vt:lpstr>Các hàm xử lý file trong php</vt:lpstr>
      <vt:lpstr>Tiếp</vt:lpstr>
      <vt:lpstr>Tiếp</vt:lpstr>
      <vt:lpstr>Tiếp</vt:lpstr>
      <vt:lpstr>Tiếp</vt:lpstr>
      <vt:lpstr>Phương thức GET và POST</vt:lpstr>
      <vt:lpstr>Tiếp</vt:lpstr>
      <vt:lpstr>Tiếp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PHP</dc:title>
  <dc:creator>MT662</dc:creator>
  <cp:lastModifiedBy>long</cp:lastModifiedBy>
  <cp:revision>654</cp:revision>
  <dcterms:created xsi:type="dcterms:W3CDTF">2016-08-17T08:40:49Z</dcterms:created>
  <dcterms:modified xsi:type="dcterms:W3CDTF">2016-12-12T14:39:26Z</dcterms:modified>
</cp:coreProperties>
</file>