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86" r:id="rId3"/>
    <p:sldId id="257" r:id="rId4"/>
    <p:sldId id="258" r:id="rId5"/>
    <p:sldId id="259" r:id="rId6"/>
    <p:sldId id="276" r:id="rId7"/>
    <p:sldId id="261" r:id="rId8"/>
    <p:sldId id="281" r:id="rId9"/>
    <p:sldId id="27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9/10/2016</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9/10/2016</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smtClean="0">
                <a:latin typeface="Times New Roman" panose="02020603050405020304" pitchFamily="18" charset="0"/>
                <a:cs typeface="Times New Roman" panose="02020603050405020304" pitchFamily="18" charset="0"/>
              </a:rPr>
              <a:t> website.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76072"/>
            <a:ext cx="9601196" cy="3760341"/>
          </a:xfrm>
        </p:spPr>
      </p:pic>
    </p:spTree>
    <p:extLst>
      <p:ext uri="{BB962C8B-B14F-4D97-AF65-F5344CB8AC3E}">
        <p14:creationId xmlns:p14="http://schemas.microsoft.com/office/powerpoint/2010/main" val="3562402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Web </a:t>
            </a:r>
            <a:r>
              <a:rPr lang="en-US" dirty="0" err="1" smtClean="0">
                <a:latin typeface="Times New Roman" panose="02020603050405020304" pitchFamily="18" charset="0"/>
                <a:cs typeface="Times New Roman" panose="02020603050405020304" pitchFamily="18" charset="0"/>
              </a:rPr>
              <a:t>Tĩnh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Web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vi-VN" b="1" dirty="0"/>
              <a:t>Website tĩnh</a:t>
            </a:r>
            <a:r>
              <a:rPr lang="vi-VN" dirty="0"/>
              <a:t> (static web) – Là một website không giao tiếp với máy chủ web để gửi nhận dữ liệu mà chỉ có các dữ liệu được khai báo sẵn bằng HTML và trình duyệt đọc.</a:t>
            </a:r>
          </a:p>
          <a:p>
            <a:r>
              <a:rPr lang="vi-VN" b="1" dirty="0"/>
              <a:t>Website động</a:t>
            </a:r>
            <a:r>
              <a:rPr lang="vi-VN" dirty="0"/>
              <a:t> (dynamic web) – Là một website sẽ giao tiếp với một máy chủ để gửi nhận dữ liệu, các dữ liệu đó sẽ gửi ra ngoài cho người dùng bằng văn bản HTML và trình duyệt sẽ hiển thị nó. Để một website có thể giao tiếp với máy chủ web thì sẽ dùng một số ngôn ngữ lập trình dạng server-side như PHP, ASP.NET, Ruby,..để thực hiện. Ví dụ như một website làm bằng WordPress là website động.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68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Quy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website.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2/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 (database).</a:t>
            </a:r>
          </a:p>
          <a:p>
            <a:r>
              <a:rPr lang="en-US" dirty="0" smtClean="0">
                <a:latin typeface="Times New Roman" panose="02020603050405020304" pitchFamily="18" charset="0"/>
                <a:cs typeface="Times New Roman" panose="02020603050405020304" pitchFamily="18" charset="0"/>
              </a:rPr>
              <a:t>4/ CODE</a:t>
            </a:r>
          </a:p>
          <a:p>
            <a:r>
              <a:rPr lang="en-US" dirty="0" smtClean="0">
                <a:latin typeface="Times New Roman" panose="02020603050405020304" pitchFamily="18" charset="0"/>
                <a:cs typeface="Times New Roman" panose="02020603050405020304" pitchFamily="18" charset="0"/>
              </a:rPr>
              <a:t>5/ Test – </a:t>
            </a:r>
            <a:r>
              <a:rPr lang="en-US" dirty="0" err="1" smtClean="0">
                <a:latin typeface="Times New Roman" panose="02020603050405020304" pitchFamily="18" charset="0"/>
                <a:cs typeface="Times New Roman" panose="02020603050405020304" pitchFamily="18" charset="0"/>
              </a:rPr>
              <a:t>chạy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thử</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C</a:t>
            </a:r>
            <a:r>
              <a:rPr lang="en-US" dirty="0" err="1" smtClean="0">
                <a:latin typeface="Times New Roman" panose="02020603050405020304" pitchFamily="18" charset="0"/>
                <a:cs typeface="Times New Roman" panose="02020603050405020304" pitchFamily="18" charset="0"/>
              </a:rPr>
              <a:t>huẩn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miền</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Dịch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vụ</a:t>
            </a:r>
            <a:r>
              <a:rPr lang="en-US" dirty="0" smtClean="0">
                <a:latin typeface="Times New Roman" panose="02020603050405020304" pitchFamily="18" charset="0"/>
                <a:cs typeface="Times New Roman" panose="02020603050405020304" pitchFamily="18" charset="0"/>
              </a:rPr>
              <a:t> hosting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website.</a:t>
            </a:r>
          </a:p>
          <a:p>
            <a:r>
              <a:rPr lang="en-US" dirty="0" smtClean="0">
                <a:latin typeface="Times New Roman" panose="02020603050405020304" pitchFamily="18" charset="0"/>
                <a:cs typeface="Times New Roman" panose="02020603050405020304" pitchFamily="18" charset="0"/>
              </a:rPr>
              <a:t>7/ </a:t>
            </a:r>
            <a:r>
              <a:rPr lang="en-US" dirty="0" err="1" smtClean="0">
                <a:latin typeface="Times New Roman" panose="02020603050405020304" pitchFamily="18" charset="0"/>
                <a:cs typeface="Times New Roman" panose="02020603050405020304" pitchFamily="18" charset="0"/>
              </a:rPr>
              <a:t>Quảng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cáo</a:t>
            </a:r>
            <a:r>
              <a:rPr lang="en-US" dirty="0" smtClean="0">
                <a:latin typeface="Times New Roman" panose="02020603050405020304" pitchFamily="18" charset="0"/>
                <a:cs typeface="Times New Roman" panose="02020603050405020304" pitchFamily="18" charset="0"/>
              </a:rPr>
              <a:t> website.</a:t>
            </a:r>
          </a:p>
          <a:p>
            <a:r>
              <a:rPr lang="en-US" dirty="0" smtClean="0">
                <a:latin typeface="Times New Roman" panose="02020603050405020304" pitchFamily="18" charset="0"/>
                <a:cs typeface="Times New Roman" panose="02020603050405020304" pitchFamily="18" charset="0"/>
              </a:rPr>
              <a:t>8/ </a:t>
            </a:r>
            <a:r>
              <a:rPr lang="en-US" dirty="0" err="1" smtClean="0">
                <a:latin typeface="Times New Roman" panose="02020603050405020304" pitchFamily="18" charset="0"/>
                <a:cs typeface="Times New Roman" panose="02020603050405020304" pitchFamily="18" charset="0"/>
              </a:rPr>
              <a:t>Bảo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nâng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website.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093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Ai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web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1/ </a:t>
            </a:r>
            <a:r>
              <a:rPr lang="en-US" b="1" dirty="0" smtClean="0">
                <a:latin typeface="Times New Roman" panose="02020603050405020304" pitchFamily="18" charset="0"/>
                <a:cs typeface="Times New Roman" panose="02020603050405020304" pitchFamily="18" charset="0"/>
              </a:rPr>
              <a:t>Designer</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website.</a:t>
            </a:r>
          </a:p>
          <a:p>
            <a:r>
              <a:rPr lang="en-US" dirty="0" smtClean="0">
                <a:latin typeface="Times New Roman" panose="02020603050405020304" pitchFamily="18" charset="0"/>
                <a:cs typeface="Times New Roman" panose="02020603050405020304" pitchFamily="18" charset="0"/>
              </a:rPr>
              <a:t>2/ </a:t>
            </a:r>
            <a:r>
              <a:rPr lang="en-US" b="1" dirty="0" smtClean="0">
                <a:latin typeface="Times New Roman" panose="02020603050405020304" pitchFamily="18" charset="0"/>
                <a:cs typeface="Times New Roman" panose="02020603050405020304" pitchFamily="18" charset="0"/>
              </a:rPr>
              <a:t>Frontend developer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3/ </a:t>
            </a:r>
            <a:r>
              <a:rPr lang="en-US" b="1" dirty="0" smtClean="0">
                <a:latin typeface="Times New Roman" panose="02020603050405020304" pitchFamily="18" charset="0"/>
                <a:cs typeface="Times New Roman" panose="02020603050405020304" pitchFamily="18" charset="0"/>
              </a:rPr>
              <a:t>Backend developer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module,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vụ</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4/ </a:t>
            </a:r>
            <a:r>
              <a:rPr lang="en-US" b="1" dirty="0" smtClean="0">
                <a:latin typeface="Times New Roman" panose="02020603050405020304" pitchFamily="18" charset="0"/>
                <a:cs typeface="Times New Roman" panose="02020603050405020304" pitchFamily="18" charset="0"/>
              </a:rPr>
              <a:t>Tester</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thử</a:t>
            </a:r>
            <a:r>
              <a:rPr lang="en-US" dirty="0" smtClean="0">
                <a:latin typeface="Times New Roman" panose="02020603050405020304" pitchFamily="18" charset="0"/>
                <a:cs typeface="Times New Roman" panose="02020603050405020304" pitchFamily="18" charset="0"/>
              </a:rPr>
              <a:t>, test bug, test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5/ </a:t>
            </a:r>
            <a:r>
              <a:rPr lang="en-US" b="1" dirty="0" smtClean="0">
                <a:latin typeface="Times New Roman" panose="02020603050405020304" pitchFamily="18" charset="0"/>
                <a:cs typeface="Times New Roman" panose="02020603050405020304" pitchFamily="18" charset="0"/>
              </a:rPr>
              <a:t>Senior developer(Team leader) </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Trưởng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nhóm</a:t>
            </a:r>
            <a:r>
              <a:rPr lang="en-US" dirty="0" smtClean="0">
                <a:latin typeface="Times New Roman" panose="02020603050405020304" pitchFamily="18" charset="0"/>
                <a:cs typeface="Times New Roman" panose="02020603050405020304" pitchFamily="18" charset="0"/>
              </a:rPr>
              <a:t>): Am </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vụ</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 Chia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soát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gặp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phải</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932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63634"/>
            <a:ext cx="9601196" cy="1303867"/>
          </a:xfrm>
        </p:spPr>
        <p:txBody>
          <a:bodyPr>
            <a:normAutofit fontScale="90000"/>
          </a:bodyPr>
          <a:lstStyle/>
          <a:p>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trình</a:t>
            </a:r>
            <a:r>
              <a:rPr lang="en-US" dirty="0" smtClean="0">
                <a:latin typeface="Times New Roman" panose="02020603050405020304" pitchFamily="18" charset="0"/>
                <a:cs typeface="Times New Roman" panose="02020603050405020304" pitchFamily="18" charset="0"/>
              </a:rPr>
              <a:t> website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2"/>
            <a:ext cx="9601196" cy="3494547"/>
          </a:xfrm>
        </p:spPr>
        <p:txBody>
          <a:bodyPr>
            <a:normAutofit fontScale="85000" lnSpcReduction="20000"/>
          </a:bodyPr>
          <a:lstStyle/>
          <a:p>
            <a:pPr marL="457200" lvl="1" indent="0">
              <a:buNone/>
            </a:pP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Frontend</a:t>
            </a:r>
            <a:r>
              <a:rPr lang="en-US" sz="2600" dirty="0" smtClean="0">
                <a:latin typeface="Times New Roman" panose="02020603050405020304" pitchFamily="18" charset="0"/>
                <a:cs typeface="Times New Roman" panose="02020603050405020304" pitchFamily="18" charset="0"/>
              </a:rPr>
              <a:t>: HTML, CSS, </a:t>
            </a:r>
            <a:r>
              <a:rPr lang="en-US" sz="2600" dirty="0" err="1" smtClean="0">
                <a:latin typeface="Times New Roman" panose="02020603050405020304" pitchFamily="18" charset="0"/>
                <a:cs typeface="Times New Roman" panose="02020603050405020304" pitchFamily="18" charset="0"/>
              </a:rPr>
              <a:t>Javascript</a:t>
            </a:r>
            <a:r>
              <a:rPr lang="en-US" sz="2600" dirty="0" smtClean="0">
                <a:latin typeface="Times New Roman" panose="02020603050405020304" pitchFamily="18" charset="0"/>
                <a:cs typeface="Times New Roman" panose="02020603050405020304" pitchFamily="18" charset="0"/>
              </a:rPr>
              <a:t>, Photoshop, </a:t>
            </a:r>
            <a:r>
              <a:rPr lang="en-US" sz="2600" dirty="0" err="1" smtClean="0">
                <a:latin typeface="Times New Roman" panose="02020603050405020304" pitchFamily="18" charset="0"/>
                <a:cs typeface="Times New Roman" panose="02020603050405020304" pitchFamily="18" charset="0"/>
              </a:rPr>
              <a:t>kỹ</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năng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khác</a:t>
            </a:r>
            <a:r>
              <a:rPr lang="en-US" sz="2600" dirty="0" smtClean="0">
                <a:latin typeface="Times New Roman" panose="02020603050405020304" pitchFamily="18" charset="0"/>
                <a:cs typeface="Times New Roman" panose="02020603050405020304" pitchFamily="18" charset="0"/>
              </a:rPr>
              <a:t>.</a:t>
            </a:r>
          </a:p>
          <a:p>
            <a:pPr marL="457200" lvl="1" indent="0">
              <a:buNone/>
            </a:pPr>
            <a:r>
              <a:rPr lang="en-US" sz="2600"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Backend :</a:t>
            </a:r>
          </a:p>
          <a:p>
            <a:pPr marL="457200" lvl="1" indent="0">
              <a:buNone/>
            </a:pPr>
            <a:r>
              <a:rPr lang="en-US" sz="2600" b="1" dirty="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Bao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gồm</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toàn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bộ</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kỹ</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năng</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của</a:t>
            </a:r>
            <a:r>
              <a:rPr lang="en-US" sz="2600" dirty="0" smtClean="0">
                <a:latin typeface="Times New Roman" panose="02020603050405020304" pitchFamily="18" charset="0"/>
                <a:cs typeface="Times New Roman" panose="02020603050405020304" pitchFamily="18" charset="0"/>
              </a:rPr>
              <a:t> frontend.</a:t>
            </a:r>
          </a:p>
          <a:p>
            <a:pPr marL="457200" lvl="1" indent="0">
              <a:buNone/>
            </a:pPr>
            <a:r>
              <a:rPr lang="en-US" sz="2600" b="1" dirty="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Thành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ít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nhất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ngôn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ngữ</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lập</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trình</a:t>
            </a:r>
            <a:r>
              <a:rPr lang="en-US" sz="2600" dirty="0" smtClean="0">
                <a:latin typeface="Times New Roman" panose="02020603050405020304" pitchFamily="18" charset="0"/>
                <a:cs typeface="Times New Roman" panose="02020603050405020304" pitchFamily="18" charset="0"/>
              </a:rPr>
              <a:t> (PHP, Java, .NET, RUBY, </a:t>
            </a:r>
            <a:r>
              <a:rPr lang="en-US" sz="2600" dirty="0" err="1" smtClean="0">
                <a:latin typeface="Times New Roman" panose="02020603050405020304" pitchFamily="18" charset="0"/>
                <a:cs typeface="Times New Roman" panose="02020603050405020304" pitchFamily="18" charset="0"/>
              </a:rPr>
              <a:t>Javascritp-Nodejs</a:t>
            </a:r>
            <a:r>
              <a:rPr lang="en-US" sz="2600" dirty="0" smtClean="0">
                <a:latin typeface="Times New Roman" panose="02020603050405020304" pitchFamily="18" charset="0"/>
                <a:cs typeface="Times New Roman" panose="02020603050405020304" pitchFamily="18" charset="0"/>
              </a:rPr>
              <a:t>….)</a:t>
            </a:r>
          </a:p>
          <a:p>
            <a:pPr marL="457200" lvl="1" indent="0">
              <a:buNone/>
            </a:pPr>
            <a:r>
              <a:rPr lang="en-US" sz="2600" b="1"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Thành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ít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nhất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một</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ngôn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ngữ</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truy</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vấn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cơ</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sở</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dữ</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liệu</a:t>
            </a:r>
            <a:r>
              <a:rPr lang="en-US" sz="2600" dirty="0" smtClean="0">
                <a:latin typeface="Times New Roman" panose="02020603050405020304" pitchFamily="18" charset="0"/>
                <a:cs typeface="Times New Roman" panose="02020603050405020304" pitchFamily="18" charset="0"/>
              </a:rPr>
              <a:t> SQL </a:t>
            </a:r>
            <a:r>
              <a:rPr lang="en-US" sz="2600" dirty="0" err="1" smtClean="0">
                <a:latin typeface="Times New Roman" panose="02020603050405020304" pitchFamily="18" charset="0"/>
                <a:cs typeface="Times New Roman" panose="02020603050405020304" pitchFamily="18" charset="0"/>
              </a:rPr>
              <a:t>như</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Mysql</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SQLServer</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MongoDB</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NoSQL</a:t>
            </a:r>
            <a:r>
              <a:rPr lang="en-US" sz="2600" dirty="0" smtClean="0">
                <a:latin typeface="Times New Roman" panose="02020603050405020304" pitchFamily="18" charset="0"/>
                <a:cs typeface="Times New Roman" panose="02020603050405020304" pitchFamily="18" charset="0"/>
              </a:rPr>
              <a:t>….</a:t>
            </a:r>
          </a:p>
          <a:p>
            <a:pPr marL="457200" lvl="1" indent="0">
              <a:buNone/>
            </a:pPr>
            <a:r>
              <a:rPr lang="en-US" sz="2600"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Fullstack</a:t>
            </a:r>
            <a:r>
              <a:rPr lang="en-US" sz="2600" dirty="0" smtClean="0">
                <a:latin typeface="Times New Roman" panose="02020603050405020304" pitchFamily="18" charset="0"/>
                <a:cs typeface="Times New Roman" panose="02020603050405020304" pitchFamily="18" charset="0"/>
              </a:rPr>
              <a:t> : </a:t>
            </a:r>
            <a:r>
              <a:rPr lang="en-US" sz="2600" dirty="0" err="1" smtClean="0">
                <a:latin typeface="Times New Roman" panose="02020603050405020304" pitchFamily="18" charset="0"/>
                <a:cs typeface="Times New Roman" panose="02020603050405020304" pitchFamily="18" charset="0"/>
              </a:rPr>
              <a:t>Thành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cả</a:t>
            </a:r>
            <a:r>
              <a:rPr lang="en-US" sz="2600" dirty="0" smtClean="0">
                <a:latin typeface="Times New Roman" panose="02020603050405020304" pitchFamily="18" charset="0"/>
                <a:cs typeface="Times New Roman" panose="02020603050405020304" pitchFamily="18" charset="0"/>
              </a:rPr>
              <a:t> 2 </a:t>
            </a:r>
            <a:r>
              <a:rPr lang="en-US" sz="2600" dirty="0" err="1" smtClean="0">
                <a:latin typeface="Times New Roman" panose="02020603050405020304" pitchFamily="18" charset="0"/>
                <a:cs typeface="Times New Roman" panose="02020603050405020304" pitchFamily="18" charset="0"/>
              </a:rPr>
              <a:t>yêu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cầu</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trên</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thành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thạo</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về</a:t>
            </a:r>
            <a:r>
              <a:rPr lang="en-US" sz="2600" dirty="0" smtClean="0">
                <a:latin typeface="Times New Roman" panose="02020603050405020304" pitchFamily="18" charset="0"/>
                <a:cs typeface="Times New Roman" panose="02020603050405020304" pitchFamily="18" charset="0"/>
              </a:rPr>
              <a:t> : webserver, domain, hosting….</a:t>
            </a:r>
          </a:p>
          <a:p>
            <a:pPr marL="457200" lvl="1" indent="0">
              <a:buNone/>
            </a:pPr>
            <a:endParaRPr lang="en-US" sz="26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974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hội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Outsourcing</a:t>
            </a:r>
            <a:r>
              <a:rPr lang="en-US" dirty="0" smtClean="0"/>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2/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a:t>
            </a:r>
            <a:r>
              <a:rPr lang="en-US" dirty="0" smtClean="0">
                <a:latin typeface="Times New Roman" panose="02020603050405020304" pitchFamily="18" charset="0"/>
                <a:cs typeface="Times New Roman" panose="02020603050405020304" pitchFamily="18" charset="0"/>
              </a:rPr>
              <a:t>  Product: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triển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mềm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phẩm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mình</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Wingdings" panose="05000000000000000000" pitchFamily="2" charset="2"/>
              </a:rPr>
              <a:t> http://blog.itviec.com/2015/08/3-diem-khac-biet-giua-cong-ty-product-outsourcing/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804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hội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bạn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295401" y="2556932"/>
            <a:ext cx="9601196" cy="2600695"/>
          </a:xfrm>
        </p:spPr>
        <p:txBody>
          <a:bodyPr>
            <a:normAutofit fontScale="85000" lnSpcReduction="10000"/>
          </a:bodyPr>
          <a:lstStyle/>
          <a:p>
            <a:pPr marL="457200" indent="-457200">
              <a:buFont typeface="+mj-lt"/>
              <a:buAutoNum type="arabicPeriod"/>
            </a:pPr>
            <a:r>
              <a:rPr lang="en-US" b="1" dirty="0"/>
              <a:t>Fresher/Junior </a:t>
            </a:r>
            <a:r>
              <a:rPr lang="en-US" b="1" dirty="0" smtClean="0"/>
              <a:t>Developer : </a:t>
            </a:r>
            <a:r>
              <a:rPr lang="en-US" dirty="0" err="1" smtClean="0">
                <a:latin typeface="Times New Roman" panose="02020603050405020304" pitchFamily="18" charset="0"/>
                <a:cs typeface="Times New Roman" panose="02020603050405020304" pitchFamily="18" charset="0"/>
              </a:rPr>
              <a:t>Mức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lương</a:t>
            </a:r>
            <a:r>
              <a:rPr lang="en-US" dirty="0" smtClean="0">
                <a:latin typeface="Times New Roman" panose="02020603050405020304" pitchFamily="18" charset="0"/>
                <a:cs typeface="Times New Roman" panose="02020603050405020304" pitchFamily="18" charset="0"/>
              </a:rPr>
              <a:t> : </a:t>
            </a:r>
            <a:r>
              <a:rPr lang="en-US" dirty="0"/>
              <a:t>300-500</a:t>
            </a:r>
            <a:r>
              <a:rPr lang="en-US" dirty="0" smtClean="0"/>
              <a:t>$</a:t>
            </a:r>
            <a:r>
              <a:rPr lang="en-US" dirty="0" smtClean="0">
                <a:latin typeface="Times New Roman" panose="02020603050405020304" pitchFamily="18" charset="0"/>
                <a:cs typeface="Times New Roman" panose="02020603050405020304" pitchFamily="18" charset="0"/>
              </a:rPr>
              <a:t>. K/N : 6 </a:t>
            </a:r>
            <a:r>
              <a:rPr lang="en-US" dirty="0" err="1" smtClean="0">
                <a:latin typeface="Times New Roman" panose="02020603050405020304" pitchFamily="18" charset="0"/>
                <a:cs typeface="Times New Roman" panose="02020603050405020304" pitchFamily="18" charset="0"/>
              </a:rPr>
              <a:t>tháng</a:t>
            </a:r>
            <a:r>
              <a:rPr lang="en-US" dirty="0" smtClean="0">
                <a:latin typeface="Times New Roman" panose="02020603050405020304" pitchFamily="18" charset="0"/>
                <a:cs typeface="Times New Roman" panose="02020603050405020304" pitchFamily="18" charset="0"/>
              </a:rPr>
              <a:t> – 1 </a:t>
            </a:r>
            <a:r>
              <a:rPr lang="en-US" dirty="0" err="1" smtClean="0">
                <a:latin typeface="Times New Roman" panose="02020603050405020304" pitchFamily="18" charset="0"/>
                <a:cs typeface="Times New Roman" panose="02020603050405020304" pitchFamily="18" charset="0"/>
              </a:rPr>
              <a:t>năm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smtClean="0"/>
              <a:t>Developer :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en-US" dirty="0"/>
              <a:t>600-900</a:t>
            </a:r>
            <a:r>
              <a:rPr lang="en-US" dirty="0" smtClean="0"/>
              <a:t>$</a:t>
            </a:r>
            <a:r>
              <a:rPr lang="en-US" dirty="0" smtClean="0">
                <a:latin typeface="Times New Roman" panose="02020603050405020304" pitchFamily="18" charset="0"/>
                <a:cs typeface="Times New Roman" panose="02020603050405020304" pitchFamily="18" charset="0"/>
              </a:rPr>
              <a:t>. K/N: 1 – 3 </a:t>
            </a:r>
            <a:r>
              <a:rPr lang="en-US" dirty="0" err="1" smtClean="0">
                <a:latin typeface="Times New Roman" panose="02020603050405020304" pitchFamily="18" charset="0"/>
                <a:cs typeface="Times New Roman" panose="02020603050405020304" pitchFamily="18" charset="0"/>
              </a:rPr>
              <a:t>năm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smtClean="0"/>
              <a:t>Senior Developer: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a:t>
            </a:r>
            <a:r>
              <a:rPr lang="vi-VN" dirty="0"/>
              <a:t>1000-1500$(hoặc hơn</a:t>
            </a:r>
            <a:r>
              <a:rPr lang="vi-VN" dirty="0" smtClean="0"/>
              <a:t>)</a:t>
            </a:r>
            <a:r>
              <a:rPr lang="en-US" dirty="0" smtClean="0"/>
              <a:t> . </a:t>
            </a:r>
            <a:r>
              <a:rPr lang="en-US" dirty="0" err="1" smtClean="0">
                <a:latin typeface="Times New Roman" panose="02020603050405020304" pitchFamily="18" charset="0"/>
                <a:cs typeface="Times New Roman" panose="02020603050405020304" pitchFamily="18" charset="0"/>
              </a:rPr>
              <a:t>Tối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thiểu</a:t>
            </a:r>
            <a:r>
              <a:rPr lang="en-US" dirty="0" smtClean="0">
                <a:latin typeface="Times New Roman" panose="02020603050405020304" pitchFamily="18" charset="0"/>
                <a:cs typeface="Times New Roman" panose="02020603050405020304" pitchFamily="18" charset="0"/>
              </a:rPr>
              <a:t> 3 </a:t>
            </a:r>
            <a:r>
              <a:rPr lang="en-US" dirty="0" err="1" smtClean="0">
                <a:latin typeface="Times New Roman" panose="02020603050405020304" pitchFamily="18" charset="0"/>
                <a:cs typeface="Times New Roman" panose="02020603050405020304" pitchFamily="18" charset="0"/>
              </a:rPr>
              <a:t>năm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lên</a:t>
            </a:r>
            <a:r>
              <a:rPr lang="en-US" dirty="0" smtClean="0"/>
              <a:t>.</a:t>
            </a:r>
          </a:p>
          <a:p>
            <a:pPr marL="457200" indent="-457200">
              <a:buFont typeface="+mj-lt"/>
              <a:buAutoNum type="arabicPeriod"/>
            </a:pPr>
            <a:r>
              <a:rPr lang="en-US" b="1" dirty="0" smtClean="0"/>
              <a:t>Technical </a:t>
            </a:r>
            <a:r>
              <a:rPr lang="en-US" b="1" dirty="0"/>
              <a:t>Lead</a:t>
            </a:r>
            <a:r>
              <a:rPr lang="en-US" dirty="0"/>
              <a:t> </a:t>
            </a:r>
            <a:r>
              <a:rPr lang="en-US" dirty="0" smtClean="0"/>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lương</a:t>
            </a:r>
            <a:r>
              <a:rPr lang="en-US" dirty="0">
                <a:latin typeface="Times New Roman" panose="02020603050405020304" pitchFamily="18" charset="0"/>
                <a:cs typeface="Times New Roman" panose="02020603050405020304" pitchFamily="18" charset="0"/>
              </a:rPr>
              <a:t> : 1500-2500</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hoặc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thiểu</a:t>
            </a:r>
            <a:r>
              <a:rPr lang="en-US" dirty="0" smtClean="0">
                <a:latin typeface="Times New Roman" panose="02020603050405020304" pitchFamily="18" charset="0"/>
                <a:cs typeface="Times New Roman" panose="02020603050405020304" pitchFamily="18" charset="0"/>
              </a:rPr>
              <a:t> 5 </a:t>
            </a:r>
            <a:r>
              <a:rPr lang="en-US" dirty="0" err="1" smtClean="0">
                <a:latin typeface="Times New Roman" panose="02020603050405020304" pitchFamily="18" charset="0"/>
                <a:cs typeface="Times New Roman" panose="02020603050405020304" pitchFamily="18" charset="0"/>
              </a:rPr>
              <a:t>năm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trở</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lên</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smtClean="0"/>
              <a:t>Software Architect. </a:t>
            </a:r>
            <a:r>
              <a:rPr lang="en-US" dirty="0" err="1" smtClean="0">
                <a:latin typeface="Times New Roman" panose="02020603050405020304" pitchFamily="18" charset="0"/>
                <a:cs typeface="Times New Roman" panose="02020603050405020304" pitchFamily="18" charset="0"/>
              </a:rPr>
              <a:t>Kinh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nghiệm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10 </a:t>
            </a:r>
            <a:r>
              <a:rPr lang="en-US" dirty="0" err="1" smtClean="0">
                <a:latin typeface="Times New Roman" panose="02020603050405020304" pitchFamily="18" charset="0"/>
                <a:cs typeface="Times New Roman" panose="02020603050405020304" pitchFamily="18" charset="0"/>
              </a:rPr>
              <a:t>năm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chắc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nổi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đâu</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p>
        </p:txBody>
      </p:sp>
    </p:spTree>
    <p:extLst>
      <p:ext uri="{BB962C8B-B14F-4D97-AF65-F5344CB8AC3E}">
        <p14:creationId xmlns:p14="http://schemas.microsoft.com/office/powerpoint/2010/main" val="2386128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err="1" smtClean="0">
                <a:latin typeface="Times New Roman" panose="02020603050405020304" pitchFamily="18" charset="0"/>
                <a:cs typeface="Times New Roman" panose="02020603050405020304" pitchFamily="18" charset="0"/>
              </a:rPr>
              <a:t>Lập</a:t>
            </a:r>
            <a:r>
              <a:rPr lang="en-US" sz="6000" dirty="0" smtClean="0">
                <a:latin typeface="Times New Roman" panose="02020603050405020304" pitchFamily="18" charset="0"/>
                <a:cs typeface="Times New Roman" panose="02020603050405020304" pitchFamily="18" charset="0"/>
              </a:rPr>
              <a:t> </a:t>
            </a:r>
            <a:r>
              <a:rPr lang="en-US" sz="6000" dirty="0" err="1" smtClean="0">
                <a:latin typeface="Times New Roman" panose="02020603050405020304" pitchFamily="18" charset="0"/>
                <a:cs typeface="Times New Roman" panose="02020603050405020304" pitchFamily="18" charset="0"/>
              </a:rPr>
              <a:t>trình</a:t>
            </a:r>
            <a:r>
              <a:rPr lang="en-US" sz="6000" dirty="0" smtClean="0">
                <a:latin typeface="Times New Roman" panose="02020603050405020304" pitchFamily="18" charset="0"/>
                <a:cs typeface="Times New Roman" panose="02020603050405020304" pitchFamily="18" charset="0"/>
              </a:rPr>
              <a:t> website(web) </a:t>
            </a:r>
            <a:r>
              <a:rPr lang="en-US" sz="6000" dirty="0" err="1" smtClean="0">
                <a:latin typeface="Times New Roman" panose="02020603050405020304" pitchFamily="18" charset="0"/>
                <a:cs typeface="Times New Roman" panose="02020603050405020304" pitchFamily="18" charset="0"/>
              </a:rPr>
              <a:t>là</a:t>
            </a:r>
            <a:r>
              <a:rPr lang="en-US" sz="6000" dirty="0" smtClean="0">
                <a:latin typeface="Times New Roman" panose="02020603050405020304" pitchFamily="18" charset="0"/>
                <a:cs typeface="Times New Roman" panose="02020603050405020304" pitchFamily="18" charset="0"/>
              </a:rPr>
              <a:t> </a:t>
            </a:r>
            <a:r>
              <a:rPr lang="en-US" sz="6000" dirty="0" err="1" smtClean="0">
                <a:latin typeface="Times New Roman" panose="02020603050405020304" pitchFamily="18" charset="0"/>
                <a:cs typeface="Times New Roman" panose="02020603050405020304" pitchFamily="18" charset="0"/>
              </a:rPr>
              <a:t>gì</a:t>
            </a:r>
            <a:r>
              <a:rPr lang="en-US" sz="6000" dirty="0" smtClean="0">
                <a:latin typeface="Times New Roman" panose="02020603050405020304" pitchFamily="18" charset="0"/>
                <a:cs typeface="Times New Roman" panose="02020603050405020304" pitchFamily="18" charset="0"/>
              </a:rPr>
              <a:t> ?</a:t>
            </a:r>
            <a:endParaRPr lang="en-US"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sz="3200" b="1" dirty="0">
                <a:latin typeface="Times New Roman" panose="02020603050405020304" pitchFamily="18" charset="0"/>
                <a:cs typeface="Times New Roman" panose="02020603050405020304" pitchFamily="18" charset="0"/>
              </a:rPr>
              <a:t>Lập trình web là</a:t>
            </a:r>
            <a:r>
              <a:rPr lang="vi-VN" sz="3200" dirty="0">
                <a:latin typeface="Times New Roman" panose="02020603050405020304" pitchFamily="18" charset="0"/>
                <a:cs typeface="Times New Roman" panose="02020603050405020304" pitchFamily="18" charset="0"/>
              </a:rPr>
              <a:t> công việc của một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a:t>
            </a:r>
            <a:r>
              <a:rPr lang="vi-VN" sz="3200" b="1" dirty="0">
                <a:latin typeface="Times New Roman" panose="02020603050405020304" pitchFamily="18" charset="0"/>
                <a:cs typeface="Times New Roman" panose="02020603050405020304" pitchFamily="18" charset="0"/>
              </a:rPr>
              <a:t>Developer</a:t>
            </a:r>
            <a:r>
              <a:rPr lang="vi-VN" sz="3200" dirty="0">
                <a:latin typeface="Times New Roman" panose="02020603050405020304" pitchFamily="18" charset="0"/>
                <a:cs typeface="Times New Roman" panose="02020603050405020304" pitchFamily="18" charset="0"/>
              </a:rPr>
              <a:t> (Lập trình viên website) có nhiệm vụ nhận toàn bộ dữ liệu (Giao diện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tĩnh) từ bộ phận thiết kế </a:t>
            </a:r>
            <a:r>
              <a:rPr lang="vi-VN" sz="3200" b="1" dirty="0">
                <a:latin typeface="Times New Roman" panose="02020603050405020304" pitchFamily="18" charset="0"/>
                <a:cs typeface="Times New Roman" panose="02020603050405020304" pitchFamily="18" charset="0"/>
              </a:rPr>
              <a:t>web</a:t>
            </a:r>
            <a:r>
              <a:rPr lang="vi-VN" sz="3200" dirty="0">
                <a:latin typeface="Times New Roman" panose="02020603050405020304" pitchFamily="18" charset="0"/>
                <a:cs typeface="Times New Roman" panose="02020603050405020304" pitchFamily="18" charset="0"/>
              </a:rPr>
              <a:t> để chuyển thành một hệ thống website hoàn chỉnh có tương tác </a:t>
            </a:r>
            <a:r>
              <a:rPr lang="vi-VN" sz="3200" dirty="0" smtClean="0">
                <a:latin typeface="Times New Roman" panose="02020603050405020304" pitchFamily="18" charset="0"/>
                <a:cs typeface="Times New Roman" panose="02020603050405020304" pitchFamily="18" charset="0"/>
              </a:rPr>
              <a:t>với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cơ</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sở</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dữ</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liệu</a:t>
            </a:r>
            <a:r>
              <a:rPr lang="en-US" sz="3200" dirty="0" smtClean="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CSDL</a:t>
            </a:r>
            <a:r>
              <a:rPr lang="en-US" sz="3200" dirty="0" smtClean="0">
                <a:latin typeface="Times New Roman" panose="02020603050405020304" pitchFamily="18" charset="0"/>
                <a:cs typeface="Times New Roman" panose="02020603050405020304" pitchFamily="18" charset="0"/>
              </a:rPr>
              <a:t>)</a:t>
            </a:r>
            <a:r>
              <a:rPr lang="vi-VN" sz="3200" dirty="0" smtClean="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và tương tác với người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58955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Thank You !!!</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57463"/>
            <a:ext cx="9601196" cy="3545386"/>
          </a:xfrm>
        </p:spPr>
      </p:pic>
    </p:spTree>
    <p:extLst>
      <p:ext uri="{BB962C8B-B14F-4D97-AF65-F5344CB8AC3E}">
        <p14:creationId xmlns:p14="http://schemas.microsoft.com/office/powerpoint/2010/main" val="9949189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596</TotalTime>
  <Words>370</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Garamond</vt:lpstr>
      <vt:lpstr>Times New Roman</vt:lpstr>
      <vt:lpstr>Wingdings</vt:lpstr>
      <vt:lpstr>Organic</vt:lpstr>
      <vt:lpstr>Phương thức hoạt động của một website.</vt:lpstr>
      <vt:lpstr>Web Tĩnh và Web Động ?</vt:lpstr>
      <vt:lpstr>Quy trình tạo ra một website.</vt:lpstr>
      <vt:lpstr>Ai tham gia vào lập trình web ?</vt:lpstr>
      <vt:lpstr>Cần biết kiến thức gì để lập trình website ?</vt:lpstr>
      <vt:lpstr>Cơ hội nghề nghiệp của bạn !!!</vt:lpstr>
      <vt:lpstr>Cơ hội nghề nghiệp của bạn (tiếp)</vt:lpstr>
      <vt:lpstr>Lập trình website(web) là gì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website là gì ?</dc:title>
  <dc:creator>Trieu.Lacy</dc:creator>
  <cp:lastModifiedBy>Thanh Trieu Nguyen</cp:lastModifiedBy>
  <cp:revision>153</cp:revision>
  <dcterms:created xsi:type="dcterms:W3CDTF">2016-06-01T08:27:28Z</dcterms:created>
  <dcterms:modified xsi:type="dcterms:W3CDTF">2016-09-10T16:37:30Z</dcterms:modified>
</cp:coreProperties>
</file>