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9" r:id="rId30"/>
    <p:sldId id="290" r:id="rId31"/>
    <p:sldId id="291" r:id="rId32"/>
    <p:sldId id="281" r:id="rId33"/>
    <p:sldId id="282" r:id="rId34"/>
    <p:sldId id="283" r:id="rId35"/>
    <p:sldId id="284" r:id="rId36"/>
    <p:sldId id="285"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076" y="810491"/>
            <a:ext cx="8915399" cy="1226127"/>
          </a:xfrm>
        </p:spPr>
        <p:txBody>
          <a:bodyPr>
            <a:normAutofit fontScale="90000"/>
          </a:bodyPr>
          <a:lstStyle/>
          <a:p>
            <a:pPr algn="ctr"/>
            <a:r>
              <a:rPr lang="en-US" sz="9600" dirty="0" err="1" smtClean="0">
                <a:latin typeface="Times New Roman" panose="02020603050405020304" pitchFamily="18" charset="0"/>
                <a:cs typeface="Times New Roman" panose="02020603050405020304" pitchFamily="18" charset="0"/>
              </a:rPr>
              <a:t>Javascript</a:t>
            </a:r>
            <a:endParaRPr lang="vi-VN"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421082"/>
            <a:ext cx="8915399" cy="4249882"/>
          </a:xfrm>
          <a:prstGeom prst="rect">
            <a:avLst/>
          </a:prstGeom>
        </p:spPr>
      </p:pic>
    </p:spTree>
    <p:extLst>
      <p:ext uri="{BB962C8B-B14F-4D97-AF65-F5344CB8AC3E}">
        <p14:creationId xmlns:p14="http://schemas.microsoft.com/office/powerpoint/2010/main" val="3216118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049" y="232225"/>
            <a:ext cx="8911687" cy="646550"/>
          </a:xfrm>
        </p:spPr>
        <p:txBody>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650670" y="1140031"/>
            <a:ext cx="10414660" cy="5605153"/>
          </a:xfrm>
        </p:spPr>
        <p:txBody>
          <a:bodyPr>
            <a:normAutofit/>
          </a:bodyPr>
          <a:lstStyle/>
          <a:p>
            <a:r>
              <a:rPr lang="en-US" sz="2400" b="1" dirty="0" smtClean="0">
                <a:latin typeface="Times New Roman" panose="02020603050405020304" pitchFamily="18" charset="0"/>
                <a:cs typeface="Times New Roman" panose="02020603050405020304" pitchFamily="18" charset="0"/>
              </a:rPr>
              <a:t>A/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328" y="1603292"/>
            <a:ext cx="10031742" cy="4096864"/>
          </a:xfrm>
          <a:prstGeom prst="rect">
            <a:avLst/>
          </a:prstGeom>
        </p:spPr>
      </p:pic>
    </p:spTree>
    <p:extLst>
      <p:ext uri="{BB962C8B-B14F-4D97-AF65-F5344CB8AC3E}">
        <p14:creationId xmlns:p14="http://schemas.microsoft.com/office/powerpoint/2010/main" val="2594481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8" y="315351"/>
            <a:ext cx="8911687" cy="658425"/>
          </a:xfrm>
        </p:spPr>
        <p:txBody>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686295" y="1246909"/>
            <a:ext cx="10177153" cy="4664313"/>
          </a:xfrm>
        </p:spPr>
        <p:txBody>
          <a:bodyPr>
            <a:normAutofit/>
          </a:bodyPr>
          <a:lstStyle/>
          <a:p>
            <a:r>
              <a:rPr lang="en-US" sz="2400" b="1" dirty="0" smtClean="0">
                <a:latin typeface="Times New Roman" panose="02020603050405020304" pitchFamily="18" charset="0"/>
                <a:cs typeface="Times New Roman" panose="02020603050405020304" pitchFamily="18" charset="0"/>
              </a:rPr>
              <a:t>B/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gán</a:t>
            </a:r>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2081212"/>
            <a:ext cx="10094025" cy="3951453"/>
          </a:xfrm>
          <a:prstGeom prst="rect">
            <a:avLst/>
          </a:prstGeom>
        </p:spPr>
      </p:pic>
    </p:spTree>
    <p:extLst>
      <p:ext uri="{BB962C8B-B14F-4D97-AF65-F5344CB8AC3E}">
        <p14:creationId xmlns:p14="http://schemas.microsoft.com/office/powerpoint/2010/main" val="256333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9" y="255975"/>
            <a:ext cx="8911687" cy="420919"/>
          </a:xfrm>
        </p:spPr>
        <p:txBody>
          <a:bodyPr>
            <a:normAutofit fontScale="90000"/>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r>
              <a:rPr lang="en-US" dirty="0" smtClean="0"/>
              <a:t>(</a:t>
            </a:r>
            <a:r>
              <a:rPr lang="en-US" dirty="0" err="1" smtClean="0"/>
              <a:t>tiếp</a:t>
            </a:r>
            <a:r>
              <a:rPr lang="en-US" dirty="0" smtClean="0"/>
              <a:t>)</a:t>
            </a:r>
            <a:endParaRPr lang="en-US" dirty="0"/>
          </a:p>
        </p:txBody>
      </p:sp>
      <p:sp>
        <p:nvSpPr>
          <p:cNvPr id="3" name="Content Placeholder 2"/>
          <p:cNvSpPr>
            <a:spLocks noGrp="1"/>
          </p:cNvSpPr>
          <p:nvPr>
            <p:ph idx="1"/>
          </p:nvPr>
        </p:nvSpPr>
        <p:spPr>
          <a:xfrm>
            <a:off x="1638795" y="1092529"/>
            <a:ext cx="10319657" cy="5391397"/>
          </a:xfrm>
        </p:spPr>
        <p:txBody>
          <a:bodyPr>
            <a:normAutofit/>
          </a:bodyPr>
          <a:lstStyle/>
          <a:p>
            <a:r>
              <a:rPr lang="en-US" sz="2400" b="1" dirty="0" smtClean="0">
                <a:latin typeface="Times New Roman" panose="02020603050405020304" pitchFamily="18" charset="0"/>
                <a:cs typeface="Times New Roman" panose="02020603050405020304" pitchFamily="18" charset="0"/>
              </a:rPr>
              <a:t>C/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logic</a:t>
            </a: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23" y="1709243"/>
            <a:ext cx="10189028" cy="4632180"/>
          </a:xfrm>
          <a:prstGeom prst="rect">
            <a:avLst/>
          </a:prstGeom>
        </p:spPr>
      </p:pic>
    </p:spTree>
    <p:extLst>
      <p:ext uri="{BB962C8B-B14F-4D97-AF65-F5344CB8AC3E}">
        <p14:creationId xmlns:p14="http://schemas.microsoft.com/office/powerpoint/2010/main" val="838042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260"/>
            <a:ext cx="8911687" cy="653143"/>
          </a:xfrm>
        </p:spPr>
        <p:txBody>
          <a:bodyPr>
            <a:normAutofit/>
          </a:bodyPr>
          <a:lstStyle/>
          <a:p>
            <a:pPr algn="ctr"/>
            <a:r>
              <a:rPr lang="en-US" dirty="0" err="1" smtClean="0"/>
              <a:t>Các</a:t>
            </a:r>
            <a:r>
              <a:rPr lang="en-US" dirty="0" smtClean="0"/>
              <a:t> </a:t>
            </a:r>
            <a:r>
              <a:rPr lang="en-US" dirty="0" err="1" smtClean="0"/>
              <a:t>lệnh</a:t>
            </a:r>
            <a:r>
              <a:rPr lang="en-US" dirty="0" smtClean="0"/>
              <a:t> </a:t>
            </a:r>
            <a:r>
              <a:rPr lang="en-US" dirty="0" err="1" smtClean="0"/>
              <a:t>và</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436913" y="1436914"/>
            <a:ext cx="10580915" cy="4750130"/>
          </a:xfrm>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if(DK){ // code }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(true). </a:t>
            </a: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if(DK){//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1}else{//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2}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sai</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switch() :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trươngg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if() …else()</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for()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nhằm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5/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6/ do{}while();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65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2848"/>
            <a:ext cx="8911687" cy="563422"/>
          </a:xfrm>
        </p:spPr>
        <p:txBody>
          <a:bodyPr>
            <a:normAutofit fontScale="90000"/>
          </a:bodyPr>
          <a:lstStyle/>
          <a:p>
            <a:pPr algn="ctr"/>
            <a:r>
              <a:rPr lang="en-US" dirty="0" err="1" smtClean="0"/>
              <a:t>Hàm</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686296" y="1080655"/>
            <a:ext cx="10307782" cy="5142015"/>
          </a:xfrm>
        </p:spPr>
        <p:txBody>
          <a:bodyPr>
            <a:normAutofit/>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javascript</a:t>
            </a:r>
            <a:r>
              <a:rPr lang="en-US" sz="2400" dirty="0" smtClean="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return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return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smtClean="0">
              <a:latin typeface="Times New Roman" panose="02020603050405020304" pitchFamily="18" charset="0"/>
              <a:cs typeface="Times New Roman" panose="02020603050405020304" pitchFamily="18" charset="0"/>
            </a:endParaRPr>
          </a:p>
          <a:p>
            <a:pPr marL="400050" lvl="1" indent="0" fontAlgn="base">
              <a:buNone/>
            </a:pPr>
            <a:endParaRPr lang="en-US" sz="2200" dirty="0" smtClean="0">
              <a:latin typeface="Times New Roman" panose="02020603050405020304" pitchFamily="18" charset="0"/>
              <a:cs typeface="Times New Roman" panose="02020603050405020304" pitchFamily="18" charset="0"/>
            </a:endParaRPr>
          </a:p>
          <a:p>
            <a:pPr lvl="1" indent="-342900" fontAlgn="base">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marL="0" indent="0" fontAlgn="base">
              <a:buNone/>
            </a:pP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63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4099"/>
            <a:ext cx="8911687" cy="551547"/>
          </a:xfrm>
        </p:spPr>
        <p:txBody>
          <a:bodyPr>
            <a:normAutofit fontScale="90000"/>
          </a:bodyPr>
          <a:lstStyle/>
          <a:p>
            <a:pPr algn="ctr"/>
            <a:r>
              <a:rPr lang="en-US" dirty="0" err="1" smtClean="0"/>
              <a:t>Hàm</a:t>
            </a:r>
            <a:r>
              <a:rPr lang="en-US" dirty="0" smtClean="0"/>
              <a:t> </a:t>
            </a:r>
            <a:r>
              <a:rPr lang="en-US" dirty="0" err="1" smtClean="0"/>
              <a:t>trong</a:t>
            </a:r>
            <a:r>
              <a:rPr lang="en-US" dirty="0" smtClean="0"/>
              <a:t> </a:t>
            </a:r>
            <a:r>
              <a:rPr lang="en-US" dirty="0" err="1" smtClean="0"/>
              <a:t>js</a:t>
            </a:r>
            <a:r>
              <a:rPr lang="en-US" dirty="0" smtClean="0"/>
              <a:t>(</a:t>
            </a:r>
            <a:r>
              <a:rPr lang="en-US" dirty="0" err="1" smtClean="0"/>
              <a:t>tiếp</a:t>
            </a:r>
            <a:r>
              <a:rPr lang="en-US" dirty="0" smtClean="0"/>
              <a:t>)</a:t>
            </a:r>
            <a:endParaRPr lang="en-US" dirty="0"/>
          </a:p>
        </p:txBody>
      </p:sp>
      <p:sp>
        <p:nvSpPr>
          <p:cNvPr id="3" name="Content Placeholder 2"/>
          <p:cNvSpPr>
            <a:spLocks noGrp="1"/>
          </p:cNvSpPr>
          <p:nvPr>
            <p:ph idx="1"/>
          </p:nvPr>
        </p:nvSpPr>
        <p:spPr>
          <a:xfrm>
            <a:off x="1638795" y="1033153"/>
            <a:ext cx="10284031" cy="5450774"/>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 </a:t>
            </a:r>
            <a:r>
              <a:rPr lang="en-US" sz="2400" b="1" dirty="0" smtClean="0">
                <a:latin typeface="Times New Roman" panose="02020603050405020304" pitchFamily="18" charset="0"/>
                <a:cs typeface="Times New Roman" panose="02020603050405020304" pitchFamily="18" charset="0"/>
              </a:rPr>
              <a:t>literals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t> </a:t>
            </a:r>
            <a:r>
              <a:rPr lang="vi-VN" sz="2400" dirty="0">
                <a:latin typeface="Times New Roman" panose="02020603050405020304" pitchFamily="18" charset="0"/>
                <a:cs typeface="Times New Roman" panose="02020603050405020304" pitchFamily="18" charset="0"/>
              </a:rPr>
              <a:t>là cách định nghĩa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hàm. </a:t>
            </a:r>
            <a:r>
              <a:rPr lang="vi-VN" sz="2400" dirty="0">
                <a:latin typeface="Times New Roman" panose="02020603050405020304" pitchFamily="18" charset="0"/>
                <a:cs typeface="Times New Roman" panose="02020603050405020304" pitchFamily="18" charset="0"/>
              </a:rPr>
              <a:t>Một function literal là một biểu thức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định </a:t>
            </a:r>
            <a:r>
              <a:rPr lang="vi-VN" sz="2400" dirty="0">
                <a:latin typeface="Times New Roman" panose="02020603050405020304" pitchFamily="18" charset="0"/>
                <a:cs typeface="Times New Roman" panose="02020603050405020304" pitchFamily="18" charset="0"/>
              </a:rPr>
              <a:t>nghĩa một hàm không đặt tên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err="1" smtClean="0">
                <a:latin typeface="Times New Roman" panose="02020603050405020304" pitchFamily="18" charset="0"/>
                <a:cs typeface="Times New Roman" panose="02020603050405020304" pitchFamily="18" charset="0"/>
              </a:rPr>
              <a:t>Cú</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Cú pháp của một </a:t>
            </a:r>
            <a:r>
              <a:rPr lang="vi-VN" sz="2400" b="1" dirty="0">
                <a:latin typeface="Times New Roman" panose="02020603050405020304" pitchFamily="18" charset="0"/>
                <a:cs typeface="Times New Roman" panose="02020603050405020304" pitchFamily="18" charset="0"/>
              </a:rPr>
              <a:t>function literal</a:t>
            </a:r>
            <a:r>
              <a:rPr lang="vi-VN" sz="2400" dirty="0">
                <a:latin typeface="Times New Roman" panose="02020603050405020304" pitchFamily="18" charset="0"/>
                <a:cs typeface="Times New Roman" panose="02020603050405020304" pitchFamily="18" charset="0"/>
              </a:rPr>
              <a:t> khá giống với một lệnh function, ngoại trừ ở chỗ nó được sử dụng như là một biểu thức chứ không phải là một lệnh và không yêu cầu tên hàm</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variablename</a:t>
            </a:r>
            <a:r>
              <a:rPr lang="en-US" sz="2400" b="1" dirty="0">
                <a:latin typeface="Times New Roman" panose="02020603050405020304" pitchFamily="18" charset="0"/>
                <a:cs typeface="Times New Roman" panose="02020603050405020304" pitchFamily="18" charset="0"/>
              </a:rPr>
              <a:t> = function(Argument List){ Function Body };</a:t>
            </a:r>
          </a:p>
        </p:txBody>
      </p:sp>
    </p:spTree>
    <p:extLst>
      <p:ext uri="{BB962C8B-B14F-4D97-AF65-F5344CB8AC3E}">
        <p14:creationId xmlns:p14="http://schemas.microsoft.com/office/powerpoint/2010/main" val="229129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802"/>
          </a:xfrm>
        </p:spPr>
        <p:txBody>
          <a:bodyPr/>
          <a:lstStyle/>
          <a:p>
            <a:pPr algn="ctr"/>
            <a:r>
              <a:rPr lang="en-US" dirty="0" err="1" smtClean="0"/>
              <a:t>Phạm</a:t>
            </a:r>
            <a:r>
              <a:rPr lang="en-US" dirty="0" smtClean="0"/>
              <a:t> vi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413164" y="1508165"/>
            <a:ext cx="10652166" cy="5082639"/>
          </a:xfrm>
        </p:spPr>
        <p:txBody>
          <a:bodyPr>
            <a:normAutofit/>
          </a:bodyPr>
          <a:lstStyle/>
          <a:p>
            <a:r>
              <a:rPr lang="vi-VN" sz="2400" dirty="0">
                <a:latin typeface="Times New Roman" panose="02020603050405020304" pitchFamily="18" charset="0"/>
                <a:cs typeface="Times New Roman" panose="02020603050405020304" pitchFamily="18" charset="0"/>
              </a:rPr>
              <a:t>Định nghĩa biến với từ khóa “var” trong phạm vi hàm nào, thì biến đó sẽ có phạm vi sử dụng chỉ trong hàm đó hay còn gọi là biến </a:t>
            </a:r>
            <a:r>
              <a:rPr lang="vi-VN" sz="2400" b="1" dirty="0">
                <a:latin typeface="Times New Roman" panose="02020603050405020304" pitchFamily="18" charset="0"/>
                <a:cs typeface="Times New Roman" panose="02020603050405020304" pitchFamily="18" charset="0"/>
              </a:rPr>
              <a:t>cục bộ</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không dùng từ khóa “var” để định nghĩa biến, thì biến đó sẽ được xem là biến </a:t>
            </a:r>
            <a:r>
              <a:rPr lang="vi-VN" sz="2400" b="1" dirty="0">
                <a:latin typeface="Times New Roman" panose="02020603050405020304" pitchFamily="18" charset="0"/>
                <a:cs typeface="Times New Roman" panose="02020603050405020304" pitchFamily="18" charset="0"/>
              </a:rPr>
              <a:t>toàn cục</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sử dụng lại biến đã được định nghĩa với từ khóa “var” hay không từ khóa “var”. </a:t>
            </a:r>
            <a:r>
              <a:rPr lang="vi-VN" sz="2400" b="1" dirty="0">
                <a:latin typeface="Times New Roman" panose="02020603050405020304" pitchFamily="18" charset="0"/>
                <a:cs typeface="Times New Roman" panose="02020603050405020304" pitchFamily="18" charset="0"/>
              </a:rPr>
              <a:t>Tuyệt đối </a:t>
            </a:r>
            <a:r>
              <a:rPr lang="vi-VN" sz="2400" dirty="0">
                <a:latin typeface="Times New Roman" panose="02020603050405020304" pitchFamily="18" charset="0"/>
                <a:cs typeface="Times New Roman" panose="02020603050405020304" pitchFamily="18" charset="0"/>
              </a:rPr>
              <a:t>chỉ cần dùng lại tên biến đã định nghĩa trước đó và </a:t>
            </a:r>
            <a:r>
              <a:rPr lang="vi-VN" sz="2400" b="1" dirty="0">
                <a:latin typeface="Times New Roman" panose="02020603050405020304" pitchFamily="18" charset="0"/>
                <a:cs typeface="Times New Roman" panose="02020603050405020304" pitchFamily="18" charset="0"/>
              </a:rPr>
              <a:t>không được dùng lại từ khóa “var” để gọi lại biến</a:t>
            </a:r>
            <a:r>
              <a:rPr lang="vi-VN" sz="2400" dirty="0">
                <a:latin typeface="Times New Roman" panose="02020603050405020304" pitchFamily="18" charset="0"/>
                <a:cs typeface="Times New Roman" panose="02020603050405020304" pitchFamily="18" charset="0"/>
              </a:rPr>
              <a:t>, vì như thế sẽ vô tình khiến biến đó trở thành biến </a:t>
            </a:r>
            <a:r>
              <a:rPr lang="vi-VN" sz="2400" b="1" dirty="0">
                <a:latin typeface="Times New Roman" panose="02020603050405020304" pitchFamily="18" charset="0"/>
                <a:cs typeface="Times New Roman" panose="02020603050405020304" pitchFamily="18" charset="0"/>
              </a:rPr>
              <a:t>cục bộ </a:t>
            </a:r>
            <a:r>
              <a:rPr lang="vi-VN" sz="2400" dirty="0">
                <a:latin typeface="Times New Roman" panose="02020603050405020304" pitchFamily="18" charset="0"/>
                <a:cs typeface="Times New Roman" panose="02020603050405020304" pitchFamily="18" charset="0"/>
              </a:rPr>
              <a:t>hoặc bị </a:t>
            </a:r>
            <a:r>
              <a:rPr lang="vi-VN" sz="2400" b="1" dirty="0">
                <a:latin typeface="Times New Roman" panose="02020603050405020304" pitchFamily="18" charset="0"/>
                <a:cs typeface="Times New Roman" panose="02020603050405020304" pitchFamily="18" charset="0"/>
              </a:rPr>
              <a:t>ghi đè</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viết javascript, vui lòng tắt Cache của trình duyệt để cho kết quả chính xác nhất. Vì nếu trình duyệt cache lại dữ liệu cũ. Nhiều khi các bạn sẽ sử dụng các biến không được định nghĩa nhưng vô tình do lần thử trước đó đã được lưu lại, như thế bạn sẽ không thể nhận ra được là cách viết mình có gặp lỗi hay không.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174" y="398478"/>
            <a:ext cx="8911687" cy="599048"/>
          </a:xfrm>
        </p:spPr>
        <p:txBody>
          <a:bodyPr>
            <a:normAutofit fontScale="90000"/>
          </a:bodyPr>
          <a:lstStyle/>
          <a:p>
            <a:pPr algn="ctr"/>
            <a:r>
              <a:rPr lang="en-US" b="1" dirty="0" err="1" smtClean="0">
                <a:latin typeface="Times New Roman" panose="02020603050405020304" pitchFamily="18" charset="0"/>
                <a:cs typeface="Times New Roman" panose="02020603050405020304" pitchFamily="18" charset="0"/>
              </a:rPr>
              <a:t>Đối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tượng</a:t>
            </a:r>
            <a:r>
              <a:rPr lang="en-US" b="1" dirty="0" smtClean="0">
                <a:latin typeface="Times New Roman" panose="02020603050405020304" pitchFamily="18" charset="0"/>
                <a:cs typeface="Times New Roman" panose="02020603050405020304" pitchFamily="18" charset="0"/>
              </a:rPr>
              <a:t> Array – </a:t>
            </a:r>
            <a:r>
              <a:rPr lang="en-US" b="1" dirty="0" err="1" smtClean="0">
                <a:latin typeface="Times New Roman" panose="02020603050405020304" pitchFamily="18" charset="0"/>
                <a:cs typeface="Times New Roman" panose="02020603050405020304" pitchFamily="18" charset="0"/>
              </a:rPr>
              <a:t>Mảng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7537" y="1235034"/>
            <a:ext cx="10675917" cy="5474524"/>
          </a:xfrm>
        </p:spPr>
        <p:txBody>
          <a:bodyPr>
            <a:normAutofit/>
          </a:bodyPr>
          <a:lstStyle/>
          <a:p>
            <a:r>
              <a:rPr lang="en-US" sz="2000" dirty="0" smtClean="0">
                <a:latin typeface="Times New Roman" panose="02020603050405020304" pitchFamily="18" charset="0"/>
                <a:cs typeface="Times New Roman" panose="02020603050405020304" pitchFamily="18" charset="0"/>
              </a:rPr>
              <a:t>1/ </a:t>
            </a:r>
            <a:r>
              <a:rPr lang="en-US" sz="2000" b="1" i="1" dirty="0" err="1" smtClean="0">
                <a:latin typeface="Times New Roman" panose="02020603050405020304" pitchFamily="18" charset="0"/>
                <a:cs typeface="Times New Roman" panose="02020603050405020304" pitchFamily="18" charset="0"/>
              </a:rPr>
              <a:t>Mảng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là</a:t>
            </a:r>
            <a:r>
              <a:rPr lang="en-US" sz="2000" b="1" i="1" dirty="0" smtClean="0">
                <a:latin typeface="Times New Roman" panose="02020603050405020304" pitchFamily="18" charset="0"/>
                <a:cs typeface="Times New Roman" panose="02020603050405020304" pitchFamily="18" charset="0"/>
              </a:rPr>
              <a:t> 1 </a:t>
            </a:r>
            <a:r>
              <a:rPr lang="en-US" sz="2000" b="1" i="1" dirty="0" err="1" smtClean="0">
                <a:latin typeface="Times New Roman" panose="02020603050405020304" pitchFamily="18" charset="0"/>
                <a:cs typeface="Times New Roman" panose="02020603050405020304" pitchFamily="18" charset="0"/>
              </a:rPr>
              <a:t>biến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đặc</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biệt</a:t>
            </a:r>
            <a:r>
              <a:rPr lang="en-US" sz="2000" b="1" i="1" dirty="0" smtClean="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giúp bạn lưu giữ nhiều giá trị trong một biến </a:t>
            </a:r>
            <a:r>
              <a:rPr lang="vi-VN" sz="2000" b="1" i="1" dirty="0" smtClean="0">
                <a:latin typeface="Times New Roman" panose="02020603050405020304" pitchFamily="18" charset="0"/>
                <a:cs typeface="Times New Roman" panose="02020603050405020304" pitchFamily="18" charset="0"/>
              </a:rPr>
              <a:t>đơn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tại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cùng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một</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thời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điểm</a:t>
            </a:r>
            <a:endParaRPr lang="en-US" sz="2000" b="1" i="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Kiểu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mảng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là</a:t>
            </a:r>
            <a:r>
              <a:rPr lang="en-US" sz="2000" b="1" dirty="0" smtClean="0">
                <a:latin typeface="Times New Roman" panose="02020603050405020304" pitchFamily="18" charset="0"/>
                <a:cs typeface="Times New Roman" panose="02020603050405020304" pitchFamily="18" charset="0"/>
              </a:rPr>
              <a:t> : object.</a:t>
            </a:r>
          </a:p>
          <a:p>
            <a:r>
              <a:rPr lang="en-US" sz="2000" b="1" dirty="0" err="1" smtClean="0">
                <a:latin typeface="Times New Roman" panose="02020603050405020304" pitchFamily="18" charset="0"/>
                <a:cs typeface="Times New Roman" panose="02020603050405020304" pitchFamily="18" charset="0"/>
              </a:rPr>
              <a:t>Cú</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pháp</a:t>
            </a:r>
            <a:r>
              <a:rPr lang="en-US" sz="2000" b="1" dirty="0" smtClean="0">
                <a:latin typeface="Times New Roman" panose="02020603050405020304" pitchFamily="18" charset="0"/>
                <a:cs typeface="Times New Roman" panose="02020603050405020304" pitchFamily="18" charset="0"/>
              </a:rPr>
              <a:t> :</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var</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fruits = new Array( "apple", "orange", "mango" </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fruits = [ "apple", "orange", "mango" </a:t>
            </a:r>
            <a:r>
              <a:rPr lang="en-US" sz="20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Mảng</a:t>
            </a:r>
            <a:r>
              <a:rPr lang="en-US" sz="2000" b="1" dirty="0" smtClean="0">
                <a:latin typeface="Times New Roman" panose="02020603050405020304" pitchFamily="18" charset="0"/>
                <a:cs typeface="Times New Roman" panose="02020603050405020304" pitchFamily="18" charset="0"/>
              </a:rPr>
              <a:t> 2 </a:t>
            </a:r>
            <a:r>
              <a:rPr lang="en-US" sz="2000" b="1" dirty="0" err="1" smtClean="0">
                <a:latin typeface="Times New Roman" panose="02020603050405020304" pitchFamily="18" charset="0"/>
                <a:cs typeface="Times New Roman" panose="02020603050405020304" pitchFamily="18" charset="0"/>
              </a:rPr>
              <a:t>chiều</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myArr</a:t>
            </a:r>
            <a:r>
              <a:rPr lang="en-US" sz="2000" b="1" dirty="0" smtClean="0">
                <a:latin typeface="Times New Roman" panose="02020603050405020304" pitchFamily="18" charset="0"/>
                <a:cs typeface="Times New Roman" panose="02020603050405020304" pitchFamily="18" charset="0"/>
              </a:rPr>
              <a:t> = [[1,2,3] , [4,5,6] , [‘bay’ , ‘tam’ , ‘chin’]];</a:t>
            </a:r>
          </a:p>
          <a:p>
            <a:pPr marL="0" indent="0">
              <a:buNone/>
            </a:pP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568342"/>
              </p:ext>
            </p:extLst>
          </p:nvPr>
        </p:nvGraphicFramePr>
        <p:xfrm>
          <a:off x="1533237" y="4341641"/>
          <a:ext cx="10353963" cy="1737360"/>
        </p:xfrm>
        <a:graphic>
          <a:graphicData uri="http://schemas.openxmlformats.org/drawingml/2006/table">
            <a:tbl>
              <a:tblPr firstRow="1" bandRow="1">
                <a:tableStyleId>{5C22544A-7EE6-4342-B048-85BDC9FD1C3A}</a:tableStyleId>
              </a:tblPr>
              <a:tblGrid>
                <a:gridCol w="2433121"/>
                <a:gridCol w="7920842"/>
              </a:tblGrid>
              <a:tr h="370840">
                <a:tc>
                  <a:txBody>
                    <a:bodyPr/>
                    <a:lstStyle/>
                    <a:p>
                      <a:r>
                        <a:rPr lang="en-US" sz="2400" dirty="0" err="1" smtClean="0">
                          <a:latin typeface="Times New Roman" panose="02020603050405020304" pitchFamily="18" charset="0"/>
                          <a:cs typeface="Times New Roman" panose="02020603050405020304" pitchFamily="18" charset="0"/>
                        </a:rPr>
                        <a:t>Thuộc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r>
                        <a:rPr lang="en-US" sz="2400" baseline="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Miêu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length</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Phản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prototype</a:t>
                      </a:r>
                      <a:endParaRPr lang="en-US" sz="2400" dirty="0">
                        <a:latin typeface="Times New Roman" panose="02020603050405020304" pitchFamily="18" charset="0"/>
                        <a:cs typeface="Times New Roman" panose="02020603050405020304" pitchFamily="18" charset="0"/>
                      </a:endParaRPr>
                    </a:p>
                  </a:txBody>
                  <a:tcPr/>
                </a:tc>
                <a:tc>
                  <a:txBody>
                    <a:bodyPr/>
                    <a:lstStyle/>
                    <a:p>
                      <a:r>
                        <a:rPr lang="vi-VN" sz="2400" dirty="0" smtClean="0">
                          <a:latin typeface="Times New Roman" panose="02020603050405020304" pitchFamily="18" charset="0"/>
                          <a:cs typeface="Times New Roman" panose="02020603050405020304" pitchFamily="18" charset="0"/>
                        </a:rPr>
                        <a:t>Thuộc tính prototype cho phép bạn thêm các thuộc tính và phương thức tới một đối tượng.</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0878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4051"/>
          </a:xfrm>
        </p:spPr>
        <p:txBody>
          <a:bodyPr/>
          <a:lstStyle/>
          <a:p>
            <a:pPr algn="ctr"/>
            <a:r>
              <a:rPr lang="en-US" dirty="0" err="1" smtClean="0"/>
              <a:t>Mảng</a:t>
            </a:r>
            <a:r>
              <a:rPr lang="en-US" dirty="0" smtClean="0"/>
              <a:t>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603169" y="1579417"/>
            <a:ext cx="10414660" cy="4987637"/>
          </a:xfrm>
        </p:spPr>
        <p:txBody>
          <a:bodyPr>
            <a:normAutofit/>
          </a:bodyPr>
          <a:lstStyle/>
          <a:p>
            <a:r>
              <a:rPr lang="en-US" sz="2200" b="1" dirty="0" smtClean="0">
                <a:latin typeface="Times New Roman" panose="02020603050405020304" pitchFamily="18" charset="0"/>
                <a:cs typeface="Times New Roman" panose="02020603050405020304" pitchFamily="18" charset="0"/>
              </a:rPr>
              <a:t>1/ </a:t>
            </a:r>
            <a:r>
              <a:rPr lang="en-US" sz="2200" b="1" dirty="0" err="1" smtClean="0">
                <a:latin typeface="Times New Roman" panose="02020603050405020304" pitchFamily="18" charset="0"/>
                <a:cs typeface="Times New Roman" panose="02020603050405020304" pitchFamily="18" charset="0"/>
              </a:rPr>
              <a:t>Truy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xuất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vào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phần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tử</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trong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mảng</a:t>
            </a:r>
            <a:r>
              <a:rPr lang="en-US" sz="2200" b="1" dirty="0" smtClean="0">
                <a:latin typeface="Times New Roman" panose="02020603050405020304" pitchFamily="18" charset="0"/>
                <a:cs typeface="Times New Roman" panose="02020603050405020304" pitchFamily="18" charset="0"/>
              </a:rPr>
              <a:t> :</a:t>
            </a:r>
          </a:p>
          <a:p>
            <a:pPr marL="400050" lvl="1" indent="0">
              <a:buNone/>
            </a:pPr>
            <a:r>
              <a:rPr lang="en-US" sz="2200" dirty="0" err="1" smtClean="0">
                <a:latin typeface="Times New Roman" panose="02020603050405020304" pitchFamily="18" charset="0"/>
                <a:cs typeface="Times New Roman" panose="02020603050405020304" pitchFamily="18" charset="0"/>
              </a:rPr>
              <a:t>Cú</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pháp</a:t>
            </a:r>
            <a:r>
              <a:rPr lang="en-US" sz="2200"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Ten_Mang</a:t>
            </a:r>
            <a:r>
              <a:rPr lang="en-US" sz="2200" b="1" dirty="0" smtClean="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chi_so_phan_tu</a:t>
            </a:r>
            <a:r>
              <a:rPr lang="en-US" sz="2200" b="1"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ví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a:t>
            </a:r>
            <a:r>
              <a:rPr lang="en-US" sz="2200"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var</a:t>
            </a:r>
            <a:r>
              <a:rPr lang="en-US" sz="2200" b="1" dirty="0" smtClean="0">
                <a:latin typeface="Times New Roman" panose="02020603050405020304" pitchFamily="18" charset="0"/>
                <a:cs typeface="Times New Roman" panose="02020603050405020304" pitchFamily="18" charset="0"/>
              </a:rPr>
              <a:t> name = </a:t>
            </a:r>
            <a:r>
              <a:rPr lang="en-US" sz="2200" b="1" dirty="0" err="1" smtClean="0">
                <a:latin typeface="Times New Roman" panose="02020603050405020304" pitchFamily="18" charset="0"/>
                <a:cs typeface="Times New Roman" panose="02020603050405020304" pitchFamily="18" charset="0"/>
              </a:rPr>
              <a:t>arr</a:t>
            </a:r>
            <a:r>
              <a:rPr lang="en-US" sz="2200" b="1" dirty="0" smtClean="0">
                <a:latin typeface="Times New Roman" panose="02020603050405020304" pitchFamily="18" charset="0"/>
                <a:cs typeface="Times New Roman" panose="02020603050405020304" pitchFamily="18" charset="0"/>
              </a:rPr>
              <a:t>[0]  //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ý </a:t>
            </a:r>
            <a:r>
              <a:rPr lang="en-US" sz="2200" dirty="0" err="1" smtClean="0">
                <a:latin typeface="Times New Roman" panose="02020603050405020304" pitchFamily="18" charset="0"/>
                <a:cs typeface="Times New Roman" panose="02020603050405020304" pitchFamily="18" charset="0"/>
              </a:rPr>
              <a:t>mảng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đánh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bắt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0 (</a:t>
            </a:r>
            <a:r>
              <a:rPr lang="en-US" sz="2200" dirty="0" err="1" smtClean="0">
                <a:latin typeface="Times New Roman" panose="02020603050405020304" pitchFamily="18" charset="0"/>
                <a:cs typeface="Times New Roman" panose="02020603050405020304" pitchFamily="18" charset="0"/>
              </a:rPr>
              <a:t>vị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mảng</a:t>
            </a:r>
            <a:r>
              <a:rPr lang="en-US" sz="2200" dirty="0" smtClean="0">
                <a:latin typeface="Times New Roman" panose="02020603050405020304" pitchFamily="18" charset="0"/>
                <a:cs typeface="Times New Roman" panose="02020603050405020304" pitchFamily="18" charset="0"/>
              </a:rPr>
              <a:t>).</a:t>
            </a:r>
          </a:p>
          <a:p>
            <a:pPr marL="400050" lvl="1" indent="0">
              <a:buNone/>
            </a:pPr>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2/ </a:t>
            </a:r>
            <a:r>
              <a:rPr lang="en-US" sz="2200" b="1" dirty="0" err="1" smtClean="0">
                <a:latin typeface="Times New Roman" panose="02020603050405020304" pitchFamily="18" charset="0"/>
                <a:cs typeface="Times New Roman" panose="02020603050405020304" pitchFamily="18" charset="0"/>
              </a:rPr>
              <a:t>Duyệt</a:t>
            </a:r>
            <a:r>
              <a:rPr lang="en-US" sz="2200" b="1" dirty="0" smtClean="0">
                <a:latin typeface="Times New Roman" panose="02020603050405020304" pitchFamily="18" charset="0"/>
                <a:cs typeface="Times New Roman" panose="02020603050405020304" pitchFamily="18" charset="0"/>
              </a:rPr>
              <a:t> qua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phần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tử</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trong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câu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lệnh</a:t>
            </a:r>
            <a:r>
              <a:rPr lang="en-US" sz="2200"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forEach</a:t>
            </a:r>
            <a:r>
              <a:rPr lang="en-US" sz="2200" b="1"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hoặc</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for()</a:t>
            </a:r>
          </a:p>
          <a:p>
            <a:pPr marL="400050" lvl="1" indent="0">
              <a:buNone/>
            </a:pPr>
            <a:r>
              <a:rPr lang="en-US" sz="2200" b="1" dirty="0" err="1" smtClean="0">
                <a:latin typeface="Times New Roman" panose="02020603050405020304" pitchFamily="18" charset="0"/>
                <a:cs typeface="Times New Roman" panose="02020603050405020304" pitchFamily="18" charset="0"/>
              </a:rPr>
              <a:t>Cú</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pháp</a:t>
            </a:r>
            <a:r>
              <a:rPr lang="en-US" sz="2200" b="1"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nameArray.forEach</a:t>
            </a:r>
            <a:r>
              <a:rPr lang="en-US" sz="2200" b="1" dirty="0" smtClean="0">
                <a:latin typeface="Times New Roman" panose="02020603050405020304" pitchFamily="18" charset="0"/>
                <a:cs typeface="Times New Roman" panose="02020603050405020304" pitchFamily="18" charset="0"/>
              </a:rPr>
              <a:t>(function </a:t>
            </a:r>
            <a:r>
              <a:rPr lang="en-US" sz="2200" b="1" dirty="0">
                <a:latin typeface="Times New Roman" panose="02020603050405020304" pitchFamily="18" charset="0"/>
                <a:cs typeface="Times New Roman" panose="02020603050405020304" pitchFamily="18" charset="0"/>
              </a:rPr>
              <a:t>(item, index, array) { console.log(item, index); });</a:t>
            </a:r>
            <a:endParaRPr lang="en-US" sz="2200" b="1" dirty="0" smtClean="0">
              <a:latin typeface="Times New Roman" panose="02020603050405020304" pitchFamily="18" charset="0"/>
              <a:cs typeface="Times New Roman" panose="02020603050405020304" pitchFamily="18" charset="0"/>
            </a:endParaRPr>
          </a:p>
          <a:p>
            <a:pPr marL="400050" lvl="1" indent="0">
              <a:buNone/>
            </a:pPr>
            <a:r>
              <a:rPr lang="en-US" sz="2200" b="1" dirty="0" err="1" smtClean="0">
                <a:latin typeface="Times New Roman" panose="02020603050405020304" pitchFamily="18" charset="0"/>
                <a:cs typeface="Times New Roman" panose="02020603050405020304" pitchFamily="18" charset="0"/>
              </a:rPr>
              <a:t>Cú</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pháp</a:t>
            </a:r>
            <a:r>
              <a:rPr lang="en-US" sz="2200" b="1" dirty="0" smtClean="0">
                <a:latin typeface="Times New Roman" panose="02020603050405020304" pitchFamily="18" charset="0"/>
                <a:cs typeface="Times New Roman" panose="02020603050405020304" pitchFamily="18" charset="0"/>
              </a:rPr>
              <a:t> : for(</a:t>
            </a:r>
            <a:r>
              <a:rPr lang="en-US" sz="2200" b="1" dirty="0" err="1" smtClean="0">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 = 0;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&lt; </a:t>
            </a:r>
            <a:r>
              <a:rPr lang="en-US" sz="2200" b="1" dirty="0" err="1" smtClean="0">
                <a:latin typeface="Times New Roman" panose="02020603050405020304" pitchFamily="18" charset="0"/>
                <a:cs typeface="Times New Roman" panose="02020603050405020304" pitchFamily="18" charset="0"/>
              </a:rPr>
              <a:t>nameArray.lenght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++){console.log(</a:t>
            </a:r>
            <a:r>
              <a:rPr lang="en-US" sz="2200" b="1" dirty="0" err="1" smtClean="0">
                <a:latin typeface="Times New Roman" panose="02020603050405020304" pitchFamily="18" charset="0"/>
                <a:cs typeface="Times New Roman" panose="02020603050405020304" pitchFamily="18" charset="0"/>
              </a:rPr>
              <a:t>nameArray</a:t>
            </a:r>
            <a:r>
              <a:rPr lang="en-US" sz="2200" b="1" dirty="0" smtClean="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68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5008"/>
            <a:ext cx="8911687" cy="629392"/>
          </a:xfrm>
        </p:spPr>
        <p:txBody>
          <a:bodyPr>
            <a:noAutofit/>
          </a:bodyPr>
          <a:lstStyle/>
          <a:p>
            <a:pPr algn="ct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mảng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4066717"/>
              </p:ext>
            </p:extLst>
          </p:nvPr>
        </p:nvGraphicFramePr>
        <p:xfrm>
          <a:off x="1400938" y="1176337"/>
          <a:ext cx="10652126" cy="5425440"/>
        </p:xfrm>
        <a:graphic>
          <a:graphicData uri="http://schemas.openxmlformats.org/drawingml/2006/table">
            <a:tbl>
              <a:tblPr firstRow="1" bandRow="1">
                <a:tableStyleId>{5C22544A-7EE6-4342-B048-85BDC9FD1C3A}</a:tableStyleId>
              </a:tblPr>
              <a:tblGrid>
                <a:gridCol w="3254189"/>
                <a:gridCol w="7397937"/>
              </a:tblGrid>
              <a:tr h="370840">
                <a:tc>
                  <a: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Miêu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push()</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sau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pop()</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ở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đó</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shift()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tiên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unshift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Chèn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tiên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sau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chèn</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indexOf</a:t>
                      </a:r>
                      <a:r>
                        <a:rPr lang="en-US" b="1" dirty="0" smtClean="0">
                          <a:latin typeface="Times New Roman" panose="02020603050405020304" pitchFamily="18" charset="0"/>
                          <a:cs typeface="Times New Roman" panose="02020603050405020304" pitchFamily="18" charset="0"/>
                        </a:rPr>
                        <a:t>(target,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Tìm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target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lastIndexOf</a:t>
                      </a:r>
                      <a:r>
                        <a:rPr lang="en-US" b="1" dirty="0" smtClean="0">
                          <a:latin typeface="Times New Roman" panose="02020603050405020304" pitchFamily="18" charset="0"/>
                          <a:cs typeface="Times New Roman" panose="02020603050405020304" pitchFamily="18" charset="0"/>
                        </a:rPr>
                        <a:t>(target,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Tìm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target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reverse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Đảo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ngược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slice(start, [end])</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một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strat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 </a:t>
                      </a:r>
                      <a:r>
                        <a:rPr lang="en-US" b="0" baseline="0" dirty="0" err="1" smtClean="0">
                          <a:latin typeface="Times New Roman" panose="02020603050405020304" pitchFamily="18" charset="0"/>
                          <a:cs typeface="Times New Roman" panose="02020603050405020304" pitchFamily="18" charset="0"/>
                        </a:rPr>
                        <a:t>của</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mảng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Nếu</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ko</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xác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định</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trí</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mặc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định</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là</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lấy</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đén</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cuối</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mảng</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có</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thể</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âm</a:t>
                      </a:r>
                      <a:r>
                        <a:rPr lang="en-US" b="0"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splice(</a:t>
                      </a:r>
                      <a:r>
                        <a:rPr lang="en-US" b="1"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how_many</a:t>
                      </a:r>
                      <a:r>
                        <a:rPr lang="en-US" b="1" baseline="0" dirty="0" smtClean="0">
                          <a:latin typeface="Times New Roman" panose="02020603050405020304" pitchFamily="18" charset="0"/>
                          <a:cs typeface="Times New Roman" panose="02020603050405020304" pitchFamily="18" charset="0"/>
                        </a:rPr>
                        <a:t>] , [value1,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a:t>
                      </a:r>
                      <a:r>
                        <a:rPr lang="en-US" b="1" baseline="0" dirty="0" err="1" smtClean="0">
                          <a:latin typeface="Times New Roman" panose="02020603050405020304" pitchFamily="18" charset="0"/>
                          <a:cs typeface="Times New Roman" panose="02020603050405020304" pitchFamily="18" charset="0"/>
                        </a:rPr>
                        <a:t>how_many</a:t>
                      </a:r>
                      <a:r>
                        <a:rPr lang="en-US" b="1"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tại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và</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thay</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thế</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bằng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giá</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trị</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[value1, value2,…] </a:t>
                      </a:r>
                      <a:r>
                        <a:rPr lang="en-US" b="0" baseline="0" dirty="0" smtClean="0">
                          <a:latin typeface="Times New Roman" panose="02020603050405020304" pitchFamily="18" charset="0"/>
                          <a:cs typeface="Times New Roman" panose="02020603050405020304" pitchFamily="18" charset="0"/>
                        </a:rPr>
                        <a:t>(</a:t>
                      </a:r>
                      <a:r>
                        <a:rPr lang="en-US" b="0" baseline="0" dirty="0" err="1" smtClean="0">
                          <a:latin typeface="Times New Roman" panose="02020603050405020304" pitchFamily="18" charset="0"/>
                          <a:cs typeface="Times New Roman" panose="02020603050405020304" pitchFamily="18" charset="0"/>
                        </a:rPr>
                        <a:t>chèn</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giá</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mới</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vào</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trí</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đã</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bị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xóa</a:t>
                      </a:r>
                      <a:r>
                        <a:rPr lang="en-US" b="0"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concat</a:t>
                      </a:r>
                      <a:r>
                        <a:rPr lang="en-US" b="1" dirty="0" smtClean="0">
                          <a:latin typeface="Times New Roman" panose="02020603050405020304" pitchFamily="18" charset="0"/>
                          <a:cs typeface="Times New Roman" panose="02020603050405020304" pitchFamily="18" charset="0"/>
                        </a:rPr>
                        <a:t>(value1,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Nối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value1,value2,..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tại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mới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chứa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mới</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8234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675410"/>
          </a:xfrm>
        </p:spPr>
        <p:txBody>
          <a:bodyPr/>
          <a:lstStyle/>
          <a:p>
            <a:pPr algn="ct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2155" y="1122217"/>
            <a:ext cx="10539845" cy="5652655"/>
          </a:xfrm>
        </p:spPr>
        <p:txBody>
          <a:bodyPr>
            <a:no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I/ </a:t>
            </a:r>
            <a:r>
              <a:rPr lang="en-US" b="1" dirty="0" err="1" smtClean="0">
                <a:latin typeface="Times New Roman" panose="02020603050405020304" pitchFamily="18" charset="0"/>
                <a:cs typeface="Times New Roman" panose="02020603050405020304" pitchFamily="18" charset="0"/>
              </a:rPr>
              <a:t>Ngôn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ngữ</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kịch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bản</a:t>
            </a:r>
            <a:r>
              <a:rPr lang="en-US" b="1" dirty="0" smtClean="0">
                <a:latin typeface="Times New Roman" panose="02020603050405020304" pitchFamily="18" charset="0"/>
                <a:cs typeface="Times New Roman" panose="02020603050405020304" pitchFamily="18" charset="0"/>
              </a:rPr>
              <a:t> (script) :</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Dạng ngôn ngữ lập trình cấp </a:t>
            </a:r>
            <a:r>
              <a:rPr lang="vi-VN" dirty="0" smtClean="0">
                <a:latin typeface="Times New Roman" panose="02020603050405020304" pitchFamily="18" charset="0"/>
                <a:cs typeface="Times New Roman" panose="02020603050405020304" pitchFamily="18" charset="0"/>
              </a:rPr>
              <a:t>cao</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a:t>
            </a:r>
            <a:r>
              <a:rPr lang="vi-VN" b="1" dirty="0">
                <a:latin typeface="Times New Roman" panose="02020603050405020304" pitchFamily="18" charset="0"/>
                <a:cs typeface="Times New Roman" panose="02020603050405020304" pitchFamily="18" charset="0"/>
              </a:rPr>
              <a:t>thông dịch</a:t>
            </a:r>
            <a:r>
              <a:rPr lang="vi-VN" dirty="0">
                <a:latin typeface="Times New Roman" panose="02020603050405020304" pitchFamily="18" charset="0"/>
                <a:cs typeface="Times New Roman" panose="02020603050405020304" pitchFamily="18" charset="0"/>
              </a:rPr>
              <a:t>, mã lệnh được thông dịch trực </a:t>
            </a:r>
            <a:r>
              <a:rPr lang="vi-VN" dirty="0" smtClean="0">
                <a:latin typeface="Times New Roman" panose="02020603050405020304" pitchFamily="18" charset="0"/>
                <a:cs typeface="Times New Roman" panose="02020603050405020304" pitchFamily="18" charset="0"/>
              </a:rPr>
              <a:t>tiếp ngay </a:t>
            </a:r>
            <a:r>
              <a:rPr lang="vi-VN" dirty="0">
                <a:latin typeface="Times New Roman" panose="02020603050405020304" pitchFamily="18" charset="0"/>
                <a:cs typeface="Times New Roman" panose="02020603050405020304" pitchFamily="18" charset="0"/>
              </a:rPr>
              <a:t>khi </a:t>
            </a:r>
            <a:r>
              <a:rPr lang="vi-VN" dirty="0" smtClean="0">
                <a:latin typeface="Times New Roman" panose="02020603050405020304" pitchFamily="18" charset="0"/>
                <a:cs typeface="Times New Roman" panose="02020603050405020304" pitchFamily="18" charset="0"/>
              </a:rPr>
              <a:t>thực.</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a:t>
            </a:r>
            <a:r>
              <a:rPr lang="vi-VN" b="1" dirty="0">
                <a:latin typeface="Times New Roman" panose="02020603050405020304" pitchFamily="18" charset="0"/>
                <a:cs typeface="Times New Roman" panose="02020603050405020304" pitchFamily="18" charset="0"/>
              </a:rPr>
              <a:t>biên dịch </a:t>
            </a:r>
            <a:r>
              <a:rPr lang="vi-VN" dirty="0">
                <a:latin typeface="Times New Roman" panose="02020603050405020304" pitchFamily="18" charset="0"/>
                <a:cs typeface="Times New Roman" panose="02020603050405020304" pitchFamily="18" charset="0"/>
              </a:rPr>
              <a:t>sẽ dịch mã nguồn sang mã máy, hay </a:t>
            </a:r>
            <a:r>
              <a:rPr lang="vi-VN" dirty="0" smtClean="0">
                <a:latin typeface="Times New Roman" panose="02020603050405020304" pitchFamily="18" charset="0"/>
                <a:cs typeface="Times New Roman" panose="02020603050405020304" pitchFamily="18" charset="0"/>
              </a:rPr>
              <a:t>mã trung </a:t>
            </a:r>
            <a:r>
              <a:rPr lang="vi-VN" dirty="0">
                <a:latin typeface="Times New Roman" panose="02020603050405020304" pitchFamily="18" charset="0"/>
                <a:cs typeface="Times New Roman" panose="02020603050405020304" pitchFamily="18" charset="0"/>
              </a:rPr>
              <a:t>gian trước khi thực </a:t>
            </a:r>
            <a:r>
              <a:rPr lang="vi-VN" dirty="0" smtClean="0">
                <a:latin typeface="Times New Roman" panose="02020603050405020304" pitchFamily="18" charset="0"/>
                <a:cs typeface="Times New Roman" panose="02020603050405020304" pitchFamily="18" charset="0"/>
              </a:rPr>
              <a:t>thi.</a:t>
            </a:r>
          </a:p>
          <a:p>
            <a:pPr>
              <a:buFont typeface="Wingdings" panose="05000000000000000000" pitchFamily="2" charset="2"/>
              <a:buChar char="v"/>
            </a:pPr>
            <a:r>
              <a:rPr lang="vi-VN" b="1" dirty="0" smtClean="0">
                <a:latin typeface="Times New Roman" panose="02020603050405020304" pitchFamily="18" charset="0"/>
                <a:cs typeface="Times New Roman" panose="02020603050405020304" pitchFamily="18" charset="0"/>
              </a:rPr>
              <a:t>II/ Ngôn ngữ kịch bản trên server (server-side scripting)</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Công nghệ thực thi trên web server dùng để xử lý các </a:t>
            </a:r>
            <a:r>
              <a:rPr lang="vi-VN" dirty="0" smtClean="0">
                <a:latin typeface="Times New Roman" panose="02020603050405020304" pitchFamily="18" charset="0"/>
                <a:cs typeface="Times New Roman" panose="02020603050405020304" pitchFamily="18" charset="0"/>
              </a:rPr>
              <a:t>yêu cầu </a:t>
            </a:r>
            <a:r>
              <a:rPr lang="vi-VN" dirty="0">
                <a:latin typeface="Times New Roman" panose="02020603050405020304" pitchFamily="18" charset="0"/>
                <a:cs typeface="Times New Roman" panose="02020603050405020304" pitchFamily="18" charset="0"/>
              </a:rPr>
              <a:t>của user bằng cách tạo ra các trang HTML động </a:t>
            </a:r>
            <a:r>
              <a:rPr lang="vi-VN" dirty="0" smtClean="0">
                <a:latin typeface="Times New Roman" panose="02020603050405020304" pitchFamily="18" charset="0"/>
                <a:cs typeface="Times New Roman" panose="02020603050405020304" pitchFamily="18" charset="0"/>
              </a:rPr>
              <a:t>chứa kết </a:t>
            </a:r>
            <a:r>
              <a:rPr lang="vi-VN" dirty="0">
                <a:latin typeface="Times New Roman" panose="02020603050405020304" pitchFamily="18" charset="0"/>
                <a:cs typeface="Times New Roman" panose="02020603050405020304" pitchFamily="18" charset="0"/>
              </a:rPr>
              <a:t>quả xử lý trả về cho </a:t>
            </a:r>
            <a:r>
              <a:rPr lang="vi-VN" dirty="0" smtClean="0">
                <a:latin typeface="Times New Roman" panose="02020603050405020304" pitchFamily="18" charset="0"/>
                <a:cs typeface="Times New Roman" panose="02020603050405020304" pitchFamily="18" charset="0"/>
              </a:rPr>
              <a:t>user.</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phía server thường cung cấp khả năng </a:t>
            </a:r>
            <a:r>
              <a:rPr lang="vi-VN" dirty="0" smtClean="0">
                <a:latin typeface="Times New Roman" panose="02020603050405020304" pitchFamily="18" charset="0"/>
                <a:cs typeface="Times New Roman" panose="02020603050405020304" pitchFamily="18" charset="0"/>
              </a:rPr>
              <a:t>tương tác </a:t>
            </a:r>
            <a:r>
              <a:rPr lang="vi-VN" dirty="0">
                <a:latin typeface="Times New Roman" panose="02020603050405020304" pitchFamily="18" charset="0"/>
                <a:cs typeface="Times New Roman" panose="02020603050405020304" pitchFamily="18" charset="0"/>
              </a:rPr>
              <a:t>với </a:t>
            </a:r>
            <a:r>
              <a:rPr lang="vi-VN" dirty="0" smtClean="0">
                <a:latin typeface="Times New Roman" panose="02020603050405020304" pitchFamily="18" charset="0"/>
                <a:cs typeface="Times New Roman" panose="02020603050405020304" pitchFamily="18" charset="0"/>
              </a:rPr>
              <a:t>CSDL.</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 ngôn ngữ phổ biến: CGI, Cold Fusion, ASP</a:t>
            </a:r>
            <a:r>
              <a:rPr lang="vi-VN" dirty="0" smtClean="0">
                <a:latin typeface="Times New Roman" panose="02020603050405020304" pitchFamily="18" charset="0"/>
                <a:cs typeface="Times New Roman" panose="02020603050405020304" pitchFamily="18" charset="0"/>
              </a:rPr>
              <a:t>,  ASP.NET, PHP</a:t>
            </a:r>
            <a:r>
              <a:rPr lang="vi-VN" dirty="0">
                <a:latin typeface="Times New Roman" panose="02020603050405020304" pitchFamily="18" charset="0"/>
                <a:cs typeface="Times New Roman" panose="02020603050405020304" pitchFamily="18" charset="0"/>
              </a:rPr>
              <a:t>, JSP</a:t>
            </a:r>
            <a:r>
              <a:rPr lang="vi-V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vi-VN" b="1" dirty="0" smtClean="0">
                <a:latin typeface="Times New Roman" panose="02020603050405020304" pitchFamily="18" charset="0"/>
                <a:cs typeface="Times New Roman" panose="02020603050405020304" pitchFamily="18" charset="0"/>
              </a:rPr>
              <a:t>III/ </a:t>
            </a:r>
            <a:r>
              <a:rPr lang="vi-VN" b="1" dirty="0">
                <a:latin typeface="Times New Roman" panose="02020603050405020304" pitchFamily="18" charset="0"/>
                <a:cs typeface="Times New Roman" panose="02020603050405020304" pitchFamily="18" charset="0"/>
              </a:rPr>
              <a:t>Ngôn ngữ kịch bản trên client (client-side scripting</a:t>
            </a:r>
            <a:r>
              <a:rPr lang="vi-VN" b="1"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thực thi trên trình duyệt, phía client. Dùng </a:t>
            </a:r>
            <a:r>
              <a:rPr lang="vi-VN" dirty="0" smtClean="0">
                <a:latin typeface="Times New Roman" panose="02020603050405020304" pitchFamily="18" charset="0"/>
                <a:cs typeface="Times New Roman" panose="02020603050405020304" pitchFamily="18" charset="0"/>
              </a:rPr>
              <a:t>để xử </a:t>
            </a:r>
            <a:r>
              <a:rPr lang="vi-VN" dirty="0">
                <a:latin typeface="Times New Roman" panose="02020603050405020304" pitchFamily="18" charset="0"/>
                <a:cs typeface="Times New Roman" panose="02020603050405020304" pitchFamily="18" charset="0"/>
              </a:rPr>
              <a:t>lý các yêu cầu của người dùng</a:t>
            </a:r>
            <a:r>
              <a:rPr lang="vi-V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 mã lệnh được nhúng vào HTML hay file riêng. </a:t>
            </a:r>
            <a:r>
              <a:rPr lang="vi-VN" dirty="0" smtClean="0">
                <a:latin typeface="Times New Roman" panose="02020603050405020304" pitchFamily="18" charset="0"/>
                <a:cs typeface="Times New Roman" panose="02020603050405020304" pitchFamily="18" charset="0"/>
              </a:rPr>
              <a:t>User hoàn </a:t>
            </a:r>
            <a:r>
              <a:rPr lang="vi-VN" dirty="0">
                <a:latin typeface="Times New Roman" panose="02020603050405020304" pitchFamily="18" charset="0"/>
                <a:cs typeface="Times New Roman" panose="02020603050405020304" pitchFamily="18" charset="0"/>
              </a:rPr>
              <a:t>toàn có thể xem source code của ngôn ngữ kịch </a:t>
            </a:r>
            <a:r>
              <a:rPr lang="vi-VN" dirty="0" smtClean="0">
                <a:latin typeface="Times New Roman" panose="02020603050405020304" pitchFamily="18" charset="0"/>
                <a:cs typeface="Times New Roman" panose="02020603050405020304" pitchFamily="18" charset="0"/>
              </a:rPr>
              <a:t>bản phía </a:t>
            </a:r>
            <a:r>
              <a:rPr lang="vi-VN" dirty="0">
                <a:latin typeface="Times New Roman" panose="02020603050405020304" pitchFamily="18" charset="0"/>
                <a:cs typeface="Times New Roman" panose="02020603050405020304" pitchFamily="18" charset="0"/>
              </a:rPr>
              <a:t>client</a:t>
            </a:r>
            <a:br>
              <a:rPr lang="vi-VN" dirty="0">
                <a:latin typeface="Times New Roman" panose="02020603050405020304" pitchFamily="18" charset="0"/>
                <a:cs typeface="Times New Roman" panose="02020603050405020304" pitchFamily="18" charset="0"/>
              </a:rPr>
            </a:br>
            <a:r>
              <a:rPr lang="vi-VN" dirty="0"/>
              <a:t/>
            </a:r>
            <a:br>
              <a:rPr lang="vi-VN" dirty="0"/>
            </a:br>
            <a:r>
              <a:rPr lang="vi-VN" dirty="0"/>
              <a:t/>
            </a:r>
            <a:br>
              <a:rPr lang="vi-VN" dirty="0"/>
            </a:br>
            <a:r>
              <a:rPr lang="vi-VN" dirty="0"/>
              <a:t/>
            </a:r>
            <a:br>
              <a:rPr lang="vi-VN" dirty="0"/>
            </a:br>
            <a:r>
              <a:rPr lang="vi-VN" dirty="0"/>
              <a:t/>
            </a:r>
            <a:br>
              <a:rPr lang="vi-VN" dirty="0"/>
            </a:br>
            <a:r>
              <a:rPr lang="vi-VN" dirty="0"/>
              <a:t/>
            </a:r>
            <a:br>
              <a:rPr lang="vi-VN" dirty="0"/>
            </a:br>
            <a:endParaRPr lang="vi-VN" b="1" dirty="0">
              <a:latin typeface="Times New Roman" panose="02020603050405020304" pitchFamily="18" charset="0"/>
              <a:cs typeface="Times New Roman" panose="02020603050405020304" pitchFamily="18" charset="0"/>
            </a:endParaRPr>
          </a:p>
          <a:p>
            <a:pPr marL="0" indent="0">
              <a:buNone/>
            </a:pPr>
            <a:r>
              <a:rPr lang="vi-VN" dirty="0"/>
              <a:t/>
            </a:r>
            <a:br>
              <a:rPr lang="vi-VN" dirty="0"/>
            </a:br>
            <a:r>
              <a:rPr lang="vi-VN" dirty="0"/>
              <a:t/>
            </a:r>
            <a:br>
              <a:rPr lang="vi-VN" dirty="0"/>
            </a:br>
            <a:r>
              <a:rPr lang="vi-VN" dirty="0"/>
              <a:t/>
            </a:r>
            <a:br>
              <a:rPr lang="vi-VN" dirty="0"/>
            </a:br>
            <a:endParaRPr lang="vi-VN" dirty="0" smtClean="0">
              <a:latin typeface="Times New Roman" panose="02020603050405020304" pitchFamily="18" charset="0"/>
              <a:cs typeface="Times New Roman" panose="02020603050405020304" pitchFamily="18" charset="0"/>
            </a:endParaRPr>
          </a:p>
          <a:p>
            <a:pPr lvl="1"/>
            <a:endParaRPr lang="vi-VN" sz="1800" dirty="0">
              <a:latin typeface="Times New Roman" panose="02020603050405020304" pitchFamily="18" charset="0"/>
              <a:cs typeface="Times New Roman" panose="02020603050405020304" pitchFamily="18" charset="0"/>
            </a:endParaRPr>
          </a:p>
          <a:p>
            <a:pPr lvl="1"/>
            <a:endParaRPr lang="vi-VN" sz="1800" dirty="0" smtClean="0">
              <a:latin typeface="Times New Roman" panose="02020603050405020304" pitchFamily="18" charset="0"/>
              <a:cs typeface="Times New Roman" panose="02020603050405020304" pitchFamily="18" charset="0"/>
            </a:endParaRPr>
          </a:p>
          <a:p>
            <a:pPr marL="457200" lvl="1" indent="0">
              <a:buNone/>
            </a:pP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6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97" y="350977"/>
            <a:ext cx="8911687" cy="705926"/>
          </a:xfrm>
        </p:spPr>
        <p:txBody>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3061101"/>
              </p:ext>
            </p:extLst>
          </p:nvPr>
        </p:nvGraphicFramePr>
        <p:xfrm>
          <a:off x="1460500" y="1306513"/>
          <a:ext cx="10437814" cy="4058920"/>
        </p:xfrm>
        <a:graphic>
          <a:graphicData uri="http://schemas.openxmlformats.org/drawingml/2006/table">
            <a:tbl>
              <a:tblPr firstRow="1" bandRow="1">
                <a:tableStyleId>{5C22544A-7EE6-4342-B048-85BDC9FD1C3A}</a:tableStyleId>
              </a:tblPr>
              <a:tblGrid>
                <a:gridCol w="2232726"/>
                <a:gridCol w="8205088"/>
              </a:tblGrid>
              <a:tr h="370840">
                <a:tc>
                  <a: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Miêu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smtClean="0">
                          <a:latin typeface="Times New Roman" panose="02020603050405020304" pitchFamily="18" charset="0"/>
                          <a:cs typeface="Times New Roman" panose="02020603050405020304" pitchFamily="18" charset="0"/>
                        </a:rPr>
                        <a:t>join</a:t>
                      </a:r>
                      <a:r>
                        <a:rPr lang="en-US" b="1" dirty="0" smtClean="0">
                          <a:latin typeface="Times New Roman" panose="02020603050405020304" pitchFamily="18" charset="0"/>
                          <a:cs typeface="Times New Roman" panose="02020603050405020304" pitchFamily="18" charset="0"/>
                        </a:rPr>
                        <a:t>([separator])</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được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ngăn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bơi</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separator</a:t>
                      </a:r>
                      <a:endParaRPr lang="en-US" b="1"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toString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Tạo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biểu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diễn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nó</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valueOf</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ở </a:t>
                      </a:r>
                      <a:r>
                        <a:rPr lang="en-US" baseline="0" dirty="0" err="1" smtClean="0">
                          <a:latin typeface="Times New Roman" panose="02020603050405020304" pitchFamily="18" charset="0"/>
                          <a:cs typeface="Times New Roman" panose="02020603050405020304" pitchFamily="18" charset="0"/>
                        </a:rPr>
                        <a:t>dạng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isArray</a:t>
                      </a:r>
                      <a:r>
                        <a:rPr lang="en-US" b="1" dirty="0" smtClean="0">
                          <a:latin typeface="Times New Roman" panose="02020603050405020304" pitchFamily="18" charset="0"/>
                          <a:cs typeface="Times New Roman" panose="02020603050405020304" pitchFamily="18" charset="0"/>
                        </a:rPr>
                        <a:t>(array)</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Kiểm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tra</a:t>
                      </a:r>
                      <a:r>
                        <a:rPr lang="en-US" baseline="0" dirty="0" smtClean="0">
                          <a:latin typeface="Times New Roman" panose="02020603050405020304" pitchFamily="18" charset="0"/>
                          <a:cs typeface="Times New Roman" panose="02020603050405020304" pitchFamily="18" charset="0"/>
                        </a:rPr>
                        <a:t> </a:t>
                      </a:r>
                      <a:r>
                        <a:rPr lang="en-US" b="1" i="0" baseline="0" dirty="0" smtClean="0">
                          <a:latin typeface="Times New Roman" panose="02020603050405020304" pitchFamily="18" charset="0"/>
                          <a:cs typeface="Times New Roman" panose="02020603050405020304" pitchFamily="18" charset="0"/>
                        </a:rPr>
                        <a:t>array</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có</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phải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kiểu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hay </a:t>
                      </a:r>
                      <a:r>
                        <a:rPr lang="en-US" baseline="0" dirty="0" err="1" smtClean="0">
                          <a:latin typeface="Times New Roman" panose="02020603050405020304" pitchFamily="18" charset="0"/>
                          <a:cs typeface="Times New Roman" panose="02020603050405020304" pitchFamily="18" charset="0"/>
                        </a:rPr>
                        <a:t>ko</a:t>
                      </a:r>
                      <a:r>
                        <a:rPr lang="en-US" baseline="0" dirty="0" smtClean="0">
                          <a:latin typeface="Times New Roman" panose="02020603050405020304" pitchFamily="18" charset="0"/>
                          <a:cs typeface="Times New Roman" panose="02020603050405020304" pitchFamily="18" charset="0"/>
                        </a:rPr>
                        <a:t> ?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true/ false</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of(value1,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Tạo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value1</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value2</a:t>
                      </a:r>
                      <a:endParaRPr lang="en-US" b="1"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sort([</a:t>
                      </a:r>
                      <a:r>
                        <a:rPr lang="en-US" b="1" dirty="0" err="1" smtClean="0">
                          <a:latin typeface="Times New Roman" panose="02020603050405020304" pitchFamily="18" charset="0"/>
                          <a:cs typeface="Times New Roman" panose="02020603050405020304" pitchFamily="18" charset="0"/>
                        </a:rPr>
                        <a:t>sortfunction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xếp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tăng</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giảm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theo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điều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hàm</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sortFunction</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a,b</a:t>
                      </a:r>
                      <a:r>
                        <a:rPr lang="en-US" baseline="0"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Hàm</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sortFunction</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a,b</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3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a:t>
                      </a:r>
                    </a:p>
                    <a:p>
                      <a:r>
                        <a:rPr lang="en-US" baseline="0" dirty="0" smtClean="0">
                          <a:latin typeface="Times New Roman" panose="02020603050405020304" pitchFamily="18" charset="0"/>
                          <a:cs typeface="Times New Roman" panose="02020603050405020304" pitchFamily="18" charset="0"/>
                        </a:rPr>
                        <a:t>  &lt; 0 :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 </a:t>
                      </a:r>
                      <a:r>
                        <a:rPr lang="en-US" baseline="0" dirty="0" err="1" smtClean="0">
                          <a:latin typeface="Times New Roman" panose="02020603050405020304" pitchFamily="18" charset="0"/>
                          <a:cs typeface="Times New Roman" panose="02020603050405020304" pitchFamily="18" charset="0"/>
                        </a:rPr>
                        <a:t>trước</a:t>
                      </a:r>
                      <a:r>
                        <a:rPr lang="en-US" baseline="0" dirty="0" smtClean="0">
                          <a:latin typeface="Times New Roman" panose="02020603050405020304" pitchFamily="18" charset="0"/>
                          <a:cs typeface="Times New Roman" panose="02020603050405020304" pitchFamily="18" charset="0"/>
                        </a:rPr>
                        <a:t> b</a:t>
                      </a:r>
                    </a:p>
                    <a:p>
                      <a:r>
                        <a:rPr lang="en-US" baseline="0" dirty="0" smtClean="0">
                          <a:latin typeface="Times New Roman" panose="02020603050405020304" pitchFamily="18" charset="0"/>
                          <a:cs typeface="Times New Roman" panose="02020603050405020304" pitchFamily="18" charset="0"/>
                        </a:rPr>
                        <a:t>  = 0 : </a:t>
                      </a:r>
                      <a:r>
                        <a:rPr lang="en-US" baseline="0" dirty="0" err="1" smtClean="0">
                          <a:latin typeface="Times New Roman" panose="02020603050405020304" pitchFamily="18" charset="0"/>
                          <a:cs typeface="Times New Roman" panose="02020603050405020304" pitchFamily="18" charset="0"/>
                        </a:rPr>
                        <a:t>Không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xếp</a:t>
                      </a:r>
                      <a:r>
                        <a:rPr lang="en-US" baseline="0" dirty="0" smtClean="0">
                          <a:latin typeface="Times New Roman" panose="02020603050405020304" pitchFamily="18" charset="0"/>
                          <a:cs typeface="Times New Roman" panose="02020603050405020304" pitchFamily="18" charset="0"/>
                        </a:rPr>
                        <a:t> (a == b)</a:t>
                      </a:r>
                    </a:p>
                    <a:p>
                      <a:r>
                        <a:rPr lang="en-US" baseline="0" dirty="0" smtClean="0">
                          <a:latin typeface="Times New Roman" panose="02020603050405020304" pitchFamily="18" charset="0"/>
                          <a:cs typeface="Times New Roman" panose="02020603050405020304" pitchFamily="18" charset="0"/>
                        </a:rPr>
                        <a:t>  &gt; 0 :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b </a:t>
                      </a:r>
                      <a:r>
                        <a:rPr lang="en-US" baseline="0" dirty="0" err="1" smtClean="0">
                          <a:latin typeface="Times New Roman" panose="02020603050405020304" pitchFamily="18" charset="0"/>
                          <a:cs typeface="Times New Roman" panose="02020603050405020304" pitchFamily="18" charset="0"/>
                        </a:rPr>
                        <a:t>trước</a:t>
                      </a:r>
                      <a:r>
                        <a:rPr lang="en-US" baseline="0" dirty="0" smtClean="0">
                          <a:latin typeface="Times New Roman" panose="02020603050405020304" pitchFamily="18" charset="0"/>
                          <a:cs typeface="Times New Roman" panose="02020603050405020304" pitchFamily="18" charset="0"/>
                        </a:rPr>
                        <a:t> a</a:t>
                      </a:r>
                      <a:endParaRPr lang="en-US"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1269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0006"/>
            <a:ext cx="8911687" cy="593765"/>
          </a:xfrm>
        </p:spPr>
        <p:txBody>
          <a:bodyPr>
            <a:noAutofit/>
          </a:bodyPr>
          <a:lstStyle/>
          <a:p>
            <a:pPr algn="ctr"/>
            <a:r>
              <a:rPr lang="en-US" sz="4000" b="1" dirty="0" err="1" smtClean="0">
                <a:latin typeface="Times New Roman" panose="02020603050405020304" pitchFamily="18" charset="0"/>
                <a:cs typeface="Times New Roman" panose="02020603050405020304" pitchFamily="18" charset="0"/>
              </a:rPr>
              <a:t>Đối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tượng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chuỗi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trong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js</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670" y="1033153"/>
            <a:ext cx="9797143" cy="5354153"/>
          </a:xfrm>
        </p:spPr>
      </p:pic>
    </p:spTree>
    <p:extLst>
      <p:ext uri="{BB962C8B-B14F-4D97-AF65-F5344CB8AC3E}">
        <p14:creationId xmlns:p14="http://schemas.microsoft.com/office/powerpoint/2010/main" val="198659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39102"/>
            <a:ext cx="8911687" cy="610924"/>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Đối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tượng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chuỗi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trong</a:t>
            </a:r>
            <a:r>
              <a:rPr lang="en-US" sz="4000" dirty="0" smtClean="0">
                <a:latin typeface="Times New Roman" panose="02020603050405020304" pitchFamily="18" charset="0"/>
                <a:cs typeface="Times New Roman" panose="02020603050405020304" pitchFamily="18" charset="0"/>
              </a:rPr>
              <a:t> JS (</a:t>
            </a:r>
            <a:r>
              <a:rPr lang="en-US" sz="4000" dirty="0" err="1" smtClean="0">
                <a:latin typeface="Times New Roman" panose="02020603050405020304" pitchFamily="18" charset="0"/>
                <a:cs typeface="Times New Roman" panose="02020603050405020304" pitchFamily="18" charset="0"/>
              </a:rPr>
              <a:t>tiếp</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792" y="1163781"/>
            <a:ext cx="10236530" cy="5367647"/>
          </a:xfrm>
        </p:spPr>
      </p:pic>
    </p:spTree>
    <p:extLst>
      <p:ext uri="{BB962C8B-B14F-4D97-AF65-F5344CB8AC3E}">
        <p14:creationId xmlns:p14="http://schemas.microsoft.com/office/powerpoint/2010/main" val="301235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299" y="244100"/>
            <a:ext cx="8911687" cy="705926"/>
          </a:xfrm>
        </p:spPr>
        <p:txBody>
          <a:bodyPr/>
          <a:lstStyle/>
          <a:p>
            <a:pPr algn="ctr"/>
            <a:r>
              <a:rPr lang="en-US" dirty="0" err="1" smtClean="0"/>
              <a:t>Tiếp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421" y="1140031"/>
            <a:ext cx="10212779" cy="5320146"/>
          </a:xfrm>
        </p:spPr>
      </p:pic>
    </p:spTree>
    <p:extLst>
      <p:ext uri="{BB962C8B-B14F-4D97-AF65-F5344CB8AC3E}">
        <p14:creationId xmlns:p14="http://schemas.microsoft.com/office/powerpoint/2010/main" val="732051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800" y="327227"/>
            <a:ext cx="8911687" cy="575298"/>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Tiếp</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96" y="1163782"/>
            <a:ext cx="10272156" cy="5450774"/>
          </a:xfrm>
        </p:spPr>
      </p:pic>
    </p:spTree>
    <p:extLst>
      <p:ext uri="{BB962C8B-B14F-4D97-AF65-F5344CB8AC3E}">
        <p14:creationId xmlns:p14="http://schemas.microsoft.com/office/powerpoint/2010/main" val="150783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Times New Roman" panose="02020603050405020304" pitchFamily="18" charset="0"/>
                <a:cs typeface="Times New Roman" panose="02020603050405020304" pitchFamily="18" charset="0"/>
              </a:rPr>
              <a:t>Chuỗi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và</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số</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1/ </a:t>
            </a:r>
            <a:r>
              <a:rPr lang="en-US" sz="3600" dirty="0" err="1" smtClean="0">
                <a:latin typeface="Times New Roman" panose="02020603050405020304" pitchFamily="18" charset="0"/>
                <a:cs typeface="Times New Roman" panose="02020603050405020304" pitchFamily="18" charset="0"/>
              </a:rPr>
              <a:t>chuyển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số</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thành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chuỗi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  </a:t>
            </a:r>
            <a:r>
              <a:rPr lang="en-US" sz="3600" b="1" dirty="0" err="1" smtClean="0">
                <a:latin typeface="Times New Roman" panose="02020603050405020304" pitchFamily="18" charset="0"/>
                <a:cs typeface="Times New Roman" panose="02020603050405020304" pitchFamily="18" charset="0"/>
              </a:rPr>
              <a:t>toString</a:t>
            </a:r>
            <a:r>
              <a:rPr lang="en-US" sz="3600" b="1" dirty="0" smtClean="0">
                <a:latin typeface="Times New Roman" panose="02020603050405020304" pitchFamily="18" charset="0"/>
                <a:cs typeface="Times New Roman" panose="02020603050405020304" pitchFamily="18" charset="0"/>
              </a:rPr>
              <a:t>(number).</a:t>
            </a:r>
          </a:p>
          <a:p>
            <a:r>
              <a:rPr lang="en-US" sz="3600" dirty="0" smtClean="0">
                <a:latin typeface="Times New Roman" panose="02020603050405020304" pitchFamily="18" charset="0"/>
                <a:cs typeface="Times New Roman" panose="02020603050405020304" pitchFamily="18" charset="0"/>
              </a:rPr>
              <a:t>2/ </a:t>
            </a:r>
            <a:r>
              <a:rPr lang="en-US" sz="3600" dirty="0" err="1" smtClean="0">
                <a:latin typeface="Times New Roman" panose="02020603050405020304" pitchFamily="18" charset="0"/>
                <a:cs typeface="Times New Roman" panose="02020603050405020304" pitchFamily="18" charset="0"/>
              </a:rPr>
              <a:t>chuyển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ngược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chuỗi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số</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 </a:t>
            </a:r>
            <a:r>
              <a:rPr lang="en-US" sz="3600" b="1" dirty="0" err="1" smtClean="0">
                <a:latin typeface="Times New Roman" panose="02020603050405020304" pitchFamily="18" charset="0"/>
                <a:cs typeface="Times New Roman" panose="02020603050405020304" pitchFamily="18" charset="0"/>
              </a:rPr>
              <a:t>eval</a:t>
            </a:r>
            <a:r>
              <a:rPr lang="en-US" sz="3600" b="1" dirty="0" smtClean="0">
                <a:latin typeface="Times New Roman" panose="02020603050405020304" pitchFamily="18" charset="0"/>
                <a:cs typeface="Times New Roman" panose="02020603050405020304" pitchFamily="18" charset="0"/>
              </a:rPr>
              <a:t>(</a:t>
            </a:r>
            <a:r>
              <a:rPr lang="en-US" sz="3600" b="1" dirty="0" err="1" smtClean="0">
                <a:latin typeface="Times New Roman" panose="02020603050405020304" pitchFamily="18" charset="0"/>
                <a:cs typeface="Times New Roman" panose="02020603050405020304" pitchFamily="18" charset="0"/>
              </a:rPr>
              <a:t>string_number</a:t>
            </a:r>
            <a:r>
              <a:rPr lang="en-US" sz="3600" b="1" dirty="0" smtClean="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562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2809"/>
          </a:xfrm>
        </p:spPr>
        <p:txBody>
          <a:bodyPr>
            <a:normAutofit fontScale="90000"/>
          </a:bodyPr>
          <a:lstStyle/>
          <a:p>
            <a:pPr algn="ctr"/>
            <a:r>
              <a:rPr lang="en-US" sz="4000" b="1" dirty="0" err="1" smtClean="0">
                <a:latin typeface="Times New Roman" panose="02020603050405020304" pitchFamily="18" charset="0"/>
                <a:cs typeface="Times New Roman" panose="02020603050405020304" pitchFamily="18" charset="0"/>
              </a:rPr>
              <a:t>Biểu</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thức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chính</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quy</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(Regular expression)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62545"/>
            <a:ext cx="8915400" cy="4719732"/>
          </a:xfrm>
        </p:spPr>
        <p:txBody>
          <a:bodyPr>
            <a:normAutofit/>
          </a:bodyPr>
          <a:lstStyle/>
          <a:p>
            <a:r>
              <a:rPr lang="vi-VN" sz="2800" dirty="0">
                <a:latin typeface="Times New Roman" panose="02020603050405020304" pitchFamily="18" charset="0"/>
                <a:cs typeface="Times New Roman" panose="02020603050405020304" pitchFamily="18" charset="0"/>
              </a:rPr>
              <a:t>Biểu thức chính quy  là một chuỗi mô tả một bộ các </a:t>
            </a:r>
            <a:r>
              <a:rPr lang="vi-VN" sz="2800" dirty="0"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khác</a:t>
            </a:r>
            <a:r>
              <a:rPr lang="vi-VN" sz="2800" dirty="0">
                <a:latin typeface="Times New Roman" panose="02020603050405020304" pitchFamily="18" charset="0"/>
                <a:cs typeface="Times New Roman" panose="02020603050405020304" pitchFamily="18" charset="0"/>
              </a:rPr>
              <a:t>, theo quy tắc cú pháp nhất </a:t>
            </a:r>
            <a:r>
              <a:rPr lang="vi-VN" sz="2800" dirty="0" smtClean="0">
                <a:latin typeface="Times New Roman" panose="02020603050405020304" pitchFamily="18" charset="0"/>
                <a:cs typeface="Times New Roman" panose="02020603050405020304" pitchFamily="18" charset="0"/>
              </a:rPr>
              <a:t>định.</a:t>
            </a:r>
            <a:endParaRPr lang="en-US" sz="2800" dirty="0">
              <a:latin typeface="Times New Roman" panose="02020603050405020304" pitchFamily="18" charset="0"/>
              <a:cs typeface="Times New Roman" panose="02020603050405020304" pitchFamily="18" charset="0"/>
            </a:endParaRPr>
          </a:p>
          <a:p>
            <a:r>
              <a:rPr lang="vi-VN" sz="2800" dirty="0" smtClean="0">
                <a:latin typeface="Times New Roman" panose="02020603050405020304" pitchFamily="18" charset="0"/>
                <a:cs typeface="Times New Roman" panose="02020603050405020304" pitchFamily="18" charset="0"/>
              </a:rPr>
              <a:t>Biểu </a:t>
            </a:r>
            <a:r>
              <a:rPr lang="vi-VN" sz="2800" dirty="0">
                <a:latin typeface="Times New Roman" panose="02020603050405020304" pitchFamily="18" charset="0"/>
                <a:cs typeface="Times New Roman" panose="02020603050405020304" pitchFamily="18" charset="0"/>
              </a:rPr>
              <a:t>thức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thường được dùng trong các </a:t>
            </a:r>
            <a:r>
              <a:rPr lang="vi-VN" sz="2800" dirty="0"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biên </a:t>
            </a:r>
            <a:r>
              <a:rPr lang="vi-VN" sz="2800" dirty="0">
                <a:latin typeface="Times New Roman" panose="02020603050405020304" pitchFamily="18" charset="0"/>
                <a:cs typeface="Times New Roman" panose="02020603050405020304" pitchFamily="18" charset="0"/>
              </a:rPr>
              <a:t>tập văn bản, các tiện </a:t>
            </a:r>
            <a:r>
              <a:rPr lang="vi-VN" sz="2800" dirty="0" smtClean="0">
                <a:latin typeface="Times New Roman" panose="02020603050405020304" pitchFamily="18" charset="0"/>
                <a:cs typeface="Times New Roman" panose="02020603050405020304" pitchFamily="18" charset="0"/>
              </a:rPr>
              <a:t>ích</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tìm </a:t>
            </a:r>
            <a:r>
              <a:rPr lang="vi-VN" sz="2800" dirty="0">
                <a:latin typeface="Times New Roman" panose="02020603050405020304" pitchFamily="18" charset="0"/>
                <a:cs typeface="Times New Roman" panose="02020603050405020304" pitchFamily="18" charset="0"/>
              </a:rPr>
              <a:t>kiếm và xử lý văn </a:t>
            </a:r>
            <a:r>
              <a:rPr lang="vi-VN" sz="2800" dirty="0"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dựa </a:t>
            </a:r>
            <a:r>
              <a:rPr lang="vi-VN" sz="2800" dirty="0">
                <a:latin typeface="Times New Roman" panose="02020603050405020304" pitchFamily="18" charset="0"/>
                <a:cs typeface="Times New Roman" panose="02020603050405020304" pitchFamily="18" charset="0"/>
              </a:rPr>
              <a:t>trên mẫu quy </a:t>
            </a:r>
            <a:r>
              <a:rPr lang="vi-VN" sz="2800" dirty="0" smtClean="0">
                <a:latin typeface="Times New Roman" panose="02020603050405020304" pitchFamily="18" charset="0"/>
                <a:cs typeface="Times New Roman" panose="02020603050405020304" pitchFamily="18" charset="0"/>
              </a:rPr>
              <a:t>định.</a:t>
            </a:r>
            <a:endParaRPr lang="en-US" sz="2800" dirty="0">
              <a:latin typeface="Times New Roman" panose="02020603050405020304" pitchFamily="18" charset="0"/>
              <a:cs typeface="Times New Roman" panose="02020603050405020304" pitchFamily="18" charset="0"/>
            </a:endParaRPr>
          </a:p>
          <a:p>
            <a:r>
              <a:rPr lang="vi-VN" sz="2800" dirty="0" smtClean="0">
                <a:latin typeface="Times New Roman" panose="02020603050405020304" pitchFamily="18" charset="0"/>
                <a:cs typeface="Times New Roman" panose="02020603050405020304" pitchFamily="18" charset="0"/>
              </a:rPr>
              <a:t>Nhiều </a:t>
            </a:r>
            <a:r>
              <a:rPr lang="vi-VN" sz="2800" dirty="0">
                <a:latin typeface="Times New Roman" panose="02020603050405020304" pitchFamily="18" charset="0"/>
                <a:cs typeface="Times New Roman" panose="02020603050405020304" pitchFamily="18" charset="0"/>
              </a:rPr>
              <a:t>ngôn ngữ lập trình cũng được hỗ trợ biểu </a:t>
            </a:r>
            <a:r>
              <a:rPr lang="vi-VN" sz="2800" dirty="0"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trong việc xử </a:t>
            </a:r>
            <a:r>
              <a:rPr lang="vi-VN" sz="2800" dirty="0"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chuỗi </a:t>
            </a:r>
            <a:r>
              <a:rPr lang="vi-VN" sz="2800" dirty="0">
                <a:latin typeface="Times New Roman" panose="02020603050405020304" pitchFamily="18" charset="0"/>
                <a:cs typeface="Times New Roman" panose="02020603050405020304" pitchFamily="18" charset="0"/>
              </a:rPr>
              <a:t>(Perl, PHP, Java, C</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JavaScript</a:t>
            </a:r>
            <a:r>
              <a:rPr lang="vi-VN" sz="2800" dirty="0">
                <a:latin typeface="Times New Roman" panose="02020603050405020304" pitchFamily="18" charset="0"/>
                <a:cs typeface="Times New Roman" panose="02020603050405020304" pitchFamily="18" charset="0"/>
              </a:rPr>
              <a:t>).</a:t>
            </a:r>
            <a:br>
              <a:rPr lang="vi-V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28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2799"/>
          </a:xfrm>
        </p:spPr>
        <p:txBody>
          <a:bodyPr>
            <a:noAutofit/>
          </a:bodyPr>
          <a:lstStyle/>
          <a:p>
            <a:pPr algn="ctr"/>
            <a:r>
              <a:rPr lang="en-US" sz="4000" b="1" dirty="0" err="1" smtClean="0">
                <a:latin typeface="Times New Roman" panose="02020603050405020304" pitchFamily="18" charset="0"/>
                <a:cs typeface="Times New Roman" panose="02020603050405020304" pitchFamily="18" charset="0"/>
              </a:rPr>
              <a:t>Biểu</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thức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chính</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5043" y="1531917"/>
            <a:ext cx="10260281" cy="4379305"/>
          </a:xfrm>
        </p:spPr>
        <p:txBody>
          <a:bodyPr>
            <a:normAutofit/>
          </a:bodyPr>
          <a:lstStyle/>
          <a:p>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Sử dụng cách mô tả chính quy thuần (regular expression literal) như </a:t>
            </a:r>
            <a:r>
              <a:rPr lang="vi-VN" sz="2400" dirty="0" smtClean="0">
                <a:latin typeface="Times New Roman" panose="02020603050405020304" pitchFamily="18" charset="0"/>
                <a:cs typeface="Times New Roman" panose="02020603050405020304" pitchFamily="18" charset="0"/>
              </a:rPr>
              <a:t>sau:</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 = /</a:t>
            </a:r>
            <a:r>
              <a:rPr lang="en-US" sz="2400" b="1" dirty="0" smtClean="0">
                <a:latin typeface="Times New Roman" panose="02020603050405020304" pitchFamily="18" charset="0"/>
                <a:cs typeface="Times New Roman" panose="02020603050405020304" pitchFamily="18" charset="0"/>
              </a:rPr>
              <a:t>pattern/flags;</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objRegex</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ab+c</a:t>
            </a: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Tạo một đối tượng RegExp như sau:</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 = new </a:t>
            </a:r>
            <a:r>
              <a:rPr lang="en-US" sz="2400" b="1" dirty="0" err="1">
                <a:latin typeface="Times New Roman" panose="02020603050405020304" pitchFamily="18" charset="0"/>
                <a:cs typeface="Times New Roman" panose="02020603050405020304" pitchFamily="18" charset="0"/>
              </a:rPr>
              <a:t>RegExp</a:t>
            </a:r>
            <a:r>
              <a:rPr lang="en-US" sz="2400" b="1" dirty="0">
                <a:latin typeface="Times New Roman" panose="02020603050405020304" pitchFamily="18" charset="0"/>
                <a:cs typeface="Times New Roman" panose="02020603050405020304" pitchFamily="18" charset="0"/>
              </a:rPr>
              <a:t>("pattern"[,"flags</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objRegex</a:t>
            </a:r>
            <a:r>
              <a:rPr lang="en-US" sz="2400" b="1" dirty="0">
                <a:latin typeface="Times New Roman" panose="02020603050405020304" pitchFamily="18" charset="0"/>
                <a:cs typeface="Times New Roman" panose="02020603050405020304" pitchFamily="18" charset="0"/>
              </a:rPr>
              <a:t> = new </a:t>
            </a:r>
            <a:r>
              <a:rPr lang="en-US" sz="2400" b="1" dirty="0" err="1">
                <a:latin typeface="Times New Roman" panose="02020603050405020304" pitchFamily="18" charset="0"/>
                <a:cs typeface="Times New Roman" panose="02020603050405020304" pitchFamily="18" charset="0"/>
              </a:rPr>
              <a:t>RegExp</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ab+c</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smtClean="0">
                <a:latin typeface="Times New Roman" panose="02020603050405020304" pitchFamily="18" charset="0"/>
                <a:cs typeface="Times New Roman" panose="02020603050405020304" pitchFamily="18" charset="0"/>
                <a:sym typeface="Wingdings" panose="05000000000000000000" pitchFamily="2" charset="2"/>
              </a:rPr>
              <a:t>Thông</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smtClean="0">
                <a:latin typeface="Times New Roman" panose="02020603050405020304" pitchFamily="18" charset="0"/>
                <a:cs typeface="Times New Roman" panose="02020603050405020304" pitchFamily="18" charset="0"/>
                <a:sym typeface="Wingdings" panose="05000000000000000000" pitchFamily="2" charset="2"/>
              </a:rPr>
              <a:t>thường</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DEV hay </a:t>
            </a:r>
            <a:r>
              <a:rPr lang="en-US" sz="2400" b="1" dirty="0" err="1" smtClean="0">
                <a:latin typeface="Times New Roman" panose="02020603050405020304" pitchFamily="18" charset="0"/>
                <a:cs typeface="Times New Roman" panose="02020603050405020304" pitchFamily="18" charset="0"/>
                <a:sym typeface="Wingdings" panose="05000000000000000000" pitchFamily="2" charset="2"/>
              </a:rPr>
              <a:t>dùng</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smtClean="0">
                <a:latin typeface="Times New Roman" panose="02020603050405020304" pitchFamily="18" charset="0"/>
                <a:cs typeface="Times New Roman" panose="02020603050405020304" pitchFamily="18" charset="0"/>
                <a:sym typeface="Wingdings" panose="05000000000000000000" pitchFamily="2" charset="2"/>
              </a:rPr>
              <a:t>cách</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1.</a:t>
            </a:r>
            <a:endParaRPr lang="en-US" sz="2400" dirty="0" smtClean="0">
              <a:latin typeface="Times New Roman" panose="02020603050405020304" pitchFamily="18" charset="0"/>
              <a:cs typeface="Times New Roman" panose="02020603050405020304" pitchFamily="18" charset="0"/>
            </a:endParaRPr>
          </a:p>
          <a:p>
            <a:pPr marL="400050" lvl="1" indent="0">
              <a:buNone/>
            </a:pPr>
            <a:endParaRPr lang="en-US" sz="2400" b="1" dirty="0">
              <a:latin typeface="Times New Roman" panose="02020603050405020304" pitchFamily="18" charset="0"/>
              <a:cs typeface="Times New Roman" panose="02020603050405020304" pitchFamily="18" charset="0"/>
            </a:endParaRPr>
          </a:p>
          <a:p>
            <a:pPr marL="400050" lvl="1"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230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800" y="339102"/>
            <a:ext cx="8911687" cy="468420"/>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Biểu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thức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chính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tiếp</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638795"/>
            <a:ext cx="10272156" cy="4619501"/>
          </a:xfrm>
        </p:spPr>
      </p:pic>
    </p:spTree>
    <p:extLst>
      <p:ext uri="{BB962C8B-B14F-4D97-AF65-F5344CB8AC3E}">
        <p14:creationId xmlns:p14="http://schemas.microsoft.com/office/powerpoint/2010/main" val="2721011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418" y="291601"/>
            <a:ext cx="8911687" cy="634674"/>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Tiếp</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919" y="1175657"/>
            <a:ext cx="10355284" cy="5486399"/>
          </a:xfrm>
        </p:spPr>
      </p:pic>
    </p:spTree>
    <p:extLst>
      <p:ext uri="{BB962C8B-B14F-4D97-AF65-F5344CB8AC3E}">
        <p14:creationId xmlns:p14="http://schemas.microsoft.com/office/powerpoint/2010/main" val="358708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498108"/>
          </a:xfrm>
        </p:spPr>
        <p:txBody>
          <a:bodyPr>
            <a:normAutofit fontScale="90000"/>
          </a:bodyPr>
          <a:lstStyle/>
          <a:p>
            <a:pPr algn="ctr"/>
            <a:r>
              <a:rPr lang="vi-VN" dirty="0" smtClean="0"/>
              <a:t>Javascript là gì ?</a:t>
            </a:r>
            <a:endParaRPr lang="vi-VN" dirty="0"/>
          </a:p>
        </p:txBody>
      </p:sp>
      <p:sp>
        <p:nvSpPr>
          <p:cNvPr id="3" name="Content Placeholder 2"/>
          <p:cNvSpPr>
            <a:spLocks noGrp="1"/>
          </p:cNvSpPr>
          <p:nvPr>
            <p:ph idx="1"/>
          </p:nvPr>
        </p:nvSpPr>
        <p:spPr>
          <a:xfrm>
            <a:off x="2589212" y="1226127"/>
            <a:ext cx="8915400" cy="4685095"/>
          </a:xfrm>
        </p:spPr>
        <p:txBody>
          <a:bodyPr>
            <a:noAutofit/>
          </a:bodyPr>
          <a:lstStyle/>
          <a:p>
            <a:r>
              <a:rPr lang="vi-VN" sz="2400" dirty="0">
                <a:latin typeface="Times New Roman" panose="02020603050405020304" pitchFamily="18" charset="0"/>
                <a:cs typeface="Times New Roman" panose="02020603050405020304" pitchFamily="18" charset="0"/>
              </a:rPr>
              <a:t>JS là ngôn ngữ script ở client, dùng để xử lý và tương </a:t>
            </a:r>
            <a:r>
              <a:rPr lang="vi-VN" sz="2400" dirty="0" smtClean="0">
                <a:latin typeface="Times New Roman" panose="02020603050405020304" pitchFamily="18" charset="0"/>
                <a:cs typeface="Times New Roman" panose="02020603050405020304" pitchFamily="18" charset="0"/>
              </a:rPr>
              <a:t>tác với </a:t>
            </a:r>
            <a:r>
              <a:rPr lang="vi-VN" sz="2400" dirty="0">
                <a:latin typeface="Times New Roman" panose="02020603050405020304" pitchFamily="18" charset="0"/>
                <a:cs typeface="Times New Roman" panose="02020603050405020304" pitchFamily="18" charset="0"/>
              </a:rPr>
              <a:t>các thành phần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JS là dạng ngôn ngữ thông </a:t>
            </a:r>
            <a:r>
              <a:rPr lang="vi-VN" sz="2400" dirty="0" smtClean="0">
                <a:latin typeface="Times New Roman" panose="02020603050405020304" pitchFamily="18" charset="0"/>
                <a:cs typeface="Times New Roman" panose="02020603050405020304" pitchFamily="18" charset="0"/>
              </a:rPr>
              <a:t>dịch</a:t>
            </a:r>
          </a:p>
          <a:p>
            <a:r>
              <a:rPr lang="vi-VN" sz="2400" dirty="0">
                <a:latin typeface="Times New Roman" panose="02020603050405020304" pitchFamily="18" charset="0"/>
                <a:cs typeface="Times New Roman" panose="02020603050405020304" pitchFamily="18" charset="0"/>
              </a:rPr>
              <a:t>JS không liên quan đến ngôn ngữ </a:t>
            </a:r>
            <a:r>
              <a:rPr lang="vi-VN" sz="2400" dirty="0" smtClean="0">
                <a:latin typeface="Times New Roman" panose="02020603050405020304" pitchFamily="18" charset="0"/>
                <a:cs typeface="Times New Roman" panose="02020603050405020304" pitchFamily="18" charset="0"/>
              </a:rPr>
              <a:t>Java</a:t>
            </a:r>
          </a:p>
          <a:p>
            <a:r>
              <a:rPr lang="vi-VN" sz="2400" dirty="0">
                <a:latin typeface="Times New Roman" panose="02020603050405020304" pitchFamily="18" charset="0"/>
                <a:cs typeface="Times New Roman" panose="02020603050405020304" pitchFamily="18" charset="0"/>
              </a:rPr>
              <a:t>JS được phát triển bởi </a:t>
            </a:r>
            <a:r>
              <a:rPr lang="vi-VN" sz="2400" dirty="0" smtClean="0">
                <a:latin typeface="Times New Roman" panose="02020603050405020304" pitchFamily="18" charset="0"/>
                <a:cs typeface="Times New Roman" panose="02020603050405020304" pitchFamily="18" charset="0"/>
              </a:rPr>
              <a:t>Netscape</a:t>
            </a:r>
          </a:p>
          <a:p>
            <a:r>
              <a:rPr lang="vi-VN" sz="2400" dirty="0">
                <a:latin typeface="Times New Roman" panose="02020603050405020304" pitchFamily="18" charset="0"/>
                <a:cs typeface="Times New Roman" panose="02020603050405020304" pitchFamily="18" charset="0"/>
              </a:rPr>
              <a:t>Chỉ thực thi trên trình </a:t>
            </a:r>
            <a:r>
              <a:rPr lang="vi-VN" sz="2400" dirty="0" smtClean="0">
                <a:latin typeface="Times New Roman" panose="02020603050405020304" pitchFamily="18" charset="0"/>
                <a:cs typeface="Times New Roman" panose="02020603050405020304" pitchFamily="18" charset="0"/>
              </a:rPr>
              <a:t>duyệt</a:t>
            </a:r>
          </a:p>
          <a:p>
            <a:r>
              <a:rPr lang="vi-VN" sz="2400" dirty="0">
                <a:latin typeface="Times New Roman" panose="02020603050405020304" pitchFamily="18" charset="0"/>
                <a:cs typeface="Times New Roman" panose="02020603050405020304" pitchFamily="18" charset="0"/>
              </a:rPr>
              <a:t>Cú pháp đơn giản, gần giống với ngôn ngữ C</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04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9382"/>
            <a:ext cx="8911687" cy="593767"/>
          </a:xfrm>
        </p:spPr>
        <p:txBody>
          <a:bodyPr>
            <a:normAutofit fontScale="90000"/>
          </a:bodyPr>
          <a:lstStyle/>
          <a:p>
            <a:pPr algn="ctr"/>
            <a:r>
              <a:rPr lang="en-US" sz="4400" dirty="0" err="1" smtClean="0">
                <a:latin typeface="Times New Roman" panose="02020603050405020304" pitchFamily="18" charset="0"/>
                <a:cs typeface="Times New Roman" panose="02020603050405020304" pitchFamily="18" charset="0"/>
              </a:rPr>
              <a:t>Tiếp</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1187531"/>
            <a:ext cx="10022774" cy="5379523"/>
          </a:xfrm>
        </p:spPr>
      </p:pic>
    </p:spTree>
    <p:extLst>
      <p:ext uri="{BB962C8B-B14F-4D97-AF65-F5344CB8AC3E}">
        <p14:creationId xmlns:p14="http://schemas.microsoft.com/office/powerpoint/2010/main" val="593896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0924"/>
          </a:xfrm>
        </p:spPr>
        <p:txBody>
          <a:bodyPr>
            <a:normAutofit fontScale="90000"/>
          </a:bodyPr>
          <a:lstStyle/>
          <a:p>
            <a:pPr algn="ctr"/>
            <a:r>
              <a:rPr lang="en-US" dirty="0" err="1" smtClean="0"/>
              <a:t>Tiếp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048" y="1389413"/>
            <a:ext cx="10224655" cy="5177642"/>
          </a:xfrm>
        </p:spPr>
      </p:pic>
    </p:spTree>
    <p:extLst>
      <p:ext uri="{BB962C8B-B14F-4D97-AF65-F5344CB8AC3E}">
        <p14:creationId xmlns:p14="http://schemas.microsoft.com/office/powerpoint/2010/main" val="2407137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909117"/>
            <a:ext cx="8911687" cy="741552"/>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để</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thao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ngày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thời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gian</a:t>
            </a:r>
            <a:r>
              <a:rPr lang="en-US" sz="3600" dirty="0" smtClean="0">
                <a:latin typeface="Times New Roman" panose="02020603050405020304" pitchFamily="18" charset="0"/>
                <a:cs typeface="Times New Roman" panose="02020603050405020304" pitchFamily="18" charset="0"/>
              </a:rPr>
              <a:t>.</a:t>
            </a:r>
          </a:p>
          <a:p>
            <a:r>
              <a:rPr lang="en-US" sz="3600" dirty="0" err="1" smtClean="0">
                <a:latin typeface="Times New Roman" panose="02020603050405020304" pitchFamily="18" charset="0"/>
                <a:cs typeface="Times New Roman" panose="02020603050405020304" pitchFamily="18" charset="0"/>
              </a:rPr>
              <a:t>Cú</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pháp</a:t>
            </a:r>
            <a:r>
              <a:rPr lang="en-US" sz="3600" dirty="0" smtClean="0">
                <a:latin typeface="Times New Roman" panose="02020603050405020304" pitchFamily="18" charset="0"/>
                <a:cs typeface="Times New Roman" panose="02020603050405020304" pitchFamily="18" charset="0"/>
              </a:rPr>
              <a:t> : </a:t>
            </a:r>
          </a:p>
          <a:p>
            <a:pPr marL="400050" lvl="1" indent="0">
              <a:buNone/>
            </a:pPr>
            <a:r>
              <a:rPr lang="en-US" sz="3400" dirty="0" err="1" smtClean="0">
                <a:latin typeface="Times New Roman" panose="02020603050405020304" pitchFamily="18" charset="0"/>
                <a:cs typeface="Times New Roman" panose="02020603050405020304" pitchFamily="18" charset="0"/>
              </a:rPr>
              <a:t>var</a:t>
            </a:r>
            <a:r>
              <a:rPr lang="en-US" sz="3400" dirty="0" smtClean="0">
                <a:latin typeface="Times New Roman" panose="02020603050405020304" pitchFamily="18" charset="0"/>
                <a:cs typeface="Times New Roman" panose="02020603050405020304" pitchFamily="18" charset="0"/>
              </a:rPr>
              <a:t>  d = new </a:t>
            </a:r>
            <a:r>
              <a:rPr lang="en-US" sz="3400" dirty="0" smtClean="0">
                <a:latin typeface="Times New Roman" panose="02020603050405020304" pitchFamily="18" charset="0"/>
                <a:cs typeface="Times New Roman" panose="02020603050405020304" pitchFamily="18" charset="0"/>
              </a:rPr>
              <a:t>Date</a:t>
            </a:r>
            <a:r>
              <a:rPr lang="en-US" sz="3400" dirty="0" smtClean="0">
                <a:latin typeface="Times New Roman" panose="02020603050405020304" pitchFamily="18" charset="0"/>
                <a:cs typeface="Times New Roman" panose="02020603050405020304" pitchFamily="18" charset="0"/>
              </a:rPr>
              <a:t>(); </a:t>
            </a:r>
          </a:p>
          <a:p>
            <a:pPr marL="400050" lvl="1" indent="0">
              <a:buNone/>
            </a:pPr>
            <a:r>
              <a:rPr lang="en-US" sz="3400" dirty="0" err="1" smtClean="0">
                <a:latin typeface="Times New Roman" panose="02020603050405020304" pitchFamily="18" charset="0"/>
                <a:cs typeface="Times New Roman" panose="02020603050405020304" pitchFamily="18" charset="0"/>
              </a:rPr>
              <a:t>Hoặc</a:t>
            </a:r>
            <a:endParaRPr lang="en-US" sz="3400" dirty="0" smtClean="0">
              <a:latin typeface="Times New Roman" panose="02020603050405020304" pitchFamily="18" charset="0"/>
              <a:cs typeface="Times New Roman" panose="02020603050405020304" pitchFamily="18" charset="0"/>
            </a:endParaRPr>
          </a:p>
          <a:p>
            <a:pPr marL="400050" lvl="1" indent="0">
              <a:buNone/>
            </a:pPr>
            <a:r>
              <a:rPr lang="en-US" sz="3400" dirty="0" err="1" smtClean="0">
                <a:latin typeface="Times New Roman" panose="02020603050405020304" pitchFamily="18" charset="0"/>
                <a:cs typeface="Times New Roman" panose="02020603050405020304" pitchFamily="18" charset="0"/>
              </a:rPr>
              <a:t>var</a:t>
            </a:r>
            <a:r>
              <a:rPr lang="en-US" sz="3400" dirty="0" smtClean="0">
                <a:latin typeface="Times New Roman" panose="02020603050405020304" pitchFamily="18" charset="0"/>
                <a:cs typeface="Times New Roman" panose="02020603050405020304" pitchFamily="18" charset="0"/>
              </a:rPr>
              <a:t>  d = new </a:t>
            </a:r>
            <a:r>
              <a:rPr lang="en-US" sz="3400" dirty="0" smtClean="0">
                <a:latin typeface="Times New Roman" panose="02020603050405020304" pitchFamily="18" charset="0"/>
                <a:cs typeface="Times New Roman" panose="02020603050405020304" pitchFamily="18" charset="0"/>
              </a:rPr>
              <a:t>Date(year</a:t>
            </a:r>
            <a:r>
              <a:rPr lang="en-US" sz="3400" dirty="0" smtClean="0">
                <a:latin typeface="Times New Roman" panose="02020603050405020304" pitchFamily="18" charset="0"/>
                <a:cs typeface="Times New Roman" panose="02020603050405020304" pitchFamily="18" charset="0"/>
              </a:rPr>
              <a:t>, month, day);</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644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424" y="303476"/>
            <a:ext cx="8911687" cy="789054"/>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2589212" y="1116281"/>
            <a:ext cx="8915400" cy="4794941"/>
          </a:xfrm>
        </p:spPr>
        <p:txBody>
          <a:bodyPr>
            <a:normAutofit/>
          </a:bodyPr>
          <a:lstStyle/>
          <a:p>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phương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thức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đối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tượng</a:t>
            </a:r>
            <a:r>
              <a:rPr lang="en-US" sz="2000" b="1" dirty="0" smtClean="0">
                <a:latin typeface="Times New Roman" panose="02020603050405020304" pitchFamily="18" charset="0"/>
                <a:cs typeface="Times New Roman" panose="02020603050405020304" pitchFamily="18" charset="0"/>
              </a:rPr>
              <a:t> date </a:t>
            </a:r>
          </a:p>
          <a:p>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2" y="1603169"/>
            <a:ext cx="10363198" cy="4922322"/>
          </a:xfrm>
          <a:prstGeom prst="rect">
            <a:avLst/>
          </a:prstGeom>
        </p:spPr>
      </p:pic>
    </p:spTree>
    <p:extLst>
      <p:ext uri="{BB962C8B-B14F-4D97-AF65-F5344CB8AC3E}">
        <p14:creationId xmlns:p14="http://schemas.microsoft.com/office/powerpoint/2010/main" val="2583278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980"/>
            <a:ext cx="8911687" cy="658425"/>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1330035"/>
            <a:ext cx="9880270" cy="5225143"/>
          </a:xfrm>
        </p:spPr>
      </p:pic>
    </p:spTree>
    <p:extLst>
      <p:ext uri="{BB962C8B-B14F-4D97-AF65-F5344CB8AC3E}">
        <p14:creationId xmlns:p14="http://schemas.microsoft.com/office/powerpoint/2010/main" val="3060428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0634"/>
            <a:ext cx="8911687" cy="807522"/>
          </a:xfrm>
        </p:spPr>
        <p:txBody>
          <a:bodyPr>
            <a:normAutofit/>
          </a:bodyPr>
          <a:lstStyle/>
          <a:p>
            <a:pPr algn="ctr"/>
            <a:r>
              <a:rPr lang="en-US" dirty="0" err="1" smtClean="0"/>
              <a:t>Đối</a:t>
            </a:r>
            <a:r>
              <a:rPr lang="en-US" dirty="0" smtClean="0"/>
              <a:t> </a:t>
            </a:r>
            <a:r>
              <a:rPr lang="en-US" dirty="0" err="1" smtClean="0"/>
              <a:t>tượng</a:t>
            </a:r>
            <a:r>
              <a:rPr lang="en-US" dirty="0" smtClean="0"/>
              <a:t> Math </a:t>
            </a:r>
            <a:r>
              <a:rPr lang="en-US" dirty="0" err="1" smtClean="0"/>
              <a:t>trong</a:t>
            </a:r>
            <a:r>
              <a:rPr lang="en-US" dirty="0" smtClean="0"/>
              <a:t> </a:t>
            </a:r>
            <a:r>
              <a:rPr lang="en-US" dirty="0" err="1" smtClean="0"/>
              <a:t>js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96" y="1104405"/>
            <a:ext cx="10236530" cy="5343896"/>
          </a:xfrm>
        </p:spPr>
      </p:pic>
    </p:spTree>
    <p:extLst>
      <p:ext uri="{BB962C8B-B14F-4D97-AF65-F5344CB8AC3E}">
        <p14:creationId xmlns:p14="http://schemas.microsoft.com/office/powerpoint/2010/main" val="4172853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Đối</a:t>
            </a:r>
            <a:r>
              <a:rPr lang="en-US" dirty="0" smtClean="0"/>
              <a:t> </a:t>
            </a:r>
            <a:r>
              <a:rPr lang="en-US" dirty="0" err="1" smtClean="0"/>
              <a:t>tượng</a:t>
            </a:r>
            <a:r>
              <a:rPr lang="en-US" dirty="0" smtClean="0"/>
              <a:t> Math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603169"/>
            <a:ext cx="10426535" cy="5106389"/>
          </a:xfrm>
        </p:spPr>
      </p:pic>
    </p:spTree>
    <p:extLst>
      <p:ext uri="{BB962C8B-B14F-4D97-AF65-F5344CB8AC3E}">
        <p14:creationId xmlns:p14="http://schemas.microsoft.com/office/powerpoint/2010/main" val="480438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javascript</a:t>
            </a:r>
            <a:endParaRPr lang="vi-VN" dirty="0"/>
          </a:p>
        </p:txBody>
      </p:sp>
      <p:sp>
        <p:nvSpPr>
          <p:cNvPr id="3" name="Content Placeholder 2"/>
          <p:cNvSpPr>
            <a:spLocks noGrp="1"/>
          </p:cNvSpPr>
          <p:nvPr>
            <p:ph idx="1"/>
          </p:nvPr>
        </p:nvSpPr>
        <p:spPr/>
        <p:txBody>
          <a:bodyPr>
            <a:normAutofit/>
          </a:bodyPr>
          <a:lstStyle/>
          <a:p>
            <a:r>
              <a:rPr lang="en-US" sz="2800" b="1" dirty="0" err="1" smtClean="0">
                <a:latin typeface="Times New Roman" panose="02020603050405020304" pitchFamily="18" charset="0"/>
                <a:cs typeface="Times New Roman" panose="02020603050405020304" pitchFamily="18" charset="0"/>
              </a:rPr>
              <a:t>Sự</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js</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Hành </a:t>
            </a:r>
            <a:r>
              <a:rPr lang="vi-VN" sz="2800" dirty="0">
                <a:latin typeface="Times New Roman" panose="02020603050405020304" pitchFamily="18" charset="0"/>
                <a:cs typeface="Times New Roman" panose="02020603050405020304" pitchFamily="18" charset="0"/>
              </a:rPr>
              <a:t>động được phát hiện bởi </a:t>
            </a:r>
            <a:r>
              <a:rPr lang="vi-VN" sz="2800" dirty="0" smtClean="0">
                <a:latin typeface="Times New Roman" panose="02020603050405020304" pitchFamily="18" charset="0"/>
                <a:cs typeface="Times New Roman" panose="02020603050405020304" pitchFamily="18" charset="0"/>
              </a:rPr>
              <a:t>JS</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.Mỗi </a:t>
            </a:r>
            <a:r>
              <a:rPr lang="vi-VN" sz="2800" dirty="0">
                <a:latin typeface="Times New Roman" panose="02020603050405020304" pitchFamily="18" charset="0"/>
                <a:cs typeface="Times New Roman" panose="02020603050405020304" pitchFamily="18" charset="0"/>
              </a:rPr>
              <a:t>trang web sẽ có các sự kiện và sự </a:t>
            </a:r>
            <a:r>
              <a:rPr lang="vi-VN" sz="2800" dirty="0" smtClean="0">
                <a:latin typeface="Times New Roman" panose="02020603050405020304" pitchFamily="18" charset="0"/>
                <a:cs typeface="Times New Roman" panose="02020603050405020304" pitchFamily="18" charset="0"/>
              </a:rPr>
              <a:t>kiện này được xử </a:t>
            </a:r>
            <a:r>
              <a:rPr lang="vi-VN" sz="2800" dirty="0">
                <a:latin typeface="Times New Roman" panose="02020603050405020304" pitchFamily="18" charset="0"/>
                <a:cs typeface="Times New Roman" panose="02020603050405020304" pitchFamily="18" charset="0"/>
              </a:rPr>
              <a:t>lý theo ý đồ của người lập trình</a:t>
            </a:r>
            <a:r>
              <a:rPr lang="vi-VN" sz="2800" dirty="0" smtClean="0">
                <a:latin typeface="Times New Roman" panose="02020603050405020304" pitchFamily="18" charset="0"/>
                <a:cs typeface="Times New Roman" panose="02020603050405020304" pitchFamily="18" charset="0"/>
              </a:rPr>
              <a:t>!</a:t>
            </a:r>
          </a:p>
          <a:p>
            <a:r>
              <a:rPr lang="vi-VN" sz="2800" b="1" dirty="0" smtClean="0">
                <a:latin typeface="Times New Roman" panose="02020603050405020304" pitchFamily="18" charset="0"/>
                <a:cs typeface="Times New Roman" panose="02020603050405020304" pitchFamily="18" charset="0"/>
              </a:rPr>
              <a:t>Ví dụ </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Sự kiện </a:t>
            </a:r>
            <a:r>
              <a:rPr lang="vi-VN" sz="2800" b="1" dirty="0">
                <a:latin typeface="Times New Roman" panose="02020603050405020304" pitchFamily="18" charset="0"/>
                <a:cs typeface="Times New Roman" panose="02020603050405020304" pitchFamily="18" charset="0"/>
              </a:rPr>
              <a:t>onclick</a:t>
            </a:r>
            <a:r>
              <a:rPr lang="vi-VN" sz="2800" dirty="0">
                <a:latin typeface="Times New Roman" panose="02020603050405020304" pitchFamily="18" charset="0"/>
                <a:cs typeface="Times New Roman" panose="02020603050405020304" pitchFamily="18" charset="0"/>
              </a:rPr>
              <a:t> để bắt hành động kích chuột vào </a:t>
            </a:r>
            <a:r>
              <a:rPr lang="vi-VN" sz="2800" dirty="0" smtClean="0">
                <a:latin typeface="Times New Roman" panose="02020603050405020304" pitchFamily="18" charset="0"/>
                <a:cs typeface="Times New Roman" panose="02020603050405020304" pitchFamily="18" charset="0"/>
              </a:rPr>
              <a:t>một button </a:t>
            </a:r>
            <a:r>
              <a:rPr lang="vi-VN" sz="2800" dirty="0">
                <a:latin typeface="Times New Roman" panose="02020603050405020304" pitchFamily="18" charset="0"/>
                <a:cs typeface="Times New Roman" panose="02020603050405020304" pitchFamily="18" charset="0"/>
              </a:rPr>
              <a:t>hay thành phần nào đó.</a:t>
            </a:r>
            <a:r>
              <a:rPr lang="vi-VN" sz="2800" dirty="0"/>
              <a:t/>
            </a:r>
            <a:br>
              <a:rPr lang="vi-VN" sz="2800" dirty="0"/>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6379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Xử</a:t>
            </a:r>
            <a:r>
              <a:rPr lang="en-US" dirty="0" smtClean="0"/>
              <a:t> </a:t>
            </a:r>
            <a:r>
              <a:rPr lang="en-US" dirty="0" err="1" smtClean="0"/>
              <a:t>lý</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javascript</a:t>
            </a:r>
            <a:endParaRPr lang="vi-VN" dirty="0"/>
          </a:p>
        </p:txBody>
      </p:sp>
      <p:sp>
        <p:nvSpPr>
          <p:cNvPr id="3" name="Content Placeholder 2"/>
          <p:cNvSpPr>
            <a:spLocks noGrp="1"/>
          </p:cNvSpPr>
          <p:nvPr>
            <p:ph idx="1"/>
          </p:nvPr>
        </p:nvSpPr>
        <p:spPr/>
        <p:txBody>
          <a:bodyPr>
            <a:normAutofit/>
          </a:bodyPr>
          <a:lstStyle/>
          <a:p>
            <a:r>
              <a:rPr lang="en-US" sz="2400" b="1" dirty="0" err="1" smtClean="0">
                <a:latin typeface="Times New Roman" panose="02020603050405020304" pitchFamily="18" charset="0"/>
                <a:cs typeface="Times New Roman" panose="02020603050405020304" pitchFamily="18" charset="0"/>
              </a:rPr>
              <a:t>Cú</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  &lt;</a:t>
            </a:r>
            <a:r>
              <a:rPr lang="en-US" sz="2400" b="1" dirty="0" err="1" smtClean="0">
                <a:latin typeface="Times New Roman" panose="02020603050405020304" pitchFamily="18" charset="0"/>
                <a:cs typeface="Times New Roman" panose="02020603050405020304" pitchFamily="18" charset="0"/>
              </a:rPr>
              <a:t>tagname</a:t>
            </a:r>
            <a:r>
              <a:rPr lang="en-US" sz="2400" b="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eveventHandle</a:t>
            </a:r>
            <a:r>
              <a:rPr lang="en-US" sz="2400" b="1" i="1" dirty="0" smtClean="0">
                <a:latin typeface="Times New Roman" panose="02020603050405020304" pitchFamily="18" charset="0"/>
                <a:cs typeface="Times New Roman" panose="02020603050405020304" pitchFamily="18" charset="0"/>
              </a:rPr>
              <a:t> = “</a:t>
            </a:r>
            <a:r>
              <a:rPr lang="en-US" sz="2400" b="1" i="1" dirty="0" err="1" smtClean="0">
                <a:latin typeface="Times New Roman" panose="02020603050405020304" pitchFamily="18" charset="0"/>
                <a:cs typeface="Times New Roman" panose="02020603050405020304" pitchFamily="18" charset="0"/>
              </a:rPr>
              <a:t>js</a:t>
            </a:r>
            <a:r>
              <a:rPr lang="en-US" sz="2400" b="1" i="1" dirty="0" smtClean="0">
                <a:latin typeface="Times New Roman" panose="02020603050405020304" pitchFamily="18" charset="0"/>
                <a:cs typeface="Times New Roman" panose="02020603050405020304" pitchFamily="18" charset="0"/>
              </a:rPr>
              <a:t>-code or function </a:t>
            </a:r>
            <a:r>
              <a:rPr lang="en-US" sz="2400" b="1" i="1" dirty="0" err="1" smtClean="0">
                <a:latin typeface="Times New Roman" panose="02020603050405020304" pitchFamily="18" charset="0"/>
                <a:cs typeface="Times New Roman" panose="02020603050405020304" pitchFamily="18" charset="0"/>
              </a:rPr>
              <a:t>js</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/&gt;</a:t>
            </a:r>
          </a:p>
          <a:p>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 &lt;input type=“button” name=“</a:t>
            </a:r>
            <a:r>
              <a:rPr lang="en-US" sz="2400" b="1" dirty="0" err="1" smtClean="0">
                <a:latin typeface="Times New Roman" panose="02020603050405020304" pitchFamily="18" charset="0"/>
                <a:cs typeface="Times New Roman" panose="02020603050405020304" pitchFamily="18" charset="0"/>
              </a:rPr>
              <a:t>btnname</a:t>
            </a:r>
            <a:r>
              <a:rPr lang="en-US" sz="2400" b="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onclick</a:t>
            </a:r>
            <a:r>
              <a:rPr lang="en-US" sz="2400" b="1" i="1" dirty="0" smtClean="0">
                <a:latin typeface="Times New Roman" panose="02020603050405020304" pitchFamily="18" charset="0"/>
                <a:cs typeface="Times New Roman" panose="02020603050405020304" pitchFamily="18" charset="0"/>
              </a:rPr>
              <a:t>=“hello();” </a:t>
            </a:r>
            <a:r>
              <a:rPr lang="en-US" sz="2400" b="1" dirty="0" smtClean="0">
                <a:latin typeface="Times New Roman" panose="02020603050405020304" pitchFamily="18" charset="0"/>
                <a:cs typeface="Times New Roman" panose="02020603050405020304" pitchFamily="18" charset="0"/>
              </a:rPr>
              <a:t>/&gt;</a:t>
            </a:r>
          </a:p>
          <a:p>
            <a:r>
              <a:rPr lang="en-US" sz="2400" b="1" dirty="0" err="1" smtClean="0">
                <a:latin typeface="Times New Roman" panose="02020603050405020304" pitchFamily="18" charset="0"/>
                <a:cs typeface="Times New Roman" panose="02020603050405020304" pitchFamily="18" charset="0"/>
              </a:rPr>
              <a:t>Đây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kiểu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sự</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kiện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javascript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truyền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thống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qua </a:t>
            </a: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thuộc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tính</a:t>
            </a:r>
            <a:r>
              <a:rPr lang="en-US" sz="2400" b="1" dirty="0" smtClean="0">
                <a:latin typeface="Times New Roman" panose="02020603050405020304" pitchFamily="18" charset="0"/>
                <a:cs typeface="Times New Roman" panose="02020603050405020304" pitchFamily="18" charset="0"/>
              </a:rPr>
              <a:t> “event handle”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thẻ</a:t>
            </a:r>
            <a:r>
              <a:rPr lang="en-US" sz="2400" b="1" dirty="0" smtClean="0">
                <a:latin typeface="Times New Roman" panose="02020603050405020304" pitchFamily="18" charset="0"/>
                <a:cs typeface="Times New Roman" panose="02020603050405020304" pitchFamily="18" charset="0"/>
              </a:rPr>
              <a:t> HTML. </a:t>
            </a:r>
          </a:p>
          <a:p>
            <a:r>
              <a:rPr lang="en-US" sz="2400" b="1" dirty="0" err="1" smtClean="0">
                <a:latin typeface="Times New Roman" panose="02020603050405020304" pitchFamily="18" charset="0"/>
                <a:cs typeface="Times New Roman" panose="02020603050405020304" pitchFamily="18" charset="0"/>
              </a:rPr>
              <a:t>Chúng</a:t>
            </a:r>
            <a:r>
              <a:rPr lang="en-US" sz="2400" b="1" dirty="0" smtClean="0">
                <a:latin typeface="Times New Roman" panose="02020603050405020304" pitchFamily="18" charset="0"/>
                <a:cs typeface="Times New Roman" panose="02020603050405020304" pitchFamily="18" charset="0"/>
              </a:rPr>
              <a:t> ta </a:t>
            </a:r>
            <a:r>
              <a:rPr lang="en-US" sz="2400" b="1" dirty="0" err="1" smtClean="0">
                <a:latin typeface="Times New Roman" panose="02020603050405020304" pitchFamily="18" charset="0"/>
                <a:cs typeface="Times New Roman" panose="02020603050405020304" pitchFamily="18" charset="0"/>
              </a:rPr>
              <a:t>sẽ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còn</a:t>
            </a:r>
            <a:r>
              <a:rPr lang="en-US" sz="2400" b="1" dirty="0" smtClean="0">
                <a:latin typeface="Times New Roman" panose="02020603050405020304" pitchFamily="18" charset="0"/>
                <a:cs typeface="Times New Roman" panose="02020603050405020304" pitchFamily="18" charset="0"/>
              </a:rPr>
              <a:t> 2 </a:t>
            </a:r>
            <a:r>
              <a:rPr lang="en-US" sz="2400" b="1" dirty="0" err="1" smtClean="0">
                <a:latin typeface="Times New Roman" panose="02020603050405020304" pitchFamily="18" charset="0"/>
                <a:cs typeface="Times New Roman" panose="02020603050405020304" pitchFamily="18" charset="0"/>
              </a:rPr>
              <a:t>cách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nữa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để</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bắt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sự</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kiện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trong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javascript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qua DOM (</a:t>
            </a:r>
            <a:r>
              <a:rPr lang="vi-VN" sz="2400" b="1" dirty="0">
                <a:latin typeface="Times New Roman" panose="02020603050405020304" pitchFamily="18" charset="0"/>
                <a:cs typeface="Times New Roman" panose="02020603050405020304" pitchFamily="18" charset="0"/>
              </a:rPr>
              <a:t>DOM </a:t>
            </a:r>
            <a:r>
              <a:rPr lang="vi-VN" sz="2400" b="1" dirty="0" smtClean="0">
                <a:latin typeface="Times New Roman" panose="02020603050405020304" pitchFamily="18" charset="0"/>
                <a:cs typeface="Times New Roman" panose="02020603050405020304" pitchFamily="18" charset="0"/>
              </a:rPr>
              <a:t>Event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DOM Listener</a:t>
            </a:r>
            <a:r>
              <a:rPr lang="en-US"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1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7036"/>
            <a:ext cx="8911687" cy="581891"/>
          </a:xfrm>
        </p:spPr>
        <p:txBody>
          <a:bodyPr>
            <a:normAutofit fontScale="90000"/>
          </a:bodyPr>
          <a:lstStyle/>
          <a:p>
            <a:pPr algn="ct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javascript</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1632505"/>
              </p:ext>
            </p:extLst>
          </p:nvPr>
        </p:nvGraphicFramePr>
        <p:xfrm>
          <a:off x="1568450" y="1122363"/>
          <a:ext cx="10404476" cy="457055"/>
        </p:xfrm>
        <a:graphic>
          <a:graphicData uri="http://schemas.openxmlformats.org/drawingml/2006/table">
            <a:tbl>
              <a:tblPr firstRow="1" bandRow="1">
                <a:tableStyleId>{5C22544A-7EE6-4342-B048-85BDC9FD1C3A}</a:tableStyleId>
              </a:tblPr>
              <a:tblGrid>
                <a:gridCol w="5202238"/>
                <a:gridCol w="5202238"/>
              </a:tblGrid>
              <a:tr h="457055">
                <a:tc>
                  <a:txBody>
                    <a:bodyPr/>
                    <a:lstStyle/>
                    <a:p>
                      <a:r>
                        <a:rPr lang="en-US" dirty="0" err="1" smtClean="0">
                          <a:latin typeface="Times New Roman" panose="02020603050405020304" pitchFamily="18" charset="0"/>
                          <a:cs typeface="Times New Roman" panose="02020603050405020304" pitchFamily="18" charset="0"/>
                        </a:rPr>
                        <a:t>Thuộc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tính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thẻ</a:t>
                      </a:r>
                      <a:r>
                        <a:rPr lang="en-US" baseline="0" dirty="0" smtClean="0">
                          <a:latin typeface="Times New Roman" panose="02020603050405020304" pitchFamily="18" charset="0"/>
                          <a:cs typeface="Times New Roman" panose="02020603050405020304" pitchFamily="18" charset="0"/>
                        </a:rPr>
                        <a:t> HTML) – </a:t>
                      </a:r>
                      <a:r>
                        <a:rPr lang="en-US" baseline="0" dirty="0" err="1" smtClean="0">
                          <a:latin typeface="Times New Roman" panose="02020603050405020304" pitchFamily="18" charset="0"/>
                          <a:cs typeface="Times New Roman" panose="02020603050405020304" pitchFamily="18" charset="0"/>
                        </a:rPr>
                        <a:t>Sự</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Xảy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42" y="1592980"/>
            <a:ext cx="10475640" cy="4807820"/>
          </a:xfrm>
          <a:prstGeom prst="rect">
            <a:avLst/>
          </a:prstGeom>
        </p:spPr>
      </p:pic>
    </p:spTree>
    <p:extLst>
      <p:ext uri="{BB962C8B-B14F-4D97-AF65-F5344CB8AC3E}">
        <p14:creationId xmlns:p14="http://schemas.microsoft.com/office/powerpoint/2010/main" val="218659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t>JS có thể làm được gì?</a:t>
            </a:r>
            <a:br>
              <a:rPr lang="vi-VN" dirty="0"/>
            </a:br>
            <a:endParaRPr lang="vi-VN" dirty="0"/>
          </a:p>
        </p:txBody>
      </p:sp>
      <p:sp>
        <p:nvSpPr>
          <p:cNvPr id="3" name="Content Placeholder 2"/>
          <p:cNvSpPr>
            <a:spLocks noGrp="1"/>
          </p:cNvSpPr>
          <p:nvPr>
            <p:ph idx="1"/>
          </p:nvPr>
        </p:nvSpPr>
        <p:spPr/>
        <p:txBody>
          <a:bodyPr>
            <a:noAutofit/>
          </a:bodyPr>
          <a:lstStyle/>
          <a:p>
            <a:r>
              <a:rPr lang="vi-VN" sz="2400" dirty="0">
                <a:latin typeface="Times New Roman" panose="02020603050405020304" pitchFamily="18" charset="0"/>
                <a:cs typeface="Times New Roman" panose="02020603050405020304" pitchFamily="18" charset="0"/>
              </a:rPr>
              <a:t>Cung cấp cho người thiết kế HTML công cụ lập </a:t>
            </a:r>
            <a:r>
              <a:rPr lang="vi-VN" sz="2400" dirty="0" smtClean="0">
                <a:latin typeface="Times New Roman" panose="02020603050405020304" pitchFamily="18" charset="0"/>
                <a:cs typeface="Times New Roman" panose="02020603050405020304" pitchFamily="18" charset="0"/>
              </a:rPr>
              <a:t>trình</a:t>
            </a:r>
          </a:p>
          <a:p>
            <a:r>
              <a:rPr lang="vi-VN" sz="2400" dirty="0">
                <a:latin typeface="Times New Roman" panose="02020603050405020304" pitchFamily="18" charset="0"/>
                <a:cs typeface="Times New Roman" panose="02020603050405020304" pitchFamily="18" charset="0"/>
              </a:rPr>
              <a:t>Có thể tác động các sự kiện trong trang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Có thể đọc/ghi các thành phần của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Dùng để check dữ liệu từ người </a:t>
            </a:r>
            <a:r>
              <a:rPr lang="vi-VN" sz="2400" dirty="0" smtClean="0">
                <a:latin typeface="Times New Roman" panose="02020603050405020304" pitchFamily="18" charset="0"/>
                <a:cs typeface="Times New Roman" panose="02020603050405020304" pitchFamily="18" charset="0"/>
              </a:rPr>
              <a:t>dùng</a:t>
            </a:r>
          </a:p>
          <a:p>
            <a:r>
              <a:rPr lang="vi-VN" sz="2400" dirty="0">
                <a:latin typeface="Times New Roman" panose="02020603050405020304" pitchFamily="18" charset="0"/>
                <a:cs typeface="Times New Roman" panose="02020603050405020304" pitchFamily="18" charset="0"/>
              </a:rPr>
              <a:t>Có thể check phiên bản trình </a:t>
            </a:r>
            <a:r>
              <a:rPr lang="vi-VN" sz="2400" dirty="0" smtClean="0">
                <a:latin typeface="Times New Roman" panose="02020603050405020304" pitchFamily="18" charset="0"/>
                <a:cs typeface="Times New Roman" panose="02020603050405020304" pitchFamily="18" charset="0"/>
              </a:rPr>
              <a:t>duyệt</a:t>
            </a:r>
          </a:p>
          <a:p>
            <a:r>
              <a:rPr lang="vi-VN" sz="2400" dirty="0">
                <a:latin typeface="Times New Roman" panose="02020603050405020304" pitchFamily="18" charset="0"/>
                <a:cs typeface="Times New Roman" panose="02020603050405020304" pitchFamily="18" charset="0"/>
              </a:rPr>
              <a:t>Có thể thao tác cookie của trang web.</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42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3292"/>
            <a:ext cx="8911687" cy="623454"/>
          </a:xfrm>
        </p:spPr>
        <p:txBody>
          <a:bodyPr>
            <a:normAutofit fontScale="90000"/>
          </a:bodyPr>
          <a:lstStyle/>
          <a:p>
            <a:pPr algn="ctr"/>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a:t>
            </a:r>
            <a:r>
              <a:rPr lang="en-US" dirty="0" err="1" smtClean="0"/>
              <a:t>js</a:t>
            </a:r>
            <a:r>
              <a:rPr lang="en-US" dirty="0" smtClean="0"/>
              <a:t> </a:t>
            </a:r>
            <a:r>
              <a:rPr lang="en-US" dirty="0" err="1" smtClean="0"/>
              <a:t>tiếp</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985656"/>
              </p:ext>
            </p:extLst>
          </p:nvPr>
        </p:nvGraphicFramePr>
        <p:xfrm>
          <a:off x="1600200" y="1143000"/>
          <a:ext cx="10474326" cy="370840"/>
        </p:xfrm>
        <a:graphic>
          <a:graphicData uri="http://schemas.openxmlformats.org/drawingml/2006/table">
            <a:tbl>
              <a:tblPr firstRow="1" bandRow="1">
                <a:tableStyleId>{5C22544A-7EE6-4342-B048-85BDC9FD1C3A}</a:tableStyleId>
              </a:tblPr>
              <a:tblGrid>
                <a:gridCol w="3979718"/>
                <a:gridCol w="6494608"/>
              </a:tblGrid>
              <a:tr h="370840">
                <a:tc>
                  <a:txBody>
                    <a:bodyPr/>
                    <a:lstStyle/>
                    <a:p>
                      <a:pPr algn="ctr"/>
                      <a:r>
                        <a:rPr lang="en-US" dirty="0" err="1" smtClean="0">
                          <a:latin typeface="Times New Roman" panose="02020603050405020304" pitchFamily="18" charset="0"/>
                          <a:cs typeface="Times New Roman" panose="02020603050405020304" pitchFamily="18" charset="0"/>
                        </a:rPr>
                        <a:t>Thuộc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tính</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thẻ</a:t>
                      </a:r>
                      <a:r>
                        <a:rPr lang="en-US" baseline="0" dirty="0" smtClean="0">
                          <a:latin typeface="Times New Roman" panose="02020603050405020304" pitchFamily="18" charset="0"/>
                          <a:cs typeface="Times New Roman" panose="02020603050405020304" pitchFamily="18" charset="0"/>
                        </a:rPr>
                        <a:t> HTML) – </a:t>
                      </a:r>
                      <a:r>
                        <a:rPr lang="en-US" baseline="0" dirty="0" err="1" smtClean="0">
                          <a:latin typeface="Times New Roman" panose="02020603050405020304" pitchFamily="18" charset="0"/>
                          <a:cs typeface="Times New Roman" panose="02020603050405020304" pitchFamily="18" charset="0"/>
                        </a:rPr>
                        <a:t>Sự</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pPr algn="ctr"/>
                      <a:r>
                        <a:rPr lang="en-US" dirty="0" err="1" smtClean="0">
                          <a:latin typeface="Times New Roman" panose="02020603050405020304" pitchFamily="18" charset="0"/>
                          <a:cs typeface="Times New Roman" panose="02020603050405020304" pitchFamily="18" charset="0"/>
                        </a:rPr>
                        <a:t>Sự</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xảy</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ra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103" y="1498974"/>
            <a:ext cx="10513306" cy="5036908"/>
          </a:xfrm>
          <a:prstGeom prst="rect">
            <a:avLst/>
          </a:prstGeom>
        </p:spPr>
      </p:pic>
    </p:spTree>
    <p:extLst>
      <p:ext uri="{BB962C8B-B14F-4D97-AF65-F5344CB8AC3E}">
        <p14:creationId xmlns:p14="http://schemas.microsoft.com/office/powerpoint/2010/main" val="2703212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3165"/>
            <a:ext cx="8911687" cy="809835"/>
          </a:xfrm>
        </p:spPr>
        <p:txBody>
          <a:bodyPr>
            <a:normAutofit fontScale="90000"/>
          </a:bodyPr>
          <a:lstStyle/>
          <a:p>
            <a:pPr algn="ctr"/>
            <a:r>
              <a:rPr lang="vi-VN" sz="4400" dirty="0"/>
              <a:t>Các bước thực thi của JS</a:t>
            </a:r>
            <a:r>
              <a:rPr lang="vi-VN" dirty="0"/>
              <a:t/>
            </a:r>
            <a:br>
              <a:rPr lang="vi-VN" dirty="0"/>
            </a:br>
            <a:endParaRPr lang="vi-VN" dirty="0"/>
          </a:p>
        </p:txBody>
      </p:sp>
      <p:sp>
        <p:nvSpPr>
          <p:cNvPr id="3" name="Content Placeholder 2"/>
          <p:cNvSpPr>
            <a:spLocks noGrp="1"/>
          </p:cNvSpPr>
          <p:nvPr>
            <p:ph idx="1"/>
          </p:nvPr>
        </p:nvSpPr>
        <p:spPr>
          <a:xfrm>
            <a:off x="2589212" y="1433945"/>
            <a:ext cx="8915400" cy="4477277"/>
          </a:xfrm>
        </p:spPr>
        <p:txBody>
          <a:bodyPr>
            <a:noAutofit/>
          </a:bodyPr>
          <a:lstStyle/>
          <a:p>
            <a:pPr>
              <a:buFont typeface="+mj-lt"/>
              <a:buAutoNum type="arabicPeriod"/>
            </a:pPr>
            <a:r>
              <a:rPr lang="vi-VN" sz="2800" dirty="0">
                <a:latin typeface="Times New Roman" panose="02020603050405020304" pitchFamily="18" charset="0"/>
                <a:cs typeface="Times New Roman" panose="02020603050405020304" pitchFamily="18" charset="0"/>
              </a:rPr>
              <a:t>Trình duyệt tải trang web </a:t>
            </a:r>
            <a:r>
              <a:rPr lang="vi-VN" sz="2800" dirty="0" smtClean="0">
                <a:latin typeface="Times New Roman" panose="02020603050405020304" pitchFamily="18" charset="0"/>
                <a:cs typeface="Times New Roman" panose="02020603050405020304" pitchFamily="18" charset="0"/>
              </a:rPr>
              <a:t>về</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kiểm tra xem có mã JS trong web hay </a:t>
            </a:r>
            <a:r>
              <a:rPr lang="vi-VN" sz="2800" dirty="0" smtClean="0">
                <a:latin typeface="Times New Roman" panose="02020603050405020304" pitchFamily="18" charset="0"/>
                <a:cs typeface="Times New Roman" panose="02020603050405020304" pitchFamily="18" charset="0"/>
              </a:rPr>
              <a:t>không</a:t>
            </a:r>
          </a:p>
          <a:p>
            <a:pPr>
              <a:buFont typeface="+mj-lt"/>
              <a:buAutoNum type="arabicPeriod"/>
            </a:pPr>
            <a:r>
              <a:rPr lang="vi-VN" sz="2800" dirty="0">
                <a:latin typeface="Times New Roman" panose="02020603050405020304" pitchFamily="18" charset="0"/>
                <a:cs typeface="Times New Roman" panose="02020603050405020304" pitchFamily="18" charset="0"/>
              </a:rPr>
              <a:t>Nếu có, trình duyệt sẽ chuyển mã JS cho bộ thông </a:t>
            </a:r>
            <a:r>
              <a:rPr lang="vi-VN" sz="2800" dirty="0" smtClean="0">
                <a:latin typeface="Times New Roman" panose="02020603050405020304" pitchFamily="18" charset="0"/>
                <a:cs typeface="Times New Roman" panose="02020603050405020304" pitchFamily="18" charset="0"/>
              </a:rPr>
              <a:t>dịch</a:t>
            </a:r>
          </a:p>
          <a:p>
            <a:pPr>
              <a:buFont typeface="+mj-lt"/>
              <a:buAutoNum type="arabicPeriod"/>
            </a:pPr>
            <a:r>
              <a:rPr lang="vi-VN" sz="2800" dirty="0">
                <a:latin typeface="Times New Roman" panose="02020603050405020304" pitchFamily="18" charset="0"/>
                <a:cs typeface="Times New Roman" panose="02020603050405020304" pitchFamily="18" charset="0"/>
              </a:rPr>
              <a:t>Bộ thông dịch xử lý và thực thi các mã lệnh </a:t>
            </a:r>
            <a:r>
              <a:rPr lang="vi-VN" sz="2800" dirty="0" smtClean="0">
                <a:latin typeface="Times New Roman" panose="02020603050405020304" pitchFamily="18" charset="0"/>
                <a:cs typeface="Times New Roman" panose="02020603050405020304" pitchFamily="18" charset="0"/>
              </a:rPr>
              <a:t>JS</a:t>
            </a:r>
          </a:p>
          <a:p>
            <a:pPr>
              <a:buFont typeface="+mj-lt"/>
              <a:buAutoNum type="arabicPeriod"/>
            </a:pPr>
            <a:r>
              <a:rPr lang="vi-VN" sz="2800" dirty="0">
                <a:latin typeface="Times New Roman" panose="02020603050405020304" pitchFamily="18" charset="0"/>
                <a:cs typeface="Times New Roman" panose="02020603050405020304" pitchFamily="18" charset="0"/>
              </a:rPr>
              <a:t>Các mã lệnh có thể tác động đến các thành phần </a:t>
            </a:r>
            <a:r>
              <a:rPr lang="vi-VN" sz="2800" dirty="0" smtClean="0">
                <a:latin typeface="Times New Roman" panose="02020603050405020304" pitchFamily="18" charset="0"/>
                <a:cs typeface="Times New Roman" panose="02020603050405020304" pitchFamily="18" charset="0"/>
              </a:rPr>
              <a:t>của trang web</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hiển thị toàn bộ nội dung web.</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32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5"/>
            <a:ext cx="8911687" cy="581891"/>
          </a:xfrm>
        </p:spPr>
        <p:txBody>
          <a:bodyPr>
            <a:normAutofit fontScale="90000"/>
          </a:bodyPr>
          <a:lstStyle/>
          <a:p>
            <a:pPr algn="ctr"/>
            <a:r>
              <a:rPr lang="vi-VN" sz="4400" dirty="0"/>
              <a:t>Cú pháp của JavaScript</a:t>
            </a:r>
            <a:r>
              <a:rPr lang="vi-VN" dirty="0"/>
              <a:t/>
            </a:r>
            <a:br>
              <a:rPr lang="vi-VN" dirty="0"/>
            </a:br>
            <a:endParaRPr lang="vi-VN" dirty="0"/>
          </a:p>
        </p:txBody>
      </p:sp>
      <p:sp>
        <p:nvSpPr>
          <p:cNvPr id="3" name="Content Placeholder 2"/>
          <p:cNvSpPr>
            <a:spLocks noGrp="1"/>
          </p:cNvSpPr>
          <p:nvPr>
            <p:ph idx="1"/>
          </p:nvPr>
        </p:nvSpPr>
        <p:spPr>
          <a:xfrm>
            <a:off x="1589809" y="987136"/>
            <a:ext cx="10602191" cy="4924086"/>
          </a:xfrm>
        </p:spPr>
        <p:txBody>
          <a:bodyPr>
            <a:normAutofit/>
          </a:bodyPr>
          <a:lstStyle/>
          <a:p>
            <a:r>
              <a:rPr lang="vi-VN" sz="2400" dirty="0">
                <a:latin typeface="Times New Roman" panose="02020603050405020304" pitchFamily="18" charset="0"/>
                <a:cs typeface="Times New Roman" panose="02020603050405020304" pitchFamily="18" charset="0"/>
              </a:rPr>
              <a:t>JavaScript có thể được thực hiện bởi sử dụng các lệnh JavaScript mà được đặt trong thẻ HTML </a:t>
            </a:r>
            <a:r>
              <a:rPr lang="vi-VN" sz="2400" b="1" dirty="0">
                <a:latin typeface="Times New Roman" panose="02020603050405020304" pitchFamily="18" charset="0"/>
                <a:cs typeface="Times New Roman" panose="02020603050405020304" pitchFamily="18" charset="0"/>
              </a:rPr>
              <a:t>&lt;script&gt;... &lt;/script&gt;</a:t>
            </a:r>
            <a:r>
              <a:rPr lang="vi-VN" sz="2400" dirty="0">
                <a:latin typeface="Times New Roman" panose="02020603050405020304" pitchFamily="18" charset="0"/>
                <a:cs typeface="Times New Roman" panose="02020603050405020304" pitchFamily="18" charset="0"/>
              </a:rPr>
              <a:t> trong một trang web</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Bạn có thể đặt các thẻ </a:t>
            </a:r>
            <a:r>
              <a:rPr lang="vi-VN" sz="2400" b="1" dirty="0">
                <a:latin typeface="Times New Roman" panose="02020603050405020304" pitchFamily="18" charset="0"/>
                <a:cs typeface="Times New Roman" panose="02020603050405020304" pitchFamily="18" charset="0"/>
              </a:rPr>
              <a:t>&lt;script&gt;</a:t>
            </a:r>
            <a:r>
              <a:rPr lang="vi-VN" sz="2400" dirty="0">
                <a:latin typeface="Times New Roman" panose="02020603050405020304" pitchFamily="18" charset="0"/>
                <a:cs typeface="Times New Roman" panose="02020603050405020304" pitchFamily="18" charset="0"/>
              </a:rPr>
              <a:t>, chứa JavaScript của bạn, bất cứ đâu trong trang của bạn, nhưng được đề nghị là bạn nên giữ nó trong các thẻ </a:t>
            </a:r>
            <a:r>
              <a:rPr lang="vi-VN" sz="2400" b="1" dirty="0">
                <a:latin typeface="Times New Roman" panose="02020603050405020304" pitchFamily="18" charset="0"/>
                <a:cs typeface="Times New Roman" panose="02020603050405020304" pitchFamily="18" charset="0"/>
              </a:rPr>
              <a:t>&lt;head</a:t>
            </a:r>
            <a:r>
              <a:rPr lang="vi-VN" sz="2400" b="1" dirty="0" smtClean="0">
                <a:latin typeface="Times New Roman" panose="02020603050405020304" pitchFamily="18" charset="0"/>
                <a:cs typeface="Times New Roman" panose="02020603050405020304" pitchFamily="18" charset="0"/>
              </a:rPr>
              <a:t>&gt;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JavaScript </a:t>
            </a:r>
            <a:r>
              <a:rPr lang="vi-VN" sz="2400" dirty="0">
                <a:latin typeface="Times New Roman" panose="02020603050405020304" pitchFamily="18" charset="0"/>
                <a:cs typeface="Times New Roman" panose="02020603050405020304" pitchFamily="18" charset="0"/>
              </a:rPr>
              <a:t>là ngôn ngữ phân biệt kiểu chữ (case-sensitive). Nghĩa là các từ khóa ngôn ngữ, biến, tên hàm, và bất kỳ định danh nào khác phải luôn luôn được soạn đúng.</a:t>
            </a:r>
          </a:p>
          <a:p>
            <a:r>
              <a:rPr lang="vi-VN" sz="2400" dirty="0">
                <a:latin typeface="Times New Roman" panose="02020603050405020304" pitchFamily="18" charset="0"/>
                <a:cs typeface="Times New Roman" panose="02020603050405020304" pitchFamily="18" charset="0"/>
              </a:rPr>
              <a:t>Do đó, hai định danh </a:t>
            </a:r>
            <a:r>
              <a:rPr lang="vi-VN" sz="2400" b="1" dirty="0">
                <a:latin typeface="Times New Roman" panose="02020603050405020304" pitchFamily="18" charset="0"/>
                <a:cs typeface="Times New Roman" panose="02020603050405020304" pitchFamily="18" charset="0"/>
              </a:rPr>
              <a:t>TIME</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Time</a:t>
            </a:r>
            <a:r>
              <a:rPr lang="vi-VN" sz="2400" dirty="0">
                <a:latin typeface="Times New Roman" panose="02020603050405020304" pitchFamily="18" charset="0"/>
                <a:cs typeface="Times New Roman" panose="02020603050405020304" pitchFamily="18" charset="0"/>
              </a:rPr>
              <a:t> sẽ có ý nghĩa khác nhau trong JavaScript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Comment trong javascript :  /* */</a:t>
            </a:r>
          </a:p>
          <a:p>
            <a:r>
              <a:rPr lang="vi-VN" sz="2400" dirty="0" smtClean="0">
                <a:latin typeface="Times New Roman" panose="02020603050405020304" pitchFamily="18" charset="0"/>
                <a:cs typeface="Times New Roman" panose="02020603050405020304" pitchFamily="18" charset="0"/>
              </a:rPr>
              <a:t>Trình duyệt phải hỗ trợ javascript .</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544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91601"/>
            <a:ext cx="8911687" cy="747490"/>
          </a:xfrm>
        </p:spPr>
        <p:txBody>
          <a:bodyPr/>
          <a:lstStyle/>
          <a:p>
            <a:pPr algn="ctr"/>
            <a:r>
              <a:rPr lang="vi-VN" dirty="0" smtClean="0"/>
              <a:t>Biến và kiểu dữ liệu trong js</a:t>
            </a:r>
            <a:endParaRPr lang="vi-VN" dirty="0"/>
          </a:p>
        </p:txBody>
      </p:sp>
      <p:sp>
        <p:nvSpPr>
          <p:cNvPr id="3" name="Content Placeholder 2"/>
          <p:cNvSpPr>
            <a:spLocks noGrp="1"/>
          </p:cNvSpPr>
          <p:nvPr>
            <p:ph idx="1"/>
          </p:nvPr>
        </p:nvSpPr>
        <p:spPr>
          <a:xfrm>
            <a:off x="1672936" y="1236518"/>
            <a:ext cx="9831676" cy="4674704"/>
          </a:xfrm>
        </p:spPr>
        <p:txBody>
          <a:bodyPr>
            <a:normAutofit/>
          </a:bodyPr>
          <a:lstStyle/>
          <a:p>
            <a:r>
              <a:rPr lang="vi-VN" sz="2000"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sz="2000" b="1" dirty="0" smtClean="0">
                <a:latin typeface="Times New Roman" panose="02020603050405020304" pitchFamily="18" charset="0"/>
                <a:cs typeface="Times New Roman" panose="02020603050405020304" pitchFamily="18" charset="0"/>
              </a:rPr>
              <a:t>var.</a:t>
            </a:r>
          </a:p>
          <a:p>
            <a:r>
              <a:rPr lang="vi-VN" sz="2000" b="1" dirty="0">
                <a:latin typeface="Times New Roman" panose="02020603050405020304" pitchFamily="18" charset="0"/>
                <a:cs typeface="Times New Roman" panose="02020603050405020304" pitchFamily="18" charset="0"/>
              </a:rPr>
              <a:t>Ghi chú</a:t>
            </a:r>
            <a:r>
              <a:rPr lang="vi-VN" sz="2000" dirty="0">
                <a:latin typeface="Times New Roman" panose="02020603050405020304" pitchFamily="18" charset="0"/>
                <a:cs typeface="Times New Roman" panose="02020603050405020304" pitchFamily="18" charset="0"/>
              </a:rPr>
              <a:t> − Chỉ sử dụng từ khóa </a:t>
            </a:r>
            <a:r>
              <a:rPr lang="vi-VN" sz="2000" b="1" dirty="0">
                <a:latin typeface="Times New Roman" panose="02020603050405020304" pitchFamily="18" charset="0"/>
                <a:cs typeface="Times New Roman" panose="02020603050405020304" pitchFamily="18" charset="0"/>
              </a:rPr>
              <a:t>var</a:t>
            </a:r>
            <a:r>
              <a:rPr lang="vi-VN" sz="2000" dirty="0">
                <a:latin typeface="Times New Roman" panose="02020603050405020304" pitchFamily="18" charset="0"/>
                <a:cs typeface="Times New Roman" panose="02020603050405020304" pitchFamily="18" charset="0"/>
              </a:rPr>
              <a:t> cho khai báo hoặc khởi tạo biến, một lần cho bất kỳ tên biến nào trong tài liệu. Bạn không nên khai báo lại cùng một biến hai lần</a:t>
            </a:r>
            <a:r>
              <a:rPr lang="vi-VN"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Trong khi đặt tên biến trong JavaScript, bạn nên nhớ các quy tắc sau</a:t>
            </a:r>
            <a:r>
              <a:rPr lang="vi-VN"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Bạn không nên sử dụng bất kỳ từ khóa dành riêng nào cho một tên biến. Những từ khóa này được đề cập trong phần tới. Ví dụ, các tên biến </a:t>
            </a:r>
            <a:r>
              <a:rPr lang="vi-VN" sz="2000" b="1" dirty="0">
                <a:latin typeface="Times New Roman" panose="02020603050405020304" pitchFamily="18" charset="0"/>
                <a:cs typeface="Times New Roman" panose="02020603050405020304" pitchFamily="18" charset="0"/>
              </a:rPr>
              <a:t>break</a:t>
            </a:r>
            <a:r>
              <a:rPr lang="vi-VN" sz="2000" dirty="0">
                <a:latin typeface="Times New Roman" panose="02020603050405020304" pitchFamily="18" charset="0"/>
                <a:cs typeface="Times New Roman" panose="02020603050405020304" pitchFamily="18" charset="0"/>
              </a:rPr>
              <a:t> hoặc </a:t>
            </a:r>
            <a:r>
              <a:rPr lang="vi-VN" sz="2000" b="1" dirty="0">
                <a:latin typeface="Times New Roman" panose="02020603050405020304" pitchFamily="18" charset="0"/>
                <a:cs typeface="Times New Roman" panose="02020603050405020304" pitchFamily="18" charset="0"/>
              </a:rPr>
              <a:t>boolean</a:t>
            </a:r>
            <a:r>
              <a:rPr lang="vi-VN" sz="2000" dirty="0">
                <a:latin typeface="Times New Roman" panose="02020603050405020304" pitchFamily="18" charset="0"/>
                <a:cs typeface="Times New Roman" panose="02020603050405020304" pitchFamily="18" charset="0"/>
              </a:rPr>
              <a:t> là không hợp lệ.</a:t>
            </a:r>
          </a:p>
          <a:p>
            <a:r>
              <a:rPr lang="vi-VN" sz="2000"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tên biến không hợp lệ </a:t>
            </a:r>
            <a:r>
              <a:rPr lang="vi-VN" sz="2000" dirty="0"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_</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hợp lệ.</a:t>
            </a:r>
          </a:p>
          <a:p>
            <a:r>
              <a:rPr lang="vi-VN" sz="2000" dirty="0">
                <a:latin typeface="Times New Roman" panose="02020603050405020304" pitchFamily="18" charset="0"/>
                <a:cs typeface="Times New Roman" panose="02020603050405020304" pitchFamily="18" charset="0"/>
              </a:rPr>
              <a:t>Tên biến JavaScript là phân biệt kiểu chữ. Ví dụ,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và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là hai biến khác nhau.</a:t>
            </a: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06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561110"/>
          </a:xfrm>
        </p:spPr>
        <p:txBody>
          <a:bodyPr>
            <a:normAutofit fontScale="90000"/>
          </a:bodyPr>
          <a:lstStyle/>
          <a:p>
            <a:pPr algn="ctr"/>
            <a:r>
              <a:rPr lang="vi-VN" dirty="0" smtClean="0"/>
              <a:t>Biến và kiểu dữ liệu (tiếp)</a:t>
            </a:r>
            <a:endParaRPr lang="vi-VN" dirty="0"/>
          </a:p>
        </p:txBody>
      </p:sp>
      <p:sp>
        <p:nvSpPr>
          <p:cNvPr id="3" name="Content Placeholder 2"/>
          <p:cNvSpPr>
            <a:spLocks noGrp="1"/>
          </p:cNvSpPr>
          <p:nvPr>
            <p:ph idx="1"/>
          </p:nvPr>
        </p:nvSpPr>
        <p:spPr>
          <a:xfrm>
            <a:off x="1579418" y="1111827"/>
            <a:ext cx="10612582" cy="4799395"/>
          </a:xfrm>
        </p:spPr>
        <p:txBody>
          <a:bodyPr>
            <a:noAutofit/>
          </a:bodyPr>
          <a:lstStyle/>
          <a:p>
            <a:r>
              <a:rPr lang="vi-VN" sz="2400" b="1" dirty="0">
                <a:latin typeface="Times New Roman" panose="02020603050405020304" pitchFamily="18" charset="0"/>
                <a:cs typeface="Times New Roman" panose="02020603050405020304" pitchFamily="18" charset="0"/>
              </a:rPr>
              <a:t>JS không quy định kiểu biến khi khai báo biến, kiểu </a:t>
            </a:r>
            <a:r>
              <a:rPr lang="vi-VN" sz="2400" b="1" dirty="0" smtClean="0">
                <a:latin typeface="Times New Roman" panose="02020603050405020304" pitchFamily="18" charset="0"/>
                <a:cs typeface="Times New Roman" panose="02020603050405020304" pitchFamily="18" charset="0"/>
              </a:rPr>
              <a:t>của biến </a:t>
            </a:r>
            <a:r>
              <a:rPr lang="vi-VN" sz="2400" b="1" dirty="0">
                <a:latin typeface="Times New Roman" panose="02020603050405020304" pitchFamily="18" charset="0"/>
                <a:cs typeface="Times New Roman" panose="02020603050405020304" pitchFamily="18" charset="0"/>
              </a:rPr>
              <a:t>sẽ được tự động xác định khi gán dữ liệu cho </a:t>
            </a:r>
            <a:r>
              <a:rPr lang="vi-VN" sz="2400" b="1" dirty="0" smtClean="0">
                <a:latin typeface="Times New Roman" panose="02020603050405020304" pitchFamily="18" charset="0"/>
                <a:cs typeface="Times New Roman" panose="02020603050405020304" pitchFamily="18" charset="0"/>
              </a:rPr>
              <a:t>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số (number): số nguyên, số </a:t>
            </a:r>
            <a:r>
              <a:rPr lang="vi-VN" sz="2400" dirty="0"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 NAN (not a number)</a:t>
            </a:r>
          </a:p>
          <a:p>
            <a:pPr marL="400050" lvl="1" indent="0">
              <a:buNone/>
            </a:pP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luận lý (boolean): true/false</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chuỗi (string</a:t>
            </a:r>
            <a:r>
              <a:rPr lang="vi-VN"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đối tượng (object)</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hay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vi-VN" sz="2400" dirty="0" smtClean="0">
                <a:latin typeface="Times New Roman" panose="02020603050405020304" pitchFamily="18" charset="0"/>
                <a:cs typeface="Times New Roman" panose="02020603050405020304" pitchFamily="18" charset="0"/>
              </a:rPr>
              <a:t/>
            </a:r>
            <a:br>
              <a:rPr lang="vi-VN" sz="2400" dirty="0" smtClean="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hàm (function</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91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0349"/>
            <a:ext cx="8911687" cy="504046"/>
          </a:xfrm>
        </p:spPr>
        <p:txBody>
          <a:bodyPr>
            <a:noAutofit/>
          </a:bodyPr>
          <a:lstStyle/>
          <a:p>
            <a:pPr algn="ctr"/>
            <a:r>
              <a:rPr lang="en-US" b="1" dirty="0" err="1" smtClean="0">
                <a:latin typeface="Times New Roman" panose="02020603050405020304" pitchFamily="18" charset="0"/>
                <a:cs typeface="Times New Roman" panose="02020603050405020304" pitchFamily="18" charset="0"/>
              </a:rPr>
              <a:t>Đối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tượng</a:t>
            </a:r>
            <a:r>
              <a:rPr lang="en-US" b="1" dirty="0" smtClean="0">
                <a:latin typeface="Times New Roman" panose="02020603050405020304" pitchFamily="18" charset="0"/>
                <a:cs typeface="Times New Roman" panose="02020603050405020304" pitchFamily="18" charset="0"/>
              </a:rPr>
              <a:t> number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163" y="1199408"/>
            <a:ext cx="10675917" cy="4711814"/>
          </a:xfrm>
        </p:spPr>
        <p:txBody>
          <a:bodyPr>
            <a:noAutofit/>
          </a:bodyPr>
          <a:lstStyle/>
          <a:p>
            <a:r>
              <a:rPr lang="en-US" sz="2800" b="1" dirty="0" smtClean="0">
                <a:latin typeface="Times New Roman" panose="02020603050405020304" pitchFamily="18" charset="0"/>
                <a:cs typeface="Times New Roman" panose="02020603050405020304" pitchFamily="18" charset="0"/>
              </a:rPr>
              <a:t>A/ </a:t>
            </a:r>
            <a:r>
              <a:rPr lang="vi-VN" sz="2800" b="1" dirty="0">
                <a:latin typeface="Times New Roman" panose="02020603050405020304" pitchFamily="18" charset="0"/>
                <a:cs typeface="Times New Roman" panose="02020603050405020304" pitchFamily="18" charset="0"/>
              </a:rPr>
              <a:t>Xác định kiểu của </a:t>
            </a:r>
            <a:r>
              <a:rPr lang="vi-VN" sz="2800" b="1" dirty="0" smtClean="0">
                <a:latin typeface="Times New Roman" panose="02020603050405020304" pitchFamily="18" charset="0"/>
                <a:cs typeface="Times New Roman" panose="02020603050405020304" pitchFamily="18" charset="0"/>
              </a:rPr>
              <a:t>biến</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typeof</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bien</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 number, string, </a:t>
            </a:r>
            <a:r>
              <a:rPr lang="en-US" sz="2800" dirty="0" err="1" smtClean="0">
                <a:latin typeface="Times New Roman" panose="02020603050405020304" pitchFamily="18" charset="0"/>
                <a:cs typeface="Times New Roman" panose="02020603050405020304" pitchFamily="18" charset="0"/>
              </a:rPr>
              <a:t>boolean</a:t>
            </a:r>
            <a:r>
              <a:rPr lang="en-US" sz="2800" dirty="0" smtClean="0">
                <a:latin typeface="Times New Roman" panose="02020603050405020304" pitchFamily="18" charset="0"/>
                <a:cs typeface="Times New Roman" panose="02020603050405020304" pitchFamily="18" charset="0"/>
              </a:rPr>
              <a:t>, object, function, undefined</a:t>
            </a:r>
          </a:p>
          <a:p>
            <a:r>
              <a:rPr lang="en-US" sz="2800" b="1" dirty="0" smtClean="0">
                <a:latin typeface="Times New Roman" panose="02020603050405020304" pitchFamily="18" charset="0"/>
                <a:cs typeface="Times New Roman" panose="02020603050405020304" pitchFamily="18" charset="0"/>
              </a:rPr>
              <a:t>B/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thức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r>
              <a:rPr lang="en-US" sz="2800" b="1" dirty="0" smtClean="0">
                <a:latin typeface="Times New Roman" panose="02020603050405020304" pitchFamily="18" charset="0"/>
                <a:cs typeface="Times New Roman" panose="02020603050405020304" pitchFamily="18" charset="0"/>
              </a:rPr>
              <a:t> Number :</a:t>
            </a:r>
          </a:p>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Number(), </a:t>
            </a:r>
            <a:r>
              <a:rPr lang="en-US" sz="2800" dirty="0" err="1">
                <a:latin typeface="Times New Roman" panose="02020603050405020304" pitchFamily="18" charset="0"/>
                <a:cs typeface="Times New Roman" panose="02020603050405020304" pitchFamily="18" charset="0"/>
              </a:rPr>
              <a:t>Number.parseFloat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Number.parseInt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Number.isInteger</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Number.isNaN</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vi-VN" sz="2800" dirty="0" smtClean="0">
                <a:latin typeface="Times New Roman" panose="02020603050405020304" pitchFamily="18" charset="0"/>
                <a:cs typeface="Times New Roman" panose="02020603050405020304" pitchFamily="18" charset="0"/>
              </a:rPr>
              <a:t/>
            </a:r>
            <a:br>
              <a:rPr lang="vi-VN" sz="2800" dirty="0" smtClean="0">
                <a:latin typeface="Times New Roman" panose="02020603050405020304" pitchFamily="18" charset="0"/>
                <a:cs typeface="Times New Roman" panose="02020603050405020304" pitchFamily="18" charset="0"/>
              </a:rPr>
            </a:br>
            <a:r>
              <a:rPr lang="vi-VN" sz="2800" dirty="0" smtClean="0">
                <a:latin typeface="Times New Roman" panose="02020603050405020304" pitchFamily="18" charset="0"/>
                <a:cs typeface="Times New Roman" panose="02020603050405020304" pitchFamily="18" charset="0"/>
              </a:rPr>
              <a:t/>
            </a:r>
            <a:br>
              <a:rPr lang="vi-VN"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315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1500</TotalTime>
  <Words>2026</Words>
  <Application>Microsoft Office PowerPoint</Application>
  <PresentationFormat>Widescreen</PresentationFormat>
  <Paragraphs>207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Century Gothic</vt:lpstr>
      <vt:lpstr>Tahoma</vt:lpstr>
      <vt:lpstr>Times New Roman</vt:lpstr>
      <vt:lpstr>Wingdings</vt:lpstr>
      <vt:lpstr>Wingdings 3</vt:lpstr>
      <vt:lpstr>Wisp</vt:lpstr>
      <vt:lpstr>Javascript</vt:lpstr>
      <vt:lpstr>Các khái niệm cơ bản !!!</vt:lpstr>
      <vt:lpstr>Javascript là gì ?</vt:lpstr>
      <vt:lpstr>JS có thể làm được gì? </vt:lpstr>
      <vt:lpstr>Các bước thực thi của JS </vt:lpstr>
      <vt:lpstr>Cú pháp của JavaScript </vt:lpstr>
      <vt:lpstr>Biến và kiểu dữ liệu trong js</vt:lpstr>
      <vt:lpstr>Biến và kiểu dữ liệu (tiếp)</vt:lpstr>
      <vt:lpstr>Đối tượng number trong js</vt:lpstr>
      <vt:lpstr>Toán tử trong js</vt:lpstr>
      <vt:lpstr>Toán tử trong js (Tiếp)</vt:lpstr>
      <vt:lpstr>Toán tử trong js(tiếp)</vt:lpstr>
      <vt:lpstr>Các lệnh và biểu thức cơ bản trong js</vt:lpstr>
      <vt:lpstr>Hàm trong js</vt:lpstr>
      <vt:lpstr>Hàm trong js(tiếp)</vt:lpstr>
      <vt:lpstr>Phạm vi hoạt động của biến trong js</vt:lpstr>
      <vt:lpstr>Đối tượng Array – Mảng  trong js</vt:lpstr>
      <vt:lpstr>Mảng trong js (tiếp)</vt:lpstr>
      <vt:lpstr>Các phương thức trong mảng js</vt:lpstr>
      <vt:lpstr>Các phương thức trong mảng js</vt:lpstr>
      <vt:lpstr>Đối tượng chuỗi trong js</vt:lpstr>
      <vt:lpstr>Đối tượng chuỗi trong JS (tiếp)</vt:lpstr>
      <vt:lpstr>Tiếp</vt:lpstr>
      <vt:lpstr>Tiếp</vt:lpstr>
      <vt:lpstr>Chuỗi và số</vt:lpstr>
      <vt:lpstr>Biểu thức chính quy (Regular expression)</vt:lpstr>
      <vt:lpstr>Biểu thức chính quy</vt:lpstr>
      <vt:lpstr>Biểu thức chính quy (tiếp)</vt:lpstr>
      <vt:lpstr>Tiếp</vt:lpstr>
      <vt:lpstr>Tiếp</vt:lpstr>
      <vt:lpstr>Tiếp</vt:lpstr>
      <vt:lpstr>Đối tượng date trong js</vt:lpstr>
      <vt:lpstr>Đối tượng date trong js (tiếp)</vt:lpstr>
      <vt:lpstr>Đối tượng date trong js (tiếp)</vt:lpstr>
      <vt:lpstr>Đối tượng Math trong js</vt:lpstr>
      <vt:lpstr>Đối tượng Math trong js (tiếp)</vt:lpstr>
      <vt:lpstr>Sự kiện trong javascript</vt:lpstr>
      <vt:lpstr>Xử lý sự kiện trong javascript</vt:lpstr>
      <vt:lpstr>Các sự kiện trong javascript</vt:lpstr>
      <vt:lpstr>Các sự kiện trong js tiếp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Thanh Trieu Nguyen</dc:creator>
  <cp:lastModifiedBy>Thanh Trieu Nguyen</cp:lastModifiedBy>
  <cp:revision>253</cp:revision>
  <dcterms:created xsi:type="dcterms:W3CDTF">2016-09-11T15:40:44Z</dcterms:created>
  <dcterms:modified xsi:type="dcterms:W3CDTF">2016-09-24T08:45:32Z</dcterms:modified>
</cp:coreProperties>
</file>