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4" r:id="rId5"/>
    <p:sldId id="258" r:id="rId6"/>
    <p:sldId id="260" r:id="rId7"/>
    <p:sldId id="261" r:id="rId8"/>
    <p:sldId id="259" r:id="rId9"/>
    <p:sldId id="263"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1" d="100"/>
          <a:sy n="81" d="100"/>
        </p:scale>
        <p:origin x="-3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2/7/2017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2/7/2017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freetuts.net/tinh-ke-thua-trong-php-30.html" TargetMode="External"/><Relationship Id="rId2" Type="http://schemas.openxmlformats.org/officeDocument/2006/relationships/hyperlink" Target="http://freetuts.net/lop-thuoc-tinh-phuong-thuc-cua-doi-tuong-28.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freetuts.net/lop-thuoc-tinh-phuong-thuc-cua-doi-tuong-28.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php</a:t>
            </a:r>
            <a:endParaRPr lang="vi-V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Object oriented programming</a:t>
            </a:r>
            <a:endParaRPr lang="vi-VN" dirty="0"/>
          </a:p>
        </p:txBody>
      </p:sp>
    </p:spTree>
    <p:extLst>
      <p:ext uri="{BB962C8B-B14F-4D97-AF65-F5344CB8AC3E}">
        <p14:creationId xmlns:p14="http://schemas.microsoft.com/office/powerpoint/2010/main" val="1230140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533400"/>
          </a:xfrm>
        </p:spPr>
        <p:txBody>
          <a:bodyPr>
            <a:noAutofit/>
          </a:bodyPr>
          <a:lstStyle/>
          <a:p>
            <a:pPr algn="ct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err="1">
                <a:latin typeface="Times New Roman" panose="02020603050405020304" pitchFamily="18" charset="0"/>
                <a:cs typeface="Times New Roman" panose="02020603050405020304" pitchFamily="18" charset="0"/>
              </a:rPr>
              <a:t>Phương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Thức</a:t>
            </a:r>
            <a:r>
              <a:rPr lang="en-US" sz="3600" b="1" dirty="0">
                <a:latin typeface="Times New Roman" panose="02020603050405020304" pitchFamily="18" charset="0"/>
                <a:cs typeface="Times New Roman" panose="02020603050405020304" pitchFamily="18" charset="0"/>
              </a:rPr>
              <a:t> Magic </a:t>
            </a:r>
            <a:r>
              <a:rPr lang="en-US" sz="3600" b="1" dirty="0" err="1">
                <a:latin typeface="Times New Roman" panose="02020603050405020304" pitchFamily="18" charset="0"/>
                <a:cs typeface="Times New Roman" panose="02020603050405020304" pitchFamily="18" charset="0"/>
              </a:rPr>
              <a:t>Trong</a:t>
            </a:r>
            <a:r>
              <a:rPr lang="en-US" sz="3600" b="1" dirty="0">
                <a:latin typeface="Times New Roman" panose="02020603050405020304" pitchFamily="18" charset="0"/>
                <a:cs typeface="Times New Roman" panose="02020603050405020304" pitchFamily="18" charset="0"/>
              </a:rPr>
              <a:t> OOP</a:t>
            </a:r>
            <a:endParaRPr lang="vi-V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77500" lnSpcReduction="20000"/>
          </a:bodyPr>
          <a:lstStyle/>
          <a:p>
            <a:endParaRPr lang="vi-VN" sz="1600" b="1" dirty="0" smtClean="0">
              <a:latin typeface="Times New Roman" panose="02020603050405020304" pitchFamily="18" charset="0"/>
              <a:cs typeface="Times New Roman" panose="02020603050405020304" pitchFamily="18" charset="0"/>
            </a:endParaRPr>
          </a:p>
          <a:p>
            <a:endParaRPr lang="vi-VN" sz="1600" b="1" dirty="0">
              <a:latin typeface="Times New Roman" panose="02020603050405020304" pitchFamily="18" charset="0"/>
              <a:cs typeface="Times New Roman" panose="02020603050405020304" pitchFamily="18" charset="0"/>
            </a:endParaRPr>
          </a:p>
          <a:p>
            <a:endParaRPr lang="vi-VN" sz="1600" b="1" dirty="0" smtClean="0">
              <a:latin typeface="Times New Roman" panose="02020603050405020304" pitchFamily="18" charset="0"/>
              <a:cs typeface="Times New Roman" panose="02020603050405020304" pitchFamily="18" charset="0"/>
            </a:endParaRPr>
          </a:p>
          <a:p>
            <a:endParaRPr lang="vi-VN" sz="1600" b="1" dirty="0">
              <a:latin typeface="Times New Roman" panose="02020603050405020304" pitchFamily="18" charset="0"/>
              <a:cs typeface="Times New Roman" panose="02020603050405020304" pitchFamily="18" charset="0"/>
            </a:endParaRPr>
          </a:p>
          <a:p>
            <a:r>
              <a:rPr lang="vi-VN" sz="1600" b="1" dirty="0" smtClean="0">
                <a:latin typeface="Times New Roman" panose="02020603050405020304" pitchFamily="18" charset="0"/>
                <a:cs typeface="Times New Roman" panose="02020603050405020304" pitchFamily="18" charset="0"/>
              </a:rPr>
              <a:t>Sử </a:t>
            </a:r>
            <a:r>
              <a:rPr lang="vi-VN" sz="1600" b="1" dirty="0">
                <a:latin typeface="Times New Roman" panose="02020603050405020304" pitchFamily="18" charset="0"/>
                <a:cs typeface="Times New Roman" panose="02020603050405020304" pitchFamily="18" charset="0"/>
              </a:rPr>
              <a:t>dụng Constructors (hàm </a:t>
            </a:r>
            <a:r>
              <a:rPr lang="vi-VN" sz="1600" b="1" dirty="0" smtClean="0">
                <a:latin typeface="Times New Roman" panose="02020603050405020304" pitchFamily="18" charset="0"/>
                <a:cs typeface="Times New Roman" panose="02020603050405020304" pitchFamily="18" charset="0"/>
              </a:rPr>
              <a:t>khởi tạo) : </a:t>
            </a:r>
            <a:r>
              <a:rPr lang="vi-VN" sz="1600" dirty="0" smtClean="0">
                <a:latin typeface="Times New Roman" panose="02020603050405020304" pitchFamily="18" charset="0"/>
                <a:cs typeface="Times New Roman" panose="02020603050405020304" pitchFamily="18" charset="0"/>
              </a:rPr>
              <a:t>Khi </a:t>
            </a:r>
            <a:r>
              <a:rPr lang="vi-VN" sz="1600" dirty="0">
                <a:latin typeface="Times New Roman" panose="02020603050405020304" pitchFamily="18" charset="0"/>
                <a:cs typeface="Times New Roman" panose="02020603050405020304" pitchFamily="18" charset="0"/>
              </a:rPr>
              <a:t>một object được khởi tạo, nó thường kèm theo nhu cầu thiết lập một vài thứ ngoài lề. Để xử lý điều này, PHP cung cấp phương thức magic__construct(), phương thức này sẽ tự động được gọi ngay khi một object mới được khởi tạo</a:t>
            </a:r>
            <a:r>
              <a:rPr lang="vi-VN" sz="1600" dirty="0" smtClean="0">
                <a:latin typeface="Times New Roman" panose="02020603050405020304" pitchFamily="18" charset="0"/>
                <a:cs typeface="Times New Roman" panose="02020603050405020304" pitchFamily="18" charset="0"/>
              </a:rPr>
              <a:t>.</a:t>
            </a:r>
          </a:p>
          <a:p>
            <a:r>
              <a:rPr lang="vi-VN" sz="1600" b="1" dirty="0">
                <a:latin typeface="Times New Roman" panose="02020603050405020304" pitchFamily="18" charset="0"/>
                <a:cs typeface="Times New Roman" panose="02020603050405020304" pitchFamily="18" charset="0"/>
              </a:rPr>
              <a:t>Sử dụng Destructors </a:t>
            </a:r>
            <a:r>
              <a:rPr lang="vi-VN" sz="1600" b="1" dirty="0" smtClean="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hàm </a:t>
            </a:r>
            <a:r>
              <a:rPr lang="vi-VN" sz="1600" b="1" dirty="0" smtClean="0">
                <a:latin typeface="Times New Roman" panose="02020603050405020304" pitchFamily="18" charset="0"/>
                <a:cs typeface="Times New Roman" panose="02020603050405020304" pitchFamily="18" charset="0"/>
              </a:rPr>
              <a:t>hủy) : </a:t>
            </a:r>
            <a:r>
              <a:rPr lang="vi-VN" sz="1600" dirty="0">
                <a:latin typeface="Times New Roman" panose="02020603050405020304" pitchFamily="18" charset="0"/>
                <a:cs typeface="Times New Roman" panose="02020603050405020304" pitchFamily="18" charset="0"/>
              </a:rPr>
              <a:t>Để gọi một hàm khi object bị hủy, chúng ta có sẵn phương thức magic__destruct(). Thông thường nó được sử dụng vào mục đích dọn dẹp một cái gì đó (ví dụ: đóng một kết nối cơ sở dữ liệu</a:t>
            </a:r>
            <a:r>
              <a:rPr lang="vi-VN" sz="1600" dirty="0" smtClean="0">
                <a:latin typeface="Times New Roman" panose="02020603050405020304" pitchFamily="18" charset="0"/>
                <a:cs typeface="Times New Roman" panose="02020603050405020304" pitchFamily="18" charset="0"/>
              </a:rPr>
              <a:t>).</a:t>
            </a:r>
          </a:p>
          <a:p>
            <a:r>
              <a:rPr lang="vi-VN" sz="1600" b="1" dirty="0" smtClean="0">
                <a:latin typeface="Times New Roman" panose="02020603050405020304" pitchFamily="18" charset="0"/>
                <a:cs typeface="Times New Roman" panose="02020603050405020304" pitchFamily="18" charset="0"/>
              </a:rPr>
              <a:t>__CLASS__ : </a:t>
            </a:r>
            <a:r>
              <a:rPr lang="vi-VN" sz="1600" dirty="0" smtClean="0">
                <a:latin typeface="Times New Roman" panose="02020603050405020304" pitchFamily="18" charset="0"/>
                <a:cs typeface="Times New Roman" panose="02020603050405020304" pitchFamily="18" charset="0"/>
              </a:rPr>
              <a:t>Lấy ra tên class.</a:t>
            </a:r>
          </a:p>
          <a:p>
            <a:r>
              <a:rPr lang="vi-VN" sz="1600" b="1" dirty="0" smtClean="0">
                <a:latin typeface="Times New Roman" panose="02020603050405020304" pitchFamily="18" charset="0"/>
                <a:cs typeface="Times New Roman" panose="02020603050405020304" pitchFamily="18" charset="0"/>
              </a:rPr>
              <a:t>__tostring() : </a:t>
            </a:r>
            <a:r>
              <a:rPr lang="vi-VN" sz="1600" dirty="0" smtClean="0">
                <a:latin typeface="Times New Roman" panose="02020603050405020304" pitchFamily="18" charset="0"/>
                <a:cs typeface="Times New Roman" panose="02020603050405020304" pitchFamily="18" charset="0"/>
              </a:rPr>
              <a:t>convert  Object sang dạng chuỗi.</a:t>
            </a:r>
            <a:endParaRPr lang="vi-VN" sz="1600" b="1" dirty="0" smtClean="0">
              <a:latin typeface="Times New Roman" panose="02020603050405020304" pitchFamily="18" charset="0"/>
              <a:cs typeface="Times New Roman" panose="02020603050405020304" pitchFamily="18" charset="0"/>
            </a:endParaRPr>
          </a:p>
          <a:p>
            <a:endParaRPr lang="vi-VN" sz="1600" b="1" dirty="0">
              <a:latin typeface="Times New Roman" panose="02020603050405020304" pitchFamily="18" charset="0"/>
              <a:cs typeface="Times New Roman" panose="02020603050405020304" pitchFamily="18" charset="0"/>
            </a:endParaRPr>
          </a:p>
          <a:p>
            <a:endParaRPr lang="vi-VN" sz="1600" b="1" dirty="0" smtClean="0">
              <a:latin typeface="Times New Roman" panose="02020603050405020304" pitchFamily="18" charset="0"/>
              <a:cs typeface="Times New Roman" panose="02020603050405020304" pitchFamily="18" charset="0"/>
            </a:endParaRPr>
          </a:p>
          <a:p>
            <a:endParaRPr lang="vi-VN" sz="1600" b="1" dirty="0">
              <a:latin typeface="Times New Roman" panose="02020603050405020304" pitchFamily="18" charset="0"/>
              <a:cs typeface="Times New Roman" panose="02020603050405020304" pitchFamily="18" charset="0"/>
            </a:endParaRPr>
          </a:p>
          <a:p>
            <a:endParaRPr lang="vi-VN" sz="1600" b="1" dirty="0" smtClean="0">
              <a:latin typeface="Times New Roman" panose="02020603050405020304" pitchFamily="18" charset="0"/>
              <a:cs typeface="Times New Roman" panose="02020603050405020304" pitchFamily="18" charset="0"/>
            </a:endParaRPr>
          </a:p>
          <a:p>
            <a:endParaRPr lang="vi-VN" sz="1600" b="1" dirty="0">
              <a:latin typeface="Times New Roman" panose="02020603050405020304" pitchFamily="18" charset="0"/>
              <a:cs typeface="Times New Roman" panose="02020603050405020304" pitchFamily="18" charset="0"/>
            </a:endParaRPr>
          </a:p>
          <a:p>
            <a:endParaRPr lang="vi-VN" sz="1600" b="1" dirty="0" smtClean="0">
              <a:latin typeface="Times New Roman" panose="02020603050405020304" pitchFamily="18" charset="0"/>
              <a:cs typeface="Times New Roman" panose="02020603050405020304" pitchFamily="18" charset="0"/>
            </a:endParaRPr>
          </a:p>
          <a:p>
            <a:pPr marL="0" indent="0">
              <a:buNone/>
            </a:pP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926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2509"/>
            <a:ext cx="10396882" cy="716974"/>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Interface OOP PHP</a:t>
            </a:r>
            <a:endParaRPr lang="vi-V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1319646"/>
            <a:ext cx="10394707" cy="4054940"/>
          </a:xfrm>
        </p:spPr>
        <p:txBody>
          <a:bodyPr>
            <a:normAutofit/>
          </a:bodyPr>
          <a:lstStyle/>
          <a:p>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là một lớp </a:t>
            </a:r>
            <a:r>
              <a:rPr lang="vi-VN" sz="1800" dirty="0" smtClean="0">
                <a:latin typeface="Times New Roman" panose="02020603050405020304" pitchFamily="18" charset="0"/>
                <a:cs typeface="Times New Roman" panose="02020603050405020304" pitchFamily="18" charset="0"/>
              </a:rPr>
              <a:t>rỗng </a:t>
            </a:r>
            <a:r>
              <a:rPr lang="vi-VN" sz="1800" b="1" dirty="0" smtClean="0">
                <a:latin typeface="Times New Roman" panose="02020603050405020304" pitchFamily="18" charset="0"/>
                <a:cs typeface="Times New Roman" panose="02020603050405020304" pitchFamily="18" charset="0"/>
              </a:rPr>
              <a:t>( nó </a:t>
            </a:r>
            <a:r>
              <a:rPr lang="vi-VN" sz="1800" b="1" dirty="0">
                <a:latin typeface="Times New Roman" panose="02020603050405020304" pitchFamily="18" charset="0"/>
                <a:cs typeface="Times New Roman" panose="02020603050405020304" pitchFamily="18" charset="0"/>
              </a:rPr>
              <a:t>không phải là một lớp đối </a:t>
            </a:r>
            <a:r>
              <a:rPr lang="vi-VN" sz="1800" b="1" dirty="0" smtClean="0">
                <a:latin typeface="Times New Roman" panose="02020603050405020304" pitchFamily="18" charset="0"/>
                <a:cs typeface="Times New Roman" panose="02020603050405020304" pitchFamily="18" charset="0"/>
              </a:rPr>
              <a:t>tượng thuần túy </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chỉ chứa khai báo về tên phương thức không có khai báo về thuộc tính hay thứ gì khác và các phương thức này cũng là </a:t>
            </a:r>
            <a:r>
              <a:rPr lang="vi-VN" sz="1800" dirty="0" smtClean="0">
                <a:latin typeface="Times New Roman" panose="02020603050405020304" pitchFamily="18" charset="0"/>
                <a:cs typeface="Times New Roman" panose="02020603050405020304" pitchFamily="18" charset="0"/>
              </a:rPr>
              <a:t>rỗng</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Để khai báo một </a:t>
            </a:r>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ta dùng từ khóa </a:t>
            </a:r>
            <a:r>
              <a:rPr lang="vi-VN" sz="1800" b="1" dirty="0">
                <a:latin typeface="Times New Roman" panose="02020603050405020304" pitchFamily="18" charset="0"/>
                <a:cs typeface="Times New Roman" panose="02020603050405020304" pitchFamily="18" charset="0"/>
              </a:rPr>
              <a:t>interface </a:t>
            </a:r>
            <a:r>
              <a:rPr lang="vi-VN" sz="1800" dirty="0">
                <a:latin typeface="Times New Roman" panose="02020603050405020304" pitchFamily="18" charset="0"/>
                <a:cs typeface="Times New Roman" panose="02020603050405020304" pitchFamily="18" charset="0"/>
              </a:rPr>
              <a:t>để thay cho từ khóa </a:t>
            </a:r>
            <a:r>
              <a:rPr lang="vi-VN" sz="1800" b="1" dirty="0" smtClean="0">
                <a:latin typeface="Times New Roman" panose="02020603050405020304" pitchFamily="18" charset="0"/>
                <a:cs typeface="Times New Roman" panose="02020603050405020304" pitchFamily="18" charset="0"/>
              </a:rPr>
              <a:t>class</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Nếu </a:t>
            </a:r>
            <a:r>
              <a:rPr lang="vi-VN" sz="1800" dirty="0" smtClean="0">
                <a:latin typeface="Times New Roman" panose="02020603050405020304" pitchFamily="18" charset="0"/>
                <a:cs typeface="Times New Roman" panose="02020603050405020304" pitchFamily="18" charset="0"/>
              </a:rPr>
              <a:t>một Lớp khác </a:t>
            </a:r>
            <a:r>
              <a:rPr lang="vi-VN" sz="1800" b="1" dirty="0">
                <a:latin typeface="Times New Roman" panose="02020603050405020304" pitchFamily="18" charset="0"/>
                <a:cs typeface="Times New Roman" panose="02020603050405020304" pitchFamily="18" charset="0"/>
              </a:rPr>
              <a:t>implement</a:t>
            </a:r>
            <a:r>
              <a:rPr lang="vi-VN" sz="1800" dirty="0">
                <a:latin typeface="Times New Roman" panose="02020603050405020304" pitchFamily="18" charset="0"/>
                <a:cs typeface="Times New Roman" panose="02020603050405020304" pitchFamily="18" charset="0"/>
              </a:rPr>
              <a:t> một </a:t>
            </a:r>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thì nó phải khai báo và định nghĩa tất cả </a:t>
            </a:r>
            <a:r>
              <a:rPr lang="vi-VN" sz="1800" dirty="0" smtClean="0">
                <a:latin typeface="Times New Roman" panose="02020603050405020304" pitchFamily="18" charset="0"/>
                <a:cs typeface="Times New Roman" panose="02020603050405020304" pitchFamily="18" charset="0"/>
              </a:rPr>
              <a:t>các phương thức trong </a:t>
            </a:r>
            <a:r>
              <a:rPr lang="vi-VN" sz="1800" b="1" dirty="0">
                <a:latin typeface="Times New Roman" panose="02020603050405020304" pitchFamily="18" charset="0"/>
                <a:cs typeface="Times New Roman" panose="02020603050405020304" pitchFamily="18" charset="0"/>
              </a:rPr>
              <a:t>Interface</a:t>
            </a:r>
            <a:r>
              <a:rPr lang="vi-VN" sz="1800" dirty="0" smtClean="0">
                <a:latin typeface="Times New Roman" panose="02020603050405020304" pitchFamily="18" charset="0"/>
                <a:cs typeface="Times New Roman" panose="02020603050405020304" pitchFamily="18" charset="0"/>
              </a:rPr>
              <a:t>.</a:t>
            </a:r>
          </a:p>
          <a:p>
            <a:r>
              <a:rPr lang="vi-VN" sz="1800" b="1" dirty="0">
                <a:latin typeface="Times New Roman" panose="02020603050405020304" pitchFamily="18" charset="0"/>
                <a:cs typeface="Times New Roman" panose="02020603050405020304" pitchFamily="18" charset="0"/>
              </a:rPr>
              <a:t>Interface trong php </a:t>
            </a:r>
            <a:r>
              <a:rPr lang="vi-VN" sz="1800" dirty="0">
                <a:latin typeface="Times New Roman" panose="02020603050405020304" pitchFamily="18" charset="0"/>
                <a:cs typeface="Times New Roman" panose="02020603050405020304" pitchFamily="18" charset="0"/>
              </a:rPr>
              <a:t>tuy không phải là một </a:t>
            </a:r>
            <a:r>
              <a:rPr lang="vi-VN" sz="1800" dirty="0">
                <a:latin typeface="Times New Roman" panose="02020603050405020304" pitchFamily="18" charset="0"/>
                <a:cs typeface="Times New Roman" panose="02020603050405020304" pitchFamily="18" charset="0"/>
                <a:hlinkClick r:id="rId2" tooltip="lop"/>
              </a:rPr>
              <a:t>lớp </a:t>
            </a:r>
            <a:r>
              <a:rPr lang="vi-VN" sz="1800" dirty="0" smtClean="0">
                <a:latin typeface="Times New Roman" panose="02020603050405020304" pitchFamily="18" charset="0"/>
                <a:cs typeface="Times New Roman" panose="02020603050405020304" pitchFamily="18" charset="0"/>
              </a:rPr>
              <a:t> Thuần túy  nhưng </a:t>
            </a:r>
            <a:r>
              <a:rPr lang="vi-VN" sz="1800" dirty="0">
                <a:latin typeface="Times New Roman" panose="02020603050405020304" pitchFamily="18" charset="0"/>
                <a:cs typeface="Times New Roman" panose="02020603050405020304" pitchFamily="18" charset="0"/>
              </a:rPr>
              <a:t>nó cũng có một tính chất đó là </a:t>
            </a:r>
            <a:r>
              <a:rPr lang="vi-VN" sz="1800" dirty="0">
                <a:latin typeface="Times New Roman" panose="02020603050405020304" pitchFamily="18" charset="0"/>
                <a:cs typeface="Times New Roman" panose="02020603050405020304" pitchFamily="18" charset="0"/>
                <a:hlinkClick r:id="rId3" tooltip="tinh ke thua trong php"/>
              </a:rPr>
              <a:t>tính kế thừa</a:t>
            </a:r>
            <a:r>
              <a:rPr lang="vi-VN" sz="1800" dirty="0">
                <a:latin typeface="Times New Roman" panose="02020603050405020304" pitchFamily="18" charset="0"/>
                <a:cs typeface="Times New Roman" panose="02020603050405020304" pitchFamily="18" charset="0"/>
              </a:rPr>
              <a:t>, nghĩa là một </a:t>
            </a:r>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A có thể kế thừa một </a:t>
            </a:r>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B thì lúc này </a:t>
            </a:r>
            <a:r>
              <a:rPr lang="vi-VN" sz="1800" dirty="0" smtClean="0">
                <a:latin typeface="Times New Roman" panose="02020603050405020304" pitchFamily="18" charset="0"/>
                <a:cs typeface="Times New Roman" panose="02020603050405020304" pitchFamily="18" charset="0"/>
              </a:rPr>
              <a:t>lớp </a:t>
            </a:r>
            <a:r>
              <a:rPr lang="vi-VN" sz="1800" dirty="0">
                <a:latin typeface="Times New Roman" panose="02020603050405020304" pitchFamily="18" charset="0"/>
                <a:cs typeface="Times New Roman" panose="02020603050405020304" pitchFamily="18" charset="0"/>
              </a:rPr>
              <a:t>nào </a:t>
            </a:r>
            <a:r>
              <a:rPr lang="vi-VN" sz="1800" b="1" dirty="0">
                <a:latin typeface="Times New Roman" panose="02020603050405020304" pitchFamily="18" charset="0"/>
                <a:cs typeface="Times New Roman" panose="02020603050405020304" pitchFamily="18" charset="0"/>
              </a:rPr>
              <a:t>implement</a:t>
            </a:r>
            <a:r>
              <a:rPr lang="vi-VN" sz="1800"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 A </a:t>
            </a:r>
            <a:r>
              <a:rPr lang="vi-VN" sz="1800" dirty="0">
                <a:latin typeface="Times New Roman" panose="02020603050405020304" pitchFamily="18" charset="0"/>
                <a:cs typeface="Times New Roman" panose="02020603050405020304" pitchFamily="18" charset="0"/>
              </a:rPr>
              <a:t>thì nó phải định nghĩa tất cả các </a:t>
            </a:r>
            <a:r>
              <a:rPr lang="vi-VN" sz="1800" dirty="0" smtClean="0">
                <a:latin typeface="Times New Roman" panose="02020603050405020304" pitchFamily="18" charset="0"/>
                <a:cs typeface="Times New Roman" panose="02020603050405020304" pitchFamily="18" charset="0"/>
              </a:rPr>
              <a:t>Phương thức mà </a:t>
            </a:r>
            <a:r>
              <a:rPr lang="vi-VN" sz="1800" dirty="0">
                <a:latin typeface="Times New Roman" panose="02020603050405020304" pitchFamily="18" charset="0"/>
                <a:cs typeface="Times New Roman" panose="02020603050405020304" pitchFamily="18" charset="0"/>
              </a:rPr>
              <a:t>cả hai </a:t>
            </a:r>
            <a:r>
              <a:rPr lang="vi-VN" sz="1800" b="1" dirty="0">
                <a:latin typeface="Times New Roman" panose="02020603050405020304" pitchFamily="18" charset="0"/>
                <a:cs typeface="Times New Roman" panose="02020603050405020304" pitchFamily="18" charset="0"/>
              </a:rPr>
              <a:t>Interface</a:t>
            </a:r>
            <a:r>
              <a:rPr lang="vi-VN"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A </a:t>
            </a:r>
            <a:r>
              <a:rPr lang="vi-VN" sz="1800" dirty="0">
                <a:latin typeface="Times New Roman" panose="02020603050405020304" pitchFamily="18" charset="0"/>
                <a:cs typeface="Times New Roman" panose="02020603050405020304" pitchFamily="18" charset="0"/>
              </a:rPr>
              <a:t>và B đã khai </a:t>
            </a:r>
            <a:r>
              <a:rPr lang="vi-VN" sz="1800">
                <a:latin typeface="Times New Roman" panose="02020603050405020304" pitchFamily="18" charset="0"/>
                <a:cs typeface="Times New Roman" panose="02020603050405020304" pitchFamily="18" charset="0"/>
              </a:rPr>
              <a:t>báo</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pPr lvl="3"/>
            <a:r>
              <a:rPr lang="en-US" sz="1200" smtClean="0">
                <a:latin typeface="Times New Roman" panose="02020603050405020304" pitchFamily="18" charset="0"/>
                <a:cs typeface="Times New Roman" panose="02020603050405020304" pitchFamily="18" charset="0"/>
              </a:rPr>
              <a:t>1 Interface khong duoc khoi tao 1 doi tuong</a:t>
            </a:r>
            <a:endParaRPr lang="en-US" sz="12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410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28" y="135082"/>
            <a:ext cx="10396882" cy="654628"/>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Abstract </a:t>
            </a:r>
            <a:r>
              <a:rPr lang="en-US" sz="3600" dirty="0" err="1" smtClean="0">
                <a:latin typeface="Times New Roman" panose="02020603050405020304" pitchFamily="18" charset="0"/>
                <a:cs typeface="Times New Roman" panose="02020603050405020304" pitchFamily="18" charset="0"/>
              </a:rPr>
              <a:t>oop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php</a:t>
            </a:r>
            <a:endParaRPr lang="vi-V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935182"/>
            <a:ext cx="10394707" cy="4439403"/>
          </a:xfrm>
        </p:spPr>
        <p:txBody>
          <a:bodyPr>
            <a:normAutofit/>
          </a:bodyPr>
          <a:lstStyle/>
          <a:p>
            <a:r>
              <a:rPr lang="vi-VN" sz="1800" dirty="0">
                <a:latin typeface="+mj-lt"/>
                <a:cs typeface="Times New Roman" panose="02020603050405020304" pitchFamily="18" charset="0"/>
              </a:rPr>
              <a:t> Lớp </a:t>
            </a:r>
            <a:r>
              <a:rPr lang="vi-VN" sz="1800" b="1" dirty="0">
                <a:latin typeface="+mj-lt"/>
                <a:cs typeface="Times New Roman" panose="02020603050405020304" pitchFamily="18" charset="0"/>
              </a:rPr>
              <a:t>Abstract</a:t>
            </a:r>
            <a:r>
              <a:rPr lang="vi-VN" sz="1800" dirty="0">
                <a:latin typeface="+mj-lt"/>
                <a:cs typeface="Times New Roman" panose="02020603050405020304" pitchFamily="18" charset="0"/>
              </a:rPr>
              <a:t> sẽ định nghĩa các </a:t>
            </a:r>
            <a:r>
              <a:rPr lang="vi-VN" sz="1800" dirty="0" smtClean="0">
                <a:latin typeface="+mj-lt"/>
                <a:cs typeface="Times New Roman" panose="02020603050405020304" pitchFamily="18" charset="0"/>
              </a:rPr>
              <a:t>phương thức </a:t>
            </a:r>
            <a:r>
              <a:rPr lang="vi-VN" sz="1800" dirty="0">
                <a:latin typeface="+mj-lt"/>
                <a:cs typeface="Times New Roman" panose="02020603050405020304" pitchFamily="18" charset="0"/>
              </a:rPr>
              <a:t>mà từ đó các lớp con sẽ kế </a:t>
            </a:r>
            <a:r>
              <a:rPr lang="vi-VN" sz="1800" dirty="0" smtClean="0">
                <a:latin typeface="+mj-lt"/>
                <a:cs typeface="Times New Roman" panose="02020603050405020304" pitchFamily="18" charset="0"/>
              </a:rPr>
              <a:t>thừa </a:t>
            </a:r>
            <a:r>
              <a:rPr lang="vi-VN" sz="1800" dirty="0">
                <a:latin typeface="+mj-lt"/>
                <a:cs typeface="Times New Roman" panose="02020603050405020304" pitchFamily="18" charset="0"/>
              </a:rPr>
              <a:t>nó và </a:t>
            </a:r>
            <a:r>
              <a:rPr lang="vi-VN" sz="1800" b="1" dirty="0">
                <a:latin typeface="+mj-lt"/>
                <a:cs typeface="Times New Roman" panose="02020603050405020304" pitchFamily="18" charset="0"/>
              </a:rPr>
              <a:t>Overwrite</a:t>
            </a:r>
            <a:r>
              <a:rPr lang="vi-VN" sz="1800" dirty="0">
                <a:latin typeface="+mj-lt"/>
                <a:cs typeface="Times New Roman" panose="02020603050405020304" pitchFamily="18" charset="0"/>
              </a:rPr>
              <a:t> lại (tính đa hình</a:t>
            </a:r>
            <a:r>
              <a:rPr lang="vi-VN" sz="1800" dirty="0" smtClean="0">
                <a:latin typeface="+mj-lt"/>
                <a:cs typeface="Times New Roman" panose="02020603050405020304" pitchFamily="18" charset="0"/>
              </a:rPr>
              <a:t>).</a:t>
            </a:r>
          </a:p>
          <a:p>
            <a:r>
              <a:rPr lang="vi-VN" sz="1800" dirty="0">
                <a:latin typeface="+mj-lt"/>
                <a:cs typeface="Times New Roman" panose="02020603050405020304" pitchFamily="18" charset="0"/>
              </a:rPr>
              <a:t> Tất cả các phương thức của lớp </a:t>
            </a:r>
            <a:r>
              <a:rPr lang="vi-VN" sz="1800" b="1" dirty="0">
                <a:latin typeface="+mj-lt"/>
                <a:cs typeface="Times New Roman" panose="02020603050405020304" pitchFamily="18" charset="0"/>
              </a:rPr>
              <a:t>abstract</a:t>
            </a:r>
            <a:r>
              <a:rPr lang="vi-VN" sz="1800" dirty="0">
                <a:latin typeface="+mj-lt"/>
                <a:cs typeface="Times New Roman" panose="02020603050405020304" pitchFamily="18" charset="0"/>
              </a:rPr>
              <a:t> đều phải được khai báo là </a:t>
            </a:r>
            <a:r>
              <a:rPr lang="vi-VN" sz="1800" b="1" dirty="0">
                <a:latin typeface="+mj-lt"/>
                <a:cs typeface="Times New Roman" panose="02020603050405020304" pitchFamily="18" charset="0"/>
              </a:rPr>
              <a:t>abstract</a:t>
            </a:r>
            <a:r>
              <a:rPr lang="vi-VN" sz="1800" dirty="0">
                <a:latin typeface="+mj-lt"/>
                <a:cs typeface="Times New Roman" panose="02020603050405020304" pitchFamily="18" charset="0"/>
              </a:rPr>
              <a:t> và phải ở mức </a:t>
            </a:r>
            <a:r>
              <a:rPr lang="vi-VN" sz="1800" b="1" dirty="0">
                <a:latin typeface="+mj-lt"/>
                <a:cs typeface="Times New Roman" panose="02020603050405020304" pitchFamily="18" charset="0"/>
              </a:rPr>
              <a:t>protected</a:t>
            </a:r>
            <a:r>
              <a:rPr lang="vi-VN" sz="1800" dirty="0">
                <a:latin typeface="+mj-lt"/>
                <a:cs typeface="Times New Roman" panose="02020603050405020304" pitchFamily="18" charset="0"/>
              </a:rPr>
              <a:t> và </a:t>
            </a:r>
            <a:r>
              <a:rPr lang="vi-VN" sz="1800" b="1" dirty="0">
                <a:latin typeface="+mj-lt"/>
                <a:cs typeface="Times New Roman" panose="02020603050405020304" pitchFamily="18" charset="0"/>
              </a:rPr>
              <a:t>public</a:t>
            </a:r>
            <a:r>
              <a:rPr lang="vi-VN" sz="1800" dirty="0">
                <a:latin typeface="+mj-lt"/>
                <a:cs typeface="Times New Roman" panose="02020603050405020304" pitchFamily="18" charset="0"/>
              </a:rPr>
              <a:t>, không được ở mức </a:t>
            </a:r>
            <a:r>
              <a:rPr lang="vi-VN" sz="1800" b="1" dirty="0" smtClean="0">
                <a:latin typeface="+mj-lt"/>
                <a:cs typeface="Times New Roman" panose="02020603050405020304" pitchFamily="18" charset="0"/>
              </a:rPr>
              <a:t>private</a:t>
            </a:r>
          </a:p>
          <a:p>
            <a:r>
              <a:rPr lang="vi-VN" sz="1800" dirty="0">
                <a:latin typeface="+mj-lt"/>
              </a:rPr>
              <a:t>Lớp </a:t>
            </a:r>
            <a:r>
              <a:rPr lang="vi-VN" sz="1800" b="1" dirty="0">
                <a:latin typeface="+mj-lt"/>
              </a:rPr>
              <a:t>Abstract</a:t>
            </a:r>
            <a:r>
              <a:rPr lang="vi-VN" sz="1800" dirty="0">
                <a:latin typeface="+mj-lt"/>
              </a:rPr>
              <a:t> có thể có </a:t>
            </a:r>
            <a:r>
              <a:rPr lang="vi-VN" sz="1800" dirty="0">
                <a:latin typeface="+mj-lt"/>
                <a:hlinkClick r:id="rId2" tooltip="thuoc tinh"/>
              </a:rPr>
              <a:t>thuộc tính </a:t>
            </a:r>
            <a:r>
              <a:rPr lang="vi-VN" sz="1800" dirty="0">
                <a:latin typeface="+mj-lt"/>
              </a:rPr>
              <a:t>nhưng thuộc tính không được khai báo là </a:t>
            </a:r>
            <a:r>
              <a:rPr lang="vi-VN" sz="1800" b="1" dirty="0">
                <a:latin typeface="+mj-lt"/>
              </a:rPr>
              <a:t>abstract</a:t>
            </a:r>
            <a:r>
              <a:rPr lang="vi-VN" sz="1800" dirty="0">
                <a:latin typeface="+mj-lt"/>
              </a:rPr>
              <a:t>, </a:t>
            </a:r>
            <a:r>
              <a:rPr lang="vi-VN" sz="1800" dirty="0" smtClean="0">
                <a:latin typeface="+mj-lt"/>
              </a:rPr>
              <a:t>và </a:t>
            </a:r>
            <a:r>
              <a:rPr lang="vi-VN" sz="1800" b="1" i="1" dirty="0">
                <a:latin typeface="+mj-lt"/>
              </a:rPr>
              <a:t>không thể khởi tạo </a:t>
            </a:r>
            <a:r>
              <a:rPr lang="vi-VN" sz="1800" b="1" i="1" dirty="0" smtClean="0">
                <a:latin typeface="+mj-lt"/>
              </a:rPr>
              <a:t>một đối tượng </a:t>
            </a:r>
            <a:r>
              <a:rPr lang="vi-VN" sz="1800" b="1" i="1" dirty="0">
                <a:latin typeface="+mj-lt"/>
              </a:rPr>
              <a:t>của lớp Abstract được</a:t>
            </a:r>
            <a:r>
              <a:rPr lang="vi-VN" sz="1800" dirty="0" smtClean="0">
                <a:latin typeface="+mj-lt"/>
              </a:rPr>
              <a:t>.</a:t>
            </a:r>
          </a:p>
          <a:p>
            <a:r>
              <a:rPr lang="vi-VN" sz="1800" dirty="0" smtClean="0">
                <a:latin typeface="+mj-lt"/>
                <a:cs typeface="Times New Roman" panose="02020603050405020304" pitchFamily="18" charset="0"/>
              </a:rPr>
              <a:t>Cũng giống như </a:t>
            </a:r>
            <a:r>
              <a:rPr lang="vi-VN" sz="1800" b="1" dirty="0" smtClean="0">
                <a:latin typeface="+mj-lt"/>
                <a:cs typeface="Times New Roman" panose="02020603050405020304" pitchFamily="18" charset="0"/>
              </a:rPr>
              <a:t>interface</a:t>
            </a:r>
            <a:r>
              <a:rPr lang="vi-VN" sz="1800" dirty="0" smtClean="0">
                <a:latin typeface="+mj-lt"/>
                <a:cs typeface="Times New Roman" panose="02020603050405020304" pitchFamily="18" charset="0"/>
              </a:rPr>
              <a:t> lớp </a:t>
            </a:r>
            <a:r>
              <a:rPr lang="vi-VN" sz="1800" b="1" dirty="0" smtClean="0">
                <a:latin typeface="+mj-lt"/>
                <a:cs typeface="Times New Roman" panose="02020603050405020304" pitchFamily="18" charset="0"/>
              </a:rPr>
              <a:t>abstract</a:t>
            </a:r>
            <a:r>
              <a:rPr lang="vi-VN" sz="1800" dirty="0" smtClean="0">
                <a:latin typeface="+mj-lt"/>
                <a:cs typeface="Times New Roman" panose="02020603050405020304" pitchFamily="18" charset="0"/>
              </a:rPr>
              <a:t> cũng có tính kế thừa. Nghĩa là </a:t>
            </a:r>
            <a:r>
              <a:rPr lang="vi-VN" sz="1800" b="1" dirty="0" smtClean="0">
                <a:latin typeface="+mj-lt"/>
                <a:cs typeface="Times New Roman" panose="02020603050405020304" pitchFamily="18" charset="0"/>
              </a:rPr>
              <a:t>abstract</a:t>
            </a:r>
            <a:r>
              <a:rPr lang="vi-VN" sz="1800" dirty="0" smtClean="0">
                <a:latin typeface="+mj-lt"/>
                <a:cs typeface="Times New Roman" panose="02020603050405020304" pitchFamily="18" charset="0"/>
              </a:rPr>
              <a:t> A kế thừa </a:t>
            </a:r>
            <a:r>
              <a:rPr lang="vi-VN" sz="1800" b="1" dirty="0" smtClean="0">
                <a:latin typeface="+mj-lt"/>
                <a:cs typeface="Times New Roman" panose="02020603050405020304" pitchFamily="18" charset="0"/>
              </a:rPr>
              <a:t>abstract</a:t>
            </a:r>
            <a:r>
              <a:rPr lang="vi-VN" sz="1800" dirty="0" smtClean="0">
                <a:latin typeface="+mj-lt"/>
                <a:cs typeface="Times New Roman" panose="02020603050405020304" pitchFamily="18" charset="0"/>
              </a:rPr>
              <a:t> B thì một lớp nào đó kế thừa B phải viết lại toàn bộ các phương thức của 2 </a:t>
            </a:r>
            <a:r>
              <a:rPr lang="vi-VN" sz="1800" b="1" dirty="0" smtClean="0">
                <a:latin typeface="+mj-lt"/>
                <a:cs typeface="Times New Roman" panose="02020603050405020304" pitchFamily="18" charset="0"/>
              </a:rPr>
              <a:t>abstract</a:t>
            </a:r>
            <a:r>
              <a:rPr lang="vi-VN" sz="1800" dirty="0" smtClean="0">
                <a:latin typeface="+mj-lt"/>
                <a:cs typeface="Times New Roman" panose="02020603050405020304" pitchFamily="18" charset="0"/>
              </a:rPr>
              <a:t> A và B</a:t>
            </a:r>
            <a:endParaRPr lang="vi-VN" sz="1800" dirty="0">
              <a:latin typeface="+mj-lt"/>
              <a:cs typeface="Times New Roman" panose="02020603050405020304" pitchFamily="18" charset="0"/>
            </a:endParaRPr>
          </a:p>
          <a:p>
            <a:endParaRPr lang="vi-VN" sz="1800" dirty="0" smtClean="0">
              <a:latin typeface="+mj-lt"/>
              <a:cs typeface="Times New Roman" panose="02020603050405020304" pitchFamily="18" charset="0"/>
            </a:endParaRPr>
          </a:p>
          <a:p>
            <a:endParaRPr lang="vi-VN" sz="1800" dirty="0">
              <a:latin typeface="+mj-lt"/>
              <a:cs typeface="Times New Roman" panose="02020603050405020304" pitchFamily="18" charset="0"/>
            </a:endParaRPr>
          </a:p>
        </p:txBody>
      </p:sp>
    </p:spTree>
    <p:extLst>
      <p:ext uri="{BB962C8B-B14F-4D97-AF65-F5344CB8AC3E}">
        <p14:creationId xmlns:p14="http://schemas.microsoft.com/office/powerpoint/2010/main" val="321043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42900"/>
            <a:ext cx="10396882" cy="561109"/>
          </a:xfrm>
        </p:spPr>
        <p:txBody>
          <a:bodyPr>
            <a:normAutofit fontScale="90000"/>
          </a:bodyPr>
          <a:lstStyle/>
          <a:p>
            <a:pPr algn="ctr"/>
            <a:r>
              <a:rPr lang="vi-VN" sz="3600" dirty="0" smtClean="0"/>
              <a:t>Final oop php</a:t>
            </a:r>
            <a:endParaRPr lang="vi-VN" sz="3600" dirty="0"/>
          </a:p>
        </p:txBody>
      </p:sp>
      <p:sp>
        <p:nvSpPr>
          <p:cNvPr id="3" name="Content Placeholder 2"/>
          <p:cNvSpPr>
            <a:spLocks noGrp="1"/>
          </p:cNvSpPr>
          <p:nvPr>
            <p:ph sz="quarter" idx="13"/>
          </p:nvPr>
        </p:nvSpPr>
        <p:spPr>
          <a:xfrm>
            <a:off x="685800" y="997528"/>
            <a:ext cx="10394707" cy="4377058"/>
          </a:xfrm>
        </p:spPr>
        <p:txBody>
          <a:bodyPr>
            <a:normAutofit/>
          </a:bodyPr>
          <a:lstStyle/>
          <a:p>
            <a:r>
              <a:rPr lang="vi-VN" sz="1800" dirty="0" smtClean="0">
                <a:latin typeface="+mj-lt"/>
              </a:rPr>
              <a:t>1./ </a:t>
            </a:r>
            <a:r>
              <a:rPr lang="vi-VN" sz="1800" b="1" i="1" dirty="0" smtClean="0">
                <a:latin typeface="+mj-lt"/>
              </a:rPr>
              <a:t>Lớp Final</a:t>
            </a:r>
            <a:r>
              <a:rPr lang="vi-VN" sz="1800" dirty="0" smtClean="0">
                <a:latin typeface="+mj-lt"/>
              </a:rPr>
              <a:t>: Khi ta muốn khai báo một lớp mà bất kỳ lớp nào đó không thể kế thừa được. </a:t>
            </a:r>
          </a:p>
          <a:p>
            <a:r>
              <a:rPr lang="vi-VN" sz="1800" dirty="0" smtClean="0">
                <a:latin typeface="+mj-lt"/>
              </a:rPr>
              <a:t>2./Để khai báo một class </a:t>
            </a:r>
            <a:r>
              <a:rPr lang="vi-VN" sz="1800" b="1" dirty="0" smtClean="0">
                <a:latin typeface="+mj-lt"/>
              </a:rPr>
              <a:t>Final </a:t>
            </a:r>
            <a:r>
              <a:rPr lang="vi-VN" sz="1800" dirty="0" smtClean="0">
                <a:latin typeface="+mj-lt"/>
              </a:rPr>
              <a:t>ta chỉ cần thêm từ khóa final trước từ khóa class khi chúng ta định nghĩa một lớp đối tượng.</a:t>
            </a:r>
            <a:endParaRPr lang="vi-VN" sz="1800" b="1" dirty="0" smtClean="0">
              <a:latin typeface="+mj-lt"/>
            </a:endParaRPr>
          </a:p>
          <a:p>
            <a:r>
              <a:rPr lang="vi-VN" sz="1800" dirty="0">
                <a:latin typeface="+mj-lt"/>
              </a:rPr>
              <a:t>3</a:t>
            </a:r>
            <a:r>
              <a:rPr lang="vi-VN" sz="1800" b="1" dirty="0" smtClean="0">
                <a:latin typeface="+mj-lt"/>
              </a:rPr>
              <a:t>./ </a:t>
            </a:r>
            <a:r>
              <a:rPr lang="vi-VN" sz="1800" b="1" i="1" dirty="0" smtClean="0">
                <a:latin typeface="+mj-lt"/>
              </a:rPr>
              <a:t>Phương thức Final</a:t>
            </a:r>
            <a:r>
              <a:rPr lang="vi-VN" sz="1800" dirty="0" smtClean="0">
                <a:latin typeface="+mj-lt"/>
              </a:rPr>
              <a:t>: </a:t>
            </a:r>
            <a:r>
              <a:rPr lang="vi-VN" sz="1800" b="1" dirty="0">
                <a:latin typeface="+mj-lt"/>
              </a:rPr>
              <a:t>Chống Override với </a:t>
            </a:r>
            <a:r>
              <a:rPr lang="vi-VN" sz="1800" b="1" dirty="0" smtClean="0">
                <a:latin typeface="+mj-lt"/>
              </a:rPr>
              <a:t>Final</a:t>
            </a:r>
            <a:r>
              <a:rPr lang="vi-VN" sz="1800" dirty="0" smtClean="0">
                <a:latin typeface="+mj-lt"/>
              </a:rPr>
              <a:t> – nghĩa là : </a:t>
            </a:r>
            <a:r>
              <a:rPr lang="vi-VN" sz="1800" dirty="0">
                <a:latin typeface="+mj-lt"/>
              </a:rPr>
              <a:t>Khi muốn một phương thức không được Orverride từ các phương thức của class </a:t>
            </a:r>
            <a:r>
              <a:rPr lang="vi-VN" sz="1800" dirty="0" smtClean="0">
                <a:latin typeface="+mj-lt"/>
              </a:rPr>
              <a:t>khác.</a:t>
            </a:r>
          </a:p>
          <a:p>
            <a:r>
              <a:rPr lang="vi-VN" sz="1800" dirty="0" smtClean="0">
                <a:latin typeface="+mj-lt"/>
              </a:rPr>
              <a:t>4./ để khai báo phương thức </a:t>
            </a:r>
            <a:r>
              <a:rPr lang="vi-VN" sz="1800" b="1" dirty="0" smtClean="0">
                <a:latin typeface="+mj-lt"/>
              </a:rPr>
              <a:t>final </a:t>
            </a:r>
            <a:r>
              <a:rPr lang="vi-VN" sz="1800" dirty="0" smtClean="0">
                <a:latin typeface="+mj-lt"/>
              </a:rPr>
              <a:t>ta chỉ cần thêm từ khóa </a:t>
            </a:r>
            <a:r>
              <a:rPr lang="vi-VN" sz="1800" b="1" dirty="0" smtClean="0">
                <a:latin typeface="+mj-lt"/>
              </a:rPr>
              <a:t>final</a:t>
            </a:r>
            <a:r>
              <a:rPr lang="vi-VN" sz="1800" dirty="0" smtClean="0">
                <a:latin typeface="+mj-lt"/>
              </a:rPr>
              <a:t> trước các từ khóa khai báo phạm vi truy cập của phương thức (</a:t>
            </a:r>
            <a:r>
              <a:rPr lang="vi-VN" sz="1800" b="1" dirty="0" smtClean="0">
                <a:latin typeface="+mj-lt"/>
              </a:rPr>
              <a:t>public</a:t>
            </a:r>
            <a:r>
              <a:rPr lang="vi-VN" sz="1800" dirty="0" smtClean="0">
                <a:latin typeface="+mj-lt"/>
              </a:rPr>
              <a:t>, </a:t>
            </a:r>
            <a:r>
              <a:rPr lang="vi-VN" sz="1800" b="1" dirty="0" smtClean="0">
                <a:latin typeface="+mj-lt"/>
              </a:rPr>
              <a:t>protected</a:t>
            </a:r>
            <a:r>
              <a:rPr lang="vi-VN" sz="1800" dirty="0" smtClean="0">
                <a:latin typeface="+mj-lt"/>
              </a:rPr>
              <a:t>...).</a:t>
            </a:r>
            <a:endParaRPr lang="vi-VN" sz="1800" dirty="0">
              <a:latin typeface="+mj-lt"/>
            </a:endParaRPr>
          </a:p>
          <a:p>
            <a:r>
              <a:rPr lang="vi-VN" sz="1800" dirty="0" smtClean="0">
                <a:latin typeface="+mj-lt"/>
              </a:rPr>
              <a:t>5./ chúng ta hoàn toàn có thể tạo 1 đối tượng từ lớp Final. Khác với interface và abstract không có điều này.</a:t>
            </a:r>
          </a:p>
        </p:txBody>
      </p:sp>
    </p:spTree>
    <p:extLst>
      <p:ext uri="{BB962C8B-B14F-4D97-AF65-F5344CB8AC3E}">
        <p14:creationId xmlns:p14="http://schemas.microsoft.com/office/powerpoint/2010/main" val="159323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smtClean="0">
                <a:latin typeface="Times New Roman" panose="02020603050405020304" pitchFamily="18" charset="0"/>
                <a:cs typeface="Times New Roman" panose="02020603050405020304" pitchFamily="18" charset="0"/>
              </a:rPr>
              <a:t>Những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khái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niệm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cơ</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bản</a:t>
            </a:r>
            <a:endParaRPr lang="vi-V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vi-VN" sz="2400" b="1" dirty="0" smtClean="0">
                <a:solidFill>
                  <a:srgbClr val="333333"/>
                </a:solidFill>
                <a:latin typeface="Times New Roman" panose="02020603050405020304" pitchFamily="18" charset="0"/>
                <a:cs typeface="Times New Roman" panose="02020603050405020304" pitchFamily="18" charset="0"/>
              </a:rPr>
              <a:t>Lập </a:t>
            </a:r>
            <a:r>
              <a:rPr lang="vi-VN" sz="2400" b="1" dirty="0">
                <a:solidFill>
                  <a:srgbClr val="333333"/>
                </a:solidFill>
                <a:latin typeface="Times New Roman" panose="02020603050405020304" pitchFamily="18" charset="0"/>
                <a:cs typeface="Times New Roman" panose="02020603050405020304" pitchFamily="18" charset="0"/>
              </a:rPr>
              <a:t>trình hướng đối </a:t>
            </a:r>
            <a:r>
              <a:rPr lang="vi-VN" sz="2400" b="1" dirty="0" smtClean="0">
                <a:solidFill>
                  <a:srgbClr val="333333"/>
                </a:solidFill>
                <a:latin typeface="Times New Roman" panose="02020603050405020304" pitchFamily="18" charset="0"/>
                <a:cs typeface="Times New Roman" panose="02020603050405020304" pitchFamily="18" charset="0"/>
              </a:rPr>
              <a:t>tượng: </a:t>
            </a:r>
            <a:r>
              <a:rPr lang="vi-VN" sz="2400" dirty="0">
                <a:solidFill>
                  <a:srgbClr val="333333"/>
                </a:solidFill>
                <a:latin typeface="Times New Roman" panose="02020603050405020304" pitchFamily="18" charset="0"/>
                <a:cs typeface="Times New Roman" panose="02020603050405020304" pitchFamily="18" charset="0"/>
              </a:rPr>
              <a:t> là 1 phương pháp viết mã cho phép các lập trình viên nhóm các action tượng tự nhau vào các </a:t>
            </a:r>
            <a:r>
              <a:rPr lang="vi-VN" sz="2400" dirty="0" smtClean="0">
                <a:solidFill>
                  <a:srgbClr val="333333"/>
                </a:solidFill>
                <a:latin typeface="Times New Roman" panose="02020603050405020304" pitchFamily="18" charset="0"/>
                <a:cs typeface="Times New Roman" panose="02020603050405020304" pitchFamily="18" charset="0"/>
              </a:rPr>
              <a:t>class. </a:t>
            </a:r>
            <a:r>
              <a:rPr lang="vi-VN" sz="2400" dirty="0">
                <a:solidFill>
                  <a:srgbClr val="333333"/>
                </a:solidFill>
                <a:latin typeface="Times New Roman" panose="02020603050405020304" pitchFamily="18" charset="0"/>
                <a:cs typeface="Times New Roman" panose="02020603050405020304" pitchFamily="18" charset="0"/>
              </a:rPr>
              <a:t>Điều này giúp mã lệnh giữ vững được nguyên lý DRY “don’t repeat yourself” (không lặp lại chính nó) và dễ dàng để bảo trì.</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542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7591"/>
            <a:ext cx="10396882" cy="488373"/>
          </a:xfrm>
        </p:spPr>
        <p:txBody>
          <a:bodyPr>
            <a:normAutofit fontScale="90000"/>
          </a:bodyPr>
          <a:lstStyle/>
          <a:p>
            <a:pPr algn="ctr"/>
            <a:r>
              <a:rPr lang="vi-VN" sz="3200" dirty="0" smtClean="0"/>
              <a:t>OBJECT và CLASS</a:t>
            </a:r>
            <a:endParaRPr lang="vi-VN" sz="3200" dirty="0"/>
          </a:p>
        </p:txBody>
      </p:sp>
      <p:sp>
        <p:nvSpPr>
          <p:cNvPr id="3" name="Content Placeholder 2"/>
          <p:cNvSpPr>
            <a:spLocks noGrp="1"/>
          </p:cNvSpPr>
          <p:nvPr>
            <p:ph sz="quarter" idx="13"/>
          </p:nvPr>
        </p:nvSpPr>
        <p:spPr>
          <a:xfrm>
            <a:off x="685800" y="1091046"/>
            <a:ext cx="10394707" cy="4283540"/>
          </a:xfrm>
        </p:spPr>
        <p:txBody>
          <a:bodyPr/>
          <a:lstStyle/>
          <a:p>
            <a:r>
              <a:rPr lang="vi-VN" dirty="0" smtClean="0"/>
              <a:t>Đối Tượng : Các Vật Thể trong đời sống thực.</a:t>
            </a:r>
          </a:p>
          <a:p>
            <a:r>
              <a:rPr lang="vi-VN" dirty="0" smtClean="0"/>
              <a:t>Lớp : gom nhóm các đối tượng cùng chung các đặc tính nào đó</a:t>
            </a:r>
          </a:p>
          <a:p>
            <a:endParaRPr lang="vi-VN" dirty="0"/>
          </a:p>
          <a:p>
            <a:r>
              <a:rPr lang="vi-VN" dirty="0" smtClean="0">
                <a:sym typeface="Wingdings" panose="05000000000000000000" pitchFamily="2" charset="2"/>
              </a:rPr>
              <a:t> Hiểu theo thuần túy ngôn ngữ tự nhiên.</a:t>
            </a:r>
            <a:endParaRPr lang="vi-VN" dirty="0"/>
          </a:p>
        </p:txBody>
      </p:sp>
    </p:spTree>
    <p:extLst>
      <p:ext uri="{BB962C8B-B14F-4D97-AF65-F5344CB8AC3E}">
        <p14:creationId xmlns:p14="http://schemas.microsoft.com/office/powerpoint/2010/main" val="2082245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519545"/>
          </a:xfrm>
        </p:spPr>
        <p:txBody>
          <a:bodyPr>
            <a:normAutofit fontScale="90000"/>
          </a:bodyPr>
          <a:lstStyle/>
          <a:p>
            <a:pPr algn="ctr"/>
            <a:r>
              <a:rPr lang="vi-VN" sz="3600" dirty="0" smtClean="0"/>
              <a:t>Object và Class</a:t>
            </a:r>
            <a:endParaRPr lang="vi-VN" sz="3600" dirty="0"/>
          </a:p>
        </p:txBody>
      </p:sp>
      <p:sp>
        <p:nvSpPr>
          <p:cNvPr id="3" name="Content Placeholder 2"/>
          <p:cNvSpPr>
            <a:spLocks noGrp="1"/>
          </p:cNvSpPr>
          <p:nvPr>
            <p:ph sz="quarter" idx="13"/>
          </p:nvPr>
        </p:nvSpPr>
        <p:spPr>
          <a:xfrm>
            <a:off x="685800" y="1298864"/>
            <a:ext cx="10394707" cy="4075721"/>
          </a:xfrm>
        </p:spPr>
        <p:txBody>
          <a:bodyPr/>
          <a:lstStyle/>
          <a:p>
            <a:pPr fontAlgn="base"/>
            <a:r>
              <a:rPr lang="vi-VN" sz="1400" b="1" dirty="0">
                <a:latin typeface="+mj-lt"/>
              </a:rPr>
              <a:t>Class</a:t>
            </a:r>
            <a:r>
              <a:rPr lang="vi-VN" sz="1400" dirty="0">
                <a:latin typeface="+mj-lt"/>
              </a:rPr>
              <a:t> như là bản thiết kế chi tiết cho ngôi nhà của bạn. Trong bản thiết kế này, bạn phải xác định kích thước, màu sắc, chiều cao, mối quan hệ giữa các thành phần của ngôi nhà(cột nhà, trần nhà, sàn nhà…), các kế hoạch cho ngôi nhà của bạn…</a:t>
            </a:r>
          </a:p>
          <a:p>
            <a:pPr fontAlgn="base"/>
            <a:r>
              <a:rPr lang="vi-VN" sz="1400" b="1" dirty="0">
                <a:latin typeface="+mj-lt"/>
              </a:rPr>
              <a:t>Object</a:t>
            </a:r>
            <a:r>
              <a:rPr lang="vi-VN" sz="1400" dirty="0">
                <a:latin typeface="+mj-lt"/>
              </a:rPr>
              <a:t> sẽ là một ngôi nhà được xây dựng dựa trên bản thiết kế ở trên. Mỗi ngôi nhà được xây dựng theo bản thiết kế đó sẽ là một Object. Tất nhiên, bạn có thể xây dựng được rất nhiều ngôi nhà dựa vào bản thiết kế đó</a:t>
            </a:r>
            <a:r>
              <a:rPr lang="vi-VN" sz="1400" dirty="0" smtClean="0">
                <a:latin typeface="+mj-lt"/>
              </a:rPr>
              <a:t>.</a:t>
            </a:r>
          </a:p>
          <a:p>
            <a:pPr fontAlgn="base"/>
            <a:endParaRPr lang="vi-VN" sz="1400" dirty="0">
              <a:latin typeface="+mj-lt"/>
            </a:endParaRPr>
          </a:p>
          <a:p>
            <a:pPr fontAlgn="base"/>
            <a:endParaRPr lang="vi-VN" sz="1400" dirty="0" smtClean="0">
              <a:latin typeface="+mj-lt"/>
            </a:endParaRPr>
          </a:p>
          <a:p>
            <a:pPr fontAlgn="base"/>
            <a:endParaRPr lang="vi-VN" sz="1400" dirty="0">
              <a:latin typeface="+mj-lt"/>
            </a:endParaRPr>
          </a:p>
          <a:p>
            <a:pPr fontAlgn="base"/>
            <a:endParaRPr lang="vi-VN" sz="1400" dirty="0" smtClean="0">
              <a:latin typeface="+mj-lt"/>
            </a:endParaRPr>
          </a:p>
          <a:p>
            <a:pPr fontAlgn="base"/>
            <a:endParaRPr lang="vi-VN" sz="1400" dirty="0">
              <a:latin typeface="+mj-lt"/>
            </a:endParaRPr>
          </a:p>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964" y="2877304"/>
            <a:ext cx="7616536" cy="2590800"/>
          </a:xfrm>
          <a:prstGeom prst="rect">
            <a:avLst/>
          </a:prstGeom>
        </p:spPr>
      </p:pic>
    </p:spTree>
    <p:extLst>
      <p:ext uri="{BB962C8B-B14F-4D97-AF65-F5344CB8AC3E}">
        <p14:creationId xmlns:p14="http://schemas.microsoft.com/office/powerpoint/2010/main" val="273319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74" y="124691"/>
            <a:ext cx="10396882" cy="883227"/>
          </a:xfrm>
        </p:spPr>
        <p:txBody>
          <a:bodyPr>
            <a:normAutofit/>
          </a:bodyPr>
          <a:lstStyle/>
          <a:p>
            <a:pPr algn="ctr"/>
            <a:r>
              <a:rPr lang="vi-VN" sz="4400" dirty="0" smtClean="0"/>
              <a:t>object và class</a:t>
            </a:r>
            <a:endParaRPr lang="vi-VN" sz="4400" dirty="0"/>
          </a:p>
        </p:txBody>
      </p:sp>
      <p:sp>
        <p:nvSpPr>
          <p:cNvPr id="6" name="Content Placeholder 5"/>
          <p:cNvSpPr>
            <a:spLocks noGrp="1"/>
          </p:cNvSpPr>
          <p:nvPr>
            <p:ph sz="quarter" idx="13"/>
          </p:nvPr>
        </p:nvSpPr>
        <p:spPr>
          <a:xfrm>
            <a:off x="613065" y="750678"/>
            <a:ext cx="10394707" cy="3311189"/>
          </a:xfrm>
        </p:spPr>
        <p:txBody>
          <a:bodyPr/>
          <a:lstStyle/>
          <a:p>
            <a:r>
              <a:rPr lang="vi-VN" sz="1600" dirty="0">
                <a:latin typeface="Times New Roman" panose="02020603050405020304" pitchFamily="18" charset="0"/>
                <a:cs typeface="Times New Roman" panose="02020603050405020304" pitchFamily="18" charset="0"/>
              </a:rPr>
              <a:t>Các </a:t>
            </a:r>
            <a:r>
              <a:rPr lang="vi-VN" sz="1600" i="1" dirty="0">
                <a:latin typeface="Times New Roman" panose="02020603050405020304" pitchFamily="18" charset="0"/>
                <a:cs typeface="Times New Roman" panose="02020603050405020304" pitchFamily="18" charset="0"/>
              </a:rPr>
              <a:t>Class</a:t>
            </a:r>
            <a:r>
              <a:rPr lang="vi-VN" sz="1600" dirty="0">
                <a:latin typeface="Times New Roman" panose="02020603050405020304" pitchFamily="18" charset="0"/>
                <a:cs typeface="Times New Roman" panose="02020603050405020304" pitchFamily="18" charset="0"/>
              </a:rPr>
              <a:t> xử lý cấu trúc dữ liệu và các action, đồng thời sử dụng các thông tin đó để xây dựng các object. Có thể có nhiều hơn một object được xây dựng từ cùng một </a:t>
            </a:r>
            <a:r>
              <a:rPr lang="vi-VN" sz="1600" i="1" dirty="0">
                <a:latin typeface="Times New Roman" panose="02020603050405020304" pitchFamily="18" charset="0"/>
                <a:cs typeface="Times New Roman" panose="02020603050405020304" pitchFamily="18" charset="0"/>
              </a:rPr>
              <a:t>class</a:t>
            </a:r>
            <a:r>
              <a:rPr lang="vi-VN" sz="1600" dirty="0">
                <a:latin typeface="Times New Roman" panose="02020603050405020304" pitchFamily="18" charset="0"/>
                <a:cs typeface="Times New Roman" panose="02020603050405020304" pitchFamily="18" charset="0"/>
              </a:rPr>
              <a:t> tại cùng một thời điểm, mỗi </a:t>
            </a:r>
            <a:r>
              <a:rPr lang="vi-VN" sz="1600" i="1" dirty="0">
                <a:latin typeface="Times New Roman" panose="02020603050405020304" pitchFamily="18" charset="0"/>
                <a:cs typeface="Times New Roman" panose="02020603050405020304" pitchFamily="18" charset="0"/>
              </a:rPr>
              <a:t>object</a:t>
            </a:r>
            <a:r>
              <a:rPr lang="vi-VN" sz="1600" dirty="0">
                <a:latin typeface="Times New Roman" panose="02020603050405020304" pitchFamily="18" charset="0"/>
                <a:cs typeface="Times New Roman" panose="02020603050405020304" pitchFamily="18" charset="0"/>
              </a:rPr>
              <a:t> này đều là 1 cá thể độc lập và không phụ thuộc lẫn nhau</a:t>
            </a:r>
            <a:r>
              <a:rPr lang="vi-VN" sz="1600" dirty="0" smtClean="0">
                <a:latin typeface="Times New Roman" panose="02020603050405020304" pitchFamily="18" charset="0"/>
                <a:cs typeface="Times New Roman" panose="02020603050405020304" pitchFamily="18" charset="0"/>
              </a:rPr>
              <a:t>.</a:t>
            </a:r>
          </a:p>
          <a:p>
            <a:endParaRPr lang="vi-VN" sz="1600" dirty="0">
              <a:latin typeface="Times New Roman" panose="02020603050405020304" pitchFamily="18" charset="0"/>
              <a:cs typeface="Times New Roman" panose="02020603050405020304" pitchFamily="18" charset="0"/>
            </a:endParaRPr>
          </a:p>
          <a:p>
            <a:endParaRPr lang="vi-VN" sz="1600" dirty="0" smtClean="0">
              <a:latin typeface="Times New Roman" panose="02020603050405020304" pitchFamily="18" charset="0"/>
              <a:cs typeface="Times New Roman" panose="02020603050405020304" pitchFamily="18" charset="0"/>
            </a:endParaRPr>
          </a:p>
          <a:p>
            <a:endParaRPr lang="vi-VN" sz="1600" dirty="0" smtClean="0">
              <a:latin typeface="Times New Roman" panose="02020603050405020304" pitchFamily="18" charset="0"/>
              <a:cs typeface="Times New Roman" panose="02020603050405020304" pitchFamily="18" charset="0"/>
            </a:endParaRPr>
          </a:p>
          <a:p>
            <a:endParaRPr lang="vi-V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18" y="2293620"/>
            <a:ext cx="8001000" cy="3192780"/>
          </a:xfrm>
          <a:prstGeom prst="rect">
            <a:avLst/>
          </a:prstGeom>
        </p:spPr>
      </p:pic>
    </p:spTree>
    <p:extLst>
      <p:ext uri="{BB962C8B-B14F-4D97-AF65-F5344CB8AC3E}">
        <p14:creationId xmlns:p14="http://schemas.microsoft.com/office/powerpoint/2010/main" val="133367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09" y="304800"/>
            <a:ext cx="10396882" cy="733425"/>
          </a:xfrm>
        </p:spPr>
        <p:txBody>
          <a:bodyPr>
            <a:normAutofit fontScale="90000"/>
          </a:bodyPr>
          <a:lstStyle/>
          <a:p>
            <a:pPr algn="ctr"/>
            <a:r>
              <a:rPr lang="vi-VN" dirty="0" smtClean="0"/>
              <a:t>Continue</a:t>
            </a:r>
            <a:endParaRPr lang="vi-V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6725" y="1285876"/>
            <a:ext cx="10763250" cy="4089400"/>
          </a:xfrm>
        </p:spPr>
      </p:pic>
    </p:spTree>
    <p:extLst>
      <p:ext uri="{BB962C8B-B14F-4D97-AF65-F5344CB8AC3E}">
        <p14:creationId xmlns:p14="http://schemas.microsoft.com/office/powerpoint/2010/main" val="420771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457200"/>
            <a:ext cx="10396882" cy="600075"/>
          </a:xfrm>
        </p:spPr>
        <p:txBody>
          <a:bodyPr>
            <a:normAutofit fontScale="90000"/>
          </a:bodyPr>
          <a:lstStyle/>
          <a:p>
            <a:pPr algn="ctr"/>
            <a:r>
              <a:rPr lang="vi-VN" sz="4400" dirty="0" smtClean="0"/>
              <a:t>Tính chất của LTHĐT</a:t>
            </a:r>
            <a:endParaRPr lang="vi-VN" sz="4400" dirty="0"/>
          </a:p>
        </p:txBody>
      </p:sp>
      <p:sp>
        <p:nvSpPr>
          <p:cNvPr id="3" name="Content Placeholder 2"/>
          <p:cNvSpPr>
            <a:spLocks noGrp="1"/>
          </p:cNvSpPr>
          <p:nvPr>
            <p:ph sz="quarter" idx="13"/>
          </p:nvPr>
        </p:nvSpPr>
        <p:spPr>
          <a:xfrm>
            <a:off x="685800" y="1257300"/>
            <a:ext cx="10394707" cy="4117285"/>
          </a:xfrm>
        </p:spPr>
        <p:txBody>
          <a:bodyPr>
            <a:normAutofit/>
          </a:bodyPr>
          <a:lstStyle/>
          <a:p>
            <a:r>
              <a:rPr lang="vi-VN" sz="1600" dirty="0" smtClean="0">
                <a:latin typeface="Times New Roman" panose="02020603050405020304" pitchFamily="18" charset="0"/>
                <a:cs typeface="Times New Roman" panose="02020603050405020304" pitchFamily="18" charset="0"/>
              </a:rPr>
              <a:t>Tính đóng gói : </a:t>
            </a:r>
            <a:r>
              <a:rPr lang="vi-VN" sz="1600" dirty="0">
                <a:latin typeface="Times New Roman" panose="02020603050405020304" pitchFamily="18" charset="0"/>
                <a:cs typeface="Times New Roman" panose="02020603050405020304" pitchFamily="18" charset="0"/>
              </a:rPr>
              <a:t>Có thể gói dữ liệu (data, ~ biến, trạng thái) và mã chương trình (code, ~ phương thức) thành một cục gọi là lớp (class) để dễ quản </a:t>
            </a:r>
            <a:r>
              <a:rPr lang="vi-VN" sz="1600" dirty="0" smtClean="0">
                <a:latin typeface="Times New Roman" panose="02020603050405020304" pitchFamily="18" charset="0"/>
                <a:cs typeface="Times New Roman" panose="02020603050405020304" pitchFamily="18" charset="0"/>
              </a:rPr>
              <a:t>lí, bảo mật thông tin.</a:t>
            </a:r>
          </a:p>
          <a:p>
            <a:r>
              <a:rPr lang="vi-VN" sz="1600" dirty="0" smtClean="0">
                <a:latin typeface="Times New Roman" panose="02020603050405020304" pitchFamily="18" charset="0"/>
                <a:cs typeface="Times New Roman" panose="02020603050405020304" pitchFamily="18" charset="0"/>
              </a:rPr>
              <a:t>Tính trừu tượng: </a:t>
            </a:r>
            <a:r>
              <a:rPr lang="vi-VN" sz="1600" dirty="0">
                <a:latin typeface="Times New Roman" panose="02020603050405020304" pitchFamily="18" charset="0"/>
                <a:cs typeface="Times New Roman" panose="02020603050405020304" pitchFamily="18" charset="0"/>
              </a:rPr>
              <a:t>rút tỉa ra những đặc trưng của  </a:t>
            </a:r>
            <a:r>
              <a:rPr lang="vi-VN" sz="1600" dirty="0" smtClean="0">
                <a:latin typeface="Times New Roman" panose="02020603050405020304" pitchFamily="18" charset="0"/>
                <a:cs typeface="Times New Roman" panose="02020603050405020304" pitchFamily="18" charset="0"/>
              </a:rPr>
              <a:t>đối tượng, </a:t>
            </a:r>
            <a:r>
              <a:rPr lang="vi-VN" sz="1600" dirty="0">
                <a:latin typeface="Times New Roman" panose="02020603050405020304" pitchFamily="18" charset="0"/>
                <a:cs typeface="Times New Roman" panose="02020603050405020304" pitchFamily="18" charset="0"/>
              </a:rPr>
              <a:t>rồi trừu tượng hóa thành các interface, và thiết kế xem chúng sẽ tương tác với nhau như thế </a:t>
            </a:r>
            <a:r>
              <a:rPr lang="vi-VN" sz="1600" dirty="0" smtClean="0">
                <a:latin typeface="Times New Roman" panose="02020603050405020304" pitchFamily="18" charset="0"/>
                <a:cs typeface="Times New Roman" panose="02020603050405020304" pitchFamily="18" charset="0"/>
              </a:rPr>
              <a:t>nào.</a:t>
            </a:r>
          </a:p>
          <a:p>
            <a:r>
              <a:rPr lang="vi-VN" sz="1600" dirty="0" smtClean="0">
                <a:latin typeface="Times New Roman" panose="02020603050405020304" pitchFamily="18" charset="0"/>
                <a:cs typeface="Times New Roman" panose="02020603050405020304" pitchFamily="18" charset="0"/>
              </a:rPr>
              <a:t>Tính kế thừa </a:t>
            </a:r>
            <a:r>
              <a:rPr lang="vi-VN" sz="1600" dirty="0">
                <a:latin typeface="Times New Roman" panose="02020603050405020304" pitchFamily="18" charset="0"/>
                <a:cs typeface="Times New Roman" panose="02020603050405020304" pitchFamily="18" charset="0"/>
              </a:rPr>
              <a:t>: Lớp cha có thể chia sẻ dữ liệu và phương thức cho các lớp con, các lớp con khỏi phải định nghĩa lại những logic chung, giúp chương trình ngắn gọn. Nếu lớp cha là interface, thì lớp con sẽ di truyền những contract trừu tượng từ lớp cha.</a:t>
            </a:r>
            <a:endParaRPr lang="vi-VN"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Tính đa hình </a:t>
            </a:r>
            <a:r>
              <a:rPr lang="vi-VN" sz="1600" dirty="0">
                <a:latin typeface="Times New Roman" panose="02020603050405020304" pitchFamily="18" charset="0"/>
                <a:cs typeface="Times New Roman" panose="02020603050405020304" pitchFamily="18" charset="0"/>
              </a:rPr>
              <a:t>: trong lập trình thì được hiểu là Lớp Con sẽ viết lại những phương thức ở lớp cha (ovewrite</a:t>
            </a:r>
            <a:r>
              <a:rPr lang="vi-VN" sz="1600" dirty="0" smtClean="0">
                <a:latin typeface="Times New Roman" panose="02020603050405020304" pitchFamily="18" charset="0"/>
                <a:cs typeface="Times New Roman" panose="02020603050405020304" pitchFamily="18" charset="0"/>
              </a:rPr>
              <a:t>).</a:t>
            </a:r>
          </a:p>
          <a:p>
            <a:r>
              <a:rPr lang="vi-VN" sz="1600" dirty="0" smtClean="0">
                <a:latin typeface="Times New Roman" panose="02020603050405020304" pitchFamily="18" charset="0"/>
                <a:cs typeface="Times New Roman" panose="02020603050405020304" pitchFamily="18" charset="0"/>
                <a:sym typeface="Wingdings" panose="05000000000000000000" pitchFamily="2" charset="2"/>
              </a:rPr>
              <a:t> Một ngôn ngữ lập trình Có đầy đủ 4 tính chất trên mới được gọi ngôn ngữ </a:t>
            </a:r>
            <a:r>
              <a:rPr lang="vi-VN" sz="1600" b="1" dirty="0" smtClean="0">
                <a:latin typeface="Times New Roman" panose="02020603050405020304" pitchFamily="18" charset="0"/>
                <a:cs typeface="Times New Roman" panose="02020603050405020304" pitchFamily="18" charset="0"/>
                <a:sym typeface="Wingdings" panose="05000000000000000000" pitchFamily="2" charset="2"/>
              </a:rPr>
              <a:t>LTHĐT</a:t>
            </a:r>
            <a:r>
              <a:rPr lang="vi-VN" sz="16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17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4400" dirty="0" smtClean="0"/>
              <a:t>Thuộc tính và phương thức</a:t>
            </a:r>
            <a:endParaRPr lang="vi-VN" sz="4400" dirty="0"/>
          </a:p>
        </p:txBody>
      </p:sp>
      <p:sp>
        <p:nvSpPr>
          <p:cNvPr id="3" name="Content Placeholder 2"/>
          <p:cNvSpPr>
            <a:spLocks noGrp="1"/>
          </p:cNvSpPr>
          <p:nvPr>
            <p:ph sz="quarter" idx="13"/>
          </p:nvPr>
        </p:nvSpPr>
        <p:spPr/>
        <p:txBody>
          <a:bodyPr>
            <a:normAutofit fontScale="92500"/>
          </a:bodyPr>
          <a:lstStyle/>
          <a:p>
            <a:endParaRPr lang="vi-VN" sz="1600" dirty="0" smtClean="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800" dirty="0" smtClean="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thêm dữ liệu vào một class, người ta sử dụng </a:t>
            </a:r>
            <a:r>
              <a:rPr lang="vi-VN" sz="1800" b="1" dirty="0">
                <a:latin typeface="Times New Roman" panose="02020603050405020304" pitchFamily="18" charset="0"/>
                <a:cs typeface="Times New Roman" panose="02020603050405020304" pitchFamily="18" charset="0"/>
              </a:rPr>
              <a:t>thuộc tính</a:t>
            </a:r>
            <a:r>
              <a:rPr lang="vi-VN" sz="1800" dirty="0">
                <a:latin typeface="Times New Roman" panose="02020603050405020304" pitchFamily="18" charset="0"/>
                <a:cs typeface="Times New Roman" panose="02020603050405020304" pitchFamily="18" charset="0"/>
              </a:rPr>
              <a:t>, hoặc một biến riêng biệt nào đó. Chúng hoạt động tương tự như các biến thông thường, chỉ khác một điều là chúng đang liên kết với object và vì thế để có thể truy cập và sử dụng được chúng ta phải thông qua object hay nói cách khác là sử dụng object</a:t>
            </a:r>
            <a:r>
              <a:rPr lang="vi-VN" sz="1800" dirty="0" smtClean="0">
                <a:latin typeface="Times New Roman" panose="02020603050405020304" pitchFamily="18" charset="0"/>
                <a:cs typeface="Times New Roman" panose="02020603050405020304" pitchFamily="18" charset="0"/>
              </a:rPr>
              <a:t>.</a:t>
            </a:r>
          </a:p>
          <a:p>
            <a:r>
              <a:rPr lang="vi-VN" sz="1800" b="1" dirty="0">
                <a:latin typeface="Times New Roman" panose="02020603050405020304" pitchFamily="18" charset="0"/>
                <a:cs typeface="Times New Roman" panose="02020603050405020304" pitchFamily="18" charset="0"/>
              </a:rPr>
              <a:t>Phương thức </a:t>
            </a:r>
            <a:r>
              <a:rPr lang="vi-VN" sz="1800" dirty="0">
                <a:latin typeface="Times New Roman" panose="02020603050405020304" pitchFamily="18" charset="0"/>
                <a:cs typeface="Times New Roman" panose="02020603050405020304" pitchFamily="18" charset="0"/>
              </a:rPr>
              <a:t>là các hàm riêng biệt của class. Các action riêng lẻ, mà một object sẽ thực thi, thì được định nghĩa bên trong class như là các phương thức.</a:t>
            </a:r>
            <a:endParaRPr lang="vi-VN" sz="1800" dirty="0" smtClean="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smtClean="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422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476250"/>
          </a:xfrm>
        </p:spPr>
        <p:txBody>
          <a:bodyPr>
            <a:normAutofit fontScale="90000"/>
          </a:bodyPr>
          <a:lstStyle/>
          <a:p>
            <a:pPr algn="ctr"/>
            <a:r>
              <a:rPr lang="vi-VN" sz="3100" b="1" dirty="0" smtClean="0">
                <a:latin typeface="Times New Roman" panose="02020603050405020304" pitchFamily="18" charset="0"/>
                <a:cs typeface="Times New Roman" panose="02020603050405020304" pitchFamily="18" charset="0"/>
              </a:rPr>
              <a:t>KẾ </a:t>
            </a:r>
            <a:r>
              <a:rPr lang="vi-VN" sz="3100" b="1" dirty="0">
                <a:latin typeface="Times New Roman" panose="02020603050405020304" pitchFamily="18" charset="0"/>
                <a:cs typeface="Times New Roman" panose="02020603050405020304" pitchFamily="18" charset="0"/>
              </a:rPr>
              <a:t>THỪA VÀ </a:t>
            </a:r>
            <a:r>
              <a:rPr lang="vi-VN" sz="3100" b="1" dirty="0" smtClean="0">
                <a:latin typeface="Times New Roman" panose="02020603050405020304" pitchFamily="18" charset="0"/>
                <a:cs typeface="Times New Roman" panose="02020603050405020304" pitchFamily="18" charset="0"/>
              </a:rPr>
              <a:t>TẦM (phạm vi) hoạt động của thuộc tính và phương thức</a:t>
            </a:r>
            <a:r>
              <a:rPr lang="vi-VN" sz="3600" b="1" dirty="0">
                <a:latin typeface="Times New Roman" panose="02020603050405020304" pitchFamily="18" charset="0"/>
                <a:cs typeface="Times New Roman" panose="02020603050405020304" pitchFamily="18" charset="0"/>
              </a:rPr>
              <a:t/>
            </a:r>
            <a:br>
              <a:rPr lang="vi-VN" sz="3600" b="1" dirty="0">
                <a:latin typeface="Times New Roman" panose="02020603050405020304" pitchFamily="18" charset="0"/>
                <a:cs typeface="Times New Roman" panose="02020603050405020304" pitchFamily="18" charset="0"/>
              </a:rPr>
            </a:br>
            <a:endParaRPr lang="vi-V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1323976"/>
            <a:ext cx="10394707" cy="4050610"/>
          </a:xfrm>
        </p:spPr>
        <p:txBody>
          <a:bodyPr>
            <a:normAutofit fontScale="92500" lnSpcReduction="10000"/>
          </a:bodyPr>
          <a:lstStyle/>
          <a:p>
            <a:endParaRPr lang="vi-VN" sz="1600" dirty="0" smtClean="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b="1" i="1" dirty="0" smtClean="0">
                <a:latin typeface="Times New Roman" panose="02020603050405020304" pitchFamily="18" charset="0"/>
                <a:cs typeface="Times New Roman" panose="02020603050405020304" pitchFamily="18" charset="0"/>
              </a:rPr>
              <a:t>Lập trình hướng đối tượng cung cấp các phạm vi truy cập:  </a:t>
            </a:r>
            <a:r>
              <a:rPr lang="vi-VN" sz="1600" b="1" dirty="0" smtClean="0">
                <a:latin typeface="Times New Roman" panose="02020603050405020304" pitchFamily="18" charset="0"/>
                <a:cs typeface="Times New Roman" panose="02020603050405020304" pitchFamily="18" charset="0"/>
              </a:rPr>
              <a:t>Public</a:t>
            </a:r>
            <a:r>
              <a:rPr lang="vi-VN" sz="1600" b="1" i="1" dirty="0" smtClean="0">
                <a:latin typeface="Times New Roman" panose="02020603050405020304" pitchFamily="18" charset="0"/>
                <a:cs typeface="Times New Roman" panose="02020603050405020304" pitchFamily="18" charset="0"/>
              </a:rPr>
              <a:t>, </a:t>
            </a:r>
            <a:r>
              <a:rPr lang="vi-VN" sz="1600" b="1" dirty="0" smtClean="0">
                <a:latin typeface="Times New Roman" panose="02020603050405020304" pitchFamily="18" charset="0"/>
                <a:cs typeface="Times New Roman" panose="02020603050405020304" pitchFamily="18" charset="0"/>
              </a:rPr>
              <a:t>protected</a:t>
            </a:r>
            <a:r>
              <a:rPr lang="vi-VN" sz="1600" b="1" i="1" dirty="0" smtClean="0">
                <a:latin typeface="Times New Roman" panose="02020603050405020304" pitchFamily="18" charset="0"/>
                <a:cs typeface="Times New Roman" panose="02020603050405020304" pitchFamily="18" charset="0"/>
              </a:rPr>
              <a:t>, </a:t>
            </a:r>
            <a:r>
              <a:rPr lang="vi-VN" sz="1600" b="1" dirty="0" smtClean="0">
                <a:latin typeface="Times New Roman" panose="02020603050405020304" pitchFamily="18" charset="0"/>
                <a:cs typeface="Times New Roman" panose="02020603050405020304" pitchFamily="18" charset="0"/>
              </a:rPr>
              <a:t>private..</a:t>
            </a:r>
            <a:endParaRPr lang="vi-VN" sz="1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1600" b="1" dirty="0" smtClean="0">
                <a:latin typeface="Times New Roman" panose="02020603050405020304" pitchFamily="18" charset="0"/>
                <a:cs typeface="Times New Roman" panose="02020603050405020304" pitchFamily="18" charset="0"/>
              </a:rPr>
              <a:t>Private</a:t>
            </a:r>
            <a:r>
              <a:rPr lang="vi-VN" sz="1600" dirty="0" smtClean="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Đây là thành phần chỉ dành riêng cho nội bộ của lớp, nghĩa là ta không thể truy xuất tới thành phần private ở lớp con hoặc ở bên ngoài lớp</a:t>
            </a:r>
            <a:r>
              <a:rPr lang="vi-VN" sz="16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vi-VN" sz="1600" b="1" dirty="0">
                <a:latin typeface="Times New Roman" panose="02020603050405020304" pitchFamily="18" charset="0"/>
                <a:cs typeface="Times New Roman" panose="02020603050405020304" pitchFamily="18" charset="0"/>
              </a:rPr>
              <a:t>protected</a:t>
            </a:r>
            <a:r>
              <a:rPr lang="vi-VN" sz="1600" dirty="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chỉ cho phép truy xuất nội bộ trong lớp đó và lớp kế thừa, riêng ở bên ngoài lớp sẽ không truy xuất đc. Mức protected thường được dùng cho những phương thức và thuộc tính có khả năng bị lớp con định nghĩa lại </a:t>
            </a:r>
          </a:p>
          <a:p>
            <a:pPr marL="457200" indent="-457200">
              <a:buFont typeface="+mj-lt"/>
              <a:buAutoNum type="arabicPeriod"/>
            </a:pPr>
            <a:r>
              <a:rPr lang="vi-VN" sz="1600" b="1" dirty="0" smtClean="0">
                <a:latin typeface="Times New Roman" panose="02020603050405020304" pitchFamily="18" charset="0"/>
                <a:cs typeface="Times New Roman" panose="02020603050405020304" pitchFamily="18" charset="0"/>
              </a:rPr>
              <a:t>Public: </a:t>
            </a:r>
            <a:r>
              <a:rPr lang="vi-VN" sz="1600" dirty="0">
                <a:latin typeface="Times New Roman" panose="02020603050405020304" pitchFamily="18" charset="0"/>
                <a:cs typeface="Times New Roman" panose="02020603050405020304" pitchFamily="18" charset="0"/>
              </a:rPr>
              <a:t>Đây là mức truy cập thoáng nhất bởi vì bạn có thể truy cập tới các phương thức và thuộc tính ở bất cứ đâu, dù trong nộ bộ của lớp hay ở lớp con hay cả bên ngoài lớp đều </a:t>
            </a:r>
            <a:r>
              <a:rPr lang="vi-VN" sz="1600" dirty="0" smtClean="0">
                <a:latin typeface="Times New Roman" panose="02020603050405020304" pitchFamily="18" charset="0"/>
                <a:cs typeface="Times New Roman" panose="02020603050405020304" pitchFamily="18" charset="0"/>
              </a:rPr>
              <a:t>được</a:t>
            </a:r>
          </a:p>
          <a:p>
            <a:pPr marL="457200" indent="-457200">
              <a:buFont typeface="+mj-lt"/>
              <a:buAutoNum type="arabicPeriod"/>
            </a:pPr>
            <a:r>
              <a:rPr lang="vi-VN" sz="1600" b="1" dirty="0" smtClean="0">
                <a:latin typeface="Times New Roman" panose="02020603050405020304" pitchFamily="18" charset="0"/>
                <a:cs typeface="Times New Roman" panose="02020603050405020304" pitchFamily="18" charset="0"/>
              </a:rPr>
              <a:t>StAtic</a:t>
            </a:r>
            <a:r>
              <a:rPr lang="vi-VN" sz="1600" dirty="0" smtClean="0">
                <a:latin typeface="Times New Roman" panose="02020603050405020304" pitchFamily="18" charset="0"/>
                <a:cs typeface="Times New Roman" panose="02020603050405020304" pitchFamily="18" charset="0"/>
              </a:rPr>
              <a:t> : phương thức static </a:t>
            </a:r>
          </a:p>
          <a:p>
            <a:endParaRPr lang="vi-VN" sz="1600" dirty="0">
              <a:latin typeface="Times New Roman" panose="02020603050405020304" pitchFamily="18" charset="0"/>
              <a:cs typeface="Times New Roman" panose="02020603050405020304" pitchFamily="18" charset="0"/>
            </a:endParaRPr>
          </a:p>
          <a:p>
            <a:endParaRPr lang="vi-VN" sz="1600" dirty="0" smtClean="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470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xmlns=""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869</TotalTime>
  <Words>617</Words>
  <Application>Microsoft Office PowerPoint</Application>
  <PresentationFormat>Custom</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Main Event</vt:lpstr>
      <vt:lpstr>Lập trình hướng đối tượng php</vt:lpstr>
      <vt:lpstr>Những khái niệm cơ bản</vt:lpstr>
      <vt:lpstr>OBJECT và CLASS</vt:lpstr>
      <vt:lpstr>Object và Class</vt:lpstr>
      <vt:lpstr>object và class</vt:lpstr>
      <vt:lpstr>Continue</vt:lpstr>
      <vt:lpstr>Tính chất của LTHĐT</vt:lpstr>
      <vt:lpstr>Thuộc tính và phương thức</vt:lpstr>
      <vt:lpstr>KẾ THỪA VÀ TẦM (phạm vi) hoạt động của thuộc tính và phương thức </vt:lpstr>
      <vt:lpstr> Phương Thức Magic Trong OOP</vt:lpstr>
      <vt:lpstr>Interface OOP PHP</vt:lpstr>
      <vt:lpstr>Abstract oop php</vt:lpstr>
      <vt:lpstr>Final oop php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php</dc:title>
  <dc:creator>Thanh Trieu Nguyen</dc:creator>
  <cp:lastModifiedBy>long</cp:lastModifiedBy>
  <cp:revision>85</cp:revision>
  <dcterms:created xsi:type="dcterms:W3CDTF">2016-12-05T04:15:22Z</dcterms:created>
  <dcterms:modified xsi:type="dcterms:W3CDTF">2017-02-07T12:06:01Z</dcterms:modified>
</cp:coreProperties>
</file>