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58" r:id="rId9"/>
    <p:sldId id="259" r:id="rId10"/>
    <p:sldId id="257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E8B4-89B7-471A-977C-D602D37A7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99B53-A5DF-4D6B-8345-32B76E22F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30E3-64E3-4496-8457-F7CE4570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2BDE-D48E-4270-8F90-895571B7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ED888-4624-4504-B50F-128EFAD0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BED-6852-4A98-80D3-D06D304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D8FF6-9857-4659-8291-0267A51B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F29D-CA19-477F-A77F-372C5330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819F-0B60-49A7-9517-4203CAF1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09DA-B4C8-44BD-B2F2-FC4505F5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AE0B1-B841-41CD-8B3A-D363B0FF9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39BC-E1D0-44DC-B8F1-7E865263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85CA-8B2C-46B9-A544-724A851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B3E3-D0AC-4BE4-A9DD-F7EA2D7B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E4F6-2BDC-4C42-970D-C3CDF17F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9D37-261C-4A70-A49A-6AAB833E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37ED-4B35-4D4D-98E7-5F507446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A570-2A31-49FA-8B2D-C92FD6C9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3914-83C5-403E-ABEB-FF12B996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1D12-5632-40DA-9C11-3DBCA668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A2CB-F528-4DB2-91E1-7E1D5382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39C9-614E-48DA-A4FC-EAF0D650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CE5C-7DC0-4E15-93E7-C9C3ED5A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4794-188C-4392-B7D0-118D9996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F9F6-915E-44A1-8B17-C1648075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434F-8009-439D-9CF4-B615F3D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4C70-AB8E-466E-915A-0943C29CD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5704F-79FC-41D6-A560-E14A49C3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196B-8C6B-469D-B4A8-59B0F153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7A4B-47D3-4280-A004-3174B27A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6F2A1-621B-4E67-A42D-49D2D606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5C69-C5D3-490E-B965-775374D1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7102F-F883-498B-8E2E-BCB87FDF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BBF73-762B-4BDD-91B7-BAE2745E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D2FD8-0573-4E35-A4A1-D8449E843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83756-ED5E-4B34-9F64-D76E6292C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5F1D0-12C8-4F64-8B63-DA711F0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15A9A-9919-425F-9648-D69444B9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E4BCC-74D7-46BB-B52C-0EFE723A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D5-1525-42F0-B830-CFBBC3A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5515B-6249-465C-9928-5E3111C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9EADF-A208-4A05-B804-7E616796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AE166-D9CC-46BC-8D94-F6A4756A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983E2-441C-48A1-9F7E-753B025A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6CBE-6EFF-4F4B-B51B-5C10D1CD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46983-5F18-4662-A051-5131B766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7C1C-B387-47E7-B02D-15AA8FB4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4402-9F6A-47F7-A3B0-C0C78120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1A1F2-3323-4D16-883B-0F4AC055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F6A2-BACE-42B3-A379-B2C92295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04F5C-863E-4CB1-9416-75B1A7B8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4E84E-77E0-4433-AF31-F361A32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BE23-608D-49BF-AB9E-8DDCA823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45C01-1FC2-4AB3-B1C3-1BAA27713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3AD9F-FF3B-4C53-9BC4-E54510F8A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56A5-AC36-4AD9-BFF1-C42AE0BD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CDC0-48ED-4C6A-829B-7D59B5E2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317C-CCD5-470D-9770-1D655892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D5AB3-3851-4F3E-9D6F-56702E8F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9DFD-59E4-4DE1-9B4A-C11CFBA1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527C-4FC4-4C9C-8F62-53A710341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91A3-6928-4629-A4D2-4C88B4BFE06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E9AD-8705-4E52-96A1-1E809D7E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8E4B-C341-479E-89D0-9A5CD8917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3BE-50A6-4BD5-B72C-81305996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0AE4-E462-4183-ADDC-DE5E5EC21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1E0F-D5C2-418D-BE58-E57C9F3F1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Slider Balance</a:t>
            </a:r>
            <a:r>
              <a:rPr lang="en-US" sz="3200" b="1"/>
              <a:t> (Slider_Balance.html)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1D6D-88E1-460B-B848-AC50F2BA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2" y="724125"/>
            <a:ext cx="4410056" cy="27877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b="1"/>
              <a:t>Objective:</a:t>
            </a:r>
          </a:p>
          <a:p>
            <a:pPr marL="0" indent="0">
              <a:buNone/>
            </a:pPr>
            <a:r>
              <a:rPr lang="en-US" sz="1700">
                <a:solidFill>
                  <a:schemeClr val="accent4">
                    <a:lumMod val="75000"/>
                  </a:schemeClr>
                </a:solidFill>
              </a:rPr>
              <a:t>var</a:t>
            </a:r>
            <a:r>
              <a:rPr lang="en-US" sz="1700">
                <a:solidFill>
                  <a:schemeClr val="accent5">
                    <a:lumMod val="50000"/>
                  </a:schemeClr>
                </a:solidFill>
              </a:rPr>
              <a:t> objSlider</a:t>
            </a:r>
            <a:r>
              <a:rPr lang="en-US" sz="1700"/>
              <a:t> = {</a:t>
            </a:r>
          </a:p>
          <a:p>
            <a:pPr marL="0" indent="0">
              <a:buNone/>
            </a:pPr>
            <a:r>
              <a:rPr lang="en-US" sz="1700"/>
              <a:t>	productName_1 : </a:t>
            </a:r>
            <a:r>
              <a:rPr lang="en-US" sz="1700">
                <a:solidFill>
                  <a:schemeClr val="accent2">
                    <a:lumMod val="75000"/>
                  </a:schemeClr>
                </a:solidFill>
              </a:rPr>
              <a:t>“Sản phẩm 1”</a:t>
            </a:r>
            <a:r>
              <a:rPr lang="en-US" sz="1700"/>
              <a:t>,</a:t>
            </a:r>
          </a:p>
          <a:p>
            <a:pPr marL="0" indent="0">
              <a:buNone/>
            </a:pPr>
            <a:r>
              <a:rPr lang="en-US" sz="1700"/>
              <a:t>	productName_2 : </a:t>
            </a:r>
            <a:r>
              <a:rPr lang="en-US" sz="1700">
                <a:solidFill>
                  <a:schemeClr val="accent2">
                    <a:lumMod val="75000"/>
                  </a:schemeClr>
                </a:solidFill>
              </a:rPr>
              <a:t>“Sản phẩm 2”</a:t>
            </a:r>
            <a:r>
              <a:rPr lang="en-US" sz="1700"/>
              <a:t>,</a:t>
            </a:r>
          </a:p>
          <a:p>
            <a:pPr marL="0" indent="0">
              <a:buNone/>
            </a:pPr>
            <a:r>
              <a:rPr lang="en-US" sz="1700"/>
              <a:t>	minValue : </a:t>
            </a:r>
            <a:r>
              <a:rPr lang="en-US" sz="1700">
                <a:solidFill>
                  <a:schemeClr val="accent2">
                    <a:lumMod val="75000"/>
                  </a:schemeClr>
                </a:solidFill>
              </a:rPr>
              <a:t>-50</a:t>
            </a:r>
            <a:r>
              <a:rPr lang="en-US" sz="1700"/>
              <a:t>,</a:t>
            </a:r>
          </a:p>
          <a:p>
            <a:pPr marL="0" indent="0">
              <a:buNone/>
            </a:pPr>
            <a:r>
              <a:rPr lang="en-US" sz="1700"/>
              <a:t>	maxValue : </a:t>
            </a:r>
            <a:r>
              <a:rPr lang="en-US" sz="170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sz="1700"/>
              <a:t>,</a:t>
            </a:r>
          </a:p>
          <a:p>
            <a:pPr marL="0" indent="0">
              <a:buNone/>
            </a:pPr>
            <a:r>
              <a:rPr lang="en-US" sz="1700"/>
              <a:t>	defaultValue : </a:t>
            </a:r>
            <a:r>
              <a:rPr lang="en-US" sz="170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sz="1700"/>
              <a:t>};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13B66-0560-43F7-ABB7-8B8776452702}"/>
              </a:ext>
            </a:extLst>
          </p:cNvPr>
          <p:cNvSpPr txBox="1"/>
          <p:nvPr/>
        </p:nvSpPr>
        <p:spPr>
          <a:xfrm>
            <a:off x="175592" y="3502532"/>
            <a:ext cx="1173351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/>
              <a:t>Dimensions:</a:t>
            </a:r>
          </a:p>
          <a:p>
            <a:endParaRPr lang="en-US" sz="1600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“Vui lòng cho biết mức độ yêu thích của chị đối với 2 sản phẩm nh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ư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thế nào?”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	Question = </a:t>
            </a:r>
            <a:r>
              <a:rPr lang="vi-VN" sz="1600"/>
              <a:t>"</a:t>
            </a:r>
            <a:r>
              <a:rPr lang="en-US" sz="1600"/>
              <a:t>htmls/Slider_Balance.html</a:t>
            </a:r>
            <a:r>
              <a:rPr lang="vi-VN" sz="1600"/>
              <a:t>"</a:t>
            </a:r>
            <a:endParaRPr lang="en-US" sz="1600"/>
          </a:p>
          <a:p>
            <a:r>
              <a:rPr lang="en-US" sz="1600"/>
              <a:t>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en-US" sz="1600"/>
              <a:t>[-50 .. 50];</a:t>
            </a:r>
          </a:p>
          <a:p>
            <a:endParaRPr lang="en-US" sz="1600"/>
          </a:p>
          <a:p>
            <a:r>
              <a:rPr lang="en-US" sz="1600"/>
              <a:t>SendCustomPropertiesToBrowser(_QuestionnName,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“[productName_1:Sản phẩm 1]#[productName_2:Sản phẩm 2]#[minValue:-50]#[maxValue=50]#[defaultValue:0]”</a:t>
            </a:r>
            <a:r>
              <a:rPr lang="en-US" sz="1600"/>
              <a:t>)</a:t>
            </a:r>
          </a:p>
          <a:p>
            <a:r>
              <a:rPr lang="en-US" sz="1600"/>
              <a:t>_QuestionnName.Ask()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BE40F-47B5-4A9D-A205-C7362218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58" y="1037003"/>
            <a:ext cx="7449649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Capture_Basic</a:t>
            </a:r>
            <a:r>
              <a:rPr lang="en-US" sz="3200" b="1"/>
              <a:t> (Capture_Basic.html)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13B66-0560-43F7-ABB7-8B8776452702}"/>
              </a:ext>
            </a:extLst>
          </p:cNvPr>
          <p:cNvSpPr txBox="1"/>
          <p:nvPr/>
        </p:nvSpPr>
        <p:spPr>
          <a:xfrm>
            <a:off x="175592" y="1106411"/>
            <a:ext cx="1185675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/>
              <a:t>Dimensions:</a:t>
            </a:r>
          </a:p>
          <a:p>
            <a:endParaRPr lang="en-US" sz="1600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“Capture”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1600"/>
              <a:t>(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            Control</a:t>
            </a:r>
            <a:r>
              <a:rPr lang="en-US" sz="1600"/>
              <a:t>(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n-US" sz="1600"/>
              <a:t>Type = "SingleLineEdit"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/>
              <a:t>)</a:t>
            </a:r>
          </a:p>
          <a:p>
            <a:r>
              <a:rPr lang="en-US" sz="1600"/>
              <a:t>        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	Question = </a:t>
            </a:r>
            <a:r>
              <a:rPr lang="vi-VN" sz="1600"/>
              <a:t>"</a:t>
            </a:r>
            <a:r>
              <a:rPr lang="en-US" sz="1600"/>
              <a:t>htmls/Capture_Basic.html</a:t>
            </a:r>
            <a:r>
              <a:rPr lang="vi-VN" sz="1600"/>
              <a:t>"</a:t>
            </a:r>
            <a:endParaRPr lang="en-US" sz="1600"/>
          </a:p>
          <a:p>
            <a:r>
              <a:rPr lang="en-US" sz="1600"/>
              <a:t>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sz="1600"/>
              <a:t>[1 .. ];</a:t>
            </a:r>
          </a:p>
          <a:p>
            <a:endParaRPr lang="en-US" sz="1600"/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1600"/>
              <a:t> image_name </a:t>
            </a:r>
          </a:p>
          <a:p>
            <a:r>
              <a:rPr lang="en-US" sz="1600"/>
              <a:t>image_name =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UCase</a:t>
            </a:r>
            <a:r>
              <a:rPr lang="en-US" sz="1600"/>
              <a:t>(_ProjectName.Response.Value) +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UCase</a:t>
            </a:r>
            <a:r>
              <a:rPr lang="en-US" sz="1600"/>
              <a:t>(_QuestionnName.QuestionName) + “_” +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CText</a:t>
            </a:r>
            <a:r>
              <a:rPr lang="en-US" sz="1600"/>
              <a:t>(IOM.Info.RespondentID)</a:t>
            </a:r>
          </a:p>
          <a:p>
            <a:endParaRPr lang="en-US" sz="1600"/>
          </a:p>
          <a:p>
            <a:r>
              <a:rPr lang="en-US" sz="1600"/>
              <a:t>SendCustomPropertiesToBrowser(_QuestionnName,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“[ProjectName:{#_ProjectName}]#[ImageName:"</a:t>
            </a:r>
            <a:r>
              <a:rPr lang="en-US" sz="1600"/>
              <a:t> +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CText</a:t>
            </a:r>
            <a:r>
              <a:rPr lang="en-US" sz="1600"/>
              <a:t>(image_name) +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"]#[CloudinaryName:ipsos-longlh123]#[CloudinaryAPIKey:729957246122992]#[CloudinaryAPISecret:PbeZ3UBcBuTYQb-wCxGSG9-C5OM]”</a:t>
            </a:r>
            <a:r>
              <a:rPr lang="en-US" sz="1600"/>
              <a:t>)</a:t>
            </a:r>
          </a:p>
          <a:p>
            <a:r>
              <a:rPr lang="en-US" sz="1600"/>
              <a:t>_QuestionnName.Ask()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1D6D-88E1-460B-B848-AC50F2BA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99" y="1106411"/>
            <a:ext cx="2214697" cy="2296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b="1"/>
              <a:t>Properties:</a:t>
            </a:r>
          </a:p>
          <a:p>
            <a:pPr marL="0" indent="0">
              <a:buNone/>
            </a:pPr>
            <a:r>
              <a:rPr lang="en-US" sz="1700" b="1">
                <a:solidFill>
                  <a:schemeClr val="accent4">
                    <a:lumMod val="75000"/>
                  </a:schemeClr>
                </a:solidFill>
              </a:rPr>
              <a:t>ProjectName</a:t>
            </a:r>
            <a:endParaRPr lang="en-US" sz="17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>
                <a:solidFill>
                  <a:schemeClr val="accent4">
                    <a:lumMod val="75000"/>
                  </a:schemeClr>
                </a:solidFill>
              </a:rPr>
              <a:t>ImageName</a:t>
            </a:r>
            <a:endParaRPr lang="en-US" sz="17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>
                <a:solidFill>
                  <a:schemeClr val="accent4">
                    <a:lumMod val="75000"/>
                  </a:schemeClr>
                </a:solidFill>
              </a:rPr>
              <a:t>CloudinaryName</a:t>
            </a:r>
            <a:endParaRPr lang="en-US" sz="17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>
                <a:solidFill>
                  <a:schemeClr val="accent4">
                    <a:lumMod val="75000"/>
                  </a:schemeClr>
                </a:solidFill>
              </a:rPr>
              <a:t>CloudinaryAPIKey</a:t>
            </a:r>
            <a:endParaRPr lang="en-US" sz="17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>
                <a:solidFill>
                  <a:schemeClr val="accent4">
                    <a:lumMod val="75000"/>
                  </a:schemeClr>
                </a:solidFill>
              </a:rPr>
              <a:t>CloudinaryAPISecret</a:t>
            </a:r>
            <a:endParaRPr lang="en-US" sz="17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F60C9-0F68-423C-9358-0850C43C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828" y="1106411"/>
            <a:ext cx="3795052" cy="22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Grid_Bipolar </a:t>
            </a:r>
            <a:r>
              <a:rPr lang="en-US" sz="3200" b="1"/>
              <a:t>(Grid_Bipolar.html)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13B66-0560-43F7-ABB7-8B8776452702}"/>
              </a:ext>
            </a:extLst>
          </p:cNvPr>
          <p:cNvSpPr txBox="1"/>
          <p:nvPr/>
        </p:nvSpPr>
        <p:spPr>
          <a:xfrm>
            <a:off x="237821" y="1208297"/>
            <a:ext cx="1195417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Dimensions:</a:t>
            </a:r>
          </a:p>
          <a:p>
            <a:endParaRPr lang="en-US" sz="1600"/>
          </a:p>
          <a:p>
            <a:r>
              <a:rPr lang="en-US" sz="1600"/>
              <a:t>_Grid_Pibolar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"Below are some statements that might describe how you feel about parenting and motherhood."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(Question =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"htmls/Grid_Bipolar.html"</a:t>
            </a:r>
            <a:r>
              <a:rPr lang="en-US" sz="1600"/>
              <a:t>)</a:t>
            </a:r>
          </a:p>
          <a:p>
            <a:r>
              <a:rPr lang="en-US" sz="1600"/>
              <a:t>loop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     R1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"[It is more important that I stay home to care for my baby personally][It is more important that I work to earn the money to give my baby everything s/he needs]"</a:t>
            </a:r>
            <a:r>
              <a:rPr lang="en-US" sz="1600"/>
              <a:t>,</a:t>
            </a:r>
          </a:p>
          <a:p>
            <a:r>
              <a:rPr lang="en-US" sz="1600"/>
              <a:t>         R2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"[It's important that I also have a fulfilling career or personal life beyond my child(ren)][Being a mother is all the fulfillment I need]"</a:t>
            </a:r>
          </a:p>
          <a:p>
            <a:r>
              <a:rPr lang="en-US" sz="1600"/>
              <a:t>}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fields</a:t>
            </a:r>
          </a:p>
          <a:p>
            <a:r>
              <a:rPr lang="en-US" sz="1600"/>
              <a:t>(</a:t>
            </a:r>
          </a:p>
          <a:p>
            <a:r>
              <a:rPr lang="en-US" sz="1600"/>
              <a:t>        _Grid_Pibolar_Codes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"Grid_Pibolar_Codes"</a:t>
            </a:r>
          </a:p>
          <a:p>
            <a:r>
              <a:rPr lang="en-US" sz="1600"/>
              <a:t>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sz="1600"/>
              <a:t> [1..1]</a:t>
            </a:r>
          </a:p>
          <a:p>
            <a:r>
              <a:rPr lang="en-US" sz="1600"/>
              <a:t>        {</a:t>
            </a:r>
          </a:p>
          <a:p>
            <a:r>
              <a:rPr lang="en-US" sz="1600"/>
              <a:t>            _1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"Agree much more"</a:t>
            </a:r>
            <a:r>
              <a:rPr lang="en-US" sz="1600"/>
              <a:t> [value =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"1"</a:t>
            </a:r>
            <a:r>
              <a:rPr lang="en-US" sz="1600"/>
              <a:t>]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keycode</a:t>
            </a:r>
            <a:r>
              <a:rPr lang="en-US" sz="1600"/>
              <a:t>(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"1"</a:t>
            </a:r>
            <a:r>
              <a:rPr lang="en-US" sz="1600"/>
              <a:t>)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en-US" sz="1600"/>
              <a:t>(1),</a:t>
            </a:r>
          </a:p>
          <a:p>
            <a:r>
              <a:rPr lang="en-US" sz="1600"/>
              <a:t>            _2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"Agree somewhat more" </a:t>
            </a:r>
            <a:r>
              <a:rPr lang="en-US" sz="1600"/>
              <a:t>[value =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"2"</a:t>
            </a:r>
            <a:r>
              <a:rPr lang="en-US" sz="1600"/>
              <a:t>]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keycode</a:t>
            </a:r>
            <a:r>
              <a:rPr lang="en-US" sz="1600"/>
              <a:t>(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"2"</a:t>
            </a:r>
            <a:r>
              <a:rPr lang="en-US" sz="1600"/>
              <a:t>)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en-US" sz="1600"/>
              <a:t>(2),</a:t>
            </a:r>
          </a:p>
          <a:p>
            <a:r>
              <a:rPr lang="en-US" sz="1600"/>
              <a:t>            _3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"Agree somewhat more" </a:t>
            </a:r>
            <a:r>
              <a:rPr lang="en-US" sz="1600"/>
              <a:t>[value =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"3"</a:t>
            </a:r>
            <a:r>
              <a:rPr lang="en-US" sz="1600"/>
              <a:t>]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keycode</a:t>
            </a:r>
            <a:r>
              <a:rPr lang="en-US" sz="1600"/>
              <a:t>(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"3"</a:t>
            </a:r>
            <a:r>
              <a:rPr lang="en-US" sz="1600"/>
              <a:t>)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en-US" sz="1600"/>
              <a:t>(2),</a:t>
            </a:r>
          </a:p>
          <a:p>
            <a:r>
              <a:rPr lang="en-US" sz="1600"/>
              <a:t>            _4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"Agree much more" </a:t>
            </a:r>
            <a:r>
              <a:rPr lang="en-US" sz="1600"/>
              <a:t>[value =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"4"</a:t>
            </a:r>
            <a:r>
              <a:rPr lang="en-US" sz="1600"/>
              <a:t>]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keycode</a:t>
            </a:r>
            <a:r>
              <a:rPr lang="en-US" sz="1600"/>
              <a:t>("4")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en-US" sz="1600"/>
              <a:t>(1)</a:t>
            </a:r>
          </a:p>
          <a:p>
            <a:r>
              <a:rPr lang="en-US" sz="1600"/>
              <a:t>        }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axis</a:t>
            </a:r>
            <a:r>
              <a:rPr lang="en-US" sz="1600"/>
              <a:t>(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"{..,Mean() [Decimals=2], StdDev() [Decimals=2]}"</a:t>
            </a:r>
            <a:r>
              <a:rPr lang="en-US" sz="1600"/>
              <a:t>);</a:t>
            </a:r>
          </a:p>
          <a:p>
            <a:r>
              <a:rPr lang="en-US" sz="1600"/>
              <a:t>)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expand grid</a:t>
            </a:r>
            <a:r>
              <a:rPr lang="en-US" sz="160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C67AB-9E59-42B7-A50A-799EE201396B}"/>
              </a:ext>
            </a:extLst>
          </p:cNvPr>
          <p:cNvSpPr txBox="1"/>
          <p:nvPr/>
        </p:nvSpPr>
        <p:spPr>
          <a:xfrm>
            <a:off x="237821" y="774250"/>
            <a:ext cx="537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Format attributes: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Attr “[Attribite 1a][Attribite 1b]”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C15A9-47EB-4D77-AE4E-0274D130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10" y="3732065"/>
            <a:ext cx="5808278" cy="25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2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Information_Basic </a:t>
            </a:r>
            <a:r>
              <a:rPr lang="en-US" sz="3200" b="1"/>
              <a:t>(Information_Basic.html)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DC3DC-7792-46F0-937F-CECF4F29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64" y="1186378"/>
            <a:ext cx="8396828" cy="3456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4793B-D2D0-4E0A-A2B2-8F138C90141A}"/>
              </a:ext>
            </a:extLst>
          </p:cNvPr>
          <p:cNvSpPr txBox="1"/>
          <p:nvPr/>
        </p:nvSpPr>
        <p:spPr>
          <a:xfrm>
            <a:off x="429491" y="4642592"/>
            <a:ext cx="113745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Dimensions:</a:t>
            </a:r>
          </a:p>
          <a:p>
            <a:endParaRPr lang="en-US"/>
          </a:p>
          <a:p>
            <a:r>
              <a:rPr lang="en-US" sz="1600"/>
              <a:t>_QuestionnName</a:t>
            </a:r>
            <a:r>
              <a:rPr lang="vi-VN" sz="1600"/>
              <a:t> 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"&lt;div class = 'section'&gt;CAM KẾT BẢO MẬT THÔNG TIN&lt;/div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Nội dung ………………………………………………………….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r>
              <a:rPr lang="vi-VN" sz="1600"/>
              <a:t>        </a:t>
            </a:r>
            <a:r>
              <a:rPr lang="vi-VN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vi-VN" sz="1600"/>
              <a:t>(</a:t>
            </a:r>
          </a:p>
          <a:p>
            <a:r>
              <a:rPr lang="vi-VN" sz="1600"/>
              <a:t>            Question = "htmls/Information_Basic.html"</a:t>
            </a:r>
          </a:p>
          <a:p>
            <a:r>
              <a:rPr lang="vi-VN" sz="1600"/>
              <a:t>        )</a:t>
            </a:r>
          </a:p>
          <a:p>
            <a:r>
              <a:rPr lang="vi-VN" sz="1600"/>
              <a:t>    info;</a:t>
            </a: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AE0F3-9FA8-4628-9836-7313D5B472E5}"/>
              </a:ext>
            </a:extLst>
          </p:cNvPr>
          <p:cNvSpPr txBox="1"/>
          <p:nvPr/>
        </p:nvSpPr>
        <p:spPr>
          <a:xfrm>
            <a:off x="429491" y="817046"/>
            <a:ext cx="445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User class ‘section’ for the title in quesion</a:t>
            </a:r>
          </a:p>
        </p:txBody>
      </p:sp>
    </p:spTree>
    <p:extLst>
      <p:ext uri="{BB962C8B-B14F-4D97-AF65-F5344CB8AC3E}">
        <p14:creationId xmlns:p14="http://schemas.microsoft.com/office/powerpoint/2010/main" val="20529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OpenEnd_Basic </a:t>
            </a:r>
            <a:r>
              <a:rPr lang="en-US" sz="3200" b="1"/>
              <a:t>(OpenEnd_Basic.html)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4793B-D2D0-4E0A-A2B2-8F138C90141A}"/>
              </a:ext>
            </a:extLst>
          </p:cNvPr>
          <p:cNvSpPr txBox="1"/>
          <p:nvPr/>
        </p:nvSpPr>
        <p:spPr>
          <a:xfrm>
            <a:off x="5985164" y="4681374"/>
            <a:ext cx="64285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Dimensions:</a:t>
            </a:r>
          </a:p>
          <a:p>
            <a:endParaRPr lang="en-US"/>
          </a:p>
          <a:p>
            <a:r>
              <a:rPr lang="en-US" sz="1600"/>
              <a:t>_QuestionnName 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Vì sao bạn thích sản phẩm A h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ơ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n sản phẩm B?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	Question = </a:t>
            </a:r>
            <a:r>
              <a:rPr lang="vi-VN" sz="1600"/>
              <a:t>"</a:t>
            </a:r>
            <a:r>
              <a:rPr lang="en-US" sz="1600"/>
              <a:t>htmls/OpenEnd_Basic.html</a:t>
            </a:r>
            <a:r>
              <a:rPr lang="vi-VN" sz="1600"/>
              <a:t>"</a:t>
            </a:r>
            <a:endParaRPr lang="en-US" sz="1600"/>
          </a:p>
          <a:p>
            <a:r>
              <a:rPr lang="en-US" sz="1600"/>
              <a:t>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text </a:t>
            </a:r>
            <a:r>
              <a:rPr lang="en-US" sz="1600"/>
              <a:t>[1..];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963A8-526C-4FEF-A756-F3DA5064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28303"/>
            <a:ext cx="3582077" cy="1284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F6E6C-7375-44FB-B7A9-1F6E9332A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2" y="5129697"/>
            <a:ext cx="5429250" cy="1323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1D1B5-4CF7-41EA-AA23-937F11A4C57A}"/>
              </a:ext>
            </a:extLst>
          </p:cNvPr>
          <p:cNvSpPr txBox="1"/>
          <p:nvPr/>
        </p:nvSpPr>
        <p:spPr>
          <a:xfrm>
            <a:off x="5985163" y="920478"/>
            <a:ext cx="642850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Dimensions:</a:t>
            </a:r>
          </a:p>
          <a:p>
            <a:endParaRPr lang="en-US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“Họ và tên đáp viên”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1600"/>
              <a:t>(</a:t>
            </a:r>
          </a:p>
          <a:p>
            <a:r>
              <a:rPr lang="en-US" sz="1600"/>
              <a:t>                Control(</a:t>
            </a:r>
          </a:p>
          <a:p>
            <a:r>
              <a:rPr lang="en-US" sz="1600"/>
              <a:t>        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600"/>
              <a:t> = "SingleLineEdit"</a:t>
            </a:r>
          </a:p>
          <a:p>
            <a:r>
              <a:rPr lang="en-US" sz="1600"/>
              <a:t>                )</a:t>
            </a:r>
          </a:p>
          <a:p>
            <a:r>
              <a:rPr lang="en-US" sz="1600"/>
              <a:t>            )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	Question = </a:t>
            </a:r>
            <a:r>
              <a:rPr lang="vi-VN" sz="1600"/>
              <a:t>"</a:t>
            </a:r>
            <a:r>
              <a:rPr lang="en-US" sz="1600"/>
              <a:t>htmls/OpenEnd_Basic.html</a:t>
            </a:r>
            <a:r>
              <a:rPr lang="vi-VN" sz="1600"/>
              <a:t>"</a:t>
            </a:r>
            <a:endParaRPr lang="en-US" sz="1600"/>
          </a:p>
          <a:p>
            <a:r>
              <a:rPr lang="en-US" sz="1600"/>
              <a:t>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text </a:t>
            </a:r>
            <a:r>
              <a:rPr lang="en-US" sz="1600"/>
              <a:t>[1..];</a:t>
            </a:r>
          </a:p>
          <a:p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912A62C-805B-4964-A834-D0B60E8A3606}"/>
              </a:ext>
            </a:extLst>
          </p:cNvPr>
          <p:cNvSpPr/>
          <p:nvPr/>
        </p:nvSpPr>
        <p:spPr>
          <a:xfrm>
            <a:off x="5331635" y="2243917"/>
            <a:ext cx="528837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731EEC-FB53-45A0-ABC3-A8EFB0277BE1}"/>
              </a:ext>
            </a:extLst>
          </p:cNvPr>
          <p:cNvSpPr/>
          <p:nvPr/>
        </p:nvSpPr>
        <p:spPr>
          <a:xfrm>
            <a:off x="5331636" y="5620093"/>
            <a:ext cx="528837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OpenEndCustom_Basic </a:t>
            </a:r>
            <a:r>
              <a:rPr lang="en-US" sz="3200" b="1"/>
              <a:t>(OpenEndCustom_Basic.html)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ECED5-7EC6-4036-9422-67609843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44721"/>
              </p:ext>
            </p:extLst>
          </p:nvPr>
        </p:nvGraphicFramePr>
        <p:xfrm>
          <a:off x="240193" y="905123"/>
          <a:ext cx="1171161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981">
                  <a:extLst>
                    <a:ext uri="{9D8B030D-6E8A-4147-A177-3AD203B41FA5}">
                      <a16:colId xmlns:a16="http://schemas.microsoft.com/office/drawing/2014/main" val="3838060950"/>
                    </a:ext>
                  </a:extLst>
                </a:gridCol>
                <a:gridCol w="1711454">
                  <a:extLst>
                    <a:ext uri="{9D8B030D-6E8A-4147-A177-3AD203B41FA5}">
                      <a16:colId xmlns:a16="http://schemas.microsoft.com/office/drawing/2014/main" val="1915452519"/>
                    </a:ext>
                  </a:extLst>
                </a:gridCol>
                <a:gridCol w="5373360">
                  <a:extLst>
                    <a:ext uri="{9D8B030D-6E8A-4147-A177-3AD203B41FA5}">
                      <a16:colId xmlns:a16="http://schemas.microsoft.com/office/drawing/2014/main" val="1262638394"/>
                    </a:ext>
                  </a:extLst>
                </a:gridCol>
                <a:gridCol w="3255818">
                  <a:extLst>
                    <a:ext uri="{9D8B030D-6E8A-4147-A177-3AD203B41FA5}">
                      <a16:colId xmlns:a16="http://schemas.microsoft.com/office/drawing/2014/main" val="4111865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5403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[Type:HH:MM]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649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[Type:DD/MM/YYYY]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35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 with a thousands 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[Type:0,000]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5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Scale - Show more decimal places with a number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[Type:0,000.00], [Type:0000.00]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8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Optional. The number 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VND, USD, Lần, g/ml,….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5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Step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Optional. Increment the counter variable, apply only for time questions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[Step:10]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2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Range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Optional. The set of values, apply only for date questions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[Range:2015-2019]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6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1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OpenEndCustom_Basic – Time (HH:MM)</a:t>
            </a:r>
            <a:endParaRPr lang="en-US" sz="3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04CBE-245E-45B3-99CE-7BC42CA8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6" y="699759"/>
            <a:ext cx="2884381" cy="901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DC495-0355-4EC3-A525-5FF03C3B0DDA}"/>
              </a:ext>
            </a:extLst>
          </p:cNvPr>
          <p:cNvSpPr txBox="1"/>
          <p:nvPr/>
        </p:nvSpPr>
        <p:spPr>
          <a:xfrm>
            <a:off x="2036618" y="1601128"/>
            <a:ext cx="81187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Metadata</a:t>
            </a:r>
          </a:p>
          <a:p>
            <a:endParaRPr lang="en-US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"Chị vui lòng cho biết thời gian mặc vào"</a:t>
            </a:r>
          </a:p>
          <a:p>
            <a:r>
              <a:rPr lang="en-US" sz="1600"/>
              <a:t>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1600"/>
              <a:t>(</a:t>
            </a:r>
          </a:p>
          <a:p>
            <a:r>
              <a:rPr lang="en-US" sz="1600"/>
              <a:t>                Control(</a:t>
            </a:r>
          </a:p>
          <a:p>
            <a:r>
              <a:rPr lang="en-US" sz="1600"/>
              <a:t>        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600"/>
              <a:t> = "SingleLineEdit"</a:t>
            </a:r>
          </a:p>
          <a:p>
            <a:r>
              <a:rPr lang="en-US" sz="1600"/>
              <a:t>                )</a:t>
            </a:r>
          </a:p>
          <a:p>
            <a:r>
              <a:rPr lang="en-US" sz="1600"/>
              <a:t>            )</a:t>
            </a:r>
          </a:p>
          <a:p>
            <a:r>
              <a:rPr lang="en-US" sz="1600"/>
              <a:t>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                Question = "htmls/OpenEndCustom_Basic.html"</a:t>
            </a:r>
          </a:p>
          <a:p>
            <a:r>
              <a:rPr lang="en-US" sz="1600"/>
              <a:t>            )</a:t>
            </a:r>
          </a:p>
          <a:p>
            <a:r>
              <a:rPr lang="en-US" sz="1600"/>
              <a:t>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sz="1600"/>
              <a:t> [1..];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Script</a:t>
            </a:r>
          </a:p>
          <a:p>
            <a:endParaRPr lang="en-US"/>
          </a:p>
          <a:p>
            <a:r>
              <a:rPr lang="pl-PL" sz="1600"/>
              <a:t>SendCustomPropertiesToBrowser(</a:t>
            </a:r>
            <a:r>
              <a:rPr lang="en-US" sz="1600"/>
              <a:t>_QuestionnName</a:t>
            </a:r>
            <a:r>
              <a:rPr lang="pl-PL" sz="1600"/>
              <a:t>, </a:t>
            </a:r>
            <a:r>
              <a:rPr lang="pl-PL" sz="1600">
                <a:solidFill>
                  <a:schemeClr val="accent2">
                    <a:lumMod val="75000"/>
                  </a:schemeClr>
                </a:solidFill>
              </a:rPr>
              <a:t>"[Type:HH:MM]#[Step:10]"</a:t>
            </a:r>
            <a:r>
              <a:rPr lang="pl-PL" sz="1600"/>
              <a:t>)</a:t>
            </a:r>
          </a:p>
          <a:p>
            <a:r>
              <a:rPr lang="en-US" sz="1600"/>
              <a:t>_QuestionnName.Ask()</a:t>
            </a:r>
          </a:p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313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OpenEndCustom_Basic – Date DD/MM/YYYY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DC495-0355-4EC3-A525-5FF03C3B0DDA}"/>
              </a:ext>
            </a:extLst>
          </p:cNvPr>
          <p:cNvSpPr txBox="1"/>
          <p:nvPr/>
        </p:nvSpPr>
        <p:spPr>
          <a:xfrm>
            <a:off x="1900037" y="1607736"/>
            <a:ext cx="85502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Metadata</a:t>
            </a:r>
          </a:p>
          <a:p>
            <a:endParaRPr lang="en-US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"Xin cho biết ngày sinh của con bạn?"</a:t>
            </a:r>
          </a:p>
          <a:p>
            <a:r>
              <a:rPr lang="en-US" sz="1600"/>
              <a:t>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1600"/>
              <a:t>(</a:t>
            </a:r>
          </a:p>
          <a:p>
            <a:r>
              <a:rPr lang="en-US" sz="1600"/>
              <a:t>                Control(</a:t>
            </a:r>
          </a:p>
          <a:p>
            <a:r>
              <a:rPr lang="en-US" sz="1600"/>
              <a:t>        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600"/>
              <a:t> = "SingleLineEdit"</a:t>
            </a:r>
          </a:p>
          <a:p>
            <a:r>
              <a:rPr lang="en-US" sz="1600"/>
              <a:t>                )</a:t>
            </a:r>
          </a:p>
          <a:p>
            <a:r>
              <a:rPr lang="en-US" sz="1600"/>
              <a:t>            )</a:t>
            </a:r>
          </a:p>
          <a:p>
            <a:r>
              <a:rPr lang="en-US" sz="1600"/>
              <a:t>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                Question = "htmls/OpenEndCustom_Basic.html"</a:t>
            </a:r>
          </a:p>
          <a:p>
            <a:r>
              <a:rPr lang="en-US" sz="1600"/>
              <a:t>            )</a:t>
            </a:r>
          </a:p>
          <a:p>
            <a:r>
              <a:rPr lang="en-US" sz="1600"/>
              <a:t>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sz="1600"/>
              <a:t> [10..10];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Script</a:t>
            </a:r>
          </a:p>
          <a:p>
            <a:endParaRPr lang="en-US"/>
          </a:p>
          <a:p>
            <a:r>
              <a:rPr lang="pl-PL" sz="1600"/>
              <a:t>SendCustomPropertiesToBrowser(</a:t>
            </a:r>
            <a:r>
              <a:rPr lang="en-US" sz="1600"/>
              <a:t>_QuestionnName</a:t>
            </a:r>
            <a:r>
              <a:rPr lang="pl-PL" sz="1600"/>
              <a:t>, </a:t>
            </a:r>
            <a:r>
              <a:rPr lang="pl-PL" sz="1600">
                <a:solidFill>
                  <a:schemeClr val="accent2">
                    <a:lumMod val="75000"/>
                  </a:schemeClr>
                </a:solidFill>
              </a:rPr>
              <a:t>"[Type:DD/MM/YYYY]#[Range:2017-2018]"</a:t>
            </a:r>
            <a:r>
              <a:rPr lang="pl-PL" sz="1600"/>
              <a:t>)</a:t>
            </a:r>
          </a:p>
          <a:p>
            <a:r>
              <a:rPr lang="en-US" sz="1600"/>
              <a:t>_QuestionnName.Ask()</a:t>
            </a:r>
          </a:p>
          <a:p>
            <a:r>
              <a:rPr lang="en-US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9FB3B-9BAE-4FFD-BF89-A9F487E9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2" y="719014"/>
            <a:ext cx="3373094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2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OpenEndCustom_Basic – Currency 0,000.00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DC495-0355-4EC3-A525-5FF03C3B0DDA}"/>
              </a:ext>
            </a:extLst>
          </p:cNvPr>
          <p:cNvSpPr txBox="1"/>
          <p:nvPr/>
        </p:nvSpPr>
        <p:spPr>
          <a:xfrm>
            <a:off x="1539819" y="1622199"/>
            <a:ext cx="85502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Metadata</a:t>
            </a:r>
          </a:p>
          <a:p>
            <a:endParaRPr lang="en-US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"Thu nhập của hộ gia đình?"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                Question = "htmls/OpenEndCustom_Basic.html"</a:t>
            </a:r>
          </a:p>
          <a:p>
            <a:r>
              <a:rPr lang="en-US" sz="1600"/>
              <a:t>            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1600"/>
              <a:t> [1000 .. ];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Script</a:t>
            </a:r>
          </a:p>
          <a:p>
            <a:endParaRPr lang="en-US"/>
          </a:p>
          <a:p>
            <a:r>
              <a:rPr lang="pl-PL" sz="1600"/>
              <a:t>SendCustomPropertiesToBrowser(</a:t>
            </a:r>
            <a:r>
              <a:rPr lang="en-US" sz="1600"/>
              <a:t>_QuestionnName</a:t>
            </a:r>
            <a:r>
              <a:rPr lang="pl-PL" sz="1600"/>
              <a:t>, </a:t>
            </a:r>
            <a:r>
              <a:rPr lang="pl-PL" sz="1600">
                <a:solidFill>
                  <a:schemeClr val="accent2">
                    <a:lumMod val="75000"/>
                  </a:schemeClr>
                </a:solidFill>
              </a:rPr>
              <a:t>"[Type:0,000.00]#[Unit:VND]"</a:t>
            </a:r>
            <a:r>
              <a:rPr lang="pl-PL" sz="1600"/>
              <a:t>)</a:t>
            </a:r>
          </a:p>
          <a:p>
            <a:r>
              <a:rPr lang="en-US" sz="1600"/>
              <a:t>_QuestionnName.Ask()</a:t>
            </a:r>
          </a:p>
          <a:p>
            <a:r>
              <a:rPr lang="en-US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1BA9A-8756-47C6-ADFB-62E1B152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53" y="619476"/>
            <a:ext cx="3915395" cy="10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2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Categorical_DefaultIcons </a:t>
            </a:r>
            <a:r>
              <a:rPr lang="en-US" sz="3200" b="1"/>
              <a:t>(Categorical_DefaultIcons.html)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13B66-0560-43F7-ABB7-8B8776452702}"/>
              </a:ext>
            </a:extLst>
          </p:cNvPr>
          <p:cNvSpPr txBox="1"/>
          <p:nvPr/>
        </p:nvSpPr>
        <p:spPr>
          <a:xfrm>
            <a:off x="4342667" y="847943"/>
            <a:ext cx="7364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Dimensions:</a:t>
            </a:r>
          </a:p>
          <a:p>
            <a:endParaRPr lang="en-US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Thu nhập hàng tháng của tất cả mọi người trong gia đình bạn là khoảng bao nhiêu?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	Question = </a:t>
            </a:r>
            <a:r>
              <a:rPr lang="vi-VN" sz="1600"/>
              <a:t>"</a:t>
            </a:r>
            <a:r>
              <a:rPr lang="en-US" sz="1600"/>
              <a:t>htmls/Categorical_DefaultIcons.html</a:t>
            </a:r>
            <a:r>
              <a:rPr lang="vi-VN" sz="1600"/>
              <a:t>"</a:t>
            </a:r>
            <a:endParaRPr lang="en-US" sz="1600"/>
          </a:p>
          <a:p>
            <a:r>
              <a:rPr lang="en-US" sz="1600"/>
              <a:t>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sz="1600"/>
              <a:t>[1 .. 1]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	//--Categories List--	</a:t>
            </a:r>
          </a:p>
          <a:p>
            <a:r>
              <a:rPr lang="en-US" sz="1600"/>
              <a:t>};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B1A91-8619-4529-8C23-E864D988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2" y="1233881"/>
            <a:ext cx="3833741" cy="1306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3AD-B741-4AD7-BA95-25C6E8A2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29" y="3172839"/>
            <a:ext cx="3883167" cy="1306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45520B-648D-4E5F-BF72-57C71418F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54" y="5060677"/>
            <a:ext cx="3185011" cy="858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E35FA-9DAC-4EC5-A293-B5EC088D0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889" y="4894039"/>
            <a:ext cx="4929445" cy="1129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40E34D-FB6F-4356-A0F3-D98B3FEF856D}"/>
              </a:ext>
            </a:extLst>
          </p:cNvPr>
          <p:cNvSpPr txBox="1"/>
          <p:nvPr/>
        </p:nvSpPr>
        <p:spPr>
          <a:xfrm>
            <a:off x="150879" y="828100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Multi-answers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CA2FE-9E41-4D42-A443-3875B35E240C}"/>
              </a:ext>
            </a:extLst>
          </p:cNvPr>
          <p:cNvSpPr txBox="1"/>
          <p:nvPr/>
        </p:nvSpPr>
        <p:spPr>
          <a:xfrm>
            <a:off x="175592" y="2677645"/>
            <a:ext cx="18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Single-answers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10065B-089B-46DA-A794-42A1837A6992}"/>
              </a:ext>
            </a:extLst>
          </p:cNvPr>
          <p:cNvSpPr txBox="1"/>
          <p:nvPr/>
        </p:nvSpPr>
        <p:spPr>
          <a:xfrm>
            <a:off x="150879" y="4585570"/>
            <a:ext cx="443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Other categories (Before – After selected)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3C04FF-F788-44F0-BE9B-F2D671440B87}"/>
              </a:ext>
            </a:extLst>
          </p:cNvPr>
          <p:cNvSpPr/>
          <p:nvPr/>
        </p:nvSpPr>
        <p:spPr>
          <a:xfrm>
            <a:off x="3626438" y="5304741"/>
            <a:ext cx="443683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8A3-59BF-4C86-9677-D793556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" y="103478"/>
            <a:ext cx="10515600" cy="61553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Email_Basic </a:t>
            </a:r>
            <a:r>
              <a:rPr lang="en-US" sz="3200" b="1"/>
              <a:t>(Email_Basic.html)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13B66-0560-43F7-ABB7-8B8776452702}"/>
              </a:ext>
            </a:extLst>
          </p:cNvPr>
          <p:cNvSpPr txBox="1"/>
          <p:nvPr/>
        </p:nvSpPr>
        <p:spPr>
          <a:xfrm>
            <a:off x="6453838" y="770371"/>
            <a:ext cx="78700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Dimensions:</a:t>
            </a:r>
          </a:p>
          <a:p>
            <a:endParaRPr lang="en-US" sz="1600"/>
          </a:p>
          <a:p>
            <a:r>
              <a:rPr lang="en-US" sz="1600"/>
              <a:t>_QuestionnName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vi-VN" sz="1600">
                <a:solidFill>
                  <a:schemeClr val="accent2">
                    <a:lumMod val="75000"/>
                  </a:schemeClr>
                </a:solidFill>
              </a:rPr>
              <a:t>Địa chỉ Email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1600"/>
              <a:t>(</a:t>
            </a:r>
          </a:p>
          <a:p>
            <a:r>
              <a:rPr lang="en-US" sz="1600"/>
              <a:t>                Control(</a:t>
            </a:r>
          </a:p>
          <a:p>
            <a:r>
              <a:rPr lang="en-US" sz="1600"/>
              <a:t>        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600"/>
              <a:t> = "SingleLineEdit"</a:t>
            </a:r>
          </a:p>
          <a:p>
            <a:r>
              <a:rPr lang="en-US" sz="1600"/>
              <a:t>                )</a:t>
            </a:r>
          </a:p>
          <a:p>
            <a:r>
              <a:rPr lang="en-US" sz="1600"/>
              <a:t>            )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Templates</a:t>
            </a:r>
            <a:r>
              <a:rPr lang="en-US" sz="1600"/>
              <a:t>(</a:t>
            </a:r>
          </a:p>
          <a:p>
            <a:r>
              <a:rPr lang="en-US" sz="1600"/>
              <a:t>	Question = </a:t>
            </a:r>
            <a:r>
              <a:rPr lang="vi-VN" sz="1600"/>
              <a:t>"</a:t>
            </a:r>
            <a:r>
              <a:rPr lang="en-US" sz="1600"/>
              <a:t>htmls/Email_Basic.html</a:t>
            </a:r>
            <a:r>
              <a:rPr lang="vi-VN" sz="1600"/>
              <a:t>"</a:t>
            </a:r>
            <a:endParaRPr lang="en-US" sz="1600"/>
          </a:p>
          <a:p>
            <a:r>
              <a:rPr lang="en-US" sz="1600"/>
              <a:t>)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text </a:t>
            </a:r>
            <a:r>
              <a:rPr lang="en-US" sz="1600"/>
              <a:t>[1..]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codes(</a:t>
            </a:r>
          </a:p>
          <a:p>
            <a:r>
              <a:rPr lang="en-US" sz="1600"/>
              <a:t>        {</a:t>
            </a:r>
          </a:p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/>
              <a:t>NoEmail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/>
              <a:t>"Không có"</a:t>
            </a:r>
          </a:p>
          <a:p>
            <a:r>
              <a:rPr lang="en-US" sz="1600"/>
              <a:t>        }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0E34D-FB6F-4356-A0F3-D98B3FEF856D}"/>
              </a:ext>
            </a:extLst>
          </p:cNvPr>
          <p:cNvSpPr txBox="1"/>
          <p:nvPr/>
        </p:nvSpPr>
        <p:spPr>
          <a:xfrm>
            <a:off x="407820" y="770371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Before – After enter and click Next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5392B-6FE6-448B-A52B-7BA88CFD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7" y="1191060"/>
            <a:ext cx="3174419" cy="1560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2CB9C-E5FD-4C8F-8A52-12C5B4E9D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617"/>
            <a:ext cx="5738164" cy="16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904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Information_Basic (Information_Basic.html)</vt:lpstr>
      <vt:lpstr>OpenEnd_Basic (OpenEnd_Basic.html)</vt:lpstr>
      <vt:lpstr>OpenEndCustom_Basic (OpenEndCustom_Basic.html)</vt:lpstr>
      <vt:lpstr>OpenEndCustom_Basic – Time (HH:MM)</vt:lpstr>
      <vt:lpstr>OpenEndCustom_Basic – Date DD/MM/YYYY</vt:lpstr>
      <vt:lpstr>OpenEndCustom_Basic – Currency 0,000.00</vt:lpstr>
      <vt:lpstr>Categorical_DefaultIcons (Categorical_DefaultIcons.html)</vt:lpstr>
      <vt:lpstr>Email_Basic (Email_Basic.html)</vt:lpstr>
      <vt:lpstr>Slider Balance (Slider_Balance.html)</vt:lpstr>
      <vt:lpstr>Capture_Basic (Capture_Basic.html)</vt:lpstr>
      <vt:lpstr>Grid_Bipolar (Grid_Bipolar.html)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Pham</dc:creator>
  <cp:lastModifiedBy>Long Pham</cp:lastModifiedBy>
  <cp:revision>66</cp:revision>
  <dcterms:created xsi:type="dcterms:W3CDTF">2017-11-27T01:44:30Z</dcterms:created>
  <dcterms:modified xsi:type="dcterms:W3CDTF">2018-05-23T10:40:09Z</dcterms:modified>
</cp:coreProperties>
</file>