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9.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78" r:id="rId10"/>
  </p:sldMasterIdLst>
  <p:notesMasterIdLst>
    <p:notesMasterId r:id="rId69"/>
  </p:notesMasterIdLst>
  <p:handoutMasterIdLst>
    <p:handoutMasterId r:id="rId70"/>
  </p:handoutMasterIdLst>
  <p:sldIdLst>
    <p:sldId id="262" r:id="rId11"/>
    <p:sldId id="259" r:id="rId12"/>
    <p:sldId id="278" r:id="rId13"/>
    <p:sldId id="289" r:id="rId14"/>
    <p:sldId id="290" r:id="rId15"/>
    <p:sldId id="291" r:id="rId16"/>
    <p:sldId id="292" r:id="rId17"/>
    <p:sldId id="311" r:id="rId18"/>
    <p:sldId id="294" r:id="rId19"/>
    <p:sldId id="295" r:id="rId20"/>
    <p:sldId id="312" r:id="rId21"/>
    <p:sldId id="293" r:id="rId22"/>
    <p:sldId id="296" r:id="rId23"/>
    <p:sldId id="297" r:id="rId24"/>
    <p:sldId id="298" r:id="rId25"/>
    <p:sldId id="299" r:id="rId26"/>
    <p:sldId id="302" r:id="rId27"/>
    <p:sldId id="303" r:id="rId28"/>
    <p:sldId id="300" r:id="rId29"/>
    <p:sldId id="304" r:id="rId30"/>
    <p:sldId id="305" r:id="rId31"/>
    <p:sldId id="306" r:id="rId32"/>
    <p:sldId id="307" r:id="rId33"/>
    <p:sldId id="308" r:id="rId34"/>
    <p:sldId id="309" r:id="rId35"/>
    <p:sldId id="310" r:id="rId36"/>
    <p:sldId id="313" r:id="rId37"/>
    <p:sldId id="314" r:id="rId38"/>
    <p:sldId id="330" r:id="rId39"/>
    <p:sldId id="331" r:id="rId40"/>
    <p:sldId id="332" r:id="rId41"/>
    <p:sldId id="315" r:id="rId42"/>
    <p:sldId id="316" r:id="rId43"/>
    <p:sldId id="317" r:id="rId44"/>
    <p:sldId id="318" r:id="rId45"/>
    <p:sldId id="319" r:id="rId46"/>
    <p:sldId id="333" r:id="rId47"/>
    <p:sldId id="320" r:id="rId48"/>
    <p:sldId id="321" r:id="rId49"/>
    <p:sldId id="324" r:id="rId50"/>
    <p:sldId id="325" r:id="rId51"/>
    <p:sldId id="326" r:id="rId52"/>
    <p:sldId id="327" r:id="rId53"/>
    <p:sldId id="323" r:id="rId54"/>
    <p:sldId id="328" r:id="rId55"/>
    <p:sldId id="336" r:id="rId56"/>
    <p:sldId id="337" r:id="rId57"/>
    <p:sldId id="335" r:id="rId58"/>
    <p:sldId id="329" r:id="rId59"/>
    <p:sldId id="280" r:id="rId60"/>
    <p:sldId id="282" r:id="rId61"/>
    <p:sldId id="279" r:id="rId62"/>
    <p:sldId id="281" r:id="rId63"/>
    <p:sldId id="283" r:id="rId64"/>
    <p:sldId id="265" r:id="rId65"/>
    <p:sldId id="284" r:id="rId66"/>
    <p:sldId id="285" r:id="rId67"/>
    <p:sldId id="322" r:id="rId6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FDC7"/>
    <a:srgbClr val="E5FDC5"/>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91359" autoAdjust="0"/>
  </p:normalViewPr>
  <p:slideViewPr>
    <p:cSldViewPr showGuides="1">
      <p:cViewPr varScale="1">
        <p:scale>
          <a:sx n="106" d="100"/>
          <a:sy n="106" d="100"/>
        </p:scale>
        <p:origin x="558" y="10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2018/8/28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6BF1-78F8-4C52-830A-3B8C90DDF29D}" type="datetimeFigureOut">
              <a:rPr lang="zh-CN" altLang="en-US" smtClean="0"/>
              <a:t>2018/8/28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67414-9A6C-4384-93C2-E3C6C1AA04C6}" type="slidenum">
              <a:rPr lang="zh-CN" altLang="en-US" smtClean="0"/>
              <a:t>‹#›</a:t>
            </a:fld>
            <a:endParaRPr lang="zh-CN" altLang="en-US"/>
          </a:p>
        </p:txBody>
      </p:sp>
    </p:spTree>
    <p:extLst>
      <p:ext uri="{BB962C8B-B14F-4D97-AF65-F5344CB8AC3E}">
        <p14:creationId xmlns:p14="http://schemas.microsoft.com/office/powerpoint/2010/main" val="44353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a:t>
            </a:fld>
            <a:endParaRPr lang="zh-CN" altLang="en-US"/>
          </a:p>
        </p:txBody>
      </p:sp>
    </p:spTree>
    <p:extLst>
      <p:ext uri="{BB962C8B-B14F-4D97-AF65-F5344CB8AC3E}">
        <p14:creationId xmlns:p14="http://schemas.microsoft.com/office/powerpoint/2010/main" val="1221529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11</a:t>
            </a:fld>
            <a:endParaRPr lang="zh-CN" altLang="en-US"/>
          </a:p>
        </p:txBody>
      </p:sp>
    </p:spTree>
    <p:extLst>
      <p:ext uri="{BB962C8B-B14F-4D97-AF65-F5344CB8AC3E}">
        <p14:creationId xmlns:p14="http://schemas.microsoft.com/office/powerpoint/2010/main" val="1480144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12</a:t>
            </a:fld>
            <a:endParaRPr lang="zh-CN" altLang="en-US"/>
          </a:p>
        </p:txBody>
      </p:sp>
    </p:spTree>
    <p:extLst>
      <p:ext uri="{BB962C8B-B14F-4D97-AF65-F5344CB8AC3E}">
        <p14:creationId xmlns:p14="http://schemas.microsoft.com/office/powerpoint/2010/main" val="140806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13</a:t>
            </a:fld>
            <a:endParaRPr lang="zh-CN" altLang="en-US"/>
          </a:p>
        </p:txBody>
      </p:sp>
    </p:spTree>
    <p:extLst>
      <p:ext uri="{BB962C8B-B14F-4D97-AF65-F5344CB8AC3E}">
        <p14:creationId xmlns:p14="http://schemas.microsoft.com/office/powerpoint/2010/main" val="2349917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14</a:t>
            </a:fld>
            <a:endParaRPr lang="zh-CN" altLang="en-US"/>
          </a:p>
        </p:txBody>
      </p:sp>
    </p:spTree>
    <p:extLst>
      <p:ext uri="{BB962C8B-B14F-4D97-AF65-F5344CB8AC3E}">
        <p14:creationId xmlns:p14="http://schemas.microsoft.com/office/powerpoint/2010/main" val="133222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15</a:t>
            </a:fld>
            <a:endParaRPr lang="zh-CN" altLang="en-US"/>
          </a:p>
        </p:txBody>
      </p:sp>
    </p:spTree>
    <p:extLst>
      <p:ext uri="{BB962C8B-B14F-4D97-AF65-F5344CB8AC3E}">
        <p14:creationId xmlns:p14="http://schemas.microsoft.com/office/powerpoint/2010/main" val="294433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16</a:t>
            </a:fld>
            <a:endParaRPr lang="zh-CN" altLang="en-US"/>
          </a:p>
        </p:txBody>
      </p:sp>
    </p:spTree>
    <p:extLst>
      <p:ext uri="{BB962C8B-B14F-4D97-AF65-F5344CB8AC3E}">
        <p14:creationId xmlns:p14="http://schemas.microsoft.com/office/powerpoint/2010/main" val="1635186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17</a:t>
            </a:fld>
            <a:endParaRPr lang="zh-CN" altLang="en-US"/>
          </a:p>
        </p:txBody>
      </p:sp>
    </p:spTree>
    <p:extLst>
      <p:ext uri="{BB962C8B-B14F-4D97-AF65-F5344CB8AC3E}">
        <p14:creationId xmlns:p14="http://schemas.microsoft.com/office/powerpoint/2010/main" val="1353707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18</a:t>
            </a:fld>
            <a:endParaRPr lang="zh-CN" altLang="en-US"/>
          </a:p>
        </p:txBody>
      </p:sp>
    </p:spTree>
    <p:extLst>
      <p:ext uri="{BB962C8B-B14F-4D97-AF65-F5344CB8AC3E}">
        <p14:creationId xmlns:p14="http://schemas.microsoft.com/office/powerpoint/2010/main" val="138682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19</a:t>
            </a:fld>
            <a:endParaRPr lang="zh-CN" altLang="en-US"/>
          </a:p>
        </p:txBody>
      </p:sp>
    </p:spTree>
    <p:extLst>
      <p:ext uri="{BB962C8B-B14F-4D97-AF65-F5344CB8AC3E}">
        <p14:creationId xmlns:p14="http://schemas.microsoft.com/office/powerpoint/2010/main" val="155571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20</a:t>
            </a:fld>
            <a:endParaRPr lang="zh-CN" altLang="en-US"/>
          </a:p>
        </p:txBody>
      </p:sp>
    </p:spTree>
    <p:extLst>
      <p:ext uri="{BB962C8B-B14F-4D97-AF65-F5344CB8AC3E}">
        <p14:creationId xmlns:p14="http://schemas.microsoft.com/office/powerpoint/2010/main" val="164241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a:t>
            </a:fld>
            <a:endParaRPr lang="zh-CN" altLang="en-US"/>
          </a:p>
        </p:txBody>
      </p:sp>
    </p:spTree>
    <p:extLst>
      <p:ext uri="{BB962C8B-B14F-4D97-AF65-F5344CB8AC3E}">
        <p14:creationId xmlns:p14="http://schemas.microsoft.com/office/powerpoint/2010/main" val="3768547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21</a:t>
            </a:fld>
            <a:endParaRPr lang="zh-CN" altLang="en-US"/>
          </a:p>
        </p:txBody>
      </p:sp>
    </p:spTree>
    <p:extLst>
      <p:ext uri="{BB962C8B-B14F-4D97-AF65-F5344CB8AC3E}">
        <p14:creationId xmlns:p14="http://schemas.microsoft.com/office/powerpoint/2010/main" val="2483730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22</a:t>
            </a:fld>
            <a:endParaRPr lang="zh-CN" altLang="en-US"/>
          </a:p>
        </p:txBody>
      </p:sp>
    </p:spTree>
    <p:extLst>
      <p:ext uri="{BB962C8B-B14F-4D97-AF65-F5344CB8AC3E}">
        <p14:creationId xmlns:p14="http://schemas.microsoft.com/office/powerpoint/2010/main" val="381457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23</a:t>
            </a:fld>
            <a:endParaRPr lang="zh-CN" altLang="en-US"/>
          </a:p>
        </p:txBody>
      </p:sp>
    </p:spTree>
    <p:extLst>
      <p:ext uri="{BB962C8B-B14F-4D97-AF65-F5344CB8AC3E}">
        <p14:creationId xmlns:p14="http://schemas.microsoft.com/office/powerpoint/2010/main" val="4237863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24</a:t>
            </a:fld>
            <a:endParaRPr lang="zh-CN" altLang="en-US"/>
          </a:p>
        </p:txBody>
      </p:sp>
    </p:spTree>
    <p:extLst>
      <p:ext uri="{BB962C8B-B14F-4D97-AF65-F5344CB8AC3E}">
        <p14:creationId xmlns:p14="http://schemas.microsoft.com/office/powerpoint/2010/main" val="2986946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25</a:t>
            </a:fld>
            <a:endParaRPr lang="zh-CN" altLang="en-US"/>
          </a:p>
        </p:txBody>
      </p:sp>
    </p:spTree>
    <p:extLst>
      <p:ext uri="{BB962C8B-B14F-4D97-AF65-F5344CB8AC3E}">
        <p14:creationId xmlns:p14="http://schemas.microsoft.com/office/powerpoint/2010/main" val="701257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26</a:t>
            </a:fld>
            <a:endParaRPr lang="zh-CN" altLang="en-US"/>
          </a:p>
        </p:txBody>
      </p:sp>
    </p:spTree>
    <p:extLst>
      <p:ext uri="{BB962C8B-B14F-4D97-AF65-F5344CB8AC3E}">
        <p14:creationId xmlns:p14="http://schemas.microsoft.com/office/powerpoint/2010/main" val="1172667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27</a:t>
            </a:fld>
            <a:endParaRPr lang="zh-CN" altLang="en-US"/>
          </a:p>
        </p:txBody>
      </p:sp>
    </p:spTree>
    <p:extLst>
      <p:ext uri="{BB962C8B-B14F-4D97-AF65-F5344CB8AC3E}">
        <p14:creationId xmlns:p14="http://schemas.microsoft.com/office/powerpoint/2010/main" val="3225440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28</a:t>
            </a:fld>
            <a:endParaRPr lang="zh-CN" altLang="en-US"/>
          </a:p>
        </p:txBody>
      </p:sp>
    </p:spTree>
    <p:extLst>
      <p:ext uri="{BB962C8B-B14F-4D97-AF65-F5344CB8AC3E}">
        <p14:creationId xmlns:p14="http://schemas.microsoft.com/office/powerpoint/2010/main" val="1759399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29</a:t>
            </a:fld>
            <a:endParaRPr lang="zh-CN" altLang="en-US"/>
          </a:p>
        </p:txBody>
      </p:sp>
    </p:spTree>
    <p:extLst>
      <p:ext uri="{BB962C8B-B14F-4D97-AF65-F5344CB8AC3E}">
        <p14:creationId xmlns:p14="http://schemas.microsoft.com/office/powerpoint/2010/main" val="4091307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30</a:t>
            </a:fld>
            <a:endParaRPr lang="zh-CN" altLang="en-US"/>
          </a:p>
        </p:txBody>
      </p:sp>
    </p:spTree>
    <p:extLst>
      <p:ext uri="{BB962C8B-B14F-4D97-AF65-F5344CB8AC3E}">
        <p14:creationId xmlns:p14="http://schemas.microsoft.com/office/powerpoint/2010/main" val="160828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4</a:t>
            </a:fld>
            <a:endParaRPr lang="zh-CN" altLang="en-US"/>
          </a:p>
        </p:txBody>
      </p:sp>
    </p:spTree>
    <p:extLst>
      <p:ext uri="{BB962C8B-B14F-4D97-AF65-F5344CB8AC3E}">
        <p14:creationId xmlns:p14="http://schemas.microsoft.com/office/powerpoint/2010/main" val="30158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31</a:t>
            </a:fld>
            <a:endParaRPr lang="zh-CN" altLang="en-US"/>
          </a:p>
        </p:txBody>
      </p:sp>
    </p:spTree>
    <p:extLst>
      <p:ext uri="{BB962C8B-B14F-4D97-AF65-F5344CB8AC3E}">
        <p14:creationId xmlns:p14="http://schemas.microsoft.com/office/powerpoint/2010/main" val="91827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32</a:t>
            </a:fld>
            <a:endParaRPr lang="zh-CN" altLang="en-US"/>
          </a:p>
        </p:txBody>
      </p:sp>
    </p:spTree>
    <p:extLst>
      <p:ext uri="{BB962C8B-B14F-4D97-AF65-F5344CB8AC3E}">
        <p14:creationId xmlns:p14="http://schemas.microsoft.com/office/powerpoint/2010/main" val="2074714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33</a:t>
            </a:fld>
            <a:endParaRPr lang="zh-CN" altLang="en-US"/>
          </a:p>
        </p:txBody>
      </p:sp>
    </p:spTree>
    <p:extLst>
      <p:ext uri="{BB962C8B-B14F-4D97-AF65-F5344CB8AC3E}">
        <p14:creationId xmlns:p14="http://schemas.microsoft.com/office/powerpoint/2010/main" val="3270524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34</a:t>
            </a:fld>
            <a:endParaRPr lang="zh-CN" altLang="en-US"/>
          </a:p>
        </p:txBody>
      </p:sp>
    </p:spTree>
    <p:extLst>
      <p:ext uri="{BB962C8B-B14F-4D97-AF65-F5344CB8AC3E}">
        <p14:creationId xmlns:p14="http://schemas.microsoft.com/office/powerpoint/2010/main" val="3313904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35</a:t>
            </a:fld>
            <a:endParaRPr lang="zh-CN" altLang="en-US"/>
          </a:p>
        </p:txBody>
      </p:sp>
    </p:spTree>
    <p:extLst>
      <p:ext uri="{BB962C8B-B14F-4D97-AF65-F5344CB8AC3E}">
        <p14:creationId xmlns:p14="http://schemas.microsoft.com/office/powerpoint/2010/main" val="3617063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36</a:t>
            </a:fld>
            <a:endParaRPr lang="zh-CN" altLang="en-US"/>
          </a:p>
        </p:txBody>
      </p:sp>
    </p:spTree>
    <p:extLst>
      <p:ext uri="{BB962C8B-B14F-4D97-AF65-F5344CB8AC3E}">
        <p14:creationId xmlns:p14="http://schemas.microsoft.com/office/powerpoint/2010/main" val="2804412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保证上层与底层协议栈之间的分离</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37</a:t>
            </a:fld>
            <a:endParaRPr lang="zh-CN" altLang="en-US"/>
          </a:p>
        </p:txBody>
      </p:sp>
    </p:spTree>
    <p:extLst>
      <p:ext uri="{BB962C8B-B14F-4D97-AF65-F5344CB8AC3E}">
        <p14:creationId xmlns:p14="http://schemas.microsoft.com/office/powerpoint/2010/main" val="2911583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lvl="1" indent="0">
              <a:buNone/>
            </a:pPr>
            <a:r>
              <a:rPr lang="zh-CN" altLang="en-US" b="1" dirty="0" smtClean="0">
                <a:latin typeface="宋体" panose="02010600030101010101" pitchFamily="2" charset="-122"/>
                <a:ea typeface="+mn-ea"/>
              </a:rPr>
              <a:t>用于定位</a:t>
            </a:r>
            <a:r>
              <a:rPr lang="en-US" altLang="zh-CN" b="1" dirty="0" smtClean="0">
                <a:latin typeface="宋体" panose="02010600030101010101" pitchFamily="2" charset="-122"/>
                <a:ea typeface="+mn-ea"/>
              </a:rPr>
              <a:t>command</a:t>
            </a:r>
            <a:r>
              <a:rPr lang="zh-CN" altLang="en-US" b="1" dirty="0" smtClean="0">
                <a:latin typeface="宋体" panose="02010600030101010101" pitchFamily="2" charset="-122"/>
                <a:ea typeface="+mn-ea"/>
              </a:rPr>
              <a:t>和</a:t>
            </a:r>
            <a:r>
              <a:rPr lang="en-US" altLang="zh-CN" b="1" dirty="0" smtClean="0">
                <a:latin typeface="宋体" panose="02010600030101010101" pitchFamily="2" charset="-122"/>
                <a:ea typeface="+mn-ea"/>
              </a:rPr>
              <a:t>event</a:t>
            </a:r>
            <a:r>
              <a:rPr lang="zh-CN" altLang="en-US" b="1" dirty="0" smtClean="0">
                <a:latin typeface="宋体" panose="02010600030101010101" pitchFamily="2" charset="-122"/>
                <a:ea typeface="+mn-ea"/>
              </a:rPr>
              <a:t>有没有发出去</a:t>
            </a: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38</a:t>
            </a:fld>
            <a:endParaRPr lang="zh-CN" altLang="en-US"/>
          </a:p>
        </p:txBody>
      </p:sp>
    </p:spTree>
    <p:extLst>
      <p:ext uri="{BB962C8B-B14F-4D97-AF65-F5344CB8AC3E}">
        <p14:creationId xmlns:p14="http://schemas.microsoft.com/office/powerpoint/2010/main" val="10261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lvl="1" indent="0">
              <a:buNone/>
            </a:pPr>
            <a:r>
              <a:rPr lang="zh-CN" altLang="en-US" b="1" dirty="0" smtClean="0">
                <a:latin typeface="宋体" panose="02010600030101010101" pitchFamily="2" charset="-122"/>
                <a:ea typeface="+mn-ea"/>
              </a:rPr>
              <a:t>用于定位</a:t>
            </a:r>
            <a:r>
              <a:rPr lang="en-US" altLang="zh-CN" b="1" dirty="0" smtClean="0">
                <a:latin typeface="宋体" panose="02010600030101010101" pitchFamily="2" charset="-122"/>
                <a:ea typeface="+mn-ea"/>
              </a:rPr>
              <a:t>command</a:t>
            </a:r>
            <a:r>
              <a:rPr lang="zh-CN" altLang="en-US" b="1" dirty="0" smtClean="0">
                <a:latin typeface="宋体" panose="02010600030101010101" pitchFamily="2" charset="-122"/>
                <a:ea typeface="+mn-ea"/>
              </a:rPr>
              <a:t>和</a:t>
            </a:r>
            <a:r>
              <a:rPr lang="en-US" altLang="zh-CN" b="1" dirty="0" smtClean="0">
                <a:latin typeface="宋体" panose="02010600030101010101" pitchFamily="2" charset="-122"/>
                <a:ea typeface="+mn-ea"/>
              </a:rPr>
              <a:t>event</a:t>
            </a:r>
            <a:r>
              <a:rPr lang="zh-CN" altLang="en-US" b="1" dirty="0" smtClean="0">
                <a:latin typeface="宋体" panose="02010600030101010101" pitchFamily="2" charset="-122"/>
                <a:ea typeface="+mn-ea"/>
              </a:rPr>
              <a:t>有没有</a:t>
            </a:r>
            <a:r>
              <a:rPr lang="zh-CN" altLang="en-US" b="1" smtClean="0">
                <a:latin typeface="宋体" panose="02010600030101010101" pitchFamily="2" charset="-122"/>
                <a:ea typeface="+mn-ea"/>
              </a:rPr>
              <a:t>发出去</a:t>
            </a: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39</a:t>
            </a:fld>
            <a:endParaRPr lang="zh-CN" altLang="en-US"/>
          </a:p>
        </p:txBody>
      </p:sp>
    </p:spTree>
    <p:extLst>
      <p:ext uri="{BB962C8B-B14F-4D97-AF65-F5344CB8AC3E}">
        <p14:creationId xmlns:p14="http://schemas.microsoft.com/office/powerpoint/2010/main" val="4043253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40</a:t>
            </a:fld>
            <a:endParaRPr lang="zh-CN" altLang="en-US"/>
          </a:p>
        </p:txBody>
      </p:sp>
    </p:spTree>
    <p:extLst>
      <p:ext uri="{BB962C8B-B14F-4D97-AF65-F5344CB8AC3E}">
        <p14:creationId xmlns:p14="http://schemas.microsoft.com/office/powerpoint/2010/main" val="269348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a:t>
            </a:fld>
            <a:endParaRPr lang="zh-CN" altLang="en-US"/>
          </a:p>
        </p:txBody>
      </p:sp>
    </p:spTree>
    <p:extLst>
      <p:ext uri="{BB962C8B-B14F-4D97-AF65-F5344CB8AC3E}">
        <p14:creationId xmlns:p14="http://schemas.microsoft.com/office/powerpoint/2010/main" val="330424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宋体" panose="02010600030101010101" pitchFamily="2" charset="-122"/>
                <a:ea typeface="+mn-ea"/>
              </a:rPr>
              <a:t>Bms</a:t>
            </a:r>
            <a:r>
              <a:rPr lang="en-US" altLang="zh-CN" b="0" dirty="0" smtClean="0">
                <a:latin typeface="宋体" panose="02010600030101010101" pitchFamily="2" charset="-122"/>
                <a:ea typeface="+mn-ea"/>
              </a:rPr>
              <a:t> Bluetooth manager service </a:t>
            </a:r>
            <a:r>
              <a:rPr lang="zh-CN" altLang="en-US" b="0" dirty="0" smtClean="0">
                <a:latin typeface="宋体" panose="02010600030101010101" pitchFamily="2" charset="-122"/>
                <a:ea typeface="+mn-ea"/>
              </a:rPr>
              <a:t>，</a:t>
            </a:r>
            <a:r>
              <a:rPr lang="en-US" altLang="zh-CN" b="0" dirty="0" err="1" smtClean="0">
                <a:latin typeface="宋体" panose="02010600030101010101" pitchFamily="2" charset="-122"/>
                <a:ea typeface="+mn-ea"/>
              </a:rPr>
              <a:t>apk</a:t>
            </a:r>
            <a:r>
              <a:rPr lang="zh-CN" altLang="en-US" b="0" dirty="0" smtClean="0">
                <a:latin typeface="宋体" panose="02010600030101010101" pitchFamily="2" charset="-122"/>
                <a:ea typeface="+mn-ea"/>
              </a:rPr>
              <a:t>：</a:t>
            </a:r>
            <a:r>
              <a:rPr lang="en-US" altLang="zh-CN" b="0" dirty="0" smtClean="0">
                <a:latin typeface="宋体" panose="02010600030101010101" pitchFamily="2" charset="-122"/>
                <a:ea typeface="+mn-ea"/>
              </a:rPr>
              <a:t>Bluetooth</a:t>
            </a:r>
            <a:r>
              <a:rPr lang="en-US" altLang="zh-CN" b="0" baseline="0" dirty="0" smtClean="0">
                <a:latin typeface="宋体" panose="02010600030101010101" pitchFamily="2" charset="-122"/>
                <a:ea typeface="+mn-ea"/>
              </a:rPr>
              <a:t> </a:t>
            </a:r>
            <a:r>
              <a:rPr lang="en-US" altLang="zh-CN" b="0" baseline="0" dirty="0" err="1" smtClean="0">
                <a:latin typeface="宋体" panose="02010600030101010101" pitchFamily="2" charset="-122"/>
                <a:ea typeface="+mn-ea"/>
              </a:rPr>
              <a:t>apk</a:t>
            </a:r>
            <a:r>
              <a:rPr lang="zh-CN" altLang="en-US" b="0" baseline="0" dirty="0" smtClean="0">
                <a:latin typeface="宋体" panose="02010600030101010101" pitchFamily="2" charset="-122"/>
                <a:ea typeface="+mn-ea"/>
              </a:rPr>
              <a:t>，</a:t>
            </a:r>
            <a:endParaRPr lang="zh-CN" altLang="en-US" b="0" dirty="0" smtClean="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41</a:t>
            </a:fld>
            <a:endParaRPr lang="zh-CN" altLang="en-US"/>
          </a:p>
        </p:txBody>
      </p:sp>
    </p:spTree>
    <p:extLst>
      <p:ext uri="{BB962C8B-B14F-4D97-AF65-F5344CB8AC3E}">
        <p14:creationId xmlns:p14="http://schemas.microsoft.com/office/powerpoint/2010/main" val="3739052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42</a:t>
            </a:fld>
            <a:endParaRPr lang="zh-CN" altLang="en-US"/>
          </a:p>
        </p:txBody>
      </p:sp>
    </p:spTree>
    <p:extLst>
      <p:ext uri="{BB962C8B-B14F-4D97-AF65-F5344CB8AC3E}">
        <p14:creationId xmlns:p14="http://schemas.microsoft.com/office/powerpoint/2010/main" val="3166971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43</a:t>
            </a:fld>
            <a:endParaRPr lang="zh-CN" altLang="en-US"/>
          </a:p>
        </p:txBody>
      </p:sp>
    </p:spTree>
    <p:extLst>
      <p:ext uri="{BB962C8B-B14F-4D97-AF65-F5344CB8AC3E}">
        <p14:creationId xmlns:p14="http://schemas.microsoft.com/office/powerpoint/2010/main" val="3874270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44</a:t>
            </a:fld>
            <a:endParaRPr lang="zh-CN" altLang="en-US"/>
          </a:p>
        </p:txBody>
      </p:sp>
    </p:spTree>
    <p:extLst>
      <p:ext uri="{BB962C8B-B14F-4D97-AF65-F5344CB8AC3E}">
        <p14:creationId xmlns:p14="http://schemas.microsoft.com/office/powerpoint/2010/main" val="38647295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lvl="1" indent="0">
              <a:buNone/>
            </a:pPr>
            <a:r>
              <a:rPr lang="zh-CN" altLang="en-US" b="1" dirty="0" smtClean="0">
                <a:latin typeface="宋体" panose="02010600030101010101" pitchFamily="2" charset="-122"/>
                <a:ea typeface="+mn-ea"/>
              </a:rPr>
              <a:t>出现崩库</a:t>
            </a: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45</a:t>
            </a:fld>
            <a:endParaRPr lang="zh-CN" altLang="en-US"/>
          </a:p>
        </p:txBody>
      </p:sp>
    </p:spTree>
    <p:extLst>
      <p:ext uri="{BB962C8B-B14F-4D97-AF65-F5344CB8AC3E}">
        <p14:creationId xmlns:p14="http://schemas.microsoft.com/office/powerpoint/2010/main" val="2134898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46</a:t>
            </a:fld>
            <a:endParaRPr lang="zh-CN" altLang="en-US"/>
          </a:p>
        </p:txBody>
      </p:sp>
    </p:spTree>
    <p:extLst>
      <p:ext uri="{BB962C8B-B14F-4D97-AF65-F5344CB8AC3E}">
        <p14:creationId xmlns:p14="http://schemas.microsoft.com/office/powerpoint/2010/main" val="2121299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47</a:t>
            </a:fld>
            <a:endParaRPr lang="zh-CN" altLang="en-US"/>
          </a:p>
        </p:txBody>
      </p:sp>
    </p:spTree>
    <p:extLst>
      <p:ext uri="{BB962C8B-B14F-4D97-AF65-F5344CB8AC3E}">
        <p14:creationId xmlns:p14="http://schemas.microsoft.com/office/powerpoint/2010/main" val="1140322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48</a:t>
            </a:fld>
            <a:endParaRPr lang="zh-CN" altLang="en-US"/>
          </a:p>
        </p:txBody>
      </p:sp>
    </p:spTree>
    <p:extLst>
      <p:ext uri="{BB962C8B-B14F-4D97-AF65-F5344CB8AC3E}">
        <p14:creationId xmlns:p14="http://schemas.microsoft.com/office/powerpoint/2010/main" val="1443107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宋体" panose="02010600030101010101" pitchFamily="2" charset="-122"/>
                <a:ea typeface="+mn-ea"/>
              </a:rPr>
              <a:t>启动状态从</a:t>
            </a:r>
            <a:r>
              <a:rPr lang="en-US" altLang="zh-CN" b="0" dirty="0" smtClean="0">
                <a:latin typeface="宋体" panose="02010600030101010101" pitchFamily="2" charset="-122"/>
                <a:ea typeface="+mn-ea"/>
              </a:rPr>
              <a:t>log</a:t>
            </a:r>
            <a:r>
              <a:rPr lang="zh-CN" altLang="en-US" b="0" dirty="0" smtClean="0">
                <a:latin typeface="宋体" panose="02010600030101010101" pitchFamily="2" charset="-122"/>
                <a:ea typeface="+mn-ea"/>
              </a:rPr>
              <a:t>中看到</a:t>
            </a:r>
            <a:r>
              <a:rPr lang="en-US" altLang="zh-CN" b="0" dirty="0" smtClean="0">
                <a:latin typeface="宋体" panose="02010600030101010101" pitchFamily="2" charset="-122"/>
                <a:ea typeface="+mn-ea"/>
              </a:rPr>
              <a:t>state </a:t>
            </a:r>
            <a:r>
              <a:rPr lang="zh-CN" altLang="en-US" b="0" dirty="0" smtClean="0">
                <a:latin typeface="宋体" panose="02010600030101010101" pitchFamily="2" charset="-122"/>
                <a:ea typeface="+mn-ea"/>
              </a:rPr>
              <a:t>从</a:t>
            </a:r>
            <a:r>
              <a:rPr lang="en-US" altLang="zh-CN" b="0" dirty="0" smtClean="0">
                <a:latin typeface="宋体" panose="02010600030101010101" pitchFamily="2" charset="-122"/>
                <a:ea typeface="+mn-ea"/>
              </a:rPr>
              <a:t>10-》14-》15-》11-》12   </a:t>
            </a:r>
            <a:r>
              <a:rPr lang="zh-CN" altLang="en-US" b="0" dirty="0" smtClean="0">
                <a:latin typeface="宋体" panose="02010600030101010101" pitchFamily="2" charset="-122"/>
                <a:ea typeface="+mn-ea"/>
              </a:rPr>
              <a:t>在启动</a:t>
            </a:r>
            <a:r>
              <a:rPr lang="en-US" altLang="zh-CN" b="0" dirty="0" err="1" smtClean="0">
                <a:latin typeface="宋体" panose="02010600030101010101" pitchFamily="2" charset="-122"/>
                <a:ea typeface="+mn-ea"/>
              </a:rPr>
              <a:t>ble</a:t>
            </a:r>
            <a:r>
              <a:rPr lang="zh-CN" altLang="en-US" b="0" dirty="0" smtClean="0">
                <a:latin typeface="宋体" panose="02010600030101010101" pitchFamily="2" charset="-122"/>
                <a:ea typeface="+mn-ea"/>
              </a:rPr>
              <a:t>和经典蓝牙的过程中都会启动相关的</a:t>
            </a:r>
            <a:r>
              <a:rPr lang="en-US" altLang="zh-CN" b="0" baseline="0" dirty="0" smtClean="0">
                <a:latin typeface="宋体" panose="02010600030101010101" pitchFamily="2" charset="-122"/>
                <a:ea typeface="+mn-ea"/>
              </a:rPr>
              <a:t>profile</a:t>
            </a:r>
            <a:r>
              <a:rPr lang="zh-CN" altLang="en-US" b="0" baseline="0" dirty="0" smtClean="0">
                <a:latin typeface="宋体" panose="02010600030101010101" pitchFamily="2" charset="-122"/>
                <a:ea typeface="+mn-ea"/>
              </a:rPr>
              <a:t>，</a:t>
            </a:r>
            <a:r>
              <a:rPr lang="en-US" altLang="zh-CN" sz="1200" dirty="0" err="1" smtClean="0">
                <a:latin typeface="+mn-ea"/>
                <a:ea typeface="+mn-ea"/>
              </a:rPr>
              <a:t>startCoreServices</a:t>
            </a:r>
            <a:r>
              <a:rPr lang="zh-CN" altLang="en-US" sz="1200" dirty="0" smtClean="0">
                <a:latin typeface="+mn-ea"/>
                <a:ea typeface="+mn-ea"/>
              </a:rPr>
              <a:t>来启动所有支持经典蓝牙的</a:t>
            </a:r>
            <a:r>
              <a:rPr lang="en-US" altLang="zh-CN" sz="1200" dirty="0" smtClean="0">
                <a:latin typeface="+mn-ea"/>
                <a:ea typeface="+mn-ea"/>
              </a:rPr>
              <a:t>profile</a:t>
            </a:r>
            <a:r>
              <a:rPr lang="zh-CN" altLang="en-US" sz="1200" dirty="0" smtClean="0">
                <a:latin typeface="+mn-ea"/>
                <a:ea typeface="+mn-ea"/>
              </a:rPr>
              <a:t>；</a:t>
            </a:r>
            <a:endParaRPr lang="en-US" altLang="zh-CN" sz="1200" dirty="0" smtClean="0">
              <a:latin typeface="+mn-ea"/>
              <a:ea typeface="+mn-ea"/>
            </a:endParaRPr>
          </a:p>
          <a:p>
            <a:pPr marL="457200" lvl="1" indent="0">
              <a:buNone/>
            </a:pPr>
            <a:endParaRPr lang="en-US" altLang="zh-CN" b="1"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D6F67414-9A6C-4384-93C2-E3C6C1AA04C6}" type="slidenum">
              <a:rPr lang="zh-CN" altLang="en-US" smtClean="0"/>
              <a:t>49</a:t>
            </a:fld>
            <a:endParaRPr lang="zh-CN" altLang="en-US"/>
          </a:p>
        </p:txBody>
      </p:sp>
    </p:spTree>
    <p:extLst>
      <p:ext uri="{BB962C8B-B14F-4D97-AF65-F5344CB8AC3E}">
        <p14:creationId xmlns:p14="http://schemas.microsoft.com/office/powerpoint/2010/main" val="40472956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50</a:t>
            </a:fld>
            <a:endParaRPr lang="zh-CN" altLang="en-US"/>
          </a:p>
        </p:txBody>
      </p:sp>
    </p:spTree>
    <p:extLst>
      <p:ext uri="{BB962C8B-B14F-4D97-AF65-F5344CB8AC3E}">
        <p14:creationId xmlns:p14="http://schemas.microsoft.com/office/powerpoint/2010/main" val="82920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跳频技术是把频带分成若干个跳频信道（</a:t>
            </a:r>
            <a:r>
              <a:rPr lang="en-US" altLang="zh-CN" dirty="0" smtClean="0"/>
              <a:t>hop channel</a:t>
            </a:r>
            <a:r>
              <a:rPr lang="zh-CN" altLang="en-US" dirty="0" smtClean="0"/>
              <a:t>），在一次连接中，无线电收发器按一定的码序列（即一定的规律，技术上叫做</a:t>
            </a:r>
            <a:r>
              <a:rPr lang="en-US" altLang="zh-CN" dirty="0" smtClean="0"/>
              <a:t>"</a:t>
            </a:r>
            <a:r>
              <a:rPr lang="zh-CN" altLang="en-US" dirty="0" smtClean="0"/>
              <a:t>伪随机码</a:t>
            </a:r>
            <a:r>
              <a:rPr lang="en-US" altLang="zh-CN" dirty="0" smtClean="0"/>
              <a:t>"</a:t>
            </a:r>
            <a:r>
              <a:rPr lang="zh-CN" altLang="en-US" dirty="0" smtClean="0"/>
              <a:t>，就是</a:t>
            </a:r>
            <a:r>
              <a:rPr lang="en-US" altLang="zh-CN" dirty="0" smtClean="0"/>
              <a:t>"</a:t>
            </a:r>
            <a:r>
              <a:rPr lang="zh-CN" altLang="en-US" dirty="0" smtClean="0"/>
              <a:t>假</a:t>
            </a:r>
            <a:r>
              <a:rPr lang="en-US" altLang="zh-CN" dirty="0" smtClean="0"/>
              <a:t>"</a:t>
            </a:r>
            <a:r>
              <a:rPr lang="zh-CN" altLang="en-US" dirty="0" smtClean="0"/>
              <a:t>的随机码）不断地从一个信道</a:t>
            </a:r>
            <a:r>
              <a:rPr lang="en-US" altLang="zh-CN" dirty="0" smtClean="0"/>
              <a:t>"</a:t>
            </a:r>
            <a:r>
              <a:rPr lang="zh-CN" altLang="en-US" dirty="0" smtClean="0"/>
              <a:t>跳</a:t>
            </a:r>
            <a:r>
              <a:rPr lang="en-US" altLang="zh-CN" dirty="0" smtClean="0"/>
              <a:t>"</a:t>
            </a:r>
            <a:r>
              <a:rPr lang="zh-CN" altLang="en-US" dirty="0" smtClean="0"/>
              <a:t>到另一个信道，只有收发双方是按这个规律进行通信的，而其他的干扰不可能按同样的规律进行干扰；跳频的瞬时带宽是很窄的，但通过扩展频谱技术使这个窄带宽成百倍地扩展成宽频带，使干扰可能的影响变成很小。 </a:t>
            </a:r>
          </a:p>
          <a:p>
            <a:r>
              <a:rPr lang="en-US" altLang="zh-CN" dirty="0" smtClean="0"/>
              <a:t>;</a:t>
            </a:r>
            <a:r>
              <a:rPr lang="zh-CN" altLang="en-US" dirty="0" smtClean="0"/>
              <a:t>待机功耗低到几个</a:t>
            </a:r>
            <a:r>
              <a:rPr lang="en-US" altLang="zh-CN" dirty="0" smtClean="0"/>
              <a:t>mw</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6</a:t>
            </a:fld>
            <a:endParaRPr lang="zh-CN" altLang="en-US"/>
          </a:p>
        </p:txBody>
      </p:sp>
    </p:spTree>
    <p:extLst>
      <p:ext uri="{BB962C8B-B14F-4D97-AF65-F5344CB8AC3E}">
        <p14:creationId xmlns:p14="http://schemas.microsoft.com/office/powerpoint/2010/main" val="17172557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被测设备（</a:t>
            </a:r>
            <a:r>
              <a:rPr lang="en-US" altLang="zh-CN" sz="1200" b="0" i="0" kern="1200" dirty="0" smtClean="0">
                <a:solidFill>
                  <a:schemeClr val="tx1"/>
                </a:solidFill>
                <a:effectLst/>
                <a:latin typeface="+mn-lt"/>
                <a:ea typeface="+mn-ea"/>
                <a:cs typeface="+mn-cs"/>
              </a:rPr>
              <a:t>Device Under Test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51</a:t>
            </a:fld>
            <a:endParaRPr lang="zh-CN" altLang="en-US"/>
          </a:p>
        </p:txBody>
      </p:sp>
    </p:spTree>
    <p:extLst>
      <p:ext uri="{BB962C8B-B14F-4D97-AF65-F5344CB8AC3E}">
        <p14:creationId xmlns:p14="http://schemas.microsoft.com/office/powerpoint/2010/main" val="39800735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52</a:t>
            </a:fld>
            <a:endParaRPr lang="zh-CN" altLang="en-US"/>
          </a:p>
        </p:txBody>
      </p:sp>
    </p:spTree>
    <p:extLst>
      <p:ext uri="{BB962C8B-B14F-4D97-AF65-F5344CB8AC3E}">
        <p14:creationId xmlns:p14="http://schemas.microsoft.com/office/powerpoint/2010/main" val="24404962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53</a:t>
            </a:fld>
            <a:endParaRPr lang="zh-CN" altLang="en-US"/>
          </a:p>
        </p:txBody>
      </p:sp>
    </p:spTree>
    <p:extLst>
      <p:ext uri="{BB962C8B-B14F-4D97-AF65-F5344CB8AC3E}">
        <p14:creationId xmlns:p14="http://schemas.microsoft.com/office/powerpoint/2010/main" val="29768695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54</a:t>
            </a:fld>
            <a:endParaRPr lang="zh-CN" altLang="en-US"/>
          </a:p>
        </p:txBody>
      </p:sp>
    </p:spTree>
    <p:extLst>
      <p:ext uri="{BB962C8B-B14F-4D97-AF65-F5344CB8AC3E}">
        <p14:creationId xmlns:p14="http://schemas.microsoft.com/office/powerpoint/2010/main" val="3664786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56</a:t>
            </a:fld>
            <a:endParaRPr lang="zh-CN" altLang="en-US"/>
          </a:p>
        </p:txBody>
      </p:sp>
    </p:spTree>
    <p:extLst>
      <p:ext uri="{BB962C8B-B14F-4D97-AF65-F5344CB8AC3E}">
        <p14:creationId xmlns:p14="http://schemas.microsoft.com/office/powerpoint/2010/main" val="27063669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目前有一个比较明显的缺点是</a:t>
            </a:r>
            <a:r>
              <a:rPr lang="zh-CN" altLang="en-US" sz="1200" b="1" i="0" kern="1200" dirty="0" smtClean="0">
                <a:solidFill>
                  <a:schemeClr val="tx1"/>
                </a:solidFill>
                <a:effectLst/>
                <a:latin typeface="+mn-lt"/>
                <a:ea typeface="+mn-ea"/>
                <a:cs typeface="+mn-cs"/>
              </a:rPr>
              <a:t>设备升级到新版本系统所要花费的时间太长（比如从 </a:t>
            </a:r>
            <a:r>
              <a:rPr lang="en-US" altLang="zh-CN" sz="1200" b="1" i="0" kern="1200" dirty="0" smtClean="0">
                <a:solidFill>
                  <a:schemeClr val="tx1"/>
                </a:solidFill>
                <a:effectLst/>
                <a:latin typeface="+mn-lt"/>
                <a:ea typeface="+mn-ea"/>
                <a:cs typeface="+mn-cs"/>
              </a:rPr>
              <a:t>Android 6.0 </a:t>
            </a:r>
            <a:r>
              <a:rPr lang="zh-CN" altLang="en-US" sz="1200" b="1" i="0" kern="1200" dirty="0" smtClean="0">
                <a:solidFill>
                  <a:schemeClr val="tx1"/>
                </a:solidFill>
                <a:effectLst/>
                <a:latin typeface="+mn-lt"/>
                <a:ea typeface="+mn-ea"/>
                <a:cs typeface="+mn-cs"/>
              </a:rPr>
              <a:t>升级到 </a:t>
            </a:r>
            <a:r>
              <a:rPr lang="en-US" altLang="zh-CN" sz="1200" b="1" i="0" kern="1200" dirty="0" smtClean="0">
                <a:solidFill>
                  <a:schemeClr val="tx1"/>
                </a:solidFill>
                <a:effectLst/>
                <a:latin typeface="+mn-lt"/>
                <a:ea typeface="+mn-ea"/>
                <a:cs typeface="+mn-cs"/>
              </a:rPr>
              <a:t>Android 7.0</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。通常在由 </a:t>
            </a:r>
            <a:r>
              <a:rPr lang="en-US" altLang="zh-CN" sz="1200" b="0" i="0" kern="1200" dirty="0" smtClean="0">
                <a:solidFill>
                  <a:schemeClr val="tx1"/>
                </a:solidFill>
                <a:effectLst/>
                <a:latin typeface="+mn-lt"/>
                <a:ea typeface="+mn-ea"/>
                <a:cs typeface="+mn-cs"/>
              </a:rPr>
              <a:t>Google </a:t>
            </a:r>
            <a:r>
              <a:rPr lang="zh-CN" altLang="en-US" sz="1200" b="0" i="0" kern="1200" dirty="0" smtClean="0">
                <a:solidFill>
                  <a:schemeClr val="tx1"/>
                </a:solidFill>
                <a:effectLst/>
                <a:latin typeface="+mn-lt"/>
                <a:ea typeface="+mn-ea"/>
                <a:cs typeface="+mn-cs"/>
              </a:rPr>
              <a:t>发布新版本的 </a:t>
            </a:r>
            <a:r>
              <a:rPr lang="en-US" altLang="zh-CN" sz="1200" b="0" i="0" kern="1200" dirty="0" smtClean="0">
                <a:solidFill>
                  <a:schemeClr val="tx1"/>
                </a:solidFill>
                <a:effectLst/>
                <a:latin typeface="+mn-lt"/>
                <a:ea typeface="+mn-ea"/>
                <a:cs typeface="+mn-cs"/>
              </a:rPr>
              <a:t>AOSP </a:t>
            </a:r>
            <a:r>
              <a:rPr lang="zh-CN" altLang="en-US" sz="1200" b="0" i="0" kern="1200" dirty="0" smtClean="0">
                <a:solidFill>
                  <a:schemeClr val="tx1"/>
                </a:solidFill>
                <a:effectLst/>
                <a:latin typeface="+mn-lt"/>
                <a:ea typeface="+mn-ea"/>
                <a:cs typeface="+mn-cs"/>
              </a:rPr>
              <a:t>之后，还需要 </a:t>
            </a:r>
            <a:r>
              <a:rPr lang="en-US" altLang="zh-CN" sz="1200" b="0" i="0" kern="1200" dirty="0" err="1" smtClean="0">
                <a:solidFill>
                  <a:schemeClr val="tx1"/>
                </a:solidFill>
                <a:effectLst/>
                <a:latin typeface="+mn-lt"/>
                <a:ea typeface="+mn-ea"/>
                <a:cs typeface="+mn-cs"/>
              </a:rPr>
              <a:t>SoC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进行升级，以及 </a:t>
            </a:r>
            <a:r>
              <a:rPr lang="en-US" altLang="zh-CN" sz="1200" b="0" i="0" kern="1200" dirty="0" smtClean="0">
                <a:solidFill>
                  <a:schemeClr val="tx1"/>
                </a:solidFill>
                <a:effectLst/>
                <a:latin typeface="+mn-lt"/>
                <a:ea typeface="+mn-ea"/>
                <a:cs typeface="+mn-cs"/>
              </a:rPr>
              <a:t>OEM </a:t>
            </a:r>
            <a:r>
              <a:rPr lang="zh-CN" altLang="en-US" sz="1200" b="0" i="0" kern="1200" dirty="0" smtClean="0">
                <a:solidFill>
                  <a:schemeClr val="tx1"/>
                </a:solidFill>
                <a:effectLst/>
                <a:latin typeface="+mn-lt"/>
                <a:ea typeface="+mn-ea"/>
                <a:cs typeface="+mn-cs"/>
              </a:rPr>
              <a:t>厂商对 </a:t>
            </a:r>
            <a:r>
              <a:rPr lang="en-US" altLang="zh-CN" sz="1200" b="0" i="0" kern="1200" dirty="0" smtClean="0">
                <a:solidFill>
                  <a:schemeClr val="tx1"/>
                </a:solidFill>
                <a:effectLst/>
                <a:latin typeface="+mn-lt"/>
                <a:ea typeface="+mn-ea"/>
                <a:cs typeface="+mn-cs"/>
              </a:rPr>
              <a:t>HAL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Framework </a:t>
            </a:r>
            <a:r>
              <a:rPr lang="zh-CN" altLang="en-US" sz="1200" b="0" i="0" kern="1200" dirty="0" smtClean="0">
                <a:solidFill>
                  <a:schemeClr val="tx1"/>
                </a:solidFill>
                <a:effectLst/>
                <a:latin typeface="+mn-lt"/>
                <a:ea typeface="+mn-ea"/>
                <a:cs typeface="+mn-cs"/>
              </a:rPr>
              <a:t>进行升级后，用户才能在设备上收到 </a:t>
            </a:r>
            <a:r>
              <a:rPr lang="en-US" altLang="zh-CN" sz="1200" b="0" i="0" kern="1200" dirty="0" smtClean="0">
                <a:solidFill>
                  <a:schemeClr val="tx1"/>
                </a:solidFill>
                <a:effectLst/>
                <a:latin typeface="+mn-lt"/>
                <a:ea typeface="+mn-ea"/>
                <a:cs typeface="+mn-cs"/>
              </a:rPr>
              <a:t>OTA </a:t>
            </a:r>
            <a:r>
              <a:rPr lang="zh-CN" altLang="en-US" sz="1200" b="0" i="0" kern="1200" dirty="0" smtClean="0">
                <a:solidFill>
                  <a:schemeClr val="tx1"/>
                </a:solidFill>
                <a:effectLst/>
                <a:latin typeface="+mn-lt"/>
                <a:ea typeface="+mn-ea"/>
                <a:cs typeface="+mn-cs"/>
              </a:rPr>
              <a:t>升级包的推送。低端一点的产品甚至在出厂后就不会再进行系统升级了</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57</a:t>
            </a:fld>
            <a:endParaRPr lang="zh-CN" altLang="en-US"/>
          </a:p>
        </p:txBody>
      </p:sp>
    </p:spTree>
    <p:extLst>
      <p:ext uri="{BB962C8B-B14F-4D97-AF65-F5344CB8AC3E}">
        <p14:creationId xmlns:p14="http://schemas.microsoft.com/office/powerpoint/2010/main" val="46461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7</a:t>
            </a:fld>
            <a:endParaRPr lang="zh-CN" altLang="en-US"/>
          </a:p>
        </p:txBody>
      </p:sp>
    </p:spTree>
    <p:extLst>
      <p:ext uri="{BB962C8B-B14F-4D97-AF65-F5344CB8AC3E}">
        <p14:creationId xmlns:p14="http://schemas.microsoft.com/office/powerpoint/2010/main" val="197479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8</a:t>
            </a:fld>
            <a:endParaRPr lang="zh-CN" altLang="en-US"/>
          </a:p>
        </p:txBody>
      </p:sp>
    </p:spTree>
    <p:extLst>
      <p:ext uri="{BB962C8B-B14F-4D97-AF65-F5344CB8AC3E}">
        <p14:creationId xmlns:p14="http://schemas.microsoft.com/office/powerpoint/2010/main" val="195981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Hal</a:t>
            </a:r>
            <a:r>
              <a:rPr lang="zh-CN" altLang="en-US" dirty="0" smtClean="0"/>
              <a:t>层体现在</a:t>
            </a:r>
            <a:r>
              <a:rPr lang="en-US" altLang="zh-CN" dirty="0" smtClean="0"/>
              <a:t>JNI</a:t>
            </a:r>
            <a:r>
              <a:rPr lang="zh-CN" altLang="en-US" dirty="0" smtClean="0"/>
              <a:t>这块，</a:t>
            </a:r>
            <a:r>
              <a:rPr lang="en-US" altLang="zh-CN" dirty="0" smtClean="0"/>
              <a:t>Bluetooth APP</a:t>
            </a:r>
            <a:r>
              <a:rPr lang="zh-CN" altLang="en-US" dirty="0" smtClean="0"/>
              <a:t>通过</a:t>
            </a:r>
            <a:r>
              <a:rPr lang="en-US" altLang="zh-CN" dirty="0" err="1" smtClean="0"/>
              <a:t>hal</a:t>
            </a:r>
            <a:r>
              <a:rPr lang="zh-CN" altLang="en-US" dirty="0" smtClean="0"/>
              <a:t>和</a:t>
            </a:r>
            <a:r>
              <a:rPr lang="en-US" altLang="zh-CN" dirty="0" err="1" smtClean="0"/>
              <a:t>bluedroid</a:t>
            </a:r>
            <a:r>
              <a:rPr lang="zh-CN" altLang="en-US" dirty="0" smtClean="0"/>
              <a:t>连接，</a:t>
            </a:r>
            <a:r>
              <a:rPr lang="en-US" altLang="zh-CN" dirty="0" err="1" smtClean="0"/>
              <a:t>bluedroid</a:t>
            </a:r>
            <a:r>
              <a:rPr lang="en-US" altLang="zh-CN" baseline="0" dirty="0" smtClean="0"/>
              <a:t> </a:t>
            </a:r>
            <a:r>
              <a:rPr lang="en-US" altLang="zh-CN" baseline="0" dirty="0" err="1" smtClean="0"/>
              <a:t>hci</a:t>
            </a:r>
            <a:r>
              <a:rPr lang="zh-CN" altLang="en-US" baseline="0" dirty="0" smtClean="0"/>
              <a:t>通过</a:t>
            </a:r>
            <a:r>
              <a:rPr lang="en-US" altLang="zh-CN" baseline="0" dirty="0" smtClean="0"/>
              <a:t>vendor </a:t>
            </a:r>
            <a:r>
              <a:rPr lang="en-US" altLang="zh-CN" baseline="0" dirty="0" err="1" smtClean="0"/>
              <a:t>bt</a:t>
            </a:r>
            <a:r>
              <a:rPr lang="en-US" altLang="zh-CN" baseline="0" dirty="0" smtClean="0"/>
              <a:t> lib</a:t>
            </a:r>
            <a:r>
              <a:rPr lang="zh-CN" altLang="en-US" baseline="0" dirty="0" smtClean="0"/>
              <a:t>调用</a:t>
            </a:r>
            <a:r>
              <a:rPr lang="en-US" altLang="zh-CN" baseline="0" dirty="0" err="1" smtClean="0"/>
              <a:t>Uart</a:t>
            </a:r>
            <a:r>
              <a:rPr lang="zh-CN" altLang="en-US" baseline="0" dirty="0" smtClean="0"/>
              <a:t>驱动，与蓝牙芯片通信；</a:t>
            </a:r>
            <a:r>
              <a:rPr lang="en-US" altLang="zh-CN" baseline="0" dirty="0" err="1" smtClean="0"/>
              <a:t>sdp</a:t>
            </a:r>
            <a:r>
              <a:rPr lang="zh-CN" altLang="en-US" baseline="0" dirty="0" smtClean="0"/>
              <a:t>和</a:t>
            </a:r>
            <a:r>
              <a:rPr lang="en-US" altLang="zh-CN" baseline="0" dirty="0" err="1" smtClean="0"/>
              <a:t>rfcomm</a:t>
            </a:r>
            <a:r>
              <a:rPr lang="en-US" altLang="zh-CN" baseline="0" dirty="0" smtClean="0"/>
              <a:t> Bluetooth L2CAP</a:t>
            </a:r>
            <a:r>
              <a:rPr lang="zh-CN" altLang="en-US" baseline="0" dirty="0" smtClean="0"/>
              <a:t>为协议栈的三层</a:t>
            </a:r>
            <a:endParaRPr lang="en-US" altLang="zh-CN" baseline="0" dirty="0" smtClean="0"/>
          </a:p>
          <a:p>
            <a:r>
              <a:rPr lang="en-US" altLang="zh-CN" baseline="0" dirty="0" smtClean="0"/>
              <a:t>Bluetooth app</a:t>
            </a:r>
            <a:r>
              <a:rPr lang="zh-CN" altLang="en-US" baseline="0" dirty="0" smtClean="0"/>
              <a:t>是</a:t>
            </a:r>
            <a:r>
              <a:rPr lang="en-US" altLang="zh-CN" baseline="0" dirty="0" smtClean="0"/>
              <a:t>framework</a:t>
            </a:r>
            <a:r>
              <a:rPr lang="zh-CN" altLang="en-US" baseline="0" dirty="0" smtClean="0"/>
              <a:t>逻辑的具体实现，</a:t>
            </a:r>
            <a:r>
              <a:rPr lang="zh-CN" altLang="en-US" sz="1200" b="0" i="0" kern="1200" dirty="0" smtClean="0">
                <a:solidFill>
                  <a:schemeClr val="tx1"/>
                </a:solidFill>
                <a:effectLst/>
                <a:latin typeface="+mn-lt"/>
                <a:ea typeface="+mn-ea"/>
                <a:cs typeface="+mn-cs"/>
              </a:rPr>
              <a:t>应该也是属于</a:t>
            </a:r>
            <a:r>
              <a:rPr lang="en-US" altLang="zh-CN" sz="1200" b="0" i="0" kern="1200" dirty="0" smtClean="0">
                <a:solidFill>
                  <a:schemeClr val="tx1"/>
                </a:solidFill>
                <a:effectLst/>
                <a:latin typeface="+mn-lt"/>
                <a:ea typeface="+mn-ea"/>
                <a:cs typeface="+mn-cs"/>
              </a:rPr>
              <a:t>java framework</a:t>
            </a:r>
            <a:r>
              <a:rPr lang="zh-CN" altLang="en-US" sz="1200" b="0" i="0" kern="1200" dirty="0" smtClean="0">
                <a:solidFill>
                  <a:schemeClr val="tx1"/>
                </a:solidFill>
                <a:effectLst/>
                <a:latin typeface="+mn-lt"/>
                <a:ea typeface="+mn-ea"/>
                <a:cs typeface="+mn-cs"/>
              </a:rPr>
              <a:t>范畴，提供所有的上层服务以及与</a:t>
            </a:r>
            <a:r>
              <a:rPr lang="en-US" altLang="zh-CN" sz="1200" b="0" i="0" kern="1200" dirty="0" err="1" smtClean="0">
                <a:solidFill>
                  <a:schemeClr val="tx1"/>
                </a:solidFill>
                <a:effectLst/>
                <a:latin typeface="+mn-lt"/>
                <a:ea typeface="+mn-ea"/>
                <a:cs typeface="+mn-cs"/>
              </a:rPr>
              <a:t>Bluedroid</a:t>
            </a:r>
            <a:r>
              <a:rPr lang="zh-CN" altLang="en-US" sz="1200" b="0" i="0" kern="1200" dirty="0" smtClean="0">
                <a:solidFill>
                  <a:schemeClr val="tx1"/>
                </a:solidFill>
                <a:effectLst/>
                <a:latin typeface="+mn-lt"/>
                <a:ea typeface="+mn-ea"/>
                <a:cs typeface="+mn-cs"/>
              </a:rPr>
              <a:t>底层进行交互，</a:t>
            </a:r>
            <a:r>
              <a:rPr lang="en-US" altLang="zh-CN" baseline="0" dirty="0" smtClean="0"/>
              <a:t>Java framework</a:t>
            </a:r>
            <a:r>
              <a:rPr lang="zh-CN" altLang="en-US" baseline="0" dirty="0" smtClean="0"/>
              <a:t>是暴露给上层的接口，</a:t>
            </a:r>
            <a:r>
              <a:rPr lang="en-US" altLang="zh-CN" sz="1200" b="0" i="0" kern="1200" dirty="0" smtClean="0">
                <a:solidFill>
                  <a:schemeClr val="tx1"/>
                </a:solidFill>
                <a:effectLst/>
                <a:latin typeface="+mn-lt"/>
                <a:ea typeface="+mn-ea"/>
                <a:cs typeface="+mn-cs"/>
              </a:rPr>
              <a:t>Android</a:t>
            </a:r>
            <a:r>
              <a:rPr lang="zh-CN" altLang="en-US" sz="1200" b="0" i="0" kern="1200" dirty="0" smtClean="0">
                <a:solidFill>
                  <a:schemeClr val="tx1"/>
                </a:solidFill>
                <a:effectLst/>
                <a:latin typeface="+mn-lt"/>
                <a:ea typeface="+mn-ea"/>
                <a:cs typeface="+mn-cs"/>
              </a:rPr>
              <a:t>架构里，</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没法直接调服务的原生函数，需要有</a:t>
            </a:r>
            <a:r>
              <a:rPr lang="en-US" altLang="zh-CN" sz="1200" b="0" i="0" kern="1200" dirty="0" smtClean="0">
                <a:solidFill>
                  <a:schemeClr val="tx1"/>
                </a:solidFill>
                <a:effectLst/>
                <a:latin typeface="+mn-lt"/>
                <a:ea typeface="+mn-ea"/>
                <a:cs typeface="+mn-cs"/>
              </a:rPr>
              <a:t>binder</a:t>
            </a:r>
            <a:r>
              <a:rPr lang="zh-CN" altLang="en-US" sz="1200" b="0" i="0" kern="1200" dirty="0" smtClean="0">
                <a:solidFill>
                  <a:schemeClr val="tx1"/>
                </a:solidFill>
                <a:effectLst/>
                <a:latin typeface="+mn-lt"/>
                <a:ea typeface="+mn-ea"/>
                <a:cs typeface="+mn-cs"/>
              </a:rPr>
              <a:t>封装一个接口，其中</a:t>
            </a:r>
            <a:r>
              <a:rPr lang="en-US" altLang="zh-CN" sz="1200" b="0" i="0" kern="1200" dirty="0" err="1" smtClean="0">
                <a:solidFill>
                  <a:schemeClr val="tx1"/>
                </a:solidFill>
                <a:effectLst/>
                <a:latin typeface="+mn-lt"/>
                <a:ea typeface="+mn-ea"/>
                <a:cs typeface="+mn-cs"/>
              </a:rPr>
              <a:t>btAdapter</a:t>
            </a:r>
            <a:r>
              <a:rPr lang="zh-CN" altLang="en-US" sz="1200" b="0" i="0" kern="1200" dirty="0" smtClean="0">
                <a:solidFill>
                  <a:schemeClr val="tx1"/>
                </a:solidFill>
                <a:effectLst/>
                <a:latin typeface="+mn-lt"/>
                <a:ea typeface="+mn-ea"/>
                <a:cs typeface="+mn-cs"/>
              </a:rPr>
              <a:t>主要提供蓝牙的基本操作，比如</a:t>
            </a:r>
            <a:r>
              <a:rPr lang="en-US" altLang="zh-CN" sz="1200" b="0" i="0" kern="1200" dirty="0" smtClean="0">
                <a:solidFill>
                  <a:schemeClr val="tx1"/>
                </a:solidFill>
                <a:effectLst/>
                <a:latin typeface="+mn-lt"/>
                <a:ea typeface="+mn-ea"/>
                <a:cs typeface="+mn-cs"/>
              </a:rPr>
              <a:t>enable, disable, discovery, pair, </a:t>
            </a:r>
            <a:r>
              <a:rPr lang="en-US" altLang="zh-CN" sz="1200" b="0" i="0" kern="1200" dirty="0" err="1" smtClean="0">
                <a:solidFill>
                  <a:schemeClr val="tx1"/>
                </a:solidFill>
                <a:effectLst/>
                <a:latin typeface="+mn-lt"/>
                <a:ea typeface="+mn-ea"/>
                <a:cs typeface="+mn-cs"/>
              </a:rPr>
              <a:t>unpair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createRfcomm</a:t>
            </a:r>
            <a:r>
              <a:rPr lang="zh-CN" altLang="en-US" sz="1200" b="0" i="0" kern="1200" dirty="0" smtClean="0">
                <a:solidFill>
                  <a:schemeClr val="tx1"/>
                </a:solidFill>
                <a:effectLst/>
                <a:latin typeface="+mn-lt"/>
                <a:ea typeface="+mn-ea"/>
                <a:cs typeface="+mn-cs"/>
              </a:rPr>
              <a:t>等，其他的就都是</a:t>
            </a:r>
            <a:r>
              <a:rPr lang="en-US" altLang="zh-CN" sz="1200" b="0" i="0" kern="1200" dirty="0" smtClean="0">
                <a:solidFill>
                  <a:schemeClr val="tx1"/>
                </a:solidFill>
                <a:effectLst/>
                <a:latin typeface="+mn-lt"/>
                <a:ea typeface="+mn-ea"/>
                <a:cs typeface="+mn-cs"/>
              </a:rPr>
              <a:t>Profile</a:t>
            </a:r>
            <a:r>
              <a:rPr lang="zh-CN" altLang="en-US" sz="1200" b="0" i="0" kern="1200" dirty="0" smtClean="0">
                <a:solidFill>
                  <a:schemeClr val="tx1"/>
                </a:solidFill>
                <a:effectLst/>
                <a:latin typeface="+mn-lt"/>
                <a:ea typeface="+mn-ea"/>
                <a:cs typeface="+mn-cs"/>
              </a:rPr>
              <a:t>的各自的</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了；</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Bluedroid</a:t>
            </a:r>
            <a:r>
              <a:rPr lang="zh-CN" altLang="en-US" sz="1200" b="0" i="0" kern="1200" dirty="0" smtClean="0">
                <a:solidFill>
                  <a:schemeClr val="tx1"/>
                </a:solidFill>
                <a:effectLst/>
                <a:latin typeface="+mn-lt"/>
                <a:ea typeface="+mn-ea"/>
                <a:cs typeface="+mn-cs"/>
              </a:rPr>
              <a:t>：蓝牙协议栈，提供所有蓝牙的实际操作，开关蓝牙，蓝牙的管理，搜索管理，链路管理，各种</a:t>
            </a:r>
            <a:r>
              <a:rPr lang="en-US" altLang="zh-CN" sz="1200" b="0" i="0" kern="1200" dirty="0" smtClean="0">
                <a:solidFill>
                  <a:schemeClr val="tx1"/>
                </a:solidFill>
                <a:effectLst/>
                <a:latin typeface="+mn-lt"/>
                <a:ea typeface="+mn-ea"/>
                <a:cs typeface="+mn-cs"/>
              </a:rPr>
              <a:t>profile</a:t>
            </a:r>
            <a:r>
              <a:rPr lang="zh-CN" altLang="en-US" sz="1200" b="0" i="0" kern="1200" dirty="0" smtClean="0">
                <a:solidFill>
                  <a:schemeClr val="tx1"/>
                </a:solidFill>
                <a:effectLst/>
                <a:latin typeface="+mn-lt"/>
                <a:ea typeface="+mn-ea"/>
                <a:cs typeface="+mn-cs"/>
              </a:rPr>
              <a:t>的实现，包括</a:t>
            </a:r>
            <a:r>
              <a:rPr lang="en-US" altLang="zh-CN" sz="1200" b="0" i="0" kern="1200" dirty="0" smtClean="0">
                <a:solidFill>
                  <a:schemeClr val="tx1"/>
                </a:solidFill>
                <a:effectLst/>
                <a:latin typeface="+mn-lt"/>
                <a:ea typeface="+mn-ea"/>
                <a:cs typeface="+mn-cs"/>
              </a:rPr>
              <a:t>HCI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L2CAP</a:t>
            </a:r>
            <a:r>
              <a:rPr lang="zh-CN" altLang="en-US" sz="1200" b="0" i="0" kern="1200" dirty="0" smtClean="0">
                <a:solidFill>
                  <a:schemeClr val="tx1"/>
                </a:solidFill>
                <a:effectLst/>
                <a:latin typeface="+mn-lt"/>
                <a:ea typeface="+mn-ea"/>
                <a:cs typeface="+mn-cs"/>
              </a:rPr>
              <a:t>，各种</a:t>
            </a:r>
            <a:r>
              <a:rPr lang="en-US" altLang="zh-CN" sz="1200" b="0" i="0" kern="1200" dirty="0" smtClean="0">
                <a:solidFill>
                  <a:schemeClr val="tx1"/>
                </a:solidFill>
                <a:effectLst/>
                <a:latin typeface="+mn-lt"/>
                <a:ea typeface="+mn-ea"/>
                <a:cs typeface="+mn-cs"/>
              </a:rPr>
              <a:t>profile</a:t>
            </a:r>
            <a:r>
              <a:rPr lang="zh-CN" altLang="en-US" sz="1200" b="0" i="0" kern="1200" dirty="0" smtClean="0">
                <a:solidFill>
                  <a:schemeClr val="tx1"/>
                </a:solidFill>
                <a:effectLst/>
                <a:latin typeface="+mn-lt"/>
                <a:ea typeface="+mn-ea"/>
                <a:cs typeface="+mn-cs"/>
              </a:rPr>
              <a:t>等；</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BTIF(Bluetooth Interface</a:t>
            </a:r>
            <a:r>
              <a:rPr lang="zh-CN" altLang="en-US" sz="1200" b="0" i="0" kern="1200" dirty="0" smtClean="0">
                <a:solidFill>
                  <a:schemeClr val="tx1"/>
                </a:solidFill>
                <a:effectLst/>
                <a:latin typeface="+mn-lt"/>
                <a:ea typeface="+mn-ea"/>
                <a:cs typeface="+mn-cs"/>
              </a:rPr>
              <a:t>）：提供所有</a:t>
            </a:r>
            <a:r>
              <a:rPr lang="en-US" altLang="zh-CN" sz="1200" b="0" i="0" kern="1200" dirty="0" err="1" smtClean="0">
                <a:solidFill>
                  <a:schemeClr val="tx1"/>
                </a:solidFill>
                <a:effectLst/>
                <a:latin typeface="+mn-lt"/>
                <a:ea typeface="+mn-ea"/>
                <a:cs typeface="+mn-cs"/>
              </a:rPr>
              <a:t>Bluetooth.apk</a:t>
            </a:r>
            <a:r>
              <a:rPr lang="zh-CN" altLang="en-US" sz="1200" b="0" i="0" kern="1200" dirty="0" smtClean="0">
                <a:solidFill>
                  <a:schemeClr val="tx1"/>
                </a:solidFill>
                <a:effectLst/>
                <a:latin typeface="+mn-lt"/>
                <a:ea typeface="+mn-ea"/>
                <a:cs typeface="+mn-cs"/>
              </a:rPr>
              <a:t>需要的</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HAL</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BTA(Bluetooth Application)</a:t>
            </a:r>
            <a:r>
              <a:rPr lang="zh-CN" altLang="en-US" sz="1200" b="0" i="0" kern="1200" dirty="0" smtClean="0">
                <a:solidFill>
                  <a:schemeClr val="tx1"/>
                </a:solidFill>
                <a:effectLst/>
                <a:latin typeface="+mn-lt"/>
                <a:ea typeface="+mn-ea"/>
                <a:cs typeface="+mn-cs"/>
              </a:rPr>
              <a:t>：蓝牙应用，一般指蓝牙的</a:t>
            </a:r>
            <a:r>
              <a:rPr lang="en-US" altLang="zh-CN" sz="1200" b="0" i="0" kern="1200" dirty="0" smtClean="0">
                <a:solidFill>
                  <a:schemeClr val="tx1"/>
                </a:solidFill>
                <a:effectLst/>
                <a:latin typeface="+mn-lt"/>
                <a:ea typeface="+mn-ea"/>
                <a:cs typeface="+mn-cs"/>
              </a:rPr>
              <a:t>Profile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Bluedroid</a:t>
            </a:r>
            <a:r>
              <a:rPr lang="zh-CN" altLang="en-US" sz="1200" b="0" i="0" kern="1200" dirty="0" smtClean="0">
                <a:solidFill>
                  <a:schemeClr val="tx1"/>
                </a:solidFill>
                <a:effectLst/>
                <a:latin typeface="+mn-lt"/>
                <a:ea typeface="+mn-ea"/>
                <a:cs typeface="+mn-cs"/>
              </a:rPr>
              <a:t>实现。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Stack</a:t>
            </a:r>
            <a:r>
              <a:rPr lang="zh-CN" altLang="en-US" sz="1200" b="0" i="0" kern="1200" dirty="0" smtClean="0">
                <a:solidFill>
                  <a:schemeClr val="tx1"/>
                </a:solidFill>
                <a:effectLst/>
                <a:latin typeface="+mn-lt"/>
                <a:ea typeface="+mn-ea"/>
                <a:cs typeface="+mn-cs"/>
              </a:rPr>
              <a:t>：实现所有蓝牙底层的操作，其中还要分为</a:t>
            </a:r>
            <a:r>
              <a:rPr lang="en-US" altLang="zh-CN" sz="1200" b="0" i="0" kern="1200" dirty="0" err="1" smtClean="0">
                <a:solidFill>
                  <a:schemeClr val="tx1"/>
                </a:solidFill>
                <a:effectLst/>
                <a:latin typeface="+mn-lt"/>
                <a:ea typeface="+mn-ea"/>
                <a:cs typeface="+mn-cs"/>
              </a:rPr>
              <a:t>btm</a:t>
            </a:r>
            <a:r>
              <a:rPr lang="en-US" altLang="zh-CN" sz="1200" b="0" i="0" kern="1200" dirty="0" smtClean="0">
                <a:solidFill>
                  <a:schemeClr val="tx1"/>
                </a:solidFill>
                <a:effectLst/>
                <a:latin typeface="+mn-lt"/>
                <a:ea typeface="+mn-ea"/>
                <a:cs typeface="+mn-cs"/>
              </a:rPr>
              <a:t>(Bluetooth manager),</a:t>
            </a:r>
            <a:r>
              <a:rPr lang="en-US" altLang="zh-CN" sz="1200" b="0" i="0" kern="1200" dirty="0" err="1" smtClean="0">
                <a:solidFill>
                  <a:schemeClr val="tx1"/>
                </a:solidFill>
                <a:effectLst/>
                <a:latin typeface="+mn-lt"/>
                <a:ea typeface="+mn-ea"/>
                <a:cs typeface="+mn-cs"/>
              </a:rPr>
              <a:t>btu</a:t>
            </a:r>
            <a:r>
              <a:rPr lang="en-US" altLang="zh-CN" sz="1200" b="0" i="0" kern="1200" dirty="0" smtClean="0">
                <a:solidFill>
                  <a:schemeClr val="tx1"/>
                </a:solidFill>
                <a:effectLst/>
                <a:latin typeface="+mn-lt"/>
                <a:ea typeface="+mn-ea"/>
                <a:cs typeface="+mn-cs"/>
              </a:rPr>
              <a:t>(Bluetooth Upper Layer)</a:t>
            </a:r>
            <a:r>
              <a:rPr lang="zh-CN" altLang="en-US" sz="1200" b="0" i="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9</a:t>
            </a:fld>
            <a:endParaRPr lang="zh-CN" altLang="en-US"/>
          </a:p>
        </p:txBody>
      </p:sp>
    </p:spTree>
    <p:extLst>
      <p:ext uri="{BB962C8B-B14F-4D97-AF65-F5344CB8AC3E}">
        <p14:creationId xmlns:p14="http://schemas.microsoft.com/office/powerpoint/2010/main" val="326901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协议栈主要编译两个文件</a:t>
            </a:r>
            <a:endParaRPr lang="zh-CN" altLang="en-US" dirty="0"/>
          </a:p>
        </p:txBody>
      </p:sp>
      <p:sp>
        <p:nvSpPr>
          <p:cNvPr id="4" name="灯片编号占位符 3"/>
          <p:cNvSpPr>
            <a:spLocks noGrp="1"/>
          </p:cNvSpPr>
          <p:nvPr>
            <p:ph type="sldNum" sz="quarter" idx="10"/>
          </p:nvPr>
        </p:nvSpPr>
        <p:spPr/>
        <p:txBody>
          <a:bodyPr/>
          <a:lstStyle/>
          <a:p>
            <a:fld id="{D6F67414-9A6C-4384-93C2-E3C6C1AA04C6}" type="slidenum">
              <a:rPr lang="zh-CN" altLang="en-US" smtClean="0"/>
              <a:t>10</a:t>
            </a:fld>
            <a:endParaRPr lang="zh-CN" altLang="en-US"/>
          </a:p>
        </p:txBody>
      </p:sp>
    </p:spTree>
    <p:extLst>
      <p:ext uri="{BB962C8B-B14F-4D97-AF65-F5344CB8AC3E}">
        <p14:creationId xmlns:p14="http://schemas.microsoft.com/office/powerpoint/2010/main" val="296089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75085"/>
            <a:ext cx="7488767" cy="586957"/>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007533" y="3068639"/>
            <a:ext cx="8534400" cy="461665"/>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888" y="2133600"/>
            <a:ext cx="8789313" cy="377762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3200" y="6135090"/>
            <a:ext cx="1021840" cy="370171"/>
          </a:xfrm>
          <a:prstGeom prst="rect">
            <a:avLst/>
          </a:prstGeom>
        </p:spPr>
        <p:txBody>
          <a:bodyPr/>
          <a:lstStyle/>
          <a:p>
            <a:fld id="{12B9A02F-357D-AF42-B110-A7740AFDCA1B}" type="datetimeFigureOut">
              <a:rPr lang="en-US" smtClean="0"/>
              <a:t>8/28/2018</a:t>
            </a:fld>
            <a:endParaRPr lang="en-US" dirty="0"/>
          </a:p>
        </p:txBody>
      </p:sp>
      <p:sp>
        <p:nvSpPr>
          <p:cNvPr id="5" name="Footer Placeholder 4"/>
          <p:cNvSpPr>
            <a:spLocks noGrp="1"/>
          </p:cNvSpPr>
          <p:nvPr>
            <p:ph type="ftr" sz="quarter" idx="11"/>
          </p:nvPr>
        </p:nvSpPr>
        <p:spPr>
          <a:xfrm>
            <a:off x="2589887" y="6135810"/>
            <a:ext cx="762198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81637" y="787784"/>
            <a:ext cx="779971"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02051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pic>
        <p:nvPicPr>
          <p:cNvPr id="8" name="Picture 6" descr="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userDrawn="1"/>
        </p:nvSpPr>
        <p:spPr bwMode="auto">
          <a:xfrm>
            <a:off x="1487488" y="6210648"/>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504382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6" descr="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947144" y="6143984"/>
            <a:ext cx="76981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userDrawn="1"/>
        </p:nvSpPr>
        <p:spPr bwMode="auto">
          <a:xfrm>
            <a:off x="1415480" y="651007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2972347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BB9B27-4D02-2940-AED5-BC8F2B3B1507}"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4779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0222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2501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7902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8955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1EB8CB6-48D8-4E47-B0D3-B56230F429D0}"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3077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EF716D3-DCE8-CC45-8106-AE5DFCD073F9}"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821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4F351F-53B1-3B4C-8CD4-15B0457E8E3F}"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0558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B1E8F6-4F69-E448-82E4-3FF8C30628E4}"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09730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F790BAD4-EC93-8B4C-97AE-9AB5F3271B19}"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0968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6C9050E-E079-6441-81E7-806D30677343}"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72309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230AF-FFB7-DE42-B481-AAC2589869DA}"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54186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6804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2014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1" descr="Huawei_logo.psd"/>
          <p:cNvPicPr>
            <a:picLocks noChangeAspect="1"/>
          </p:cNvPicPr>
          <p:nvPr userDrawn="1"/>
        </p:nvPicPr>
        <p:blipFill>
          <a:blip r:embed="rId2"/>
          <a:srcRect/>
          <a:stretch>
            <a:fillRect/>
          </a:stretch>
        </p:blipFill>
        <p:spPr bwMode="auto">
          <a:xfrm>
            <a:off x="5239429" y="2134791"/>
            <a:ext cx="1333370" cy="1333500"/>
          </a:xfrm>
          <a:prstGeom prst="rect">
            <a:avLst/>
          </a:prstGeom>
          <a:noFill/>
          <a:ln w="9525">
            <a:noFill/>
            <a:miter lim="800000"/>
            <a:headEnd/>
            <a:tailEnd/>
          </a:ln>
        </p:spPr>
      </p:pic>
      <p:sp>
        <p:nvSpPr>
          <p:cNvPr id="4" name="Line 5"/>
          <p:cNvSpPr>
            <a:spLocks noChangeShapeType="1"/>
          </p:cNvSpPr>
          <p:nvPr userDrawn="1"/>
        </p:nvSpPr>
        <p:spPr bwMode="auto">
          <a:xfrm>
            <a:off x="5184666" y="3780235"/>
            <a:ext cx="1403609" cy="0"/>
          </a:xfrm>
          <a:prstGeom prst="line">
            <a:avLst/>
          </a:prstGeom>
          <a:noFill/>
          <a:ln w="3175">
            <a:solidFill>
              <a:srgbClr val="373737"/>
            </a:solidFill>
            <a:round/>
            <a:headEnd/>
            <a:tailEnd/>
          </a:ln>
        </p:spPr>
        <p:txBody>
          <a:bodyPr lIns="0" tIns="0" rIns="0" bIns="0" anchor="ctr"/>
          <a:lstStyle/>
          <a:p>
            <a:pPr>
              <a:defRPr/>
            </a:pPr>
            <a:endParaRPr lang="zh-CN" altLang="en-US"/>
          </a:p>
        </p:txBody>
      </p:sp>
      <p:pic>
        <p:nvPicPr>
          <p:cNvPr id="5" name="Picture 1"/>
          <p:cNvPicPr>
            <a:picLocks noChangeAspect="1"/>
          </p:cNvPicPr>
          <p:nvPr userDrawn="1"/>
        </p:nvPicPr>
        <p:blipFill>
          <a:blip r:embed="rId3"/>
          <a:srcRect/>
          <a:stretch>
            <a:fillRect/>
          </a:stretch>
        </p:blipFill>
        <p:spPr bwMode="auto">
          <a:xfrm>
            <a:off x="5102520" y="5643563"/>
            <a:ext cx="1695284" cy="390525"/>
          </a:xfrm>
          <a:prstGeom prst="rect">
            <a:avLst/>
          </a:prstGeom>
          <a:noFill/>
          <a:ln w="9525">
            <a:noFill/>
            <a:miter lim="800000"/>
            <a:headEnd/>
            <a:tailEnd/>
          </a:ln>
        </p:spPr>
      </p:pic>
      <p:pic>
        <p:nvPicPr>
          <p:cNvPr id="6" name="Picture 1" descr="droppedImage.pdf"/>
          <p:cNvPicPr>
            <a:picLocks noChangeAspect="1"/>
          </p:cNvPicPr>
          <p:nvPr userDrawn="1"/>
        </p:nvPicPr>
        <p:blipFill>
          <a:blip r:embed="rId4"/>
          <a:srcRect/>
          <a:stretch>
            <a:fillRect/>
          </a:stretch>
        </p:blipFill>
        <p:spPr bwMode="auto">
          <a:xfrm>
            <a:off x="190481" y="6256735"/>
            <a:ext cx="12009852" cy="628650"/>
          </a:xfrm>
          <a:prstGeom prst="rect">
            <a:avLst/>
          </a:prstGeom>
          <a:noFill/>
          <a:ln w="9525">
            <a:noFill/>
            <a:miter lim="800000"/>
            <a:headEnd/>
            <a:tailEnd/>
          </a:ln>
        </p:spPr>
      </p:pic>
      <p:sp>
        <p:nvSpPr>
          <p:cNvPr id="8" name="Text Placeholder 2"/>
          <p:cNvSpPr>
            <a:spLocks noGrp="1"/>
          </p:cNvSpPr>
          <p:nvPr>
            <p:ph type="body" idx="1"/>
          </p:nvPr>
        </p:nvSpPr>
        <p:spPr>
          <a:xfrm>
            <a:off x="1033957" y="3892153"/>
            <a:ext cx="10362902" cy="361652"/>
          </a:xfrm>
          <a:prstGeom prst="rect">
            <a:avLst/>
          </a:prstGeom>
        </p:spPr>
        <p:txBody>
          <a:bodyPr anchor="b"/>
          <a:lstStyle>
            <a:lvl1pPr marL="0" indent="0">
              <a:buNone/>
              <a:defRPr sz="3000">
                <a:solidFill>
                  <a:schemeClr val="tx1">
                    <a:lumMod val="65000"/>
                    <a:lumOff val="35000"/>
                  </a:schemeClr>
                </a:solidFill>
                <a:latin typeface="FrutigerNext LT Medium" pitchFamily="34" charset="0"/>
                <a:ea typeface="黑体" pitchFamily="49" charset="-122"/>
                <a:cs typeface="FrutigerNext LT Medium"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394122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534" y="325439"/>
            <a:ext cx="10176933" cy="584775"/>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92460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534" y="325439"/>
            <a:ext cx="10176933"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10.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9.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4" y="1333500"/>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0" y="4011613"/>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792832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6" r:id="rId17"/>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4" y="6230938"/>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0" y="4019551"/>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 id="2147483824"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846116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24526" y="2668589"/>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685637"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 id="2147483859"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6.emf"/><Relationship Id="rId4" Type="http://schemas.openxmlformats.org/officeDocument/2006/relationships/package" Target="../embeddings/Microsoft_Word___1.docx"/></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1271464" y="2112790"/>
            <a:ext cx="5616575" cy="586957"/>
          </a:xfrm>
        </p:spPr>
        <p:txBody>
          <a:bodyPr/>
          <a:lstStyle/>
          <a:p>
            <a:pPr algn="ctr"/>
            <a:r>
              <a:rPr lang="en-US" altLang="zh-CN" b="0" dirty="0" smtClean="0"/>
              <a:t>Android BT </a:t>
            </a:r>
            <a:r>
              <a:rPr lang="zh-CN" altLang="en-US" b="0" dirty="0" smtClean="0"/>
              <a:t>知识点串讲</a:t>
            </a:r>
            <a:endParaRPr lang="zh-CN" altLang="en-US" dirty="0"/>
          </a:p>
        </p:txBody>
      </p:sp>
      <p:sp>
        <p:nvSpPr>
          <p:cNvPr id="12" name="副标题 11"/>
          <p:cNvSpPr>
            <a:spLocks noGrp="1"/>
          </p:cNvSpPr>
          <p:nvPr>
            <p:ph type="subTitle" idx="11"/>
          </p:nvPr>
        </p:nvSpPr>
        <p:spPr>
          <a:xfrm>
            <a:off x="5807968" y="3429001"/>
            <a:ext cx="1584176" cy="701731"/>
          </a:xfrm>
        </p:spPr>
        <p:txBody>
          <a:bodyPr/>
          <a:lstStyle/>
          <a:p>
            <a:r>
              <a:rPr lang="en-US" altLang="zh-CN" sz="1800" dirty="0"/>
              <a:t>----</a:t>
            </a:r>
            <a:r>
              <a:rPr lang="zh-CN" altLang="en-US" sz="1800" dirty="0"/>
              <a:t>聂军平 </a:t>
            </a:r>
            <a:endParaRPr lang="en-US" altLang="zh-CN" sz="1800" dirty="0"/>
          </a:p>
          <a:p>
            <a:endParaRPr lang="zh-CN" altLang="en-US" sz="1800" dirty="0"/>
          </a:p>
        </p:txBody>
      </p:sp>
      <p:sp>
        <p:nvSpPr>
          <p:cNvPr id="6" name="TextBox 5"/>
          <p:cNvSpPr txBox="1"/>
          <p:nvPr/>
        </p:nvSpPr>
        <p:spPr>
          <a:xfrm>
            <a:off x="1055440" y="5661248"/>
            <a:ext cx="4176464" cy="605294"/>
          </a:xfrm>
          <a:prstGeom prst="rect">
            <a:avLst/>
          </a:prstGeom>
          <a:noFill/>
        </p:spPr>
        <p:txBody>
          <a:bodyPr wrap="square" lIns="0" rtlCol="0">
            <a:spAutoFit/>
          </a:bodyPr>
          <a:lstStyle/>
          <a:p>
            <a:pPr fontAlgn="t">
              <a:lnSpc>
                <a:spcPts val="2000"/>
              </a:lnSpc>
            </a:pPr>
            <a:r>
              <a:rPr lang="en-US" altLang="zh-CN" sz="1400" dirty="0">
                <a:solidFill>
                  <a:srgbClr val="990000"/>
                </a:solidFill>
                <a:latin typeface="FrutigerNext LT Medium"/>
              </a:rPr>
              <a:t>Author/ Email: niejunping</a:t>
            </a:r>
            <a:r>
              <a:rPr lang="en-US" altLang="zh-CN" sz="1400" dirty="0">
                <a:solidFill>
                  <a:srgbClr val="B2B2B2">
                    <a:lumMod val="50000"/>
                  </a:srgbClr>
                </a:solidFill>
                <a:latin typeface="FrutigerNext LT Medium"/>
              </a:rPr>
              <a:t>/niejunping@hisilicon.com</a:t>
            </a:r>
            <a:endParaRPr lang="zh-CN" altLang="zh-CN" sz="1400" dirty="0">
              <a:solidFill>
                <a:srgbClr val="B2B2B2">
                  <a:lumMod val="50000"/>
                </a:srgbClr>
              </a:solidFill>
              <a:latin typeface="FrutigerNext LT Medium"/>
            </a:endParaRPr>
          </a:p>
          <a:p>
            <a:pPr fontAlgn="t">
              <a:lnSpc>
                <a:spcPts val="2000"/>
              </a:lnSpc>
            </a:pPr>
            <a:r>
              <a:rPr lang="en-US" altLang="zh-CN" sz="1400" dirty="0">
                <a:solidFill>
                  <a:srgbClr val="990000"/>
                </a:solidFill>
                <a:latin typeface="FrutigerNext LT Medium"/>
              </a:rPr>
              <a:t>Version:</a:t>
            </a:r>
            <a:r>
              <a:rPr lang="en-US" altLang="zh-CN" sz="1400" dirty="0">
                <a:solidFill>
                  <a:srgbClr val="B2B2B2">
                    <a:lumMod val="50000"/>
                  </a:srgbClr>
                </a:solidFill>
                <a:latin typeface="FrutigerNext LT Medium"/>
              </a:rPr>
              <a:t> V1.0(2018/08/25)</a:t>
            </a:r>
            <a:endParaRPr lang="zh-CN" altLang="zh-CN" sz="1400" dirty="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normAutofit/>
          </a:bodyPr>
          <a:lstStyle/>
          <a:p>
            <a:r>
              <a:rPr lang="en-US" altLang="zh-CN" b="1" dirty="0" smtClean="0">
                <a:latin typeface="宋体" panose="02010600030101010101" pitchFamily="2" charset="-122"/>
                <a:ea typeface="宋体" panose="02010600030101010101" pitchFamily="2" charset="-122"/>
              </a:rPr>
              <a:t>Android</a:t>
            </a:r>
            <a:r>
              <a:rPr lang="zh-CN" altLang="en-US" b="1" dirty="0" smtClean="0">
                <a:latin typeface="宋体" panose="02010600030101010101" pitchFamily="2" charset="-122"/>
                <a:ea typeface="宋体" panose="02010600030101010101" pitchFamily="2" charset="-122"/>
              </a:rPr>
              <a:t>蓝牙框架</a:t>
            </a:r>
            <a:endParaRPr lang="en-US" altLang="zh-CN" b="1"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1775520" y="2276872"/>
            <a:ext cx="9394849" cy="2880271"/>
          </a:xfrm>
          <a:prstGeom prst="rect">
            <a:avLst/>
          </a:prstGeom>
        </p:spPr>
      </p:pic>
      <p:sp>
        <p:nvSpPr>
          <p:cNvPr id="2" name="文本框 1"/>
          <p:cNvSpPr txBox="1"/>
          <p:nvPr/>
        </p:nvSpPr>
        <p:spPr>
          <a:xfrm>
            <a:off x="3719736" y="3434127"/>
            <a:ext cx="1296144" cy="307777"/>
          </a:xfrm>
          <a:prstGeom prst="rect">
            <a:avLst/>
          </a:prstGeom>
          <a:noFill/>
        </p:spPr>
        <p:txBody>
          <a:bodyPr wrap="square" rtlCol="0">
            <a:spAutoFit/>
          </a:bodyPr>
          <a:lstStyle/>
          <a:p>
            <a:r>
              <a:rPr lang="en-US" altLang="zh-CN" sz="1400" dirty="0" smtClean="0">
                <a:solidFill>
                  <a:schemeClr val="bg1"/>
                </a:solidFill>
              </a:rPr>
              <a:t>bluetooth</a:t>
            </a:r>
            <a:endParaRPr lang="zh-CN" altLang="en-US" sz="1400" dirty="0">
              <a:solidFill>
                <a:schemeClr val="bg1"/>
              </a:solidFill>
            </a:endParaRPr>
          </a:p>
        </p:txBody>
      </p:sp>
    </p:spTree>
    <p:extLst>
      <p:ext uri="{BB962C8B-B14F-4D97-AF65-F5344CB8AC3E}">
        <p14:creationId xmlns:p14="http://schemas.microsoft.com/office/powerpoint/2010/main" val="3422298776"/>
      </p:ext>
    </p:extLst>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latin typeface="宋体" panose="02010600030101010101" pitchFamily="2" charset="-122"/>
                <a:ea typeface="宋体" panose="02010600030101010101" pitchFamily="2" charset="-122"/>
              </a:rPr>
              <a:t>蓝牙简介</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A</a:t>
            </a:r>
            <a:r>
              <a:rPr lang="en-US" altLang="zh-CN" sz="3200" b="1" dirty="0" smtClean="0">
                <a:latin typeface="宋体" panose="02010600030101010101" pitchFamily="2" charset="-122"/>
                <a:ea typeface="宋体" panose="02010600030101010101" pitchFamily="2" charset="-122"/>
              </a:rPr>
              <a:t>ndroid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牙框架</a:t>
            </a:r>
            <a:endParaRPr lang="en-US" altLang="zh-CN" sz="3200" b="1" dirty="0">
              <a:latin typeface="宋体" panose="02010600030101010101" pitchFamily="2" charset="-122"/>
              <a:ea typeface="宋体" panose="02010600030101010101" pitchFamily="2" charset="-122"/>
            </a:endParaRPr>
          </a:p>
          <a:p>
            <a:r>
              <a:rPr lang="en-US" altLang="zh-CN" sz="3200" b="1" dirty="0" err="1" smtClean="0">
                <a:solidFill>
                  <a:schemeClr val="accent3"/>
                </a:solidFill>
                <a:latin typeface="宋体" panose="02010600030101010101" pitchFamily="2" charset="-122"/>
                <a:ea typeface="宋体" panose="02010600030101010101" pitchFamily="2" charset="-122"/>
              </a:rPr>
              <a:t>Bluedroid</a:t>
            </a:r>
            <a:r>
              <a:rPr lang="zh-CN" altLang="en-US" sz="3200" b="1" dirty="0" smtClean="0">
                <a:solidFill>
                  <a:schemeClr val="accent3"/>
                </a:solidFill>
                <a:latin typeface="宋体" panose="02010600030101010101" pitchFamily="2" charset="-122"/>
                <a:ea typeface="宋体" panose="02010600030101010101" pitchFamily="2" charset="-122"/>
              </a:rPr>
              <a:t>蓝</a:t>
            </a:r>
            <a:r>
              <a:rPr lang="zh-CN" altLang="en-US" sz="3200" b="1" dirty="0">
                <a:solidFill>
                  <a:schemeClr val="accent3"/>
                </a:solidFill>
                <a:latin typeface="宋体" panose="02010600030101010101" pitchFamily="2" charset="-122"/>
                <a:ea typeface="宋体" panose="02010600030101010101" pitchFamily="2" charset="-122"/>
              </a:rPr>
              <a:t>牙协议栈</a:t>
            </a:r>
            <a:endParaRPr lang="en-US" altLang="zh-CN" sz="3200" b="1" dirty="0">
              <a:solidFill>
                <a:schemeClr val="accent3"/>
              </a:solidFill>
              <a:latin typeface="宋体" panose="02010600030101010101" pitchFamily="2" charset="-122"/>
              <a:ea typeface="宋体" panose="02010600030101010101" pitchFamily="2" charset="-122"/>
            </a:endParaRPr>
          </a:p>
          <a:p>
            <a:r>
              <a:rPr lang="en-US" altLang="zh-CN" sz="3200" b="1" dirty="0" smtClean="0">
                <a:latin typeface="宋体" panose="02010600030101010101" pitchFamily="2" charset="-122"/>
                <a:ea typeface="宋体" panose="02010600030101010101" pitchFamily="2" charset="-122"/>
              </a:rPr>
              <a:t>Hisilicon</a:t>
            </a:r>
            <a:r>
              <a:rPr lang="zh-CN" altLang="en-US" sz="3200" b="1" dirty="0" smtClean="0">
                <a:latin typeface="宋体" panose="02010600030101010101" pitchFamily="2" charset="-122"/>
                <a:ea typeface="宋体" panose="02010600030101010101" pitchFamily="2" charset="-122"/>
              </a:rPr>
              <a:t>平台</a:t>
            </a:r>
            <a:r>
              <a:rPr lang="zh-CN" altLang="en-US" sz="3200" b="1" dirty="0">
                <a:latin typeface="宋体" panose="02010600030101010101" pitchFamily="2" charset="-122"/>
                <a:ea typeface="宋体" panose="02010600030101010101" pitchFamily="2" charset="-122"/>
              </a:rPr>
              <a:t>适配</a:t>
            </a:r>
            <a:endParaRPr lang="en-US" altLang="zh-CN" sz="3200" b="1" dirty="0">
              <a:latin typeface="宋体" panose="02010600030101010101" pitchFamily="2" charset="-122"/>
              <a:ea typeface="宋体" panose="02010600030101010101" pitchFamily="2" charset="-122"/>
            </a:endParaRPr>
          </a:p>
          <a:p>
            <a:r>
              <a:rPr lang="zh-CN" altLang="en-US" sz="3200" b="1" dirty="0">
                <a:latin typeface="宋体" panose="02010600030101010101" pitchFamily="2" charset="-122"/>
                <a:ea typeface="宋体" panose="02010600030101010101" pitchFamily="2" charset="-122"/>
              </a:rPr>
              <a:t>定位分析</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案例分享</a:t>
            </a:r>
            <a:endParaRPr lang="en-US" altLang="zh-CN" sz="3200" b="1" dirty="0">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extLst>
      <p:ext uri="{BB962C8B-B14F-4D97-AF65-F5344CB8AC3E}">
        <p14:creationId xmlns:p14="http://schemas.microsoft.com/office/powerpoint/2010/main" val="721037720"/>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207568" y="1700808"/>
            <a:ext cx="7632700" cy="4194175"/>
          </a:xfrm>
        </p:spPr>
        <p:txBody>
          <a:bodyPr/>
          <a:lstStyle/>
          <a:p>
            <a:pPr eaLnBrk="1" hangingPunct="1"/>
            <a:r>
              <a:rPr lang="en-US" altLang="zh-CN" sz="2000" b="1" dirty="0" smtClean="0">
                <a:latin typeface="宋体" panose="02010600030101010101" pitchFamily="2" charset="-122"/>
                <a:ea typeface="宋体" panose="02010600030101010101" pitchFamily="2" charset="-122"/>
              </a:rPr>
              <a:t>HAL</a:t>
            </a:r>
          </a:p>
          <a:p>
            <a:pPr eaLnBrk="1" hangingPunct="1"/>
            <a:r>
              <a:rPr lang="en-US" altLang="zh-CN" sz="2000" b="1" dirty="0" smtClean="0">
                <a:latin typeface="宋体" panose="02010600030101010101" pitchFamily="2" charset="-122"/>
                <a:ea typeface="宋体" panose="02010600030101010101" pitchFamily="2" charset="-122"/>
              </a:rPr>
              <a:t>BTIF</a:t>
            </a:r>
          </a:p>
          <a:p>
            <a:pPr eaLnBrk="1" hangingPunct="1"/>
            <a:r>
              <a:rPr lang="en-US" altLang="zh-CN" sz="2000" b="1" dirty="0" smtClean="0">
                <a:latin typeface="宋体" panose="02010600030101010101" pitchFamily="2" charset="-122"/>
                <a:ea typeface="宋体" panose="02010600030101010101" pitchFamily="2" charset="-122"/>
              </a:rPr>
              <a:t>BTA</a:t>
            </a:r>
          </a:p>
          <a:p>
            <a:pPr eaLnBrk="1" hangingPunct="1"/>
            <a:r>
              <a:rPr lang="en-US" altLang="zh-CN" sz="2000" b="1" dirty="0">
                <a:latin typeface="宋体" panose="02010600030101010101" pitchFamily="2" charset="-122"/>
                <a:ea typeface="宋体" panose="02010600030101010101" pitchFamily="2" charset="-122"/>
              </a:rPr>
              <a:t>BTM</a:t>
            </a:r>
            <a:endParaRPr lang="en-US" altLang="zh-CN" sz="2000" b="1" dirty="0" smtClean="0">
              <a:latin typeface="宋体" panose="02010600030101010101" pitchFamily="2" charset="-122"/>
              <a:ea typeface="宋体" panose="02010600030101010101" pitchFamily="2" charset="-122"/>
            </a:endParaRPr>
          </a:p>
          <a:p>
            <a:pPr eaLnBrk="1" hangingPunct="1"/>
            <a:r>
              <a:rPr lang="en-US" altLang="zh-CN" sz="2000" b="1" dirty="0" smtClean="0">
                <a:latin typeface="宋体" panose="02010600030101010101" pitchFamily="2" charset="-122"/>
                <a:ea typeface="宋体" panose="02010600030101010101" pitchFamily="2" charset="-122"/>
              </a:rPr>
              <a:t>BTU</a:t>
            </a:r>
          </a:p>
          <a:p>
            <a:pPr eaLnBrk="1" hangingPunct="1"/>
            <a:r>
              <a:rPr lang="en-US" altLang="zh-CN" sz="2000" b="1" dirty="0" smtClean="0">
                <a:latin typeface="宋体" panose="02010600030101010101" pitchFamily="2" charset="-122"/>
                <a:ea typeface="宋体" panose="02010600030101010101" pitchFamily="2" charset="-122"/>
              </a:rPr>
              <a:t>BTE</a:t>
            </a:r>
          </a:p>
          <a:p>
            <a:pPr eaLnBrk="1" hangingPunct="1"/>
            <a:r>
              <a:rPr lang="en-US" altLang="zh-CN" sz="2000" b="1" dirty="0" smtClean="0">
                <a:latin typeface="宋体" panose="02010600030101010101" pitchFamily="2" charset="-122"/>
                <a:ea typeface="宋体" panose="02010600030101010101" pitchFamily="2" charset="-122"/>
              </a:rPr>
              <a:t>HCI</a:t>
            </a:r>
          </a:p>
          <a:p>
            <a:pPr eaLnBrk="1" hangingPunct="1"/>
            <a:r>
              <a:rPr lang="en-US" altLang="zh-CN" sz="2000" b="1" dirty="0" smtClean="0">
                <a:latin typeface="宋体" panose="02010600030101010101" pitchFamily="2" charset="-122"/>
                <a:ea typeface="宋体" panose="02010600030101010101" pitchFamily="2" charset="-122"/>
              </a:rPr>
              <a:t>Vendor</a:t>
            </a:r>
          </a:p>
          <a:p>
            <a:pPr eaLnBrk="1" hangingPunct="1"/>
            <a:r>
              <a:rPr lang="en-US" altLang="zh-CN" sz="2000" b="1" dirty="0">
                <a:latin typeface="宋体" panose="02010600030101010101" pitchFamily="2" charset="-122"/>
                <a:ea typeface="宋体" panose="02010600030101010101" pitchFamily="2" charset="-122"/>
              </a:rPr>
              <a:t>Driver</a:t>
            </a:r>
            <a:endParaRPr lang="en-US" altLang="zh-CN" sz="2000" b="1" dirty="0" smtClean="0">
              <a:latin typeface="宋体" panose="02010600030101010101" pitchFamily="2" charset="-122"/>
              <a:ea typeface="宋体" panose="02010600030101010101" pitchFamily="2" charset="-122"/>
            </a:endParaRPr>
          </a:p>
          <a:p>
            <a:pPr marL="0" indent="0" eaLnBrk="1" hangingPunct="1">
              <a:buNone/>
            </a:pPr>
            <a:endParaRPr lang="zh-CN" altLang="en-US" dirty="0" smtClean="0"/>
          </a:p>
        </p:txBody>
      </p:sp>
    </p:spTree>
    <p:extLst>
      <p:ext uri="{BB962C8B-B14F-4D97-AF65-F5344CB8AC3E}">
        <p14:creationId xmlns:p14="http://schemas.microsoft.com/office/powerpoint/2010/main" val="170582907"/>
      </p:ext>
    </p:extLst>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之上的</a:t>
            </a:r>
            <a:r>
              <a:rPr lang="en-US" altLang="zh-CN" b="1" dirty="0" smtClean="0">
                <a:latin typeface="宋体" panose="02010600030101010101" pitchFamily="2" charset="-122"/>
                <a:ea typeface="宋体" panose="02010600030101010101" pitchFamily="2" charset="-122"/>
              </a:rPr>
              <a:t>HAL</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207568" y="1700808"/>
            <a:ext cx="7632700" cy="4194175"/>
          </a:xfrm>
        </p:spPr>
        <p:txBody>
          <a:bodyPr/>
          <a:lstStyle/>
          <a:p>
            <a:r>
              <a:rPr lang="en-US" altLang="zh-CN" sz="2000" b="1" dirty="0">
                <a:latin typeface="宋体" panose="02010600030101010101" pitchFamily="2" charset="-122"/>
                <a:ea typeface="宋体" panose="02010600030101010101" pitchFamily="2" charset="-122"/>
              </a:rPr>
              <a:t>Android HAL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Hardware Abstract Layer</a:t>
            </a:r>
            <a:r>
              <a:rPr lang="zh-CN" altLang="en-US" sz="2000" b="1" dirty="0">
                <a:latin typeface="宋体" panose="02010600030101010101" pitchFamily="2" charset="-122"/>
                <a:ea typeface="宋体" panose="02010600030101010101" pitchFamily="2" charset="-122"/>
              </a:rPr>
              <a:t>）硬件抽象层</a:t>
            </a:r>
          </a:p>
          <a:p>
            <a:r>
              <a:rPr lang="zh-CN" altLang="en-US" sz="2000" b="1" dirty="0">
                <a:latin typeface="宋体" panose="02010600030101010101" pitchFamily="2" charset="-122"/>
                <a:ea typeface="宋体" panose="02010600030101010101" pitchFamily="2" charset="-122"/>
              </a:rPr>
              <a:t>屏蔽不同硬件设备的差异，为</a:t>
            </a:r>
            <a:r>
              <a:rPr lang="en-US" altLang="zh-CN" sz="2000" b="1" dirty="0">
                <a:latin typeface="宋体" panose="02010600030101010101" pitchFamily="2" charset="-122"/>
                <a:ea typeface="宋体" panose="02010600030101010101" pitchFamily="2" charset="-122"/>
              </a:rPr>
              <a:t>Android</a:t>
            </a:r>
            <a:r>
              <a:rPr lang="zh-CN" altLang="en-US" sz="2000" b="1" dirty="0">
                <a:latin typeface="宋体" panose="02010600030101010101" pitchFamily="2" charset="-122"/>
                <a:ea typeface="宋体" panose="02010600030101010101" pitchFamily="2" charset="-122"/>
              </a:rPr>
              <a:t>提供了统一的访问硬件设备的接口。</a:t>
            </a:r>
          </a:p>
          <a:p>
            <a:r>
              <a:rPr lang="zh-CN" altLang="en-US" sz="2000" b="1" dirty="0">
                <a:latin typeface="宋体" panose="02010600030101010101" pitchFamily="2" charset="-122"/>
                <a:ea typeface="宋体" panose="02010600030101010101" pitchFamily="2" charset="-122"/>
              </a:rPr>
              <a:t>帮助硬件厂商隐藏了设备相关模块的核心细节。</a:t>
            </a:r>
          </a:p>
          <a:p>
            <a:r>
              <a:rPr lang="zh-CN" altLang="en-US" sz="2000" b="1" dirty="0" smtClean="0">
                <a:latin typeface="宋体" panose="02010600030101010101" pitchFamily="2" charset="-122"/>
                <a:ea typeface="宋体" panose="02010600030101010101" pitchFamily="2" charset="-122"/>
              </a:rPr>
              <a:t>核心数据结构：在</a:t>
            </a:r>
            <a:r>
              <a:rPr lang="en-US" altLang="zh-CN" sz="2000" b="1" dirty="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hardware/</a:t>
            </a:r>
            <a:r>
              <a:rPr lang="en-US" altLang="zh-CN" sz="2000" b="1" dirty="0" err="1" smtClean="0">
                <a:latin typeface="宋体" panose="02010600030101010101" pitchFamily="2" charset="-122"/>
                <a:ea typeface="宋体" panose="02010600030101010101" pitchFamily="2" charset="-122"/>
              </a:rPr>
              <a:t>libhardware</a:t>
            </a:r>
            <a:r>
              <a:rPr lang="en-US" altLang="zh-CN" sz="2000" b="1" dirty="0" smtClean="0">
                <a:latin typeface="宋体" panose="02010600030101010101" pitchFamily="2" charset="-122"/>
                <a:ea typeface="宋体" panose="02010600030101010101" pitchFamily="2" charset="-122"/>
              </a:rPr>
              <a:t>/include/hardware/</a:t>
            </a:r>
            <a:r>
              <a:rPr lang="en-US" altLang="zh-CN" sz="2000" b="1" dirty="0" err="1" smtClean="0">
                <a:latin typeface="宋体" panose="02010600030101010101" pitchFamily="2" charset="-122"/>
                <a:ea typeface="宋体" panose="02010600030101010101" pitchFamily="2" charset="-122"/>
              </a:rPr>
              <a:t>hardware.h</a:t>
            </a:r>
            <a:r>
              <a:rPr lang="zh-CN" altLang="en-US" sz="2000" b="1" dirty="0" smtClean="0">
                <a:latin typeface="宋体" panose="02010600030101010101" pitchFamily="2" charset="-122"/>
                <a:ea typeface="宋体" panose="02010600030101010101" pitchFamily="2" charset="-122"/>
              </a:rPr>
              <a:t>中定义了</a:t>
            </a:r>
            <a:r>
              <a:rPr lang="en-US" altLang="zh-CN" sz="2000" b="1" dirty="0" err="1" smtClean="0">
                <a:latin typeface="宋体" panose="02010600030101010101" pitchFamily="2" charset="-122"/>
                <a:ea typeface="宋体" panose="02010600030101010101" pitchFamily="2" charset="-122"/>
              </a:rPr>
              <a:t>hw_module_t</a:t>
            </a:r>
            <a:r>
              <a:rPr lang="zh-CN" altLang="en-US" sz="2000" b="1" dirty="0" smtClean="0">
                <a:latin typeface="宋体" panose="02010600030101010101" pitchFamily="2" charset="-122"/>
                <a:ea typeface="宋体" panose="02010600030101010101" pitchFamily="2" charset="-122"/>
              </a:rPr>
              <a:t>和</a:t>
            </a:r>
            <a:r>
              <a:rPr lang="en-US" altLang="zh-CN" sz="2000" b="1" dirty="0" err="1" smtClean="0">
                <a:latin typeface="宋体" panose="02010600030101010101" pitchFamily="2" charset="-122"/>
                <a:ea typeface="宋体" panose="02010600030101010101" pitchFamily="2" charset="-122"/>
              </a:rPr>
              <a:t>hw_device_t</a:t>
            </a:r>
            <a:r>
              <a:rPr lang="zh-CN" altLang="en-US" sz="2000" b="1" dirty="0" smtClean="0">
                <a:latin typeface="宋体" panose="02010600030101010101" pitchFamily="2" charset="-122"/>
                <a:ea typeface="宋体" panose="02010600030101010101" pitchFamily="2" charset="-122"/>
              </a:rPr>
              <a:t>，代表</a:t>
            </a:r>
            <a:r>
              <a:rPr lang="en-US" altLang="zh-CN" sz="2000" b="1" dirty="0" smtClean="0">
                <a:latin typeface="宋体" panose="02010600030101010101" pitchFamily="2" charset="-122"/>
                <a:ea typeface="宋体" panose="02010600030101010101" pitchFamily="2" charset="-122"/>
              </a:rPr>
              <a:t>HAL</a:t>
            </a:r>
            <a:r>
              <a:rPr lang="zh-CN" altLang="en-US" sz="2000" b="1" dirty="0" smtClean="0">
                <a:latin typeface="宋体" panose="02010600030101010101" pitchFamily="2" charset="-122"/>
                <a:ea typeface="宋体" panose="02010600030101010101" pitchFamily="2" charset="-122"/>
              </a:rPr>
              <a:t>对硬件设备的抽象逻辑。</a:t>
            </a:r>
            <a:r>
              <a:rPr lang="en-US" altLang="zh-CN" sz="2000" b="1" dirty="0" smtClean="0">
                <a:latin typeface="宋体" panose="02010600030101010101" pitchFamily="2" charset="-122"/>
                <a:ea typeface="宋体" panose="02010600030101010101" pitchFamily="2" charset="-122"/>
              </a:rPr>
              <a:t>Android </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将各类硬件设备抽象为硬件模块，</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使用</a:t>
            </a:r>
            <a:r>
              <a:rPr lang="en-US" altLang="zh-CN" sz="2000" b="1" dirty="0" err="1">
                <a:latin typeface="宋体" panose="02010600030101010101" pitchFamily="2" charset="-122"/>
                <a:ea typeface="宋体" panose="02010600030101010101" pitchFamily="2" charset="-122"/>
              </a:rPr>
              <a:t>hw_module_t</a:t>
            </a:r>
            <a:r>
              <a:rPr lang="zh-CN" altLang="en-US" sz="2000" b="1" dirty="0">
                <a:latin typeface="宋体" panose="02010600030101010101" pitchFamily="2" charset="-122"/>
                <a:ea typeface="宋体" panose="02010600030101010101" pitchFamily="2" charset="-122"/>
              </a:rPr>
              <a:t>结构体描述一类硬件抽象模块。每个硬件抽象模块都对应一个动态链接库，一般是由厂商提供的，这个动态链接库必须尊重</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的命名规范才能被</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加载</a:t>
            </a:r>
            <a:r>
              <a:rPr lang="zh-CN" altLang="en-US" sz="2000" b="1" dirty="0" smtClean="0">
                <a:latin typeface="宋体" panose="02010600030101010101" pitchFamily="2" charset="-122"/>
                <a:ea typeface="宋体" panose="02010600030101010101" pitchFamily="2" charset="-122"/>
              </a:rPr>
              <a:t>到。</a:t>
            </a:r>
            <a:endParaRPr lang="zh-CN" altLang="en-US" sz="2000" b="1" dirty="0">
              <a:latin typeface="宋体" panose="02010600030101010101" pitchFamily="2" charset="-122"/>
              <a:ea typeface="宋体" panose="02010600030101010101" pitchFamily="2" charset="-122"/>
            </a:endParaRPr>
          </a:p>
          <a:p>
            <a:endParaRPr lang="zh-CN" altLang="en-US" sz="2000" b="1" dirty="0" smtClean="0">
              <a:latin typeface="宋体" panose="02010600030101010101" pitchFamily="2" charset="-122"/>
              <a:ea typeface="宋体" panose="02010600030101010101" pitchFamily="2" charset="-122"/>
            </a:endParaRPr>
          </a:p>
          <a:p>
            <a:pPr marL="0" indent="0" eaLnBrk="1" hangingPunct="1">
              <a:buNone/>
            </a:pPr>
            <a:endParaRPr lang="zh-CN" altLang="en-US" dirty="0" smtClean="0"/>
          </a:p>
        </p:txBody>
      </p:sp>
    </p:spTree>
    <p:extLst>
      <p:ext uri="{BB962C8B-B14F-4D97-AF65-F5344CB8AC3E}">
        <p14:creationId xmlns:p14="http://schemas.microsoft.com/office/powerpoint/2010/main" val="2493070589"/>
      </p:ext>
    </p:extLst>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之上的</a:t>
            </a:r>
            <a:r>
              <a:rPr lang="en-US" altLang="zh-CN" b="1" dirty="0" smtClean="0">
                <a:latin typeface="宋体" panose="02010600030101010101" pitchFamily="2" charset="-122"/>
                <a:ea typeface="宋体" panose="02010600030101010101" pitchFamily="2" charset="-122"/>
              </a:rPr>
              <a:t>HAL</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smtClean="0">
                <a:latin typeface="宋体" panose="02010600030101010101" pitchFamily="2" charset="-122"/>
                <a:ea typeface="宋体" panose="02010600030101010101" pitchFamily="2" charset="-122"/>
              </a:rPr>
              <a:t>Bluetooth</a:t>
            </a:r>
            <a:r>
              <a:rPr lang="zh-CN" altLang="en-US" sz="2000" b="1" dirty="0" smtClean="0">
                <a:latin typeface="宋体" panose="02010600030101010101" pitchFamily="2" charset="-122"/>
                <a:ea typeface="宋体" panose="02010600030101010101" pitchFamily="2" charset="-122"/>
              </a:rPr>
              <a:t>模块的</a:t>
            </a:r>
            <a:r>
              <a:rPr lang="en-US" altLang="zh-CN" sz="2000" b="1" dirty="0" err="1" smtClean="0">
                <a:latin typeface="宋体" panose="02010600030101010101" pitchFamily="2" charset="-122"/>
                <a:ea typeface="宋体" panose="02010600030101010101" pitchFamily="2" charset="-122"/>
              </a:rPr>
              <a:t>hw_module_t</a:t>
            </a:r>
            <a:r>
              <a:rPr lang="zh-CN" altLang="en-US" sz="2000" b="1" dirty="0" smtClean="0">
                <a:latin typeface="宋体" panose="02010600030101010101" pitchFamily="2" charset="-122"/>
                <a:ea typeface="宋体" panose="02010600030101010101" pitchFamily="2" charset="-122"/>
              </a:rPr>
              <a:t>结构体（以原生</a:t>
            </a:r>
            <a:r>
              <a:rPr lang="en-US" altLang="zh-CN" sz="2000" b="1" dirty="0" err="1" smtClean="0">
                <a:latin typeface="宋体" panose="02010600030101010101" pitchFamily="2" charset="-122"/>
                <a:ea typeface="宋体" panose="02010600030101010101" pitchFamily="2" charset="-122"/>
              </a:rPr>
              <a:t>Bluedroid</a:t>
            </a:r>
            <a:r>
              <a:rPr lang="zh-CN" altLang="en-US" sz="2000" b="1" dirty="0" smtClean="0">
                <a:latin typeface="宋体" panose="02010600030101010101" pitchFamily="2" charset="-122"/>
                <a:ea typeface="宋体" panose="02010600030101010101" pitchFamily="2" charset="-122"/>
              </a:rPr>
              <a:t>为例）</a:t>
            </a:r>
          </a:p>
          <a:p>
            <a:endParaRPr lang="zh-CN" altLang="en-US" sz="2000" b="1" dirty="0" smtClean="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r>
              <a:rPr lang="zh-CN" altLang="en-US" dirty="0" smtClean="0">
                <a:latin typeface="宋体" panose="02010600030101010101" pitchFamily="2" charset="-122"/>
                <a:ea typeface="宋体" panose="02010600030101010101" pitchFamily="2" charset="-122"/>
              </a:rPr>
              <a:t>通过</a:t>
            </a:r>
            <a:r>
              <a:rPr lang="en-US" altLang="zh-CN" dirty="0" err="1" smtClean="0">
                <a:latin typeface="宋体" panose="02010600030101010101" pitchFamily="2" charset="-122"/>
                <a:ea typeface="宋体" panose="02010600030101010101" pitchFamily="2" charset="-122"/>
              </a:rPr>
              <a:t>Open_bluetooth_stack</a:t>
            </a:r>
            <a:r>
              <a:rPr lang="zh-CN" altLang="en-US" dirty="0" smtClean="0">
                <a:latin typeface="宋体" panose="02010600030101010101" pitchFamily="2" charset="-122"/>
                <a:ea typeface="宋体" panose="02010600030101010101" pitchFamily="2" charset="-122"/>
              </a:rPr>
              <a:t>、</a:t>
            </a:r>
            <a:r>
              <a:rPr lang="en-US" altLang="zh-CN" dirty="0" err="1" smtClean="0">
                <a:latin typeface="宋体" panose="02010600030101010101" pitchFamily="2" charset="-122"/>
                <a:ea typeface="宋体" panose="02010600030101010101" pitchFamily="2" charset="-122"/>
              </a:rPr>
              <a:t>get_bluetooth_interface</a:t>
            </a:r>
            <a:r>
              <a:rPr lang="zh-CN" altLang="en-US" dirty="0">
                <a:latin typeface="宋体" panose="02010600030101010101" pitchFamily="2" charset="-122"/>
                <a:ea typeface="宋体" panose="02010600030101010101" pitchFamily="2" charset="-122"/>
              </a:rPr>
              <a:t>获取保存蓝牙相关函数接口的</a:t>
            </a:r>
            <a:r>
              <a:rPr lang="en-US" altLang="zh-CN" dirty="0" err="1">
                <a:latin typeface="宋体" panose="02010600030101010101" pitchFamily="2" charset="-122"/>
                <a:ea typeface="宋体" panose="02010600030101010101" pitchFamily="2" charset="-122"/>
              </a:rPr>
              <a:t>bt_interface_t</a:t>
            </a:r>
            <a:r>
              <a:rPr lang="zh-CN" altLang="en-US" dirty="0">
                <a:latin typeface="宋体" panose="02010600030101010101" pitchFamily="2" charset="-122"/>
                <a:ea typeface="宋体" panose="02010600030101010101" pitchFamily="2" charset="-122"/>
              </a:rPr>
              <a:t>结构体指针</a:t>
            </a:r>
            <a:endParaRPr lang="en-US" altLang="zh-CN" dirty="0" smtClean="0">
              <a:latin typeface="宋体" panose="02010600030101010101" pitchFamily="2" charset="-122"/>
              <a:ea typeface="宋体" panose="02010600030101010101" pitchFamily="2" charset="-122"/>
            </a:endParaRPr>
          </a:p>
          <a:p>
            <a:pPr marL="0" indent="0">
              <a:buNone/>
            </a:pPr>
            <a:endParaRPr lang="zh-CN" altLang="en-US" dirty="0" smtClean="0"/>
          </a:p>
        </p:txBody>
      </p:sp>
      <p:pic>
        <p:nvPicPr>
          <p:cNvPr id="4" name="图片 3"/>
          <p:cNvPicPr/>
          <p:nvPr/>
        </p:nvPicPr>
        <p:blipFill>
          <a:blip r:embed="rId3"/>
          <a:stretch>
            <a:fillRect/>
          </a:stretch>
        </p:blipFill>
        <p:spPr>
          <a:xfrm>
            <a:off x="2217587" y="1988840"/>
            <a:ext cx="4814517" cy="1512168"/>
          </a:xfrm>
          <a:prstGeom prst="rect">
            <a:avLst/>
          </a:prstGeom>
        </p:spPr>
      </p:pic>
      <p:pic>
        <p:nvPicPr>
          <p:cNvPr id="5" name="图片 4"/>
          <p:cNvPicPr/>
          <p:nvPr/>
        </p:nvPicPr>
        <p:blipFill>
          <a:blip r:embed="rId4"/>
          <a:stretch>
            <a:fillRect/>
          </a:stretch>
        </p:blipFill>
        <p:spPr>
          <a:xfrm>
            <a:off x="2151814" y="4293096"/>
            <a:ext cx="6840760" cy="2088232"/>
          </a:xfrm>
          <a:prstGeom prst="rect">
            <a:avLst/>
          </a:prstGeom>
        </p:spPr>
      </p:pic>
    </p:spTree>
    <p:extLst>
      <p:ext uri="{BB962C8B-B14F-4D97-AF65-F5344CB8AC3E}">
        <p14:creationId xmlns:p14="http://schemas.microsoft.com/office/powerpoint/2010/main" val="352149417"/>
      </p:ext>
    </p:extLst>
  </p:cSld>
  <p:clrMapOvr>
    <a:masterClrMapping/>
  </p:clrMapOvr>
  <p:transition advClick="0" advTm="8000">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之上的</a:t>
            </a:r>
            <a:r>
              <a:rPr lang="en-US" altLang="zh-CN" b="1" dirty="0" smtClean="0">
                <a:latin typeface="宋体" panose="02010600030101010101" pitchFamily="2" charset="-122"/>
                <a:ea typeface="宋体" panose="02010600030101010101" pitchFamily="2" charset="-122"/>
              </a:rPr>
              <a:t>HAL</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zh-CN" altLang="en-US" sz="2000" b="1" dirty="0" smtClean="0">
                <a:latin typeface="宋体" panose="02010600030101010101" pitchFamily="2" charset="-122"/>
                <a:ea typeface="宋体" panose="02010600030101010101" pitchFamily="2" charset="-122"/>
              </a:rPr>
              <a:t>往下层调用的接口</a:t>
            </a:r>
            <a:r>
              <a:rPr lang="en-US" altLang="zh-CN" sz="2000" b="1" dirty="0" err="1">
                <a:latin typeface="宋体" panose="02010600030101010101" pitchFamily="2" charset="-122"/>
                <a:ea typeface="宋体" panose="02010600030101010101" pitchFamily="2" charset="-122"/>
              </a:rPr>
              <a:t>bt_interface_t</a:t>
            </a:r>
            <a:endParaRPr lang="zh-CN" altLang="en-US" sz="2000" b="1" dirty="0" smtClean="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pic>
        <p:nvPicPr>
          <p:cNvPr id="7" name="图片 6"/>
          <p:cNvPicPr/>
          <p:nvPr/>
        </p:nvPicPr>
        <p:blipFill>
          <a:blip r:embed="rId3"/>
          <a:stretch>
            <a:fillRect/>
          </a:stretch>
        </p:blipFill>
        <p:spPr>
          <a:xfrm>
            <a:off x="7032104" y="1340768"/>
            <a:ext cx="3240360" cy="5184576"/>
          </a:xfrm>
          <a:prstGeom prst="rect">
            <a:avLst/>
          </a:prstGeom>
        </p:spPr>
      </p:pic>
    </p:spTree>
    <p:extLst>
      <p:ext uri="{BB962C8B-B14F-4D97-AF65-F5344CB8AC3E}">
        <p14:creationId xmlns:p14="http://schemas.microsoft.com/office/powerpoint/2010/main" val="4013036192"/>
      </p:ext>
    </p:extLst>
  </p:cSld>
  <p:clrMapOvr>
    <a:masterClrMapping/>
  </p:clrMapOvr>
  <p:transition advClick="0" advTm="8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BTIF</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zh-CN" altLang="en-US" sz="2000" b="1" dirty="0" smtClean="0">
                <a:latin typeface="宋体" panose="02010600030101010101" pitchFamily="2" charset="-122"/>
                <a:ea typeface="宋体" panose="02010600030101010101" pitchFamily="2" charset="-122"/>
              </a:rPr>
              <a:t>负责</a:t>
            </a:r>
            <a:r>
              <a:rPr lang="zh-CN" altLang="en-US" sz="2000" b="1" dirty="0">
                <a:latin typeface="宋体" panose="02010600030101010101" pitchFamily="2" charset="-122"/>
                <a:ea typeface="宋体" panose="02010600030101010101" pitchFamily="2" charset="-122"/>
              </a:rPr>
              <a:t>处理</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BTA/BTE</a:t>
            </a:r>
            <a:r>
              <a:rPr lang="zh-CN" altLang="en-US" sz="2000" b="1" dirty="0">
                <a:latin typeface="宋体" panose="02010600030101010101" pitchFamily="2" charset="-122"/>
                <a:ea typeface="宋体" panose="02010600030101010101" pitchFamily="2" charset="-122"/>
              </a:rPr>
              <a:t>之间的消息。</a:t>
            </a:r>
          </a:p>
          <a:p>
            <a:r>
              <a:rPr lang="zh-CN" altLang="en-US" sz="2000" b="1" dirty="0">
                <a:latin typeface="宋体" panose="02010600030101010101" pitchFamily="2" charset="-122"/>
                <a:ea typeface="宋体" panose="02010600030101010101" pitchFamily="2" charset="-122"/>
              </a:rPr>
              <a:t>重要</a:t>
            </a:r>
            <a:r>
              <a:rPr lang="zh-CN" altLang="en-US" sz="2000" b="1" dirty="0" smtClean="0">
                <a:latin typeface="宋体" panose="02010600030101010101" pitchFamily="2" charset="-122"/>
                <a:ea typeface="宋体" panose="02010600030101010101" pitchFamily="2" charset="-122"/>
              </a:rPr>
              <a:t>文件有：</a:t>
            </a:r>
            <a:endParaRPr lang="zh-CN" altLang="en-US" sz="2000" b="1" dirty="0">
              <a:latin typeface="宋体" panose="02010600030101010101" pitchFamily="2" charset="-122"/>
              <a:ea typeface="宋体" panose="02010600030101010101" pitchFamily="2" charset="-122"/>
            </a:endParaRPr>
          </a:p>
          <a:p>
            <a:pPr marL="0" indent="0">
              <a:buNone/>
            </a:pPr>
            <a:r>
              <a:rPr lang="en-US" altLang="zh-CN" sz="2000" b="1" dirty="0" smtClean="0">
                <a:latin typeface="宋体" panose="02010600030101010101" pitchFamily="2" charset="-122"/>
                <a:ea typeface="宋体" panose="02010600030101010101" pitchFamily="2" charset="-122"/>
              </a:rPr>
              <a:t>	</a:t>
            </a:r>
            <a:r>
              <a:rPr lang="en-US" altLang="zh-CN" sz="2000" b="1" dirty="0" err="1" smtClean="0">
                <a:latin typeface="宋体" panose="02010600030101010101" pitchFamily="2" charset="-122"/>
                <a:ea typeface="宋体" panose="02010600030101010101" pitchFamily="2" charset="-122"/>
              </a:rPr>
              <a:t>Btif_core.c</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包含了</a:t>
            </a:r>
            <a:r>
              <a:rPr lang="en-US" altLang="zh-CN" sz="2000" b="1" dirty="0">
                <a:latin typeface="宋体" panose="02010600030101010101" pitchFamily="2" charset="-122"/>
                <a:ea typeface="宋体" panose="02010600030101010101" pitchFamily="2" charset="-122"/>
              </a:rPr>
              <a:t>HAL</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BTE</a:t>
            </a:r>
            <a:r>
              <a:rPr lang="zh-CN" altLang="en-US" sz="2000" b="1" dirty="0">
                <a:latin typeface="宋体" panose="02010600030101010101" pitchFamily="2" charset="-122"/>
                <a:ea typeface="宋体" panose="02010600030101010101" pitchFamily="2" charset="-122"/>
              </a:rPr>
              <a:t>之间的全部核心功能性接口。</a:t>
            </a:r>
          </a:p>
          <a:p>
            <a:pPr marL="0" indent="0">
              <a:buNone/>
            </a:pPr>
            <a:r>
              <a:rPr lang="en-US" altLang="zh-CN" sz="2000" b="1" dirty="0" smtClean="0">
                <a:latin typeface="宋体" panose="02010600030101010101" pitchFamily="2" charset="-122"/>
                <a:ea typeface="宋体" panose="02010600030101010101" pitchFamily="2" charset="-122"/>
              </a:rPr>
              <a:t>	</a:t>
            </a:r>
            <a:r>
              <a:rPr lang="en-US" altLang="zh-CN" sz="2000" b="1" dirty="0" err="1" smtClean="0">
                <a:latin typeface="宋体" panose="02010600030101010101" pitchFamily="2" charset="-122"/>
                <a:ea typeface="宋体" panose="02010600030101010101" pitchFamily="2" charset="-122"/>
              </a:rPr>
              <a:t>Btif_dm.c</a:t>
            </a:r>
            <a:r>
              <a:rPr lang="zh-CN" altLang="en-US" sz="2000" b="1" dirty="0">
                <a:latin typeface="宋体" panose="02010600030101010101" pitchFamily="2" charset="-122"/>
                <a:ea typeface="宋体" panose="02010600030101010101" pitchFamily="2" charset="-122"/>
              </a:rPr>
              <a:t>：包含与设备管理</a:t>
            </a:r>
            <a:r>
              <a:rPr lang="en-US" altLang="zh-CN" sz="2000" b="1" dirty="0">
                <a:latin typeface="宋体" panose="02010600030101010101" pitchFamily="2" charset="-122"/>
                <a:ea typeface="宋体" panose="02010600030101010101" pitchFamily="2" charset="-122"/>
              </a:rPr>
              <a:t>(Device </a:t>
            </a:r>
            <a:r>
              <a:rPr lang="en-US" altLang="zh-CN" sz="2000" b="1" dirty="0" err="1">
                <a:latin typeface="宋体" panose="02010600030101010101" pitchFamily="2" charset="-122"/>
                <a:ea typeface="宋体" panose="02010600030101010101" pitchFamily="2" charset="-122"/>
              </a:rPr>
              <a:t>Management,DM</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相关的功能。</a:t>
            </a:r>
          </a:p>
          <a:p>
            <a:pPr marL="0" indent="0">
              <a:buNone/>
            </a:pPr>
            <a:r>
              <a:rPr lang="en-US" altLang="zh-CN" sz="2000" b="1" dirty="0" smtClean="0">
                <a:latin typeface="宋体" panose="02010600030101010101" pitchFamily="2" charset="-122"/>
                <a:ea typeface="宋体" panose="02010600030101010101" pitchFamily="2" charset="-122"/>
              </a:rPr>
              <a:t>	</a:t>
            </a:r>
            <a:r>
              <a:rPr lang="en-US" altLang="zh-CN" sz="2000" b="1" dirty="0" err="1" smtClean="0">
                <a:latin typeface="宋体" panose="02010600030101010101" pitchFamily="2" charset="-122"/>
                <a:ea typeface="宋体" panose="02010600030101010101" pitchFamily="2" charset="-122"/>
              </a:rPr>
              <a:t>Btif_storage.c</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负责存储与读取</a:t>
            </a:r>
            <a:r>
              <a:rPr lang="en-US" altLang="zh-CN" sz="2000" b="1" dirty="0">
                <a:latin typeface="宋体" panose="02010600030101010101" pitchFamily="2" charset="-122"/>
                <a:ea typeface="宋体" panose="02010600030101010101" pitchFamily="2" charset="-122"/>
              </a:rPr>
              <a:t>NVRAM</a:t>
            </a:r>
            <a:r>
              <a:rPr lang="zh-CN" altLang="en-US" sz="2000" b="1" dirty="0">
                <a:latin typeface="宋体" panose="02010600030101010101" pitchFamily="2" charset="-122"/>
                <a:ea typeface="宋体" panose="02010600030101010101" pitchFamily="2" charset="-122"/>
              </a:rPr>
              <a:t>中与本地蓝牙适配器</a:t>
            </a:r>
            <a:r>
              <a:rPr lang="en-US" altLang="zh-CN" sz="2000" b="1" dirty="0">
                <a:latin typeface="宋体" panose="02010600030101010101" pitchFamily="2" charset="-122"/>
                <a:ea typeface="宋体" panose="02010600030101010101" pitchFamily="2" charset="-122"/>
              </a:rPr>
              <a:t>(BT adapter)</a:t>
            </a:r>
            <a:r>
              <a:rPr lang="zh-CN" altLang="en-US" sz="2000" b="1" dirty="0">
                <a:latin typeface="宋体" panose="02010600030101010101" pitchFamily="2" charset="-122"/>
                <a:ea typeface="宋体" panose="02010600030101010101" pitchFamily="2" charset="-122"/>
              </a:rPr>
              <a:t>和远端设备属性相关的信息。在单板上，这些信息存储于</a:t>
            </a:r>
            <a:r>
              <a:rPr lang="en-US" altLang="zh-CN" sz="2000" b="1" dirty="0" err="1">
                <a:latin typeface="宋体" panose="02010600030101010101" pitchFamily="2" charset="-122"/>
                <a:ea typeface="宋体" panose="02010600030101010101" pitchFamily="2" charset="-122"/>
              </a:rPr>
              <a:t>Bt_config.conf</a:t>
            </a:r>
            <a:r>
              <a:rPr lang="zh-CN" altLang="en-US" sz="2000" b="1" dirty="0">
                <a:latin typeface="宋体" panose="02010600030101010101" pitchFamily="2" charset="-122"/>
                <a:ea typeface="宋体" panose="02010600030101010101" pitchFamily="2" charset="-122"/>
              </a:rPr>
              <a:t>中</a:t>
            </a:r>
            <a:r>
              <a:rPr lang="en-US" altLang="zh-CN" sz="2000" b="1" dirty="0">
                <a:latin typeface="宋体" panose="02010600030101010101" pitchFamily="2" charset="-122"/>
                <a:ea typeface="宋体" panose="02010600030101010101" pitchFamily="2" charset="-122"/>
              </a:rPr>
              <a:t>(data/</a:t>
            </a:r>
            <a:r>
              <a:rPr lang="en-US" altLang="zh-CN" sz="2000" b="1" dirty="0" err="1">
                <a:latin typeface="宋体" panose="02010600030101010101" pitchFamily="2" charset="-122"/>
                <a:ea typeface="宋体" panose="02010600030101010101" pitchFamily="2" charset="-122"/>
              </a:rPr>
              <a:t>misc</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bluedroid</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1492359372"/>
      </p:ext>
    </p:extLst>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BTIF</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err="1" smtClean="0">
                <a:latin typeface="宋体" panose="02010600030101010101" pitchFamily="2" charset="-122"/>
                <a:ea typeface="宋体" panose="02010600030101010101" pitchFamily="2" charset="-122"/>
              </a:rPr>
              <a:t>Bt_config.conf</a:t>
            </a:r>
            <a:r>
              <a:rPr lang="zh-CN" altLang="en-US" sz="2000" b="1" dirty="0" smtClean="0">
                <a:latin typeface="宋体" panose="02010600030101010101" pitchFamily="2" charset="-122"/>
                <a:ea typeface="宋体" panose="02010600030101010101" pitchFamily="2" charset="-122"/>
              </a:rPr>
              <a:t>内容如下：</a:t>
            </a: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pic>
        <p:nvPicPr>
          <p:cNvPr id="7" name="图片 6"/>
          <p:cNvPicPr>
            <a:picLocks noChangeAspect="1"/>
          </p:cNvPicPr>
          <p:nvPr/>
        </p:nvPicPr>
        <p:blipFill>
          <a:blip r:embed="rId3"/>
          <a:stretch>
            <a:fillRect/>
          </a:stretch>
        </p:blipFill>
        <p:spPr>
          <a:xfrm>
            <a:off x="2194058" y="2132856"/>
            <a:ext cx="7992888" cy="4014889"/>
          </a:xfrm>
          <a:prstGeom prst="rect">
            <a:avLst/>
          </a:prstGeom>
        </p:spPr>
      </p:pic>
    </p:spTree>
    <p:extLst>
      <p:ext uri="{BB962C8B-B14F-4D97-AF65-F5344CB8AC3E}">
        <p14:creationId xmlns:p14="http://schemas.microsoft.com/office/powerpoint/2010/main" val="3654279386"/>
      </p:ext>
    </p:extLst>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BTIF</a:t>
            </a:r>
            <a:endParaRPr lang="en-US" altLang="zh-CN" b="1" dirty="0">
              <a:latin typeface="宋体" panose="02010600030101010101" pitchFamily="2" charset="-122"/>
              <a:ea typeface="宋体" panose="02010600030101010101" pitchFamily="2" charset="-122"/>
            </a:endParaRPr>
          </a:p>
        </p:txBody>
      </p:sp>
      <p:sp>
        <p:nvSpPr>
          <p:cNvPr id="2" name="矩形 1"/>
          <p:cNvSpPr/>
          <p:nvPr/>
        </p:nvSpPr>
        <p:spPr>
          <a:xfrm>
            <a:off x="2135560" y="2162055"/>
            <a:ext cx="7440488" cy="3477875"/>
          </a:xfrm>
          <a:prstGeom prst="rect">
            <a:avLst/>
          </a:prstGeom>
        </p:spPr>
        <p:txBody>
          <a:bodyPr wrap="square">
            <a:spAutoFit/>
          </a:bodyPr>
          <a:lstStyle/>
          <a:p>
            <a:r>
              <a:rPr lang="en-US" altLang="zh-CN" sz="2000" dirty="0">
                <a:latin typeface="宋体" panose="02010600030101010101" pitchFamily="2" charset="-122"/>
              </a:rPr>
              <a:t>BTIF task:</a:t>
            </a:r>
          </a:p>
          <a:p>
            <a:r>
              <a:rPr lang="zh-CN" altLang="en-US" sz="2000" dirty="0">
                <a:latin typeface="宋体" panose="02010600030101010101" pitchFamily="2" charset="-122"/>
              </a:rPr>
              <a:t>下行：</a:t>
            </a:r>
            <a:endParaRPr lang="en-US" altLang="zh-CN" sz="2000" dirty="0">
              <a:latin typeface="宋体" panose="02010600030101010101" pitchFamily="2" charset="-122"/>
            </a:endParaRPr>
          </a:p>
          <a:p>
            <a:pPr lvl="1"/>
            <a:r>
              <a:rPr lang="en-US" altLang="zh-CN" sz="2000" dirty="0">
                <a:latin typeface="宋体" panose="02010600030101010101" pitchFamily="2" charset="-122"/>
              </a:rPr>
              <a:t>Framework</a:t>
            </a:r>
            <a:r>
              <a:rPr lang="zh-CN" altLang="en-US" sz="2000" dirty="0">
                <a:latin typeface="宋体" panose="02010600030101010101" pitchFamily="2" charset="-122"/>
              </a:rPr>
              <a:t>层的</a:t>
            </a:r>
            <a:r>
              <a:rPr lang="en-US" altLang="zh-CN" sz="2000" dirty="0">
                <a:latin typeface="宋体" panose="02010600030101010101" pitchFamily="2" charset="-122"/>
              </a:rPr>
              <a:t>java service</a:t>
            </a:r>
            <a:r>
              <a:rPr lang="zh-CN" altLang="en-US" sz="2000" dirty="0">
                <a:latin typeface="宋体" panose="02010600030101010101" pitchFamily="2" charset="-122"/>
              </a:rPr>
              <a:t>调用</a:t>
            </a:r>
            <a:r>
              <a:rPr lang="en-US" altLang="zh-CN" sz="2000" dirty="0" err="1">
                <a:latin typeface="宋体" panose="02010600030101010101" pitchFamily="2" charset="-122"/>
              </a:rPr>
              <a:t>bluedroid</a:t>
            </a:r>
            <a:r>
              <a:rPr lang="zh-CN" altLang="en-US" sz="2000" dirty="0">
                <a:latin typeface="宋体" panose="02010600030101010101" pitchFamily="2" charset="-122"/>
              </a:rPr>
              <a:t>接口时，切换到这个线程执行调用程序。</a:t>
            </a:r>
            <a:endParaRPr lang="en-US" altLang="zh-CN" sz="2000" dirty="0">
              <a:latin typeface="宋体" panose="02010600030101010101" pitchFamily="2" charset="-122"/>
            </a:endParaRPr>
          </a:p>
          <a:p>
            <a:pPr lvl="1"/>
            <a:r>
              <a:rPr lang="en-US" altLang="zh-CN" sz="2000" dirty="0" err="1">
                <a:latin typeface="宋体" panose="02010600030101010101" pitchFamily="2" charset="-122"/>
              </a:rPr>
              <a:t>Btif_task</a:t>
            </a:r>
            <a:r>
              <a:rPr lang="en-US" altLang="zh-CN" sz="2000" dirty="0">
                <a:latin typeface="宋体" panose="02010600030101010101" pitchFamily="2" charset="-122"/>
              </a:rPr>
              <a:t>(</a:t>
            </a:r>
            <a:r>
              <a:rPr lang="en-US" altLang="zh-CN" sz="2000" dirty="0" err="1">
                <a:latin typeface="宋体" panose="02010600030101010101" pitchFamily="2" charset="-122"/>
              </a:rPr>
              <a:t>bt_jni_workqueue</a:t>
            </a:r>
            <a:r>
              <a:rPr lang="en-US" altLang="zh-CN" sz="2000" dirty="0">
                <a:latin typeface="宋体" panose="02010600030101010101" pitchFamily="2" charset="-122"/>
              </a:rPr>
              <a:t>)</a:t>
            </a:r>
            <a:r>
              <a:rPr lang="zh-CN" altLang="en-US" sz="2000" dirty="0">
                <a:latin typeface="宋体" panose="02010600030101010101" pitchFamily="2" charset="-122"/>
              </a:rPr>
              <a:t>通过</a:t>
            </a:r>
            <a:r>
              <a:rPr lang="en-US" altLang="zh-CN" sz="2000" dirty="0" err="1">
                <a:latin typeface="宋体" panose="02010600030101010101" pitchFamily="2" charset="-122"/>
              </a:rPr>
              <a:t>bta_sys_sendmsg</a:t>
            </a:r>
            <a:r>
              <a:rPr lang="en-US" altLang="zh-CN" sz="2000" dirty="0">
                <a:latin typeface="宋体" panose="02010600030101010101" pitchFamily="2" charset="-122"/>
              </a:rPr>
              <a:t>()</a:t>
            </a:r>
            <a:r>
              <a:rPr lang="zh-CN" altLang="en-US" sz="2000" dirty="0">
                <a:latin typeface="宋体" panose="02010600030101010101" pitchFamily="2" charset="-122"/>
              </a:rPr>
              <a:t>来向</a:t>
            </a:r>
            <a:r>
              <a:rPr lang="en-US" altLang="zh-CN" sz="2000" dirty="0" err="1">
                <a:latin typeface="宋体" panose="02010600030101010101" pitchFamily="2" charset="-122"/>
              </a:rPr>
              <a:t>Bta_btu_thread</a:t>
            </a:r>
            <a:r>
              <a:rPr lang="zh-CN" altLang="en-US" sz="2000" dirty="0">
                <a:latin typeface="宋体" panose="02010600030101010101" pitchFamily="2" charset="-122"/>
              </a:rPr>
              <a:t>发送消息。</a:t>
            </a:r>
            <a:endParaRPr lang="en-US" altLang="zh-CN" sz="2000" dirty="0">
              <a:latin typeface="宋体" panose="02010600030101010101" pitchFamily="2" charset="-122"/>
            </a:endParaRPr>
          </a:p>
          <a:p>
            <a:r>
              <a:rPr lang="zh-CN" altLang="en-US" sz="2000" dirty="0">
                <a:latin typeface="宋体" panose="02010600030101010101" pitchFamily="2" charset="-122"/>
              </a:rPr>
              <a:t>上行：</a:t>
            </a:r>
            <a:endParaRPr lang="en-US" altLang="zh-CN" sz="2000" dirty="0">
              <a:latin typeface="宋体" panose="02010600030101010101" pitchFamily="2" charset="-122"/>
            </a:endParaRPr>
          </a:p>
          <a:p>
            <a:pPr lvl="1"/>
            <a:r>
              <a:rPr lang="en-US" altLang="zh-CN" sz="2000" dirty="0" err="1">
                <a:latin typeface="宋体" panose="02010600030101010101" pitchFamily="2" charset="-122"/>
              </a:rPr>
              <a:t>Bta_btu_thread</a:t>
            </a:r>
            <a:r>
              <a:rPr lang="zh-CN" altLang="en-US" sz="2000" dirty="0">
                <a:latin typeface="宋体" panose="02010600030101010101" pitchFamily="2" charset="-122"/>
              </a:rPr>
              <a:t>向上发送的</a:t>
            </a:r>
            <a:r>
              <a:rPr lang="en-US" altLang="zh-CN" sz="2000" dirty="0">
                <a:latin typeface="宋体" panose="02010600030101010101" pitchFamily="2" charset="-122"/>
              </a:rPr>
              <a:t>event</a:t>
            </a:r>
            <a:r>
              <a:rPr lang="zh-CN" altLang="en-US" sz="2000" dirty="0">
                <a:latin typeface="宋体" panose="02010600030101010101" pitchFamily="2" charset="-122"/>
              </a:rPr>
              <a:t>，切换到</a:t>
            </a:r>
            <a:r>
              <a:rPr lang="en-US" altLang="zh-CN" sz="2000" dirty="0" err="1">
                <a:latin typeface="宋体" panose="02010600030101010101" pitchFamily="2" charset="-122"/>
              </a:rPr>
              <a:t>BTIF_task</a:t>
            </a:r>
            <a:r>
              <a:rPr lang="zh-CN" altLang="en-US" sz="2000" dirty="0">
                <a:latin typeface="宋体" panose="02010600030101010101" pitchFamily="2" charset="-122"/>
              </a:rPr>
              <a:t>处理</a:t>
            </a:r>
            <a:r>
              <a:rPr lang="en-US" altLang="zh-CN" sz="2000" dirty="0">
                <a:latin typeface="宋体" panose="02010600030101010101" pitchFamily="2" charset="-122"/>
              </a:rPr>
              <a:t>event</a:t>
            </a:r>
            <a:r>
              <a:rPr lang="zh-CN" altLang="en-US" sz="2000" dirty="0">
                <a:latin typeface="宋体" panose="02010600030101010101" pitchFamily="2" charset="-122"/>
              </a:rPr>
              <a:t>。</a:t>
            </a:r>
            <a:endParaRPr lang="en-US" altLang="zh-CN" sz="2000" dirty="0">
              <a:latin typeface="宋体" panose="02010600030101010101" pitchFamily="2" charset="-122"/>
            </a:endParaRPr>
          </a:p>
          <a:p>
            <a:pPr lvl="1"/>
            <a:r>
              <a:rPr lang="en-US" altLang="zh-CN" sz="2000" dirty="0" err="1">
                <a:latin typeface="宋体" panose="02010600030101010101" pitchFamily="2" charset="-122"/>
              </a:rPr>
              <a:t>BTIF_task</a:t>
            </a:r>
            <a:r>
              <a:rPr lang="zh-CN" altLang="en-US" sz="2000" dirty="0">
                <a:latin typeface="宋体" panose="02010600030101010101" pitchFamily="2" charset="-122"/>
              </a:rPr>
              <a:t>会调用上层初始化时注册的</a:t>
            </a:r>
            <a:r>
              <a:rPr lang="en-US" altLang="zh-CN" sz="2000" dirty="0">
                <a:latin typeface="宋体" panose="02010600030101010101" pitchFamily="2" charset="-122"/>
              </a:rPr>
              <a:t>callback</a:t>
            </a:r>
            <a:r>
              <a:rPr lang="zh-CN" altLang="en-US" sz="2000" dirty="0">
                <a:latin typeface="宋体" panose="02010600030101010101" pitchFamily="2" charset="-122"/>
              </a:rPr>
              <a:t>（</a:t>
            </a:r>
            <a:r>
              <a:rPr lang="en-US" altLang="zh-CN" sz="2000" dirty="0" err="1">
                <a:latin typeface="宋体" panose="02010600030101010101" pitchFamily="2" charset="-122"/>
              </a:rPr>
              <a:t>bt_hal_cbacks</a:t>
            </a:r>
            <a:r>
              <a:rPr lang="en-US" altLang="zh-CN" sz="2000" dirty="0">
                <a:latin typeface="宋体" panose="02010600030101010101" pitchFamily="2" charset="-122"/>
              </a:rPr>
              <a:t>)</a:t>
            </a:r>
            <a:r>
              <a:rPr lang="zh-CN" altLang="en-US" sz="2000" dirty="0">
                <a:latin typeface="宋体" panose="02010600030101010101" pitchFamily="2" charset="-122"/>
              </a:rPr>
              <a:t>，向上层发送</a:t>
            </a:r>
            <a:r>
              <a:rPr lang="en-US" altLang="zh-CN" sz="2000" dirty="0">
                <a:latin typeface="宋体" panose="02010600030101010101" pitchFamily="2" charset="-122"/>
              </a:rPr>
              <a:t>event</a:t>
            </a:r>
            <a:r>
              <a:rPr lang="zh-CN" altLang="en-US" sz="2000" dirty="0">
                <a:latin typeface="宋体" panose="02010600030101010101" pitchFamily="2" charset="-122"/>
              </a:rPr>
              <a:t>。</a:t>
            </a:r>
          </a:p>
        </p:txBody>
      </p:sp>
    </p:spTree>
    <p:extLst>
      <p:ext uri="{BB962C8B-B14F-4D97-AF65-F5344CB8AC3E}">
        <p14:creationId xmlns:p14="http://schemas.microsoft.com/office/powerpoint/2010/main" val="3305937191"/>
      </p:ext>
    </p:extLst>
  </p:cSld>
  <p:clrMapOvr>
    <a:masterClrMapping/>
  </p:clrMapOvr>
  <p:transition advClick="0" advTm="800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BTA</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a:latin typeface="宋体" panose="02010600030101010101" pitchFamily="2" charset="-122"/>
                <a:ea typeface="宋体" panose="02010600030101010101" pitchFamily="2" charset="-122"/>
              </a:rPr>
              <a:t>Bluetooth Application</a:t>
            </a:r>
            <a:r>
              <a:rPr lang="zh-CN" altLang="en-US" sz="2000" b="1" dirty="0">
                <a:latin typeface="宋体" panose="02010600030101010101" pitchFamily="2" charset="-122"/>
                <a:ea typeface="宋体" panose="02010600030101010101" pitchFamily="2" charset="-122"/>
              </a:rPr>
              <a:t>，指蓝</a:t>
            </a:r>
            <a:r>
              <a:rPr lang="zh-CN" altLang="en-US" sz="2000" b="1" dirty="0" smtClean="0">
                <a:latin typeface="宋体" panose="02010600030101010101" pitchFamily="2" charset="-122"/>
                <a:ea typeface="宋体" panose="02010600030101010101" pitchFamily="2" charset="-122"/>
              </a:rPr>
              <a:t>牙</a:t>
            </a:r>
            <a:r>
              <a:rPr lang="en-US" altLang="zh-CN" sz="2000" b="1" dirty="0" smtClean="0">
                <a:latin typeface="宋体" panose="02010600030101010101" pitchFamily="2" charset="-122"/>
                <a:ea typeface="宋体" panose="02010600030101010101" pitchFamily="2" charset="-122"/>
              </a:rPr>
              <a:t>Profile</a:t>
            </a:r>
            <a:r>
              <a:rPr lang="zh-CN" altLang="en-US" sz="2000" b="1" dirty="0">
                <a:latin typeface="宋体" panose="02010600030101010101" pitchFamily="2" charset="-122"/>
                <a:ea typeface="宋体" panose="02010600030101010101" pitchFamily="2" charset="-122"/>
              </a:rPr>
              <a:t>的</a:t>
            </a:r>
            <a:r>
              <a:rPr lang="en-US" altLang="zh-CN" sz="2000" b="1" dirty="0" err="1">
                <a:latin typeface="宋体" panose="02010600030101010101" pitchFamily="2" charset="-122"/>
                <a:ea typeface="宋体" panose="02010600030101010101" pitchFamily="2" charset="-122"/>
              </a:rPr>
              <a:t>Bluedroid</a:t>
            </a:r>
            <a:r>
              <a:rPr lang="zh-CN" altLang="en-US" sz="2000" b="1" dirty="0">
                <a:latin typeface="宋体" panose="02010600030101010101" pitchFamily="2" charset="-122"/>
                <a:ea typeface="宋体" panose="02010600030101010101" pitchFamily="2" charset="-122"/>
              </a:rPr>
              <a:t>实现，实现了蓝牙设备管理、状态管理及一些应用规范。</a:t>
            </a:r>
          </a:p>
          <a:p>
            <a:r>
              <a:rPr lang="zh-CN" altLang="en-US" sz="2000" b="1" dirty="0">
                <a:latin typeface="宋体" panose="02010600030101010101" pitchFamily="2" charset="-122"/>
                <a:ea typeface="宋体" panose="02010600030101010101" pitchFamily="2" charset="-122"/>
              </a:rPr>
              <a:t>均由</a:t>
            </a:r>
            <a:r>
              <a:rPr lang="en-US" altLang="zh-CN" sz="2000" b="1" dirty="0">
                <a:latin typeface="宋体" panose="02010600030101010101" pitchFamily="2" charset="-122"/>
                <a:ea typeface="宋体" panose="02010600030101010101" pitchFamily="2" charset="-122"/>
              </a:rPr>
              <a:t>BTIF</a:t>
            </a:r>
            <a:r>
              <a:rPr lang="zh-CN" altLang="en-US" sz="2000" b="1" dirty="0">
                <a:latin typeface="宋体" panose="02010600030101010101" pitchFamily="2" charset="-122"/>
                <a:ea typeface="宋体" panose="02010600030101010101" pitchFamily="2" charset="-122"/>
              </a:rPr>
              <a:t>层进行管理和调用。</a:t>
            </a:r>
          </a:p>
          <a:p>
            <a:r>
              <a:rPr lang="en-US" altLang="zh-CN" sz="2000" b="1" dirty="0" err="1">
                <a:latin typeface="宋体" panose="02010600030101010101" pitchFamily="2" charset="-122"/>
                <a:ea typeface="宋体" panose="02010600030101010101" pitchFamily="2" charset="-122"/>
              </a:rPr>
              <a:t>Bta_dm_act.c</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包含与设备管理状态机相关的所有动作函数。</a:t>
            </a:r>
          </a:p>
          <a:p>
            <a:r>
              <a:rPr lang="en-US" altLang="zh-CN" sz="2000" b="1" dirty="0" err="1">
                <a:latin typeface="宋体" panose="02010600030101010101" pitchFamily="2" charset="-122"/>
                <a:ea typeface="宋体" panose="02010600030101010101" pitchFamily="2" charset="-122"/>
              </a:rPr>
              <a:t>Bta_dm_api.c</a:t>
            </a:r>
            <a:r>
              <a:rPr lang="zh-CN" altLang="en-US" sz="2000" b="1" dirty="0">
                <a:latin typeface="宋体" panose="02010600030101010101" pitchFamily="2" charset="-122"/>
                <a:ea typeface="宋体" panose="02010600030101010101" pitchFamily="2" charset="-122"/>
              </a:rPr>
              <a:t>：与</a:t>
            </a:r>
            <a:r>
              <a:rPr lang="en-US" altLang="zh-CN" sz="2000" b="1" dirty="0">
                <a:latin typeface="宋体" panose="02010600030101010101" pitchFamily="2" charset="-122"/>
                <a:ea typeface="宋体" panose="02010600030101010101" pitchFamily="2" charset="-122"/>
              </a:rPr>
              <a:t>BTA</a:t>
            </a:r>
            <a:r>
              <a:rPr lang="zh-CN" altLang="en-US" sz="2000" b="1" dirty="0">
                <a:latin typeface="宋体" panose="02010600030101010101" pitchFamily="2" charset="-122"/>
                <a:ea typeface="宋体" panose="02010600030101010101" pitchFamily="2" charset="-122"/>
              </a:rPr>
              <a:t>设备管理相关的</a:t>
            </a:r>
            <a:r>
              <a:rPr lang="en-US" altLang="zh-CN" sz="2000" b="1" dirty="0">
                <a:latin typeface="宋体" panose="02010600030101010101" pitchFamily="2" charset="-122"/>
                <a:ea typeface="宋体" panose="02010600030101010101" pitchFamily="2" charset="-122"/>
              </a:rPr>
              <a:t>API</a:t>
            </a:r>
            <a:r>
              <a:rPr lang="zh-CN" altLang="en-US" sz="2000" b="1" dirty="0">
                <a:latin typeface="宋体" panose="02010600030101010101" pitchFamily="2" charset="-122"/>
                <a:ea typeface="宋体" panose="02010600030101010101" pitchFamily="2" charset="-122"/>
              </a:rPr>
              <a:t>函数实现。</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pic>
        <p:nvPicPr>
          <p:cNvPr id="5" name="图片 4"/>
          <p:cNvPicPr>
            <a:picLocks noChangeAspect="1"/>
          </p:cNvPicPr>
          <p:nvPr/>
        </p:nvPicPr>
        <p:blipFill>
          <a:blip r:embed="rId3"/>
          <a:stretch>
            <a:fillRect/>
          </a:stretch>
        </p:blipFill>
        <p:spPr>
          <a:xfrm>
            <a:off x="2796496" y="3861048"/>
            <a:ext cx="5267325" cy="2277387"/>
          </a:xfrm>
          <a:prstGeom prst="rect">
            <a:avLst/>
          </a:prstGeom>
        </p:spPr>
      </p:pic>
    </p:spTree>
    <p:extLst>
      <p:ext uri="{BB962C8B-B14F-4D97-AF65-F5344CB8AC3E}">
        <p14:creationId xmlns:p14="http://schemas.microsoft.com/office/powerpoint/2010/main" val="2082963488"/>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solidFill>
                  <a:schemeClr val="accent3"/>
                </a:solidFill>
                <a:latin typeface="宋体" panose="02010600030101010101" pitchFamily="2" charset="-122"/>
                <a:ea typeface="宋体" panose="02010600030101010101" pitchFamily="2" charset="-122"/>
              </a:rPr>
              <a:t>蓝牙简介</a:t>
            </a:r>
            <a:endParaRPr lang="en-US" altLang="zh-CN" sz="3200" b="1" dirty="0">
              <a:solidFill>
                <a:schemeClr val="accent3"/>
              </a:solidFill>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A</a:t>
            </a:r>
            <a:r>
              <a:rPr lang="en-US" altLang="zh-CN" sz="3200" b="1" dirty="0" smtClean="0">
                <a:latin typeface="宋体" panose="02010600030101010101" pitchFamily="2" charset="-122"/>
                <a:ea typeface="宋体" panose="02010600030101010101" pitchFamily="2" charset="-122"/>
              </a:rPr>
              <a:t>ndroid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牙框架</a:t>
            </a:r>
            <a:endParaRPr lang="en-US" altLang="zh-CN" sz="3200" b="1" dirty="0">
              <a:latin typeface="宋体" panose="02010600030101010101" pitchFamily="2" charset="-122"/>
              <a:ea typeface="宋体" panose="02010600030101010101" pitchFamily="2" charset="-122"/>
            </a:endParaRPr>
          </a:p>
          <a:p>
            <a:r>
              <a:rPr lang="en-US" altLang="zh-CN" sz="3200" b="1" dirty="0" err="1" smtClean="0">
                <a:latin typeface="宋体" panose="02010600030101010101" pitchFamily="2" charset="-122"/>
                <a:ea typeface="宋体" panose="02010600030101010101" pitchFamily="2" charset="-122"/>
              </a:rPr>
              <a:t>Bluedroid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牙协议栈</a:t>
            </a:r>
            <a:endParaRPr lang="en-US" altLang="zh-CN" sz="3200" b="1" dirty="0">
              <a:latin typeface="宋体" panose="02010600030101010101" pitchFamily="2" charset="-122"/>
              <a:ea typeface="宋体" panose="02010600030101010101" pitchFamily="2" charset="-122"/>
            </a:endParaRPr>
          </a:p>
          <a:p>
            <a:r>
              <a:rPr lang="en-US" altLang="zh-CN" sz="3200" b="1" dirty="0" smtClean="0">
                <a:latin typeface="宋体" panose="02010600030101010101" pitchFamily="2" charset="-122"/>
                <a:ea typeface="宋体" panose="02010600030101010101" pitchFamily="2" charset="-122"/>
              </a:rPr>
              <a:t>Hisilicon</a:t>
            </a:r>
            <a:r>
              <a:rPr lang="zh-CN" altLang="en-US" sz="3200" b="1" dirty="0" smtClean="0">
                <a:latin typeface="宋体" panose="02010600030101010101" pitchFamily="2" charset="-122"/>
                <a:ea typeface="宋体" panose="02010600030101010101" pitchFamily="2" charset="-122"/>
              </a:rPr>
              <a:t>平台</a:t>
            </a:r>
            <a:r>
              <a:rPr lang="zh-CN" altLang="en-US" sz="3200" b="1" dirty="0">
                <a:latin typeface="宋体" panose="02010600030101010101" pitchFamily="2" charset="-122"/>
                <a:ea typeface="宋体" panose="02010600030101010101" pitchFamily="2" charset="-122"/>
              </a:rPr>
              <a:t>适配</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问题定位</a:t>
            </a:r>
            <a:r>
              <a:rPr lang="zh-CN" altLang="en-US" sz="3200" b="1" dirty="0">
                <a:latin typeface="宋体" panose="02010600030101010101" pitchFamily="2" charset="-122"/>
                <a:ea typeface="宋体" panose="02010600030101010101" pitchFamily="2" charset="-122"/>
              </a:rPr>
              <a:t>分析</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案例分享</a:t>
            </a:r>
            <a:endParaRPr lang="en-US" altLang="zh-CN" sz="3200" b="1" dirty="0">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BTM</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a:latin typeface="宋体" panose="02010600030101010101" pitchFamily="2" charset="-122"/>
                <a:ea typeface="宋体" panose="02010600030101010101" pitchFamily="2" charset="-122"/>
              </a:rPr>
              <a:t>Bluetooth Manager</a:t>
            </a:r>
          </a:p>
          <a:p>
            <a:r>
              <a:rPr lang="zh-CN" altLang="en-US" sz="2000" b="1" dirty="0">
                <a:latin typeface="宋体" panose="02010600030101010101" pitchFamily="2" charset="-122"/>
                <a:ea typeface="宋体" panose="02010600030101010101" pitchFamily="2" charset="-122"/>
              </a:rPr>
              <a:t>负责蓝牙配对与链路管理</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604446934"/>
      </p:ext>
    </p:extLst>
  </p:cSld>
  <p:clrMapOvr>
    <a:masterClrMapping/>
  </p:clrMapOvr>
  <p:transition advClick="0" advTm="800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BTU</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a:latin typeface="宋体" panose="02010600030101010101" pitchFamily="2" charset="-122"/>
                <a:ea typeface="宋体" panose="02010600030101010101" pitchFamily="2" charset="-122"/>
              </a:rPr>
              <a:t>Bluetooth Upper Layer</a:t>
            </a:r>
          </a:p>
          <a:p>
            <a:r>
              <a:rPr lang="zh-CN" altLang="en-US" sz="2000" b="1" dirty="0">
                <a:latin typeface="宋体" panose="02010600030101010101" pitchFamily="2" charset="-122"/>
                <a:ea typeface="宋体" panose="02010600030101010101" pitchFamily="2" charset="-122"/>
              </a:rPr>
              <a:t>作用：</a:t>
            </a:r>
          </a:p>
          <a:p>
            <a:pPr marL="0" indent="0">
              <a:buNone/>
            </a:pPr>
            <a:r>
              <a:rPr lang="en-US" altLang="zh-CN" sz="2000" b="1" dirty="0" smtClean="0">
                <a:latin typeface="宋体" panose="02010600030101010101" pitchFamily="2" charset="-122"/>
                <a:ea typeface="宋体" panose="02010600030101010101" pitchFamily="2" charset="-122"/>
              </a:rPr>
              <a:t>	1.</a:t>
            </a:r>
            <a:r>
              <a:rPr lang="zh-CN" altLang="en-US" sz="2000" b="1" dirty="0" smtClean="0">
                <a:latin typeface="宋体" panose="02010600030101010101" pitchFamily="2" charset="-122"/>
                <a:ea typeface="宋体" panose="02010600030101010101" pitchFamily="2" charset="-122"/>
              </a:rPr>
              <a:t>承接</a:t>
            </a:r>
            <a:r>
              <a:rPr lang="en-US" altLang="zh-CN" sz="2000" b="1" dirty="0">
                <a:latin typeface="宋体" panose="02010600030101010101" pitchFamily="2" charset="-122"/>
                <a:ea typeface="宋体" panose="02010600030101010101" pitchFamily="2" charset="-122"/>
              </a:rPr>
              <a:t>BTA</a:t>
            </a:r>
            <a:r>
              <a:rPr lang="zh-CN" altLang="en-US" sz="2000" b="1" dirty="0">
                <a:latin typeface="宋体" panose="02010600030101010101" pitchFamily="2" charset="-122"/>
                <a:ea typeface="宋体" panose="02010600030101010101" pitchFamily="2" charset="-122"/>
              </a:rPr>
              <a:t>与</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层</a:t>
            </a:r>
          </a:p>
          <a:p>
            <a:pPr marL="0" indent="0">
              <a:buNone/>
            </a:pPr>
            <a:r>
              <a:rPr lang="en-US" altLang="zh-CN" sz="2000" b="1" dirty="0" smtClean="0">
                <a:latin typeface="宋体" panose="02010600030101010101" pitchFamily="2" charset="-122"/>
                <a:ea typeface="宋体" panose="02010600030101010101" pitchFamily="2" charset="-122"/>
              </a:rPr>
              <a:t>	2.</a:t>
            </a:r>
            <a:r>
              <a:rPr lang="zh-CN" altLang="en-US" sz="2000" b="1" dirty="0" smtClean="0">
                <a:latin typeface="宋体" panose="02010600030101010101" pitchFamily="2" charset="-122"/>
                <a:ea typeface="宋体" panose="02010600030101010101" pitchFamily="2" charset="-122"/>
              </a:rPr>
              <a:t>负责</a:t>
            </a:r>
            <a:r>
              <a:rPr lang="zh-CN" altLang="en-US" sz="2000" b="1" dirty="0">
                <a:latin typeface="宋体" panose="02010600030101010101" pitchFamily="2" charset="-122"/>
                <a:ea typeface="宋体" panose="02010600030101010101" pitchFamily="2" charset="-122"/>
              </a:rPr>
              <a:t>获取</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层返回的事件并将该事件分发给处理者</a:t>
            </a:r>
          </a:p>
          <a:p>
            <a:pPr marL="0" indent="0">
              <a:buNone/>
            </a:pPr>
            <a:r>
              <a:rPr lang="en-US" altLang="zh-CN" sz="2000" b="1" dirty="0" smtClean="0">
                <a:latin typeface="宋体" panose="02010600030101010101" pitchFamily="2" charset="-122"/>
                <a:ea typeface="宋体" panose="02010600030101010101" pitchFamily="2" charset="-122"/>
              </a:rPr>
              <a:t>	3.</a:t>
            </a:r>
            <a:r>
              <a:rPr lang="zh-CN" altLang="en-US" sz="2000" b="1" dirty="0" smtClean="0">
                <a:latin typeface="宋体" panose="02010600030101010101" pitchFamily="2" charset="-122"/>
                <a:ea typeface="宋体" panose="02010600030101010101" pitchFamily="2" charset="-122"/>
              </a:rPr>
              <a:t>负责</a:t>
            </a:r>
            <a:r>
              <a:rPr lang="zh-CN" altLang="en-US" sz="2000" b="1" dirty="0">
                <a:latin typeface="宋体" panose="02010600030101010101" pitchFamily="2" charset="-122"/>
                <a:ea typeface="宋体" panose="02010600030101010101" pitchFamily="2" charset="-122"/>
              </a:rPr>
              <a:t>命令的发送</a:t>
            </a:r>
          </a:p>
          <a:p>
            <a:pPr marL="0" indent="0">
              <a:buNone/>
            </a:pPr>
            <a:r>
              <a:rPr lang="en-US" altLang="zh-CN" sz="2000" b="1" dirty="0" smtClean="0">
                <a:latin typeface="宋体" panose="02010600030101010101" pitchFamily="2" charset="-122"/>
                <a:ea typeface="宋体" panose="02010600030101010101" pitchFamily="2" charset="-122"/>
              </a:rPr>
              <a:t>	4.Btu_task</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蓝牙协议栈核心控制块）</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3195593464"/>
      </p:ext>
    </p:extLst>
  </p:cSld>
  <p:clrMapOvr>
    <a:masterClrMapping/>
  </p:clrMapOvr>
  <p:transition advClick="0" advTm="800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BTU</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err="1">
                <a:latin typeface="宋体" panose="02010600030101010101" pitchFamily="2" charset="-122"/>
                <a:ea typeface="宋体" panose="02010600030101010101" pitchFamily="2" charset="-122"/>
              </a:rPr>
              <a:t>BTU_task</a:t>
            </a:r>
            <a:r>
              <a:rPr lang="zh-CN" altLang="en-US" sz="2000" b="1" dirty="0">
                <a:latin typeface="宋体" panose="02010600030101010101" pitchFamily="2" charset="-122"/>
                <a:ea typeface="宋体" panose="02010600030101010101" pitchFamily="2" charset="-122"/>
              </a:rPr>
              <a:t>：</a:t>
            </a:r>
          </a:p>
          <a:p>
            <a:r>
              <a:rPr lang="zh-CN" altLang="en-US" sz="2000" b="1" dirty="0">
                <a:latin typeface="宋体" panose="02010600030101010101" pitchFamily="2" charset="-122"/>
                <a:ea typeface="宋体" panose="02010600030101010101" pitchFamily="2" charset="-122"/>
              </a:rPr>
              <a:t>下行：</a:t>
            </a:r>
          </a:p>
          <a:p>
            <a:pPr marL="0" indent="0">
              <a:buNone/>
            </a:pPr>
            <a:r>
              <a:rPr lang="en-US" altLang="zh-CN" sz="2000" b="1"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在</a:t>
            </a:r>
            <a:r>
              <a:rPr lang="zh-CN" altLang="en-US" sz="2000" b="1" dirty="0">
                <a:latin typeface="宋体" panose="02010600030101010101" pitchFamily="2" charset="-122"/>
                <a:ea typeface="宋体" panose="02010600030101010101" pitchFamily="2" charset="-122"/>
              </a:rPr>
              <a:t>收到</a:t>
            </a:r>
            <a:r>
              <a:rPr lang="en-US" altLang="zh-CN" sz="2000" b="1" dirty="0" err="1">
                <a:latin typeface="宋体" panose="02010600030101010101" pitchFamily="2" charset="-122"/>
                <a:ea typeface="宋体" panose="02010600030101010101" pitchFamily="2" charset="-122"/>
              </a:rPr>
              <a:t>BTIF_task</a:t>
            </a:r>
            <a:r>
              <a:rPr lang="zh-CN" altLang="en-US" sz="2000" b="1" dirty="0">
                <a:latin typeface="宋体" panose="02010600030101010101" pitchFamily="2" charset="-122"/>
                <a:ea typeface="宋体" panose="02010600030101010101" pitchFamily="2" charset="-122"/>
              </a:rPr>
              <a:t>发下来的消息后，</a:t>
            </a:r>
            <a:r>
              <a:rPr lang="en-US" altLang="zh-CN" sz="2000" b="1" dirty="0" err="1">
                <a:latin typeface="宋体" panose="02010600030101010101" pitchFamily="2" charset="-122"/>
                <a:ea typeface="宋体" panose="02010600030101010101" pitchFamily="2" charset="-122"/>
              </a:rPr>
              <a:t>bta_btu_thread</a:t>
            </a:r>
            <a:r>
              <a:rPr lang="zh-CN" altLang="en-US" sz="2000" b="1" dirty="0">
                <a:latin typeface="宋体" panose="02010600030101010101" pitchFamily="2" charset="-122"/>
                <a:ea typeface="宋体" panose="02010600030101010101" pitchFamily="2" charset="-122"/>
              </a:rPr>
              <a:t>处理完后，会</a:t>
            </a:r>
            <a:r>
              <a:rPr lang="zh-CN" altLang="en-US" sz="2000" b="1" dirty="0" smtClean="0">
                <a:latin typeface="宋体" panose="02010600030101010101" pitchFamily="2" charset="-122"/>
                <a:ea typeface="宋体" panose="02010600030101010101" pitchFamily="2" charset="-122"/>
              </a:rPr>
              <a:t>调用</a:t>
            </a:r>
            <a:r>
              <a:rPr lang="en-US" altLang="zh-CN" sz="2000" b="1" dirty="0" smtClean="0">
                <a:latin typeface="宋体" panose="02010600030101010101" pitchFamily="2" charset="-122"/>
                <a:ea typeface="宋体" panose="02010600030101010101" pitchFamily="2" charset="-122"/>
              </a:rPr>
              <a:t>	</a:t>
            </a:r>
            <a:r>
              <a:rPr lang="en-US" altLang="zh-CN" sz="2000" b="1" dirty="0" err="1" smtClean="0">
                <a:latin typeface="宋体" panose="02010600030101010101" pitchFamily="2" charset="-122"/>
                <a:ea typeface="宋体" panose="02010600030101010101" pitchFamily="2" charset="-122"/>
              </a:rPr>
              <a:t>btu_hci_msg_process</a:t>
            </a:r>
            <a:r>
              <a:rPr lang="zh-CN" altLang="en-US" sz="2000" b="1" dirty="0">
                <a:latin typeface="宋体" panose="02010600030101010101" pitchFamily="2" charset="-122"/>
                <a:ea typeface="宋体" panose="02010600030101010101" pitchFamily="2" charset="-122"/>
              </a:rPr>
              <a:t>函数将消息分类发送给</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层处理。</a:t>
            </a:r>
          </a:p>
          <a:p>
            <a:r>
              <a:rPr lang="zh-CN" altLang="en-US" sz="2000" b="1" dirty="0">
                <a:latin typeface="宋体" panose="02010600030101010101" pitchFamily="2" charset="-122"/>
                <a:ea typeface="宋体" panose="02010600030101010101" pitchFamily="2" charset="-122"/>
              </a:rPr>
              <a:t>上行：</a:t>
            </a:r>
          </a:p>
          <a:p>
            <a:pPr marL="0" indent="0">
              <a:buNone/>
            </a:pPr>
            <a:r>
              <a:rPr lang="en-US" altLang="zh-CN" sz="2000" b="1" dirty="0" smtClean="0">
                <a:latin typeface="宋体" panose="02010600030101010101" pitchFamily="2" charset="-122"/>
                <a:ea typeface="宋体" panose="02010600030101010101" pitchFamily="2" charset="-122"/>
              </a:rPr>
              <a:t>	HCI</a:t>
            </a:r>
            <a:r>
              <a:rPr lang="zh-CN" altLang="en-US" sz="2000" b="1" dirty="0">
                <a:latin typeface="宋体" panose="02010600030101010101" pitchFamily="2" charset="-122"/>
                <a:ea typeface="宋体" panose="02010600030101010101" pitchFamily="2" charset="-122"/>
              </a:rPr>
              <a:t>层通过</a:t>
            </a:r>
            <a:r>
              <a:rPr lang="en-US" altLang="zh-CN" sz="2000" b="1" dirty="0" err="1">
                <a:latin typeface="宋体" panose="02010600030101010101" pitchFamily="2" charset="-122"/>
                <a:ea typeface="宋体" panose="02010600030101010101" pitchFamily="2" charset="-122"/>
              </a:rPr>
              <a:t>btu_hci_msg_queue</a:t>
            </a:r>
            <a:r>
              <a:rPr lang="zh-CN" altLang="en-US" sz="2000" b="1" dirty="0">
                <a:latin typeface="宋体" panose="02010600030101010101" pitchFamily="2" charset="-122"/>
                <a:ea typeface="宋体" panose="02010600030101010101" pitchFamily="2" charset="-122"/>
              </a:rPr>
              <a:t>发上来数据包后，</a:t>
            </a:r>
            <a:r>
              <a:rPr lang="en-US" altLang="zh-CN" sz="2000" b="1" dirty="0" err="1">
                <a:latin typeface="宋体" panose="02010600030101010101" pitchFamily="2" charset="-122"/>
                <a:ea typeface="宋体" panose="02010600030101010101" pitchFamily="2" charset="-122"/>
              </a:rPr>
              <a:t>bta_btu_thread</a:t>
            </a:r>
            <a:r>
              <a:rPr lang="zh-CN" altLang="en-US" sz="2000" b="1" dirty="0" smtClean="0">
                <a:latin typeface="宋体" panose="02010600030101010101" pitchFamily="2" charset="-122"/>
                <a:ea typeface="宋体" panose="02010600030101010101" pitchFamily="2" charset="-122"/>
              </a:rPr>
              <a:t>处理</a:t>
            </a:r>
            <a:r>
              <a:rPr lang="en-US" altLang="zh-CN" sz="2000" b="1"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完</a:t>
            </a:r>
            <a:r>
              <a:rPr lang="zh-CN" altLang="en-US" sz="2000" b="1" dirty="0">
                <a:latin typeface="宋体" panose="02010600030101010101" pitchFamily="2" charset="-122"/>
                <a:ea typeface="宋体" panose="02010600030101010101" pitchFamily="2" charset="-122"/>
              </a:rPr>
              <a:t>后，会调用</a:t>
            </a:r>
            <a:r>
              <a:rPr lang="en-US" altLang="zh-CN" sz="2000" b="1" dirty="0" err="1">
                <a:latin typeface="宋体" panose="02010600030101010101" pitchFamily="2" charset="-122"/>
                <a:ea typeface="宋体" panose="02010600030101010101" pitchFamily="2" charset="-122"/>
              </a:rPr>
              <a:t>bta_sys_event</a:t>
            </a:r>
            <a:r>
              <a:rPr lang="zh-CN" altLang="en-US" sz="2000" b="1" dirty="0">
                <a:latin typeface="宋体" panose="02010600030101010101" pitchFamily="2" charset="-122"/>
                <a:ea typeface="宋体" panose="02010600030101010101" pitchFamily="2" charset="-122"/>
              </a:rPr>
              <a:t>函数交由</a:t>
            </a:r>
            <a:r>
              <a:rPr lang="en-US" altLang="zh-CN" sz="2000" b="1" dirty="0">
                <a:latin typeface="宋体" panose="02010600030101010101" pitchFamily="2" charset="-122"/>
                <a:ea typeface="宋体" panose="02010600030101010101" pitchFamily="2" charset="-122"/>
              </a:rPr>
              <a:t>BTA</a:t>
            </a:r>
            <a:r>
              <a:rPr lang="zh-CN" altLang="en-US" sz="2000" b="1" dirty="0">
                <a:latin typeface="宋体" panose="02010600030101010101" pitchFamily="2" charset="-122"/>
                <a:ea typeface="宋体" panose="02010600030101010101" pitchFamily="2" charset="-122"/>
              </a:rPr>
              <a:t>处理。</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1081789741"/>
      </p:ext>
    </p:extLst>
  </p:cSld>
  <p:clrMapOvr>
    <a:masterClrMapping/>
  </p:clrMapOvr>
  <p:transition advClick="0" advTm="8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BTE</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a:latin typeface="宋体" panose="02010600030101010101" pitchFamily="2" charset="-122"/>
                <a:ea typeface="宋体" panose="02010600030101010101" pitchFamily="2" charset="-122"/>
              </a:rPr>
              <a:t>Bluetooth Embedded System</a:t>
            </a:r>
          </a:p>
          <a:p>
            <a:pPr marL="0" indent="0">
              <a:buNone/>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1.Bluedroid</a:t>
            </a:r>
            <a:r>
              <a:rPr lang="zh-CN" altLang="en-US" sz="2000" b="1" dirty="0">
                <a:latin typeface="宋体" panose="02010600030101010101" pitchFamily="2" charset="-122"/>
                <a:ea typeface="宋体" panose="02010600030101010101" pitchFamily="2" charset="-122"/>
              </a:rPr>
              <a:t>的内部处理，细分为</a:t>
            </a:r>
            <a:r>
              <a:rPr lang="en-US" altLang="zh-CN" sz="2000" b="1" dirty="0">
                <a:latin typeface="宋体" panose="02010600030101010101" pitchFamily="2" charset="-122"/>
                <a:ea typeface="宋体" panose="02010600030101010101" pitchFamily="2" charset="-122"/>
              </a:rPr>
              <a:t>BTA</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BTU</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BTM</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a:t>
            </a:r>
          </a:p>
          <a:p>
            <a:pPr marL="0" indent="0">
              <a:buNone/>
            </a:pPr>
            <a:r>
              <a:rPr lang="en-US" altLang="zh-CN" sz="2000" b="1" dirty="0" smtClean="0">
                <a:latin typeface="宋体" panose="02010600030101010101" pitchFamily="2" charset="-122"/>
                <a:ea typeface="宋体" panose="02010600030101010101" pitchFamily="2" charset="-122"/>
              </a:rPr>
              <a:t>	2.</a:t>
            </a:r>
            <a:r>
              <a:rPr lang="zh-CN" altLang="en-US" sz="2000" b="1" dirty="0" smtClean="0">
                <a:latin typeface="宋体" panose="02010600030101010101" pitchFamily="2" charset="-122"/>
                <a:ea typeface="宋体" panose="02010600030101010101" pitchFamily="2" charset="-122"/>
              </a:rPr>
              <a:t>协议</a:t>
            </a:r>
            <a:r>
              <a:rPr lang="zh-CN" altLang="en-US" sz="2000" b="1" dirty="0">
                <a:latin typeface="宋体" panose="02010600030101010101" pitchFamily="2" charset="-122"/>
                <a:ea typeface="宋体" panose="02010600030101010101" pitchFamily="2" charset="-122"/>
              </a:rPr>
              <a:t>栈启动时调用</a:t>
            </a:r>
            <a:r>
              <a:rPr lang="en-US" altLang="zh-CN" sz="2000" b="1" dirty="0" err="1">
                <a:latin typeface="宋体" panose="02010600030101010101" pitchFamily="2" charset="-122"/>
                <a:ea typeface="宋体" panose="02010600030101010101" pitchFamily="2" charset="-122"/>
              </a:rPr>
              <a:t>bte_main_enable</a:t>
            </a:r>
            <a:r>
              <a:rPr lang="zh-CN" altLang="en-US" sz="2000" b="1" dirty="0">
                <a:latin typeface="宋体" panose="02010600030101010101" pitchFamily="2" charset="-122"/>
                <a:ea typeface="宋体" panose="02010600030101010101" pitchFamily="2" charset="-122"/>
              </a:rPr>
              <a:t>。</a:t>
            </a:r>
          </a:p>
          <a:p>
            <a:pPr marL="0" indent="0">
              <a:buNone/>
            </a:pPr>
            <a:r>
              <a:rPr lang="en-US" altLang="zh-CN" sz="2000" b="1" dirty="0" smtClean="0">
                <a:latin typeface="宋体" panose="02010600030101010101" pitchFamily="2" charset="-122"/>
                <a:ea typeface="宋体" panose="02010600030101010101" pitchFamily="2" charset="-122"/>
              </a:rPr>
              <a:t>	3.</a:t>
            </a:r>
            <a:r>
              <a:rPr lang="zh-CN" altLang="en-US" sz="2000" b="1" dirty="0" smtClean="0">
                <a:latin typeface="宋体" panose="02010600030101010101" pitchFamily="2" charset="-122"/>
                <a:ea typeface="宋体" panose="02010600030101010101" pitchFamily="2" charset="-122"/>
              </a:rPr>
              <a:t>协议</a:t>
            </a:r>
            <a:r>
              <a:rPr lang="zh-CN" altLang="en-US" sz="2000" b="1" dirty="0">
                <a:latin typeface="宋体" panose="02010600030101010101" pitchFamily="2" charset="-122"/>
                <a:ea typeface="宋体" panose="02010600030101010101" pitchFamily="2" charset="-122"/>
              </a:rPr>
              <a:t>栈初始化时调用</a:t>
            </a:r>
            <a:r>
              <a:rPr lang="en-US" altLang="zh-CN" sz="2000" b="1" dirty="0" err="1">
                <a:latin typeface="宋体" panose="02010600030101010101" pitchFamily="2" charset="-122"/>
                <a:ea typeface="宋体" panose="02010600030101010101" pitchFamily="2" charset="-122"/>
              </a:rPr>
              <a:t>bte_main_boot_entry</a:t>
            </a:r>
            <a:r>
              <a:rPr lang="zh-CN" altLang="en-US" sz="2000" b="1" dirty="0">
                <a:latin typeface="宋体" panose="02010600030101010101" pitchFamily="2" charset="-122"/>
                <a:ea typeface="宋体" panose="02010600030101010101" pitchFamily="2" charset="-122"/>
              </a:rPr>
              <a:t>。</a:t>
            </a:r>
          </a:p>
          <a:p>
            <a:pPr marL="0" indent="0">
              <a:buNone/>
            </a:pPr>
            <a:r>
              <a:rPr lang="en-US" altLang="zh-CN" sz="2000" b="1" dirty="0" smtClean="0">
                <a:latin typeface="宋体" panose="02010600030101010101" pitchFamily="2" charset="-122"/>
                <a:ea typeface="宋体" panose="02010600030101010101" pitchFamily="2" charset="-122"/>
              </a:rPr>
              <a:t>	4.</a:t>
            </a:r>
            <a:r>
              <a:rPr lang="zh-CN" altLang="en-US" sz="2000" b="1" dirty="0" smtClean="0">
                <a:latin typeface="宋体" panose="02010600030101010101" pitchFamily="2" charset="-122"/>
                <a:ea typeface="宋体" panose="02010600030101010101" pitchFamily="2" charset="-122"/>
              </a:rPr>
              <a:t>解析</a:t>
            </a:r>
            <a:r>
              <a:rPr lang="en-US" altLang="zh-CN" sz="2000" b="1" dirty="0" err="1">
                <a:latin typeface="宋体" panose="02010600030101010101" pitchFamily="2" charset="-122"/>
                <a:ea typeface="宋体" panose="02010600030101010101" pitchFamily="2" charset="-122"/>
              </a:rPr>
              <a:t>bt_did.conf</a:t>
            </a:r>
            <a:r>
              <a:rPr lang="zh-CN" altLang="en-US" sz="2000" b="1" dirty="0">
                <a:latin typeface="宋体" panose="02010600030101010101" pitchFamily="2" charset="-122"/>
                <a:ea typeface="宋体" panose="02010600030101010101" pitchFamily="2" charset="-122"/>
              </a:rPr>
              <a:t>文件，注册设备信息。</a:t>
            </a:r>
          </a:p>
          <a:p>
            <a:pPr marL="0" indent="0">
              <a:buNone/>
            </a:pPr>
            <a:r>
              <a:rPr lang="en-US" altLang="zh-CN" sz="2000" b="1" dirty="0" smtClean="0">
                <a:latin typeface="宋体" panose="02010600030101010101" pitchFamily="2" charset="-122"/>
                <a:ea typeface="宋体" panose="02010600030101010101" pitchFamily="2" charset="-122"/>
              </a:rPr>
              <a:t>	5.</a:t>
            </a:r>
            <a:r>
              <a:rPr lang="zh-CN" altLang="en-US" sz="2000" b="1" dirty="0" smtClean="0">
                <a:latin typeface="宋体" panose="02010600030101010101" pitchFamily="2" charset="-122"/>
                <a:ea typeface="宋体" panose="02010600030101010101" pitchFamily="2" charset="-122"/>
              </a:rPr>
              <a:t>提供</a:t>
            </a:r>
            <a:r>
              <a:rPr lang="en-US" altLang="zh-CN" sz="2000" b="1" dirty="0" err="1">
                <a:latin typeface="宋体" panose="02010600030101010101" pitchFamily="2" charset="-122"/>
                <a:ea typeface="宋体" panose="02010600030101010101" pitchFamily="2" charset="-122"/>
              </a:rPr>
              <a:t>bte_main_hci_send</a:t>
            </a:r>
            <a:r>
              <a:rPr lang="zh-CN" altLang="en-US" sz="2000" b="1" dirty="0">
                <a:latin typeface="宋体" panose="02010600030101010101" pitchFamily="2" charset="-122"/>
                <a:ea typeface="宋体" panose="02010600030101010101" pitchFamily="2" charset="-122"/>
              </a:rPr>
              <a:t>函数给上层发送</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消息给下层。</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1654050185"/>
      </p:ext>
    </p:extLst>
  </p:cSld>
  <p:clrMapOvr>
    <a:masterClrMapping/>
  </p:clrMapOvr>
  <p:transition advClick="0" advTm="8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a:t>
            </a:r>
            <a:r>
              <a:rPr lang="en-US" altLang="zh-CN" b="1" dirty="0" smtClean="0">
                <a:latin typeface="宋体" panose="02010600030101010101" pitchFamily="2" charset="-122"/>
                <a:ea typeface="宋体" panose="02010600030101010101" pitchFamily="2" charset="-122"/>
              </a:rPr>
              <a:t>HCI</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zh-CN" altLang="en-US" sz="2000" b="1" dirty="0">
                <a:latin typeface="宋体" panose="02010600030101010101" pitchFamily="2" charset="-122"/>
                <a:ea typeface="宋体" panose="02010600030101010101" pitchFamily="2" charset="-122"/>
              </a:rPr>
              <a:t>主要工作是收发命令（包括命令的超时管理），接收组包和发送拆包等。</a:t>
            </a:r>
          </a:p>
          <a:p>
            <a:r>
              <a:rPr lang="zh-CN" altLang="en-US" sz="2000" b="1" dirty="0">
                <a:latin typeface="宋体" panose="02010600030101010101" pitchFamily="2" charset="-122"/>
                <a:ea typeface="宋体" panose="02010600030101010101" pitchFamily="2" charset="-122"/>
              </a:rPr>
              <a:t>向下发送</a:t>
            </a:r>
            <a:r>
              <a:rPr lang="en-US" altLang="zh-CN" sz="2000" b="1" dirty="0">
                <a:latin typeface="宋体" panose="02010600030101010101" pitchFamily="2" charset="-122"/>
                <a:ea typeface="宋体" panose="02010600030101010101" pitchFamily="2" charset="-122"/>
              </a:rPr>
              <a:t>HCI</a:t>
            </a:r>
            <a:r>
              <a:rPr lang="zh-CN" altLang="en-US" sz="2000" b="1" dirty="0">
                <a:latin typeface="宋体" panose="02010600030101010101" pitchFamily="2" charset="-122"/>
                <a:ea typeface="宋体" panose="02010600030101010101" pitchFamily="2" charset="-122"/>
              </a:rPr>
              <a:t>命令时，调用</a:t>
            </a:r>
            <a:r>
              <a:rPr lang="en-US" altLang="zh-CN" sz="2000" b="1" dirty="0" err="1">
                <a:latin typeface="宋体" panose="02010600030101010101" pitchFamily="2" charset="-122"/>
                <a:ea typeface="宋体" panose="02010600030101010101" pitchFamily="2" charset="-122"/>
              </a:rPr>
              <a:t>transmit_command</a:t>
            </a:r>
            <a:r>
              <a:rPr lang="zh-CN" altLang="en-US" sz="2000" b="1" dirty="0">
                <a:latin typeface="宋体" panose="02010600030101010101" pitchFamily="2" charset="-122"/>
                <a:ea typeface="宋体" panose="02010600030101010101" pitchFamily="2" charset="-122"/>
              </a:rPr>
              <a:t>。</a:t>
            </a:r>
          </a:p>
          <a:p>
            <a:r>
              <a:rPr lang="zh-CN" altLang="en-US" sz="2000" b="1" dirty="0">
                <a:latin typeface="宋体" panose="02010600030101010101" pitchFamily="2" charset="-122"/>
                <a:ea typeface="宋体" panose="02010600030101010101" pitchFamily="2" charset="-122"/>
              </a:rPr>
              <a:t>向下发送数据包时，调用</a:t>
            </a:r>
            <a:r>
              <a:rPr lang="en-US" altLang="zh-CN" sz="2000" b="1" dirty="0" err="1">
                <a:latin typeface="宋体" panose="02010600030101010101" pitchFamily="2" charset="-122"/>
                <a:ea typeface="宋体" panose="02010600030101010101" pitchFamily="2" charset="-122"/>
              </a:rPr>
              <a:t>transmit_downward</a:t>
            </a:r>
            <a:endParaRPr lang="en-US" altLang="zh-CN" sz="2000" b="1" dirty="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向上</a:t>
            </a:r>
            <a:r>
              <a:rPr lang="zh-CN" altLang="en-US" sz="2000" b="1" dirty="0">
                <a:latin typeface="宋体" panose="02010600030101010101" pitchFamily="2" charset="-122"/>
                <a:ea typeface="宋体" panose="02010600030101010101" pitchFamily="2" charset="-122"/>
              </a:rPr>
              <a:t>发送数据或</a:t>
            </a:r>
            <a:r>
              <a:rPr lang="en-US" altLang="zh-CN" sz="2000" b="1" dirty="0">
                <a:latin typeface="宋体" panose="02010600030101010101" pitchFamily="2" charset="-122"/>
                <a:ea typeface="宋体" panose="02010600030101010101" pitchFamily="2" charset="-122"/>
              </a:rPr>
              <a:t>Event</a:t>
            </a:r>
            <a:r>
              <a:rPr lang="zh-CN" altLang="en-US" sz="2000" b="1" dirty="0">
                <a:latin typeface="宋体" panose="02010600030101010101" pitchFamily="2" charset="-122"/>
                <a:ea typeface="宋体" panose="02010600030101010101" pitchFamily="2" charset="-122"/>
              </a:rPr>
              <a:t>时，会通过</a:t>
            </a:r>
            <a:r>
              <a:rPr lang="en-US" altLang="zh-CN" sz="2000" b="1" dirty="0" err="1">
                <a:latin typeface="宋体" panose="02010600030101010101" pitchFamily="2" charset="-122"/>
                <a:ea typeface="宋体" panose="02010600030101010101" pitchFamily="2" charset="-122"/>
              </a:rPr>
              <a:t>upwards_data_queue</a:t>
            </a:r>
            <a:r>
              <a:rPr lang="zh-CN" altLang="en-US" sz="2000" b="1" dirty="0">
                <a:latin typeface="宋体" panose="02010600030101010101" pitchFamily="2" charset="-122"/>
                <a:ea typeface="宋体" panose="02010600030101010101" pitchFamily="2" charset="-122"/>
              </a:rPr>
              <a:t>来发送，该</a:t>
            </a:r>
            <a:r>
              <a:rPr lang="en-US" altLang="zh-CN" sz="2000" b="1" dirty="0" err="1">
                <a:latin typeface="宋体" panose="02010600030101010101" pitchFamily="2" charset="-122"/>
                <a:ea typeface="宋体" panose="02010600030101010101" pitchFamily="2" charset="-122"/>
              </a:rPr>
              <a:t>upwards_data_queue</a:t>
            </a:r>
            <a:r>
              <a:rPr lang="zh-CN" altLang="en-US" sz="2000" b="1" dirty="0">
                <a:latin typeface="宋体" panose="02010600030101010101" pitchFamily="2" charset="-122"/>
                <a:ea typeface="宋体" panose="02010600030101010101" pitchFamily="2" charset="-122"/>
              </a:rPr>
              <a:t>实际上就是</a:t>
            </a:r>
            <a:r>
              <a:rPr lang="en-US" altLang="zh-CN" sz="2000" b="1" dirty="0" err="1">
                <a:latin typeface="宋体" panose="02010600030101010101" pitchFamily="2" charset="-122"/>
                <a:ea typeface="宋体" panose="02010600030101010101" pitchFamily="2" charset="-122"/>
              </a:rPr>
              <a:t>btu_hci_msg_queue</a:t>
            </a:r>
            <a:r>
              <a:rPr lang="zh-CN" altLang="en-US" sz="2000" b="1" dirty="0">
                <a:latin typeface="宋体" panose="02010600030101010101" pitchFamily="2" charset="-122"/>
                <a:ea typeface="宋体" panose="02010600030101010101" pitchFamily="2" charset="-122"/>
              </a:rPr>
              <a:t>。</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3246688513"/>
      </p:ext>
    </p:extLst>
  </p:cSld>
  <p:clrMapOvr>
    <a:masterClrMapping/>
  </p:clrMapOvr>
  <p:transition advClick="0" advTm="8000">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之下的</a:t>
            </a:r>
            <a:r>
              <a:rPr lang="en-US" altLang="zh-CN" b="1" dirty="0" smtClean="0">
                <a:latin typeface="宋体" panose="02010600030101010101" pitchFamily="2" charset="-122"/>
                <a:ea typeface="宋体" panose="02010600030101010101" pitchFamily="2" charset="-122"/>
              </a:rPr>
              <a:t>vendor</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a:latin typeface="宋体" panose="02010600030101010101" pitchFamily="2" charset="-122"/>
                <a:ea typeface="宋体" panose="02010600030101010101" pitchFamily="2" charset="-122"/>
              </a:rPr>
              <a:t>Vendor</a:t>
            </a:r>
            <a:r>
              <a:rPr lang="zh-CN" altLang="en-US" sz="2000" b="1" dirty="0">
                <a:latin typeface="宋体" panose="02010600030101010101" pitchFamily="2" charset="-122"/>
                <a:ea typeface="宋体" panose="02010600030101010101" pitchFamily="2" charset="-122"/>
              </a:rPr>
              <a:t>库的功能是给蓝牙模块上、掉电，打开、关闭、配置</a:t>
            </a:r>
            <a:r>
              <a:rPr lang="en-US" altLang="zh-CN" sz="2000" b="1" dirty="0">
                <a:latin typeface="宋体" panose="02010600030101010101" pitchFamily="2" charset="-122"/>
                <a:ea typeface="宋体" panose="02010600030101010101" pitchFamily="2" charset="-122"/>
              </a:rPr>
              <a:t>transport layer</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UART</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USB</a:t>
            </a:r>
            <a:r>
              <a:rPr lang="zh-CN" altLang="en-US" sz="2000" b="1" dirty="0">
                <a:latin typeface="宋体" panose="02010600030101010101" pitchFamily="2" charset="-122"/>
                <a:ea typeface="宋体" panose="02010600030101010101" pitchFamily="2" charset="-122"/>
              </a:rPr>
              <a:t>等</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下载</a:t>
            </a:r>
            <a:r>
              <a:rPr lang="en-US" altLang="zh-CN" sz="2000" b="1" dirty="0">
                <a:latin typeface="宋体" panose="02010600030101010101" pitchFamily="2" charset="-122"/>
                <a:ea typeface="宋体" panose="02010600030101010101" pitchFamily="2" charset="-122"/>
              </a:rPr>
              <a:t>Firmware patch</a:t>
            </a:r>
            <a:r>
              <a:rPr lang="zh-CN" altLang="en-US" sz="2000" b="1" dirty="0">
                <a:latin typeface="宋体" panose="02010600030101010101" pitchFamily="2" charset="-122"/>
                <a:ea typeface="宋体" panose="02010600030101010101" pitchFamily="2" charset="-122"/>
              </a:rPr>
              <a:t>，配置</a:t>
            </a:r>
            <a:r>
              <a:rPr lang="en-US" altLang="zh-CN" sz="2000" b="1" dirty="0">
                <a:latin typeface="宋体" panose="02010600030101010101" pitchFamily="2" charset="-122"/>
                <a:ea typeface="宋体" panose="02010600030101010101" pitchFamily="2" charset="-122"/>
              </a:rPr>
              <a:t>Firmware</a:t>
            </a:r>
            <a:r>
              <a:rPr lang="zh-CN" altLang="en-US" sz="2000" b="1" dirty="0">
                <a:latin typeface="宋体" panose="02010600030101010101" pitchFamily="2" charset="-122"/>
                <a:ea typeface="宋体" panose="02010600030101010101" pitchFamily="2" charset="-122"/>
              </a:rPr>
              <a:t>相关</a:t>
            </a:r>
            <a:r>
              <a:rPr lang="zh-CN" altLang="en-US" sz="2000" b="1" dirty="0" smtClean="0">
                <a:latin typeface="宋体" panose="02010600030101010101" pitchFamily="2" charset="-122"/>
                <a:ea typeface="宋体" panose="02010600030101010101" pitchFamily="2" charset="-122"/>
              </a:rPr>
              <a:t>参数；</a:t>
            </a:r>
            <a:endParaRPr lang="en-US" altLang="zh-CN" sz="2000" b="1"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LPM</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Low Power Management</a:t>
            </a:r>
            <a:r>
              <a:rPr lang="zh-CN" altLang="en-US" sz="2000" b="1" dirty="0">
                <a:latin typeface="宋体" panose="02010600030101010101" pitchFamily="2" charset="-122"/>
                <a:ea typeface="宋体" panose="02010600030101010101" pitchFamily="2" charset="-122"/>
              </a:rPr>
              <a:t>）相关配置</a:t>
            </a:r>
          </a:p>
          <a:p>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3143449108"/>
      </p:ext>
    </p:extLst>
  </p:cSld>
  <p:clrMapOvr>
    <a:masterClrMapping/>
  </p:clrMapOvr>
  <p:transition advClick="0" advTm="8000">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err="1" smtClean="0">
                <a:latin typeface="宋体" panose="02010600030101010101" pitchFamily="2" charset="-122"/>
                <a:ea typeface="宋体" panose="02010600030101010101" pitchFamily="2" charset="-122"/>
              </a:rPr>
              <a:t>Bluedroid</a:t>
            </a:r>
            <a:r>
              <a:rPr lang="zh-CN" altLang="en-US" b="1" dirty="0" smtClean="0">
                <a:latin typeface="宋体" panose="02010600030101010101" pitchFamily="2" charset="-122"/>
                <a:ea typeface="宋体" panose="02010600030101010101" pitchFamily="2" charset="-122"/>
              </a:rPr>
              <a:t>之下的</a:t>
            </a:r>
            <a:r>
              <a:rPr lang="en-US" altLang="zh-CN" b="1" dirty="0" smtClean="0">
                <a:latin typeface="宋体" panose="02010600030101010101" pitchFamily="2" charset="-122"/>
                <a:ea typeface="宋体" panose="02010600030101010101" pitchFamily="2" charset="-122"/>
              </a:rPr>
              <a:t>driver</a:t>
            </a:r>
            <a:endParaRPr lang="en-US" altLang="zh-CN"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zh-CN" altLang="en-US" sz="2000" b="1" dirty="0">
                <a:latin typeface="宋体" panose="02010600030101010101" pitchFamily="2" charset="-122"/>
                <a:ea typeface="宋体" panose="02010600030101010101" pitchFamily="2" charset="-122"/>
              </a:rPr>
              <a:t>蓝</a:t>
            </a:r>
            <a:r>
              <a:rPr lang="zh-CN" altLang="en-US" sz="2000" b="1" dirty="0" smtClean="0">
                <a:latin typeface="宋体" panose="02010600030101010101" pitchFamily="2" charset="-122"/>
                <a:ea typeface="宋体" panose="02010600030101010101" pitchFamily="2" charset="-122"/>
              </a:rPr>
              <a:t>牙我们通常用到的就是</a:t>
            </a:r>
            <a:r>
              <a:rPr lang="en-US" altLang="zh-CN" sz="2000" b="1" dirty="0" smtClean="0">
                <a:latin typeface="宋体" panose="02010600030101010101" pitchFamily="2" charset="-122"/>
                <a:ea typeface="宋体" panose="02010600030101010101" pitchFamily="2" charset="-122"/>
              </a:rPr>
              <a:t>UART</a:t>
            </a:r>
            <a:r>
              <a:rPr lang="zh-CN" altLang="en-US" sz="2000" b="1" dirty="0" smtClean="0">
                <a:latin typeface="宋体" panose="02010600030101010101" pitchFamily="2" charset="-122"/>
                <a:ea typeface="宋体" panose="02010600030101010101" pitchFamily="2" charset="-122"/>
              </a:rPr>
              <a:t>和</a:t>
            </a:r>
            <a:r>
              <a:rPr lang="en-US" altLang="zh-CN" sz="2000" b="1" dirty="0" smtClean="0">
                <a:latin typeface="宋体" panose="02010600030101010101" pitchFamily="2" charset="-122"/>
                <a:ea typeface="宋体" panose="02010600030101010101" pitchFamily="2" charset="-122"/>
              </a:rPr>
              <a:t>USB</a:t>
            </a:r>
          </a:p>
          <a:p>
            <a:r>
              <a:rPr lang="zh-CN" altLang="en-US" sz="2000" b="1" dirty="0">
                <a:latin typeface="宋体" panose="02010600030101010101" pitchFamily="2" charset="-122"/>
                <a:ea typeface="宋体" panose="02010600030101010101" pitchFamily="2" charset="-122"/>
              </a:rPr>
              <a:t>主要</a:t>
            </a:r>
            <a:r>
              <a:rPr lang="zh-CN" altLang="en-US" sz="2000" b="1" dirty="0" smtClean="0">
                <a:latin typeface="宋体" panose="02010600030101010101" pitchFamily="2" charset="-122"/>
                <a:ea typeface="宋体" panose="02010600030101010101" pitchFamily="2" charset="-122"/>
              </a:rPr>
              <a:t>用于和</a:t>
            </a:r>
            <a:r>
              <a:rPr lang="en-US" altLang="zh-CN" sz="2000" b="1" dirty="0" smtClean="0">
                <a:latin typeface="宋体" panose="02010600030101010101" pitchFamily="2" charset="-122"/>
                <a:ea typeface="宋体" panose="02010600030101010101" pitchFamily="2" charset="-122"/>
              </a:rPr>
              <a:t>BT</a:t>
            </a:r>
            <a:r>
              <a:rPr lang="zh-CN" altLang="en-US" sz="2000" b="1" dirty="0" smtClean="0">
                <a:latin typeface="宋体" panose="02010600030101010101" pitchFamily="2" charset="-122"/>
                <a:ea typeface="宋体" panose="02010600030101010101" pitchFamily="2" charset="-122"/>
              </a:rPr>
              <a:t>芯片通信</a:t>
            </a:r>
            <a:endParaRPr lang="zh-CN" altLang="en-US" sz="2000" b="1" dirty="0">
              <a:latin typeface="宋体" panose="02010600030101010101" pitchFamily="2" charset="-122"/>
              <a:ea typeface="宋体" panose="02010600030101010101" pitchFamily="2" charset="-122"/>
            </a:endParaRPr>
          </a:p>
          <a:p>
            <a:pPr marL="0" indent="0" eaLnBrk="1" hangingPunct="1">
              <a:buNone/>
            </a:pPr>
            <a:endParaRPr lang="en-US" altLang="zh-CN" dirty="0" smtClean="0"/>
          </a:p>
          <a:p>
            <a:pPr marL="0" indent="0" eaLnBrk="1" hangingPunct="1">
              <a:buNone/>
            </a:pPr>
            <a:endParaRPr lang="en-US" altLang="zh-CN" dirty="0"/>
          </a:p>
          <a:p>
            <a:pPr marL="0" indent="0" eaLnBrk="1" hangingPunct="1">
              <a:buNone/>
            </a:pP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365120602"/>
      </p:ext>
    </p:extLst>
  </p:cSld>
  <p:clrMapOvr>
    <a:masterClrMapping/>
  </p:clrMapOvr>
  <p:transition advClick="0" advTm="8000">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latin typeface="宋体" panose="02010600030101010101" pitchFamily="2" charset="-122"/>
                <a:ea typeface="宋体" panose="02010600030101010101" pitchFamily="2" charset="-122"/>
              </a:rPr>
              <a:t>蓝牙简介</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A</a:t>
            </a:r>
            <a:r>
              <a:rPr lang="en-US" altLang="zh-CN" sz="3200" b="1" dirty="0" smtClean="0">
                <a:latin typeface="宋体" panose="02010600030101010101" pitchFamily="2" charset="-122"/>
                <a:ea typeface="宋体" panose="02010600030101010101" pitchFamily="2" charset="-122"/>
              </a:rPr>
              <a:t>ndroid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牙框架</a:t>
            </a:r>
            <a:endParaRPr lang="en-US" altLang="zh-CN" sz="3200" b="1" dirty="0">
              <a:latin typeface="宋体" panose="02010600030101010101" pitchFamily="2" charset="-122"/>
              <a:ea typeface="宋体" panose="02010600030101010101" pitchFamily="2" charset="-122"/>
            </a:endParaRPr>
          </a:p>
          <a:p>
            <a:r>
              <a:rPr lang="en-US" altLang="zh-CN" sz="3200" b="1" dirty="0" err="1" smtClean="0">
                <a:latin typeface="宋体" panose="02010600030101010101" pitchFamily="2" charset="-122"/>
                <a:ea typeface="宋体" panose="02010600030101010101" pitchFamily="2" charset="-122"/>
              </a:rPr>
              <a:t>Bluedroid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牙协议栈</a:t>
            </a:r>
            <a:endParaRPr lang="en-US" altLang="zh-CN" sz="3200" b="1" dirty="0">
              <a:latin typeface="宋体" panose="02010600030101010101" pitchFamily="2" charset="-122"/>
              <a:ea typeface="宋体" panose="02010600030101010101" pitchFamily="2" charset="-122"/>
            </a:endParaRPr>
          </a:p>
          <a:p>
            <a:r>
              <a:rPr lang="en-US" altLang="zh-CN" sz="3200" b="1" dirty="0" smtClean="0">
                <a:solidFill>
                  <a:schemeClr val="accent3"/>
                </a:solidFill>
                <a:latin typeface="宋体" panose="02010600030101010101" pitchFamily="2" charset="-122"/>
                <a:ea typeface="宋体" panose="02010600030101010101" pitchFamily="2" charset="-122"/>
              </a:rPr>
              <a:t>Hisilicon</a:t>
            </a:r>
            <a:r>
              <a:rPr lang="zh-CN" altLang="en-US" sz="3200" b="1" dirty="0" smtClean="0">
                <a:solidFill>
                  <a:schemeClr val="accent3"/>
                </a:solidFill>
                <a:latin typeface="宋体" panose="02010600030101010101" pitchFamily="2" charset="-122"/>
                <a:ea typeface="宋体" panose="02010600030101010101" pitchFamily="2" charset="-122"/>
              </a:rPr>
              <a:t>平台</a:t>
            </a:r>
            <a:r>
              <a:rPr lang="zh-CN" altLang="en-US" sz="3200" b="1" dirty="0">
                <a:solidFill>
                  <a:schemeClr val="accent3"/>
                </a:solidFill>
                <a:latin typeface="宋体" panose="02010600030101010101" pitchFamily="2" charset="-122"/>
                <a:ea typeface="宋体" panose="02010600030101010101" pitchFamily="2" charset="-122"/>
              </a:rPr>
              <a:t>适配</a:t>
            </a:r>
            <a:endParaRPr lang="en-US" altLang="zh-CN" sz="3200" b="1" dirty="0">
              <a:solidFill>
                <a:schemeClr val="accent3"/>
              </a:solidFill>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问题定位</a:t>
            </a:r>
            <a:r>
              <a:rPr lang="zh-CN" altLang="en-US" sz="3200" b="1" dirty="0">
                <a:latin typeface="宋体" panose="02010600030101010101" pitchFamily="2" charset="-122"/>
                <a:ea typeface="宋体" panose="02010600030101010101" pitchFamily="2" charset="-122"/>
              </a:rPr>
              <a:t>分析</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案例分享</a:t>
            </a:r>
            <a:endParaRPr lang="en-US" altLang="zh-CN" sz="3200" b="1" dirty="0">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extLst>
      <p:ext uri="{BB962C8B-B14F-4D97-AF65-F5344CB8AC3E}">
        <p14:creationId xmlns:p14="http://schemas.microsoft.com/office/powerpoint/2010/main" val="1500147417"/>
      </p:ext>
    </p:extLst>
  </p:cSld>
  <p:clrMapOvr>
    <a:masterClrMapping/>
  </p:clrMapOvr>
  <p:transition advClick="0" advTm="8000">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平台适配</a:t>
            </a:r>
          </a:p>
        </p:txBody>
      </p:sp>
      <p:sp>
        <p:nvSpPr>
          <p:cNvPr id="6" name="Rectangle 3"/>
          <p:cNvSpPr>
            <a:spLocks noGrp="1" noChangeArrowheads="1"/>
          </p:cNvSpPr>
          <p:nvPr>
            <p:ph idx="1"/>
          </p:nvPr>
        </p:nvSpPr>
        <p:spPr>
          <a:xfrm>
            <a:off x="2194058" y="1496129"/>
            <a:ext cx="8510454" cy="4885199"/>
          </a:xfrm>
        </p:spPr>
        <p:txBody>
          <a:bodyPr>
            <a:normAutofit/>
          </a:bodyPr>
          <a:lstStyle/>
          <a:p>
            <a:r>
              <a:rPr lang="zh-CN" altLang="en-US" sz="2000" b="1" dirty="0" smtClean="0">
                <a:latin typeface="宋体" panose="02010600030101010101" pitchFamily="2" charset="-122"/>
                <a:ea typeface="宋体" panose="02010600030101010101" pitchFamily="2" charset="-122"/>
              </a:rPr>
              <a:t>协议栈的选择</a:t>
            </a:r>
            <a:r>
              <a:rPr lang="zh-CN" altLang="en-US" sz="2000" b="1" dirty="0" smtClean="0">
                <a:latin typeface="宋体" panose="02010600030101010101" pitchFamily="2" charset="-122"/>
                <a:ea typeface="宋体" panose="02010600030101010101" pitchFamily="2" charset="-122"/>
              </a:rPr>
              <a:t>，在目录：</a:t>
            </a:r>
            <a:r>
              <a:rPr lang="en-US" altLang="zh-CN" sz="2000" b="1" dirty="0" smtClean="0">
                <a:latin typeface="宋体" panose="02010600030101010101" pitchFamily="2" charset="-122"/>
                <a:ea typeface="宋体" panose="02010600030101010101" pitchFamily="2" charset="-122"/>
              </a:rPr>
              <a:t>device/hisilicon/Hi3751Vxxx</a:t>
            </a:r>
            <a:r>
              <a:rPr lang="zh-CN" altLang="en-US" sz="2000" b="1" dirty="0" smtClean="0">
                <a:latin typeface="宋体" panose="02010600030101010101" pitchFamily="2" charset="-122"/>
                <a:ea typeface="宋体" panose="02010600030101010101" pitchFamily="2" charset="-122"/>
              </a:rPr>
              <a:t>目录下的</a:t>
            </a:r>
            <a:r>
              <a:rPr lang="en-US" altLang="zh-CN" sz="2000" b="1" dirty="0" smtClean="0">
                <a:latin typeface="宋体" panose="02010600030101010101" pitchFamily="2" charset="-122"/>
                <a:ea typeface="宋体" panose="02010600030101010101" pitchFamily="2" charset="-122"/>
              </a:rPr>
              <a:t>device.mk</a:t>
            </a:r>
            <a:r>
              <a:rPr lang="zh-CN" altLang="en-US" sz="2000" b="1" dirty="0" smtClean="0">
                <a:latin typeface="宋体" panose="02010600030101010101" pitchFamily="2" charset="-122"/>
                <a:ea typeface="宋体" panose="02010600030101010101" pitchFamily="2" charset="-122"/>
              </a:rPr>
              <a:t>中打开相关模组的</a:t>
            </a:r>
            <a:r>
              <a:rPr lang="zh-CN" altLang="en-US" sz="2000" b="1" dirty="0" smtClean="0">
                <a:latin typeface="宋体" panose="02010600030101010101" pitchFamily="2" charset="-122"/>
                <a:ea typeface="宋体" panose="02010600030101010101" pitchFamily="2" charset="-122"/>
              </a:rPr>
              <a:t>宏；</a:t>
            </a:r>
            <a:endParaRPr lang="en-US" altLang="zh-CN"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如果</a:t>
            </a:r>
            <a:r>
              <a:rPr lang="en-US" altLang="zh-CN" sz="2000" b="1" dirty="0" smtClean="0">
                <a:latin typeface="宋体" panose="02010600030101010101" pitchFamily="2" charset="-122"/>
                <a:ea typeface="宋体" panose="02010600030101010101" pitchFamily="2" charset="-122"/>
              </a:rPr>
              <a:t>MTK</a:t>
            </a:r>
            <a:r>
              <a:rPr lang="zh-CN" altLang="en-US" sz="2000" b="1" dirty="0" smtClean="0">
                <a:latin typeface="宋体" panose="02010600030101010101" pitchFamily="2" charset="-122"/>
                <a:ea typeface="宋体" panose="02010600030101010101" pitchFamily="2" charset="-122"/>
              </a:rPr>
              <a:t>器件的话，则需要将</a:t>
            </a:r>
            <a:r>
              <a:rPr lang="en-US" altLang="zh-CN" sz="2000" b="1" dirty="0" smtClean="0">
                <a:latin typeface="宋体" panose="02010600030101010101" pitchFamily="2" charset="-122"/>
                <a:ea typeface="宋体" panose="02010600030101010101" pitchFamily="2" charset="-122"/>
              </a:rPr>
              <a:t>MTK</a:t>
            </a:r>
            <a:r>
              <a:rPr lang="zh-CN" altLang="en-US" sz="2000" b="1" dirty="0" smtClean="0">
                <a:latin typeface="宋体" panose="02010600030101010101" pitchFamily="2" charset="-122"/>
                <a:ea typeface="宋体" panose="02010600030101010101" pitchFamily="2" charset="-122"/>
              </a:rPr>
              <a:t>给的相关文件放到目录：</a:t>
            </a:r>
            <a:r>
              <a:rPr lang="en-US" altLang="zh-CN" sz="2000" b="1" dirty="0" smtClean="0">
                <a:latin typeface="宋体" panose="02010600030101010101" pitchFamily="2" charset="-122"/>
                <a:ea typeface="宋体" panose="02010600030101010101" pitchFamily="2" charset="-122"/>
              </a:rPr>
              <a:t>device/hisilicon/</a:t>
            </a:r>
            <a:r>
              <a:rPr lang="en-US" altLang="zh-CN" sz="2000" b="1" dirty="0" err="1" smtClean="0">
                <a:latin typeface="宋体" panose="02010600030101010101" pitchFamily="2" charset="-122"/>
                <a:ea typeface="宋体" panose="02010600030101010101" pitchFamily="2" charset="-122"/>
              </a:rPr>
              <a:t>bigfish</a:t>
            </a:r>
            <a:r>
              <a:rPr lang="en-US" altLang="zh-CN" sz="2000" b="1" dirty="0" smtClean="0">
                <a:latin typeface="宋体" panose="02010600030101010101" pitchFamily="2" charset="-122"/>
                <a:ea typeface="宋体" panose="02010600030101010101" pitchFamily="2" charset="-122"/>
              </a:rPr>
              <a:t>/bluetooth/mt76x2tu/prebuild/</a:t>
            </a:r>
            <a:r>
              <a:rPr lang="en-US" altLang="zh-CN" sz="2000" b="1" dirty="0" err="1" smtClean="0">
                <a:latin typeface="宋体" panose="02010600030101010101" pitchFamily="2" charset="-122"/>
                <a:ea typeface="宋体" panose="02010600030101010101" pitchFamily="2" charset="-122"/>
              </a:rPr>
              <a:t>androidn</a:t>
            </a:r>
            <a:r>
              <a:rPr lang="zh-CN" altLang="en-US" sz="2000" b="1" dirty="0" smtClean="0">
                <a:latin typeface="宋体" panose="02010600030101010101" pitchFamily="2" charset="-122"/>
                <a:ea typeface="宋体" panose="02010600030101010101" pitchFamily="2" charset="-122"/>
              </a:rPr>
              <a:t>，然后需要将对应的文件拷贝到单板目录下，拷贝动作在芯片目录下的</a:t>
            </a:r>
            <a:r>
              <a:rPr lang="en-US" altLang="zh-CN" sz="2000" b="1" dirty="0" smtClean="0">
                <a:latin typeface="宋体" panose="02010600030101010101" pitchFamily="2" charset="-122"/>
                <a:ea typeface="宋体" panose="02010600030101010101" pitchFamily="2" charset="-122"/>
              </a:rPr>
              <a:t>device.mk</a:t>
            </a:r>
            <a:r>
              <a:rPr lang="zh-CN" altLang="en-US" sz="2000" b="1" dirty="0" smtClean="0">
                <a:latin typeface="宋体" panose="02010600030101010101" pitchFamily="2" charset="-122"/>
                <a:ea typeface="宋体" panose="02010600030101010101" pitchFamily="2" charset="-122"/>
              </a:rPr>
              <a:t>，如下图所示：</a:t>
            </a:r>
            <a:endParaRPr lang="en-US" altLang="zh-CN" sz="2000" b="1" dirty="0" smtClean="0">
              <a:latin typeface="宋体" panose="02010600030101010101" pitchFamily="2" charset="-122"/>
              <a:ea typeface="宋体" panose="02010600030101010101" pitchFamily="2" charset="-122"/>
            </a:endParaRPr>
          </a:p>
          <a:p>
            <a:endParaRPr lang="en-US" altLang="zh-CN" sz="2000" b="1" dirty="0" smtClean="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endParaRPr lang="en-US" altLang="zh-CN" sz="2000" b="1" dirty="0">
              <a:latin typeface="宋体" panose="02010600030101010101" pitchFamily="2" charset="-122"/>
              <a:ea typeface="宋体" panose="02010600030101010101" pitchFamily="2" charset="-122"/>
            </a:endParaRPr>
          </a:p>
          <a:p>
            <a:pPr marL="0" indent="0">
              <a:buNone/>
            </a:pPr>
            <a:endParaRPr lang="zh-CN" altLang="en-US" sz="20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701478" y="3717032"/>
            <a:ext cx="9495613" cy="2205980"/>
          </a:xfrm>
          <a:prstGeom prst="rect">
            <a:avLst/>
          </a:prstGeom>
        </p:spPr>
      </p:pic>
    </p:spTree>
    <p:extLst>
      <p:ext uri="{BB962C8B-B14F-4D97-AF65-F5344CB8AC3E}">
        <p14:creationId xmlns:p14="http://schemas.microsoft.com/office/powerpoint/2010/main" val="2232073811"/>
      </p:ext>
    </p:extLst>
  </p:cSld>
  <p:clrMapOvr>
    <a:masterClrMapping/>
  </p:clrMapOvr>
  <p:transition advClick="0" advTm="8000">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平台适配</a:t>
            </a:r>
          </a:p>
        </p:txBody>
      </p:sp>
      <p:sp>
        <p:nvSpPr>
          <p:cNvPr id="6" name="Rectangle 3"/>
          <p:cNvSpPr>
            <a:spLocks noGrp="1" noChangeArrowheads="1"/>
          </p:cNvSpPr>
          <p:nvPr>
            <p:ph idx="1"/>
          </p:nvPr>
        </p:nvSpPr>
        <p:spPr>
          <a:xfrm>
            <a:off x="2194058" y="1496129"/>
            <a:ext cx="8510454" cy="4194175"/>
          </a:xfrm>
        </p:spPr>
        <p:txBody>
          <a:bodyPr>
            <a:normAutofit/>
          </a:bodyPr>
          <a:lstStyle/>
          <a:p>
            <a:r>
              <a:rPr lang="zh-CN" altLang="en-US" sz="2000" b="1" dirty="0">
                <a:latin typeface="宋体" panose="02010600030101010101" pitchFamily="2" charset="-122"/>
                <a:ea typeface="宋体" panose="02010600030101010101" pitchFamily="2" charset="-122"/>
              </a:rPr>
              <a:t>如果为</a:t>
            </a:r>
            <a:r>
              <a:rPr lang="en-US" altLang="zh-CN" sz="2000" b="1" dirty="0">
                <a:latin typeface="宋体" panose="02010600030101010101" pitchFamily="2" charset="-122"/>
                <a:ea typeface="宋体" panose="02010600030101010101" pitchFamily="2" charset="-122"/>
              </a:rPr>
              <a:t>UART</a:t>
            </a:r>
            <a:r>
              <a:rPr lang="zh-CN" altLang="en-US" sz="2000" b="1" dirty="0">
                <a:latin typeface="宋体" panose="02010600030101010101" pitchFamily="2" charset="-122"/>
                <a:ea typeface="宋体" panose="02010600030101010101" pitchFamily="2" charset="-122"/>
              </a:rPr>
              <a:t>的话，则需要确认</a:t>
            </a:r>
            <a:r>
              <a:rPr lang="en-US" altLang="zh-CN" sz="2000" b="1" dirty="0">
                <a:latin typeface="宋体" panose="02010600030101010101" pitchFamily="2" charset="-122"/>
                <a:ea typeface="宋体" panose="02010600030101010101" pitchFamily="2" charset="-122"/>
              </a:rPr>
              <a:t>UART</a:t>
            </a:r>
            <a:r>
              <a:rPr lang="zh-CN" altLang="en-US" sz="2000" b="1" dirty="0">
                <a:latin typeface="宋体" panose="02010600030101010101" pitchFamily="2" charset="-122"/>
                <a:ea typeface="宋体" panose="02010600030101010101" pitchFamily="2" charset="-122"/>
              </a:rPr>
              <a:t>和对应使能的</a:t>
            </a:r>
            <a:r>
              <a:rPr lang="en-US" altLang="zh-CN" sz="2000" b="1" dirty="0">
                <a:latin typeface="宋体" panose="02010600030101010101" pitchFamily="2" charset="-122"/>
                <a:ea typeface="宋体" panose="02010600030101010101" pitchFamily="2" charset="-122"/>
              </a:rPr>
              <a:t>GPIO(</a:t>
            </a:r>
            <a:r>
              <a:rPr lang="zh-CN" altLang="en-US" sz="2000" b="1" dirty="0">
                <a:latin typeface="宋体" panose="02010600030101010101" pitchFamily="2" charset="-122"/>
                <a:ea typeface="宋体" panose="02010600030101010101" pitchFamily="2" charset="-122"/>
              </a:rPr>
              <a:t>位置</a:t>
            </a:r>
            <a:r>
              <a:rPr lang="en-US" altLang="zh-CN" sz="2000" b="1" dirty="0">
                <a:latin typeface="宋体" panose="02010600030101010101" pitchFamily="2" charset="-122"/>
                <a:ea typeface="宋体" panose="02010600030101010101" pitchFamily="2" charset="-122"/>
              </a:rPr>
              <a:t>)</a:t>
            </a: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如博通的芯片则需要在目录：</a:t>
            </a:r>
            <a:r>
              <a:rPr lang="en-US" altLang="zh-CN" sz="2000" b="1" dirty="0">
                <a:latin typeface="宋体" panose="02010600030101010101" pitchFamily="2" charset="-122"/>
                <a:ea typeface="宋体" panose="02010600030101010101" pitchFamily="2" charset="-122"/>
              </a:rPr>
              <a:t>hardware/</a:t>
            </a:r>
            <a:r>
              <a:rPr lang="en-US" altLang="zh-CN" sz="2000" b="1" dirty="0" err="1">
                <a:latin typeface="宋体" panose="02010600030101010101" pitchFamily="2" charset="-122"/>
                <a:ea typeface="宋体" panose="02010600030101010101" pitchFamily="2" charset="-122"/>
              </a:rPr>
              <a:t>broadcom</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libbt</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conf</a:t>
            </a:r>
            <a:r>
              <a:rPr lang="en-US" altLang="zh-CN" sz="2000" b="1" dirty="0">
                <a:latin typeface="宋体" panose="02010600030101010101" pitchFamily="2" charset="-122"/>
                <a:ea typeface="宋体" panose="02010600030101010101" pitchFamily="2" charset="-122"/>
              </a:rPr>
              <a:t>/ap6335</a:t>
            </a:r>
          </a:p>
          <a:p>
            <a:pPr marL="0" indent="0">
              <a:buNone/>
            </a:pPr>
            <a:r>
              <a:rPr lang="zh-CN" altLang="en-US" sz="2000" b="1" dirty="0">
                <a:latin typeface="宋体" panose="02010600030101010101" pitchFamily="2" charset="-122"/>
                <a:ea typeface="宋体" panose="02010600030101010101" pitchFamily="2" charset="-122"/>
              </a:rPr>
              <a:t>配置对应的</a:t>
            </a:r>
            <a:r>
              <a:rPr lang="en-US" altLang="zh-CN" sz="2000" b="1" dirty="0">
                <a:latin typeface="宋体" panose="02010600030101010101" pitchFamily="2" charset="-122"/>
                <a:ea typeface="宋体" panose="02010600030101010101" pitchFamily="2" charset="-122"/>
              </a:rPr>
              <a:t>UART</a:t>
            </a:r>
            <a:r>
              <a:rPr lang="zh-CN" altLang="en-US" sz="2000" b="1" dirty="0">
                <a:latin typeface="宋体" panose="02010600030101010101" pitchFamily="2" charset="-122"/>
                <a:ea typeface="宋体" panose="02010600030101010101" pitchFamily="2" charset="-122"/>
              </a:rPr>
              <a:t>，如下图所示：</a:t>
            </a: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	</a:t>
            </a:r>
            <a:r>
              <a:rPr lang="zh-CN" altLang="en-US" sz="2000" b="1" dirty="0">
                <a:latin typeface="宋体" panose="02010600030101010101" pitchFamily="2" charset="-122"/>
                <a:ea typeface="宋体" panose="02010600030101010101" pitchFamily="2" charset="-122"/>
              </a:rPr>
              <a:t>蓝牙的使能管脚配置，需要在对应的</a:t>
            </a:r>
            <a:r>
              <a:rPr lang="en-US" altLang="zh-CN" sz="2000" b="1" dirty="0" err="1">
                <a:latin typeface="宋体" panose="02010600030101010101" pitchFamily="2" charset="-122"/>
                <a:ea typeface="宋体" panose="02010600030101010101" pitchFamily="2" charset="-122"/>
              </a:rPr>
              <a:t>rfkill</a:t>
            </a:r>
            <a:r>
              <a:rPr lang="zh-CN" altLang="en-US" sz="2000" b="1" dirty="0">
                <a:latin typeface="宋体" panose="02010600030101010101" pitchFamily="2" charset="-122"/>
                <a:ea typeface="宋体" panose="02010600030101010101" pitchFamily="2" charset="-122"/>
              </a:rPr>
              <a:t>文件中配置对应的</a:t>
            </a:r>
            <a:r>
              <a:rPr lang="en-US" altLang="zh-CN" sz="2000" b="1" dirty="0" smtClean="0">
                <a:latin typeface="宋体" panose="02010600030101010101" pitchFamily="2" charset="-122"/>
                <a:ea typeface="宋体" panose="02010600030101010101" pitchFamily="2" charset="-122"/>
              </a:rPr>
              <a:t>GPIO</a:t>
            </a:r>
            <a:r>
              <a:rPr lang="zh-CN" altLang="en-US"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rfkill</a:t>
            </a:r>
            <a:r>
              <a:rPr lang="zh-CN" altLang="en-US" sz="2000" b="1" dirty="0" smtClean="0">
                <a:latin typeface="宋体" panose="02010600030101010101" pitchFamily="2" charset="-122"/>
                <a:ea typeface="宋体" panose="02010600030101010101" pitchFamily="2" charset="-122"/>
              </a:rPr>
              <a:t>位置）。</a:t>
            </a:r>
            <a:endParaRPr lang="en-US" altLang="zh-CN" sz="2000" b="1" dirty="0" smtClean="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zh-CN" altLang="en-US" sz="2000" b="1" dirty="0">
              <a:latin typeface="宋体" panose="02010600030101010101" pitchFamily="2" charset="-122"/>
              <a:ea typeface="宋体" panose="02010600030101010101" pitchFamily="2" charset="-122"/>
            </a:endParaRPr>
          </a:p>
        </p:txBody>
      </p:sp>
      <p:pic>
        <p:nvPicPr>
          <p:cNvPr id="7" name="图片 6"/>
          <p:cNvPicPr/>
          <p:nvPr/>
        </p:nvPicPr>
        <p:blipFill>
          <a:blip r:embed="rId3"/>
          <a:stretch>
            <a:fillRect/>
          </a:stretch>
        </p:blipFill>
        <p:spPr>
          <a:xfrm>
            <a:off x="3640113" y="2892398"/>
            <a:ext cx="4505325" cy="1028700"/>
          </a:xfrm>
          <a:prstGeom prst="rect">
            <a:avLst/>
          </a:prstGeom>
        </p:spPr>
      </p:pic>
    </p:spTree>
    <p:extLst>
      <p:ext uri="{BB962C8B-B14F-4D97-AF65-F5344CB8AC3E}">
        <p14:creationId xmlns:p14="http://schemas.microsoft.com/office/powerpoint/2010/main" val="4195858312"/>
      </p:ext>
    </p:extLst>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7568" y="620688"/>
            <a:ext cx="6589199" cy="1280890"/>
          </a:xfrm>
        </p:spPr>
        <p:txBody>
          <a:bodyPr/>
          <a:lstStyle/>
          <a:p>
            <a:r>
              <a:rPr lang="zh-CN" altLang="en-US" b="1" dirty="0">
                <a:latin typeface="宋体" panose="02010600030101010101" pitchFamily="2" charset="-122"/>
                <a:ea typeface="宋体" panose="02010600030101010101" pitchFamily="2" charset="-122"/>
              </a:rPr>
              <a:t>蓝牙</a:t>
            </a:r>
            <a:r>
              <a:rPr lang="zh-CN" altLang="en-US" b="1" dirty="0" smtClean="0">
                <a:latin typeface="宋体" panose="02010600030101010101" pitchFamily="2" charset="-122"/>
                <a:ea typeface="宋体" panose="02010600030101010101" pitchFamily="2" charset="-122"/>
              </a:rPr>
              <a:t>简介</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概念</a:t>
            </a:r>
            <a:endParaRPr lang="en-US" altLang="zh-CN" b="1" dirty="0">
              <a:latin typeface="宋体" panose="02010600030101010101" pitchFamily="2" charset="-122"/>
              <a:ea typeface="宋体" panose="02010600030101010101" pitchFamily="2" charset="-122"/>
            </a:endParaRPr>
          </a:p>
        </p:txBody>
      </p:sp>
      <p:sp>
        <p:nvSpPr>
          <p:cNvPr id="14339" name="Rectangle 3"/>
          <p:cNvSpPr>
            <a:spLocks noGrp="1" noChangeArrowheads="1"/>
          </p:cNvSpPr>
          <p:nvPr>
            <p:ph idx="1"/>
          </p:nvPr>
        </p:nvSpPr>
        <p:spPr>
          <a:xfrm>
            <a:off x="2183646" y="1772816"/>
            <a:ext cx="7061530" cy="4680520"/>
          </a:xfrm>
        </p:spPr>
        <p:txBody>
          <a:bodyPr>
            <a:normAutofit/>
          </a:bodyPr>
          <a:lstStyle/>
          <a:p>
            <a:pPr>
              <a:spcBef>
                <a:spcPts val="1800"/>
              </a:spcBef>
            </a:pPr>
            <a:r>
              <a:rPr lang="en-US" altLang="zh-CN" dirty="0"/>
              <a:t> </a:t>
            </a:r>
            <a:r>
              <a:rPr lang="zh-CN" altLang="zh-CN" dirty="0">
                <a:solidFill>
                  <a:schemeClr val="tx1">
                    <a:lumMod val="95000"/>
                    <a:lumOff val="5000"/>
                  </a:schemeClr>
                </a:solidFill>
                <a:latin typeface="宋体" pitchFamily="2" charset="-122"/>
                <a:ea typeface="宋体" pitchFamily="2" charset="-122"/>
              </a:rPr>
              <a:t>蓝牙是一种支持设备短距离通信（一般</a:t>
            </a:r>
            <a:r>
              <a:rPr lang="en-US" altLang="zh-CN" dirty="0" smtClean="0">
                <a:solidFill>
                  <a:schemeClr val="tx1">
                    <a:lumMod val="95000"/>
                    <a:lumOff val="5000"/>
                  </a:schemeClr>
                </a:solidFill>
                <a:latin typeface="宋体" pitchFamily="2" charset="-122"/>
                <a:ea typeface="宋体" pitchFamily="2" charset="-122"/>
              </a:rPr>
              <a:t>100m</a:t>
            </a:r>
            <a:r>
              <a:rPr lang="zh-CN" altLang="zh-CN" dirty="0">
                <a:solidFill>
                  <a:schemeClr val="tx1">
                    <a:lumMod val="95000"/>
                    <a:lumOff val="5000"/>
                  </a:schemeClr>
                </a:solidFill>
                <a:latin typeface="宋体" pitchFamily="2" charset="-122"/>
                <a:ea typeface="宋体" pitchFamily="2" charset="-122"/>
              </a:rPr>
              <a:t>内）的</a:t>
            </a:r>
            <a:r>
              <a:rPr lang="en-US" altLang="zh-CN" dirty="0" err="1">
                <a:solidFill>
                  <a:schemeClr val="tx1">
                    <a:lumMod val="95000"/>
                    <a:lumOff val="5000"/>
                  </a:schemeClr>
                </a:solidFill>
                <a:latin typeface="宋体" pitchFamily="2" charset="-122"/>
                <a:ea typeface="宋体" pitchFamily="2" charset="-122"/>
              </a:rPr>
              <a:t>无线电</a:t>
            </a:r>
            <a:r>
              <a:rPr lang="zh-CN" altLang="zh-CN" dirty="0">
                <a:solidFill>
                  <a:schemeClr val="tx1">
                    <a:lumMod val="95000"/>
                    <a:lumOff val="5000"/>
                  </a:schemeClr>
                </a:solidFill>
                <a:latin typeface="宋体" pitchFamily="2" charset="-122"/>
                <a:ea typeface="宋体" pitchFamily="2" charset="-122"/>
              </a:rPr>
              <a:t>技术。能在包括移动电话、</a:t>
            </a:r>
            <a:r>
              <a:rPr lang="en-US" altLang="zh-CN" dirty="0">
                <a:solidFill>
                  <a:schemeClr val="tx1">
                    <a:lumMod val="95000"/>
                    <a:lumOff val="5000"/>
                  </a:schemeClr>
                </a:solidFill>
                <a:latin typeface="宋体" pitchFamily="2" charset="-122"/>
                <a:ea typeface="宋体" pitchFamily="2" charset="-122"/>
              </a:rPr>
              <a:t>PDA</a:t>
            </a:r>
            <a:r>
              <a:rPr lang="zh-CN" altLang="zh-CN" dirty="0">
                <a:solidFill>
                  <a:schemeClr val="tx1">
                    <a:lumMod val="95000"/>
                    <a:lumOff val="5000"/>
                  </a:schemeClr>
                </a:solidFill>
                <a:latin typeface="宋体" pitchFamily="2" charset="-122"/>
                <a:ea typeface="宋体" pitchFamily="2" charset="-122"/>
              </a:rPr>
              <a:t>、无线耳机、笔记本电脑、相关外设等众多设备之间进行无线信息交换。利用</a:t>
            </a:r>
            <a:r>
              <a:rPr lang="en-US" altLang="zh-CN" dirty="0">
                <a:solidFill>
                  <a:schemeClr val="tx1">
                    <a:lumMod val="95000"/>
                    <a:lumOff val="5000"/>
                  </a:schemeClr>
                </a:solidFill>
                <a:latin typeface="宋体" pitchFamily="2" charset="-122"/>
                <a:ea typeface="宋体" pitchFamily="2" charset="-122"/>
              </a:rPr>
              <a:t>“</a:t>
            </a:r>
            <a:r>
              <a:rPr lang="zh-CN" altLang="zh-CN" dirty="0">
                <a:solidFill>
                  <a:schemeClr val="tx1">
                    <a:lumMod val="95000"/>
                    <a:lumOff val="5000"/>
                  </a:schemeClr>
                </a:solidFill>
                <a:latin typeface="宋体" pitchFamily="2" charset="-122"/>
                <a:ea typeface="宋体" pitchFamily="2" charset="-122"/>
              </a:rPr>
              <a:t>蓝牙</a:t>
            </a:r>
            <a:r>
              <a:rPr lang="en-US" altLang="zh-CN" dirty="0">
                <a:solidFill>
                  <a:schemeClr val="tx1">
                    <a:lumMod val="95000"/>
                    <a:lumOff val="5000"/>
                  </a:schemeClr>
                </a:solidFill>
                <a:latin typeface="宋体" pitchFamily="2" charset="-122"/>
                <a:ea typeface="宋体" pitchFamily="2" charset="-122"/>
              </a:rPr>
              <a:t>”</a:t>
            </a:r>
            <a:r>
              <a:rPr lang="zh-CN" altLang="zh-CN" dirty="0">
                <a:solidFill>
                  <a:schemeClr val="tx1">
                    <a:lumMod val="95000"/>
                    <a:lumOff val="5000"/>
                  </a:schemeClr>
                </a:solidFill>
                <a:latin typeface="宋体" pitchFamily="2" charset="-122"/>
                <a:ea typeface="宋体" pitchFamily="2" charset="-122"/>
              </a:rPr>
              <a:t>技术，能够有效地简化</a:t>
            </a:r>
            <a:r>
              <a:rPr lang="en-US" altLang="zh-CN" dirty="0" err="1">
                <a:solidFill>
                  <a:schemeClr val="tx1">
                    <a:lumMod val="95000"/>
                    <a:lumOff val="5000"/>
                  </a:schemeClr>
                </a:solidFill>
                <a:latin typeface="宋体" pitchFamily="2" charset="-122"/>
                <a:ea typeface="宋体" pitchFamily="2" charset="-122"/>
              </a:rPr>
              <a:t>移动通信</a:t>
            </a:r>
            <a:r>
              <a:rPr lang="zh-CN" altLang="zh-CN" dirty="0">
                <a:solidFill>
                  <a:schemeClr val="tx1">
                    <a:lumMod val="95000"/>
                    <a:lumOff val="5000"/>
                  </a:schemeClr>
                </a:solidFill>
                <a:latin typeface="宋体" pitchFamily="2" charset="-122"/>
                <a:ea typeface="宋体" pitchFamily="2" charset="-122"/>
              </a:rPr>
              <a:t>终端设备之间的通信，也能够成功地简化设备与因特网</a:t>
            </a:r>
            <a:r>
              <a:rPr lang="en-US" altLang="zh-CN" dirty="0">
                <a:solidFill>
                  <a:schemeClr val="tx1">
                    <a:lumMod val="95000"/>
                    <a:lumOff val="5000"/>
                  </a:schemeClr>
                </a:solidFill>
                <a:latin typeface="宋体" pitchFamily="2" charset="-122"/>
                <a:ea typeface="宋体" pitchFamily="2" charset="-122"/>
              </a:rPr>
              <a:t>Internet</a:t>
            </a:r>
            <a:r>
              <a:rPr lang="zh-CN" altLang="zh-CN" dirty="0">
                <a:solidFill>
                  <a:schemeClr val="tx1">
                    <a:lumMod val="95000"/>
                    <a:lumOff val="5000"/>
                  </a:schemeClr>
                </a:solidFill>
                <a:latin typeface="宋体" pitchFamily="2" charset="-122"/>
                <a:ea typeface="宋体" pitchFamily="2" charset="-122"/>
              </a:rPr>
              <a:t>之间的通信，从而数据传输变得更加迅速高效，为</a:t>
            </a:r>
            <a:r>
              <a:rPr lang="en-US" altLang="zh-CN" dirty="0" err="1">
                <a:solidFill>
                  <a:schemeClr val="tx1">
                    <a:lumMod val="95000"/>
                    <a:lumOff val="5000"/>
                  </a:schemeClr>
                </a:solidFill>
                <a:latin typeface="宋体" pitchFamily="2" charset="-122"/>
                <a:ea typeface="宋体" pitchFamily="2" charset="-122"/>
              </a:rPr>
              <a:t>无线通信</a:t>
            </a:r>
            <a:r>
              <a:rPr lang="zh-CN" altLang="zh-CN" dirty="0">
                <a:solidFill>
                  <a:schemeClr val="tx1">
                    <a:lumMod val="95000"/>
                    <a:lumOff val="5000"/>
                  </a:schemeClr>
                </a:solidFill>
                <a:latin typeface="宋体" pitchFamily="2" charset="-122"/>
                <a:ea typeface="宋体" pitchFamily="2" charset="-122"/>
              </a:rPr>
              <a:t>拓宽道路。蓝牙采用分散式网络结构以及快跳频和短包技术，支持点对点及点对多点通信，工作在全球通用的</a:t>
            </a:r>
            <a:r>
              <a:rPr lang="en-US" altLang="zh-CN" dirty="0">
                <a:solidFill>
                  <a:schemeClr val="tx1">
                    <a:lumMod val="95000"/>
                    <a:lumOff val="5000"/>
                  </a:schemeClr>
                </a:solidFill>
                <a:latin typeface="宋体" pitchFamily="2" charset="-122"/>
                <a:ea typeface="宋体" pitchFamily="2" charset="-122"/>
              </a:rPr>
              <a:t>2.4GHz ISM</a:t>
            </a:r>
            <a:r>
              <a:rPr lang="zh-CN" altLang="zh-CN" dirty="0">
                <a:solidFill>
                  <a:schemeClr val="tx1">
                    <a:lumMod val="95000"/>
                    <a:lumOff val="5000"/>
                  </a:schemeClr>
                </a:solidFill>
                <a:latin typeface="宋体" pitchFamily="2" charset="-122"/>
                <a:ea typeface="宋体" pitchFamily="2" charset="-122"/>
              </a:rPr>
              <a:t>（即工业、科学、医学）频段。其数据速率为</a:t>
            </a:r>
            <a:r>
              <a:rPr lang="en-US" altLang="zh-CN" dirty="0">
                <a:solidFill>
                  <a:schemeClr val="tx1">
                    <a:lumMod val="95000"/>
                    <a:lumOff val="5000"/>
                  </a:schemeClr>
                </a:solidFill>
                <a:latin typeface="宋体" pitchFamily="2" charset="-122"/>
                <a:ea typeface="宋体" pitchFamily="2" charset="-122"/>
              </a:rPr>
              <a:t>1Mbps</a:t>
            </a:r>
            <a:r>
              <a:rPr lang="zh-CN" altLang="zh-CN" dirty="0">
                <a:solidFill>
                  <a:schemeClr val="tx1">
                    <a:lumMod val="95000"/>
                    <a:lumOff val="5000"/>
                  </a:schemeClr>
                </a:solidFill>
                <a:latin typeface="宋体" pitchFamily="2" charset="-122"/>
                <a:ea typeface="宋体" pitchFamily="2" charset="-122"/>
              </a:rPr>
              <a:t>。采用时分双工传输方案实现全双工传输</a:t>
            </a:r>
            <a:r>
              <a:rPr lang="zh-CN" altLang="zh-CN" dirty="0" smtClean="0">
                <a:solidFill>
                  <a:schemeClr val="tx1">
                    <a:lumMod val="95000"/>
                    <a:lumOff val="5000"/>
                  </a:schemeClr>
                </a:solidFill>
                <a:latin typeface="宋体" pitchFamily="2" charset="-122"/>
                <a:ea typeface="宋体" pitchFamily="2" charset="-122"/>
              </a:rPr>
              <a:t>。</a:t>
            </a:r>
            <a:endParaRPr lang="en-US" altLang="zh-CN" dirty="0" smtClean="0">
              <a:solidFill>
                <a:schemeClr val="tx1">
                  <a:lumMod val="95000"/>
                  <a:lumOff val="5000"/>
                </a:schemeClr>
              </a:solidFill>
              <a:latin typeface="宋体" pitchFamily="2" charset="-122"/>
              <a:ea typeface="宋体" pitchFamily="2" charset="-122"/>
            </a:endParaRPr>
          </a:p>
          <a:p>
            <a:pPr>
              <a:spcBef>
                <a:spcPts val="1800"/>
              </a:spcBef>
            </a:pPr>
            <a:r>
              <a:rPr lang="zh-CN" altLang="en-US" dirty="0">
                <a:latin typeface="宋体" panose="02010600030101010101" pitchFamily="2" charset="-122"/>
              </a:rPr>
              <a:t>蓝牙是</a:t>
            </a:r>
            <a:r>
              <a:rPr lang="en-US" altLang="zh-CN" dirty="0">
                <a:latin typeface="宋体" panose="02010600030101010101" pitchFamily="2" charset="-122"/>
              </a:rPr>
              <a:t>1998</a:t>
            </a:r>
            <a:r>
              <a:rPr lang="zh-CN" altLang="en-US" dirty="0">
                <a:latin typeface="宋体" panose="02010600030101010101" pitchFamily="2" charset="-122"/>
              </a:rPr>
              <a:t>年由爱立信、</a:t>
            </a:r>
            <a:r>
              <a:rPr lang="en-US" altLang="zh-CN" dirty="0">
                <a:latin typeface="宋体" panose="02010600030101010101" pitchFamily="2" charset="-122"/>
              </a:rPr>
              <a:t>IBM</a:t>
            </a:r>
            <a:r>
              <a:rPr lang="zh-CN" altLang="en-US" dirty="0">
                <a:latin typeface="宋体" panose="02010600030101010101" pitchFamily="2" charset="-122"/>
              </a:rPr>
              <a:t>、</a:t>
            </a:r>
            <a:r>
              <a:rPr lang="en-US" altLang="zh-CN" dirty="0">
                <a:latin typeface="宋体" panose="02010600030101010101" pitchFamily="2" charset="-122"/>
              </a:rPr>
              <a:t>Intel</a:t>
            </a:r>
            <a:r>
              <a:rPr lang="zh-CN" altLang="en-US" dirty="0">
                <a:latin typeface="宋体" panose="02010600030101010101" pitchFamily="2" charset="-122"/>
              </a:rPr>
              <a:t>、诺基亚、东芝等</a:t>
            </a:r>
            <a:r>
              <a:rPr lang="en-US" altLang="zh-CN" dirty="0">
                <a:latin typeface="宋体" panose="02010600030101010101" pitchFamily="2" charset="-122"/>
              </a:rPr>
              <a:t>5</a:t>
            </a:r>
            <a:r>
              <a:rPr lang="zh-CN" altLang="en-US" dirty="0">
                <a:latin typeface="宋体" panose="02010600030101010101" pitchFamily="2" charset="-122"/>
              </a:rPr>
              <a:t>家公司联合制定近距离无线通信技术标准；</a:t>
            </a:r>
          </a:p>
          <a:p>
            <a:pPr>
              <a:spcBef>
                <a:spcPts val="1800"/>
              </a:spcBef>
            </a:pP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088662"/>
      </p:ext>
    </p:extLst>
  </p:cSld>
  <p:clrMapOvr>
    <a:masterClrMapping/>
  </p:clrMapOvr>
  <p:transition advClick="0" advTm="8000">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平台适配</a:t>
            </a:r>
          </a:p>
        </p:txBody>
      </p:sp>
      <p:sp>
        <p:nvSpPr>
          <p:cNvPr id="6" name="Rectangle 3"/>
          <p:cNvSpPr>
            <a:spLocks noGrp="1" noChangeArrowheads="1"/>
          </p:cNvSpPr>
          <p:nvPr>
            <p:ph idx="1"/>
          </p:nvPr>
        </p:nvSpPr>
        <p:spPr>
          <a:xfrm>
            <a:off x="2194058" y="1496129"/>
            <a:ext cx="8510454" cy="4194175"/>
          </a:xfrm>
        </p:spPr>
        <p:txBody>
          <a:bodyPr>
            <a:normAutofit/>
          </a:bodyPr>
          <a:lstStyle/>
          <a:p>
            <a:r>
              <a:rPr lang="zh-CN" altLang="en-US" sz="2000" b="1" dirty="0" smtClean="0">
                <a:latin typeface="宋体" panose="02010600030101010101" pitchFamily="2" charset="-122"/>
                <a:ea typeface="宋体" panose="02010600030101010101" pitchFamily="2" charset="-122"/>
              </a:rPr>
              <a:t>如果</a:t>
            </a:r>
            <a:r>
              <a:rPr lang="zh-CN" altLang="en-US" sz="2000" b="1" dirty="0" smtClean="0">
                <a:latin typeface="宋体" panose="02010600030101010101" pitchFamily="2" charset="-122"/>
                <a:ea typeface="宋体" panose="02010600030101010101" pitchFamily="2" charset="-122"/>
              </a:rPr>
              <a:t>为</a:t>
            </a:r>
            <a:r>
              <a:rPr lang="en-US" altLang="zh-CN" sz="2000" b="1" dirty="0" smtClean="0">
                <a:latin typeface="宋体" panose="02010600030101010101" pitchFamily="2" charset="-122"/>
                <a:ea typeface="宋体" panose="02010600030101010101" pitchFamily="2" charset="-122"/>
              </a:rPr>
              <a:t>USB</a:t>
            </a:r>
            <a:r>
              <a:rPr lang="zh-CN" altLang="en-US" sz="2000" b="1" dirty="0" smtClean="0">
                <a:latin typeface="宋体" panose="02010600030101010101" pitchFamily="2" charset="-122"/>
                <a:ea typeface="宋体" panose="02010600030101010101" pitchFamily="2" charset="-122"/>
              </a:rPr>
              <a:t>的话</a:t>
            </a:r>
            <a:r>
              <a:rPr lang="zh-CN" altLang="en-US" sz="2000" b="1" dirty="0" smtClean="0">
                <a:latin typeface="宋体" panose="02010600030101010101" pitchFamily="2" charset="-122"/>
                <a:ea typeface="宋体" panose="02010600030101010101" pitchFamily="2" charset="-122"/>
              </a:rPr>
              <a:t>，以</a:t>
            </a:r>
            <a:r>
              <a:rPr lang="en-US" altLang="zh-CN" sz="2000" b="1" dirty="0" smtClean="0">
                <a:latin typeface="宋体" panose="02010600030101010101" pitchFamily="2" charset="-122"/>
                <a:ea typeface="宋体" panose="02010600030101010101" pitchFamily="2" charset="-122"/>
              </a:rPr>
              <a:t>MTK mt7662tu</a:t>
            </a:r>
            <a:r>
              <a:rPr lang="zh-CN" altLang="en-US" sz="2000" b="1" dirty="0" smtClean="0">
                <a:latin typeface="宋体" panose="02010600030101010101" pitchFamily="2" charset="-122"/>
                <a:ea typeface="宋体" panose="02010600030101010101" pitchFamily="2" charset="-122"/>
              </a:rPr>
              <a:t>为例，驱动代码放在目录：</a:t>
            </a:r>
            <a:r>
              <a:rPr lang="en-US" altLang="zh-CN" sz="2000" b="1" dirty="0" smtClean="0">
                <a:latin typeface="宋体" panose="02010600030101010101" pitchFamily="2" charset="-122"/>
                <a:ea typeface="宋体" panose="02010600030101010101" pitchFamily="2" charset="-122"/>
              </a:rPr>
              <a:t>device/hisilicon/</a:t>
            </a:r>
            <a:r>
              <a:rPr lang="en-US" altLang="zh-CN" sz="2000" b="1" dirty="0" err="1" smtClean="0">
                <a:latin typeface="宋体" panose="02010600030101010101" pitchFamily="2" charset="-122"/>
                <a:ea typeface="宋体" panose="02010600030101010101" pitchFamily="2" charset="-122"/>
              </a:rPr>
              <a:t>bigfish</a:t>
            </a:r>
            <a:r>
              <a:rPr lang="en-US" altLang="zh-CN" sz="2000" b="1" dirty="0" smtClean="0">
                <a:latin typeface="宋体" panose="02010600030101010101" pitchFamily="2" charset="-122"/>
                <a:ea typeface="宋体" panose="02010600030101010101" pitchFamily="2" charset="-122"/>
              </a:rPr>
              <a:t>/bluetooth/mt76x2tu/driver</a:t>
            </a:r>
            <a:r>
              <a:rPr lang="zh-CN" altLang="en-US" sz="2000" b="1" dirty="0" smtClean="0">
                <a:latin typeface="宋体" panose="02010600030101010101" pitchFamily="2" charset="-122"/>
                <a:ea typeface="宋体" panose="02010600030101010101" pitchFamily="2" charset="-122"/>
              </a:rPr>
              <a:t>，会编译出</a:t>
            </a:r>
            <a:r>
              <a:rPr lang="en-US" altLang="zh-CN" sz="2000" b="1" dirty="0" smtClean="0">
                <a:latin typeface="宋体" panose="02010600030101010101" pitchFamily="2" charset="-122"/>
                <a:ea typeface="宋体" panose="02010600030101010101" pitchFamily="2" charset="-122"/>
              </a:rPr>
              <a:t>USB</a:t>
            </a:r>
            <a:r>
              <a:rPr lang="zh-CN" altLang="en-US" sz="2000" b="1" dirty="0" smtClean="0">
                <a:latin typeface="宋体" panose="02010600030101010101" pitchFamily="2" charset="-122"/>
                <a:ea typeface="宋体" panose="02010600030101010101" pitchFamily="2" charset="-122"/>
              </a:rPr>
              <a:t>驱动，然后</a:t>
            </a:r>
            <a:r>
              <a:rPr lang="zh-CN" altLang="en-US" sz="2000" b="1" dirty="0" smtClean="0">
                <a:latin typeface="宋体" panose="02010600030101010101" pitchFamily="2" charset="-122"/>
                <a:ea typeface="宋体" panose="02010600030101010101" pitchFamily="2" charset="-122"/>
              </a:rPr>
              <a:t>只要</a:t>
            </a:r>
            <a:r>
              <a:rPr lang="zh-CN" altLang="en-US" sz="2000" b="1" dirty="0" smtClean="0">
                <a:latin typeface="宋体" panose="02010600030101010101" pitchFamily="2" charset="-122"/>
                <a:ea typeface="宋体" panose="02010600030101010101" pitchFamily="2" charset="-122"/>
              </a:rPr>
              <a:t>在目录：</a:t>
            </a:r>
            <a:r>
              <a:rPr lang="en-US" altLang="zh-CN" sz="2000" b="1" dirty="0" smtClean="0">
                <a:latin typeface="宋体" panose="02010600030101010101" pitchFamily="2" charset="-122"/>
                <a:ea typeface="宋体" panose="02010600030101010101" pitchFamily="2" charset="-122"/>
              </a:rPr>
              <a:t>device/hisilicon/</a:t>
            </a:r>
            <a:r>
              <a:rPr lang="en-US" altLang="zh-CN" sz="2000" b="1" dirty="0" err="1" smtClean="0">
                <a:latin typeface="宋体" panose="02010600030101010101" pitchFamily="2" charset="-122"/>
                <a:ea typeface="宋体" panose="02010600030101010101" pitchFamily="2" charset="-122"/>
              </a:rPr>
              <a:t>bigfish</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etc</a:t>
            </a:r>
            <a:r>
              <a:rPr lang="zh-CN" altLang="en-US" sz="2000" b="1" dirty="0" smtClean="0">
                <a:latin typeface="宋体" panose="02010600030101010101" pitchFamily="2" charset="-122"/>
                <a:ea typeface="宋体" panose="02010600030101010101" pitchFamily="2" charset="-122"/>
              </a:rPr>
              <a:t>下的</a:t>
            </a:r>
            <a:r>
              <a:rPr lang="en-US" altLang="zh-CN" sz="2000" b="1" dirty="0" smtClean="0">
                <a:latin typeface="宋体" panose="02010600030101010101" pitchFamily="2" charset="-122"/>
                <a:ea typeface="宋体" panose="02010600030101010101" pitchFamily="2" charset="-122"/>
              </a:rPr>
              <a:t>init.bigfish.sh</a:t>
            </a:r>
            <a:r>
              <a:rPr lang="zh-CN" altLang="en-US" sz="2000" b="1" dirty="0" smtClean="0">
                <a:latin typeface="宋体" panose="02010600030101010101" pitchFamily="2" charset="-122"/>
                <a:ea typeface="宋体" panose="02010600030101010101" pitchFamily="2" charset="-122"/>
              </a:rPr>
              <a:t>内</a:t>
            </a:r>
            <a:r>
              <a:rPr lang="zh-CN" altLang="en-US" sz="2000" b="1" dirty="0" smtClean="0">
                <a:latin typeface="宋体" panose="02010600030101010101" pitchFamily="2" charset="-122"/>
                <a:ea typeface="宋体" panose="02010600030101010101" pitchFamily="2" charset="-122"/>
              </a:rPr>
              <a:t>将</a:t>
            </a:r>
            <a:r>
              <a:rPr lang="zh-CN" altLang="en-US" sz="2000" b="1" dirty="0" smtClean="0">
                <a:latin typeface="宋体" panose="02010600030101010101" pitchFamily="2" charset="-122"/>
                <a:ea typeface="宋体" panose="02010600030101010101" pitchFamily="2" charset="-122"/>
              </a:rPr>
              <a:t>对应的</a:t>
            </a:r>
            <a:r>
              <a:rPr lang="en-US" altLang="zh-CN" sz="2000" b="1" dirty="0" smtClean="0">
                <a:latin typeface="宋体" panose="02010600030101010101" pitchFamily="2" charset="-122"/>
                <a:ea typeface="宋体" panose="02010600030101010101" pitchFamily="2" charset="-122"/>
              </a:rPr>
              <a:t>USB</a:t>
            </a:r>
            <a:r>
              <a:rPr lang="zh-CN" altLang="en-US" sz="2000" b="1" dirty="0" smtClean="0">
                <a:latin typeface="宋体" panose="02010600030101010101" pitchFamily="2" charset="-122"/>
                <a:ea typeface="宋体" panose="02010600030101010101" pitchFamily="2" charset="-122"/>
              </a:rPr>
              <a:t>驱动加载上就可以</a:t>
            </a:r>
            <a:r>
              <a:rPr lang="zh-CN" altLang="en-US" sz="2000" b="1" dirty="0" smtClean="0">
                <a:latin typeface="宋体" panose="02010600030101010101" pitchFamily="2" charset="-122"/>
                <a:ea typeface="宋体" panose="02010600030101010101" pitchFamily="2" charset="-122"/>
              </a:rPr>
              <a:t>了，如下图</a:t>
            </a:r>
            <a:r>
              <a:rPr lang="zh-CN" altLang="en-US" sz="2000" b="1" dirty="0">
                <a:latin typeface="宋体" panose="02010600030101010101" pitchFamily="2" charset="-122"/>
                <a:ea typeface="宋体" panose="02010600030101010101" pitchFamily="2" charset="-122"/>
              </a:rPr>
              <a:t>所</a:t>
            </a:r>
            <a:r>
              <a:rPr lang="zh-CN" altLang="en-US" sz="2000" b="1" dirty="0" smtClean="0">
                <a:latin typeface="宋体" panose="02010600030101010101" pitchFamily="2" charset="-122"/>
                <a:ea typeface="宋体" panose="02010600030101010101" pitchFamily="2" charset="-122"/>
              </a:rPr>
              <a:t>示：</a:t>
            </a:r>
            <a:endParaRPr lang="en-US" altLang="zh-CN" sz="2000" b="1" dirty="0" smtClean="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zh-CN" altLang="en-US" sz="2000" b="1"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359696" y="3083628"/>
            <a:ext cx="4857750" cy="1019175"/>
          </a:xfrm>
          <a:prstGeom prst="rect">
            <a:avLst/>
          </a:prstGeom>
        </p:spPr>
      </p:pic>
    </p:spTree>
    <p:extLst>
      <p:ext uri="{BB962C8B-B14F-4D97-AF65-F5344CB8AC3E}">
        <p14:creationId xmlns:p14="http://schemas.microsoft.com/office/powerpoint/2010/main" val="3395996608"/>
      </p:ext>
    </p:extLst>
  </p:cSld>
  <p:clrMapOvr>
    <a:masterClrMapping/>
  </p:clrMapOvr>
  <p:transition advClick="0" advTm="800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a:t>
            </a:r>
            <a:r>
              <a:rPr lang="zh-CN" altLang="en-US" b="1" dirty="0" smtClean="0">
                <a:latin typeface="宋体" panose="02010600030101010101" pitchFamily="2" charset="-122"/>
                <a:ea typeface="宋体" panose="02010600030101010101" pitchFamily="2" charset="-122"/>
              </a:rPr>
              <a:t>配</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共镜像</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normAutofit/>
          </a:bodyPr>
          <a:lstStyle/>
          <a:p>
            <a:r>
              <a:rPr lang="zh-CN" altLang="en-US" sz="2000" b="1" dirty="0" smtClean="0">
                <a:latin typeface="宋体" panose="02010600030101010101" pitchFamily="2" charset="-122"/>
                <a:ea typeface="宋体" panose="02010600030101010101" pitchFamily="2" charset="-122"/>
              </a:rPr>
              <a:t>在海思最新的代码包含了共镜像策略，相关代码合入</a:t>
            </a:r>
            <a:r>
              <a:rPr lang="en-US" altLang="zh-CN" sz="2000" b="1" dirty="0" smtClean="0">
                <a:latin typeface="宋体" panose="02010600030101010101" pitchFamily="2" charset="-122"/>
                <a:ea typeface="宋体" panose="02010600030101010101" pitchFamily="2" charset="-122"/>
              </a:rPr>
              <a:t>hardware/</a:t>
            </a:r>
            <a:r>
              <a:rPr lang="en-US" altLang="zh-CN" sz="2000" b="1" dirty="0" err="1" smtClean="0">
                <a:latin typeface="宋体" panose="02010600030101010101" pitchFamily="2" charset="-122"/>
                <a:ea typeface="宋体" panose="02010600030101010101" pitchFamily="2" charset="-122"/>
              </a:rPr>
              <a:t>libhardware</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hardware.c</a:t>
            </a:r>
            <a:r>
              <a:rPr lang="zh-CN" altLang="en-US" sz="2000" b="1" dirty="0" smtClean="0">
                <a:latin typeface="宋体" panose="02010600030101010101" pitchFamily="2" charset="-122"/>
                <a:ea typeface="宋体" panose="02010600030101010101" pitchFamily="2" charset="-122"/>
              </a:rPr>
              <a:t>文件中，</a:t>
            </a:r>
            <a:r>
              <a:rPr lang="en-US" altLang="zh-CN" sz="2000" b="1" dirty="0" err="1" smtClean="0">
                <a:latin typeface="宋体" panose="02010600030101010101" pitchFamily="2" charset="-122"/>
                <a:ea typeface="宋体" panose="02010600030101010101" pitchFamily="2" charset="-122"/>
              </a:rPr>
              <a:t>hardware.c</a:t>
            </a:r>
            <a:r>
              <a:rPr lang="zh-CN" altLang="en-US" sz="2000" b="1" dirty="0" smtClean="0">
                <a:latin typeface="宋体" panose="02010600030101010101" pitchFamily="2" charset="-122"/>
                <a:ea typeface="宋体" panose="02010600030101010101" pitchFamily="2" charset="-122"/>
              </a:rPr>
              <a:t>会根据对应的器件（如下图）来</a:t>
            </a:r>
            <a:r>
              <a:rPr lang="en-US" altLang="zh-CN" sz="2000" b="1" dirty="0" smtClean="0">
                <a:latin typeface="宋体" panose="02010600030101010101" pitchFamily="2" charset="-122"/>
                <a:ea typeface="宋体" panose="02010600030101010101" pitchFamily="2" charset="-122"/>
              </a:rPr>
              <a:t>load</a:t>
            </a:r>
            <a:r>
              <a:rPr lang="zh-CN" altLang="en-US" sz="2000" b="1" dirty="0" smtClean="0">
                <a:latin typeface="宋体" panose="02010600030101010101" pitchFamily="2" charset="-122"/>
                <a:ea typeface="宋体" panose="02010600030101010101" pitchFamily="2" charset="-122"/>
              </a:rPr>
              <a:t>不同的协议栈和相关的库</a:t>
            </a:r>
            <a:endParaRPr lang="en-US" altLang="zh-CN" sz="2000" b="1" dirty="0" smtClean="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smtClean="0">
              <a:latin typeface="宋体" panose="02010600030101010101" pitchFamily="2" charset="-122"/>
              <a:ea typeface="宋体" panose="02010600030101010101" pitchFamily="2" charset="-122"/>
            </a:endParaRPr>
          </a:p>
          <a:p>
            <a:pPr marL="0" indent="0">
              <a:buNone/>
            </a:pPr>
            <a:endParaRPr lang="zh-CN" altLang="en-US" sz="20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783632" y="2702628"/>
            <a:ext cx="5019675" cy="1781175"/>
          </a:xfrm>
          <a:prstGeom prst="rect">
            <a:avLst/>
          </a:prstGeom>
        </p:spPr>
      </p:pic>
    </p:spTree>
    <p:extLst>
      <p:ext uri="{BB962C8B-B14F-4D97-AF65-F5344CB8AC3E}">
        <p14:creationId xmlns:p14="http://schemas.microsoft.com/office/powerpoint/2010/main" val="1206950388"/>
      </p:ext>
    </p:extLst>
  </p:cSld>
  <p:clrMapOvr>
    <a:masterClrMapping/>
  </p:clrMapOvr>
  <p:transition advClick="0" advTm="8000">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平台适配</a:t>
            </a: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err="1" smtClean="0">
                <a:latin typeface="宋体" panose="02010600030101010101" pitchFamily="2" charset="-122"/>
                <a:ea typeface="宋体" panose="02010600030101010101" pitchFamily="2" charset="-122"/>
              </a:rPr>
              <a:t>HiAutoPair</a:t>
            </a:r>
            <a:r>
              <a:rPr lang="zh-CN" altLang="en-US" sz="2000" b="1" dirty="0" smtClean="0">
                <a:latin typeface="宋体" panose="02010600030101010101" pitchFamily="2" charset="-122"/>
                <a:ea typeface="宋体" panose="02010600030101010101" pitchFamily="2" charset="-122"/>
              </a:rPr>
              <a:t>软件</a:t>
            </a:r>
            <a:endParaRPr lang="en-US" altLang="zh-CN" sz="2000" b="1" dirty="0" smtClean="0">
              <a:latin typeface="宋体" panose="02010600030101010101" pitchFamily="2" charset="-122"/>
              <a:ea typeface="宋体" panose="02010600030101010101" pitchFamily="2" charset="-122"/>
            </a:endParaRPr>
          </a:p>
          <a:p>
            <a:pPr marL="457200" lvl="1" indent="0">
              <a:buNone/>
            </a:pPr>
            <a:r>
              <a:rPr lang="zh-CN" altLang="en-US" sz="1800" b="1" dirty="0">
                <a:latin typeface="宋体" panose="02010600030101010101" pitchFamily="2" charset="-122"/>
                <a:ea typeface="宋体" panose="02010600030101010101" pitchFamily="2" charset="-122"/>
              </a:rPr>
              <a:t>海</a:t>
            </a:r>
            <a:r>
              <a:rPr lang="zh-CN" altLang="en-US" sz="1800" b="1" dirty="0" smtClean="0">
                <a:latin typeface="宋体" panose="02010600030101010101" pitchFamily="2" charset="-122"/>
                <a:ea typeface="宋体" panose="02010600030101010101" pitchFamily="2" charset="-122"/>
              </a:rPr>
              <a:t>思提供的</a:t>
            </a:r>
            <a:r>
              <a:rPr lang="en-US" altLang="zh-CN" sz="1800" b="1" dirty="0" err="1" smtClean="0">
                <a:latin typeface="宋体" panose="02010600030101010101" pitchFamily="2" charset="-122"/>
                <a:ea typeface="宋体" panose="02010600030101010101" pitchFamily="2" charset="-122"/>
              </a:rPr>
              <a:t>sdk</a:t>
            </a:r>
            <a:r>
              <a:rPr lang="zh-CN" altLang="en-US" sz="1800" b="1" dirty="0" smtClean="0">
                <a:latin typeface="宋体" panose="02010600030101010101" pitchFamily="2" charset="-122"/>
                <a:ea typeface="宋体" panose="02010600030101010101" pitchFamily="2" charset="-122"/>
              </a:rPr>
              <a:t>里面会包含一个</a:t>
            </a:r>
            <a:r>
              <a:rPr lang="en-US" altLang="zh-CN" sz="1800" b="1" dirty="0" smtClean="0">
                <a:latin typeface="宋体" panose="02010600030101010101" pitchFamily="2" charset="-122"/>
                <a:ea typeface="宋体" panose="02010600030101010101" pitchFamily="2" charset="-122"/>
              </a:rPr>
              <a:t>demo</a:t>
            </a:r>
            <a:r>
              <a:rPr lang="zh-CN" altLang="en-US" sz="1800" b="1" dirty="0" smtClean="0">
                <a:latin typeface="宋体" panose="02010600030101010101" pitchFamily="2" charset="-122"/>
                <a:ea typeface="宋体" panose="02010600030101010101" pitchFamily="2" charset="-122"/>
              </a:rPr>
              <a:t>版本，</a:t>
            </a:r>
            <a:r>
              <a:rPr lang="en-US" altLang="zh-CN" sz="1800" b="1" dirty="0" err="1">
                <a:latin typeface="宋体" panose="02010600030101010101" pitchFamily="2" charset="-122"/>
                <a:ea typeface="宋体" panose="02010600030101010101" pitchFamily="2" charset="-122"/>
              </a:rPr>
              <a:t>HiAutoPair</a:t>
            </a:r>
            <a:r>
              <a:rPr lang="zh-CN" altLang="en-US" sz="1800" b="1" dirty="0">
                <a:latin typeface="宋体" panose="02010600030101010101" pitchFamily="2" charset="-122"/>
                <a:ea typeface="宋体" panose="02010600030101010101" pitchFamily="2" charset="-122"/>
              </a:rPr>
              <a:t>的逻辑：如果</a:t>
            </a:r>
            <a:r>
              <a:rPr lang="en-US" altLang="zh-CN" sz="1800" b="1" dirty="0" err="1">
                <a:latin typeface="宋体" panose="02010600030101010101" pitchFamily="2" charset="-122"/>
                <a:ea typeface="宋体" panose="02010600030101010101" pitchFamily="2" charset="-122"/>
              </a:rPr>
              <a:t>HiAutoPair</a:t>
            </a:r>
            <a:r>
              <a:rPr lang="zh-CN" altLang="en-US" sz="1800" b="1" dirty="0">
                <a:latin typeface="宋体" panose="02010600030101010101" pitchFamily="2" charset="-122"/>
                <a:ea typeface="宋体" panose="02010600030101010101" pitchFamily="2" charset="-122"/>
              </a:rPr>
              <a:t>判断连接列表里面没有蓝牙遥控器设备时，</a:t>
            </a:r>
            <a:r>
              <a:rPr lang="en-US" altLang="zh-CN" sz="1800" b="1" dirty="0" err="1">
                <a:latin typeface="宋体" panose="02010600030101010101" pitchFamily="2" charset="-122"/>
                <a:ea typeface="宋体" panose="02010600030101010101" pitchFamily="2" charset="-122"/>
              </a:rPr>
              <a:t>HiAutoPair</a:t>
            </a:r>
            <a:r>
              <a:rPr lang="zh-CN" altLang="en-US" sz="1800" b="1" dirty="0">
                <a:latin typeface="宋体" panose="02010600030101010101" pitchFamily="2" charset="-122"/>
                <a:ea typeface="宋体" panose="02010600030101010101" pitchFamily="2" charset="-122"/>
              </a:rPr>
              <a:t>就会自动扫描，扫到列表中的遥控器就发起连接。目前平台中包含的遥控器名称如下图所示，客户也可自行添加和删除，改文件目录为：</a:t>
            </a:r>
            <a:r>
              <a:rPr lang="en-US" altLang="zh-CN" sz="1800" b="1" dirty="0" smtClean="0">
                <a:latin typeface="宋体" panose="02010600030101010101" pitchFamily="2" charset="-122"/>
                <a:ea typeface="宋体" panose="02010600030101010101" pitchFamily="2" charset="-122"/>
              </a:rPr>
              <a:t>device/hisilicon/</a:t>
            </a:r>
            <a:r>
              <a:rPr lang="en-US" altLang="zh-CN" sz="1800" b="1" dirty="0" err="1" smtClean="0">
                <a:latin typeface="宋体" panose="02010600030101010101" pitchFamily="2" charset="-122"/>
                <a:ea typeface="宋体" panose="02010600030101010101" pitchFamily="2" charset="-122"/>
              </a:rPr>
              <a:t>bigfish</a:t>
            </a:r>
            <a:r>
              <a:rPr lang="en-US" altLang="zh-CN" sz="1800" b="1" dirty="0" smtClean="0">
                <a:latin typeface="宋体" panose="02010600030101010101" pitchFamily="2" charset="-122"/>
                <a:ea typeface="宋体" panose="02010600030101010101" pitchFamily="2" charset="-122"/>
              </a:rPr>
              <a:t>/packages/apps/</a:t>
            </a:r>
            <a:r>
              <a:rPr lang="en-US" altLang="zh-CN" sz="1800" b="1" dirty="0" err="1" smtClean="0">
                <a:latin typeface="宋体" panose="02010600030101010101" pitchFamily="2" charset="-122"/>
                <a:ea typeface="宋体" panose="02010600030101010101" pitchFamily="2" charset="-122"/>
              </a:rPr>
              <a:t>HiAutoPair</a:t>
            </a:r>
            <a:r>
              <a:rPr lang="en-US" altLang="zh-CN" sz="1800" b="1" dirty="0" smtClean="0">
                <a:latin typeface="宋体" panose="02010600030101010101" pitchFamily="2" charset="-122"/>
                <a:ea typeface="宋体" panose="02010600030101010101" pitchFamily="2" charset="-122"/>
              </a:rPr>
              <a:t>/</a:t>
            </a:r>
            <a:r>
              <a:rPr lang="en-US" altLang="zh-CN" sz="1800" b="1" dirty="0" err="1" smtClean="0">
                <a:latin typeface="宋体" panose="02010600030101010101" pitchFamily="2" charset="-122"/>
                <a:ea typeface="宋体" panose="02010600030101010101" pitchFamily="2" charset="-122"/>
              </a:rPr>
              <a:t>src</a:t>
            </a:r>
            <a:r>
              <a:rPr lang="en-US" altLang="zh-CN" sz="1800" b="1" dirty="0" smtClean="0">
                <a:latin typeface="宋体" panose="02010600030101010101" pitchFamily="2" charset="-122"/>
                <a:ea typeface="宋体" panose="02010600030101010101" pitchFamily="2" charset="-122"/>
              </a:rPr>
              <a:t>/com/android/</a:t>
            </a:r>
            <a:r>
              <a:rPr lang="en-US" altLang="zh-CN" sz="1800" b="1" dirty="0" err="1" smtClean="0">
                <a:latin typeface="宋体" panose="02010600030101010101" pitchFamily="2" charset="-122"/>
                <a:ea typeface="宋体" panose="02010600030101010101" pitchFamily="2" charset="-122"/>
              </a:rPr>
              <a:t>hiBTAutopair</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lvl="1" indent="0">
              <a:buNone/>
            </a:pPr>
            <a:endParaRPr lang="zh-CN" altLang="en-US" sz="1800" b="1" dirty="0">
              <a:latin typeface="宋体" panose="02010600030101010101" pitchFamily="2" charset="-122"/>
              <a:ea typeface="宋体" panose="02010600030101010101" pitchFamily="2" charset="-122"/>
            </a:endParaRPr>
          </a:p>
        </p:txBody>
      </p:sp>
      <p:pic>
        <p:nvPicPr>
          <p:cNvPr id="9" name="图片 8"/>
          <p:cNvPicPr/>
          <p:nvPr/>
        </p:nvPicPr>
        <p:blipFill>
          <a:blip r:embed="rId3"/>
          <a:stretch>
            <a:fillRect/>
          </a:stretch>
        </p:blipFill>
        <p:spPr>
          <a:xfrm>
            <a:off x="2567608" y="4005064"/>
            <a:ext cx="8064896" cy="360040"/>
          </a:xfrm>
          <a:prstGeom prst="rect">
            <a:avLst/>
          </a:prstGeom>
        </p:spPr>
      </p:pic>
    </p:spTree>
    <p:extLst>
      <p:ext uri="{BB962C8B-B14F-4D97-AF65-F5344CB8AC3E}">
        <p14:creationId xmlns:p14="http://schemas.microsoft.com/office/powerpoint/2010/main" val="3209680206"/>
      </p:ext>
    </p:extLst>
  </p:cSld>
  <p:clrMapOvr>
    <a:masterClrMapping/>
  </p:clrMapOvr>
  <p:transition advClick="0" advTm="8000">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en-US" altLang="zh-CN" b="1" dirty="0">
                <a:latin typeface="宋体" panose="02010600030101010101" pitchFamily="2" charset="-122"/>
                <a:ea typeface="宋体" panose="02010600030101010101" pitchFamily="2" charset="-122"/>
              </a:rPr>
              <a:t>Hisilicon</a:t>
            </a:r>
            <a:r>
              <a:rPr lang="zh-CN" altLang="en-US" b="1" dirty="0">
                <a:latin typeface="宋体" panose="02010600030101010101" pitchFamily="2" charset="-122"/>
                <a:ea typeface="宋体" panose="02010600030101010101" pitchFamily="2" charset="-122"/>
              </a:rPr>
              <a:t>平台适</a:t>
            </a:r>
            <a:r>
              <a:rPr lang="zh-CN" altLang="en-US" b="1" dirty="0" smtClean="0">
                <a:latin typeface="宋体" panose="02010600030101010101" pitchFamily="2" charset="-122"/>
                <a:ea typeface="宋体" panose="02010600030101010101" pitchFamily="2" charset="-122"/>
              </a:rPr>
              <a:t>配</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语音方案</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sz="2000" b="1" dirty="0" smtClean="0">
                <a:latin typeface="宋体" panose="02010600030101010101" pitchFamily="2" charset="-122"/>
                <a:ea typeface="宋体" panose="02010600030101010101" pitchFamily="2" charset="-122"/>
              </a:rPr>
              <a:t>ATV</a:t>
            </a:r>
            <a:r>
              <a:rPr lang="zh-CN" altLang="en-US" sz="2000" b="1" dirty="0" smtClean="0">
                <a:latin typeface="宋体" panose="02010600030101010101" pitchFamily="2" charset="-122"/>
                <a:ea typeface="宋体" panose="02010600030101010101" pitchFamily="2" charset="-122"/>
              </a:rPr>
              <a:t>蓝</a:t>
            </a:r>
            <a:r>
              <a:rPr lang="zh-CN" altLang="en-US" sz="2000" b="1" dirty="0" smtClean="0">
                <a:latin typeface="宋体" panose="02010600030101010101" pitchFamily="2" charset="-122"/>
                <a:ea typeface="宋体" panose="02010600030101010101" pitchFamily="2" charset="-122"/>
              </a:rPr>
              <a:t>牙语音助手</a:t>
            </a:r>
            <a:endParaRPr lang="en-US" altLang="zh-CN" sz="2000" b="1" dirty="0" smtClean="0">
              <a:latin typeface="宋体" panose="02010600030101010101" pitchFamily="2" charset="-122"/>
              <a:ea typeface="宋体" panose="02010600030101010101" pitchFamily="2" charset="-122"/>
            </a:endParaRPr>
          </a:p>
          <a:p>
            <a:pPr marL="457200" lvl="1" indent="0">
              <a:buNone/>
            </a:pPr>
            <a:r>
              <a:rPr lang="en-US" altLang="zh-CN" sz="1800" b="1" dirty="0" smtClean="0">
                <a:latin typeface="宋体" panose="02010600030101010101" pitchFamily="2" charset="-122"/>
                <a:ea typeface="宋体" panose="02010600030101010101" pitchFamily="2" charset="-122"/>
              </a:rPr>
              <a:t>1.</a:t>
            </a:r>
            <a:r>
              <a:rPr lang="zh-CN" altLang="en-US" sz="1800" b="1" dirty="0" smtClean="0">
                <a:latin typeface="宋体" panose="02010600030101010101" pitchFamily="2" charset="-122"/>
                <a:ea typeface="宋体" panose="02010600030101010101" pitchFamily="2" charset="-122"/>
              </a:rPr>
              <a:t>遥控厂商的私有方案</a:t>
            </a:r>
            <a:endParaRPr lang="en-US" altLang="zh-CN" sz="1800" b="1" dirty="0" smtClean="0">
              <a:latin typeface="宋体" panose="02010600030101010101" pitchFamily="2" charset="-122"/>
              <a:ea typeface="宋体" panose="02010600030101010101" pitchFamily="2" charset="-122"/>
            </a:endParaRPr>
          </a:p>
          <a:p>
            <a:pPr marL="457200" lvl="1" indent="0">
              <a:buNone/>
            </a:pPr>
            <a:r>
              <a:rPr lang="zh-CN" altLang="en-US" sz="1800" b="1" dirty="0" smtClean="0">
                <a:latin typeface="宋体" panose="02010600030101010101" pitchFamily="2" charset="-122"/>
                <a:ea typeface="宋体" panose="02010600030101010101" pitchFamily="2" charset="-122"/>
              </a:rPr>
              <a:t>优点：方案成熟，稳定可靠</a:t>
            </a:r>
            <a:endParaRPr lang="en-US" altLang="zh-CN" sz="1800" b="1" dirty="0" smtClean="0">
              <a:latin typeface="宋体" panose="02010600030101010101" pitchFamily="2" charset="-122"/>
              <a:ea typeface="宋体" panose="02010600030101010101" pitchFamily="2" charset="-122"/>
            </a:endParaRPr>
          </a:p>
          <a:p>
            <a:pPr marL="457200" lvl="1" indent="0">
              <a:buNone/>
            </a:pPr>
            <a:r>
              <a:rPr lang="zh-CN" altLang="en-US" sz="1800" b="1" dirty="0" smtClean="0">
                <a:latin typeface="宋体" panose="02010600030101010101" pitchFamily="2" charset="-122"/>
                <a:ea typeface="宋体" panose="02010600030101010101" pitchFamily="2" charset="-122"/>
              </a:rPr>
              <a:t>缺点：兼容性差，升级麻烦</a:t>
            </a:r>
            <a:endParaRPr lang="en-US" altLang="zh-CN" sz="1800" b="1" dirty="0" smtClean="0">
              <a:latin typeface="宋体" panose="02010600030101010101" pitchFamily="2" charset="-122"/>
              <a:ea typeface="宋体" panose="02010600030101010101" pitchFamily="2" charset="-122"/>
            </a:endParaRPr>
          </a:p>
          <a:p>
            <a:pPr marL="457200" lvl="1" indent="0">
              <a:buNone/>
            </a:pPr>
            <a:r>
              <a:rPr lang="en-US" altLang="zh-CN" sz="1800" b="1" dirty="0" smtClean="0">
                <a:latin typeface="宋体" panose="02010600030101010101" pitchFamily="2" charset="-122"/>
                <a:ea typeface="宋体" panose="02010600030101010101" pitchFamily="2" charset="-122"/>
              </a:rPr>
              <a:t>2.Google voice over </a:t>
            </a:r>
            <a:r>
              <a:rPr lang="en-US" altLang="zh-CN" sz="1800" b="1" dirty="0" err="1" smtClean="0">
                <a:latin typeface="宋体" panose="02010600030101010101" pitchFamily="2" charset="-122"/>
                <a:ea typeface="宋体" panose="02010600030101010101" pitchFamily="2" charset="-122"/>
              </a:rPr>
              <a:t>ble</a:t>
            </a:r>
            <a:r>
              <a:rPr lang="en-US" altLang="zh-CN" sz="1800" b="1" dirty="0" smtClean="0">
                <a:latin typeface="宋体" panose="02010600030101010101" pitchFamily="2" charset="-122"/>
                <a:ea typeface="宋体" panose="02010600030101010101" pitchFamily="2" charset="-122"/>
              </a:rPr>
              <a:t>	</a:t>
            </a:r>
            <a:r>
              <a:rPr lang="zh-CN" altLang="en-US" sz="1800" b="1" dirty="0" smtClean="0">
                <a:latin typeface="宋体" panose="02010600030101010101" pitchFamily="2" charset="-122"/>
                <a:ea typeface="宋体" panose="02010600030101010101" pitchFamily="2" charset="-122"/>
              </a:rPr>
              <a:t>（</a:t>
            </a:r>
            <a:r>
              <a:rPr lang="en-US" altLang="zh-CN" sz="1800" b="1" dirty="0" err="1" smtClean="0">
                <a:latin typeface="宋体" panose="02010600030101010101" pitchFamily="2" charset="-122"/>
                <a:ea typeface="宋体" panose="02010600030101010101" pitchFamily="2" charset="-122"/>
              </a:rPr>
              <a:t>AndroidO</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lvl="1" indent="0">
              <a:buNone/>
            </a:pPr>
            <a:r>
              <a:rPr lang="zh-CN" altLang="en-US" sz="1800" b="1" dirty="0" smtClean="0">
                <a:latin typeface="宋体" panose="02010600030101010101" pitchFamily="2" charset="-122"/>
                <a:ea typeface="宋体" panose="02010600030101010101" pitchFamily="2" charset="-122"/>
              </a:rPr>
              <a:t>优点：兼容性好，升级简单</a:t>
            </a:r>
            <a:endParaRPr lang="en-US" altLang="zh-CN" sz="1800" b="1" dirty="0" smtClean="0">
              <a:latin typeface="宋体" panose="02010600030101010101" pitchFamily="2" charset="-122"/>
              <a:ea typeface="宋体" panose="02010600030101010101" pitchFamily="2" charset="-122"/>
            </a:endParaRPr>
          </a:p>
          <a:p>
            <a:pPr marL="457200" lvl="1" indent="0">
              <a:buNone/>
            </a:pPr>
            <a:r>
              <a:rPr lang="zh-CN" altLang="en-US" sz="1800" b="1" dirty="0" smtClean="0">
                <a:latin typeface="宋体" panose="02010600030101010101" pitchFamily="2" charset="-122"/>
                <a:ea typeface="宋体" panose="02010600030101010101" pitchFamily="2" charset="-122"/>
              </a:rPr>
              <a:t>缺点：还不成熟，有些问题不可见</a:t>
            </a:r>
            <a:endParaRPr lang="en-US" altLang="zh-CN" sz="18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64450833"/>
      </p:ext>
    </p:extLst>
  </p:cSld>
  <p:clrMapOvr>
    <a:masterClrMapping/>
  </p:clrMapOvr>
  <p:transition advClick="0" advTm="8000">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latin typeface="宋体" panose="02010600030101010101" pitchFamily="2" charset="-122"/>
                <a:ea typeface="宋体" panose="02010600030101010101" pitchFamily="2" charset="-122"/>
              </a:rPr>
              <a:t>蓝牙简介</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A</a:t>
            </a:r>
            <a:r>
              <a:rPr lang="en-US" altLang="zh-CN" sz="3200" b="1" dirty="0" smtClean="0">
                <a:latin typeface="宋体" panose="02010600030101010101" pitchFamily="2" charset="-122"/>
                <a:ea typeface="宋体" panose="02010600030101010101" pitchFamily="2" charset="-122"/>
              </a:rPr>
              <a:t>ndroid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牙框架</a:t>
            </a:r>
            <a:endParaRPr lang="en-US" altLang="zh-CN" sz="3200" b="1" dirty="0">
              <a:latin typeface="宋体" panose="02010600030101010101" pitchFamily="2" charset="-122"/>
              <a:ea typeface="宋体" panose="02010600030101010101" pitchFamily="2" charset="-122"/>
            </a:endParaRPr>
          </a:p>
          <a:p>
            <a:r>
              <a:rPr lang="en-US" altLang="zh-CN" sz="3200" b="1" dirty="0" err="1" smtClean="0">
                <a:latin typeface="宋体" panose="02010600030101010101" pitchFamily="2" charset="-122"/>
                <a:ea typeface="宋体" panose="02010600030101010101" pitchFamily="2" charset="-122"/>
              </a:rPr>
              <a:t>Bluedroid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牙协议栈</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Hisilicon</a:t>
            </a:r>
            <a:r>
              <a:rPr lang="zh-CN" altLang="en-US" sz="3200" b="1" dirty="0">
                <a:latin typeface="宋体" panose="02010600030101010101" pitchFamily="2" charset="-122"/>
                <a:ea typeface="宋体" panose="02010600030101010101" pitchFamily="2" charset="-122"/>
              </a:rPr>
              <a:t>平台适配</a:t>
            </a:r>
            <a:endParaRPr lang="en-US" altLang="zh-CN" sz="3200" b="1" dirty="0">
              <a:latin typeface="宋体" panose="02010600030101010101" pitchFamily="2" charset="-122"/>
              <a:ea typeface="宋体" panose="02010600030101010101" pitchFamily="2" charset="-122"/>
            </a:endParaRPr>
          </a:p>
          <a:p>
            <a:r>
              <a:rPr lang="zh-CN" altLang="en-US" sz="3200" b="1" dirty="0" smtClean="0">
                <a:solidFill>
                  <a:schemeClr val="accent3"/>
                </a:solidFill>
                <a:latin typeface="宋体" panose="02010600030101010101" pitchFamily="2" charset="-122"/>
                <a:ea typeface="宋体" panose="02010600030101010101" pitchFamily="2" charset="-122"/>
              </a:rPr>
              <a:t>问题定位</a:t>
            </a:r>
            <a:r>
              <a:rPr lang="zh-CN" altLang="en-US" sz="3200" b="1" dirty="0">
                <a:solidFill>
                  <a:schemeClr val="accent3"/>
                </a:solidFill>
                <a:latin typeface="宋体" panose="02010600030101010101" pitchFamily="2" charset="-122"/>
                <a:ea typeface="宋体" panose="02010600030101010101" pitchFamily="2" charset="-122"/>
              </a:rPr>
              <a:t>分析</a:t>
            </a:r>
            <a:endParaRPr lang="en-US" altLang="zh-CN" sz="3200" b="1" dirty="0">
              <a:solidFill>
                <a:schemeClr val="accent3"/>
              </a:solidFill>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案例分享</a:t>
            </a:r>
            <a:endParaRPr lang="en-US" altLang="zh-CN" sz="3200" b="1" dirty="0">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extLst>
      <p:ext uri="{BB962C8B-B14F-4D97-AF65-F5344CB8AC3E}">
        <p14:creationId xmlns:p14="http://schemas.microsoft.com/office/powerpoint/2010/main" val="1214180993"/>
      </p:ext>
    </p:extLst>
  </p:cSld>
  <p:clrMapOvr>
    <a:masterClrMapping/>
  </p:clrMapOvr>
  <p:transition advClick="0" advTm="8000">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zh-CN" altLang="en-US" sz="1800" b="1" dirty="0" smtClean="0">
                <a:latin typeface="宋体" panose="02010600030101010101" pitchFamily="2" charset="-122"/>
                <a:ea typeface="宋体" panose="02010600030101010101" pitchFamily="2" charset="-122"/>
              </a:rPr>
              <a:t>完成</a:t>
            </a:r>
            <a:r>
              <a:rPr lang="en-US" altLang="zh-CN" sz="1800" b="1" dirty="0" smtClean="0">
                <a:latin typeface="宋体" panose="02010600030101010101" pitchFamily="2" charset="-122"/>
                <a:ea typeface="宋体" panose="02010600030101010101" pitchFamily="2" charset="-122"/>
              </a:rPr>
              <a:t>Porting</a:t>
            </a:r>
            <a:r>
              <a:rPr lang="zh-CN" altLang="en-US" sz="1800" b="1" dirty="0" smtClean="0">
                <a:latin typeface="宋体" panose="02010600030101010101" pitchFamily="2" charset="-122"/>
                <a:ea typeface="宋体" panose="02010600030101010101" pitchFamily="2" charset="-122"/>
              </a:rPr>
              <a:t>后，如果蓝牙无法打开可从如下地方定位：</a:t>
            </a:r>
            <a:endParaRPr lang="en-US" altLang="zh-CN" sz="1800" b="1" dirty="0" smtClean="0">
              <a:latin typeface="宋体" panose="02010600030101010101" pitchFamily="2" charset="-122"/>
              <a:ea typeface="宋体" panose="02010600030101010101" pitchFamily="2" charset="-122"/>
            </a:endParaRPr>
          </a:p>
          <a:p>
            <a:pPr marL="0" indent="0">
              <a:buNone/>
            </a:pPr>
            <a:r>
              <a:rPr lang="en-US" altLang="zh-CN" b="1" dirty="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1.</a:t>
            </a:r>
            <a:r>
              <a:rPr lang="zh-CN" altLang="en-US" b="1" dirty="0" smtClean="0">
                <a:latin typeface="宋体" panose="02010600030101010101" pitchFamily="2" charset="-122"/>
                <a:ea typeface="宋体" panose="02010600030101010101" pitchFamily="2" charset="-122"/>
              </a:rPr>
              <a:t>确认适配工作</a:t>
            </a:r>
            <a:r>
              <a:rPr lang="en-US" altLang="zh-CN" b="1" dirty="0" smtClean="0">
                <a:latin typeface="宋体" panose="02010600030101010101" pitchFamily="2" charset="-122"/>
                <a:ea typeface="宋体" panose="02010600030101010101" pitchFamily="2" charset="-122"/>
              </a:rPr>
              <a:t>OK</a:t>
            </a:r>
          </a:p>
          <a:p>
            <a:pPr marL="0" indent="0">
              <a:buNone/>
            </a:pPr>
            <a:r>
              <a:rPr lang="en-US" altLang="zh-CN" sz="1800" b="1" dirty="0">
                <a:latin typeface="宋体" panose="02010600030101010101" pitchFamily="2" charset="-122"/>
                <a:ea typeface="宋体" panose="02010600030101010101" pitchFamily="2" charset="-122"/>
              </a:rPr>
              <a:t>	</a:t>
            </a:r>
            <a:r>
              <a:rPr lang="en-US" altLang="zh-CN" sz="1800" b="1" dirty="0" smtClean="0">
                <a:latin typeface="宋体" panose="02010600030101010101" pitchFamily="2" charset="-122"/>
                <a:ea typeface="宋体" panose="02010600030101010101" pitchFamily="2" charset="-122"/>
              </a:rPr>
              <a:t>2.</a:t>
            </a:r>
            <a:r>
              <a:rPr lang="zh-CN" altLang="en-US" sz="1800" b="1" dirty="0" smtClean="0">
                <a:latin typeface="宋体" panose="02010600030101010101" pitchFamily="2" charset="-122"/>
                <a:ea typeface="宋体" panose="02010600030101010101" pitchFamily="2" charset="-122"/>
              </a:rPr>
              <a:t>确保蓝牙相关文件在单板中存在：</a:t>
            </a:r>
            <a:r>
              <a:rPr lang="en-US" altLang="zh-CN" b="1" dirty="0" smtClean="0">
                <a:latin typeface="宋体" panose="02010600030101010101" pitchFamily="2" charset="-122"/>
                <a:ea typeface="宋体" panose="02010600030101010101" pitchFamily="2" charset="-122"/>
              </a:rPr>
              <a:t>libbt-vendor.so</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bluetooth.default.so</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audio.a2dp.default.so</a:t>
            </a:r>
            <a:r>
              <a:rPr lang="zh-CN" altLang="en-US" b="1" dirty="0" smtClean="0">
                <a:latin typeface="宋体" panose="02010600030101010101" pitchFamily="2" charset="-122"/>
                <a:ea typeface="宋体" panose="02010600030101010101" pitchFamily="2" charset="-122"/>
              </a:rPr>
              <a:t>以及对应模组的</a:t>
            </a:r>
            <a:r>
              <a:rPr lang="en-US" altLang="zh-CN" b="1" dirty="0" smtClean="0">
                <a:latin typeface="宋体" panose="02010600030101010101" pitchFamily="2" charset="-122"/>
                <a:ea typeface="宋体" panose="02010600030101010101" pitchFamily="2" charset="-122"/>
              </a:rPr>
              <a:t>FW(</a:t>
            </a:r>
            <a:r>
              <a:rPr lang="zh-CN" altLang="en-US" b="1" dirty="0" smtClean="0">
                <a:latin typeface="宋体" panose="02010600030101010101" pitchFamily="2" charset="-122"/>
                <a:ea typeface="宋体" panose="02010600030101010101" pitchFamily="2" charset="-122"/>
              </a:rPr>
              <a:t>一般放在</a:t>
            </a:r>
            <a:r>
              <a:rPr lang="en-US" altLang="zh-CN" b="1" dirty="0">
                <a:latin typeface="宋体" panose="02010600030101010101" pitchFamily="2" charset="-122"/>
                <a:ea typeface="宋体" panose="02010600030101010101" pitchFamily="2" charset="-122"/>
              </a:rPr>
              <a:t>vendor/firmware</a:t>
            </a:r>
            <a:r>
              <a:rPr lang="zh-CN" altLang="en-US" b="1" dirty="0" smtClean="0">
                <a:latin typeface="宋体" panose="02010600030101010101" pitchFamily="2" charset="-122"/>
                <a:ea typeface="宋体" panose="02010600030101010101" pitchFamily="2" charset="-122"/>
              </a:rPr>
              <a:t>目录下</a:t>
            </a:r>
            <a:r>
              <a:rPr lang="en-US" altLang="zh-CN" b="1" dirty="0" smtClean="0">
                <a:latin typeface="宋体" panose="02010600030101010101" pitchFamily="2" charset="-122"/>
                <a:ea typeface="宋体" panose="02010600030101010101" pitchFamily="2" charset="-122"/>
              </a:rPr>
              <a:t>)</a:t>
            </a:r>
          </a:p>
          <a:p>
            <a:pPr marL="0" indent="0">
              <a:buNone/>
            </a:pPr>
            <a:r>
              <a:rPr lang="en-US" altLang="zh-CN" b="1" dirty="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3.</a:t>
            </a:r>
            <a:r>
              <a:rPr lang="zh-CN" altLang="en-US" b="1" dirty="0" smtClean="0">
                <a:latin typeface="宋体" panose="02010600030101010101" pitchFamily="2" charset="-122"/>
                <a:ea typeface="宋体" panose="02010600030101010101" pitchFamily="2" charset="-122"/>
              </a:rPr>
              <a:t>确定蓝牙芯片没问题起，硬件</a:t>
            </a:r>
            <a:r>
              <a:rPr lang="en-US" altLang="zh-CN" b="1" dirty="0" smtClean="0">
                <a:latin typeface="宋体" panose="02010600030101010101" pitchFamily="2" charset="-122"/>
                <a:ea typeface="宋体" panose="02010600030101010101" pitchFamily="2" charset="-122"/>
              </a:rPr>
              <a:t>OK(BT</a:t>
            </a:r>
            <a:r>
              <a:rPr lang="zh-CN" altLang="en-US" b="1" dirty="0" smtClean="0">
                <a:latin typeface="宋体" panose="02010600030101010101" pitchFamily="2" charset="-122"/>
                <a:ea typeface="宋体" panose="02010600030101010101" pitchFamily="2" charset="-122"/>
              </a:rPr>
              <a:t>芯片有正常上电</a:t>
            </a:r>
            <a:r>
              <a:rPr lang="en-US" altLang="zh-CN" b="1" dirty="0" smtClean="0">
                <a:latin typeface="宋体" panose="02010600030101010101" pitchFamily="2" charset="-122"/>
                <a:ea typeface="宋体" panose="02010600030101010101" pitchFamily="2" charset="-122"/>
              </a:rPr>
              <a:t>)</a:t>
            </a:r>
          </a:p>
          <a:p>
            <a:r>
              <a:rPr lang="zh-CN" altLang="en-US" b="1" dirty="0" smtClean="0">
                <a:latin typeface="宋体" panose="02010600030101010101" pitchFamily="2" charset="-122"/>
                <a:ea typeface="宋体" panose="02010600030101010101" pitchFamily="2" charset="-122"/>
              </a:rPr>
              <a:t>遥控器无法连接或者连接上无法控制</a:t>
            </a:r>
            <a:endParaRPr lang="en-US" altLang="zh-CN" b="1" dirty="0" smtClean="0">
              <a:latin typeface="宋体" panose="02010600030101010101" pitchFamily="2" charset="-122"/>
              <a:ea typeface="宋体" panose="02010600030101010101" pitchFamily="2" charset="-122"/>
            </a:endParaRPr>
          </a:p>
          <a:p>
            <a:pPr marL="457200" lvl="1" indent="0">
              <a:buNone/>
            </a:pPr>
            <a:r>
              <a:rPr lang="zh-CN" altLang="en-US" b="1" dirty="0" smtClean="0">
                <a:latin typeface="宋体" panose="02010600030101010101" pitchFamily="2" charset="-122"/>
                <a:ea typeface="宋体" panose="02010600030101010101" pitchFamily="2" charset="-122"/>
              </a:rPr>
              <a:t>可能是遥控器兼容性问题，换其他遥控器或者音箱是否</a:t>
            </a:r>
            <a:r>
              <a:rPr lang="en-US" altLang="zh-CN" b="1" dirty="0" smtClean="0">
                <a:latin typeface="宋体" panose="02010600030101010101" pitchFamily="2" charset="-122"/>
                <a:ea typeface="宋体" panose="02010600030101010101" pitchFamily="2" charset="-122"/>
              </a:rPr>
              <a:t>OK</a:t>
            </a:r>
          </a:p>
          <a:p>
            <a:pPr marL="457200" lvl="1" indent="0">
              <a:buNone/>
            </a:pP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5453239"/>
      </p:ext>
    </p:extLst>
  </p:cSld>
  <p:clrMapOvr>
    <a:masterClrMapping/>
  </p:clrMapOvr>
  <p:transition advClick="0" advTm="8000">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510454" cy="4194175"/>
          </a:xfrm>
        </p:spPr>
        <p:txBody>
          <a:bodyPr/>
          <a:lstStyle/>
          <a:p>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分析</a:t>
            </a:r>
            <a:endParaRPr lang="en-US" altLang="zh-CN" b="1" dirty="0" smtClean="0">
              <a:latin typeface="宋体" panose="02010600030101010101" pitchFamily="2" charset="-122"/>
              <a:ea typeface="宋体" panose="02010600030101010101" pitchFamily="2" charset="-122"/>
            </a:endParaRPr>
          </a:p>
          <a:p>
            <a:pPr marL="457200" lvl="1" indent="0">
              <a:buNone/>
            </a:pPr>
            <a:r>
              <a:rPr lang="zh-CN" altLang="en-US" b="1" dirty="0">
                <a:latin typeface="宋体" panose="02010600030101010101" pitchFamily="2" charset="-122"/>
                <a:ea typeface="宋体" panose="02010600030101010101" pitchFamily="2" charset="-122"/>
              </a:rPr>
              <a:t>蓝</a:t>
            </a:r>
            <a:r>
              <a:rPr lang="zh-CN" altLang="en-US" b="1" dirty="0" smtClean="0">
                <a:latin typeface="宋体" panose="02010600030101010101" pitchFamily="2" charset="-122"/>
                <a:ea typeface="宋体" panose="02010600030101010101" pitchFamily="2" charset="-122"/>
              </a:rPr>
              <a:t>牙</a:t>
            </a:r>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分为三种：</a:t>
            </a:r>
            <a:r>
              <a:rPr lang="en-US" altLang="zh-CN" b="1" dirty="0" err="1" smtClean="0">
                <a:latin typeface="宋体" panose="02010600030101010101" pitchFamily="2" charset="-122"/>
                <a:ea typeface="宋体" panose="02010600030101010101" pitchFamily="2" charset="-122"/>
              </a:rPr>
              <a:t>logcat</a:t>
            </a:r>
            <a:r>
              <a:rPr lang="en-US" altLang="zh-CN" b="1" dirty="0" smtClean="0">
                <a:latin typeface="宋体" panose="02010600030101010101" pitchFamily="2" charset="-122"/>
                <a:ea typeface="宋体" panose="02010600030101010101" pitchFamily="2" charset="-122"/>
              </a:rPr>
              <a:t>(Android</a:t>
            </a:r>
            <a:r>
              <a:rPr lang="zh-CN" altLang="en-US" b="1" dirty="0" smtClean="0">
                <a:latin typeface="宋体" panose="02010600030101010101" pitchFamily="2" charset="-122"/>
                <a:ea typeface="宋体" panose="02010600030101010101" pitchFamily="2" charset="-122"/>
              </a:rPr>
              <a:t>上层</a:t>
            </a:r>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HCI log</a:t>
            </a:r>
            <a:r>
              <a:rPr lang="zh-CN" altLang="en-US" b="1" dirty="0">
                <a:latin typeface="宋体" panose="02010600030101010101" pitchFamily="2" charset="-122"/>
                <a:ea typeface="宋体" panose="02010600030101010101" pitchFamily="2" charset="-122"/>
              </a:rPr>
              <a:t>（蓝牙</a:t>
            </a:r>
            <a:r>
              <a:rPr lang="en-US" altLang="zh-CN" b="1" dirty="0">
                <a:latin typeface="宋体" panose="02010600030101010101" pitchFamily="2" charset="-122"/>
                <a:ea typeface="宋体" panose="02010600030101010101" pitchFamily="2" charset="-122"/>
              </a:rPr>
              <a:t>host</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controller</a:t>
            </a:r>
            <a:r>
              <a:rPr lang="zh-CN" altLang="en-US" b="1" dirty="0">
                <a:latin typeface="宋体" panose="02010600030101010101" pitchFamily="2" charset="-122"/>
                <a:ea typeface="宋体" panose="02010600030101010101" pitchFamily="2" charset="-122"/>
              </a:rPr>
              <a:t>之间的通信）以及空口</a:t>
            </a:r>
            <a:r>
              <a:rPr lang="en-US" altLang="zh-CN" b="1" dirty="0">
                <a:latin typeface="宋体" panose="02010600030101010101" pitchFamily="2" charset="-122"/>
                <a:ea typeface="宋体" panose="02010600030101010101" pitchFamily="2" charset="-122"/>
              </a:rPr>
              <a:t>log</a:t>
            </a:r>
            <a:r>
              <a:rPr lang="zh-CN" altLang="en-US" b="1" dirty="0">
                <a:latin typeface="宋体" panose="02010600030101010101" pitchFamily="2" charset="-122"/>
                <a:ea typeface="宋体" panose="02010600030101010101" pitchFamily="2" charset="-122"/>
              </a:rPr>
              <a:t>（蓝牙芯片</a:t>
            </a:r>
            <a:r>
              <a:rPr lang="en-US" altLang="zh-CN" b="1" dirty="0">
                <a:latin typeface="宋体" panose="02010600030101010101" pitchFamily="2" charset="-122"/>
                <a:ea typeface="宋体" panose="02010600030101010101" pitchFamily="2" charset="-122"/>
              </a:rPr>
              <a:t>RF</a:t>
            </a:r>
            <a:r>
              <a:rPr lang="zh-CN" altLang="en-US" b="1" dirty="0">
                <a:latin typeface="宋体" panose="02010600030101010101" pitchFamily="2" charset="-122"/>
                <a:ea typeface="宋体" panose="02010600030101010101" pitchFamily="2" charset="-122"/>
              </a:rPr>
              <a:t>发出的命令）</a:t>
            </a:r>
            <a:r>
              <a:rPr lang="zh-CN" altLang="en-US" b="1" dirty="0" smtClean="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pic>
        <p:nvPicPr>
          <p:cNvPr id="4" name="Picture 2" descr="C:\Users\l00370791\AppData\Roaming\eSpace_Desktop\UserData\l00370791\imagefiles\072849A3-BC47-4F62-92E5-EBA222199860.png"/>
          <p:cNvPicPr>
            <a:picLocks noChangeAspect="1" noChangeArrowheads="1"/>
          </p:cNvPicPr>
          <p:nvPr/>
        </p:nvPicPr>
        <p:blipFill>
          <a:blip r:embed="rId3" cstate="print"/>
          <a:srcRect/>
          <a:stretch>
            <a:fillRect/>
          </a:stretch>
        </p:blipFill>
        <p:spPr bwMode="auto">
          <a:xfrm>
            <a:off x="3071664" y="2636912"/>
            <a:ext cx="5498381" cy="2782980"/>
          </a:xfrm>
          <a:prstGeom prst="rect">
            <a:avLst/>
          </a:prstGeom>
          <a:noFill/>
        </p:spPr>
      </p:pic>
    </p:spTree>
    <p:extLst>
      <p:ext uri="{BB962C8B-B14F-4D97-AF65-F5344CB8AC3E}">
        <p14:creationId xmlns:p14="http://schemas.microsoft.com/office/powerpoint/2010/main" val="1771932379"/>
      </p:ext>
    </p:extLst>
  </p:cSld>
  <p:clrMapOvr>
    <a:masterClrMapping/>
  </p:clrMapOvr>
  <p:transition advClick="0" advTm="8000">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942502" cy="4194175"/>
          </a:xfrm>
        </p:spPr>
        <p:txBody>
          <a:bodyPr/>
          <a:lstStyle/>
          <a:p>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分析</a:t>
            </a:r>
            <a:r>
              <a:rPr lang="en-US" altLang="zh-CN" b="1" dirty="0" smtClean="0">
                <a:latin typeface="宋体" panose="02010600030101010101" pitchFamily="2" charset="-122"/>
                <a:ea typeface="宋体" panose="02010600030101010101" pitchFamily="2" charset="-122"/>
              </a:rPr>
              <a:t>-</a:t>
            </a:r>
            <a:r>
              <a:rPr lang="en-US" altLang="zh-CN" b="1" dirty="0" err="1" smtClean="0">
                <a:latin typeface="宋体" panose="02010600030101010101" pitchFamily="2" charset="-122"/>
                <a:ea typeface="宋体" panose="02010600030101010101" pitchFamily="2" charset="-122"/>
              </a:rPr>
              <a:t>logcat</a:t>
            </a:r>
            <a:endParaRPr lang="en-US" altLang="zh-CN" b="1" dirty="0" smtClean="0">
              <a:latin typeface="宋体" panose="02010600030101010101" pitchFamily="2" charset="-122"/>
              <a:ea typeface="宋体" panose="02010600030101010101" pitchFamily="2" charset="-122"/>
            </a:endParaRPr>
          </a:p>
          <a:p>
            <a:pPr marL="0" indent="0">
              <a:buNone/>
            </a:pPr>
            <a:r>
              <a:rPr lang="en-US" altLang="zh-CN" b="1" dirty="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打开</a:t>
            </a:r>
            <a:r>
              <a:rPr lang="zh-CN" altLang="en-US" b="1" dirty="0">
                <a:latin typeface="宋体" panose="02010600030101010101" pitchFamily="2" charset="-122"/>
                <a:ea typeface="宋体" panose="02010600030101010101" pitchFamily="2" charset="-122"/>
              </a:rPr>
              <a:t>协议</a:t>
            </a:r>
            <a:r>
              <a:rPr lang="zh-CN" altLang="en-US" b="1" dirty="0" smtClean="0">
                <a:latin typeface="宋体" panose="02010600030101010101" pitchFamily="2" charset="-122"/>
                <a:ea typeface="宋体" panose="02010600030101010101" pitchFamily="2" charset="-122"/>
              </a:rPr>
              <a:t>栈</a:t>
            </a:r>
            <a:r>
              <a:rPr lang="en-US" altLang="zh-CN" b="1" dirty="0" smtClean="0">
                <a:latin typeface="宋体" panose="02010600030101010101" pitchFamily="2" charset="-122"/>
                <a:ea typeface="宋体" panose="02010600030101010101" pitchFamily="2" charset="-122"/>
              </a:rPr>
              <a:t>debug</a:t>
            </a:r>
            <a:r>
              <a:rPr lang="zh-CN" altLang="en-US" b="1" dirty="0" smtClean="0">
                <a:latin typeface="宋体" panose="02010600030101010101" pitchFamily="2" charset="-122"/>
                <a:ea typeface="宋体" panose="02010600030101010101" pitchFamily="2" charset="-122"/>
              </a:rPr>
              <a:t>开关，将</a:t>
            </a:r>
            <a:r>
              <a:rPr lang="en-US" altLang="zh-CN" b="1" dirty="0" err="1" smtClean="0">
                <a:latin typeface="宋体" panose="02010600030101010101" pitchFamily="2" charset="-122"/>
                <a:ea typeface="宋体" panose="02010600030101010101" pitchFamily="2" charset="-122"/>
              </a:rPr>
              <a:t>etc</a:t>
            </a:r>
            <a:r>
              <a:rPr lang="en-US" altLang="zh-CN" b="1" dirty="0" smtClean="0">
                <a:latin typeface="宋体" panose="02010600030101010101" pitchFamily="2" charset="-122"/>
                <a:ea typeface="宋体" panose="02010600030101010101" pitchFamily="2" charset="-122"/>
              </a:rPr>
              <a:t>/bluetooth</a:t>
            </a:r>
            <a:r>
              <a:rPr lang="zh-CN" altLang="en-US" b="1" dirty="0" smtClean="0">
                <a:latin typeface="宋体" panose="02010600030101010101" pitchFamily="2" charset="-122"/>
                <a:ea typeface="宋体" panose="02010600030101010101" pitchFamily="2" charset="-122"/>
              </a:rPr>
              <a:t>下的</a:t>
            </a:r>
            <a:r>
              <a:rPr lang="en-US" altLang="zh-CN" b="1" dirty="0" err="1" smtClean="0">
                <a:latin typeface="宋体" panose="02010600030101010101" pitchFamily="2" charset="-122"/>
                <a:ea typeface="宋体" panose="02010600030101010101" pitchFamily="2" charset="-122"/>
              </a:rPr>
              <a:t>bt_stack.conf</a:t>
            </a:r>
            <a:r>
              <a:rPr lang="zh-CN" altLang="en-US" b="1" dirty="0" smtClean="0">
                <a:latin typeface="宋体" panose="02010600030101010101" pitchFamily="2" charset="-122"/>
                <a:ea typeface="宋体" panose="02010600030101010101" pitchFamily="2" charset="-122"/>
              </a:rPr>
              <a:t>里面的</a:t>
            </a:r>
            <a:r>
              <a:rPr lang="en-US" altLang="zh-CN" b="1" dirty="0">
                <a:latin typeface="宋体" panose="02010600030101010101" pitchFamily="2" charset="-122"/>
                <a:ea typeface="宋体" panose="02010600030101010101" pitchFamily="2" charset="-122"/>
              </a:rPr>
              <a:t>log </a:t>
            </a:r>
            <a:r>
              <a:rPr lang="en-US" altLang="zh-CN" b="1" dirty="0" smtClean="0">
                <a:latin typeface="宋体" panose="02010600030101010101" pitchFamily="2" charset="-122"/>
                <a:ea typeface="宋体" panose="02010600030101010101" pitchFamily="2" charset="-122"/>
              </a:rPr>
              <a:t>TRACE_LEVEL</a:t>
            </a:r>
            <a:r>
              <a:rPr lang="zh-CN" altLang="en-US" b="1" dirty="0" smtClean="0">
                <a:latin typeface="宋体" panose="02010600030101010101" pitchFamily="2" charset="-122"/>
                <a:ea typeface="宋体" panose="02010600030101010101" pitchFamily="2" charset="-122"/>
              </a:rPr>
              <a:t>设置为</a:t>
            </a:r>
            <a:r>
              <a:rPr lang="en-US" altLang="zh-CN" b="1" dirty="0" smtClean="0">
                <a:latin typeface="宋体" panose="02010600030101010101" pitchFamily="2" charset="-122"/>
                <a:ea typeface="宋体" panose="02010600030101010101" pitchFamily="2" charset="-122"/>
              </a:rPr>
              <a:t>5</a:t>
            </a:r>
            <a:r>
              <a:rPr lang="zh-CN" altLang="en-US" b="1" dirty="0" smtClean="0">
                <a:latin typeface="宋体" panose="02010600030101010101" pitchFamily="2" charset="-122"/>
                <a:ea typeface="宋体" panose="02010600030101010101" pitchFamily="2" charset="-122"/>
              </a:rPr>
              <a:t>，如下图所示：</a:t>
            </a:r>
            <a:endParaRPr lang="en-US" altLang="zh-CN" b="1" dirty="0" smtClean="0">
              <a:latin typeface="宋体" panose="02010600030101010101" pitchFamily="2" charset="-122"/>
              <a:ea typeface="宋体" panose="02010600030101010101" pitchFamily="2" charset="-122"/>
            </a:endParaRPr>
          </a:p>
          <a:p>
            <a:pPr marL="0" indent="0">
              <a:buNone/>
            </a:pPr>
            <a:endParaRPr lang="en-US" altLang="zh-CN" b="1" dirty="0">
              <a:latin typeface="宋体" panose="02010600030101010101" pitchFamily="2" charset="-122"/>
              <a:ea typeface="宋体" panose="02010600030101010101" pitchFamily="2" charset="-122"/>
            </a:endParaRPr>
          </a:p>
          <a:p>
            <a:pPr marL="0" indent="0">
              <a:buNone/>
            </a:pPr>
            <a:endParaRPr lang="en-US" altLang="zh-CN" b="1" dirty="0" smtClean="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419969" y="2708920"/>
            <a:ext cx="6882977" cy="3398737"/>
          </a:xfrm>
          <a:prstGeom prst="rect">
            <a:avLst/>
          </a:prstGeom>
        </p:spPr>
      </p:pic>
    </p:spTree>
    <p:extLst>
      <p:ext uri="{BB962C8B-B14F-4D97-AF65-F5344CB8AC3E}">
        <p14:creationId xmlns:p14="http://schemas.microsoft.com/office/powerpoint/2010/main" val="3242619331"/>
      </p:ext>
    </p:extLst>
  </p:cSld>
  <p:clrMapOvr>
    <a:masterClrMapping/>
  </p:clrMapOvr>
  <p:transition advClick="0" advTm="8000">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162958" y="2996952"/>
            <a:ext cx="6341692" cy="3421350"/>
          </a:xfrm>
          <a:prstGeom prst="rect">
            <a:avLst/>
          </a:prstGeom>
        </p:spPr>
      </p:pic>
      <p:sp>
        <p:nvSpPr>
          <p:cNvPr id="14338" name="Rectangle 2"/>
          <p:cNvSpPr>
            <a:spLocks noGrp="1" noChangeArrowheads="1"/>
          </p:cNvSpPr>
          <p:nvPr>
            <p:ph type="title"/>
          </p:nvPr>
        </p:nvSpPr>
        <p:spPr>
          <a:xfrm>
            <a:off x="2135560" y="620688"/>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207568" y="1340768"/>
            <a:ext cx="8798486" cy="4194175"/>
          </a:xfrm>
        </p:spPr>
        <p:txBody>
          <a:bodyPr/>
          <a:lstStyle/>
          <a:p>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分析</a:t>
            </a:r>
            <a:endParaRPr lang="en-US" altLang="zh-CN" b="1" dirty="0" smtClean="0">
              <a:latin typeface="宋体" panose="02010600030101010101" pitchFamily="2" charset="-122"/>
              <a:ea typeface="宋体" panose="02010600030101010101" pitchFamily="2" charset="-122"/>
            </a:endParaRPr>
          </a:p>
          <a:p>
            <a:pPr marL="457200" lvl="1" indent="0">
              <a:buNone/>
            </a:pPr>
            <a:r>
              <a:rPr lang="en-US" altLang="zh-CN" b="1" dirty="0" smtClean="0">
                <a:latin typeface="宋体" panose="02010600030101010101" pitchFamily="2" charset="-122"/>
                <a:ea typeface="宋体" panose="02010600030101010101" pitchFamily="2" charset="-122"/>
              </a:rPr>
              <a:t>HCI log</a:t>
            </a:r>
            <a:r>
              <a:rPr lang="zh-CN" altLang="en-US" b="1" dirty="0" smtClean="0">
                <a:latin typeface="宋体" panose="02010600030101010101" pitchFamily="2" charset="-122"/>
                <a:ea typeface="宋体" panose="02010600030101010101" pitchFamily="2" charset="-122"/>
              </a:rPr>
              <a:t>分析工具：</a:t>
            </a:r>
            <a:r>
              <a:rPr lang="en-US" altLang="zh-CN" b="1" dirty="0" err="1" smtClean="0">
                <a:latin typeface="宋体" panose="02010600030101010101" pitchFamily="2" charset="-122"/>
                <a:ea typeface="宋体" panose="02010600030101010101" pitchFamily="2" charset="-122"/>
              </a:rPr>
              <a:t>wireshark</a:t>
            </a:r>
            <a:r>
              <a:rPr lang="zh-CN" altLang="en-US" b="1" dirty="0" smtClean="0">
                <a:latin typeface="宋体" panose="02010600030101010101" pitchFamily="2" charset="-122"/>
                <a:ea typeface="宋体" panose="02010600030101010101" pitchFamily="2" charset="-122"/>
              </a:rPr>
              <a:t>、</a:t>
            </a:r>
            <a:r>
              <a:rPr lang="en-US" altLang="zh-CN" b="1" dirty="0" err="1" smtClean="0">
                <a:latin typeface="宋体" panose="02010600030101010101" pitchFamily="2" charset="-122"/>
                <a:ea typeface="宋体" panose="02010600030101010101" pitchFamily="2" charset="-122"/>
              </a:rPr>
              <a:t>ComProbe</a:t>
            </a:r>
            <a:r>
              <a:rPr lang="zh-CN" altLang="en-US" b="1" dirty="0" smtClean="0">
                <a:latin typeface="宋体" panose="02010600030101010101" pitchFamily="2" charset="-122"/>
                <a:ea typeface="宋体" panose="02010600030101010101" pitchFamily="2" charset="-122"/>
              </a:rPr>
              <a:t>等</a:t>
            </a:r>
            <a:r>
              <a:rPr lang="zh-CN" altLang="en-US" b="1" dirty="0" smtClean="0">
                <a:latin typeface="宋体" panose="02010600030101010101" pitchFamily="2" charset="-122"/>
                <a:ea typeface="宋体" panose="02010600030101010101" pitchFamily="2" charset="-122"/>
              </a:rPr>
              <a:t>软件，抓取</a:t>
            </a:r>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方法：</a:t>
            </a:r>
            <a:endParaRPr lang="en-US" altLang="zh-CN" b="1" dirty="0" smtClean="0">
              <a:latin typeface="宋体" panose="02010600030101010101" pitchFamily="2" charset="-122"/>
              <a:ea typeface="宋体" panose="02010600030101010101" pitchFamily="2" charset="-122"/>
            </a:endParaRPr>
          </a:p>
          <a:p>
            <a:pPr marL="0" indent="0">
              <a:spcBef>
                <a:spcPts val="0"/>
              </a:spcBef>
              <a:buNone/>
            </a:pPr>
            <a:r>
              <a:rPr lang="en-US" altLang="zh-CN" sz="1600" b="1" dirty="0" smtClean="0">
                <a:latin typeface="宋体" panose="02010600030101010101" pitchFamily="2" charset="-122"/>
                <a:ea typeface="宋体" panose="02010600030101010101" pitchFamily="2" charset="-122"/>
              </a:rPr>
              <a:t>	</a:t>
            </a:r>
            <a:r>
              <a:rPr lang="zh-CN" altLang="zh-CN" sz="1600" b="1" dirty="0" smtClean="0">
                <a:latin typeface="宋体" panose="02010600030101010101" pitchFamily="2" charset="-122"/>
                <a:ea typeface="宋体" panose="02010600030101010101" pitchFamily="2" charset="-122"/>
              </a:rPr>
              <a:t>setprop </a:t>
            </a:r>
            <a:r>
              <a:rPr lang="zh-CN" altLang="zh-CN" sz="1600" b="1" dirty="0">
                <a:latin typeface="宋体" panose="02010600030101010101" pitchFamily="2" charset="-122"/>
                <a:ea typeface="宋体" panose="02010600030101010101" pitchFamily="2" charset="-122"/>
              </a:rPr>
              <a:t>persist.bluetooth.btsnoopenable   true</a:t>
            </a:r>
          </a:p>
          <a:p>
            <a:pPr marL="0" indent="0">
              <a:spcBef>
                <a:spcPts val="0"/>
              </a:spcBef>
              <a:buNone/>
            </a:pPr>
            <a:r>
              <a:rPr lang="en-US" altLang="zh-CN" sz="1600" b="1" dirty="0" smtClean="0">
                <a:latin typeface="宋体" panose="02010600030101010101" pitchFamily="2" charset="-122"/>
                <a:ea typeface="宋体" panose="02010600030101010101" pitchFamily="2" charset="-122"/>
              </a:rPr>
              <a:t>	</a:t>
            </a:r>
            <a:r>
              <a:rPr lang="zh-CN" altLang="zh-CN" sz="1600" b="1" dirty="0" smtClean="0">
                <a:latin typeface="宋体" panose="02010600030101010101" pitchFamily="2" charset="-122"/>
                <a:ea typeface="宋体" panose="02010600030101010101" pitchFamily="2" charset="-122"/>
              </a:rPr>
              <a:t>setprop </a:t>
            </a:r>
            <a:r>
              <a:rPr lang="zh-CN" altLang="zh-CN" sz="1600" b="1" dirty="0">
                <a:latin typeface="宋体" panose="02010600030101010101" pitchFamily="2" charset="-122"/>
                <a:ea typeface="宋体" panose="02010600030101010101" pitchFamily="2" charset="-122"/>
              </a:rPr>
              <a:t>persist.bluetooth.btsnooppath </a:t>
            </a:r>
            <a:r>
              <a:rPr lang="en-US" altLang="zh-CN" sz="1600" b="1" dirty="0" smtClean="0">
                <a:latin typeface="宋体" panose="02010600030101010101" pitchFamily="2" charset="-122"/>
                <a:ea typeface="宋体" panose="02010600030101010101" pitchFamily="2" charset="-122"/>
              </a:rPr>
              <a:t>d</a:t>
            </a:r>
            <a:r>
              <a:rPr lang="zh-CN" altLang="zh-CN" sz="1600" b="1" dirty="0" smtClean="0">
                <a:latin typeface="宋体" panose="02010600030101010101" pitchFamily="2" charset="-122"/>
                <a:ea typeface="宋体" panose="02010600030101010101" pitchFamily="2" charset="-122"/>
              </a:rPr>
              <a:t>ata</a:t>
            </a:r>
            <a:r>
              <a:rPr lang="zh-CN" altLang="zh-CN" sz="1600" b="1" dirty="0">
                <a:latin typeface="宋体" panose="02010600030101010101" pitchFamily="2" charset="-122"/>
                <a:ea typeface="宋体" panose="02010600030101010101" pitchFamily="2" charset="-122"/>
              </a:rPr>
              <a:t>/misc/bluetooth/logs/btsnoop_hci.</a:t>
            </a:r>
            <a:r>
              <a:rPr lang="zh-CN" altLang="zh-CN" sz="1600" b="1" dirty="0" smtClean="0">
                <a:latin typeface="宋体" panose="02010600030101010101" pitchFamily="2" charset="-122"/>
                <a:ea typeface="宋体" panose="02010600030101010101" pitchFamily="2" charset="-122"/>
              </a:rPr>
              <a:t>log</a:t>
            </a:r>
            <a:endParaRPr lang="en-US" altLang="zh-CN" sz="1600" b="1" dirty="0" smtClean="0">
              <a:latin typeface="宋体" panose="02010600030101010101" pitchFamily="2" charset="-122"/>
              <a:ea typeface="宋体" panose="02010600030101010101" pitchFamily="2" charset="-122"/>
            </a:endParaRPr>
          </a:p>
          <a:p>
            <a:pPr marL="0" indent="0">
              <a:spcBef>
                <a:spcPts val="0"/>
              </a:spcBef>
              <a:buNone/>
            </a:pPr>
            <a:r>
              <a:rPr lang="zh-CN" altLang="en-US" sz="1600" b="1" dirty="0" smtClean="0">
                <a:latin typeface="宋体" panose="02010600030101010101" pitchFamily="2" charset="-122"/>
                <a:ea typeface="宋体" panose="02010600030101010101" pitchFamily="2" charset="-122"/>
              </a:rPr>
              <a:t>或者在</a:t>
            </a:r>
            <a:r>
              <a:rPr lang="en-US" altLang="zh-CN" sz="1600" b="1" dirty="0" err="1" smtClean="0">
                <a:latin typeface="宋体" panose="02010600030101010101" pitchFamily="2" charset="-122"/>
                <a:ea typeface="宋体" panose="02010600030101010101" pitchFamily="2" charset="-122"/>
              </a:rPr>
              <a:t>etc</a:t>
            </a:r>
            <a:r>
              <a:rPr lang="en-US" altLang="zh-CN" sz="1600" b="1" dirty="0" smtClean="0">
                <a:latin typeface="宋体" panose="02010600030101010101" pitchFamily="2" charset="-122"/>
                <a:ea typeface="宋体" panose="02010600030101010101" pitchFamily="2" charset="-122"/>
              </a:rPr>
              <a:t>/bluetooth</a:t>
            </a:r>
            <a:r>
              <a:rPr lang="zh-CN" altLang="en-US" sz="1600" b="1" dirty="0" smtClean="0">
                <a:latin typeface="宋体" panose="02010600030101010101" pitchFamily="2" charset="-122"/>
                <a:ea typeface="宋体" panose="02010600030101010101" pitchFamily="2" charset="-122"/>
              </a:rPr>
              <a:t>下面</a:t>
            </a:r>
            <a:r>
              <a:rPr lang="en-US" altLang="zh-CN" sz="1600" b="1" dirty="0" err="1" smtClean="0">
                <a:latin typeface="宋体" panose="02010600030101010101" pitchFamily="2" charset="-122"/>
                <a:ea typeface="宋体" panose="02010600030101010101" pitchFamily="2" charset="-122"/>
              </a:rPr>
              <a:t>bt_stack.conf</a:t>
            </a:r>
            <a:r>
              <a:rPr lang="zh-CN" altLang="en-US" sz="1600" b="1" dirty="0" smtClean="0">
                <a:latin typeface="宋体" panose="02010600030101010101" pitchFamily="2" charset="-122"/>
                <a:ea typeface="宋体" panose="02010600030101010101" pitchFamily="2" charset="-122"/>
              </a:rPr>
              <a:t>打开</a:t>
            </a:r>
            <a:r>
              <a:rPr lang="zh-CN" altLang="zh-CN" sz="1600" b="1" dirty="0" smtClean="0">
                <a:latin typeface="宋体" panose="02010600030101010101" pitchFamily="2" charset="-122"/>
                <a:ea typeface="宋体" panose="02010600030101010101" pitchFamily="2" charset="-122"/>
              </a:rPr>
              <a:t>btsnoopenable</a:t>
            </a:r>
            <a:endParaRPr lang="zh-CN" altLang="zh-CN" sz="1600" b="1" dirty="0">
              <a:latin typeface="宋体" panose="02010600030101010101" pitchFamily="2" charset="-122"/>
              <a:ea typeface="宋体" panose="02010600030101010101" pitchFamily="2" charset="-122"/>
            </a:endParaRPr>
          </a:p>
          <a:p>
            <a:pPr marL="457200" lvl="1" indent="0">
              <a:buNone/>
            </a:pP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8362221"/>
      </p:ext>
    </p:extLst>
  </p:cSld>
  <p:clrMapOvr>
    <a:masterClrMapping/>
  </p:clrMapOvr>
  <p:transition advClick="0" advTm="8000">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2194058" y="1496129"/>
            <a:ext cx="8798486" cy="4194175"/>
          </a:xfrm>
        </p:spPr>
        <p:txBody>
          <a:bodyPr/>
          <a:lstStyle/>
          <a:p>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分析</a:t>
            </a:r>
            <a:endParaRPr lang="en-US" altLang="zh-CN" b="1" dirty="0" smtClean="0">
              <a:latin typeface="宋体" panose="02010600030101010101" pitchFamily="2" charset="-122"/>
              <a:ea typeface="宋体" panose="02010600030101010101" pitchFamily="2" charset="-122"/>
            </a:endParaRPr>
          </a:p>
          <a:p>
            <a:pPr marL="457200" lvl="1" indent="0">
              <a:buNone/>
            </a:pPr>
            <a:r>
              <a:rPr lang="en-US" altLang="zh-CN" b="1" dirty="0" smtClean="0">
                <a:latin typeface="宋体" panose="02010600030101010101" pitchFamily="2" charset="-122"/>
                <a:ea typeface="宋体" panose="02010600030101010101" pitchFamily="2" charset="-122"/>
              </a:rPr>
              <a:t>air log</a:t>
            </a:r>
            <a:r>
              <a:rPr lang="zh-CN" altLang="en-US" b="1" dirty="0" smtClean="0">
                <a:latin typeface="宋体" panose="02010600030101010101" pitchFamily="2" charset="-122"/>
                <a:ea typeface="宋体" panose="02010600030101010101" pitchFamily="2" charset="-122"/>
              </a:rPr>
              <a:t>分析工具：</a:t>
            </a:r>
            <a:r>
              <a:rPr lang="en-US" altLang="zh-CN" b="1" dirty="0" err="1" smtClean="0">
                <a:latin typeface="宋体" panose="02010600030101010101" pitchFamily="2" charset="-122"/>
                <a:ea typeface="宋体" panose="02010600030101010101" pitchFamily="2" charset="-122"/>
              </a:rPr>
              <a:t>Ellisys</a:t>
            </a:r>
            <a:r>
              <a:rPr lang="en-US" altLang="zh-CN" b="1" dirty="0" smtClean="0">
                <a:latin typeface="宋体" panose="02010600030101010101" pitchFamily="2" charset="-122"/>
                <a:ea typeface="宋体" panose="02010600030101010101" pitchFamily="2" charset="-122"/>
              </a:rPr>
              <a:t> Bluetooth Analyzer</a:t>
            </a:r>
            <a:r>
              <a:rPr lang="zh-CN" altLang="en-US" b="1" dirty="0" smtClean="0">
                <a:latin typeface="宋体" panose="02010600030101010101" pitchFamily="2" charset="-122"/>
                <a:ea typeface="宋体" panose="02010600030101010101" pitchFamily="2" charset="-122"/>
              </a:rPr>
              <a:t>等软件</a:t>
            </a:r>
            <a:endParaRPr lang="en-US" altLang="zh-CN"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919536" y="2276871"/>
            <a:ext cx="7992888" cy="4219227"/>
          </a:xfrm>
          <a:prstGeom prst="rect">
            <a:avLst/>
          </a:prstGeom>
        </p:spPr>
      </p:pic>
    </p:spTree>
    <p:extLst>
      <p:ext uri="{BB962C8B-B14F-4D97-AF65-F5344CB8AC3E}">
        <p14:creationId xmlns:p14="http://schemas.microsoft.com/office/powerpoint/2010/main" val="1341237126"/>
      </p:ext>
    </p:extLst>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548680"/>
            <a:ext cx="6589199" cy="1280890"/>
          </a:xfrm>
        </p:spPr>
        <p:txBody>
          <a:bodyPr/>
          <a:lstStyle/>
          <a:p>
            <a:r>
              <a:rPr lang="zh-CN" altLang="en-US" b="1" dirty="0">
                <a:latin typeface="宋体" panose="02010600030101010101" pitchFamily="2" charset="-122"/>
                <a:ea typeface="宋体" panose="02010600030101010101" pitchFamily="2" charset="-122"/>
              </a:rPr>
              <a:t>蓝牙</a:t>
            </a:r>
            <a:r>
              <a:rPr lang="zh-CN" altLang="en-US" b="1" dirty="0" smtClean="0">
                <a:latin typeface="宋体" panose="02010600030101010101" pitchFamily="2" charset="-122"/>
                <a:ea typeface="宋体" panose="02010600030101010101" pitchFamily="2" charset="-122"/>
              </a:rPr>
              <a:t>简介</a:t>
            </a:r>
            <a:r>
              <a:rPr lang="en-US" altLang="zh-CN"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发展</a:t>
            </a:r>
            <a:endParaRPr lang="en-US" altLang="zh-CN" b="1" dirty="0">
              <a:latin typeface="宋体" panose="02010600030101010101" pitchFamily="2" charset="-122"/>
              <a:ea typeface="宋体" panose="02010600030101010101" pitchFamily="2" charset="-122"/>
            </a:endParaRPr>
          </a:p>
        </p:txBody>
      </p:sp>
      <p:sp>
        <p:nvSpPr>
          <p:cNvPr id="14339" name="Rectangle 3"/>
          <p:cNvSpPr>
            <a:spLocks noGrp="1" noChangeArrowheads="1"/>
          </p:cNvSpPr>
          <p:nvPr>
            <p:ph idx="1"/>
          </p:nvPr>
        </p:nvSpPr>
        <p:spPr>
          <a:xfrm>
            <a:off x="2111638" y="1484784"/>
            <a:ext cx="7061530" cy="5040560"/>
          </a:xfrm>
        </p:spPr>
        <p:txBody>
          <a:bodyPr>
            <a:normAutofit/>
          </a:bodyPr>
          <a:lstStyle/>
          <a:p>
            <a:pPr marL="0"/>
            <a:r>
              <a:rPr lang="en-US" altLang="zh-CN" dirty="0">
                <a:latin typeface="宋体" panose="02010600030101010101" pitchFamily="2" charset="-122"/>
                <a:ea typeface="宋体" panose="02010600030101010101" pitchFamily="2" charset="-122"/>
              </a:rPr>
              <a:t>V1.1(1998</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a:t>
            </a:r>
          </a:p>
          <a:p>
            <a:pPr marL="0" indent="0">
              <a:lnSpc>
                <a:spcPct val="120000"/>
              </a:lnSpc>
              <a:spcBef>
                <a:spcPts val="600"/>
              </a:spcBef>
              <a:buNone/>
            </a:pPr>
            <a:r>
              <a:rPr lang="en-US" altLang="zh-CN" dirty="0" smtClean="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为最早期版本，传输率约在</a:t>
            </a:r>
            <a:r>
              <a:rPr lang="en-US" altLang="zh-CN" dirty="0">
                <a:latin typeface="宋体" panose="02010600030101010101" pitchFamily="2" charset="-122"/>
                <a:ea typeface="宋体" panose="02010600030101010101" pitchFamily="2" charset="-122"/>
              </a:rPr>
              <a:t>748~810kb/s</a:t>
            </a:r>
            <a:r>
              <a:rPr lang="zh-CN" altLang="en-US" dirty="0">
                <a:latin typeface="宋体" panose="02010600030101010101" pitchFamily="2" charset="-122"/>
                <a:ea typeface="宋体" panose="02010600030101010101" pitchFamily="2" charset="-122"/>
              </a:rPr>
              <a:t>，因是早期设计，容易受到同频率之产品所干扰下影响通讯质量。</a:t>
            </a:r>
            <a:endParaRPr lang="en-US" altLang="zh-CN" dirty="0">
              <a:latin typeface="宋体" panose="02010600030101010101" pitchFamily="2" charset="-122"/>
              <a:ea typeface="宋体" panose="02010600030101010101" pitchFamily="2" charset="-122"/>
            </a:endParaRPr>
          </a:p>
          <a:p>
            <a:pPr marL="0"/>
            <a:r>
              <a:rPr lang="en-US" altLang="zh-CN" dirty="0">
                <a:latin typeface="宋体" panose="02010600030101010101" pitchFamily="2" charset="-122"/>
                <a:ea typeface="宋体" panose="02010600030101010101" pitchFamily="2" charset="-122"/>
              </a:rPr>
              <a:t>V1.2</a:t>
            </a:r>
            <a:r>
              <a:rPr lang="en-US" altLang="zh-CN" dirty="0" smtClean="0">
                <a:latin typeface="宋体" panose="02010600030101010101" pitchFamily="2" charset="-122"/>
                <a:ea typeface="宋体" panose="02010600030101010101" pitchFamily="2" charset="-122"/>
              </a:rPr>
              <a:t>: </a:t>
            </a:r>
          </a:p>
          <a:p>
            <a:pPr marL="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748~810kb/s </a:t>
            </a:r>
            <a:r>
              <a:rPr lang="zh-CN" altLang="en-US" dirty="0">
                <a:latin typeface="宋体" panose="02010600030101010101" pitchFamily="2" charset="-122"/>
                <a:ea typeface="宋体" panose="02010600030101010101" pitchFamily="2" charset="-122"/>
              </a:rPr>
              <a:t>的传输率，增加了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改善</a:t>
            </a:r>
            <a:r>
              <a:rPr lang="en-US" altLang="zh-CN" dirty="0">
                <a:latin typeface="宋体" panose="02010600030101010101" pitchFamily="2" charset="-122"/>
                <a:ea typeface="宋体" panose="02010600030101010101" pitchFamily="2" charset="-122"/>
              </a:rPr>
              <a:t> Software)</a:t>
            </a:r>
            <a:r>
              <a:rPr lang="zh-CN" altLang="en-US" dirty="0">
                <a:latin typeface="宋体" panose="02010600030101010101" pitchFamily="2" charset="-122"/>
                <a:ea typeface="宋体" panose="02010600030101010101" pitchFamily="2" charset="-122"/>
              </a:rPr>
              <a:t>抗干扰跳频功能。</a:t>
            </a:r>
            <a:endParaRPr lang="en-US" altLang="zh-CN" dirty="0">
              <a:latin typeface="宋体" panose="02010600030101010101" pitchFamily="2" charset="-122"/>
              <a:ea typeface="宋体" panose="02010600030101010101" pitchFamily="2" charset="-122"/>
            </a:endParaRPr>
          </a:p>
          <a:p>
            <a:pPr marL="0"/>
            <a:r>
              <a:rPr lang="en-US" altLang="zh-CN" dirty="0">
                <a:latin typeface="宋体" panose="02010600030101010101" pitchFamily="2" charset="-122"/>
                <a:ea typeface="宋体" panose="02010600030101010101" pitchFamily="2" charset="-122"/>
              </a:rPr>
              <a:t>V2.1(2004</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a:t>
            </a:r>
          </a:p>
          <a:p>
            <a:pPr marL="0" indent="0">
              <a:lnSpc>
                <a:spcPct val="120000"/>
              </a:lnSpc>
              <a:spcBef>
                <a:spcPts val="0"/>
              </a:spcBef>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改善</a:t>
            </a:r>
            <a:r>
              <a:rPr lang="zh-CN" altLang="en-US" dirty="0">
                <a:latin typeface="宋体" panose="02010600030101010101" pitchFamily="2" charset="-122"/>
                <a:ea typeface="宋体" panose="02010600030101010101" pitchFamily="2" charset="-122"/>
              </a:rPr>
              <a:t>了装置配对流程，短距离的配对方面，具备了在两个支持蓝牙的手机之间互相进行配对与通讯传输的</a:t>
            </a:r>
            <a:r>
              <a:rPr lang="en-US" altLang="zh-CN" dirty="0">
                <a:latin typeface="宋体" panose="02010600030101010101" pitchFamily="2" charset="-122"/>
                <a:ea typeface="宋体" panose="02010600030101010101" pitchFamily="2" charset="-122"/>
              </a:rPr>
              <a:t>NFC</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Near Field </a:t>
            </a:r>
            <a:r>
              <a:rPr lang="en-US" altLang="zh-CN" dirty="0" err="1">
                <a:latin typeface="宋体" panose="02010600030101010101" pitchFamily="2" charset="-122"/>
                <a:ea typeface="宋体" panose="02010600030101010101" pitchFamily="2" charset="-122"/>
              </a:rPr>
              <a:t>CoMMunication</a:t>
            </a:r>
            <a:r>
              <a:rPr lang="zh-CN" altLang="en-US" dirty="0">
                <a:latin typeface="宋体" panose="02010600030101010101" pitchFamily="2" charset="-122"/>
                <a:ea typeface="宋体" panose="02010600030101010101" pitchFamily="2" charset="-122"/>
              </a:rPr>
              <a:t>）机制。具备更佳的省电效果</a:t>
            </a:r>
            <a:r>
              <a:rPr lang="zh-CN" altLang="en-US"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58108040"/>
      </p:ext>
    </p:extLst>
  </p:cSld>
  <p:clrMapOvr>
    <a:masterClrMapping/>
  </p:clrMapOvr>
  <p:transition advClick="0" advTm="8000">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8798486" cy="4194175"/>
          </a:xfrm>
        </p:spPr>
        <p:txBody>
          <a:bodyPr/>
          <a:lstStyle/>
          <a:p>
            <a:r>
              <a:rPr lang="zh-CN" altLang="en-US" b="1" dirty="0" smtClean="0">
                <a:latin typeface="宋体" panose="02010600030101010101" pitchFamily="2" charset="-122"/>
                <a:ea typeface="宋体" panose="02010600030101010101" pitchFamily="2" charset="-122"/>
              </a:rPr>
              <a:t>简单分析一下蓝牙的启动</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关闭流程</a:t>
            </a:r>
            <a:endParaRPr lang="en-US" altLang="zh-CN" b="1" dirty="0" smtClean="0">
              <a:latin typeface="宋体" panose="02010600030101010101" pitchFamily="2" charset="-122"/>
              <a:ea typeface="宋体" panose="02010600030101010101" pitchFamily="2" charset="-122"/>
            </a:endParaRPr>
          </a:p>
        </p:txBody>
      </p:sp>
      <p:sp>
        <p:nvSpPr>
          <p:cNvPr id="5" name="文本框 1"/>
          <p:cNvSpPr txBox="1"/>
          <p:nvPr/>
        </p:nvSpPr>
        <p:spPr>
          <a:xfrm>
            <a:off x="1563257" y="1875241"/>
            <a:ext cx="8120334" cy="4585871"/>
          </a:xfrm>
          <a:prstGeom prst="rect">
            <a:avLst/>
          </a:prstGeom>
          <a:noFill/>
        </p:spPr>
        <p:txBody>
          <a:bodyPr wrap="square" rtlCol="0">
            <a:spAutoFit/>
          </a:bodyPr>
          <a:lstStyle/>
          <a:p>
            <a:pPr algn="l"/>
            <a:r>
              <a:rPr lang="zh-CN" altLang="en-US" sz="1600" b="1" dirty="0" smtClean="0">
                <a:latin typeface="宋体" panose="02010600030101010101" pitchFamily="2" charset="-122"/>
              </a:rPr>
              <a:t>稳定状态（可以长时间停留，保持这种状态，正常的工作状态）</a:t>
            </a:r>
            <a:endParaRPr lang="en-US" altLang="zh-CN" sz="1600" b="1"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STATE_OFF</a:t>
            </a:r>
          </a:p>
          <a:p>
            <a:pPr algn="l"/>
            <a:r>
              <a:rPr lang="zh-CN" altLang="en-US" sz="1600" dirty="0" smtClean="0">
                <a:latin typeface="宋体" panose="02010600030101010101" pitchFamily="2" charset="-122"/>
              </a:rPr>
              <a:t>关闭状态，蓝牙不可用</a:t>
            </a:r>
            <a:endParaRPr lang="en-US" altLang="zh-CN" sz="1600"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STATE_BLE_ON</a:t>
            </a:r>
          </a:p>
          <a:p>
            <a:pPr algn="l"/>
            <a:r>
              <a:rPr lang="en-US" altLang="zh-CN" sz="1600" dirty="0" smtClean="0">
                <a:latin typeface="宋体" panose="02010600030101010101" pitchFamily="2" charset="-122"/>
              </a:rPr>
              <a:t>LE</a:t>
            </a:r>
            <a:r>
              <a:rPr lang="zh-CN" altLang="en-US" sz="1600" dirty="0" smtClean="0">
                <a:latin typeface="宋体" panose="02010600030101010101" pitchFamily="2" charset="-122"/>
              </a:rPr>
              <a:t>蓝牙可用，传统蓝牙不可用</a:t>
            </a:r>
            <a:endParaRPr lang="en-US" altLang="zh-CN" sz="1600"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STATE_ON</a:t>
            </a:r>
          </a:p>
          <a:p>
            <a:pPr algn="l"/>
            <a:r>
              <a:rPr lang="zh-CN" altLang="en-US" sz="1600" dirty="0" smtClean="0">
                <a:latin typeface="宋体" panose="02010600030101010101" pitchFamily="2" charset="-122"/>
              </a:rPr>
              <a:t>开启状态，</a:t>
            </a:r>
            <a:r>
              <a:rPr lang="en-US" altLang="zh-CN" sz="1600" dirty="0" smtClean="0">
                <a:latin typeface="宋体" panose="02010600030101010101" pitchFamily="2" charset="-122"/>
              </a:rPr>
              <a:t>LE</a:t>
            </a:r>
            <a:r>
              <a:rPr lang="zh-CN" altLang="en-US" sz="1600" dirty="0" smtClean="0">
                <a:latin typeface="宋体" panose="02010600030101010101" pitchFamily="2" charset="-122"/>
              </a:rPr>
              <a:t>蓝牙和传统蓝牙都可用</a:t>
            </a:r>
            <a:endParaRPr lang="en-US" altLang="zh-CN" sz="1600" dirty="0" smtClean="0">
              <a:latin typeface="宋体" panose="02010600030101010101" pitchFamily="2" charset="-122"/>
            </a:endParaRPr>
          </a:p>
          <a:p>
            <a:pPr algn="l"/>
            <a:endParaRPr lang="en-US" altLang="zh-CN" sz="1600" dirty="0" smtClean="0">
              <a:latin typeface="宋体" panose="02010600030101010101" pitchFamily="2" charset="-122"/>
            </a:endParaRPr>
          </a:p>
          <a:p>
            <a:pPr algn="l"/>
            <a:r>
              <a:rPr lang="zh-CN" altLang="en-US" sz="1600" b="1" dirty="0" smtClean="0">
                <a:latin typeface="宋体" panose="02010600030101010101" pitchFamily="2" charset="-122"/>
              </a:rPr>
              <a:t>过渡状态（两个稳定状态转化的中间态，不可长时间保持）</a:t>
            </a:r>
            <a:endParaRPr lang="en-US" altLang="zh-CN" sz="1600" b="1"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STATE_TRUNING_ON</a:t>
            </a:r>
          </a:p>
          <a:p>
            <a:pPr algn="l"/>
            <a:r>
              <a:rPr lang="zh-CN" altLang="en-US" sz="1600" dirty="0" smtClean="0">
                <a:latin typeface="宋体" panose="02010600030101010101" pitchFamily="2" charset="-122"/>
              </a:rPr>
              <a:t>启动蓝牙，</a:t>
            </a:r>
            <a:r>
              <a:rPr lang="en-US" altLang="zh-CN" sz="1600" dirty="0" smtClean="0">
                <a:latin typeface="宋体" panose="02010600030101010101" pitchFamily="2" charset="-122"/>
              </a:rPr>
              <a:t>STATE_ON</a:t>
            </a:r>
            <a:r>
              <a:rPr lang="zh-CN" altLang="en-US" sz="1600" dirty="0" smtClean="0">
                <a:latin typeface="宋体" panose="02010600030101010101" pitchFamily="2" charset="-122"/>
              </a:rPr>
              <a:t>之前的过渡态，这个时候在启动经典蓝牙</a:t>
            </a:r>
            <a:endParaRPr lang="en-US" altLang="zh-CN" sz="1600"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STATE_BLE_TURNING_ON</a:t>
            </a:r>
          </a:p>
          <a:p>
            <a:pPr algn="l"/>
            <a:r>
              <a:rPr lang="zh-CN" altLang="en-US" sz="1600" dirty="0" smtClean="0">
                <a:latin typeface="宋体" panose="02010600030101010101" pitchFamily="2" charset="-122"/>
              </a:rPr>
              <a:t>启动蓝牙，</a:t>
            </a:r>
            <a:r>
              <a:rPr lang="en-US" altLang="zh-CN" sz="1600" dirty="0" smtClean="0">
                <a:latin typeface="宋体" panose="02010600030101010101" pitchFamily="2" charset="-122"/>
              </a:rPr>
              <a:t>BLE _ON</a:t>
            </a:r>
            <a:r>
              <a:rPr lang="zh-CN" altLang="en-US" sz="1600" dirty="0" smtClean="0">
                <a:latin typeface="宋体" panose="02010600030101010101" pitchFamily="2" charset="-122"/>
              </a:rPr>
              <a:t>之前的过渡态，这个时候在启动</a:t>
            </a:r>
            <a:r>
              <a:rPr lang="en-US" altLang="zh-CN" sz="1600" dirty="0" smtClean="0">
                <a:latin typeface="宋体" panose="02010600030101010101" pitchFamily="2" charset="-122"/>
              </a:rPr>
              <a:t>LE</a:t>
            </a:r>
            <a:r>
              <a:rPr lang="zh-CN" altLang="en-US" sz="1600" dirty="0" smtClean="0">
                <a:latin typeface="宋体" panose="02010600030101010101" pitchFamily="2" charset="-122"/>
              </a:rPr>
              <a:t>蓝牙</a:t>
            </a:r>
            <a:endParaRPr lang="en-US" altLang="zh-CN" sz="1600"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STATE_TRUNING_OFF</a:t>
            </a:r>
          </a:p>
          <a:p>
            <a:pPr algn="l"/>
            <a:r>
              <a:rPr lang="zh-CN" altLang="en-US" sz="1600" dirty="0" smtClean="0">
                <a:latin typeface="宋体" panose="02010600030101010101" pitchFamily="2" charset="-122"/>
              </a:rPr>
              <a:t>关闭蓝牙，</a:t>
            </a:r>
            <a:r>
              <a:rPr lang="en-US" altLang="zh-CN" sz="1600" dirty="0" smtClean="0">
                <a:latin typeface="宋体" panose="02010600030101010101" pitchFamily="2" charset="-122"/>
              </a:rPr>
              <a:t>STATE_ON</a:t>
            </a:r>
            <a:r>
              <a:rPr lang="zh-CN" altLang="en-US" sz="1600" dirty="0" smtClean="0">
                <a:latin typeface="宋体" panose="02010600030101010101" pitchFamily="2" charset="-122"/>
              </a:rPr>
              <a:t>之后的过渡态，这个时候在关闭经典蓝牙</a:t>
            </a:r>
            <a:endParaRPr lang="en-US" altLang="zh-CN" sz="1600" dirty="0" smtClean="0">
              <a:latin typeface="宋体" panose="02010600030101010101" pitchFamily="2" charset="-122"/>
            </a:endParaRPr>
          </a:p>
          <a:p>
            <a:pPr algn="l">
              <a:buFont typeface="Wingdings" pitchFamily="2" charset="2"/>
              <a:buChar char="u"/>
            </a:pPr>
            <a:r>
              <a:rPr lang="en-US" altLang="zh-CN" sz="1600" dirty="0" smtClean="0">
                <a:latin typeface="宋体" panose="02010600030101010101" pitchFamily="2" charset="-122"/>
              </a:rPr>
              <a:t>STATE_BLE_TRUNING_OFF</a:t>
            </a:r>
          </a:p>
          <a:p>
            <a:pPr algn="l"/>
            <a:r>
              <a:rPr lang="zh-CN" altLang="en-US" sz="1600" dirty="0" smtClean="0">
                <a:latin typeface="宋体" panose="02010600030101010101" pitchFamily="2" charset="-122"/>
              </a:rPr>
              <a:t>关闭蓝牙，</a:t>
            </a:r>
            <a:r>
              <a:rPr lang="en-US" altLang="zh-CN" sz="1600" dirty="0" smtClean="0">
                <a:latin typeface="宋体" panose="02010600030101010101" pitchFamily="2" charset="-122"/>
              </a:rPr>
              <a:t>BLE_ON</a:t>
            </a:r>
            <a:r>
              <a:rPr lang="zh-CN" altLang="en-US" sz="1600" dirty="0" smtClean="0">
                <a:latin typeface="宋体" panose="02010600030101010101" pitchFamily="2" charset="-122"/>
              </a:rPr>
              <a:t>之后的过渡态，这个时候在关闭</a:t>
            </a:r>
            <a:r>
              <a:rPr lang="en-US" altLang="zh-CN" sz="1600" dirty="0" smtClean="0">
                <a:latin typeface="宋体" panose="02010600030101010101" pitchFamily="2" charset="-122"/>
              </a:rPr>
              <a:t>LE</a:t>
            </a:r>
            <a:r>
              <a:rPr lang="zh-CN" altLang="en-US" sz="1600" dirty="0" smtClean="0">
                <a:latin typeface="宋体" panose="02010600030101010101" pitchFamily="2" charset="-122"/>
              </a:rPr>
              <a:t>蓝牙</a:t>
            </a:r>
            <a:endParaRPr lang="en-US" altLang="zh-CN" sz="1600" dirty="0" smtClean="0">
              <a:latin typeface="宋体" panose="02010600030101010101" pitchFamily="2" charset="-122"/>
            </a:endParaRPr>
          </a:p>
          <a:p>
            <a:pPr algn="l"/>
            <a:endParaRPr lang="en-US" altLang="zh-CN" sz="2000" b="1" dirty="0" smtClean="0">
              <a:latin typeface="+mn-ea"/>
              <a:ea typeface="+mn-ea"/>
            </a:endParaRPr>
          </a:p>
        </p:txBody>
      </p:sp>
      <p:grpSp>
        <p:nvGrpSpPr>
          <p:cNvPr id="2" name="组合 1"/>
          <p:cNvGrpSpPr/>
          <p:nvPr/>
        </p:nvGrpSpPr>
        <p:grpSpPr>
          <a:xfrm>
            <a:off x="7032248" y="1052736"/>
            <a:ext cx="4994293" cy="5518400"/>
            <a:chOff x="8416826" y="1475656"/>
            <a:chExt cx="7416474" cy="6401344"/>
          </a:xfrm>
        </p:grpSpPr>
        <p:sp>
          <p:nvSpPr>
            <p:cNvPr id="7" name="圆角矩形 6"/>
            <p:cNvSpPr/>
            <p:nvPr/>
          </p:nvSpPr>
          <p:spPr bwMode="auto">
            <a:xfrm>
              <a:off x="11225138" y="1475656"/>
              <a:ext cx="2232248" cy="550944"/>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n-ea"/>
                  <a:ea typeface="+mn-ea"/>
                  <a:cs typeface="Gill Sans" charset="0"/>
                  <a:sym typeface="Gill Sans" charset="0"/>
                </a:rPr>
                <a:t>STATE_OFF(10)</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sp>
          <p:nvSpPr>
            <p:cNvPr id="8" name="圆角矩形 7"/>
            <p:cNvSpPr/>
            <p:nvPr/>
          </p:nvSpPr>
          <p:spPr bwMode="auto">
            <a:xfrm>
              <a:off x="8416826" y="3131840"/>
              <a:ext cx="3672408" cy="556625"/>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n-ea"/>
                  <a:ea typeface="+mn-ea"/>
                  <a:cs typeface="Gill Sans" charset="0"/>
                  <a:sym typeface="Gill Sans" charset="0"/>
                </a:rPr>
                <a:t>STATE_BLE_TURNING_ON(14)</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sp>
          <p:nvSpPr>
            <p:cNvPr id="9" name="圆角矩形 8"/>
            <p:cNvSpPr/>
            <p:nvPr/>
          </p:nvSpPr>
          <p:spPr bwMode="auto">
            <a:xfrm>
              <a:off x="10865097" y="4644008"/>
              <a:ext cx="2592289" cy="590466"/>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lang="en-US" altLang="zh-CN" sz="1800" dirty="0" smtClean="0">
                  <a:latin typeface="+mn-ea"/>
                  <a:ea typeface="+mn-ea"/>
                  <a:cs typeface="Gill Sans" charset="0"/>
                  <a:sym typeface="Gill Sans" charset="0"/>
                </a:rPr>
                <a:t>STATE_BLE_ON(15)</a:t>
              </a:r>
              <a:endParaRPr kumimoji="0" lang="zh-CN" altLang="en-US" sz="1800" b="0" i="1" u="none" strike="noStrike" cap="none" normalizeH="0" baseline="0" dirty="0">
                <a:ln>
                  <a:noFill/>
                </a:ln>
                <a:solidFill>
                  <a:srgbClr val="000000"/>
                </a:solidFill>
                <a:effectLst/>
                <a:latin typeface="+mn-ea"/>
                <a:ea typeface="+mn-ea"/>
                <a:cs typeface="Gill Sans" charset="0"/>
                <a:sym typeface="Gill Sans" charset="0"/>
              </a:endParaRPr>
            </a:p>
          </p:txBody>
        </p:sp>
        <p:sp>
          <p:nvSpPr>
            <p:cNvPr id="10" name="圆角矩形 9"/>
            <p:cNvSpPr/>
            <p:nvPr/>
          </p:nvSpPr>
          <p:spPr bwMode="auto">
            <a:xfrm>
              <a:off x="8704858" y="5940151"/>
              <a:ext cx="3168352" cy="547261"/>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n-ea"/>
                  <a:ea typeface="+mn-ea"/>
                  <a:cs typeface="Gill Sans" charset="0"/>
                  <a:sym typeface="Gill Sans" charset="0"/>
                </a:rPr>
                <a:t>STATE_TURNING_ON(11)</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sp>
          <p:nvSpPr>
            <p:cNvPr id="11" name="圆角矩形 10"/>
            <p:cNvSpPr/>
            <p:nvPr/>
          </p:nvSpPr>
          <p:spPr bwMode="auto">
            <a:xfrm>
              <a:off x="11225138" y="7308304"/>
              <a:ext cx="2016224" cy="568696"/>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lang="en-US" altLang="zh-CN" sz="1800" dirty="0" smtClean="0">
                  <a:latin typeface="+mn-ea"/>
                  <a:ea typeface="+mn-ea"/>
                  <a:cs typeface="Gill Sans" charset="0"/>
                  <a:sym typeface="Gill Sans" charset="0"/>
                </a:rPr>
                <a:t>STATE_ON(12)</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cxnSp>
          <p:nvCxnSpPr>
            <p:cNvPr id="12" name="直接箭头连接符 11"/>
            <p:cNvCxnSpPr>
              <a:stCxn id="7" idx="1"/>
              <a:endCxn id="8" idx="0"/>
            </p:cNvCxnSpPr>
            <p:nvPr/>
          </p:nvCxnSpPr>
          <p:spPr bwMode="auto">
            <a:xfrm flipH="1">
              <a:off x="10253031" y="1751128"/>
              <a:ext cx="972107" cy="1380712"/>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3" name="圆角矩形 12"/>
            <p:cNvSpPr/>
            <p:nvPr/>
          </p:nvSpPr>
          <p:spPr bwMode="auto">
            <a:xfrm>
              <a:off x="12521281" y="5940151"/>
              <a:ext cx="3168352" cy="547261"/>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n-ea"/>
                  <a:ea typeface="+mn-ea"/>
                  <a:cs typeface="Gill Sans" charset="0"/>
                  <a:sym typeface="Gill Sans" charset="0"/>
                </a:rPr>
                <a:t>STATE_TURNING_OFF(13)</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sp>
          <p:nvSpPr>
            <p:cNvPr id="14" name="圆角矩形 13"/>
            <p:cNvSpPr/>
            <p:nvPr/>
          </p:nvSpPr>
          <p:spPr bwMode="auto">
            <a:xfrm>
              <a:off x="12449276" y="3131840"/>
              <a:ext cx="3384024" cy="556625"/>
            </a:xfrm>
            <a:prstGeom prst="roundRect">
              <a:avLst/>
            </a:prstGeom>
            <a:blipFill dpi="0" rotWithShape="0">
              <a:blip r:embed="rId3">
                <a:duotone>
                  <a:schemeClr val="accent5">
                    <a:shade val="45000"/>
                    <a:satMod val="135000"/>
                  </a:schemeClr>
                  <a:prstClr val="white"/>
                </a:duotone>
              </a:blip>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marL="228600" marR="0" indent="0" algn="l" defTabSz="5461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n-ea"/>
                  <a:ea typeface="+mn-ea"/>
                  <a:cs typeface="Gill Sans" charset="0"/>
                  <a:sym typeface="Gill Sans" charset="0"/>
                </a:rPr>
                <a:t>STATE_BLE_TURNING_OFF(16)</a:t>
              </a:r>
              <a:endParaRPr kumimoji="0" lang="zh-CN" altLang="en-US" sz="1800" b="0" i="0" u="none" strike="noStrike" cap="none" normalizeH="0" baseline="0" dirty="0">
                <a:ln>
                  <a:noFill/>
                </a:ln>
                <a:solidFill>
                  <a:srgbClr val="000000"/>
                </a:solidFill>
                <a:effectLst/>
                <a:latin typeface="+mn-ea"/>
                <a:ea typeface="+mn-ea"/>
                <a:cs typeface="Gill Sans" charset="0"/>
                <a:sym typeface="Gill Sans" charset="0"/>
              </a:endParaRPr>
            </a:p>
          </p:txBody>
        </p:sp>
        <p:cxnSp>
          <p:nvCxnSpPr>
            <p:cNvPr id="15" name="直接箭头连接符 14"/>
            <p:cNvCxnSpPr>
              <a:endCxn id="9" idx="1"/>
            </p:cNvCxnSpPr>
            <p:nvPr/>
          </p:nvCxnSpPr>
          <p:spPr bwMode="auto">
            <a:xfrm>
              <a:off x="10217026" y="3635896"/>
              <a:ext cx="648072" cy="1303345"/>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6" name="直接箭头连接符 15"/>
            <p:cNvCxnSpPr>
              <a:stCxn id="9" idx="1"/>
              <a:endCxn id="10" idx="0"/>
            </p:cNvCxnSpPr>
            <p:nvPr/>
          </p:nvCxnSpPr>
          <p:spPr bwMode="auto">
            <a:xfrm flipH="1">
              <a:off x="10289034" y="4939241"/>
              <a:ext cx="576063" cy="100091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7" name="直接箭头连接符 16"/>
            <p:cNvCxnSpPr>
              <a:stCxn id="10" idx="2"/>
              <a:endCxn id="11" idx="1"/>
            </p:cNvCxnSpPr>
            <p:nvPr/>
          </p:nvCxnSpPr>
          <p:spPr bwMode="auto">
            <a:xfrm>
              <a:off x="10289034" y="6487413"/>
              <a:ext cx="936103" cy="1105240"/>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8" name="直接箭头连接符 17"/>
            <p:cNvCxnSpPr>
              <a:stCxn id="11" idx="3"/>
              <a:endCxn id="13" idx="2"/>
            </p:cNvCxnSpPr>
            <p:nvPr/>
          </p:nvCxnSpPr>
          <p:spPr bwMode="auto">
            <a:xfrm flipV="1">
              <a:off x="13241362" y="6487413"/>
              <a:ext cx="864096" cy="1105240"/>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9" name="直接箭头连接符 18"/>
            <p:cNvCxnSpPr>
              <a:stCxn id="13" idx="0"/>
              <a:endCxn id="9" idx="3"/>
            </p:cNvCxnSpPr>
            <p:nvPr/>
          </p:nvCxnSpPr>
          <p:spPr bwMode="auto">
            <a:xfrm flipH="1" flipV="1">
              <a:off x="13457386" y="4939241"/>
              <a:ext cx="648072" cy="100091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20" name="直接箭头连接符 19"/>
            <p:cNvCxnSpPr>
              <a:stCxn id="9" idx="3"/>
              <a:endCxn id="14" idx="2"/>
            </p:cNvCxnSpPr>
            <p:nvPr/>
          </p:nvCxnSpPr>
          <p:spPr bwMode="auto">
            <a:xfrm flipV="1">
              <a:off x="13457386" y="3688465"/>
              <a:ext cx="683902" cy="1250776"/>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21" name="直接箭头连接符 20"/>
            <p:cNvCxnSpPr>
              <a:stCxn id="14" idx="0"/>
              <a:endCxn id="7" idx="3"/>
            </p:cNvCxnSpPr>
            <p:nvPr/>
          </p:nvCxnSpPr>
          <p:spPr bwMode="auto">
            <a:xfrm flipH="1" flipV="1">
              <a:off x="13457386" y="1751128"/>
              <a:ext cx="683902" cy="1380712"/>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grpSp>
    </p:spTree>
    <p:extLst>
      <p:ext uri="{BB962C8B-B14F-4D97-AF65-F5344CB8AC3E}">
        <p14:creationId xmlns:p14="http://schemas.microsoft.com/office/powerpoint/2010/main" val="3900636732"/>
      </p:ext>
    </p:extLst>
  </p:cSld>
  <p:clrMapOvr>
    <a:masterClrMapping/>
  </p:clrMapOvr>
  <p:transition advClick="0" advTm="8000">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8798486" cy="4194175"/>
          </a:xfrm>
        </p:spPr>
        <p:txBody>
          <a:bodyPr/>
          <a:lstStyle/>
          <a:p>
            <a:r>
              <a:rPr lang="zh-CN" altLang="en-US" b="1" dirty="0">
                <a:latin typeface="宋体" panose="02010600030101010101" pitchFamily="2" charset="-122"/>
                <a:ea typeface="宋体" panose="02010600030101010101" pitchFamily="2" charset="-122"/>
              </a:rPr>
              <a:t>蓝</a:t>
            </a:r>
            <a:r>
              <a:rPr lang="zh-CN" altLang="en-US" b="1" dirty="0" smtClean="0">
                <a:latin typeface="宋体" panose="02010600030101010101" pitchFamily="2" charset="-122"/>
                <a:ea typeface="宋体" panose="02010600030101010101" pitchFamily="2" charset="-122"/>
              </a:rPr>
              <a:t>牙启动主要是在</a:t>
            </a:r>
            <a:r>
              <a:rPr lang="en-US" altLang="zh-CN" b="1" dirty="0">
                <a:solidFill>
                  <a:schemeClr val="tx1"/>
                </a:solidFill>
                <a:latin typeface="+mj-ea"/>
              </a:rPr>
              <a:t>BMS</a:t>
            </a:r>
            <a:r>
              <a:rPr lang="zh-CN" altLang="en-US" b="1" dirty="0">
                <a:solidFill>
                  <a:schemeClr val="tx1"/>
                </a:solidFill>
                <a:latin typeface="+mj-ea"/>
              </a:rPr>
              <a:t>、</a:t>
            </a:r>
            <a:r>
              <a:rPr lang="en-US" altLang="zh-CN" b="1" dirty="0">
                <a:solidFill>
                  <a:schemeClr val="tx1"/>
                </a:solidFill>
                <a:latin typeface="+mj-ea"/>
              </a:rPr>
              <a:t>APK</a:t>
            </a:r>
            <a:r>
              <a:rPr lang="zh-CN" altLang="en-US" b="1" dirty="0">
                <a:solidFill>
                  <a:schemeClr val="tx1"/>
                </a:solidFill>
                <a:latin typeface="+mj-ea"/>
              </a:rPr>
              <a:t>和</a:t>
            </a:r>
            <a:r>
              <a:rPr lang="en-US" altLang="zh-CN" b="1" dirty="0" err="1" smtClean="0">
                <a:solidFill>
                  <a:schemeClr val="tx1"/>
                </a:solidFill>
                <a:latin typeface="+mj-ea"/>
              </a:rPr>
              <a:t>Bluedroid</a:t>
            </a:r>
            <a:r>
              <a:rPr lang="zh-CN" altLang="en-US" b="1" dirty="0" smtClean="0">
                <a:solidFill>
                  <a:schemeClr val="tx1"/>
                </a:solidFill>
                <a:latin typeface="+mj-ea"/>
              </a:rPr>
              <a:t>这三个部分的线程中处理</a:t>
            </a:r>
            <a:endParaRPr lang="en-US" altLang="zh-CN" b="1" dirty="0" smtClean="0">
              <a:latin typeface="宋体" panose="02010600030101010101" pitchFamily="2" charset="-122"/>
              <a:ea typeface="宋体" panose="02010600030101010101" pitchFamily="2" charset="-122"/>
            </a:endParaRPr>
          </a:p>
        </p:txBody>
      </p:sp>
      <p:grpSp>
        <p:nvGrpSpPr>
          <p:cNvPr id="104" name="组合 103"/>
          <p:cNvGrpSpPr/>
          <p:nvPr/>
        </p:nvGrpSpPr>
        <p:grpSpPr>
          <a:xfrm>
            <a:off x="335360" y="2060848"/>
            <a:ext cx="11712076" cy="3971712"/>
            <a:chOff x="216003" y="2771976"/>
            <a:chExt cx="15616101" cy="5295616"/>
          </a:xfrm>
        </p:grpSpPr>
        <p:cxnSp>
          <p:nvCxnSpPr>
            <p:cNvPr id="105" name="直接连接符 104"/>
            <p:cNvCxnSpPr/>
            <p:nvPr/>
          </p:nvCxnSpPr>
          <p:spPr bwMode="auto">
            <a:xfrm>
              <a:off x="999904" y="4211995"/>
              <a:ext cx="1454419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bwMode="auto">
            <a:xfrm>
              <a:off x="1071905" y="5940018"/>
              <a:ext cx="14544196"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07" name="直接连接符 106"/>
            <p:cNvCxnSpPr/>
            <p:nvPr/>
          </p:nvCxnSpPr>
          <p:spPr bwMode="auto">
            <a:xfrm>
              <a:off x="1071905" y="7668042"/>
              <a:ext cx="1454419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8" name="TextBox 12"/>
            <p:cNvSpPr txBox="1"/>
            <p:nvPr/>
          </p:nvSpPr>
          <p:spPr>
            <a:xfrm>
              <a:off x="216003" y="4067993"/>
              <a:ext cx="783901" cy="451405"/>
            </a:xfrm>
            <a:prstGeom prst="rect">
              <a:avLst/>
            </a:prstGeom>
            <a:noFill/>
          </p:spPr>
          <p:txBody>
            <a:bodyPr wrap="square" rtlCol="0">
              <a:spAutoFit/>
            </a:bodyPr>
            <a:lstStyle/>
            <a:p>
              <a:r>
                <a:rPr lang="en-US" altLang="zh-CN" sz="1600" b="1" dirty="0">
                  <a:latin typeface="+mn-ea"/>
                  <a:ea typeface="+mn-ea"/>
                </a:rPr>
                <a:t>BMS</a:t>
              </a:r>
              <a:endParaRPr lang="zh-CN" altLang="en-US" sz="1600" b="1" dirty="0">
                <a:latin typeface="+mn-ea"/>
                <a:ea typeface="+mn-ea"/>
              </a:endParaRPr>
            </a:p>
          </p:txBody>
        </p:sp>
        <p:sp>
          <p:nvSpPr>
            <p:cNvPr id="109" name="TextBox 13"/>
            <p:cNvSpPr txBox="1"/>
            <p:nvPr/>
          </p:nvSpPr>
          <p:spPr>
            <a:xfrm>
              <a:off x="216003" y="5796016"/>
              <a:ext cx="783901" cy="451405"/>
            </a:xfrm>
            <a:prstGeom prst="rect">
              <a:avLst/>
            </a:prstGeom>
            <a:noFill/>
          </p:spPr>
          <p:txBody>
            <a:bodyPr wrap="square" rtlCol="0">
              <a:spAutoFit/>
            </a:bodyPr>
            <a:lstStyle/>
            <a:p>
              <a:r>
                <a:rPr lang="en-US" altLang="zh-CN" sz="1600" b="1" dirty="0">
                  <a:latin typeface="+mn-ea"/>
                  <a:ea typeface="+mn-ea"/>
                </a:rPr>
                <a:t>APK</a:t>
              </a:r>
              <a:endParaRPr lang="zh-CN" altLang="en-US" sz="1600" b="1" dirty="0">
                <a:latin typeface="+mn-ea"/>
                <a:ea typeface="+mn-ea"/>
              </a:endParaRPr>
            </a:p>
          </p:txBody>
        </p:sp>
        <p:sp>
          <p:nvSpPr>
            <p:cNvPr id="110" name="TextBox 14"/>
            <p:cNvSpPr txBox="1"/>
            <p:nvPr/>
          </p:nvSpPr>
          <p:spPr>
            <a:xfrm>
              <a:off x="216003" y="7452039"/>
              <a:ext cx="783901" cy="615553"/>
            </a:xfrm>
            <a:prstGeom prst="rect">
              <a:avLst/>
            </a:prstGeom>
            <a:noFill/>
          </p:spPr>
          <p:txBody>
            <a:bodyPr wrap="square" rtlCol="0">
              <a:spAutoFit/>
            </a:bodyPr>
            <a:lstStyle/>
            <a:p>
              <a:r>
                <a:rPr lang="en-US" altLang="zh-CN" sz="1200" b="1" dirty="0" err="1">
                  <a:latin typeface="+mn-ea"/>
                  <a:ea typeface="+mn-ea"/>
                </a:rPr>
                <a:t>Bluedroid</a:t>
              </a:r>
              <a:endParaRPr lang="zh-CN" altLang="en-US" sz="1200" b="1" dirty="0">
                <a:latin typeface="+mn-ea"/>
                <a:ea typeface="+mn-ea"/>
              </a:endParaRPr>
            </a:p>
          </p:txBody>
        </p:sp>
        <p:sp>
          <p:nvSpPr>
            <p:cNvPr id="111" name="TextBox 16"/>
            <p:cNvSpPr txBox="1"/>
            <p:nvPr/>
          </p:nvSpPr>
          <p:spPr>
            <a:xfrm>
              <a:off x="1359910" y="3707988"/>
              <a:ext cx="1080015" cy="553997"/>
            </a:xfrm>
            <a:prstGeom prst="rect">
              <a:avLst/>
            </a:prstGeom>
            <a:noFill/>
          </p:spPr>
          <p:txBody>
            <a:bodyPr wrap="square" rtlCol="0">
              <a:spAutoFit/>
            </a:bodyPr>
            <a:lstStyle/>
            <a:p>
              <a:r>
                <a:rPr lang="en-US" altLang="zh-CN" sz="1050" dirty="0">
                  <a:latin typeface="+mn-ea"/>
                  <a:ea typeface="+mn-ea"/>
                </a:rPr>
                <a:t>MESSAGE_ENABLE</a:t>
              </a:r>
              <a:endParaRPr lang="zh-CN" altLang="en-US" sz="1050" dirty="0">
                <a:latin typeface="+mn-ea"/>
                <a:ea typeface="+mn-ea"/>
              </a:endParaRPr>
            </a:p>
          </p:txBody>
        </p:sp>
        <p:sp>
          <p:nvSpPr>
            <p:cNvPr id="112" name="TextBox 17"/>
            <p:cNvSpPr txBox="1"/>
            <p:nvPr/>
          </p:nvSpPr>
          <p:spPr>
            <a:xfrm>
              <a:off x="2655926" y="3904249"/>
              <a:ext cx="864012" cy="338555"/>
            </a:xfrm>
            <a:prstGeom prst="rect">
              <a:avLst/>
            </a:prstGeom>
            <a:noFill/>
          </p:spPr>
          <p:txBody>
            <a:bodyPr wrap="square" rtlCol="0">
              <a:spAutoFit/>
            </a:bodyPr>
            <a:lstStyle/>
            <a:p>
              <a:r>
                <a:rPr lang="en-US" altLang="zh-CN" sz="1050" dirty="0">
                  <a:latin typeface="+mn-ea"/>
                  <a:ea typeface="+mn-ea"/>
                </a:rPr>
                <a:t>doBind</a:t>
              </a:r>
              <a:endParaRPr lang="zh-CN" altLang="en-US" sz="1050" dirty="0">
                <a:latin typeface="+mn-ea"/>
                <a:ea typeface="+mn-ea"/>
              </a:endParaRPr>
            </a:p>
          </p:txBody>
        </p:sp>
        <p:sp>
          <p:nvSpPr>
            <p:cNvPr id="113" name="TextBox 18"/>
            <p:cNvSpPr txBox="1"/>
            <p:nvPr/>
          </p:nvSpPr>
          <p:spPr>
            <a:xfrm>
              <a:off x="3951944" y="5580015"/>
              <a:ext cx="864012" cy="338555"/>
            </a:xfrm>
            <a:prstGeom prst="rect">
              <a:avLst/>
            </a:prstGeom>
            <a:noFill/>
          </p:spPr>
          <p:txBody>
            <a:bodyPr wrap="square" rtlCol="0">
              <a:spAutoFit/>
            </a:bodyPr>
            <a:lstStyle/>
            <a:p>
              <a:r>
                <a:rPr lang="en-US" altLang="zh-CN" sz="1050" dirty="0" err="1">
                  <a:latin typeface="+mn-ea"/>
                  <a:ea typeface="+mn-ea"/>
                </a:rPr>
                <a:t>onBind</a:t>
              </a:r>
              <a:endParaRPr lang="zh-CN" altLang="en-US" sz="1050" dirty="0">
                <a:latin typeface="+mn-ea"/>
                <a:ea typeface="+mn-ea"/>
              </a:endParaRPr>
            </a:p>
          </p:txBody>
        </p:sp>
        <p:sp>
          <p:nvSpPr>
            <p:cNvPr id="114" name="TextBox 19"/>
            <p:cNvSpPr txBox="1"/>
            <p:nvPr/>
          </p:nvSpPr>
          <p:spPr>
            <a:xfrm>
              <a:off x="3748376" y="3688807"/>
              <a:ext cx="1224016" cy="553997"/>
            </a:xfrm>
            <a:prstGeom prst="rect">
              <a:avLst/>
            </a:prstGeom>
            <a:noFill/>
          </p:spPr>
          <p:txBody>
            <a:bodyPr wrap="square" rtlCol="0">
              <a:spAutoFit/>
            </a:bodyPr>
            <a:lstStyle/>
            <a:p>
              <a:r>
                <a:rPr lang="en-US" altLang="zh-CN" sz="1050" dirty="0">
                  <a:latin typeface="+mn-ea"/>
                  <a:ea typeface="+mn-ea"/>
                </a:rPr>
                <a:t>SERVICE_CONNCTED</a:t>
              </a:r>
              <a:endParaRPr lang="zh-CN" altLang="en-US" sz="1050" dirty="0">
                <a:latin typeface="+mn-ea"/>
                <a:ea typeface="+mn-ea"/>
              </a:endParaRPr>
            </a:p>
          </p:txBody>
        </p:sp>
        <p:sp>
          <p:nvSpPr>
            <p:cNvPr id="115" name="TextBox 20"/>
            <p:cNvSpPr txBox="1"/>
            <p:nvPr/>
          </p:nvSpPr>
          <p:spPr>
            <a:xfrm>
              <a:off x="5031958" y="3851991"/>
              <a:ext cx="864012" cy="338555"/>
            </a:xfrm>
            <a:prstGeom prst="rect">
              <a:avLst/>
            </a:prstGeom>
            <a:noFill/>
          </p:spPr>
          <p:txBody>
            <a:bodyPr wrap="square" rtlCol="0">
              <a:spAutoFit/>
            </a:bodyPr>
            <a:lstStyle/>
            <a:p>
              <a:r>
                <a:rPr lang="en-US" altLang="zh-CN" sz="1050" dirty="0">
                  <a:latin typeface="+mn-ea"/>
                  <a:ea typeface="+mn-ea"/>
                </a:rPr>
                <a:t>enable</a:t>
              </a:r>
              <a:endParaRPr lang="zh-CN" altLang="en-US" sz="1050" dirty="0">
                <a:latin typeface="+mn-ea"/>
                <a:ea typeface="+mn-ea"/>
              </a:endParaRPr>
            </a:p>
          </p:txBody>
        </p:sp>
        <p:sp>
          <p:nvSpPr>
            <p:cNvPr id="116" name="TextBox 21"/>
            <p:cNvSpPr txBox="1"/>
            <p:nvPr/>
          </p:nvSpPr>
          <p:spPr>
            <a:xfrm>
              <a:off x="6399978" y="5436012"/>
              <a:ext cx="1008015" cy="769441"/>
            </a:xfrm>
            <a:prstGeom prst="rect">
              <a:avLst/>
            </a:prstGeom>
            <a:noFill/>
          </p:spPr>
          <p:txBody>
            <a:bodyPr wrap="square" rtlCol="0">
              <a:spAutoFit/>
            </a:bodyPr>
            <a:lstStyle/>
            <a:p>
              <a:r>
                <a:rPr lang="en-US" altLang="zh-CN" sz="1050" dirty="0" err="1"/>
                <a:t>BleOnProcessStart</a:t>
              </a:r>
              <a:endParaRPr lang="zh-CN" altLang="en-US" sz="1050" dirty="0">
                <a:latin typeface="+mn-ea"/>
                <a:ea typeface="+mn-ea"/>
              </a:endParaRPr>
            </a:p>
          </p:txBody>
        </p:sp>
        <p:sp>
          <p:nvSpPr>
            <p:cNvPr id="117" name="TextBox 22"/>
            <p:cNvSpPr txBox="1"/>
            <p:nvPr/>
          </p:nvSpPr>
          <p:spPr>
            <a:xfrm>
              <a:off x="7695994" y="5436012"/>
              <a:ext cx="1584021" cy="553997"/>
            </a:xfrm>
            <a:prstGeom prst="rect">
              <a:avLst/>
            </a:prstGeom>
            <a:noFill/>
          </p:spPr>
          <p:txBody>
            <a:bodyPr wrap="square" rtlCol="0">
              <a:spAutoFit/>
            </a:bodyPr>
            <a:lstStyle/>
            <a:p>
              <a:r>
                <a:rPr lang="en-US" altLang="zh-CN" sz="1050" dirty="0" err="1">
                  <a:latin typeface="+mn-ea"/>
                </a:rPr>
                <a:t>ProfileServiceStateChanged</a:t>
              </a:r>
              <a:endParaRPr lang="zh-CN" altLang="en-US" sz="1050" dirty="0">
                <a:latin typeface="+mn-ea"/>
                <a:ea typeface="+mn-ea"/>
              </a:endParaRPr>
            </a:p>
          </p:txBody>
        </p:sp>
        <p:sp>
          <p:nvSpPr>
            <p:cNvPr id="118" name="TextBox 23"/>
            <p:cNvSpPr txBox="1"/>
            <p:nvPr/>
          </p:nvSpPr>
          <p:spPr>
            <a:xfrm>
              <a:off x="9280015" y="5436012"/>
              <a:ext cx="1008015" cy="553997"/>
            </a:xfrm>
            <a:prstGeom prst="rect">
              <a:avLst/>
            </a:prstGeom>
            <a:noFill/>
          </p:spPr>
          <p:txBody>
            <a:bodyPr wrap="square" rtlCol="0">
              <a:spAutoFit/>
            </a:bodyPr>
            <a:lstStyle/>
            <a:p>
              <a:r>
                <a:rPr lang="en-US" altLang="zh-CN" sz="1050" dirty="0">
                  <a:solidFill>
                    <a:schemeClr val="tx1"/>
                  </a:solidFill>
                  <a:latin typeface="+mn-ea"/>
                  <a:cs typeface="Gill Sans" pitchFamily="-109" charset="0"/>
                </a:rPr>
                <a:t>BLE STARTED</a:t>
              </a:r>
              <a:endParaRPr lang="zh-CN" altLang="en-US" sz="1050" dirty="0">
                <a:solidFill>
                  <a:schemeClr val="tx1"/>
                </a:solidFill>
                <a:latin typeface="+mn-ea"/>
                <a:ea typeface="+mn-ea"/>
              </a:endParaRPr>
            </a:p>
          </p:txBody>
        </p:sp>
        <p:sp>
          <p:nvSpPr>
            <p:cNvPr id="119" name="TextBox 24"/>
            <p:cNvSpPr txBox="1"/>
            <p:nvPr/>
          </p:nvSpPr>
          <p:spPr>
            <a:xfrm>
              <a:off x="10648033" y="5436012"/>
              <a:ext cx="1584021" cy="553997"/>
            </a:xfrm>
            <a:prstGeom prst="rect">
              <a:avLst/>
            </a:prstGeom>
            <a:noFill/>
          </p:spPr>
          <p:txBody>
            <a:bodyPr wrap="square" rtlCol="0">
              <a:spAutoFit/>
            </a:bodyPr>
            <a:lstStyle/>
            <a:p>
              <a:r>
                <a:rPr lang="en-US" altLang="zh-CN" sz="1050" dirty="0" err="1">
                  <a:solidFill>
                    <a:schemeClr val="tx1"/>
                  </a:solidFill>
                  <a:latin typeface="+mj-ea"/>
                </a:rPr>
                <a:t>stateChangeCallback</a:t>
              </a:r>
              <a:endParaRPr lang="zh-CN" altLang="en-US" sz="1050" dirty="0">
                <a:latin typeface="+mn-ea"/>
                <a:ea typeface="+mn-ea"/>
              </a:endParaRPr>
            </a:p>
          </p:txBody>
        </p:sp>
        <p:cxnSp>
          <p:nvCxnSpPr>
            <p:cNvPr id="120" name="直接箭头连接符 119"/>
            <p:cNvCxnSpPr>
              <a:stCxn id="112" idx="2"/>
              <a:endCxn id="131" idx="0"/>
            </p:cNvCxnSpPr>
            <p:nvPr/>
          </p:nvCxnSpPr>
          <p:spPr bwMode="auto">
            <a:xfrm>
              <a:off x="3087932" y="4242804"/>
              <a:ext cx="1" cy="140921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21" name="直接箭头连接符 120"/>
            <p:cNvCxnSpPr>
              <a:stCxn id="113" idx="0"/>
              <a:endCxn id="114" idx="2"/>
            </p:cNvCxnSpPr>
            <p:nvPr/>
          </p:nvCxnSpPr>
          <p:spPr bwMode="auto">
            <a:xfrm flipH="1" flipV="1">
              <a:off x="4360384" y="4242804"/>
              <a:ext cx="23567" cy="133721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22" name="直接箭头连接符 121"/>
            <p:cNvCxnSpPr>
              <a:stCxn id="115" idx="2"/>
              <a:endCxn id="130" idx="0"/>
            </p:cNvCxnSpPr>
            <p:nvPr/>
          </p:nvCxnSpPr>
          <p:spPr bwMode="auto">
            <a:xfrm>
              <a:off x="5463964" y="4190545"/>
              <a:ext cx="1" cy="1245467"/>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23" name="TextBox 31"/>
            <p:cNvSpPr txBox="1"/>
            <p:nvPr/>
          </p:nvSpPr>
          <p:spPr>
            <a:xfrm>
              <a:off x="8992012" y="7288295"/>
              <a:ext cx="1584021" cy="338555"/>
            </a:xfrm>
            <a:prstGeom prst="rect">
              <a:avLst/>
            </a:prstGeom>
            <a:noFill/>
          </p:spPr>
          <p:txBody>
            <a:bodyPr wrap="square" rtlCol="0">
              <a:spAutoFit/>
            </a:bodyPr>
            <a:lstStyle/>
            <a:p>
              <a:r>
                <a:rPr lang="en-US" altLang="zh-CN" sz="1050" dirty="0" err="1">
                  <a:latin typeface="+mn-ea"/>
                  <a:ea typeface="+mn-ea"/>
                </a:rPr>
                <a:t>enableNative</a:t>
              </a:r>
              <a:endParaRPr lang="zh-CN" altLang="en-US" sz="1050" dirty="0">
                <a:latin typeface="+mn-ea"/>
                <a:ea typeface="+mn-ea"/>
              </a:endParaRPr>
            </a:p>
          </p:txBody>
        </p:sp>
        <p:cxnSp>
          <p:nvCxnSpPr>
            <p:cNvPr id="124" name="直接箭头连接符 123"/>
            <p:cNvCxnSpPr>
              <a:stCxn id="118" idx="2"/>
              <a:endCxn id="123" idx="0"/>
            </p:cNvCxnSpPr>
            <p:nvPr/>
          </p:nvCxnSpPr>
          <p:spPr bwMode="auto">
            <a:xfrm>
              <a:off x="9784023" y="5990009"/>
              <a:ext cx="0" cy="1298285"/>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25" name="TextBox 34"/>
            <p:cNvSpPr txBox="1"/>
            <p:nvPr/>
          </p:nvSpPr>
          <p:spPr>
            <a:xfrm>
              <a:off x="6111974" y="3635987"/>
              <a:ext cx="1584021" cy="769441"/>
            </a:xfrm>
            <a:prstGeom prst="rect">
              <a:avLst/>
            </a:prstGeom>
            <a:noFill/>
          </p:spPr>
          <p:txBody>
            <a:bodyPr wrap="square" rtlCol="0">
              <a:spAutoFit/>
            </a:bodyPr>
            <a:lstStyle/>
            <a:p>
              <a:r>
                <a:rPr lang="en-US" altLang="zh-CN" sz="1050" dirty="0" err="1">
                  <a:solidFill>
                    <a:schemeClr val="tx1"/>
                  </a:solidFill>
                  <a:latin typeface="+mj-ea"/>
                </a:rPr>
                <a:t>bluetoothStateChangeHandler</a:t>
              </a:r>
              <a:endParaRPr lang="zh-CN" altLang="en-US" sz="1050" dirty="0">
                <a:latin typeface="+mn-ea"/>
                <a:ea typeface="+mn-ea"/>
              </a:endParaRPr>
            </a:p>
          </p:txBody>
        </p:sp>
        <p:cxnSp>
          <p:nvCxnSpPr>
            <p:cNvPr id="126" name="直接箭头连接符 125"/>
            <p:cNvCxnSpPr>
              <a:stCxn id="132" idx="0"/>
              <a:endCxn id="119" idx="2"/>
            </p:cNvCxnSpPr>
            <p:nvPr/>
          </p:nvCxnSpPr>
          <p:spPr bwMode="auto">
            <a:xfrm flipV="1">
              <a:off x="11440044" y="5990009"/>
              <a:ext cx="0" cy="1102025"/>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27" name="直接箭头连接符 126"/>
            <p:cNvCxnSpPr>
              <a:stCxn id="116" idx="0"/>
              <a:endCxn id="125" idx="2"/>
            </p:cNvCxnSpPr>
            <p:nvPr/>
          </p:nvCxnSpPr>
          <p:spPr bwMode="auto">
            <a:xfrm flipH="1" flipV="1">
              <a:off x="6903984" y="4405428"/>
              <a:ext cx="1" cy="1030584"/>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28" name="TextBox 39"/>
            <p:cNvSpPr txBox="1"/>
            <p:nvPr/>
          </p:nvSpPr>
          <p:spPr>
            <a:xfrm>
              <a:off x="12448057" y="5436012"/>
              <a:ext cx="1008015" cy="553997"/>
            </a:xfrm>
            <a:prstGeom prst="rect">
              <a:avLst/>
            </a:prstGeom>
            <a:noFill/>
          </p:spPr>
          <p:txBody>
            <a:bodyPr wrap="square" rtlCol="0">
              <a:spAutoFit/>
            </a:bodyPr>
            <a:lstStyle/>
            <a:p>
              <a:r>
                <a:rPr lang="en-US" altLang="zh-CN" sz="1050" dirty="0">
                  <a:solidFill>
                    <a:schemeClr val="tx1"/>
                  </a:solidFill>
                  <a:latin typeface="+mn-ea"/>
                  <a:cs typeface="Gill Sans" pitchFamily="-109" charset="0"/>
                </a:rPr>
                <a:t>ENABLE_READY</a:t>
              </a:r>
              <a:endParaRPr lang="zh-CN" altLang="en-US" sz="1050" dirty="0">
                <a:solidFill>
                  <a:schemeClr val="tx1"/>
                </a:solidFill>
                <a:latin typeface="+mn-ea"/>
                <a:ea typeface="+mn-ea"/>
              </a:endParaRPr>
            </a:p>
          </p:txBody>
        </p:sp>
        <p:sp>
          <p:nvSpPr>
            <p:cNvPr id="129" name="TextBox 40"/>
            <p:cNvSpPr txBox="1"/>
            <p:nvPr/>
          </p:nvSpPr>
          <p:spPr>
            <a:xfrm>
              <a:off x="12160053" y="3707988"/>
              <a:ext cx="1584021" cy="769441"/>
            </a:xfrm>
            <a:prstGeom prst="rect">
              <a:avLst/>
            </a:prstGeom>
            <a:noFill/>
          </p:spPr>
          <p:txBody>
            <a:bodyPr wrap="square" rtlCol="0">
              <a:spAutoFit/>
            </a:bodyPr>
            <a:lstStyle/>
            <a:p>
              <a:r>
                <a:rPr lang="en-US" altLang="zh-CN" sz="1050" dirty="0" err="1">
                  <a:solidFill>
                    <a:schemeClr val="tx1"/>
                  </a:solidFill>
                  <a:latin typeface="+mj-ea"/>
                </a:rPr>
                <a:t>bluetoothStateChangeHandler</a:t>
              </a:r>
              <a:endParaRPr lang="zh-CN" altLang="en-US" sz="1050" dirty="0">
                <a:latin typeface="+mn-ea"/>
                <a:ea typeface="+mn-ea"/>
              </a:endParaRPr>
            </a:p>
          </p:txBody>
        </p:sp>
        <p:sp>
          <p:nvSpPr>
            <p:cNvPr id="130" name="TextBox 43"/>
            <p:cNvSpPr txBox="1"/>
            <p:nvPr/>
          </p:nvSpPr>
          <p:spPr>
            <a:xfrm>
              <a:off x="4959958" y="5436012"/>
              <a:ext cx="1008015" cy="553997"/>
            </a:xfrm>
            <a:prstGeom prst="rect">
              <a:avLst/>
            </a:prstGeom>
            <a:noFill/>
          </p:spPr>
          <p:txBody>
            <a:bodyPr wrap="square" rtlCol="0">
              <a:spAutoFit/>
            </a:bodyPr>
            <a:lstStyle/>
            <a:p>
              <a:r>
                <a:rPr lang="en-US" altLang="zh-CN" sz="1050" dirty="0">
                  <a:solidFill>
                    <a:schemeClr val="tx1"/>
                  </a:solidFill>
                  <a:latin typeface="+mn-ea"/>
                  <a:cs typeface="Gill Sans" pitchFamily="-109" charset="0"/>
                </a:rPr>
                <a:t>BLE_TURN_ON</a:t>
              </a:r>
              <a:endParaRPr lang="zh-CN" altLang="en-US" sz="1050" dirty="0">
                <a:solidFill>
                  <a:schemeClr val="tx1"/>
                </a:solidFill>
                <a:latin typeface="+mn-ea"/>
                <a:ea typeface="+mn-ea"/>
              </a:endParaRPr>
            </a:p>
          </p:txBody>
        </p:sp>
        <p:sp>
          <p:nvSpPr>
            <p:cNvPr id="131" name="TextBox 48"/>
            <p:cNvSpPr txBox="1"/>
            <p:nvPr/>
          </p:nvSpPr>
          <p:spPr>
            <a:xfrm>
              <a:off x="2511926" y="5652015"/>
              <a:ext cx="1152015" cy="338555"/>
            </a:xfrm>
            <a:prstGeom prst="rect">
              <a:avLst/>
            </a:prstGeom>
            <a:noFill/>
          </p:spPr>
          <p:txBody>
            <a:bodyPr wrap="square" rtlCol="0">
              <a:spAutoFit/>
            </a:bodyPr>
            <a:lstStyle/>
            <a:p>
              <a:r>
                <a:rPr lang="en-US" altLang="zh-CN" sz="1050" dirty="0" err="1">
                  <a:latin typeface="+mn-ea"/>
                  <a:ea typeface="+mn-ea"/>
                </a:rPr>
                <a:t>onCreate</a:t>
              </a:r>
              <a:endParaRPr lang="zh-CN" altLang="en-US" sz="1050" dirty="0">
                <a:latin typeface="+mn-ea"/>
                <a:ea typeface="+mn-ea"/>
              </a:endParaRPr>
            </a:p>
          </p:txBody>
        </p:sp>
        <p:sp>
          <p:nvSpPr>
            <p:cNvPr id="132" name="TextBox 54"/>
            <p:cNvSpPr txBox="1"/>
            <p:nvPr/>
          </p:nvSpPr>
          <p:spPr>
            <a:xfrm>
              <a:off x="10648033" y="7092035"/>
              <a:ext cx="1584021" cy="553997"/>
            </a:xfrm>
            <a:prstGeom prst="rect">
              <a:avLst/>
            </a:prstGeom>
            <a:noFill/>
          </p:spPr>
          <p:txBody>
            <a:bodyPr wrap="square" rtlCol="0">
              <a:spAutoFit/>
            </a:bodyPr>
            <a:lstStyle/>
            <a:p>
              <a:r>
                <a:rPr lang="en-US" altLang="zh-CN" sz="1050" dirty="0" err="1">
                  <a:latin typeface="+mn-ea"/>
                </a:rPr>
                <a:t>adapter_state_changed_cb</a:t>
              </a:r>
              <a:endParaRPr lang="zh-CN" altLang="en-US" sz="1050" dirty="0">
                <a:latin typeface="+mn-ea"/>
              </a:endParaRPr>
            </a:p>
          </p:txBody>
        </p:sp>
        <p:cxnSp>
          <p:nvCxnSpPr>
            <p:cNvPr id="133" name="直接箭头连接符 132"/>
            <p:cNvCxnSpPr>
              <a:stCxn id="128" idx="0"/>
              <a:endCxn id="129" idx="2"/>
            </p:cNvCxnSpPr>
            <p:nvPr/>
          </p:nvCxnSpPr>
          <p:spPr bwMode="auto">
            <a:xfrm flipH="1" flipV="1">
              <a:off x="12952064" y="4477429"/>
              <a:ext cx="1" cy="958583"/>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34" name="直接连接符 133"/>
            <p:cNvCxnSpPr/>
            <p:nvPr/>
          </p:nvCxnSpPr>
          <p:spPr bwMode="auto">
            <a:xfrm>
              <a:off x="7695994" y="2843977"/>
              <a:ext cx="0" cy="3888052"/>
            </a:xfrm>
            <a:prstGeom prst="line">
              <a:avLst/>
            </a:prstGeom>
            <a:blipFill dpi="0" rotWithShape="0">
              <a:blip r:embed="rId3"/>
              <a:srcRect/>
              <a:tile tx="0" ty="0" sx="100000" sy="100000" flip="none" algn="tl"/>
            </a:blipFill>
            <a:ln w="12700" cap="flat" cmpd="sng" algn="ctr">
              <a:solidFill>
                <a:srgbClr val="000000"/>
              </a:solidFill>
              <a:prstDash val="dashDot"/>
              <a:miter lim="0"/>
              <a:headEnd type="none" w="med" len="med"/>
              <a:tailEnd type="none" w="med" len="med"/>
            </a:ln>
            <a:effectLst>
              <a:outerShdw blurRad="25400" dist="12700" dir="5400000" algn="ctr" rotWithShape="0">
                <a:srgbClr val="000000">
                  <a:alpha val="50000"/>
                </a:srgbClr>
              </a:outerShdw>
            </a:effectLst>
          </p:spPr>
        </p:cxnSp>
        <p:cxnSp>
          <p:nvCxnSpPr>
            <p:cNvPr id="135" name="直接连接符 134"/>
            <p:cNvCxnSpPr/>
            <p:nvPr/>
          </p:nvCxnSpPr>
          <p:spPr bwMode="auto">
            <a:xfrm>
              <a:off x="13888077" y="2771976"/>
              <a:ext cx="0" cy="3960053"/>
            </a:xfrm>
            <a:prstGeom prst="line">
              <a:avLst/>
            </a:prstGeom>
            <a:blipFill dpi="0" rotWithShape="0">
              <a:blip r:embed="rId3"/>
              <a:srcRect/>
              <a:tile tx="0" ty="0" sx="100000" sy="100000" flip="none" algn="tl"/>
            </a:blipFill>
            <a:ln w="12700" cap="flat" cmpd="sng" algn="ctr">
              <a:solidFill>
                <a:srgbClr val="000000"/>
              </a:solidFill>
              <a:prstDash val="dashDot"/>
              <a:miter lim="0"/>
              <a:headEnd type="none" w="med" len="med"/>
              <a:tailEnd type="none" w="med" len="med"/>
            </a:ln>
            <a:effectLst>
              <a:outerShdw blurRad="25400" dist="12700" dir="5400000" algn="ctr" rotWithShape="0">
                <a:srgbClr val="000000">
                  <a:alpha val="50000"/>
                </a:srgbClr>
              </a:outerShdw>
            </a:effectLst>
          </p:spPr>
        </p:cxnSp>
        <p:cxnSp>
          <p:nvCxnSpPr>
            <p:cNvPr id="136" name="直接连接符 135"/>
            <p:cNvCxnSpPr/>
            <p:nvPr/>
          </p:nvCxnSpPr>
          <p:spPr bwMode="auto">
            <a:xfrm>
              <a:off x="1719914" y="6804030"/>
              <a:ext cx="12888173" cy="0"/>
            </a:xfrm>
            <a:prstGeom prst="line">
              <a:avLst/>
            </a:prstGeom>
            <a:blipFill dpi="0" rotWithShape="0">
              <a:blip r:embed="rId3"/>
              <a:srcRect/>
              <a:tile tx="0" ty="0" sx="100000" sy="100000" flip="none" algn="tl"/>
            </a:blipFill>
            <a:ln w="12700" cap="flat" cmpd="sng" algn="ctr">
              <a:solidFill>
                <a:srgbClr val="000000"/>
              </a:solidFill>
              <a:prstDash val="dash"/>
              <a:miter lim="0"/>
              <a:headEnd type="none" w="med" len="med"/>
              <a:tailEnd type="none" w="med" len="med"/>
            </a:ln>
            <a:effectLst>
              <a:outerShdw blurRad="25400" dist="12700" dir="5400000" algn="ctr" rotWithShape="0">
                <a:srgbClr val="000000">
                  <a:alpha val="50000"/>
                </a:srgbClr>
              </a:outerShdw>
            </a:effectLst>
          </p:spPr>
        </p:cxnSp>
        <p:cxnSp>
          <p:nvCxnSpPr>
            <p:cNvPr id="137" name="直接连接符 136"/>
            <p:cNvCxnSpPr/>
            <p:nvPr/>
          </p:nvCxnSpPr>
          <p:spPr bwMode="auto">
            <a:xfrm>
              <a:off x="1791915" y="5004006"/>
              <a:ext cx="12888173" cy="0"/>
            </a:xfrm>
            <a:prstGeom prst="line">
              <a:avLst/>
            </a:prstGeom>
            <a:blipFill dpi="0" rotWithShape="0">
              <a:blip r:embed="rId3"/>
              <a:srcRect/>
              <a:tile tx="0" ty="0" sx="100000" sy="100000" flip="none" algn="tl"/>
            </a:blipFill>
            <a:ln w="12700" cap="flat" cmpd="sng" algn="ctr">
              <a:solidFill>
                <a:srgbClr val="000000"/>
              </a:solidFill>
              <a:prstDash val="dash"/>
              <a:miter lim="0"/>
              <a:headEnd type="none" w="med" len="med"/>
              <a:tailEnd type="none" w="med" len="med"/>
            </a:ln>
            <a:effectLst>
              <a:outerShdw blurRad="25400" dist="12700" dir="5400000" algn="ctr" rotWithShape="0">
                <a:srgbClr val="000000">
                  <a:alpha val="50000"/>
                </a:srgbClr>
              </a:outerShdw>
            </a:effectLst>
          </p:spPr>
        </p:cxnSp>
        <p:sp>
          <p:nvSpPr>
            <p:cNvPr id="138" name="TextBox 64"/>
            <p:cNvSpPr txBox="1"/>
            <p:nvPr/>
          </p:nvSpPr>
          <p:spPr>
            <a:xfrm>
              <a:off x="855902" y="4809487"/>
              <a:ext cx="927903" cy="369332"/>
            </a:xfrm>
            <a:prstGeom prst="rect">
              <a:avLst/>
            </a:prstGeom>
            <a:noFill/>
          </p:spPr>
          <p:txBody>
            <a:bodyPr wrap="square" rtlCol="0">
              <a:spAutoFit/>
            </a:bodyPr>
            <a:lstStyle/>
            <a:p>
              <a:r>
                <a:rPr lang="en-US" altLang="zh-CN" sz="1200" dirty="0">
                  <a:latin typeface="+mn-ea"/>
                  <a:ea typeface="+mn-ea"/>
                </a:rPr>
                <a:t>Binder</a:t>
              </a:r>
              <a:endParaRPr lang="zh-CN" altLang="en-US" sz="1200" dirty="0">
                <a:latin typeface="+mn-ea"/>
                <a:ea typeface="+mn-ea"/>
              </a:endParaRPr>
            </a:p>
          </p:txBody>
        </p:sp>
        <p:sp>
          <p:nvSpPr>
            <p:cNvPr id="139" name="TextBox 65"/>
            <p:cNvSpPr txBox="1"/>
            <p:nvPr/>
          </p:nvSpPr>
          <p:spPr>
            <a:xfrm>
              <a:off x="855902" y="6588027"/>
              <a:ext cx="927903" cy="369332"/>
            </a:xfrm>
            <a:prstGeom prst="rect">
              <a:avLst/>
            </a:prstGeom>
            <a:noFill/>
          </p:spPr>
          <p:txBody>
            <a:bodyPr wrap="square" rtlCol="0">
              <a:spAutoFit/>
            </a:bodyPr>
            <a:lstStyle/>
            <a:p>
              <a:r>
                <a:rPr lang="en-US" altLang="zh-CN" sz="1200" dirty="0">
                  <a:latin typeface="+mn-ea"/>
                  <a:ea typeface="+mn-ea"/>
                </a:rPr>
                <a:t>JNI</a:t>
              </a:r>
              <a:endParaRPr lang="zh-CN" altLang="en-US" sz="1200" dirty="0">
                <a:latin typeface="+mn-ea"/>
                <a:ea typeface="+mn-ea"/>
              </a:endParaRPr>
            </a:p>
          </p:txBody>
        </p:sp>
        <p:sp>
          <p:nvSpPr>
            <p:cNvPr id="140" name="TextBox 66"/>
            <p:cNvSpPr txBox="1"/>
            <p:nvPr/>
          </p:nvSpPr>
          <p:spPr>
            <a:xfrm>
              <a:off x="14104081" y="2987979"/>
              <a:ext cx="1728023" cy="369332"/>
            </a:xfrm>
            <a:prstGeom prst="rect">
              <a:avLst/>
            </a:prstGeom>
            <a:noFill/>
          </p:spPr>
          <p:txBody>
            <a:bodyPr wrap="square" rtlCol="0">
              <a:spAutoFit/>
            </a:bodyPr>
            <a:lstStyle/>
            <a:p>
              <a:r>
                <a:rPr lang="en-US" altLang="zh-CN" sz="1200" dirty="0">
                  <a:latin typeface="+mn-ea"/>
                  <a:ea typeface="+mn-ea"/>
                </a:rPr>
                <a:t>STATE_BLE_ON</a:t>
              </a:r>
              <a:endParaRPr lang="zh-CN" altLang="en-US" sz="1200" dirty="0">
                <a:latin typeface="+mn-ea"/>
                <a:ea typeface="+mn-ea"/>
              </a:endParaRPr>
            </a:p>
          </p:txBody>
        </p:sp>
        <p:sp>
          <p:nvSpPr>
            <p:cNvPr id="141" name="TextBox 68"/>
            <p:cNvSpPr txBox="1"/>
            <p:nvPr/>
          </p:nvSpPr>
          <p:spPr>
            <a:xfrm>
              <a:off x="3087932" y="3081464"/>
              <a:ext cx="1296017" cy="369332"/>
            </a:xfrm>
            <a:prstGeom prst="rect">
              <a:avLst/>
            </a:prstGeom>
            <a:noFill/>
          </p:spPr>
          <p:txBody>
            <a:bodyPr wrap="square" rtlCol="0">
              <a:spAutoFit/>
            </a:bodyPr>
            <a:lstStyle/>
            <a:p>
              <a:r>
                <a:rPr lang="en-US" altLang="zh-CN" sz="1200" dirty="0">
                  <a:latin typeface="+mn-ea"/>
                  <a:ea typeface="+mn-ea"/>
                </a:rPr>
                <a:t>STATE_OFF</a:t>
              </a:r>
              <a:endParaRPr lang="zh-CN" altLang="en-US" sz="1200" dirty="0">
                <a:latin typeface="+mn-ea"/>
                <a:ea typeface="+mn-ea"/>
              </a:endParaRPr>
            </a:p>
          </p:txBody>
        </p:sp>
        <p:sp>
          <p:nvSpPr>
            <p:cNvPr id="142" name="TextBox 69"/>
            <p:cNvSpPr txBox="1"/>
            <p:nvPr/>
          </p:nvSpPr>
          <p:spPr>
            <a:xfrm>
              <a:off x="9064013" y="3009463"/>
              <a:ext cx="2664036" cy="369332"/>
            </a:xfrm>
            <a:prstGeom prst="rect">
              <a:avLst/>
            </a:prstGeom>
            <a:noFill/>
          </p:spPr>
          <p:txBody>
            <a:bodyPr wrap="square" rtlCol="0">
              <a:spAutoFit/>
            </a:bodyPr>
            <a:lstStyle/>
            <a:p>
              <a:r>
                <a:rPr lang="en-US" altLang="zh-CN" sz="1200" dirty="0">
                  <a:latin typeface="+mn-ea"/>
                  <a:ea typeface="+mn-ea"/>
                </a:rPr>
                <a:t>STATE_BLE_TURNING_ON</a:t>
              </a:r>
              <a:endParaRPr lang="zh-CN" altLang="en-US" sz="1200" dirty="0">
                <a:latin typeface="+mn-ea"/>
                <a:ea typeface="+mn-ea"/>
              </a:endParaRPr>
            </a:p>
          </p:txBody>
        </p:sp>
        <p:sp>
          <p:nvSpPr>
            <p:cNvPr id="143" name="TextBox 71"/>
            <p:cNvSpPr txBox="1"/>
            <p:nvPr/>
          </p:nvSpPr>
          <p:spPr>
            <a:xfrm>
              <a:off x="3231934" y="6084020"/>
              <a:ext cx="1296017" cy="369332"/>
            </a:xfrm>
            <a:prstGeom prst="rect">
              <a:avLst/>
            </a:prstGeom>
            <a:noFill/>
          </p:spPr>
          <p:txBody>
            <a:bodyPr wrap="square" rtlCol="0">
              <a:spAutoFit/>
            </a:bodyPr>
            <a:lstStyle/>
            <a:p>
              <a:r>
                <a:rPr lang="en-US" altLang="zh-CN" sz="1200" dirty="0">
                  <a:latin typeface="+mn-ea"/>
                  <a:ea typeface="+mn-ea"/>
                </a:rPr>
                <a:t>OffState</a:t>
              </a:r>
              <a:endParaRPr lang="zh-CN" altLang="en-US" sz="1200" dirty="0">
                <a:latin typeface="+mn-ea"/>
                <a:ea typeface="+mn-ea"/>
              </a:endParaRPr>
            </a:p>
          </p:txBody>
        </p:sp>
        <p:sp>
          <p:nvSpPr>
            <p:cNvPr id="144" name="TextBox 72"/>
            <p:cNvSpPr txBox="1"/>
            <p:nvPr/>
          </p:nvSpPr>
          <p:spPr>
            <a:xfrm>
              <a:off x="9064012" y="5076007"/>
              <a:ext cx="2880039" cy="369332"/>
            </a:xfrm>
            <a:prstGeom prst="rect">
              <a:avLst/>
            </a:prstGeom>
            <a:noFill/>
          </p:spPr>
          <p:txBody>
            <a:bodyPr wrap="square" rtlCol="0">
              <a:spAutoFit/>
            </a:bodyPr>
            <a:lstStyle/>
            <a:p>
              <a:r>
                <a:rPr lang="en-US" altLang="zh-CN" sz="1200" dirty="0" err="1">
                  <a:latin typeface="+mn-ea"/>
                  <a:ea typeface="+mn-ea"/>
                </a:rPr>
                <a:t>PendingCommandState</a:t>
              </a:r>
              <a:endParaRPr lang="zh-CN" altLang="en-US" sz="1200" dirty="0">
                <a:latin typeface="+mn-ea"/>
                <a:ea typeface="+mn-ea"/>
              </a:endParaRPr>
            </a:p>
          </p:txBody>
        </p:sp>
        <p:sp>
          <p:nvSpPr>
            <p:cNvPr id="145" name="TextBox 73"/>
            <p:cNvSpPr txBox="1"/>
            <p:nvPr/>
          </p:nvSpPr>
          <p:spPr>
            <a:xfrm>
              <a:off x="14104081" y="6156021"/>
              <a:ext cx="1296017" cy="615553"/>
            </a:xfrm>
            <a:prstGeom prst="rect">
              <a:avLst/>
            </a:prstGeom>
            <a:noFill/>
          </p:spPr>
          <p:txBody>
            <a:bodyPr wrap="square" rtlCol="0">
              <a:spAutoFit/>
            </a:bodyPr>
            <a:lstStyle/>
            <a:p>
              <a:r>
                <a:rPr lang="en-US" altLang="zh-CN" sz="1200" dirty="0" err="1">
                  <a:latin typeface="+mn-ea"/>
                  <a:ea typeface="+mn-ea"/>
                </a:rPr>
                <a:t>BleOnState</a:t>
              </a:r>
              <a:endParaRPr lang="zh-CN" altLang="en-US" sz="1200" dirty="0">
                <a:latin typeface="+mn-ea"/>
                <a:ea typeface="+mn-ea"/>
              </a:endParaRPr>
            </a:p>
          </p:txBody>
        </p:sp>
      </p:grpSp>
    </p:spTree>
    <p:extLst>
      <p:ext uri="{BB962C8B-B14F-4D97-AF65-F5344CB8AC3E}">
        <p14:creationId xmlns:p14="http://schemas.microsoft.com/office/powerpoint/2010/main" val="4129759541"/>
      </p:ext>
    </p:extLst>
  </p:cSld>
  <p:clrMapOvr>
    <a:masterClrMapping/>
  </p:clrMapOvr>
  <p:transition advClick="0" advTm="8000">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8798486" cy="4194175"/>
          </a:xfrm>
        </p:spPr>
        <p:txBody>
          <a:bodyPr/>
          <a:lstStyle/>
          <a:p>
            <a:r>
              <a:rPr lang="zh-CN" altLang="en-US" b="1" dirty="0">
                <a:latin typeface="宋体" panose="02010600030101010101" pitchFamily="2" charset="-122"/>
                <a:ea typeface="宋体" panose="02010600030101010101" pitchFamily="2" charset="-122"/>
              </a:rPr>
              <a:t>前面一部分只到</a:t>
            </a:r>
            <a:r>
              <a:rPr lang="en-US" altLang="zh-CN" b="1" dirty="0">
                <a:latin typeface="宋体" panose="02010600030101010101" pitchFamily="2" charset="-122"/>
                <a:ea typeface="宋体" panose="02010600030101010101" pitchFamily="2" charset="-122"/>
              </a:rPr>
              <a:t>STATE_BLE_ON</a:t>
            </a:r>
            <a:r>
              <a:rPr lang="zh-CN" altLang="en-US" b="1" dirty="0">
                <a:latin typeface="宋体" panose="02010600030101010101" pitchFamily="2" charset="-122"/>
                <a:ea typeface="宋体" panose="02010600030101010101" pitchFamily="2" charset="-122"/>
              </a:rPr>
              <a:t>状态，这部分流程是从</a:t>
            </a:r>
            <a:r>
              <a:rPr lang="en-US" altLang="zh-CN" b="1" dirty="0">
                <a:latin typeface="宋体" panose="02010600030101010101" pitchFamily="2" charset="-122"/>
                <a:ea typeface="宋体" panose="02010600030101010101" pitchFamily="2" charset="-122"/>
              </a:rPr>
              <a:t>STATE_BLE_ON</a:t>
            </a:r>
            <a:r>
              <a:rPr lang="zh-CN" altLang="en-US" b="1" dirty="0">
                <a:latin typeface="宋体" panose="02010600030101010101" pitchFamily="2" charset="-122"/>
                <a:ea typeface="宋体" panose="02010600030101010101" pitchFamily="2" charset="-122"/>
              </a:rPr>
              <a:t>到</a:t>
            </a:r>
            <a:r>
              <a:rPr lang="en-US" altLang="zh-CN" b="1" dirty="0">
                <a:latin typeface="宋体" panose="02010600030101010101" pitchFamily="2" charset="-122"/>
                <a:ea typeface="宋体" panose="02010600030101010101" pitchFamily="2" charset="-122"/>
              </a:rPr>
              <a:t>STATE_ON</a:t>
            </a:r>
            <a:r>
              <a:rPr lang="zh-CN" altLang="en-US" b="1" dirty="0">
                <a:latin typeface="宋体" panose="02010600030101010101" pitchFamily="2" charset="-122"/>
                <a:ea typeface="宋体" panose="02010600030101010101" pitchFamily="2" charset="-122"/>
              </a:rPr>
              <a:t>的状态</a:t>
            </a:r>
          </a:p>
        </p:txBody>
      </p:sp>
      <p:grpSp>
        <p:nvGrpSpPr>
          <p:cNvPr id="89" name="组合 88"/>
          <p:cNvGrpSpPr/>
          <p:nvPr/>
        </p:nvGrpSpPr>
        <p:grpSpPr>
          <a:xfrm>
            <a:off x="623393" y="2398542"/>
            <a:ext cx="10225135" cy="3619405"/>
            <a:chOff x="1196336" y="3599987"/>
            <a:chExt cx="9111723" cy="2832939"/>
          </a:xfrm>
        </p:grpSpPr>
        <p:cxnSp>
          <p:nvCxnSpPr>
            <p:cNvPr id="90" name="直接连接符 89"/>
            <p:cNvCxnSpPr/>
            <p:nvPr/>
          </p:nvCxnSpPr>
          <p:spPr bwMode="auto">
            <a:xfrm>
              <a:off x="2086447" y="4369497"/>
              <a:ext cx="818111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1" name="直接连接符 90"/>
            <p:cNvCxnSpPr/>
            <p:nvPr/>
          </p:nvCxnSpPr>
          <p:spPr bwMode="auto">
            <a:xfrm>
              <a:off x="2126949" y="5341511"/>
              <a:ext cx="8181110"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92" name="直接连接符 91"/>
            <p:cNvCxnSpPr/>
            <p:nvPr/>
          </p:nvCxnSpPr>
          <p:spPr bwMode="auto">
            <a:xfrm>
              <a:off x="2126949" y="6313524"/>
              <a:ext cx="818111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3" name="TextBox 12"/>
            <p:cNvSpPr txBox="1"/>
            <p:nvPr/>
          </p:nvSpPr>
          <p:spPr>
            <a:xfrm>
              <a:off x="1605000" y="4266239"/>
              <a:ext cx="440945" cy="264989"/>
            </a:xfrm>
            <a:prstGeom prst="rect">
              <a:avLst/>
            </a:prstGeom>
            <a:noFill/>
          </p:spPr>
          <p:txBody>
            <a:bodyPr wrap="square" rtlCol="0">
              <a:spAutoFit/>
            </a:bodyPr>
            <a:lstStyle/>
            <a:p>
              <a:r>
                <a:rPr lang="en-US" altLang="zh-CN" sz="1600" b="1" dirty="0">
                  <a:latin typeface="+mn-ea"/>
                  <a:ea typeface="+mn-ea"/>
                </a:rPr>
                <a:t>BMS</a:t>
              </a:r>
              <a:endParaRPr lang="zh-CN" altLang="en-US" sz="1600" b="1" dirty="0">
                <a:latin typeface="+mn-ea"/>
                <a:ea typeface="+mn-ea"/>
              </a:endParaRPr>
            </a:p>
          </p:txBody>
        </p:sp>
        <p:sp>
          <p:nvSpPr>
            <p:cNvPr id="94" name="TextBox 13"/>
            <p:cNvSpPr txBox="1"/>
            <p:nvPr/>
          </p:nvSpPr>
          <p:spPr>
            <a:xfrm>
              <a:off x="1615927" y="5234344"/>
              <a:ext cx="440945" cy="264989"/>
            </a:xfrm>
            <a:prstGeom prst="rect">
              <a:avLst/>
            </a:prstGeom>
            <a:noFill/>
          </p:spPr>
          <p:txBody>
            <a:bodyPr wrap="square" rtlCol="0">
              <a:spAutoFit/>
            </a:bodyPr>
            <a:lstStyle/>
            <a:p>
              <a:r>
                <a:rPr lang="en-US" altLang="zh-CN" sz="1600" b="1" dirty="0">
                  <a:latin typeface="+mn-ea"/>
                  <a:ea typeface="+mn-ea"/>
                </a:rPr>
                <a:t>APK</a:t>
              </a:r>
              <a:endParaRPr lang="zh-CN" altLang="en-US" sz="1600" b="1" dirty="0">
                <a:latin typeface="+mn-ea"/>
                <a:ea typeface="+mn-ea"/>
              </a:endParaRPr>
            </a:p>
          </p:txBody>
        </p:sp>
        <p:sp>
          <p:nvSpPr>
            <p:cNvPr id="95" name="TextBox 14"/>
            <p:cNvSpPr txBox="1"/>
            <p:nvPr/>
          </p:nvSpPr>
          <p:spPr>
            <a:xfrm>
              <a:off x="1196336" y="6192026"/>
              <a:ext cx="890116" cy="240900"/>
            </a:xfrm>
            <a:prstGeom prst="rect">
              <a:avLst/>
            </a:prstGeom>
            <a:noFill/>
          </p:spPr>
          <p:txBody>
            <a:bodyPr wrap="square" rtlCol="0">
              <a:spAutoFit/>
            </a:bodyPr>
            <a:lstStyle/>
            <a:p>
              <a:r>
                <a:rPr lang="en-US" altLang="zh-CN" sz="1400" b="1" dirty="0" err="1">
                  <a:latin typeface="+mn-ea"/>
                  <a:ea typeface="+mn-ea"/>
                </a:rPr>
                <a:t>Bluedroid</a:t>
              </a:r>
              <a:endParaRPr lang="zh-CN" altLang="en-US" sz="1400" b="1" dirty="0">
                <a:latin typeface="+mn-ea"/>
                <a:ea typeface="+mn-ea"/>
              </a:endParaRPr>
            </a:p>
          </p:txBody>
        </p:sp>
        <p:sp>
          <p:nvSpPr>
            <p:cNvPr id="96" name="TextBox 17"/>
            <p:cNvSpPr txBox="1"/>
            <p:nvPr/>
          </p:nvSpPr>
          <p:spPr>
            <a:xfrm>
              <a:off x="2572457" y="4196394"/>
              <a:ext cx="486007" cy="334835"/>
            </a:xfrm>
            <a:prstGeom prst="rect">
              <a:avLst/>
            </a:prstGeom>
            <a:noFill/>
          </p:spPr>
          <p:txBody>
            <a:bodyPr wrap="square" rtlCol="0">
              <a:spAutoFit/>
            </a:bodyPr>
            <a:lstStyle/>
            <a:p>
              <a:r>
                <a:rPr lang="en-US" altLang="zh-CN" sz="788" dirty="0">
                  <a:latin typeface="+mn-ea"/>
                  <a:ea typeface="+mn-ea"/>
                </a:rPr>
                <a:t>doBind</a:t>
              </a:r>
              <a:endParaRPr lang="zh-CN" altLang="en-US" sz="788" dirty="0">
                <a:latin typeface="+mn-ea"/>
                <a:ea typeface="+mn-ea"/>
              </a:endParaRPr>
            </a:p>
          </p:txBody>
        </p:sp>
        <p:sp>
          <p:nvSpPr>
            <p:cNvPr id="97" name="TextBox 18"/>
            <p:cNvSpPr txBox="1"/>
            <p:nvPr/>
          </p:nvSpPr>
          <p:spPr>
            <a:xfrm>
              <a:off x="3260966" y="5168406"/>
              <a:ext cx="486007" cy="334835"/>
            </a:xfrm>
            <a:prstGeom prst="rect">
              <a:avLst/>
            </a:prstGeom>
            <a:noFill/>
          </p:spPr>
          <p:txBody>
            <a:bodyPr wrap="square" rtlCol="0">
              <a:spAutoFit/>
            </a:bodyPr>
            <a:lstStyle/>
            <a:p>
              <a:r>
                <a:rPr lang="en-US" altLang="zh-CN" sz="788" dirty="0" err="1">
                  <a:latin typeface="+mn-ea"/>
                  <a:ea typeface="+mn-ea"/>
                </a:rPr>
                <a:t>onBind</a:t>
              </a:r>
              <a:endParaRPr lang="zh-CN" altLang="en-US" sz="788" dirty="0">
                <a:latin typeface="+mn-ea"/>
                <a:ea typeface="+mn-ea"/>
              </a:endParaRPr>
            </a:p>
          </p:txBody>
        </p:sp>
        <p:sp>
          <p:nvSpPr>
            <p:cNvPr id="98" name="TextBox 19"/>
            <p:cNvSpPr txBox="1"/>
            <p:nvPr/>
          </p:nvSpPr>
          <p:spPr>
            <a:xfrm>
              <a:off x="3179963" y="4126498"/>
              <a:ext cx="688509" cy="456087"/>
            </a:xfrm>
            <a:prstGeom prst="rect">
              <a:avLst/>
            </a:prstGeom>
            <a:noFill/>
          </p:spPr>
          <p:txBody>
            <a:bodyPr wrap="square" rtlCol="0">
              <a:spAutoFit/>
            </a:bodyPr>
            <a:lstStyle/>
            <a:p>
              <a:r>
                <a:rPr lang="en-US" altLang="zh-CN" sz="788" dirty="0">
                  <a:latin typeface="+mn-ea"/>
                  <a:ea typeface="+mn-ea"/>
                </a:rPr>
                <a:t>SERVICE_CONNCTED</a:t>
              </a:r>
              <a:endParaRPr lang="zh-CN" altLang="en-US" sz="788" dirty="0">
                <a:latin typeface="+mn-ea"/>
                <a:ea typeface="+mn-ea"/>
              </a:endParaRPr>
            </a:p>
          </p:txBody>
        </p:sp>
        <p:sp>
          <p:nvSpPr>
            <p:cNvPr id="99" name="TextBox 20"/>
            <p:cNvSpPr txBox="1"/>
            <p:nvPr/>
          </p:nvSpPr>
          <p:spPr>
            <a:xfrm>
              <a:off x="3908971" y="4155893"/>
              <a:ext cx="891012" cy="334835"/>
            </a:xfrm>
            <a:prstGeom prst="rect">
              <a:avLst/>
            </a:prstGeom>
            <a:noFill/>
          </p:spPr>
          <p:txBody>
            <a:bodyPr wrap="square" rtlCol="0">
              <a:spAutoFit/>
            </a:bodyPr>
            <a:lstStyle/>
            <a:p>
              <a:r>
                <a:rPr lang="en-US" altLang="zh-CN" sz="788" dirty="0" err="1">
                  <a:latin typeface="+mn-ea"/>
                </a:rPr>
                <a:t>onLeServiceUp</a:t>
              </a:r>
              <a:endParaRPr lang="zh-CN" altLang="en-US" sz="788" dirty="0">
                <a:latin typeface="+mn-ea"/>
                <a:ea typeface="+mn-ea"/>
              </a:endParaRPr>
            </a:p>
          </p:txBody>
        </p:sp>
        <p:sp>
          <p:nvSpPr>
            <p:cNvPr id="100" name="TextBox 21"/>
            <p:cNvSpPr txBox="1"/>
            <p:nvPr/>
          </p:nvSpPr>
          <p:spPr>
            <a:xfrm>
              <a:off x="5002486" y="5058010"/>
              <a:ext cx="567008" cy="456087"/>
            </a:xfrm>
            <a:prstGeom prst="rect">
              <a:avLst/>
            </a:prstGeom>
            <a:noFill/>
          </p:spPr>
          <p:txBody>
            <a:bodyPr wrap="square" rtlCol="0">
              <a:spAutoFit/>
            </a:bodyPr>
            <a:lstStyle/>
            <a:p>
              <a:r>
                <a:rPr lang="en-US" altLang="zh-CN" sz="788" dirty="0" err="1"/>
                <a:t>startCoreServices</a:t>
              </a:r>
              <a:endParaRPr lang="zh-CN" altLang="en-US" sz="788" dirty="0">
                <a:latin typeface="+mn-ea"/>
                <a:ea typeface="+mn-ea"/>
              </a:endParaRPr>
            </a:p>
          </p:txBody>
        </p:sp>
        <p:sp>
          <p:nvSpPr>
            <p:cNvPr id="101" name="TextBox 22"/>
            <p:cNvSpPr txBox="1"/>
            <p:nvPr/>
          </p:nvSpPr>
          <p:spPr>
            <a:xfrm>
              <a:off x="5852997" y="5058010"/>
              <a:ext cx="891012" cy="334835"/>
            </a:xfrm>
            <a:prstGeom prst="rect">
              <a:avLst/>
            </a:prstGeom>
            <a:noFill/>
          </p:spPr>
          <p:txBody>
            <a:bodyPr wrap="square" rtlCol="0">
              <a:spAutoFit/>
            </a:bodyPr>
            <a:lstStyle/>
            <a:p>
              <a:r>
                <a:rPr lang="en-US" altLang="zh-CN" sz="788" dirty="0" err="1">
                  <a:latin typeface="+mn-ea"/>
                </a:rPr>
                <a:t>ProfileServiceStateChanged</a:t>
              </a:r>
              <a:endParaRPr lang="zh-CN" altLang="en-US" sz="788" dirty="0">
                <a:latin typeface="+mn-ea"/>
                <a:ea typeface="+mn-ea"/>
              </a:endParaRPr>
            </a:p>
          </p:txBody>
        </p:sp>
        <p:sp>
          <p:nvSpPr>
            <p:cNvPr id="102" name="TextBox 23"/>
            <p:cNvSpPr txBox="1"/>
            <p:nvPr/>
          </p:nvSpPr>
          <p:spPr>
            <a:xfrm>
              <a:off x="6744010" y="5058010"/>
              <a:ext cx="567008" cy="456087"/>
            </a:xfrm>
            <a:prstGeom prst="rect">
              <a:avLst/>
            </a:prstGeom>
            <a:noFill/>
          </p:spPr>
          <p:txBody>
            <a:bodyPr wrap="square" rtlCol="0">
              <a:spAutoFit/>
            </a:bodyPr>
            <a:lstStyle/>
            <a:p>
              <a:r>
                <a:rPr lang="en-US" altLang="zh-CN" sz="788" dirty="0">
                  <a:latin typeface="+mn-ea"/>
                  <a:ea typeface="+mn-ea"/>
                </a:rPr>
                <a:t>BREDR_STARTED</a:t>
              </a:r>
              <a:endParaRPr lang="zh-CN" altLang="en-US" sz="788" dirty="0">
                <a:solidFill>
                  <a:schemeClr val="tx1"/>
                </a:solidFill>
                <a:latin typeface="+mn-ea"/>
                <a:ea typeface="+mn-ea"/>
              </a:endParaRPr>
            </a:p>
          </p:txBody>
        </p:sp>
        <p:sp>
          <p:nvSpPr>
            <p:cNvPr id="103" name="TextBox 24"/>
            <p:cNvSpPr txBox="1"/>
            <p:nvPr/>
          </p:nvSpPr>
          <p:spPr>
            <a:xfrm>
              <a:off x="7675525" y="5098511"/>
              <a:ext cx="931513" cy="334835"/>
            </a:xfrm>
            <a:prstGeom prst="rect">
              <a:avLst/>
            </a:prstGeom>
            <a:noFill/>
          </p:spPr>
          <p:txBody>
            <a:bodyPr wrap="square" rtlCol="0">
              <a:spAutoFit/>
            </a:bodyPr>
            <a:lstStyle/>
            <a:p>
              <a:r>
                <a:rPr lang="en-US" altLang="zh-CN" sz="788" dirty="0" err="1"/>
                <a:t>onBluetoothReady</a:t>
              </a:r>
              <a:endParaRPr lang="zh-CN" altLang="en-US" sz="788" dirty="0">
                <a:latin typeface="+mn-ea"/>
                <a:ea typeface="+mn-ea"/>
              </a:endParaRPr>
            </a:p>
          </p:txBody>
        </p:sp>
        <p:cxnSp>
          <p:nvCxnSpPr>
            <p:cNvPr id="146" name="直接箭头连接符 145"/>
            <p:cNvCxnSpPr>
              <a:stCxn id="96" idx="2"/>
              <a:endCxn id="153" idx="0"/>
            </p:cNvCxnSpPr>
            <p:nvPr/>
          </p:nvCxnSpPr>
          <p:spPr bwMode="auto">
            <a:xfrm flipH="1">
              <a:off x="2815457" y="4531229"/>
              <a:ext cx="4" cy="648283"/>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47" name="直接箭头连接符 146"/>
            <p:cNvCxnSpPr>
              <a:stCxn id="97" idx="0"/>
              <a:endCxn id="98" idx="2"/>
            </p:cNvCxnSpPr>
            <p:nvPr/>
          </p:nvCxnSpPr>
          <p:spPr bwMode="auto">
            <a:xfrm flipV="1">
              <a:off x="3503970" y="4582585"/>
              <a:ext cx="20248" cy="58582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48" name="直接箭头连接符 147"/>
            <p:cNvCxnSpPr>
              <a:stCxn id="99" idx="2"/>
              <a:endCxn id="152" idx="0"/>
            </p:cNvCxnSpPr>
            <p:nvPr/>
          </p:nvCxnSpPr>
          <p:spPr bwMode="auto">
            <a:xfrm>
              <a:off x="4354477" y="4490728"/>
              <a:ext cx="1" cy="567282"/>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49" name="TextBox 34"/>
            <p:cNvSpPr txBox="1"/>
            <p:nvPr/>
          </p:nvSpPr>
          <p:spPr>
            <a:xfrm>
              <a:off x="4840484" y="4045497"/>
              <a:ext cx="891012" cy="456087"/>
            </a:xfrm>
            <a:prstGeom prst="rect">
              <a:avLst/>
            </a:prstGeom>
            <a:noFill/>
          </p:spPr>
          <p:txBody>
            <a:bodyPr wrap="square" rtlCol="0">
              <a:spAutoFit/>
            </a:bodyPr>
            <a:lstStyle/>
            <a:p>
              <a:r>
                <a:rPr lang="en-US" altLang="zh-CN" sz="788" dirty="0" err="1">
                  <a:solidFill>
                    <a:schemeClr val="tx1"/>
                  </a:solidFill>
                  <a:latin typeface="+mj-ea"/>
                </a:rPr>
                <a:t>bluetoothStateChangeHandler</a:t>
              </a:r>
              <a:endParaRPr lang="zh-CN" altLang="en-US" sz="788" dirty="0">
                <a:latin typeface="+mn-ea"/>
                <a:ea typeface="+mn-ea"/>
              </a:endParaRPr>
            </a:p>
          </p:txBody>
        </p:sp>
        <p:cxnSp>
          <p:nvCxnSpPr>
            <p:cNvPr id="150" name="直接箭头连接符 149"/>
            <p:cNvCxnSpPr>
              <a:stCxn id="100" idx="0"/>
              <a:endCxn id="149" idx="2"/>
            </p:cNvCxnSpPr>
            <p:nvPr/>
          </p:nvCxnSpPr>
          <p:spPr bwMode="auto">
            <a:xfrm flipV="1">
              <a:off x="5285990" y="4501584"/>
              <a:ext cx="0" cy="556426"/>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51" name="TextBox 40"/>
            <p:cNvSpPr txBox="1"/>
            <p:nvPr/>
          </p:nvSpPr>
          <p:spPr>
            <a:xfrm>
              <a:off x="6541507" y="4045497"/>
              <a:ext cx="891012" cy="456087"/>
            </a:xfrm>
            <a:prstGeom prst="rect">
              <a:avLst/>
            </a:prstGeom>
            <a:noFill/>
          </p:spPr>
          <p:txBody>
            <a:bodyPr wrap="square" rtlCol="0">
              <a:spAutoFit/>
            </a:bodyPr>
            <a:lstStyle/>
            <a:p>
              <a:r>
                <a:rPr lang="en-US" altLang="zh-CN" sz="788" dirty="0" err="1">
                  <a:solidFill>
                    <a:schemeClr val="tx1"/>
                  </a:solidFill>
                  <a:latin typeface="+mj-ea"/>
                </a:rPr>
                <a:t>bluetoothStateChangeHandler</a:t>
              </a:r>
              <a:endParaRPr lang="zh-CN" altLang="en-US" sz="788" dirty="0">
                <a:latin typeface="+mn-ea"/>
                <a:ea typeface="+mn-ea"/>
              </a:endParaRPr>
            </a:p>
          </p:txBody>
        </p:sp>
        <p:sp>
          <p:nvSpPr>
            <p:cNvPr id="152" name="TextBox 43"/>
            <p:cNvSpPr txBox="1"/>
            <p:nvPr/>
          </p:nvSpPr>
          <p:spPr>
            <a:xfrm>
              <a:off x="4070974" y="5058010"/>
              <a:ext cx="567008" cy="456087"/>
            </a:xfrm>
            <a:prstGeom prst="rect">
              <a:avLst/>
            </a:prstGeom>
            <a:noFill/>
          </p:spPr>
          <p:txBody>
            <a:bodyPr wrap="square" rtlCol="0">
              <a:spAutoFit/>
            </a:bodyPr>
            <a:lstStyle/>
            <a:p>
              <a:r>
                <a:rPr lang="en-US" altLang="zh-CN" sz="788" dirty="0"/>
                <a:t>USER_TURN_ON</a:t>
              </a:r>
              <a:endParaRPr lang="zh-CN" altLang="en-US" sz="788" dirty="0">
                <a:solidFill>
                  <a:schemeClr val="tx1"/>
                </a:solidFill>
                <a:latin typeface="+mn-ea"/>
                <a:ea typeface="+mn-ea"/>
              </a:endParaRPr>
            </a:p>
          </p:txBody>
        </p:sp>
        <p:sp>
          <p:nvSpPr>
            <p:cNvPr id="153" name="TextBox 48"/>
            <p:cNvSpPr txBox="1"/>
            <p:nvPr/>
          </p:nvSpPr>
          <p:spPr>
            <a:xfrm>
              <a:off x="2491453" y="5179512"/>
              <a:ext cx="648008" cy="334835"/>
            </a:xfrm>
            <a:prstGeom prst="rect">
              <a:avLst/>
            </a:prstGeom>
            <a:noFill/>
          </p:spPr>
          <p:txBody>
            <a:bodyPr wrap="square" rtlCol="0">
              <a:spAutoFit/>
            </a:bodyPr>
            <a:lstStyle/>
            <a:p>
              <a:r>
                <a:rPr lang="en-US" altLang="zh-CN" sz="788" dirty="0" err="1">
                  <a:latin typeface="+mn-ea"/>
                  <a:ea typeface="+mn-ea"/>
                </a:rPr>
                <a:t>onCreate</a:t>
              </a:r>
              <a:endParaRPr lang="zh-CN" altLang="en-US" sz="788" dirty="0">
                <a:latin typeface="+mn-ea"/>
                <a:ea typeface="+mn-ea"/>
              </a:endParaRPr>
            </a:p>
          </p:txBody>
        </p:sp>
        <p:sp>
          <p:nvSpPr>
            <p:cNvPr id="154" name="TextBox 54"/>
            <p:cNvSpPr txBox="1"/>
            <p:nvPr/>
          </p:nvSpPr>
          <p:spPr>
            <a:xfrm>
              <a:off x="7675522" y="5989522"/>
              <a:ext cx="891012" cy="334835"/>
            </a:xfrm>
            <a:prstGeom prst="rect">
              <a:avLst/>
            </a:prstGeom>
            <a:noFill/>
          </p:spPr>
          <p:txBody>
            <a:bodyPr wrap="square" rtlCol="0">
              <a:spAutoFit/>
            </a:bodyPr>
            <a:lstStyle/>
            <a:p>
              <a:r>
                <a:rPr lang="en-US" altLang="zh-CN" sz="788" dirty="0" err="1">
                  <a:latin typeface="+mn-ea"/>
                  <a:ea typeface="+mn-ea"/>
                </a:rPr>
                <a:t>setAdapterPropertyNative</a:t>
              </a:r>
              <a:endParaRPr lang="zh-CN" altLang="en-US" sz="788" dirty="0">
                <a:solidFill>
                  <a:schemeClr val="tx1"/>
                </a:solidFill>
                <a:latin typeface="+mn-ea"/>
                <a:ea typeface="+mn-ea"/>
              </a:endParaRPr>
            </a:p>
          </p:txBody>
        </p:sp>
        <p:cxnSp>
          <p:nvCxnSpPr>
            <p:cNvPr id="155" name="直接箭头连接符 154"/>
            <p:cNvCxnSpPr/>
            <p:nvPr/>
          </p:nvCxnSpPr>
          <p:spPr bwMode="auto">
            <a:xfrm flipV="1">
              <a:off x="6987012" y="4369501"/>
              <a:ext cx="0" cy="677731"/>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56" name="直接连接符 155"/>
            <p:cNvCxnSpPr/>
            <p:nvPr/>
          </p:nvCxnSpPr>
          <p:spPr bwMode="auto">
            <a:xfrm>
              <a:off x="5771996" y="3599992"/>
              <a:ext cx="0" cy="2187029"/>
            </a:xfrm>
            <a:prstGeom prst="line">
              <a:avLst/>
            </a:prstGeom>
            <a:blipFill dpi="0" rotWithShape="0">
              <a:blip r:embed="rId3"/>
              <a:srcRect/>
              <a:tile tx="0" ty="0" sx="100000" sy="100000" flip="none" algn="tl"/>
            </a:blipFill>
            <a:ln w="12700" cap="flat" cmpd="sng" algn="ctr">
              <a:solidFill>
                <a:srgbClr val="000000"/>
              </a:solidFill>
              <a:prstDash val="dashDot"/>
              <a:miter lim="0"/>
              <a:headEnd type="none" w="med" len="med"/>
              <a:tailEnd type="none" w="med" len="med"/>
            </a:ln>
            <a:effectLst>
              <a:outerShdw blurRad="25400" dist="12700" dir="5400000" algn="ctr" rotWithShape="0">
                <a:srgbClr val="000000">
                  <a:alpha val="50000"/>
                </a:srgbClr>
              </a:outerShdw>
            </a:effectLst>
          </p:spPr>
        </p:cxnSp>
        <p:cxnSp>
          <p:nvCxnSpPr>
            <p:cNvPr id="157" name="直接连接符 156"/>
            <p:cNvCxnSpPr/>
            <p:nvPr/>
          </p:nvCxnSpPr>
          <p:spPr bwMode="auto">
            <a:xfrm>
              <a:off x="7473019" y="3599987"/>
              <a:ext cx="0" cy="2227530"/>
            </a:xfrm>
            <a:prstGeom prst="line">
              <a:avLst/>
            </a:prstGeom>
            <a:blipFill dpi="0" rotWithShape="0">
              <a:blip r:embed="rId3"/>
              <a:srcRect/>
              <a:tile tx="0" ty="0" sx="100000" sy="100000" flip="none" algn="tl"/>
            </a:blipFill>
            <a:ln w="12700" cap="flat" cmpd="sng" algn="ctr">
              <a:solidFill>
                <a:srgbClr val="000000"/>
              </a:solidFill>
              <a:prstDash val="dashDot"/>
              <a:miter lim="0"/>
              <a:headEnd type="none" w="med" len="med"/>
              <a:tailEnd type="none" w="med" len="med"/>
            </a:ln>
            <a:effectLst>
              <a:outerShdw blurRad="25400" dist="12700" dir="5400000" algn="ctr" rotWithShape="0">
                <a:srgbClr val="000000">
                  <a:alpha val="50000"/>
                </a:srgbClr>
              </a:outerShdw>
            </a:effectLst>
          </p:spPr>
        </p:cxnSp>
        <p:cxnSp>
          <p:nvCxnSpPr>
            <p:cNvPr id="158" name="直接连接符 157"/>
            <p:cNvCxnSpPr/>
            <p:nvPr/>
          </p:nvCxnSpPr>
          <p:spPr bwMode="auto">
            <a:xfrm>
              <a:off x="2491453" y="5827517"/>
              <a:ext cx="7249598" cy="0"/>
            </a:xfrm>
            <a:prstGeom prst="line">
              <a:avLst/>
            </a:prstGeom>
            <a:blipFill dpi="0" rotWithShape="0">
              <a:blip r:embed="rId3"/>
              <a:srcRect/>
              <a:tile tx="0" ty="0" sx="100000" sy="100000" flip="none" algn="tl"/>
            </a:blipFill>
            <a:ln w="12700" cap="flat" cmpd="sng" algn="ctr">
              <a:solidFill>
                <a:srgbClr val="000000"/>
              </a:solidFill>
              <a:prstDash val="dash"/>
              <a:miter lim="0"/>
              <a:headEnd type="none" w="med" len="med"/>
              <a:tailEnd type="none" w="med" len="med"/>
            </a:ln>
            <a:effectLst>
              <a:outerShdw blurRad="25400" dist="12700" dir="5400000" algn="ctr" rotWithShape="0">
                <a:srgbClr val="000000">
                  <a:alpha val="50000"/>
                </a:srgbClr>
              </a:outerShdw>
            </a:effectLst>
          </p:spPr>
        </p:cxnSp>
        <p:cxnSp>
          <p:nvCxnSpPr>
            <p:cNvPr id="159" name="直接连接符 158"/>
            <p:cNvCxnSpPr/>
            <p:nvPr/>
          </p:nvCxnSpPr>
          <p:spPr bwMode="auto">
            <a:xfrm>
              <a:off x="2531953" y="4815004"/>
              <a:ext cx="7249598" cy="0"/>
            </a:xfrm>
            <a:prstGeom prst="line">
              <a:avLst/>
            </a:prstGeom>
            <a:blipFill dpi="0" rotWithShape="0">
              <a:blip r:embed="rId3"/>
              <a:srcRect/>
              <a:tile tx="0" ty="0" sx="100000" sy="100000" flip="none" algn="tl"/>
            </a:blipFill>
            <a:ln w="12700" cap="flat" cmpd="sng" algn="ctr">
              <a:solidFill>
                <a:srgbClr val="000000"/>
              </a:solidFill>
              <a:prstDash val="dash"/>
              <a:miter lim="0"/>
              <a:headEnd type="none" w="med" len="med"/>
              <a:tailEnd type="none" w="med" len="med"/>
            </a:ln>
            <a:effectLst>
              <a:outerShdw blurRad="25400" dist="12700" dir="5400000" algn="ctr" rotWithShape="0">
                <a:srgbClr val="000000">
                  <a:alpha val="50000"/>
                </a:srgbClr>
              </a:outerShdw>
            </a:effectLst>
          </p:spPr>
        </p:cxnSp>
        <p:sp>
          <p:nvSpPr>
            <p:cNvPr id="160" name="TextBox 64"/>
            <p:cNvSpPr txBox="1"/>
            <p:nvPr/>
          </p:nvSpPr>
          <p:spPr>
            <a:xfrm>
              <a:off x="2005450" y="4705589"/>
              <a:ext cx="521945" cy="369332"/>
            </a:xfrm>
            <a:prstGeom prst="rect">
              <a:avLst/>
            </a:prstGeom>
            <a:noFill/>
          </p:spPr>
          <p:txBody>
            <a:bodyPr wrap="square" rtlCol="0">
              <a:spAutoFit/>
            </a:bodyPr>
            <a:lstStyle/>
            <a:p>
              <a:r>
                <a:rPr lang="en-US" altLang="zh-CN" sz="900" dirty="0">
                  <a:latin typeface="+mn-ea"/>
                  <a:ea typeface="+mn-ea"/>
                </a:rPr>
                <a:t>Binder</a:t>
              </a:r>
              <a:endParaRPr lang="zh-CN" altLang="en-US" sz="900" dirty="0">
                <a:latin typeface="+mn-ea"/>
                <a:ea typeface="+mn-ea"/>
              </a:endParaRPr>
            </a:p>
          </p:txBody>
        </p:sp>
        <p:sp>
          <p:nvSpPr>
            <p:cNvPr id="161" name="TextBox 65"/>
            <p:cNvSpPr txBox="1"/>
            <p:nvPr/>
          </p:nvSpPr>
          <p:spPr>
            <a:xfrm>
              <a:off x="2005450" y="5706017"/>
              <a:ext cx="521945" cy="230832"/>
            </a:xfrm>
            <a:prstGeom prst="rect">
              <a:avLst/>
            </a:prstGeom>
            <a:noFill/>
          </p:spPr>
          <p:txBody>
            <a:bodyPr wrap="square" rtlCol="0">
              <a:spAutoFit/>
            </a:bodyPr>
            <a:lstStyle/>
            <a:p>
              <a:r>
                <a:rPr lang="en-US" altLang="zh-CN" sz="900" dirty="0">
                  <a:latin typeface="+mn-ea"/>
                  <a:ea typeface="+mn-ea"/>
                </a:rPr>
                <a:t>JNI</a:t>
              </a:r>
              <a:endParaRPr lang="zh-CN" altLang="en-US" sz="900" dirty="0">
                <a:latin typeface="+mn-ea"/>
                <a:ea typeface="+mn-ea"/>
              </a:endParaRPr>
            </a:p>
          </p:txBody>
        </p:sp>
        <p:sp>
          <p:nvSpPr>
            <p:cNvPr id="162" name="TextBox 66"/>
            <p:cNvSpPr txBox="1"/>
            <p:nvPr/>
          </p:nvSpPr>
          <p:spPr>
            <a:xfrm>
              <a:off x="8121032" y="3680990"/>
              <a:ext cx="972013" cy="230832"/>
            </a:xfrm>
            <a:prstGeom prst="rect">
              <a:avLst/>
            </a:prstGeom>
            <a:noFill/>
          </p:spPr>
          <p:txBody>
            <a:bodyPr wrap="square" rtlCol="0">
              <a:spAutoFit/>
            </a:bodyPr>
            <a:lstStyle/>
            <a:p>
              <a:r>
                <a:rPr lang="en-US" altLang="zh-CN" sz="900" dirty="0">
                  <a:latin typeface="+mn-ea"/>
                  <a:ea typeface="+mn-ea"/>
                </a:rPr>
                <a:t>STATE_ON</a:t>
              </a:r>
              <a:endParaRPr lang="zh-CN" altLang="en-US" sz="900" dirty="0">
                <a:latin typeface="+mn-ea"/>
                <a:ea typeface="+mn-ea"/>
              </a:endParaRPr>
            </a:p>
          </p:txBody>
        </p:sp>
        <p:sp>
          <p:nvSpPr>
            <p:cNvPr id="163" name="TextBox 68"/>
            <p:cNvSpPr txBox="1"/>
            <p:nvPr/>
          </p:nvSpPr>
          <p:spPr>
            <a:xfrm>
              <a:off x="3260964" y="3733576"/>
              <a:ext cx="1174516" cy="230832"/>
            </a:xfrm>
            <a:prstGeom prst="rect">
              <a:avLst/>
            </a:prstGeom>
            <a:noFill/>
          </p:spPr>
          <p:txBody>
            <a:bodyPr wrap="square" rtlCol="0">
              <a:spAutoFit/>
            </a:bodyPr>
            <a:lstStyle/>
            <a:p>
              <a:r>
                <a:rPr lang="en-US" altLang="zh-CN" sz="900" dirty="0">
                  <a:latin typeface="+mn-ea"/>
                  <a:ea typeface="+mn-ea"/>
                </a:rPr>
                <a:t>STATE_BLE_ON</a:t>
              </a:r>
              <a:endParaRPr lang="zh-CN" altLang="en-US" sz="900" dirty="0">
                <a:latin typeface="+mn-ea"/>
                <a:ea typeface="+mn-ea"/>
              </a:endParaRPr>
            </a:p>
          </p:txBody>
        </p:sp>
        <p:sp>
          <p:nvSpPr>
            <p:cNvPr id="164" name="TextBox 69"/>
            <p:cNvSpPr txBox="1"/>
            <p:nvPr/>
          </p:nvSpPr>
          <p:spPr>
            <a:xfrm>
              <a:off x="5852998" y="3693075"/>
              <a:ext cx="1498520" cy="230832"/>
            </a:xfrm>
            <a:prstGeom prst="rect">
              <a:avLst/>
            </a:prstGeom>
            <a:noFill/>
          </p:spPr>
          <p:txBody>
            <a:bodyPr wrap="square" rtlCol="0">
              <a:spAutoFit/>
            </a:bodyPr>
            <a:lstStyle/>
            <a:p>
              <a:r>
                <a:rPr lang="en-US" altLang="zh-CN" sz="900" dirty="0">
                  <a:latin typeface="+mn-ea"/>
                  <a:ea typeface="+mn-ea"/>
                </a:rPr>
                <a:t>STATE_TURNING_ON</a:t>
              </a:r>
              <a:endParaRPr lang="zh-CN" altLang="en-US" sz="900" dirty="0">
                <a:latin typeface="+mn-ea"/>
                <a:ea typeface="+mn-ea"/>
              </a:endParaRPr>
            </a:p>
          </p:txBody>
        </p:sp>
        <p:sp>
          <p:nvSpPr>
            <p:cNvPr id="165" name="TextBox 46"/>
            <p:cNvSpPr txBox="1"/>
            <p:nvPr/>
          </p:nvSpPr>
          <p:spPr>
            <a:xfrm>
              <a:off x="4840484" y="6111024"/>
              <a:ext cx="891012" cy="213585"/>
            </a:xfrm>
            <a:prstGeom prst="rect">
              <a:avLst/>
            </a:prstGeom>
            <a:noFill/>
          </p:spPr>
          <p:txBody>
            <a:bodyPr wrap="square" rtlCol="0">
              <a:spAutoFit/>
            </a:bodyPr>
            <a:lstStyle/>
            <a:p>
              <a:r>
                <a:rPr lang="en-US" altLang="zh-CN" sz="788" dirty="0" err="1">
                  <a:latin typeface="+mn-ea"/>
                  <a:ea typeface="+mn-ea"/>
                </a:rPr>
                <a:t>initProfile</a:t>
              </a:r>
              <a:endParaRPr lang="zh-CN" altLang="en-US" sz="788" dirty="0">
                <a:latin typeface="+mn-ea"/>
                <a:ea typeface="+mn-ea"/>
              </a:endParaRPr>
            </a:p>
          </p:txBody>
        </p:sp>
        <p:cxnSp>
          <p:nvCxnSpPr>
            <p:cNvPr id="166" name="直接箭头连接符 165"/>
            <p:cNvCxnSpPr>
              <a:stCxn id="100" idx="2"/>
              <a:endCxn id="165" idx="0"/>
            </p:cNvCxnSpPr>
            <p:nvPr/>
          </p:nvCxnSpPr>
          <p:spPr bwMode="auto">
            <a:xfrm>
              <a:off x="5285990" y="5514097"/>
              <a:ext cx="0" cy="596927"/>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arrow"/>
              <a:tailEnd type="arrow"/>
            </a:ln>
            <a:effectLst>
              <a:outerShdw blurRad="25400" dist="12700" dir="5400000" algn="ctr" rotWithShape="0">
                <a:srgbClr val="000000">
                  <a:alpha val="50000"/>
                </a:srgbClr>
              </a:outerShdw>
            </a:effectLst>
          </p:spPr>
        </p:cxnSp>
        <p:cxnSp>
          <p:nvCxnSpPr>
            <p:cNvPr id="167" name="直接箭头连接符 166"/>
            <p:cNvCxnSpPr>
              <a:stCxn id="103" idx="2"/>
              <a:endCxn id="154" idx="0"/>
            </p:cNvCxnSpPr>
            <p:nvPr/>
          </p:nvCxnSpPr>
          <p:spPr bwMode="auto">
            <a:xfrm flipH="1">
              <a:off x="8121029" y="5433346"/>
              <a:ext cx="20253" cy="556175"/>
            </a:xfrm>
            <a:prstGeom prst="straightConnector1">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arrow"/>
            </a:ln>
            <a:effectLst>
              <a:outerShdw blurRad="25400" dist="12700" dir="5400000" algn="ctr" rotWithShape="0">
                <a:srgbClr val="000000">
                  <a:alpha val="50000"/>
                </a:srgbClr>
              </a:outerShdw>
            </a:effectLst>
          </p:spPr>
        </p:cxnSp>
        <p:sp>
          <p:nvSpPr>
            <p:cNvPr id="168" name="TextBox 52"/>
            <p:cNvSpPr txBox="1"/>
            <p:nvPr/>
          </p:nvSpPr>
          <p:spPr>
            <a:xfrm>
              <a:off x="7716023" y="4075218"/>
              <a:ext cx="891012" cy="334835"/>
            </a:xfrm>
            <a:prstGeom prst="rect">
              <a:avLst/>
            </a:prstGeom>
            <a:noFill/>
          </p:spPr>
          <p:txBody>
            <a:bodyPr wrap="square" rtlCol="0">
              <a:spAutoFit/>
            </a:bodyPr>
            <a:lstStyle/>
            <a:p>
              <a:r>
                <a:rPr lang="en-US" altLang="zh-CN" sz="788" dirty="0" err="1">
                  <a:latin typeface="+mn-ea"/>
                  <a:ea typeface="+mn-ea"/>
                </a:rPr>
                <a:t>sendBluetoothStateCallback</a:t>
              </a:r>
              <a:endParaRPr lang="zh-CN" altLang="en-US" sz="788" dirty="0">
                <a:latin typeface="+mn-ea"/>
                <a:ea typeface="+mn-ea"/>
              </a:endParaRPr>
            </a:p>
          </p:txBody>
        </p:sp>
        <p:sp>
          <p:nvSpPr>
            <p:cNvPr id="169" name="TextBox 53"/>
            <p:cNvSpPr txBox="1"/>
            <p:nvPr/>
          </p:nvSpPr>
          <p:spPr>
            <a:xfrm>
              <a:off x="8805158" y="3965209"/>
              <a:ext cx="1215017" cy="456087"/>
            </a:xfrm>
            <a:prstGeom prst="rect">
              <a:avLst/>
            </a:prstGeom>
            <a:noFill/>
          </p:spPr>
          <p:txBody>
            <a:bodyPr wrap="square" rtlCol="0">
              <a:spAutoFit/>
            </a:bodyPr>
            <a:lstStyle/>
            <a:p>
              <a:r>
                <a:rPr lang="en-US" altLang="zh-CN" sz="788" dirty="0" err="1">
                  <a:latin typeface="+mn-ea"/>
                  <a:ea typeface="+mn-ea"/>
                </a:rPr>
                <a:t>BluetoothAdapter.</a:t>
              </a:r>
              <a:r>
                <a:rPr lang="en-US" altLang="zh-CN" sz="788" i="1" dirty="0" err="1">
                  <a:latin typeface="+mn-ea"/>
                  <a:ea typeface="+mn-ea"/>
                </a:rPr>
                <a:t>ACTION_BLE_STATE_CHANGED</a:t>
              </a:r>
              <a:endParaRPr lang="zh-CN" altLang="en-US" sz="788" i="1" dirty="0">
                <a:latin typeface="+mn-ea"/>
                <a:ea typeface="+mn-ea"/>
              </a:endParaRPr>
            </a:p>
          </p:txBody>
        </p:sp>
        <p:sp>
          <p:nvSpPr>
            <p:cNvPr id="170" name="TextBox 55"/>
            <p:cNvSpPr txBox="1"/>
            <p:nvPr/>
          </p:nvSpPr>
          <p:spPr>
            <a:xfrm>
              <a:off x="3098960" y="5422514"/>
              <a:ext cx="891012" cy="230832"/>
            </a:xfrm>
            <a:prstGeom prst="rect">
              <a:avLst/>
            </a:prstGeom>
            <a:noFill/>
          </p:spPr>
          <p:txBody>
            <a:bodyPr wrap="square" rtlCol="0">
              <a:spAutoFit/>
            </a:bodyPr>
            <a:lstStyle/>
            <a:p>
              <a:r>
                <a:rPr lang="en-US" altLang="zh-CN" sz="900" dirty="0" err="1">
                  <a:latin typeface="+mn-ea"/>
                  <a:ea typeface="+mn-ea"/>
                </a:rPr>
                <a:t>BleOnState</a:t>
              </a:r>
              <a:endParaRPr lang="zh-CN" altLang="en-US" sz="900" dirty="0">
                <a:latin typeface="+mn-ea"/>
                <a:ea typeface="+mn-ea"/>
              </a:endParaRPr>
            </a:p>
          </p:txBody>
        </p:sp>
        <p:sp>
          <p:nvSpPr>
            <p:cNvPr id="171" name="TextBox 56"/>
            <p:cNvSpPr txBox="1"/>
            <p:nvPr/>
          </p:nvSpPr>
          <p:spPr>
            <a:xfrm>
              <a:off x="5852999" y="5463014"/>
              <a:ext cx="1539021" cy="230832"/>
            </a:xfrm>
            <a:prstGeom prst="rect">
              <a:avLst/>
            </a:prstGeom>
            <a:noFill/>
          </p:spPr>
          <p:txBody>
            <a:bodyPr wrap="square" rtlCol="0">
              <a:spAutoFit/>
            </a:bodyPr>
            <a:lstStyle/>
            <a:p>
              <a:r>
                <a:rPr lang="en-US" altLang="zh-CN" sz="900" dirty="0" err="1">
                  <a:latin typeface="+mn-ea"/>
                  <a:ea typeface="+mn-ea"/>
                </a:rPr>
                <a:t>PendingCommandState</a:t>
              </a:r>
              <a:endParaRPr lang="zh-CN" altLang="en-US" sz="900" dirty="0">
                <a:latin typeface="+mn-ea"/>
                <a:ea typeface="+mn-ea"/>
              </a:endParaRPr>
            </a:p>
          </p:txBody>
        </p:sp>
        <p:sp>
          <p:nvSpPr>
            <p:cNvPr id="172" name="TextBox 58"/>
            <p:cNvSpPr txBox="1"/>
            <p:nvPr/>
          </p:nvSpPr>
          <p:spPr>
            <a:xfrm>
              <a:off x="8566536" y="5463014"/>
              <a:ext cx="607508" cy="369332"/>
            </a:xfrm>
            <a:prstGeom prst="rect">
              <a:avLst/>
            </a:prstGeom>
            <a:noFill/>
          </p:spPr>
          <p:txBody>
            <a:bodyPr wrap="square" rtlCol="0">
              <a:spAutoFit/>
            </a:bodyPr>
            <a:lstStyle/>
            <a:p>
              <a:r>
                <a:rPr lang="en-US" altLang="zh-CN" sz="900" dirty="0" err="1">
                  <a:latin typeface="+mn-ea"/>
                  <a:ea typeface="+mn-ea"/>
                </a:rPr>
                <a:t>OnState</a:t>
              </a:r>
              <a:endParaRPr lang="zh-CN" altLang="en-US" sz="900" dirty="0">
                <a:latin typeface="+mn-ea"/>
                <a:ea typeface="+mn-ea"/>
              </a:endParaRPr>
            </a:p>
          </p:txBody>
        </p:sp>
      </p:grpSp>
    </p:spTree>
    <p:extLst>
      <p:ext uri="{BB962C8B-B14F-4D97-AF65-F5344CB8AC3E}">
        <p14:creationId xmlns:p14="http://schemas.microsoft.com/office/powerpoint/2010/main" val="4208318770"/>
      </p:ext>
    </p:extLst>
  </p:cSld>
  <p:clrMapOvr>
    <a:masterClrMapping/>
  </p:clrMapOvr>
  <p:transition advClick="0" advTm="8000">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问题定位分析</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8798486" cy="4194175"/>
          </a:xfrm>
        </p:spPr>
        <p:txBody>
          <a:bodyPr/>
          <a:lstStyle/>
          <a:p>
            <a:r>
              <a:rPr lang="zh-CN" altLang="en-US" b="1" dirty="0" smtClean="0">
                <a:latin typeface="宋体" panose="02010600030101010101" pitchFamily="2" charset="-122"/>
                <a:ea typeface="宋体" panose="02010600030101010101" pitchFamily="2" charset="-122"/>
              </a:rPr>
              <a:t>下面从蓝牙开启的</a:t>
            </a:r>
            <a:r>
              <a:rPr lang="en-US" altLang="zh-CN" b="1" dirty="0" smtClean="0">
                <a:latin typeface="宋体" panose="02010600030101010101" pitchFamily="2" charset="-122"/>
                <a:ea typeface="宋体" panose="02010600030101010101" pitchFamily="2" charset="-122"/>
              </a:rPr>
              <a:t>log</a:t>
            </a:r>
            <a:r>
              <a:rPr lang="zh-CN" altLang="en-US" b="1" dirty="0" smtClean="0">
                <a:latin typeface="宋体" panose="02010600030101010101" pitchFamily="2" charset="-122"/>
                <a:ea typeface="宋体" panose="02010600030101010101" pitchFamily="2" charset="-122"/>
              </a:rPr>
              <a:t>来看</a:t>
            </a:r>
            <a:endParaRPr lang="zh-CN" altLang="en-US" b="1" dirty="0">
              <a:latin typeface="宋体" panose="02010600030101010101" pitchFamily="2" charset="-122"/>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606944651"/>
              </p:ext>
            </p:extLst>
          </p:nvPr>
        </p:nvGraphicFramePr>
        <p:xfrm>
          <a:off x="3287688" y="2060848"/>
          <a:ext cx="2982962" cy="4090337"/>
        </p:xfrm>
        <a:graphic>
          <a:graphicData uri="http://schemas.openxmlformats.org/presentationml/2006/ole">
            <mc:AlternateContent xmlns:mc="http://schemas.openxmlformats.org/markup-compatibility/2006">
              <mc:Choice xmlns:v="urn:schemas-microsoft-com:vml" Requires="v">
                <p:oleObj spid="_x0000_s1045" name="文档" r:id="rId4" imgW="6642437" imgH="9108687" progId="Word.Document.12">
                  <p:embed/>
                </p:oleObj>
              </mc:Choice>
              <mc:Fallback>
                <p:oleObj name="文档" r:id="rId4" imgW="6642437" imgH="9108687" progId="Word.Document.12">
                  <p:embed/>
                  <p:pic>
                    <p:nvPicPr>
                      <p:cNvPr id="0" name=""/>
                      <p:cNvPicPr/>
                      <p:nvPr/>
                    </p:nvPicPr>
                    <p:blipFill>
                      <a:blip r:embed="rId5"/>
                      <a:stretch>
                        <a:fillRect/>
                      </a:stretch>
                    </p:blipFill>
                    <p:spPr>
                      <a:xfrm>
                        <a:off x="3287688" y="2060848"/>
                        <a:ext cx="2982962" cy="4090337"/>
                      </a:xfrm>
                      <a:prstGeom prst="rect">
                        <a:avLst/>
                      </a:prstGeom>
                    </p:spPr>
                  </p:pic>
                </p:oleObj>
              </mc:Fallback>
            </mc:AlternateContent>
          </a:graphicData>
        </a:graphic>
      </p:graphicFrame>
    </p:spTree>
    <p:extLst>
      <p:ext uri="{BB962C8B-B14F-4D97-AF65-F5344CB8AC3E}">
        <p14:creationId xmlns:p14="http://schemas.microsoft.com/office/powerpoint/2010/main" val="326373911"/>
      </p:ext>
    </p:extLst>
  </p:cSld>
  <p:clrMapOvr>
    <a:masterClrMapping/>
  </p:clrMapOvr>
  <p:transition advClick="0" advTm="8000">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latin typeface="宋体" panose="02010600030101010101" pitchFamily="2" charset="-122"/>
                <a:ea typeface="宋体" panose="02010600030101010101" pitchFamily="2" charset="-122"/>
              </a:rPr>
              <a:t>蓝牙简介</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A</a:t>
            </a:r>
            <a:r>
              <a:rPr lang="en-US" altLang="zh-CN" sz="3200" b="1" dirty="0" smtClean="0">
                <a:latin typeface="宋体" panose="02010600030101010101" pitchFamily="2" charset="-122"/>
                <a:ea typeface="宋体" panose="02010600030101010101" pitchFamily="2" charset="-122"/>
              </a:rPr>
              <a:t>ndroid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牙框架</a:t>
            </a:r>
            <a:endParaRPr lang="en-US" altLang="zh-CN" sz="3200" b="1" dirty="0">
              <a:latin typeface="宋体" panose="02010600030101010101" pitchFamily="2" charset="-122"/>
              <a:ea typeface="宋体" panose="02010600030101010101" pitchFamily="2" charset="-122"/>
            </a:endParaRPr>
          </a:p>
          <a:p>
            <a:r>
              <a:rPr lang="en-US" altLang="zh-CN" sz="3200" b="1" dirty="0" err="1" smtClean="0">
                <a:latin typeface="宋体" panose="02010600030101010101" pitchFamily="2" charset="-122"/>
                <a:ea typeface="宋体" panose="02010600030101010101" pitchFamily="2" charset="-122"/>
              </a:rPr>
              <a:t>Bluedroid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牙协议栈</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Hisilicon</a:t>
            </a:r>
            <a:r>
              <a:rPr lang="zh-CN" altLang="en-US" sz="3200" b="1" dirty="0">
                <a:latin typeface="宋体" panose="02010600030101010101" pitchFamily="2" charset="-122"/>
                <a:ea typeface="宋体" panose="02010600030101010101" pitchFamily="2" charset="-122"/>
              </a:rPr>
              <a:t>平台适配</a:t>
            </a:r>
            <a:endParaRPr lang="en-US" altLang="zh-CN" sz="3200" b="1" dirty="0">
              <a:latin typeface="宋体" panose="02010600030101010101" pitchFamily="2" charset="-122"/>
              <a:ea typeface="宋体" panose="02010600030101010101" pitchFamily="2" charset="-122"/>
            </a:endParaRPr>
          </a:p>
          <a:p>
            <a:r>
              <a:rPr lang="zh-CN" altLang="en-US" sz="3200" b="1" dirty="0">
                <a:latin typeface="宋体" panose="02010600030101010101" pitchFamily="2" charset="-122"/>
                <a:ea typeface="宋体" panose="02010600030101010101" pitchFamily="2" charset="-122"/>
              </a:rPr>
              <a:t>问题定位分析</a:t>
            </a:r>
            <a:endParaRPr lang="en-US" altLang="zh-CN" sz="3200" b="1" dirty="0">
              <a:latin typeface="宋体" panose="02010600030101010101" pitchFamily="2" charset="-122"/>
              <a:ea typeface="宋体" panose="02010600030101010101" pitchFamily="2" charset="-122"/>
            </a:endParaRPr>
          </a:p>
          <a:p>
            <a:r>
              <a:rPr lang="zh-CN" altLang="en-US" sz="3200" b="1" dirty="0" smtClean="0">
                <a:solidFill>
                  <a:schemeClr val="accent3"/>
                </a:solidFill>
                <a:latin typeface="宋体" panose="02010600030101010101" pitchFamily="2" charset="-122"/>
                <a:ea typeface="宋体" panose="02010600030101010101" pitchFamily="2" charset="-122"/>
              </a:rPr>
              <a:t>案例分享</a:t>
            </a:r>
            <a:endParaRPr lang="en-US" altLang="zh-CN" sz="3200" b="1" dirty="0">
              <a:solidFill>
                <a:schemeClr val="accent3"/>
              </a:solidFill>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extLst>
      <p:ext uri="{BB962C8B-B14F-4D97-AF65-F5344CB8AC3E}">
        <p14:creationId xmlns:p14="http://schemas.microsoft.com/office/powerpoint/2010/main" val="3275550002"/>
      </p:ext>
    </p:extLst>
  </p:cSld>
  <p:clrMapOvr>
    <a:masterClrMapping/>
  </p:clrMapOvr>
  <p:transition advClick="0" advTm="8000">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案例分析</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蓝牙无法打开</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9093980" cy="4194175"/>
          </a:xfrm>
        </p:spPr>
        <p:txBody>
          <a:bodyPr/>
          <a:lstStyle/>
          <a:p>
            <a:r>
              <a:rPr lang="zh-CN" altLang="en-US" b="1" dirty="0" smtClean="0">
                <a:latin typeface="宋体" panose="02010600030101010101" pitchFamily="2" charset="-122"/>
                <a:ea typeface="宋体" panose="02010600030101010101" pitchFamily="2" charset="-122"/>
              </a:rPr>
              <a:t>如果确认</a:t>
            </a:r>
            <a:r>
              <a:rPr lang="en-US" altLang="zh-CN" b="1" dirty="0" smtClean="0">
                <a:latin typeface="宋体" panose="02010600030101010101" pitchFamily="2" charset="-122"/>
                <a:ea typeface="宋体" panose="02010600030101010101" pitchFamily="2" charset="-122"/>
              </a:rPr>
              <a:t>porting</a:t>
            </a:r>
            <a:r>
              <a:rPr lang="zh-CN" altLang="en-US" b="1" dirty="0" smtClean="0">
                <a:latin typeface="宋体" panose="02010600030101010101" pitchFamily="2" charset="-122"/>
                <a:ea typeface="宋体" panose="02010600030101010101" pitchFamily="2" charset="-122"/>
              </a:rPr>
              <a:t>是</a:t>
            </a:r>
            <a:r>
              <a:rPr lang="en-US" altLang="zh-CN" b="1" dirty="0" smtClean="0">
                <a:latin typeface="宋体" panose="02010600030101010101" pitchFamily="2" charset="-122"/>
                <a:ea typeface="宋体" panose="02010600030101010101" pitchFamily="2" charset="-122"/>
              </a:rPr>
              <a:t>OK</a:t>
            </a:r>
            <a:r>
              <a:rPr lang="zh-CN" altLang="en-US" b="1" dirty="0" smtClean="0">
                <a:latin typeface="宋体" panose="02010600030101010101" pitchFamily="2" charset="-122"/>
                <a:ea typeface="宋体" panose="02010600030101010101" pitchFamily="2" charset="-122"/>
              </a:rPr>
              <a:t>的，但是蓝牙打不开，从蓝牙打开后，从</a:t>
            </a:r>
            <a:r>
              <a:rPr lang="en-US" altLang="zh-CN" b="1" dirty="0" err="1" smtClean="0">
                <a:latin typeface="宋体" panose="02010600030101010101" pitchFamily="2" charset="-122"/>
                <a:ea typeface="宋体" panose="02010600030101010101" pitchFamily="2" charset="-122"/>
              </a:rPr>
              <a:t>logcat</a:t>
            </a:r>
            <a:r>
              <a:rPr lang="zh-CN" altLang="en-US" b="1" dirty="0" smtClean="0">
                <a:latin typeface="宋体" panose="02010600030101010101" pitchFamily="2" charset="-122"/>
                <a:ea typeface="宋体" panose="02010600030101010101" pitchFamily="2" charset="-122"/>
              </a:rPr>
              <a:t>来简单判断：</a:t>
            </a:r>
            <a:endParaRPr lang="en-US" altLang="zh-CN" b="1" dirty="0" smtClean="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pPr marL="0" indent="0">
              <a:buNone/>
            </a:pPr>
            <a:endParaRPr lang="zh-CN" altLang="en-US"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356295" y="2120367"/>
            <a:ext cx="9420225" cy="1152525"/>
          </a:xfrm>
          <a:prstGeom prst="rect">
            <a:avLst/>
          </a:prstGeom>
        </p:spPr>
      </p:pic>
      <p:pic>
        <p:nvPicPr>
          <p:cNvPr id="5" name="图片 4"/>
          <p:cNvPicPr>
            <a:picLocks noChangeAspect="1"/>
          </p:cNvPicPr>
          <p:nvPr/>
        </p:nvPicPr>
        <p:blipFill>
          <a:blip r:embed="rId4"/>
          <a:stretch>
            <a:fillRect/>
          </a:stretch>
        </p:blipFill>
        <p:spPr>
          <a:xfrm>
            <a:off x="1038547" y="3663422"/>
            <a:ext cx="10858467" cy="1349754"/>
          </a:xfrm>
          <a:prstGeom prst="rect">
            <a:avLst/>
          </a:prstGeom>
        </p:spPr>
      </p:pic>
    </p:spTree>
    <p:extLst>
      <p:ext uri="{BB962C8B-B14F-4D97-AF65-F5344CB8AC3E}">
        <p14:creationId xmlns:p14="http://schemas.microsoft.com/office/powerpoint/2010/main" val="1334306919"/>
      </p:ext>
    </p:extLst>
  </p:cSld>
  <p:clrMapOvr>
    <a:masterClrMapping/>
  </p:clrMapOvr>
  <p:transition advClick="0" advTm="8000">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案例分析</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蓝牙无法打开</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9093980" cy="4194175"/>
          </a:xfrm>
        </p:spPr>
        <p:txBody>
          <a:bodyPr/>
          <a:lstStyle/>
          <a:p>
            <a:r>
              <a:rPr lang="zh-CN" altLang="en-US" b="1" dirty="0" smtClean="0">
                <a:latin typeface="宋体" panose="02010600030101010101" pitchFamily="2" charset="-122"/>
                <a:ea typeface="宋体" panose="02010600030101010101" pitchFamily="2" charset="-122"/>
              </a:rPr>
              <a:t>出现这种</a:t>
            </a:r>
            <a:r>
              <a:rPr lang="en-US" altLang="zh-CN" b="1" dirty="0" err="1">
                <a:latin typeface="宋体" panose="02010600030101010101" pitchFamily="2" charset="-122"/>
                <a:ea typeface="宋体" panose="02010600030101010101" pitchFamily="2" charset="-122"/>
              </a:rPr>
              <a:t>userial</a:t>
            </a:r>
            <a:r>
              <a:rPr lang="en-US" altLang="zh-CN" b="1" dirty="0">
                <a:latin typeface="宋体" panose="02010600030101010101" pitchFamily="2" charset="-122"/>
                <a:ea typeface="宋体" panose="02010600030101010101" pitchFamily="2" charset="-122"/>
              </a:rPr>
              <a:t> vendor open: unable to </a:t>
            </a:r>
            <a:r>
              <a:rPr lang="en-US" altLang="zh-CN" b="1" dirty="0" smtClean="0">
                <a:latin typeface="宋体" panose="02010600030101010101" pitchFamily="2" charset="-122"/>
                <a:ea typeface="宋体" panose="02010600030101010101" pitchFamily="2" charset="-122"/>
              </a:rPr>
              <a:t>open log</a:t>
            </a:r>
            <a:r>
              <a:rPr lang="zh-CN" altLang="en-US" b="1" dirty="0" smtClean="0">
                <a:latin typeface="宋体" panose="02010600030101010101" pitchFamily="2" charset="-122"/>
                <a:ea typeface="宋体" panose="02010600030101010101" pitchFamily="2" charset="-122"/>
              </a:rPr>
              <a:t>，就说明</a:t>
            </a:r>
            <a:r>
              <a:rPr lang="en-US" altLang="zh-CN" b="1" dirty="0" err="1" smtClean="0">
                <a:latin typeface="宋体" panose="02010600030101010101" pitchFamily="2" charset="-122"/>
                <a:ea typeface="宋体" panose="02010600030101010101" pitchFamily="2" charset="-122"/>
              </a:rPr>
              <a:t>usb</a:t>
            </a:r>
            <a:r>
              <a:rPr lang="zh-CN" altLang="en-US" b="1" dirty="0" smtClean="0">
                <a:latin typeface="宋体" panose="02010600030101010101" pitchFamily="2" charset="-122"/>
                <a:ea typeface="宋体" panose="02010600030101010101" pitchFamily="2" charset="-122"/>
              </a:rPr>
              <a:t>节点配置不正确或者权限不对，需要检测单板目录</a:t>
            </a:r>
            <a:r>
              <a:rPr lang="en-US" altLang="zh-CN" b="1" dirty="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vendor/</a:t>
            </a:r>
            <a:r>
              <a:rPr lang="en-US" altLang="zh-CN" b="1" dirty="0" err="1" smtClean="0">
                <a:latin typeface="宋体" panose="02010600030101010101" pitchFamily="2" charset="-122"/>
                <a:ea typeface="宋体" panose="02010600030101010101" pitchFamily="2" charset="-122"/>
              </a:rPr>
              <a:t>etc</a:t>
            </a:r>
            <a:r>
              <a:rPr lang="en-US" altLang="zh-CN" b="1" dirty="0" smtClean="0">
                <a:latin typeface="宋体" panose="02010600030101010101" pitchFamily="2" charset="-122"/>
                <a:ea typeface="宋体" panose="02010600030101010101" pitchFamily="2" charset="-122"/>
              </a:rPr>
              <a:t>/bluetooth/</a:t>
            </a:r>
            <a:r>
              <a:rPr lang="en-US" altLang="zh-CN" b="1" dirty="0" err="1" smtClean="0">
                <a:latin typeface="宋体" panose="02010600030101010101" pitchFamily="2" charset="-122"/>
                <a:ea typeface="宋体" panose="02010600030101010101" pitchFamily="2" charset="-122"/>
              </a:rPr>
              <a:t>rtkbt.conf</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如下是否配置正确：</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如果是</a:t>
            </a:r>
            <a:r>
              <a:rPr lang="en-US" altLang="zh-CN" b="1" dirty="0" smtClean="0">
                <a:latin typeface="宋体" panose="02010600030101010101" pitchFamily="2" charset="-122"/>
                <a:ea typeface="宋体" panose="02010600030101010101" pitchFamily="2" charset="-122"/>
              </a:rPr>
              <a:t>MTK</a:t>
            </a:r>
            <a:r>
              <a:rPr lang="zh-CN" altLang="en-US" b="1" dirty="0" smtClean="0">
                <a:latin typeface="宋体" panose="02010600030101010101" pitchFamily="2" charset="-122"/>
                <a:ea typeface="宋体" panose="02010600030101010101" pitchFamily="2" charset="-122"/>
              </a:rPr>
              <a:t>的器件，由于</a:t>
            </a:r>
            <a:r>
              <a:rPr lang="en-US" altLang="zh-CN" b="1" dirty="0" smtClean="0">
                <a:latin typeface="宋体" panose="02010600030101010101" pitchFamily="2" charset="-122"/>
                <a:ea typeface="宋体" panose="02010600030101010101" pitchFamily="2" charset="-122"/>
              </a:rPr>
              <a:t>MTK</a:t>
            </a:r>
            <a:r>
              <a:rPr lang="zh-CN" altLang="en-US" b="1" dirty="0" smtClean="0">
                <a:latin typeface="宋体" panose="02010600030101010101" pitchFamily="2" charset="-122"/>
                <a:ea typeface="宋体" panose="02010600030101010101" pitchFamily="2" charset="-122"/>
              </a:rPr>
              <a:t>直接提供的</a:t>
            </a:r>
            <a:r>
              <a:rPr lang="en-US" altLang="zh-CN" b="1" dirty="0" smtClean="0">
                <a:latin typeface="宋体" panose="02010600030101010101" pitchFamily="2" charset="-122"/>
                <a:ea typeface="宋体" panose="02010600030101010101" pitchFamily="2" charset="-122"/>
              </a:rPr>
              <a:t>libbt-vendor.so</a:t>
            </a:r>
            <a:r>
              <a:rPr lang="zh-CN" altLang="en-US" b="1" dirty="0" smtClean="0">
                <a:latin typeface="宋体" panose="02010600030101010101" pitchFamily="2" charset="-122"/>
                <a:ea typeface="宋体" panose="02010600030101010101" pitchFamily="2" charset="-122"/>
              </a:rPr>
              <a:t>，需要</a:t>
            </a:r>
            <a:r>
              <a:rPr lang="en-US" altLang="zh-CN" b="1" dirty="0" smtClean="0">
                <a:latin typeface="宋体" panose="02010600030101010101" pitchFamily="2" charset="-122"/>
                <a:ea typeface="宋体" panose="02010600030101010101" pitchFamily="2" charset="-122"/>
              </a:rPr>
              <a:t>MTK</a:t>
            </a:r>
            <a:r>
              <a:rPr lang="zh-CN" altLang="en-US" b="1" dirty="0">
                <a:latin typeface="宋体" panose="02010600030101010101" pitchFamily="2" charset="-122"/>
                <a:ea typeface="宋体" panose="02010600030101010101" pitchFamily="2" charset="-122"/>
              </a:rPr>
              <a:t>修改</a:t>
            </a:r>
            <a:endParaRPr lang="en-US" altLang="zh-CN" b="1" dirty="0" smtClean="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pPr marL="0" indent="0">
              <a:buNone/>
            </a:pPr>
            <a:endParaRPr lang="zh-CN" altLang="en-US" b="1"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631504" y="2996952"/>
            <a:ext cx="9769838" cy="1527674"/>
          </a:xfrm>
          <a:prstGeom prst="rect">
            <a:avLst/>
          </a:prstGeom>
        </p:spPr>
      </p:pic>
      <p:pic>
        <p:nvPicPr>
          <p:cNvPr id="3" name="图片 2"/>
          <p:cNvPicPr>
            <a:picLocks noChangeAspect="1"/>
          </p:cNvPicPr>
          <p:nvPr/>
        </p:nvPicPr>
        <p:blipFill>
          <a:blip r:embed="rId4"/>
          <a:stretch>
            <a:fillRect/>
          </a:stretch>
        </p:blipFill>
        <p:spPr>
          <a:xfrm>
            <a:off x="3503712" y="2234640"/>
            <a:ext cx="4095750" cy="523875"/>
          </a:xfrm>
          <a:prstGeom prst="rect">
            <a:avLst/>
          </a:prstGeom>
        </p:spPr>
      </p:pic>
    </p:spTree>
    <p:extLst>
      <p:ext uri="{BB962C8B-B14F-4D97-AF65-F5344CB8AC3E}">
        <p14:creationId xmlns:p14="http://schemas.microsoft.com/office/powerpoint/2010/main" val="2680409534"/>
      </p:ext>
    </p:extLst>
  </p:cSld>
  <p:clrMapOvr>
    <a:masterClrMapping/>
  </p:clrMapOvr>
  <p:transition advClick="0" advTm="8000">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案例分析</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通信</a:t>
            </a:r>
            <a:r>
              <a:rPr lang="en-US" altLang="zh-CN" b="1" dirty="0" smtClean="0">
                <a:latin typeface="宋体" panose="02010600030101010101" pitchFamily="2" charset="-122"/>
                <a:ea typeface="宋体" panose="02010600030101010101" pitchFamily="2" charset="-122"/>
              </a:rPr>
              <a:t>timeout</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9093980" cy="4194175"/>
          </a:xfrm>
        </p:spPr>
        <p:txBody>
          <a:bodyPr/>
          <a:lstStyle/>
          <a:p>
            <a:r>
              <a:rPr lang="en-US" altLang="zh-CN" b="1" dirty="0" smtClean="0">
                <a:latin typeface="宋体" panose="02010600030101010101" pitchFamily="2" charset="-122"/>
                <a:ea typeface="宋体" panose="02010600030101010101" pitchFamily="2" charset="-122"/>
              </a:rPr>
              <a:t>Timeout</a:t>
            </a:r>
            <a:r>
              <a:rPr lang="zh-CN" altLang="en-US" b="1" dirty="0" smtClean="0">
                <a:latin typeface="宋体" panose="02010600030101010101" pitchFamily="2" charset="-122"/>
                <a:ea typeface="宋体" panose="02010600030101010101" pitchFamily="2" charset="-122"/>
              </a:rPr>
              <a:t>的几个主要原因：</a:t>
            </a:r>
            <a:endParaRPr lang="en-US" altLang="zh-CN" b="1" dirty="0" smtClean="0">
              <a:latin typeface="宋体" panose="02010600030101010101" pitchFamily="2" charset="-122"/>
              <a:ea typeface="宋体" panose="02010600030101010101" pitchFamily="2" charset="-122"/>
            </a:endParaRPr>
          </a:p>
          <a:p>
            <a:pPr marL="0" indent="0">
              <a:buNone/>
            </a:pPr>
            <a:r>
              <a:rPr lang="en-US" altLang="zh-CN" b="1" dirty="0" smtClean="0">
                <a:latin typeface="宋体" panose="02010600030101010101" pitchFamily="2" charset="-122"/>
                <a:ea typeface="宋体" panose="02010600030101010101" pitchFamily="2" charset="-122"/>
              </a:rPr>
              <a:t>	1.</a:t>
            </a:r>
            <a:r>
              <a:rPr lang="zh-CN" altLang="en-US" b="1" dirty="0" smtClean="0">
                <a:latin typeface="宋体" panose="02010600030101010101" pitchFamily="2" charset="-122"/>
                <a:ea typeface="宋体" panose="02010600030101010101" pitchFamily="2" charset="-122"/>
              </a:rPr>
              <a:t>协议栈中的</a:t>
            </a:r>
            <a:r>
              <a:rPr lang="en-US" altLang="zh-CN" b="1" dirty="0" smtClean="0">
                <a:latin typeface="宋体" panose="02010600030101010101" pitchFamily="2" charset="-122"/>
                <a:ea typeface="宋体" panose="02010600030101010101" pitchFamily="2" charset="-122"/>
              </a:rPr>
              <a:t>HCI</a:t>
            </a:r>
            <a:r>
              <a:rPr lang="zh-CN" altLang="en-US" b="1" dirty="0" smtClean="0">
                <a:latin typeface="宋体" panose="02010600030101010101" pitchFamily="2" charset="-122"/>
                <a:ea typeface="宋体" panose="02010600030101010101" pitchFamily="2" charset="-122"/>
              </a:rPr>
              <a:t>通信超时，</a:t>
            </a:r>
            <a:r>
              <a:rPr lang="en-US" altLang="zh-CN" b="1" dirty="0" smtClean="0">
                <a:latin typeface="宋体" panose="02010600030101010101" pitchFamily="2" charset="-122"/>
                <a:ea typeface="宋体" panose="02010600030101010101" pitchFamily="2" charset="-122"/>
              </a:rPr>
              <a:t>UART</a:t>
            </a:r>
            <a:r>
              <a:rPr lang="zh-CN" altLang="en-US" b="1" dirty="0" smtClean="0">
                <a:latin typeface="宋体" panose="02010600030101010101" pitchFamily="2" charset="-122"/>
                <a:ea typeface="宋体" panose="02010600030101010101" pitchFamily="2" charset="-122"/>
              </a:rPr>
              <a:t>接口分为：节点不对、权限不够、流控没接、波特率问题；</a:t>
            </a:r>
            <a:endParaRPr lang="en-US" altLang="zh-CN" b="1" dirty="0" smtClean="0">
              <a:latin typeface="宋体" panose="02010600030101010101" pitchFamily="2" charset="-122"/>
              <a:ea typeface="宋体" panose="02010600030101010101" pitchFamily="2" charset="-122"/>
            </a:endParaRPr>
          </a:p>
          <a:p>
            <a:pPr marL="0" indent="0">
              <a:buNone/>
            </a:pPr>
            <a:r>
              <a:rPr lang="en-US" altLang="zh-CN" b="1" dirty="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2.USB</a:t>
            </a:r>
            <a:r>
              <a:rPr lang="zh-CN" altLang="en-US" b="1" dirty="0" smtClean="0">
                <a:latin typeface="宋体" panose="02010600030101010101" pitchFamily="2" charset="-122"/>
                <a:ea typeface="宋体" panose="02010600030101010101" pitchFamily="2" charset="-122"/>
              </a:rPr>
              <a:t>接口分为：节点</a:t>
            </a:r>
            <a:r>
              <a:rPr lang="en-US" altLang="zh-CN" b="1" dirty="0" smtClean="0">
                <a:latin typeface="宋体" panose="02010600030101010101" pitchFamily="2" charset="-122"/>
                <a:ea typeface="宋体" panose="02010600030101010101" pitchFamily="2" charset="-122"/>
              </a:rPr>
              <a:t>OPEN</a:t>
            </a:r>
            <a:r>
              <a:rPr lang="zh-CN" altLang="en-US" b="1" dirty="0" smtClean="0">
                <a:latin typeface="宋体" panose="02010600030101010101" pitchFamily="2" charset="-122"/>
                <a:ea typeface="宋体" panose="02010600030101010101" pitchFamily="2" charset="-122"/>
              </a:rPr>
              <a:t>失败、</a:t>
            </a:r>
            <a:r>
              <a:rPr lang="en-US" altLang="zh-CN" b="1" dirty="0" err="1" smtClean="0">
                <a:latin typeface="宋体" panose="02010600030101010101" pitchFamily="2" charset="-122"/>
                <a:ea typeface="宋体" panose="02010600030101010101" pitchFamily="2" charset="-122"/>
              </a:rPr>
              <a:t>usb</a:t>
            </a:r>
            <a:r>
              <a:rPr lang="zh-CN" altLang="en-US" b="1" dirty="0" smtClean="0">
                <a:latin typeface="宋体" panose="02010600030101010101" pitchFamily="2" charset="-122"/>
                <a:ea typeface="宋体" panose="02010600030101010101" pitchFamily="2" charset="-122"/>
              </a:rPr>
              <a:t>驱动问题</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smtClean="0">
              <a:latin typeface="宋体" panose="02010600030101010101" pitchFamily="2" charset="-122"/>
              <a:ea typeface="宋体" panose="02010600030101010101" pitchFamily="2" charset="-122"/>
            </a:endParaRPr>
          </a:p>
          <a:p>
            <a:pPr marL="0" indent="0">
              <a:buNone/>
            </a:pPr>
            <a:endParaRPr lang="zh-CN" altLang="en-US" b="1"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1233667" y="3068960"/>
            <a:ext cx="9991725" cy="2409825"/>
          </a:xfrm>
          <a:prstGeom prst="rect">
            <a:avLst/>
          </a:prstGeom>
        </p:spPr>
      </p:pic>
    </p:spTree>
    <p:extLst>
      <p:ext uri="{BB962C8B-B14F-4D97-AF65-F5344CB8AC3E}">
        <p14:creationId xmlns:p14="http://schemas.microsoft.com/office/powerpoint/2010/main" val="15343509"/>
      </p:ext>
    </p:extLst>
  </p:cSld>
  <p:clrMapOvr>
    <a:masterClrMapping/>
  </p:clrMapOvr>
  <p:transition advClick="0" advTm="8000">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案例分析</a:t>
            </a:r>
            <a:r>
              <a:rPr lang="en-US" altLang="zh-CN" b="1" dirty="0" smtClean="0">
                <a:latin typeface="宋体" panose="02010600030101010101" pitchFamily="2" charset="-122"/>
                <a:ea typeface="宋体" panose="02010600030101010101" pitchFamily="2" charset="-122"/>
              </a:rPr>
              <a:t>-</a:t>
            </a:r>
            <a:r>
              <a:rPr lang="en-US" altLang="zh-CN" b="1" dirty="0" err="1" smtClean="0">
                <a:latin typeface="宋体" panose="02010600030101010101" pitchFamily="2" charset="-122"/>
                <a:ea typeface="宋体" panose="02010600030101010101" pitchFamily="2" charset="-122"/>
              </a:rPr>
              <a:t>WiFi</a:t>
            </a:r>
            <a:r>
              <a:rPr lang="zh-CN" altLang="en-US" b="1" dirty="0" smtClean="0">
                <a:latin typeface="宋体" panose="02010600030101010101" pitchFamily="2" charset="-122"/>
                <a:ea typeface="宋体" panose="02010600030101010101" pitchFamily="2" charset="-122"/>
              </a:rPr>
              <a:t>蓝牙共存</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9093980" cy="4194175"/>
          </a:xfrm>
        </p:spPr>
        <p:txBody>
          <a:bodyPr/>
          <a:lstStyle/>
          <a:p>
            <a:r>
              <a:rPr lang="zh-CN" altLang="en-US" b="1" dirty="0" smtClean="0">
                <a:latin typeface="宋体" panose="02010600030101010101" pitchFamily="2" charset="-122"/>
                <a:ea typeface="宋体" panose="02010600030101010101" pitchFamily="2" charset="-122"/>
              </a:rPr>
              <a:t>由于蓝牙</a:t>
            </a:r>
            <a:r>
              <a:rPr lang="en-US" altLang="zh-CN" b="1" dirty="0" err="1" smtClean="0">
                <a:latin typeface="宋体" panose="02010600030101010101" pitchFamily="2" charset="-122"/>
                <a:ea typeface="宋体" panose="02010600030101010101" pitchFamily="2" charset="-122"/>
              </a:rPr>
              <a:t>WiFi</a:t>
            </a:r>
            <a:r>
              <a:rPr lang="zh-CN" altLang="en-US" b="1" dirty="0" smtClean="0">
                <a:latin typeface="宋体" panose="02010600030101010101" pitchFamily="2" charset="-122"/>
                <a:ea typeface="宋体" panose="02010600030101010101" pitchFamily="2" charset="-122"/>
              </a:rPr>
              <a:t>都工作在</a:t>
            </a:r>
            <a:r>
              <a:rPr lang="en-US" altLang="zh-CN" b="1" dirty="0" smtClean="0">
                <a:latin typeface="宋体" panose="02010600030101010101" pitchFamily="2" charset="-122"/>
                <a:ea typeface="宋体" panose="02010600030101010101" pitchFamily="2" charset="-122"/>
              </a:rPr>
              <a:t>2.4GHz</a:t>
            </a:r>
            <a:r>
              <a:rPr lang="zh-CN" altLang="en-US" b="1" dirty="0" smtClean="0">
                <a:latin typeface="宋体" panose="02010600030101010101" pitchFamily="2" charset="-122"/>
                <a:ea typeface="宋体" panose="02010600030101010101" pitchFamily="2" charset="-122"/>
              </a:rPr>
              <a:t>频段，这部分的处理主要是在蓝牙端做，这个部分主要的工作是在对应的厂商，</a:t>
            </a:r>
            <a:endParaRPr lang="en-US" altLang="zh-CN" b="1" dirty="0" smtClean="0">
              <a:latin typeface="宋体" panose="02010600030101010101" pitchFamily="2" charset="-122"/>
              <a:ea typeface="宋体" panose="02010600030101010101" pitchFamily="2" charset="-122"/>
            </a:endParaRPr>
          </a:p>
          <a:p>
            <a:pPr marL="0" indent="0">
              <a:buNone/>
            </a:pP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在</a:t>
            </a:r>
            <a:r>
              <a:rPr lang="en-US" altLang="zh-CN" b="1" dirty="0" err="1" smtClean="0">
                <a:latin typeface="宋体" panose="02010600030101010101" pitchFamily="2" charset="-122"/>
                <a:ea typeface="宋体" panose="02010600030101010101" pitchFamily="2" charset="-122"/>
              </a:rPr>
              <a:t>Realtek</a:t>
            </a:r>
            <a:r>
              <a:rPr lang="zh-CN" altLang="en-US" b="1" dirty="0" smtClean="0">
                <a:latin typeface="宋体" panose="02010600030101010101" pitchFamily="2" charset="-122"/>
                <a:ea typeface="宋体" panose="02010600030101010101" pitchFamily="2" charset="-122"/>
              </a:rPr>
              <a:t>器件的处理，通过更新协议栈解决</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27027902"/>
      </p:ext>
    </p:extLst>
  </p:cSld>
  <p:clrMapOvr>
    <a:masterClrMapping/>
  </p:clrMapOvr>
  <p:transition advClick="0" advTm="8000">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82540" y="602687"/>
            <a:ext cx="6589199" cy="864096"/>
          </a:xfrm>
        </p:spPr>
        <p:txBody>
          <a:bodyPr/>
          <a:lstStyle/>
          <a:p>
            <a:r>
              <a:rPr lang="zh-CN" altLang="en-US" b="1" dirty="0" smtClean="0">
                <a:latin typeface="宋体" panose="02010600030101010101" pitchFamily="2" charset="-122"/>
                <a:ea typeface="宋体" panose="02010600030101010101" pitchFamily="2" charset="-122"/>
              </a:rPr>
              <a:t>案例分析</a:t>
            </a:r>
            <a:r>
              <a:rPr lang="en-US" altLang="zh-CN"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蓝牙接收</a:t>
            </a:r>
            <a:r>
              <a:rPr lang="zh-CN" altLang="en-US" b="1" dirty="0" smtClean="0">
                <a:latin typeface="宋体" panose="02010600030101010101" pitchFamily="2" charset="-122"/>
                <a:ea typeface="宋体" panose="02010600030101010101" pitchFamily="2" charset="-122"/>
              </a:rPr>
              <a:t>文件无显示</a:t>
            </a:r>
            <a:endParaRPr lang="zh-CN" altLang="en-US" b="1" dirty="0">
              <a:latin typeface="宋体" panose="02010600030101010101" pitchFamily="2" charset="-122"/>
              <a:ea typeface="宋体" panose="02010600030101010101" pitchFamily="2" charset="-122"/>
            </a:endParaRPr>
          </a:p>
        </p:txBody>
      </p:sp>
      <p:sp>
        <p:nvSpPr>
          <p:cNvPr id="6" name="Rectangle 3"/>
          <p:cNvSpPr>
            <a:spLocks noGrp="1" noChangeArrowheads="1"/>
          </p:cNvSpPr>
          <p:nvPr>
            <p:ph idx="1"/>
          </p:nvPr>
        </p:nvSpPr>
        <p:spPr>
          <a:xfrm>
            <a:off x="1682540" y="1383747"/>
            <a:ext cx="9093980" cy="4194175"/>
          </a:xfrm>
        </p:spPr>
        <p:txBody>
          <a:bodyPr/>
          <a:lstStyle/>
          <a:p>
            <a:r>
              <a:rPr lang="en-US" altLang="zh-CN" b="1" dirty="0">
                <a:latin typeface="宋体" panose="02010600030101010101" pitchFamily="2" charset="-122"/>
                <a:ea typeface="宋体" panose="02010600030101010101" pitchFamily="2" charset="-122"/>
              </a:rPr>
              <a:t>TV</a:t>
            </a:r>
            <a:r>
              <a:rPr lang="zh-CN" altLang="en-US" b="1" dirty="0">
                <a:latin typeface="宋体" panose="02010600030101010101" pitchFamily="2" charset="-122"/>
                <a:ea typeface="宋体" panose="02010600030101010101" pitchFamily="2" charset="-122"/>
              </a:rPr>
              <a:t>打开蓝牙，连接手机，操作手机向</a:t>
            </a:r>
            <a:r>
              <a:rPr lang="en-US" altLang="zh-CN" b="1" dirty="0">
                <a:latin typeface="宋体" panose="02010600030101010101" pitchFamily="2" charset="-122"/>
                <a:ea typeface="宋体" panose="02010600030101010101" pitchFamily="2" charset="-122"/>
              </a:rPr>
              <a:t>TV</a:t>
            </a:r>
            <a:r>
              <a:rPr lang="zh-CN" altLang="en-US" b="1" dirty="0">
                <a:latin typeface="宋体" panose="02010600030101010101" pitchFamily="2" charset="-122"/>
                <a:ea typeface="宋体" panose="02010600030101010101" pitchFamily="2" charset="-122"/>
              </a:rPr>
              <a:t>传送文件，</a:t>
            </a:r>
            <a:r>
              <a:rPr lang="en-US" altLang="zh-CN" b="1" dirty="0">
                <a:latin typeface="宋体" panose="02010600030101010101" pitchFamily="2" charset="-122"/>
                <a:ea typeface="宋体" panose="02010600030101010101" pitchFamily="2" charset="-122"/>
              </a:rPr>
              <a:t>TV</a:t>
            </a:r>
            <a:r>
              <a:rPr lang="zh-CN" altLang="en-US" b="1" dirty="0">
                <a:latin typeface="宋体" panose="02010600030101010101" pitchFamily="2" charset="-122"/>
                <a:ea typeface="宋体" panose="02010600030101010101" pitchFamily="2" charset="-122"/>
              </a:rPr>
              <a:t>并不显示是否接收的</a:t>
            </a:r>
            <a:r>
              <a:rPr lang="zh-CN" altLang="en-US" b="1" dirty="0" smtClean="0">
                <a:latin typeface="宋体" panose="02010600030101010101" pitchFamily="2" charset="-122"/>
                <a:ea typeface="宋体" panose="02010600030101010101" pitchFamily="2" charset="-122"/>
              </a:rPr>
              <a:t>对话框</a:t>
            </a:r>
            <a:endParaRPr lang="en-US" altLang="zh-CN" b="1" dirty="0" smtClean="0">
              <a:latin typeface="宋体" panose="02010600030101010101" pitchFamily="2" charset="-122"/>
              <a:ea typeface="宋体" panose="02010600030101010101" pitchFamily="2" charset="-122"/>
            </a:endParaRPr>
          </a:p>
          <a:p>
            <a:pPr marL="180000" lvl="1" indent="0">
              <a:spcBef>
                <a:spcPts val="0"/>
              </a:spcBef>
              <a:buNone/>
            </a:pPr>
            <a:r>
              <a:rPr lang="zh-CN" altLang="en-US" b="1" dirty="0">
                <a:latin typeface="宋体" panose="02010600030101010101" pitchFamily="2" charset="-122"/>
                <a:ea typeface="宋体" panose="02010600030101010101" pitchFamily="2" charset="-122"/>
              </a:rPr>
              <a:t>从</a:t>
            </a:r>
            <a:r>
              <a:rPr lang="en-US" altLang="zh-CN" b="1" dirty="0">
                <a:latin typeface="宋体" panose="02010600030101010101" pitchFamily="2" charset="-122"/>
                <a:ea typeface="宋体" panose="02010600030101010101" pitchFamily="2" charset="-122"/>
              </a:rPr>
              <a:t>log</a:t>
            </a:r>
            <a:r>
              <a:rPr lang="zh-CN" altLang="en-US" b="1" dirty="0">
                <a:latin typeface="宋体" panose="02010600030101010101" pitchFamily="2" charset="-122"/>
                <a:ea typeface="宋体" panose="02010600030101010101" pitchFamily="2" charset="-122"/>
              </a:rPr>
              <a:t>中有发现，在手机传送文件后，等待一段时间会出现“文件接收失败”字眼，</a:t>
            </a:r>
            <a:r>
              <a:rPr lang="en-US" altLang="zh-CN" b="1" dirty="0">
                <a:latin typeface="宋体" panose="02010600030101010101" pitchFamily="2" charset="-122"/>
                <a:ea typeface="宋体" panose="02010600030101010101" pitchFamily="2" charset="-122"/>
              </a:rPr>
              <a:t>log</a:t>
            </a:r>
            <a:r>
              <a:rPr lang="zh-CN" altLang="en-US" b="1" dirty="0">
                <a:latin typeface="宋体" panose="02010600030101010101" pitchFamily="2" charset="-122"/>
                <a:ea typeface="宋体" panose="02010600030101010101" pitchFamily="2" charset="-122"/>
              </a:rPr>
              <a:t>中有打印：</a:t>
            </a:r>
          </a:p>
          <a:p>
            <a:pPr marL="180000" lvl="1" indent="0">
              <a:spcBef>
                <a:spcPts val="0"/>
              </a:spcBef>
              <a:buNone/>
            </a:pPr>
            <a:r>
              <a:rPr lang="en-US" altLang="zh-CN" b="1" dirty="0">
                <a:latin typeface="宋体" panose="02010600030101010101" pitchFamily="2" charset="-122"/>
                <a:ea typeface="宋体" panose="02010600030101010101" pitchFamily="2" charset="-122"/>
              </a:rPr>
              <a:t>01-01 08:54:40.575 D/</a:t>
            </a:r>
            <a:r>
              <a:rPr lang="en-US" altLang="zh-CN" b="1" dirty="0" err="1">
                <a:latin typeface="宋体" panose="02010600030101010101" pitchFamily="2" charset="-122"/>
                <a:ea typeface="宋体" panose="02010600030101010101" pitchFamily="2" charset="-122"/>
              </a:rPr>
              <a:t>BtOppObexServer</a:t>
            </a:r>
            <a:r>
              <a:rPr lang="en-US" altLang="zh-CN" b="1" dirty="0">
                <a:latin typeface="宋体" panose="02010600030101010101" pitchFamily="2" charset="-122"/>
                <a:ea typeface="宋体" panose="02010600030101010101" pitchFamily="2" charset="-122"/>
              </a:rPr>
              <a:t>( 6845): Server unblocked </a:t>
            </a:r>
          </a:p>
          <a:p>
            <a:pPr marL="180000" lvl="1" indent="0">
              <a:spcBef>
                <a:spcPts val="0"/>
              </a:spcBef>
              <a:buNone/>
            </a:pPr>
            <a:r>
              <a:rPr lang="en-US" altLang="zh-CN" b="1" dirty="0">
                <a:latin typeface="宋体" panose="02010600030101010101" pitchFamily="2" charset="-122"/>
                <a:ea typeface="宋体" panose="02010600030101010101" pitchFamily="2" charset="-122"/>
              </a:rPr>
              <a:t>01-01	08:54:40.575 I/</a:t>
            </a:r>
            <a:r>
              <a:rPr lang="en-US" altLang="zh-CN" b="1" dirty="0" err="1">
                <a:latin typeface="宋体" panose="02010600030101010101" pitchFamily="2" charset="-122"/>
                <a:ea typeface="宋体" panose="02010600030101010101" pitchFamily="2" charset="-122"/>
              </a:rPr>
              <a:t>BtOppObexServer</a:t>
            </a:r>
            <a:r>
              <a:rPr lang="en-US" altLang="zh-CN" b="1" dirty="0">
                <a:latin typeface="宋体" panose="02010600030101010101" pitchFamily="2" charset="-122"/>
                <a:ea typeface="宋体" panose="02010600030101010101" pitchFamily="2" charset="-122"/>
              </a:rPr>
              <a:t>( 6845): Rejected incoming </a:t>
            </a:r>
            <a:r>
              <a:rPr lang="en-US" altLang="zh-CN" b="1" dirty="0" smtClean="0">
                <a:latin typeface="宋体" panose="02010600030101010101" pitchFamily="2" charset="-122"/>
                <a:ea typeface="宋体" panose="02010600030101010101" pitchFamily="2" charset="-122"/>
              </a:rPr>
              <a:t>request</a:t>
            </a:r>
            <a:endParaRPr lang="en-US" altLang="zh-CN" b="1" dirty="0">
              <a:latin typeface="宋体" panose="02010600030101010101" pitchFamily="2" charset="-122"/>
              <a:ea typeface="宋体" panose="02010600030101010101" pitchFamily="2" charset="-122"/>
            </a:endParaRPr>
          </a:p>
          <a:p>
            <a:pPr marL="180000" lvl="1" indent="0">
              <a:spcBef>
                <a:spcPts val="0"/>
              </a:spcBef>
              <a:buNone/>
            </a:pPr>
            <a:r>
              <a:rPr lang="zh-CN" altLang="en-US" b="1" dirty="0">
                <a:latin typeface="宋体" panose="02010600030101010101" pitchFamily="2" charset="-122"/>
                <a:ea typeface="宋体" panose="02010600030101010101" pitchFamily="2" charset="-122"/>
              </a:rPr>
              <a:t>初步判断是接收确认超时导致</a:t>
            </a:r>
          </a:p>
          <a:p>
            <a:pPr marL="180000" lvl="1" indent="0">
              <a:spcBef>
                <a:spcPts val="0"/>
              </a:spcBef>
              <a:buNone/>
            </a:pPr>
            <a:r>
              <a:rPr lang="zh-CN" altLang="en-US" b="1" dirty="0">
                <a:latin typeface="宋体" panose="02010600030101010101" pitchFamily="2" charset="-122"/>
                <a:ea typeface="宋体" panose="02010600030101010101" pitchFamily="2" charset="-122"/>
              </a:rPr>
              <a:t>跟踪代码至</a:t>
            </a:r>
          </a:p>
          <a:p>
            <a:pPr marL="180000" lvl="1" indent="0">
              <a:spcBef>
                <a:spcPts val="0"/>
              </a:spcBef>
              <a:buNone/>
            </a:pPr>
            <a:r>
              <a:rPr lang="en-US" altLang="zh-CN" b="1" dirty="0">
                <a:latin typeface="宋体" panose="02010600030101010101" pitchFamily="2" charset="-122"/>
                <a:ea typeface="宋体" panose="02010600030101010101" pitchFamily="2" charset="-122"/>
              </a:rPr>
              <a:t>packages/apps/Bluetooth/</a:t>
            </a:r>
            <a:r>
              <a:rPr lang="en-US" altLang="zh-CN" b="1" dirty="0" err="1">
                <a:latin typeface="宋体" panose="02010600030101010101" pitchFamily="2" charset="-122"/>
                <a:ea typeface="宋体" panose="02010600030101010101" pitchFamily="2" charset="-122"/>
              </a:rPr>
              <a:t>src</a:t>
            </a:r>
            <a:r>
              <a:rPr lang="en-US" altLang="zh-CN" b="1" dirty="0">
                <a:latin typeface="宋体" panose="02010600030101010101" pitchFamily="2" charset="-122"/>
                <a:ea typeface="宋体" panose="02010600030101010101" pitchFamily="2" charset="-122"/>
              </a:rPr>
              <a:t>/com/android/bluetooth/</a:t>
            </a:r>
            <a:r>
              <a:rPr lang="en-US" altLang="zh-CN" b="1" dirty="0" err="1">
                <a:latin typeface="宋体" panose="02010600030101010101" pitchFamily="2" charset="-122"/>
                <a:ea typeface="宋体" panose="02010600030101010101" pitchFamily="2" charset="-122"/>
              </a:rPr>
              <a:t>opp</a:t>
            </a:r>
            <a:r>
              <a:rPr lang="en-US" altLang="zh-CN" b="1" dirty="0">
                <a:latin typeface="宋体" panose="02010600030101010101" pitchFamily="2" charset="-122"/>
                <a:ea typeface="宋体" panose="02010600030101010101" pitchFamily="2" charset="-122"/>
              </a:rPr>
              <a:t>/BluetoothOppNotification.java</a:t>
            </a:r>
          </a:p>
          <a:p>
            <a:pPr marL="180000" lvl="1" indent="0">
              <a:spcBef>
                <a:spcPts val="0"/>
              </a:spcBef>
              <a:buNone/>
            </a:pPr>
            <a:r>
              <a:rPr lang="en-US" altLang="zh-CN" b="1" dirty="0">
                <a:latin typeface="宋体" panose="02010600030101010101" pitchFamily="2" charset="-122"/>
                <a:ea typeface="宋体" panose="02010600030101010101" pitchFamily="2" charset="-122"/>
              </a:rPr>
              <a:t>private void </a:t>
            </a:r>
            <a:r>
              <a:rPr lang="en-US" altLang="zh-CN" b="1" dirty="0" err="1">
                <a:latin typeface="宋体" panose="02010600030101010101" pitchFamily="2" charset="-122"/>
                <a:ea typeface="宋体" panose="02010600030101010101" pitchFamily="2" charset="-122"/>
              </a:rPr>
              <a:t>updateIncomingFileConfirmNotification</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函数中有构造广播</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ACTION_INCOMING_FILE_CONFIRM</a:t>
            </a:r>
          </a:p>
          <a:p>
            <a:pPr marL="180000" lvl="1" indent="0">
              <a:spcBef>
                <a:spcPts val="0"/>
              </a:spcBef>
              <a:buNone/>
            </a:pPr>
            <a:endParaRPr lang="en-US" altLang="zh-CN" b="1" dirty="0">
              <a:latin typeface="宋体" panose="02010600030101010101" pitchFamily="2" charset="-122"/>
              <a:ea typeface="宋体" panose="02010600030101010101" pitchFamily="2" charset="-122"/>
            </a:endParaRPr>
          </a:p>
          <a:p>
            <a:pPr marL="180000" lvl="1" indent="0">
              <a:spcBef>
                <a:spcPts val="0"/>
              </a:spcBef>
              <a:buNone/>
            </a:pPr>
            <a:r>
              <a:rPr lang="zh-CN" altLang="en-US" b="1" dirty="0" smtClean="0">
                <a:latin typeface="宋体" panose="02010600030101010101" pitchFamily="2" charset="-122"/>
                <a:ea typeface="宋体" panose="02010600030101010101" pitchFamily="2" charset="-122"/>
              </a:rPr>
              <a:t>解决办法：</a:t>
            </a:r>
            <a:endParaRPr lang="en-US" altLang="zh-CN" b="1" dirty="0" smtClean="0">
              <a:latin typeface="宋体" panose="02010600030101010101" pitchFamily="2" charset="-122"/>
              <a:ea typeface="宋体" panose="02010600030101010101" pitchFamily="2" charset="-122"/>
            </a:endParaRPr>
          </a:p>
          <a:p>
            <a:pPr marL="180000" lvl="1" indent="0">
              <a:spcBef>
                <a:spcPts val="0"/>
              </a:spcBef>
              <a:buNone/>
            </a:pPr>
            <a:endParaRPr lang="en-US" altLang="zh-CN" b="1" dirty="0" smtClean="0">
              <a:latin typeface="宋体" panose="02010600030101010101" pitchFamily="2" charset="-122"/>
              <a:ea typeface="宋体" panose="02010600030101010101" pitchFamily="2" charset="-122"/>
            </a:endParaRPr>
          </a:p>
          <a:p>
            <a:pPr marL="180000" lvl="1" indent="0">
              <a:spcBef>
                <a:spcPts val="0"/>
              </a:spcBef>
              <a:buNone/>
            </a:pPr>
            <a:endParaRPr lang="zh-CN" altLang="en-US" b="1" dirty="0">
              <a:latin typeface="宋体" panose="02010600030101010101" pitchFamily="2" charset="-122"/>
              <a:ea typeface="宋体" panose="02010600030101010101" pitchFamily="2" charset="-122"/>
            </a:endParaRPr>
          </a:p>
          <a:p>
            <a:pPr marL="457200" lvl="1" indent="0">
              <a:buNone/>
            </a:pPr>
            <a:endParaRPr lang="zh-CN" altLang="en-US" b="1"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775520" y="4539697"/>
            <a:ext cx="8601075" cy="1038225"/>
          </a:xfrm>
          <a:prstGeom prst="rect">
            <a:avLst/>
          </a:prstGeom>
        </p:spPr>
      </p:pic>
    </p:spTree>
    <p:extLst>
      <p:ext uri="{BB962C8B-B14F-4D97-AF65-F5344CB8AC3E}">
        <p14:creationId xmlns:p14="http://schemas.microsoft.com/office/powerpoint/2010/main" val="2450154194"/>
      </p:ext>
    </p:extLst>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548680"/>
            <a:ext cx="6589199" cy="1280890"/>
          </a:xfrm>
        </p:spPr>
        <p:txBody>
          <a:bodyPr/>
          <a:lstStyle/>
          <a:p>
            <a:r>
              <a:rPr lang="zh-CN" altLang="en-US" b="1" dirty="0">
                <a:latin typeface="宋体" panose="02010600030101010101" pitchFamily="2" charset="-122"/>
                <a:ea typeface="宋体" panose="02010600030101010101" pitchFamily="2" charset="-122"/>
              </a:rPr>
              <a:t>蓝牙</a:t>
            </a:r>
            <a:r>
              <a:rPr lang="zh-CN" altLang="en-US" b="1" dirty="0" smtClean="0">
                <a:latin typeface="宋体" panose="02010600030101010101" pitchFamily="2" charset="-122"/>
                <a:ea typeface="宋体" panose="02010600030101010101" pitchFamily="2" charset="-122"/>
              </a:rPr>
              <a:t>简介</a:t>
            </a:r>
            <a:r>
              <a:rPr lang="en-US" altLang="zh-CN"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发展</a:t>
            </a:r>
            <a:endParaRPr lang="en-US" altLang="zh-CN" b="1" dirty="0">
              <a:latin typeface="宋体" panose="02010600030101010101" pitchFamily="2" charset="-122"/>
              <a:ea typeface="宋体" panose="02010600030101010101" pitchFamily="2" charset="-122"/>
            </a:endParaRPr>
          </a:p>
        </p:txBody>
      </p:sp>
      <p:sp>
        <p:nvSpPr>
          <p:cNvPr id="14339" name="Rectangle 3"/>
          <p:cNvSpPr>
            <a:spLocks noGrp="1" noChangeArrowheads="1"/>
          </p:cNvSpPr>
          <p:nvPr>
            <p:ph idx="1"/>
          </p:nvPr>
        </p:nvSpPr>
        <p:spPr>
          <a:xfrm>
            <a:off x="2111638" y="1484784"/>
            <a:ext cx="7061530" cy="5040560"/>
          </a:xfrm>
        </p:spPr>
        <p:txBody>
          <a:bodyPr>
            <a:normAutofit/>
          </a:bodyPr>
          <a:lstStyle/>
          <a:p>
            <a:pPr marL="0"/>
            <a:r>
              <a:rPr lang="en-US" altLang="zh-CN" dirty="0" smtClean="0">
                <a:latin typeface="宋体" panose="02010600030101010101" pitchFamily="2" charset="-122"/>
                <a:ea typeface="宋体" panose="02010600030101010101" pitchFamily="2" charset="-122"/>
              </a:rPr>
              <a:t>V3.0(2009</a:t>
            </a:r>
            <a:r>
              <a:rPr lang="zh-CN" altLang="en-US" dirty="0" smtClean="0">
                <a:latin typeface="宋体" panose="02010600030101010101" pitchFamily="2" charset="-122"/>
                <a:ea typeface="宋体" panose="02010600030101010101" pitchFamily="2" charset="-122"/>
              </a:rPr>
              <a:t>年</a:t>
            </a:r>
            <a:r>
              <a:rPr lang="en-US" altLang="zh-CN" dirty="0" smtClean="0">
                <a:latin typeface="宋体" panose="02010600030101010101" pitchFamily="2" charset="-122"/>
                <a:ea typeface="宋体" panose="02010600030101010101" pitchFamily="2" charset="-122"/>
              </a:rPr>
              <a:t>):</a:t>
            </a:r>
          </a:p>
          <a:p>
            <a:pPr marL="0" indent="0">
              <a:lnSpc>
                <a:spcPct val="120000"/>
              </a:lnSpc>
              <a:spcBef>
                <a:spcPts val="0"/>
              </a:spcBef>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核心是</a:t>
            </a:r>
            <a:r>
              <a:rPr lang="en-US" altLang="zh-CN" dirty="0" smtClean="0">
                <a:latin typeface="宋体" panose="02010600030101010101" pitchFamily="2" charset="-122"/>
                <a:ea typeface="宋体" panose="02010600030101010101" pitchFamily="2" charset="-122"/>
              </a:rPr>
              <a:t>“Generic Alternate MAC/PHY”(AMP)</a:t>
            </a:r>
            <a:r>
              <a:rPr lang="zh-CN" altLang="en-US" dirty="0" smtClean="0">
                <a:latin typeface="宋体" panose="02010600030101010101" pitchFamily="2" charset="-122"/>
                <a:ea typeface="宋体" panose="02010600030101010101" pitchFamily="2" charset="-122"/>
              </a:rPr>
              <a:t>，这是一种全新的交替射频技术，允许</a:t>
            </a:r>
            <a:r>
              <a:rPr lang="en-US" altLang="zh-CN" dirty="0" err="1" smtClean="0">
                <a:latin typeface="宋体" panose="02010600030101010101" pitchFamily="2" charset="-122"/>
                <a:ea typeface="宋体" panose="02010600030101010101" pitchFamily="2" charset="-122"/>
              </a:rPr>
              <a:t>蓝牙协议栈</a:t>
            </a:r>
            <a:r>
              <a:rPr lang="zh-CN" altLang="en-US" dirty="0" smtClean="0">
                <a:latin typeface="宋体" panose="02010600030101010101" pitchFamily="2" charset="-122"/>
                <a:ea typeface="宋体" panose="02010600030101010101" pitchFamily="2" charset="-122"/>
              </a:rPr>
              <a:t>针对任一任务动态地选择正确射频。传输速率更高，功耗更低。</a:t>
            </a:r>
            <a:endParaRPr lang="en-US" altLang="zh-CN" dirty="0" smtClean="0">
              <a:latin typeface="宋体" panose="02010600030101010101" pitchFamily="2" charset="-122"/>
              <a:ea typeface="宋体" panose="02010600030101010101" pitchFamily="2" charset="-122"/>
            </a:endParaRPr>
          </a:p>
          <a:p>
            <a:pPr marL="0"/>
            <a:r>
              <a:rPr lang="en-US" altLang="zh-CN" dirty="0" smtClean="0">
                <a:latin typeface="宋体" panose="02010600030101010101" pitchFamily="2" charset="-122"/>
                <a:ea typeface="宋体" panose="02010600030101010101" pitchFamily="2" charset="-122"/>
              </a:rPr>
              <a:t>V4.0(2010</a:t>
            </a:r>
            <a:r>
              <a:rPr lang="zh-CN" altLang="en-US" dirty="0" smtClean="0">
                <a:latin typeface="宋体" panose="02010600030101010101" pitchFamily="2" charset="-122"/>
                <a:ea typeface="宋体" panose="02010600030101010101" pitchFamily="2" charset="-122"/>
              </a:rPr>
              <a:t>年</a:t>
            </a:r>
            <a:r>
              <a:rPr lang="en-US" altLang="zh-CN" dirty="0" smtClean="0">
                <a:latin typeface="宋体" pitchFamily="2" charset="-122"/>
                <a:ea typeface="宋体" pitchFamily="2" charset="-122"/>
              </a:rPr>
              <a:t>):</a:t>
            </a:r>
          </a:p>
          <a:p>
            <a:pPr marL="0" indent="0">
              <a:lnSpc>
                <a:spcPct val="120000"/>
              </a:lnSpc>
              <a:spcBef>
                <a:spcPts val="0"/>
              </a:spcBef>
              <a:buNone/>
            </a:pPr>
            <a:r>
              <a:rPr lang="en-US" altLang="zh-CN" dirty="0" smtClean="0">
                <a:latin typeface="宋体" pitchFamily="2" charset="-122"/>
                <a:ea typeface="宋体" pitchFamily="2" charset="-122"/>
              </a:rPr>
              <a:t>	</a:t>
            </a:r>
            <a:r>
              <a:rPr lang="zh-CN" altLang="en-US" dirty="0" smtClean="0">
                <a:latin typeface="宋体" panose="02010600030101010101" pitchFamily="2" charset="-122"/>
                <a:ea typeface="宋体" panose="02010600030101010101" pitchFamily="2" charset="-122"/>
              </a:rPr>
              <a:t>包括三个子规范，即传统蓝牙技术、高速蓝 牙和新的蓝牙低功耗技术。蓝牙</a:t>
            </a:r>
            <a:r>
              <a:rPr lang="en-US" altLang="zh-CN" dirty="0" smtClean="0">
                <a:latin typeface="宋体" panose="02010600030101010101" pitchFamily="2" charset="-122"/>
                <a:ea typeface="宋体" panose="02010600030101010101" pitchFamily="2" charset="-122"/>
              </a:rPr>
              <a:t> 4.0</a:t>
            </a:r>
            <a:r>
              <a:rPr lang="zh-CN" altLang="en-US" dirty="0" smtClean="0">
                <a:latin typeface="宋体" panose="02010600030101010101" pitchFamily="2" charset="-122"/>
                <a:ea typeface="宋体" panose="02010600030101010101" pitchFamily="2" charset="-122"/>
              </a:rPr>
              <a:t>的改进之处主要体现在三个方面，电池续航时间、节能和设备种类上。有效传输距离也有所提升，为</a:t>
            </a:r>
            <a:r>
              <a:rPr lang="en-US" altLang="zh-CN" dirty="0" smtClean="0">
                <a:latin typeface="宋体" panose="02010600030101010101" pitchFamily="2" charset="-122"/>
                <a:ea typeface="宋体" panose="02010600030101010101" pitchFamily="2" charset="-122"/>
              </a:rPr>
              <a:t>60M</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a:r>
              <a:rPr lang="en-US" altLang="zh-CN" dirty="0" smtClean="0">
                <a:latin typeface="宋体" panose="02010600030101010101" pitchFamily="2" charset="-122"/>
                <a:ea typeface="宋体" panose="02010600030101010101" pitchFamily="2" charset="-122"/>
              </a:rPr>
              <a:t>V5.0(2016</a:t>
            </a:r>
            <a:r>
              <a:rPr lang="zh-CN" altLang="en-US" dirty="0" smtClean="0">
                <a:latin typeface="宋体" panose="02010600030101010101" pitchFamily="2" charset="-122"/>
                <a:ea typeface="宋体" panose="02010600030101010101" pitchFamily="2" charset="-122"/>
              </a:rPr>
              <a:t>年</a:t>
            </a:r>
            <a:r>
              <a:rPr lang="en-US" altLang="zh-CN" dirty="0">
                <a:latin typeface="宋体" pitchFamily="2" charset="-122"/>
                <a:ea typeface="宋体" pitchFamily="2" charset="-122"/>
              </a:rPr>
              <a:t>):</a:t>
            </a:r>
          </a:p>
          <a:p>
            <a:pPr marL="0" indent="0">
              <a:lnSpc>
                <a:spcPct val="120000"/>
              </a:lnSpc>
              <a:spcBef>
                <a:spcPts val="0"/>
              </a:spcBef>
              <a:buNone/>
            </a:pPr>
            <a:r>
              <a:rPr lang="en-US" altLang="zh-CN" dirty="0">
                <a:latin typeface="宋体" pitchFamily="2" charset="-122"/>
                <a:ea typeface="宋体" pitchFamily="2" charset="-122"/>
              </a:rPr>
              <a:t>	</a:t>
            </a:r>
            <a:r>
              <a:rPr lang="zh-CN" altLang="en-US" dirty="0">
                <a:latin typeface="宋体" panose="02010600030101010101" pitchFamily="2" charset="-122"/>
                <a:ea typeface="宋体" panose="02010600030101010101" pitchFamily="2" charset="-122"/>
              </a:rPr>
              <a:t>蓝牙</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是由蓝牙技术联盟在</a:t>
            </a:r>
            <a:r>
              <a:rPr lang="en-US" altLang="zh-CN" dirty="0">
                <a:latin typeface="宋体" panose="02010600030101010101" pitchFamily="2" charset="-122"/>
                <a:ea typeface="宋体" panose="02010600030101010101" pitchFamily="2" charset="-122"/>
              </a:rPr>
              <a:t>2016</a:t>
            </a:r>
            <a:r>
              <a:rPr lang="zh-CN" altLang="en-US" dirty="0">
                <a:latin typeface="宋体" panose="02010600030101010101" pitchFamily="2" charset="-122"/>
                <a:ea typeface="宋体" panose="02010600030101010101" pitchFamily="2" charset="-122"/>
              </a:rPr>
              <a:t>年提出的蓝牙技术标准，蓝牙</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针对低功耗设备速度有相应提升和优化，蓝牙</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结合</a:t>
            </a:r>
            <a:r>
              <a:rPr lang="en-US" altLang="zh-CN" dirty="0" err="1">
                <a:latin typeface="宋体" panose="02010600030101010101" pitchFamily="2" charset="-122"/>
                <a:ea typeface="宋体" panose="02010600030101010101" pitchFamily="2" charset="-122"/>
              </a:rPr>
              <a:t>wifi</a:t>
            </a:r>
            <a:r>
              <a:rPr lang="zh-CN" altLang="en-US" dirty="0">
                <a:latin typeface="宋体" panose="02010600030101010101" pitchFamily="2" charset="-122"/>
                <a:ea typeface="宋体" panose="02010600030101010101" pitchFamily="2" charset="-122"/>
              </a:rPr>
              <a:t>对室内位置进行辅助定位，提高传输速度，增加有效工作</a:t>
            </a:r>
            <a:r>
              <a:rPr lang="zh-CN" altLang="en-US" dirty="0" smtClean="0">
                <a:latin typeface="宋体" panose="02010600030101010101" pitchFamily="2" charset="-122"/>
                <a:ea typeface="宋体" panose="02010600030101010101" pitchFamily="2" charset="-122"/>
              </a:rPr>
              <a:t>距离等等。</a:t>
            </a:r>
            <a:endParaRPr lang="en-US" altLang="zh-CN" dirty="0" smtClean="0">
              <a:latin typeface="宋体" panose="02010600030101010101" pitchFamily="2" charset="-122"/>
              <a:ea typeface="宋体" panose="02010600030101010101" pitchFamily="2" charset="-122"/>
            </a:endParaRPr>
          </a:p>
          <a:p>
            <a:pPr marL="0" indent="0">
              <a:lnSpc>
                <a:spcPct val="120000"/>
              </a:lnSpc>
              <a:spcBef>
                <a:spcPts val="0"/>
              </a:spcBef>
              <a:buNone/>
            </a:pPr>
            <a:endParaRPr lang="en-US" altLang="zh-CN" dirty="0"/>
          </a:p>
        </p:txBody>
      </p:sp>
    </p:spTree>
    <p:extLst>
      <p:ext uri="{BB962C8B-B14F-4D97-AF65-F5344CB8AC3E}">
        <p14:creationId xmlns:p14="http://schemas.microsoft.com/office/powerpoint/2010/main" val="4179800816"/>
      </p:ext>
    </p:extLst>
  </p:cSld>
  <p:clrMapOvr>
    <a:masterClrMapping/>
  </p:clrMapOvr>
  <p:transition advClick="0" advTm="8000">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48578" y="620688"/>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1991544" y="1412776"/>
            <a:ext cx="6591985" cy="3993646"/>
          </a:xfrm>
        </p:spPr>
        <p:txBody>
          <a:bodyPr>
            <a:normAutofit/>
          </a:bodyPr>
          <a:lstStyle/>
          <a:p>
            <a:pPr>
              <a:spcBef>
                <a:spcPts val="1800"/>
              </a:spcBef>
            </a:pPr>
            <a:r>
              <a:rPr lang="en-US" altLang="zh-CN" dirty="0"/>
              <a:t>CTS </a:t>
            </a:r>
            <a:r>
              <a:rPr lang="zh-CN" altLang="en-US" dirty="0"/>
              <a:t>是一个自动化测试工具，其中包括两个主要软件组件</a:t>
            </a:r>
            <a:r>
              <a:rPr lang="zh-CN" altLang="en-US" dirty="0" smtClean="0"/>
              <a:t>：</a:t>
            </a:r>
            <a:endParaRPr lang="en-US" altLang="zh-CN" dirty="0" smtClean="0"/>
          </a:p>
          <a:p>
            <a:pPr marL="0" indent="0">
              <a:spcBef>
                <a:spcPts val="1800"/>
              </a:spcBef>
              <a:buNone/>
            </a:pPr>
            <a:r>
              <a:rPr lang="en-US" altLang="zh-CN" dirty="0" smtClean="0"/>
              <a:t>1</a:t>
            </a:r>
            <a:r>
              <a:rPr lang="zh-CN" altLang="en-US" dirty="0" smtClean="0"/>
              <a:t>、</a:t>
            </a:r>
            <a:r>
              <a:rPr lang="en-US" altLang="zh-CN" dirty="0"/>
              <a:t>CTS </a:t>
            </a:r>
            <a:r>
              <a:rPr lang="en-US" altLang="zh-CN" dirty="0" err="1"/>
              <a:t>tradefed</a:t>
            </a:r>
            <a:r>
              <a:rPr lang="en-US" altLang="zh-CN" dirty="0"/>
              <a:t> </a:t>
            </a:r>
            <a:r>
              <a:rPr lang="zh-CN" altLang="en-US" dirty="0"/>
              <a:t>自动化测试框架会在桌面设备上运行，并管理测试执行</a:t>
            </a:r>
            <a:r>
              <a:rPr lang="zh-CN" altLang="en-US" dirty="0" smtClean="0"/>
              <a:t>情况。</a:t>
            </a:r>
            <a:endParaRPr lang="en-US" altLang="zh-CN" dirty="0" smtClean="0"/>
          </a:p>
          <a:p>
            <a:pPr marL="0" indent="0">
              <a:spcBef>
                <a:spcPts val="1800"/>
              </a:spcBef>
              <a:buNone/>
            </a:pPr>
            <a:r>
              <a:rPr lang="en-US" altLang="zh-CN" dirty="0"/>
              <a:t>2</a:t>
            </a:r>
            <a:r>
              <a:rPr lang="zh-CN" altLang="en-US" dirty="0" smtClean="0"/>
              <a:t>、</a:t>
            </a:r>
            <a:r>
              <a:rPr lang="zh-CN" altLang="en-US" dirty="0"/>
              <a:t>单独的测试用例会在被测设备 </a:t>
            </a:r>
            <a:r>
              <a:rPr lang="en-US" altLang="zh-CN" dirty="0"/>
              <a:t>(DUT) </a:t>
            </a:r>
            <a:r>
              <a:rPr lang="zh-CN" altLang="en-US" dirty="0"/>
              <a:t>上执行。测试用例采用 </a:t>
            </a:r>
            <a:r>
              <a:rPr lang="en-US" altLang="zh-CN" dirty="0"/>
              <a:t>Java </a:t>
            </a:r>
            <a:r>
              <a:rPr lang="zh-CN" altLang="en-US" dirty="0"/>
              <a:t>语言编写为 </a:t>
            </a:r>
            <a:r>
              <a:rPr lang="en-US" altLang="zh-CN" dirty="0" err="1"/>
              <a:t>JUnit</a:t>
            </a:r>
            <a:r>
              <a:rPr lang="en-US" altLang="zh-CN" dirty="0"/>
              <a:t> </a:t>
            </a:r>
            <a:r>
              <a:rPr lang="zh-CN" altLang="en-US" dirty="0"/>
              <a:t>测试，并打包为 </a:t>
            </a:r>
            <a:r>
              <a:rPr lang="en-US" altLang="zh-CN" dirty="0"/>
              <a:t>Android .</a:t>
            </a:r>
            <a:r>
              <a:rPr lang="en-US" altLang="zh-CN" dirty="0" err="1"/>
              <a:t>apk</a:t>
            </a:r>
            <a:r>
              <a:rPr lang="en-US" altLang="zh-CN" dirty="0"/>
              <a:t> </a:t>
            </a:r>
            <a:r>
              <a:rPr lang="zh-CN" altLang="en-US" dirty="0"/>
              <a:t>文件，以在实际目标设备上</a:t>
            </a:r>
            <a:r>
              <a:rPr lang="zh-CN" altLang="en-US" dirty="0" smtClean="0"/>
              <a:t>运行。</a:t>
            </a:r>
            <a:endParaRPr lang="en-US" altLang="zh-CN" dirty="0" smtClean="0"/>
          </a:p>
        </p:txBody>
      </p:sp>
      <p:pic>
        <p:nvPicPr>
          <p:cNvPr id="2" name="图片 1"/>
          <p:cNvPicPr>
            <a:picLocks noChangeAspect="1"/>
          </p:cNvPicPr>
          <p:nvPr/>
        </p:nvPicPr>
        <p:blipFill>
          <a:blip r:embed="rId3"/>
          <a:stretch>
            <a:fillRect/>
          </a:stretch>
        </p:blipFill>
        <p:spPr>
          <a:xfrm>
            <a:off x="5033533" y="3501008"/>
            <a:ext cx="3529211" cy="2890514"/>
          </a:xfrm>
          <a:prstGeom prst="rect">
            <a:avLst/>
          </a:prstGeom>
        </p:spPr>
      </p:pic>
    </p:spTree>
    <p:extLst>
      <p:ext uri="{BB962C8B-B14F-4D97-AF65-F5344CB8AC3E}">
        <p14:creationId xmlns:p14="http://schemas.microsoft.com/office/powerpoint/2010/main" val="734698763"/>
      </p:ext>
    </p:extLst>
  </p:cSld>
  <p:clrMapOvr>
    <a:masterClrMapping/>
  </p:clrMapOvr>
  <p:transition advClick="0" advTm="8000">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19536" y="548680"/>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2279576" y="1189125"/>
            <a:ext cx="6591985" cy="3993646"/>
          </a:xfrm>
        </p:spPr>
        <p:txBody>
          <a:bodyPr>
            <a:normAutofit/>
          </a:bodyPr>
          <a:lstStyle/>
          <a:p>
            <a:pPr>
              <a:spcBef>
                <a:spcPts val="1800"/>
              </a:spcBef>
            </a:pPr>
            <a:r>
              <a:rPr lang="en-US" altLang="zh-CN" dirty="0"/>
              <a:t>CTS </a:t>
            </a:r>
            <a:r>
              <a:rPr lang="en-US" altLang="zh-CN" dirty="0" smtClean="0"/>
              <a:t>Verify</a:t>
            </a:r>
            <a:r>
              <a:rPr lang="zh-CN" altLang="en-US" dirty="0" smtClean="0"/>
              <a:t>：</a:t>
            </a:r>
            <a:endParaRPr lang="en-US" altLang="zh-CN" dirty="0" smtClean="0"/>
          </a:p>
          <a:p>
            <a:pPr marL="0" indent="0">
              <a:spcBef>
                <a:spcPts val="1800"/>
              </a:spcBef>
              <a:buNone/>
            </a:pPr>
            <a:r>
              <a:rPr lang="en-US" altLang="zh-CN" dirty="0" smtClean="0"/>
              <a:t>        </a:t>
            </a:r>
            <a:r>
              <a:rPr lang="en-US" altLang="zh-CN" dirty="0"/>
              <a:t>CTS </a:t>
            </a:r>
            <a:r>
              <a:rPr lang="zh-CN" altLang="en-US" dirty="0"/>
              <a:t>验证程序是一款手动测试工具，</a:t>
            </a:r>
            <a:r>
              <a:rPr lang="en-US" altLang="zh-CN" dirty="0" smtClean="0"/>
              <a:t>CTS </a:t>
            </a:r>
            <a:r>
              <a:rPr lang="zh-CN" altLang="en-US" dirty="0"/>
              <a:t>验证程序为无法在没有手动输入（例如音频质量、加速度计等）的固定设备上进行测试的 </a:t>
            </a:r>
            <a:r>
              <a:rPr lang="en-US" altLang="zh-CN" dirty="0"/>
              <a:t>API </a:t>
            </a:r>
            <a:r>
              <a:rPr lang="zh-CN" altLang="en-US" dirty="0"/>
              <a:t>和功能提供测试</a:t>
            </a:r>
            <a:r>
              <a:rPr lang="zh-CN" altLang="en-US" dirty="0" smtClean="0"/>
              <a:t>。</a:t>
            </a:r>
            <a:endParaRPr lang="en-US" altLang="zh-CN" dirty="0" smtClean="0"/>
          </a:p>
          <a:p>
            <a:pPr marL="0" indent="0">
              <a:buNone/>
            </a:pPr>
            <a:r>
              <a:rPr lang="zh-CN" altLang="en-US" dirty="0" smtClean="0"/>
              <a:t>包含</a:t>
            </a:r>
            <a:r>
              <a:rPr lang="zh-CN" altLang="en-US" dirty="0"/>
              <a:t>以下软件组件：</a:t>
            </a:r>
          </a:p>
          <a:p>
            <a:pPr marL="0" indent="0">
              <a:buNone/>
            </a:pPr>
            <a:r>
              <a:rPr lang="en-US" altLang="zh-CN" dirty="0" smtClean="0"/>
              <a:t>1. </a:t>
            </a:r>
            <a:r>
              <a:rPr lang="zh-CN" altLang="en-US" dirty="0" smtClean="0"/>
              <a:t>在 </a:t>
            </a:r>
            <a:r>
              <a:rPr lang="en-US" altLang="zh-CN" dirty="0"/>
              <a:t>DUT </a:t>
            </a:r>
            <a:r>
              <a:rPr lang="zh-CN" altLang="en-US" dirty="0"/>
              <a:t>上执行并收集结果的 </a:t>
            </a:r>
            <a:r>
              <a:rPr lang="en-US" altLang="zh-CN" dirty="0"/>
              <a:t>CTS </a:t>
            </a:r>
            <a:r>
              <a:rPr lang="zh-CN" altLang="en-US" dirty="0"/>
              <a:t>验证程序应用。</a:t>
            </a:r>
          </a:p>
          <a:p>
            <a:pPr marL="0" indent="0">
              <a:buNone/>
            </a:pPr>
            <a:r>
              <a:rPr lang="en-US" altLang="zh-CN" dirty="0" smtClean="0"/>
              <a:t>2. </a:t>
            </a:r>
            <a:r>
              <a:rPr lang="zh-CN" altLang="en-US" dirty="0" smtClean="0"/>
              <a:t>在</a:t>
            </a:r>
            <a:r>
              <a:rPr lang="zh-CN" altLang="en-US" dirty="0"/>
              <a:t>桌面设备上执行，以便为 </a:t>
            </a:r>
            <a:r>
              <a:rPr lang="en-US" altLang="zh-CN" dirty="0"/>
              <a:t>CTS </a:t>
            </a:r>
            <a:r>
              <a:rPr lang="zh-CN" altLang="en-US" dirty="0"/>
              <a:t>验证程序应用中的某些测试用例提供数据或额外控制的可执行文件或脚本。</a:t>
            </a:r>
          </a:p>
          <a:p>
            <a:pPr marL="0" indent="0">
              <a:spcBef>
                <a:spcPts val="1800"/>
              </a:spcBef>
              <a:buNone/>
            </a:pPr>
            <a:endParaRPr lang="en-US" altLang="zh-CN" dirty="0" smtClean="0"/>
          </a:p>
        </p:txBody>
      </p:sp>
      <p:pic>
        <p:nvPicPr>
          <p:cNvPr id="1026" name="Picture 2" descr="启动器中的 CTS 验证程序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561" y="4087061"/>
            <a:ext cx="2364841" cy="219142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5231904" y="4081259"/>
            <a:ext cx="2552328" cy="2160240"/>
          </a:xfrm>
          <a:prstGeom prst="rect">
            <a:avLst/>
          </a:prstGeom>
        </p:spPr>
      </p:pic>
    </p:spTree>
    <p:extLst>
      <p:ext uri="{BB962C8B-B14F-4D97-AF65-F5344CB8AC3E}">
        <p14:creationId xmlns:p14="http://schemas.microsoft.com/office/powerpoint/2010/main" val="1373289973"/>
      </p:ext>
    </p:extLst>
  </p:cSld>
  <p:clrMapOvr>
    <a:masterClrMapping/>
  </p:clrMapOvr>
  <p:transition advClick="0" advTm="8000">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47528" y="692696"/>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1991544" y="1628800"/>
            <a:ext cx="6591985" cy="3993646"/>
          </a:xfrm>
        </p:spPr>
        <p:txBody>
          <a:bodyPr>
            <a:normAutofit/>
          </a:bodyPr>
          <a:lstStyle/>
          <a:p>
            <a:pPr>
              <a:spcBef>
                <a:spcPts val="1800"/>
              </a:spcBef>
            </a:pPr>
            <a:r>
              <a:rPr lang="en-US" altLang="zh-CN" dirty="0" smtClean="0">
                <a:latin typeface="Times New Roman" panose="02020603050405020304" pitchFamily="18" charset="0"/>
              </a:rPr>
              <a:t>VTS</a:t>
            </a:r>
            <a:r>
              <a:rPr lang="zh-CN" altLang="en-US" dirty="0" smtClean="0">
                <a:latin typeface="Times New Roman" panose="02020603050405020304" pitchFamily="18" charset="0"/>
              </a:rPr>
              <a:t>（</a:t>
            </a:r>
            <a:r>
              <a:rPr lang="en-US" altLang="zh-CN" b="1" dirty="0" smtClean="0">
                <a:latin typeface="Times New Roman" panose="02020603050405020304" pitchFamily="18" charset="0"/>
              </a:rPr>
              <a:t>Vendor </a:t>
            </a:r>
            <a:r>
              <a:rPr lang="en-US" altLang="zh-CN" b="1" dirty="0">
                <a:latin typeface="Times New Roman" panose="02020603050405020304" pitchFamily="18" charset="0"/>
              </a:rPr>
              <a:t>Test </a:t>
            </a:r>
            <a:r>
              <a:rPr lang="en-US" altLang="zh-CN" b="1" dirty="0" smtClean="0">
                <a:latin typeface="Times New Roman" panose="02020603050405020304" pitchFamily="18" charset="0"/>
              </a:rPr>
              <a:t>Suite</a:t>
            </a:r>
            <a:r>
              <a:rPr lang="zh-CN" altLang="en-US" b="1" dirty="0" smtClean="0">
                <a:latin typeface="Times New Roman" panose="02020603050405020304" pitchFamily="18" charset="0"/>
              </a:rPr>
              <a:t>）：</a:t>
            </a:r>
            <a:endParaRPr lang="en-US" altLang="zh-CN" dirty="0">
              <a:latin typeface="Times New Roman" panose="02020603050405020304" pitchFamily="18" charset="0"/>
            </a:endParaRPr>
          </a:p>
          <a:p>
            <a:pPr marL="0" indent="0">
              <a:spcBef>
                <a:spcPts val="1800"/>
              </a:spcBef>
              <a:buNone/>
            </a:pPr>
            <a:r>
              <a:rPr lang="zh-CN" altLang="en-US" dirty="0" smtClean="0">
                <a:latin typeface="Times New Roman" panose="02020603050405020304" pitchFamily="18" charset="0"/>
              </a:rPr>
              <a:t>    </a:t>
            </a:r>
            <a:r>
              <a:rPr lang="en-US" altLang="zh-CN" dirty="0">
                <a:latin typeface="Times New Roman" panose="02020603050405020304" pitchFamily="18" charset="0"/>
              </a:rPr>
              <a:t>Android </a:t>
            </a:r>
            <a:r>
              <a:rPr lang="zh-CN" altLang="en-US" dirty="0">
                <a:latin typeface="Times New Roman" panose="02020603050405020304" pitchFamily="18" charset="0"/>
              </a:rPr>
              <a:t>目前有一个比较明显的缺点是设备升级到新版本系统所要花费的时间太长（比如从 </a:t>
            </a:r>
            <a:r>
              <a:rPr lang="en-US" altLang="zh-CN" dirty="0">
                <a:latin typeface="Times New Roman" panose="02020603050405020304" pitchFamily="18" charset="0"/>
              </a:rPr>
              <a:t>Android 6.0 </a:t>
            </a:r>
            <a:r>
              <a:rPr lang="zh-CN" altLang="en-US" dirty="0">
                <a:latin typeface="Times New Roman" panose="02020603050405020304" pitchFamily="18" charset="0"/>
              </a:rPr>
              <a:t>升级到 </a:t>
            </a:r>
            <a:r>
              <a:rPr lang="en-US" altLang="zh-CN" dirty="0">
                <a:latin typeface="Times New Roman" panose="02020603050405020304" pitchFamily="18" charset="0"/>
              </a:rPr>
              <a:t>Android 7.0</a:t>
            </a:r>
            <a:r>
              <a:rPr lang="zh-CN" altLang="en-US" dirty="0">
                <a:latin typeface="Times New Roman" panose="02020603050405020304" pitchFamily="18" charset="0"/>
              </a:rPr>
              <a:t>）。通常在由 </a:t>
            </a:r>
            <a:r>
              <a:rPr lang="en-US" altLang="zh-CN" dirty="0">
                <a:latin typeface="Times New Roman" panose="02020603050405020304" pitchFamily="18" charset="0"/>
              </a:rPr>
              <a:t>Google </a:t>
            </a:r>
            <a:r>
              <a:rPr lang="zh-CN" altLang="en-US" dirty="0">
                <a:latin typeface="Times New Roman" panose="02020603050405020304" pitchFamily="18" charset="0"/>
              </a:rPr>
              <a:t>发布新版本的 </a:t>
            </a:r>
            <a:r>
              <a:rPr lang="en-US" altLang="zh-CN" dirty="0">
                <a:latin typeface="Times New Roman" panose="02020603050405020304" pitchFamily="18" charset="0"/>
              </a:rPr>
              <a:t>AOSP </a:t>
            </a:r>
            <a:r>
              <a:rPr lang="zh-CN" altLang="en-US" dirty="0">
                <a:latin typeface="Times New Roman" panose="02020603050405020304" pitchFamily="18" charset="0"/>
              </a:rPr>
              <a:t>之后，还需要 </a:t>
            </a:r>
            <a:r>
              <a:rPr lang="en-US" altLang="zh-CN" dirty="0" err="1">
                <a:latin typeface="Times New Roman" panose="02020603050405020304" pitchFamily="18" charset="0"/>
              </a:rPr>
              <a:t>SoC</a:t>
            </a:r>
            <a:r>
              <a:rPr lang="en-US" altLang="zh-CN" dirty="0">
                <a:latin typeface="Times New Roman" panose="02020603050405020304" pitchFamily="18" charset="0"/>
              </a:rPr>
              <a:t> </a:t>
            </a:r>
            <a:r>
              <a:rPr lang="zh-CN" altLang="en-US" dirty="0">
                <a:latin typeface="Times New Roman" panose="02020603050405020304" pitchFamily="18" charset="0"/>
              </a:rPr>
              <a:t>厂商对 </a:t>
            </a:r>
            <a:r>
              <a:rPr lang="en-US" altLang="zh-CN" dirty="0">
                <a:latin typeface="Times New Roman" panose="02020603050405020304" pitchFamily="18" charset="0"/>
              </a:rPr>
              <a:t>HAL </a:t>
            </a:r>
            <a:r>
              <a:rPr lang="zh-CN" altLang="en-US" dirty="0">
                <a:latin typeface="Times New Roman" panose="02020603050405020304" pitchFamily="18" charset="0"/>
              </a:rPr>
              <a:t>进行升级，以及 </a:t>
            </a:r>
            <a:r>
              <a:rPr lang="en-US" altLang="zh-CN" dirty="0">
                <a:latin typeface="Times New Roman" panose="02020603050405020304" pitchFamily="18" charset="0"/>
              </a:rPr>
              <a:t>OEM </a:t>
            </a:r>
            <a:r>
              <a:rPr lang="zh-CN" altLang="en-US" dirty="0">
                <a:latin typeface="Times New Roman" panose="02020603050405020304" pitchFamily="18" charset="0"/>
              </a:rPr>
              <a:t>厂商对 </a:t>
            </a:r>
            <a:r>
              <a:rPr lang="en-US" altLang="zh-CN" dirty="0">
                <a:latin typeface="Times New Roman" panose="02020603050405020304" pitchFamily="18" charset="0"/>
              </a:rPr>
              <a:t>HAL </a:t>
            </a:r>
            <a:r>
              <a:rPr lang="zh-CN" altLang="en-US" dirty="0">
                <a:latin typeface="Times New Roman" panose="02020603050405020304" pitchFamily="18" charset="0"/>
              </a:rPr>
              <a:t>和 </a:t>
            </a:r>
            <a:r>
              <a:rPr lang="en-US" altLang="zh-CN" dirty="0">
                <a:latin typeface="Times New Roman" panose="02020603050405020304" pitchFamily="18" charset="0"/>
              </a:rPr>
              <a:t>Framework </a:t>
            </a:r>
            <a:r>
              <a:rPr lang="zh-CN" altLang="en-US" dirty="0">
                <a:latin typeface="Times New Roman" panose="02020603050405020304" pitchFamily="18" charset="0"/>
              </a:rPr>
              <a:t>进行升级后，用户才能在设备上收到 </a:t>
            </a:r>
            <a:r>
              <a:rPr lang="en-US" altLang="zh-CN" dirty="0">
                <a:latin typeface="Times New Roman" panose="02020603050405020304" pitchFamily="18" charset="0"/>
              </a:rPr>
              <a:t>OTA </a:t>
            </a:r>
            <a:r>
              <a:rPr lang="zh-CN" altLang="en-US" dirty="0">
                <a:latin typeface="Times New Roman" panose="02020603050405020304" pitchFamily="18" charset="0"/>
              </a:rPr>
              <a:t>升级包的推送。</a:t>
            </a:r>
            <a:endParaRPr lang="en-US" altLang="zh-CN" dirty="0" smtClean="0">
              <a:latin typeface="Times New Roman" panose="02020603050405020304" pitchFamily="18" charset="0"/>
            </a:endParaRPr>
          </a:p>
          <a:p>
            <a:pPr marL="0" indent="0">
              <a:spcBef>
                <a:spcPts val="1800"/>
              </a:spcBef>
              <a:buNone/>
            </a:pP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意思</a:t>
            </a:r>
            <a:r>
              <a:rPr lang="zh-CN" altLang="en-US" dirty="0">
                <a:latin typeface="Times New Roman" panose="02020603050405020304" pitchFamily="18" charset="0"/>
              </a:rPr>
              <a:t>是 </a:t>
            </a:r>
            <a:r>
              <a:rPr lang="en-US" altLang="zh-CN" dirty="0">
                <a:latin typeface="Times New Roman" panose="02020603050405020304" pitchFamily="18" charset="0"/>
              </a:rPr>
              <a:t>Project Treble </a:t>
            </a:r>
            <a:r>
              <a:rPr lang="zh-CN" altLang="en-US" dirty="0">
                <a:latin typeface="Times New Roman" panose="02020603050405020304" pitchFamily="18" charset="0"/>
              </a:rPr>
              <a:t>中引入 </a:t>
            </a:r>
            <a:r>
              <a:rPr lang="en-US" altLang="zh-CN" dirty="0">
                <a:latin typeface="Times New Roman" panose="02020603050405020304" pitchFamily="18" charset="0"/>
              </a:rPr>
              <a:t>Vendor Interface </a:t>
            </a:r>
            <a:r>
              <a:rPr lang="zh-CN" altLang="en-US" dirty="0">
                <a:latin typeface="Times New Roman" panose="02020603050405020304" pitchFamily="18" charset="0"/>
              </a:rPr>
              <a:t>的目的是将 </a:t>
            </a:r>
            <a:r>
              <a:rPr lang="en-US" altLang="zh-CN" dirty="0">
                <a:latin typeface="Times New Roman" panose="02020603050405020304" pitchFamily="18" charset="0"/>
              </a:rPr>
              <a:t>Android Framework </a:t>
            </a:r>
            <a:r>
              <a:rPr lang="zh-CN" altLang="en-US" dirty="0">
                <a:latin typeface="Times New Roman" panose="02020603050405020304" pitchFamily="18" charset="0"/>
              </a:rPr>
              <a:t>与 </a:t>
            </a:r>
            <a:r>
              <a:rPr lang="en-US" altLang="zh-CN" dirty="0">
                <a:latin typeface="Times New Roman" panose="02020603050405020304" pitchFamily="18" charset="0"/>
              </a:rPr>
              <a:t>HAL </a:t>
            </a:r>
            <a:r>
              <a:rPr lang="zh-CN" altLang="en-US" dirty="0">
                <a:latin typeface="Times New Roman" panose="02020603050405020304" pitchFamily="18" charset="0"/>
              </a:rPr>
              <a:t>分开，并通过 </a:t>
            </a:r>
            <a:r>
              <a:rPr lang="en-US" altLang="zh-CN" dirty="0">
                <a:latin typeface="Times New Roman" panose="02020603050405020304" pitchFamily="18" charset="0"/>
              </a:rPr>
              <a:t>VTS </a:t>
            </a:r>
            <a:r>
              <a:rPr lang="zh-CN" altLang="en-US" dirty="0">
                <a:latin typeface="Times New Roman" panose="02020603050405020304" pitchFamily="18" charset="0"/>
              </a:rPr>
              <a:t>测试来对这些 </a:t>
            </a:r>
            <a:r>
              <a:rPr lang="en-US" altLang="zh-CN" dirty="0">
                <a:latin typeface="Times New Roman" panose="02020603050405020304" pitchFamily="18" charset="0"/>
              </a:rPr>
              <a:t>Vendor Interface </a:t>
            </a:r>
            <a:r>
              <a:rPr lang="zh-CN" altLang="en-US" dirty="0">
                <a:latin typeface="Times New Roman" panose="02020603050405020304" pitchFamily="18" charset="0"/>
              </a:rPr>
              <a:t>进行测试以确保 </a:t>
            </a:r>
            <a:r>
              <a:rPr lang="en-US" altLang="zh-CN" dirty="0">
                <a:latin typeface="Times New Roman" panose="02020603050405020304" pitchFamily="18" charset="0"/>
              </a:rPr>
              <a:t>HAL </a:t>
            </a:r>
            <a:r>
              <a:rPr lang="zh-CN" altLang="en-US" dirty="0">
                <a:latin typeface="Times New Roman" panose="02020603050405020304" pitchFamily="18" charset="0"/>
              </a:rPr>
              <a:t>的向前兼容。</a:t>
            </a:r>
            <a:r>
              <a:rPr lang="en-US" altLang="zh-CN" dirty="0" smtClean="0">
                <a:latin typeface="Times New Roman" panose="02020603050405020304" pitchFamily="18" charset="0"/>
              </a:rPr>
              <a:t>     </a:t>
            </a:r>
          </a:p>
          <a:p>
            <a:pPr marL="0" indent="0">
              <a:spcBef>
                <a:spcPts val="1800"/>
              </a:spcBef>
              <a:buNone/>
            </a:pPr>
            <a:r>
              <a:rPr lang="en-US" altLang="zh-CN" dirty="0" smtClean="0">
                <a:latin typeface="Times New Roman" panose="02020603050405020304" pitchFamily="18" charset="0"/>
              </a:rPr>
              <a:t>       </a:t>
            </a:r>
          </a:p>
          <a:p>
            <a:pPr marL="0" indent="0">
              <a:spcBef>
                <a:spcPts val="1800"/>
              </a:spcBef>
              <a:buNone/>
            </a:pP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009648"/>
      </p:ext>
    </p:extLst>
  </p:cSld>
  <p:clrMapOvr>
    <a:masterClrMapping/>
  </p:clrMapOvr>
  <p:transition advClick="0" advTm="8000">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47528" y="692696"/>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1847528" y="1556792"/>
            <a:ext cx="6591985" cy="3993646"/>
          </a:xfrm>
        </p:spPr>
        <p:txBody>
          <a:bodyPr>
            <a:normAutofit fontScale="92500" lnSpcReduction="20000"/>
          </a:bodyPr>
          <a:lstStyle/>
          <a:p>
            <a:pPr>
              <a:spcBef>
                <a:spcPts val="1800"/>
              </a:spcBef>
            </a:pPr>
            <a:r>
              <a:rPr lang="en-US" altLang="zh-CN" dirty="0" smtClean="0">
                <a:latin typeface="Times New Roman" panose="02020603050405020304" pitchFamily="18" charset="0"/>
              </a:rPr>
              <a:t>VTS</a:t>
            </a:r>
            <a:r>
              <a:rPr lang="zh-CN" altLang="en-US" dirty="0" smtClean="0">
                <a:latin typeface="Times New Roman" panose="02020603050405020304" pitchFamily="18" charset="0"/>
              </a:rPr>
              <a:t>（</a:t>
            </a:r>
            <a:r>
              <a:rPr lang="en-US" altLang="zh-CN" b="1" dirty="0" smtClean="0">
                <a:latin typeface="Times New Roman" panose="02020603050405020304" pitchFamily="18" charset="0"/>
              </a:rPr>
              <a:t>Vendor </a:t>
            </a:r>
            <a:r>
              <a:rPr lang="en-US" altLang="zh-CN" b="1" dirty="0">
                <a:latin typeface="Times New Roman" panose="02020603050405020304" pitchFamily="18" charset="0"/>
              </a:rPr>
              <a:t>Test </a:t>
            </a:r>
            <a:r>
              <a:rPr lang="en-US" altLang="zh-CN" b="1" dirty="0" smtClean="0">
                <a:latin typeface="Times New Roman" panose="02020603050405020304" pitchFamily="18" charset="0"/>
              </a:rPr>
              <a:t>Suite</a:t>
            </a:r>
            <a:r>
              <a:rPr lang="zh-CN" altLang="en-US" b="1" dirty="0" smtClean="0">
                <a:latin typeface="Times New Roman" panose="02020603050405020304" pitchFamily="18" charset="0"/>
              </a:rPr>
              <a:t>）测试环境：</a:t>
            </a:r>
            <a:endParaRPr lang="en-US" altLang="zh-CN" dirty="0">
              <a:latin typeface="Times New Roman" panose="02020603050405020304" pitchFamily="18" charset="0"/>
            </a:endParaRPr>
          </a:p>
          <a:p>
            <a:pPr marL="0" indent="0">
              <a:spcBef>
                <a:spcPts val="1800"/>
              </a:spcBef>
              <a:buNone/>
            </a:pPr>
            <a:r>
              <a:rPr lang="zh-CN" altLang="en-US" dirty="0" smtClean="0">
                <a:latin typeface="Times New Roman" panose="02020603050405020304" pitchFamily="18" charset="0"/>
              </a:rPr>
              <a:t>   需要支持软件：</a:t>
            </a:r>
            <a:endParaRPr lang="en-US" altLang="zh-CN" dirty="0" smtClean="0">
              <a:latin typeface="Times New Roman" panose="02020603050405020304" pitchFamily="18" charset="0"/>
            </a:endParaRPr>
          </a:p>
          <a:p>
            <a:pPr marL="0" indent="0">
              <a:spcBef>
                <a:spcPts val="1800"/>
              </a:spcBef>
              <a:buNone/>
            </a:pP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 </a:t>
            </a:r>
            <a:r>
              <a:rPr lang="fi-FI" altLang="zh-CN" dirty="0"/>
              <a:t>+ Java 8 </a:t>
            </a:r>
            <a:br>
              <a:rPr lang="fi-FI" altLang="zh-CN" dirty="0"/>
            </a:br>
            <a:r>
              <a:rPr lang="fi-FI" altLang="zh-CN" dirty="0" smtClean="0"/>
              <a:t>	+ </a:t>
            </a:r>
            <a:r>
              <a:rPr lang="fi-FI" altLang="zh-CN" dirty="0"/>
              <a:t>Python 2.7 </a:t>
            </a:r>
            <a:br>
              <a:rPr lang="fi-FI" altLang="zh-CN" dirty="0"/>
            </a:br>
            <a:r>
              <a:rPr lang="fi-FI" altLang="zh-CN" dirty="0" smtClean="0"/>
              <a:t>	+ </a:t>
            </a:r>
            <a:r>
              <a:rPr lang="fi-FI" altLang="zh-CN" dirty="0"/>
              <a:t>ADB 1.0.39</a:t>
            </a:r>
            <a:endParaRPr lang="en-US" altLang="zh-CN" dirty="0" smtClean="0">
              <a:latin typeface="Times New Roman" panose="02020603050405020304" pitchFamily="18" charset="0"/>
            </a:endParaRPr>
          </a:p>
          <a:p>
            <a:pPr marL="0" indent="0">
              <a:spcBef>
                <a:spcPts val="1800"/>
              </a:spcBef>
              <a:buNone/>
            </a:pPr>
            <a:r>
              <a:rPr lang="zh-CN" altLang="en-US" dirty="0">
                <a:latin typeface="Times New Roman" panose="02020603050405020304" pitchFamily="18" charset="0"/>
              </a:rPr>
              <a:t>需要安装：</a:t>
            </a:r>
          </a:p>
          <a:p>
            <a:pPr marL="0" indent="0">
              <a:spcBef>
                <a:spcPts val="1800"/>
              </a:spcBef>
              <a:buNone/>
            </a:pPr>
            <a:r>
              <a:rPr lang="en-US" altLang="zh-CN" dirty="0">
                <a:latin typeface="Times New Roman" panose="02020603050405020304" pitchFamily="18" charset="0"/>
              </a:rPr>
              <a:t>1. python-pip</a:t>
            </a:r>
            <a:r>
              <a:rPr lang="zh-CN" altLang="en-US" dirty="0">
                <a:latin typeface="Times New Roman" panose="02020603050405020304" pitchFamily="18" charset="0"/>
              </a:rPr>
              <a:t>安装包</a:t>
            </a:r>
          </a:p>
          <a:p>
            <a:pPr marL="0" indent="0">
              <a:spcBef>
                <a:spcPts val="1800"/>
              </a:spcBef>
              <a:buNone/>
            </a:pPr>
            <a:r>
              <a:rPr lang="en-US" altLang="zh-CN" dirty="0">
                <a:latin typeface="Times New Roman" panose="02020603050405020304" pitchFamily="18" charset="0"/>
              </a:rPr>
              <a:t>2. python-</a:t>
            </a:r>
            <a:r>
              <a:rPr lang="en-US" altLang="zh-CN" dirty="0" err="1">
                <a:latin typeface="Times New Roman" panose="02020603050405020304" pitchFamily="18" charset="0"/>
              </a:rPr>
              <a:t>dev</a:t>
            </a:r>
            <a:r>
              <a:rPr lang="zh-CN" altLang="en-US" dirty="0">
                <a:latin typeface="Times New Roman" panose="02020603050405020304" pitchFamily="18" charset="0"/>
              </a:rPr>
              <a:t>安装包</a:t>
            </a:r>
          </a:p>
          <a:p>
            <a:pPr marL="0" indent="0">
              <a:spcBef>
                <a:spcPts val="1800"/>
              </a:spcBef>
              <a:buNone/>
            </a:pPr>
            <a:r>
              <a:rPr lang="en-US" altLang="zh-CN" dirty="0">
                <a:latin typeface="Times New Roman" panose="02020603050405020304" pitchFamily="18" charset="0"/>
              </a:rPr>
              <a:t>3. python-</a:t>
            </a:r>
            <a:r>
              <a:rPr lang="en-US" altLang="zh-CN" dirty="0" err="1">
                <a:latin typeface="Times New Roman" panose="02020603050405020304" pitchFamily="18" charset="0"/>
              </a:rPr>
              <a:t>virtualenv</a:t>
            </a:r>
            <a:r>
              <a:rPr lang="zh-CN" altLang="en-US" dirty="0">
                <a:latin typeface="Times New Roman" panose="02020603050405020304" pitchFamily="18" charset="0"/>
              </a:rPr>
              <a:t>安装包</a:t>
            </a:r>
          </a:p>
          <a:p>
            <a:pPr marL="0" indent="0">
              <a:spcBef>
                <a:spcPts val="1800"/>
              </a:spcBef>
              <a:buNone/>
            </a:pPr>
            <a:r>
              <a:rPr lang="en-US" altLang="zh-CN" dirty="0">
                <a:latin typeface="Times New Roman" panose="02020603050405020304" pitchFamily="18" charset="0"/>
              </a:rPr>
              <a:t>4. python-</a:t>
            </a:r>
            <a:r>
              <a:rPr lang="en-US" altLang="zh-CN" dirty="0" err="1">
                <a:latin typeface="Times New Roman" panose="02020603050405020304" pitchFamily="18" charset="0"/>
              </a:rPr>
              <a:t>protobuf</a:t>
            </a:r>
            <a:r>
              <a:rPr lang="zh-CN" altLang="en-US" dirty="0">
                <a:latin typeface="Times New Roman" panose="02020603050405020304" pitchFamily="18" charset="0"/>
              </a:rPr>
              <a:t>安装</a:t>
            </a:r>
            <a:r>
              <a:rPr lang="zh-CN" altLang="en-US" dirty="0" smtClean="0">
                <a:latin typeface="Times New Roman" panose="02020603050405020304" pitchFamily="18" charset="0"/>
              </a:rPr>
              <a:t>包</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3982407478"/>
      </p:ext>
    </p:extLst>
  </p:cSld>
  <p:clrMapOvr>
    <a:masterClrMapping/>
  </p:clrMapOvr>
  <p:transition advClick="0" advTm="8000">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19536" y="629162"/>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2063552" y="1905000"/>
            <a:ext cx="6591985" cy="3993646"/>
          </a:xfrm>
        </p:spPr>
        <p:txBody>
          <a:bodyPr>
            <a:normAutofit/>
          </a:bodyPr>
          <a:lstStyle/>
          <a:p>
            <a:pPr>
              <a:spcBef>
                <a:spcPts val="1800"/>
              </a:spcBef>
            </a:pPr>
            <a:r>
              <a:rPr lang="en-US" altLang="zh-CN" dirty="0" smtClean="0">
                <a:latin typeface="Times New Roman" panose="02020603050405020304" pitchFamily="18" charset="0"/>
              </a:rPr>
              <a:t>VTS</a:t>
            </a:r>
            <a:r>
              <a:rPr lang="zh-CN" altLang="en-US" dirty="0" smtClean="0">
                <a:latin typeface="Times New Roman" panose="02020603050405020304" pitchFamily="18" charset="0"/>
              </a:rPr>
              <a:t>（</a:t>
            </a:r>
            <a:r>
              <a:rPr lang="en-US" altLang="zh-CN" b="1" dirty="0" smtClean="0">
                <a:latin typeface="Times New Roman" panose="02020603050405020304" pitchFamily="18" charset="0"/>
              </a:rPr>
              <a:t>Vendor </a:t>
            </a:r>
            <a:r>
              <a:rPr lang="en-US" altLang="zh-CN" b="1" dirty="0">
                <a:latin typeface="Times New Roman" panose="02020603050405020304" pitchFamily="18" charset="0"/>
              </a:rPr>
              <a:t>Test </a:t>
            </a:r>
            <a:r>
              <a:rPr lang="en-US" altLang="zh-CN" b="1" dirty="0" smtClean="0">
                <a:latin typeface="Times New Roman" panose="02020603050405020304" pitchFamily="18" charset="0"/>
              </a:rPr>
              <a:t>Suite</a:t>
            </a:r>
            <a:r>
              <a:rPr lang="zh-CN" altLang="en-US" b="1" dirty="0" smtClean="0">
                <a:latin typeface="Times New Roman" panose="02020603050405020304" pitchFamily="18" charset="0"/>
              </a:rPr>
              <a:t>）测试环境：</a:t>
            </a:r>
            <a:endParaRPr lang="en-US" altLang="zh-CN" dirty="0">
              <a:latin typeface="Times New Roman" panose="02020603050405020304" pitchFamily="18" charset="0"/>
            </a:endParaRPr>
          </a:p>
          <a:p>
            <a:pPr marL="0" indent="0">
              <a:spcBef>
                <a:spcPts val="1800"/>
              </a:spcBef>
              <a:buNone/>
            </a:pPr>
            <a:r>
              <a:rPr lang="zh-CN" altLang="en-US" dirty="0">
                <a:latin typeface="Times New Roman" panose="02020603050405020304" pitchFamily="18" charset="0"/>
              </a:rPr>
              <a:t>运行</a:t>
            </a:r>
            <a:r>
              <a:rPr lang="en-US" altLang="zh-CN" dirty="0" err="1">
                <a:latin typeface="Times New Roman" panose="02020603050405020304" pitchFamily="18" charset="0"/>
              </a:rPr>
              <a:t>vts</a:t>
            </a:r>
            <a:r>
              <a:rPr lang="zh-CN" altLang="en-US" dirty="0">
                <a:latin typeface="Times New Roman" panose="02020603050405020304" pitchFamily="18" charset="0"/>
              </a:rPr>
              <a:t>测试：</a:t>
            </a:r>
          </a:p>
          <a:p>
            <a:pPr marL="0" indent="0">
              <a:spcBef>
                <a:spcPts val="1800"/>
              </a:spcBef>
              <a:buNone/>
            </a:pPr>
            <a:r>
              <a:rPr lang="en-US" altLang="zh-CN" dirty="0">
                <a:latin typeface="Times New Roman" panose="02020603050405020304" pitchFamily="18" charset="0"/>
              </a:rPr>
              <a:t>1. </a:t>
            </a:r>
            <a:r>
              <a:rPr lang="zh-CN" altLang="en-US" dirty="0">
                <a:latin typeface="Times New Roman" panose="02020603050405020304" pitchFamily="18" charset="0"/>
              </a:rPr>
              <a:t>启动</a:t>
            </a:r>
            <a:r>
              <a:rPr lang="en-US" altLang="zh-CN" dirty="0" err="1">
                <a:latin typeface="Times New Roman" panose="02020603050405020304" pitchFamily="18" charset="0"/>
              </a:rPr>
              <a:t>cmd</a:t>
            </a:r>
            <a:r>
              <a:rPr lang="zh-CN" altLang="en-US" dirty="0">
                <a:latin typeface="Times New Roman" panose="02020603050405020304" pitchFamily="18" charset="0"/>
              </a:rPr>
              <a:t>，进入目录</a:t>
            </a:r>
            <a:r>
              <a:rPr lang="en-US" altLang="zh-CN" dirty="0">
                <a:latin typeface="Times New Roman" panose="02020603050405020304" pitchFamily="18" charset="0"/>
              </a:rPr>
              <a:t>\android-</a:t>
            </a:r>
            <a:r>
              <a:rPr lang="en-US" altLang="zh-CN" dirty="0" err="1">
                <a:latin typeface="Times New Roman" panose="02020603050405020304" pitchFamily="18" charset="0"/>
              </a:rPr>
              <a:t>vts</a:t>
            </a:r>
            <a:r>
              <a:rPr lang="en-US" altLang="zh-CN" dirty="0">
                <a:latin typeface="Times New Roman" panose="02020603050405020304" pitchFamily="18" charset="0"/>
              </a:rPr>
              <a:t>\tools</a:t>
            </a:r>
          </a:p>
          <a:p>
            <a:pPr marL="0" indent="0">
              <a:spcBef>
                <a:spcPts val="1800"/>
              </a:spcBef>
              <a:buNone/>
            </a:pPr>
            <a:r>
              <a:rPr lang="en-US" altLang="zh-CN" dirty="0">
                <a:latin typeface="Times New Roman" panose="02020603050405020304" pitchFamily="18" charset="0"/>
              </a:rPr>
              <a:t>2. </a:t>
            </a:r>
            <a:r>
              <a:rPr lang="en-US" altLang="zh-CN" dirty="0" err="1">
                <a:latin typeface="Times New Roman" panose="02020603050405020304" pitchFamily="18" charset="0"/>
              </a:rPr>
              <a:t>adb</a:t>
            </a:r>
            <a:r>
              <a:rPr lang="en-US" altLang="zh-CN" dirty="0">
                <a:latin typeface="Times New Roman" panose="02020603050405020304" pitchFamily="18" charset="0"/>
              </a:rPr>
              <a:t> connect </a:t>
            </a:r>
            <a:r>
              <a:rPr lang="zh-CN" altLang="en-US" dirty="0">
                <a:latin typeface="Times New Roman" panose="02020603050405020304" pitchFamily="18" charset="0"/>
              </a:rPr>
              <a:t>测试单板</a:t>
            </a:r>
          </a:p>
          <a:p>
            <a:pPr marL="0" indent="0">
              <a:spcBef>
                <a:spcPts val="1800"/>
              </a:spcBef>
              <a:buNone/>
            </a:pPr>
            <a:r>
              <a:rPr lang="en-US" altLang="zh-CN" dirty="0">
                <a:latin typeface="Times New Roman" panose="02020603050405020304" pitchFamily="18" charset="0"/>
              </a:rPr>
              <a:t>3</a:t>
            </a:r>
            <a:r>
              <a:rPr lang="zh-CN" altLang="en-US" dirty="0">
                <a:latin typeface="Times New Roman" panose="02020603050405020304" pitchFamily="18" charset="0"/>
              </a:rPr>
              <a:t>，运行</a:t>
            </a:r>
            <a:r>
              <a:rPr lang="en-US" altLang="zh-CN" dirty="0">
                <a:latin typeface="Times New Roman" panose="02020603050405020304" pitchFamily="18" charset="0"/>
              </a:rPr>
              <a:t>vts-tradefed_win.bat</a:t>
            </a:r>
          </a:p>
          <a:p>
            <a:pPr marL="0" indent="0">
              <a:spcBef>
                <a:spcPts val="1800"/>
              </a:spcBef>
              <a:buNone/>
            </a:pPr>
            <a:r>
              <a:rPr lang="en-US" altLang="zh-CN" dirty="0">
                <a:latin typeface="Times New Roman" panose="02020603050405020304" pitchFamily="18" charset="0"/>
              </a:rPr>
              <a:t>4. </a:t>
            </a:r>
            <a:r>
              <a:rPr lang="zh-CN" altLang="en-US" dirty="0">
                <a:latin typeface="Times New Roman" panose="02020603050405020304" pitchFamily="18" charset="0"/>
              </a:rPr>
              <a:t>执行</a:t>
            </a:r>
            <a:r>
              <a:rPr lang="en-US" altLang="zh-CN" dirty="0" err="1">
                <a:latin typeface="Times New Roman" panose="02020603050405020304" pitchFamily="18" charset="0"/>
              </a:rPr>
              <a:t>vts</a:t>
            </a:r>
            <a:r>
              <a:rPr lang="zh-CN" altLang="en-US" dirty="0">
                <a:latin typeface="Times New Roman" panose="02020603050405020304" pitchFamily="18" charset="0"/>
              </a:rPr>
              <a:t>指令：</a:t>
            </a:r>
            <a:r>
              <a:rPr lang="en-US" altLang="zh-CN" dirty="0">
                <a:latin typeface="Times New Roman" panose="02020603050405020304" pitchFamily="18" charset="0"/>
              </a:rPr>
              <a:t>run </a:t>
            </a:r>
            <a:r>
              <a:rPr lang="en-US" altLang="zh-CN" dirty="0" err="1">
                <a:latin typeface="Times New Roman" panose="02020603050405020304" pitchFamily="18" charset="0"/>
              </a:rPr>
              <a:t>vts</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3943014600"/>
      </p:ext>
    </p:extLst>
  </p:cSld>
  <p:clrMapOvr>
    <a:masterClrMapping/>
  </p:clrMapOvr>
  <p:transition advClick="0" advTm="8000">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520" y="624110"/>
            <a:ext cx="8911687" cy="1280890"/>
          </a:xfrm>
        </p:spPr>
        <p:txBody>
          <a:bodyPr/>
          <a:lstStyle/>
          <a:p>
            <a:r>
              <a:rPr lang="en-US" altLang="zh-CN" dirty="0"/>
              <a:t>Android</a:t>
            </a:r>
            <a:r>
              <a:rPr lang="zh-CN" altLang="en-US" dirty="0"/>
              <a:t>兼容性认证</a:t>
            </a:r>
          </a:p>
        </p:txBody>
      </p:sp>
      <p:pic>
        <p:nvPicPr>
          <p:cNvPr id="5" name="图片 4"/>
          <p:cNvPicPr>
            <a:picLocks noChangeAspect="1"/>
          </p:cNvPicPr>
          <p:nvPr/>
        </p:nvPicPr>
        <p:blipFill>
          <a:blip r:embed="rId2"/>
          <a:stretch>
            <a:fillRect/>
          </a:stretch>
        </p:blipFill>
        <p:spPr>
          <a:xfrm>
            <a:off x="2783632" y="1264555"/>
            <a:ext cx="3605386" cy="5018697"/>
          </a:xfrm>
          <a:prstGeom prst="rect">
            <a:avLst/>
          </a:prstGeom>
        </p:spPr>
      </p:pic>
    </p:spTree>
    <p:extLst>
      <p:ext uri="{BB962C8B-B14F-4D97-AF65-F5344CB8AC3E}">
        <p14:creationId xmlns:p14="http://schemas.microsoft.com/office/powerpoint/2010/main" val="32740069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47528" y="692696"/>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1847528" y="2060848"/>
            <a:ext cx="6591985" cy="3993646"/>
          </a:xfrm>
        </p:spPr>
        <p:txBody>
          <a:bodyPr>
            <a:normAutofit/>
          </a:bodyPr>
          <a:lstStyle/>
          <a:p>
            <a:pPr>
              <a:spcBef>
                <a:spcPts val="1800"/>
              </a:spcBef>
            </a:pPr>
            <a:r>
              <a:rPr lang="en-US" altLang="zh-CN" dirty="0">
                <a:latin typeface="Times New Roman" panose="02020603050405020304" pitchFamily="18" charset="0"/>
              </a:rPr>
              <a:t>GTS</a:t>
            </a:r>
            <a:r>
              <a:rPr lang="zh-CN" altLang="en-US" dirty="0" smtClean="0">
                <a:latin typeface="Times New Roman" panose="02020603050405020304" pitchFamily="18" charset="0"/>
              </a:rPr>
              <a:t>（</a:t>
            </a:r>
            <a:r>
              <a:rPr lang="fr-FR" altLang="zh-CN" b="1" dirty="0">
                <a:latin typeface="Times New Roman" panose="02020603050405020304" pitchFamily="18" charset="0"/>
              </a:rPr>
              <a:t>Google Mobile Services Test Suite</a:t>
            </a:r>
            <a:r>
              <a:rPr lang="zh-CN" altLang="en-US" b="1" dirty="0" smtClean="0">
                <a:latin typeface="Times New Roman" panose="02020603050405020304" pitchFamily="18" charset="0"/>
              </a:rPr>
              <a:t>）：</a:t>
            </a:r>
            <a:endParaRPr lang="en-US" altLang="zh-CN" dirty="0">
              <a:latin typeface="Times New Roman" panose="02020603050405020304" pitchFamily="18" charset="0"/>
            </a:endParaRPr>
          </a:p>
          <a:p>
            <a:pPr marL="0" indent="0">
              <a:spcBef>
                <a:spcPts val="1800"/>
              </a:spcBef>
              <a:buNone/>
            </a:pPr>
            <a:r>
              <a:rPr lang="en-US" altLang="zh-CN" dirty="0" smtClean="0">
                <a:latin typeface="Times New Roman" panose="02020603050405020304" pitchFamily="18" charset="0"/>
              </a:rPr>
              <a:t>        GTS</a:t>
            </a:r>
            <a:r>
              <a:rPr lang="zh-CN" altLang="en-US" dirty="0">
                <a:latin typeface="Times New Roman" panose="02020603050405020304" pitchFamily="18" charset="0"/>
              </a:rPr>
              <a:t>的全称是</a:t>
            </a:r>
            <a:r>
              <a:rPr lang="en-US" altLang="zh-CN" dirty="0">
                <a:latin typeface="Times New Roman" panose="02020603050405020304" pitchFamily="18" charset="0"/>
              </a:rPr>
              <a:t>Google Mobile Services Test Suite</a:t>
            </a:r>
            <a:r>
              <a:rPr lang="zh-CN" altLang="en-US" dirty="0" smtClean="0">
                <a:latin typeface="Times New Roman" panose="02020603050405020304" pitchFamily="18" charset="0"/>
              </a:rPr>
              <a:t>，也叫</a:t>
            </a:r>
            <a:r>
              <a:rPr lang="en-US" altLang="zh-CN" dirty="0" smtClean="0">
                <a:latin typeface="Times New Roman" panose="02020603050405020304" pitchFamily="18" charset="0"/>
              </a:rPr>
              <a:t>GMS test suite</a:t>
            </a:r>
            <a:r>
              <a:rPr lang="zh-CN" altLang="en-US" dirty="0" smtClean="0">
                <a:latin typeface="Times New Roman" panose="02020603050405020304" pitchFamily="18" charset="0"/>
              </a:rPr>
              <a:t>，所谓</a:t>
            </a:r>
            <a:r>
              <a:rPr lang="zh-CN" altLang="en-US" dirty="0">
                <a:latin typeface="Times New Roman" panose="02020603050405020304" pitchFamily="18" charset="0"/>
              </a:rPr>
              <a:t>的</a:t>
            </a:r>
            <a:r>
              <a:rPr lang="en-US" altLang="zh-CN" dirty="0">
                <a:latin typeface="Times New Roman" panose="02020603050405020304" pitchFamily="18" charset="0"/>
              </a:rPr>
              <a:t>Google Mobile Services</a:t>
            </a:r>
            <a:r>
              <a:rPr lang="zh-CN" altLang="en-US" dirty="0">
                <a:latin typeface="Times New Roman" panose="02020603050405020304" pitchFamily="18" charset="0"/>
              </a:rPr>
              <a:t>即谷歌移动服务，是谷歌开发并推动</a:t>
            </a:r>
            <a:r>
              <a:rPr lang="en-US" altLang="zh-CN" dirty="0">
                <a:latin typeface="Times New Roman" panose="02020603050405020304" pitchFamily="18" charset="0"/>
              </a:rPr>
              <a:t>Android</a:t>
            </a:r>
            <a:r>
              <a:rPr lang="zh-CN" altLang="en-US" dirty="0">
                <a:latin typeface="Times New Roman" panose="02020603050405020304" pitchFamily="18" charset="0"/>
              </a:rPr>
              <a:t>的动力，也是</a:t>
            </a:r>
            <a:r>
              <a:rPr lang="en-US" altLang="zh-CN" dirty="0">
                <a:latin typeface="Times New Roman" panose="02020603050405020304" pitchFamily="18" charset="0"/>
              </a:rPr>
              <a:t>Android</a:t>
            </a:r>
            <a:r>
              <a:rPr lang="zh-CN" altLang="en-US" dirty="0">
                <a:latin typeface="Times New Roman" panose="02020603050405020304" pitchFamily="18" charset="0"/>
              </a:rPr>
              <a:t>系统的灵魂所在。</a:t>
            </a:r>
            <a:r>
              <a:rPr lang="en-US" altLang="zh-CN" dirty="0">
                <a:latin typeface="Times New Roman" panose="02020603050405020304" pitchFamily="18" charset="0"/>
              </a:rPr>
              <a:t>GMS</a:t>
            </a:r>
            <a:r>
              <a:rPr lang="zh-CN" altLang="en-US" dirty="0">
                <a:latin typeface="Times New Roman" panose="02020603050405020304" pitchFamily="18" charset="0"/>
              </a:rPr>
              <a:t>目前提供有</a:t>
            </a:r>
            <a:r>
              <a:rPr lang="en-US" altLang="zh-CN" dirty="0">
                <a:latin typeface="Times New Roman" panose="02020603050405020304" pitchFamily="18" charset="0"/>
              </a:rPr>
              <a:t>Search</a:t>
            </a:r>
            <a:r>
              <a:rPr lang="zh-CN" altLang="en-US" dirty="0">
                <a:latin typeface="Times New Roman" panose="02020603050405020304" pitchFamily="18" charset="0"/>
              </a:rPr>
              <a:t>、</a:t>
            </a:r>
            <a:r>
              <a:rPr lang="en-US" altLang="zh-CN" dirty="0">
                <a:latin typeface="Times New Roman" panose="02020603050405020304" pitchFamily="18" charset="0"/>
              </a:rPr>
              <a:t>Search by Voice</a:t>
            </a:r>
            <a:r>
              <a:rPr lang="zh-CN" altLang="en-US" dirty="0">
                <a:latin typeface="Times New Roman" panose="02020603050405020304" pitchFamily="18" charset="0"/>
              </a:rPr>
              <a:t>、</a:t>
            </a:r>
            <a:r>
              <a:rPr lang="en-US" altLang="zh-CN" dirty="0">
                <a:latin typeface="Times New Roman" panose="02020603050405020304" pitchFamily="18" charset="0"/>
              </a:rPr>
              <a:t>Gmail</a:t>
            </a:r>
            <a:r>
              <a:rPr lang="zh-CN" altLang="en-US" dirty="0">
                <a:latin typeface="Times New Roman" panose="02020603050405020304" pitchFamily="18" charset="0"/>
              </a:rPr>
              <a:t>、</a:t>
            </a:r>
            <a:r>
              <a:rPr lang="en-US" altLang="zh-CN" dirty="0">
                <a:latin typeface="Times New Roman" panose="02020603050405020304" pitchFamily="18" charset="0"/>
              </a:rPr>
              <a:t>Contact Sync</a:t>
            </a:r>
            <a:r>
              <a:rPr lang="zh-CN" altLang="en-US" dirty="0">
                <a:latin typeface="Times New Roman" panose="02020603050405020304" pitchFamily="18" charset="0"/>
              </a:rPr>
              <a:t>、</a:t>
            </a:r>
            <a:r>
              <a:rPr lang="en-US" altLang="zh-CN" dirty="0">
                <a:latin typeface="Times New Roman" panose="02020603050405020304" pitchFamily="18" charset="0"/>
              </a:rPr>
              <a:t>Calendar Sync</a:t>
            </a:r>
            <a:r>
              <a:rPr lang="zh-CN" altLang="en-US" dirty="0">
                <a:latin typeface="Times New Roman" panose="02020603050405020304" pitchFamily="18" charset="0"/>
              </a:rPr>
              <a:t>、</a:t>
            </a:r>
            <a:r>
              <a:rPr lang="en-US" altLang="zh-CN" dirty="0">
                <a:latin typeface="Times New Roman" panose="02020603050405020304" pitchFamily="18" charset="0"/>
              </a:rPr>
              <a:t>Talk</a:t>
            </a:r>
            <a:r>
              <a:rPr lang="zh-CN" altLang="en-US" dirty="0">
                <a:latin typeface="Times New Roman" panose="02020603050405020304" pitchFamily="18" charset="0"/>
              </a:rPr>
              <a:t>、</a:t>
            </a:r>
            <a:r>
              <a:rPr lang="en-US" altLang="zh-CN" dirty="0">
                <a:latin typeface="Times New Roman" panose="02020603050405020304" pitchFamily="18" charset="0"/>
              </a:rPr>
              <a:t>Maps</a:t>
            </a:r>
            <a:r>
              <a:rPr lang="zh-CN" altLang="en-US" dirty="0">
                <a:latin typeface="Times New Roman" panose="02020603050405020304" pitchFamily="18" charset="0"/>
              </a:rPr>
              <a:t>、</a:t>
            </a:r>
            <a:r>
              <a:rPr lang="en-US" altLang="zh-CN" dirty="0">
                <a:latin typeface="Times New Roman" panose="02020603050405020304" pitchFamily="18" charset="0"/>
              </a:rPr>
              <a:t>Street View</a:t>
            </a:r>
            <a:r>
              <a:rPr lang="zh-CN" altLang="en-US" dirty="0">
                <a:latin typeface="Times New Roman" panose="02020603050405020304" pitchFamily="18" charset="0"/>
              </a:rPr>
              <a:t>、</a:t>
            </a:r>
            <a:r>
              <a:rPr lang="en-US" altLang="zh-CN" dirty="0">
                <a:latin typeface="Times New Roman" panose="02020603050405020304" pitchFamily="18" charset="0"/>
              </a:rPr>
              <a:t>YouTube</a:t>
            </a:r>
            <a:r>
              <a:rPr lang="zh-CN" altLang="en-US" dirty="0">
                <a:latin typeface="Times New Roman" panose="02020603050405020304" pitchFamily="18" charset="0"/>
              </a:rPr>
              <a:t>、</a:t>
            </a:r>
            <a:r>
              <a:rPr lang="en-US" altLang="zh-CN" dirty="0">
                <a:latin typeface="Times New Roman" panose="02020603050405020304" pitchFamily="18" charset="0"/>
              </a:rPr>
              <a:t>Android Market (ICS </a:t>
            </a:r>
            <a:r>
              <a:rPr lang="zh-CN" altLang="en-US" dirty="0">
                <a:latin typeface="Times New Roman" panose="02020603050405020304" pitchFamily="18" charset="0"/>
              </a:rPr>
              <a:t>上更改为</a:t>
            </a:r>
            <a:r>
              <a:rPr lang="en-US" altLang="zh-CN" dirty="0">
                <a:latin typeface="Times New Roman" panose="02020603050405020304" pitchFamily="18" charset="0"/>
              </a:rPr>
              <a:t>Play store)</a:t>
            </a:r>
            <a:r>
              <a:rPr lang="zh-CN" altLang="en-US" dirty="0">
                <a:latin typeface="Times New Roman" panose="02020603050405020304" pitchFamily="18" charset="0"/>
              </a:rPr>
              <a:t>服务。当用户使用谷歌的时候，谷歌可以把广告嵌入各种谷歌的服务中</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marL="0" indent="0">
              <a:spcBef>
                <a:spcPts val="1800"/>
              </a:spcBef>
              <a:buNone/>
            </a:pP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smtClean="0"/>
              <a:t>The </a:t>
            </a:r>
            <a:r>
              <a:rPr lang="en-US" altLang="zh-CN" dirty="0"/>
              <a:t>test is meant to ensure that the GMS applications are compatible with the device. </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3675775981"/>
      </p:ext>
    </p:extLst>
  </p:cSld>
  <p:clrMapOvr>
    <a:masterClrMapping/>
  </p:clrMapOvr>
  <p:transition advClick="0" advTm="8000">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19536" y="620688"/>
            <a:ext cx="8911687" cy="1280890"/>
          </a:xfrm>
        </p:spPr>
        <p:txBody>
          <a:bodyPr/>
          <a:lstStyle/>
          <a:p>
            <a:r>
              <a:rPr lang="en-US" altLang="zh-CN" dirty="0"/>
              <a:t>Android</a:t>
            </a:r>
            <a:r>
              <a:rPr lang="zh-CN" altLang="en-US" dirty="0"/>
              <a:t>兼容性认证</a:t>
            </a:r>
            <a:endParaRPr lang="en-US" altLang="zh-CN" dirty="0"/>
          </a:p>
        </p:txBody>
      </p:sp>
      <p:sp>
        <p:nvSpPr>
          <p:cNvPr id="14339" name="Rectangle 3"/>
          <p:cNvSpPr>
            <a:spLocks noGrp="1" noChangeArrowheads="1"/>
          </p:cNvSpPr>
          <p:nvPr>
            <p:ph idx="1"/>
          </p:nvPr>
        </p:nvSpPr>
        <p:spPr>
          <a:xfrm>
            <a:off x="1919536" y="1901578"/>
            <a:ext cx="6591985" cy="3993646"/>
          </a:xfrm>
        </p:spPr>
        <p:txBody>
          <a:bodyPr>
            <a:normAutofit/>
          </a:bodyPr>
          <a:lstStyle/>
          <a:p>
            <a:pPr>
              <a:spcBef>
                <a:spcPts val="1800"/>
              </a:spcBef>
            </a:pPr>
            <a:r>
              <a:rPr lang="en-US" altLang="zh-CN" dirty="0">
                <a:latin typeface="Times New Roman" panose="02020603050405020304" pitchFamily="18" charset="0"/>
              </a:rPr>
              <a:t>GTS</a:t>
            </a:r>
            <a:r>
              <a:rPr lang="zh-CN" altLang="en-US" dirty="0" smtClean="0">
                <a:latin typeface="Times New Roman" panose="02020603050405020304" pitchFamily="18" charset="0"/>
              </a:rPr>
              <a:t>（</a:t>
            </a:r>
            <a:r>
              <a:rPr lang="fr-FR" altLang="zh-CN" b="1" dirty="0">
                <a:latin typeface="Times New Roman" panose="02020603050405020304" pitchFamily="18" charset="0"/>
              </a:rPr>
              <a:t>Google Mobile Services Test Suite</a:t>
            </a:r>
            <a:r>
              <a:rPr lang="zh-CN" altLang="en-US" b="1" dirty="0" smtClean="0">
                <a:latin typeface="Times New Roman" panose="02020603050405020304" pitchFamily="18" charset="0"/>
              </a:rPr>
              <a:t>）：</a:t>
            </a:r>
            <a:endParaRPr lang="en-US" altLang="zh-CN" dirty="0">
              <a:latin typeface="Times New Roman" panose="02020603050405020304" pitchFamily="18" charset="0"/>
            </a:endParaRPr>
          </a:p>
          <a:p>
            <a:pPr marL="0" indent="0">
              <a:buNone/>
            </a:pPr>
            <a:r>
              <a:rPr lang="zh-CN" altLang="en-US" dirty="0"/>
              <a:t>依据</a:t>
            </a:r>
            <a:r>
              <a:rPr lang="en-US" altLang="zh-CN" dirty="0"/>
              <a:t>GMS</a:t>
            </a:r>
            <a:r>
              <a:rPr lang="zh-CN" altLang="en-US" dirty="0"/>
              <a:t>，谷歌对</a:t>
            </a:r>
            <a:r>
              <a:rPr lang="en-US" altLang="zh-CN" dirty="0"/>
              <a:t>android</a:t>
            </a:r>
            <a:r>
              <a:rPr lang="zh-CN" altLang="en-US" dirty="0"/>
              <a:t>手机给予不同程度的授权，把搭载</a:t>
            </a:r>
            <a:r>
              <a:rPr lang="en-US" altLang="zh-CN" dirty="0"/>
              <a:t>Android</a:t>
            </a:r>
            <a:r>
              <a:rPr lang="zh-CN" altLang="en-US" dirty="0"/>
              <a:t>系统的手机厂商分为三个级别</a:t>
            </a:r>
          </a:p>
          <a:p>
            <a:pPr marL="0" indent="0">
              <a:buNone/>
            </a:pPr>
            <a:r>
              <a:rPr lang="zh-CN" altLang="en-US" dirty="0"/>
              <a:t>　　</a:t>
            </a:r>
            <a:r>
              <a:rPr lang="en-US" altLang="zh-CN" dirty="0"/>
              <a:t>1. </a:t>
            </a:r>
            <a:r>
              <a:rPr lang="zh-CN" altLang="en-US" dirty="0"/>
              <a:t>免费使用</a:t>
            </a:r>
            <a:r>
              <a:rPr lang="en-US" altLang="zh-CN" dirty="0"/>
              <a:t>Android</a:t>
            </a:r>
            <a:r>
              <a:rPr lang="zh-CN" altLang="en-US" dirty="0"/>
              <a:t>操作系统，但不内嵌</a:t>
            </a:r>
            <a:r>
              <a:rPr lang="en-US" altLang="zh-CN" dirty="0"/>
              <a:t>GMS</a:t>
            </a:r>
            <a:r>
              <a:rPr lang="zh-CN" altLang="en-US" dirty="0"/>
              <a:t>。</a:t>
            </a:r>
          </a:p>
          <a:p>
            <a:pPr marL="0" indent="0">
              <a:buNone/>
            </a:pPr>
            <a:r>
              <a:rPr lang="zh-CN" altLang="en-US" dirty="0"/>
              <a:t>　　</a:t>
            </a:r>
            <a:r>
              <a:rPr lang="en-US" altLang="zh-CN" dirty="0"/>
              <a:t>2. </a:t>
            </a:r>
            <a:r>
              <a:rPr lang="zh-CN" altLang="en-US" dirty="0"/>
              <a:t>内嵌部分</a:t>
            </a:r>
            <a:r>
              <a:rPr lang="en-US" altLang="zh-CN" dirty="0"/>
              <a:t>GMS</a:t>
            </a:r>
            <a:r>
              <a:rPr lang="zh-CN" altLang="en-US" dirty="0"/>
              <a:t>，但手机不能打上谷歌的商标。</a:t>
            </a:r>
          </a:p>
          <a:p>
            <a:pPr marL="0" indent="0">
              <a:buNone/>
            </a:pPr>
            <a:r>
              <a:rPr lang="zh-CN" altLang="en-US" dirty="0"/>
              <a:t>　　</a:t>
            </a:r>
            <a:r>
              <a:rPr lang="en-US" altLang="zh-CN" dirty="0"/>
              <a:t>3. </a:t>
            </a:r>
            <a:r>
              <a:rPr lang="zh-CN" altLang="en-US" dirty="0"/>
              <a:t>内嵌所有的</a:t>
            </a:r>
            <a:r>
              <a:rPr lang="en-US" altLang="zh-CN" dirty="0"/>
              <a:t>GMS</a:t>
            </a:r>
            <a:r>
              <a:rPr lang="zh-CN" altLang="en-US" dirty="0"/>
              <a:t>服务，也可以使用谷歌商标。如果在</a:t>
            </a:r>
            <a:r>
              <a:rPr lang="en-US" altLang="zh-CN" dirty="0"/>
              <a:t>android</a:t>
            </a:r>
            <a:r>
              <a:rPr lang="zh-CN" altLang="en-US" dirty="0"/>
              <a:t>手机中内置有谷歌</a:t>
            </a:r>
            <a:r>
              <a:rPr lang="en-US" altLang="zh-CN" dirty="0"/>
              <a:t>GMS</a:t>
            </a:r>
            <a:r>
              <a:rPr lang="zh-CN" altLang="en-US" dirty="0"/>
              <a:t>服务的话，是等同被谷歌官方认证过的产品。</a:t>
            </a:r>
          </a:p>
          <a:p>
            <a:pPr marL="0" indent="0">
              <a:spcBef>
                <a:spcPts val="1800"/>
              </a:spcBef>
              <a:buNone/>
            </a:pPr>
            <a:r>
              <a:rPr lang="en-US" altLang="zh-CN" dirty="0"/>
              <a:t> </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2076270246"/>
      </p:ext>
    </p:extLst>
  </p:cSld>
  <p:clrMapOvr>
    <a:masterClrMapping/>
  </p:clrMapOvr>
  <p:transition advClick="0" advTm="8000">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1"/>
          <p:cNvSpPr>
            <a:spLocks noGrp="1"/>
          </p:cNvSpPr>
          <p:nvPr>
            <p:ph type="body" idx="1"/>
          </p:nvPr>
        </p:nvSpPr>
        <p:spPr bwMode="auto">
          <a:xfrm>
            <a:off x="725020" y="4000444"/>
            <a:ext cx="10362188" cy="361915"/>
          </a:xfrm>
          <a:ln>
            <a:miter lim="800000"/>
            <a:headEnd/>
            <a:tailEnd/>
          </a:ln>
        </p:spPr>
        <p:txBody>
          <a:bodyPr vert="horz" wrap="square" lIns="68573" tIns="34287" rIns="68573" bIns="34287" numCol="1" rtlCol="0" anchor="b" anchorCtr="0" compatLnSpc="1">
            <a:prstTxWarp prst="textNoShape">
              <a:avLst/>
            </a:prstTxWarp>
            <a:normAutofit fontScale="77500" lnSpcReduction="20000"/>
          </a:bodyPr>
          <a:lstStyle/>
          <a:p>
            <a:pPr algn="ctr">
              <a:defRPr/>
            </a:pPr>
            <a:r>
              <a:rPr lang="en-US" altLang="zh-CN" dirty="0" smtClean="0">
                <a:cs typeface="Gill Sans" pitchFamily="-109" charset="0"/>
              </a:rPr>
              <a:t>Thank you</a:t>
            </a:r>
          </a:p>
        </p:txBody>
      </p:sp>
    </p:spTree>
    <p:extLst>
      <p:ext uri="{BB962C8B-B14F-4D97-AF65-F5344CB8AC3E}">
        <p14:creationId xmlns:p14="http://schemas.microsoft.com/office/powerpoint/2010/main" val="211308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14724" y="549021"/>
            <a:ext cx="6589199" cy="871618"/>
          </a:xfrm>
        </p:spPr>
        <p:txBody>
          <a:bodyPr/>
          <a:lstStyle/>
          <a:p>
            <a:r>
              <a:rPr lang="zh-CN" altLang="en-US" b="1" dirty="0">
                <a:latin typeface="宋体" panose="02010600030101010101" pitchFamily="2" charset="-122"/>
                <a:ea typeface="宋体" panose="02010600030101010101" pitchFamily="2" charset="-122"/>
              </a:rPr>
              <a:t>蓝牙</a:t>
            </a:r>
            <a:r>
              <a:rPr lang="zh-CN" altLang="en-US" b="1" dirty="0" smtClean="0">
                <a:latin typeface="宋体" panose="02010600030101010101" pitchFamily="2" charset="-122"/>
                <a:ea typeface="宋体" panose="02010600030101010101" pitchFamily="2" charset="-122"/>
              </a:rPr>
              <a:t>简介</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技术特点</a:t>
            </a:r>
            <a:endParaRPr lang="en-US" altLang="zh-CN" b="1" dirty="0">
              <a:latin typeface="宋体" panose="02010600030101010101" pitchFamily="2" charset="-122"/>
              <a:ea typeface="宋体" panose="02010600030101010101" pitchFamily="2" charset="-122"/>
            </a:endParaRPr>
          </a:p>
        </p:txBody>
      </p:sp>
      <p:pic>
        <p:nvPicPr>
          <p:cNvPr id="5" name="Picture 5"/>
          <p:cNvPicPr>
            <a:picLocks noChangeAspect="1" noChangeArrowheads="1"/>
          </p:cNvPicPr>
          <p:nvPr/>
        </p:nvPicPr>
        <p:blipFill>
          <a:blip r:embed="rId3"/>
          <a:srcRect/>
          <a:stretch>
            <a:fillRect/>
          </a:stretch>
        </p:blipFill>
        <p:spPr bwMode="auto">
          <a:xfrm>
            <a:off x="3595670" y="1514475"/>
            <a:ext cx="4578350" cy="4578350"/>
          </a:xfrm>
          <a:prstGeom prst="rect">
            <a:avLst/>
          </a:prstGeom>
          <a:noFill/>
          <a:ln w="9525">
            <a:noFill/>
            <a:miter lim="800000"/>
            <a:headEnd/>
            <a:tailEnd/>
          </a:ln>
        </p:spPr>
      </p:pic>
      <p:pic>
        <p:nvPicPr>
          <p:cNvPr id="6" name="Picture 7"/>
          <p:cNvPicPr>
            <a:picLocks noChangeAspect="1" noChangeArrowheads="1"/>
          </p:cNvPicPr>
          <p:nvPr/>
        </p:nvPicPr>
        <p:blipFill>
          <a:blip r:embed="rId4"/>
          <a:srcRect/>
          <a:stretch>
            <a:fillRect/>
          </a:stretch>
        </p:blipFill>
        <p:spPr bwMode="auto">
          <a:xfrm>
            <a:off x="4082808" y="1699814"/>
            <a:ext cx="1817064" cy="1674303"/>
          </a:xfrm>
          <a:prstGeom prst="rect">
            <a:avLst/>
          </a:prstGeom>
          <a:noFill/>
          <a:ln w="9525">
            <a:noFill/>
            <a:miter lim="800000"/>
            <a:headEnd/>
            <a:tailEnd/>
          </a:ln>
        </p:spPr>
      </p:pic>
      <p:pic>
        <p:nvPicPr>
          <p:cNvPr id="7" name="Picture 8"/>
          <p:cNvPicPr>
            <a:picLocks noChangeAspect="1" noChangeArrowheads="1"/>
          </p:cNvPicPr>
          <p:nvPr/>
        </p:nvPicPr>
        <p:blipFill>
          <a:blip r:embed="rId5"/>
          <a:srcRect/>
          <a:stretch>
            <a:fillRect/>
          </a:stretch>
        </p:blipFill>
        <p:spPr bwMode="auto">
          <a:xfrm>
            <a:off x="5862305" y="1699813"/>
            <a:ext cx="1804541" cy="1713124"/>
          </a:xfrm>
          <a:prstGeom prst="rect">
            <a:avLst/>
          </a:prstGeom>
          <a:noFill/>
          <a:ln w="9525">
            <a:noFill/>
            <a:miter lim="800000"/>
            <a:headEnd/>
            <a:tailEnd/>
          </a:ln>
        </p:spPr>
      </p:pic>
      <p:pic>
        <p:nvPicPr>
          <p:cNvPr id="8" name="Picture 10"/>
          <p:cNvPicPr>
            <a:picLocks noChangeAspect="1" noChangeArrowheads="1"/>
          </p:cNvPicPr>
          <p:nvPr/>
        </p:nvPicPr>
        <p:blipFill>
          <a:blip r:embed="rId6"/>
          <a:srcRect/>
          <a:stretch>
            <a:fillRect/>
          </a:stretch>
        </p:blipFill>
        <p:spPr bwMode="auto">
          <a:xfrm>
            <a:off x="3781009" y="2763003"/>
            <a:ext cx="1381269" cy="2077539"/>
          </a:xfrm>
          <a:prstGeom prst="rect">
            <a:avLst/>
          </a:prstGeom>
          <a:noFill/>
          <a:ln w="9525">
            <a:noFill/>
            <a:miter lim="800000"/>
            <a:headEnd/>
            <a:tailEnd/>
          </a:ln>
        </p:spPr>
      </p:pic>
      <p:pic>
        <p:nvPicPr>
          <p:cNvPr id="9" name="Picture 11"/>
          <p:cNvPicPr>
            <a:picLocks noChangeAspect="1" noChangeArrowheads="1"/>
          </p:cNvPicPr>
          <p:nvPr/>
        </p:nvPicPr>
        <p:blipFill>
          <a:blip r:embed="rId7"/>
          <a:srcRect/>
          <a:stretch>
            <a:fillRect/>
          </a:stretch>
        </p:blipFill>
        <p:spPr bwMode="auto">
          <a:xfrm>
            <a:off x="6538538" y="2776778"/>
            <a:ext cx="1432613" cy="2071277"/>
          </a:xfrm>
          <a:prstGeom prst="rect">
            <a:avLst/>
          </a:prstGeom>
          <a:noFill/>
          <a:ln w="9525">
            <a:noFill/>
            <a:miter lim="800000"/>
            <a:headEnd/>
            <a:tailEnd/>
          </a:ln>
        </p:spPr>
      </p:pic>
      <p:pic>
        <p:nvPicPr>
          <p:cNvPr id="10" name="Picture 12"/>
          <p:cNvPicPr>
            <a:picLocks noChangeAspect="1" noChangeArrowheads="1"/>
          </p:cNvPicPr>
          <p:nvPr/>
        </p:nvPicPr>
        <p:blipFill>
          <a:blip r:embed="rId8"/>
          <a:srcRect/>
          <a:stretch>
            <a:fillRect/>
          </a:stretch>
        </p:blipFill>
        <p:spPr bwMode="auto">
          <a:xfrm>
            <a:off x="5874828" y="4206885"/>
            <a:ext cx="1778243" cy="1693088"/>
          </a:xfrm>
          <a:prstGeom prst="rect">
            <a:avLst/>
          </a:prstGeom>
          <a:noFill/>
          <a:ln w="9525">
            <a:noFill/>
            <a:miter lim="800000"/>
            <a:headEnd/>
            <a:tailEnd/>
          </a:ln>
        </p:spPr>
      </p:pic>
      <p:pic>
        <p:nvPicPr>
          <p:cNvPr id="11" name="Picture 13"/>
          <p:cNvPicPr>
            <a:picLocks noChangeAspect="1" noChangeArrowheads="1"/>
          </p:cNvPicPr>
          <p:nvPr/>
        </p:nvPicPr>
        <p:blipFill>
          <a:blip r:embed="rId9"/>
          <a:srcRect/>
          <a:stretch>
            <a:fillRect/>
          </a:stretch>
        </p:blipFill>
        <p:spPr bwMode="auto">
          <a:xfrm>
            <a:off x="4082809" y="4231931"/>
            <a:ext cx="1804541" cy="1668042"/>
          </a:xfrm>
          <a:prstGeom prst="rect">
            <a:avLst/>
          </a:prstGeom>
          <a:noFill/>
          <a:ln w="9525">
            <a:noFill/>
            <a:miter lim="800000"/>
            <a:headEnd/>
            <a:tailEnd/>
          </a:ln>
        </p:spPr>
      </p:pic>
      <p:sp>
        <p:nvSpPr>
          <p:cNvPr id="12" name="Text Box 15"/>
          <p:cNvSpPr txBox="1">
            <a:spLocks noChangeArrowheads="1"/>
          </p:cNvSpPr>
          <p:nvPr/>
        </p:nvSpPr>
        <p:spPr bwMode="auto">
          <a:xfrm>
            <a:off x="4387822" y="4714885"/>
            <a:ext cx="1415772"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很好的抗干扰</a:t>
            </a:r>
            <a:endParaRPr lang="en-US" altLang="zh-CN" sz="1600" b="1" dirty="0">
              <a:solidFill>
                <a:srgbClr val="000000"/>
              </a:solidFill>
              <a:latin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能力和安全性</a:t>
            </a:r>
            <a:endParaRPr kumimoji="1" lang="zh-CN" altLang="en-US" sz="1600" b="1" dirty="0">
              <a:latin typeface="宋体" pitchFamily="2" charset="-122"/>
              <a:sym typeface="Wingdings" pitchFamily="2" charset="2"/>
            </a:endParaRPr>
          </a:p>
        </p:txBody>
      </p:sp>
      <p:sp>
        <p:nvSpPr>
          <p:cNvPr id="13" name="Text Box 15"/>
          <p:cNvSpPr txBox="1">
            <a:spLocks noChangeArrowheads="1"/>
          </p:cNvSpPr>
          <p:nvPr/>
        </p:nvSpPr>
        <p:spPr bwMode="auto">
          <a:xfrm>
            <a:off x="3816318" y="3571877"/>
            <a:ext cx="1210588"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可建立临时</a:t>
            </a:r>
            <a:endParaRPr lang="en-US" altLang="zh-CN" sz="1600" b="1" dirty="0">
              <a:solidFill>
                <a:srgbClr val="000000"/>
              </a:solidFill>
              <a:latin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对等连接</a:t>
            </a:r>
            <a:endParaRPr kumimoji="1" lang="zh-CN" altLang="en-US" sz="1600" b="1" dirty="0">
              <a:latin typeface="宋体" pitchFamily="2" charset="-122"/>
              <a:sym typeface="Wingdings" pitchFamily="2" charset="2"/>
            </a:endParaRPr>
          </a:p>
        </p:txBody>
      </p:sp>
      <p:sp>
        <p:nvSpPr>
          <p:cNvPr id="14" name="Text Box 15"/>
          <p:cNvSpPr txBox="1">
            <a:spLocks noChangeArrowheads="1"/>
          </p:cNvSpPr>
          <p:nvPr/>
        </p:nvSpPr>
        <p:spPr bwMode="auto">
          <a:xfrm>
            <a:off x="4602137" y="2214555"/>
            <a:ext cx="1011815"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a:latin typeface="Segoe" pitchFamily="34" charset="0"/>
                <a:ea typeface="宋体" charset="-122"/>
                <a:sym typeface="Wingdings" pitchFamily="2" charset="2"/>
              </a:rPr>
              <a:t>全球范围</a:t>
            </a:r>
            <a:endParaRPr kumimoji="1" lang="en-US" altLang="zh-CN" sz="1600" b="1" dirty="0">
              <a:latin typeface="Segoe" pitchFamily="34" charset="0"/>
              <a:ea typeface="宋体" charset="-122"/>
              <a:sym typeface="Wingdings" pitchFamily="2" charset="2"/>
            </a:endParaRPr>
          </a:p>
          <a:p>
            <a:pPr algn="ctr">
              <a:lnSpc>
                <a:spcPct val="85000"/>
              </a:lnSpc>
              <a:spcBef>
                <a:spcPct val="30000"/>
              </a:spcBef>
              <a:buClr>
                <a:srgbClr val="FB3300"/>
              </a:buClr>
              <a:buSzPct val="75000"/>
              <a:buFont typeface="Wingdings" pitchFamily="2" charset="2"/>
              <a:buNone/>
            </a:pPr>
            <a:r>
              <a:rPr kumimoji="1" lang="zh-CN" altLang="en-US" sz="1600" b="1" dirty="0">
                <a:latin typeface="Segoe" pitchFamily="34" charset="0"/>
                <a:ea typeface="宋体" charset="-122"/>
                <a:sym typeface="Wingdings" pitchFamily="2" charset="2"/>
              </a:rPr>
              <a:t>适用</a:t>
            </a:r>
            <a:endParaRPr kumimoji="1" lang="en-US" altLang="zh-CN" sz="1600" b="1" dirty="0">
              <a:latin typeface="Segoe" pitchFamily="34" charset="0"/>
              <a:ea typeface="宋体" charset="-122"/>
              <a:sym typeface="Wingdings" pitchFamily="2" charset="2"/>
            </a:endParaRPr>
          </a:p>
        </p:txBody>
      </p:sp>
      <p:sp>
        <p:nvSpPr>
          <p:cNvPr id="15" name="Text Box 15"/>
          <p:cNvSpPr txBox="1">
            <a:spLocks noChangeArrowheads="1"/>
          </p:cNvSpPr>
          <p:nvPr/>
        </p:nvSpPr>
        <p:spPr bwMode="auto">
          <a:xfrm>
            <a:off x="6238877" y="2214555"/>
            <a:ext cx="1011815"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同时传输</a:t>
            </a:r>
            <a:endParaRPr lang="en-US" altLang="zh-CN" sz="1600" b="1" dirty="0">
              <a:solidFill>
                <a:srgbClr val="000000"/>
              </a:solidFill>
              <a:latin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rPr>
              <a:t>语音数据</a:t>
            </a:r>
            <a:endParaRPr kumimoji="1" lang="zh-CN" altLang="en-US" sz="1600" b="1" dirty="0">
              <a:latin typeface="宋体" pitchFamily="2" charset="-122"/>
              <a:sym typeface="Wingdings" pitchFamily="2" charset="2"/>
            </a:endParaRPr>
          </a:p>
        </p:txBody>
      </p:sp>
      <p:sp>
        <p:nvSpPr>
          <p:cNvPr id="16" name="Text Box 15"/>
          <p:cNvSpPr txBox="1">
            <a:spLocks noChangeArrowheads="1"/>
          </p:cNvSpPr>
          <p:nvPr/>
        </p:nvSpPr>
        <p:spPr bwMode="auto">
          <a:xfrm>
            <a:off x="6673839" y="3571877"/>
            <a:ext cx="1218603" cy="301621"/>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a:latin typeface="Segoe" pitchFamily="34" charset="0"/>
                <a:ea typeface="宋体" charset="-122"/>
                <a:sym typeface="Wingdings" pitchFamily="2" charset="2"/>
              </a:rPr>
              <a:t>近距离通信</a:t>
            </a:r>
          </a:p>
        </p:txBody>
      </p:sp>
      <p:sp>
        <p:nvSpPr>
          <p:cNvPr id="17" name="Text Box 15"/>
          <p:cNvSpPr txBox="1">
            <a:spLocks noChangeArrowheads="1"/>
          </p:cNvSpPr>
          <p:nvPr/>
        </p:nvSpPr>
        <p:spPr bwMode="auto">
          <a:xfrm>
            <a:off x="6154562" y="4714885"/>
            <a:ext cx="805028"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a:latin typeface="Segoe" pitchFamily="34" charset="0"/>
                <a:ea typeface="宋体" charset="-122"/>
                <a:sym typeface="Wingdings" pitchFamily="2" charset="2"/>
              </a:rPr>
              <a:t>功耗低</a:t>
            </a:r>
            <a:endParaRPr kumimoji="1" lang="en-US" altLang="zh-CN" sz="1600" b="1" dirty="0">
              <a:latin typeface="Segoe" pitchFamily="34" charset="0"/>
              <a:ea typeface="宋体" charset="-122"/>
              <a:sym typeface="Wingdings" pitchFamily="2" charset="2"/>
            </a:endParaRPr>
          </a:p>
          <a:p>
            <a:pPr algn="ctr">
              <a:lnSpc>
                <a:spcPct val="85000"/>
              </a:lnSpc>
              <a:spcBef>
                <a:spcPct val="30000"/>
              </a:spcBef>
              <a:buClr>
                <a:srgbClr val="FB3300"/>
              </a:buClr>
              <a:buSzPct val="75000"/>
              <a:buFont typeface="Wingdings" pitchFamily="2" charset="2"/>
              <a:buNone/>
            </a:pPr>
            <a:r>
              <a:rPr kumimoji="1" lang="zh-CN" altLang="en-US" sz="1600" b="1" dirty="0">
                <a:latin typeface="Segoe" pitchFamily="34" charset="0"/>
                <a:ea typeface="宋体" charset="-122"/>
                <a:sym typeface="Wingdings" pitchFamily="2" charset="2"/>
              </a:rPr>
              <a:t>体积小</a:t>
            </a:r>
          </a:p>
        </p:txBody>
      </p:sp>
      <p:pic>
        <p:nvPicPr>
          <p:cNvPr id="18" name="Picture 9"/>
          <p:cNvPicPr>
            <a:picLocks noChangeAspect="1" noChangeArrowheads="1"/>
          </p:cNvPicPr>
          <p:nvPr/>
        </p:nvPicPr>
        <p:blipFill>
          <a:blip r:embed="rId10"/>
          <a:srcRect/>
          <a:stretch>
            <a:fillRect/>
          </a:stretch>
        </p:blipFill>
        <p:spPr bwMode="auto">
          <a:xfrm>
            <a:off x="4965670" y="2917034"/>
            <a:ext cx="1758207" cy="1758207"/>
          </a:xfrm>
          <a:prstGeom prst="rect">
            <a:avLst/>
          </a:prstGeom>
          <a:noFill/>
          <a:ln w="9525">
            <a:noFill/>
            <a:miter lim="800000"/>
            <a:headEnd/>
            <a:tailEnd/>
          </a:ln>
        </p:spPr>
      </p:pic>
      <p:sp>
        <p:nvSpPr>
          <p:cNvPr id="19" name="Text Box 26"/>
          <p:cNvSpPr>
            <a:spLocks noChangeArrowheads="1"/>
          </p:cNvSpPr>
          <p:nvPr/>
        </p:nvSpPr>
        <p:spPr bwMode="auto">
          <a:xfrm>
            <a:off x="5115161" y="3431589"/>
            <a:ext cx="1441385" cy="835009"/>
          </a:xfrm>
          <a:prstGeom prst="rect">
            <a:avLst/>
          </a:prstGeom>
          <a:noFill/>
          <a:ln w="9525">
            <a:noFill/>
            <a:miter lim="800000"/>
            <a:headEnd/>
            <a:tailEnd/>
          </a:ln>
        </p:spPr>
        <p:txBody>
          <a:bodyPr wrap="none"/>
          <a:lstStyle/>
          <a:p>
            <a:pPr algn="ctr" eaLnBrk="0">
              <a:lnSpc>
                <a:spcPct val="85000"/>
              </a:lnSpc>
              <a:spcBef>
                <a:spcPct val="30000"/>
              </a:spcBef>
              <a:buClr>
                <a:schemeClr val="tx2"/>
              </a:buClr>
              <a:buFont typeface="Wingdings" pitchFamily="2" charset="2"/>
              <a:buNone/>
            </a:pPr>
            <a:r>
              <a:rPr lang="zh-CN" altLang="en-US" sz="2000" b="1" dirty="0">
                <a:solidFill>
                  <a:schemeClr val="bg1"/>
                </a:solidFill>
                <a:latin typeface="Segoe" pitchFamily="34" charset="0"/>
                <a:ea typeface="宋体" charset="-122"/>
                <a:sym typeface="Wingdings" pitchFamily="2" charset="2"/>
              </a:rPr>
              <a:t>蓝牙技术</a:t>
            </a:r>
            <a:endParaRPr lang="en-US" altLang="zh-CN" sz="2000" b="1" dirty="0">
              <a:solidFill>
                <a:schemeClr val="bg1"/>
              </a:solidFill>
              <a:latin typeface="Segoe" pitchFamily="34" charset="0"/>
              <a:ea typeface="宋体" charset="-122"/>
              <a:sym typeface="Wingdings" pitchFamily="2" charset="2"/>
            </a:endParaRPr>
          </a:p>
          <a:p>
            <a:pPr algn="ctr" eaLnBrk="0">
              <a:lnSpc>
                <a:spcPct val="85000"/>
              </a:lnSpc>
              <a:spcBef>
                <a:spcPct val="30000"/>
              </a:spcBef>
              <a:buClr>
                <a:schemeClr val="tx2"/>
              </a:buClr>
              <a:buFont typeface="Wingdings" pitchFamily="2" charset="2"/>
              <a:buNone/>
            </a:pPr>
            <a:r>
              <a:rPr lang="zh-CN" altLang="en-US" sz="2000" b="1" dirty="0">
                <a:solidFill>
                  <a:schemeClr val="bg1"/>
                </a:solidFill>
                <a:latin typeface="Segoe" pitchFamily="34" charset="0"/>
                <a:ea typeface="宋体" charset="-122"/>
                <a:sym typeface="Wingdings" pitchFamily="2" charset="2"/>
              </a:rPr>
              <a:t>特点</a:t>
            </a:r>
          </a:p>
        </p:txBody>
      </p:sp>
      <p:sp>
        <p:nvSpPr>
          <p:cNvPr id="20" name="TextBox 27"/>
          <p:cNvSpPr txBox="1"/>
          <p:nvPr/>
        </p:nvSpPr>
        <p:spPr>
          <a:xfrm>
            <a:off x="8096264" y="3286124"/>
            <a:ext cx="2714644" cy="738664"/>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蓝牙技术通信距离为</a:t>
            </a:r>
            <a:r>
              <a:rPr lang="en-US" altLang="zh-CN" sz="1400" dirty="0">
                <a:solidFill>
                  <a:srgbClr val="000000"/>
                </a:solidFill>
                <a:latin typeface="楷体_GB2312" pitchFamily="49" charset="-122"/>
                <a:ea typeface="楷体_GB2312" pitchFamily="49" charset="-122"/>
              </a:rPr>
              <a:t>10m,</a:t>
            </a:r>
            <a:r>
              <a:rPr lang="zh-CN" altLang="en-US" sz="1400" dirty="0">
                <a:solidFill>
                  <a:srgbClr val="000000"/>
                </a:solidFill>
                <a:latin typeface="楷体_GB2312" pitchFamily="49" charset="-122"/>
                <a:ea typeface="楷体_GB2312" pitchFamily="49" charset="-122"/>
              </a:rPr>
              <a:t>可根据需要扩展至</a:t>
            </a:r>
            <a:r>
              <a:rPr lang="en-US" altLang="zh-CN" sz="1400" dirty="0">
                <a:solidFill>
                  <a:srgbClr val="000000"/>
                </a:solidFill>
                <a:latin typeface="楷体_GB2312" pitchFamily="49" charset="-122"/>
                <a:ea typeface="楷体_GB2312" pitchFamily="49" charset="-122"/>
              </a:rPr>
              <a:t>100-300m</a:t>
            </a:r>
            <a:r>
              <a:rPr lang="zh-CN" altLang="en-US" sz="1400" dirty="0">
                <a:solidFill>
                  <a:srgbClr val="000000"/>
                </a:solidFill>
                <a:latin typeface="楷体_GB2312" pitchFamily="49" charset="-122"/>
                <a:ea typeface="楷体_GB2312" pitchFamily="49" charset="-122"/>
              </a:rPr>
              <a:t>，以满足不同设备的需要。</a:t>
            </a:r>
            <a:endParaRPr lang="zh-CN" altLang="en-US" sz="1400" dirty="0"/>
          </a:p>
        </p:txBody>
      </p:sp>
      <p:sp>
        <p:nvSpPr>
          <p:cNvPr id="21" name="TextBox 26"/>
          <p:cNvSpPr txBox="1"/>
          <p:nvPr/>
        </p:nvSpPr>
        <p:spPr>
          <a:xfrm>
            <a:off x="7386388" y="5279801"/>
            <a:ext cx="3000364" cy="1600438"/>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蓝牙设备在通信连（</a:t>
            </a:r>
            <a:r>
              <a:rPr lang="en-US" altLang="zh-CN" sz="1400" dirty="0">
                <a:solidFill>
                  <a:srgbClr val="000000"/>
                </a:solidFill>
                <a:latin typeface="楷体_GB2312" pitchFamily="49" charset="-122"/>
                <a:ea typeface="楷体_GB2312" pitchFamily="49" charset="-122"/>
              </a:rPr>
              <a:t>Connection）</a:t>
            </a:r>
            <a:r>
              <a:rPr lang="zh-CN" altLang="en-US" sz="1400" dirty="0">
                <a:solidFill>
                  <a:srgbClr val="000000"/>
                </a:solidFill>
                <a:latin typeface="楷体_GB2312" pitchFamily="49" charset="-122"/>
                <a:ea typeface="楷体_GB2312" pitchFamily="49" charset="-122"/>
              </a:rPr>
              <a:t>状态下，有四种工作模式：激活（</a:t>
            </a:r>
            <a:r>
              <a:rPr lang="en-US" altLang="zh-CN" sz="1400" dirty="0">
                <a:solidFill>
                  <a:srgbClr val="000000"/>
                </a:solidFill>
                <a:latin typeface="楷体_GB2312" pitchFamily="49" charset="-122"/>
                <a:ea typeface="楷体_GB2312" pitchFamily="49" charset="-122"/>
              </a:rPr>
              <a:t>Active）</a:t>
            </a:r>
            <a:r>
              <a:rPr lang="zh-CN" altLang="en-US" sz="1400" dirty="0">
                <a:solidFill>
                  <a:srgbClr val="000000"/>
                </a:solidFill>
                <a:latin typeface="楷体_GB2312" pitchFamily="49" charset="-122"/>
                <a:ea typeface="楷体_GB2312" pitchFamily="49" charset="-122"/>
              </a:rPr>
              <a:t>模式，呼吸（</a:t>
            </a:r>
            <a:r>
              <a:rPr lang="en-US" altLang="zh-CN" sz="1400" dirty="0">
                <a:solidFill>
                  <a:srgbClr val="000000"/>
                </a:solidFill>
                <a:latin typeface="楷体_GB2312" pitchFamily="49" charset="-122"/>
                <a:ea typeface="楷体_GB2312" pitchFamily="49" charset="-122"/>
              </a:rPr>
              <a:t>Sniff）</a:t>
            </a:r>
            <a:r>
              <a:rPr lang="zh-CN" altLang="en-US" sz="1400" dirty="0">
                <a:solidFill>
                  <a:srgbClr val="000000"/>
                </a:solidFill>
                <a:latin typeface="楷体_GB2312" pitchFamily="49" charset="-122"/>
                <a:ea typeface="楷体_GB2312" pitchFamily="49" charset="-122"/>
              </a:rPr>
              <a:t>模式保持（</a:t>
            </a:r>
            <a:r>
              <a:rPr lang="en-US" altLang="zh-CN" sz="1400" dirty="0">
                <a:solidFill>
                  <a:srgbClr val="000000"/>
                </a:solidFill>
                <a:latin typeface="楷体_GB2312" pitchFamily="49" charset="-122"/>
                <a:ea typeface="楷体_GB2312" pitchFamily="49" charset="-122"/>
              </a:rPr>
              <a:t>Hold）</a:t>
            </a:r>
            <a:r>
              <a:rPr lang="zh-CN" altLang="en-US" sz="1400" dirty="0">
                <a:solidFill>
                  <a:srgbClr val="000000"/>
                </a:solidFill>
                <a:latin typeface="楷体_GB2312" pitchFamily="49" charset="-122"/>
                <a:ea typeface="楷体_GB2312" pitchFamily="49" charset="-122"/>
              </a:rPr>
              <a:t>模式，休眠（</a:t>
            </a:r>
            <a:r>
              <a:rPr lang="en-US" altLang="zh-CN" sz="1400" dirty="0">
                <a:solidFill>
                  <a:srgbClr val="000000"/>
                </a:solidFill>
                <a:latin typeface="楷体_GB2312" pitchFamily="49" charset="-122"/>
                <a:ea typeface="楷体_GB2312" pitchFamily="49" charset="-122"/>
              </a:rPr>
              <a:t>Park）</a:t>
            </a:r>
            <a:r>
              <a:rPr lang="zh-CN" altLang="en-US" sz="1400" dirty="0">
                <a:solidFill>
                  <a:srgbClr val="000000"/>
                </a:solidFill>
                <a:latin typeface="楷体_GB2312" pitchFamily="49" charset="-122"/>
                <a:ea typeface="楷体_GB2312" pitchFamily="49" charset="-122"/>
              </a:rPr>
              <a:t>模式，</a:t>
            </a:r>
            <a:r>
              <a:rPr lang="en-US" altLang="zh-CN" sz="1400" dirty="0">
                <a:solidFill>
                  <a:srgbClr val="000000"/>
                </a:solidFill>
                <a:latin typeface="楷体_GB2312" pitchFamily="49" charset="-122"/>
                <a:ea typeface="楷体_GB2312" pitchFamily="49" charset="-122"/>
              </a:rPr>
              <a:t>Active </a:t>
            </a:r>
            <a:r>
              <a:rPr lang="zh-CN" altLang="en-US" sz="1400" dirty="0">
                <a:solidFill>
                  <a:srgbClr val="000000"/>
                </a:solidFill>
                <a:latin typeface="楷体_GB2312" pitchFamily="49" charset="-122"/>
                <a:ea typeface="楷体_GB2312" pitchFamily="49" charset="-122"/>
              </a:rPr>
              <a:t>模式是正常的工作状态，另外三种模式是为了节能所规定的低功耗模式。</a:t>
            </a:r>
            <a:r>
              <a:rPr lang="zh-CN" altLang="en-US" sz="1400" dirty="0">
                <a:latin typeface="楷体_GB2312" pitchFamily="49" charset="-122"/>
                <a:ea typeface="楷体_GB2312" pitchFamily="49" charset="-122"/>
              </a:rPr>
              <a:t> </a:t>
            </a:r>
          </a:p>
        </p:txBody>
      </p:sp>
      <p:sp>
        <p:nvSpPr>
          <p:cNvPr id="22" name="TextBox 23"/>
          <p:cNvSpPr txBox="1"/>
          <p:nvPr/>
        </p:nvSpPr>
        <p:spPr>
          <a:xfrm>
            <a:off x="7810512" y="1428737"/>
            <a:ext cx="2714644" cy="954107"/>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蓝牙采用电路交换和分组交换技术，支持异步数据信道、三路语音信道以及异步数据与同步语音同时传输的信道。</a:t>
            </a:r>
            <a:endParaRPr lang="zh-CN" altLang="en-US" sz="1400" dirty="0"/>
          </a:p>
        </p:txBody>
      </p:sp>
      <p:sp>
        <p:nvSpPr>
          <p:cNvPr id="23" name="TextBox 21"/>
          <p:cNvSpPr txBox="1"/>
          <p:nvPr/>
        </p:nvSpPr>
        <p:spPr>
          <a:xfrm>
            <a:off x="1778665" y="1532246"/>
            <a:ext cx="2714644" cy="738664"/>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蓝牙工作在2.4</a:t>
            </a:r>
            <a:r>
              <a:rPr lang="en-US" altLang="zh-CN" sz="1400" dirty="0">
                <a:solidFill>
                  <a:srgbClr val="000000"/>
                </a:solidFill>
                <a:latin typeface="楷体_GB2312" pitchFamily="49" charset="-122"/>
                <a:ea typeface="楷体_GB2312" pitchFamily="49" charset="-122"/>
              </a:rPr>
              <a:t>GHz</a:t>
            </a:r>
            <a:r>
              <a:rPr lang="zh-CN" altLang="en-US" sz="1400" dirty="0">
                <a:solidFill>
                  <a:srgbClr val="000000"/>
                </a:solidFill>
                <a:latin typeface="楷体_GB2312" pitchFamily="49" charset="-122"/>
                <a:ea typeface="楷体_GB2312" pitchFamily="49" charset="-122"/>
              </a:rPr>
              <a:t>的</a:t>
            </a:r>
            <a:r>
              <a:rPr lang="zh-CN" altLang="en-US" sz="1400" dirty="0">
                <a:solidFill>
                  <a:srgbClr val="000000"/>
                </a:solidFill>
                <a:latin typeface="Times New Roman"/>
                <a:ea typeface="楷体_GB2312" pitchFamily="49" charset="-122"/>
              </a:rPr>
              <a:t> </a:t>
            </a:r>
            <a:r>
              <a:rPr lang="en-US" altLang="zh-CN" sz="1400" dirty="0">
                <a:solidFill>
                  <a:srgbClr val="000000"/>
                </a:solidFill>
                <a:latin typeface="楷体_GB2312" pitchFamily="49" charset="-122"/>
                <a:ea typeface="楷体_GB2312" pitchFamily="49" charset="-122"/>
              </a:rPr>
              <a:t>ISM</a:t>
            </a:r>
            <a:r>
              <a:rPr lang="zh-CN" altLang="en-US" sz="1400" dirty="0">
                <a:solidFill>
                  <a:srgbClr val="000000"/>
                </a:solidFill>
                <a:latin typeface="楷体_GB2312" pitchFamily="49" charset="-122"/>
                <a:ea typeface="楷体_GB2312" pitchFamily="49" charset="-122"/>
              </a:rPr>
              <a:t>频段，全球大多数国家</a:t>
            </a:r>
            <a:r>
              <a:rPr lang="en-US" altLang="zh-CN" sz="1400" dirty="0">
                <a:solidFill>
                  <a:srgbClr val="000000"/>
                </a:solidFill>
                <a:latin typeface="楷体_GB2312" pitchFamily="49" charset="-122"/>
                <a:ea typeface="楷体_GB2312" pitchFamily="49" charset="-122"/>
              </a:rPr>
              <a:t>ISM</a:t>
            </a:r>
            <a:r>
              <a:rPr lang="zh-CN" altLang="en-US" sz="1400" dirty="0">
                <a:solidFill>
                  <a:srgbClr val="000000"/>
                </a:solidFill>
                <a:latin typeface="楷体_GB2312" pitchFamily="49" charset="-122"/>
                <a:ea typeface="楷体_GB2312" pitchFamily="49" charset="-122"/>
              </a:rPr>
              <a:t>频段的范围是2.4-2.4835</a:t>
            </a:r>
            <a:r>
              <a:rPr lang="en-US" altLang="zh-CN" sz="1400" dirty="0">
                <a:solidFill>
                  <a:srgbClr val="000000"/>
                </a:solidFill>
                <a:latin typeface="楷体_GB2312" pitchFamily="49" charset="-122"/>
                <a:ea typeface="楷体_GB2312" pitchFamily="49" charset="-122"/>
              </a:rPr>
              <a:t>GHz</a:t>
            </a:r>
            <a:r>
              <a:rPr lang="zh-CN" altLang="en-US" sz="1400" dirty="0">
                <a:solidFill>
                  <a:srgbClr val="000000"/>
                </a:solidFill>
                <a:latin typeface="楷体_GB2312" pitchFamily="49" charset="-122"/>
                <a:ea typeface="楷体_GB2312" pitchFamily="49" charset="-122"/>
              </a:rPr>
              <a:t>。</a:t>
            </a:r>
            <a:endParaRPr lang="zh-CN" altLang="en-US" sz="1400" dirty="0"/>
          </a:p>
        </p:txBody>
      </p:sp>
      <p:sp>
        <p:nvSpPr>
          <p:cNvPr id="24" name="TextBox 24"/>
          <p:cNvSpPr txBox="1"/>
          <p:nvPr/>
        </p:nvSpPr>
        <p:spPr>
          <a:xfrm>
            <a:off x="1524000" y="3143249"/>
            <a:ext cx="2285984" cy="1384995"/>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主设备是组网连接主动发起连接请求的蓝牙设备，几个蓝牙设备连接成一个皮网（</a:t>
            </a:r>
            <a:r>
              <a:rPr lang="en-US" altLang="zh-CN" sz="1400" dirty="0" err="1">
                <a:solidFill>
                  <a:srgbClr val="000000"/>
                </a:solidFill>
                <a:latin typeface="楷体_GB2312" pitchFamily="49" charset="-122"/>
                <a:ea typeface="楷体_GB2312" pitchFamily="49" charset="-122"/>
              </a:rPr>
              <a:t>Piconet</a:t>
            </a:r>
            <a:r>
              <a:rPr lang="en-US" altLang="zh-CN" sz="1400" dirty="0">
                <a:solidFill>
                  <a:srgbClr val="000000"/>
                </a:solidFill>
                <a:latin typeface="楷体_GB2312" pitchFamily="49" charset="-122"/>
                <a:ea typeface="楷体_GB2312" pitchFamily="49" charset="-122"/>
              </a:rPr>
              <a:t>）</a:t>
            </a:r>
            <a:r>
              <a:rPr lang="zh-CN" altLang="en-US" sz="1400" dirty="0">
                <a:solidFill>
                  <a:srgbClr val="000000"/>
                </a:solidFill>
                <a:latin typeface="楷体_GB2312" pitchFamily="49" charset="-122"/>
                <a:ea typeface="楷体_GB2312" pitchFamily="49" charset="-122"/>
              </a:rPr>
              <a:t>时，其中只有一个主设备，其余的均为从设备。</a:t>
            </a:r>
            <a:endParaRPr lang="zh-CN" altLang="en-US" sz="1400" dirty="0"/>
          </a:p>
        </p:txBody>
      </p:sp>
      <p:sp>
        <p:nvSpPr>
          <p:cNvPr id="25" name="TextBox 25"/>
          <p:cNvSpPr txBox="1"/>
          <p:nvPr/>
        </p:nvSpPr>
        <p:spPr>
          <a:xfrm>
            <a:off x="1914724" y="5250493"/>
            <a:ext cx="2428892" cy="1600438"/>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蓝牙采用了跳频（</a:t>
            </a:r>
            <a:r>
              <a:rPr lang="en-US" altLang="zh-CN" sz="1400" dirty="0">
                <a:solidFill>
                  <a:srgbClr val="000000"/>
                </a:solidFill>
                <a:latin typeface="楷体_GB2312" pitchFamily="49" charset="-122"/>
                <a:ea typeface="楷体_GB2312" pitchFamily="49" charset="-122"/>
              </a:rPr>
              <a:t>Frequency</a:t>
            </a:r>
            <a:r>
              <a:rPr lang="en-US" altLang="zh-CN" sz="1400" dirty="0">
                <a:solidFill>
                  <a:srgbClr val="000000"/>
                </a:solidFill>
                <a:latin typeface="Times New Roman"/>
                <a:ea typeface="楷体_GB2312" pitchFamily="49" charset="-122"/>
              </a:rPr>
              <a:t> </a:t>
            </a:r>
            <a:r>
              <a:rPr lang="en-US" altLang="zh-CN" sz="1400" dirty="0">
                <a:solidFill>
                  <a:srgbClr val="000000"/>
                </a:solidFill>
                <a:latin typeface="楷体_GB2312" pitchFamily="49" charset="-122"/>
                <a:ea typeface="楷体_GB2312" pitchFamily="49" charset="-122"/>
              </a:rPr>
              <a:t>Hopping）</a:t>
            </a:r>
            <a:r>
              <a:rPr lang="zh-CN" altLang="en-US" sz="1400" dirty="0">
                <a:solidFill>
                  <a:srgbClr val="000000"/>
                </a:solidFill>
                <a:latin typeface="楷体_GB2312" pitchFamily="49" charset="-122"/>
                <a:ea typeface="楷体_GB2312" pitchFamily="49" charset="-122"/>
              </a:rPr>
              <a:t>方式来扩展频谱，抵抗来自这些设备的干扰。</a:t>
            </a:r>
            <a:endParaRPr lang="en-US" altLang="zh-CN" sz="1400" dirty="0">
              <a:solidFill>
                <a:srgbClr val="000000"/>
              </a:solidFill>
              <a:latin typeface="楷体_GB2312" pitchFamily="49" charset="-122"/>
              <a:ea typeface="楷体_GB2312" pitchFamily="49" charset="-122"/>
            </a:endParaRPr>
          </a:p>
          <a:p>
            <a:pPr>
              <a:buFont typeface="Wingdings" pitchFamily="2" charset="2"/>
              <a:buChar char="l"/>
            </a:pPr>
            <a:r>
              <a:rPr lang="zh-CN" altLang="en-US" sz="1400" dirty="0">
                <a:solidFill>
                  <a:srgbClr val="000000"/>
                </a:solidFill>
                <a:latin typeface="楷体_GB2312" pitchFamily="49" charset="-122"/>
                <a:ea typeface="楷体_GB2312" pitchFamily="49" charset="-122"/>
              </a:rPr>
              <a:t>提供了认证和加密功能，以保证链路级的安全。</a:t>
            </a:r>
            <a:endParaRPr lang="en-US" altLang="zh-CN" sz="1400" dirty="0">
              <a:solidFill>
                <a:srgbClr val="000000"/>
              </a:solidFill>
              <a:latin typeface="楷体_GB2312" pitchFamily="49" charset="-122"/>
              <a:ea typeface="楷体_GB2312" pitchFamily="49" charset="-122"/>
            </a:endParaRPr>
          </a:p>
          <a:p>
            <a:endParaRPr lang="zh-CN" altLang="en-US" sz="1400"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607723923"/>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61636" y="593671"/>
            <a:ext cx="6589199" cy="908556"/>
          </a:xfrm>
        </p:spPr>
        <p:txBody>
          <a:bodyPr/>
          <a:lstStyle/>
          <a:p>
            <a:r>
              <a:rPr lang="zh-CN" altLang="en-US" b="1" dirty="0">
                <a:latin typeface="宋体" panose="02010600030101010101" pitchFamily="2" charset="-122"/>
                <a:ea typeface="宋体" panose="02010600030101010101" pitchFamily="2" charset="-122"/>
              </a:rPr>
              <a:t>蓝牙</a:t>
            </a:r>
            <a:r>
              <a:rPr lang="zh-CN" altLang="en-US" b="1" dirty="0" smtClean="0">
                <a:latin typeface="宋体" panose="02010600030101010101" pitchFamily="2" charset="-122"/>
                <a:ea typeface="宋体" panose="02010600030101010101" pitchFamily="2" charset="-122"/>
              </a:rPr>
              <a:t>简介</a:t>
            </a:r>
            <a:r>
              <a:rPr lang="en-US" altLang="zh-CN"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组成</a:t>
            </a:r>
            <a:endParaRPr lang="en-US" altLang="zh-CN" b="1" dirty="0">
              <a:latin typeface="宋体" panose="02010600030101010101" pitchFamily="2" charset="-122"/>
              <a:ea typeface="宋体" panose="02010600030101010101" pitchFamily="2" charset="-122"/>
            </a:endParaRPr>
          </a:p>
        </p:txBody>
      </p:sp>
      <p:grpSp>
        <p:nvGrpSpPr>
          <p:cNvPr id="5" name="Group 3"/>
          <p:cNvGrpSpPr>
            <a:grpSpLocks/>
          </p:cNvGrpSpPr>
          <p:nvPr/>
        </p:nvGrpSpPr>
        <p:grpSpPr bwMode="auto">
          <a:xfrm>
            <a:off x="4419600" y="2057400"/>
            <a:ext cx="3352800" cy="3429000"/>
            <a:chOff x="2064" y="1614"/>
            <a:chExt cx="1686" cy="1735"/>
          </a:xfrm>
        </p:grpSpPr>
        <p:sp>
          <p:nvSpPr>
            <p:cNvPr id="6" name="Oval 4"/>
            <p:cNvSpPr>
              <a:spLocks noChangeArrowheads="1"/>
            </p:cNvSpPr>
            <p:nvPr/>
          </p:nvSpPr>
          <p:spPr bwMode="gray">
            <a:xfrm>
              <a:off x="2068" y="1614"/>
              <a:ext cx="1676" cy="1681"/>
            </a:xfrm>
            <a:prstGeom prst="ellipse">
              <a:avLst/>
            </a:prstGeom>
            <a:gradFill rotWithShape="1">
              <a:gsLst>
                <a:gs pos="0">
                  <a:schemeClr val="bg1">
                    <a:gamma/>
                    <a:shade val="0"/>
                    <a:invGamma/>
                    <a:alpha val="27000"/>
                  </a:schemeClr>
                </a:gs>
                <a:gs pos="50000">
                  <a:schemeClr val="bg1">
                    <a:alpha val="0"/>
                  </a:schemeClr>
                </a:gs>
                <a:gs pos="100000">
                  <a:schemeClr val="bg1">
                    <a:gamma/>
                    <a:shade val="0"/>
                    <a:invGamma/>
                    <a:alpha val="27000"/>
                  </a:schemeClr>
                </a:gs>
              </a:gsLst>
              <a:lin ang="2700000" scaled="1"/>
            </a:gradFill>
            <a:ln w="9525">
              <a:noFill/>
              <a:round/>
              <a:headEnd/>
              <a:tailEnd/>
            </a:ln>
            <a:effectLst/>
          </p:spPr>
          <p:txBody>
            <a:bodyPr wrap="none" anchor="ctr"/>
            <a:lstStyle/>
            <a:p>
              <a:endParaRPr lang="zh-CN" altLang="en-US"/>
            </a:p>
          </p:txBody>
        </p:sp>
        <p:pic>
          <p:nvPicPr>
            <p:cNvPr id="7" name="Picture 5" descr="aa"/>
            <p:cNvPicPr>
              <a:picLocks noChangeAspect="1" noChangeArrowheads="1"/>
            </p:cNvPicPr>
            <p:nvPr/>
          </p:nvPicPr>
          <p:blipFill>
            <a:blip r:embed="rId3"/>
            <a:srcRect/>
            <a:stretch>
              <a:fillRect/>
            </a:stretch>
          </p:blipFill>
          <p:spPr bwMode="gray">
            <a:xfrm>
              <a:off x="2064" y="1614"/>
              <a:ext cx="1683" cy="1694"/>
            </a:xfrm>
            <a:prstGeom prst="rect">
              <a:avLst/>
            </a:prstGeom>
            <a:noFill/>
          </p:spPr>
        </p:pic>
        <p:sp>
          <p:nvSpPr>
            <p:cNvPr id="8" name="Arc 6"/>
            <p:cNvSpPr>
              <a:spLocks/>
            </p:cNvSpPr>
            <p:nvPr/>
          </p:nvSpPr>
          <p:spPr bwMode="black">
            <a:xfrm>
              <a:off x="2912" y="1616"/>
              <a:ext cx="837" cy="847"/>
            </a:xfrm>
            <a:custGeom>
              <a:avLst/>
              <a:gdLst>
                <a:gd name="G0" fmla="+- 0 0 0"/>
                <a:gd name="G1" fmla="+- 21600 0 0"/>
                <a:gd name="G2" fmla="+- 21600 0 0"/>
                <a:gd name="T0" fmla="*/ 0 w 21597"/>
                <a:gd name="T1" fmla="*/ 0 h 21600"/>
                <a:gd name="T2" fmla="*/ 21597 w 21597"/>
                <a:gd name="T3" fmla="*/ 21246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1" y="0"/>
                    <a:pt x="21403" y="9456"/>
                    <a:pt x="21597" y="21245"/>
                  </a:cubicBezTo>
                </a:path>
                <a:path w="21597" h="21600" stroke="0" extrusionOk="0">
                  <a:moveTo>
                    <a:pt x="-1" y="0"/>
                  </a:moveTo>
                  <a:cubicBezTo>
                    <a:pt x="11791" y="0"/>
                    <a:pt x="21403" y="9456"/>
                    <a:pt x="21597" y="21245"/>
                  </a:cubicBezTo>
                  <a:lnTo>
                    <a:pt x="0" y="21600"/>
                  </a:lnTo>
                  <a:close/>
                </a:path>
              </a:pathLst>
            </a:custGeom>
            <a:solidFill>
              <a:srgbClr val="00B0F0">
                <a:alpha val="59000"/>
              </a:srgbClr>
            </a:solidFill>
            <a:ln w="9525">
              <a:noFill/>
              <a:round/>
              <a:headEnd/>
              <a:tailEnd/>
            </a:ln>
            <a:effectLst/>
          </p:spPr>
          <p:txBody>
            <a:bodyPr wrap="none" anchor="ctr"/>
            <a:lstStyle/>
            <a:p>
              <a:endParaRPr lang="zh-CN" altLang="en-US"/>
            </a:p>
          </p:txBody>
        </p:sp>
        <p:sp>
          <p:nvSpPr>
            <p:cNvPr id="9" name="Arc 7"/>
            <p:cNvSpPr>
              <a:spLocks/>
            </p:cNvSpPr>
            <p:nvPr/>
          </p:nvSpPr>
          <p:spPr bwMode="gray">
            <a:xfrm rot="5400000">
              <a:off x="2898" y="2453"/>
              <a:ext cx="862" cy="842"/>
            </a:xfrm>
            <a:custGeom>
              <a:avLst/>
              <a:gdLst>
                <a:gd name="G0" fmla="+- 411 0 0"/>
                <a:gd name="G1" fmla="+- 21600 0 0"/>
                <a:gd name="G2" fmla="+- 21600 0 0"/>
                <a:gd name="T0" fmla="*/ 0 w 22011"/>
                <a:gd name="T1" fmla="*/ 4 h 21670"/>
                <a:gd name="T2" fmla="*/ 22011 w 22011"/>
                <a:gd name="T3" fmla="*/ 21670 h 21670"/>
                <a:gd name="T4" fmla="*/ 411 w 22011"/>
                <a:gd name="T5" fmla="*/ 21600 h 21670"/>
              </a:gdLst>
              <a:ahLst/>
              <a:cxnLst>
                <a:cxn ang="0">
                  <a:pos x="T0" y="T1"/>
                </a:cxn>
                <a:cxn ang="0">
                  <a:pos x="T2" y="T3"/>
                </a:cxn>
                <a:cxn ang="0">
                  <a:pos x="T4" y="T5"/>
                </a:cxn>
              </a:cxnLst>
              <a:rect l="0" t="0" r="r" b="b"/>
              <a:pathLst>
                <a:path w="22011" h="21670" fill="none" extrusionOk="0">
                  <a:moveTo>
                    <a:pt x="-1" y="3"/>
                  </a:moveTo>
                  <a:cubicBezTo>
                    <a:pt x="136" y="1"/>
                    <a:pt x="273" y="-1"/>
                    <a:pt x="411" y="0"/>
                  </a:cubicBezTo>
                  <a:cubicBezTo>
                    <a:pt x="12340" y="0"/>
                    <a:pt x="22011" y="9670"/>
                    <a:pt x="22011" y="21600"/>
                  </a:cubicBezTo>
                  <a:cubicBezTo>
                    <a:pt x="22011" y="21623"/>
                    <a:pt x="22010" y="21646"/>
                    <a:pt x="22010" y="21669"/>
                  </a:cubicBezTo>
                </a:path>
                <a:path w="22011" h="21670" stroke="0" extrusionOk="0">
                  <a:moveTo>
                    <a:pt x="-1" y="3"/>
                  </a:moveTo>
                  <a:cubicBezTo>
                    <a:pt x="136" y="1"/>
                    <a:pt x="273" y="-1"/>
                    <a:pt x="411" y="0"/>
                  </a:cubicBezTo>
                  <a:cubicBezTo>
                    <a:pt x="12340" y="0"/>
                    <a:pt x="22011" y="9670"/>
                    <a:pt x="22011" y="21600"/>
                  </a:cubicBezTo>
                  <a:cubicBezTo>
                    <a:pt x="22011" y="21623"/>
                    <a:pt x="22010" y="21646"/>
                    <a:pt x="22010" y="21669"/>
                  </a:cubicBezTo>
                  <a:lnTo>
                    <a:pt x="411" y="21600"/>
                  </a:lnTo>
                  <a:close/>
                </a:path>
              </a:pathLst>
            </a:custGeom>
            <a:solidFill>
              <a:srgbClr val="93C052">
                <a:alpha val="50000"/>
              </a:srgbClr>
            </a:solidFill>
            <a:ln w="9525">
              <a:noFill/>
              <a:round/>
              <a:headEnd/>
              <a:tailEnd/>
            </a:ln>
            <a:effectLst/>
          </p:spPr>
          <p:txBody>
            <a:bodyPr wrap="none" anchor="ctr"/>
            <a:lstStyle/>
            <a:p>
              <a:endParaRPr lang="zh-CN" altLang="en-US"/>
            </a:p>
          </p:txBody>
        </p:sp>
        <p:sp>
          <p:nvSpPr>
            <p:cNvPr id="10" name="Arc 8"/>
            <p:cNvSpPr>
              <a:spLocks/>
            </p:cNvSpPr>
            <p:nvPr/>
          </p:nvSpPr>
          <p:spPr bwMode="gray">
            <a:xfrm rot="5400000" flipH="1" flipV="1">
              <a:off x="2071" y="1620"/>
              <a:ext cx="844" cy="844"/>
            </a:xfrm>
            <a:custGeom>
              <a:avLst/>
              <a:gdLst>
                <a:gd name="G0" fmla="+- 0 0 0"/>
                <a:gd name="G1" fmla="+- 21596 0 0"/>
                <a:gd name="G2" fmla="+- 21600 0 0"/>
                <a:gd name="T0" fmla="*/ 426 w 21600"/>
                <a:gd name="T1" fmla="*/ 0 h 21787"/>
                <a:gd name="T2" fmla="*/ 21599 w 21600"/>
                <a:gd name="T3" fmla="*/ 21787 h 21787"/>
                <a:gd name="T4" fmla="*/ 0 w 21600"/>
                <a:gd name="T5" fmla="*/ 21596 h 21787"/>
              </a:gdLst>
              <a:ahLst/>
              <a:cxnLst>
                <a:cxn ang="0">
                  <a:pos x="T0" y="T1"/>
                </a:cxn>
                <a:cxn ang="0">
                  <a:pos x="T2" y="T3"/>
                </a:cxn>
                <a:cxn ang="0">
                  <a:pos x="T4" y="T5"/>
                </a:cxn>
              </a:cxnLst>
              <a:rect l="0" t="0" r="r" b="b"/>
              <a:pathLst>
                <a:path w="21600" h="21787" fill="none" extrusionOk="0">
                  <a:moveTo>
                    <a:pt x="425" y="0"/>
                  </a:moveTo>
                  <a:cubicBezTo>
                    <a:pt x="12187" y="232"/>
                    <a:pt x="21600" y="9832"/>
                    <a:pt x="21600" y="21596"/>
                  </a:cubicBezTo>
                  <a:cubicBezTo>
                    <a:pt x="21600" y="21659"/>
                    <a:pt x="21599" y="21723"/>
                    <a:pt x="21599" y="21787"/>
                  </a:cubicBezTo>
                </a:path>
                <a:path w="21600" h="21787" stroke="0" extrusionOk="0">
                  <a:moveTo>
                    <a:pt x="425" y="0"/>
                  </a:moveTo>
                  <a:cubicBezTo>
                    <a:pt x="12187" y="232"/>
                    <a:pt x="21600" y="9832"/>
                    <a:pt x="21600" y="21596"/>
                  </a:cubicBezTo>
                  <a:cubicBezTo>
                    <a:pt x="21600" y="21659"/>
                    <a:pt x="21599" y="21723"/>
                    <a:pt x="21599" y="21787"/>
                  </a:cubicBezTo>
                  <a:lnTo>
                    <a:pt x="0" y="21596"/>
                  </a:lnTo>
                  <a:close/>
                </a:path>
              </a:pathLst>
            </a:custGeom>
            <a:solidFill>
              <a:srgbClr val="93C052">
                <a:alpha val="50000"/>
              </a:srgbClr>
            </a:solidFill>
            <a:ln w="9525">
              <a:noFill/>
              <a:round/>
              <a:headEnd/>
              <a:tailEnd/>
            </a:ln>
            <a:effectLst/>
          </p:spPr>
          <p:txBody>
            <a:bodyPr wrap="none" anchor="ctr"/>
            <a:lstStyle/>
            <a:p>
              <a:endParaRPr lang="zh-CN" altLang="en-US"/>
            </a:p>
          </p:txBody>
        </p:sp>
        <p:sp>
          <p:nvSpPr>
            <p:cNvPr id="11" name="Arc 9"/>
            <p:cNvSpPr>
              <a:spLocks/>
            </p:cNvSpPr>
            <p:nvPr/>
          </p:nvSpPr>
          <p:spPr bwMode="black">
            <a:xfrm rot="10419033">
              <a:off x="2115" y="2395"/>
              <a:ext cx="840" cy="954"/>
            </a:xfrm>
            <a:custGeom>
              <a:avLst/>
              <a:gdLst>
                <a:gd name="G0" fmla="+- 0 0 0"/>
                <a:gd name="G1" fmla="+- 21469 0 0"/>
                <a:gd name="G2" fmla="+- 21600 0 0"/>
                <a:gd name="T0" fmla="*/ 2373 w 21600"/>
                <a:gd name="T1" fmla="*/ 0 h 24319"/>
                <a:gd name="T2" fmla="*/ 21411 w 21600"/>
                <a:gd name="T3" fmla="*/ 24319 h 24319"/>
                <a:gd name="T4" fmla="*/ 0 w 21600"/>
                <a:gd name="T5" fmla="*/ 21469 h 24319"/>
              </a:gdLst>
              <a:ahLst/>
              <a:cxnLst>
                <a:cxn ang="0">
                  <a:pos x="T0" y="T1"/>
                </a:cxn>
                <a:cxn ang="0">
                  <a:pos x="T2" y="T3"/>
                </a:cxn>
                <a:cxn ang="0">
                  <a:pos x="T4" y="T5"/>
                </a:cxn>
              </a:cxnLst>
              <a:rect l="0" t="0" r="r" b="b"/>
              <a:pathLst>
                <a:path w="21600" h="24319" fill="none" extrusionOk="0">
                  <a:moveTo>
                    <a:pt x="2373" y="-1"/>
                  </a:moveTo>
                  <a:cubicBezTo>
                    <a:pt x="13317" y="1209"/>
                    <a:pt x="21600" y="10458"/>
                    <a:pt x="21600" y="21469"/>
                  </a:cubicBezTo>
                  <a:cubicBezTo>
                    <a:pt x="21600" y="22422"/>
                    <a:pt x="21536" y="23374"/>
                    <a:pt x="21411" y="24319"/>
                  </a:cubicBezTo>
                </a:path>
                <a:path w="21600" h="24319" stroke="0" extrusionOk="0">
                  <a:moveTo>
                    <a:pt x="2373" y="-1"/>
                  </a:moveTo>
                  <a:cubicBezTo>
                    <a:pt x="13317" y="1209"/>
                    <a:pt x="21600" y="10458"/>
                    <a:pt x="21600" y="21469"/>
                  </a:cubicBezTo>
                  <a:cubicBezTo>
                    <a:pt x="21600" y="22422"/>
                    <a:pt x="21536" y="23374"/>
                    <a:pt x="21411" y="24319"/>
                  </a:cubicBezTo>
                  <a:lnTo>
                    <a:pt x="0" y="21469"/>
                  </a:lnTo>
                  <a:close/>
                </a:path>
              </a:pathLst>
            </a:custGeom>
            <a:solidFill>
              <a:srgbClr val="00B0F0">
                <a:alpha val="50000"/>
              </a:srgbClr>
            </a:solidFill>
            <a:ln w="9525">
              <a:noFill/>
              <a:round/>
              <a:headEnd/>
              <a:tailEnd/>
            </a:ln>
            <a:effectLst/>
          </p:spPr>
          <p:txBody>
            <a:bodyPr wrap="none" anchor="ctr"/>
            <a:lstStyle/>
            <a:p>
              <a:endParaRPr lang="zh-CN" altLang="en-US"/>
            </a:p>
          </p:txBody>
        </p:sp>
        <p:sp>
          <p:nvSpPr>
            <p:cNvPr id="12" name="WordArt 10"/>
            <p:cNvSpPr>
              <a:spLocks noChangeArrowheads="1" noChangeShapeType="1" noTextEdit="1"/>
            </p:cNvSpPr>
            <p:nvPr/>
          </p:nvSpPr>
          <p:spPr bwMode="gray">
            <a:xfrm rot="40577292">
              <a:off x="2261" y="1927"/>
              <a:ext cx="845" cy="625"/>
            </a:xfrm>
            <a:prstGeom prst="rect">
              <a:avLst/>
            </a:prstGeom>
          </p:spPr>
          <p:txBody>
            <a:bodyPr spcFirstLastPara="1" wrap="none" fromWordArt="1">
              <a:prstTxWarp prst="textArchUp">
                <a:avLst>
                  <a:gd name="adj" fmla="val 12208396"/>
                </a:avLst>
              </a:prstTxWarp>
            </a:bodyPr>
            <a:lstStyle/>
            <a:p>
              <a:pPr algn="ctr"/>
              <a:r>
                <a:rPr lang="zh-CN" altLang="en-US" kern="10" dirty="0" smtClean="0">
                  <a:ln w="6350">
                    <a:solidFill>
                      <a:srgbClr val="FFFFFF"/>
                    </a:solidFill>
                    <a:round/>
                    <a:headEnd/>
                    <a:tailEnd/>
                  </a:ln>
                  <a:solidFill>
                    <a:srgbClr val="FFFFFF"/>
                  </a:solidFill>
                  <a:latin typeface="Verdana"/>
                </a:rPr>
                <a:t>蓝牙</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硬件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射频单元</a:t>
              </a:r>
              <a:endParaRPr lang="zh-CN" altLang="en-US" kern="10" dirty="0">
                <a:ln w="6350">
                  <a:solidFill>
                    <a:srgbClr val="FFFFFF"/>
                  </a:solidFill>
                  <a:round/>
                  <a:headEnd/>
                  <a:tailEnd/>
                </a:ln>
                <a:solidFill>
                  <a:srgbClr val="FFFFFF"/>
                </a:solidFill>
                <a:latin typeface="Verdana"/>
              </a:endParaRPr>
            </a:p>
          </p:txBody>
        </p:sp>
        <p:sp>
          <p:nvSpPr>
            <p:cNvPr id="13" name="WordArt 11"/>
            <p:cNvSpPr>
              <a:spLocks noChangeArrowheads="1" noChangeShapeType="1" noTextEdit="1"/>
            </p:cNvSpPr>
            <p:nvPr/>
          </p:nvSpPr>
          <p:spPr bwMode="gray">
            <a:xfrm rot="45886923">
              <a:off x="2744" y="1938"/>
              <a:ext cx="843" cy="625"/>
            </a:xfrm>
            <a:prstGeom prst="rect">
              <a:avLst/>
            </a:prstGeom>
          </p:spPr>
          <p:txBody>
            <a:bodyPr spcFirstLastPara="1" wrap="none" fromWordArt="1">
              <a:prstTxWarp prst="textArchUp">
                <a:avLst>
                  <a:gd name="adj" fmla="val 12211375"/>
                </a:avLst>
              </a:prstTxWarp>
            </a:bodyPr>
            <a:lstStyle/>
            <a:p>
              <a:pPr algn="ctr"/>
              <a:r>
                <a:rPr lang="zh-CN" altLang="en-US" kern="10" dirty="0" smtClean="0">
                  <a:ln w="6350">
                    <a:solidFill>
                      <a:srgbClr val="FFFFFF"/>
                    </a:solidFill>
                    <a:round/>
                    <a:headEnd/>
                    <a:tailEnd/>
                  </a:ln>
                  <a:solidFill>
                    <a:srgbClr val="FFFFFF"/>
                  </a:solidFill>
                  <a:latin typeface="Verdana"/>
                </a:rPr>
                <a:t>链路控制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固件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en-US" altLang="zh-CN" kern="10" dirty="0" smtClean="0">
                <a:ln w="6350">
                  <a:solidFill>
                    <a:srgbClr val="FFFFFF"/>
                  </a:solidFill>
                  <a:round/>
                  <a:headEnd/>
                  <a:tailEnd/>
                </a:ln>
                <a:solidFill>
                  <a:srgbClr val="FFFFFF"/>
                </a:solidFill>
                <a:latin typeface="Verdana"/>
              </a:endParaRPr>
            </a:p>
          </p:txBody>
        </p:sp>
        <p:sp>
          <p:nvSpPr>
            <p:cNvPr id="14" name="WordArt 12"/>
            <p:cNvSpPr>
              <a:spLocks noChangeArrowheads="1" noChangeShapeType="1" noTextEdit="1"/>
            </p:cNvSpPr>
            <p:nvPr/>
          </p:nvSpPr>
          <p:spPr bwMode="gray">
            <a:xfrm rot="24360178">
              <a:off x="2197" y="2629"/>
              <a:ext cx="785" cy="312"/>
            </a:xfrm>
            <a:prstGeom prst="rect">
              <a:avLst/>
            </a:prstGeom>
          </p:spPr>
          <p:txBody>
            <a:bodyPr spcFirstLastPara="1" wrap="none" fromWordArt="1">
              <a:prstTxWarp prst="textArchDown">
                <a:avLst>
                  <a:gd name="adj" fmla="val 433212"/>
                </a:avLst>
              </a:prstTxWarp>
            </a:bodyPr>
            <a:lstStyle/>
            <a:p>
              <a:pPr algn="ctr"/>
              <a:r>
                <a:rPr lang="zh-CN" altLang="en-US" kern="10" dirty="0">
                  <a:ln w="6350">
                    <a:solidFill>
                      <a:srgbClr val="FFFFFF"/>
                    </a:solidFill>
                    <a:round/>
                    <a:headEnd/>
                    <a:tailEnd/>
                  </a:ln>
                  <a:solidFill>
                    <a:srgbClr val="FFFFFF"/>
                  </a:solidFill>
                  <a:latin typeface="Verdana"/>
                </a:rPr>
                <a:t>蓝</a:t>
              </a:r>
              <a:r>
                <a:rPr lang="zh-CN" altLang="en-US" kern="10" dirty="0" smtClean="0">
                  <a:ln w="6350">
                    <a:solidFill>
                      <a:srgbClr val="FFFFFF"/>
                    </a:solidFill>
                    <a:round/>
                    <a:headEnd/>
                    <a:tailEnd/>
                  </a:ln>
                  <a:solidFill>
                    <a:srgbClr val="FFFFFF"/>
                  </a:solidFill>
                  <a:latin typeface="Verdana"/>
                </a:rPr>
                <a:t>牙软件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协议栈</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zh-CN" altLang="en-US" kern="10" dirty="0">
                <a:ln w="6350">
                  <a:solidFill>
                    <a:srgbClr val="FFFFFF"/>
                  </a:solidFill>
                  <a:round/>
                  <a:headEnd/>
                  <a:tailEnd/>
                </a:ln>
                <a:solidFill>
                  <a:srgbClr val="FFFFFF"/>
                </a:solidFill>
                <a:latin typeface="Verdana"/>
              </a:endParaRPr>
            </a:p>
          </p:txBody>
        </p:sp>
        <p:sp>
          <p:nvSpPr>
            <p:cNvPr id="15" name="WordArt 13"/>
            <p:cNvSpPr>
              <a:spLocks noChangeArrowheads="1" noChangeShapeType="1" noTextEdit="1"/>
            </p:cNvSpPr>
            <p:nvPr/>
          </p:nvSpPr>
          <p:spPr bwMode="gray">
            <a:xfrm rot="19084014">
              <a:off x="2849" y="2613"/>
              <a:ext cx="777" cy="315"/>
            </a:xfrm>
            <a:prstGeom prst="rect">
              <a:avLst/>
            </a:prstGeom>
          </p:spPr>
          <p:txBody>
            <a:bodyPr spcFirstLastPara="1" wrap="none" fromWordArt="1">
              <a:prstTxWarp prst="textArchDown">
                <a:avLst>
                  <a:gd name="adj" fmla="val 441787"/>
                </a:avLst>
              </a:prstTxWarp>
            </a:bodyPr>
            <a:lstStyle/>
            <a:p>
              <a:pPr algn="ctr"/>
              <a:r>
                <a:rPr lang="zh-CN" altLang="en-US" kern="10" dirty="0" smtClean="0">
                  <a:ln w="6350">
                    <a:solidFill>
                      <a:srgbClr val="FFFFFF"/>
                    </a:solidFill>
                    <a:round/>
                    <a:headEnd/>
                    <a:tailEnd/>
                  </a:ln>
                  <a:solidFill>
                    <a:srgbClr val="FFFFFF"/>
                  </a:solidFill>
                  <a:latin typeface="Verdana"/>
                </a:rPr>
                <a:t>链路管理</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软件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en-US" altLang="zh-CN" kern="10" dirty="0" smtClean="0">
                <a:ln w="6350">
                  <a:solidFill>
                    <a:srgbClr val="FFFFFF"/>
                  </a:solidFill>
                  <a:round/>
                  <a:headEnd/>
                  <a:tailEnd/>
                </a:ln>
                <a:solidFill>
                  <a:srgbClr val="FFFFFF"/>
                </a:solidFill>
                <a:latin typeface="Verdana"/>
              </a:endParaRPr>
            </a:p>
          </p:txBody>
        </p:sp>
        <p:grpSp>
          <p:nvGrpSpPr>
            <p:cNvPr id="16" name="Group 14"/>
            <p:cNvGrpSpPr>
              <a:grpSpLocks/>
            </p:cNvGrpSpPr>
            <p:nvPr/>
          </p:nvGrpSpPr>
          <p:grpSpPr bwMode="auto">
            <a:xfrm>
              <a:off x="2457" y="2000"/>
              <a:ext cx="901" cy="888"/>
              <a:chOff x="2457" y="2000"/>
              <a:chExt cx="901" cy="888"/>
            </a:xfrm>
          </p:grpSpPr>
          <p:pic>
            <p:nvPicPr>
              <p:cNvPr id="18" name="Picture 15" descr="circuler_1"/>
              <p:cNvPicPr>
                <a:picLocks noChangeAspect="1" noChangeArrowheads="1"/>
              </p:cNvPicPr>
              <p:nvPr/>
            </p:nvPicPr>
            <p:blipFill>
              <a:blip r:embed="rId4"/>
              <a:srcRect/>
              <a:stretch>
                <a:fillRect/>
              </a:stretch>
            </p:blipFill>
            <p:spPr bwMode="ltGray">
              <a:xfrm>
                <a:off x="2457" y="2000"/>
                <a:ext cx="901" cy="886"/>
              </a:xfrm>
              <a:prstGeom prst="rect">
                <a:avLst/>
              </a:prstGeom>
              <a:noFill/>
            </p:spPr>
          </p:pic>
          <p:sp>
            <p:nvSpPr>
              <p:cNvPr id="19" name="Oval 1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zh-CN" altLang="en-US"/>
              </a:p>
            </p:txBody>
          </p:sp>
          <p:sp>
            <p:nvSpPr>
              <p:cNvPr id="20" name="Freeform 17"/>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zh-CN" altLang="en-US"/>
              </a:p>
            </p:txBody>
          </p:sp>
          <p:grpSp>
            <p:nvGrpSpPr>
              <p:cNvPr id="21" name="Group 18"/>
              <p:cNvGrpSpPr>
                <a:grpSpLocks/>
              </p:cNvGrpSpPr>
              <p:nvPr/>
            </p:nvGrpSpPr>
            <p:grpSpPr bwMode="auto">
              <a:xfrm rot="-1297425" flipH="1" flipV="1">
                <a:off x="2525" y="2693"/>
                <a:ext cx="781" cy="188"/>
                <a:chOff x="2532" y="1051"/>
                <a:chExt cx="893" cy="246"/>
              </a:xfrm>
            </p:grpSpPr>
            <p:grpSp>
              <p:nvGrpSpPr>
                <p:cNvPr id="22" name="Group 19"/>
                <p:cNvGrpSpPr>
                  <a:grpSpLocks/>
                </p:cNvGrpSpPr>
                <p:nvPr/>
              </p:nvGrpSpPr>
              <p:grpSpPr bwMode="auto">
                <a:xfrm>
                  <a:off x="2532" y="1051"/>
                  <a:ext cx="743" cy="185"/>
                  <a:chOff x="1565" y="2568"/>
                  <a:chExt cx="1118" cy="279"/>
                </a:xfrm>
              </p:grpSpPr>
              <p:sp>
                <p:nvSpPr>
                  <p:cNvPr id="28" name="AutoShape 20"/>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9" name="AutoShape 21"/>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30" name="AutoShape 22"/>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31" name="AutoShape 23"/>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23" name="Group 24"/>
                <p:cNvGrpSpPr>
                  <a:grpSpLocks/>
                </p:cNvGrpSpPr>
                <p:nvPr/>
              </p:nvGrpSpPr>
              <p:grpSpPr bwMode="auto">
                <a:xfrm rot="1353540">
                  <a:off x="2682" y="1111"/>
                  <a:ext cx="743" cy="186"/>
                  <a:chOff x="1565" y="2568"/>
                  <a:chExt cx="1118" cy="279"/>
                </a:xfrm>
              </p:grpSpPr>
              <p:sp>
                <p:nvSpPr>
                  <p:cNvPr id="24" name="AutoShape 25"/>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5" name="AutoShape 26"/>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6" name="AutoShape 27"/>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7" name="AutoShape 28"/>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17" name="Rectangle 29"/>
            <p:cNvSpPr>
              <a:spLocks noChangeArrowheads="1"/>
            </p:cNvSpPr>
            <p:nvPr/>
          </p:nvSpPr>
          <p:spPr bwMode="gray">
            <a:xfrm>
              <a:off x="2620" y="2332"/>
              <a:ext cx="612" cy="202"/>
            </a:xfrm>
            <a:prstGeom prst="rect">
              <a:avLst/>
            </a:prstGeom>
            <a:noFill/>
            <a:ln w="9525" algn="ctr">
              <a:noFill/>
              <a:miter lim="800000"/>
              <a:headEnd/>
              <a:tailEnd/>
            </a:ln>
            <a:effectLst/>
          </p:spPr>
          <p:txBody>
            <a:bodyPr wrap="none">
              <a:spAutoFit/>
            </a:bodyPr>
            <a:lstStyle/>
            <a:p>
              <a:pPr algn="ctr"/>
              <a:r>
                <a:rPr lang="zh-CN" altLang="en-US" sz="2000" b="1" dirty="0">
                  <a:solidFill>
                    <a:srgbClr val="1C1C1C"/>
                  </a:solidFill>
                  <a:ea typeface="宋体" charset="-122"/>
                </a:rPr>
                <a:t>系统组成</a:t>
              </a:r>
              <a:endParaRPr lang="en-US" altLang="zh-CN" sz="2000" b="1" dirty="0">
                <a:solidFill>
                  <a:srgbClr val="1C1C1C"/>
                </a:solidFill>
                <a:ea typeface="宋体" charset="-122"/>
              </a:endParaRPr>
            </a:p>
          </p:txBody>
        </p:sp>
      </p:grpSp>
      <p:sp>
        <p:nvSpPr>
          <p:cNvPr id="32" name="AutoShape 30"/>
          <p:cNvSpPr>
            <a:spLocks/>
          </p:cNvSpPr>
          <p:nvPr/>
        </p:nvSpPr>
        <p:spPr bwMode="auto">
          <a:xfrm>
            <a:off x="8205758" y="1500174"/>
            <a:ext cx="2462242" cy="1428760"/>
          </a:xfrm>
          <a:prstGeom prst="accentCallout2">
            <a:avLst>
              <a:gd name="adj1" fmla="val 13634"/>
              <a:gd name="adj2" fmla="val -3227"/>
              <a:gd name="adj3" fmla="val 13634"/>
              <a:gd name="adj4" fmla="val -24125"/>
              <a:gd name="adj5" fmla="val 72117"/>
              <a:gd name="adj6" fmla="val -38224"/>
            </a:avLst>
          </a:prstGeom>
          <a:noFill/>
          <a:ln w="9525">
            <a:solidFill>
              <a:schemeClr val="tx2"/>
            </a:solidFill>
            <a:miter lim="800000"/>
            <a:headEnd type="triangle" w="med" len="med"/>
            <a:tailEnd type="oval" w="med" len="med"/>
          </a:ln>
          <a:effectLst/>
        </p:spPr>
        <p:txBody>
          <a:bodyPr anchor="ctr"/>
          <a:lstStyle/>
          <a:p>
            <a:r>
              <a:rPr lang="zh-CN" altLang="en-US" sz="1600" dirty="0"/>
              <a:t>描述了链路控制器，实现了基带协议和其他的底层连接规程</a:t>
            </a:r>
            <a:endParaRPr lang="en-US" altLang="zh-CN" sz="1600" dirty="0"/>
          </a:p>
          <a:p>
            <a:r>
              <a:rPr lang="en-US" altLang="zh-CN" sz="1600" dirty="0">
                <a:solidFill>
                  <a:srgbClr val="1C1C1C"/>
                </a:solidFill>
                <a:ea typeface="宋体" charset="-122"/>
              </a:rPr>
              <a:t>- </a:t>
            </a:r>
            <a:r>
              <a:rPr lang="zh-CN" altLang="en-US" sz="1600" dirty="0"/>
              <a:t>媒体接入控制</a:t>
            </a:r>
            <a:r>
              <a:rPr lang="en-US" altLang="zh-CN" sz="1600" dirty="0"/>
              <a:t>(MAC)</a:t>
            </a:r>
            <a:endParaRPr lang="en-US" altLang="zh-CN" sz="1600" dirty="0">
              <a:solidFill>
                <a:srgbClr val="1C1C1C"/>
              </a:solidFill>
              <a:ea typeface="宋体" charset="-122"/>
            </a:endParaRPr>
          </a:p>
          <a:p>
            <a:r>
              <a:rPr lang="en-US" altLang="zh-CN" sz="1600" dirty="0">
                <a:solidFill>
                  <a:srgbClr val="1C1C1C"/>
                </a:solidFill>
                <a:ea typeface="宋体" charset="-122"/>
              </a:rPr>
              <a:t>-</a:t>
            </a:r>
            <a:r>
              <a:rPr lang="zh-CN" altLang="en-US" sz="1600" dirty="0"/>
              <a:t>差错控制</a:t>
            </a:r>
            <a:endParaRPr lang="en-US" altLang="zh-CN" sz="1600" dirty="0"/>
          </a:p>
          <a:p>
            <a:r>
              <a:rPr lang="en-US" altLang="zh-CN" sz="1600" dirty="0">
                <a:solidFill>
                  <a:srgbClr val="1C1C1C"/>
                </a:solidFill>
                <a:ea typeface="宋体" charset="-122"/>
              </a:rPr>
              <a:t>-</a:t>
            </a:r>
            <a:r>
              <a:rPr lang="zh-CN" altLang="en-US" sz="1600" dirty="0"/>
              <a:t>认证与加密</a:t>
            </a:r>
            <a:endParaRPr lang="en-US" altLang="zh-CN" sz="1600" dirty="0">
              <a:solidFill>
                <a:srgbClr val="1C1C1C"/>
              </a:solidFill>
              <a:ea typeface="宋体" charset="-122"/>
            </a:endParaRPr>
          </a:p>
        </p:txBody>
      </p:sp>
      <p:sp>
        <p:nvSpPr>
          <p:cNvPr id="33" name="AutoShape 31"/>
          <p:cNvSpPr>
            <a:spLocks/>
          </p:cNvSpPr>
          <p:nvPr/>
        </p:nvSpPr>
        <p:spPr bwMode="auto">
          <a:xfrm>
            <a:off x="7772400" y="4643446"/>
            <a:ext cx="2895600" cy="1714512"/>
          </a:xfrm>
          <a:prstGeom prst="accentCallout2">
            <a:avLst>
              <a:gd name="adj1" fmla="val 13634"/>
              <a:gd name="adj2" fmla="val -3227"/>
              <a:gd name="adj3" fmla="val 13634"/>
              <a:gd name="adj4" fmla="val -18616"/>
              <a:gd name="adj5" fmla="val 13640"/>
              <a:gd name="adj6" fmla="val -18986"/>
            </a:avLst>
          </a:prstGeom>
          <a:noFill/>
          <a:ln w="9525">
            <a:solidFill>
              <a:schemeClr val="tx2"/>
            </a:solidFill>
            <a:miter lim="800000"/>
            <a:headEnd type="triangle" w="med" len="med"/>
            <a:tailEnd type="oval" w="med" len="med"/>
          </a:ln>
          <a:effectLst/>
        </p:spPr>
        <p:txBody>
          <a:bodyPr anchor="ctr"/>
          <a:lstStyle/>
          <a:p>
            <a:r>
              <a:rPr lang="zh-CN" altLang="en-US" sz="1600" dirty="0"/>
              <a:t>链路管理器（</a:t>
            </a:r>
            <a:r>
              <a:rPr lang="en-US" altLang="zh-CN" sz="1600" dirty="0"/>
              <a:t>LM</a:t>
            </a:r>
            <a:r>
              <a:rPr lang="zh-CN" altLang="en-US" sz="1600" dirty="0"/>
              <a:t>）软件实现链路的建立认证及链路配置等</a:t>
            </a:r>
            <a:endParaRPr lang="en-US" altLang="zh-CN" sz="1600" dirty="0"/>
          </a:p>
          <a:p>
            <a:r>
              <a:rPr lang="en-US" altLang="zh-CN" sz="1600" dirty="0">
                <a:solidFill>
                  <a:srgbClr val="1C1C1C"/>
                </a:solidFill>
                <a:ea typeface="宋体" charset="-122"/>
              </a:rPr>
              <a:t>-</a:t>
            </a:r>
            <a:r>
              <a:rPr lang="zh-CN" altLang="en-US" sz="1600" dirty="0"/>
              <a:t>通过连接管理协议（</a:t>
            </a:r>
            <a:r>
              <a:rPr lang="en-US" altLang="zh-CN" sz="1600" dirty="0"/>
              <a:t>LMP</a:t>
            </a:r>
            <a:r>
              <a:rPr lang="zh-CN" altLang="en-US" sz="1600" dirty="0"/>
              <a:t>）建立通信联系。</a:t>
            </a:r>
            <a:endParaRPr lang="en-US" altLang="zh-CN" sz="1600" dirty="0">
              <a:solidFill>
                <a:srgbClr val="1C1C1C"/>
              </a:solidFill>
              <a:ea typeface="宋体" charset="-122"/>
            </a:endParaRPr>
          </a:p>
          <a:p>
            <a:r>
              <a:rPr lang="en-US" altLang="zh-CN" sz="1600" dirty="0">
                <a:solidFill>
                  <a:srgbClr val="1C1C1C"/>
                </a:solidFill>
                <a:ea typeface="宋体" charset="-122"/>
              </a:rPr>
              <a:t>- </a:t>
            </a:r>
            <a:r>
              <a:rPr lang="en-US" altLang="zh-CN" sz="1600" dirty="0"/>
              <a:t>LM </a:t>
            </a:r>
            <a:r>
              <a:rPr lang="zh-CN" altLang="en-US" sz="1600" dirty="0"/>
              <a:t>利用链路控制器（</a:t>
            </a:r>
            <a:r>
              <a:rPr lang="en-US" altLang="zh-CN" sz="1600" dirty="0"/>
              <a:t>LC</a:t>
            </a:r>
            <a:r>
              <a:rPr lang="zh-CN" altLang="en-US" sz="1600" dirty="0"/>
              <a:t>）提供的服务实现上述功能。</a:t>
            </a:r>
            <a:endParaRPr lang="en-US" altLang="zh-CN" sz="1600" dirty="0">
              <a:solidFill>
                <a:srgbClr val="1C1C1C"/>
              </a:solidFill>
              <a:ea typeface="宋体" charset="-122"/>
            </a:endParaRPr>
          </a:p>
        </p:txBody>
      </p:sp>
      <p:sp>
        <p:nvSpPr>
          <p:cNvPr id="34" name="AutoShape 32"/>
          <p:cNvSpPr>
            <a:spLocks/>
          </p:cNvSpPr>
          <p:nvPr/>
        </p:nvSpPr>
        <p:spPr bwMode="auto">
          <a:xfrm flipH="1">
            <a:off x="1798360" y="1783895"/>
            <a:ext cx="2286000" cy="1214446"/>
          </a:xfrm>
          <a:prstGeom prst="accentCallout2">
            <a:avLst>
              <a:gd name="adj1" fmla="val 13634"/>
              <a:gd name="adj2" fmla="val -3333"/>
              <a:gd name="adj3" fmla="val 13634"/>
              <a:gd name="adj4" fmla="val -18819"/>
              <a:gd name="adj5" fmla="val 66822"/>
              <a:gd name="adj6" fmla="val -34825"/>
            </a:avLst>
          </a:prstGeom>
          <a:noFill/>
          <a:ln w="9525">
            <a:solidFill>
              <a:schemeClr val="tx2"/>
            </a:solidFill>
            <a:miter lim="800000"/>
            <a:headEnd type="triangle" w="med" len="med"/>
            <a:tailEnd type="oval" w="med" len="med"/>
          </a:ln>
          <a:effectLst/>
        </p:spPr>
        <p:txBody>
          <a:bodyPr anchor="ctr"/>
          <a:lstStyle/>
          <a:p>
            <a:r>
              <a:rPr lang="zh-CN" altLang="en-US" sz="1600" dirty="0"/>
              <a:t>天线发射功率符合 </a:t>
            </a:r>
            <a:r>
              <a:rPr lang="en-US" altLang="zh-CN" sz="1600" dirty="0"/>
              <a:t>FCC </a:t>
            </a:r>
            <a:r>
              <a:rPr lang="zh-CN" altLang="en-US" sz="1600" dirty="0"/>
              <a:t>关于 </a:t>
            </a:r>
            <a:r>
              <a:rPr lang="en-US" altLang="zh-CN" sz="1600" dirty="0"/>
              <a:t>ISM </a:t>
            </a:r>
            <a:r>
              <a:rPr lang="zh-CN" altLang="en-US" sz="1600" dirty="0"/>
              <a:t>波段的要求。 </a:t>
            </a:r>
            <a:r>
              <a:rPr lang="en-US" altLang="zh-CN" sz="1600" dirty="0">
                <a:solidFill>
                  <a:srgbClr val="1C1C1C"/>
                </a:solidFill>
                <a:ea typeface="宋体" charset="-122"/>
              </a:rPr>
              <a:t>-</a:t>
            </a:r>
            <a:r>
              <a:rPr lang="zh-CN" altLang="en-US" sz="1600" dirty="0"/>
              <a:t>发射功率：</a:t>
            </a:r>
            <a:r>
              <a:rPr lang="en-US" altLang="zh-CN" sz="1600" dirty="0"/>
              <a:t>100mW</a:t>
            </a:r>
            <a:endParaRPr lang="en-US" altLang="zh-CN" sz="1600" dirty="0">
              <a:solidFill>
                <a:srgbClr val="1C1C1C"/>
              </a:solidFill>
              <a:ea typeface="宋体" charset="-122"/>
            </a:endParaRPr>
          </a:p>
          <a:p>
            <a:r>
              <a:rPr lang="en-US" altLang="zh-CN" sz="1600" dirty="0">
                <a:solidFill>
                  <a:srgbClr val="1C1C1C"/>
                </a:solidFill>
                <a:ea typeface="宋体" charset="-122"/>
              </a:rPr>
              <a:t>-</a:t>
            </a:r>
            <a:r>
              <a:rPr lang="zh-CN" altLang="en-US" sz="1600" dirty="0"/>
              <a:t>跳频速率：</a:t>
            </a:r>
            <a:r>
              <a:rPr lang="en-US" altLang="zh-CN" sz="1600" dirty="0"/>
              <a:t>1600 </a:t>
            </a:r>
            <a:r>
              <a:rPr lang="zh-CN" altLang="en-US" sz="1600" dirty="0"/>
              <a:t>跳</a:t>
            </a:r>
            <a:r>
              <a:rPr lang="en-US" altLang="zh-CN" sz="1600" dirty="0"/>
              <a:t>/</a:t>
            </a:r>
            <a:r>
              <a:rPr lang="zh-CN" altLang="en-US" sz="1600" dirty="0"/>
              <a:t>秒</a:t>
            </a:r>
            <a:endParaRPr lang="en-US" altLang="zh-CN" sz="1600" dirty="0">
              <a:solidFill>
                <a:srgbClr val="1C1C1C"/>
              </a:solidFill>
              <a:ea typeface="宋体" charset="-122"/>
            </a:endParaRPr>
          </a:p>
        </p:txBody>
      </p:sp>
      <p:sp>
        <p:nvSpPr>
          <p:cNvPr id="35" name="AutoShape 33"/>
          <p:cNvSpPr>
            <a:spLocks/>
          </p:cNvSpPr>
          <p:nvPr/>
        </p:nvSpPr>
        <p:spPr bwMode="auto">
          <a:xfrm>
            <a:off x="1738282" y="4786323"/>
            <a:ext cx="2681318" cy="1571635"/>
          </a:xfrm>
          <a:prstGeom prst="accentCallout2">
            <a:avLst>
              <a:gd name="adj1" fmla="val 14231"/>
              <a:gd name="adj2" fmla="val 103227"/>
              <a:gd name="adj3" fmla="val 14231"/>
              <a:gd name="adj4" fmla="val 118750"/>
              <a:gd name="adj5" fmla="val 13472"/>
              <a:gd name="adj6" fmla="val 120125"/>
            </a:avLst>
          </a:prstGeom>
          <a:noFill/>
          <a:ln w="9525">
            <a:solidFill>
              <a:schemeClr val="tx2"/>
            </a:solidFill>
            <a:miter lim="800000"/>
            <a:headEnd type="triangle" w="med" len="med"/>
            <a:tailEnd type="oval" w="med" len="med"/>
          </a:ln>
          <a:effectLst/>
        </p:spPr>
        <p:txBody>
          <a:bodyPr anchor="ctr"/>
          <a:lstStyle/>
          <a:p>
            <a:r>
              <a:rPr lang="zh-CN" altLang="en-US" sz="1600" dirty="0"/>
              <a:t>协议栈包括两部分： 核心（</a:t>
            </a:r>
            <a:r>
              <a:rPr lang="en-US" sz="1600" dirty="0"/>
              <a:t>Core</a:t>
            </a:r>
            <a:r>
              <a:rPr lang="zh-CN" altLang="en-US" sz="1600" dirty="0"/>
              <a:t>）部分</a:t>
            </a:r>
            <a:r>
              <a:rPr lang="zh-CN" altLang="en-US" sz="1600" dirty="0">
                <a:solidFill>
                  <a:srgbClr val="1C1C1C"/>
                </a:solidFill>
                <a:ea typeface="宋体" charset="-122"/>
              </a:rPr>
              <a:t>和</a:t>
            </a:r>
            <a:r>
              <a:rPr lang="zh-CN" altLang="en-US" sz="1600" dirty="0"/>
              <a:t>协议子集（</a:t>
            </a:r>
            <a:r>
              <a:rPr lang="en-US" sz="1600" dirty="0"/>
              <a:t>Profile</a:t>
            </a:r>
            <a:r>
              <a:rPr lang="zh-CN" altLang="en-US" sz="1600" dirty="0"/>
              <a:t>）部分。协议栈仍采用分层结构，分别完成数据流的过滤和传输</a:t>
            </a:r>
            <a:r>
              <a:rPr lang="en-US" altLang="zh-CN" sz="1600" dirty="0"/>
              <a:t>,</a:t>
            </a:r>
            <a:r>
              <a:rPr lang="zh-CN" altLang="en-US" sz="1600" dirty="0"/>
              <a:t>跳频和数据帧传输</a:t>
            </a:r>
            <a:r>
              <a:rPr lang="en-US" altLang="zh-CN" sz="1600" dirty="0"/>
              <a:t>,</a:t>
            </a:r>
            <a:r>
              <a:rPr lang="zh-CN" altLang="en-US" sz="1600" dirty="0"/>
              <a:t>连接的建立和释放</a:t>
            </a:r>
            <a:r>
              <a:rPr lang="en-US" altLang="zh-CN" sz="1600" dirty="0"/>
              <a:t>,</a:t>
            </a:r>
            <a:r>
              <a:rPr lang="zh-CN" altLang="en-US" sz="1600" dirty="0"/>
              <a:t>链路的控制</a:t>
            </a:r>
            <a:r>
              <a:rPr lang="en-US" altLang="zh-CN" sz="1600" dirty="0"/>
              <a:t>,</a:t>
            </a:r>
            <a:r>
              <a:rPr lang="zh-CN" altLang="en-US" sz="1600" dirty="0"/>
              <a:t>数据的拆装等功能。</a:t>
            </a:r>
            <a:endParaRPr lang="en-US" altLang="zh-CN" sz="1600" b="1" dirty="0">
              <a:solidFill>
                <a:srgbClr val="1C1C1C"/>
              </a:solidFill>
              <a:ea typeface="宋体" charset="-122"/>
            </a:endParaRPr>
          </a:p>
        </p:txBody>
      </p:sp>
    </p:spTree>
    <p:extLst>
      <p:ext uri="{BB962C8B-B14F-4D97-AF65-F5344CB8AC3E}">
        <p14:creationId xmlns:p14="http://schemas.microsoft.com/office/powerpoint/2010/main" val="2846927744"/>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187903" y="1737866"/>
            <a:ext cx="6591985" cy="3777622"/>
          </a:xfrm>
        </p:spPr>
        <p:txBody>
          <a:bodyPr>
            <a:normAutofit/>
          </a:bodyPr>
          <a:lstStyle/>
          <a:p>
            <a:r>
              <a:rPr lang="zh-CN" altLang="en-US" sz="3200" b="1" dirty="0">
                <a:latin typeface="宋体" panose="02010600030101010101" pitchFamily="2" charset="-122"/>
                <a:ea typeface="宋体" panose="02010600030101010101" pitchFamily="2" charset="-122"/>
              </a:rPr>
              <a:t>蓝牙简介</a:t>
            </a:r>
            <a:endParaRPr lang="en-US" altLang="zh-CN" sz="3200" b="1" dirty="0">
              <a:latin typeface="宋体" panose="02010600030101010101" pitchFamily="2" charset="-122"/>
              <a:ea typeface="宋体" panose="02010600030101010101" pitchFamily="2" charset="-122"/>
            </a:endParaRPr>
          </a:p>
          <a:p>
            <a:r>
              <a:rPr lang="en-US" altLang="zh-CN" sz="3200" b="1" dirty="0">
                <a:solidFill>
                  <a:schemeClr val="accent3"/>
                </a:solidFill>
                <a:latin typeface="宋体" panose="02010600030101010101" pitchFamily="2" charset="-122"/>
                <a:ea typeface="宋体" panose="02010600030101010101" pitchFamily="2" charset="-122"/>
              </a:rPr>
              <a:t>A</a:t>
            </a:r>
            <a:r>
              <a:rPr lang="en-US" altLang="zh-CN" sz="3200" b="1" dirty="0" smtClean="0">
                <a:solidFill>
                  <a:schemeClr val="accent3"/>
                </a:solidFill>
                <a:latin typeface="宋体" panose="02010600030101010101" pitchFamily="2" charset="-122"/>
                <a:ea typeface="宋体" panose="02010600030101010101" pitchFamily="2" charset="-122"/>
              </a:rPr>
              <a:t>ndroid</a:t>
            </a:r>
            <a:r>
              <a:rPr lang="zh-CN" altLang="en-US" sz="3200" b="1" dirty="0" smtClean="0">
                <a:solidFill>
                  <a:schemeClr val="accent3"/>
                </a:solidFill>
                <a:latin typeface="宋体" panose="02010600030101010101" pitchFamily="2" charset="-122"/>
                <a:ea typeface="宋体" panose="02010600030101010101" pitchFamily="2" charset="-122"/>
              </a:rPr>
              <a:t>蓝</a:t>
            </a:r>
            <a:r>
              <a:rPr lang="zh-CN" altLang="en-US" sz="3200" b="1" dirty="0">
                <a:solidFill>
                  <a:schemeClr val="accent3"/>
                </a:solidFill>
                <a:latin typeface="宋体" panose="02010600030101010101" pitchFamily="2" charset="-122"/>
                <a:ea typeface="宋体" panose="02010600030101010101" pitchFamily="2" charset="-122"/>
              </a:rPr>
              <a:t>牙框架</a:t>
            </a:r>
            <a:endParaRPr lang="en-US" altLang="zh-CN" sz="3200" b="1" dirty="0">
              <a:solidFill>
                <a:schemeClr val="accent3"/>
              </a:solidFill>
              <a:latin typeface="宋体" panose="02010600030101010101" pitchFamily="2" charset="-122"/>
              <a:ea typeface="宋体" panose="02010600030101010101" pitchFamily="2" charset="-122"/>
            </a:endParaRPr>
          </a:p>
          <a:p>
            <a:r>
              <a:rPr lang="en-US" altLang="zh-CN" sz="3200" b="1" dirty="0" err="1" smtClean="0">
                <a:latin typeface="宋体" panose="02010600030101010101" pitchFamily="2" charset="-122"/>
                <a:ea typeface="宋体" panose="02010600030101010101" pitchFamily="2" charset="-122"/>
              </a:rPr>
              <a:t>Bluedroid</a:t>
            </a:r>
            <a:r>
              <a:rPr lang="zh-CN" altLang="en-US" sz="3200" b="1" dirty="0" smtClean="0">
                <a:latin typeface="宋体" panose="02010600030101010101" pitchFamily="2" charset="-122"/>
                <a:ea typeface="宋体" panose="02010600030101010101" pitchFamily="2" charset="-122"/>
              </a:rPr>
              <a:t>蓝</a:t>
            </a:r>
            <a:r>
              <a:rPr lang="zh-CN" altLang="en-US" sz="3200" b="1" dirty="0">
                <a:latin typeface="宋体" panose="02010600030101010101" pitchFamily="2" charset="-122"/>
                <a:ea typeface="宋体" panose="02010600030101010101" pitchFamily="2" charset="-122"/>
              </a:rPr>
              <a:t>牙协议栈</a:t>
            </a:r>
            <a:endParaRPr lang="en-US" altLang="zh-CN" sz="3200" b="1" dirty="0">
              <a:latin typeface="宋体" panose="02010600030101010101" pitchFamily="2" charset="-122"/>
              <a:ea typeface="宋体" panose="02010600030101010101" pitchFamily="2" charset="-122"/>
            </a:endParaRPr>
          </a:p>
          <a:p>
            <a:r>
              <a:rPr lang="en-US" altLang="zh-CN" sz="3200" b="1" dirty="0" smtClean="0">
                <a:latin typeface="宋体" panose="02010600030101010101" pitchFamily="2" charset="-122"/>
                <a:ea typeface="宋体" panose="02010600030101010101" pitchFamily="2" charset="-122"/>
              </a:rPr>
              <a:t>Hisilicon</a:t>
            </a:r>
            <a:r>
              <a:rPr lang="zh-CN" altLang="en-US" sz="3200" b="1" dirty="0" smtClean="0">
                <a:latin typeface="宋体" panose="02010600030101010101" pitchFamily="2" charset="-122"/>
                <a:ea typeface="宋体" panose="02010600030101010101" pitchFamily="2" charset="-122"/>
              </a:rPr>
              <a:t>平台</a:t>
            </a:r>
            <a:r>
              <a:rPr lang="zh-CN" altLang="en-US" sz="3200" b="1" dirty="0">
                <a:latin typeface="宋体" panose="02010600030101010101" pitchFamily="2" charset="-122"/>
                <a:ea typeface="宋体" panose="02010600030101010101" pitchFamily="2" charset="-122"/>
              </a:rPr>
              <a:t>适配</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问题定位</a:t>
            </a:r>
            <a:r>
              <a:rPr lang="zh-CN" altLang="en-US" sz="3200" b="1" dirty="0">
                <a:latin typeface="宋体" panose="02010600030101010101" pitchFamily="2" charset="-122"/>
                <a:ea typeface="宋体" panose="02010600030101010101" pitchFamily="2" charset="-122"/>
              </a:rPr>
              <a:t>分析</a:t>
            </a:r>
            <a:endParaRPr lang="en-US" altLang="zh-CN" sz="3200" b="1" dirty="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案例分享</a:t>
            </a:r>
            <a:endParaRPr lang="en-US" altLang="zh-CN" sz="3200" b="1" dirty="0">
              <a:latin typeface="宋体" panose="02010600030101010101" pitchFamily="2" charset="-122"/>
              <a:ea typeface="宋体" panose="02010600030101010101" pitchFamily="2" charset="-122"/>
            </a:endParaRPr>
          </a:p>
        </p:txBody>
      </p:sp>
      <p:sp>
        <p:nvSpPr>
          <p:cNvPr id="13315" name="矩形 23"/>
          <p:cNvSpPr txBox="1">
            <a:spLocks noChangeArrowheads="1"/>
          </p:cNvSpPr>
          <p:nvPr/>
        </p:nvSpPr>
        <p:spPr bwMode="auto">
          <a:xfrm>
            <a:off x="1991544" y="692696"/>
            <a:ext cx="698470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dirty="0">
                <a:solidFill>
                  <a:srgbClr val="990000"/>
                </a:solidFill>
                <a:latin typeface="FrutigerNext LT Medium" pitchFamily="34" charset="0"/>
                <a:ea typeface="黑体" pitchFamily="49" charset="-122"/>
              </a:rPr>
              <a:t>目录</a:t>
            </a:r>
          </a:p>
        </p:txBody>
      </p:sp>
    </p:spTree>
    <p:extLst>
      <p:ext uri="{BB962C8B-B14F-4D97-AF65-F5344CB8AC3E}">
        <p14:creationId xmlns:p14="http://schemas.microsoft.com/office/powerpoint/2010/main" val="1997051805"/>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5560" y="620688"/>
            <a:ext cx="6589199" cy="864096"/>
          </a:xfrm>
        </p:spPr>
        <p:txBody>
          <a:bodyPr>
            <a:normAutofit/>
          </a:bodyPr>
          <a:lstStyle/>
          <a:p>
            <a:r>
              <a:rPr lang="en-US" altLang="zh-CN" b="1" dirty="0" smtClean="0">
                <a:latin typeface="宋体" panose="02010600030101010101" pitchFamily="2" charset="-122"/>
                <a:ea typeface="宋体" panose="02010600030101010101" pitchFamily="2" charset="-122"/>
              </a:rPr>
              <a:t>Android</a:t>
            </a:r>
            <a:r>
              <a:rPr lang="zh-CN" altLang="en-US" b="1" dirty="0" smtClean="0">
                <a:latin typeface="宋体" panose="02010600030101010101" pitchFamily="2" charset="-122"/>
                <a:ea typeface="宋体" panose="02010600030101010101" pitchFamily="2" charset="-122"/>
              </a:rPr>
              <a:t>蓝牙框架</a:t>
            </a:r>
            <a:endParaRPr lang="en-US" altLang="zh-CN" b="1" dirty="0">
              <a:latin typeface="宋体" panose="02010600030101010101" pitchFamily="2" charset="-122"/>
              <a:ea typeface="宋体" panose="02010600030101010101" pitchFamily="2" charset="-122"/>
            </a:endParaRPr>
          </a:p>
        </p:txBody>
      </p:sp>
      <p:pic>
        <p:nvPicPr>
          <p:cNvPr id="5" name="图片 4" descr="这里写图片描述"/>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340768"/>
            <a:ext cx="7380602" cy="4752528"/>
          </a:xfrm>
          <a:prstGeom prst="rect">
            <a:avLst/>
          </a:prstGeom>
          <a:noFill/>
          <a:ln>
            <a:noFill/>
          </a:ln>
        </p:spPr>
      </p:pic>
      <p:pic>
        <p:nvPicPr>
          <p:cNvPr id="2" name="图片 1"/>
          <p:cNvPicPr>
            <a:picLocks noChangeAspect="1"/>
          </p:cNvPicPr>
          <p:nvPr/>
        </p:nvPicPr>
        <p:blipFill>
          <a:blip r:embed="rId4"/>
          <a:stretch>
            <a:fillRect/>
          </a:stretch>
        </p:blipFill>
        <p:spPr>
          <a:xfrm>
            <a:off x="9480376" y="3284984"/>
            <a:ext cx="2547656" cy="2664296"/>
          </a:xfrm>
          <a:prstGeom prst="rect">
            <a:avLst/>
          </a:prstGeom>
        </p:spPr>
      </p:pic>
      <p:sp>
        <p:nvSpPr>
          <p:cNvPr id="6" name="直角上箭头 5"/>
          <p:cNvSpPr/>
          <p:nvPr/>
        </p:nvSpPr>
        <p:spPr>
          <a:xfrm>
            <a:off x="6996318" y="6130836"/>
            <a:ext cx="3708194" cy="3631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303912" y="6271741"/>
            <a:ext cx="1422267" cy="369332"/>
            <a:chOff x="5033773" y="6159083"/>
            <a:chExt cx="1422267" cy="369332"/>
          </a:xfrm>
        </p:grpSpPr>
        <p:sp>
          <p:nvSpPr>
            <p:cNvPr id="7" name="圆角矩形 6"/>
            <p:cNvSpPr/>
            <p:nvPr/>
          </p:nvSpPr>
          <p:spPr>
            <a:xfrm>
              <a:off x="5033773" y="6199733"/>
              <a:ext cx="129614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303912" y="6159083"/>
              <a:ext cx="1152128" cy="369332"/>
            </a:xfrm>
            <a:prstGeom prst="rect">
              <a:avLst/>
            </a:prstGeom>
            <a:noFill/>
          </p:spPr>
          <p:txBody>
            <a:bodyPr wrap="square" rtlCol="0">
              <a:spAutoFit/>
            </a:bodyPr>
            <a:lstStyle/>
            <a:p>
              <a:r>
                <a:rPr lang="en-US" altLang="zh-CN" dirty="0" smtClean="0"/>
                <a:t>Kernel</a:t>
              </a:r>
              <a:endParaRPr lang="zh-CN" altLang="en-US" dirty="0"/>
            </a:p>
          </p:txBody>
        </p:sp>
      </p:grpSp>
      <p:sp>
        <p:nvSpPr>
          <p:cNvPr id="9" name="下箭头 8"/>
          <p:cNvSpPr/>
          <p:nvPr/>
        </p:nvSpPr>
        <p:spPr>
          <a:xfrm>
            <a:off x="5852919" y="6021288"/>
            <a:ext cx="171074" cy="291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1748627"/>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8689</TotalTime>
  <Words>4110</Words>
  <Application>Microsoft Office PowerPoint</Application>
  <PresentationFormat>宽屏</PresentationFormat>
  <Paragraphs>539</Paragraphs>
  <Slides>58</Slides>
  <Notes>55</Notes>
  <HiddenSlides>0</HiddenSlides>
  <MMClips>0</MMClips>
  <ScaleCrop>false</ScaleCrop>
  <HeadingPairs>
    <vt:vector size="8" baseType="variant">
      <vt:variant>
        <vt:lpstr>已用的字体</vt:lpstr>
      </vt:variant>
      <vt:variant>
        <vt:i4>19</vt:i4>
      </vt:variant>
      <vt:variant>
        <vt:lpstr>主题</vt:lpstr>
      </vt:variant>
      <vt:variant>
        <vt:i4>10</vt:i4>
      </vt:variant>
      <vt:variant>
        <vt:lpstr>嵌入 OLE 服务器</vt:lpstr>
      </vt:variant>
      <vt:variant>
        <vt:i4>1</vt:i4>
      </vt:variant>
      <vt:variant>
        <vt:lpstr>幻灯片标题</vt:lpstr>
      </vt:variant>
      <vt:variant>
        <vt:i4>58</vt:i4>
      </vt:variant>
    </vt:vector>
  </HeadingPairs>
  <TitlesOfParts>
    <vt:vector size="88" baseType="lpstr">
      <vt:lpstr>Gill Sans</vt:lpstr>
      <vt:lpstr>ＭＳ Ｐゴシック</vt:lpstr>
      <vt:lpstr>ＭＳ Ｐゴシック</vt:lpstr>
      <vt:lpstr>Segoe</vt:lpstr>
      <vt:lpstr>黑体</vt:lpstr>
      <vt:lpstr>华文细黑</vt:lpstr>
      <vt:lpstr>楷体_GB2312</vt:lpstr>
      <vt:lpstr>宋体</vt:lpstr>
      <vt:lpstr>幼圆</vt:lpstr>
      <vt:lpstr>Arial</vt:lpstr>
      <vt:lpstr>Calibri</vt:lpstr>
      <vt:lpstr>Century Gothic</vt:lpstr>
      <vt:lpstr>FrutigerNext LT Bold</vt:lpstr>
      <vt:lpstr>FrutigerNext LT Medium</vt:lpstr>
      <vt:lpstr>FrutigerNext LT Regular</vt:lpstr>
      <vt:lpstr>Times New Roman</vt:lpstr>
      <vt:lpstr>Verdana</vt:lpstr>
      <vt:lpstr>Wingdings</vt:lpstr>
      <vt:lpstr>Wingdings 3</vt:lpstr>
      <vt:lpstr>Blank</vt:lpstr>
      <vt:lpstr>1_主题1</vt:lpstr>
      <vt:lpstr>4_主题1</vt:lpstr>
      <vt:lpstr>5_主题1</vt:lpstr>
      <vt:lpstr>6_主题1</vt:lpstr>
      <vt:lpstr>7_主题1</vt:lpstr>
      <vt:lpstr>8_主题1</vt:lpstr>
      <vt:lpstr>9_主题1</vt:lpstr>
      <vt:lpstr>10_主题1</vt:lpstr>
      <vt:lpstr>丝状</vt:lpstr>
      <vt:lpstr>Microsoft Word 文档</vt:lpstr>
      <vt:lpstr>Android BT 知识点串讲</vt:lpstr>
      <vt:lpstr>PowerPoint 演示文稿</vt:lpstr>
      <vt:lpstr>蓝牙简介-概念</vt:lpstr>
      <vt:lpstr>蓝牙简介-发展</vt:lpstr>
      <vt:lpstr>蓝牙简介-发展</vt:lpstr>
      <vt:lpstr>蓝牙简介-技术特点</vt:lpstr>
      <vt:lpstr>蓝牙简介-组成</vt:lpstr>
      <vt:lpstr>PowerPoint 演示文稿</vt:lpstr>
      <vt:lpstr>Android蓝牙框架</vt:lpstr>
      <vt:lpstr>Android蓝牙框架</vt:lpstr>
      <vt:lpstr>PowerPoint 演示文稿</vt:lpstr>
      <vt:lpstr>Bluedroid</vt:lpstr>
      <vt:lpstr>Bluedroid之上的HAL</vt:lpstr>
      <vt:lpstr>Bluedroid之上的HAL</vt:lpstr>
      <vt:lpstr>Bluedroid之上的HAL</vt:lpstr>
      <vt:lpstr>Bluedroid之BTIF</vt:lpstr>
      <vt:lpstr>Bluedroid之BTIF</vt:lpstr>
      <vt:lpstr>Bluedroid之BTIF</vt:lpstr>
      <vt:lpstr>Bluedroid之BTA</vt:lpstr>
      <vt:lpstr>Bluedroid之BTM</vt:lpstr>
      <vt:lpstr>Bluedroid之BTU</vt:lpstr>
      <vt:lpstr>Bluedroid之BTU</vt:lpstr>
      <vt:lpstr>Bluedroid之BTE</vt:lpstr>
      <vt:lpstr>Bluedroid之HCI</vt:lpstr>
      <vt:lpstr>Bluedroid之下的vendor</vt:lpstr>
      <vt:lpstr>Bluedroid之下的driver</vt:lpstr>
      <vt:lpstr>PowerPoint 演示文稿</vt:lpstr>
      <vt:lpstr>Hisilicon平台适配</vt:lpstr>
      <vt:lpstr>Hisilicon平台适配</vt:lpstr>
      <vt:lpstr>Hisilicon平台适配</vt:lpstr>
      <vt:lpstr>Hisilicon平台适配-共镜像</vt:lpstr>
      <vt:lpstr>Hisilicon平台适配</vt:lpstr>
      <vt:lpstr>Hisilicon平台适配-语音方案</vt:lpstr>
      <vt:lpstr>PowerPoint 演示文稿</vt:lpstr>
      <vt:lpstr>问题定位分析</vt:lpstr>
      <vt:lpstr>问题定位分析</vt:lpstr>
      <vt:lpstr>问题定位分析</vt:lpstr>
      <vt:lpstr>问题定位分析</vt:lpstr>
      <vt:lpstr>问题定位分析</vt:lpstr>
      <vt:lpstr>问题定位分析</vt:lpstr>
      <vt:lpstr>问题定位分析</vt:lpstr>
      <vt:lpstr>问题定位分析</vt:lpstr>
      <vt:lpstr>问题定位分析</vt:lpstr>
      <vt:lpstr>PowerPoint 演示文稿</vt:lpstr>
      <vt:lpstr>案例分析-蓝牙无法打开</vt:lpstr>
      <vt:lpstr>案例分析-蓝牙无法打开</vt:lpstr>
      <vt:lpstr>案例分析-通信timeout</vt:lpstr>
      <vt:lpstr>案例分析-WiFi蓝牙共存</vt:lpstr>
      <vt:lpstr>案例分析-蓝牙接收文件无显示</vt:lpstr>
      <vt:lpstr>Android兼容性认证</vt:lpstr>
      <vt:lpstr>Android兼容性认证</vt:lpstr>
      <vt:lpstr>Android兼容性认证</vt:lpstr>
      <vt:lpstr>Android兼容性认证</vt:lpstr>
      <vt:lpstr>Android兼容性认证</vt:lpstr>
      <vt:lpstr>Android兼容性认证</vt:lpstr>
      <vt:lpstr>Android兼容性认证</vt:lpstr>
      <vt:lpstr>Android兼容性认证</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月度总结</dc:title>
  <dc:creator>niejunping</dc:creator>
  <cp:lastModifiedBy>niejunping</cp:lastModifiedBy>
  <cp:revision>147</cp:revision>
  <dcterms:created xsi:type="dcterms:W3CDTF">2011-12-01T07:18:24Z</dcterms:created>
  <dcterms:modified xsi:type="dcterms:W3CDTF">2018-08-28T10:55:34Z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(3)bEPriM6DzL7JWe2ELPnU0oIy5XonUoreTeiNufOEYMwqH3WPS1PGERPSBmyIoJFmaYpVJG/3
5GX/yi9nbMUoneE3zh1o4ilY2MnvviFOqk30sAqx2gHzTVpqodJmJoKv7nN+fkVuO91SXlTV
0w+Vnu8NU4OaWeHo2CyiYDdmthIyLb4jridJEIMGgTKBRh3ya7KADkn1rwE653tLKBHPy4ZW
D1ne+JRvQluKQ3kVYc</vt:lpwstr>
  </property>
  <property fmtid="{D5CDD505-2E9C-101B-9397-08002B2CF9AE}" pid="7" name="_2015_ms_pID_7253431">
    <vt:lpwstr>HSSduCGUq3K149qyACoHr9AYUYH64BLPDC3WXAX8WuYhoR+fg4u4zE
1IMGXWLGUemopNr5kuEuQawQpWWk17KjAB7mqqRUB8KdbxBhxS1E3gvLafD6+12+IL9IQKlO
dV5YDTvLgo1jfgqTG9TJjIcCaM2wLhJ71ueRGfzY3DhkAUYfce+Dx1Mz62MwOQZsZOq29TRV
LzL1JtwIhbmp2AjlTr1j5fAh8gG9V3bjNOk4</vt:lpwstr>
  </property>
  <property fmtid="{D5CDD505-2E9C-101B-9397-08002B2CF9AE}" pid="8" name="_2015_ms_pID_7253432">
    <vt:lpwstr>Ow==</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1535447790</vt:lpwstr>
  </property>
  <property fmtid="{D5CDD505-2E9C-101B-9397-08002B2CF9AE}" pid="14" name="_NewReviewCycle">
    <vt:lpwstr/>
  </property>
</Properties>
</file>