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Montserrat SemiBold"/>
      <p:regular r:id="rId40"/>
      <p:bold r:id="rId41"/>
      <p:italic r:id="rId42"/>
      <p:boldItalic r:id="rId43"/>
    </p:embeddedFont>
    <p:embeddedFont>
      <p:font typeface="Montserrat"/>
      <p:regular r:id="rId44"/>
      <p:bold r:id="rId45"/>
      <p:italic r:id="rId46"/>
      <p:boldItalic r:id="rId47"/>
    </p:embeddedFont>
    <p:embeddedFont>
      <p:font typeface="Lato"/>
      <p:regular r:id="rId48"/>
      <p:bold r:id="rId49"/>
      <p:italic r:id="rId50"/>
      <p:boldItalic r:id="rId51"/>
    </p:embeddedFont>
    <p:embeddedFont>
      <p:font typeface="Montserrat Medium"/>
      <p:regular r:id="rId52"/>
      <p:bold r:id="rId53"/>
      <p:italic r:id="rId54"/>
      <p:boldItalic r:id="rId55"/>
    </p:embeddedFont>
    <p:embeddedFont>
      <p:font typeface="Open Sans Medium"/>
      <p:regular r:id="rId56"/>
      <p:bold r:id="rId57"/>
      <p:italic r:id="rId58"/>
      <p:boldItalic r:id="rId59"/>
    </p:embeddedFont>
    <p:embeddedFont>
      <p:font typeface="Inter Medium"/>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020CB4-0E10-46D4-AE8B-43216B09E87E}">
  <a:tblStyle styleId="{EA020CB4-0E10-46D4-AE8B-43216B09E87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SemiBold-regular.fntdata"/><Relationship Id="rId42" Type="http://schemas.openxmlformats.org/officeDocument/2006/relationships/font" Target="fonts/MontserratSemiBold-italic.fntdata"/><Relationship Id="rId41" Type="http://schemas.openxmlformats.org/officeDocument/2006/relationships/font" Target="fonts/MontserratSemiBold-bold.fntdata"/><Relationship Id="rId44" Type="http://schemas.openxmlformats.org/officeDocument/2006/relationships/font" Target="fonts/Montserrat-regular.fntdata"/><Relationship Id="rId43" Type="http://schemas.openxmlformats.org/officeDocument/2006/relationships/font" Target="fonts/MontserratSemiBold-boldItalic.fntdata"/><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regular.fntdata"/><Relationship Id="rId47" Type="http://schemas.openxmlformats.org/officeDocument/2006/relationships/font" Target="fonts/Montserrat-boldItalic.fntdata"/><Relationship Id="rId49"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InterMedium-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InterMedium-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MontserratMedium-bold.fntdata"/><Relationship Id="rId52" Type="http://schemas.openxmlformats.org/officeDocument/2006/relationships/font" Target="fonts/MontserratMedium-regular.fntdata"/><Relationship Id="rId11" Type="http://schemas.openxmlformats.org/officeDocument/2006/relationships/slide" Target="slides/slide5.xml"/><Relationship Id="rId55" Type="http://schemas.openxmlformats.org/officeDocument/2006/relationships/font" Target="fonts/MontserratMedium-boldItalic.fntdata"/><Relationship Id="rId10" Type="http://schemas.openxmlformats.org/officeDocument/2006/relationships/slide" Target="slides/slide4.xml"/><Relationship Id="rId54" Type="http://schemas.openxmlformats.org/officeDocument/2006/relationships/font" Target="fonts/MontserratMedium-italic.fntdata"/><Relationship Id="rId13" Type="http://schemas.openxmlformats.org/officeDocument/2006/relationships/slide" Target="slides/slide7.xml"/><Relationship Id="rId57" Type="http://schemas.openxmlformats.org/officeDocument/2006/relationships/font" Target="fonts/OpenSansMedium-bold.fntdata"/><Relationship Id="rId12" Type="http://schemas.openxmlformats.org/officeDocument/2006/relationships/slide" Target="slides/slide6.xml"/><Relationship Id="rId56" Type="http://schemas.openxmlformats.org/officeDocument/2006/relationships/font" Target="fonts/OpenSansMedium-regular.fntdata"/><Relationship Id="rId15" Type="http://schemas.openxmlformats.org/officeDocument/2006/relationships/slide" Target="slides/slide9.xml"/><Relationship Id="rId59" Type="http://schemas.openxmlformats.org/officeDocument/2006/relationships/font" Target="fonts/OpenSansMedium-boldItalic.fntdata"/><Relationship Id="rId14" Type="http://schemas.openxmlformats.org/officeDocument/2006/relationships/slide" Target="slides/slide8.xml"/><Relationship Id="rId58" Type="http://schemas.openxmlformats.org/officeDocument/2006/relationships/font" Target="fonts/OpenSansMedium-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3f27a9a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3f27a9a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a9ee7f109_5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a9ee7f109_5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a9ee7f109_5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a9ee7f109_5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a9ee7f109_5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a9ee7f109_5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a9ee7f109_5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3a9ee7f109_5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a9ee7f109_5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3a9ee7f109_5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3a8e7ca27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3a8e7ca27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3a9ee7f109_5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3a9ee7f109_5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ab52c1f8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ab52c1f8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3a9ee7f109_5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3a9ee7f109_5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3a9ee7f109_5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3a9ee7f109_5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f3f27a9a2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f3f27a9a2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a9ee7f109_5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3a9ee7f109_5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3a9ee7f109_5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3a9ee7f109_5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3a9ee7f109_5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3a9ee7f109_5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3a8e7ca27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3a8e7ca27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3a9ee7f109_5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3a9ee7f109_5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3a9ee7f109_5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3a9ee7f109_5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3a9ee7f109_5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3a9ee7f109_5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3a9ee7f109_5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3a9ee7f109_5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3a8e7ca27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3a8e7ca27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3a8e7ca27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3a8e7ca27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3f27a9a2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3f27a9a2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3a8e7ca27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3a8e7ca27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3a8e7ca27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3a8e7ca27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f3f2f787d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f3f2f787d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6d4813b762e045a8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6d4813b762e045a8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a9ee7f10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a9ee7f10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3f27a9a2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3f27a9a2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3f2f784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3f2f784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a8e7ca05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a8e7ca05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3f2f787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3f2f787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a9ee7f109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a9ee7f109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6F3"/>
        </a:solidFill>
      </p:bgPr>
    </p:bg>
    <p:spTree>
      <p:nvGrpSpPr>
        <p:cNvPr id="53" name="Shape 53"/>
        <p:cNvGrpSpPr/>
        <p:nvPr/>
      </p:nvGrpSpPr>
      <p:grpSpPr>
        <a:xfrm>
          <a:off x="0" y="0"/>
          <a:ext cx="0" cy="0"/>
          <a:chOff x="0" y="0"/>
          <a:chExt cx="0" cy="0"/>
        </a:xfrm>
      </p:grpSpPr>
      <p:sp>
        <p:nvSpPr>
          <p:cNvPr id="54" name="Google Shape;54;p13"/>
          <p:cNvSpPr txBox="1"/>
          <p:nvPr/>
        </p:nvSpPr>
        <p:spPr>
          <a:xfrm>
            <a:off x="1493700" y="1679850"/>
            <a:ext cx="6156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solidFill>
                  <a:schemeClr val="lt1"/>
                </a:solidFill>
                <a:latin typeface="Montserrat"/>
                <a:ea typeface="Montserrat"/>
                <a:cs typeface="Montserrat"/>
                <a:sym typeface="Montserrat"/>
              </a:rPr>
              <a:t>Email Spam Filtering</a:t>
            </a:r>
            <a:endParaRPr b="1" sz="3600">
              <a:solidFill>
                <a:schemeClr val="lt1"/>
              </a:solidFill>
              <a:latin typeface="Montserrat"/>
              <a:ea typeface="Montserrat"/>
              <a:cs typeface="Montserrat"/>
              <a:sym typeface="Montserrat"/>
            </a:endParaRPr>
          </a:p>
        </p:txBody>
      </p:sp>
      <p:sp>
        <p:nvSpPr>
          <p:cNvPr id="55" name="Google Shape;55;p13"/>
          <p:cNvSpPr txBox="1"/>
          <p:nvPr/>
        </p:nvSpPr>
        <p:spPr>
          <a:xfrm>
            <a:off x="3723400" y="1099700"/>
            <a:ext cx="24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56" name="Google Shape;56;p13"/>
          <p:cNvSpPr/>
          <p:nvPr/>
        </p:nvSpPr>
        <p:spPr>
          <a:xfrm>
            <a:off x="1545600" y="1336350"/>
            <a:ext cx="6052800" cy="142590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 name="Google Shape;57;p13"/>
          <p:cNvCxnSpPr/>
          <p:nvPr/>
        </p:nvCxnSpPr>
        <p:spPr>
          <a:xfrm>
            <a:off x="1909350" y="4675900"/>
            <a:ext cx="5325300" cy="0"/>
          </a:xfrm>
          <a:prstGeom prst="straightConnector1">
            <a:avLst/>
          </a:prstGeom>
          <a:noFill/>
          <a:ln cap="flat" cmpd="sng" w="38100">
            <a:solidFill>
              <a:schemeClr val="lt1"/>
            </a:solidFill>
            <a:prstDash val="solid"/>
            <a:round/>
            <a:headEnd len="med" w="med" type="none"/>
            <a:tailEnd len="med" w="med" type="none"/>
          </a:ln>
        </p:spPr>
      </p:cxnSp>
      <p:sp>
        <p:nvSpPr>
          <p:cNvPr id="58" name="Google Shape;58;p13"/>
          <p:cNvSpPr txBox="1"/>
          <p:nvPr/>
        </p:nvSpPr>
        <p:spPr>
          <a:xfrm>
            <a:off x="1232700" y="4224050"/>
            <a:ext cx="6678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500">
                <a:solidFill>
                  <a:schemeClr val="lt1"/>
                </a:solidFill>
                <a:latin typeface="Montserrat"/>
                <a:ea typeface="Montserrat"/>
                <a:cs typeface="Montserrat"/>
                <a:sym typeface="Montserrat"/>
              </a:rPr>
              <a:t>‘Simplicity is the ultimate sophistication.’ - Leonardo da Vinci</a:t>
            </a:r>
            <a:endParaRPr i="1">
              <a:solidFill>
                <a:schemeClr val="lt1"/>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txBox="1"/>
          <p:nvPr/>
        </p:nvSpPr>
        <p:spPr>
          <a:xfrm>
            <a:off x="280125" y="371275"/>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Apply Machine Learning</a:t>
            </a:r>
            <a:endParaRPr b="1" sz="2000">
              <a:solidFill>
                <a:schemeClr val="lt1"/>
              </a:solidFill>
              <a:latin typeface="Montserrat"/>
              <a:ea typeface="Montserrat"/>
              <a:cs typeface="Montserrat"/>
              <a:sym typeface="Montserrat"/>
            </a:endParaRPr>
          </a:p>
        </p:txBody>
      </p:sp>
      <p:sp>
        <p:nvSpPr>
          <p:cNvPr id="183" name="Google Shape;183;p22"/>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Methodology</a:t>
            </a:r>
            <a:endParaRPr sz="1800">
              <a:solidFill>
                <a:srgbClr val="00B6F3"/>
              </a:solidFill>
              <a:latin typeface="Montserrat SemiBold"/>
              <a:ea typeface="Montserrat SemiBold"/>
              <a:cs typeface="Montserrat SemiBold"/>
              <a:sym typeface="Montserrat SemiBold"/>
            </a:endParaRPr>
          </a:p>
        </p:txBody>
      </p:sp>
      <p:cxnSp>
        <p:nvCxnSpPr>
          <p:cNvPr id="184" name="Google Shape;184;p22"/>
          <p:cNvCxnSpPr/>
          <p:nvPr/>
        </p:nvCxnSpPr>
        <p:spPr>
          <a:xfrm>
            <a:off x="4659900" y="858450"/>
            <a:ext cx="2359200" cy="6000"/>
          </a:xfrm>
          <a:prstGeom prst="straightConnector1">
            <a:avLst/>
          </a:prstGeom>
          <a:noFill/>
          <a:ln cap="flat" cmpd="sng" w="19050">
            <a:solidFill>
              <a:srgbClr val="00B6F3"/>
            </a:solidFill>
            <a:prstDash val="solid"/>
            <a:round/>
            <a:headEnd len="med" w="med" type="none"/>
            <a:tailEnd len="med" w="med" type="none"/>
          </a:ln>
        </p:spPr>
      </p:cxnSp>
      <p:sp>
        <p:nvSpPr>
          <p:cNvPr id="185" name="Google Shape;185;p22"/>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txBox="1"/>
          <p:nvPr/>
        </p:nvSpPr>
        <p:spPr>
          <a:xfrm>
            <a:off x="289825" y="388950"/>
            <a:ext cx="28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INTRODUCTION</a:t>
            </a:r>
            <a:endParaRPr b="1" sz="2000">
              <a:solidFill>
                <a:schemeClr val="lt1"/>
              </a:solidFill>
              <a:latin typeface="Montserrat"/>
              <a:ea typeface="Montserrat"/>
              <a:cs typeface="Montserrat"/>
              <a:sym typeface="Montserrat"/>
            </a:endParaRPr>
          </a:p>
        </p:txBody>
      </p:sp>
      <p:sp>
        <p:nvSpPr>
          <p:cNvPr id="187" name="Google Shape;187;p22"/>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txBox="1"/>
          <p:nvPr/>
        </p:nvSpPr>
        <p:spPr>
          <a:xfrm>
            <a:off x="682575" y="388950"/>
            <a:ext cx="303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FFF"/>
                </a:solidFill>
                <a:latin typeface="Montserrat"/>
                <a:ea typeface="Montserrat"/>
                <a:cs typeface="Montserrat"/>
                <a:sym typeface="Montserrat"/>
              </a:rPr>
              <a:t>PROBLEM SOLVING</a:t>
            </a:r>
            <a:endParaRPr b="1" sz="2000">
              <a:solidFill>
                <a:srgbClr val="FFFFFF"/>
              </a:solidFill>
              <a:latin typeface="Montserrat"/>
              <a:ea typeface="Montserrat"/>
              <a:cs typeface="Montserrat"/>
              <a:sym typeface="Montserrat"/>
            </a:endParaRPr>
          </a:p>
        </p:txBody>
      </p:sp>
      <p:pic>
        <p:nvPicPr>
          <p:cNvPr id="189" name="Google Shape;189;p22"/>
          <p:cNvPicPr preferRelativeResize="0"/>
          <p:nvPr/>
        </p:nvPicPr>
        <p:blipFill rotWithShape="1">
          <a:blip r:embed="rId3">
            <a:alphaModFix/>
          </a:blip>
          <a:srcRect b="6066" l="0" r="0" t="6893"/>
          <a:stretch/>
        </p:blipFill>
        <p:spPr>
          <a:xfrm>
            <a:off x="1217550" y="1164275"/>
            <a:ext cx="6708898" cy="3221650"/>
          </a:xfrm>
          <a:prstGeom prst="rect">
            <a:avLst/>
          </a:prstGeom>
          <a:noFill/>
          <a:ln>
            <a:noFill/>
          </a:ln>
        </p:spPr>
      </p:pic>
      <p:sp>
        <p:nvSpPr>
          <p:cNvPr id="190" name="Google Shape;190;p22"/>
          <p:cNvSpPr txBox="1"/>
          <p:nvPr/>
        </p:nvSpPr>
        <p:spPr>
          <a:xfrm>
            <a:off x="2275350" y="4401875"/>
            <a:ext cx="4593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100">
                <a:solidFill>
                  <a:schemeClr val="dk1"/>
                </a:solidFill>
                <a:latin typeface="Times New Roman"/>
                <a:ea typeface="Times New Roman"/>
                <a:cs typeface="Times New Roman"/>
                <a:sym typeface="Times New Roman"/>
              </a:rPr>
              <a:t>Overall the dataset</a:t>
            </a:r>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txBox="1"/>
          <p:nvPr/>
        </p:nvSpPr>
        <p:spPr>
          <a:xfrm>
            <a:off x="280125" y="371275"/>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Apply Machine Learning</a:t>
            </a:r>
            <a:endParaRPr b="1" sz="2000">
              <a:solidFill>
                <a:schemeClr val="lt1"/>
              </a:solidFill>
              <a:latin typeface="Montserrat"/>
              <a:ea typeface="Montserrat"/>
              <a:cs typeface="Montserrat"/>
              <a:sym typeface="Montserrat"/>
            </a:endParaRPr>
          </a:p>
        </p:txBody>
      </p:sp>
      <p:sp>
        <p:nvSpPr>
          <p:cNvPr id="197" name="Google Shape;197;p23"/>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Methodology</a:t>
            </a:r>
            <a:endParaRPr sz="1800">
              <a:solidFill>
                <a:srgbClr val="00B6F3"/>
              </a:solidFill>
              <a:latin typeface="Montserrat SemiBold"/>
              <a:ea typeface="Montserrat SemiBold"/>
              <a:cs typeface="Montserrat SemiBold"/>
              <a:sym typeface="Montserrat SemiBold"/>
            </a:endParaRPr>
          </a:p>
        </p:txBody>
      </p:sp>
      <p:cxnSp>
        <p:nvCxnSpPr>
          <p:cNvPr id="198" name="Google Shape;198;p23"/>
          <p:cNvCxnSpPr/>
          <p:nvPr/>
        </p:nvCxnSpPr>
        <p:spPr>
          <a:xfrm>
            <a:off x="4659900" y="858450"/>
            <a:ext cx="2359200" cy="6000"/>
          </a:xfrm>
          <a:prstGeom prst="straightConnector1">
            <a:avLst/>
          </a:prstGeom>
          <a:noFill/>
          <a:ln cap="flat" cmpd="sng" w="19050">
            <a:solidFill>
              <a:srgbClr val="00B6F3"/>
            </a:solidFill>
            <a:prstDash val="solid"/>
            <a:round/>
            <a:headEnd len="med" w="med" type="none"/>
            <a:tailEnd len="med" w="med" type="none"/>
          </a:ln>
        </p:spPr>
      </p:cxnSp>
      <p:sp>
        <p:nvSpPr>
          <p:cNvPr id="199" name="Google Shape;199;p23"/>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txBox="1"/>
          <p:nvPr/>
        </p:nvSpPr>
        <p:spPr>
          <a:xfrm>
            <a:off x="289825" y="388950"/>
            <a:ext cx="28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INTRODUCTION</a:t>
            </a:r>
            <a:endParaRPr b="1" sz="2000">
              <a:solidFill>
                <a:schemeClr val="lt1"/>
              </a:solidFill>
              <a:latin typeface="Montserrat"/>
              <a:ea typeface="Montserrat"/>
              <a:cs typeface="Montserrat"/>
              <a:sym typeface="Montserrat"/>
            </a:endParaRPr>
          </a:p>
        </p:txBody>
      </p:sp>
      <p:sp>
        <p:nvSpPr>
          <p:cNvPr id="201" name="Google Shape;201;p23"/>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txBox="1"/>
          <p:nvPr/>
        </p:nvSpPr>
        <p:spPr>
          <a:xfrm>
            <a:off x="682575" y="388950"/>
            <a:ext cx="303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FFF"/>
                </a:solidFill>
                <a:latin typeface="Montserrat"/>
                <a:ea typeface="Montserrat"/>
                <a:cs typeface="Montserrat"/>
                <a:sym typeface="Montserrat"/>
              </a:rPr>
              <a:t>PROBLEM SOLVING</a:t>
            </a:r>
            <a:endParaRPr b="1" sz="2000">
              <a:solidFill>
                <a:srgbClr val="FFFFFF"/>
              </a:solidFill>
              <a:latin typeface="Montserrat"/>
              <a:ea typeface="Montserrat"/>
              <a:cs typeface="Montserrat"/>
              <a:sym typeface="Montserrat"/>
            </a:endParaRPr>
          </a:p>
        </p:txBody>
      </p:sp>
      <p:sp>
        <p:nvSpPr>
          <p:cNvPr id="203" name="Google Shape;203;p23"/>
          <p:cNvSpPr txBox="1"/>
          <p:nvPr/>
        </p:nvSpPr>
        <p:spPr>
          <a:xfrm>
            <a:off x="2275350" y="4401875"/>
            <a:ext cx="4593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100">
                <a:solidFill>
                  <a:schemeClr val="dk1"/>
                </a:solidFill>
                <a:latin typeface="Times New Roman"/>
                <a:ea typeface="Times New Roman"/>
                <a:cs typeface="Times New Roman"/>
                <a:sym typeface="Times New Roman"/>
              </a:rPr>
              <a:t>Email text length in ham and spam</a:t>
            </a:r>
            <a:endParaRPr/>
          </a:p>
        </p:txBody>
      </p:sp>
      <p:pic>
        <p:nvPicPr>
          <p:cNvPr id="204" name="Google Shape;204;p23"/>
          <p:cNvPicPr preferRelativeResize="0"/>
          <p:nvPr/>
        </p:nvPicPr>
        <p:blipFill>
          <a:blip r:embed="rId3">
            <a:alphaModFix/>
          </a:blip>
          <a:stretch>
            <a:fillRect/>
          </a:stretch>
        </p:blipFill>
        <p:spPr>
          <a:xfrm>
            <a:off x="543013" y="1304013"/>
            <a:ext cx="8057975" cy="2957850"/>
          </a:xfrm>
          <a:prstGeom prst="rect">
            <a:avLst/>
          </a:prstGeom>
          <a:noFill/>
          <a:ln>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txBox="1"/>
          <p:nvPr/>
        </p:nvSpPr>
        <p:spPr>
          <a:xfrm>
            <a:off x="280125" y="371275"/>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Apply Machine Learning</a:t>
            </a:r>
            <a:endParaRPr b="1" sz="2000">
              <a:solidFill>
                <a:schemeClr val="lt1"/>
              </a:solidFill>
              <a:latin typeface="Montserrat"/>
              <a:ea typeface="Montserrat"/>
              <a:cs typeface="Montserrat"/>
              <a:sym typeface="Montserrat"/>
            </a:endParaRPr>
          </a:p>
        </p:txBody>
      </p:sp>
      <p:sp>
        <p:nvSpPr>
          <p:cNvPr id="211" name="Google Shape;211;p24"/>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Methodology</a:t>
            </a:r>
            <a:endParaRPr sz="1800">
              <a:solidFill>
                <a:srgbClr val="00B6F3"/>
              </a:solidFill>
              <a:latin typeface="Montserrat SemiBold"/>
              <a:ea typeface="Montserrat SemiBold"/>
              <a:cs typeface="Montserrat SemiBold"/>
              <a:sym typeface="Montserrat SemiBold"/>
            </a:endParaRPr>
          </a:p>
        </p:txBody>
      </p:sp>
      <p:cxnSp>
        <p:nvCxnSpPr>
          <p:cNvPr id="212" name="Google Shape;212;p24"/>
          <p:cNvCxnSpPr/>
          <p:nvPr/>
        </p:nvCxnSpPr>
        <p:spPr>
          <a:xfrm>
            <a:off x="4659900" y="858450"/>
            <a:ext cx="2359200" cy="6000"/>
          </a:xfrm>
          <a:prstGeom prst="straightConnector1">
            <a:avLst/>
          </a:prstGeom>
          <a:noFill/>
          <a:ln cap="flat" cmpd="sng" w="19050">
            <a:solidFill>
              <a:srgbClr val="00B6F3"/>
            </a:solidFill>
            <a:prstDash val="solid"/>
            <a:round/>
            <a:headEnd len="med" w="med" type="none"/>
            <a:tailEnd len="med" w="med" type="none"/>
          </a:ln>
        </p:spPr>
      </p:cxnSp>
      <p:sp>
        <p:nvSpPr>
          <p:cNvPr id="213" name="Google Shape;213;p24"/>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txBox="1"/>
          <p:nvPr/>
        </p:nvSpPr>
        <p:spPr>
          <a:xfrm>
            <a:off x="289825" y="388950"/>
            <a:ext cx="28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INTRODUCTION</a:t>
            </a:r>
            <a:endParaRPr b="1" sz="2000">
              <a:solidFill>
                <a:schemeClr val="lt1"/>
              </a:solidFill>
              <a:latin typeface="Montserrat"/>
              <a:ea typeface="Montserrat"/>
              <a:cs typeface="Montserrat"/>
              <a:sym typeface="Montserrat"/>
            </a:endParaRPr>
          </a:p>
        </p:txBody>
      </p:sp>
      <p:sp>
        <p:nvSpPr>
          <p:cNvPr id="215" name="Google Shape;215;p24"/>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txBox="1"/>
          <p:nvPr/>
        </p:nvSpPr>
        <p:spPr>
          <a:xfrm>
            <a:off x="682575" y="388950"/>
            <a:ext cx="303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FFF"/>
                </a:solidFill>
                <a:latin typeface="Montserrat"/>
                <a:ea typeface="Montserrat"/>
                <a:cs typeface="Montserrat"/>
                <a:sym typeface="Montserrat"/>
              </a:rPr>
              <a:t>PROBLEM SOLVING</a:t>
            </a:r>
            <a:endParaRPr b="1" sz="2000">
              <a:solidFill>
                <a:srgbClr val="FFFFFF"/>
              </a:solidFill>
              <a:latin typeface="Montserrat"/>
              <a:ea typeface="Montserrat"/>
              <a:cs typeface="Montserrat"/>
              <a:sym typeface="Montserrat"/>
            </a:endParaRPr>
          </a:p>
        </p:txBody>
      </p:sp>
      <p:sp>
        <p:nvSpPr>
          <p:cNvPr id="217" name="Google Shape;217;p24"/>
          <p:cNvSpPr txBox="1"/>
          <p:nvPr/>
        </p:nvSpPr>
        <p:spPr>
          <a:xfrm>
            <a:off x="569550" y="1721450"/>
            <a:ext cx="8004900" cy="2662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Convert label from text to number</a:t>
            </a:r>
            <a:endParaRPr>
              <a:solidFill>
                <a:schemeClr val="dk1"/>
              </a:solidFill>
              <a:latin typeface="Montserrat"/>
              <a:ea typeface="Montserrat"/>
              <a:cs typeface="Montserrat"/>
              <a:sym typeface="Montserrat"/>
            </a:endParaRPr>
          </a:p>
          <a:p>
            <a:pPr indent="-317500" lvl="1" marL="9144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Spam: 1; Ham: 0</a:t>
            </a:r>
            <a:endParaRPr>
              <a:solidFill>
                <a:schemeClr val="dk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Reduce noise</a:t>
            </a:r>
            <a:endParaRPr>
              <a:solidFill>
                <a:schemeClr val="dk1"/>
              </a:solidFill>
              <a:latin typeface="Montserrat"/>
              <a:ea typeface="Montserrat"/>
              <a:cs typeface="Montserrat"/>
              <a:sym typeface="Montserrat"/>
            </a:endParaRPr>
          </a:p>
          <a:p>
            <a:pPr indent="-317500" lvl="1" marL="9144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Stop word: “the”, “is”, “and”...</a:t>
            </a:r>
            <a:endParaRPr>
              <a:solidFill>
                <a:schemeClr val="dk1"/>
              </a:solidFill>
              <a:latin typeface="Montserrat"/>
              <a:ea typeface="Montserrat"/>
              <a:cs typeface="Montserrat"/>
              <a:sym typeface="Montserrat"/>
            </a:endParaRPr>
          </a:p>
          <a:p>
            <a:pPr indent="-317500" lvl="1" marL="9144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Punctuation:  </a:t>
            </a:r>
            <a:r>
              <a:rPr lang="en" sz="1050">
                <a:solidFill>
                  <a:srgbClr val="3C4043"/>
                </a:solidFill>
                <a:latin typeface="Montserrat"/>
                <a:ea typeface="Montserrat"/>
                <a:cs typeface="Montserrat"/>
                <a:sym typeface="Montserrat"/>
              </a:rPr>
              <a:t>'!"#$%&amp;\'()*+,-./:;&lt;=&gt;?@[\\]^_`{|}~'</a:t>
            </a:r>
            <a:endParaRPr>
              <a:solidFill>
                <a:schemeClr val="dk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Lemmatize</a:t>
            </a:r>
            <a:endParaRPr>
              <a:solidFill>
                <a:schemeClr val="dk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Remove emails with empty text</a:t>
            </a:r>
            <a:endParaRPr>
              <a:solidFill>
                <a:schemeClr val="dk1"/>
              </a:solidFill>
              <a:latin typeface="Montserrat"/>
              <a:ea typeface="Montserrat"/>
              <a:cs typeface="Montserrat"/>
              <a:sym typeface="Montserrat"/>
            </a:endParaRPr>
          </a:p>
          <a:p>
            <a:pPr indent="-317500" lvl="1" marL="9144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After-processed data contains </a:t>
            </a:r>
            <a:r>
              <a:rPr b="1" lang="en">
                <a:solidFill>
                  <a:schemeClr val="dk1"/>
                </a:solidFill>
                <a:latin typeface="Montserrat"/>
                <a:ea typeface="Montserrat"/>
                <a:cs typeface="Montserrat"/>
                <a:sym typeface="Montserrat"/>
              </a:rPr>
              <a:t>5560</a:t>
            </a:r>
            <a:r>
              <a:rPr lang="en">
                <a:solidFill>
                  <a:schemeClr val="dk1"/>
                </a:solidFill>
                <a:latin typeface="Montserrat"/>
                <a:ea typeface="Montserrat"/>
                <a:cs typeface="Montserrat"/>
                <a:sym typeface="Montserrat"/>
              </a:rPr>
              <a:t> samples</a:t>
            </a:r>
            <a:endParaRPr>
              <a:solidFill>
                <a:schemeClr val="dk1"/>
              </a:solidFill>
              <a:latin typeface="Montserrat"/>
              <a:ea typeface="Montserrat"/>
              <a:cs typeface="Montserrat"/>
              <a:sym typeface="Montserrat"/>
            </a:endParaRPr>
          </a:p>
        </p:txBody>
      </p:sp>
      <p:sp>
        <p:nvSpPr>
          <p:cNvPr id="218" name="Google Shape;218;p24"/>
          <p:cNvSpPr txBox="1"/>
          <p:nvPr/>
        </p:nvSpPr>
        <p:spPr>
          <a:xfrm>
            <a:off x="682575" y="1208575"/>
            <a:ext cx="542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SemiBold"/>
                <a:ea typeface="Montserrat SemiBold"/>
                <a:cs typeface="Montserrat SemiBold"/>
                <a:sym typeface="Montserrat SemiBold"/>
              </a:rPr>
              <a:t>Pre-processing</a:t>
            </a:r>
            <a:endParaRPr sz="1800">
              <a:latin typeface="Montserrat SemiBold"/>
              <a:ea typeface="Montserrat SemiBold"/>
              <a:cs typeface="Montserrat SemiBold"/>
              <a:sym typeface="Montserrat SemiBold"/>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1000"/>
                                        <p:tgtEl>
                                          <p:spTgt spid="2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Effect filter="fade" transition="in">
                                      <p:cBhvr>
                                        <p:cTn dur="1000"/>
                                        <p:tgtEl>
                                          <p:spTgt spid="2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animEffect filter="fade" transition="in">
                                      <p:cBhvr>
                                        <p:cTn dur="1000"/>
                                        <p:tgtEl>
                                          <p:spTgt spid="2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animEffect filter="fade" transition="in">
                                      <p:cBhvr>
                                        <p:cTn dur="1000"/>
                                        <p:tgtEl>
                                          <p:spTgt spid="2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animEffect filter="fade" transition="in">
                                      <p:cBhvr>
                                        <p:cTn dur="1000"/>
                                        <p:tgtEl>
                                          <p:spTgt spid="2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animEffect filter="fade" transition="in">
                                      <p:cBhvr>
                                        <p:cTn dur="1000"/>
                                        <p:tgtEl>
                                          <p:spTgt spid="2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6" st="6"/>
                                            </p:txEl>
                                          </p:spTgt>
                                        </p:tgtEl>
                                        <p:attrNameLst>
                                          <p:attrName>style.visibility</p:attrName>
                                        </p:attrNameLst>
                                      </p:cBhvr>
                                      <p:to>
                                        <p:strVal val="visible"/>
                                      </p:to>
                                    </p:set>
                                    <p:animEffect filter="fade" transition="in">
                                      <p:cBhvr>
                                        <p:cTn dur="1000"/>
                                        <p:tgtEl>
                                          <p:spTgt spid="2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7" st="7"/>
                                            </p:txEl>
                                          </p:spTgt>
                                        </p:tgtEl>
                                        <p:attrNameLst>
                                          <p:attrName>style.visibility</p:attrName>
                                        </p:attrNameLst>
                                      </p:cBhvr>
                                      <p:to>
                                        <p:strVal val="visible"/>
                                      </p:to>
                                    </p:set>
                                    <p:animEffect filter="fade" transition="in">
                                      <p:cBhvr>
                                        <p:cTn dur="1000"/>
                                        <p:tgtEl>
                                          <p:spTgt spid="21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txBox="1"/>
          <p:nvPr/>
        </p:nvSpPr>
        <p:spPr>
          <a:xfrm>
            <a:off x="280125" y="371275"/>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Apply Machine Learning</a:t>
            </a:r>
            <a:endParaRPr b="1" sz="2000">
              <a:solidFill>
                <a:schemeClr val="lt1"/>
              </a:solidFill>
              <a:latin typeface="Montserrat"/>
              <a:ea typeface="Montserrat"/>
              <a:cs typeface="Montserrat"/>
              <a:sym typeface="Montserrat"/>
            </a:endParaRPr>
          </a:p>
        </p:txBody>
      </p:sp>
      <p:sp>
        <p:nvSpPr>
          <p:cNvPr id="225" name="Google Shape;225;p25"/>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Methodology</a:t>
            </a:r>
            <a:endParaRPr sz="1800">
              <a:solidFill>
                <a:srgbClr val="00B6F3"/>
              </a:solidFill>
              <a:latin typeface="Montserrat SemiBold"/>
              <a:ea typeface="Montserrat SemiBold"/>
              <a:cs typeface="Montserrat SemiBold"/>
              <a:sym typeface="Montserrat SemiBold"/>
            </a:endParaRPr>
          </a:p>
        </p:txBody>
      </p:sp>
      <p:cxnSp>
        <p:nvCxnSpPr>
          <p:cNvPr id="226" name="Google Shape;226;p25"/>
          <p:cNvCxnSpPr/>
          <p:nvPr/>
        </p:nvCxnSpPr>
        <p:spPr>
          <a:xfrm>
            <a:off x="4659900" y="858450"/>
            <a:ext cx="2359200" cy="6000"/>
          </a:xfrm>
          <a:prstGeom prst="straightConnector1">
            <a:avLst/>
          </a:prstGeom>
          <a:noFill/>
          <a:ln cap="flat" cmpd="sng" w="19050">
            <a:solidFill>
              <a:srgbClr val="00B6F3"/>
            </a:solidFill>
            <a:prstDash val="solid"/>
            <a:round/>
            <a:headEnd len="med" w="med" type="none"/>
            <a:tailEnd len="med" w="med" type="none"/>
          </a:ln>
        </p:spPr>
      </p:cxnSp>
      <p:sp>
        <p:nvSpPr>
          <p:cNvPr id="227" name="Google Shape;227;p25"/>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txBox="1"/>
          <p:nvPr/>
        </p:nvSpPr>
        <p:spPr>
          <a:xfrm>
            <a:off x="289825" y="388950"/>
            <a:ext cx="28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INTRODUCTION</a:t>
            </a:r>
            <a:endParaRPr b="1" sz="2000">
              <a:solidFill>
                <a:schemeClr val="lt1"/>
              </a:solidFill>
              <a:latin typeface="Montserrat"/>
              <a:ea typeface="Montserrat"/>
              <a:cs typeface="Montserrat"/>
              <a:sym typeface="Montserrat"/>
            </a:endParaRPr>
          </a:p>
        </p:txBody>
      </p:sp>
      <p:sp>
        <p:nvSpPr>
          <p:cNvPr id="229" name="Google Shape;229;p25"/>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txBox="1"/>
          <p:nvPr/>
        </p:nvSpPr>
        <p:spPr>
          <a:xfrm>
            <a:off x="682575" y="388950"/>
            <a:ext cx="303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FFF"/>
                </a:solidFill>
                <a:latin typeface="Montserrat"/>
                <a:ea typeface="Montserrat"/>
                <a:cs typeface="Montserrat"/>
                <a:sym typeface="Montserrat"/>
              </a:rPr>
              <a:t>PROBLEM SOLVING</a:t>
            </a:r>
            <a:endParaRPr b="1" sz="2000">
              <a:solidFill>
                <a:srgbClr val="FFFFFF"/>
              </a:solidFill>
              <a:latin typeface="Montserrat"/>
              <a:ea typeface="Montserrat"/>
              <a:cs typeface="Montserrat"/>
              <a:sym typeface="Montserrat"/>
            </a:endParaRPr>
          </a:p>
        </p:txBody>
      </p:sp>
      <p:sp>
        <p:nvSpPr>
          <p:cNvPr id="231" name="Google Shape;231;p25"/>
          <p:cNvSpPr txBox="1"/>
          <p:nvPr/>
        </p:nvSpPr>
        <p:spPr>
          <a:xfrm>
            <a:off x="682575" y="1208575"/>
            <a:ext cx="542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SemiBold"/>
                <a:ea typeface="Montserrat SemiBold"/>
                <a:cs typeface="Montserrat SemiBold"/>
                <a:sym typeface="Montserrat SemiBold"/>
              </a:rPr>
              <a:t>Pre-processing</a:t>
            </a:r>
            <a:endParaRPr sz="1800">
              <a:latin typeface="Montserrat SemiBold"/>
              <a:ea typeface="Montserrat SemiBold"/>
              <a:cs typeface="Montserrat SemiBold"/>
              <a:sym typeface="Montserrat SemiBold"/>
            </a:endParaRPr>
          </a:p>
        </p:txBody>
      </p:sp>
      <p:graphicFrame>
        <p:nvGraphicFramePr>
          <p:cNvPr id="232" name="Google Shape;232;p25"/>
          <p:cNvGraphicFramePr/>
          <p:nvPr/>
        </p:nvGraphicFramePr>
        <p:xfrm>
          <a:off x="1638700" y="1922150"/>
          <a:ext cx="3000000" cy="3000000"/>
        </p:xfrm>
        <a:graphic>
          <a:graphicData uri="http://schemas.openxmlformats.org/drawingml/2006/table">
            <a:tbl>
              <a:tblPr>
                <a:noFill/>
                <a:tableStyleId>{EA020CB4-0E10-46D4-AE8B-43216B09E87E}</a:tableStyleId>
              </a:tblPr>
              <a:tblGrid>
                <a:gridCol w="2933300"/>
                <a:gridCol w="2933300"/>
              </a:tblGrid>
              <a:tr h="285475">
                <a:tc>
                  <a:txBody>
                    <a:bodyPr/>
                    <a:lstStyle/>
                    <a:p>
                      <a:pPr indent="0" lvl="0" marL="0" rtl="0" algn="l">
                        <a:spcBef>
                          <a:spcPts val="0"/>
                        </a:spcBef>
                        <a:spcAft>
                          <a:spcPts val="0"/>
                        </a:spcAft>
                        <a:buNone/>
                      </a:pPr>
                      <a:r>
                        <a:rPr lang="en" sz="1000">
                          <a:latin typeface="Montserrat"/>
                          <a:ea typeface="Montserrat"/>
                          <a:cs typeface="Montserrat"/>
                          <a:sym typeface="Montserrat"/>
                        </a:rPr>
                        <a:t>Before</a:t>
                      </a:r>
                      <a:endParaRPr sz="1000">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After</a:t>
                      </a:r>
                      <a:endParaRPr sz="1000">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927625">
                <a:tc>
                  <a:txBody>
                    <a:bodyPr/>
                    <a:lstStyle/>
                    <a:p>
                      <a:pPr indent="0" lvl="0" marL="0" rtl="0" algn="l">
                        <a:spcBef>
                          <a:spcPts val="0"/>
                        </a:spcBef>
                        <a:spcAft>
                          <a:spcPts val="0"/>
                        </a:spcAft>
                        <a:buNone/>
                      </a:pPr>
                      <a:r>
                        <a:rPr lang="en" sz="1000">
                          <a:latin typeface="Montserrat"/>
                          <a:ea typeface="Montserrat"/>
                          <a:cs typeface="Montserrat"/>
                          <a:sym typeface="Montserrat"/>
                        </a:rPr>
                        <a:t>{</a:t>
                      </a:r>
                      <a:endParaRPr sz="1000">
                        <a:latin typeface="Montserrat"/>
                        <a:ea typeface="Montserrat"/>
                        <a:cs typeface="Montserrat"/>
                        <a:sym typeface="Montserrat"/>
                      </a:endParaRPr>
                    </a:p>
                    <a:p>
                      <a:pPr indent="0" lvl="0" marL="457200" rtl="0" algn="l">
                        <a:spcBef>
                          <a:spcPts val="0"/>
                        </a:spcBef>
                        <a:spcAft>
                          <a:spcPts val="0"/>
                        </a:spcAft>
                        <a:buNone/>
                      </a:pPr>
                      <a:r>
                        <a:rPr lang="en" sz="1000">
                          <a:latin typeface="Montserrat"/>
                          <a:ea typeface="Montserrat"/>
                          <a:cs typeface="Montserrat"/>
                          <a:sym typeface="Montserrat"/>
                        </a:rPr>
                        <a:t>ID: '605',</a:t>
                      </a:r>
                      <a:endParaRPr sz="1000">
                        <a:latin typeface="Montserrat"/>
                        <a:ea typeface="Montserrat"/>
                        <a:cs typeface="Montserrat"/>
                        <a:sym typeface="Montserrat"/>
                      </a:endParaRPr>
                    </a:p>
                    <a:p>
                      <a:pPr indent="0" lvl="0" marL="457200" rtl="0" algn="l">
                        <a:spcBef>
                          <a:spcPts val="0"/>
                        </a:spcBef>
                        <a:spcAft>
                          <a:spcPts val="0"/>
                        </a:spcAft>
                        <a:buNone/>
                      </a:pPr>
                      <a:r>
                        <a:rPr lang="en" sz="1000">
                          <a:latin typeface="Montserrat"/>
                          <a:ea typeface="Montserrat"/>
                          <a:cs typeface="Montserrat"/>
                          <a:sym typeface="Montserrat"/>
                        </a:rPr>
                        <a:t>text: 'Go until jurong point, crazy.. Available only in bugis n great world la e buffet... Cine there got amore wat...',</a:t>
                      </a:r>
                      <a:endParaRPr sz="1000">
                        <a:latin typeface="Montserrat"/>
                        <a:ea typeface="Montserrat"/>
                        <a:cs typeface="Montserrat"/>
                        <a:sym typeface="Montserrat"/>
                      </a:endParaRPr>
                    </a:p>
                    <a:p>
                      <a:pPr indent="0" lvl="0" marL="457200" rtl="0" algn="l">
                        <a:spcBef>
                          <a:spcPts val="0"/>
                        </a:spcBef>
                        <a:spcAft>
                          <a:spcPts val="0"/>
                        </a:spcAft>
                        <a:buNone/>
                      </a:pPr>
                      <a:r>
                        <a:rPr lang="en" sz="1000">
                          <a:latin typeface="Montserrat"/>
                          <a:ea typeface="Montserrat"/>
                          <a:cs typeface="Montserrat"/>
                          <a:sym typeface="Montserrat"/>
                        </a:rPr>
                        <a:t>'': '',</a:t>
                      </a:r>
                      <a:endParaRPr sz="1000">
                        <a:latin typeface="Montserrat"/>
                        <a:ea typeface="Montserrat"/>
                        <a:cs typeface="Montserrat"/>
                        <a:sym typeface="Montserrat"/>
                      </a:endParaRPr>
                    </a:p>
                    <a:p>
                      <a:pPr indent="0" lvl="0" marL="457200" rtl="0" algn="l">
                        <a:spcBef>
                          <a:spcPts val="0"/>
                        </a:spcBef>
                        <a:spcAft>
                          <a:spcPts val="0"/>
                        </a:spcAft>
                        <a:buNone/>
                      </a:pPr>
                      <a:r>
                        <a:rPr lang="en" sz="1000">
                          <a:latin typeface="Montserrat"/>
                          <a:ea typeface="Montserrat"/>
                          <a:cs typeface="Montserrat"/>
                          <a:sym typeface="Montserrat"/>
                        </a:rPr>
                        <a:t>status: 0</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a:t>
                      </a:r>
                      <a:endParaRPr sz="1000">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a:t>
                      </a:r>
                      <a:endParaRPr sz="1000">
                        <a:latin typeface="Montserrat"/>
                        <a:ea typeface="Montserrat"/>
                        <a:cs typeface="Montserrat"/>
                        <a:sym typeface="Montserrat"/>
                      </a:endParaRPr>
                    </a:p>
                    <a:p>
                      <a:pPr indent="0" lvl="0" marL="457200" rtl="0" algn="l">
                        <a:spcBef>
                          <a:spcPts val="0"/>
                        </a:spcBef>
                        <a:spcAft>
                          <a:spcPts val="0"/>
                        </a:spcAft>
                        <a:buNone/>
                      </a:pPr>
                      <a:r>
                        <a:rPr lang="en" sz="1000">
                          <a:latin typeface="Montserrat"/>
                          <a:ea typeface="Montserrat"/>
                          <a:cs typeface="Montserrat"/>
                          <a:sym typeface="Montserrat"/>
                        </a:rPr>
                        <a:t>ID: '605',</a:t>
                      </a:r>
                      <a:endParaRPr sz="1000">
                        <a:latin typeface="Montserrat"/>
                        <a:ea typeface="Montserrat"/>
                        <a:cs typeface="Montserrat"/>
                        <a:sym typeface="Montserrat"/>
                      </a:endParaRPr>
                    </a:p>
                    <a:p>
                      <a:pPr indent="0" lvl="0" marL="457200" rtl="0" algn="l">
                        <a:spcBef>
                          <a:spcPts val="0"/>
                        </a:spcBef>
                        <a:spcAft>
                          <a:spcPts val="0"/>
                        </a:spcAft>
                        <a:buNone/>
                      </a:pPr>
                      <a:r>
                        <a:rPr lang="en" sz="1000">
                          <a:latin typeface="Montserrat"/>
                          <a:ea typeface="Montserrat"/>
                          <a:cs typeface="Montserrat"/>
                          <a:sym typeface="Montserrat"/>
                        </a:rPr>
                        <a:t>tokenization: [</a:t>
                      </a:r>
                      <a:endParaRPr sz="1000">
                        <a:latin typeface="Montserrat"/>
                        <a:ea typeface="Montserrat"/>
                        <a:cs typeface="Montserrat"/>
                        <a:sym typeface="Montserrat"/>
                      </a:endParaRPr>
                    </a:p>
                    <a:p>
                      <a:pPr indent="0" lvl="0" marL="457200" rtl="0" algn="l">
                        <a:spcBef>
                          <a:spcPts val="0"/>
                        </a:spcBef>
                        <a:spcAft>
                          <a:spcPts val="0"/>
                        </a:spcAft>
                        <a:buNone/>
                      </a:pPr>
                      <a:r>
                        <a:rPr lang="en" sz="1000">
                          <a:latin typeface="Montserrat"/>
                          <a:ea typeface="Montserrat"/>
                          <a:cs typeface="Montserrat"/>
                          <a:sym typeface="Montserrat"/>
                        </a:rPr>
                        <a:t>	'jurong', 'point’, ‘crazy',</a:t>
                      </a:r>
                      <a:endParaRPr sz="1000">
                        <a:latin typeface="Montserrat"/>
                        <a:ea typeface="Montserrat"/>
                        <a:cs typeface="Montserrat"/>
                        <a:sym typeface="Montserrat"/>
                      </a:endParaRPr>
                    </a:p>
                    <a:p>
                      <a:pPr indent="0" lvl="0" marL="457200" rtl="0" algn="l">
                        <a:spcBef>
                          <a:spcPts val="0"/>
                        </a:spcBef>
                        <a:spcAft>
                          <a:spcPts val="0"/>
                        </a:spcAft>
                        <a:buNone/>
                      </a:pPr>
                      <a:r>
                        <a:rPr lang="en" sz="1000">
                          <a:latin typeface="Montserrat"/>
                          <a:ea typeface="Montserrat"/>
                          <a:cs typeface="Montserrat"/>
                          <a:sym typeface="Montserrat"/>
                        </a:rPr>
                        <a:t>	'avail’, ‘bugis’, ‘n',</a:t>
                      </a:r>
                      <a:endParaRPr sz="1000">
                        <a:latin typeface="Montserrat"/>
                        <a:ea typeface="Montserrat"/>
                        <a:cs typeface="Montserrat"/>
                        <a:sym typeface="Montserrat"/>
                      </a:endParaRPr>
                    </a:p>
                    <a:p>
                      <a:pPr indent="0" lvl="0" marL="457200" rtl="0" algn="l">
                        <a:spcBef>
                          <a:spcPts val="0"/>
                        </a:spcBef>
                        <a:spcAft>
                          <a:spcPts val="0"/>
                        </a:spcAft>
                        <a:buNone/>
                      </a:pPr>
                      <a:r>
                        <a:rPr lang="en" sz="1000">
                          <a:latin typeface="Montserrat"/>
                          <a:ea typeface="Montserrat"/>
                          <a:cs typeface="Montserrat"/>
                          <a:sym typeface="Montserrat"/>
                        </a:rPr>
                        <a:t>	'great’, ‘world’, ‘la',</a:t>
                      </a:r>
                      <a:endParaRPr sz="1000">
                        <a:latin typeface="Montserrat"/>
                        <a:ea typeface="Montserrat"/>
                        <a:cs typeface="Montserrat"/>
                        <a:sym typeface="Montserrat"/>
                      </a:endParaRPr>
                    </a:p>
                    <a:p>
                      <a:pPr indent="0" lvl="0" marL="457200" rtl="0" algn="l">
                        <a:spcBef>
                          <a:spcPts val="0"/>
                        </a:spcBef>
                        <a:spcAft>
                          <a:spcPts val="0"/>
                        </a:spcAft>
                        <a:buNone/>
                      </a:pPr>
                      <a:r>
                        <a:rPr lang="en" sz="1000">
                          <a:latin typeface="Montserrat"/>
                          <a:ea typeface="Montserrat"/>
                          <a:cs typeface="Montserrat"/>
                          <a:sym typeface="Montserrat"/>
                        </a:rPr>
                        <a:t>	'e’, 'buffet', 'cine',</a:t>
                      </a:r>
                      <a:endParaRPr sz="1000">
                        <a:latin typeface="Montserrat"/>
                        <a:ea typeface="Montserrat"/>
                        <a:cs typeface="Montserrat"/>
                        <a:sym typeface="Montserrat"/>
                      </a:endParaRPr>
                    </a:p>
                    <a:p>
                      <a:pPr indent="0" lvl="0" marL="457200" rtl="0" algn="l">
                        <a:spcBef>
                          <a:spcPts val="0"/>
                        </a:spcBef>
                        <a:spcAft>
                          <a:spcPts val="0"/>
                        </a:spcAft>
                        <a:buNone/>
                      </a:pPr>
                      <a:r>
                        <a:rPr lang="en" sz="1000">
                          <a:latin typeface="Montserrat"/>
                          <a:ea typeface="Montserrat"/>
                          <a:cs typeface="Montserrat"/>
                          <a:sym typeface="Montserrat"/>
                        </a:rPr>
                        <a:t>	'get’, 'amor', 'wat'</a:t>
                      </a:r>
                      <a:endParaRPr sz="1000">
                        <a:latin typeface="Montserrat"/>
                        <a:ea typeface="Montserrat"/>
                        <a:cs typeface="Montserrat"/>
                        <a:sym typeface="Montserrat"/>
                      </a:endParaRPr>
                    </a:p>
                    <a:p>
                      <a:pPr indent="0" lvl="0" marL="457200" rtl="0" algn="l">
                        <a:spcBef>
                          <a:spcPts val="0"/>
                        </a:spcBef>
                        <a:spcAft>
                          <a:spcPts val="0"/>
                        </a:spcAft>
                        <a:buNone/>
                      </a:pPr>
                      <a:r>
                        <a:rPr lang="en" sz="1000">
                          <a:latin typeface="Montserrat"/>
                          <a:ea typeface="Montserrat"/>
                          <a:cs typeface="Montserrat"/>
                          <a:sym typeface="Montserrat"/>
                        </a:rPr>
                        <a:t>  ],</a:t>
                      </a:r>
                      <a:endParaRPr sz="1000">
                        <a:latin typeface="Montserrat"/>
                        <a:ea typeface="Montserrat"/>
                        <a:cs typeface="Montserrat"/>
                        <a:sym typeface="Montserrat"/>
                      </a:endParaRPr>
                    </a:p>
                    <a:p>
                      <a:pPr indent="0" lvl="0" marL="457200" rtl="0" algn="l">
                        <a:spcBef>
                          <a:spcPts val="0"/>
                        </a:spcBef>
                        <a:spcAft>
                          <a:spcPts val="0"/>
                        </a:spcAft>
                        <a:buNone/>
                      </a:pPr>
                      <a:r>
                        <a:rPr lang="en" sz="1000">
                          <a:latin typeface="Montserrat"/>
                          <a:ea typeface="Montserrat"/>
                          <a:cs typeface="Montserrat"/>
                          <a:sym typeface="Montserrat"/>
                        </a:rPr>
                        <a:t> status: 0</a:t>
                      </a:r>
                      <a:endParaRPr sz="1000">
                        <a:latin typeface="Montserrat"/>
                        <a:ea typeface="Montserrat"/>
                        <a:cs typeface="Montserrat"/>
                        <a:sym typeface="Montserrat"/>
                      </a:endParaRPr>
                    </a:p>
                    <a:p>
                      <a:pPr indent="0" lvl="0" marL="0" rtl="0" algn="l">
                        <a:spcBef>
                          <a:spcPts val="0"/>
                        </a:spcBef>
                        <a:spcAft>
                          <a:spcPts val="0"/>
                        </a:spcAft>
                        <a:buNone/>
                      </a:pPr>
                      <a:r>
                        <a:rPr lang="en" sz="1000">
                          <a:latin typeface="Montserrat"/>
                          <a:ea typeface="Montserrat"/>
                          <a:cs typeface="Montserrat"/>
                          <a:sym typeface="Montserrat"/>
                        </a:rPr>
                        <a:t>}</a:t>
                      </a:r>
                      <a:endParaRPr sz="1000">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
        <p:nvSpPr>
          <p:cNvPr id="233" name="Google Shape;233;p25"/>
          <p:cNvSpPr txBox="1"/>
          <p:nvPr/>
        </p:nvSpPr>
        <p:spPr>
          <a:xfrm>
            <a:off x="2275350" y="4401875"/>
            <a:ext cx="4593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100">
                <a:solidFill>
                  <a:schemeClr val="dk1"/>
                </a:solidFill>
                <a:highlight>
                  <a:srgbClr val="FFFFFF"/>
                </a:highlight>
                <a:latin typeface="Times New Roman"/>
                <a:ea typeface="Times New Roman"/>
                <a:cs typeface="Times New Roman"/>
                <a:sym typeface="Times New Roman"/>
              </a:rPr>
              <a:t>Data before and after pre-processed</a:t>
            </a:r>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txBox="1"/>
          <p:nvPr/>
        </p:nvSpPr>
        <p:spPr>
          <a:xfrm>
            <a:off x="280125" y="371275"/>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Apply Machine Learning</a:t>
            </a:r>
            <a:endParaRPr b="1" sz="2000">
              <a:solidFill>
                <a:schemeClr val="lt1"/>
              </a:solidFill>
              <a:latin typeface="Montserrat"/>
              <a:ea typeface="Montserrat"/>
              <a:cs typeface="Montserrat"/>
              <a:sym typeface="Montserrat"/>
            </a:endParaRPr>
          </a:p>
        </p:txBody>
      </p:sp>
      <p:sp>
        <p:nvSpPr>
          <p:cNvPr id="240" name="Google Shape;240;p26"/>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Methodology - Classifiers</a:t>
            </a:r>
            <a:endParaRPr sz="1800">
              <a:solidFill>
                <a:srgbClr val="00B6F3"/>
              </a:solidFill>
              <a:latin typeface="Montserrat SemiBold"/>
              <a:ea typeface="Montserrat SemiBold"/>
              <a:cs typeface="Montserrat SemiBold"/>
              <a:sym typeface="Montserrat SemiBold"/>
            </a:endParaRPr>
          </a:p>
        </p:txBody>
      </p:sp>
      <p:cxnSp>
        <p:nvCxnSpPr>
          <p:cNvPr id="241" name="Google Shape;241;p26"/>
          <p:cNvCxnSpPr/>
          <p:nvPr/>
        </p:nvCxnSpPr>
        <p:spPr>
          <a:xfrm>
            <a:off x="4659900" y="858450"/>
            <a:ext cx="3442200" cy="0"/>
          </a:xfrm>
          <a:prstGeom prst="straightConnector1">
            <a:avLst/>
          </a:prstGeom>
          <a:noFill/>
          <a:ln cap="flat" cmpd="sng" w="19050">
            <a:solidFill>
              <a:srgbClr val="00B6F3"/>
            </a:solidFill>
            <a:prstDash val="solid"/>
            <a:round/>
            <a:headEnd len="med" w="med" type="none"/>
            <a:tailEnd len="med" w="med" type="none"/>
          </a:ln>
        </p:spPr>
      </p:cxnSp>
      <p:sp>
        <p:nvSpPr>
          <p:cNvPr id="242" name="Google Shape;242;p26"/>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txBox="1"/>
          <p:nvPr/>
        </p:nvSpPr>
        <p:spPr>
          <a:xfrm>
            <a:off x="289825" y="388950"/>
            <a:ext cx="28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INTRODUCTION</a:t>
            </a:r>
            <a:endParaRPr b="1" sz="2000">
              <a:solidFill>
                <a:schemeClr val="lt1"/>
              </a:solidFill>
              <a:latin typeface="Montserrat"/>
              <a:ea typeface="Montserrat"/>
              <a:cs typeface="Montserrat"/>
              <a:sym typeface="Montserrat"/>
            </a:endParaRPr>
          </a:p>
        </p:txBody>
      </p:sp>
      <p:sp>
        <p:nvSpPr>
          <p:cNvPr id="244" name="Google Shape;244;p26"/>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txBox="1"/>
          <p:nvPr/>
        </p:nvSpPr>
        <p:spPr>
          <a:xfrm>
            <a:off x="682575" y="388950"/>
            <a:ext cx="303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FFF"/>
                </a:solidFill>
                <a:latin typeface="Montserrat"/>
                <a:ea typeface="Montserrat"/>
                <a:cs typeface="Montserrat"/>
                <a:sym typeface="Montserrat"/>
              </a:rPr>
              <a:t>PROBLEM SOLVING</a:t>
            </a:r>
            <a:endParaRPr b="1" sz="2000">
              <a:solidFill>
                <a:srgbClr val="FFFFFF"/>
              </a:solidFill>
              <a:latin typeface="Montserrat"/>
              <a:ea typeface="Montserrat"/>
              <a:cs typeface="Montserrat"/>
              <a:sym typeface="Montserrat"/>
            </a:endParaRPr>
          </a:p>
        </p:txBody>
      </p:sp>
      <p:pic>
        <p:nvPicPr>
          <p:cNvPr id="246" name="Google Shape;246;p26"/>
          <p:cNvPicPr preferRelativeResize="0"/>
          <p:nvPr/>
        </p:nvPicPr>
        <p:blipFill>
          <a:blip r:embed="rId3">
            <a:alphaModFix/>
          </a:blip>
          <a:stretch>
            <a:fillRect/>
          </a:stretch>
        </p:blipFill>
        <p:spPr>
          <a:xfrm>
            <a:off x="2650550" y="2360425"/>
            <a:ext cx="3842900" cy="2559550"/>
          </a:xfrm>
          <a:prstGeom prst="rect">
            <a:avLst/>
          </a:prstGeom>
          <a:noFill/>
          <a:ln>
            <a:noFill/>
          </a:ln>
        </p:spPr>
      </p:pic>
      <p:pic>
        <p:nvPicPr>
          <p:cNvPr id="247" name="Google Shape;247;p26"/>
          <p:cNvPicPr preferRelativeResize="0"/>
          <p:nvPr/>
        </p:nvPicPr>
        <p:blipFill>
          <a:blip r:embed="rId4">
            <a:alphaModFix/>
          </a:blip>
          <a:stretch>
            <a:fillRect/>
          </a:stretch>
        </p:blipFill>
        <p:spPr>
          <a:xfrm flipH="1" rot="-6000000">
            <a:off x="2640925" y="1630001"/>
            <a:ext cx="637050" cy="1337799"/>
          </a:xfrm>
          <a:prstGeom prst="rect">
            <a:avLst/>
          </a:prstGeom>
          <a:noFill/>
          <a:ln>
            <a:noFill/>
          </a:ln>
        </p:spPr>
      </p:pic>
      <p:sp>
        <p:nvSpPr>
          <p:cNvPr id="248" name="Google Shape;248;p26"/>
          <p:cNvSpPr txBox="1"/>
          <p:nvPr/>
        </p:nvSpPr>
        <p:spPr>
          <a:xfrm>
            <a:off x="382775" y="2408275"/>
            <a:ext cx="3189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Montserrat"/>
                <a:ea typeface="Montserrat"/>
                <a:cs typeface="Montserrat"/>
                <a:sym typeface="Montserrat"/>
              </a:rPr>
              <a:t>K-nearest </a:t>
            </a:r>
            <a:endParaRPr b="1" sz="2100">
              <a:latin typeface="Montserrat"/>
              <a:ea typeface="Montserrat"/>
              <a:cs typeface="Montserrat"/>
              <a:sym typeface="Montserrat"/>
            </a:endParaRPr>
          </a:p>
          <a:p>
            <a:pPr indent="0" lvl="0" marL="0" rtl="0" algn="l">
              <a:spcBef>
                <a:spcPts val="0"/>
              </a:spcBef>
              <a:spcAft>
                <a:spcPts val="0"/>
              </a:spcAft>
              <a:buNone/>
            </a:pPr>
            <a:r>
              <a:rPr b="1" lang="en" sz="2100">
                <a:latin typeface="Montserrat"/>
                <a:ea typeface="Montserrat"/>
                <a:cs typeface="Montserrat"/>
                <a:sym typeface="Montserrat"/>
              </a:rPr>
              <a:t>	   Neighbors</a:t>
            </a:r>
            <a:endParaRPr b="1" sz="2100">
              <a:latin typeface="Montserrat"/>
              <a:ea typeface="Montserrat"/>
              <a:cs typeface="Montserrat"/>
              <a:sym typeface="Montserrat"/>
            </a:endParaRPr>
          </a:p>
        </p:txBody>
      </p:sp>
      <p:pic>
        <p:nvPicPr>
          <p:cNvPr id="249" name="Google Shape;249;p26"/>
          <p:cNvPicPr preferRelativeResize="0"/>
          <p:nvPr/>
        </p:nvPicPr>
        <p:blipFill>
          <a:blip r:embed="rId5">
            <a:alphaModFix/>
          </a:blip>
          <a:stretch>
            <a:fillRect/>
          </a:stretch>
        </p:blipFill>
        <p:spPr>
          <a:xfrm rot="1439999">
            <a:off x="5385900" y="1596725"/>
            <a:ext cx="1066800" cy="1181100"/>
          </a:xfrm>
          <a:prstGeom prst="rect">
            <a:avLst/>
          </a:prstGeom>
          <a:noFill/>
          <a:ln>
            <a:noFill/>
          </a:ln>
        </p:spPr>
      </p:pic>
      <p:sp>
        <p:nvSpPr>
          <p:cNvPr id="250" name="Google Shape;250;p26"/>
          <p:cNvSpPr txBox="1"/>
          <p:nvPr/>
        </p:nvSpPr>
        <p:spPr>
          <a:xfrm>
            <a:off x="6799800" y="1555900"/>
            <a:ext cx="1992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Montserrat"/>
                <a:ea typeface="Montserrat"/>
                <a:cs typeface="Montserrat"/>
                <a:sym typeface="Montserrat"/>
              </a:rPr>
              <a:t>Naive Bayes</a:t>
            </a:r>
            <a:endParaRPr b="1" sz="2100">
              <a:latin typeface="Montserrat"/>
              <a:ea typeface="Montserrat"/>
              <a:cs typeface="Montserrat"/>
              <a:sym typeface="Montserrat"/>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nvSpPr>
        <p:spPr>
          <a:xfrm>
            <a:off x="520750" y="1286550"/>
            <a:ext cx="7767600" cy="3447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sz="1200">
              <a:solidFill>
                <a:schemeClr val="dk1"/>
              </a:solidFill>
              <a:latin typeface="Montserrat"/>
              <a:ea typeface="Montserrat"/>
              <a:cs typeface="Montserrat"/>
              <a:sym typeface="Montserrat"/>
            </a:endParaRPr>
          </a:p>
          <a:p>
            <a:pPr indent="-304800" lvl="0" marL="457200" rtl="0" algn="just">
              <a:lnSpc>
                <a:spcPct val="150000"/>
              </a:lnSpc>
              <a:spcBef>
                <a:spcPts val="0"/>
              </a:spcBef>
              <a:spcAft>
                <a:spcPts val="0"/>
              </a:spcAft>
              <a:buClr>
                <a:schemeClr val="dk1"/>
              </a:buClr>
              <a:buSzPts val="1200"/>
              <a:buFont typeface="Montserrat"/>
              <a:buChar char="●"/>
            </a:pPr>
            <a:r>
              <a:rPr lang="en" sz="1200">
                <a:solidFill>
                  <a:schemeClr val="dk1"/>
                </a:solidFill>
                <a:latin typeface="Montserrat SemiBold"/>
                <a:ea typeface="Montserrat SemiBold"/>
                <a:cs typeface="Montserrat SemiBold"/>
                <a:sym typeface="Montserrat SemiBold"/>
              </a:rPr>
              <a:t>Theory</a:t>
            </a: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a:p>
            <a:pPr indent="-304800" lvl="1" marL="914400" rtl="0" algn="just">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A supervised machine learning algorithm for both regression and classification tasks.</a:t>
            </a:r>
            <a:endParaRPr sz="1200">
              <a:solidFill>
                <a:schemeClr val="dk1"/>
              </a:solidFill>
              <a:latin typeface="Montserrat"/>
              <a:ea typeface="Montserrat"/>
              <a:cs typeface="Montserrat"/>
              <a:sym typeface="Montserrat"/>
            </a:endParaRPr>
          </a:p>
          <a:p>
            <a:pPr indent="-304800" lvl="1" marL="914400" rtl="0" algn="just">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Categorized as “lazy”</a:t>
            </a:r>
            <a:endParaRPr sz="1200">
              <a:solidFill>
                <a:schemeClr val="dk1"/>
              </a:solidFill>
              <a:latin typeface="Montserrat"/>
              <a:ea typeface="Montserrat"/>
              <a:cs typeface="Montserrat"/>
              <a:sym typeface="Montserrat"/>
            </a:endParaRPr>
          </a:p>
          <a:p>
            <a:pPr indent="-304800" lvl="1" marL="914400" rtl="0" algn="just">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Label is decided based on the K closest data points in the training set (The weight of K neighbors is similar</a:t>
            </a:r>
            <a:endParaRPr sz="1200">
              <a:solidFill>
                <a:schemeClr val="dk1"/>
              </a:solidFill>
              <a:latin typeface="Montserrat"/>
              <a:ea typeface="Montserrat"/>
              <a:cs typeface="Montserrat"/>
              <a:sym typeface="Montserrat"/>
            </a:endParaRPr>
          </a:p>
          <a:p>
            <a:pPr indent="-304800" lvl="2" marL="1371600" rtl="0" algn="just">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Give weight to each neighbor. The weight is dependent on the distance between itself and the investigating point.</a:t>
            </a:r>
            <a:endParaRPr sz="1200">
              <a:solidFill>
                <a:schemeClr val="dk1"/>
              </a:solidFill>
              <a:latin typeface="Montserrat"/>
              <a:ea typeface="Montserrat"/>
              <a:cs typeface="Montserrat"/>
              <a:sym typeface="Montserrat"/>
            </a:endParaRPr>
          </a:p>
          <a:p>
            <a:pPr indent="-304800" lvl="1" marL="914400" rtl="0" algn="just">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To aid the distance calculation: </a:t>
            </a:r>
            <a:endParaRPr sz="1200">
              <a:solidFill>
                <a:schemeClr val="dk1"/>
              </a:solidFill>
              <a:latin typeface="Montserrat"/>
              <a:ea typeface="Montserrat"/>
              <a:cs typeface="Montserrat"/>
              <a:sym typeface="Montserrat"/>
            </a:endParaRPr>
          </a:p>
          <a:p>
            <a:pPr indent="-304800" lvl="2" marL="1371600" rtl="0" algn="just">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Euclidean distance</a:t>
            </a:r>
            <a:endParaRPr sz="1200">
              <a:solidFill>
                <a:schemeClr val="dk1"/>
              </a:solidFill>
              <a:latin typeface="Montserrat"/>
              <a:ea typeface="Montserrat"/>
              <a:cs typeface="Montserrat"/>
              <a:sym typeface="Montserrat"/>
            </a:endParaRPr>
          </a:p>
          <a:p>
            <a:pPr indent="-304800" lvl="2" marL="1371600" rtl="0" algn="just">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Manhattan distance</a:t>
            </a:r>
            <a:endParaRPr sz="1200">
              <a:solidFill>
                <a:schemeClr val="dk1"/>
              </a:solidFill>
              <a:latin typeface="Montserrat"/>
              <a:ea typeface="Montserrat"/>
              <a:cs typeface="Montserrat"/>
              <a:sym typeface="Montserrat"/>
            </a:endParaRPr>
          </a:p>
          <a:p>
            <a:pPr indent="0" lvl="0" marL="914400" rtl="0" algn="just">
              <a:lnSpc>
                <a:spcPct val="150000"/>
              </a:lnSpc>
              <a:spcBef>
                <a:spcPts val="0"/>
              </a:spcBef>
              <a:spcAft>
                <a:spcPts val="0"/>
              </a:spcAft>
              <a:buNone/>
            </a:pPr>
            <a:r>
              <a:t/>
            </a:r>
            <a:endParaRPr>
              <a:solidFill>
                <a:schemeClr val="dk1"/>
              </a:solidFill>
              <a:latin typeface="Montserrat"/>
              <a:ea typeface="Montserrat"/>
              <a:cs typeface="Montserrat"/>
              <a:sym typeface="Montserrat"/>
            </a:endParaRPr>
          </a:p>
        </p:txBody>
      </p:sp>
      <p:sp>
        <p:nvSpPr>
          <p:cNvPr id="256" name="Google Shape;256;p27"/>
          <p:cNvSpPr txBox="1"/>
          <p:nvPr/>
        </p:nvSpPr>
        <p:spPr>
          <a:xfrm>
            <a:off x="608475" y="1065050"/>
            <a:ext cx="542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SemiBold"/>
                <a:ea typeface="Montserrat SemiBold"/>
                <a:cs typeface="Montserrat SemiBold"/>
                <a:sym typeface="Montserrat SemiBold"/>
              </a:rPr>
              <a:t>K-nearest Neighbors</a:t>
            </a:r>
            <a:endParaRPr sz="1800">
              <a:latin typeface="Montserrat SemiBold"/>
              <a:ea typeface="Montserrat SemiBold"/>
              <a:cs typeface="Montserrat SemiBold"/>
              <a:sym typeface="Montserrat SemiBold"/>
            </a:endParaRPr>
          </a:p>
        </p:txBody>
      </p:sp>
      <p:sp>
        <p:nvSpPr>
          <p:cNvPr id="257" name="Google Shape;257;p27"/>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Methodology - Classifiers</a:t>
            </a:r>
            <a:endParaRPr sz="1800">
              <a:solidFill>
                <a:srgbClr val="00B6F3"/>
              </a:solidFill>
              <a:latin typeface="Montserrat SemiBold"/>
              <a:ea typeface="Montserrat SemiBold"/>
              <a:cs typeface="Montserrat SemiBold"/>
              <a:sym typeface="Montserrat SemiBold"/>
            </a:endParaRPr>
          </a:p>
        </p:txBody>
      </p:sp>
      <p:cxnSp>
        <p:nvCxnSpPr>
          <p:cNvPr id="258" name="Google Shape;258;p27"/>
          <p:cNvCxnSpPr/>
          <p:nvPr/>
        </p:nvCxnSpPr>
        <p:spPr>
          <a:xfrm>
            <a:off x="4659900" y="858450"/>
            <a:ext cx="3442200" cy="0"/>
          </a:xfrm>
          <a:prstGeom prst="straightConnector1">
            <a:avLst/>
          </a:prstGeom>
          <a:noFill/>
          <a:ln cap="flat" cmpd="sng" w="19050">
            <a:solidFill>
              <a:srgbClr val="00B6F3"/>
            </a:solidFill>
            <a:prstDash val="solid"/>
            <a:round/>
            <a:headEnd len="med" w="med" type="none"/>
            <a:tailEnd len="med" w="med" type="none"/>
          </a:ln>
        </p:spPr>
      </p:cxnSp>
      <p:sp>
        <p:nvSpPr>
          <p:cNvPr id="259" name="Google Shape;259;p27"/>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txBox="1"/>
          <p:nvPr/>
        </p:nvSpPr>
        <p:spPr>
          <a:xfrm>
            <a:off x="280125" y="371275"/>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Apply Machine Learning</a:t>
            </a:r>
            <a:endParaRPr b="1" sz="2000">
              <a:solidFill>
                <a:schemeClr val="lt1"/>
              </a:solidFill>
              <a:latin typeface="Montserrat"/>
              <a:ea typeface="Montserrat"/>
              <a:cs typeface="Montserrat"/>
              <a:sym typeface="Montserrat"/>
            </a:endParaRPr>
          </a:p>
        </p:txBody>
      </p:sp>
      <p:sp>
        <p:nvSpPr>
          <p:cNvPr id="261" name="Google Shape;261;p27"/>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txBox="1"/>
          <p:nvPr/>
        </p:nvSpPr>
        <p:spPr>
          <a:xfrm>
            <a:off x="289825" y="388950"/>
            <a:ext cx="28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INTRODUCTION</a:t>
            </a:r>
            <a:endParaRPr b="1" sz="2000">
              <a:solidFill>
                <a:schemeClr val="lt1"/>
              </a:solidFill>
              <a:latin typeface="Montserrat"/>
              <a:ea typeface="Montserrat"/>
              <a:cs typeface="Montserrat"/>
              <a:sym typeface="Montserrat"/>
            </a:endParaRPr>
          </a:p>
        </p:txBody>
      </p:sp>
      <p:sp>
        <p:nvSpPr>
          <p:cNvPr id="263" name="Google Shape;263;p27"/>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txBox="1"/>
          <p:nvPr/>
        </p:nvSpPr>
        <p:spPr>
          <a:xfrm>
            <a:off x="682575" y="388950"/>
            <a:ext cx="303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FFF"/>
                </a:solidFill>
                <a:latin typeface="Montserrat"/>
                <a:ea typeface="Montserrat"/>
                <a:cs typeface="Montserrat"/>
                <a:sym typeface="Montserrat"/>
              </a:rPr>
              <a:t>PROBLEM SOLVING</a:t>
            </a:r>
            <a:endParaRPr b="1" sz="2000">
              <a:solidFill>
                <a:srgbClr val="FFFFFF"/>
              </a:solidFill>
              <a:latin typeface="Montserrat"/>
              <a:ea typeface="Montserrat"/>
              <a:cs typeface="Montserrat"/>
              <a:sym typeface="Montserrat"/>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8"/>
          <p:cNvSpPr txBox="1"/>
          <p:nvPr/>
        </p:nvSpPr>
        <p:spPr>
          <a:xfrm>
            <a:off x="520750" y="1141500"/>
            <a:ext cx="7767600" cy="15084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sz="1200">
              <a:solidFill>
                <a:schemeClr val="dk1"/>
              </a:solidFill>
              <a:latin typeface="Montserrat"/>
              <a:ea typeface="Montserrat"/>
              <a:cs typeface="Montserrat"/>
              <a:sym typeface="Montserrat"/>
            </a:endParaRPr>
          </a:p>
          <a:p>
            <a:pPr indent="-304800" lvl="0" marL="457200" rtl="0" algn="just">
              <a:lnSpc>
                <a:spcPct val="150000"/>
              </a:lnSpc>
              <a:spcBef>
                <a:spcPts val="0"/>
              </a:spcBef>
              <a:spcAft>
                <a:spcPts val="0"/>
              </a:spcAft>
              <a:buClr>
                <a:schemeClr val="dk1"/>
              </a:buClr>
              <a:buSzPts val="1200"/>
              <a:buFont typeface="Montserrat"/>
              <a:buChar char="●"/>
            </a:pPr>
            <a:r>
              <a:rPr lang="en" sz="1200">
                <a:solidFill>
                  <a:schemeClr val="dk1"/>
                </a:solidFill>
                <a:latin typeface="Montserrat SemiBold"/>
                <a:ea typeface="Montserrat SemiBold"/>
                <a:cs typeface="Montserrat SemiBold"/>
                <a:sym typeface="Montserrat SemiBold"/>
              </a:rPr>
              <a:t>Implementation</a:t>
            </a: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a:p>
            <a:pPr indent="-304800" lvl="1" marL="9144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Apply Euclidean distance</a:t>
            </a:r>
            <a:endParaRPr sz="1200">
              <a:solidFill>
                <a:schemeClr val="dk1"/>
              </a:solidFill>
              <a:latin typeface="Montserrat"/>
              <a:ea typeface="Montserrat"/>
              <a:cs typeface="Montserrat"/>
              <a:sym typeface="Montserrat"/>
            </a:endParaRPr>
          </a:p>
          <a:p>
            <a:pPr indent="-304800" lvl="1" marL="9144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Params: neighbors, weights</a:t>
            </a:r>
            <a:endParaRPr sz="1200">
              <a:solidFill>
                <a:schemeClr val="dk1"/>
              </a:solidFill>
              <a:latin typeface="Montserrat"/>
              <a:ea typeface="Montserrat"/>
              <a:cs typeface="Montserrat"/>
              <a:sym typeface="Montserrat"/>
            </a:endParaRPr>
          </a:p>
          <a:p>
            <a:pPr indent="0" lvl="0" marL="914400" rtl="0" algn="just">
              <a:lnSpc>
                <a:spcPct val="150000"/>
              </a:lnSpc>
              <a:spcBef>
                <a:spcPts val="0"/>
              </a:spcBef>
              <a:spcAft>
                <a:spcPts val="0"/>
              </a:spcAft>
              <a:buNone/>
            </a:pPr>
            <a:r>
              <a:t/>
            </a:r>
            <a:endParaRPr>
              <a:solidFill>
                <a:schemeClr val="dk1"/>
              </a:solidFill>
              <a:latin typeface="Montserrat"/>
              <a:ea typeface="Montserrat"/>
              <a:cs typeface="Montserrat"/>
              <a:sym typeface="Montserrat"/>
            </a:endParaRPr>
          </a:p>
        </p:txBody>
      </p:sp>
      <p:sp>
        <p:nvSpPr>
          <p:cNvPr id="270" name="Google Shape;270;p28"/>
          <p:cNvSpPr txBox="1"/>
          <p:nvPr/>
        </p:nvSpPr>
        <p:spPr>
          <a:xfrm>
            <a:off x="608475" y="1039075"/>
            <a:ext cx="542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SemiBold"/>
                <a:ea typeface="Montserrat SemiBold"/>
                <a:cs typeface="Montserrat SemiBold"/>
                <a:sym typeface="Montserrat SemiBold"/>
              </a:rPr>
              <a:t>K-nearest Neighbors</a:t>
            </a:r>
            <a:endParaRPr sz="1800">
              <a:latin typeface="Montserrat SemiBold"/>
              <a:ea typeface="Montserrat SemiBold"/>
              <a:cs typeface="Montserrat SemiBold"/>
              <a:sym typeface="Montserrat SemiBold"/>
            </a:endParaRPr>
          </a:p>
        </p:txBody>
      </p:sp>
      <p:sp>
        <p:nvSpPr>
          <p:cNvPr id="271" name="Google Shape;271;p28"/>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Methodology - Classifiers</a:t>
            </a:r>
            <a:endParaRPr sz="1800">
              <a:solidFill>
                <a:srgbClr val="00B6F3"/>
              </a:solidFill>
              <a:latin typeface="Montserrat SemiBold"/>
              <a:ea typeface="Montserrat SemiBold"/>
              <a:cs typeface="Montserrat SemiBold"/>
              <a:sym typeface="Montserrat SemiBold"/>
            </a:endParaRPr>
          </a:p>
        </p:txBody>
      </p:sp>
      <p:cxnSp>
        <p:nvCxnSpPr>
          <p:cNvPr id="272" name="Google Shape;272;p28"/>
          <p:cNvCxnSpPr/>
          <p:nvPr/>
        </p:nvCxnSpPr>
        <p:spPr>
          <a:xfrm>
            <a:off x="4659900" y="858450"/>
            <a:ext cx="3442200" cy="0"/>
          </a:xfrm>
          <a:prstGeom prst="straightConnector1">
            <a:avLst/>
          </a:prstGeom>
          <a:noFill/>
          <a:ln cap="flat" cmpd="sng" w="19050">
            <a:solidFill>
              <a:srgbClr val="00B6F3"/>
            </a:solidFill>
            <a:prstDash val="solid"/>
            <a:round/>
            <a:headEnd len="med" w="med" type="none"/>
            <a:tailEnd len="med" w="med" type="none"/>
          </a:ln>
        </p:spPr>
      </p:cxnSp>
      <p:sp>
        <p:nvSpPr>
          <p:cNvPr id="273" name="Google Shape;273;p28"/>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txBox="1"/>
          <p:nvPr/>
        </p:nvSpPr>
        <p:spPr>
          <a:xfrm>
            <a:off x="280125" y="371275"/>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Apply Machine Learning</a:t>
            </a:r>
            <a:endParaRPr b="1" sz="2000">
              <a:solidFill>
                <a:schemeClr val="lt1"/>
              </a:solidFill>
              <a:latin typeface="Montserrat"/>
              <a:ea typeface="Montserrat"/>
              <a:cs typeface="Montserrat"/>
              <a:sym typeface="Montserrat"/>
            </a:endParaRPr>
          </a:p>
        </p:txBody>
      </p:sp>
      <p:sp>
        <p:nvSpPr>
          <p:cNvPr id="275" name="Google Shape;275;p28"/>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txBox="1"/>
          <p:nvPr/>
        </p:nvSpPr>
        <p:spPr>
          <a:xfrm>
            <a:off x="289825" y="388950"/>
            <a:ext cx="28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INTRODUCTION</a:t>
            </a:r>
            <a:endParaRPr b="1" sz="2000">
              <a:solidFill>
                <a:schemeClr val="lt1"/>
              </a:solidFill>
              <a:latin typeface="Montserrat"/>
              <a:ea typeface="Montserrat"/>
              <a:cs typeface="Montserrat"/>
              <a:sym typeface="Montserrat"/>
            </a:endParaRPr>
          </a:p>
        </p:txBody>
      </p:sp>
      <p:sp>
        <p:nvSpPr>
          <p:cNvPr id="277" name="Google Shape;277;p28"/>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txBox="1"/>
          <p:nvPr/>
        </p:nvSpPr>
        <p:spPr>
          <a:xfrm>
            <a:off x="682575" y="388950"/>
            <a:ext cx="303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FFF"/>
                </a:solidFill>
                <a:latin typeface="Montserrat"/>
                <a:ea typeface="Montserrat"/>
                <a:cs typeface="Montserrat"/>
                <a:sym typeface="Montserrat"/>
              </a:rPr>
              <a:t>PROBLEM SOLVING</a:t>
            </a:r>
            <a:endParaRPr b="1" sz="2000">
              <a:solidFill>
                <a:srgbClr val="FFFFFF"/>
              </a:solidFill>
              <a:latin typeface="Montserrat"/>
              <a:ea typeface="Montserrat"/>
              <a:cs typeface="Montserrat"/>
              <a:sym typeface="Montserrat"/>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Effect filter="fade" transition="in">
                                      <p:cBhvr>
                                        <p:cTn dur="1000"/>
                                        <p:tgtEl>
                                          <p:spTgt spid="2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Effect filter="fade" transition="in">
                                      <p:cBhvr>
                                        <p:cTn dur="1000"/>
                                        <p:tgtEl>
                                          <p:spTgt spid="2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animEffect filter="fade" transition="in">
                                      <p:cBhvr>
                                        <p:cTn dur="1000"/>
                                        <p:tgtEl>
                                          <p:spTgt spid="2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animEffect filter="fade" transition="in">
                                      <p:cBhvr>
                                        <p:cTn dur="1000"/>
                                        <p:tgtEl>
                                          <p:spTgt spid="2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animEffect filter="fade" transition="in">
                                      <p:cBhvr>
                                        <p:cTn dur="1000"/>
                                        <p:tgtEl>
                                          <p:spTgt spid="26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9"/>
          <p:cNvSpPr txBox="1"/>
          <p:nvPr/>
        </p:nvSpPr>
        <p:spPr>
          <a:xfrm>
            <a:off x="520750" y="1141500"/>
            <a:ext cx="7767600" cy="4002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sz="1200">
              <a:solidFill>
                <a:schemeClr val="dk1"/>
              </a:solidFill>
              <a:latin typeface="Montserrat"/>
              <a:ea typeface="Montserrat"/>
              <a:cs typeface="Montserrat"/>
              <a:sym typeface="Montserrat"/>
            </a:endParaRPr>
          </a:p>
          <a:p>
            <a:pPr indent="-304800" lvl="0" marL="457200" rtl="0" algn="just">
              <a:lnSpc>
                <a:spcPct val="150000"/>
              </a:lnSpc>
              <a:spcBef>
                <a:spcPts val="0"/>
              </a:spcBef>
              <a:spcAft>
                <a:spcPts val="0"/>
              </a:spcAft>
              <a:buClr>
                <a:schemeClr val="dk1"/>
              </a:buClr>
              <a:buSzPts val="1200"/>
              <a:buFont typeface="Montserrat"/>
              <a:buChar char="●"/>
            </a:pPr>
            <a:r>
              <a:rPr lang="en" sz="1200">
                <a:solidFill>
                  <a:schemeClr val="dk1"/>
                </a:solidFill>
                <a:latin typeface="Montserrat SemiBold"/>
                <a:ea typeface="Montserrat SemiBold"/>
                <a:cs typeface="Montserrat SemiBold"/>
                <a:sym typeface="Montserrat SemiBold"/>
              </a:rPr>
              <a:t>Implementation</a:t>
            </a: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a:p>
            <a:pPr indent="-304800" lvl="1" marL="9144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Steps:</a:t>
            </a:r>
            <a:endParaRPr sz="1200">
              <a:solidFill>
                <a:schemeClr val="dk1"/>
              </a:solidFill>
              <a:latin typeface="Montserrat"/>
              <a:ea typeface="Montserrat"/>
              <a:cs typeface="Montserrat"/>
              <a:sym typeface="Montserrat"/>
            </a:endParaRPr>
          </a:p>
          <a:p>
            <a:pPr indent="-304800" lvl="2" marL="13716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Step 1: Count the word frequency</a:t>
            </a:r>
            <a:endParaRPr sz="1200">
              <a:solidFill>
                <a:schemeClr val="dk1"/>
              </a:solidFill>
              <a:latin typeface="Montserrat"/>
              <a:ea typeface="Montserrat"/>
              <a:cs typeface="Montserrat"/>
              <a:sym typeface="Montserrat"/>
            </a:endParaRPr>
          </a:p>
          <a:p>
            <a:pPr indent="-304800" lvl="2" marL="13716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Step 2: Compute the Euclidean </a:t>
            </a:r>
            <a:endParaRPr sz="1200">
              <a:solidFill>
                <a:schemeClr val="dk1"/>
              </a:solidFill>
              <a:latin typeface="Montserrat"/>
              <a:ea typeface="Montserrat"/>
              <a:cs typeface="Montserrat"/>
              <a:sym typeface="Montserrat"/>
            </a:endParaRPr>
          </a:p>
          <a:p>
            <a:pPr indent="-304800" lvl="3" marL="18288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Step 2.1: A word appears in both training and dataset → calculate the distance between their frequency</a:t>
            </a:r>
            <a:endParaRPr sz="1200">
              <a:solidFill>
                <a:schemeClr val="dk1"/>
              </a:solidFill>
              <a:latin typeface="Montserrat"/>
              <a:ea typeface="Montserrat"/>
              <a:cs typeface="Montserrat"/>
              <a:sym typeface="Montserrat"/>
            </a:endParaRPr>
          </a:p>
          <a:p>
            <a:pPr indent="-304800" lvl="3" marL="18288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Step 2.2: A word only appears in the training set → plus the distance with the square of frequency → Delete common words in the test data</a:t>
            </a:r>
            <a:endParaRPr sz="1200">
              <a:solidFill>
                <a:schemeClr val="dk1"/>
              </a:solidFill>
              <a:latin typeface="Montserrat"/>
              <a:ea typeface="Montserrat"/>
              <a:cs typeface="Montserrat"/>
              <a:sym typeface="Montserrat"/>
            </a:endParaRPr>
          </a:p>
          <a:p>
            <a:pPr indent="-304800" lvl="3" marL="18288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Step 2.3: Looping through the rest test data → plus distance with the square of the frequency corresponding to each word</a:t>
            </a:r>
            <a:endParaRPr sz="1200">
              <a:solidFill>
                <a:schemeClr val="dk1"/>
              </a:solidFill>
              <a:latin typeface="Montserrat"/>
              <a:ea typeface="Montserrat"/>
              <a:cs typeface="Montserrat"/>
              <a:sym typeface="Montserrat"/>
            </a:endParaRPr>
          </a:p>
          <a:p>
            <a:pPr indent="-304800" lvl="2" marL="13716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Step 3: Sort data and choose K nearest neighbors</a:t>
            </a:r>
            <a:endParaRPr sz="1200">
              <a:solidFill>
                <a:schemeClr val="dk1"/>
              </a:solidFill>
              <a:latin typeface="Montserrat"/>
              <a:ea typeface="Montserrat"/>
              <a:cs typeface="Montserrat"/>
              <a:sym typeface="Montserrat"/>
            </a:endParaRPr>
          </a:p>
          <a:p>
            <a:pPr indent="-304800" lvl="2" marL="13716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Step 4: Evaluate the neighbors and label </a:t>
            </a:r>
            <a:endParaRPr sz="1200">
              <a:solidFill>
                <a:schemeClr val="dk1"/>
              </a:solidFill>
              <a:latin typeface="Montserrat"/>
              <a:ea typeface="Montserrat"/>
              <a:cs typeface="Montserrat"/>
              <a:sym typeface="Montserrat"/>
            </a:endParaRPr>
          </a:p>
          <a:p>
            <a:pPr indent="0" lvl="0" marL="914400" rtl="0" algn="just">
              <a:lnSpc>
                <a:spcPct val="150000"/>
              </a:lnSpc>
              <a:spcBef>
                <a:spcPts val="0"/>
              </a:spcBef>
              <a:spcAft>
                <a:spcPts val="0"/>
              </a:spcAft>
              <a:buNone/>
            </a:pPr>
            <a:r>
              <a:t/>
            </a:r>
            <a:endParaRPr>
              <a:solidFill>
                <a:schemeClr val="dk1"/>
              </a:solidFill>
              <a:latin typeface="Montserrat"/>
              <a:ea typeface="Montserrat"/>
              <a:cs typeface="Montserrat"/>
              <a:sym typeface="Montserrat"/>
            </a:endParaRPr>
          </a:p>
        </p:txBody>
      </p:sp>
      <p:sp>
        <p:nvSpPr>
          <p:cNvPr id="284" name="Google Shape;284;p29"/>
          <p:cNvSpPr txBox="1"/>
          <p:nvPr/>
        </p:nvSpPr>
        <p:spPr>
          <a:xfrm>
            <a:off x="608475" y="1039075"/>
            <a:ext cx="542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SemiBold"/>
                <a:ea typeface="Montserrat SemiBold"/>
                <a:cs typeface="Montserrat SemiBold"/>
                <a:sym typeface="Montserrat SemiBold"/>
              </a:rPr>
              <a:t>K-nearest Neighbors</a:t>
            </a:r>
            <a:endParaRPr sz="1800">
              <a:latin typeface="Montserrat SemiBold"/>
              <a:ea typeface="Montserrat SemiBold"/>
              <a:cs typeface="Montserrat SemiBold"/>
              <a:sym typeface="Montserrat SemiBold"/>
            </a:endParaRPr>
          </a:p>
        </p:txBody>
      </p:sp>
      <p:sp>
        <p:nvSpPr>
          <p:cNvPr id="285" name="Google Shape;285;p29"/>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Methodology - Classifiers</a:t>
            </a:r>
            <a:endParaRPr sz="1800">
              <a:solidFill>
                <a:srgbClr val="00B6F3"/>
              </a:solidFill>
              <a:latin typeface="Montserrat SemiBold"/>
              <a:ea typeface="Montserrat SemiBold"/>
              <a:cs typeface="Montserrat SemiBold"/>
              <a:sym typeface="Montserrat SemiBold"/>
            </a:endParaRPr>
          </a:p>
        </p:txBody>
      </p:sp>
      <p:cxnSp>
        <p:nvCxnSpPr>
          <p:cNvPr id="286" name="Google Shape;286;p29"/>
          <p:cNvCxnSpPr/>
          <p:nvPr/>
        </p:nvCxnSpPr>
        <p:spPr>
          <a:xfrm>
            <a:off x="4659900" y="858450"/>
            <a:ext cx="3442200" cy="0"/>
          </a:xfrm>
          <a:prstGeom prst="straightConnector1">
            <a:avLst/>
          </a:prstGeom>
          <a:noFill/>
          <a:ln cap="flat" cmpd="sng" w="19050">
            <a:solidFill>
              <a:srgbClr val="00B6F3"/>
            </a:solidFill>
            <a:prstDash val="solid"/>
            <a:round/>
            <a:headEnd len="med" w="med" type="none"/>
            <a:tailEnd len="med" w="med" type="none"/>
          </a:ln>
        </p:spPr>
      </p:cxnSp>
      <p:sp>
        <p:nvSpPr>
          <p:cNvPr id="287" name="Google Shape;287;p29"/>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
          <p:cNvSpPr txBox="1"/>
          <p:nvPr/>
        </p:nvSpPr>
        <p:spPr>
          <a:xfrm>
            <a:off x="280125" y="371275"/>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Apply Machine Learning</a:t>
            </a:r>
            <a:endParaRPr b="1" sz="2000">
              <a:solidFill>
                <a:schemeClr val="lt1"/>
              </a:solidFill>
              <a:latin typeface="Montserrat"/>
              <a:ea typeface="Montserrat"/>
              <a:cs typeface="Montserrat"/>
              <a:sym typeface="Montserrat"/>
            </a:endParaRPr>
          </a:p>
        </p:txBody>
      </p:sp>
      <p:sp>
        <p:nvSpPr>
          <p:cNvPr id="289" name="Google Shape;289;p29"/>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txBox="1"/>
          <p:nvPr/>
        </p:nvSpPr>
        <p:spPr>
          <a:xfrm>
            <a:off x="289825" y="388950"/>
            <a:ext cx="28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INTRODUCTION</a:t>
            </a:r>
            <a:endParaRPr b="1" sz="2000">
              <a:solidFill>
                <a:schemeClr val="lt1"/>
              </a:solidFill>
              <a:latin typeface="Montserrat"/>
              <a:ea typeface="Montserrat"/>
              <a:cs typeface="Montserrat"/>
              <a:sym typeface="Montserrat"/>
            </a:endParaRPr>
          </a:p>
        </p:txBody>
      </p:sp>
      <p:sp>
        <p:nvSpPr>
          <p:cNvPr id="291" name="Google Shape;291;p29"/>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
          <p:cNvSpPr txBox="1"/>
          <p:nvPr/>
        </p:nvSpPr>
        <p:spPr>
          <a:xfrm>
            <a:off x="682575" y="388950"/>
            <a:ext cx="303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FFF"/>
                </a:solidFill>
                <a:latin typeface="Montserrat"/>
                <a:ea typeface="Montserrat"/>
                <a:cs typeface="Montserrat"/>
                <a:sym typeface="Montserrat"/>
              </a:rPr>
              <a:t>PROBLEM SOLVING</a:t>
            </a:r>
            <a:endParaRPr b="1" sz="2000">
              <a:solidFill>
                <a:srgbClr val="FFFFFF"/>
              </a:solidFill>
              <a:latin typeface="Montserrat"/>
              <a:ea typeface="Montserrat"/>
              <a:cs typeface="Montserrat"/>
              <a:sym typeface="Montserrat"/>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0" st="0"/>
                                            </p:txEl>
                                          </p:spTgt>
                                        </p:tgtEl>
                                        <p:attrNameLst>
                                          <p:attrName>style.visibility</p:attrName>
                                        </p:attrNameLst>
                                      </p:cBhvr>
                                      <p:to>
                                        <p:strVal val="visible"/>
                                      </p:to>
                                    </p:set>
                                    <p:animEffect filter="fade" transition="in">
                                      <p:cBhvr>
                                        <p:cTn dur="1000"/>
                                        <p:tgtEl>
                                          <p:spTgt spid="2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1" st="1"/>
                                            </p:txEl>
                                          </p:spTgt>
                                        </p:tgtEl>
                                        <p:attrNameLst>
                                          <p:attrName>style.visibility</p:attrName>
                                        </p:attrNameLst>
                                      </p:cBhvr>
                                      <p:to>
                                        <p:strVal val="visible"/>
                                      </p:to>
                                    </p:set>
                                    <p:animEffect filter="fade" transition="in">
                                      <p:cBhvr>
                                        <p:cTn dur="1000"/>
                                        <p:tgtEl>
                                          <p:spTgt spid="2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2" st="2"/>
                                            </p:txEl>
                                          </p:spTgt>
                                        </p:tgtEl>
                                        <p:attrNameLst>
                                          <p:attrName>style.visibility</p:attrName>
                                        </p:attrNameLst>
                                      </p:cBhvr>
                                      <p:to>
                                        <p:strVal val="visible"/>
                                      </p:to>
                                    </p:set>
                                    <p:animEffect filter="fade" transition="in">
                                      <p:cBhvr>
                                        <p:cTn dur="1000"/>
                                        <p:tgtEl>
                                          <p:spTgt spid="2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3" st="3"/>
                                            </p:txEl>
                                          </p:spTgt>
                                        </p:tgtEl>
                                        <p:attrNameLst>
                                          <p:attrName>style.visibility</p:attrName>
                                        </p:attrNameLst>
                                      </p:cBhvr>
                                      <p:to>
                                        <p:strVal val="visible"/>
                                      </p:to>
                                    </p:set>
                                    <p:animEffect filter="fade" transition="in">
                                      <p:cBhvr>
                                        <p:cTn dur="1000"/>
                                        <p:tgtEl>
                                          <p:spTgt spid="2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4" st="4"/>
                                            </p:txEl>
                                          </p:spTgt>
                                        </p:tgtEl>
                                        <p:attrNameLst>
                                          <p:attrName>style.visibility</p:attrName>
                                        </p:attrNameLst>
                                      </p:cBhvr>
                                      <p:to>
                                        <p:strVal val="visible"/>
                                      </p:to>
                                    </p:set>
                                    <p:animEffect filter="fade" transition="in">
                                      <p:cBhvr>
                                        <p:cTn dur="1000"/>
                                        <p:tgtEl>
                                          <p:spTgt spid="2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5" st="5"/>
                                            </p:txEl>
                                          </p:spTgt>
                                        </p:tgtEl>
                                        <p:attrNameLst>
                                          <p:attrName>style.visibility</p:attrName>
                                        </p:attrNameLst>
                                      </p:cBhvr>
                                      <p:to>
                                        <p:strVal val="visible"/>
                                      </p:to>
                                    </p:set>
                                    <p:animEffect filter="fade" transition="in">
                                      <p:cBhvr>
                                        <p:cTn dur="1000"/>
                                        <p:tgtEl>
                                          <p:spTgt spid="2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6" st="6"/>
                                            </p:txEl>
                                          </p:spTgt>
                                        </p:tgtEl>
                                        <p:attrNameLst>
                                          <p:attrName>style.visibility</p:attrName>
                                        </p:attrNameLst>
                                      </p:cBhvr>
                                      <p:to>
                                        <p:strVal val="visible"/>
                                      </p:to>
                                    </p:set>
                                    <p:animEffect filter="fade" transition="in">
                                      <p:cBhvr>
                                        <p:cTn dur="1000"/>
                                        <p:tgtEl>
                                          <p:spTgt spid="28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7" st="7"/>
                                            </p:txEl>
                                          </p:spTgt>
                                        </p:tgtEl>
                                        <p:attrNameLst>
                                          <p:attrName>style.visibility</p:attrName>
                                        </p:attrNameLst>
                                      </p:cBhvr>
                                      <p:to>
                                        <p:strVal val="visible"/>
                                      </p:to>
                                    </p:set>
                                    <p:animEffect filter="fade" transition="in">
                                      <p:cBhvr>
                                        <p:cTn dur="1000"/>
                                        <p:tgtEl>
                                          <p:spTgt spid="28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8" st="8"/>
                                            </p:txEl>
                                          </p:spTgt>
                                        </p:tgtEl>
                                        <p:attrNameLst>
                                          <p:attrName>style.visibility</p:attrName>
                                        </p:attrNameLst>
                                      </p:cBhvr>
                                      <p:to>
                                        <p:strVal val="visible"/>
                                      </p:to>
                                    </p:set>
                                    <p:animEffect filter="fade" transition="in">
                                      <p:cBhvr>
                                        <p:cTn dur="1000"/>
                                        <p:tgtEl>
                                          <p:spTgt spid="28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9" st="9"/>
                                            </p:txEl>
                                          </p:spTgt>
                                        </p:tgtEl>
                                        <p:attrNameLst>
                                          <p:attrName>style.visibility</p:attrName>
                                        </p:attrNameLst>
                                      </p:cBhvr>
                                      <p:to>
                                        <p:strVal val="visible"/>
                                      </p:to>
                                    </p:set>
                                    <p:animEffect filter="fade" transition="in">
                                      <p:cBhvr>
                                        <p:cTn dur="1000"/>
                                        <p:tgtEl>
                                          <p:spTgt spid="28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10" st="10"/>
                                            </p:txEl>
                                          </p:spTgt>
                                        </p:tgtEl>
                                        <p:attrNameLst>
                                          <p:attrName>style.visibility</p:attrName>
                                        </p:attrNameLst>
                                      </p:cBhvr>
                                      <p:to>
                                        <p:strVal val="visible"/>
                                      </p:to>
                                    </p:set>
                                    <p:animEffect filter="fade" transition="in">
                                      <p:cBhvr>
                                        <p:cTn dur="1000"/>
                                        <p:tgtEl>
                                          <p:spTgt spid="28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txBox="1"/>
          <p:nvPr/>
        </p:nvSpPr>
        <p:spPr>
          <a:xfrm>
            <a:off x="520750" y="1210350"/>
            <a:ext cx="7767600" cy="1908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Medium"/>
              <a:buChar char="●"/>
            </a:pPr>
            <a:r>
              <a:rPr lang="en">
                <a:latin typeface="Montserrat Medium"/>
                <a:ea typeface="Montserrat Medium"/>
                <a:cs typeface="Montserrat Medium"/>
                <a:sym typeface="Montserrat Medium"/>
              </a:rPr>
              <a:t>Theory:</a:t>
            </a:r>
            <a:endParaRPr>
              <a:latin typeface="Montserrat Medium"/>
              <a:ea typeface="Montserrat Medium"/>
              <a:cs typeface="Montserrat Medium"/>
              <a:sym typeface="Montserrat Medium"/>
            </a:endParaRPr>
          </a:p>
          <a:p>
            <a:pPr indent="-317500" lvl="1" marL="914400" rtl="0" algn="l">
              <a:lnSpc>
                <a:spcPct val="150000"/>
              </a:lnSpc>
              <a:spcBef>
                <a:spcPts val="0"/>
              </a:spcBef>
              <a:spcAft>
                <a:spcPts val="0"/>
              </a:spcAft>
              <a:buSzPts val="1400"/>
              <a:buFont typeface="Montserrat"/>
              <a:buChar char="○"/>
            </a:pPr>
            <a:r>
              <a:rPr i="1" lang="en">
                <a:latin typeface="Montserrat"/>
                <a:ea typeface="Montserrat"/>
                <a:cs typeface="Montserrat"/>
                <a:sym typeface="Montserrat"/>
              </a:rPr>
              <a:t>Given the observed data X (x1, x2, x3,..., xn), estimations of a probabilistic model's parameter C by Maximum a Posteriori (MAP) is following:</a:t>
            </a:r>
            <a:endParaRPr i="1">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98" name="Google Shape;298;p30"/>
          <p:cNvSpPr txBox="1"/>
          <p:nvPr/>
        </p:nvSpPr>
        <p:spPr>
          <a:xfrm>
            <a:off x="608475" y="1065050"/>
            <a:ext cx="542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SemiBold"/>
                <a:ea typeface="Montserrat SemiBold"/>
                <a:cs typeface="Montserrat SemiBold"/>
                <a:sym typeface="Montserrat SemiBold"/>
              </a:rPr>
              <a:t>Naive Bayes</a:t>
            </a:r>
            <a:endParaRPr sz="1800">
              <a:latin typeface="Montserrat SemiBold"/>
              <a:ea typeface="Montserrat SemiBold"/>
              <a:cs typeface="Montserrat SemiBold"/>
              <a:sym typeface="Montserrat SemiBold"/>
            </a:endParaRPr>
          </a:p>
        </p:txBody>
      </p:sp>
      <p:pic>
        <p:nvPicPr>
          <p:cNvPr id="299" name="Google Shape;299;p30"/>
          <p:cNvPicPr preferRelativeResize="0"/>
          <p:nvPr/>
        </p:nvPicPr>
        <p:blipFill>
          <a:blip r:embed="rId3">
            <a:alphaModFix/>
          </a:blip>
          <a:stretch>
            <a:fillRect/>
          </a:stretch>
        </p:blipFill>
        <p:spPr>
          <a:xfrm>
            <a:off x="1779649" y="2571750"/>
            <a:ext cx="5249801" cy="1671750"/>
          </a:xfrm>
          <a:prstGeom prst="rect">
            <a:avLst/>
          </a:prstGeom>
          <a:noFill/>
          <a:ln>
            <a:noFill/>
          </a:ln>
        </p:spPr>
      </p:pic>
      <p:sp>
        <p:nvSpPr>
          <p:cNvPr id="300" name="Google Shape;300;p30"/>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Methodology - Classifiers</a:t>
            </a:r>
            <a:endParaRPr sz="1800">
              <a:solidFill>
                <a:srgbClr val="00B6F3"/>
              </a:solidFill>
              <a:latin typeface="Montserrat SemiBold"/>
              <a:ea typeface="Montserrat SemiBold"/>
              <a:cs typeface="Montserrat SemiBold"/>
              <a:sym typeface="Montserrat SemiBold"/>
            </a:endParaRPr>
          </a:p>
        </p:txBody>
      </p:sp>
      <p:cxnSp>
        <p:nvCxnSpPr>
          <p:cNvPr id="301" name="Google Shape;301;p30"/>
          <p:cNvCxnSpPr/>
          <p:nvPr/>
        </p:nvCxnSpPr>
        <p:spPr>
          <a:xfrm>
            <a:off x="4659900" y="858450"/>
            <a:ext cx="3442200" cy="0"/>
          </a:xfrm>
          <a:prstGeom prst="straightConnector1">
            <a:avLst/>
          </a:prstGeom>
          <a:noFill/>
          <a:ln cap="flat" cmpd="sng" w="19050">
            <a:solidFill>
              <a:srgbClr val="00B6F3"/>
            </a:solidFill>
            <a:prstDash val="solid"/>
            <a:round/>
            <a:headEnd len="med" w="med" type="none"/>
            <a:tailEnd len="med" w="med" type="none"/>
          </a:ln>
        </p:spPr>
      </p:cxnSp>
      <p:sp>
        <p:nvSpPr>
          <p:cNvPr id="302" name="Google Shape;302;p30"/>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
          <p:cNvSpPr txBox="1"/>
          <p:nvPr/>
        </p:nvSpPr>
        <p:spPr>
          <a:xfrm>
            <a:off x="280125" y="371275"/>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Apply Machine Learning</a:t>
            </a:r>
            <a:endParaRPr b="1" sz="2000">
              <a:solidFill>
                <a:schemeClr val="lt1"/>
              </a:solidFill>
              <a:latin typeface="Montserrat"/>
              <a:ea typeface="Montserrat"/>
              <a:cs typeface="Montserrat"/>
              <a:sym typeface="Montserrat"/>
            </a:endParaRPr>
          </a:p>
        </p:txBody>
      </p:sp>
      <p:sp>
        <p:nvSpPr>
          <p:cNvPr id="304" name="Google Shape;304;p30"/>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txBox="1"/>
          <p:nvPr/>
        </p:nvSpPr>
        <p:spPr>
          <a:xfrm>
            <a:off x="289825" y="388950"/>
            <a:ext cx="28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INTRODUCTION</a:t>
            </a:r>
            <a:endParaRPr b="1" sz="2000">
              <a:solidFill>
                <a:schemeClr val="lt1"/>
              </a:solidFill>
              <a:latin typeface="Montserrat"/>
              <a:ea typeface="Montserrat"/>
              <a:cs typeface="Montserrat"/>
              <a:sym typeface="Montserrat"/>
            </a:endParaRPr>
          </a:p>
        </p:txBody>
      </p:sp>
      <p:sp>
        <p:nvSpPr>
          <p:cNvPr id="306" name="Google Shape;306;p30"/>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txBox="1"/>
          <p:nvPr/>
        </p:nvSpPr>
        <p:spPr>
          <a:xfrm>
            <a:off x="682575" y="388950"/>
            <a:ext cx="303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FFF"/>
                </a:solidFill>
                <a:latin typeface="Montserrat"/>
                <a:ea typeface="Montserrat"/>
                <a:cs typeface="Montserrat"/>
                <a:sym typeface="Montserrat"/>
              </a:rPr>
              <a:t>PROBLEM SOLVING</a:t>
            </a:r>
            <a:endParaRPr b="1" sz="2000">
              <a:solidFill>
                <a:srgbClr val="FFFFFF"/>
              </a:solidFill>
              <a:latin typeface="Montserrat"/>
              <a:ea typeface="Montserrat"/>
              <a:cs typeface="Montserrat"/>
              <a:sym typeface="Montserrat"/>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1"/>
          <p:cNvSpPr txBox="1"/>
          <p:nvPr/>
        </p:nvSpPr>
        <p:spPr>
          <a:xfrm>
            <a:off x="520750" y="1210350"/>
            <a:ext cx="7767600" cy="1477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Medium"/>
              <a:buChar char="●"/>
            </a:pPr>
            <a:r>
              <a:rPr lang="en">
                <a:latin typeface="Montserrat Medium"/>
                <a:ea typeface="Montserrat Medium"/>
                <a:cs typeface="Montserrat Medium"/>
                <a:sym typeface="Montserrat Medium"/>
              </a:rPr>
              <a:t>Theory:</a:t>
            </a:r>
            <a:endParaRPr>
              <a:latin typeface="Montserrat Medium"/>
              <a:ea typeface="Montserrat Medium"/>
              <a:cs typeface="Montserrat Medium"/>
              <a:sym typeface="Montserrat Medium"/>
            </a:endParaRPr>
          </a:p>
          <a:p>
            <a:pPr indent="-317500" lvl="1" marL="914400" rtl="0" algn="l">
              <a:spcBef>
                <a:spcPts val="0"/>
              </a:spcBef>
              <a:spcAft>
                <a:spcPts val="0"/>
              </a:spcAft>
              <a:buSzPts val="1400"/>
              <a:buFont typeface="Montserrat"/>
              <a:buChar char="○"/>
            </a:pPr>
            <a:r>
              <a:rPr i="1" lang="en">
                <a:solidFill>
                  <a:schemeClr val="dk1"/>
                </a:solidFill>
                <a:latin typeface="Montserrat"/>
                <a:ea typeface="Montserrat"/>
                <a:cs typeface="Montserrat"/>
                <a:sym typeface="Montserrat"/>
              </a:rPr>
              <a:t>Apply Bayes theorem with c belongs to C</a:t>
            </a:r>
            <a:endParaRPr i="1">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13" name="Google Shape;313;p31"/>
          <p:cNvSpPr txBox="1"/>
          <p:nvPr/>
        </p:nvSpPr>
        <p:spPr>
          <a:xfrm>
            <a:off x="608475" y="1065050"/>
            <a:ext cx="542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SemiBold"/>
                <a:ea typeface="Montserrat SemiBold"/>
                <a:cs typeface="Montserrat SemiBold"/>
                <a:sym typeface="Montserrat SemiBold"/>
              </a:rPr>
              <a:t>Naive Bayes</a:t>
            </a:r>
            <a:endParaRPr sz="1800">
              <a:latin typeface="Montserrat SemiBold"/>
              <a:ea typeface="Montserrat SemiBold"/>
              <a:cs typeface="Montserrat SemiBold"/>
              <a:sym typeface="Montserrat SemiBold"/>
            </a:endParaRPr>
          </a:p>
        </p:txBody>
      </p:sp>
      <p:pic>
        <p:nvPicPr>
          <p:cNvPr id="314" name="Google Shape;314;p31"/>
          <p:cNvPicPr preferRelativeResize="0"/>
          <p:nvPr/>
        </p:nvPicPr>
        <p:blipFill>
          <a:blip r:embed="rId3">
            <a:alphaModFix/>
          </a:blip>
          <a:stretch>
            <a:fillRect/>
          </a:stretch>
        </p:blipFill>
        <p:spPr>
          <a:xfrm>
            <a:off x="1296914" y="2571747"/>
            <a:ext cx="6215275" cy="1632105"/>
          </a:xfrm>
          <a:prstGeom prst="rect">
            <a:avLst/>
          </a:prstGeom>
          <a:noFill/>
          <a:ln>
            <a:noFill/>
          </a:ln>
        </p:spPr>
      </p:pic>
      <p:sp>
        <p:nvSpPr>
          <p:cNvPr id="315" name="Google Shape;315;p31"/>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Methodology - Classifiers</a:t>
            </a:r>
            <a:endParaRPr sz="1800">
              <a:solidFill>
                <a:srgbClr val="00B6F3"/>
              </a:solidFill>
              <a:latin typeface="Montserrat SemiBold"/>
              <a:ea typeface="Montserrat SemiBold"/>
              <a:cs typeface="Montserrat SemiBold"/>
              <a:sym typeface="Montserrat SemiBold"/>
            </a:endParaRPr>
          </a:p>
        </p:txBody>
      </p:sp>
      <p:cxnSp>
        <p:nvCxnSpPr>
          <p:cNvPr id="316" name="Google Shape;316;p31"/>
          <p:cNvCxnSpPr/>
          <p:nvPr/>
        </p:nvCxnSpPr>
        <p:spPr>
          <a:xfrm>
            <a:off x="4659900" y="858450"/>
            <a:ext cx="3442200" cy="0"/>
          </a:xfrm>
          <a:prstGeom prst="straightConnector1">
            <a:avLst/>
          </a:prstGeom>
          <a:noFill/>
          <a:ln cap="flat" cmpd="sng" w="19050">
            <a:solidFill>
              <a:srgbClr val="00B6F3"/>
            </a:solidFill>
            <a:prstDash val="solid"/>
            <a:round/>
            <a:headEnd len="med" w="med" type="none"/>
            <a:tailEnd len="med" w="med" type="none"/>
          </a:ln>
        </p:spPr>
      </p:cxnSp>
      <p:sp>
        <p:nvSpPr>
          <p:cNvPr id="317" name="Google Shape;317;p31"/>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txBox="1"/>
          <p:nvPr/>
        </p:nvSpPr>
        <p:spPr>
          <a:xfrm>
            <a:off x="280125" y="371275"/>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Apply Machine Learning</a:t>
            </a:r>
            <a:endParaRPr b="1" sz="2000">
              <a:solidFill>
                <a:schemeClr val="lt1"/>
              </a:solidFill>
              <a:latin typeface="Montserrat"/>
              <a:ea typeface="Montserrat"/>
              <a:cs typeface="Montserrat"/>
              <a:sym typeface="Montserrat"/>
            </a:endParaRPr>
          </a:p>
        </p:txBody>
      </p:sp>
      <p:sp>
        <p:nvSpPr>
          <p:cNvPr id="319" name="Google Shape;319;p31"/>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txBox="1"/>
          <p:nvPr/>
        </p:nvSpPr>
        <p:spPr>
          <a:xfrm>
            <a:off x="289825" y="388950"/>
            <a:ext cx="28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INTRODUCTION</a:t>
            </a:r>
            <a:endParaRPr b="1" sz="2000">
              <a:solidFill>
                <a:schemeClr val="lt1"/>
              </a:solidFill>
              <a:latin typeface="Montserrat"/>
              <a:ea typeface="Montserrat"/>
              <a:cs typeface="Montserrat"/>
              <a:sym typeface="Montserrat"/>
            </a:endParaRPr>
          </a:p>
        </p:txBody>
      </p:sp>
      <p:sp>
        <p:nvSpPr>
          <p:cNvPr id="321" name="Google Shape;321;p31"/>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txBox="1"/>
          <p:nvPr/>
        </p:nvSpPr>
        <p:spPr>
          <a:xfrm>
            <a:off x="682575" y="388950"/>
            <a:ext cx="303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FFF"/>
                </a:solidFill>
                <a:latin typeface="Montserrat"/>
                <a:ea typeface="Montserrat"/>
                <a:cs typeface="Montserrat"/>
                <a:sym typeface="Montserrat"/>
              </a:rPr>
              <a:t>PROBLEM SOLVING</a:t>
            </a:r>
            <a:endParaRPr b="1" sz="2000">
              <a:solidFill>
                <a:srgbClr val="FFFFFF"/>
              </a:solidFill>
              <a:latin typeface="Montserrat"/>
              <a:ea typeface="Montserrat"/>
              <a:cs typeface="Montserrat"/>
              <a:sym typeface="Montserrat"/>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cxnSp>
        <p:nvCxnSpPr>
          <p:cNvPr id="63" name="Google Shape;63;p14"/>
          <p:cNvCxnSpPr/>
          <p:nvPr/>
        </p:nvCxnSpPr>
        <p:spPr>
          <a:xfrm>
            <a:off x="3157225" y="-13050"/>
            <a:ext cx="0" cy="5169600"/>
          </a:xfrm>
          <a:prstGeom prst="straightConnector1">
            <a:avLst/>
          </a:prstGeom>
          <a:noFill/>
          <a:ln cap="flat" cmpd="sng" w="28575">
            <a:solidFill>
              <a:srgbClr val="00B6F3"/>
            </a:solidFill>
            <a:prstDash val="solid"/>
            <a:round/>
            <a:headEnd len="med" w="med" type="none"/>
            <a:tailEnd len="med" w="med" type="none"/>
          </a:ln>
        </p:spPr>
      </p:cxnSp>
      <p:sp>
        <p:nvSpPr>
          <p:cNvPr id="64" name="Google Shape;64;p14"/>
          <p:cNvSpPr txBox="1"/>
          <p:nvPr/>
        </p:nvSpPr>
        <p:spPr>
          <a:xfrm>
            <a:off x="325450" y="2134825"/>
            <a:ext cx="24765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700">
                <a:solidFill>
                  <a:srgbClr val="00B6F3"/>
                </a:solidFill>
                <a:latin typeface="Montserrat"/>
                <a:ea typeface="Montserrat"/>
                <a:cs typeface="Montserrat"/>
                <a:sym typeface="Montserrat"/>
              </a:rPr>
              <a:t>AGENDA</a:t>
            </a:r>
            <a:endParaRPr b="1" sz="3700">
              <a:solidFill>
                <a:srgbClr val="00B6F3"/>
              </a:solidFill>
              <a:latin typeface="Montserrat"/>
              <a:ea typeface="Montserrat"/>
              <a:cs typeface="Montserrat"/>
              <a:sym typeface="Montserrat"/>
            </a:endParaRPr>
          </a:p>
        </p:txBody>
      </p:sp>
      <p:sp>
        <p:nvSpPr>
          <p:cNvPr id="65" name="Google Shape;65;p14"/>
          <p:cNvSpPr/>
          <p:nvPr/>
        </p:nvSpPr>
        <p:spPr>
          <a:xfrm>
            <a:off x="3746974" y="465800"/>
            <a:ext cx="777300" cy="777300"/>
          </a:xfrm>
          <a:prstGeom prst="ellipse">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nvSpPr>
        <p:spPr>
          <a:xfrm>
            <a:off x="3979713" y="531188"/>
            <a:ext cx="311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Montserrat"/>
                <a:ea typeface="Montserrat"/>
                <a:cs typeface="Montserrat"/>
                <a:sym typeface="Montserrat"/>
              </a:rPr>
              <a:t>1</a:t>
            </a:r>
            <a:endParaRPr b="1" sz="3000">
              <a:solidFill>
                <a:schemeClr val="lt1"/>
              </a:solidFill>
              <a:latin typeface="Montserrat"/>
              <a:ea typeface="Montserrat"/>
              <a:cs typeface="Montserrat"/>
              <a:sym typeface="Montserrat"/>
            </a:endParaRPr>
          </a:p>
        </p:txBody>
      </p:sp>
      <p:sp>
        <p:nvSpPr>
          <p:cNvPr id="67" name="Google Shape;67;p14"/>
          <p:cNvSpPr txBox="1"/>
          <p:nvPr/>
        </p:nvSpPr>
        <p:spPr>
          <a:xfrm>
            <a:off x="4752800" y="592863"/>
            <a:ext cx="4987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Montserrat SemiBold"/>
                <a:ea typeface="Montserrat SemiBold"/>
                <a:cs typeface="Montserrat SemiBold"/>
                <a:sym typeface="Montserrat SemiBold"/>
              </a:rPr>
              <a:t>Introduction</a:t>
            </a:r>
            <a:endParaRPr sz="2000">
              <a:latin typeface="Montserrat SemiBold"/>
              <a:ea typeface="Montserrat SemiBold"/>
              <a:cs typeface="Montserrat SemiBold"/>
              <a:sym typeface="Montserrat SemiBold"/>
            </a:endParaRPr>
          </a:p>
        </p:txBody>
      </p:sp>
      <p:sp>
        <p:nvSpPr>
          <p:cNvPr id="68" name="Google Shape;68;p14"/>
          <p:cNvSpPr/>
          <p:nvPr/>
        </p:nvSpPr>
        <p:spPr>
          <a:xfrm>
            <a:off x="3746974" y="1542825"/>
            <a:ext cx="777300" cy="777300"/>
          </a:xfrm>
          <a:prstGeom prst="ellipse">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nvSpPr>
        <p:spPr>
          <a:xfrm>
            <a:off x="3927313" y="1608213"/>
            <a:ext cx="311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Montserrat"/>
                <a:ea typeface="Montserrat"/>
                <a:cs typeface="Montserrat"/>
                <a:sym typeface="Montserrat"/>
              </a:rPr>
              <a:t>2</a:t>
            </a:r>
            <a:endParaRPr b="1" sz="3000">
              <a:solidFill>
                <a:schemeClr val="lt1"/>
              </a:solidFill>
              <a:latin typeface="Montserrat"/>
              <a:ea typeface="Montserrat"/>
              <a:cs typeface="Montserrat"/>
              <a:sym typeface="Montserrat"/>
            </a:endParaRPr>
          </a:p>
        </p:txBody>
      </p:sp>
      <p:sp>
        <p:nvSpPr>
          <p:cNvPr id="70" name="Google Shape;70;p14"/>
          <p:cNvSpPr/>
          <p:nvPr/>
        </p:nvSpPr>
        <p:spPr>
          <a:xfrm>
            <a:off x="3746974" y="2685250"/>
            <a:ext cx="777300" cy="777300"/>
          </a:xfrm>
          <a:prstGeom prst="ellipse">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nvSpPr>
        <p:spPr>
          <a:xfrm>
            <a:off x="3927313" y="2750638"/>
            <a:ext cx="311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Montserrat"/>
                <a:ea typeface="Montserrat"/>
                <a:cs typeface="Montserrat"/>
                <a:sym typeface="Montserrat"/>
              </a:rPr>
              <a:t>3</a:t>
            </a:r>
            <a:endParaRPr b="1" sz="3000">
              <a:solidFill>
                <a:schemeClr val="lt1"/>
              </a:solidFill>
              <a:latin typeface="Montserrat"/>
              <a:ea typeface="Montserrat"/>
              <a:cs typeface="Montserrat"/>
              <a:sym typeface="Montserrat"/>
            </a:endParaRPr>
          </a:p>
        </p:txBody>
      </p:sp>
      <p:sp>
        <p:nvSpPr>
          <p:cNvPr id="72" name="Google Shape;72;p14"/>
          <p:cNvSpPr/>
          <p:nvPr/>
        </p:nvSpPr>
        <p:spPr>
          <a:xfrm>
            <a:off x="3746974" y="3827675"/>
            <a:ext cx="777300" cy="777300"/>
          </a:xfrm>
          <a:prstGeom prst="ellipse">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nvSpPr>
        <p:spPr>
          <a:xfrm>
            <a:off x="3927313" y="3893063"/>
            <a:ext cx="311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Montserrat"/>
                <a:ea typeface="Montserrat"/>
                <a:cs typeface="Montserrat"/>
                <a:sym typeface="Montserrat"/>
              </a:rPr>
              <a:t>4</a:t>
            </a:r>
            <a:endParaRPr b="1" sz="3000">
              <a:solidFill>
                <a:schemeClr val="lt1"/>
              </a:solidFill>
              <a:latin typeface="Montserrat"/>
              <a:ea typeface="Montserrat"/>
              <a:cs typeface="Montserrat"/>
              <a:sym typeface="Montserrat"/>
            </a:endParaRPr>
          </a:p>
        </p:txBody>
      </p:sp>
      <p:sp>
        <p:nvSpPr>
          <p:cNvPr id="74" name="Google Shape;74;p14"/>
          <p:cNvSpPr txBox="1"/>
          <p:nvPr/>
        </p:nvSpPr>
        <p:spPr>
          <a:xfrm>
            <a:off x="4752800" y="1685163"/>
            <a:ext cx="4987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Montserrat SemiBold"/>
                <a:ea typeface="Montserrat SemiBold"/>
                <a:cs typeface="Montserrat SemiBold"/>
                <a:sym typeface="Montserrat SemiBold"/>
              </a:rPr>
              <a:t>Problem Solving</a:t>
            </a:r>
            <a:endParaRPr sz="2000">
              <a:latin typeface="Montserrat SemiBold"/>
              <a:ea typeface="Montserrat SemiBold"/>
              <a:cs typeface="Montserrat SemiBold"/>
              <a:sym typeface="Montserrat SemiBold"/>
            </a:endParaRPr>
          </a:p>
        </p:txBody>
      </p:sp>
      <p:sp>
        <p:nvSpPr>
          <p:cNvPr id="75" name="Google Shape;75;p14"/>
          <p:cNvSpPr txBox="1"/>
          <p:nvPr/>
        </p:nvSpPr>
        <p:spPr>
          <a:xfrm>
            <a:off x="4752800" y="2827588"/>
            <a:ext cx="4987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Montserrat SemiBold"/>
                <a:ea typeface="Montserrat SemiBold"/>
                <a:cs typeface="Montserrat SemiBold"/>
                <a:sym typeface="Montserrat SemiBold"/>
              </a:rPr>
              <a:t>Result and Evaluation</a:t>
            </a:r>
            <a:endParaRPr sz="2000">
              <a:latin typeface="Montserrat SemiBold"/>
              <a:ea typeface="Montserrat SemiBold"/>
              <a:cs typeface="Montserrat SemiBold"/>
              <a:sym typeface="Montserrat SemiBold"/>
            </a:endParaRPr>
          </a:p>
        </p:txBody>
      </p:sp>
      <p:sp>
        <p:nvSpPr>
          <p:cNvPr id="76" name="Google Shape;76;p14"/>
          <p:cNvSpPr txBox="1"/>
          <p:nvPr/>
        </p:nvSpPr>
        <p:spPr>
          <a:xfrm>
            <a:off x="4752800" y="3970013"/>
            <a:ext cx="4987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Montserrat SemiBold"/>
                <a:ea typeface="Montserrat SemiBold"/>
                <a:cs typeface="Montserrat SemiBold"/>
                <a:sym typeface="Montserrat SemiBold"/>
              </a:rPr>
              <a:t>Conclusion</a:t>
            </a:r>
            <a:endParaRPr sz="2000">
              <a:latin typeface="Montserrat SemiBold"/>
              <a:ea typeface="Montserrat SemiBold"/>
              <a:cs typeface="Montserrat SemiBold"/>
              <a:sym typeface="Montserrat SemiBold"/>
            </a:endParaRPr>
          </a:p>
        </p:txBody>
      </p:sp>
    </p:spTree>
  </p:cSld>
  <p:clrMapOvr>
    <a:masterClrMapping/>
  </p:clrMapOvr>
  <mc:AlternateContent>
    <mc:Choice Requires="p14">
      <p:transition p14:dur="2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2"/>
          <p:cNvSpPr txBox="1"/>
          <p:nvPr/>
        </p:nvSpPr>
        <p:spPr>
          <a:xfrm>
            <a:off x="520750" y="1210350"/>
            <a:ext cx="7767600" cy="1477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Medium"/>
              <a:buChar char="●"/>
            </a:pPr>
            <a:r>
              <a:rPr lang="en">
                <a:latin typeface="Montserrat Medium"/>
                <a:ea typeface="Montserrat Medium"/>
                <a:cs typeface="Montserrat Medium"/>
                <a:sym typeface="Montserrat Medium"/>
              </a:rPr>
              <a:t>Theory:</a:t>
            </a:r>
            <a:endParaRPr>
              <a:latin typeface="Montserrat Medium"/>
              <a:ea typeface="Montserrat Medium"/>
              <a:cs typeface="Montserrat Medium"/>
              <a:sym typeface="Montserrat Medium"/>
            </a:endParaRPr>
          </a:p>
          <a:p>
            <a:pPr indent="-317500" lvl="1" marL="914400" rtl="0" algn="l">
              <a:spcBef>
                <a:spcPts val="0"/>
              </a:spcBef>
              <a:spcAft>
                <a:spcPts val="0"/>
              </a:spcAft>
              <a:buSzPts val="1400"/>
              <a:buFont typeface="Montserrat"/>
              <a:buChar char="○"/>
            </a:pPr>
            <a:r>
              <a:rPr i="1" lang="en">
                <a:solidFill>
                  <a:schemeClr val="dk1"/>
                </a:solidFill>
                <a:latin typeface="Montserrat"/>
                <a:ea typeface="Montserrat"/>
                <a:cs typeface="Montserrat"/>
                <a:sym typeface="Montserrat"/>
              </a:rPr>
              <a:t>P(X) is a constant and independent of C:</a:t>
            </a:r>
            <a:endParaRPr i="1">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28" name="Google Shape;328;p32"/>
          <p:cNvSpPr txBox="1"/>
          <p:nvPr/>
        </p:nvSpPr>
        <p:spPr>
          <a:xfrm>
            <a:off x="608475" y="1065050"/>
            <a:ext cx="542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SemiBold"/>
                <a:ea typeface="Montserrat SemiBold"/>
                <a:cs typeface="Montserrat SemiBold"/>
                <a:sym typeface="Montserrat SemiBold"/>
              </a:rPr>
              <a:t>Naive Bayes</a:t>
            </a:r>
            <a:endParaRPr sz="1800">
              <a:latin typeface="Montserrat SemiBold"/>
              <a:ea typeface="Montserrat SemiBold"/>
              <a:cs typeface="Montserrat SemiBold"/>
              <a:sym typeface="Montserrat SemiBold"/>
            </a:endParaRPr>
          </a:p>
        </p:txBody>
      </p:sp>
      <p:pic>
        <p:nvPicPr>
          <p:cNvPr id="329" name="Google Shape;329;p32"/>
          <p:cNvPicPr preferRelativeResize="0"/>
          <p:nvPr/>
        </p:nvPicPr>
        <p:blipFill>
          <a:blip r:embed="rId3">
            <a:alphaModFix/>
          </a:blip>
          <a:stretch>
            <a:fillRect/>
          </a:stretch>
        </p:blipFill>
        <p:spPr>
          <a:xfrm>
            <a:off x="1267299" y="2687850"/>
            <a:ext cx="6274500" cy="1575600"/>
          </a:xfrm>
          <a:prstGeom prst="rect">
            <a:avLst/>
          </a:prstGeom>
          <a:noFill/>
          <a:ln>
            <a:noFill/>
          </a:ln>
        </p:spPr>
      </p:pic>
      <p:sp>
        <p:nvSpPr>
          <p:cNvPr id="330" name="Google Shape;330;p32"/>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Methodology - Classifiers</a:t>
            </a:r>
            <a:endParaRPr sz="1800">
              <a:solidFill>
                <a:srgbClr val="00B6F3"/>
              </a:solidFill>
              <a:latin typeface="Montserrat SemiBold"/>
              <a:ea typeface="Montserrat SemiBold"/>
              <a:cs typeface="Montserrat SemiBold"/>
              <a:sym typeface="Montserrat SemiBold"/>
            </a:endParaRPr>
          </a:p>
        </p:txBody>
      </p:sp>
      <p:cxnSp>
        <p:nvCxnSpPr>
          <p:cNvPr id="331" name="Google Shape;331;p32"/>
          <p:cNvCxnSpPr/>
          <p:nvPr/>
        </p:nvCxnSpPr>
        <p:spPr>
          <a:xfrm>
            <a:off x="4659900" y="858450"/>
            <a:ext cx="3442200" cy="0"/>
          </a:xfrm>
          <a:prstGeom prst="straightConnector1">
            <a:avLst/>
          </a:prstGeom>
          <a:noFill/>
          <a:ln cap="flat" cmpd="sng" w="19050">
            <a:solidFill>
              <a:srgbClr val="00B6F3"/>
            </a:solidFill>
            <a:prstDash val="solid"/>
            <a:round/>
            <a:headEnd len="med" w="med" type="none"/>
            <a:tailEnd len="med" w="med" type="none"/>
          </a:ln>
        </p:spPr>
      </p:cxnSp>
      <p:sp>
        <p:nvSpPr>
          <p:cNvPr id="332" name="Google Shape;332;p32"/>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txBox="1"/>
          <p:nvPr/>
        </p:nvSpPr>
        <p:spPr>
          <a:xfrm>
            <a:off x="280125" y="371275"/>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Apply Machine Learning</a:t>
            </a:r>
            <a:endParaRPr b="1" sz="2000">
              <a:solidFill>
                <a:schemeClr val="lt1"/>
              </a:solidFill>
              <a:latin typeface="Montserrat"/>
              <a:ea typeface="Montserrat"/>
              <a:cs typeface="Montserrat"/>
              <a:sym typeface="Montserrat"/>
            </a:endParaRPr>
          </a:p>
        </p:txBody>
      </p:sp>
      <p:sp>
        <p:nvSpPr>
          <p:cNvPr id="334" name="Google Shape;334;p32"/>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2"/>
          <p:cNvSpPr txBox="1"/>
          <p:nvPr/>
        </p:nvSpPr>
        <p:spPr>
          <a:xfrm>
            <a:off x="289825" y="388950"/>
            <a:ext cx="28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INTRODUCTION</a:t>
            </a:r>
            <a:endParaRPr b="1" sz="2000">
              <a:solidFill>
                <a:schemeClr val="lt1"/>
              </a:solidFill>
              <a:latin typeface="Montserrat"/>
              <a:ea typeface="Montserrat"/>
              <a:cs typeface="Montserrat"/>
              <a:sym typeface="Montserrat"/>
            </a:endParaRPr>
          </a:p>
        </p:txBody>
      </p:sp>
      <p:sp>
        <p:nvSpPr>
          <p:cNvPr id="336" name="Google Shape;336;p32"/>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2"/>
          <p:cNvSpPr txBox="1"/>
          <p:nvPr/>
        </p:nvSpPr>
        <p:spPr>
          <a:xfrm>
            <a:off x="682575" y="388950"/>
            <a:ext cx="303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FFF"/>
                </a:solidFill>
                <a:latin typeface="Montserrat"/>
                <a:ea typeface="Montserrat"/>
                <a:cs typeface="Montserrat"/>
                <a:sym typeface="Montserrat"/>
              </a:rPr>
              <a:t>PROBLEM SOLVING</a:t>
            </a:r>
            <a:endParaRPr b="1" sz="2000">
              <a:solidFill>
                <a:srgbClr val="FFFFFF"/>
              </a:solidFill>
              <a:latin typeface="Montserrat"/>
              <a:ea typeface="Montserrat"/>
              <a:cs typeface="Montserrat"/>
              <a:sym typeface="Montserrat"/>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3"/>
          <p:cNvSpPr txBox="1"/>
          <p:nvPr/>
        </p:nvSpPr>
        <p:spPr>
          <a:xfrm>
            <a:off x="520750" y="1210350"/>
            <a:ext cx="7767600" cy="1477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Medium"/>
              <a:buChar char="●"/>
            </a:pPr>
            <a:r>
              <a:rPr lang="en">
                <a:latin typeface="Montserrat Medium"/>
                <a:ea typeface="Montserrat Medium"/>
                <a:cs typeface="Montserrat Medium"/>
                <a:sym typeface="Montserrat Medium"/>
              </a:rPr>
              <a:t>Theory:</a:t>
            </a:r>
            <a:endParaRPr>
              <a:latin typeface="Montserrat Medium"/>
              <a:ea typeface="Montserrat Medium"/>
              <a:cs typeface="Montserrat Medium"/>
              <a:sym typeface="Montserrat Medium"/>
            </a:endParaRPr>
          </a:p>
          <a:p>
            <a:pPr indent="-317500" lvl="1" marL="914400" rtl="0" algn="l">
              <a:spcBef>
                <a:spcPts val="0"/>
              </a:spcBef>
              <a:spcAft>
                <a:spcPts val="0"/>
              </a:spcAft>
              <a:buSzPts val="1400"/>
              <a:buFont typeface="Montserrat"/>
              <a:buChar char="○"/>
            </a:pPr>
            <a:r>
              <a:rPr i="1" lang="en">
                <a:solidFill>
                  <a:schemeClr val="dk1"/>
                </a:solidFill>
                <a:latin typeface="Montserrat"/>
                <a:ea typeface="Montserrat"/>
                <a:cs typeface="Montserrat"/>
                <a:sym typeface="Montserrat"/>
              </a:rPr>
              <a:t>The attributes are conditionally independent given the classification</a:t>
            </a:r>
            <a:endParaRPr i="1">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43" name="Google Shape;343;p33"/>
          <p:cNvSpPr txBox="1"/>
          <p:nvPr/>
        </p:nvSpPr>
        <p:spPr>
          <a:xfrm>
            <a:off x="608475" y="1065050"/>
            <a:ext cx="542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SemiBold"/>
                <a:ea typeface="Montserrat SemiBold"/>
                <a:cs typeface="Montserrat SemiBold"/>
                <a:sym typeface="Montserrat SemiBold"/>
              </a:rPr>
              <a:t>Naive Bayes</a:t>
            </a:r>
            <a:endParaRPr sz="1800">
              <a:latin typeface="Montserrat SemiBold"/>
              <a:ea typeface="Montserrat SemiBold"/>
              <a:cs typeface="Montserrat SemiBold"/>
              <a:sym typeface="Montserrat SemiBold"/>
            </a:endParaRPr>
          </a:p>
        </p:txBody>
      </p:sp>
      <p:pic>
        <p:nvPicPr>
          <p:cNvPr id="344" name="Google Shape;344;p33"/>
          <p:cNvPicPr preferRelativeResize="0"/>
          <p:nvPr/>
        </p:nvPicPr>
        <p:blipFill>
          <a:blip r:embed="rId3">
            <a:alphaModFix/>
          </a:blip>
          <a:stretch>
            <a:fillRect/>
          </a:stretch>
        </p:blipFill>
        <p:spPr>
          <a:xfrm>
            <a:off x="1578023" y="2571750"/>
            <a:ext cx="5653050" cy="1477500"/>
          </a:xfrm>
          <a:prstGeom prst="rect">
            <a:avLst/>
          </a:prstGeom>
          <a:noFill/>
          <a:ln>
            <a:noFill/>
          </a:ln>
        </p:spPr>
      </p:pic>
      <p:sp>
        <p:nvSpPr>
          <p:cNvPr id="345" name="Google Shape;345;p33"/>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Methodology - Classifiers</a:t>
            </a:r>
            <a:endParaRPr sz="1800">
              <a:solidFill>
                <a:srgbClr val="00B6F3"/>
              </a:solidFill>
              <a:latin typeface="Montserrat SemiBold"/>
              <a:ea typeface="Montserrat SemiBold"/>
              <a:cs typeface="Montserrat SemiBold"/>
              <a:sym typeface="Montserrat SemiBold"/>
            </a:endParaRPr>
          </a:p>
        </p:txBody>
      </p:sp>
      <p:cxnSp>
        <p:nvCxnSpPr>
          <p:cNvPr id="346" name="Google Shape;346;p33"/>
          <p:cNvCxnSpPr/>
          <p:nvPr/>
        </p:nvCxnSpPr>
        <p:spPr>
          <a:xfrm>
            <a:off x="4659900" y="858450"/>
            <a:ext cx="3442200" cy="0"/>
          </a:xfrm>
          <a:prstGeom prst="straightConnector1">
            <a:avLst/>
          </a:prstGeom>
          <a:noFill/>
          <a:ln cap="flat" cmpd="sng" w="19050">
            <a:solidFill>
              <a:srgbClr val="00B6F3"/>
            </a:solidFill>
            <a:prstDash val="solid"/>
            <a:round/>
            <a:headEnd len="med" w="med" type="none"/>
            <a:tailEnd len="med" w="med" type="none"/>
          </a:ln>
        </p:spPr>
      </p:cxnSp>
      <p:sp>
        <p:nvSpPr>
          <p:cNvPr id="347" name="Google Shape;347;p33"/>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txBox="1"/>
          <p:nvPr/>
        </p:nvSpPr>
        <p:spPr>
          <a:xfrm>
            <a:off x="280125" y="371275"/>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Apply Machine Learning</a:t>
            </a:r>
            <a:endParaRPr b="1" sz="2000">
              <a:solidFill>
                <a:schemeClr val="lt1"/>
              </a:solidFill>
              <a:latin typeface="Montserrat"/>
              <a:ea typeface="Montserrat"/>
              <a:cs typeface="Montserrat"/>
              <a:sym typeface="Montserrat"/>
            </a:endParaRPr>
          </a:p>
        </p:txBody>
      </p:sp>
      <p:sp>
        <p:nvSpPr>
          <p:cNvPr id="349" name="Google Shape;349;p33"/>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3"/>
          <p:cNvSpPr txBox="1"/>
          <p:nvPr/>
        </p:nvSpPr>
        <p:spPr>
          <a:xfrm>
            <a:off x="289825" y="388950"/>
            <a:ext cx="28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INTRODUCTION</a:t>
            </a:r>
            <a:endParaRPr b="1" sz="2000">
              <a:solidFill>
                <a:schemeClr val="lt1"/>
              </a:solidFill>
              <a:latin typeface="Montserrat"/>
              <a:ea typeface="Montserrat"/>
              <a:cs typeface="Montserrat"/>
              <a:sym typeface="Montserrat"/>
            </a:endParaRPr>
          </a:p>
        </p:txBody>
      </p:sp>
      <p:sp>
        <p:nvSpPr>
          <p:cNvPr id="351" name="Google Shape;351;p33"/>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3"/>
          <p:cNvSpPr txBox="1"/>
          <p:nvPr/>
        </p:nvSpPr>
        <p:spPr>
          <a:xfrm>
            <a:off x="682575" y="388950"/>
            <a:ext cx="303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FFF"/>
                </a:solidFill>
                <a:latin typeface="Montserrat"/>
                <a:ea typeface="Montserrat"/>
                <a:cs typeface="Montserrat"/>
                <a:sym typeface="Montserrat"/>
              </a:rPr>
              <a:t>PROBLEM SOLVING</a:t>
            </a:r>
            <a:endParaRPr b="1" sz="2000">
              <a:solidFill>
                <a:srgbClr val="FFFFFF"/>
              </a:solidFill>
              <a:latin typeface="Montserrat"/>
              <a:ea typeface="Montserrat"/>
              <a:cs typeface="Montserrat"/>
              <a:sym typeface="Montserrat"/>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4"/>
          <p:cNvSpPr txBox="1"/>
          <p:nvPr/>
        </p:nvSpPr>
        <p:spPr>
          <a:xfrm>
            <a:off x="638100" y="1065050"/>
            <a:ext cx="542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SemiBold"/>
                <a:ea typeface="Montserrat SemiBold"/>
                <a:cs typeface="Montserrat SemiBold"/>
                <a:sym typeface="Montserrat SemiBold"/>
              </a:rPr>
              <a:t>Naive Bayes</a:t>
            </a:r>
            <a:endParaRPr sz="1800">
              <a:latin typeface="Montserrat SemiBold"/>
              <a:ea typeface="Montserrat SemiBold"/>
              <a:cs typeface="Montserrat SemiBold"/>
              <a:sym typeface="Montserrat SemiBold"/>
            </a:endParaRPr>
          </a:p>
        </p:txBody>
      </p:sp>
      <p:sp>
        <p:nvSpPr>
          <p:cNvPr id="358" name="Google Shape;358;p34"/>
          <p:cNvSpPr/>
          <p:nvPr/>
        </p:nvSpPr>
        <p:spPr>
          <a:xfrm>
            <a:off x="638100" y="2571750"/>
            <a:ext cx="7867800" cy="2210100"/>
          </a:xfrm>
          <a:prstGeom prst="ribbon2">
            <a:avLst>
              <a:gd fmla="val 16667" name="adj1"/>
              <a:gd fmla="val 72395"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9" name="Google Shape;359;p34"/>
          <p:cNvPicPr preferRelativeResize="0"/>
          <p:nvPr/>
        </p:nvPicPr>
        <p:blipFill>
          <a:blip r:embed="rId3">
            <a:alphaModFix/>
          </a:blip>
          <a:stretch>
            <a:fillRect/>
          </a:stretch>
        </p:blipFill>
        <p:spPr>
          <a:xfrm>
            <a:off x="2003362" y="2687850"/>
            <a:ext cx="5137274" cy="1618700"/>
          </a:xfrm>
          <a:prstGeom prst="rect">
            <a:avLst/>
          </a:prstGeom>
          <a:noFill/>
          <a:ln>
            <a:noFill/>
          </a:ln>
        </p:spPr>
      </p:pic>
      <p:sp>
        <p:nvSpPr>
          <p:cNvPr id="360" name="Google Shape;360;p34"/>
          <p:cNvSpPr txBox="1"/>
          <p:nvPr/>
        </p:nvSpPr>
        <p:spPr>
          <a:xfrm>
            <a:off x="520750" y="1210350"/>
            <a:ext cx="7767600" cy="1477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Medium"/>
              <a:buChar char="●"/>
            </a:pPr>
            <a:r>
              <a:rPr lang="en">
                <a:latin typeface="Montserrat Medium"/>
                <a:ea typeface="Montserrat Medium"/>
                <a:cs typeface="Montserrat Medium"/>
                <a:sym typeface="Montserrat Medium"/>
              </a:rPr>
              <a:t>Theory:</a:t>
            </a:r>
            <a:endParaRPr>
              <a:latin typeface="Montserrat Medium"/>
              <a:ea typeface="Montserrat Medium"/>
              <a:cs typeface="Montserrat Medium"/>
              <a:sym typeface="Montserrat Medium"/>
            </a:endParaRPr>
          </a:p>
          <a:p>
            <a:pPr indent="-317500" lvl="1" marL="914400" rtl="0" algn="l">
              <a:spcBef>
                <a:spcPts val="0"/>
              </a:spcBef>
              <a:spcAft>
                <a:spcPts val="0"/>
              </a:spcAft>
              <a:buSzPts val="1400"/>
              <a:buFont typeface="Montserrat"/>
              <a:buChar char="○"/>
            </a:pPr>
            <a:r>
              <a:rPr i="1" lang="en">
                <a:solidFill>
                  <a:schemeClr val="dk1"/>
                </a:solidFill>
                <a:latin typeface="Montserrat"/>
                <a:ea typeface="Montserrat"/>
                <a:cs typeface="Montserrat"/>
                <a:sym typeface="Montserrat"/>
              </a:rPr>
              <a:t>Final formula:</a:t>
            </a:r>
            <a:endParaRPr i="1">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61" name="Google Shape;361;p34"/>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Methodology - Classifiers</a:t>
            </a:r>
            <a:endParaRPr sz="1800">
              <a:solidFill>
                <a:srgbClr val="00B6F3"/>
              </a:solidFill>
              <a:latin typeface="Montserrat SemiBold"/>
              <a:ea typeface="Montserrat SemiBold"/>
              <a:cs typeface="Montserrat SemiBold"/>
              <a:sym typeface="Montserrat SemiBold"/>
            </a:endParaRPr>
          </a:p>
        </p:txBody>
      </p:sp>
      <p:cxnSp>
        <p:nvCxnSpPr>
          <p:cNvPr id="362" name="Google Shape;362;p34"/>
          <p:cNvCxnSpPr/>
          <p:nvPr/>
        </p:nvCxnSpPr>
        <p:spPr>
          <a:xfrm>
            <a:off x="4659900" y="858450"/>
            <a:ext cx="3442200" cy="0"/>
          </a:xfrm>
          <a:prstGeom prst="straightConnector1">
            <a:avLst/>
          </a:prstGeom>
          <a:noFill/>
          <a:ln cap="flat" cmpd="sng" w="19050">
            <a:solidFill>
              <a:srgbClr val="00B6F3"/>
            </a:solidFill>
            <a:prstDash val="solid"/>
            <a:round/>
            <a:headEnd len="med" w="med" type="none"/>
            <a:tailEnd len="med" w="med" type="none"/>
          </a:ln>
        </p:spPr>
      </p:cxnSp>
      <p:sp>
        <p:nvSpPr>
          <p:cNvPr id="363" name="Google Shape;363;p34"/>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4"/>
          <p:cNvSpPr txBox="1"/>
          <p:nvPr/>
        </p:nvSpPr>
        <p:spPr>
          <a:xfrm>
            <a:off x="280125" y="371275"/>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Apply Machine Learning</a:t>
            </a:r>
            <a:endParaRPr b="1" sz="2000">
              <a:solidFill>
                <a:schemeClr val="lt1"/>
              </a:solidFill>
              <a:latin typeface="Montserrat"/>
              <a:ea typeface="Montserrat"/>
              <a:cs typeface="Montserrat"/>
              <a:sym typeface="Montserrat"/>
            </a:endParaRPr>
          </a:p>
        </p:txBody>
      </p:sp>
      <p:sp>
        <p:nvSpPr>
          <p:cNvPr id="365" name="Google Shape;365;p34"/>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4"/>
          <p:cNvSpPr txBox="1"/>
          <p:nvPr/>
        </p:nvSpPr>
        <p:spPr>
          <a:xfrm>
            <a:off x="289825" y="388950"/>
            <a:ext cx="28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INTRODUCTION</a:t>
            </a:r>
            <a:endParaRPr b="1" sz="2000">
              <a:solidFill>
                <a:schemeClr val="lt1"/>
              </a:solidFill>
              <a:latin typeface="Montserrat"/>
              <a:ea typeface="Montserrat"/>
              <a:cs typeface="Montserrat"/>
              <a:sym typeface="Montserrat"/>
            </a:endParaRPr>
          </a:p>
        </p:txBody>
      </p:sp>
      <p:sp>
        <p:nvSpPr>
          <p:cNvPr id="367" name="Google Shape;367;p34"/>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4"/>
          <p:cNvSpPr txBox="1"/>
          <p:nvPr/>
        </p:nvSpPr>
        <p:spPr>
          <a:xfrm>
            <a:off x="682575" y="388950"/>
            <a:ext cx="303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FFF"/>
                </a:solidFill>
                <a:latin typeface="Montserrat"/>
                <a:ea typeface="Montserrat"/>
                <a:cs typeface="Montserrat"/>
                <a:sym typeface="Montserrat"/>
              </a:rPr>
              <a:t>PROBLEM SOLVING</a:t>
            </a:r>
            <a:endParaRPr b="1" sz="2000">
              <a:solidFill>
                <a:srgbClr val="FFFFFF"/>
              </a:solidFill>
              <a:latin typeface="Montserrat"/>
              <a:ea typeface="Montserrat"/>
              <a:cs typeface="Montserrat"/>
              <a:sym typeface="Montserrat"/>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5"/>
          <p:cNvSpPr txBox="1"/>
          <p:nvPr/>
        </p:nvSpPr>
        <p:spPr>
          <a:xfrm>
            <a:off x="562300" y="1329950"/>
            <a:ext cx="7705500" cy="318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200">
              <a:solidFill>
                <a:schemeClr val="dk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dk1"/>
              </a:buClr>
              <a:buSzPts val="1400"/>
              <a:buFont typeface="Open Sans Medium"/>
              <a:buChar char="●"/>
            </a:pPr>
            <a:r>
              <a:rPr lang="en">
                <a:solidFill>
                  <a:schemeClr val="dk1"/>
                </a:solidFill>
                <a:latin typeface="Open Sans Medium"/>
                <a:ea typeface="Open Sans Medium"/>
                <a:cs typeface="Open Sans Medium"/>
                <a:sym typeface="Open Sans Medium"/>
              </a:rPr>
              <a:t>Implementation: </a:t>
            </a:r>
            <a:endParaRPr>
              <a:solidFill>
                <a:schemeClr val="dk1"/>
              </a:solidFill>
              <a:latin typeface="Open Sans Medium"/>
              <a:ea typeface="Open Sans Medium"/>
              <a:cs typeface="Open Sans Medium"/>
              <a:sym typeface="Open Sans Medium"/>
            </a:endParaRPr>
          </a:p>
          <a:p>
            <a:pPr indent="-304800" lvl="1" marL="914400" rtl="0" algn="just">
              <a:lnSpc>
                <a:spcPct val="150000"/>
              </a:lnSpc>
              <a:spcBef>
                <a:spcPts val="0"/>
              </a:spcBef>
              <a:spcAft>
                <a:spcPts val="0"/>
              </a:spcAft>
              <a:buClr>
                <a:schemeClr val="dk1"/>
              </a:buClr>
              <a:buSzPts val="1200"/>
              <a:buFont typeface="Montserrat"/>
              <a:buChar char="○"/>
            </a:pPr>
            <a:r>
              <a:rPr i="1" lang="en" sz="1200">
                <a:solidFill>
                  <a:schemeClr val="dk1"/>
                </a:solidFill>
                <a:latin typeface="Montserrat"/>
                <a:ea typeface="Montserrat"/>
                <a:cs typeface="Montserrat"/>
                <a:sym typeface="Montserrat"/>
              </a:rPr>
              <a:t>Each training example is an object (id, text, label)</a:t>
            </a:r>
            <a:endParaRPr i="1" sz="1200">
              <a:solidFill>
                <a:schemeClr val="dk1"/>
              </a:solidFill>
              <a:latin typeface="Montserrat"/>
              <a:ea typeface="Montserrat"/>
              <a:cs typeface="Montserrat"/>
              <a:sym typeface="Montserrat"/>
            </a:endParaRPr>
          </a:p>
          <a:p>
            <a:pPr indent="-304800" lvl="1" marL="914400" rtl="0" algn="just">
              <a:lnSpc>
                <a:spcPct val="150000"/>
              </a:lnSpc>
              <a:spcBef>
                <a:spcPts val="0"/>
              </a:spcBef>
              <a:spcAft>
                <a:spcPts val="0"/>
              </a:spcAft>
              <a:buClr>
                <a:schemeClr val="dk1"/>
              </a:buClr>
              <a:buSzPts val="1200"/>
              <a:buFont typeface="Montserrat"/>
              <a:buChar char="○"/>
            </a:pPr>
            <a:r>
              <a:rPr i="1" lang="en" sz="1200">
                <a:solidFill>
                  <a:schemeClr val="dk1"/>
                </a:solidFill>
                <a:latin typeface="Montserrat"/>
                <a:ea typeface="Montserrat"/>
                <a:cs typeface="Montserrat"/>
                <a:sym typeface="Montserrat"/>
              </a:rPr>
              <a:t>The proportion of the training set and the test set: 0.7 &amp; 0.3</a:t>
            </a:r>
            <a:endParaRPr i="1" sz="1200">
              <a:solidFill>
                <a:schemeClr val="dk1"/>
              </a:solidFill>
              <a:latin typeface="Montserrat"/>
              <a:ea typeface="Montserrat"/>
              <a:cs typeface="Montserrat"/>
              <a:sym typeface="Montserrat"/>
            </a:endParaRPr>
          </a:p>
          <a:p>
            <a:pPr indent="-304800" lvl="1" marL="914400" rtl="0" algn="just">
              <a:lnSpc>
                <a:spcPct val="150000"/>
              </a:lnSpc>
              <a:spcBef>
                <a:spcPts val="0"/>
              </a:spcBef>
              <a:spcAft>
                <a:spcPts val="0"/>
              </a:spcAft>
              <a:buClr>
                <a:schemeClr val="dk1"/>
              </a:buClr>
              <a:buSzPts val="1200"/>
              <a:buFont typeface="Montserrat"/>
              <a:buChar char="○"/>
            </a:pPr>
            <a:r>
              <a:rPr i="1" lang="en" sz="1200">
                <a:solidFill>
                  <a:schemeClr val="dk1"/>
                </a:solidFill>
                <a:latin typeface="Montserrat"/>
                <a:ea typeface="Montserrat"/>
                <a:cs typeface="Montserrat"/>
                <a:sym typeface="Montserrat"/>
              </a:rPr>
              <a:t>Steps:</a:t>
            </a:r>
            <a:endParaRPr i="1" sz="1200">
              <a:solidFill>
                <a:schemeClr val="dk1"/>
              </a:solidFill>
              <a:latin typeface="Montserrat"/>
              <a:ea typeface="Montserrat"/>
              <a:cs typeface="Montserrat"/>
              <a:sym typeface="Montserrat"/>
            </a:endParaRPr>
          </a:p>
          <a:p>
            <a:pPr indent="-304800" lvl="2" marL="1371600" rtl="0" algn="just">
              <a:lnSpc>
                <a:spcPct val="150000"/>
              </a:lnSpc>
              <a:spcBef>
                <a:spcPts val="0"/>
              </a:spcBef>
              <a:spcAft>
                <a:spcPts val="0"/>
              </a:spcAft>
              <a:buClr>
                <a:schemeClr val="dk1"/>
              </a:buClr>
              <a:buSzPts val="1200"/>
              <a:buFont typeface="Montserrat"/>
              <a:buChar char="■"/>
            </a:pPr>
            <a:r>
              <a:rPr i="1" lang="en" sz="1200">
                <a:solidFill>
                  <a:schemeClr val="dk1"/>
                </a:solidFill>
                <a:latin typeface="Montserrat"/>
                <a:ea typeface="Montserrat"/>
                <a:cs typeface="Montserrat"/>
                <a:sym typeface="Montserrat"/>
              </a:rPr>
              <a:t>Divide the training set into 2 arrays: rawSpamSet &amp; rawHamSet</a:t>
            </a:r>
            <a:r>
              <a:rPr i="1" lang="en" sz="1200">
                <a:solidFill>
                  <a:schemeClr val="dk1"/>
                </a:solidFill>
                <a:latin typeface="Montserrat"/>
                <a:ea typeface="Montserrat"/>
                <a:cs typeface="Montserrat"/>
                <a:sym typeface="Montserrat"/>
              </a:rPr>
              <a:t> and an array named a vocabulary.</a:t>
            </a:r>
            <a:endParaRPr i="1" sz="1200">
              <a:solidFill>
                <a:schemeClr val="dk1"/>
              </a:solidFill>
              <a:latin typeface="Montserrat"/>
              <a:ea typeface="Montserrat"/>
              <a:cs typeface="Montserrat"/>
              <a:sym typeface="Montserrat"/>
            </a:endParaRPr>
          </a:p>
          <a:p>
            <a:pPr indent="-304800" lvl="2" marL="1371600" rtl="0" algn="just">
              <a:lnSpc>
                <a:spcPct val="150000"/>
              </a:lnSpc>
              <a:spcBef>
                <a:spcPts val="0"/>
              </a:spcBef>
              <a:spcAft>
                <a:spcPts val="0"/>
              </a:spcAft>
              <a:buClr>
                <a:schemeClr val="dk1"/>
              </a:buClr>
              <a:buSzPts val="1200"/>
              <a:buFont typeface="Montserrat"/>
              <a:buChar char="■"/>
            </a:pPr>
            <a:r>
              <a:rPr i="1" lang="en" sz="1200">
                <a:solidFill>
                  <a:schemeClr val="dk1"/>
                </a:solidFill>
                <a:latin typeface="Montserrat"/>
                <a:ea typeface="Montserrat"/>
                <a:cs typeface="Montserrat"/>
                <a:sym typeface="Montserrat"/>
              </a:rPr>
              <a:t>Train the above arrays → get the probability for each word corresponding to the array vocabulary</a:t>
            </a:r>
            <a:endParaRPr i="1" sz="1200">
              <a:solidFill>
                <a:schemeClr val="dk1"/>
              </a:solidFill>
              <a:latin typeface="Montserrat"/>
              <a:ea typeface="Montserrat"/>
              <a:cs typeface="Montserrat"/>
              <a:sym typeface="Montserrat"/>
            </a:endParaRPr>
          </a:p>
          <a:p>
            <a:pPr indent="-304800" lvl="2" marL="1371600" rtl="0" algn="just">
              <a:lnSpc>
                <a:spcPct val="150000"/>
              </a:lnSpc>
              <a:spcBef>
                <a:spcPts val="0"/>
              </a:spcBef>
              <a:spcAft>
                <a:spcPts val="0"/>
              </a:spcAft>
              <a:buClr>
                <a:schemeClr val="dk1"/>
              </a:buClr>
              <a:buSzPts val="1200"/>
              <a:buFont typeface="Montserrat"/>
              <a:buChar char="■"/>
            </a:pPr>
            <a:r>
              <a:rPr i="1" lang="en" sz="1200">
                <a:solidFill>
                  <a:schemeClr val="dk1"/>
                </a:solidFill>
                <a:latin typeface="Montserrat"/>
                <a:ea typeface="Montserrat"/>
                <a:cs typeface="Montserrat"/>
                <a:sym typeface="Montserrat"/>
              </a:rPr>
              <a:t>Predict test email by applying the algorithm</a:t>
            </a:r>
            <a:endParaRPr i="1" sz="12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200">
              <a:solidFill>
                <a:schemeClr val="dk1"/>
              </a:solidFill>
              <a:latin typeface="Montserrat"/>
              <a:ea typeface="Montserrat"/>
              <a:cs typeface="Montserrat"/>
              <a:sym typeface="Montserrat"/>
            </a:endParaRPr>
          </a:p>
        </p:txBody>
      </p:sp>
      <p:sp>
        <p:nvSpPr>
          <p:cNvPr id="374" name="Google Shape;374;p35"/>
          <p:cNvSpPr txBox="1"/>
          <p:nvPr/>
        </p:nvSpPr>
        <p:spPr>
          <a:xfrm>
            <a:off x="608475" y="1065050"/>
            <a:ext cx="542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SemiBold"/>
                <a:ea typeface="Montserrat SemiBold"/>
                <a:cs typeface="Montserrat SemiBold"/>
                <a:sym typeface="Montserrat SemiBold"/>
              </a:rPr>
              <a:t>Naive Bayes</a:t>
            </a:r>
            <a:endParaRPr sz="1800">
              <a:latin typeface="Montserrat SemiBold"/>
              <a:ea typeface="Montserrat SemiBold"/>
              <a:cs typeface="Montserrat SemiBold"/>
              <a:sym typeface="Montserrat SemiBold"/>
            </a:endParaRPr>
          </a:p>
        </p:txBody>
      </p:sp>
      <p:sp>
        <p:nvSpPr>
          <p:cNvPr id="375" name="Google Shape;375;p35"/>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Methodology - Classifiers</a:t>
            </a:r>
            <a:endParaRPr sz="1800">
              <a:solidFill>
                <a:srgbClr val="00B6F3"/>
              </a:solidFill>
              <a:latin typeface="Montserrat SemiBold"/>
              <a:ea typeface="Montserrat SemiBold"/>
              <a:cs typeface="Montserrat SemiBold"/>
              <a:sym typeface="Montserrat SemiBold"/>
            </a:endParaRPr>
          </a:p>
        </p:txBody>
      </p:sp>
      <p:cxnSp>
        <p:nvCxnSpPr>
          <p:cNvPr id="376" name="Google Shape;376;p35"/>
          <p:cNvCxnSpPr/>
          <p:nvPr/>
        </p:nvCxnSpPr>
        <p:spPr>
          <a:xfrm>
            <a:off x="4659900" y="858450"/>
            <a:ext cx="3442200" cy="0"/>
          </a:xfrm>
          <a:prstGeom prst="straightConnector1">
            <a:avLst/>
          </a:prstGeom>
          <a:noFill/>
          <a:ln cap="flat" cmpd="sng" w="19050">
            <a:solidFill>
              <a:srgbClr val="00B6F3"/>
            </a:solidFill>
            <a:prstDash val="solid"/>
            <a:round/>
            <a:headEnd len="med" w="med" type="none"/>
            <a:tailEnd len="med" w="med" type="none"/>
          </a:ln>
        </p:spPr>
      </p:cxnSp>
      <p:sp>
        <p:nvSpPr>
          <p:cNvPr id="377" name="Google Shape;377;p35"/>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5"/>
          <p:cNvSpPr txBox="1"/>
          <p:nvPr/>
        </p:nvSpPr>
        <p:spPr>
          <a:xfrm>
            <a:off x="280125" y="371275"/>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Apply Machine Learning</a:t>
            </a:r>
            <a:endParaRPr b="1" sz="2000">
              <a:solidFill>
                <a:schemeClr val="lt1"/>
              </a:solidFill>
              <a:latin typeface="Montserrat"/>
              <a:ea typeface="Montserrat"/>
              <a:cs typeface="Montserrat"/>
              <a:sym typeface="Montserrat"/>
            </a:endParaRPr>
          </a:p>
        </p:txBody>
      </p:sp>
      <p:sp>
        <p:nvSpPr>
          <p:cNvPr id="379" name="Google Shape;379;p35"/>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5"/>
          <p:cNvSpPr txBox="1"/>
          <p:nvPr/>
        </p:nvSpPr>
        <p:spPr>
          <a:xfrm>
            <a:off x="289825" y="388950"/>
            <a:ext cx="28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INTRODUCTION</a:t>
            </a:r>
            <a:endParaRPr b="1" sz="2000">
              <a:solidFill>
                <a:schemeClr val="lt1"/>
              </a:solidFill>
              <a:latin typeface="Montserrat"/>
              <a:ea typeface="Montserrat"/>
              <a:cs typeface="Montserrat"/>
              <a:sym typeface="Montserrat"/>
            </a:endParaRPr>
          </a:p>
        </p:txBody>
      </p:sp>
      <p:sp>
        <p:nvSpPr>
          <p:cNvPr id="381" name="Google Shape;381;p35"/>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5"/>
          <p:cNvSpPr txBox="1"/>
          <p:nvPr/>
        </p:nvSpPr>
        <p:spPr>
          <a:xfrm>
            <a:off x="682575" y="388950"/>
            <a:ext cx="303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FFF"/>
                </a:solidFill>
                <a:latin typeface="Montserrat"/>
                <a:ea typeface="Montserrat"/>
                <a:cs typeface="Montserrat"/>
                <a:sym typeface="Montserrat"/>
              </a:rPr>
              <a:t>PROBLEM SOLVING</a:t>
            </a:r>
            <a:endParaRPr b="1" sz="2000">
              <a:solidFill>
                <a:srgbClr val="FFFFFF"/>
              </a:solidFill>
              <a:latin typeface="Montserrat"/>
              <a:ea typeface="Montserrat"/>
              <a:cs typeface="Montserrat"/>
              <a:sym typeface="Montserrat"/>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0" st="0"/>
                                            </p:txEl>
                                          </p:spTgt>
                                        </p:tgtEl>
                                        <p:attrNameLst>
                                          <p:attrName>style.visibility</p:attrName>
                                        </p:attrNameLst>
                                      </p:cBhvr>
                                      <p:to>
                                        <p:strVal val="visible"/>
                                      </p:to>
                                    </p:set>
                                    <p:animEffect filter="fade" transition="in">
                                      <p:cBhvr>
                                        <p:cTn dur="1000"/>
                                        <p:tgtEl>
                                          <p:spTgt spid="3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1" st="1"/>
                                            </p:txEl>
                                          </p:spTgt>
                                        </p:tgtEl>
                                        <p:attrNameLst>
                                          <p:attrName>style.visibility</p:attrName>
                                        </p:attrNameLst>
                                      </p:cBhvr>
                                      <p:to>
                                        <p:strVal val="visible"/>
                                      </p:to>
                                    </p:set>
                                    <p:animEffect filter="fade" transition="in">
                                      <p:cBhvr>
                                        <p:cTn dur="1000"/>
                                        <p:tgtEl>
                                          <p:spTgt spid="3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2" st="2"/>
                                            </p:txEl>
                                          </p:spTgt>
                                        </p:tgtEl>
                                        <p:attrNameLst>
                                          <p:attrName>style.visibility</p:attrName>
                                        </p:attrNameLst>
                                      </p:cBhvr>
                                      <p:to>
                                        <p:strVal val="visible"/>
                                      </p:to>
                                    </p:set>
                                    <p:animEffect filter="fade" transition="in">
                                      <p:cBhvr>
                                        <p:cTn dur="1000"/>
                                        <p:tgtEl>
                                          <p:spTgt spid="3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3" st="3"/>
                                            </p:txEl>
                                          </p:spTgt>
                                        </p:tgtEl>
                                        <p:attrNameLst>
                                          <p:attrName>style.visibility</p:attrName>
                                        </p:attrNameLst>
                                      </p:cBhvr>
                                      <p:to>
                                        <p:strVal val="visible"/>
                                      </p:to>
                                    </p:set>
                                    <p:animEffect filter="fade" transition="in">
                                      <p:cBhvr>
                                        <p:cTn dur="1000"/>
                                        <p:tgtEl>
                                          <p:spTgt spid="3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4" st="4"/>
                                            </p:txEl>
                                          </p:spTgt>
                                        </p:tgtEl>
                                        <p:attrNameLst>
                                          <p:attrName>style.visibility</p:attrName>
                                        </p:attrNameLst>
                                      </p:cBhvr>
                                      <p:to>
                                        <p:strVal val="visible"/>
                                      </p:to>
                                    </p:set>
                                    <p:animEffect filter="fade" transition="in">
                                      <p:cBhvr>
                                        <p:cTn dur="1000"/>
                                        <p:tgtEl>
                                          <p:spTgt spid="3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5" st="5"/>
                                            </p:txEl>
                                          </p:spTgt>
                                        </p:tgtEl>
                                        <p:attrNameLst>
                                          <p:attrName>style.visibility</p:attrName>
                                        </p:attrNameLst>
                                      </p:cBhvr>
                                      <p:to>
                                        <p:strVal val="visible"/>
                                      </p:to>
                                    </p:set>
                                    <p:animEffect filter="fade" transition="in">
                                      <p:cBhvr>
                                        <p:cTn dur="1000"/>
                                        <p:tgtEl>
                                          <p:spTgt spid="3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6" st="6"/>
                                            </p:txEl>
                                          </p:spTgt>
                                        </p:tgtEl>
                                        <p:attrNameLst>
                                          <p:attrName>style.visibility</p:attrName>
                                        </p:attrNameLst>
                                      </p:cBhvr>
                                      <p:to>
                                        <p:strVal val="visible"/>
                                      </p:to>
                                    </p:set>
                                    <p:animEffect filter="fade" transition="in">
                                      <p:cBhvr>
                                        <p:cTn dur="1000"/>
                                        <p:tgtEl>
                                          <p:spTgt spid="37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7" st="7"/>
                                            </p:txEl>
                                          </p:spTgt>
                                        </p:tgtEl>
                                        <p:attrNameLst>
                                          <p:attrName>style.visibility</p:attrName>
                                        </p:attrNameLst>
                                      </p:cBhvr>
                                      <p:to>
                                        <p:strVal val="visible"/>
                                      </p:to>
                                    </p:set>
                                    <p:animEffect filter="fade" transition="in">
                                      <p:cBhvr>
                                        <p:cTn dur="1000"/>
                                        <p:tgtEl>
                                          <p:spTgt spid="37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8" st="8"/>
                                            </p:txEl>
                                          </p:spTgt>
                                        </p:tgtEl>
                                        <p:attrNameLst>
                                          <p:attrName>style.visibility</p:attrName>
                                        </p:attrNameLst>
                                      </p:cBhvr>
                                      <p:to>
                                        <p:strVal val="visible"/>
                                      </p:to>
                                    </p:set>
                                    <p:animEffect filter="fade" transition="in">
                                      <p:cBhvr>
                                        <p:cTn dur="1000"/>
                                        <p:tgtEl>
                                          <p:spTgt spid="37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6"/>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Evaluation Metrics</a:t>
            </a:r>
            <a:endParaRPr sz="1800">
              <a:solidFill>
                <a:srgbClr val="00B6F3"/>
              </a:solidFill>
              <a:latin typeface="Montserrat SemiBold"/>
              <a:ea typeface="Montserrat SemiBold"/>
              <a:cs typeface="Montserrat SemiBold"/>
              <a:sym typeface="Montserrat SemiBold"/>
            </a:endParaRPr>
          </a:p>
        </p:txBody>
      </p:sp>
      <p:cxnSp>
        <p:nvCxnSpPr>
          <p:cNvPr id="388" name="Google Shape;388;p36"/>
          <p:cNvCxnSpPr/>
          <p:nvPr/>
        </p:nvCxnSpPr>
        <p:spPr>
          <a:xfrm>
            <a:off x="4659900" y="858450"/>
            <a:ext cx="2695500" cy="0"/>
          </a:xfrm>
          <a:prstGeom prst="straightConnector1">
            <a:avLst/>
          </a:prstGeom>
          <a:noFill/>
          <a:ln cap="flat" cmpd="sng" w="19050">
            <a:solidFill>
              <a:srgbClr val="00B6F3"/>
            </a:solidFill>
            <a:prstDash val="solid"/>
            <a:round/>
            <a:headEnd len="med" w="med" type="none"/>
            <a:tailEnd len="med" w="med" type="none"/>
          </a:ln>
        </p:spPr>
      </p:cxnSp>
      <p:sp>
        <p:nvSpPr>
          <p:cNvPr id="389" name="Google Shape;389;p36"/>
          <p:cNvSpPr txBox="1"/>
          <p:nvPr/>
        </p:nvSpPr>
        <p:spPr>
          <a:xfrm>
            <a:off x="439500" y="1055525"/>
            <a:ext cx="542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Montserrat SemiBold"/>
              <a:ea typeface="Montserrat SemiBold"/>
              <a:cs typeface="Montserrat SemiBold"/>
              <a:sym typeface="Montserrat SemiBold"/>
            </a:endParaRPr>
          </a:p>
        </p:txBody>
      </p:sp>
      <p:sp>
        <p:nvSpPr>
          <p:cNvPr id="390" name="Google Shape;390;p36"/>
          <p:cNvSpPr txBox="1"/>
          <p:nvPr/>
        </p:nvSpPr>
        <p:spPr>
          <a:xfrm>
            <a:off x="1543050" y="2181225"/>
            <a:ext cx="45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91" name="Google Shape;391;p36"/>
          <p:cNvSpPr txBox="1"/>
          <p:nvPr/>
        </p:nvSpPr>
        <p:spPr>
          <a:xfrm>
            <a:off x="635100" y="1616050"/>
            <a:ext cx="8004900" cy="2062500"/>
          </a:xfrm>
          <a:prstGeom prst="rect">
            <a:avLst/>
          </a:prstGeom>
          <a:noFill/>
          <a:ln>
            <a:noFill/>
          </a:ln>
        </p:spPr>
        <p:txBody>
          <a:bodyPr anchorCtr="0" anchor="t" bIns="91425" lIns="91425" spcFirstLastPara="1" rIns="91425" wrap="square" tIns="91425">
            <a:spAutoFit/>
          </a:bodyPr>
          <a:lstStyle/>
          <a:p>
            <a:pPr indent="-311150" lvl="0" marL="457200" rtl="0" algn="just">
              <a:lnSpc>
                <a:spcPct val="150000"/>
              </a:lnSpc>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TP: number of true positives (Ham emails are predicted as ham)</a:t>
            </a:r>
            <a:endParaRPr sz="1300">
              <a:solidFill>
                <a:schemeClr val="dk1"/>
              </a:solidFill>
              <a:latin typeface="Montserrat"/>
              <a:ea typeface="Montserrat"/>
              <a:cs typeface="Montserrat"/>
              <a:sym typeface="Montserrat"/>
            </a:endParaRPr>
          </a:p>
          <a:p>
            <a:pPr indent="-311150" lvl="0" marL="457200" rtl="0" algn="just">
              <a:lnSpc>
                <a:spcPct val="150000"/>
              </a:lnSpc>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FP: number of false positives (Spam emails are predicted as ham)</a:t>
            </a:r>
            <a:endParaRPr sz="1300">
              <a:solidFill>
                <a:schemeClr val="dk1"/>
              </a:solidFill>
              <a:latin typeface="Montserrat"/>
              <a:ea typeface="Montserrat"/>
              <a:cs typeface="Montserrat"/>
              <a:sym typeface="Montserrat"/>
            </a:endParaRPr>
          </a:p>
          <a:p>
            <a:pPr indent="-311150" lvl="0" marL="457200" rtl="0" algn="just">
              <a:lnSpc>
                <a:spcPct val="150000"/>
              </a:lnSpc>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TN: number of true negatives (Spam emails are predicted as spam)</a:t>
            </a:r>
            <a:endParaRPr sz="1300">
              <a:solidFill>
                <a:schemeClr val="dk1"/>
              </a:solidFill>
              <a:latin typeface="Montserrat"/>
              <a:ea typeface="Montserrat"/>
              <a:cs typeface="Montserrat"/>
              <a:sym typeface="Montserrat"/>
            </a:endParaRPr>
          </a:p>
          <a:p>
            <a:pPr indent="-311150" lvl="0" marL="457200" rtl="0" algn="just">
              <a:lnSpc>
                <a:spcPct val="150000"/>
              </a:lnSpc>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FN: number of false negatives (Ham emails are predicted as spam)</a:t>
            </a:r>
            <a:endParaRPr sz="1300">
              <a:solidFill>
                <a:schemeClr val="dk1"/>
              </a:solidFill>
              <a:latin typeface="Montserrat"/>
              <a:ea typeface="Montserrat"/>
              <a:cs typeface="Montserrat"/>
              <a:sym typeface="Montserrat"/>
            </a:endParaRPr>
          </a:p>
          <a:p>
            <a:pPr indent="0" lvl="0" marL="0" rtl="0" algn="just">
              <a:lnSpc>
                <a:spcPct val="150000"/>
              </a:lnSpc>
              <a:spcBef>
                <a:spcPts val="0"/>
              </a:spcBef>
              <a:spcAft>
                <a:spcPts val="0"/>
              </a:spcAft>
              <a:buNone/>
            </a:pPr>
            <a:r>
              <a:t/>
            </a:r>
            <a:endParaRPr sz="700">
              <a:solidFill>
                <a:schemeClr val="dk1"/>
              </a:solidFill>
              <a:latin typeface="Montserrat"/>
              <a:ea typeface="Montserrat"/>
              <a:cs typeface="Montserrat"/>
              <a:sym typeface="Montserrat"/>
            </a:endParaRPr>
          </a:p>
          <a:p>
            <a:pPr indent="0" lvl="0" marL="0" rtl="0" algn="just">
              <a:lnSpc>
                <a:spcPct val="150000"/>
              </a:lnSpc>
              <a:spcBef>
                <a:spcPts val="0"/>
              </a:spcBef>
              <a:spcAft>
                <a:spcPts val="0"/>
              </a:spcAft>
              <a:buNone/>
            </a:pPr>
            <a:r>
              <a:rPr i="1" lang="en" sz="1300" u="sng">
                <a:solidFill>
                  <a:schemeClr val="dk1"/>
                </a:solidFill>
                <a:latin typeface="Montserrat"/>
                <a:ea typeface="Montserrat"/>
                <a:cs typeface="Montserrat"/>
                <a:sym typeface="Montserrat"/>
              </a:rPr>
              <a:t>Note:</a:t>
            </a:r>
            <a:r>
              <a:rPr i="1" lang="en" sz="1300">
                <a:solidFill>
                  <a:schemeClr val="dk1"/>
                </a:solidFill>
                <a:latin typeface="Montserrat"/>
                <a:ea typeface="Montserrat"/>
                <a:cs typeface="Montserrat"/>
                <a:sym typeface="Montserrat"/>
              </a:rPr>
              <a:t> In these metrics, we choose ham class as positive and spam class as negative</a:t>
            </a:r>
            <a:endParaRPr i="1" sz="1300">
              <a:solidFill>
                <a:schemeClr val="dk1"/>
              </a:solidFill>
              <a:latin typeface="Montserrat"/>
              <a:ea typeface="Montserrat"/>
              <a:cs typeface="Montserrat"/>
              <a:sym typeface="Montserrat"/>
            </a:endParaRPr>
          </a:p>
          <a:p>
            <a:pPr indent="0" lvl="0" marL="914400" rtl="0" algn="l">
              <a:lnSpc>
                <a:spcPct val="150000"/>
              </a:lnSpc>
              <a:spcBef>
                <a:spcPts val="0"/>
              </a:spcBef>
              <a:spcAft>
                <a:spcPts val="0"/>
              </a:spcAft>
              <a:buNone/>
            </a:pPr>
            <a:r>
              <a:t/>
            </a:r>
            <a:endParaRPr>
              <a:solidFill>
                <a:schemeClr val="dk1"/>
              </a:solidFill>
              <a:latin typeface="Montserrat"/>
              <a:ea typeface="Montserrat"/>
              <a:cs typeface="Montserrat"/>
              <a:sym typeface="Montserrat"/>
            </a:endParaRPr>
          </a:p>
        </p:txBody>
      </p:sp>
      <p:sp>
        <p:nvSpPr>
          <p:cNvPr id="392" name="Google Shape;392;p36"/>
          <p:cNvSpPr txBox="1"/>
          <p:nvPr/>
        </p:nvSpPr>
        <p:spPr>
          <a:xfrm>
            <a:off x="494175" y="1154350"/>
            <a:ext cx="542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SemiBold"/>
                <a:ea typeface="Montserrat SemiBold"/>
                <a:cs typeface="Montserrat SemiBold"/>
                <a:sym typeface="Montserrat SemiBold"/>
              </a:rPr>
              <a:t>Term</a:t>
            </a:r>
            <a:endParaRPr sz="1800">
              <a:latin typeface="Montserrat SemiBold"/>
              <a:ea typeface="Montserrat SemiBold"/>
              <a:cs typeface="Montserrat SemiBold"/>
              <a:sym typeface="Montserrat SemiBold"/>
            </a:endParaRPr>
          </a:p>
        </p:txBody>
      </p:sp>
      <p:graphicFrame>
        <p:nvGraphicFramePr>
          <p:cNvPr id="393" name="Google Shape;393;p36"/>
          <p:cNvGraphicFramePr/>
          <p:nvPr/>
        </p:nvGraphicFramePr>
        <p:xfrm>
          <a:off x="1609725" y="3479225"/>
          <a:ext cx="3000000" cy="3000000"/>
        </p:xfrm>
        <a:graphic>
          <a:graphicData uri="http://schemas.openxmlformats.org/drawingml/2006/table">
            <a:tbl>
              <a:tblPr>
                <a:noFill/>
                <a:tableStyleId>{EA020CB4-0E10-46D4-AE8B-43216B09E87E}</a:tableStyleId>
              </a:tblPr>
              <a:tblGrid>
                <a:gridCol w="1676400"/>
                <a:gridCol w="2124075"/>
                <a:gridCol w="2124075"/>
              </a:tblGrid>
              <a:tr h="200025">
                <a:tc>
                  <a:txBody>
                    <a:bodyPr/>
                    <a:lstStyle/>
                    <a:p>
                      <a:pPr indent="0" lvl="0" marL="0" rtl="0" algn="ctr">
                        <a:lnSpc>
                          <a:spcPct val="125454"/>
                        </a:lnSpc>
                        <a:spcBef>
                          <a:spcPts val="0"/>
                        </a:spcBef>
                        <a:spcAft>
                          <a:spcPts val="0"/>
                        </a:spcAft>
                        <a:buNone/>
                      </a:pPr>
                      <a:r>
                        <a:rPr lang="en" sz="1300">
                          <a:latin typeface="Montserrat"/>
                          <a:ea typeface="Montserrat"/>
                          <a:cs typeface="Montserrat"/>
                          <a:sym typeface="Montserrat"/>
                        </a:rPr>
                        <a:t> </a:t>
                      </a:r>
                      <a:endParaRPr sz="1300">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25454"/>
                        </a:lnSpc>
                        <a:spcBef>
                          <a:spcPts val="0"/>
                        </a:spcBef>
                        <a:spcAft>
                          <a:spcPts val="0"/>
                        </a:spcAft>
                        <a:buNone/>
                      </a:pPr>
                      <a:r>
                        <a:rPr b="1" lang="en" sz="1300">
                          <a:latin typeface="Montserrat"/>
                          <a:ea typeface="Montserrat"/>
                          <a:cs typeface="Montserrat"/>
                          <a:sym typeface="Montserrat"/>
                        </a:rPr>
                        <a:t>Predicted as Positive</a:t>
                      </a:r>
                      <a:endParaRPr b="1" sz="1300">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25454"/>
                        </a:lnSpc>
                        <a:spcBef>
                          <a:spcPts val="0"/>
                        </a:spcBef>
                        <a:spcAft>
                          <a:spcPts val="0"/>
                        </a:spcAft>
                        <a:buNone/>
                      </a:pPr>
                      <a:r>
                        <a:rPr b="1" lang="en" sz="1300">
                          <a:latin typeface="Montserrat"/>
                          <a:ea typeface="Montserrat"/>
                          <a:cs typeface="Montserrat"/>
                          <a:sym typeface="Montserrat"/>
                        </a:rPr>
                        <a:t>Predicted as Negative</a:t>
                      </a:r>
                      <a:endParaRPr b="1" sz="1300">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200025">
                <a:tc>
                  <a:txBody>
                    <a:bodyPr/>
                    <a:lstStyle/>
                    <a:p>
                      <a:pPr indent="0" lvl="0" marL="0" rtl="0" algn="ctr">
                        <a:lnSpc>
                          <a:spcPct val="125454"/>
                        </a:lnSpc>
                        <a:spcBef>
                          <a:spcPts val="0"/>
                        </a:spcBef>
                        <a:spcAft>
                          <a:spcPts val="0"/>
                        </a:spcAft>
                        <a:buNone/>
                      </a:pPr>
                      <a:r>
                        <a:rPr b="1" lang="en" sz="1300">
                          <a:latin typeface="Montserrat"/>
                          <a:ea typeface="Montserrat"/>
                          <a:cs typeface="Montserrat"/>
                          <a:sym typeface="Montserrat"/>
                        </a:rPr>
                        <a:t>Actual: Positive</a:t>
                      </a:r>
                      <a:endParaRPr b="1" sz="1300">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25454"/>
                        </a:lnSpc>
                        <a:spcBef>
                          <a:spcPts val="0"/>
                        </a:spcBef>
                        <a:spcAft>
                          <a:spcPts val="0"/>
                        </a:spcAft>
                        <a:buNone/>
                      </a:pPr>
                      <a:r>
                        <a:rPr lang="en" sz="1300">
                          <a:latin typeface="Montserrat"/>
                          <a:ea typeface="Montserrat"/>
                          <a:cs typeface="Montserrat"/>
                          <a:sym typeface="Montserrat"/>
                        </a:rPr>
                        <a:t>TP</a:t>
                      </a:r>
                      <a:endParaRPr sz="1300">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25454"/>
                        </a:lnSpc>
                        <a:spcBef>
                          <a:spcPts val="0"/>
                        </a:spcBef>
                        <a:spcAft>
                          <a:spcPts val="0"/>
                        </a:spcAft>
                        <a:buNone/>
                      </a:pPr>
                      <a:r>
                        <a:rPr lang="en" sz="1300">
                          <a:latin typeface="Montserrat"/>
                          <a:ea typeface="Montserrat"/>
                          <a:cs typeface="Montserrat"/>
                          <a:sym typeface="Montserrat"/>
                        </a:rPr>
                        <a:t>FN</a:t>
                      </a:r>
                      <a:endParaRPr sz="1300">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200025">
                <a:tc>
                  <a:txBody>
                    <a:bodyPr/>
                    <a:lstStyle/>
                    <a:p>
                      <a:pPr indent="0" lvl="0" marL="0" rtl="0" algn="ctr">
                        <a:lnSpc>
                          <a:spcPct val="125454"/>
                        </a:lnSpc>
                        <a:spcBef>
                          <a:spcPts val="0"/>
                        </a:spcBef>
                        <a:spcAft>
                          <a:spcPts val="0"/>
                        </a:spcAft>
                        <a:buNone/>
                      </a:pPr>
                      <a:r>
                        <a:rPr b="1" lang="en" sz="1300">
                          <a:latin typeface="Montserrat"/>
                          <a:ea typeface="Montserrat"/>
                          <a:cs typeface="Montserrat"/>
                          <a:sym typeface="Montserrat"/>
                        </a:rPr>
                        <a:t>Actual: Negative</a:t>
                      </a:r>
                      <a:endParaRPr b="1" sz="1300">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25454"/>
                        </a:lnSpc>
                        <a:spcBef>
                          <a:spcPts val="0"/>
                        </a:spcBef>
                        <a:spcAft>
                          <a:spcPts val="0"/>
                        </a:spcAft>
                        <a:buNone/>
                      </a:pPr>
                      <a:r>
                        <a:rPr lang="en" sz="1300">
                          <a:latin typeface="Montserrat"/>
                          <a:ea typeface="Montserrat"/>
                          <a:cs typeface="Montserrat"/>
                          <a:sym typeface="Montserrat"/>
                        </a:rPr>
                        <a:t>FP</a:t>
                      </a:r>
                      <a:endParaRPr sz="1300">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25454"/>
                        </a:lnSpc>
                        <a:spcBef>
                          <a:spcPts val="0"/>
                        </a:spcBef>
                        <a:spcAft>
                          <a:spcPts val="0"/>
                        </a:spcAft>
                        <a:buNone/>
                      </a:pPr>
                      <a:r>
                        <a:rPr lang="en" sz="1300">
                          <a:latin typeface="Montserrat"/>
                          <a:ea typeface="Montserrat"/>
                          <a:cs typeface="Montserrat"/>
                          <a:sym typeface="Montserrat"/>
                        </a:rPr>
                        <a:t>TN</a:t>
                      </a:r>
                      <a:endParaRPr sz="1300">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
        <p:nvSpPr>
          <p:cNvPr id="394" name="Google Shape;394;p36"/>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6"/>
          <p:cNvSpPr txBox="1"/>
          <p:nvPr/>
        </p:nvSpPr>
        <p:spPr>
          <a:xfrm>
            <a:off x="303975" y="388950"/>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RESULT AND EVALUATION</a:t>
            </a:r>
            <a:endParaRPr b="1" sz="2000">
              <a:solidFill>
                <a:schemeClr val="lt1"/>
              </a:solidFill>
              <a:latin typeface="Montserrat"/>
              <a:ea typeface="Montserrat"/>
              <a:cs typeface="Montserrat"/>
              <a:sym typeface="Montserrat"/>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0" st="0"/>
                                            </p:txEl>
                                          </p:spTgt>
                                        </p:tgtEl>
                                        <p:attrNameLst>
                                          <p:attrName>style.visibility</p:attrName>
                                        </p:attrNameLst>
                                      </p:cBhvr>
                                      <p:to>
                                        <p:strVal val="visible"/>
                                      </p:to>
                                    </p:set>
                                    <p:animEffect filter="fade" transition="in">
                                      <p:cBhvr>
                                        <p:cTn dur="1000"/>
                                        <p:tgtEl>
                                          <p:spTgt spid="3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1" st="1"/>
                                            </p:txEl>
                                          </p:spTgt>
                                        </p:tgtEl>
                                        <p:attrNameLst>
                                          <p:attrName>style.visibility</p:attrName>
                                        </p:attrNameLst>
                                      </p:cBhvr>
                                      <p:to>
                                        <p:strVal val="visible"/>
                                      </p:to>
                                    </p:set>
                                    <p:animEffect filter="fade" transition="in">
                                      <p:cBhvr>
                                        <p:cTn dur="1000"/>
                                        <p:tgtEl>
                                          <p:spTgt spid="3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2" st="2"/>
                                            </p:txEl>
                                          </p:spTgt>
                                        </p:tgtEl>
                                        <p:attrNameLst>
                                          <p:attrName>style.visibility</p:attrName>
                                        </p:attrNameLst>
                                      </p:cBhvr>
                                      <p:to>
                                        <p:strVal val="visible"/>
                                      </p:to>
                                    </p:set>
                                    <p:animEffect filter="fade" transition="in">
                                      <p:cBhvr>
                                        <p:cTn dur="1000"/>
                                        <p:tgtEl>
                                          <p:spTgt spid="3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3" st="3"/>
                                            </p:txEl>
                                          </p:spTgt>
                                        </p:tgtEl>
                                        <p:attrNameLst>
                                          <p:attrName>style.visibility</p:attrName>
                                        </p:attrNameLst>
                                      </p:cBhvr>
                                      <p:to>
                                        <p:strVal val="visible"/>
                                      </p:to>
                                    </p:set>
                                    <p:animEffect filter="fade" transition="in">
                                      <p:cBhvr>
                                        <p:cTn dur="1000"/>
                                        <p:tgtEl>
                                          <p:spTgt spid="3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4" st="4"/>
                                            </p:txEl>
                                          </p:spTgt>
                                        </p:tgtEl>
                                        <p:attrNameLst>
                                          <p:attrName>style.visibility</p:attrName>
                                        </p:attrNameLst>
                                      </p:cBhvr>
                                      <p:to>
                                        <p:strVal val="visible"/>
                                      </p:to>
                                    </p:set>
                                    <p:animEffect filter="fade" transition="in">
                                      <p:cBhvr>
                                        <p:cTn dur="1000"/>
                                        <p:tgtEl>
                                          <p:spTgt spid="3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5" st="5"/>
                                            </p:txEl>
                                          </p:spTgt>
                                        </p:tgtEl>
                                        <p:attrNameLst>
                                          <p:attrName>style.visibility</p:attrName>
                                        </p:attrNameLst>
                                      </p:cBhvr>
                                      <p:to>
                                        <p:strVal val="visible"/>
                                      </p:to>
                                    </p:set>
                                    <p:animEffect filter="fade" transition="in">
                                      <p:cBhvr>
                                        <p:cTn dur="1000"/>
                                        <p:tgtEl>
                                          <p:spTgt spid="3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6" st="6"/>
                                            </p:txEl>
                                          </p:spTgt>
                                        </p:tgtEl>
                                        <p:attrNameLst>
                                          <p:attrName>style.visibility</p:attrName>
                                        </p:attrNameLst>
                                      </p:cBhvr>
                                      <p:to>
                                        <p:strVal val="visible"/>
                                      </p:to>
                                    </p:set>
                                    <p:animEffect filter="fade" transition="in">
                                      <p:cBhvr>
                                        <p:cTn dur="1000"/>
                                        <p:tgtEl>
                                          <p:spTgt spid="3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7"/>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Evaluation Metrics</a:t>
            </a:r>
            <a:endParaRPr sz="1800">
              <a:solidFill>
                <a:srgbClr val="00B6F3"/>
              </a:solidFill>
              <a:latin typeface="Montserrat SemiBold"/>
              <a:ea typeface="Montserrat SemiBold"/>
              <a:cs typeface="Montserrat SemiBold"/>
              <a:sym typeface="Montserrat SemiBold"/>
            </a:endParaRPr>
          </a:p>
        </p:txBody>
      </p:sp>
      <p:cxnSp>
        <p:nvCxnSpPr>
          <p:cNvPr id="401" name="Google Shape;401;p37"/>
          <p:cNvCxnSpPr/>
          <p:nvPr/>
        </p:nvCxnSpPr>
        <p:spPr>
          <a:xfrm>
            <a:off x="4659900" y="858450"/>
            <a:ext cx="2695500" cy="0"/>
          </a:xfrm>
          <a:prstGeom prst="straightConnector1">
            <a:avLst/>
          </a:prstGeom>
          <a:noFill/>
          <a:ln cap="flat" cmpd="sng" w="19050">
            <a:solidFill>
              <a:srgbClr val="00B6F3"/>
            </a:solidFill>
            <a:prstDash val="solid"/>
            <a:round/>
            <a:headEnd len="med" w="med" type="none"/>
            <a:tailEnd len="med" w="med" type="none"/>
          </a:ln>
        </p:spPr>
      </p:cxnSp>
      <p:sp>
        <p:nvSpPr>
          <p:cNvPr id="402" name="Google Shape;402;p37"/>
          <p:cNvSpPr txBox="1"/>
          <p:nvPr/>
        </p:nvSpPr>
        <p:spPr>
          <a:xfrm>
            <a:off x="439500" y="1055525"/>
            <a:ext cx="542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Montserrat SemiBold"/>
              <a:ea typeface="Montserrat SemiBold"/>
              <a:cs typeface="Montserrat SemiBold"/>
              <a:sym typeface="Montserrat SemiBold"/>
            </a:endParaRPr>
          </a:p>
        </p:txBody>
      </p:sp>
      <p:sp>
        <p:nvSpPr>
          <p:cNvPr id="403" name="Google Shape;403;p37"/>
          <p:cNvSpPr txBox="1"/>
          <p:nvPr/>
        </p:nvSpPr>
        <p:spPr>
          <a:xfrm>
            <a:off x="382350" y="1665213"/>
            <a:ext cx="8142600" cy="10467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SzPts val="1400"/>
              <a:buFont typeface="Montserrat"/>
              <a:buChar char="●"/>
            </a:pPr>
            <a:r>
              <a:rPr lang="en">
                <a:latin typeface="Montserrat"/>
                <a:ea typeface="Montserrat"/>
                <a:cs typeface="Montserrat"/>
                <a:sym typeface="Montserrat"/>
              </a:rPr>
              <a:t>The simplest and most commonly used way is accuracy. </a:t>
            </a:r>
            <a:endParaRPr>
              <a:latin typeface="Montserrat"/>
              <a:ea typeface="Montserrat"/>
              <a:cs typeface="Montserrat"/>
              <a:sym typeface="Montserrat"/>
            </a:endParaRPr>
          </a:p>
          <a:p>
            <a:pPr indent="-317500" lvl="0" marL="457200" rtl="0" algn="just">
              <a:lnSpc>
                <a:spcPct val="150000"/>
              </a:lnSpc>
              <a:spcBef>
                <a:spcPts val="0"/>
              </a:spcBef>
              <a:spcAft>
                <a:spcPts val="0"/>
              </a:spcAft>
              <a:buSzPts val="1400"/>
              <a:buFont typeface="Montserrat"/>
              <a:buChar char="●"/>
            </a:pPr>
            <a:r>
              <a:rPr lang="en">
                <a:latin typeface="Montserrat"/>
                <a:ea typeface="Montserrat"/>
                <a:cs typeface="Montserrat"/>
                <a:sym typeface="Montserrat"/>
              </a:rPr>
              <a:t>This evaluation simply calculates the ratio between the number of correctly predicted points and the total number of points in the test data set.</a:t>
            </a:r>
            <a:endParaRPr>
              <a:latin typeface="Montserrat"/>
              <a:ea typeface="Montserrat"/>
              <a:cs typeface="Montserrat"/>
              <a:sym typeface="Montserrat"/>
            </a:endParaRPr>
          </a:p>
        </p:txBody>
      </p:sp>
      <p:sp>
        <p:nvSpPr>
          <p:cNvPr id="404" name="Google Shape;404;p37"/>
          <p:cNvSpPr txBox="1"/>
          <p:nvPr/>
        </p:nvSpPr>
        <p:spPr>
          <a:xfrm>
            <a:off x="494175" y="1154350"/>
            <a:ext cx="542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SemiBold"/>
                <a:ea typeface="Montserrat SemiBold"/>
                <a:cs typeface="Montserrat SemiBold"/>
                <a:sym typeface="Montserrat SemiBold"/>
              </a:rPr>
              <a:t>Accuracy score</a:t>
            </a:r>
            <a:endParaRPr sz="1800">
              <a:latin typeface="Montserrat SemiBold"/>
              <a:ea typeface="Montserrat SemiBold"/>
              <a:cs typeface="Montserrat SemiBold"/>
              <a:sym typeface="Montserrat SemiBold"/>
            </a:endParaRPr>
          </a:p>
        </p:txBody>
      </p:sp>
      <p:pic>
        <p:nvPicPr>
          <p:cNvPr id="405" name="Google Shape;405;p37"/>
          <p:cNvPicPr preferRelativeResize="0"/>
          <p:nvPr/>
        </p:nvPicPr>
        <p:blipFill>
          <a:blip r:embed="rId3">
            <a:alphaModFix/>
          </a:blip>
          <a:stretch>
            <a:fillRect/>
          </a:stretch>
        </p:blipFill>
        <p:spPr>
          <a:xfrm>
            <a:off x="2308168" y="3156725"/>
            <a:ext cx="4527663" cy="1114150"/>
          </a:xfrm>
          <a:prstGeom prst="rect">
            <a:avLst/>
          </a:prstGeom>
          <a:noFill/>
          <a:ln>
            <a:noFill/>
          </a:ln>
        </p:spPr>
      </p:pic>
      <p:sp>
        <p:nvSpPr>
          <p:cNvPr id="406" name="Google Shape;406;p37"/>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7"/>
          <p:cNvSpPr txBox="1"/>
          <p:nvPr/>
        </p:nvSpPr>
        <p:spPr>
          <a:xfrm>
            <a:off x="303975" y="388950"/>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RESULT AND EVALUATION</a:t>
            </a:r>
            <a:endParaRPr b="1" sz="2000">
              <a:solidFill>
                <a:schemeClr val="lt1"/>
              </a:solidFill>
              <a:latin typeface="Montserrat"/>
              <a:ea typeface="Montserrat"/>
              <a:cs typeface="Montserrat"/>
              <a:sym typeface="Montserrat"/>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8"/>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Evaluation Metrics</a:t>
            </a:r>
            <a:endParaRPr sz="1800">
              <a:solidFill>
                <a:srgbClr val="00B6F3"/>
              </a:solidFill>
              <a:latin typeface="Montserrat SemiBold"/>
              <a:ea typeface="Montserrat SemiBold"/>
              <a:cs typeface="Montserrat SemiBold"/>
              <a:sym typeface="Montserrat SemiBold"/>
            </a:endParaRPr>
          </a:p>
        </p:txBody>
      </p:sp>
      <p:cxnSp>
        <p:nvCxnSpPr>
          <p:cNvPr id="413" name="Google Shape;413;p38"/>
          <p:cNvCxnSpPr/>
          <p:nvPr/>
        </p:nvCxnSpPr>
        <p:spPr>
          <a:xfrm>
            <a:off x="4659900" y="858450"/>
            <a:ext cx="2695500" cy="0"/>
          </a:xfrm>
          <a:prstGeom prst="straightConnector1">
            <a:avLst/>
          </a:prstGeom>
          <a:noFill/>
          <a:ln cap="flat" cmpd="sng" w="19050">
            <a:solidFill>
              <a:srgbClr val="00B6F3"/>
            </a:solidFill>
            <a:prstDash val="solid"/>
            <a:round/>
            <a:headEnd len="med" w="med" type="none"/>
            <a:tailEnd len="med" w="med" type="none"/>
          </a:ln>
        </p:spPr>
      </p:cxnSp>
      <p:sp>
        <p:nvSpPr>
          <p:cNvPr id="414" name="Google Shape;414;p38"/>
          <p:cNvSpPr txBox="1"/>
          <p:nvPr/>
        </p:nvSpPr>
        <p:spPr>
          <a:xfrm>
            <a:off x="439500" y="1055525"/>
            <a:ext cx="542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Montserrat SemiBold"/>
              <a:ea typeface="Montserrat SemiBold"/>
              <a:cs typeface="Montserrat SemiBold"/>
              <a:sym typeface="Montserrat SemiBold"/>
            </a:endParaRPr>
          </a:p>
        </p:txBody>
      </p:sp>
      <p:sp>
        <p:nvSpPr>
          <p:cNvPr id="415" name="Google Shape;415;p38"/>
          <p:cNvSpPr txBox="1"/>
          <p:nvPr/>
        </p:nvSpPr>
        <p:spPr>
          <a:xfrm>
            <a:off x="382350" y="1665213"/>
            <a:ext cx="8142600" cy="921600"/>
          </a:xfrm>
          <a:prstGeom prst="rect">
            <a:avLst/>
          </a:prstGeom>
          <a:noFill/>
          <a:ln>
            <a:noFill/>
          </a:ln>
        </p:spPr>
        <p:txBody>
          <a:bodyPr anchorCtr="0" anchor="t" bIns="91425" lIns="91425" spcFirstLastPara="1" rIns="91425" wrap="square" tIns="91425">
            <a:spAutoFit/>
          </a:bodyPr>
          <a:lstStyle/>
          <a:p>
            <a:pPr indent="-317500" lvl="0" marL="457200" rtl="0" algn="just">
              <a:lnSpc>
                <a:spcPct val="125454"/>
              </a:lnSpc>
              <a:spcBef>
                <a:spcPts val="0"/>
              </a:spcBef>
              <a:spcAft>
                <a:spcPts val="0"/>
              </a:spcAft>
              <a:buSzPts val="1400"/>
              <a:buFont typeface="Montserrat"/>
              <a:buChar char="●"/>
            </a:pPr>
            <a:r>
              <a:rPr lang="en" sz="1300">
                <a:solidFill>
                  <a:schemeClr val="dk1"/>
                </a:solidFill>
                <a:highlight>
                  <a:srgbClr val="FFFFFF"/>
                </a:highlight>
                <a:latin typeface="Montserrat"/>
                <a:ea typeface="Montserrat"/>
                <a:cs typeface="Montserrat"/>
                <a:sym typeface="Montserrat"/>
              </a:rPr>
              <a:t>With the classification problem and the data set of the classes being very different from each other, there is an effective operation that is often used, which is Precision-Recall.</a:t>
            </a:r>
            <a:endParaRPr sz="1300">
              <a:solidFill>
                <a:schemeClr val="dk1"/>
              </a:solidFill>
              <a:highlight>
                <a:srgbClr val="FFFFFF"/>
              </a:highlight>
              <a:latin typeface="Montserrat"/>
              <a:ea typeface="Montserrat"/>
              <a:cs typeface="Montserrat"/>
              <a:sym typeface="Montserrat"/>
            </a:endParaRPr>
          </a:p>
          <a:p>
            <a:pPr indent="0" lvl="0" marL="457200" rtl="0" algn="just">
              <a:lnSpc>
                <a:spcPct val="150000"/>
              </a:lnSpc>
              <a:spcBef>
                <a:spcPts val="0"/>
              </a:spcBef>
              <a:spcAft>
                <a:spcPts val="0"/>
              </a:spcAft>
              <a:buNone/>
            </a:pPr>
            <a:r>
              <a:t/>
            </a:r>
            <a:endParaRPr>
              <a:latin typeface="Montserrat"/>
              <a:ea typeface="Montserrat"/>
              <a:cs typeface="Montserrat"/>
              <a:sym typeface="Montserrat"/>
            </a:endParaRPr>
          </a:p>
        </p:txBody>
      </p:sp>
      <p:sp>
        <p:nvSpPr>
          <p:cNvPr id="416" name="Google Shape;416;p38"/>
          <p:cNvSpPr txBox="1"/>
          <p:nvPr/>
        </p:nvSpPr>
        <p:spPr>
          <a:xfrm>
            <a:off x="494175" y="1154350"/>
            <a:ext cx="542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SemiBold"/>
                <a:ea typeface="Montserrat SemiBold"/>
                <a:cs typeface="Montserrat SemiBold"/>
                <a:sym typeface="Montserrat SemiBold"/>
              </a:rPr>
              <a:t>F1</a:t>
            </a:r>
            <a:r>
              <a:rPr lang="en" sz="1800">
                <a:latin typeface="Montserrat SemiBold"/>
                <a:ea typeface="Montserrat SemiBold"/>
                <a:cs typeface="Montserrat SemiBold"/>
                <a:sym typeface="Montserrat SemiBold"/>
              </a:rPr>
              <a:t> score</a:t>
            </a:r>
            <a:endParaRPr sz="1800">
              <a:latin typeface="Montserrat SemiBold"/>
              <a:ea typeface="Montserrat SemiBold"/>
              <a:cs typeface="Montserrat SemiBold"/>
              <a:sym typeface="Montserrat SemiBold"/>
            </a:endParaRPr>
          </a:p>
        </p:txBody>
      </p:sp>
      <p:pic>
        <p:nvPicPr>
          <p:cNvPr id="417" name="Google Shape;417;p38"/>
          <p:cNvPicPr preferRelativeResize="0"/>
          <p:nvPr/>
        </p:nvPicPr>
        <p:blipFill>
          <a:blip r:embed="rId3">
            <a:alphaModFix/>
          </a:blip>
          <a:stretch>
            <a:fillRect/>
          </a:stretch>
        </p:blipFill>
        <p:spPr>
          <a:xfrm>
            <a:off x="2327600" y="2427300"/>
            <a:ext cx="4158925" cy="2437575"/>
          </a:xfrm>
          <a:prstGeom prst="rect">
            <a:avLst/>
          </a:prstGeom>
          <a:noFill/>
          <a:ln>
            <a:noFill/>
          </a:ln>
        </p:spPr>
      </p:pic>
      <p:sp>
        <p:nvSpPr>
          <p:cNvPr id="418" name="Google Shape;418;p38"/>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8"/>
          <p:cNvSpPr txBox="1"/>
          <p:nvPr/>
        </p:nvSpPr>
        <p:spPr>
          <a:xfrm>
            <a:off x="303975" y="388950"/>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RESULT AND EVALUATION</a:t>
            </a:r>
            <a:endParaRPr b="1" sz="2000">
              <a:solidFill>
                <a:schemeClr val="lt1"/>
              </a:solidFill>
              <a:latin typeface="Montserrat"/>
              <a:ea typeface="Montserrat"/>
              <a:cs typeface="Montserrat"/>
              <a:sym typeface="Montserrat"/>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9"/>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Evaluation Metrics</a:t>
            </a:r>
            <a:endParaRPr sz="1800">
              <a:solidFill>
                <a:srgbClr val="00B6F3"/>
              </a:solidFill>
              <a:latin typeface="Montserrat SemiBold"/>
              <a:ea typeface="Montserrat SemiBold"/>
              <a:cs typeface="Montserrat SemiBold"/>
              <a:sym typeface="Montserrat SemiBold"/>
            </a:endParaRPr>
          </a:p>
        </p:txBody>
      </p:sp>
      <p:cxnSp>
        <p:nvCxnSpPr>
          <p:cNvPr id="425" name="Google Shape;425;p39"/>
          <p:cNvCxnSpPr/>
          <p:nvPr/>
        </p:nvCxnSpPr>
        <p:spPr>
          <a:xfrm>
            <a:off x="4659900" y="858450"/>
            <a:ext cx="2695500" cy="0"/>
          </a:xfrm>
          <a:prstGeom prst="straightConnector1">
            <a:avLst/>
          </a:prstGeom>
          <a:noFill/>
          <a:ln cap="flat" cmpd="sng" w="19050">
            <a:solidFill>
              <a:srgbClr val="00B6F3"/>
            </a:solidFill>
            <a:prstDash val="solid"/>
            <a:round/>
            <a:headEnd len="med" w="med" type="none"/>
            <a:tailEnd len="med" w="med" type="none"/>
          </a:ln>
        </p:spPr>
      </p:cxnSp>
      <p:sp>
        <p:nvSpPr>
          <p:cNvPr id="426" name="Google Shape;426;p39"/>
          <p:cNvSpPr txBox="1"/>
          <p:nvPr/>
        </p:nvSpPr>
        <p:spPr>
          <a:xfrm>
            <a:off x="439500" y="1055525"/>
            <a:ext cx="542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Montserrat SemiBold"/>
              <a:ea typeface="Montserrat SemiBold"/>
              <a:cs typeface="Montserrat SemiBold"/>
              <a:sym typeface="Montserrat SemiBold"/>
            </a:endParaRPr>
          </a:p>
        </p:txBody>
      </p:sp>
      <p:sp>
        <p:nvSpPr>
          <p:cNvPr id="427" name="Google Shape;427;p39"/>
          <p:cNvSpPr txBox="1"/>
          <p:nvPr/>
        </p:nvSpPr>
        <p:spPr>
          <a:xfrm>
            <a:off x="494175" y="1154350"/>
            <a:ext cx="542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SemiBold"/>
                <a:ea typeface="Montserrat SemiBold"/>
                <a:cs typeface="Montserrat SemiBold"/>
                <a:sym typeface="Montserrat SemiBold"/>
              </a:rPr>
              <a:t>F1 score</a:t>
            </a:r>
            <a:endParaRPr sz="1800">
              <a:latin typeface="Montserrat SemiBold"/>
              <a:ea typeface="Montserrat SemiBold"/>
              <a:cs typeface="Montserrat SemiBold"/>
              <a:sym typeface="Montserrat SemiBold"/>
            </a:endParaRPr>
          </a:p>
        </p:txBody>
      </p:sp>
      <p:pic>
        <p:nvPicPr>
          <p:cNvPr id="428" name="Google Shape;428;p39"/>
          <p:cNvPicPr preferRelativeResize="0"/>
          <p:nvPr/>
        </p:nvPicPr>
        <p:blipFill>
          <a:blip r:embed="rId3">
            <a:alphaModFix/>
          </a:blip>
          <a:stretch>
            <a:fillRect/>
          </a:stretch>
        </p:blipFill>
        <p:spPr>
          <a:xfrm>
            <a:off x="2901750" y="1517225"/>
            <a:ext cx="3331050" cy="1302250"/>
          </a:xfrm>
          <a:prstGeom prst="rect">
            <a:avLst/>
          </a:prstGeom>
          <a:noFill/>
          <a:ln>
            <a:noFill/>
          </a:ln>
        </p:spPr>
      </p:pic>
      <p:sp>
        <p:nvSpPr>
          <p:cNvPr id="429" name="Google Shape;429;p39"/>
          <p:cNvSpPr/>
          <p:nvPr/>
        </p:nvSpPr>
        <p:spPr>
          <a:xfrm>
            <a:off x="1890750" y="3017125"/>
            <a:ext cx="5362500" cy="14097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0" name="Google Shape;430;p39"/>
          <p:cNvPicPr preferRelativeResize="0"/>
          <p:nvPr/>
        </p:nvPicPr>
        <p:blipFill rotWithShape="1">
          <a:blip r:embed="rId4">
            <a:alphaModFix/>
          </a:blip>
          <a:srcRect b="0" l="5844" r="8590" t="26556"/>
          <a:stretch/>
        </p:blipFill>
        <p:spPr>
          <a:xfrm>
            <a:off x="2195550" y="3226675"/>
            <a:ext cx="4743450" cy="1007350"/>
          </a:xfrm>
          <a:prstGeom prst="rect">
            <a:avLst/>
          </a:prstGeom>
          <a:noFill/>
          <a:ln>
            <a:noFill/>
          </a:ln>
        </p:spPr>
      </p:pic>
      <p:sp>
        <p:nvSpPr>
          <p:cNvPr id="431" name="Google Shape;431;p39"/>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txBox="1"/>
          <p:nvPr/>
        </p:nvSpPr>
        <p:spPr>
          <a:xfrm>
            <a:off x="303975" y="388950"/>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RESULT AND EVALUATION</a:t>
            </a:r>
            <a:endParaRPr b="1" sz="2000">
              <a:solidFill>
                <a:schemeClr val="lt1"/>
              </a:solidFill>
              <a:latin typeface="Montserrat"/>
              <a:ea typeface="Montserrat"/>
              <a:cs typeface="Montserrat"/>
              <a:sym typeface="Montserrat"/>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0"/>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Experimental Results</a:t>
            </a:r>
            <a:endParaRPr sz="1800">
              <a:solidFill>
                <a:srgbClr val="00B6F3"/>
              </a:solidFill>
              <a:latin typeface="Montserrat SemiBold"/>
              <a:ea typeface="Montserrat SemiBold"/>
              <a:cs typeface="Montserrat SemiBold"/>
              <a:sym typeface="Montserrat SemiBold"/>
            </a:endParaRPr>
          </a:p>
        </p:txBody>
      </p:sp>
      <p:cxnSp>
        <p:nvCxnSpPr>
          <p:cNvPr id="438" name="Google Shape;438;p40"/>
          <p:cNvCxnSpPr/>
          <p:nvPr/>
        </p:nvCxnSpPr>
        <p:spPr>
          <a:xfrm>
            <a:off x="4659900" y="858450"/>
            <a:ext cx="2695500" cy="0"/>
          </a:xfrm>
          <a:prstGeom prst="straightConnector1">
            <a:avLst/>
          </a:prstGeom>
          <a:noFill/>
          <a:ln cap="flat" cmpd="sng" w="19050">
            <a:solidFill>
              <a:srgbClr val="00B6F3"/>
            </a:solidFill>
            <a:prstDash val="solid"/>
            <a:round/>
            <a:headEnd len="med" w="med" type="none"/>
            <a:tailEnd len="med" w="med" type="none"/>
          </a:ln>
        </p:spPr>
      </p:cxnSp>
      <p:pic>
        <p:nvPicPr>
          <p:cNvPr id="439" name="Google Shape;439;p40"/>
          <p:cNvPicPr preferRelativeResize="0"/>
          <p:nvPr/>
        </p:nvPicPr>
        <p:blipFill rotWithShape="1">
          <a:blip r:embed="rId3">
            <a:alphaModFix/>
          </a:blip>
          <a:srcRect b="1279" l="-3440" r="3439" t="-1280"/>
          <a:stretch/>
        </p:blipFill>
        <p:spPr>
          <a:xfrm>
            <a:off x="1405725" y="1246950"/>
            <a:ext cx="5679519" cy="3168025"/>
          </a:xfrm>
          <a:prstGeom prst="rect">
            <a:avLst/>
          </a:prstGeom>
          <a:noFill/>
          <a:ln>
            <a:noFill/>
          </a:ln>
        </p:spPr>
      </p:pic>
      <p:sp>
        <p:nvSpPr>
          <p:cNvPr id="440" name="Google Shape;440;p40"/>
          <p:cNvSpPr txBox="1"/>
          <p:nvPr/>
        </p:nvSpPr>
        <p:spPr>
          <a:xfrm>
            <a:off x="2275350" y="4401875"/>
            <a:ext cx="4593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100">
                <a:solidFill>
                  <a:schemeClr val="dk1"/>
                </a:solidFill>
                <a:latin typeface="Times New Roman"/>
                <a:ea typeface="Times New Roman"/>
                <a:cs typeface="Times New Roman"/>
                <a:sym typeface="Times New Roman"/>
              </a:rPr>
              <a:t>Performance illustration</a:t>
            </a:r>
            <a:endParaRPr/>
          </a:p>
        </p:txBody>
      </p:sp>
      <p:sp>
        <p:nvSpPr>
          <p:cNvPr id="441" name="Google Shape;441;p40"/>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0"/>
          <p:cNvSpPr txBox="1"/>
          <p:nvPr/>
        </p:nvSpPr>
        <p:spPr>
          <a:xfrm>
            <a:off x="303975" y="388950"/>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RESULT AND EVALUATION</a:t>
            </a:r>
            <a:endParaRPr b="1" sz="2000">
              <a:solidFill>
                <a:schemeClr val="lt1"/>
              </a:solidFill>
              <a:latin typeface="Montserrat"/>
              <a:ea typeface="Montserrat"/>
              <a:cs typeface="Montserrat"/>
              <a:sym typeface="Montserrat"/>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1"/>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Experimental Results</a:t>
            </a:r>
            <a:endParaRPr sz="1800">
              <a:solidFill>
                <a:srgbClr val="00B6F3"/>
              </a:solidFill>
              <a:latin typeface="Montserrat SemiBold"/>
              <a:ea typeface="Montserrat SemiBold"/>
              <a:cs typeface="Montserrat SemiBold"/>
              <a:sym typeface="Montserrat SemiBold"/>
            </a:endParaRPr>
          </a:p>
        </p:txBody>
      </p:sp>
      <p:cxnSp>
        <p:nvCxnSpPr>
          <p:cNvPr id="448" name="Google Shape;448;p41"/>
          <p:cNvCxnSpPr/>
          <p:nvPr/>
        </p:nvCxnSpPr>
        <p:spPr>
          <a:xfrm>
            <a:off x="4659900" y="858450"/>
            <a:ext cx="2695500" cy="0"/>
          </a:xfrm>
          <a:prstGeom prst="straightConnector1">
            <a:avLst/>
          </a:prstGeom>
          <a:noFill/>
          <a:ln cap="flat" cmpd="sng" w="19050">
            <a:solidFill>
              <a:srgbClr val="00B6F3"/>
            </a:solidFill>
            <a:prstDash val="solid"/>
            <a:round/>
            <a:headEnd len="med" w="med" type="none"/>
            <a:tailEnd len="med" w="med" type="none"/>
          </a:ln>
        </p:spPr>
      </p:cxnSp>
      <p:pic>
        <p:nvPicPr>
          <p:cNvPr id="449" name="Google Shape;449;p41"/>
          <p:cNvPicPr preferRelativeResize="0"/>
          <p:nvPr/>
        </p:nvPicPr>
        <p:blipFill>
          <a:blip r:embed="rId3">
            <a:alphaModFix/>
          </a:blip>
          <a:stretch>
            <a:fillRect/>
          </a:stretch>
        </p:blipFill>
        <p:spPr>
          <a:xfrm>
            <a:off x="637825" y="1609725"/>
            <a:ext cx="7868350" cy="2286000"/>
          </a:xfrm>
          <a:prstGeom prst="rect">
            <a:avLst/>
          </a:prstGeom>
          <a:noFill/>
          <a:ln>
            <a:noFill/>
          </a:ln>
        </p:spPr>
      </p:pic>
      <p:sp>
        <p:nvSpPr>
          <p:cNvPr id="450" name="Google Shape;450;p41"/>
          <p:cNvSpPr txBox="1"/>
          <p:nvPr/>
        </p:nvSpPr>
        <p:spPr>
          <a:xfrm>
            <a:off x="2275350" y="4106600"/>
            <a:ext cx="4593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100">
                <a:solidFill>
                  <a:schemeClr val="dk1"/>
                </a:solidFill>
                <a:latin typeface="Times New Roman"/>
                <a:ea typeface="Times New Roman"/>
                <a:cs typeface="Times New Roman"/>
                <a:sym typeface="Times New Roman"/>
              </a:rPr>
              <a:t>Result statistics</a:t>
            </a:r>
            <a:endParaRPr i="1" sz="1100">
              <a:solidFill>
                <a:schemeClr val="dk1"/>
              </a:solidFill>
              <a:latin typeface="Times New Roman"/>
              <a:ea typeface="Times New Roman"/>
              <a:cs typeface="Times New Roman"/>
              <a:sym typeface="Times New Roman"/>
            </a:endParaRPr>
          </a:p>
        </p:txBody>
      </p:sp>
      <p:sp>
        <p:nvSpPr>
          <p:cNvPr id="451" name="Google Shape;451;p41"/>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1"/>
          <p:cNvSpPr txBox="1"/>
          <p:nvPr/>
        </p:nvSpPr>
        <p:spPr>
          <a:xfrm>
            <a:off x="303975" y="388950"/>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RESULT AND EVALUATION</a:t>
            </a:r>
            <a:endParaRPr b="1" sz="2000">
              <a:solidFill>
                <a:schemeClr val="lt1"/>
              </a:solidFill>
              <a:latin typeface="Montserrat"/>
              <a:ea typeface="Montserrat"/>
              <a:cs typeface="Montserrat"/>
              <a:sym typeface="Montserrat"/>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nvSpPr>
        <p:spPr>
          <a:xfrm>
            <a:off x="289825" y="388950"/>
            <a:ext cx="28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INTRODUCTION</a:t>
            </a:r>
            <a:endParaRPr b="1" sz="2000">
              <a:solidFill>
                <a:schemeClr val="lt1"/>
              </a:solidFill>
              <a:latin typeface="Montserrat"/>
              <a:ea typeface="Montserrat"/>
              <a:cs typeface="Montserrat"/>
              <a:sym typeface="Montserrat"/>
            </a:endParaRPr>
          </a:p>
        </p:txBody>
      </p:sp>
      <p:sp>
        <p:nvSpPr>
          <p:cNvPr id="82" name="Google Shape;82;p15"/>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nvSpPr>
        <p:spPr>
          <a:xfrm>
            <a:off x="880200" y="388950"/>
            <a:ext cx="303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FFF"/>
                </a:solidFill>
                <a:latin typeface="Montserrat"/>
                <a:ea typeface="Montserrat"/>
                <a:cs typeface="Montserrat"/>
                <a:sym typeface="Montserrat"/>
              </a:rPr>
              <a:t>INTRODUCTION</a:t>
            </a:r>
            <a:endParaRPr b="1" sz="2000">
              <a:solidFill>
                <a:srgbClr val="FFFFFF"/>
              </a:solidFill>
              <a:latin typeface="Montserrat"/>
              <a:ea typeface="Montserrat"/>
              <a:cs typeface="Montserrat"/>
              <a:sym typeface="Montserrat"/>
            </a:endParaRPr>
          </a:p>
        </p:txBody>
      </p:sp>
      <p:pic>
        <p:nvPicPr>
          <p:cNvPr id="84" name="Google Shape;84;p15"/>
          <p:cNvPicPr preferRelativeResize="0"/>
          <p:nvPr/>
        </p:nvPicPr>
        <p:blipFill>
          <a:blip r:embed="rId3">
            <a:alphaModFix/>
          </a:blip>
          <a:stretch>
            <a:fillRect/>
          </a:stretch>
        </p:blipFill>
        <p:spPr>
          <a:xfrm>
            <a:off x="2312775" y="1441075"/>
            <a:ext cx="4237501" cy="3100799"/>
          </a:xfrm>
          <a:prstGeom prst="rect">
            <a:avLst/>
          </a:prstGeom>
          <a:noFill/>
          <a:ln>
            <a:noFill/>
          </a:ln>
        </p:spPr>
      </p:pic>
      <p:sp>
        <p:nvSpPr>
          <p:cNvPr id="85" name="Google Shape;85;p15"/>
          <p:cNvSpPr txBox="1"/>
          <p:nvPr/>
        </p:nvSpPr>
        <p:spPr>
          <a:xfrm>
            <a:off x="350125" y="2205375"/>
            <a:ext cx="277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Digital Revolution</a:t>
            </a:r>
            <a:endParaRPr b="1" sz="2000">
              <a:latin typeface="Montserrat"/>
              <a:ea typeface="Montserrat"/>
              <a:cs typeface="Montserrat"/>
              <a:sym typeface="Montserrat"/>
            </a:endParaRPr>
          </a:p>
        </p:txBody>
      </p:sp>
      <p:sp>
        <p:nvSpPr>
          <p:cNvPr id="86" name="Google Shape;86;p15"/>
          <p:cNvSpPr txBox="1"/>
          <p:nvPr/>
        </p:nvSpPr>
        <p:spPr>
          <a:xfrm>
            <a:off x="5682675" y="1264425"/>
            <a:ext cx="3256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ontserrat"/>
                <a:ea typeface="Montserrat"/>
                <a:cs typeface="Montserrat"/>
                <a:sym typeface="Montserrat"/>
              </a:rPr>
              <a:t>Technology </a:t>
            </a:r>
            <a:endParaRPr b="1" sz="1600">
              <a:latin typeface="Montserrat"/>
              <a:ea typeface="Montserrat"/>
              <a:cs typeface="Montserrat"/>
              <a:sym typeface="Montserrat"/>
            </a:endParaRPr>
          </a:p>
          <a:p>
            <a:pPr indent="0" lvl="0" marL="0" rtl="0" algn="l">
              <a:spcBef>
                <a:spcPts val="0"/>
              </a:spcBef>
              <a:spcAft>
                <a:spcPts val="0"/>
              </a:spcAft>
              <a:buNone/>
            </a:pPr>
            <a:r>
              <a:rPr b="1" lang="en" sz="1600">
                <a:latin typeface="Montserrat"/>
                <a:ea typeface="Montserrat"/>
                <a:cs typeface="Montserrat"/>
                <a:sym typeface="Montserrat"/>
              </a:rPr>
              <a:t>		Development</a:t>
            </a:r>
            <a:endParaRPr b="1" sz="1600">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2"/>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Evaluation</a:t>
            </a:r>
            <a:endParaRPr sz="1800">
              <a:solidFill>
                <a:srgbClr val="00B6F3"/>
              </a:solidFill>
              <a:latin typeface="Montserrat SemiBold"/>
              <a:ea typeface="Montserrat SemiBold"/>
              <a:cs typeface="Montserrat SemiBold"/>
              <a:sym typeface="Montserrat SemiBold"/>
            </a:endParaRPr>
          </a:p>
        </p:txBody>
      </p:sp>
      <p:cxnSp>
        <p:nvCxnSpPr>
          <p:cNvPr id="458" name="Google Shape;458;p42"/>
          <p:cNvCxnSpPr/>
          <p:nvPr/>
        </p:nvCxnSpPr>
        <p:spPr>
          <a:xfrm>
            <a:off x="4659900" y="858450"/>
            <a:ext cx="1702800" cy="0"/>
          </a:xfrm>
          <a:prstGeom prst="straightConnector1">
            <a:avLst/>
          </a:prstGeom>
          <a:noFill/>
          <a:ln cap="flat" cmpd="sng" w="19050">
            <a:solidFill>
              <a:srgbClr val="00B6F3"/>
            </a:solidFill>
            <a:prstDash val="solid"/>
            <a:round/>
            <a:headEnd len="med" w="med" type="none"/>
            <a:tailEnd len="med" w="med" type="none"/>
          </a:ln>
        </p:spPr>
      </p:cxnSp>
      <p:sp>
        <p:nvSpPr>
          <p:cNvPr id="459" name="Google Shape;459;p42"/>
          <p:cNvSpPr txBox="1"/>
          <p:nvPr/>
        </p:nvSpPr>
        <p:spPr>
          <a:xfrm>
            <a:off x="762325" y="1301375"/>
            <a:ext cx="7420200" cy="2786100"/>
          </a:xfrm>
          <a:prstGeom prst="rect">
            <a:avLst/>
          </a:prstGeom>
          <a:noFill/>
          <a:ln>
            <a:noFill/>
          </a:ln>
        </p:spPr>
        <p:txBody>
          <a:bodyPr anchorCtr="0" anchor="t" bIns="91425" lIns="91425" spcFirstLastPara="1" rIns="91425" wrap="square" tIns="91425">
            <a:spAutoFit/>
          </a:bodyPr>
          <a:lstStyle/>
          <a:p>
            <a:pPr indent="-311150" lvl="0" marL="457200" rtl="0" algn="just">
              <a:lnSpc>
                <a:spcPct val="150000"/>
              </a:lnSpc>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The original dataset contains a lot of outliers </a:t>
            </a:r>
            <a:r>
              <a:rPr lang="en" sz="1300">
                <a:solidFill>
                  <a:schemeClr val="dk1"/>
                </a:solidFill>
                <a:latin typeface="Montserrat"/>
                <a:ea typeface="Montserrat"/>
                <a:cs typeface="Montserrat"/>
                <a:sym typeface="Montserrat"/>
              </a:rPr>
              <a:t>→ affect the performance</a:t>
            </a:r>
            <a:endParaRPr sz="1300">
              <a:solidFill>
                <a:schemeClr val="dk1"/>
              </a:solidFill>
              <a:latin typeface="Montserrat"/>
              <a:ea typeface="Montserrat"/>
              <a:cs typeface="Montserrat"/>
              <a:sym typeface="Montserrat"/>
            </a:endParaRPr>
          </a:p>
          <a:p>
            <a:pPr indent="-311150" lvl="0" marL="457200" rtl="0" algn="just">
              <a:lnSpc>
                <a:spcPct val="150000"/>
              </a:lnSpc>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The accuracy of original data for training and testing is around 73% and F1 score is around 60%</a:t>
            </a:r>
            <a:endParaRPr sz="1300">
              <a:solidFill>
                <a:schemeClr val="dk1"/>
              </a:solidFill>
              <a:latin typeface="Montserrat"/>
              <a:ea typeface="Montserrat"/>
              <a:cs typeface="Montserrat"/>
              <a:sym typeface="Montserrat"/>
            </a:endParaRPr>
          </a:p>
          <a:p>
            <a:pPr indent="-311150" lvl="0" marL="457200" rtl="0" algn="just">
              <a:lnSpc>
                <a:spcPct val="150000"/>
              </a:lnSpc>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Apply preprocessor → accuracy increases 8 - 13%, F1 score increases 20-22%</a:t>
            </a:r>
            <a:endParaRPr sz="1300">
              <a:solidFill>
                <a:schemeClr val="dk1"/>
              </a:solidFill>
              <a:latin typeface="Montserrat"/>
              <a:ea typeface="Montserrat"/>
              <a:cs typeface="Montserrat"/>
              <a:sym typeface="Montserrat"/>
            </a:endParaRPr>
          </a:p>
          <a:p>
            <a:pPr indent="-311150" lvl="0" marL="457200" rtl="0" algn="just">
              <a:lnSpc>
                <a:spcPct val="150000"/>
              </a:lnSpc>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According to the result, Naive Bayes is better than KNN since KNN is poor with the problems that have many dimensions to calculate.</a:t>
            </a:r>
            <a:endParaRPr sz="1300">
              <a:solidFill>
                <a:schemeClr val="dk1"/>
              </a:solidFill>
              <a:latin typeface="Montserrat"/>
              <a:ea typeface="Montserrat"/>
              <a:cs typeface="Montserrat"/>
              <a:sym typeface="Montserrat"/>
            </a:endParaRPr>
          </a:p>
          <a:p>
            <a:pPr indent="-311150" lvl="0" marL="457200" rtl="0" algn="just">
              <a:lnSpc>
                <a:spcPct val="150000"/>
              </a:lnSpc>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However, KNN without filling missing data has performed poor due to its sensitivities with outliers, with preprocessing and oversampling, it can improve the result because the data now is more balanced and cleaner.</a:t>
            </a:r>
            <a:endParaRPr sz="1300">
              <a:solidFill>
                <a:schemeClr val="dk1"/>
              </a:solidFill>
              <a:latin typeface="Montserrat"/>
              <a:ea typeface="Montserrat"/>
              <a:cs typeface="Montserrat"/>
              <a:sym typeface="Montserrat"/>
            </a:endParaRPr>
          </a:p>
        </p:txBody>
      </p:sp>
      <p:sp>
        <p:nvSpPr>
          <p:cNvPr id="460" name="Google Shape;460;p42"/>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2"/>
          <p:cNvSpPr txBox="1"/>
          <p:nvPr/>
        </p:nvSpPr>
        <p:spPr>
          <a:xfrm>
            <a:off x="303975" y="388950"/>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RESULT AND EVALUATION</a:t>
            </a:r>
            <a:endParaRPr b="1" sz="2000">
              <a:solidFill>
                <a:schemeClr val="lt1"/>
              </a:solidFill>
              <a:latin typeface="Montserrat"/>
              <a:ea typeface="Montserrat"/>
              <a:cs typeface="Montserrat"/>
              <a:sym typeface="Montserrat"/>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0" st="0"/>
                                            </p:txEl>
                                          </p:spTgt>
                                        </p:tgtEl>
                                        <p:attrNameLst>
                                          <p:attrName>style.visibility</p:attrName>
                                        </p:attrNameLst>
                                      </p:cBhvr>
                                      <p:to>
                                        <p:strVal val="visible"/>
                                      </p:to>
                                    </p:set>
                                    <p:animEffect filter="fade" transition="in">
                                      <p:cBhvr>
                                        <p:cTn dur="1000"/>
                                        <p:tgtEl>
                                          <p:spTgt spid="4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1" st="1"/>
                                            </p:txEl>
                                          </p:spTgt>
                                        </p:tgtEl>
                                        <p:attrNameLst>
                                          <p:attrName>style.visibility</p:attrName>
                                        </p:attrNameLst>
                                      </p:cBhvr>
                                      <p:to>
                                        <p:strVal val="visible"/>
                                      </p:to>
                                    </p:set>
                                    <p:animEffect filter="fade" transition="in">
                                      <p:cBhvr>
                                        <p:cTn dur="1000"/>
                                        <p:tgtEl>
                                          <p:spTgt spid="4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2" st="2"/>
                                            </p:txEl>
                                          </p:spTgt>
                                        </p:tgtEl>
                                        <p:attrNameLst>
                                          <p:attrName>style.visibility</p:attrName>
                                        </p:attrNameLst>
                                      </p:cBhvr>
                                      <p:to>
                                        <p:strVal val="visible"/>
                                      </p:to>
                                    </p:set>
                                    <p:animEffect filter="fade" transition="in">
                                      <p:cBhvr>
                                        <p:cTn dur="1000"/>
                                        <p:tgtEl>
                                          <p:spTgt spid="4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3" st="3"/>
                                            </p:txEl>
                                          </p:spTgt>
                                        </p:tgtEl>
                                        <p:attrNameLst>
                                          <p:attrName>style.visibility</p:attrName>
                                        </p:attrNameLst>
                                      </p:cBhvr>
                                      <p:to>
                                        <p:strVal val="visible"/>
                                      </p:to>
                                    </p:set>
                                    <p:animEffect filter="fade" transition="in">
                                      <p:cBhvr>
                                        <p:cTn dur="1000"/>
                                        <p:tgtEl>
                                          <p:spTgt spid="4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4" st="4"/>
                                            </p:txEl>
                                          </p:spTgt>
                                        </p:tgtEl>
                                        <p:attrNameLst>
                                          <p:attrName>style.visibility</p:attrName>
                                        </p:attrNameLst>
                                      </p:cBhvr>
                                      <p:to>
                                        <p:strVal val="visible"/>
                                      </p:to>
                                    </p:set>
                                    <p:animEffect filter="fade" transition="in">
                                      <p:cBhvr>
                                        <p:cTn dur="1000"/>
                                        <p:tgtEl>
                                          <p:spTgt spid="45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3"/>
          <p:cNvSpPr txBox="1"/>
          <p:nvPr/>
        </p:nvSpPr>
        <p:spPr>
          <a:xfrm>
            <a:off x="971875" y="396600"/>
            <a:ext cx="1762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Conclusion</a:t>
            </a:r>
            <a:endParaRPr b="1" sz="2000">
              <a:solidFill>
                <a:schemeClr val="lt1"/>
              </a:solidFill>
              <a:latin typeface="Montserrat"/>
              <a:ea typeface="Montserrat"/>
              <a:cs typeface="Montserrat"/>
              <a:sym typeface="Montserrat"/>
            </a:endParaRPr>
          </a:p>
        </p:txBody>
      </p:sp>
      <p:sp>
        <p:nvSpPr>
          <p:cNvPr id="467" name="Google Shape;467;p43"/>
          <p:cNvSpPr txBox="1"/>
          <p:nvPr/>
        </p:nvSpPr>
        <p:spPr>
          <a:xfrm>
            <a:off x="652650" y="1253750"/>
            <a:ext cx="7838700" cy="3386400"/>
          </a:xfrm>
          <a:prstGeom prst="rect">
            <a:avLst/>
          </a:prstGeom>
          <a:noFill/>
          <a:ln>
            <a:noFill/>
          </a:ln>
        </p:spPr>
        <p:txBody>
          <a:bodyPr anchorCtr="0" anchor="t" bIns="91425" lIns="91425" spcFirstLastPara="1" rIns="91425" wrap="square" tIns="91425">
            <a:spAutoFit/>
          </a:bodyPr>
          <a:lstStyle/>
          <a:p>
            <a:pPr indent="-311150" lvl="0" marL="457200" rtl="0" algn="just">
              <a:lnSpc>
                <a:spcPct val="150000"/>
              </a:lnSpc>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The original dataset contains a lot of outliers → affect the performance</a:t>
            </a:r>
            <a:endParaRPr sz="1300">
              <a:solidFill>
                <a:schemeClr val="dk1"/>
              </a:solidFill>
              <a:latin typeface="Montserrat"/>
              <a:ea typeface="Montserrat"/>
              <a:cs typeface="Montserrat"/>
              <a:sym typeface="Montserrat"/>
            </a:endParaRPr>
          </a:p>
          <a:p>
            <a:pPr indent="-311150" lvl="0" marL="457200" rtl="0" algn="just">
              <a:lnSpc>
                <a:spcPct val="150000"/>
              </a:lnSpc>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The dataset is quite imbalanced </a:t>
            </a:r>
            <a:r>
              <a:rPr lang="en" sz="1300">
                <a:solidFill>
                  <a:schemeClr val="dk1"/>
                </a:solidFill>
                <a:latin typeface="Montserrat"/>
                <a:ea typeface="Montserrat"/>
                <a:cs typeface="Montserrat"/>
                <a:sym typeface="Montserrat"/>
              </a:rPr>
              <a:t>→ need more experiments</a:t>
            </a:r>
            <a:endParaRPr sz="1300">
              <a:solidFill>
                <a:schemeClr val="dk1"/>
              </a:solidFill>
              <a:latin typeface="Montserrat"/>
              <a:ea typeface="Montserrat"/>
              <a:cs typeface="Montserrat"/>
              <a:sym typeface="Montserrat"/>
            </a:endParaRPr>
          </a:p>
          <a:p>
            <a:pPr indent="-311150" lvl="0" marL="457200" rtl="0" algn="just">
              <a:lnSpc>
                <a:spcPct val="150000"/>
              </a:lnSpc>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The model targets only the content → build bigger model to handle more characteristics of object</a:t>
            </a:r>
            <a:endParaRPr sz="1300">
              <a:solidFill>
                <a:schemeClr val="dk1"/>
              </a:solidFill>
              <a:latin typeface="Montserrat"/>
              <a:ea typeface="Montserrat"/>
              <a:cs typeface="Montserrat"/>
              <a:sym typeface="Montserrat"/>
            </a:endParaRPr>
          </a:p>
          <a:p>
            <a:pPr indent="-311150" lvl="0" marL="457200" rtl="0" algn="just">
              <a:lnSpc>
                <a:spcPct val="150000"/>
              </a:lnSpc>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Algorithms:</a:t>
            </a:r>
            <a:endParaRPr sz="1300">
              <a:solidFill>
                <a:schemeClr val="dk1"/>
              </a:solidFill>
              <a:latin typeface="Montserrat"/>
              <a:ea typeface="Montserrat"/>
              <a:cs typeface="Montserrat"/>
              <a:sym typeface="Montserrat"/>
            </a:endParaRPr>
          </a:p>
          <a:p>
            <a:pPr indent="-311150" lvl="1" marL="1371600" rtl="0" algn="just">
              <a:lnSpc>
                <a:spcPct val="150000"/>
              </a:lnSpc>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The Naive Bayes</a:t>
            </a:r>
            <a:endParaRPr sz="1300">
              <a:solidFill>
                <a:schemeClr val="dk1"/>
              </a:solidFill>
              <a:latin typeface="Montserrat"/>
              <a:ea typeface="Montserrat"/>
              <a:cs typeface="Montserrat"/>
              <a:sym typeface="Montserrat"/>
            </a:endParaRPr>
          </a:p>
          <a:p>
            <a:pPr indent="-311150" lvl="2" marL="1828800" rtl="0" algn="just">
              <a:lnSpc>
                <a:spcPct val="150000"/>
              </a:lnSpc>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The results are quite high</a:t>
            </a:r>
            <a:endParaRPr sz="1300">
              <a:solidFill>
                <a:schemeClr val="dk1"/>
              </a:solidFill>
              <a:latin typeface="Montserrat"/>
              <a:ea typeface="Montserrat"/>
              <a:cs typeface="Montserrat"/>
              <a:sym typeface="Montserrat"/>
            </a:endParaRPr>
          </a:p>
          <a:p>
            <a:pPr indent="-311150" lvl="2" marL="1828800" rtl="0" algn="just">
              <a:lnSpc>
                <a:spcPct val="150000"/>
              </a:lnSpc>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High recognition rate</a:t>
            </a:r>
            <a:endParaRPr sz="1300">
              <a:solidFill>
                <a:schemeClr val="dk1"/>
              </a:solidFill>
              <a:latin typeface="Montserrat"/>
              <a:ea typeface="Montserrat"/>
              <a:cs typeface="Montserrat"/>
              <a:sym typeface="Montserrat"/>
            </a:endParaRPr>
          </a:p>
          <a:p>
            <a:pPr indent="-311150" lvl="2" marL="1828800" rtl="0" algn="just">
              <a:lnSpc>
                <a:spcPct val="150000"/>
              </a:lnSpc>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Emails that have nearly the same probabilities </a:t>
            </a:r>
            <a:r>
              <a:rPr lang="en" sz="1300">
                <a:solidFill>
                  <a:schemeClr val="dk1"/>
                </a:solidFill>
                <a:latin typeface="Montserrat"/>
                <a:ea typeface="Montserrat"/>
                <a:cs typeface="Montserrat"/>
                <a:sym typeface="Montserrat"/>
              </a:rPr>
              <a:t>→ misclassified</a:t>
            </a:r>
            <a:endParaRPr sz="1300">
              <a:solidFill>
                <a:schemeClr val="dk1"/>
              </a:solidFill>
              <a:latin typeface="Montserrat"/>
              <a:ea typeface="Montserrat"/>
              <a:cs typeface="Montserrat"/>
              <a:sym typeface="Montserrat"/>
            </a:endParaRPr>
          </a:p>
          <a:p>
            <a:pPr indent="-311150" lvl="1" marL="1371600" rtl="0" algn="just">
              <a:lnSpc>
                <a:spcPct val="150000"/>
              </a:lnSpc>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The KNN: </a:t>
            </a:r>
            <a:endParaRPr sz="1300">
              <a:solidFill>
                <a:schemeClr val="dk1"/>
              </a:solidFill>
              <a:latin typeface="Montserrat"/>
              <a:ea typeface="Montserrat"/>
              <a:cs typeface="Montserrat"/>
              <a:sym typeface="Montserrat"/>
            </a:endParaRPr>
          </a:p>
          <a:p>
            <a:pPr indent="-311150" lvl="2" marL="1828800" rtl="0" algn="just">
              <a:lnSpc>
                <a:spcPct val="150000"/>
              </a:lnSpc>
              <a:spcBef>
                <a:spcPts val="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Poor to multi-dimensional problems</a:t>
            </a:r>
            <a:endParaRPr sz="1300">
              <a:solidFill>
                <a:schemeClr val="dk1"/>
              </a:solidFill>
              <a:latin typeface="Montserrat"/>
              <a:ea typeface="Montserrat"/>
              <a:cs typeface="Montserrat"/>
              <a:sym typeface="Montserrat"/>
            </a:endParaRPr>
          </a:p>
        </p:txBody>
      </p:sp>
      <p:sp>
        <p:nvSpPr>
          <p:cNvPr id="468" name="Google Shape;468;p43"/>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3"/>
          <p:cNvSpPr txBox="1"/>
          <p:nvPr/>
        </p:nvSpPr>
        <p:spPr>
          <a:xfrm>
            <a:off x="857575" y="396600"/>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CONCLUSION</a:t>
            </a:r>
            <a:endParaRPr b="1" sz="2000">
              <a:solidFill>
                <a:schemeClr val="lt1"/>
              </a:solidFill>
              <a:latin typeface="Montserrat"/>
              <a:ea typeface="Montserrat"/>
              <a:cs typeface="Montserrat"/>
              <a:sym typeface="Montserrat"/>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4"/>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4"/>
          <p:cNvSpPr txBox="1"/>
          <p:nvPr/>
        </p:nvSpPr>
        <p:spPr>
          <a:xfrm>
            <a:off x="694650" y="388950"/>
            <a:ext cx="2714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CONTRIBUTION</a:t>
            </a:r>
            <a:endParaRPr b="1" sz="2000">
              <a:solidFill>
                <a:schemeClr val="lt1"/>
              </a:solidFill>
              <a:latin typeface="Montserrat"/>
              <a:ea typeface="Montserrat"/>
              <a:cs typeface="Montserrat"/>
              <a:sym typeface="Montserrat"/>
            </a:endParaRPr>
          </a:p>
        </p:txBody>
      </p:sp>
      <p:sp>
        <p:nvSpPr>
          <p:cNvPr id="476" name="Google Shape;476;p44"/>
          <p:cNvSpPr txBox="1"/>
          <p:nvPr/>
        </p:nvSpPr>
        <p:spPr>
          <a:xfrm>
            <a:off x="569550" y="1919275"/>
            <a:ext cx="80049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Do Long Minh - 20184289 - minhdl.184289@sis.hust.edu.vn</a:t>
            </a:r>
            <a:endParaRPr>
              <a:solidFill>
                <a:schemeClr val="dk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Nguyen Tuan Minh - 20184294 - minh.nt184294@sis.hust.edu.vn</a:t>
            </a:r>
            <a:endParaRPr>
              <a:solidFill>
                <a:schemeClr val="dk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Hoang Minh Tri - 20184315 - tri.hm184315@sis.hust.edu.vn</a:t>
            </a:r>
            <a:endParaRPr>
              <a:solidFill>
                <a:schemeClr val="dk1"/>
              </a:solidFill>
              <a:latin typeface="Montserrat"/>
              <a:ea typeface="Montserrat"/>
              <a:cs typeface="Montserrat"/>
              <a:sym typeface="Montserrat"/>
            </a:endParaRPr>
          </a:p>
        </p:txBody>
      </p:sp>
      <p:sp>
        <p:nvSpPr>
          <p:cNvPr id="477" name="Google Shape;477;p44"/>
          <p:cNvSpPr txBox="1"/>
          <p:nvPr/>
        </p:nvSpPr>
        <p:spPr>
          <a:xfrm>
            <a:off x="694650" y="1362425"/>
            <a:ext cx="440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SemiBold"/>
                <a:ea typeface="Montserrat SemiBold"/>
                <a:cs typeface="Montserrat SemiBold"/>
                <a:sym typeface="Montserrat SemiBold"/>
              </a:rPr>
              <a:t>Members:</a:t>
            </a:r>
            <a:endParaRPr sz="1800">
              <a:latin typeface="Montserrat SemiBold"/>
              <a:ea typeface="Montserrat SemiBold"/>
              <a:cs typeface="Montserrat SemiBold"/>
              <a:sym typeface="Montserrat SemiBold"/>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0" st="0"/>
                                            </p:txEl>
                                          </p:spTgt>
                                        </p:tgtEl>
                                        <p:attrNameLst>
                                          <p:attrName>style.visibility</p:attrName>
                                        </p:attrNameLst>
                                      </p:cBhvr>
                                      <p:to>
                                        <p:strVal val="visible"/>
                                      </p:to>
                                    </p:set>
                                    <p:animEffect filter="fade" transition="in">
                                      <p:cBhvr>
                                        <p:cTn dur="1000"/>
                                        <p:tgtEl>
                                          <p:spTgt spid="4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1" st="1"/>
                                            </p:txEl>
                                          </p:spTgt>
                                        </p:tgtEl>
                                        <p:attrNameLst>
                                          <p:attrName>style.visibility</p:attrName>
                                        </p:attrNameLst>
                                      </p:cBhvr>
                                      <p:to>
                                        <p:strVal val="visible"/>
                                      </p:to>
                                    </p:set>
                                    <p:animEffect filter="fade" transition="in">
                                      <p:cBhvr>
                                        <p:cTn dur="1000"/>
                                        <p:tgtEl>
                                          <p:spTgt spid="4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2" st="2"/>
                                            </p:txEl>
                                          </p:spTgt>
                                        </p:tgtEl>
                                        <p:attrNameLst>
                                          <p:attrName>style.visibility</p:attrName>
                                        </p:attrNameLst>
                                      </p:cBhvr>
                                      <p:to>
                                        <p:strVal val="visible"/>
                                      </p:to>
                                    </p:set>
                                    <p:animEffect filter="fade" transition="in">
                                      <p:cBhvr>
                                        <p:cTn dur="1000"/>
                                        <p:tgtEl>
                                          <p:spTgt spid="47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cxnSp>
        <p:nvCxnSpPr>
          <p:cNvPr id="482" name="Google Shape;482;p45"/>
          <p:cNvCxnSpPr/>
          <p:nvPr/>
        </p:nvCxnSpPr>
        <p:spPr>
          <a:xfrm>
            <a:off x="6329800" y="-13050"/>
            <a:ext cx="0" cy="5169600"/>
          </a:xfrm>
          <a:prstGeom prst="straightConnector1">
            <a:avLst/>
          </a:prstGeom>
          <a:noFill/>
          <a:ln cap="flat" cmpd="sng" w="28575">
            <a:solidFill>
              <a:srgbClr val="00B6F3"/>
            </a:solidFill>
            <a:prstDash val="solid"/>
            <a:round/>
            <a:headEnd len="med" w="med" type="none"/>
            <a:tailEnd len="med" w="med" type="none"/>
          </a:ln>
        </p:spPr>
      </p:cxnSp>
      <p:sp>
        <p:nvSpPr>
          <p:cNvPr id="483" name="Google Shape;483;p45"/>
          <p:cNvSpPr txBox="1"/>
          <p:nvPr/>
        </p:nvSpPr>
        <p:spPr>
          <a:xfrm>
            <a:off x="990600" y="1795650"/>
            <a:ext cx="4448100" cy="132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700">
                <a:solidFill>
                  <a:srgbClr val="00B6F3"/>
                </a:solidFill>
                <a:latin typeface="Montserrat"/>
                <a:ea typeface="Montserrat"/>
                <a:cs typeface="Montserrat"/>
                <a:sym typeface="Montserrat"/>
              </a:rPr>
              <a:t>THANK YOU </a:t>
            </a:r>
            <a:endParaRPr b="1" sz="3700">
              <a:solidFill>
                <a:srgbClr val="00B6F3"/>
              </a:solidFill>
              <a:latin typeface="Montserrat"/>
              <a:ea typeface="Montserrat"/>
              <a:cs typeface="Montserrat"/>
              <a:sym typeface="Montserrat"/>
            </a:endParaRPr>
          </a:p>
          <a:p>
            <a:pPr indent="0" lvl="0" marL="0" rtl="0" algn="ctr">
              <a:spcBef>
                <a:spcPts val="0"/>
              </a:spcBef>
              <a:spcAft>
                <a:spcPts val="0"/>
              </a:spcAft>
              <a:buNone/>
            </a:pPr>
            <a:r>
              <a:rPr b="1" lang="en" sz="3700">
                <a:solidFill>
                  <a:srgbClr val="00B6F3"/>
                </a:solidFill>
                <a:latin typeface="Montserrat"/>
                <a:ea typeface="Montserrat"/>
                <a:cs typeface="Montserrat"/>
                <a:sym typeface="Montserrat"/>
              </a:rPr>
              <a:t>FOR LISTENING!</a:t>
            </a:r>
            <a:endParaRPr b="1" sz="3700">
              <a:solidFill>
                <a:srgbClr val="00B6F3"/>
              </a:solidFill>
              <a:latin typeface="Montserrat"/>
              <a:ea typeface="Montserrat"/>
              <a:cs typeface="Montserrat"/>
              <a:sym typeface="Montserrat"/>
            </a:endParaRPr>
          </a:p>
        </p:txBody>
      </p:sp>
      <p:cxnSp>
        <p:nvCxnSpPr>
          <p:cNvPr id="484" name="Google Shape;484;p45"/>
          <p:cNvCxnSpPr/>
          <p:nvPr/>
        </p:nvCxnSpPr>
        <p:spPr>
          <a:xfrm>
            <a:off x="1728750" y="3181350"/>
            <a:ext cx="2971800" cy="0"/>
          </a:xfrm>
          <a:prstGeom prst="straightConnector1">
            <a:avLst/>
          </a:prstGeom>
          <a:noFill/>
          <a:ln cap="flat" cmpd="sng" w="38100">
            <a:solidFill>
              <a:srgbClr val="00B6F3"/>
            </a:solidFill>
            <a:prstDash val="solid"/>
            <a:round/>
            <a:headEnd len="med" w="med" type="none"/>
            <a:tailEnd len="med" w="med" type="none"/>
          </a:ln>
        </p:spPr>
      </p:cxnSp>
      <p:sp>
        <p:nvSpPr>
          <p:cNvPr id="485" name="Google Shape;485;p45"/>
          <p:cNvSpPr txBox="1"/>
          <p:nvPr/>
        </p:nvSpPr>
        <p:spPr>
          <a:xfrm>
            <a:off x="6572250" y="3636600"/>
            <a:ext cx="2371800" cy="145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650">
                <a:solidFill>
                  <a:srgbClr val="222635"/>
                </a:solidFill>
                <a:highlight>
                  <a:srgbClr val="FFFFFF"/>
                </a:highlight>
                <a:latin typeface="Times New Roman"/>
                <a:ea typeface="Times New Roman"/>
                <a:cs typeface="Times New Roman"/>
                <a:sym typeface="Times New Roman"/>
              </a:rPr>
              <a:t>“A code that cannot be tested is flawed”</a:t>
            </a:r>
            <a:endParaRPr i="1" sz="1650">
              <a:solidFill>
                <a:srgbClr val="222635"/>
              </a:solidFill>
              <a:highlight>
                <a:srgbClr val="FFFFFF"/>
              </a:highlight>
              <a:latin typeface="Times New Roman"/>
              <a:ea typeface="Times New Roman"/>
              <a:cs typeface="Times New Roman"/>
              <a:sym typeface="Times New Roman"/>
            </a:endParaRPr>
          </a:p>
          <a:p>
            <a:pPr indent="457200" lvl="0" marL="0" rtl="0" algn="l">
              <a:lnSpc>
                <a:spcPct val="115000"/>
              </a:lnSpc>
              <a:spcBef>
                <a:spcPts val="800"/>
              </a:spcBef>
              <a:spcAft>
                <a:spcPts val="0"/>
              </a:spcAft>
              <a:buNone/>
            </a:pPr>
            <a:r>
              <a:rPr i="1" lang="en" sz="1350">
                <a:solidFill>
                  <a:srgbClr val="222635"/>
                </a:solidFill>
                <a:highlight>
                  <a:srgbClr val="FFFFFF"/>
                </a:highlight>
                <a:latin typeface="Times New Roman"/>
                <a:ea typeface="Times New Roman"/>
                <a:cs typeface="Times New Roman"/>
                <a:sym typeface="Times New Roman"/>
              </a:rPr>
              <a:t>- Random internet quote-</a:t>
            </a:r>
            <a:endParaRPr i="1" sz="1350">
              <a:solidFill>
                <a:srgbClr val="222635"/>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t/>
            </a:r>
            <a:endParaRPr sz="1600">
              <a:latin typeface="Lato"/>
              <a:ea typeface="Lato"/>
              <a:cs typeface="Lato"/>
              <a:sym typeface="Lato"/>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nvSpPr>
        <p:spPr>
          <a:xfrm>
            <a:off x="289825" y="388950"/>
            <a:ext cx="28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INTRODUCTION</a:t>
            </a:r>
            <a:endParaRPr b="1" sz="2000">
              <a:solidFill>
                <a:schemeClr val="lt1"/>
              </a:solidFill>
              <a:latin typeface="Montserrat"/>
              <a:ea typeface="Montserrat"/>
              <a:cs typeface="Montserrat"/>
              <a:sym typeface="Montserrat"/>
            </a:endParaRPr>
          </a:p>
        </p:txBody>
      </p:sp>
      <p:pic>
        <p:nvPicPr>
          <p:cNvPr id="92" name="Google Shape;92;p16"/>
          <p:cNvPicPr preferRelativeResize="0"/>
          <p:nvPr/>
        </p:nvPicPr>
        <p:blipFill>
          <a:blip r:embed="rId3">
            <a:alphaModFix/>
          </a:blip>
          <a:stretch>
            <a:fillRect/>
          </a:stretch>
        </p:blipFill>
        <p:spPr>
          <a:xfrm>
            <a:off x="3181525" y="2200200"/>
            <a:ext cx="2780948" cy="2484948"/>
          </a:xfrm>
          <a:prstGeom prst="rect">
            <a:avLst/>
          </a:prstGeom>
          <a:noFill/>
          <a:ln>
            <a:noFill/>
          </a:ln>
        </p:spPr>
      </p:pic>
      <p:sp>
        <p:nvSpPr>
          <p:cNvPr id="93" name="Google Shape;93;p16"/>
          <p:cNvSpPr txBox="1"/>
          <p:nvPr/>
        </p:nvSpPr>
        <p:spPr>
          <a:xfrm>
            <a:off x="2341500" y="1347200"/>
            <a:ext cx="1944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latin typeface="Montserrat"/>
                <a:ea typeface="Montserrat"/>
                <a:cs typeface="Montserrat"/>
                <a:sym typeface="Montserrat"/>
              </a:rPr>
              <a:t>WHAT?</a:t>
            </a:r>
            <a:endParaRPr b="1" sz="3200">
              <a:latin typeface="Montserrat"/>
              <a:ea typeface="Montserrat"/>
              <a:cs typeface="Montserrat"/>
              <a:sym typeface="Montserrat"/>
            </a:endParaRPr>
          </a:p>
        </p:txBody>
      </p:sp>
      <p:sp>
        <p:nvSpPr>
          <p:cNvPr id="94" name="Google Shape;94;p16"/>
          <p:cNvSpPr txBox="1"/>
          <p:nvPr/>
        </p:nvSpPr>
        <p:spPr>
          <a:xfrm>
            <a:off x="841250" y="3198700"/>
            <a:ext cx="1324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Inter Medium"/>
                <a:ea typeface="Inter Medium"/>
                <a:cs typeface="Inter Medium"/>
                <a:sym typeface="Inter Medium"/>
              </a:rPr>
              <a:t>WHY?</a:t>
            </a:r>
            <a:endParaRPr sz="2700">
              <a:latin typeface="Inter Medium"/>
              <a:ea typeface="Inter Medium"/>
              <a:cs typeface="Inter Medium"/>
              <a:sym typeface="Inter Medium"/>
            </a:endParaRPr>
          </a:p>
        </p:txBody>
      </p:sp>
      <p:sp>
        <p:nvSpPr>
          <p:cNvPr id="95" name="Google Shape;95;p16"/>
          <p:cNvSpPr txBox="1"/>
          <p:nvPr/>
        </p:nvSpPr>
        <p:spPr>
          <a:xfrm>
            <a:off x="6320850" y="1956150"/>
            <a:ext cx="166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Montserrat SemiBold"/>
                <a:ea typeface="Montserrat SemiBold"/>
                <a:cs typeface="Montserrat SemiBold"/>
                <a:sym typeface="Montserrat SemiBold"/>
              </a:rPr>
              <a:t>HOW?</a:t>
            </a:r>
            <a:endParaRPr sz="2800">
              <a:latin typeface="Montserrat SemiBold"/>
              <a:ea typeface="Montserrat SemiBold"/>
              <a:cs typeface="Montserrat SemiBold"/>
              <a:sym typeface="Montserrat SemiBold"/>
            </a:endParaRPr>
          </a:p>
        </p:txBody>
      </p:sp>
      <p:sp>
        <p:nvSpPr>
          <p:cNvPr id="96" name="Google Shape;96;p16"/>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nvSpPr>
        <p:spPr>
          <a:xfrm>
            <a:off x="880200" y="388950"/>
            <a:ext cx="303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FFF"/>
                </a:solidFill>
                <a:latin typeface="Montserrat"/>
                <a:ea typeface="Montserrat"/>
                <a:cs typeface="Montserrat"/>
                <a:sym typeface="Montserrat"/>
              </a:rPr>
              <a:t>INTRODUCTION</a:t>
            </a:r>
            <a:endParaRPr b="1" sz="2000">
              <a:solidFill>
                <a:srgbClr val="FFFFFF"/>
              </a:solidFill>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txBox="1"/>
          <p:nvPr/>
        </p:nvSpPr>
        <p:spPr>
          <a:xfrm>
            <a:off x="1448150" y="388950"/>
            <a:ext cx="1359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000">
                <a:solidFill>
                  <a:schemeClr val="lt1"/>
                </a:solidFill>
                <a:latin typeface="Montserrat"/>
                <a:ea typeface="Montserrat"/>
                <a:cs typeface="Montserrat"/>
                <a:sym typeface="Montserrat"/>
              </a:rPr>
              <a:t>Problem</a:t>
            </a:r>
            <a:endParaRPr b="1" sz="2000">
              <a:solidFill>
                <a:schemeClr val="lt1"/>
              </a:solidFill>
              <a:latin typeface="Montserrat"/>
              <a:ea typeface="Montserrat"/>
              <a:cs typeface="Montserrat"/>
              <a:sym typeface="Montserrat"/>
            </a:endParaRPr>
          </a:p>
        </p:txBody>
      </p:sp>
      <p:sp>
        <p:nvSpPr>
          <p:cNvPr id="104" name="Google Shape;104;p17"/>
          <p:cNvSpPr txBox="1"/>
          <p:nvPr/>
        </p:nvSpPr>
        <p:spPr>
          <a:xfrm>
            <a:off x="4722150" y="2571750"/>
            <a:ext cx="39201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Montserrat"/>
              <a:buChar char="●"/>
            </a:pPr>
            <a:r>
              <a:rPr lang="en">
                <a:latin typeface="Montserrat"/>
                <a:ea typeface="Montserrat"/>
                <a:cs typeface="Montserrat"/>
                <a:sym typeface="Montserrat"/>
              </a:rPr>
              <a:t>Unsolicited messages sent in bulk.</a:t>
            </a:r>
            <a:endParaRPr>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lang="en">
                <a:latin typeface="Montserrat"/>
                <a:ea typeface="Montserrat"/>
                <a:cs typeface="Montserrat"/>
                <a:sym typeface="Montserrat"/>
              </a:rPr>
              <a:t>Usually contain fraud contents, advertisements, …</a:t>
            </a:r>
            <a:endParaRPr>
              <a:latin typeface="Montserrat"/>
              <a:ea typeface="Montserrat"/>
              <a:cs typeface="Montserrat"/>
              <a:sym typeface="Montserrat"/>
            </a:endParaRPr>
          </a:p>
        </p:txBody>
      </p:sp>
      <p:sp>
        <p:nvSpPr>
          <p:cNvPr id="105" name="Google Shape;105;p17"/>
          <p:cNvSpPr txBox="1"/>
          <p:nvPr/>
        </p:nvSpPr>
        <p:spPr>
          <a:xfrm>
            <a:off x="4785522" y="2006525"/>
            <a:ext cx="346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SemiBold"/>
                <a:ea typeface="Montserrat SemiBold"/>
                <a:cs typeface="Montserrat SemiBold"/>
                <a:sym typeface="Montserrat SemiBold"/>
              </a:rPr>
              <a:t>What is a </a:t>
            </a:r>
            <a:r>
              <a:rPr b="1" lang="en" sz="1800">
                <a:solidFill>
                  <a:srgbClr val="FF0000"/>
                </a:solidFill>
                <a:latin typeface="Montserrat"/>
                <a:ea typeface="Montserrat"/>
                <a:cs typeface="Montserrat"/>
                <a:sym typeface="Montserrat"/>
              </a:rPr>
              <a:t>SPAM EMAIL</a:t>
            </a:r>
            <a:r>
              <a:rPr lang="en" sz="1800">
                <a:latin typeface="Montserrat SemiBold"/>
                <a:ea typeface="Montserrat SemiBold"/>
                <a:cs typeface="Montserrat SemiBold"/>
                <a:sym typeface="Montserrat SemiBold"/>
              </a:rPr>
              <a:t>?</a:t>
            </a:r>
            <a:endParaRPr sz="1800">
              <a:latin typeface="Montserrat SemiBold"/>
              <a:ea typeface="Montserrat SemiBold"/>
              <a:cs typeface="Montserrat SemiBold"/>
              <a:sym typeface="Montserrat SemiBold"/>
            </a:endParaRPr>
          </a:p>
        </p:txBody>
      </p:sp>
      <p:pic>
        <p:nvPicPr>
          <p:cNvPr id="106" name="Google Shape;106;p17"/>
          <p:cNvPicPr preferRelativeResize="0"/>
          <p:nvPr/>
        </p:nvPicPr>
        <p:blipFill>
          <a:blip r:embed="rId3">
            <a:alphaModFix/>
          </a:blip>
          <a:stretch>
            <a:fillRect/>
          </a:stretch>
        </p:blipFill>
        <p:spPr>
          <a:xfrm>
            <a:off x="905312" y="1786812"/>
            <a:ext cx="3464700" cy="2541901"/>
          </a:xfrm>
          <a:prstGeom prst="rect">
            <a:avLst/>
          </a:prstGeom>
          <a:noFill/>
          <a:ln>
            <a:noFill/>
          </a:ln>
        </p:spPr>
      </p:pic>
      <p:sp>
        <p:nvSpPr>
          <p:cNvPr id="107" name="Google Shape;107;p17"/>
          <p:cNvSpPr txBox="1"/>
          <p:nvPr/>
        </p:nvSpPr>
        <p:spPr>
          <a:xfrm>
            <a:off x="289825" y="388950"/>
            <a:ext cx="28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INTRODUCTION</a:t>
            </a:r>
            <a:endParaRPr b="1" sz="2000">
              <a:solidFill>
                <a:schemeClr val="lt1"/>
              </a:solidFill>
              <a:latin typeface="Montserrat"/>
              <a:ea typeface="Montserrat"/>
              <a:cs typeface="Montserrat"/>
              <a:sym typeface="Montserrat"/>
            </a:endParaRPr>
          </a:p>
        </p:txBody>
      </p:sp>
      <p:sp>
        <p:nvSpPr>
          <p:cNvPr id="108" name="Google Shape;108;p17"/>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nvSpPr>
        <p:spPr>
          <a:xfrm>
            <a:off x="880200" y="388950"/>
            <a:ext cx="303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FFF"/>
                </a:solidFill>
                <a:latin typeface="Montserrat"/>
                <a:ea typeface="Montserrat"/>
                <a:cs typeface="Montserrat"/>
                <a:sym typeface="Montserrat"/>
              </a:rPr>
              <a:t>INTRODUCTION</a:t>
            </a:r>
            <a:endParaRPr b="1" sz="2000">
              <a:solidFill>
                <a:srgbClr val="FFFFFF"/>
              </a:solidFill>
              <a:latin typeface="Montserrat"/>
              <a:ea typeface="Montserrat"/>
              <a:cs typeface="Montserrat"/>
              <a:sym typeface="Montserrat"/>
            </a:endParaRPr>
          </a:p>
        </p:txBody>
      </p:sp>
      <p:sp>
        <p:nvSpPr>
          <p:cNvPr id="110" name="Google Shape;110;p17"/>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Problem</a:t>
            </a:r>
            <a:endParaRPr sz="1800">
              <a:solidFill>
                <a:srgbClr val="00B6F3"/>
              </a:solidFill>
              <a:latin typeface="Montserrat SemiBold"/>
              <a:ea typeface="Montserrat SemiBold"/>
              <a:cs typeface="Montserrat SemiBold"/>
              <a:sym typeface="Montserrat SemiBold"/>
            </a:endParaRPr>
          </a:p>
        </p:txBody>
      </p:sp>
      <p:cxnSp>
        <p:nvCxnSpPr>
          <p:cNvPr id="111" name="Google Shape;111;p17"/>
          <p:cNvCxnSpPr/>
          <p:nvPr/>
        </p:nvCxnSpPr>
        <p:spPr>
          <a:xfrm>
            <a:off x="4659900" y="858450"/>
            <a:ext cx="1282200" cy="0"/>
          </a:xfrm>
          <a:prstGeom prst="straightConnector1">
            <a:avLst/>
          </a:prstGeom>
          <a:noFill/>
          <a:ln cap="flat" cmpd="sng" w="19050">
            <a:solidFill>
              <a:srgbClr val="00B6F3"/>
            </a:solidFill>
            <a:prstDash val="solid"/>
            <a:round/>
            <a:headEnd len="med" w="med" type="none"/>
            <a:tailEnd len="med" w="med" type="none"/>
          </a:ln>
        </p:spPr>
      </p:cxn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1000"/>
                                        <p:tgtEl>
                                          <p:spTgt spid="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Effect filter="fade" transition="in">
                                      <p:cBhvr>
                                        <p:cTn dur="1000"/>
                                        <p:tgtEl>
                                          <p:spTgt spid="10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nvSpPr>
        <p:spPr>
          <a:xfrm>
            <a:off x="787500" y="1970575"/>
            <a:ext cx="80049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Contain fraud contents, advertisements, sales…</a:t>
            </a:r>
            <a:endParaRPr>
              <a:solidFill>
                <a:schemeClr val="dk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Used to steal information, leak user’s information…</a:t>
            </a:r>
            <a:endParaRPr>
              <a:solidFill>
                <a:schemeClr val="dk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Used to make profit for others.</a:t>
            </a:r>
            <a:endParaRPr>
              <a:solidFill>
                <a:schemeClr val="dk1"/>
              </a:solidFill>
              <a:latin typeface="Montserrat"/>
              <a:ea typeface="Montserrat"/>
              <a:cs typeface="Montserrat"/>
              <a:sym typeface="Montserrat"/>
            </a:endParaRPr>
          </a:p>
        </p:txBody>
      </p:sp>
      <p:sp>
        <p:nvSpPr>
          <p:cNvPr id="117" name="Google Shape;117;p18"/>
          <p:cNvSpPr txBox="1"/>
          <p:nvPr/>
        </p:nvSpPr>
        <p:spPr>
          <a:xfrm>
            <a:off x="841550" y="1421050"/>
            <a:ext cx="542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SemiBold"/>
                <a:ea typeface="Montserrat SemiBold"/>
                <a:cs typeface="Montserrat SemiBold"/>
                <a:sym typeface="Montserrat SemiBold"/>
              </a:rPr>
              <a:t>Why do we have to filter spam emails?</a:t>
            </a:r>
            <a:endParaRPr sz="1800">
              <a:latin typeface="Montserrat SemiBold"/>
              <a:ea typeface="Montserrat SemiBold"/>
              <a:cs typeface="Montserrat SemiBold"/>
              <a:sym typeface="Montserrat SemiBold"/>
            </a:endParaRPr>
          </a:p>
        </p:txBody>
      </p:sp>
      <p:sp>
        <p:nvSpPr>
          <p:cNvPr id="118" name="Google Shape;118;p18"/>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txBox="1"/>
          <p:nvPr/>
        </p:nvSpPr>
        <p:spPr>
          <a:xfrm>
            <a:off x="1448150" y="388950"/>
            <a:ext cx="1359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000">
                <a:solidFill>
                  <a:schemeClr val="lt1"/>
                </a:solidFill>
                <a:latin typeface="Montserrat"/>
                <a:ea typeface="Montserrat"/>
                <a:cs typeface="Montserrat"/>
                <a:sym typeface="Montserrat"/>
              </a:rPr>
              <a:t>Problem</a:t>
            </a:r>
            <a:endParaRPr b="1" sz="2000">
              <a:solidFill>
                <a:schemeClr val="lt1"/>
              </a:solidFill>
              <a:latin typeface="Montserrat"/>
              <a:ea typeface="Montserrat"/>
              <a:cs typeface="Montserrat"/>
              <a:sym typeface="Montserrat"/>
            </a:endParaRPr>
          </a:p>
        </p:txBody>
      </p:sp>
      <p:sp>
        <p:nvSpPr>
          <p:cNvPr id="120" name="Google Shape;120;p18"/>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Problem</a:t>
            </a:r>
            <a:endParaRPr sz="1800">
              <a:solidFill>
                <a:srgbClr val="00B6F3"/>
              </a:solidFill>
              <a:latin typeface="Montserrat SemiBold"/>
              <a:ea typeface="Montserrat SemiBold"/>
              <a:cs typeface="Montserrat SemiBold"/>
              <a:sym typeface="Montserrat SemiBold"/>
            </a:endParaRPr>
          </a:p>
        </p:txBody>
      </p:sp>
      <p:cxnSp>
        <p:nvCxnSpPr>
          <p:cNvPr id="121" name="Google Shape;121;p18"/>
          <p:cNvCxnSpPr/>
          <p:nvPr/>
        </p:nvCxnSpPr>
        <p:spPr>
          <a:xfrm>
            <a:off x="4659900" y="858450"/>
            <a:ext cx="1282200" cy="0"/>
          </a:xfrm>
          <a:prstGeom prst="straightConnector1">
            <a:avLst/>
          </a:prstGeom>
          <a:noFill/>
          <a:ln cap="flat" cmpd="sng" w="19050">
            <a:solidFill>
              <a:srgbClr val="00B6F3"/>
            </a:solidFill>
            <a:prstDash val="solid"/>
            <a:round/>
            <a:headEnd len="med" w="med" type="none"/>
            <a:tailEnd len="med" w="med" type="none"/>
          </a:ln>
        </p:spPr>
      </p:cxnSp>
      <p:sp>
        <p:nvSpPr>
          <p:cNvPr id="122" name="Google Shape;122;p18"/>
          <p:cNvSpPr txBox="1"/>
          <p:nvPr/>
        </p:nvSpPr>
        <p:spPr>
          <a:xfrm>
            <a:off x="289825" y="388950"/>
            <a:ext cx="28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INTRODUCTION</a:t>
            </a:r>
            <a:endParaRPr b="1" sz="2000">
              <a:solidFill>
                <a:schemeClr val="lt1"/>
              </a:solidFill>
              <a:latin typeface="Montserrat"/>
              <a:ea typeface="Montserrat"/>
              <a:cs typeface="Montserrat"/>
              <a:sym typeface="Montserrat"/>
            </a:endParaRPr>
          </a:p>
        </p:txBody>
      </p:sp>
      <p:sp>
        <p:nvSpPr>
          <p:cNvPr id="123" name="Google Shape;123;p18"/>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txBox="1"/>
          <p:nvPr/>
        </p:nvSpPr>
        <p:spPr>
          <a:xfrm>
            <a:off x="880200" y="388950"/>
            <a:ext cx="303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FFF"/>
                </a:solidFill>
                <a:latin typeface="Montserrat"/>
                <a:ea typeface="Montserrat"/>
                <a:cs typeface="Montserrat"/>
                <a:sym typeface="Montserrat"/>
              </a:rPr>
              <a:t>INTRODUCTION</a:t>
            </a:r>
            <a:endParaRPr b="1" sz="2000">
              <a:solidFill>
                <a:srgbClr val="FFFFFF"/>
              </a:solidFill>
              <a:latin typeface="Montserrat"/>
              <a:ea typeface="Montserrat"/>
              <a:cs typeface="Montserrat"/>
              <a:sym typeface="Montserrat"/>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10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10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1000"/>
                                        <p:tgtEl>
                                          <p:spTgt spid="11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txBox="1"/>
          <p:nvPr/>
        </p:nvSpPr>
        <p:spPr>
          <a:xfrm>
            <a:off x="289825" y="388950"/>
            <a:ext cx="28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INTRODUCTION</a:t>
            </a:r>
            <a:endParaRPr b="1" sz="2000">
              <a:solidFill>
                <a:schemeClr val="lt1"/>
              </a:solidFill>
              <a:latin typeface="Montserrat"/>
              <a:ea typeface="Montserrat"/>
              <a:cs typeface="Montserrat"/>
              <a:sym typeface="Montserrat"/>
            </a:endParaRPr>
          </a:p>
        </p:txBody>
      </p:sp>
      <p:sp>
        <p:nvSpPr>
          <p:cNvPr id="131" name="Google Shape;131;p19"/>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txBox="1"/>
          <p:nvPr/>
        </p:nvSpPr>
        <p:spPr>
          <a:xfrm>
            <a:off x="763175" y="388950"/>
            <a:ext cx="303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FFF"/>
                </a:solidFill>
                <a:latin typeface="Montserrat"/>
                <a:ea typeface="Montserrat"/>
                <a:cs typeface="Montserrat"/>
                <a:sym typeface="Montserrat"/>
              </a:rPr>
              <a:t>PROBLEM SOLVING</a:t>
            </a:r>
            <a:endParaRPr b="1" sz="2000">
              <a:solidFill>
                <a:srgbClr val="FFFFFF"/>
              </a:solidFill>
              <a:latin typeface="Montserrat"/>
              <a:ea typeface="Montserrat"/>
              <a:cs typeface="Montserrat"/>
              <a:sym typeface="Montserrat"/>
            </a:endParaRPr>
          </a:p>
        </p:txBody>
      </p:sp>
      <p:pic>
        <p:nvPicPr>
          <p:cNvPr id="133" name="Google Shape;133;p19"/>
          <p:cNvPicPr preferRelativeResize="0"/>
          <p:nvPr/>
        </p:nvPicPr>
        <p:blipFill rotWithShape="1">
          <a:blip r:embed="rId3">
            <a:alphaModFix/>
          </a:blip>
          <a:srcRect b="0" l="0" r="0" t="9844"/>
          <a:stretch/>
        </p:blipFill>
        <p:spPr>
          <a:xfrm>
            <a:off x="2022225" y="1084075"/>
            <a:ext cx="5099551" cy="3048601"/>
          </a:xfrm>
          <a:prstGeom prst="rect">
            <a:avLst/>
          </a:prstGeom>
          <a:noFill/>
          <a:ln>
            <a:noFill/>
          </a:ln>
        </p:spPr>
      </p:pic>
      <p:sp>
        <p:nvSpPr>
          <p:cNvPr id="134" name="Google Shape;134;p19"/>
          <p:cNvSpPr txBox="1"/>
          <p:nvPr/>
        </p:nvSpPr>
        <p:spPr>
          <a:xfrm>
            <a:off x="1853700" y="4022775"/>
            <a:ext cx="543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Apply the Machine L</a:t>
            </a:r>
            <a:r>
              <a:rPr lang="en"/>
              <a:t>earning to the problem</a:t>
            </a:r>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txBox="1"/>
          <p:nvPr/>
        </p:nvSpPr>
        <p:spPr>
          <a:xfrm>
            <a:off x="280125" y="371275"/>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Apply Machine Learning</a:t>
            </a:r>
            <a:endParaRPr b="1" sz="2000">
              <a:solidFill>
                <a:schemeClr val="lt1"/>
              </a:solidFill>
              <a:latin typeface="Montserrat"/>
              <a:ea typeface="Montserrat"/>
              <a:cs typeface="Montserrat"/>
              <a:sym typeface="Montserrat"/>
            </a:endParaRPr>
          </a:p>
        </p:txBody>
      </p:sp>
      <p:sp>
        <p:nvSpPr>
          <p:cNvPr id="141" name="Google Shape;141;p20"/>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Overall</a:t>
            </a:r>
            <a:endParaRPr sz="1800">
              <a:solidFill>
                <a:srgbClr val="00B6F3"/>
              </a:solidFill>
              <a:latin typeface="Montserrat SemiBold"/>
              <a:ea typeface="Montserrat SemiBold"/>
              <a:cs typeface="Montserrat SemiBold"/>
              <a:sym typeface="Montserrat SemiBold"/>
            </a:endParaRPr>
          </a:p>
        </p:txBody>
      </p:sp>
      <p:cxnSp>
        <p:nvCxnSpPr>
          <p:cNvPr id="142" name="Google Shape;142;p20"/>
          <p:cNvCxnSpPr/>
          <p:nvPr/>
        </p:nvCxnSpPr>
        <p:spPr>
          <a:xfrm>
            <a:off x="4659900" y="858450"/>
            <a:ext cx="1157700" cy="0"/>
          </a:xfrm>
          <a:prstGeom prst="straightConnector1">
            <a:avLst/>
          </a:prstGeom>
          <a:noFill/>
          <a:ln cap="flat" cmpd="sng" w="19050">
            <a:solidFill>
              <a:srgbClr val="00B6F3"/>
            </a:solidFill>
            <a:prstDash val="solid"/>
            <a:round/>
            <a:headEnd len="med" w="med" type="none"/>
            <a:tailEnd len="med" w="med" type="none"/>
          </a:ln>
        </p:spPr>
      </p:cxnSp>
      <p:sp>
        <p:nvSpPr>
          <p:cNvPr id="143" name="Google Shape;143;p20"/>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txBox="1"/>
          <p:nvPr/>
        </p:nvSpPr>
        <p:spPr>
          <a:xfrm>
            <a:off x="289825" y="388950"/>
            <a:ext cx="28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INTRODUCTION</a:t>
            </a:r>
            <a:endParaRPr b="1" sz="2000">
              <a:solidFill>
                <a:schemeClr val="lt1"/>
              </a:solidFill>
              <a:latin typeface="Montserrat"/>
              <a:ea typeface="Montserrat"/>
              <a:cs typeface="Montserrat"/>
              <a:sym typeface="Montserrat"/>
            </a:endParaRPr>
          </a:p>
        </p:txBody>
      </p:sp>
      <p:sp>
        <p:nvSpPr>
          <p:cNvPr id="145" name="Google Shape;145;p20"/>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txBox="1"/>
          <p:nvPr/>
        </p:nvSpPr>
        <p:spPr>
          <a:xfrm>
            <a:off x="682575" y="388950"/>
            <a:ext cx="303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FFF"/>
                </a:solidFill>
                <a:latin typeface="Montserrat"/>
                <a:ea typeface="Montserrat"/>
                <a:cs typeface="Montserrat"/>
                <a:sym typeface="Montserrat"/>
              </a:rPr>
              <a:t>PROBLEM SOLVING</a:t>
            </a:r>
            <a:endParaRPr b="1" sz="2000">
              <a:solidFill>
                <a:srgbClr val="FFFFFF"/>
              </a:solidFill>
              <a:latin typeface="Montserrat"/>
              <a:ea typeface="Montserrat"/>
              <a:cs typeface="Montserrat"/>
              <a:sym typeface="Montserrat"/>
            </a:endParaRPr>
          </a:p>
        </p:txBody>
      </p:sp>
      <p:cxnSp>
        <p:nvCxnSpPr>
          <p:cNvPr id="147" name="Google Shape;147;p20"/>
          <p:cNvCxnSpPr/>
          <p:nvPr/>
        </p:nvCxnSpPr>
        <p:spPr>
          <a:xfrm>
            <a:off x="871950" y="2857500"/>
            <a:ext cx="7400100" cy="0"/>
          </a:xfrm>
          <a:prstGeom prst="straightConnector1">
            <a:avLst/>
          </a:prstGeom>
          <a:noFill/>
          <a:ln cap="flat" cmpd="sng" w="38100">
            <a:solidFill>
              <a:srgbClr val="00B6F3"/>
            </a:solidFill>
            <a:prstDash val="solid"/>
            <a:round/>
            <a:headEnd len="med" w="med" type="oval"/>
            <a:tailEnd len="med" w="med" type="oval"/>
          </a:ln>
        </p:spPr>
      </p:cxnSp>
      <p:sp>
        <p:nvSpPr>
          <p:cNvPr id="148" name="Google Shape;148;p20"/>
          <p:cNvSpPr/>
          <p:nvPr/>
        </p:nvSpPr>
        <p:spPr>
          <a:xfrm>
            <a:off x="1304225" y="2714550"/>
            <a:ext cx="285900" cy="285900"/>
          </a:xfrm>
          <a:prstGeom prst="ellipse">
            <a:avLst/>
          </a:prstGeom>
          <a:solidFill>
            <a:schemeClr val="lt1"/>
          </a:solidFill>
          <a:ln cap="flat" cmpd="sng" w="38100">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2857525" y="2714550"/>
            <a:ext cx="285900" cy="285900"/>
          </a:xfrm>
          <a:prstGeom prst="ellipse">
            <a:avLst/>
          </a:prstGeom>
          <a:solidFill>
            <a:schemeClr val="lt1"/>
          </a:solidFill>
          <a:ln cap="flat" cmpd="sng" w="38100">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4410825" y="2714550"/>
            <a:ext cx="285900" cy="285900"/>
          </a:xfrm>
          <a:prstGeom prst="ellipse">
            <a:avLst/>
          </a:prstGeom>
          <a:solidFill>
            <a:schemeClr val="lt1"/>
          </a:solidFill>
          <a:ln cap="flat" cmpd="sng" w="38100">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5964125" y="2714550"/>
            <a:ext cx="285900" cy="285900"/>
          </a:xfrm>
          <a:prstGeom prst="ellipse">
            <a:avLst/>
          </a:prstGeom>
          <a:solidFill>
            <a:schemeClr val="lt1"/>
          </a:solidFill>
          <a:ln cap="flat" cmpd="sng" w="38100">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a:off x="7517425" y="2714550"/>
            <a:ext cx="285900" cy="285900"/>
          </a:xfrm>
          <a:prstGeom prst="ellipse">
            <a:avLst/>
          </a:prstGeom>
          <a:solidFill>
            <a:schemeClr val="lt1"/>
          </a:solidFill>
          <a:ln cap="flat" cmpd="sng" w="38100">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a:off x="2088325" y="1676313"/>
            <a:ext cx="1824300" cy="492600"/>
          </a:xfrm>
          <a:prstGeom prst="roundRect">
            <a:avLst>
              <a:gd fmla="val 16667" name="adj"/>
            </a:avLst>
          </a:prstGeom>
          <a:solidFill>
            <a:schemeClr val="lt1"/>
          </a:solidFill>
          <a:ln cap="flat" cmpd="sng" w="19050">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Medium"/>
                <a:ea typeface="Montserrat Medium"/>
                <a:cs typeface="Montserrat Medium"/>
                <a:sym typeface="Montserrat Medium"/>
              </a:rPr>
              <a:t>Pre-process Data</a:t>
            </a:r>
            <a:endParaRPr>
              <a:latin typeface="Montserrat Medium"/>
              <a:ea typeface="Montserrat Medium"/>
              <a:cs typeface="Montserrat Medium"/>
              <a:sym typeface="Montserrat Medium"/>
            </a:endParaRPr>
          </a:p>
        </p:txBody>
      </p:sp>
      <p:sp>
        <p:nvSpPr>
          <p:cNvPr id="154" name="Google Shape;154;p20"/>
          <p:cNvSpPr/>
          <p:nvPr/>
        </p:nvSpPr>
        <p:spPr>
          <a:xfrm>
            <a:off x="5194925" y="1676300"/>
            <a:ext cx="1824300" cy="492600"/>
          </a:xfrm>
          <a:prstGeom prst="roundRect">
            <a:avLst>
              <a:gd fmla="val 16667" name="adj"/>
            </a:avLst>
          </a:prstGeom>
          <a:solidFill>
            <a:schemeClr val="lt1"/>
          </a:solidFill>
          <a:ln cap="flat" cmpd="sng" w="19050">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Medium"/>
                <a:ea typeface="Montserrat Medium"/>
                <a:cs typeface="Montserrat Medium"/>
                <a:sym typeface="Montserrat Medium"/>
              </a:rPr>
              <a:t>Test Model</a:t>
            </a:r>
            <a:endParaRPr>
              <a:latin typeface="Montserrat Medium"/>
              <a:ea typeface="Montserrat Medium"/>
              <a:cs typeface="Montserrat Medium"/>
              <a:sym typeface="Montserrat Medium"/>
            </a:endParaRPr>
          </a:p>
        </p:txBody>
      </p:sp>
      <p:sp>
        <p:nvSpPr>
          <p:cNvPr id="155" name="Google Shape;155;p20"/>
          <p:cNvSpPr/>
          <p:nvPr/>
        </p:nvSpPr>
        <p:spPr>
          <a:xfrm rot="-5400000">
            <a:off x="2875975" y="2353825"/>
            <a:ext cx="249000" cy="175800"/>
          </a:xfrm>
          <a:prstGeom prst="rightArrow">
            <a:avLst>
              <a:gd fmla="val 50000" name="adj1"/>
              <a:gd fmla="val 50000" name="adj2"/>
            </a:avLst>
          </a:prstGeom>
          <a:solidFill>
            <a:schemeClr val="lt2"/>
          </a:solidFill>
          <a:ln cap="flat" cmpd="sng" w="19050">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rot="-5400000">
            <a:off x="5982575" y="2353825"/>
            <a:ext cx="249000" cy="175800"/>
          </a:xfrm>
          <a:prstGeom prst="rightArrow">
            <a:avLst>
              <a:gd fmla="val 50000" name="adj1"/>
              <a:gd fmla="val 50000" name="adj2"/>
            </a:avLst>
          </a:prstGeom>
          <a:solidFill>
            <a:schemeClr val="lt2"/>
          </a:solidFill>
          <a:ln cap="flat" cmpd="sng" w="19050">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a:off x="535025" y="3605288"/>
            <a:ext cx="1824300" cy="492600"/>
          </a:xfrm>
          <a:prstGeom prst="roundRect">
            <a:avLst>
              <a:gd fmla="val 16667" name="adj"/>
            </a:avLst>
          </a:prstGeom>
          <a:solidFill>
            <a:schemeClr val="lt1"/>
          </a:solidFill>
          <a:ln cap="flat" cmpd="sng" w="19050">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Medium"/>
                <a:ea typeface="Montserrat Medium"/>
                <a:cs typeface="Montserrat Medium"/>
                <a:sym typeface="Montserrat Medium"/>
              </a:rPr>
              <a:t>Collect Data</a:t>
            </a:r>
            <a:endParaRPr>
              <a:latin typeface="Montserrat Medium"/>
              <a:ea typeface="Montserrat Medium"/>
              <a:cs typeface="Montserrat Medium"/>
              <a:sym typeface="Montserrat Medium"/>
            </a:endParaRPr>
          </a:p>
        </p:txBody>
      </p:sp>
      <p:sp>
        <p:nvSpPr>
          <p:cNvPr id="158" name="Google Shape;158;p20"/>
          <p:cNvSpPr/>
          <p:nvPr/>
        </p:nvSpPr>
        <p:spPr>
          <a:xfrm rot="5400000">
            <a:off x="1322675" y="3244288"/>
            <a:ext cx="249000" cy="175800"/>
          </a:xfrm>
          <a:prstGeom prst="rightArrow">
            <a:avLst>
              <a:gd fmla="val 50000" name="adj1"/>
              <a:gd fmla="val 50000" name="adj2"/>
            </a:avLst>
          </a:prstGeom>
          <a:solidFill>
            <a:schemeClr val="lt2"/>
          </a:solidFill>
          <a:ln cap="flat" cmpd="sng" w="19050">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3641625" y="3605288"/>
            <a:ext cx="1824300" cy="492600"/>
          </a:xfrm>
          <a:prstGeom prst="roundRect">
            <a:avLst>
              <a:gd fmla="val 16667" name="adj"/>
            </a:avLst>
          </a:prstGeom>
          <a:solidFill>
            <a:schemeClr val="lt1"/>
          </a:solidFill>
          <a:ln cap="flat" cmpd="sng" w="19050">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Medium"/>
                <a:ea typeface="Montserrat Medium"/>
                <a:cs typeface="Montserrat Medium"/>
                <a:sym typeface="Montserrat Medium"/>
              </a:rPr>
              <a:t>Train Model</a:t>
            </a:r>
            <a:endParaRPr>
              <a:latin typeface="Montserrat Medium"/>
              <a:ea typeface="Montserrat Medium"/>
              <a:cs typeface="Montserrat Medium"/>
              <a:sym typeface="Montserrat Medium"/>
            </a:endParaRPr>
          </a:p>
        </p:txBody>
      </p:sp>
      <p:sp>
        <p:nvSpPr>
          <p:cNvPr id="160" name="Google Shape;160;p20"/>
          <p:cNvSpPr/>
          <p:nvPr/>
        </p:nvSpPr>
        <p:spPr>
          <a:xfrm rot="5400000">
            <a:off x="4429275" y="3244288"/>
            <a:ext cx="249000" cy="175800"/>
          </a:xfrm>
          <a:prstGeom prst="rightArrow">
            <a:avLst>
              <a:gd fmla="val 50000" name="adj1"/>
              <a:gd fmla="val 50000" name="adj2"/>
            </a:avLst>
          </a:prstGeom>
          <a:solidFill>
            <a:schemeClr val="lt2"/>
          </a:solidFill>
          <a:ln cap="flat" cmpd="sng" w="19050">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6748225" y="3605288"/>
            <a:ext cx="1824300" cy="492600"/>
          </a:xfrm>
          <a:prstGeom prst="roundRect">
            <a:avLst>
              <a:gd fmla="val 16667" name="adj"/>
            </a:avLst>
          </a:prstGeom>
          <a:solidFill>
            <a:schemeClr val="lt1"/>
          </a:solidFill>
          <a:ln cap="flat" cmpd="sng" w="19050">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Medium"/>
                <a:ea typeface="Montserrat Medium"/>
                <a:cs typeface="Montserrat Medium"/>
                <a:sym typeface="Montserrat Medium"/>
              </a:rPr>
              <a:t>Improve</a:t>
            </a:r>
            <a:endParaRPr>
              <a:latin typeface="Montserrat Medium"/>
              <a:ea typeface="Montserrat Medium"/>
              <a:cs typeface="Montserrat Medium"/>
              <a:sym typeface="Montserrat Medium"/>
            </a:endParaRPr>
          </a:p>
        </p:txBody>
      </p:sp>
      <p:sp>
        <p:nvSpPr>
          <p:cNvPr id="162" name="Google Shape;162;p20"/>
          <p:cNvSpPr/>
          <p:nvPr/>
        </p:nvSpPr>
        <p:spPr>
          <a:xfrm rot="5400000">
            <a:off x="7535875" y="3244288"/>
            <a:ext cx="249000" cy="175800"/>
          </a:xfrm>
          <a:prstGeom prst="rightArrow">
            <a:avLst>
              <a:gd fmla="val 50000" name="adj1"/>
              <a:gd fmla="val 50000" name="adj2"/>
            </a:avLst>
          </a:prstGeom>
          <a:solidFill>
            <a:schemeClr val="lt2"/>
          </a:solidFill>
          <a:ln cap="flat" cmpd="sng" w="19050">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7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6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6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7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txBox="1"/>
          <p:nvPr/>
        </p:nvSpPr>
        <p:spPr>
          <a:xfrm>
            <a:off x="280125" y="371275"/>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Apply Machine Learning</a:t>
            </a:r>
            <a:endParaRPr b="1" sz="2000">
              <a:solidFill>
                <a:schemeClr val="lt1"/>
              </a:solidFill>
              <a:latin typeface="Montserrat"/>
              <a:ea typeface="Montserrat"/>
              <a:cs typeface="Montserrat"/>
              <a:sym typeface="Montserrat"/>
            </a:endParaRPr>
          </a:p>
        </p:txBody>
      </p:sp>
      <p:sp>
        <p:nvSpPr>
          <p:cNvPr id="169" name="Google Shape;169;p21"/>
          <p:cNvSpPr txBox="1"/>
          <p:nvPr/>
        </p:nvSpPr>
        <p:spPr>
          <a:xfrm>
            <a:off x="4572000" y="4120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B6F3"/>
                </a:solidFill>
                <a:latin typeface="Montserrat SemiBold"/>
                <a:ea typeface="Montserrat SemiBold"/>
                <a:cs typeface="Montserrat SemiBold"/>
                <a:sym typeface="Montserrat SemiBold"/>
              </a:rPr>
              <a:t>Methodology</a:t>
            </a:r>
            <a:endParaRPr sz="1800">
              <a:solidFill>
                <a:srgbClr val="00B6F3"/>
              </a:solidFill>
              <a:latin typeface="Montserrat SemiBold"/>
              <a:ea typeface="Montserrat SemiBold"/>
              <a:cs typeface="Montserrat SemiBold"/>
              <a:sym typeface="Montserrat SemiBold"/>
            </a:endParaRPr>
          </a:p>
        </p:txBody>
      </p:sp>
      <p:cxnSp>
        <p:nvCxnSpPr>
          <p:cNvPr id="170" name="Google Shape;170;p21"/>
          <p:cNvCxnSpPr/>
          <p:nvPr/>
        </p:nvCxnSpPr>
        <p:spPr>
          <a:xfrm>
            <a:off x="4659900" y="858450"/>
            <a:ext cx="2359200" cy="6000"/>
          </a:xfrm>
          <a:prstGeom prst="straightConnector1">
            <a:avLst/>
          </a:prstGeom>
          <a:noFill/>
          <a:ln cap="flat" cmpd="sng" w="19050">
            <a:solidFill>
              <a:srgbClr val="00B6F3"/>
            </a:solidFill>
            <a:prstDash val="solid"/>
            <a:round/>
            <a:headEnd len="med" w="med" type="none"/>
            <a:tailEnd len="med" w="med" type="none"/>
          </a:ln>
        </p:spPr>
      </p:cxnSp>
      <p:sp>
        <p:nvSpPr>
          <p:cNvPr id="171" name="Google Shape;171;p21"/>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txBox="1"/>
          <p:nvPr/>
        </p:nvSpPr>
        <p:spPr>
          <a:xfrm>
            <a:off x="289825" y="388950"/>
            <a:ext cx="28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Montserrat"/>
                <a:ea typeface="Montserrat"/>
                <a:cs typeface="Montserrat"/>
                <a:sym typeface="Montserrat"/>
              </a:rPr>
              <a:t>INTRODUCTION</a:t>
            </a:r>
            <a:endParaRPr b="1" sz="2000">
              <a:solidFill>
                <a:schemeClr val="lt1"/>
              </a:solidFill>
              <a:latin typeface="Montserrat"/>
              <a:ea typeface="Montserrat"/>
              <a:cs typeface="Montserrat"/>
              <a:sym typeface="Montserrat"/>
            </a:endParaRPr>
          </a:p>
        </p:txBody>
      </p:sp>
      <p:sp>
        <p:nvSpPr>
          <p:cNvPr id="173" name="Google Shape;173;p21"/>
          <p:cNvSpPr/>
          <p:nvPr/>
        </p:nvSpPr>
        <p:spPr>
          <a:xfrm>
            <a:off x="-160750" y="313800"/>
            <a:ext cx="4577100" cy="642900"/>
          </a:xfrm>
          <a:prstGeom prst="roundRect">
            <a:avLst>
              <a:gd fmla="val 16667" name="adj"/>
            </a:avLst>
          </a:prstGeom>
          <a:solidFill>
            <a:srgbClr val="00B6F3"/>
          </a:solidFill>
          <a:ln cap="flat" cmpd="sng" w="9525">
            <a:solidFill>
              <a:srgbClr val="00B6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txBox="1"/>
          <p:nvPr/>
        </p:nvSpPr>
        <p:spPr>
          <a:xfrm>
            <a:off x="682575" y="388950"/>
            <a:ext cx="303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FFFF"/>
                </a:solidFill>
                <a:latin typeface="Montserrat"/>
                <a:ea typeface="Montserrat"/>
                <a:cs typeface="Montserrat"/>
                <a:sym typeface="Montserrat"/>
              </a:rPr>
              <a:t>PROBLEM SOLVING</a:t>
            </a:r>
            <a:endParaRPr b="1" sz="2000">
              <a:solidFill>
                <a:srgbClr val="FFFFFF"/>
              </a:solidFill>
              <a:latin typeface="Montserrat"/>
              <a:ea typeface="Montserrat"/>
              <a:cs typeface="Montserrat"/>
              <a:sym typeface="Montserrat"/>
            </a:endParaRPr>
          </a:p>
        </p:txBody>
      </p:sp>
      <p:sp>
        <p:nvSpPr>
          <p:cNvPr id="175" name="Google Shape;175;p21"/>
          <p:cNvSpPr txBox="1"/>
          <p:nvPr/>
        </p:nvSpPr>
        <p:spPr>
          <a:xfrm>
            <a:off x="569550" y="1721450"/>
            <a:ext cx="80049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Dataset is collected from Kaggle</a:t>
            </a:r>
            <a:endParaRPr>
              <a:solidFill>
                <a:schemeClr val="dk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Consists of 5572 samples</a:t>
            </a:r>
            <a:endParaRPr>
              <a:solidFill>
                <a:schemeClr val="dk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Has 3 properties: ID, label, text</a:t>
            </a:r>
            <a:endParaRPr>
              <a:solidFill>
                <a:schemeClr val="dk1"/>
              </a:solidFill>
              <a:latin typeface="Montserrat"/>
              <a:ea typeface="Montserrat"/>
              <a:cs typeface="Montserrat"/>
              <a:sym typeface="Montserrat"/>
            </a:endParaRPr>
          </a:p>
        </p:txBody>
      </p:sp>
      <p:sp>
        <p:nvSpPr>
          <p:cNvPr id="176" name="Google Shape;176;p21"/>
          <p:cNvSpPr txBox="1"/>
          <p:nvPr/>
        </p:nvSpPr>
        <p:spPr>
          <a:xfrm>
            <a:off x="682575" y="1208575"/>
            <a:ext cx="542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SemiBold"/>
                <a:ea typeface="Montserrat SemiBold"/>
                <a:cs typeface="Montserrat SemiBold"/>
                <a:sym typeface="Montserrat SemiBold"/>
              </a:rPr>
              <a:t>Dataset</a:t>
            </a:r>
            <a:endParaRPr sz="1800">
              <a:latin typeface="Montserrat SemiBold"/>
              <a:ea typeface="Montserrat SemiBold"/>
              <a:cs typeface="Montserrat SemiBold"/>
              <a:sym typeface="Montserrat SemiBold"/>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animEffect filter="fade" transition="in">
                                      <p:cBhvr>
                                        <p:cTn dur="900"/>
                                        <p:tgtEl>
                                          <p:spTgt spid="1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animEffect filter="fade" transition="in">
                                      <p:cBhvr>
                                        <p:cTn dur="900"/>
                                        <p:tgtEl>
                                          <p:spTgt spid="1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animEffect filter="fade" transition="in">
                                      <p:cBhvr>
                                        <p:cTn dur="900"/>
                                        <p:tgtEl>
                                          <p:spTgt spid="17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