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60" r:id="rId4"/>
    <p:sldId id="261" r:id="rId5"/>
    <p:sldId id="264" r:id="rId6"/>
    <p:sldId id="265" r:id="rId7"/>
    <p:sldId id="269" r:id="rId8"/>
    <p:sldId id="271" r:id="rId9"/>
    <p:sldId id="272" r:id="rId10"/>
    <p:sldId id="273" r:id="rId11"/>
    <p:sldId id="274" r:id="rId12"/>
    <p:sldId id="275" r:id="rId13"/>
    <p:sldId id="276" r:id="rId14"/>
    <p:sldId id="277" r:id="rId15"/>
    <p:sldId id="278" r:id="rId16"/>
    <p:sldId id="280" r:id="rId17"/>
    <p:sldId id="288" r:id="rId18"/>
    <p:sldId id="289" r:id="rId19"/>
    <p:sldId id="290" r:id="rId20"/>
    <p:sldId id="291" r:id="rId21"/>
    <p:sldId id="283" r:id="rId22"/>
    <p:sldId id="284" r:id="rId23"/>
    <p:sldId id="285" r:id="rId24"/>
    <p:sldId id="292" r:id="rId25"/>
    <p:sldId id="293" r:id="rId26"/>
    <p:sldId id="29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4727" autoAdjust="0"/>
  </p:normalViewPr>
  <p:slideViewPr>
    <p:cSldViewPr snapToGrid="0">
      <p:cViewPr varScale="1">
        <p:scale>
          <a:sx n="47" d="100"/>
          <a:sy n="47" d="100"/>
        </p:scale>
        <p:origin x="162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28617-5FE6-48FD-A852-A1809EFE48BD}" type="datetimeFigureOut">
              <a:rPr lang="en-US" smtClean="0"/>
              <a:t>2/21/2017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950F9-6D4D-4689-B632-05027F0D2301}" type="slidenum">
              <a:rPr lang="en-US" smtClean="0"/>
              <a:t>‹#›</a:t>
            </a:fld>
            <a:endParaRPr lang="en-US"/>
          </a:p>
        </p:txBody>
      </p:sp>
    </p:spTree>
    <p:extLst>
      <p:ext uri="{BB962C8B-B14F-4D97-AF65-F5344CB8AC3E}">
        <p14:creationId xmlns:p14="http://schemas.microsoft.com/office/powerpoint/2010/main" val="3613697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Phân loại theo mục đích:</a:t>
            </a:r>
          </a:p>
          <a:p>
            <a:pPr lvl="0"/>
            <a:r>
              <a:rPr lang="en-US" u="none" strike="noStrike" smtClean="0">
                <a:effectLst/>
              </a:rPr>
              <a:t>Kiểm toán hoạt động: là việc kiểm toán viên hành nghề, doanh nghiệp kiểm toán, chi nhánh doanh nghiệp kiểm toán nước ngoài tại Việt Nam kiểm tra, đưa ra ý kiến về tính kinh tế, hiệu lực và hiệu quả hoạt động của một bộ phận hoặc toàn bộ đơn vị được kiểm toán</a:t>
            </a:r>
          </a:p>
          <a:p>
            <a:pPr lvl="0"/>
            <a:r>
              <a:rPr lang="en-US" u="none" strike="noStrike" smtClean="0">
                <a:effectLst/>
              </a:rPr>
              <a:t>Kiểm toán tuân thủ: là việc kiểm toán viên hành nghề, doanh nghiệp kiểm toán, chi nhánh doanh nghiệp kiểm toán nước ngoài tại Việt Nam kiểm tra, đưa ra ý kiến về việc tuân thủ pháp luật, quy chế, quy định mà đơn vị được kiểm toán phải thực hiện</a:t>
            </a:r>
          </a:p>
          <a:p>
            <a:pPr lvl="0"/>
            <a:r>
              <a:rPr lang="en-US" u="none" strike="noStrike" smtClean="0">
                <a:effectLst/>
              </a:rPr>
              <a:t>Kiểm toán báo cáo tài chính: là việc kiểm toán viên hành nghề, doanh nghiệp kiểm toán, chi nhánh doanh nghiệp kiểm toán nước ngoài tại Việt Nam kiểm tra, đưa ra ý kiến về tính trung thực và hợp lý trên các khía cạnh trọng yếu của báo cáo tài chính của đơn vị được kiểm toán theo quy định của chuẩn mực kiểm toán</a:t>
            </a:r>
          </a:p>
          <a:p>
            <a:pPr lvl="0"/>
            <a:endParaRPr lang="en-US" u="none" strike="noStrike" smtClean="0">
              <a:effectLst/>
            </a:endParaRPr>
          </a:p>
          <a:p>
            <a:r>
              <a:rPr lang="en-US" sz="1200" kern="1200" smtClean="0">
                <a:solidFill>
                  <a:schemeClr val="tx1"/>
                </a:solidFill>
                <a:effectLst/>
                <a:latin typeface="+mn-lt"/>
                <a:ea typeface="+mn-ea"/>
                <a:cs typeface="+mn-cs"/>
              </a:rPr>
              <a:t>Phân loại theo chủ thể</a:t>
            </a:r>
          </a:p>
          <a:p>
            <a:pPr lvl="0"/>
            <a:r>
              <a:rPr lang="en-US" u="none" strike="noStrike" smtClean="0">
                <a:effectLst/>
              </a:rPr>
              <a:t>Kiểm toán nội bộ: là công việc kiểm toán do các kiểm toán viên của đơn vị thực hiện nhằm mục đích xem xét và đánh giá tính hiệu lực, hiệu quả của hệ thống kế toán, hệ thống kiểm soát nội bộ, chất lượng công việc</a:t>
            </a:r>
          </a:p>
          <a:p>
            <a:pPr lvl="0"/>
            <a:r>
              <a:rPr lang="en-US" u="none" strike="noStrike" smtClean="0">
                <a:effectLst/>
              </a:rPr>
              <a:t>Kiểm toán nhà nước: là công việc kiểm toán do các kiểm toán viên trong cơ quan kiểm toán nhà nước thực hiện (cơ quan kiểm toán nhà nước là tổ chức kiểm toán chuyên nghiệp, thuộc bộ máy hành chính nhà nước). Kiểm toán nhà nước là kiểm toán theo luật định và kiểm toán tuân thủ, chủ yếu phục vụ việc kiểm tra và quản lý của nhà nước đối với trong việc quản lý, sử dụng ngân sách nhà nước, tiền và tài sản khác của nhà nước</a:t>
            </a:r>
          </a:p>
          <a:p>
            <a:pPr lvl="0"/>
            <a:r>
              <a:rPr lang="en-US" u="none" strike="noStrike" smtClean="0">
                <a:effectLst/>
              </a:rPr>
              <a:t>Kiểm toán độc lập: là việc kiểm toán viên hành nghề, doanh nghiệp kiểm toán, chi nhánh doanh nghiệp kiểm toán nước ngoài tại Việt Nam kiểm tra, đưa ra ý kiến độc lập của mình về báo cáo tài chính và công việc kiểm toán khác theo hợp đồng kiểm toán.</a:t>
            </a:r>
          </a:p>
          <a:p>
            <a:pPr lvl="0"/>
            <a:endParaRPr lang="en-US"/>
          </a:p>
        </p:txBody>
      </p:sp>
      <p:sp>
        <p:nvSpPr>
          <p:cNvPr id="4" name="Slide Number Placeholder 3"/>
          <p:cNvSpPr>
            <a:spLocks noGrp="1"/>
          </p:cNvSpPr>
          <p:nvPr>
            <p:ph type="sldNum" sz="quarter" idx="10"/>
          </p:nvPr>
        </p:nvSpPr>
        <p:spPr/>
        <p:txBody>
          <a:bodyPr/>
          <a:lstStyle/>
          <a:p>
            <a:fld id="{FC3950F9-6D4D-4689-B632-05027F0D2301}" type="slidenum">
              <a:rPr lang="en-US" smtClean="0"/>
              <a:t>4</a:t>
            </a:fld>
            <a:endParaRPr lang="en-US"/>
          </a:p>
        </p:txBody>
      </p:sp>
    </p:spTree>
    <p:extLst>
      <p:ext uri="{BB962C8B-B14F-4D97-AF65-F5344CB8AC3E}">
        <p14:creationId xmlns:p14="http://schemas.microsoft.com/office/powerpoint/2010/main" val="38412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u="none" strike="noStrike" smtClean="0">
                <a:effectLst/>
              </a:rPr>
              <a:t>Phân loại theo thời gian tiến hành</a:t>
            </a:r>
          </a:p>
          <a:p>
            <a:pPr lvl="0"/>
            <a:r>
              <a:rPr lang="en-US" u="none" strike="noStrike" smtClean="0">
                <a:effectLst/>
              </a:rPr>
              <a:t>Kiểm soát trước: là kiểm soát được tiến hành trước khi công việc được bắt đầu nhằm ngăn chặn các vấn đề có thể xảy ra, cản trở cho công việc thực hiện.</a:t>
            </a:r>
          </a:p>
          <a:p>
            <a:pPr lvl="0"/>
            <a:r>
              <a:rPr lang="en-US" u="none" strike="noStrike" smtClean="0">
                <a:effectLst/>
              </a:rPr>
              <a:t>Kiểm soát trong: là kiểm soát được thực hiện trong thời gian tiến hành công việc nhằm giảm thiểu các vấn đề cản trở công việc khi chúng suất hiện</a:t>
            </a:r>
          </a:p>
          <a:p>
            <a:pPr lvl="0"/>
            <a:r>
              <a:rPr lang="en-US" u="none" strike="noStrike" smtClean="0">
                <a:effectLst/>
              </a:rPr>
              <a:t>Kiểm soát sau: là kiểm soát được tiến hành sau khi công việc được hoàn thành nhằm điều chỉnh các vấn đề xảy ra</a:t>
            </a:r>
          </a:p>
          <a:p>
            <a:pPr lvl="0"/>
            <a:endParaRPr lang="en-US" u="none" strike="noStrike" smtClean="0">
              <a:effectLst/>
            </a:endParaRPr>
          </a:p>
          <a:p>
            <a:pPr lvl="0"/>
            <a:r>
              <a:rPr lang="en-US" u="none" strike="noStrike" smtClean="0">
                <a:effectLst/>
              </a:rPr>
              <a:t>Phân loại theo tần suất của các cuộc kiểm soát</a:t>
            </a:r>
          </a:p>
          <a:p>
            <a:pPr lvl="0"/>
            <a:r>
              <a:rPr lang="en-US" u="none" strike="noStrike" smtClean="0">
                <a:effectLst/>
              </a:rPr>
              <a:t>Kiểm soát liên tục: là kiểm soát được tiến hành thường xuyên ở mọi thời điểm đối với đối tượng kiểm soát</a:t>
            </a:r>
          </a:p>
          <a:p>
            <a:pPr lvl="0"/>
            <a:r>
              <a:rPr lang="en-US" u="none" strike="noStrike" smtClean="0">
                <a:effectLst/>
              </a:rPr>
              <a:t>Kiểm soát định kỳ: là kiểm soát được thực hiện theo kế hoạch đã dự kiến trong mỗi thời kỳ nhất định</a:t>
            </a:r>
          </a:p>
          <a:p>
            <a:pPr lvl="0"/>
            <a:r>
              <a:rPr lang="en-US" u="none" strike="noStrike" smtClean="0">
                <a:effectLst/>
              </a:rPr>
              <a:t>Kiểm soát đột xuất: là kiểm soát được tiến hành tại thời điểm bất kỳ, không theo kế hoạch</a:t>
            </a:r>
          </a:p>
          <a:p>
            <a:pPr lvl="0"/>
            <a:endParaRPr lang="en-US" u="none" strike="noStrike" smtClean="0">
              <a:effectLst/>
            </a:endParaRPr>
          </a:p>
          <a:p>
            <a:pPr lvl="0"/>
            <a:r>
              <a:rPr lang="en-US" u="none" strike="noStrike" smtClean="0">
                <a:effectLst/>
              </a:rPr>
              <a:t>Phân loại theo mức độ tổng quát của nội dung kiểm soát</a:t>
            </a:r>
          </a:p>
          <a:p>
            <a:pPr lvl="0"/>
            <a:r>
              <a:rPr lang="en-US" u="none" strike="noStrike" smtClean="0">
                <a:effectLst/>
              </a:rPr>
              <a:t>Kiểm soát toàn bộ: là kiểm soát được tiến hành trên tất cả các lĩnh vực hoạt động, các bộ phận, các khâu, các cấp nhằm đánh giá tổng quát mức độ thực hiện các mục tiêu chung</a:t>
            </a:r>
          </a:p>
          <a:p>
            <a:pPr lvl="0"/>
            <a:r>
              <a:rPr lang="en-US" u="none" strike="noStrike" smtClean="0">
                <a:effectLst/>
              </a:rPr>
              <a:t>Kiểm soát bộ phận: là kiểm soát được thực hiện với từng lĩnh vực hoạt động, từng bộ phận, từng khâu, từng cấp</a:t>
            </a:r>
          </a:p>
          <a:p>
            <a:pPr lvl="0"/>
            <a:r>
              <a:rPr lang="en-US" u="none" strike="noStrike" smtClean="0">
                <a:effectLst/>
              </a:rPr>
              <a:t>Kiểm soát cá nhân: là kiểm soát được thực hiện đói với từng con người cụ thể trong tổ chức</a:t>
            </a:r>
          </a:p>
          <a:p>
            <a:pPr lvl="0"/>
            <a:endParaRPr lang="en-US" u="none" strike="noStrike" smtClean="0">
              <a:effectLst/>
            </a:endParaRPr>
          </a:p>
          <a:p>
            <a:pPr lvl="0"/>
            <a:r>
              <a:rPr lang="en-US" u="none" strike="noStrike" smtClean="0">
                <a:effectLst/>
              </a:rPr>
              <a:t>Phân loại theo đối tượng kiểm soát</a:t>
            </a:r>
          </a:p>
          <a:p>
            <a:pPr lvl="0"/>
            <a:r>
              <a:rPr lang="en-US" u="none" strike="noStrike" smtClean="0">
                <a:effectLst/>
              </a:rPr>
              <a:t>Kiểm soát cơ sở vật chất kỹ thuật: là kiểm soát được thực hiện nhằm đánh giá tình hình cơ sở vật chất kỹ thuật của tổ chức như đánh giá thực trạng nhà xưởng, máy móc thiết bị…</a:t>
            </a:r>
          </a:p>
          <a:p>
            <a:pPr lvl="0"/>
            <a:r>
              <a:rPr lang="en-US" u="none" strike="noStrike" smtClean="0">
                <a:effectLst/>
              </a:rPr>
              <a:t>Kiểm soát con người: là kiểm soát được thực hiện nhằm đánh gá con người trên các mặt năng lực, tính cách, kết quả thực hiện công việc, tinh thần trách nhiệm, sự thỏa mãn công việc…</a:t>
            </a:r>
          </a:p>
          <a:p>
            <a:r>
              <a:rPr lang="en-US" sz="1200" kern="1200" smtClean="0">
                <a:solidFill>
                  <a:schemeClr val="tx1"/>
                </a:solidFill>
                <a:effectLst/>
                <a:latin typeface="+mn-lt"/>
                <a:ea typeface="+mn-ea"/>
                <a:cs typeface="+mn-cs"/>
              </a:rPr>
              <a:t>Kiểm soát thông tin: là kiểm soát được thực hiện nhằm đánh giá tình hình tài chính của tổ chức như đánh giá ngân sách, công nơ,..</a:t>
            </a:r>
            <a:endParaRPr lang="en-US" smtClean="0"/>
          </a:p>
          <a:p>
            <a:endParaRPr lang="en-US"/>
          </a:p>
        </p:txBody>
      </p:sp>
      <p:sp>
        <p:nvSpPr>
          <p:cNvPr id="4" name="Slide Number Placeholder 3"/>
          <p:cNvSpPr>
            <a:spLocks noGrp="1"/>
          </p:cNvSpPr>
          <p:nvPr>
            <p:ph type="sldNum" sz="quarter" idx="10"/>
          </p:nvPr>
        </p:nvSpPr>
        <p:spPr/>
        <p:txBody>
          <a:bodyPr/>
          <a:lstStyle/>
          <a:p>
            <a:fld id="{FC3950F9-6D4D-4689-B632-05027F0D2301}" type="slidenum">
              <a:rPr lang="en-US" smtClean="0"/>
              <a:t>6</a:t>
            </a:fld>
            <a:endParaRPr lang="en-US"/>
          </a:p>
        </p:txBody>
      </p:sp>
    </p:spTree>
    <p:extLst>
      <p:ext uri="{BB962C8B-B14F-4D97-AF65-F5344CB8AC3E}">
        <p14:creationId xmlns:p14="http://schemas.microsoft.com/office/powerpoint/2010/main" val="110407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1. </a:t>
            </a:r>
            <a:r>
              <a:rPr lang="en-US" sz="1200" kern="1200" smtClean="0">
                <a:solidFill>
                  <a:schemeClr val="tx1"/>
                </a:solidFill>
                <a:effectLst/>
                <a:latin typeface="+mn-lt"/>
                <a:ea typeface="+mn-ea"/>
                <a:cs typeface="+mn-cs"/>
              </a:rPr>
              <a:t>Mô hình bắt đầu bằng việc xác định vấn đề. Một vấn đề tồn tại khi có một sự khác biệt giữa thực tế và trạng thái mong muốn của sự vật, hiện tượng. Có thể thấy nhiều quyết định sai lầm là do người ra quyết định không xác định được hoặc không xác định đúng vấn đề. Một ví dụ của vấn đề là tình trạng kém động lực của nhân viên. Nhân viên không hăng hái, nhiệt tình với công việc. Do vậy, họ không nỗ lực trong công việc, và cũng không đạt kết quả công việc cao. Điều này khác với những mong muốn của tổ chức là đội ngũ nhân viên luôn hăng hái, nhiệt tình, nỗ lực trong công việc. Cần xác định chính xác vấn đề, tránh nhầm lẫn giữa vấn đề với các “triệu chứng” của vấn đề. Một vấn đề cũng giống như một bệnh có thể có nhiều triệu chứng nhưng thầy thuốc phải căn cứ vào các triệu chứng để chẩn đoán và chữa đúng bệnh. Triệu chứng của thiếu động lực có thể là nghỉ việc nhiều, đến muộn, nhiều sản phẩm lỗi, v.v…Nếu cho rằng “nhiều sản phẩm lỗi” là vấn đề là không chính xác. Sản phẩm lỗi chỉ là biểu hiện của vấn đề thiếu động lực.</a:t>
            </a:r>
          </a:p>
          <a:p>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2. </a:t>
            </a:r>
            <a:r>
              <a:rPr lang="en-US" sz="1200" kern="1200" smtClean="0">
                <a:solidFill>
                  <a:schemeClr val="tx1"/>
                </a:solidFill>
                <a:effectLst/>
                <a:latin typeface="+mn-lt"/>
                <a:ea typeface="+mn-ea"/>
                <a:cs typeface="+mn-cs"/>
              </a:rPr>
              <a:t>Khi đã xác định được vấn đề, người ra quyết định cần phải </a:t>
            </a:r>
            <a:r>
              <a:rPr lang="en-US" sz="1200" i="1" kern="1200" smtClean="0">
                <a:solidFill>
                  <a:schemeClr val="tx1"/>
                </a:solidFill>
                <a:effectLst/>
                <a:latin typeface="+mn-lt"/>
                <a:ea typeface="+mn-ea"/>
                <a:cs typeface="+mn-cs"/>
              </a:rPr>
              <a:t>xác định các tiêu chí quyết định</a:t>
            </a:r>
            <a:r>
              <a:rPr lang="en-US" sz="1200" kern="1200" smtClean="0">
                <a:solidFill>
                  <a:schemeClr val="tx1"/>
                </a:solidFill>
                <a:effectLst/>
                <a:latin typeface="+mn-lt"/>
                <a:ea typeface="+mn-ea"/>
                <a:cs typeface="+mn-cs"/>
              </a:rPr>
              <a:t>, điều đó sẽ rất quan trọng trong việc giải quyết vấn đề. Trong bước này, người ra quyết định xác định điều gì liên quan đến việc ra quyết định. Bước này đưa các lợi ích, giá trị và ưu tiên cá nhân của người ra quyết định vào trong quá trình. Xác định các tiêu chí là điều quan trọng bởi vì điều mà một người cho là có liên quan thì một người khác có thể cho là không liên quan. Cũng nên lưu ý rằng bất kỳ yếu tố nào không được xác định trong bước này được coi là không có liên quan đối với người ra quyết định. Ví dụ các tiêu chí để giải quyết vấn đề thiếu động lực bao gồm hiệu quả công việc, tác động nhanh hay chậm tới tổ chức và chi phí.</a:t>
            </a:r>
          </a:p>
          <a:p>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3. </a:t>
            </a:r>
            <a:r>
              <a:rPr lang="en-US" sz="1200" kern="1200" smtClean="0">
                <a:solidFill>
                  <a:schemeClr val="tx1"/>
                </a:solidFill>
                <a:effectLst/>
                <a:latin typeface="+mn-lt"/>
                <a:ea typeface="+mn-ea"/>
                <a:cs typeface="+mn-cs"/>
              </a:rPr>
              <a:t>Các tiêu chí quyết định thường có tầm quan trọng khác nhau. Tiêu chí càng quan trọng thì càng cần được ưu tiên. Vì vậy, bước thứ ba đòi hỏi người ra quyết định phải cân nhắc để xác định mức độ ưu tiên cho các tiêu chí. Người ta thường xác định mức độ ưu tiên bằng cách gắn cho mỗi tiêu chí một trọng số. Chẳng hạn trong 3 tiêu chí ra quyết định giải quyết vấn đề thiếu động lực, hiệu quả là quan trọng nhất nên có thể cho trọng số 0,5, tiêu chí thứ 2 có trọng số là 0,2 và tiêu chí cuối cùng có trọng số 0,3.</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a:r>
            <a:br>
              <a:rPr lang="en-US" smtClean="0"/>
            </a:br>
            <a:r>
              <a:rPr lang="en-US" smtClean="0"/>
              <a:t>4. </a:t>
            </a:r>
            <a:r>
              <a:rPr lang="en-US" sz="1200" kern="1200" smtClean="0">
                <a:solidFill>
                  <a:schemeClr val="tx1"/>
                </a:solidFill>
                <a:effectLst/>
                <a:latin typeface="+mn-lt"/>
                <a:ea typeface="+mn-ea"/>
                <a:cs typeface="+mn-cs"/>
              </a:rPr>
              <a:t>Bước này đòi hỏi người ra quyết định phải </a:t>
            </a:r>
            <a:r>
              <a:rPr lang="en-US" sz="1200" i="1" kern="1200" smtClean="0">
                <a:solidFill>
                  <a:schemeClr val="tx1"/>
                </a:solidFill>
                <a:effectLst/>
                <a:latin typeface="+mn-lt"/>
                <a:ea typeface="+mn-ea"/>
                <a:cs typeface="+mn-cs"/>
              </a:rPr>
              <a:t>đưa ra các phương án lựa chọn</a:t>
            </a:r>
            <a:r>
              <a:rPr lang="en-US" sz="1200" kern="1200" smtClean="0">
                <a:solidFill>
                  <a:schemeClr val="tx1"/>
                </a:solidFill>
                <a:effectLst/>
                <a:latin typeface="+mn-lt"/>
                <a:ea typeface="+mn-ea"/>
                <a:cs typeface="+mn-cs"/>
              </a:rPr>
              <a:t> có thể, điều này sẽ dẫn tới thành công trong việc giải quyết vấn đề. Bước này không nhằm đánh giá các phương án lựa chọn, mà chỉ đưa ra các phương án. Ví dụ để giải quyết vấn đề thiếu động lực tổ chức có thể đưa ra 3 phương án là tăng lương, tăng cường “chất lượng” bầu không khí trong tổ chức và cải thiện điều kiện làm việc.</a:t>
            </a:r>
          </a:p>
          <a:p>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5. </a:t>
            </a:r>
            <a:r>
              <a:rPr lang="en-US" sz="1200" kern="1200" smtClean="0">
                <a:solidFill>
                  <a:schemeClr val="tx1"/>
                </a:solidFill>
                <a:effectLst/>
                <a:latin typeface="+mn-lt"/>
                <a:ea typeface="+mn-ea"/>
                <a:cs typeface="+mn-cs"/>
              </a:rPr>
              <a:t>Một khi các phương án lựa chọn đã được đưa ra, người ra quyết định phải phân tích sát sao và đánh giá từng phương án. Điều này được thực hiện bằng cách </a:t>
            </a:r>
            <a:r>
              <a:rPr lang="en-US" sz="1200" i="1" kern="1200" smtClean="0">
                <a:solidFill>
                  <a:schemeClr val="tx1"/>
                </a:solidFill>
                <a:effectLst/>
                <a:latin typeface="+mn-lt"/>
                <a:ea typeface="+mn-ea"/>
                <a:cs typeface="+mn-cs"/>
              </a:rPr>
              <a:t>đánh giá mỗi phương án theo từng tiêu chí </a:t>
            </a:r>
            <a:r>
              <a:rPr lang="en-US" sz="1200" kern="1200" smtClean="0">
                <a:solidFill>
                  <a:schemeClr val="tx1"/>
                </a:solidFill>
                <a:effectLst/>
                <a:latin typeface="+mn-lt"/>
                <a:ea typeface="+mn-ea"/>
                <a:cs typeface="+mn-cs"/>
              </a:rPr>
              <a:t>đã được xác định. Điểm mạnh và điểm yếu của mỗi phương án trở nên rõ ràng khi chúng được đem tối thiếu với các tiêu chí và những thứ tự ưu tiên được thiết lập trong bước hai và bước ba. Ví dụ có thể cho điểm từng phương án để tăng cường động lực (đã đề xuất ở bước 4) bằng cách cho điểm theo các tiêu chí với điểm điểm tối đa là 10 cho phương án mạnh nhất. Kết quả đánh giá các phương án được đưa ra trong bảng sau.</a:t>
            </a:r>
          </a:p>
          <a:p>
            <a:endParaRPr lang="en-US" smtClean="0"/>
          </a:p>
          <a:p>
            <a:r>
              <a:rPr lang="en-US" smtClean="0"/>
              <a:t>6. </a:t>
            </a:r>
            <a:r>
              <a:rPr lang="en-US" sz="1200" kern="1200" smtClean="0">
                <a:solidFill>
                  <a:schemeClr val="tx1"/>
                </a:solidFill>
                <a:effectLst/>
                <a:latin typeface="+mn-lt"/>
                <a:ea typeface="+mn-ea"/>
                <a:cs typeface="+mn-cs"/>
              </a:rPr>
              <a:t>Bước cuối cùng trong mô hình này đòi hỏi phải </a:t>
            </a:r>
            <a:r>
              <a:rPr lang="en-US" sz="1200" i="1" kern="1200" smtClean="0">
                <a:solidFill>
                  <a:schemeClr val="tx1"/>
                </a:solidFill>
                <a:effectLst/>
                <a:latin typeface="+mn-lt"/>
                <a:ea typeface="+mn-ea"/>
                <a:cs typeface="+mn-cs"/>
              </a:rPr>
              <a:t>tính toán tối ưu và quyết định.</a:t>
            </a:r>
            <a:r>
              <a:rPr lang="en-US" sz="1200" kern="1200" smtClean="0">
                <a:solidFill>
                  <a:schemeClr val="tx1"/>
                </a:solidFill>
                <a:effectLst/>
                <a:latin typeface="+mn-lt"/>
                <a:ea typeface="+mn-ea"/>
                <a:cs typeface="+mn-cs"/>
              </a:rPr>
              <a:t> Điều này được thực hiện bằng cách cân nhắc tổng thể các phương án lựa chọn theo các tiêu chí đã được xác định và quyết định các tiêu chỉ của mỗi phương án sẽ được tính toán dựa trên số điểm và trọng số với kết quả thu được như trong bảng sau.</a:t>
            </a:r>
          </a:p>
          <a:p>
            <a:r>
              <a:rPr lang="en-US" sz="1200" kern="1200" smtClean="0">
                <a:solidFill>
                  <a:schemeClr val="tx1"/>
                </a:solidFill>
                <a:effectLst/>
                <a:latin typeface="+mn-lt"/>
                <a:ea typeface="+mn-ea"/>
                <a:cs typeface="+mn-cs"/>
              </a:rPr>
              <a:t>Theo mô hình này phương án tối ưu được lựa chọn chính là quyết định tối ưu. Nếu chỉ chọn 1 trong 3 thì phương án tăng cường “chất lượng” bầu không khí trong tổ chức sẽ là tối ưu.</a:t>
            </a:r>
          </a:p>
          <a:p>
            <a:r>
              <a:rPr lang="en-US" sz="1200" kern="1200" smtClean="0">
                <a:solidFill>
                  <a:schemeClr val="tx1"/>
                </a:solidFill>
                <a:effectLst/>
                <a:latin typeface="+mn-lt"/>
                <a:ea typeface="+mn-ea"/>
                <a:cs typeface="+mn-cs"/>
              </a:rPr>
              <a:t>Mô hình sáu bước ra quyết định hợp lý được xây dựng dựa trên một số giả thuyết. Những giả thuyết đó là:</a:t>
            </a:r>
          </a:p>
          <a:p>
            <a:r>
              <a:rPr lang="en-US" sz="1200" kern="1200" smtClean="0">
                <a:solidFill>
                  <a:schemeClr val="tx1"/>
                </a:solidFill>
                <a:effectLst/>
                <a:latin typeface="+mn-lt"/>
                <a:ea typeface="+mn-ea"/>
                <a:cs typeface="+mn-cs"/>
              </a:rPr>
              <a:t>- </a:t>
            </a:r>
            <a:r>
              <a:rPr lang="en-US" sz="1200" i="1" kern="1200" smtClean="0">
                <a:solidFill>
                  <a:schemeClr val="tx1"/>
                </a:solidFill>
                <a:effectLst/>
                <a:latin typeface="+mn-lt"/>
                <a:ea typeface="+mn-ea"/>
                <a:cs typeface="+mn-cs"/>
              </a:rPr>
              <a:t>Sự rõ ràng của vấn đề:</a:t>
            </a:r>
            <a:r>
              <a:rPr lang="en-US" sz="1200" kern="1200" smtClean="0">
                <a:solidFill>
                  <a:schemeClr val="tx1"/>
                </a:solidFill>
                <a:effectLst/>
                <a:latin typeface="+mn-lt"/>
                <a:ea typeface="+mn-ea"/>
                <a:cs typeface="+mn-cs"/>
              </a:rPr>
              <a:t> Vấn đề cần giải quyết rất rõ ràng và không mơ hồ. Người ra quyết định có thông tin đầy đủ về vấn đề cần giải quyết.</a:t>
            </a:r>
          </a:p>
          <a:p>
            <a:r>
              <a:rPr lang="en-US" sz="1200" kern="1200" smtClean="0">
                <a:solidFill>
                  <a:schemeClr val="tx1"/>
                </a:solidFill>
                <a:effectLst/>
                <a:latin typeface="+mn-lt"/>
                <a:ea typeface="+mn-ea"/>
                <a:cs typeface="+mn-cs"/>
              </a:rPr>
              <a:t>-  </a:t>
            </a:r>
            <a:r>
              <a:rPr lang="en-US" sz="1200" i="1" kern="1200" smtClean="0">
                <a:solidFill>
                  <a:schemeClr val="tx1"/>
                </a:solidFill>
                <a:effectLst/>
                <a:latin typeface="+mn-lt"/>
                <a:ea typeface="+mn-ea"/>
                <a:cs typeface="+mn-cs"/>
              </a:rPr>
              <a:t>Xác định được các phương án lựa chọn:</a:t>
            </a:r>
            <a:r>
              <a:rPr lang="en-US" sz="1200" kern="1200" smtClean="0">
                <a:solidFill>
                  <a:schemeClr val="tx1"/>
                </a:solidFill>
                <a:effectLst/>
                <a:latin typeface="+mn-lt"/>
                <a:ea typeface="+mn-ea"/>
                <a:cs typeface="+mn-cs"/>
              </a:rPr>
              <a:t> Người ra quyết định có thể xác định tất cả các tiêu chí liên quan và có thể liệt kê tất cả các phương án lựa chọn có thể xảy ra. Người ra quyết định cũng nhận thức được tất cả các hệ quả có thể của mỗi phương án lựa chọn.</a:t>
            </a:r>
          </a:p>
          <a:p>
            <a:r>
              <a:rPr lang="en-US" sz="1200" kern="1200" smtClean="0">
                <a:solidFill>
                  <a:schemeClr val="tx1"/>
                </a:solidFill>
                <a:effectLst/>
                <a:latin typeface="+mn-lt"/>
                <a:ea typeface="+mn-ea"/>
                <a:cs typeface="+mn-cs"/>
              </a:rPr>
              <a:t>-  </a:t>
            </a:r>
            <a:r>
              <a:rPr lang="en-US" sz="1200" i="1" kern="1200" smtClean="0">
                <a:solidFill>
                  <a:schemeClr val="tx1"/>
                </a:solidFill>
                <a:effectLst/>
                <a:latin typeface="+mn-lt"/>
                <a:ea typeface="+mn-ea"/>
                <a:cs typeface="+mn-cs"/>
              </a:rPr>
              <a:t>Những ưu tiên rõ ràng:</a:t>
            </a:r>
            <a:r>
              <a:rPr lang="en-US" sz="1200" kern="1200" smtClean="0">
                <a:solidFill>
                  <a:schemeClr val="tx1"/>
                </a:solidFill>
                <a:effectLst/>
                <a:latin typeface="+mn-lt"/>
                <a:ea typeface="+mn-ea"/>
                <a:cs typeface="+mn-cs"/>
              </a:rPr>
              <a:t> Giả định về sự hợp lý cho rằng các tiêu chỉ và phương án lựa chọn này có thể được xếp hạng và cân nhắc để phản ánh tầm quan trong của chúng.</a:t>
            </a:r>
          </a:p>
          <a:p>
            <a:r>
              <a:rPr lang="en-US" sz="1200" kern="1200" smtClean="0">
                <a:solidFill>
                  <a:schemeClr val="tx1"/>
                </a:solidFill>
                <a:effectLst/>
                <a:latin typeface="+mn-lt"/>
                <a:ea typeface="+mn-ea"/>
                <a:cs typeface="+mn-cs"/>
              </a:rPr>
              <a:t>-  </a:t>
            </a:r>
            <a:r>
              <a:rPr lang="en-US" sz="1200" i="1" kern="1200" smtClean="0">
                <a:solidFill>
                  <a:schemeClr val="tx1"/>
                </a:solidFill>
                <a:effectLst/>
                <a:latin typeface="+mn-lt"/>
                <a:ea typeface="+mn-ea"/>
                <a:cs typeface="+mn-cs"/>
              </a:rPr>
              <a:t>Những ưu tiên bất biến:</a:t>
            </a:r>
            <a:r>
              <a:rPr lang="en-US" sz="1200" kern="1200" smtClean="0">
                <a:solidFill>
                  <a:schemeClr val="tx1"/>
                </a:solidFill>
                <a:effectLst/>
                <a:latin typeface="+mn-lt"/>
                <a:ea typeface="+mn-ea"/>
                <a:cs typeface="+mn-cs"/>
              </a:rPr>
              <a:t> Các tiêu chí ra quyết định và mức độ ưu tiên của các tiêu chỉ này không thay đổi trong suốt quá trình ra quyết định.</a:t>
            </a:r>
          </a:p>
          <a:p>
            <a:r>
              <a:rPr lang="en-US" sz="1200" kern="1200" smtClean="0">
                <a:solidFill>
                  <a:schemeClr val="tx1"/>
                </a:solidFill>
                <a:effectLst/>
                <a:latin typeface="+mn-lt"/>
                <a:ea typeface="+mn-ea"/>
                <a:cs typeface="+mn-cs"/>
              </a:rPr>
              <a:t>-  </a:t>
            </a:r>
            <a:r>
              <a:rPr lang="en-US" sz="1200" i="1" kern="1200" smtClean="0">
                <a:solidFill>
                  <a:schemeClr val="tx1"/>
                </a:solidFill>
                <a:effectLst/>
                <a:latin typeface="+mn-lt"/>
                <a:ea typeface="+mn-ea"/>
                <a:cs typeface="+mn-cs"/>
              </a:rPr>
              <a:t>Không có những hạn chế về thời gian hay chi phí:</a:t>
            </a:r>
            <a:r>
              <a:rPr lang="en-US" sz="1200" kern="1200" smtClean="0">
                <a:solidFill>
                  <a:schemeClr val="tx1"/>
                </a:solidFill>
                <a:effectLst/>
                <a:latin typeface="+mn-lt"/>
                <a:ea typeface="+mn-ea"/>
                <a:cs typeface="+mn-cs"/>
              </a:rPr>
              <a:t> Người ra quyết định hợp lý có thể có được thông tin đầy đủ về các tiêu chỉ và phương án lựa chọn bởi vì giả thuyết được đặt ra là không có những hạn chế về thời gian hay chi phí.</a:t>
            </a:r>
          </a:p>
          <a:p>
            <a:r>
              <a:rPr lang="en-US" sz="1200" kern="1200" smtClean="0">
                <a:solidFill>
                  <a:schemeClr val="tx1"/>
                </a:solidFill>
                <a:effectLst/>
                <a:latin typeface="+mn-lt"/>
                <a:ea typeface="+mn-ea"/>
                <a:cs typeface="+mn-cs"/>
              </a:rPr>
              <a:t>- </a:t>
            </a:r>
            <a:r>
              <a:rPr lang="en-US" sz="1200" i="1" kern="1200" smtClean="0">
                <a:solidFill>
                  <a:schemeClr val="tx1"/>
                </a:solidFill>
                <a:effectLst/>
                <a:latin typeface="+mn-lt"/>
                <a:ea typeface="+mn-ea"/>
                <a:cs typeface="+mn-cs"/>
              </a:rPr>
              <a:t>Mức thưởng phạt tối đa:</a:t>
            </a:r>
            <a:r>
              <a:rPr lang="en-US" sz="1200" kern="1200" smtClean="0">
                <a:solidFill>
                  <a:schemeClr val="tx1"/>
                </a:solidFill>
                <a:effectLst/>
                <a:latin typeface="+mn-lt"/>
                <a:ea typeface="+mn-ea"/>
                <a:cs typeface="+mn-cs"/>
              </a:rPr>
              <a:t> Người ra quyết định hợp lý có động lực và áp lực để chọn phương án đêm lại giá trị được nhận thức cao nhất.</a:t>
            </a:r>
          </a:p>
          <a:p>
            <a:endParaRPr lang="en-US"/>
          </a:p>
        </p:txBody>
      </p:sp>
      <p:sp>
        <p:nvSpPr>
          <p:cNvPr id="4" name="Slide Number Placeholder 3"/>
          <p:cNvSpPr>
            <a:spLocks noGrp="1"/>
          </p:cNvSpPr>
          <p:nvPr>
            <p:ph type="sldNum" sz="quarter" idx="10"/>
          </p:nvPr>
        </p:nvSpPr>
        <p:spPr/>
        <p:txBody>
          <a:bodyPr/>
          <a:lstStyle/>
          <a:p>
            <a:fld id="{FC3950F9-6D4D-4689-B632-05027F0D2301}" type="slidenum">
              <a:rPr lang="en-US" smtClean="0"/>
              <a:t>19</a:t>
            </a:fld>
            <a:endParaRPr lang="en-US"/>
          </a:p>
        </p:txBody>
      </p:sp>
    </p:spTree>
    <p:extLst>
      <p:ext uri="{BB962C8B-B14F-4D97-AF65-F5344CB8AC3E}">
        <p14:creationId xmlns:p14="http://schemas.microsoft.com/office/powerpoint/2010/main" val="52529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2/21/2017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2/21/2017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2/21/2017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2/21/2017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2/21/2017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2/21/2017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2/21/2017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2/21/2017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2/21/2017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2/21/2017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7361" y="2207624"/>
            <a:ext cx="9767252" cy="2569758"/>
          </a:xfrm>
        </p:spPr>
        <p:txBody>
          <a:bodyPr/>
          <a:lstStyle/>
          <a:p>
            <a:r>
              <a:rPr lang="en-US" err="1" smtClean="0">
                <a:latin typeface="Arial" panose="020B0604020202020204" pitchFamily="34" charset="0"/>
                <a:cs typeface="Arial" panose="020B0604020202020204" pitchFamily="34" charset="0"/>
              </a:rPr>
              <a:t>Kinh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tế</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công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nghệ</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phần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mềm</a:t>
            </a:r>
            <a:endParaRPr lang="en-US">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589213" y="4777379"/>
            <a:ext cx="8915399" cy="1623421"/>
          </a:xfrm>
        </p:spPr>
        <p:txBody>
          <a:bodyPr>
            <a:normAutofit/>
          </a:bodyPr>
          <a:lstStyle/>
          <a:p>
            <a:r>
              <a:rPr lang="en-US" err="1" smtClean="0">
                <a:latin typeface="Arial" panose="020B0604020202020204" pitchFamily="34" charset="0"/>
                <a:cs typeface="Arial" panose="020B0604020202020204" pitchFamily="34" charset="0"/>
              </a:rPr>
              <a:t>Nhóm</a:t>
            </a:r>
            <a:r>
              <a:rPr lang="en-US" smtClean="0">
                <a:latin typeface="Arial" panose="020B0604020202020204" pitchFamily="34" charset="0"/>
                <a:cs typeface="Arial" panose="020B0604020202020204" pitchFamily="34" charset="0"/>
              </a:rPr>
              <a:t> 1:	 	 Nguyễn Đức Long – 20132374</a:t>
            </a:r>
          </a:p>
          <a:p>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Đào</a:t>
            </a:r>
            <a:r>
              <a:rPr lang="en-US" smtClean="0">
                <a:latin typeface="Arial" panose="020B0604020202020204" pitchFamily="34" charset="0"/>
                <a:cs typeface="Arial" panose="020B0604020202020204" pitchFamily="34" charset="0"/>
              </a:rPr>
              <a:t> Nam </a:t>
            </a:r>
            <a:r>
              <a:rPr lang="en-US" err="1" smtClean="0">
                <a:latin typeface="Arial" panose="020B0604020202020204" pitchFamily="34" charset="0"/>
                <a:cs typeface="Arial" panose="020B0604020202020204" pitchFamily="34" charset="0"/>
              </a:rPr>
              <a:t>Tiến</a:t>
            </a:r>
            <a:r>
              <a:rPr lang="en-US" smtClean="0">
                <a:latin typeface="Arial" panose="020B0604020202020204" pitchFamily="34" charset="0"/>
                <a:cs typeface="Arial" panose="020B0604020202020204" pitchFamily="34" charset="0"/>
              </a:rPr>
              <a:t> – 20133924</a:t>
            </a:r>
          </a:p>
          <a:p>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		 Nguyễn </a:t>
            </a:r>
            <a:r>
              <a:rPr lang="en-US" err="1" smtClean="0">
                <a:latin typeface="Arial" panose="020B0604020202020204" pitchFamily="34" charset="0"/>
                <a:cs typeface="Arial" panose="020B0604020202020204" pitchFamily="34" charset="0"/>
              </a:rPr>
              <a:t>Thúc</a:t>
            </a:r>
            <a:r>
              <a:rPr lang="en-US" smtClean="0">
                <a:latin typeface="Arial" panose="020B0604020202020204" pitchFamily="34" charset="0"/>
                <a:cs typeface="Arial" panose="020B0604020202020204" pitchFamily="34" charset="0"/>
              </a:rPr>
              <a:t> Huynh – 20131680</a:t>
            </a:r>
          </a:p>
          <a:p>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		 Nguyễn </a:t>
            </a:r>
            <a:r>
              <a:rPr lang="en-US" err="1" smtClean="0">
                <a:latin typeface="Arial" panose="020B0604020202020204" pitchFamily="34" charset="0"/>
                <a:cs typeface="Arial" panose="020B0604020202020204" pitchFamily="34" charset="0"/>
              </a:rPr>
              <a:t>Đình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Duy</a:t>
            </a:r>
            <a:r>
              <a:rPr lang="en-US" smtClean="0">
                <a:latin typeface="Arial" panose="020B0604020202020204" pitchFamily="34" charset="0"/>
                <a:cs typeface="Arial" panose="020B0604020202020204" pitchFamily="34" charset="0"/>
              </a:rPr>
              <a:t> - 20130601</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8766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Arial" panose="020B0604020202020204" pitchFamily="34" charset="0"/>
                <a:cs typeface="Arial" panose="020B0604020202020204" pitchFamily="34" charset="0"/>
              </a:rPr>
              <a:t>Giá</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trị</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tiền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theo</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thời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điểm</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err="1" smtClean="0">
                <a:latin typeface="Arial" panose="020B0604020202020204" pitchFamily="34" charset="0"/>
                <a:cs typeface="Arial" panose="020B0604020202020204" pitchFamily="34" charset="0"/>
              </a:rPr>
              <a:t>Khái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niệm</a:t>
            </a:r>
            <a:endParaRPr lang="en-US" smtClean="0">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Là</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khái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niêm</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cơ</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bản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nhất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của</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tài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chính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quyết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định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kinh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doanh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là</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tiền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có</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giá</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trị</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theo</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thời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điểm</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nó</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thay</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đổi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theo</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thời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gian</a:t>
            </a:r>
            <a:endParaRPr lang="en-US">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Một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khoản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tiền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cụ</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thể</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ngay</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bây</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giờ</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luôn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luôn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có</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giá</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trị</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khác</a:t>
            </a:r>
            <a:r>
              <a:rPr lang="en-US" smtClean="0">
                <a:latin typeface="Arial" panose="020B0604020202020204" pitchFamily="34" charset="0"/>
                <a:cs typeface="Arial" panose="020B0604020202020204" pitchFamily="34" charset="0"/>
              </a:rPr>
              <a:t> so </a:t>
            </a:r>
            <a:r>
              <a:rPr lang="en-US" err="1" smtClean="0">
                <a:latin typeface="Arial" panose="020B0604020202020204" pitchFamily="34" charset="0"/>
                <a:cs typeface="Arial" panose="020B0604020202020204" pitchFamily="34" charset="0"/>
              </a:rPr>
              <a:t>với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số</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tiền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vào</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một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thời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điểm</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khác</a:t>
            </a:r>
            <a:endParaRPr lang="en-US" smtClean="0">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55506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Arial" panose="020B0604020202020204" pitchFamily="34" charset="0"/>
                <a:cs typeface="Arial" panose="020B0604020202020204" pitchFamily="34" charset="0"/>
              </a:rPr>
              <a:t>Giá</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trị</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tiền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theo</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thời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điểm</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err="1" smtClean="0">
                <a:latin typeface="Arial" panose="020B0604020202020204" pitchFamily="34" charset="0"/>
                <a:cs typeface="Arial" panose="020B0604020202020204" pitchFamily="34" charset="0"/>
              </a:rPr>
              <a:t>Yếu</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tố</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cấu</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thành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nên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giá</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trị</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thời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gian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của</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tiền</a:t>
            </a:r>
            <a:endParaRPr lang="en-US" smtClean="0">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1. </a:t>
            </a:r>
            <a:r>
              <a:rPr lang="en-US" err="1" smtClean="0">
                <a:latin typeface="Arial" panose="020B0604020202020204" pitchFamily="34" charset="0"/>
                <a:cs typeface="Arial" panose="020B0604020202020204" pitchFamily="34" charset="0"/>
              </a:rPr>
              <a:t>Giá</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trị</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tương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lại</a:t>
            </a:r>
            <a:r>
              <a:rPr lang="en-US" smtClean="0">
                <a:latin typeface="Arial" panose="020B0604020202020204" pitchFamily="34" charset="0"/>
                <a:cs typeface="Arial" panose="020B0604020202020204" pitchFamily="34" charset="0"/>
              </a:rPr>
              <a:t> (Future value – FV)</a:t>
            </a:r>
          </a:p>
          <a:p>
            <a:pPr marL="0" indent="0">
              <a:buNone/>
            </a:pP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2. </a:t>
            </a:r>
            <a:r>
              <a:rPr lang="en-US" err="1" smtClean="0">
                <a:latin typeface="Arial" panose="020B0604020202020204" pitchFamily="34" charset="0"/>
                <a:cs typeface="Arial" panose="020B0604020202020204" pitchFamily="34" charset="0"/>
              </a:rPr>
              <a:t>Giá</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trị</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hiện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tại</a:t>
            </a:r>
            <a:r>
              <a:rPr lang="en-US" smtClean="0">
                <a:latin typeface="Arial" panose="020B0604020202020204" pitchFamily="34" charset="0"/>
                <a:cs typeface="Arial" panose="020B0604020202020204" pitchFamily="34" charset="0"/>
              </a:rPr>
              <a:t> (Present value – PV)</a:t>
            </a:r>
          </a:p>
          <a:p>
            <a:pPr marL="0" indent="0">
              <a:buNone/>
            </a:pP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3. </a:t>
            </a:r>
            <a:r>
              <a:rPr lang="en-US" err="1" smtClean="0">
                <a:latin typeface="Arial" panose="020B0604020202020204" pitchFamily="34" charset="0"/>
                <a:cs typeface="Arial" panose="020B0604020202020204" pitchFamily="34" charset="0"/>
              </a:rPr>
              <a:t>Lãi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suất</a:t>
            </a:r>
            <a:r>
              <a:rPr lang="en-US" smtClean="0">
                <a:latin typeface="Arial" panose="020B0604020202020204" pitchFamily="34" charset="0"/>
                <a:cs typeface="Arial" panose="020B0604020202020204" pitchFamily="34" charset="0"/>
              </a:rPr>
              <a:t> (Interest rate – </a:t>
            </a:r>
            <a:r>
              <a:rPr lang="en-US" err="1" smtClean="0">
                <a:latin typeface="Arial" panose="020B0604020202020204" pitchFamily="34" charset="0"/>
                <a:cs typeface="Arial" panose="020B0604020202020204" pitchFamily="34" charset="0"/>
              </a:rPr>
              <a:t>i</a:t>
            </a:r>
            <a:r>
              <a:rPr lang="en-US" smtClean="0">
                <a:latin typeface="Arial" panose="020B0604020202020204" pitchFamily="34" charset="0"/>
                <a:cs typeface="Arial" panose="020B0604020202020204" pitchFamily="34" charset="0"/>
              </a:rPr>
              <a:t>)</a:t>
            </a:r>
          </a:p>
          <a:p>
            <a:pPr marL="0" indent="0">
              <a:buNone/>
            </a:pP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4. </a:t>
            </a:r>
            <a:r>
              <a:rPr lang="en-US" err="1" smtClean="0">
                <a:latin typeface="Arial" panose="020B0604020202020204" pitchFamily="34" charset="0"/>
                <a:cs typeface="Arial" panose="020B0604020202020204" pitchFamily="34" charset="0"/>
              </a:rPr>
              <a:t>Kỳ</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hạn</a:t>
            </a:r>
            <a:r>
              <a:rPr lang="en-US" smtClean="0">
                <a:latin typeface="Arial" panose="020B0604020202020204" pitchFamily="34" charset="0"/>
                <a:cs typeface="Arial" panose="020B0604020202020204" pitchFamily="34" charset="0"/>
              </a:rPr>
              <a:t> (Number of period – n)</a:t>
            </a:r>
          </a:p>
          <a:p>
            <a:pPr marL="0" indent="0">
              <a:buNone/>
            </a:pPr>
            <a:r>
              <a:rPr lang="en-US">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111305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Arial" panose="020B0604020202020204" pitchFamily="34" charset="0"/>
                <a:cs typeface="Arial" panose="020B0604020202020204" pitchFamily="34" charset="0"/>
              </a:rPr>
              <a:t>Giá</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trị</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tiền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theo</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thời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điểm</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err="1" smtClean="0">
                <a:latin typeface="Arial" panose="020B0604020202020204" pitchFamily="34" charset="0"/>
                <a:cs typeface="Arial" panose="020B0604020202020204" pitchFamily="34" charset="0"/>
              </a:rPr>
              <a:t>Tại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sao</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tiền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lại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có</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giá</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trị</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theo</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thời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gian</a:t>
            </a:r>
            <a:endParaRPr lang="en-US" smtClean="0">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Thứ</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nhất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dưới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ảnh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hưởng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của</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lạm</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phát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đồng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tiền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sẽ</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bị</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mất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giá</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theo</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thời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gian</a:t>
            </a:r>
            <a:endParaRPr lang="en-US" smtClean="0">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Thứ</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hai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trong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hoạt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động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kinh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doanh</a:t>
            </a:r>
            <a:r>
              <a:rPr lang="en-US" smtClean="0">
                <a:latin typeface="Arial" panose="020B0604020202020204" pitchFamily="34" charset="0"/>
                <a:cs typeface="Arial" panose="020B0604020202020204" pitchFamily="34" charset="0"/>
              </a:rPr>
              <a:t> hay </a:t>
            </a:r>
            <a:r>
              <a:rPr lang="en-US" err="1" smtClean="0">
                <a:latin typeface="Arial" panose="020B0604020202020204" pitchFamily="34" charset="0"/>
                <a:cs typeface="Arial" panose="020B0604020202020204" pitchFamily="34" charset="0"/>
              </a:rPr>
              <a:t>đầu</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tư</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thì</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các</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nhà</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kinh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tế</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luôn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dự</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kiến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một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tỷ</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suất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sinh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lời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nhất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định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cho</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hoạt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động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đó</a:t>
            </a:r>
            <a:r>
              <a:rPr lang="en-US" smtClean="0">
                <a:latin typeface="Arial" panose="020B0604020202020204" pitchFamily="34" charset="0"/>
                <a:cs typeface="Arial" panose="020B0604020202020204" pitchFamily="34" charset="0"/>
              </a:rPr>
              <a:t> =&gt; </a:t>
            </a:r>
            <a:r>
              <a:rPr lang="en-US" err="1" smtClean="0">
                <a:latin typeface="Arial" panose="020B0604020202020204" pitchFamily="34" charset="0"/>
                <a:cs typeface="Arial" panose="020B0604020202020204" pitchFamily="34" charset="0"/>
              </a:rPr>
              <a:t>Đồng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tiền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thay</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đổi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dưới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tác</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động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của</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tỷ</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suất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sinh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lời</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0756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Arial" panose="020B0604020202020204" pitchFamily="34" charset="0"/>
                <a:cs typeface="Arial" panose="020B0604020202020204" pitchFamily="34" charset="0"/>
              </a:rPr>
              <a:t>Giá</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trị</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tiền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theo</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thời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điểm</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Ý </a:t>
            </a:r>
            <a:r>
              <a:rPr lang="en-US" err="1" smtClean="0">
                <a:latin typeface="Arial" panose="020B0604020202020204" pitchFamily="34" charset="0"/>
                <a:cs typeface="Arial" panose="020B0604020202020204" pitchFamily="34" charset="0"/>
              </a:rPr>
              <a:t>nghĩa</a:t>
            </a:r>
            <a:endParaRPr lang="en-US" smtClean="0">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Là</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khái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niệm</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quan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trọng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trong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quản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lý</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tài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chính</a:t>
            </a:r>
            <a:endParaRPr lang="en-US" smtClean="0">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Sử</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dụng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để</a:t>
            </a:r>
            <a:r>
              <a:rPr lang="en-US" smtClean="0">
                <a:latin typeface="Arial" panose="020B0604020202020204" pitchFamily="34" charset="0"/>
                <a:cs typeface="Arial" panose="020B0604020202020204" pitchFamily="34" charset="0"/>
              </a:rPr>
              <a:t> so </a:t>
            </a:r>
            <a:r>
              <a:rPr lang="en-US" err="1" smtClean="0">
                <a:latin typeface="Arial" panose="020B0604020202020204" pitchFamily="34" charset="0"/>
                <a:cs typeface="Arial" panose="020B0604020202020204" pitchFamily="34" charset="0"/>
              </a:rPr>
              <a:t>sánh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lựa</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chọn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thay</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thế</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đầu</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tư</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và</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giải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quyết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các</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vấn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đề</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liên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quan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đến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các</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khoản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vay</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thế</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chấp</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cho</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thuê</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tiết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kiệm</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và</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trợ</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cấp</a:t>
            </a:r>
            <a:r>
              <a:rPr lang="en-US" smtClean="0">
                <a:latin typeface="Arial" panose="020B0604020202020204" pitchFamily="34" charset="0"/>
                <a:cs typeface="Arial" panose="020B0604020202020204" pitchFamily="34" charset="0"/>
              </a:rPr>
              <a:t> hang năm</a:t>
            </a:r>
            <a:r>
              <a:rPr lang="en-US">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085066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Arial" panose="020B0604020202020204" pitchFamily="34" charset="0"/>
                <a:cs typeface="Arial" panose="020B0604020202020204" pitchFamily="34" charset="0"/>
              </a:rPr>
              <a:t>Lạm</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phát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2133600"/>
            <a:ext cx="8915400" cy="4476206"/>
          </a:xfrm>
        </p:spPr>
        <p:txBody>
          <a:bodyPr>
            <a:normAutofit fontScale="92500" lnSpcReduction="20000"/>
          </a:bodyPr>
          <a:lstStyle/>
          <a:p>
            <a:r>
              <a:rPr lang="en-US" b="1" i="1">
                <a:latin typeface="Arial" panose="020B0604020202020204" pitchFamily="34" charset="0"/>
                <a:cs typeface="Arial" panose="020B0604020202020204" pitchFamily="34" charset="0"/>
              </a:rPr>
              <a:t>L</a:t>
            </a:r>
            <a:r>
              <a:rPr lang="vi-VN" b="1" i="1">
                <a:latin typeface="Arial" panose="020B0604020202020204" pitchFamily="34" charset="0"/>
                <a:cs typeface="Arial" panose="020B0604020202020204" pitchFamily="34" charset="0"/>
              </a:rPr>
              <a:t>ạm phát xảy ra khi xuất hiện sự gia tăng mặt bằng chung về giá cả hàng hóa. Trong mỗi giai đoạn có thể có giá mặt hàng này tăng, mặt hàng kia giảm, nhưng nếu mức giá chung tăng, ta có lạm phát. Nếu mức giá chung giảm, ta có giảm phát. Nếu chỉ có một vài mặt hàng chẳng hạn như giá đường, hay giá gạo tăng một cách đơn lẻ thì không có nghĩa là lạm phát, mà đơn giản chỉ là một sự mất cân đối tạm thời giữa cung và cầu trong ngắn hạn. Khi lạm phát xảy ra, giá trị của đồng tiền bị sụt giảm.</a:t>
            </a:r>
            <a:endParaRPr lang="vi-VN">
              <a:latin typeface="Arial" panose="020B0604020202020204" pitchFamily="34" charset="0"/>
              <a:cs typeface="Arial" panose="020B0604020202020204" pitchFamily="34" charset="0"/>
            </a:endParaRPr>
          </a:p>
          <a:p>
            <a:pPr>
              <a:buFont typeface="Wingdings" panose="05000000000000000000" pitchFamily="2" charset="2"/>
              <a:buChar char="§"/>
            </a:pPr>
            <a:r>
              <a:rPr lang="vi-VN">
                <a:latin typeface="Times New Roman" panose="02020603050405020304" pitchFamily="18" charset="0"/>
                <a:cs typeface="Times New Roman" panose="02020603050405020304" pitchFamily="18" charset="0"/>
              </a:rPr>
              <a:t>Lạm phát nói chung có thể được hiểu là việc giá cả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chung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vi-VN">
                <a:latin typeface="Times New Roman" panose="02020603050405020304" pitchFamily="18" charset="0"/>
                <a:cs typeface="Times New Roman" panose="02020603050405020304" pitchFamily="18" charset="0"/>
              </a:rPr>
              <a:t> các hàng hóa tăng lên so với mức giá thời điểm trước</a:t>
            </a:r>
            <a:r>
              <a:rPr lang="en-US">
                <a:latin typeface="Times New Roman" panose="02020603050405020304" pitchFamily="18" charset="0"/>
                <a:cs typeface="Times New Roman" panose="02020603050405020304" pitchFamily="18" charset="0"/>
              </a:rPr>
              <a:t>. K</a:t>
            </a:r>
            <a:r>
              <a:rPr lang="vi-VN">
                <a:latin typeface="Times New Roman" panose="02020603050405020304" pitchFamily="18" charset="0"/>
                <a:cs typeface="Times New Roman" panose="02020603050405020304" pitchFamily="18" charset="0"/>
              </a:rPr>
              <a:t>hi giá trị của hàng hóa và dịch vụ tăng lên, đồng nghĩa với sức mua của đồng tiền giảm đi. Khi so sánh với các nền kinh tế khác thì lạm phát là sự phá giá đồng tiền nội tệ so với các loại tiền tệ khác.</a:t>
            </a:r>
          </a:p>
          <a:p>
            <a:pPr>
              <a:buFont typeface="Wingdings" panose="05000000000000000000" pitchFamily="2" charset="2"/>
              <a:buChar char="§"/>
            </a:pPr>
            <a:r>
              <a:rPr lang="vi-VN">
                <a:latin typeface="Times New Roman" panose="02020603050405020304" pitchFamily="18" charset="0"/>
                <a:cs typeface="Times New Roman" panose="02020603050405020304" pitchFamily="18" charset="0"/>
              </a:rPr>
              <a:t>Lạm phát cũng có thể là do khối lượng tiền lưu hành trong xã hội tăng lên khi Chính phủ không quản lý được khối lượng tiền lưu hành, hoặc là do Chính phủ phát hành thêm tiền để bù đắp thâm hụt ngân sách. Trong khi đó, số lượng hàng hóa xã hội sản xuất ra vẫn không tăng, dẫn đến thừa tiền. Khi thừa tiền sẽ kích thích người tiêu dùng tăng sức mua (tăng cầu) khiến giá cả tăng vọt, có khi đưa đến siêu lạm phát.Lạm phát cũng có thể do tác động của yếu tố bên ngoài, do dòng tiền nước ngoài đổ vào trong nước nhiều dẫn đến thừa tiền, hoặc do giá của một số mặt hàng thiết yếu nào đó trên thế giới tăng</a:t>
            </a:r>
            <a:endParaRPr lang="en-US"/>
          </a:p>
        </p:txBody>
      </p:sp>
    </p:spTree>
    <p:extLst>
      <p:ext uri="{BB962C8B-B14F-4D97-AF65-F5344CB8AC3E}">
        <p14:creationId xmlns:p14="http://schemas.microsoft.com/office/powerpoint/2010/main" val="3149583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Arial" panose="020B0604020202020204" pitchFamily="34" charset="0"/>
                <a:cs typeface="Arial" panose="020B0604020202020204" pitchFamily="34" charset="0"/>
              </a:rPr>
              <a:t>Thuế</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2133600"/>
            <a:ext cx="8915400" cy="4476206"/>
          </a:xfrm>
        </p:spPr>
        <p:txBody>
          <a:bodyPr>
            <a:normAutofit fontScale="85000" lnSpcReduction="10000"/>
          </a:bodyPr>
          <a:lstStyle/>
          <a:p>
            <a:r>
              <a:rPr lang="vi-VN" b="1" i="1">
                <a:latin typeface="Arial" panose="020B0604020202020204" pitchFamily="34" charset="0"/>
                <a:cs typeface="Arial" panose="020B0604020202020204" pitchFamily="34" charset="0"/>
              </a:rPr>
              <a:t>Thuế là một khoản đóng góp bắt buộc từ các thể nhân và pháp nhân cho nhà nước theo mức độ và thời hạn được pháp luật quy định nhằm sử dụng cho mục đích công cộng</a:t>
            </a:r>
            <a:endParaRPr lang="en-US" b="1" i="1">
              <a:latin typeface="Arial" panose="020B0604020202020204" pitchFamily="34" charset="0"/>
              <a:cs typeface="Arial" panose="020B0604020202020204" pitchFamily="34" charset="0"/>
            </a:endParaRPr>
          </a:p>
          <a:p>
            <a:r>
              <a:rPr lang="en-US" b="1" i="1" err="1">
                <a:latin typeface="Arial" panose="020B0604020202020204" pitchFamily="34" charset="0"/>
                <a:cs typeface="Arial" panose="020B0604020202020204" pitchFamily="34" charset="0"/>
              </a:rPr>
              <a:t>Thuế</a:t>
            </a:r>
            <a:r>
              <a:rPr lang="en-US" b="1" i="1">
                <a:latin typeface="Arial" panose="020B0604020202020204" pitchFamily="34" charset="0"/>
                <a:cs typeface="Arial" panose="020B0604020202020204" pitchFamily="34" charset="0"/>
              </a:rPr>
              <a:t> </a:t>
            </a:r>
            <a:r>
              <a:rPr lang="en-US" b="1" i="1" err="1">
                <a:latin typeface="Arial" panose="020B0604020202020204" pitchFamily="34" charset="0"/>
                <a:cs typeface="Arial" panose="020B0604020202020204" pitchFamily="34" charset="0"/>
              </a:rPr>
              <a:t>với</a:t>
            </a:r>
            <a:r>
              <a:rPr lang="en-US" b="1" i="1">
                <a:latin typeface="Arial" panose="020B0604020202020204" pitchFamily="34" charset="0"/>
                <a:cs typeface="Arial" panose="020B0604020202020204" pitchFamily="34" charset="0"/>
              </a:rPr>
              <a:t> </a:t>
            </a:r>
            <a:r>
              <a:rPr lang="en-US" b="1" i="1" err="1">
                <a:latin typeface="Arial" panose="020B0604020202020204" pitchFamily="34" charset="0"/>
                <a:cs typeface="Arial" panose="020B0604020202020204" pitchFamily="34" charset="0"/>
              </a:rPr>
              <a:t>những</a:t>
            </a:r>
            <a:r>
              <a:rPr lang="en-US" b="1" i="1">
                <a:latin typeface="Arial" panose="020B0604020202020204" pitchFamily="34" charset="0"/>
                <a:cs typeface="Arial" panose="020B0604020202020204" pitchFamily="34" charset="0"/>
              </a:rPr>
              <a:t> </a:t>
            </a:r>
            <a:r>
              <a:rPr lang="en-US" b="1" i="1" err="1">
                <a:latin typeface="Arial" panose="020B0604020202020204" pitchFamily="34" charset="0"/>
                <a:cs typeface="Arial" panose="020B0604020202020204" pitchFamily="34" charset="0"/>
              </a:rPr>
              <a:t>cách</a:t>
            </a:r>
            <a:r>
              <a:rPr lang="en-US" b="1" i="1">
                <a:latin typeface="Arial" panose="020B0604020202020204" pitchFamily="34" charset="0"/>
                <a:cs typeface="Arial" panose="020B0604020202020204" pitchFamily="34" charset="0"/>
              </a:rPr>
              <a:t> </a:t>
            </a:r>
            <a:r>
              <a:rPr lang="en-US" b="1" i="1" err="1">
                <a:latin typeface="Arial" panose="020B0604020202020204" pitchFamily="34" charset="0"/>
                <a:cs typeface="Arial" panose="020B0604020202020204" pitchFamily="34" charset="0"/>
              </a:rPr>
              <a:t>nhìn</a:t>
            </a:r>
            <a:r>
              <a:rPr lang="en-US" b="1" i="1">
                <a:latin typeface="Arial" panose="020B0604020202020204" pitchFamily="34" charset="0"/>
                <a:cs typeface="Arial" panose="020B0604020202020204" pitchFamily="34" charset="0"/>
              </a:rPr>
              <a:t> </a:t>
            </a:r>
            <a:r>
              <a:rPr lang="en-US" b="1" i="1" err="1">
                <a:latin typeface="Arial" panose="020B0604020202020204" pitchFamily="34" charset="0"/>
                <a:cs typeface="Arial" panose="020B0604020202020204" pitchFamily="34" charset="0"/>
              </a:rPr>
              <a:t>khác</a:t>
            </a:r>
            <a:r>
              <a:rPr lang="en-US" b="1" i="1">
                <a:latin typeface="Arial" panose="020B0604020202020204" pitchFamily="34" charset="0"/>
                <a:cs typeface="Arial" panose="020B0604020202020204" pitchFamily="34" charset="0"/>
              </a:rPr>
              <a:t> </a:t>
            </a:r>
            <a:r>
              <a:rPr lang="en-US" b="1" i="1" err="1">
                <a:latin typeface="Arial" panose="020B0604020202020204" pitchFamily="34" charset="0"/>
                <a:cs typeface="Arial" panose="020B0604020202020204" pitchFamily="34" charset="0"/>
              </a:rPr>
              <a:t>nhau</a:t>
            </a:r>
            <a:r>
              <a:rPr lang="en-US" b="1" i="1">
                <a:latin typeface="Arial" panose="020B0604020202020204" pitchFamily="34" charset="0"/>
                <a:cs typeface="Arial" panose="020B0604020202020204" pitchFamily="34" charset="0"/>
              </a:rPr>
              <a:t>:</a:t>
            </a:r>
          </a:p>
          <a:p>
            <a:pPr>
              <a:buFont typeface="Wingdings" panose="05000000000000000000" pitchFamily="2" charset="2"/>
              <a:buChar char="§"/>
            </a:pPr>
            <a:r>
              <a:rPr lang="vi-VN">
                <a:latin typeface="Arial" panose="020B0604020202020204" pitchFamily="34" charset="0"/>
                <a:cs typeface="Arial" panose="020B0604020202020204" pitchFamily="34" charset="0"/>
              </a:rPr>
              <a:t>Theo nhà kinh tế học Gaston Jeze </a:t>
            </a:r>
            <a:r>
              <a:rPr lang="en-US">
                <a:latin typeface="Arial" panose="020B0604020202020204" pitchFamily="34" charset="0"/>
                <a:cs typeface="Arial" panose="020B0604020202020204" pitchFamily="34" charset="0"/>
              </a:rPr>
              <a:t>:</a:t>
            </a:r>
            <a:r>
              <a:rPr lang="vi-VN">
                <a:latin typeface="Arial" panose="020B0604020202020204" pitchFamily="34" charset="0"/>
                <a:cs typeface="Arial" panose="020B0604020202020204" pitchFamily="34" charset="0"/>
              </a:rPr>
              <a:t>“</a:t>
            </a:r>
            <a:r>
              <a:rPr lang="vi-VN" i="1">
                <a:latin typeface="Arial" panose="020B0604020202020204" pitchFamily="34" charset="0"/>
                <a:cs typeface="Arial" panose="020B0604020202020204" pitchFamily="34" charset="0"/>
              </a:rPr>
              <a:t>Thuế là khoản thu nộp mang tính bắt buộc mà các tổ chức cá nhân phải nộp cho nhà nước khi có đủ những điều kiện nhất định. Thuế là hình thức phân phối lại bộ phận nguồn tài chính của xã hội, không mang tính hoàn trả trực tiếp cho người nộp. Do đó, tại thời điểm nộp thuế, người nộp thuế không được hưởng bất kỳ một lợi ích nào mà xem như đó là trách nhiệm và nghĩa vụ đối với nhà nước . Như vậy , thuế mang tính cưỡng chế và được thiết lập theo nguyên tắc luật định</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a:p>
            <a:pPr>
              <a:buFont typeface="Wingdings" panose="05000000000000000000" pitchFamily="2" charset="2"/>
              <a:buChar char="§"/>
            </a:pPr>
            <a:r>
              <a:rPr lang="vi-VN">
                <a:latin typeface="Arial" panose="020B0604020202020204" pitchFamily="34" charset="0"/>
                <a:cs typeface="Arial" panose="020B0604020202020204" pitchFamily="34" charset="0"/>
              </a:rPr>
              <a:t>Trên góc độ phân phối thu nhập: “ Thuế là hình thức phân phối và phân phối lại tổng sản phẩm xã hội và thu nhập quốc dân nhằm hình thành các quý tiền tệ tập trung của nhà nước để đáp ứng các nhu cầu chi tiêu cho việc thực hiện các chức năng, nhiệm vụ của nhà nước.”</a:t>
            </a:r>
            <a:endParaRPr lang="en-US"/>
          </a:p>
          <a:p>
            <a:pPr>
              <a:buFont typeface="Wingdings" panose="05000000000000000000" pitchFamily="2" charset="2"/>
              <a:buChar char="§"/>
            </a:pPr>
            <a:r>
              <a:rPr lang="vi-VN"/>
              <a:t>Trên góc độ người nộp thuế: “ Thuế là khoản đóng góp bắt buộc mà mỗi tổ chức, cá nhân phải có nghĩa vụ đóng góp cho nhà nước theo luật định để đáp ứng nhu cầu chi tiêu cho việc thực hiện các chức năng , nhiệm vụ của nhà nước.”</a:t>
            </a:r>
            <a:endParaRPr lang="en-US"/>
          </a:p>
          <a:p>
            <a:pPr>
              <a:buFont typeface="Wingdings" panose="05000000000000000000" pitchFamily="2" charset="2"/>
              <a:buChar char="§"/>
            </a:pPr>
            <a:r>
              <a:rPr lang="vi-VN"/>
              <a:t>Trên góc độ kinh tế học :” Thuế là một biện pháp đặc biệt, theo đó, nhà nước sử dụng quyền lực của mình để chuyển một phần nguồn lực từ khu vực tư sang khu vực công nhằm thực hiện các chức năng kinh tế – xã hội của nhà nước.”</a:t>
            </a:r>
          </a:p>
          <a:p>
            <a:pPr marL="0" indent="0">
              <a:buNone/>
            </a:pP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585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Arial" panose="020B0604020202020204" pitchFamily="34" charset="0"/>
                <a:cs typeface="Arial" panose="020B0604020202020204" pitchFamily="34" charset="0"/>
              </a:rPr>
              <a:t>Hiệu </a:t>
            </a:r>
            <a:r>
              <a:rPr lang="vi-VN">
                <a:latin typeface="Arial" panose="020B0604020202020204" pitchFamily="34" charset="0"/>
                <a:cs typeface="Arial" panose="020B0604020202020204" pitchFamily="34" charset="0"/>
              </a:rPr>
              <a:t>quả trong quá trình thực hiện (Effectiveness)</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a:latin typeface="Arial" panose="020B0604020202020204" pitchFamily="34" charset="0"/>
                <a:cs typeface="Arial" panose="020B0604020202020204" pitchFamily="34" charset="0"/>
              </a:rPr>
              <a:t>Hiệu quả là mối quan hệ giữa các mục tiêu đạt được và các mục tiêu xác định. Hiệu quả có nghĩa là "làm những điều đúng đắn ". Hiệu quả chỉ nhìn vào kết quả đạt được mà không quan trọng đạt được bằng cách </a:t>
            </a:r>
            <a:r>
              <a:rPr lang="vi-VN" smtClean="0">
                <a:latin typeface="Arial" panose="020B0604020202020204" pitchFamily="34" charset="0"/>
                <a:cs typeface="Arial" panose="020B0604020202020204" pitchFamily="34" charset="0"/>
              </a:rPr>
              <a:t>nào</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3053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Arial" panose="020B0604020202020204" pitchFamily="34" charset="0"/>
                <a:cs typeface="Arial" panose="020B0604020202020204" pitchFamily="34" charset="0"/>
              </a:rPr>
              <a:t>Tài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chính</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err="1">
                <a:latin typeface="Arial" panose="020B0604020202020204" pitchFamily="34" charset="0"/>
                <a:cs typeface="Arial" panose="020B0604020202020204" pitchFamily="34" charset="0"/>
              </a:rPr>
              <a:t>Là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nhánh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kinh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tế</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quan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vấn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đề</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như</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phân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bổ</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mua</a:t>
            </a:r>
            <a:r>
              <a:rPr lang="en-US">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lại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và</a:t>
            </a:r>
            <a:r>
              <a:rPr lang="en-US" smtClean="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đầu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tư</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nguồn</a:t>
            </a:r>
            <a:r>
              <a:rPr lang="en-US">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lực</a:t>
            </a:r>
            <a:r>
              <a:rPr lang="en-US" smtClean="0">
                <a:latin typeface="Arial" panose="020B0604020202020204" pitchFamily="34" charset="0"/>
                <a:cs typeface="Arial" panose="020B0604020202020204" pitchFamily="34" charset="0"/>
              </a:rPr>
              <a:t>.</a:t>
            </a:r>
          </a:p>
          <a:p>
            <a:r>
              <a:rPr lang="en-US" err="1" smtClean="0">
                <a:latin typeface="Arial" panose="020B0604020202020204" pitchFamily="34" charset="0"/>
                <a:cs typeface="Arial" panose="020B0604020202020204" pitchFamily="34" charset="0"/>
              </a:rPr>
              <a:t>Tài</a:t>
            </a:r>
            <a:r>
              <a:rPr lang="en-US" smtClean="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chính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phần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từ</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mọi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tổ</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bao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gồm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tổ</a:t>
            </a:r>
            <a:r>
              <a:rPr lang="en-US">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chức</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công</a:t>
            </a:r>
            <a:r>
              <a:rPr lang="en-US" smtClean="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nghệ</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phần</a:t>
            </a:r>
            <a:r>
              <a:rPr lang="en-US">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mềm</a:t>
            </a:r>
            <a:endParaRPr lang="en-US" smtClean="0">
              <a:latin typeface="Arial" panose="020B0604020202020204" pitchFamily="34" charset="0"/>
              <a:cs typeface="Arial" panose="020B0604020202020204" pitchFamily="34" charset="0"/>
            </a:endParaRPr>
          </a:p>
          <a:p>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lĩnh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vực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tài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chính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đối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mặt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khái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niệm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về</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gian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tiền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rủi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ro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họ</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quan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hệ</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nhau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như</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thế</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nào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cũng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đối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mặt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cách</a:t>
            </a:r>
            <a:r>
              <a:rPr lang="en-US">
                <a:latin typeface="Arial" panose="020B0604020202020204" pitchFamily="34" charset="0"/>
                <a:cs typeface="Arial" panose="020B0604020202020204" pitchFamily="34" charset="0"/>
              </a:rPr>
              <a:t> chi </a:t>
            </a:r>
            <a:r>
              <a:rPr lang="en-US" err="1">
                <a:latin typeface="Arial" panose="020B0604020202020204" pitchFamily="34" charset="0"/>
                <a:cs typeface="Arial" panose="020B0604020202020204" pitchFamily="34" charset="0"/>
              </a:rPr>
              <a:t>tiêu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ngân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sách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Tài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chính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doanh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nghiệp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quan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việc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cung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cấp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kinh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hoạt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động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tổ</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nói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chung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điều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này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quan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việc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cân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bằng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rủi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ro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lợi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nhuận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cố</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gắng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tối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hoá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sự</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giàu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tổ</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trị</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cổ</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phiếu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Điều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này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nắm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chỉ</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giữ</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mục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đích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vì</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lợi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nhuận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tổ</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còn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áp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mục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tiêu</a:t>
            </a:r>
            <a:r>
              <a:rPr lang="en-US">
                <a:latin typeface="Arial" panose="020B0604020202020204" pitchFamily="34" charset="0"/>
                <a:cs typeface="Arial" panose="020B0604020202020204" pitchFamily="34" charset="0"/>
              </a:rPr>
              <a:t> phi </a:t>
            </a:r>
            <a:r>
              <a:rPr lang="en-US" err="1">
                <a:latin typeface="Arial" panose="020B0604020202020204" pitchFamily="34" charset="0"/>
                <a:cs typeface="Arial" panose="020B0604020202020204" pitchFamily="34" charset="0"/>
              </a:rPr>
              <a:t>lợi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nhuận</a:t>
            </a:r>
            <a:endPar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3862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Arial" panose="020B0604020202020204" pitchFamily="34" charset="0"/>
                <a:cs typeface="Arial" panose="020B0604020202020204" pitchFamily="34" charset="0"/>
              </a:rPr>
              <a:t>Tài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chính</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err="1" smtClean="0">
                <a:solidFill>
                  <a:schemeClr val="tx1"/>
                </a:solidFill>
                <a:latin typeface="Arial" panose="020B0604020202020204" pitchFamily="34" charset="0"/>
                <a:cs typeface="Arial" panose="020B0604020202020204" pitchFamily="34" charset="0"/>
              </a:rPr>
              <a:t>Để</a:t>
            </a:r>
            <a:r>
              <a:rPr lang="en-US" smtClean="0">
                <a:solidFill>
                  <a:schemeClr val="tx1"/>
                </a:solidFill>
                <a:latin typeface="Arial" panose="020B0604020202020204" pitchFamily="34" charset="0"/>
                <a:cs typeface="Arial" panose="020B0604020202020204" pitchFamily="34" charset="0"/>
              </a:rPr>
              <a:t> </a:t>
            </a:r>
            <a:r>
              <a:rPr lang="en-US" err="1" smtClean="0">
                <a:solidFill>
                  <a:schemeClr val="tx1"/>
                </a:solidFill>
                <a:latin typeface="Arial" panose="020B0604020202020204" pitchFamily="34" charset="0"/>
                <a:cs typeface="Arial" panose="020B0604020202020204" pitchFamily="34" charset="0"/>
              </a:rPr>
              <a:t>đảm</a:t>
            </a:r>
            <a:r>
              <a:rPr lang="en-US" smtClean="0">
                <a:solidFill>
                  <a:schemeClr val="tx1"/>
                </a:solidFill>
                <a:latin typeface="Arial" panose="020B0604020202020204" pitchFamily="34" charset="0"/>
                <a:cs typeface="Arial" panose="020B0604020202020204" pitchFamily="34" charset="0"/>
              </a:rPr>
              <a:t> </a:t>
            </a:r>
            <a:r>
              <a:rPr lang="en-US" err="1" smtClean="0">
                <a:solidFill>
                  <a:schemeClr val="tx1"/>
                </a:solidFill>
                <a:latin typeface="Arial" panose="020B0604020202020204" pitchFamily="34" charset="0"/>
                <a:cs typeface="Arial" panose="020B0604020202020204" pitchFamily="34" charset="0"/>
              </a:rPr>
              <a:t>bảo</a:t>
            </a:r>
            <a:r>
              <a:rPr lang="en-US" smtClean="0">
                <a:solidFill>
                  <a:schemeClr val="tx1"/>
                </a:solidFill>
                <a:latin typeface="Arial" panose="020B0604020202020204" pitchFamily="34" charset="0"/>
                <a:cs typeface="Arial" panose="020B0604020202020204" pitchFamily="34" charset="0"/>
              </a:rPr>
              <a:t> </a:t>
            </a:r>
            <a:r>
              <a:rPr lang="en-US" err="1" smtClean="0">
                <a:solidFill>
                  <a:schemeClr val="tx1"/>
                </a:solidFill>
                <a:latin typeface="Arial" panose="020B0604020202020204" pitchFamily="34" charset="0"/>
                <a:cs typeface="Arial" panose="020B0604020202020204" pitchFamily="34" charset="0"/>
              </a:rPr>
              <a:t>tính</a:t>
            </a:r>
            <a:r>
              <a:rPr lang="en-US" smtClean="0">
                <a:solidFill>
                  <a:schemeClr val="tx1"/>
                </a:solidFill>
                <a:latin typeface="Arial" panose="020B0604020202020204" pitchFamily="34" charset="0"/>
                <a:cs typeface="Arial" panose="020B0604020202020204" pitchFamily="34" charset="0"/>
              </a:rPr>
              <a:t> </a:t>
            </a:r>
            <a:r>
              <a:rPr lang="en-US" err="1" smtClean="0">
                <a:solidFill>
                  <a:schemeClr val="tx1"/>
                </a:solidFill>
                <a:latin typeface="Arial" panose="020B0604020202020204" pitchFamily="34" charset="0"/>
                <a:cs typeface="Arial" panose="020B0604020202020204" pitchFamily="34" charset="0"/>
              </a:rPr>
              <a:t>bền</a:t>
            </a:r>
            <a:r>
              <a:rPr lang="en-US" smtClean="0">
                <a:solidFill>
                  <a:schemeClr val="tx1"/>
                </a:solidFill>
                <a:latin typeface="Arial" panose="020B0604020202020204" pitchFamily="34" charset="0"/>
                <a:cs typeface="Arial" panose="020B0604020202020204" pitchFamily="34" charset="0"/>
              </a:rPr>
              <a:t> </a:t>
            </a:r>
            <a:r>
              <a:rPr lang="en-US" err="1" smtClean="0">
                <a:solidFill>
                  <a:schemeClr val="tx1"/>
                </a:solidFill>
                <a:latin typeface="Arial" panose="020B0604020202020204" pitchFamily="34" charset="0"/>
                <a:cs typeface="Arial" panose="020B0604020202020204" pitchFamily="34" charset="0"/>
              </a:rPr>
              <a:t>vững</a:t>
            </a:r>
            <a:r>
              <a:rPr lang="en-US" smtClean="0">
                <a:solidFill>
                  <a:schemeClr val="tx1"/>
                </a:solidFill>
                <a:latin typeface="Arial" panose="020B0604020202020204" pitchFamily="34" charset="0"/>
                <a:cs typeface="Arial" panose="020B0604020202020204" pitchFamily="34" charset="0"/>
              </a:rPr>
              <a:t>, </a:t>
            </a:r>
            <a:r>
              <a:rPr lang="en-US" err="1" smtClean="0">
                <a:solidFill>
                  <a:schemeClr val="tx1"/>
                </a:solidFill>
                <a:latin typeface="Arial" panose="020B0604020202020204" pitchFamily="34" charset="0"/>
                <a:cs typeface="Arial" panose="020B0604020202020204" pitchFamily="34" charset="0"/>
              </a:rPr>
              <a:t>trong</a:t>
            </a:r>
            <a:r>
              <a:rPr lang="en-US" smtClean="0">
                <a:solidFill>
                  <a:schemeClr val="tx1"/>
                </a:solidFill>
                <a:latin typeface="Arial" panose="020B0604020202020204" pitchFamily="34" charset="0"/>
                <a:cs typeface="Arial" panose="020B0604020202020204" pitchFamily="34" charset="0"/>
              </a:rPr>
              <a:t> </a:t>
            </a:r>
            <a:r>
              <a:rPr lang="en-US" err="1" smtClean="0">
                <a:solidFill>
                  <a:schemeClr val="tx1"/>
                </a:solidFill>
                <a:latin typeface="Arial" panose="020B0604020202020204" pitchFamily="34" charset="0"/>
                <a:cs typeface="Arial" panose="020B0604020202020204" pitchFamily="34" charset="0"/>
              </a:rPr>
              <a:t>khi</a:t>
            </a:r>
            <a:r>
              <a:rPr lang="en-US" smtClean="0">
                <a:solidFill>
                  <a:schemeClr val="tx1"/>
                </a:solidFill>
                <a:latin typeface="Arial" panose="020B0604020202020204" pitchFamily="34" charset="0"/>
                <a:cs typeface="Arial" panose="020B0604020202020204" pitchFamily="34" charset="0"/>
              </a:rPr>
              <a:t> </a:t>
            </a:r>
            <a:r>
              <a:rPr lang="en-US" err="1" smtClean="0">
                <a:solidFill>
                  <a:schemeClr val="tx1"/>
                </a:solidFill>
                <a:latin typeface="Arial" panose="020B0604020202020204" pitchFamily="34" charset="0"/>
                <a:cs typeface="Arial" panose="020B0604020202020204" pitchFamily="34" charset="0"/>
              </a:rPr>
              <a:t>không</a:t>
            </a:r>
            <a:r>
              <a:rPr lang="en-US" smtClean="0">
                <a:solidFill>
                  <a:schemeClr val="tx1"/>
                </a:solidFill>
                <a:latin typeface="Arial" panose="020B0604020202020204" pitchFamily="34" charset="0"/>
                <a:cs typeface="Arial" panose="020B0604020202020204" pitchFamily="34" charset="0"/>
              </a:rPr>
              <a:t> </a:t>
            </a:r>
            <a:r>
              <a:rPr lang="en-US" err="1" smtClean="0">
                <a:solidFill>
                  <a:schemeClr val="tx1"/>
                </a:solidFill>
                <a:latin typeface="Arial" panose="020B0604020202020204" pitchFamily="34" charset="0"/>
                <a:cs typeface="Arial" panose="020B0604020202020204" pitchFamily="34" charset="0"/>
              </a:rPr>
              <a:t>nhắm</a:t>
            </a:r>
            <a:r>
              <a:rPr lang="en-US" smtClean="0">
                <a:solidFill>
                  <a:schemeClr val="tx1"/>
                </a:solidFill>
                <a:latin typeface="Arial" panose="020B0604020202020204" pitchFamily="34" charset="0"/>
                <a:cs typeface="Arial" panose="020B0604020202020204" pitchFamily="34" charset="0"/>
              </a:rPr>
              <a:t> </a:t>
            </a:r>
            <a:r>
              <a:rPr lang="en-US" err="1" smtClean="0">
                <a:solidFill>
                  <a:schemeClr val="tx1"/>
                </a:solidFill>
                <a:latin typeface="Arial" panose="020B0604020202020204" pitchFamily="34" charset="0"/>
                <a:cs typeface="Arial" panose="020B0604020202020204" pitchFamily="34" charset="0"/>
              </a:rPr>
              <a:t>tới</a:t>
            </a:r>
            <a:r>
              <a:rPr lang="en-US" smtClean="0">
                <a:solidFill>
                  <a:schemeClr val="tx1"/>
                </a:solidFill>
                <a:latin typeface="Arial" panose="020B0604020202020204" pitchFamily="34" charset="0"/>
                <a:cs typeface="Arial" panose="020B0604020202020204" pitchFamily="34" charset="0"/>
              </a:rPr>
              <a:t> </a:t>
            </a:r>
            <a:r>
              <a:rPr lang="en-US" err="1" smtClean="0">
                <a:solidFill>
                  <a:schemeClr val="tx1"/>
                </a:solidFill>
                <a:latin typeface="Arial" panose="020B0604020202020204" pitchFamily="34" charset="0"/>
                <a:cs typeface="Arial" panose="020B0604020202020204" pitchFamily="34" charset="0"/>
              </a:rPr>
              <a:t>các</a:t>
            </a:r>
            <a:r>
              <a:rPr lang="en-US" smtClean="0">
                <a:solidFill>
                  <a:schemeClr val="tx1"/>
                </a:solidFill>
                <a:latin typeface="Arial" panose="020B0604020202020204" pitchFamily="34" charset="0"/>
                <a:cs typeface="Arial" panose="020B0604020202020204" pitchFamily="34" charset="0"/>
              </a:rPr>
              <a:t> </a:t>
            </a:r>
            <a:r>
              <a:rPr lang="en-US" err="1" smtClean="0">
                <a:solidFill>
                  <a:schemeClr val="tx1"/>
                </a:solidFill>
                <a:latin typeface="Arial" panose="020B0604020202020204" pitchFamily="34" charset="0"/>
                <a:cs typeface="Arial" panose="020B0604020202020204" pitchFamily="34" charset="0"/>
              </a:rPr>
              <a:t>mục</a:t>
            </a:r>
            <a:r>
              <a:rPr lang="en-US" smtClean="0">
                <a:solidFill>
                  <a:schemeClr val="tx1"/>
                </a:solidFill>
                <a:latin typeface="Arial" panose="020B0604020202020204" pitchFamily="34" charset="0"/>
                <a:cs typeface="Arial" panose="020B0604020202020204" pitchFamily="34" charset="0"/>
              </a:rPr>
              <a:t> </a:t>
            </a:r>
            <a:r>
              <a:rPr lang="en-US" err="1" smtClean="0">
                <a:solidFill>
                  <a:schemeClr val="tx1"/>
                </a:solidFill>
                <a:latin typeface="Arial" panose="020B0604020202020204" pitchFamily="34" charset="0"/>
                <a:cs typeface="Arial" panose="020B0604020202020204" pitchFamily="34" charset="0"/>
              </a:rPr>
              <a:t>tiêu</a:t>
            </a:r>
            <a:r>
              <a:rPr lang="en-US" smtClean="0">
                <a:solidFill>
                  <a:schemeClr val="tx1"/>
                </a:solidFill>
                <a:latin typeface="Arial" panose="020B0604020202020204" pitchFamily="34" charset="0"/>
                <a:cs typeface="Arial" panose="020B0604020202020204" pitchFamily="34" charset="0"/>
              </a:rPr>
              <a:t> phi </a:t>
            </a:r>
            <a:r>
              <a:rPr lang="en-US" err="1" smtClean="0">
                <a:solidFill>
                  <a:schemeClr val="tx1"/>
                </a:solidFill>
                <a:latin typeface="Arial" panose="020B0604020202020204" pitchFamily="34" charset="0"/>
                <a:cs typeface="Arial" panose="020B0604020202020204" pitchFamily="34" charset="0"/>
              </a:rPr>
              <a:t>lợi</a:t>
            </a:r>
            <a:r>
              <a:rPr lang="en-US" smtClean="0">
                <a:solidFill>
                  <a:schemeClr val="tx1"/>
                </a:solidFill>
                <a:latin typeface="Arial" panose="020B0604020202020204" pitchFamily="34" charset="0"/>
                <a:cs typeface="Arial" panose="020B0604020202020204" pitchFamily="34" charset="0"/>
              </a:rPr>
              <a:t> </a:t>
            </a:r>
            <a:r>
              <a:rPr lang="en-US" err="1" smtClean="0">
                <a:solidFill>
                  <a:schemeClr val="tx1"/>
                </a:solidFill>
                <a:latin typeface="Arial" panose="020B0604020202020204" pitchFamily="34" charset="0"/>
                <a:cs typeface="Arial" panose="020B0604020202020204" pitchFamily="34" charset="0"/>
              </a:rPr>
              <a:t>nhuận</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tổ</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chức</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cần</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phải</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p>
          <a:p>
            <a:pPr lvl="1">
              <a:buFontTx/>
              <a:buChar char="-"/>
            </a:pPr>
            <a:r>
              <a:rPr lang="en-US" err="1" smtClean="0">
                <a:latin typeface="Arial" panose="020B0604020202020204" pitchFamily="34" charset="0"/>
                <a:cs typeface="Arial" panose="020B0604020202020204" pitchFamily="34" charset="0"/>
              </a:rPr>
              <a:t>Xác</a:t>
            </a:r>
            <a:r>
              <a:rPr lang="en-US" smtClean="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định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mục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tiêu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tổ</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khoảng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gian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yếu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tố</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nguy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xem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xét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thuế</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những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khăn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về</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tài</a:t>
            </a:r>
            <a:r>
              <a:rPr lang="en-US">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chính</a:t>
            </a:r>
            <a:endParaRPr lang="en-US" smtClean="0">
              <a:latin typeface="Arial" panose="020B0604020202020204" pitchFamily="34" charset="0"/>
              <a:cs typeface="Arial" panose="020B0604020202020204" pitchFamily="34" charset="0"/>
            </a:endParaRPr>
          </a:p>
          <a:p>
            <a:pPr lvl="1">
              <a:buFontTx/>
              <a:buChar char="-"/>
            </a:pPr>
            <a:r>
              <a:rPr lang="en-US" err="1">
                <a:latin typeface="Arial" panose="020B0604020202020204" pitchFamily="34" charset="0"/>
                <a:cs typeface="Arial" panose="020B0604020202020204" pitchFamily="34" charset="0"/>
              </a:rPr>
              <a:t>Xác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định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thực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hiện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chiến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kinh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doanh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thích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hợp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chẳng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hạn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như</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nắm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danh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mục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quyết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định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đầu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tư</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thế</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nào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dòng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tiền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mặt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ở </a:t>
            </a:r>
            <a:r>
              <a:rPr lang="en-US" err="1">
                <a:latin typeface="Arial" panose="020B0604020202020204" pitchFamily="34" charset="0"/>
                <a:cs typeface="Arial" panose="020B0604020202020204" pitchFamily="34" charset="0"/>
              </a:rPr>
              <a:t>đâu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nguồn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tài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trợ</a:t>
            </a:r>
            <a:r>
              <a:rPr lang="en-US">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đó</a:t>
            </a:r>
            <a:endParaRPr lang="en-US">
              <a:latin typeface="Arial" panose="020B0604020202020204" pitchFamily="34" charset="0"/>
              <a:cs typeface="Arial" panose="020B0604020202020204" pitchFamily="34" charset="0"/>
            </a:endParaRPr>
          </a:p>
          <a:p>
            <a:pPr lvl="1">
              <a:buFontTx/>
              <a:buChar char="-"/>
            </a:pPr>
            <a:r>
              <a:rPr lang="en-US" err="1">
                <a:latin typeface="Arial" panose="020B0604020202020204" pitchFamily="34" charset="0"/>
                <a:cs typeface="Arial" panose="020B0604020202020204" pitchFamily="34" charset="0"/>
              </a:rPr>
              <a:t>Đo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hiệu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quả</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tài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chính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chẳng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hạn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như</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nguồn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tiền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mặt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ROI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động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khắc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phục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trường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hợp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sai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lệch</a:t>
            </a:r>
            <a:r>
              <a:rPr lang="en-US">
                <a:latin typeface="Arial" panose="020B0604020202020204" pitchFamily="34" charset="0"/>
                <a:cs typeface="Arial" panose="020B0604020202020204" pitchFamily="34" charset="0"/>
              </a:rPr>
              <a:t> so </a:t>
            </a:r>
            <a:r>
              <a:rPr lang="en-US" err="1">
                <a:latin typeface="Arial" panose="020B0604020202020204" pitchFamily="34" charset="0"/>
                <a:cs typeface="Arial" panose="020B0604020202020204" pitchFamily="34" charset="0"/>
              </a:rPr>
              <a:t>với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mục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tiêu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chiến</a:t>
            </a:r>
            <a:r>
              <a:rPr lang="en-US">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lược</a:t>
            </a:r>
            <a:endParaRPr lang="en-US">
              <a:latin typeface="Arial" panose="020B0604020202020204" pitchFamily="34" charset="0"/>
              <a:cs typeface="Arial" panose="020B0604020202020204" pitchFamily="34" charset="0"/>
            </a:endParaRPr>
          </a:p>
          <a:p>
            <a:pPr lvl="0">
              <a:buFontTx/>
              <a:buChar char="-"/>
            </a:pPr>
            <a:endPar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9100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Arial" panose="020B0604020202020204" pitchFamily="34" charset="0"/>
                <a:cs typeface="Arial" panose="020B0604020202020204" pitchFamily="34" charset="0"/>
              </a:rPr>
              <a:t>Các</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quy</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trình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ra</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quyết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định</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err="1" smtClean="0">
                <a:solidFill>
                  <a:schemeClr val="tx1"/>
                </a:solidFill>
                <a:latin typeface="Arial" panose="020B0604020202020204" pitchFamily="34" charset="0"/>
                <a:cs typeface="Arial" panose="020B0604020202020204" pitchFamily="34" charset="0"/>
              </a:rPr>
              <a:t>Bước</a:t>
            </a:r>
            <a:r>
              <a:rPr lang="en-US" smtClean="0">
                <a:solidFill>
                  <a:schemeClr val="tx1"/>
                </a:solidFill>
                <a:latin typeface="Arial" panose="020B0604020202020204" pitchFamily="34" charset="0"/>
                <a:cs typeface="Arial" panose="020B0604020202020204" pitchFamily="34" charset="0"/>
              </a:rPr>
              <a:t> 1: </a:t>
            </a:r>
            <a:r>
              <a:rPr lang="en-US" err="1" smtClean="0">
                <a:solidFill>
                  <a:schemeClr val="tx1"/>
                </a:solidFill>
                <a:latin typeface="Arial" panose="020B0604020202020204" pitchFamily="34" charset="0"/>
                <a:cs typeface="Arial" panose="020B0604020202020204" pitchFamily="34" charset="0"/>
              </a:rPr>
              <a:t>Xác</a:t>
            </a:r>
            <a:r>
              <a:rPr lang="en-US" smtClean="0">
                <a:solidFill>
                  <a:schemeClr val="tx1"/>
                </a:solidFill>
                <a:latin typeface="Arial" panose="020B0604020202020204" pitchFamily="34" charset="0"/>
                <a:cs typeface="Arial" panose="020B0604020202020204" pitchFamily="34" charset="0"/>
              </a:rPr>
              <a:t> </a:t>
            </a:r>
            <a:r>
              <a:rPr lang="en-US" err="1" smtClean="0">
                <a:solidFill>
                  <a:schemeClr val="tx1"/>
                </a:solidFill>
                <a:latin typeface="Arial" panose="020B0604020202020204" pitchFamily="34" charset="0"/>
                <a:cs typeface="Arial" panose="020B0604020202020204" pitchFamily="34" charset="0"/>
              </a:rPr>
              <a:t>định</a:t>
            </a:r>
            <a:r>
              <a:rPr lang="en-US" smtClean="0">
                <a:solidFill>
                  <a:schemeClr val="tx1"/>
                </a:solidFill>
                <a:latin typeface="Arial" panose="020B0604020202020204" pitchFamily="34" charset="0"/>
                <a:cs typeface="Arial" panose="020B0604020202020204" pitchFamily="34" charset="0"/>
              </a:rPr>
              <a:t> </a:t>
            </a:r>
            <a:r>
              <a:rPr lang="en-US" err="1" smtClean="0">
                <a:solidFill>
                  <a:schemeClr val="tx1"/>
                </a:solidFill>
                <a:latin typeface="Arial" panose="020B0604020202020204" pitchFamily="34" charset="0"/>
                <a:cs typeface="Arial" panose="020B0604020202020204" pitchFamily="34" charset="0"/>
              </a:rPr>
              <a:t>vấn</a:t>
            </a:r>
            <a:r>
              <a:rPr lang="en-US" smtClean="0">
                <a:solidFill>
                  <a:schemeClr val="tx1"/>
                </a:solidFill>
                <a:latin typeface="Arial" panose="020B0604020202020204" pitchFamily="34" charset="0"/>
                <a:cs typeface="Arial" panose="020B0604020202020204" pitchFamily="34" charset="0"/>
              </a:rPr>
              <a:t> </a:t>
            </a:r>
            <a:r>
              <a:rPr lang="en-US" err="1" smtClean="0">
                <a:solidFill>
                  <a:schemeClr val="tx1"/>
                </a:solidFill>
                <a:latin typeface="Arial" panose="020B0604020202020204" pitchFamily="34" charset="0"/>
                <a:cs typeface="Arial" panose="020B0604020202020204" pitchFamily="34" charset="0"/>
              </a:rPr>
              <a:t>đề</a:t>
            </a:r>
            <a:endParaRPr lang="en-US" smtClean="0">
              <a:solidFill>
                <a:schemeClr val="tx1"/>
              </a:solidFill>
              <a:latin typeface="Arial" panose="020B0604020202020204" pitchFamily="34" charset="0"/>
              <a:cs typeface="Arial" panose="020B0604020202020204" pitchFamily="34" charset="0"/>
            </a:endParaRPr>
          </a:p>
          <a:p>
            <a:r>
              <a:rPr lang="en-US" err="1" smtClean="0">
                <a:latin typeface="Arial" panose="020B0604020202020204" pitchFamily="34" charset="0"/>
                <a:cs typeface="Arial" panose="020B0604020202020204" pitchFamily="34" charset="0"/>
              </a:rPr>
              <a:t>Bước</a:t>
            </a:r>
            <a:r>
              <a:rPr lang="en-US" smtClean="0">
                <a:latin typeface="Arial" panose="020B0604020202020204" pitchFamily="34" charset="0"/>
                <a:cs typeface="Arial" panose="020B0604020202020204" pitchFamily="34" charset="0"/>
              </a:rPr>
              <a:t> 2: </a:t>
            </a:r>
            <a:r>
              <a:rPr lang="en-US" err="1">
                <a:latin typeface="Arial" panose="020B0604020202020204" pitchFamily="34" charset="0"/>
                <a:cs typeface="Arial" panose="020B0604020202020204" pitchFamily="34" charset="0"/>
              </a:rPr>
              <a:t>Xác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định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tiêu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quyết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định</a:t>
            </a:r>
            <a:r>
              <a:rPr lang="en-US">
                <a:latin typeface="Arial" panose="020B0604020202020204" pitchFamily="34" charset="0"/>
                <a:cs typeface="Arial" panose="020B0604020202020204" pitchFamily="34" charset="0"/>
              </a:rPr>
              <a:t>.</a:t>
            </a:r>
          </a:p>
          <a:p>
            <a:r>
              <a:rPr lang="en-US" err="1">
                <a:latin typeface="Arial" panose="020B0604020202020204" pitchFamily="34" charset="0"/>
                <a:cs typeface="Arial" panose="020B0604020202020204" pitchFamily="34" charset="0"/>
              </a:rPr>
              <a:t>Bước</a:t>
            </a:r>
            <a:r>
              <a:rPr lang="en-US">
                <a:latin typeface="Arial" panose="020B0604020202020204" pitchFamily="34" charset="0"/>
                <a:cs typeface="Arial" panose="020B0604020202020204" pitchFamily="34" charset="0"/>
              </a:rPr>
              <a:t> 3: </a:t>
            </a:r>
            <a:r>
              <a:rPr lang="en-US" err="1">
                <a:latin typeface="Arial" panose="020B0604020202020204" pitchFamily="34" charset="0"/>
                <a:cs typeface="Arial" panose="020B0604020202020204" pitchFamily="34" charset="0"/>
              </a:rPr>
              <a:t>Cân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nhắc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tiêu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chí</a:t>
            </a:r>
            <a:endParaRPr lang="en-US">
              <a:latin typeface="Arial" panose="020B0604020202020204" pitchFamily="34" charset="0"/>
              <a:cs typeface="Arial" panose="020B0604020202020204" pitchFamily="34" charset="0"/>
            </a:endParaRPr>
          </a:p>
          <a:p>
            <a:r>
              <a:rPr lang="en-US" err="1">
                <a:latin typeface="Arial" panose="020B0604020202020204" pitchFamily="34" charset="0"/>
                <a:cs typeface="Arial" panose="020B0604020202020204" pitchFamily="34" charset="0"/>
              </a:rPr>
              <a:t>Bước</a:t>
            </a:r>
            <a:r>
              <a:rPr lang="en-US">
                <a:latin typeface="Arial" panose="020B0604020202020204" pitchFamily="34" charset="0"/>
                <a:cs typeface="Arial" panose="020B0604020202020204" pitchFamily="34" charset="0"/>
              </a:rPr>
              <a:t> 4: </a:t>
            </a:r>
            <a:r>
              <a:rPr lang="en-US" err="1">
                <a:latin typeface="Arial" panose="020B0604020202020204" pitchFamily="34" charset="0"/>
                <a:cs typeface="Arial" panose="020B0604020202020204" pitchFamily="34" charset="0"/>
              </a:rPr>
              <a:t>Đưa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ra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phương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án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giải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quyết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vấn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đề</a:t>
            </a:r>
            <a:endParaRPr lang="en-US">
              <a:latin typeface="Arial" panose="020B0604020202020204" pitchFamily="34" charset="0"/>
              <a:cs typeface="Arial" panose="020B0604020202020204" pitchFamily="34" charset="0"/>
            </a:endParaRPr>
          </a:p>
          <a:p>
            <a:r>
              <a:rPr lang="en-US" err="1">
                <a:latin typeface="Arial" panose="020B0604020202020204" pitchFamily="34" charset="0"/>
                <a:cs typeface="Arial" panose="020B0604020202020204" pitchFamily="34" charset="0"/>
              </a:rPr>
              <a:t>Bước</a:t>
            </a:r>
            <a:r>
              <a:rPr lang="en-US">
                <a:latin typeface="Arial" panose="020B0604020202020204" pitchFamily="34" charset="0"/>
                <a:cs typeface="Arial" panose="020B0604020202020204" pitchFamily="34" charset="0"/>
              </a:rPr>
              <a:t> 5: </a:t>
            </a:r>
            <a:r>
              <a:rPr lang="en-US" err="1">
                <a:latin typeface="Arial" panose="020B0604020202020204" pitchFamily="34" charset="0"/>
                <a:cs typeface="Arial" panose="020B0604020202020204" pitchFamily="34" charset="0"/>
              </a:rPr>
              <a:t>Đánh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phương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án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lựa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chọn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theo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từng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tiêu</a:t>
            </a:r>
            <a:r>
              <a:rPr lang="en-US">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chí</a:t>
            </a:r>
            <a:endParaRPr lang="en-US">
              <a:latin typeface="Arial" panose="020B0604020202020204" pitchFamily="34" charset="0"/>
              <a:cs typeface="Arial" panose="020B0604020202020204" pitchFamily="34" charset="0"/>
            </a:endParaRPr>
          </a:p>
          <a:p>
            <a:r>
              <a:rPr lang="en-US" err="1">
                <a:latin typeface="Arial" panose="020B0604020202020204" pitchFamily="34" charset="0"/>
                <a:cs typeface="Arial" panose="020B0604020202020204" pitchFamily="34" charset="0"/>
              </a:rPr>
              <a:t>Bước</a:t>
            </a:r>
            <a:r>
              <a:rPr lang="en-US">
                <a:latin typeface="Arial" panose="020B0604020202020204" pitchFamily="34" charset="0"/>
                <a:cs typeface="Arial" panose="020B0604020202020204" pitchFamily="34" charset="0"/>
              </a:rPr>
              <a:t> 6: </a:t>
            </a:r>
            <a:r>
              <a:rPr lang="en-US" err="1">
                <a:latin typeface="Arial" panose="020B0604020202020204" pitchFamily="34" charset="0"/>
                <a:cs typeface="Arial" panose="020B0604020202020204" pitchFamily="34" charset="0"/>
              </a:rPr>
              <a:t>Tính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toán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tối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ưu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quyết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định</a:t>
            </a:r>
            <a:endParaRPr lang="en-US">
              <a:latin typeface="Arial" panose="020B0604020202020204" pitchFamily="34" charset="0"/>
              <a:cs typeface="Arial" panose="020B0604020202020204" pitchFamily="34" charset="0"/>
            </a:endParaRPr>
          </a:p>
          <a:p>
            <a:endParaRPr lang="en-US"/>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6613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Arial" panose="020B0604020202020204" pitchFamily="34" charset="0"/>
                <a:cs typeface="Arial" panose="020B0604020202020204" pitchFamily="34" charset="0"/>
              </a:rPr>
              <a:t>Kiểm</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toán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3" y="2133599"/>
            <a:ext cx="3602582" cy="4162697"/>
          </a:xfrm>
        </p:spPr>
        <p:txBody>
          <a:bodyPr>
            <a:normAutofit/>
          </a:bodyPr>
          <a:lstStyle/>
          <a:p>
            <a:r>
              <a:rPr lang="en-US" sz="3500" err="1" smtClean="0">
                <a:solidFill>
                  <a:schemeClr val="tx1"/>
                </a:solidFill>
                <a:latin typeface="Arial" panose="020B0604020202020204" pitchFamily="34" charset="0"/>
                <a:cs typeface="Arial" panose="020B0604020202020204" pitchFamily="34" charset="0"/>
              </a:rPr>
              <a:t>Khái</a:t>
            </a:r>
            <a:r>
              <a:rPr lang="en-US" sz="3500" smtClean="0">
                <a:solidFill>
                  <a:schemeClr val="tx1"/>
                </a:solidFill>
                <a:latin typeface="Arial" panose="020B0604020202020204" pitchFamily="34" charset="0"/>
                <a:cs typeface="Arial" panose="020B0604020202020204" pitchFamily="34" charset="0"/>
              </a:rPr>
              <a:t> </a:t>
            </a:r>
            <a:r>
              <a:rPr lang="en-US" sz="3500" err="1" smtClean="0">
                <a:solidFill>
                  <a:schemeClr val="tx1"/>
                </a:solidFill>
                <a:latin typeface="Arial" panose="020B0604020202020204" pitchFamily="34" charset="0"/>
                <a:cs typeface="Arial" panose="020B0604020202020204" pitchFamily="34" charset="0"/>
              </a:rPr>
              <a:t>niệm</a:t>
            </a:r>
            <a:endParaRPr lang="en-US" sz="3500" smtClean="0">
              <a:solidFill>
                <a:schemeClr val="tx1"/>
              </a:solidFill>
              <a:latin typeface="Arial" panose="020B0604020202020204" pitchFamily="34" charset="0"/>
              <a:cs typeface="Arial" panose="020B0604020202020204" pitchFamily="34" charset="0"/>
            </a:endParaRPr>
          </a:p>
          <a:p>
            <a:r>
              <a:rPr lang="en-US" sz="3500" smtClean="0">
                <a:solidFill>
                  <a:schemeClr val="bg1">
                    <a:lumMod val="75000"/>
                  </a:schemeClr>
                </a:solidFill>
                <a:latin typeface="Arial" panose="020B0604020202020204" pitchFamily="34" charset="0"/>
                <a:cs typeface="Arial" panose="020B0604020202020204" pitchFamily="34" charset="0"/>
              </a:rPr>
              <a:t>Chức </a:t>
            </a:r>
            <a:r>
              <a:rPr lang="en-US" sz="3500" err="1" smtClean="0">
                <a:solidFill>
                  <a:schemeClr val="bg1">
                    <a:lumMod val="75000"/>
                  </a:schemeClr>
                </a:solidFill>
                <a:latin typeface="Arial" panose="020B0604020202020204" pitchFamily="34" charset="0"/>
                <a:cs typeface="Arial" panose="020B0604020202020204" pitchFamily="34" charset="0"/>
              </a:rPr>
              <a:t>năng</a:t>
            </a:r>
            <a:endParaRPr lang="en-US" sz="3500">
              <a:solidFill>
                <a:schemeClr val="bg1">
                  <a:lumMod val="75000"/>
                </a:schemeClr>
              </a:solidFill>
              <a:latin typeface="Arial" panose="020B0604020202020204" pitchFamily="34" charset="0"/>
              <a:cs typeface="Arial" panose="020B0604020202020204" pitchFamily="34" charset="0"/>
            </a:endParaRPr>
          </a:p>
          <a:p>
            <a:r>
              <a:rPr lang="en-US" sz="3500" err="1" smtClean="0">
                <a:solidFill>
                  <a:schemeClr val="bg1">
                    <a:lumMod val="75000"/>
                  </a:schemeClr>
                </a:solidFill>
                <a:latin typeface="Arial" panose="020B0604020202020204" pitchFamily="34" charset="0"/>
                <a:cs typeface="Arial" panose="020B0604020202020204" pitchFamily="34" charset="0"/>
              </a:rPr>
              <a:t>Phân</a:t>
            </a:r>
            <a:r>
              <a:rPr lang="en-US" sz="3500" smtClean="0">
                <a:solidFill>
                  <a:schemeClr val="bg1">
                    <a:lumMod val="75000"/>
                  </a:schemeClr>
                </a:solidFill>
                <a:latin typeface="Arial" panose="020B0604020202020204" pitchFamily="34" charset="0"/>
                <a:cs typeface="Arial" panose="020B0604020202020204" pitchFamily="34" charset="0"/>
              </a:rPr>
              <a:t> </a:t>
            </a:r>
            <a:r>
              <a:rPr lang="en-US" sz="3500" err="1" smtClean="0">
                <a:solidFill>
                  <a:schemeClr val="bg1">
                    <a:lumMod val="75000"/>
                  </a:schemeClr>
                </a:solidFill>
                <a:latin typeface="Arial" panose="020B0604020202020204" pitchFamily="34" charset="0"/>
                <a:cs typeface="Arial" panose="020B0604020202020204" pitchFamily="34" charset="0"/>
              </a:rPr>
              <a:t>loại</a:t>
            </a:r>
            <a:endParaRPr lang="en-US" sz="3500">
              <a:solidFill>
                <a:schemeClr val="bg1">
                  <a:lumMod val="75000"/>
                </a:schemeClr>
              </a:solidFill>
              <a:latin typeface="Arial" panose="020B0604020202020204" pitchFamily="34" charset="0"/>
              <a:cs typeface="Arial" panose="020B0604020202020204" pitchFamily="34" charset="0"/>
            </a:endParaRPr>
          </a:p>
        </p:txBody>
      </p:sp>
      <p:sp>
        <p:nvSpPr>
          <p:cNvPr id="5" name="Rounded Rectangle 4"/>
          <p:cNvSpPr/>
          <p:nvPr/>
        </p:nvSpPr>
        <p:spPr>
          <a:xfrm>
            <a:off x="6283235" y="2133598"/>
            <a:ext cx="5590902" cy="22032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err="1">
                <a:latin typeface="Arial" panose="020B0604020202020204" pitchFamily="34" charset="0"/>
                <a:cs typeface="Arial" panose="020B0604020202020204" pitchFamily="34" charset="0"/>
              </a:rPr>
              <a:t>Việc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nghiên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cứu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kiểm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tài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khoản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năm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tổ</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chức</a:t>
            </a:r>
            <a:r>
              <a:rPr lang="en-US">
                <a:latin typeface="Arial" panose="020B0604020202020204" pitchFamily="34" charset="0"/>
                <a:cs typeface="Arial" panose="020B0604020202020204" pitchFamily="34" charset="0"/>
              </a:rPr>
              <a:t> do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độc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đủ</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danh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nghĩa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gọi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kiểm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toán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tiến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khẳng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định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những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tài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khoản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ánh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đúng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tình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hình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thực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tế</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che</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giấu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sự</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gian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lận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bày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theo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mẫu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chính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luật</a:t>
            </a:r>
            <a:endParaRPr lang="en-US">
              <a:latin typeface="Arial" panose="020B0604020202020204" pitchFamily="34" charset="0"/>
              <a:cs typeface="Arial" panose="020B0604020202020204" pitchFamily="34" charset="0"/>
            </a:endParaRPr>
          </a:p>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52467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Arial" panose="020B0604020202020204" pitchFamily="34" charset="0"/>
                <a:cs typeface="Arial" panose="020B0604020202020204" pitchFamily="34" charset="0"/>
              </a:rPr>
              <a:t>Năng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suất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2133599"/>
            <a:ext cx="8915400" cy="3979817"/>
          </a:xfrm>
        </p:spPr>
        <p:txBody>
          <a:bodyPr>
            <a:normAutofit fontScale="92500" lnSpcReduction="10000"/>
          </a:bodyPr>
          <a:lstStyle/>
          <a:p>
            <a:r>
              <a:rPr lang="en-US" err="1" smtClean="0">
                <a:latin typeface="Arial" panose="020B0604020202020204" pitchFamily="34" charset="0"/>
                <a:cs typeface="Arial" panose="020B0604020202020204" pitchFamily="34" charset="0"/>
              </a:rPr>
              <a:t>Khái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niệm</a:t>
            </a:r>
            <a:endParaRPr lang="en-US" smtClean="0">
              <a:latin typeface="Arial" panose="020B0604020202020204" pitchFamily="34" charset="0"/>
              <a:cs typeface="Arial" panose="020B0604020202020204" pitchFamily="34" charset="0"/>
            </a:endParaRPr>
          </a:p>
          <a:p>
            <a:pPr lvl="2">
              <a:buFont typeface="Arial" charset="0"/>
              <a:buChar char="•"/>
            </a:pPr>
            <a:r>
              <a:rPr lang="en-US" sz="1800" err="1" smtClean="0">
                <a:latin typeface="Arial" panose="020B0604020202020204" pitchFamily="34" charset="0"/>
                <a:cs typeface="Arial" panose="020B0604020202020204" pitchFamily="34" charset="0"/>
              </a:rPr>
              <a:t>Năng</a:t>
            </a:r>
            <a:r>
              <a:rPr lang="en-US" sz="1800" smtClean="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suất</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là</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tỷ</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lệ</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sản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lượng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dựa</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trên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đầu</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vào</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từ</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góc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độ</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kinh</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tế</a:t>
            </a:r>
            <a:r>
              <a:rPr lang="en-US" sz="1800">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a:p>
            <a:pPr lvl="2">
              <a:buFont typeface="Arial" charset="0"/>
              <a:buChar char="•"/>
            </a:pPr>
            <a:r>
              <a:rPr lang="en-US" sz="1800" err="1">
                <a:latin typeface="Arial" panose="020B0604020202020204" pitchFamily="34" charset="0"/>
                <a:cs typeface="Arial" panose="020B0604020202020204" pitchFamily="34" charset="0"/>
              </a:rPr>
              <a:t>Đầu</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ra</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là</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giá</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trị</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mang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đi</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đầu</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vào</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bao</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gồm</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tất</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cả</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tài</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nguyên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nỗ</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lực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dành</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để</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sản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xuất</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đầu</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ra</a:t>
            </a:r>
            <a:r>
              <a:rPr lang="en-US" sz="1800" smtClean="0">
                <a:latin typeface="Arial" panose="020B0604020202020204" pitchFamily="34" charset="0"/>
                <a:cs typeface="Arial" panose="020B0604020202020204" pitchFamily="34" charset="0"/>
              </a:rPr>
              <a:t>.</a:t>
            </a:r>
          </a:p>
          <a:p>
            <a:r>
              <a:rPr lang="en-US">
                <a:latin typeface="Arial" panose="020B0604020202020204" pitchFamily="34" charset="0"/>
                <a:cs typeface="Arial" panose="020B0604020202020204" pitchFamily="34" charset="0"/>
              </a:rPr>
              <a:t>Phân loại theo 2 tiêu chí</a:t>
            </a:r>
          </a:p>
          <a:p>
            <a:pPr lvl="1">
              <a:buFont typeface="Courier New" charset="0"/>
              <a:buChar char="o"/>
            </a:pPr>
            <a:r>
              <a:rPr lang="en-US">
                <a:latin typeface="Arial" panose="020B0604020202020204" pitchFamily="34" charset="0"/>
                <a:cs typeface="Arial" panose="020B0604020202020204" pitchFamily="34" charset="0"/>
              </a:rPr>
              <a:t>Năng suất tính theo từng yếu tố đầu vào (Factor Productivity), </a:t>
            </a:r>
          </a:p>
          <a:p>
            <a:pPr lvl="2">
              <a:buFont typeface="Wingdings" charset="2"/>
              <a:buChar char="Ø"/>
            </a:pPr>
            <a:r>
              <a:rPr lang="en-US" sz="1600">
                <a:latin typeface="Arial" panose="020B0604020202020204" pitchFamily="34" charset="0"/>
                <a:cs typeface="Arial" panose="020B0604020202020204" pitchFamily="34" charset="0"/>
              </a:rPr>
              <a:t>Được tính bằng: Đầu ra/một yếu tố đầu vào. </a:t>
            </a:r>
          </a:p>
          <a:p>
            <a:pPr lvl="2">
              <a:buFont typeface="Wingdings" charset="2"/>
              <a:buChar char="Ø"/>
            </a:pPr>
            <a:r>
              <a:rPr lang="en-US" sz="1600">
                <a:latin typeface="Arial" panose="020B0604020202020204" pitchFamily="34" charset="0"/>
                <a:cs typeface="Arial" panose="020B0604020202020204" pitchFamily="34" charset="0"/>
              </a:rPr>
              <a:t>Ví dụ: năng suất lao động: Đầu ra/số lao động; năng suất vốn… Nhóm chỉ tiêu này dùng để phân tích hiệu quả của từng yếu tố đầu vào.</a:t>
            </a:r>
          </a:p>
          <a:p>
            <a:pPr lvl="1">
              <a:buFont typeface="Courier New" charset="0"/>
              <a:buChar char="o"/>
            </a:pPr>
            <a:r>
              <a:rPr lang="en-US">
                <a:latin typeface="Arial" panose="020B0604020202020204" pitchFamily="34" charset="0"/>
                <a:cs typeface="Arial" panose="020B0604020202020204" pitchFamily="34" charset="0"/>
              </a:rPr>
              <a:t>Năng suất tính theo các yếu tố đầu vào (Total Factor Productivity) hay còn gọi là Năng suất yếu tố tổng hợp (TFP). </a:t>
            </a:r>
          </a:p>
          <a:p>
            <a:pPr lvl="2">
              <a:buFont typeface="Wingdings" charset="2"/>
              <a:buChar char="Ø"/>
            </a:pPr>
            <a:r>
              <a:rPr lang="en-US" sz="1600">
                <a:latin typeface="Arial" panose="020B0604020202020204" pitchFamily="34" charset="0"/>
                <a:cs typeface="Arial" panose="020B0604020202020204" pitchFamily="34" charset="0"/>
              </a:rPr>
              <a:t>Chỉ tiêu này phản ánh kết quả được tạo ra do tác động của các yếu tố: chất lượng lao động, áp dụng kỹ thuật công nghệ tiên tiến, nâng cao trình độ quản lý v.v.</a:t>
            </a:r>
          </a:p>
          <a:p>
            <a:pPr lvl="2">
              <a:buFont typeface="Arial" charset="0"/>
              <a:buChar char="•"/>
            </a:pPr>
            <a:endParaRPr lang="en-US" sz="1800">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633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latin typeface="Arial" panose="020B0604020202020204" pitchFamily="34" charset="0"/>
                <a:cs typeface="Arial" panose="020B0604020202020204" pitchFamily="34" charset="0"/>
              </a:rPr>
              <a:t>Năng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suất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lao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động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r>
              <a:rPr lang="en-US" b="1" err="1">
                <a:latin typeface="Arial" panose="020B0604020202020204" pitchFamily="34" charset="0"/>
                <a:cs typeface="Arial" panose="020B0604020202020204" pitchFamily="34" charset="0"/>
              </a:rPr>
              <a:t>Khái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niệm</a:t>
            </a:r>
            <a:r>
              <a:rPr lang="en-US" b="1">
                <a:latin typeface="Arial" panose="020B0604020202020204" pitchFamily="34" charset="0"/>
                <a:cs typeface="Arial" panose="020B0604020202020204" pitchFamily="34" charset="0"/>
              </a:rPr>
              <a:t>: </a:t>
            </a:r>
          </a:p>
          <a:p>
            <a:pPr lvl="1">
              <a:buFont typeface="Arial" charset="0"/>
              <a:buChar char="•"/>
            </a:pPr>
            <a:r>
              <a:rPr lang="en-US" sz="1900" err="1">
                <a:latin typeface="Arial" panose="020B0604020202020204" pitchFamily="34" charset="0"/>
                <a:cs typeface="Arial" panose="020B0604020202020204" pitchFamily="34" charset="0"/>
              </a:rPr>
              <a:t>Là</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tỷ</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lệ</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giữa</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lượng</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đầu</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ra</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trên</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đầu</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vào</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trong</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đó</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đầu</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ra</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được</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tính</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bằng</a:t>
            </a:r>
            <a:r>
              <a:rPr lang="en-US" sz="1900">
                <a:latin typeface="Arial" panose="020B0604020202020204" pitchFamily="34" charset="0"/>
                <a:cs typeface="Arial" panose="020B0604020202020204" pitchFamily="34" charset="0"/>
              </a:rPr>
              <a:t> GDP (</a:t>
            </a:r>
            <a:r>
              <a:rPr lang="en-US" sz="1900" err="1">
                <a:latin typeface="Arial" panose="020B0604020202020204" pitchFamily="34" charset="0"/>
                <a:cs typeface="Arial" panose="020B0604020202020204" pitchFamily="34" charset="0"/>
              </a:rPr>
              <a:t>Tổng</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sản</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phẩm</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trong</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nước</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hoặc</a:t>
            </a:r>
            <a:r>
              <a:rPr lang="en-US" sz="1900">
                <a:latin typeface="Arial" panose="020B0604020202020204" pitchFamily="34" charset="0"/>
                <a:cs typeface="Arial" panose="020B0604020202020204" pitchFamily="34" charset="0"/>
              </a:rPr>
              <a:t> GVA (</a:t>
            </a:r>
            <a:r>
              <a:rPr lang="en-US" sz="1900" err="1">
                <a:latin typeface="Arial" panose="020B0604020202020204" pitchFamily="34" charset="0"/>
                <a:cs typeface="Arial" panose="020B0604020202020204" pitchFamily="34" charset="0"/>
              </a:rPr>
              <a:t>Tổng</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giá</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trị</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gia</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tăng</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đầu</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vào</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thường</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được</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tính</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bằng</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số</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lượng</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lao</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động</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đang</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làm</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việc</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giờ</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công</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lao</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động</a:t>
            </a:r>
            <a:r>
              <a:rPr lang="en-US" sz="1900">
                <a:latin typeface="Arial" panose="020B0604020202020204" pitchFamily="34" charset="0"/>
                <a:cs typeface="Arial" panose="020B0604020202020204" pitchFamily="34" charset="0"/>
              </a:rPr>
              <a:t>, hay </a:t>
            </a:r>
            <a:r>
              <a:rPr lang="en-US" sz="1900" err="1">
                <a:latin typeface="Arial" panose="020B0604020202020204" pitchFamily="34" charset="0"/>
                <a:cs typeface="Arial" panose="020B0604020202020204" pitchFamily="34" charset="0"/>
              </a:rPr>
              <a:t>lực</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lao</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động</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được</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điều</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chỉnh</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theo</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chất</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lượng</a:t>
            </a:r>
            <a:r>
              <a:rPr lang="en-US" sz="1900">
                <a:latin typeface="Arial" panose="020B0604020202020204" pitchFamily="34" charset="0"/>
                <a:cs typeface="Arial" panose="020B0604020202020204" pitchFamily="34" charset="0"/>
              </a:rPr>
              <a:t>.</a:t>
            </a:r>
          </a:p>
          <a:p>
            <a:pPr lvl="1">
              <a:buFont typeface="Arial" charset="0"/>
              <a:buChar char="•"/>
            </a:pPr>
            <a:r>
              <a:rPr lang="en-US" sz="1900" err="1">
                <a:latin typeface="Arial" panose="020B0604020202020204" pitchFamily="34" charset="0"/>
                <a:cs typeface="Arial" panose="020B0604020202020204" pitchFamily="34" charset="0"/>
              </a:rPr>
              <a:t>Phản</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ánh</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năng</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lực</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tạo</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ra</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của</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cải</a:t>
            </a:r>
            <a:r>
              <a:rPr lang="en-US" sz="1900">
                <a:latin typeface="Arial" panose="020B0604020202020204" pitchFamily="34" charset="0"/>
                <a:cs typeface="Arial" panose="020B0604020202020204" pitchFamily="34" charset="0"/>
              </a:rPr>
              <a:t>, hay </a:t>
            </a:r>
            <a:r>
              <a:rPr lang="en-US" sz="1900" err="1">
                <a:latin typeface="Arial" panose="020B0604020202020204" pitchFamily="34" charset="0"/>
                <a:cs typeface="Arial" panose="020B0604020202020204" pitchFamily="34" charset="0"/>
              </a:rPr>
              <a:t>hiệu</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suất</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của</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lao</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động</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trong</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quá</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trình</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sản</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xuất</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đo</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bằng</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số</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sản</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phẩm</a:t>
            </a:r>
            <a:r>
              <a:rPr lang="en-US" sz="1900">
                <a:latin typeface="Arial" panose="020B0604020202020204" pitchFamily="34" charset="0"/>
                <a:cs typeface="Arial" panose="020B0604020202020204" pitchFamily="34" charset="0"/>
              </a:rPr>
              <a:t> hay </a:t>
            </a:r>
            <a:r>
              <a:rPr lang="en-US" sz="1900" err="1">
                <a:latin typeface="Arial" panose="020B0604020202020204" pitchFamily="34" charset="0"/>
                <a:cs typeface="Arial" panose="020B0604020202020204" pitchFamily="34" charset="0"/>
              </a:rPr>
              <a:t>lượng</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giá</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trị</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được</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tạo</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ra</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trong</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một</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đơn</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vị</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thời</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gian</a:t>
            </a:r>
            <a:r>
              <a:rPr lang="en-US" sz="1900">
                <a:latin typeface="Arial" panose="020B0604020202020204" pitchFamily="34" charset="0"/>
                <a:cs typeface="Arial" panose="020B0604020202020204" pitchFamily="34" charset="0"/>
              </a:rPr>
              <a:t>, hay </a:t>
            </a:r>
            <a:r>
              <a:rPr lang="en-US" sz="1900" err="1">
                <a:latin typeface="Arial" panose="020B0604020202020204" pitchFamily="34" charset="0"/>
                <a:cs typeface="Arial" panose="020B0604020202020204" pitchFamily="34" charset="0"/>
              </a:rPr>
              <a:t>số</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lao</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động</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hao</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để</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sản</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xuất</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ra</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một</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đơn</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vị</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thành</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phẩm</a:t>
            </a:r>
            <a:r>
              <a:rPr lang="en-US" sz="1900">
                <a:latin typeface="Arial" panose="020B0604020202020204" pitchFamily="34" charset="0"/>
                <a:cs typeface="Arial" panose="020B0604020202020204" pitchFamily="34" charset="0"/>
              </a:rPr>
              <a:t>.</a:t>
            </a:r>
          </a:p>
          <a:p>
            <a:pPr lvl="1">
              <a:buFont typeface="Arial" charset="0"/>
              <a:buChar char="•"/>
            </a:pPr>
            <a:r>
              <a:rPr lang="en-US" sz="1900" err="1">
                <a:latin typeface="Arial" panose="020B0604020202020204" pitchFamily="34" charset="0"/>
                <a:cs typeface="Arial" panose="020B0604020202020204" pitchFamily="34" charset="0"/>
              </a:rPr>
              <a:t>Là</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chỉ</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tiêu</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quan</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trọng</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nhất</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thể</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hiện</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tính</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chất</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và</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trình</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độ</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tiến</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bộ</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của</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một</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đơn</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vị</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sản</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xuất</a:t>
            </a:r>
            <a:r>
              <a:rPr lang="en-US" sz="1900">
                <a:latin typeface="Arial" panose="020B0604020202020204" pitchFamily="34" charset="0"/>
                <a:cs typeface="Arial" panose="020B0604020202020204" pitchFamily="34" charset="0"/>
              </a:rPr>
              <a:t>, hay </a:t>
            </a:r>
            <a:r>
              <a:rPr lang="en-US" sz="1900" err="1">
                <a:latin typeface="Arial" panose="020B0604020202020204" pitchFamily="34" charset="0"/>
                <a:cs typeface="Arial" panose="020B0604020202020204" pitchFamily="34" charset="0"/>
              </a:rPr>
              <a:t>của</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một</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phương</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thức</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sản</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xuất</a:t>
            </a:r>
            <a:r>
              <a:rPr lang="en-US" sz="1900" smtClean="0">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a:p>
            <a:pPr marL="201168" lvl="1" indent="0">
              <a:buNone/>
            </a:pPr>
            <a:r>
              <a:rPr lang="en-US" sz="1900">
                <a:solidFill>
                  <a:srgbClr val="0070C0"/>
                </a:solidFill>
                <a:latin typeface="Arial" panose="020B0604020202020204" pitchFamily="34" charset="0"/>
                <a:cs typeface="Arial" panose="020B0604020202020204" pitchFamily="34" charset="0"/>
                <a:sym typeface="Wingdings"/>
              </a:rPr>
              <a:t> </a:t>
            </a:r>
            <a:r>
              <a:rPr lang="en-US" sz="1900" err="1">
                <a:solidFill>
                  <a:srgbClr val="0070C0"/>
                </a:solidFill>
                <a:latin typeface="Arial" panose="020B0604020202020204" pitchFamily="34" charset="0"/>
                <a:cs typeface="Arial" panose="020B0604020202020204" pitchFamily="34" charset="0"/>
              </a:rPr>
              <a:t>Vì</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vậy</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năng</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suất</a:t>
            </a:r>
            <a:r>
              <a:rPr lang="en-US" sz="1900">
                <a:solidFill>
                  <a:srgbClr val="0070C0"/>
                </a:solidFill>
                <a:latin typeface="Arial" panose="020B0604020202020204" pitchFamily="34" charset="0"/>
                <a:cs typeface="Arial" panose="020B0604020202020204" pitchFamily="34" charset="0"/>
              </a:rPr>
              <a:t> Lao </a:t>
            </a:r>
            <a:r>
              <a:rPr lang="en-US" sz="1900" err="1">
                <a:solidFill>
                  <a:srgbClr val="0070C0"/>
                </a:solidFill>
                <a:latin typeface="Arial" panose="020B0604020202020204" pitchFamily="34" charset="0"/>
                <a:cs typeface="Arial" panose="020B0604020202020204" pitchFamily="34" charset="0"/>
              </a:rPr>
              <a:t>động</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là</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một</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trong</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những</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yếu</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tố</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quan</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trọng</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tác</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động</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tới</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sức</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cạnh</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tranh</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của</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doanh</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nghiệp</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và</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của</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nền</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kinh</a:t>
            </a:r>
            <a:r>
              <a:rPr lang="en-US" sz="1900">
                <a:solidFill>
                  <a:srgbClr val="0070C0"/>
                </a:solidFill>
                <a:latin typeface="Arial" panose="020B0604020202020204" pitchFamily="34" charset="0"/>
                <a:cs typeface="Arial" panose="020B0604020202020204" pitchFamily="34" charset="0"/>
              </a:rPr>
              <a:t> </a:t>
            </a:r>
            <a:r>
              <a:rPr lang="en-US" sz="1900" err="1">
                <a:solidFill>
                  <a:srgbClr val="0070C0"/>
                </a:solidFill>
                <a:latin typeface="Arial" panose="020B0604020202020204" pitchFamily="34" charset="0"/>
                <a:cs typeface="Arial" panose="020B0604020202020204" pitchFamily="34" charset="0"/>
              </a:rPr>
              <a:t>tế</a:t>
            </a:r>
            <a:r>
              <a:rPr lang="en-US" sz="1900">
                <a:solidFill>
                  <a:srgbClr val="0070C0"/>
                </a:solidFill>
                <a:latin typeface="Arial" panose="020B0604020202020204" pitchFamily="34" charset="0"/>
                <a:cs typeface="Arial" panose="020B0604020202020204" pitchFamily="34" charset="0"/>
              </a:rPr>
              <a:t>.</a:t>
            </a:r>
          </a:p>
          <a:p>
            <a:pPr marL="0" indent="0">
              <a:buNone/>
            </a:pP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6520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tLang="x-none">
                <a:solidFill>
                  <a:schemeClr val="tx1"/>
                </a:solidFill>
                <a:latin typeface="Arial" panose="020B0604020202020204" pitchFamily="34" charset="0"/>
                <a:ea typeface="Calibri" charset="0"/>
                <a:cs typeface="Arial" panose="020B0604020202020204" pitchFamily="34" charset="0"/>
              </a:rPr>
              <a:t>Phương pháp</a:t>
            </a:r>
            <a:r>
              <a:rPr lang="x-none" altLang="x-none">
                <a:solidFill>
                  <a:schemeClr val="tx1"/>
                </a:solidFill>
                <a:latin typeface="Arial" panose="020B0604020202020204" pitchFamily="34" charset="0"/>
                <a:ea typeface="Calibri" charset="0"/>
                <a:cs typeface="Arial" panose="020B0604020202020204" pitchFamily="34" charset="0"/>
              </a:rPr>
              <a:t> tính năng suất lao động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endParaRPr lang="en-US" smtClean="0"/>
          </a:p>
          <a:p>
            <a:pPr marL="0" indent="0">
              <a:buNone/>
            </a:pPr>
            <a:endParaRPr lang="en-US" smtClean="0"/>
          </a:p>
          <a:p>
            <a:pPr marL="0" indent="0">
              <a:buNone/>
            </a:pPr>
            <a:endParaRPr lang="en-US"/>
          </a:p>
          <a:p>
            <a:pPr marL="0" indent="0">
              <a:buNone/>
            </a:pPr>
            <a:endParaRPr lang="en-US"/>
          </a:p>
          <a:p>
            <a:pPr marL="292608" lvl="1" indent="0" eaLnBrk="0" fontAlgn="base" hangingPunct="0">
              <a:lnSpc>
                <a:spcPct val="100000"/>
              </a:lnSpc>
              <a:spcBef>
                <a:spcPct val="0"/>
              </a:spcBef>
              <a:spcAft>
                <a:spcPct val="0"/>
              </a:spcAft>
              <a:buClrTx/>
              <a:buNone/>
            </a:pPr>
            <a:r>
              <a:rPr lang="x-none" altLang="x-none">
                <a:solidFill>
                  <a:schemeClr val="tx1"/>
                </a:solidFill>
                <a:latin typeface="Calibri" charset="0"/>
                <a:ea typeface="Calibri" charset="0"/>
                <a:cs typeface="Calibri" charset="0"/>
              </a:rPr>
              <a:t>Trong đó:</a:t>
            </a:r>
          </a:p>
          <a:p>
            <a:pPr marL="292608" lvl="1" indent="0" eaLnBrk="0" fontAlgn="base" hangingPunct="0">
              <a:lnSpc>
                <a:spcPct val="100000"/>
              </a:lnSpc>
              <a:spcBef>
                <a:spcPct val="0"/>
              </a:spcBef>
              <a:spcAft>
                <a:spcPct val="0"/>
              </a:spcAft>
              <a:buClrTx/>
              <a:buNone/>
            </a:pPr>
            <a:r>
              <a:rPr lang="x-none" altLang="x-none">
                <a:solidFill>
                  <a:schemeClr val="tx1"/>
                </a:solidFill>
                <a:latin typeface="Calibri" charset="0"/>
                <a:ea typeface="Calibri" charset="0"/>
                <a:cs typeface="Calibri" charset="0"/>
              </a:rPr>
              <a:t>– Đầu ra được đo bằng: GDP hoặc Giá trị gia tăng</a:t>
            </a:r>
          </a:p>
          <a:p>
            <a:pPr marL="292608" lvl="1" indent="0" eaLnBrk="0" fontAlgn="base" hangingPunct="0">
              <a:lnSpc>
                <a:spcPct val="100000"/>
              </a:lnSpc>
              <a:spcBef>
                <a:spcPct val="0"/>
              </a:spcBef>
              <a:spcAft>
                <a:spcPct val="0"/>
              </a:spcAft>
              <a:buClrTx/>
              <a:buNone/>
            </a:pPr>
            <a:r>
              <a:rPr lang="x-none" altLang="x-none">
                <a:solidFill>
                  <a:schemeClr val="tx1"/>
                </a:solidFill>
                <a:latin typeface="Calibri" charset="0"/>
                <a:ea typeface="Calibri" charset="0"/>
                <a:cs typeface="Calibri" charset="0"/>
              </a:rPr>
              <a:t>– Đầu vào (lao động) có thể đo bằng</a:t>
            </a:r>
          </a:p>
          <a:p>
            <a:pPr marL="0" indent="0">
              <a:buNone/>
            </a:pPr>
            <a:endParaRPr lang="en-US"/>
          </a:p>
        </p:txBody>
      </p:sp>
      <p:pic>
        <p:nvPicPr>
          <p:cNvPr id="5" name="Picture 6" descr="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5899" y="2410768"/>
            <a:ext cx="3800475"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1312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yếu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tố</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động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suất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tóm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tắt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những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yếu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tố</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đóng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góp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suất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như</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sau</a:t>
            </a:r>
            <a:r>
              <a:rPr lang="en-US">
                <a:latin typeface="Arial" panose="020B0604020202020204" pitchFamily="34" charset="0"/>
                <a:cs typeface="Arial" panose="020B0604020202020204" pitchFamily="34" charset="0"/>
              </a:rPr>
              <a:t>:</a:t>
            </a:r>
          </a:p>
          <a:p>
            <a:pPr lvl="1">
              <a:buFont typeface="Arial" charset="0"/>
              <a:buChar char="•"/>
            </a:pPr>
            <a:r>
              <a:rPr lang="en-US" err="1">
                <a:latin typeface="Arial" panose="020B0604020202020204" pitchFamily="34" charset="0"/>
                <a:cs typeface="Arial" panose="020B0604020202020204" pitchFamily="34" charset="0"/>
              </a:rPr>
              <a:t>Phát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triển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nguồn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nhân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lực</a:t>
            </a:r>
            <a:endParaRPr lang="en-US">
              <a:latin typeface="Arial" panose="020B0604020202020204" pitchFamily="34" charset="0"/>
              <a:cs typeface="Arial" panose="020B0604020202020204" pitchFamily="34" charset="0"/>
            </a:endParaRPr>
          </a:p>
          <a:p>
            <a:pPr lvl="1">
              <a:buFont typeface="Arial" charset="0"/>
              <a:buChar char="•"/>
            </a:pP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cấu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vốn</a:t>
            </a:r>
            <a:endParaRPr lang="en-US">
              <a:latin typeface="Arial" panose="020B0604020202020204" pitchFamily="34" charset="0"/>
              <a:cs typeface="Arial" panose="020B0604020202020204" pitchFamily="34" charset="0"/>
            </a:endParaRPr>
          </a:p>
          <a:p>
            <a:pPr lvl="1">
              <a:buFont typeface="Arial" charset="0"/>
              <a:buChar char="•"/>
            </a:pPr>
            <a:r>
              <a:rPr lang="en-US" err="1">
                <a:latin typeface="Arial" panose="020B0604020202020204" pitchFamily="34" charset="0"/>
                <a:cs typeface="Arial" panose="020B0604020202020204" pitchFamily="34" charset="0"/>
              </a:rPr>
              <a:t>Tái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cấu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đội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nhóm</a:t>
            </a:r>
            <a:endParaRPr lang="en-US">
              <a:latin typeface="Arial" panose="020B0604020202020204" pitchFamily="34" charset="0"/>
              <a:cs typeface="Arial" panose="020B0604020202020204" pitchFamily="34" charset="0"/>
            </a:endParaRPr>
          </a:p>
          <a:p>
            <a:pPr lvl="1">
              <a:buFont typeface="Arial" charset="0"/>
              <a:buChar char="•"/>
            </a:pPr>
            <a:r>
              <a:rPr lang="en-US" err="1">
                <a:latin typeface="Arial" panose="020B0604020202020204" pitchFamily="34" charset="0"/>
                <a:cs typeface="Arial" panose="020B0604020202020204" pitchFamily="34" charset="0"/>
              </a:rPr>
              <a:t>Nâng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cao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độ</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nghệ</a:t>
            </a:r>
            <a:endParaRPr lang="en-US">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08653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Đánh giá trong kinh tế CNPM</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2133600"/>
            <a:ext cx="8915400" cy="4358640"/>
          </a:xfrm>
        </p:spPr>
        <p:txBody>
          <a:bodyPr/>
          <a:lstStyle/>
          <a:p>
            <a:r>
              <a:rPr lang="en-US" smtClean="0">
                <a:latin typeface="Arial" panose="020B0604020202020204" pitchFamily="34" charset="0"/>
                <a:cs typeface="Arial" panose="020B0604020202020204" pitchFamily="34" charset="0"/>
              </a:rPr>
              <a:t>Khái niệm</a:t>
            </a:r>
          </a:p>
          <a:p>
            <a:pPr marL="0" indent="0">
              <a:buNone/>
            </a:pP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Là quá trình ra quyết định có thể là về tài chính hoặc những thứ khác là tối đa hóa giá trị</a:t>
            </a:r>
          </a:p>
          <a:p>
            <a:pPr marL="0" indent="0">
              <a:buNone/>
            </a:pP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Một nền tảng tài chính là so sánh hai hoặc nhiều dòng tiền, trong đó có một số cơ sở dùng để so sánh:</a:t>
            </a:r>
          </a:p>
          <a:p>
            <a:pPr marL="0" indent="0">
              <a:buNone/>
            </a:pP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1. Giá trị hiện tại</a:t>
            </a:r>
          </a:p>
          <a:p>
            <a:pPr marL="0" indent="0">
              <a:buNone/>
            </a:pP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2. Giá trị tương lai</a:t>
            </a:r>
          </a:p>
          <a:p>
            <a:pPr marL="0" indent="0">
              <a:buNone/>
            </a:pP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3. Tương đương hàng năm</a:t>
            </a:r>
          </a:p>
          <a:p>
            <a:pPr marL="0" indent="0">
              <a:buNone/>
            </a:pP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4. Tỷ lệ vốn nội bộ</a:t>
            </a:r>
          </a:p>
          <a:p>
            <a:pPr marL="0" indent="0">
              <a:buNone/>
            </a:pP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5. Thời gian hoàn vốn</a:t>
            </a:r>
          </a:p>
          <a:p>
            <a:pPr marL="0" indent="0">
              <a:buNone/>
            </a:pP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92452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Sụt giá</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Khái niệm</a:t>
            </a:r>
          </a:p>
          <a:p>
            <a:pPr marL="0" indent="0">
              <a:buNone/>
            </a:pPr>
            <a:r>
              <a:rPr lang="en-US" smtClean="0">
                <a:latin typeface="Arial" panose="020B0604020202020204" pitchFamily="34" charset="0"/>
                <a:cs typeface="Arial" panose="020B0604020202020204" pitchFamily="34" charset="0"/>
              </a:rPr>
              <a:t>	Là </a:t>
            </a:r>
            <a:r>
              <a:rPr lang="en-US">
                <a:latin typeface="Arial" panose="020B0604020202020204" pitchFamily="34" charset="0"/>
                <a:cs typeface="Arial" panose="020B0604020202020204" pitchFamily="34" charset="0"/>
              </a:rPr>
              <a:t>khấu hao liên quan đến các chi phí của một tài sản hữu hình trong một khoảng thời </a:t>
            </a:r>
            <a:r>
              <a:rPr lang="en-US" smtClean="0">
                <a:latin typeface="Arial" panose="020B0604020202020204" pitchFamily="34" charset="0"/>
                <a:cs typeface="Arial" panose="020B0604020202020204" pitchFamily="34" charset="0"/>
              </a:rPr>
              <a:t>gian</a:t>
            </a:r>
          </a:p>
          <a:p>
            <a:r>
              <a:rPr lang="en-US" smtClean="0">
                <a:latin typeface="Arial" panose="020B0604020202020204" pitchFamily="34" charset="0"/>
                <a:cs typeface="Arial" panose="020B0604020202020204" pitchFamily="34" charset="0"/>
              </a:rPr>
              <a:t>Ý nghĩa</a:t>
            </a:r>
          </a:p>
          <a:p>
            <a:pPr marL="457200" lvl="1" indent="0">
              <a:buNone/>
            </a:pPr>
            <a:r>
              <a:rPr lang="en-US">
                <a:latin typeface="Arial" panose="020B0604020202020204" pitchFamily="34" charset="0"/>
                <a:cs typeface="Arial" panose="020B0604020202020204" pitchFamily="34" charset="0"/>
              </a:rPr>
              <a:t>Khấu hao là một phần quan trọng xác định tiền sau thuế, nó rất quan trọng trong giải quyết chính xác lợi nhuận và </a:t>
            </a:r>
            <a:r>
              <a:rPr lang="en-US" smtClean="0">
                <a:latin typeface="Arial" panose="020B0604020202020204" pitchFamily="34" charset="0"/>
                <a:cs typeface="Arial" panose="020B0604020202020204" pitchFamily="34" charset="0"/>
              </a:rPr>
              <a:t>thuế</a:t>
            </a:r>
          </a:p>
          <a:p>
            <a:pPr marL="457200" lvl="1" indent="0">
              <a:buNone/>
            </a:pPr>
            <a:r>
              <a:rPr lang="en-US" smtClean="0">
                <a:latin typeface="Arial" panose="020B0604020202020204" pitchFamily="34" charset="0"/>
                <a:cs typeface="Arial" panose="020B0604020202020204" pitchFamily="34" charset="0"/>
              </a:rPr>
              <a:t>=&gt; Ước lượng sụt giá để xác định rõ ràng những đề xuất sẽ được trích khấu hao bao nhiêu, lợi nhuận sẽ được ước lượng tính như thế nào dựa trên khấu hao</a:t>
            </a:r>
          </a:p>
          <a:p>
            <a:pPr marL="0" indent="0">
              <a:buNone/>
            </a:pPr>
            <a:r>
              <a:rPr lang="en-US" smtClean="0">
                <a:latin typeface="Arial" panose="020B0604020202020204" pitchFamily="34" charset="0"/>
                <a:cs typeface="Arial" panose="020B0604020202020204" pitchFamily="34" charset="0"/>
              </a:rPr>
              <a:t>	</a:t>
            </a:r>
          </a:p>
          <a:p>
            <a:pPr marL="0" indent="0">
              <a:buNone/>
            </a:pP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88069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Hiệu quả</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Khái niệm</a:t>
            </a:r>
          </a:p>
          <a:p>
            <a:pPr marL="400050" lvl="1" indent="0">
              <a:buNone/>
            </a:pPr>
            <a:r>
              <a:rPr lang="en-US" smtClean="0">
                <a:latin typeface="Arial" panose="020B0604020202020204" pitchFamily="34" charset="0"/>
                <a:cs typeface="Arial" panose="020B0604020202020204" pitchFamily="34" charset="0"/>
              </a:rPr>
              <a:t>Hiệu </a:t>
            </a:r>
            <a:r>
              <a:rPr lang="en-US">
                <a:latin typeface="Arial" panose="020B0604020202020204" pitchFamily="34" charset="0"/>
                <a:cs typeface="Arial" panose="020B0604020202020204" pitchFamily="34" charset="0"/>
              </a:rPr>
              <a:t>quả kinh tế của một quá trình, hoạt động, hoặc nhiệm vụ là tỷ lệ các nguồn </a:t>
            </a:r>
            <a:r>
              <a:rPr lang="en-US" smtClean="0">
                <a:latin typeface="Arial" panose="020B0604020202020204" pitchFamily="34" charset="0"/>
                <a:cs typeface="Arial" panose="020B0604020202020204" pitchFamily="34" charset="0"/>
              </a:rPr>
              <a:t>lực </a:t>
            </a:r>
            <a:r>
              <a:rPr lang="en-US">
                <a:latin typeface="Arial" panose="020B0604020202020204" pitchFamily="34" charset="0"/>
                <a:cs typeface="Arial" panose="020B0604020202020204" pitchFamily="34" charset="0"/>
              </a:rPr>
              <a:t>thực tế tiêu thụ để nguồn lực dự kiến sẽ được tiêu thụ hoặc muốn được tiêu thụ trong việc hoàn thành quá trình, hoạt động, hoặc công việc. Hiệu quả có nghĩa là "làm những điều đúng". Một hành vi hiệu quả phải mang lại kết quả, nhưng vẫn duy trì các yêu cầu cần thiết ở mức tối thiểu. Các yếu tố có thể ảnh hưởng hiệu quả công nghệ phần mềm bao gồm độ phức tạp của sản phẩm, yêu cầu chất lượng, áp lực thời gian, năng lực, phân phối nhóm, ngắt, tính năng khuấy, công cụ và ngôn ngữ lập trình.</a:t>
            </a:r>
          </a:p>
          <a:p>
            <a:pPr marL="0" indent="0">
              <a:buNone/>
            </a:pP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5146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Arial" panose="020B0604020202020204" pitchFamily="34" charset="0"/>
                <a:cs typeface="Arial" panose="020B0604020202020204" pitchFamily="34" charset="0"/>
              </a:rPr>
              <a:t>Kiểm</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toán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3" y="2133599"/>
            <a:ext cx="3602582" cy="4162697"/>
          </a:xfrm>
        </p:spPr>
        <p:txBody>
          <a:bodyPr>
            <a:normAutofit/>
          </a:bodyPr>
          <a:lstStyle/>
          <a:p>
            <a:r>
              <a:rPr lang="en-US" sz="3500" err="1" smtClean="0">
                <a:solidFill>
                  <a:schemeClr val="bg1">
                    <a:lumMod val="75000"/>
                  </a:schemeClr>
                </a:solidFill>
                <a:latin typeface="Arial" panose="020B0604020202020204" pitchFamily="34" charset="0"/>
                <a:cs typeface="Arial" panose="020B0604020202020204" pitchFamily="34" charset="0"/>
              </a:rPr>
              <a:t>Khái</a:t>
            </a:r>
            <a:r>
              <a:rPr lang="en-US" sz="3500" smtClean="0">
                <a:solidFill>
                  <a:schemeClr val="bg1">
                    <a:lumMod val="75000"/>
                  </a:schemeClr>
                </a:solidFill>
                <a:latin typeface="Arial" panose="020B0604020202020204" pitchFamily="34" charset="0"/>
                <a:cs typeface="Arial" panose="020B0604020202020204" pitchFamily="34" charset="0"/>
              </a:rPr>
              <a:t> </a:t>
            </a:r>
            <a:r>
              <a:rPr lang="en-US" sz="3500" err="1" smtClean="0">
                <a:solidFill>
                  <a:schemeClr val="bg1">
                    <a:lumMod val="75000"/>
                  </a:schemeClr>
                </a:solidFill>
                <a:latin typeface="Arial" panose="020B0604020202020204" pitchFamily="34" charset="0"/>
                <a:cs typeface="Arial" panose="020B0604020202020204" pitchFamily="34" charset="0"/>
              </a:rPr>
              <a:t>niệm</a:t>
            </a:r>
            <a:endParaRPr lang="en-US" sz="3500" smtClean="0">
              <a:solidFill>
                <a:schemeClr val="bg1">
                  <a:lumMod val="75000"/>
                </a:schemeClr>
              </a:solidFill>
              <a:latin typeface="Arial" panose="020B0604020202020204" pitchFamily="34" charset="0"/>
              <a:cs typeface="Arial" panose="020B0604020202020204" pitchFamily="34" charset="0"/>
            </a:endParaRPr>
          </a:p>
          <a:p>
            <a:r>
              <a:rPr lang="en-US" sz="3500" smtClean="0">
                <a:solidFill>
                  <a:schemeClr val="tx1"/>
                </a:solidFill>
                <a:latin typeface="Arial" panose="020B0604020202020204" pitchFamily="34" charset="0"/>
                <a:cs typeface="Arial" panose="020B0604020202020204" pitchFamily="34" charset="0"/>
              </a:rPr>
              <a:t>Chức </a:t>
            </a:r>
            <a:r>
              <a:rPr lang="en-US" sz="3500" err="1" smtClean="0">
                <a:solidFill>
                  <a:schemeClr val="tx1"/>
                </a:solidFill>
                <a:latin typeface="Arial" panose="020B0604020202020204" pitchFamily="34" charset="0"/>
                <a:cs typeface="Arial" panose="020B0604020202020204" pitchFamily="34" charset="0"/>
              </a:rPr>
              <a:t>năng</a:t>
            </a:r>
            <a:endParaRPr lang="en-US" sz="3500">
              <a:solidFill>
                <a:schemeClr val="tx1"/>
              </a:solidFill>
              <a:latin typeface="Arial" panose="020B0604020202020204" pitchFamily="34" charset="0"/>
              <a:cs typeface="Arial" panose="020B0604020202020204" pitchFamily="34" charset="0"/>
            </a:endParaRPr>
          </a:p>
          <a:p>
            <a:r>
              <a:rPr lang="en-US" sz="3500" err="1" smtClean="0">
                <a:solidFill>
                  <a:schemeClr val="bg1">
                    <a:lumMod val="75000"/>
                  </a:schemeClr>
                </a:solidFill>
                <a:latin typeface="Arial" panose="020B0604020202020204" pitchFamily="34" charset="0"/>
                <a:cs typeface="Arial" panose="020B0604020202020204" pitchFamily="34" charset="0"/>
              </a:rPr>
              <a:t>Phân</a:t>
            </a:r>
            <a:r>
              <a:rPr lang="en-US" sz="3500" smtClean="0">
                <a:solidFill>
                  <a:schemeClr val="bg1">
                    <a:lumMod val="75000"/>
                  </a:schemeClr>
                </a:solidFill>
                <a:latin typeface="Arial" panose="020B0604020202020204" pitchFamily="34" charset="0"/>
                <a:cs typeface="Arial" panose="020B0604020202020204" pitchFamily="34" charset="0"/>
              </a:rPr>
              <a:t> </a:t>
            </a:r>
            <a:r>
              <a:rPr lang="en-US" sz="3500" err="1" smtClean="0">
                <a:solidFill>
                  <a:schemeClr val="bg1">
                    <a:lumMod val="75000"/>
                  </a:schemeClr>
                </a:solidFill>
                <a:latin typeface="Arial" panose="020B0604020202020204" pitchFamily="34" charset="0"/>
                <a:cs typeface="Arial" panose="020B0604020202020204" pitchFamily="34" charset="0"/>
              </a:rPr>
              <a:t>loại</a:t>
            </a:r>
            <a:endParaRPr lang="en-US" sz="3500">
              <a:solidFill>
                <a:schemeClr val="bg1">
                  <a:lumMod val="75000"/>
                </a:schemeClr>
              </a:solidFill>
              <a:latin typeface="Arial" panose="020B0604020202020204" pitchFamily="34" charset="0"/>
              <a:cs typeface="Arial" panose="020B0604020202020204" pitchFamily="34" charset="0"/>
            </a:endParaRPr>
          </a:p>
        </p:txBody>
      </p:sp>
      <p:sp>
        <p:nvSpPr>
          <p:cNvPr id="4" name="Rounded Rectangle 3"/>
          <p:cNvSpPr/>
          <p:nvPr/>
        </p:nvSpPr>
        <p:spPr>
          <a:xfrm>
            <a:off x="6191795" y="1748246"/>
            <a:ext cx="5590902" cy="27845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mj-lt"/>
              <a:buAutoNum type="arabicPeriod"/>
            </a:pP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Xác</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minh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xác</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minh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sự</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kiện</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trong</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quá</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khứ</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p>
          <a:p>
            <a:pPr marL="342900" indent="-342900">
              <a:buFont typeface="+mj-lt"/>
              <a:buAutoNum type="arabicPeriod"/>
            </a:pP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Tư</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vấn</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tư</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vấn</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quyết</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định</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trong</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tương</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lai</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en-US" sz="250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8320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Arial" panose="020B0604020202020204" pitchFamily="34" charset="0"/>
                <a:cs typeface="Arial" panose="020B0604020202020204" pitchFamily="34" charset="0"/>
              </a:rPr>
              <a:t>Kiểm</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toán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3" y="2133599"/>
            <a:ext cx="3602582" cy="4162697"/>
          </a:xfrm>
        </p:spPr>
        <p:txBody>
          <a:bodyPr>
            <a:normAutofit/>
          </a:bodyPr>
          <a:lstStyle/>
          <a:p>
            <a:r>
              <a:rPr lang="en-US" sz="3500" err="1" smtClean="0">
                <a:solidFill>
                  <a:schemeClr val="bg1">
                    <a:lumMod val="75000"/>
                  </a:schemeClr>
                </a:solidFill>
                <a:latin typeface="Arial" panose="020B0604020202020204" pitchFamily="34" charset="0"/>
                <a:cs typeface="Arial" panose="020B0604020202020204" pitchFamily="34" charset="0"/>
              </a:rPr>
              <a:t>Khái</a:t>
            </a:r>
            <a:r>
              <a:rPr lang="en-US" sz="3500" smtClean="0">
                <a:solidFill>
                  <a:schemeClr val="bg1">
                    <a:lumMod val="75000"/>
                  </a:schemeClr>
                </a:solidFill>
                <a:latin typeface="Arial" panose="020B0604020202020204" pitchFamily="34" charset="0"/>
                <a:cs typeface="Arial" panose="020B0604020202020204" pitchFamily="34" charset="0"/>
              </a:rPr>
              <a:t> </a:t>
            </a:r>
            <a:r>
              <a:rPr lang="en-US" sz="3500" err="1" smtClean="0">
                <a:solidFill>
                  <a:schemeClr val="bg1">
                    <a:lumMod val="75000"/>
                  </a:schemeClr>
                </a:solidFill>
                <a:latin typeface="Arial" panose="020B0604020202020204" pitchFamily="34" charset="0"/>
                <a:cs typeface="Arial" panose="020B0604020202020204" pitchFamily="34" charset="0"/>
              </a:rPr>
              <a:t>niệm</a:t>
            </a:r>
            <a:endParaRPr lang="en-US" sz="3500" smtClean="0">
              <a:solidFill>
                <a:schemeClr val="bg1">
                  <a:lumMod val="75000"/>
                </a:schemeClr>
              </a:solidFill>
              <a:latin typeface="Arial" panose="020B0604020202020204" pitchFamily="34" charset="0"/>
              <a:cs typeface="Arial" panose="020B0604020202020204" pitchFamily="34" charset="0"/>
            </a:endParaRPr>
          </a:p>
          <a:p>
            <a:r>
              <a:rPr lang="en-US" sz="3500" smtClean="0">
                <a:solidFill>
                  <a:schemeClr val="bg1">
                    <a:lumMod val="75000"/>
                  </a:schemeClr>
                </a:solidFill>
                <a:latin typeface="Arial" panose="020B0604020202020204" pitchFamily="34" charset="0"/>
                <a:cs typeface="Arial" panose="020B0604020202020204" pitchFamily="34" charset="0"/>
              </a:rPr>
              <a:t>Chức </a:t>
            </a:r>
            <a:r>
              <a:rPr lang="en-US" sz="3500" err="1" smtClean="0">
                <a:solidFill>
                  <a:schemeClr val="bg1">
                    <a:lumMod val="75000"/>
                  </a:schemeClr>
                </a:solidFill>
                <a:latin typeface="Arial" panose="020B0604020202020204" pitchFamily="34" charset="0"/>
                <a:cs typeface="Arial" panose="020B0604020202020204" pitchFamily="34" charset="0"/>
              </a:rPr>
              <a:t>năng</a:t>
            </a:r>
            <a:endParaRPr lang="en-US" sz="3500">
              <a:solidFill>
                <a:schemeClr val="bg1">
                  <a:lumMod val="75000"/>
                </a:schemeClr>
              </a:solidFill>
              <a:latin typeface="Arial" panose="020B0604020202020204" pitchFamily="34" charset="0"/>
              <a:cs typeface="Arial" panose="020B0604020202020204" pitchFamily="34" charset="0"/>
            </a:endParaRPr>
          </a:p>
          <a:p>
            <a:r>
              <a:rPr lang="en-US" sz="3500" err="1" smtClean="0">
                <a:solidFill>
                  <a:schemeClr val="tx1"/>
                </a:solidFill>
                <a:latin typeface="Arial" panose="020B0604020202020204" pitchFamily="34" charset="0"/>
                <a:cs typeface="Arial" panose="020B0604020202020204" pitchFamily="34" charset="0"/>
              </a:rPr>
              <a:t>Phân</a:t>
            </a:r>
            <a:r>
              <a:rPr lang="en-US" sz="3500" smtClean="0">
                <a:solidFill>
                  <a:schemeClr val="tx1"/>
                </a:solidFill>
                <a:latin typeface="Arial" panose="020B0604020202020204" pitchFamily="34" charset="0"/>
                <a:cs typeface="Arial" panose="020B0604020202020204" pitchFamily="34" charset="0"/>
              </a:rPr>
              <a:t> </a:t>
            </a:r>
            <a:r>
              <a:rPr lang="en-US" sz="3500" err="1" smtClean="0">
                <a:solidFill>
                  <a:schemeClr val="tx1"/>
                </a:solidFill>
                <a:latin typeface="Arial" panose="020B0604020202020204" pitchFamily="34" charset="0"/>
                <a:cs typeface="Arial" panose="020B0604020202020204" pitchFamily="34" charset="0"/>
              </a:rPr>
              <a:t>loại</a:t>
            </a:r>
            <a:endParaRPr lang="en-US" sz="3500">
              <a:solidFill>
                <a:schemeClr val="tx1"/>
              </a:solidFill>
              <a:latin typeface="Arial" panose="020B0604020202020204" pitchFamily="34" charset="0"/>
              <a:cs typeface="Arial" panose="020B0604020202020204" pitchFamily="34" charset="0"/>
            </a:endParaRPr>
          </a:p>
        </p:txBody>
      </p:sp>
      <p:sp>
        <p:nvSpPr>
          <p:cNvPr id="4" name="Rounded Rectangle 3"/>
          <p:cNvSpPr/>
          <p:nvPr/>
        </p:nvSpPr>
        <p:spPr>
          <a:xfrm>
            <a:off x="6191795" y="1748246"/>
            <a:ext cx="5590902" cy="27845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en-US" sz="250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Theo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mục</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đích</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Tx/>
              <a:buChar char="-"/>
            </a:pP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Kiểm</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toán</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hoạt</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động</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Tx/>
              <a:buChar char="-"/>
            </a:pP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Kiểm</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toán</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tuân</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thủ</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Tx/>
              <a:buChar char="-"/>
            </a:pP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Kiểm</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toán</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báo</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cáo</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tài</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chính</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en-US" sz="250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en-US" sz="250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5" name="Rounded Rectangle 4"/>
          <p:cNvSpPr/>
          <p:nvPr/>
        </p:nvSpPr>
        <p:spPr>
          <a:xfrm>
            <a:off x="6191795" y="1748246"/>
            <a:ext cx="5590902" cy="27845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Theo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chủ</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thể</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Tx/>
              <a:buChar char="-"/>
            </a:pP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Kiểm</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toán</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nội</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bộ</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Tx/>
              <a:buChar char="-"/>
            </a:pP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Kiểm</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toán</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nhà</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nước</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Tx/>
              <a:buChar char="-"/>
            </a:pP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Kiểm</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toán</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độc</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lập</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702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Arial" panose="020B0604020202020204" pitchFamily="34" charset="0"/>
                <a:cs typeface="Arial" panose="020B0604020202020204" pitchFamily="34" charset="0"/>
              </a:rPr>
              <a:t>Kiểm</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soát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3" y="2133599"/>
            <a:ext cx="3602582" cy="4162697"/>
          </a:xfrm>
        </p:spPr>
        <p:txBody>
          <a:bodyPr>
            <a:normAutofit/>
          </a:bodyPr>
          <a:lstStyle/>
          <a:p>
            <a:r>
              <a:rPr lang="en-US" sz="3500" err="1" smtClean="0">
                <a:solidFill>
                  <a:schemeClr val="tx1"/>
                </a:solidFill>
                <a:latin typeface="Arial" panose="020B0604020202020204" pitchFamily="34" charset="0"/>
                <a:cs typeface="Arial" panose="020B0604020202020204" pitchFamily="34" charset="0"/>
              </a:rPr>
              <a:t>Khái</a:t>
            </a:r>
            <a:r>
              <a:rPr lang="en-US" sz="3500" smtClean="0">
                <a:solidFill>
                  <a:schemeClr val="tx1"/>
                </a:solidFill>
                <a:latin typeface="Arial" panose="020B0604020202020204" pitchFamily="34" charset="0"/>
                <a:cs typeface="Arial" panose="020B0604020202020204" pitchFamily="34" charset="0"/>
              </a:rPr>
              <a:t> </a:t>
            </a:r>
            <a:r>
              <a:rPr lang="en-US" sz="3500" err="1" smtClean="0">
                <a:solidFill>
                  <a:schemeClr val="tx1"/>
                </a:solidFill>
                <a:latin typeface="Arial" panose="020B0604020202020204" pitchFamily="34" charset="0"/>
                <a:cs typeface="Arial" panose="020B0604020202020204" pitchFamily="34" charset="0"/>
              </a:rPr>
              <a:t>niệm</a:t>
            </a:r>
            <a:endParaRPr lang="en-US" sz="3500" smtClean="0">
              <a:solidFill>
                <a:schemeClr val="tx1"/>
              </a:solidFill>
              <a:latin typeface="Arial" panose="020B0604020202020204" pitchFamily="34" charset="0"/>
              <a:cs typeface="Arial" panose="020B0604020202020204" pitchFamily="34" charset="0"/>
            </a:endParaRPr>
          </a:p>
          <a:p>
            <a:r>
              <a:rPr lang="en-US" sz="3500" err="1" smtClean="0">
                <a:solidFill>
                  <a:schemeClr val="bg1">
                    <a:lumMod val="75000"/>
                  </a:schemeClr>
                </a:solidFill>
                <a:latin typeface="Arial" panose="020B0604020202020204" pitchFamily="34" charset="0"/>
                <a:cs typeface="Arial" panose="020B0604020202020204" pitchFamily="34" charset="0"/>
              </a:rPr>
              <a:t>Phân</a:t>
            </a:r>
            <a:r>
              <a:rPr lang="en-US" sz="3500" smtClean="0">
                <a:solidFill>
                  <a:schemeClr val="bg1">
                    <a:lumMod val="75000"/>
                  </a:schemeClr>
                </a:solidFill>
                <a:latin typeface="Arial" panose="020B0604020202020204" pitchFamily="34" charset="0"/>
                <a:cs typeface="Arial" panose="020B0604020202020204" pitchFamily="34" charset="0"/>
              </a:rPr>
              <a:t> </a:t>
            </a:r>
            <a:r>
              <a:rPr lang="en-US" sz="3500" err="1" smtClean="0">
                <a:solidFill>
                  <a:schemeClr val="bg1">
                    <a:lumMod val="75000"/>
                  </a:schemeClr>
                </a:solidFill>
                <a:latin typeface="Arial" panose="020B0604020202020204" pitchFamily="34" charset="0"/>
                <a:cs typeface="Arial" panose="020B0604020202020204" pitchFamily="34" charset="0"/>
              </a:rPr>
              <a:t>loại</a:t>
            </a:r>
            <a:endParaRPr lang="en-US" sz="3500">
              <a:solidFill>
                <a:schemeClr val="bg1">
                  <a:lumMod val="75000"/>
                </a:schemeClr>
              </a:solidFill>
              <a:latin typeface="Arial" panose="020B0604020202020204" pitchFamily="34" charset="0"/>
              <a:cs typeface="Arial" panose="020B0604020202020204" pitchFamily="34" charset="0"/>
            </a:endParaRPr>
          </a:p>
        </p:txBody>
      </p:sp>
      <p:sp>
        <p:nvSpPr>
          <p:cNvPr id="5" name="Rounded Rectangle 4"/>
          <p:cNvSpPr/>
          <p:nvPr/>
        </p:nvSpPr>
        <p:spPr>
          <a:xfrm>
            <a:off x="6283235" y="2133598"/>
            <a:ext cx="5590902" cy="22032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Một</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yếu</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tố</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tài</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chính</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và</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kế</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toán</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Kiểm</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soát</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liên</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quan</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đến</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việc</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đo</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lường</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và</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điều</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chỉnh</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hoạt</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động</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tài</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chính</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kế</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toán</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để</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đảm</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bảo</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mục</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tiêu</a:t>
            </a:r>
            <a:r>
              <a:rPr lang="en-US">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kế</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hoạch</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của</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tổ</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chức</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được</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thực</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hiện</a:t>
            </a:r>
            <a:endPar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Kiểm</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soát</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thông</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tin: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đánh</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giá</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tài</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chính</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của</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tổ</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chức</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như</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đánh</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giá</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ngân</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sách</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công</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nợ</a:t>
            </a:r>
            <a:r>
              <a:rPr lang="en-US"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07019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Arial" panose="020B0604020202020204" pitchFamily="34" charset="0"/>
                <a:cs typeface="Arial" panose="020B0604020202020204" pitchFamily="34" charset="0"/>
              </a:rPr>
              <a:t>Kiểm</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soát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3" y="2133599"/>
            <a:ext cx="3602582" cy="4162697"/>
          </a:xfrm>
        </p:spPr>
        <p:txBody>
          <a:bodyPr>
            <a:normAutofit/>
          </a:bodyPr>
          <a:lstStyle/>
          <a:p>
            <a:r>
              <a:rPr lang="en-US" sz="3500" err="1" smtClean="0">
                <a:solidFill>
                  <a:schemeClr val="bg1">
                    <a:lumMod val="65000"/>
                  </a:schemeClr>
                </a:solidFill>
                <a:latin typeface="Arial" panose="020B0604020202020204" pitchFamily="34" charset="0"/>
                <a:cs typeface="Arial" panose="020B0604020202020204" pitchFamily="34" charset="0"/>
              </a:rPr>
              <a:t>Khái</a:t>
            </a:r>
            <a:r>
              <a:rPr lang="en-US" sz="3500" smtClean="0">
                <a:solidFill>
                  <a:schemeClr val="bg1">
                    <a:lumMod val="65000"/>
                  </a:schemeClr>
                </a:solidFill>
                <a:latin typeface="Arial" panose="020B0604020202020204" pitchFamily="34" charset="0"/>
                <a:cs typeface="Arial" panose="020B0604020202020204" pitchFamily="34" charset="0"/>
              </a:rPr>
              <a:t> </a:t>
            </a:r>
            <a:r>
              <a:rPr lang="en-US" sz="3500" err="1" smtClean="0">
                <a:solidFill>
                  <a:schemeClr val="bg1">
                    <a:lumMod val="65000"/>
                  </a:schemeClr>
                </a:solidFill>
                <a:latin typeface="Arial" panose="020B0604020202020204" pitchFamily="34" charset="0"/>
                <a:cs typeface="Arial" panose="020B0604020202020204" pitchFamily="34" charset="0"/>
              </a:rPr>
              <a:t>niệm</a:t>
            </a:r>
            <a:endParaRPr lang="en-US" sz="3500" smtClean="0">
              <a:solidFill>
                <a:schemeClr val="bg1">
                  <a:lumMod val="65000"/>
                </a:schemeClr>
              </a:solidFill>
              <a:latin typeface="Arial" panose="020B0604020202020204" pitchFamily="34" charset="0"/>
              <a:cs typeface="Arial" panose="020B0604020202020204" pitchFamily="34" charset="0"/>
            </a:endParaRPr>
          </a:p>
          <a:p>
            <a:r>
              <a:rPr lang="en-US" sz="3500" err="1" smtClean="0">
                <a:solidFill>
                  <a:schemeClr val="tx1"/>
                </a:solidFill>
                <a:latin typeface="Arial" panose="020B0604020202020204" pitchFamily="34" charset="0"/>
                <a:cs typeface="Arial" panose="020B0604020202020204" pitchFamily="34" charset="0"/>
              </a:rPr>
              <a:t>Phân</a:t>
            </a:r>
            <a:r>
              <a:rPr lang="en-US" sz="3500" smtClean="0">
                <a:solidFill>
                  <a:schemeClr val="tx1"/>
                </a:solidFill>
                <a:latin typeface="Arial" panose="020B0604020202020204" pitchFamily="34" charset="0"/>
                <a:cs typeface="Arial" panose="020B0604020202020204" pitchFamily="34" charset="0"/>
              </a:rPr>
              <a:t> </a:t>
            </a:r>
            <a:r>
              <a:rPr lang="en-US" sz="3500" err="1" smtClean="0">
                <a:solidFill>
                  <a:schemeClr val="tx1"/>
                </a:solidFill>
                <a:latin typeface="Arial" panose="020B0604020202020204" pitchFamily="34" charset="0"/>
                <a:cs typeface="Arial" panose="020B0604020202020204" pitchFamily="34" charset="0"/>
              </a:rPr>
              <a:t>loại</a:t>
            </a:r>
            <a:endParaRPr lang="en-US" sz="3500">
              <a:solidFill>
                <a:schemeClr val="tx1"/>
              </a:solidFill>
              <a:latin typeface="Arial" panose="020B0604020202020204" pitchFamily="34" charset="0"/>
              <a:cs typeface="Arial" panose="020B0604020202020204" pitchFamily="34" charset="0"/>
            </a:endParaRPr>
          </a:p>
        </p:txBody>
      </p:sp>
      <p:sp>
        <p:nvSpPr>
          <p:cNvPr id="5" name="Rounded Rectangle 4"/>
          <p:cNvSpPr/>
          <p:nvPr/>
        </p:nvSpPr>
        <p:spPr>
          <a:xfrm>
            <a:off x="6283235" y="2133598"/>
            <a:ext cx="5590902" cy="22032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Theo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thời</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gian</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tiến</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hành</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Tx/>
              <a:buChar char="-"/>
            </a:pP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Kiểm</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soát</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trước</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Tx/>
              <a:buChar char="-"/>
            </a:pP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Kiểm</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soát</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trong</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Tx/>
              <a:buChar char="-"/>
            </a:pP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Kiểm</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soát</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sau</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Rounded Rectangle 5"/>
          <p:cNvSpPr/>
          <p:nvPr/>
        </p:nvSpPr>
        <p:spPr>
          <a:xfrm>
            <a:off x="6296298" y="2133597"/>
            <a:ext cx="5590902" cy="2203271"/>
          </a:xfrm>
          <a:prstGeom prst="roundRect">
            <a:avLst>
              <a:gd name="adj" fmla="val 11331"/>
            </a:avLst>
          </a:prstGeom>
        </p:spPr>
        <p:style>
          <a:lnRef idx="2">
            <a:schemeClr val="dk1"/>
          </a:lnRef>
          <a:fillRef idx="1">
            <a:schemeClr val="lt1"/>
          </a:fillRef>
          <a:effectRef idx="0">
            <a:schemeClr val="dk1"/>
          </a:effectRef>
          <a:fontRef idx="minor">
            <a:schemeClr val="dk1"/>
          </a:fontRef>
        </p:style>
        <p:txBody>
          <a:bodyPr rtlCol="0" anchor="ctr"/>
          <a:lstStyle/>
          <a:p>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Theo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tần</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suất</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của</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cuộc</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kiểm</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soát</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Tx/>
              <a:buChar char="-"/>
            </a:pP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Kiểm</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soát</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liên</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tục</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Tx/>
              <a:buChar char="-"/>
            </a:pP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Kiểm</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soát</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định</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kỳ</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Tx/>
              <a:buChar char="-"/>
            </a:pP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Kiểm</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soát</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đột</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xuất</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Rounded Rectangle 6"/>
          <p:cNvSpPr/>
          <p:nvPr/>
        </p:nvSpPr>
        <p:spPr>
          <a:xfrm>
            <a:off x="6283235" y="2133596"/>
            <a:ext cx="5590902" cy="22032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Theo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mức</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độ</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tổng</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quát</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của</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nội</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dung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kiểm</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soát</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Tx/>
              <a:buChar char="-"/>
            </a:pP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Kiểm</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soát</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toàn</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bộ</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Tx/>
              <a:buChar char="-"/>
            </a:pP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Kiểm</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soát</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bộ</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phận</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Tx/>
              <a:buChar char="-"/>
            </a:pP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Kiểm</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soát</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cá</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nhân</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8" name="Rounded Rectangle 7"/>
          <p:cNvSpPr/>
          <p:nvPr/>
        </p:nvSpPr>
        <p:spPr>
          <a:xfrm>
            <a:off x="6296298" y="2133596"/>
            <a:ext cx="5590902" cy="22032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Theo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đối</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tượng</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kiểm</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soát</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Tx/>
              <a:buChar char="-"/>
            </a:pP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Kiểm</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soát</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cơ</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sở</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vật</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chất</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kỹ</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thuật</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Tx/>
              <a:buChar char="-"/>
            </a:pP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Kiểm</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soát</a:t>
            </a:r>
            <a:r>
              <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con </a:t>
            </a:r>
            <a:r>
              <a:rPr lang="en-US" sz="250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người</a:t>
            </a:r>
            <a:endParaRPr lang="en-US" sz="250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416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Arial" panose="020B0604020202020204" pitchFamily="34" charset="0"/>
                <a:cs typeface="Arial" panose="020B0604020202020204" pitchFamily="34" charset="0"/>
              </a:rPr>
              <a:t>Dòng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tiền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err="1" smtClean="0">
                <a:latin typeface="Arial" panose="020B0604020202020204" pitchFamily="34" charset="0"/>
                <a:cs typeface="Arial" panose="020B0604020202020204" pitchFamily="34" charset="0"/>
              </a:rPr>
              <a:t>Khái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niệm</a:t>
            </a:r>
            <a:endParaRPr lang="en-US" smtClean="0">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Sự</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biến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dộng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của</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tiền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trong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và</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ngoài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doanh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nghiệp</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dự</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án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tài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chính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sản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phẩm</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trong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một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khoảng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thời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gian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nhất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định</a:t>
            </a:r>
            <a:endParaRPr lang="en-US" smtClean="0">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Lưu</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lượng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dòng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tiền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để</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mô</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tả</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quan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điểm</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kinh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doanh</a:t>
            </a:r>
            <a:r>
              <a:rPr lang="en-US">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với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bản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đề</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xuất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nào</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đó</a:t>
            </a:r>
            <a:endParaRPr lang="en-US" smtClean="0">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Để</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đưa</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ra</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quyết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định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kinh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doanh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cần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đánh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giá</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đề</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xuất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từ</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các</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góc</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độ</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kinh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doanh</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0841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Arial" panose="020B0604020202020204" pitchFamily="34" charset="0"/>
                <a:cs typeface="Arial" panose="020B0604020202020204" pitchFamily="34" charset="0"/>
              </a:rPr>
              <a:t>Dòng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tiền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err="1" smtClean="0">
                <a:latin typeface="Arial" panose="020B0604020202020204" pitchFamily="34" charset="0"/>
                <a:cs typeface="Arial" panose="020B0604020202020204" pitchFamily="34" charset="0"/>
              </a:rPr>
              <a:t>Mục</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đích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tính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toán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dòng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tiền</a:t>
            </a:r>
            <a:endParaRPr lang="en-US" smtClean="0">
              <a:latin typeface="Arial" panose="020B0604020202020204" pitchFamily="34" charset="0"/>
              <a:cs typeface="Arial" panose="020B0604020202020204" pitchFamily="34" charset="0"/>
            </a:endParaRPr>
          </a:p>
          <a:p>
            <a:pPr lvl="1">
              <a:buFontTx/>
              <a:buChar char="-"/>
            </a:pPr>
            <a:r>
              <a:rPr lang="en-US" err="1" smtClean="0">
                <a:latin typeface="Arial" panose="020B0604020202020204" pitchFamily="34" charset="0"/>
                <a:cs typeface="Arial" panose="020B0604020202020204" pitchFamily="34" charset="0"/>
              </a:rPr>
              <a:t>Đánh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giá</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tình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trạng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kinh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doanh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của</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một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doanh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nghiệp</a:t>
            </a:r>
            <a:r>
              <a:rPr lang="en-US" smtClean="0">
                <a:latin typeface="Arial" panose="020B0604020202020204" pitchFamily="34" charset="0"/>
                <a:cs typeface="Arial" panose="020B0604020202020204" pitchFamily="34" charset="0"/>
              </a:rPr>
              <a:t> hay </a:t>
            </a:r>
            <a:r>
              <a:rPr lang="en-US" err="1" smtClean="0">
                <a:latin typeface="Arial" panose="020B0604020202020204" pitchFamily="34" charset="0"/>
                <a:cs typeface="Arial" panose="020B0604020202020204" pitchFamily="34" charset="0"/>
              </a:rPr>
              <a:t>một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dự</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án</a:t>
            </a:r>
            <a:endParaRPr lang="en-US" smtClean="0">
              <a:latin typeface="Arial" panose="020B0604020202020204" pitchFamily="34" charset="0"/>
              <a:cs typeface="Arial" panose="020B0604020202020204" pitchFamily="34" charset="0"/>
            </a:endParaRPr>
          </a:p>
          <a:p>
            <a:pPr lvl="1">
              <a:buFontTx/>
              <a:buChar char="-"/>
            </a:pPr>
            <a:r>
              <a:rPr lang="en-US" err="1" smtClean="0">
                <a:latin typeface="Arial" panose="020B0604020202020204" pitchFamily="34" charset="0"/>
                <a:cs typeface="Arial" panose="020B0604020202020204" pitchFamily="34" charset="0"/>
              </a:rPr>
              <a:t>Đánh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giá</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khả</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năng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thanh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khoản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là</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tính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lỏng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khả</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năng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mua</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bán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trao</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đổi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nhanh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chóng</a:t>
            </a:r>
            <a:r>
              <a:rPr lang="en-US" smtClean="0">
                <a:latin typeface="Arial" panose="020B0604020202020204" pitchFamily="34" charset="0"/>
                <a:cs typeface="Arial" panose="020B0604020202020204" pitchFamily="34" charset="0"/>
              </a:rPr>
              <a:t>)</a:t>
            </a:r>
          </a:p>
          <a:p>
            <a:pPr lvl="1">
              <a:buFontTx/>
              <a:buChar char="-"/>
            </a:pPr>
            <a:r>
              <a:rPr lang="en-US" err="1" smtClean="0">
                <a:latin typeface="Arial" panose="020B0604020202020204" pitchFamily="34" charset="0"/>
                <a:cs typeface="Arial" panose="020B0604020202020204" pitchFamily="34" charset="0"/>
              </a:rPr>
              <a:t>Tính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toán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tỷ</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lệ</a:t>
            </a:r>
            <a:r>
              <a:rPr lang="en-US">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hoàn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vốn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đầu</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tư</a:t>
            </a:r>
            <a:endParaRPr lang="en-US" smtClean="0">
              <a:latin typeface="Arial" panose="020B0604020202020204" pitchFamily="34" charset="0"/>
              <a:cs typeface="Arial" panose="020B0604020202020204" pitchFamily="34" charset="0"/>
            </a:endParaRPr>
          </a:p>
          <a:p>
            <a:pPr lvl="1">
              <a:buFontTx/>
              <a:buChar char="-"/>
            </a:pPr>
            <a:r>
              <a:rPr lang="en-US" err="1" smtClean="0">
                <a:latin typeface="Arial" panose="020B0604020202020204" pitchFamily="34" charset="0"/>
                <a:cs typeface="Arial" panose="020B0604020202020204" pitchFamily="34" charset="0"/>
              </a:rPr>
              <a:t>Kiểm</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tra</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thu</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nhập</a:t>
            </a:r>
            <a:r>
              <a:rPr lang="en-US" smtClean="0">
                <a:latin typeface="Arial" panose="020B0604020202020204" pitchFamily="34" charset="0"/>
                <a:cs typeface="Arial" panose="020B0604020202020204" pitchFamily="34" charset="0"/>
              </a:rPr>
              <a:t> hay tang </a:t>
            </a:r>
            <a:r>
              <a:rPr lang="en-US" err="1" smtClean="0">
                <a:latin typeface="Arial" panose="020B0604020202020204" pitchFamily="34" charset="0"/>
                <a:cs typeface="Arial" panose="020B0604020202020204" pitchFamily="34" charset="0"/>
              </a:rPr>
              <a:t>trưởng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của</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một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doanh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nghiệp</a:t>
            </a:r>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2289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Arial" panose="020B0604020202020204" pitchFamily="34" charset="0"/>
                <a:cs typeface="Arial" panose="020B0604020202020204" pitchFamily="34" charset="0"/>
              </a:rPr>
              <a:t>Dòng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tiền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err="1" smtClean="0">
                <a:latin typeface="Arial" panose="020B0604020202020204" pitchFamily="34" charset="0"/>
                <a:cs typeface="Arial" panose="020B0604020202020204" pitchFamily="34" charset="0"/>
              </a:rPr>
              <a:t>Phân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loại</a:t>
            </a:r>
            <a:endParaRPr lang="en-US" smtClean="0">
              <a:latin typeface="Arial" panose="020B0604020202020204" pitchFamily="34" charset="0"/>
              <a:cs typeface="Arial" panose="020B0604020202020204" pitchFamily="34" charset="0"/>
            </a:endParaRPr>
          </a:p>
          <a:p>
            <a:pPr lvl="1">
              <a:buFontTx/>
              <a:buChar char="-"/>
            </a:pPr>
            <a:r>
              <a:rPr lang="en-US" err="1" smtClean="0">
                <a:latin typeface="Arial" panose="020B0604020202020204" pitchFamily="34" charset="0"/>
                <a:cs typeface="Arial" panose="020B0604020202020204" pitchFamily="34" charset="0"/>
              </a:rPr>
              <a:t>Dòng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tiền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hoạt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động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tính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toán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dựa</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trên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kết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quả</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hoạt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động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kinh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doanh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chủ</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yếu</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là</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một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doanh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nghiệp</a:t>
            </a:r>
            <a:endParaRPr lang="en-US" smtClean="0">
              <a:latin typeface="Arial" panose="020B0604020202020204" pitchFamily="34" charset="0"/>
              <a:cs typeface="Arial" panose="020B0604020202020204" pitchFamily="34" charset="0"/>
            </a:endParaRPr>
          </a:p>
          <a:p>
            <a:pPr lvl="1">
              <a:buFontTx/>
              <a:buChar char="-"/>
            </a:pPr>
            <a:r>
              <a:rPr lang="en-US" err="1" smtClean="0">
                <a:latin typeface="Arial" panose="020B0604020202020204" pitchFamily="34" charset="0"/>
                <a:cs typeface="Arial" panose="020B0604020202020204" pitchFamily="34" charset="0"/>
              </a:rPr>
              <a:t>Dòng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tiền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đầu</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tư</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tính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trên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hoạt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động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sử</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dụng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vốn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như</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nhà</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đầu</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tư</a:t>
            </a:r>
            <a:r>
              <a:rPr lang="en-US" smtClean="0">
                <a:latin typeface="Arial" panose="020B0604020202020204" pitchFamily="34" charset="0"/>
                <a:cs typeface="Arial" panose="020B0604020202020204" pitchFamily="34" charset="0"/>
              </a:rPr>
              <a:t>, hay </a:t>
            </a:r>
            <a:r>
              <a:rPr lang="en-US" err="1" smtClean="0">
                <a:latin typeface="Arial" panose="020B0604020202020204" pitchFamily="34" charset="0"/>
                <a:cs typeface="Arial" panose="020B0604020202020204" pitchFamily="34" charset="0"/>
              </a:rPr>
              <a:t>mua</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lại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doanh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nghiệp</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khác</a:t>
            </a:r>
            <a:endParaRPr lang="en-US" smtClean="0">
              <a:latin typeface="Arial" panose="020B0604020202020204" pitchFamily="34" charset="0"/>
              <a:cs typeface="Arial" panose="020B0604020202020204" pitchFamily="34" charset="0"/>
            </a:endParaRPr>
          </a:p>
          <a:p>
            <a:pPr lvl="1">
              <a:buFontTx/>
              <a:buChar char="-"/>
            </a:pPr>
            <a:r>
              <a:rPr lang="en-US" err="1" smtClean="0">
                <a:latin typeface="Arial" panose="020B0604020202020204" pitchFamily="34" charset="0"/>
                <a:cs typeface="Arial" panose="020B0604020202020204" pitchFamily="34" charset="0"/>
              </a:rPr>
              <a:t>Dòng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tiền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tài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chính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tính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trên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hoạt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động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tài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chính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như</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vay</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trả</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nợ</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phát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hành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mua</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lại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cổ</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phiếu</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thanh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toán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cổ</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tức</a:t>
            </a:r>
            <a:r>
              <a:rPr lang="en-US" smtClean="0">
                <a:latin typeface="Arial" panose="020B0604020202020204" pitchFamily="34" charset="0"/>
                <a:cs typeface="Arial" panose="020B0604020202020204" pitchFamily="34" charset="0"/>
              </a:rPr>
              <a:t>,…</a:t>
            </a:r>
          </a:p>
          <a:p>
            <a:pPr lvl="1">
              <a:buFontTx/>
              <a:buChar char="-"/>
            </a:pPr>
            <a:endParaRPr lang="en-US" smtClean="0">
              <a:latin typeface="Arial" panose="020B0604020202020204" pitchFamily="34" charset="0"/>
              <a:cs typeface="Arial" panose="020B0604020202020204" pitchFamily="34" charset="0"/>
            </a:endParaRPr>
          </a:p>
          <a:p>
            <a:pPr>
              <a:buFontTx/>
              <a:buChar char="-"/>
            </a:pPr>
            <a:endParaRPr lang="en-US" smtClean="0">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74116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138</TotalTime>
  <Words>3569</Words>
  <Application>Microsoft Office PowerPoint</Application>
  <PresentationFormat>Widescreen</PresentationFormat>
  <Paragraphs>221</Paragraphs>
  <Slides>26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Century Gothic</vt:lpstr>
      <vt:lpstr>Courier New</vt:lpstr>
      <vt:lpstr>Tahoma</vt:lpstr>
      <vt:lpstr>Times New Roman</vt:lpstr>
      <vt:lpstr>Wingdings</vt:lpstr>
      <vt:lpstr>Wingdings 3</vt:lpstr>
      <vt:lpstr>Wisp</vt:lpstr>
      <vt:lpstr>Kinh tế công nghệ phần mềm</vt:lpstr>
      <vt:lpstr>Kiểm toán</vt:lpstr>
      <vt:lpstr>Kiểm toán</vt:lpstr>
      <vt:lpstr>Kiểm toán</vt:lpstr>
      <vt:lpstr>Kiểm soát</vt:lpstr>
      <vt:lpstr>Kiểm soát</vt:lpstr>
      <vt:lpstr>Dòng tiền</vt:lpstr>
      <vt:lpstr>Dòng tiền</vt:lpstr>
      <vt:lpstr>Dòng tiền</vt:lpstr>
      <vt:lpstr>Giá trị tiền theo thời điểm</vt:lpstr>
      <vt:lpstr>Giá trị tiền theo thời điểm</vt:lpstr>
      <vt:lpstr>Giá trị tiền theo thời điểm</vt:lpstr>
      <vt:lpstr>Giá trị tiền theo thời điểm</vt:lpstr>
      <vt:lpstr>Lạm phát</vt:lpstr>
      <vt:lpstr>Thuế</vt:lpstr>
      <vt:lpstr>Hiệu quả trong quá trình thực hiện (Effectiveness)</vt:lpstr>
      <vt:lpstr>Tài chính</vt:lpstr>
      <vt:lpstr>Tài chính</vt:lpstr>
      <vt:lpstr>Các quy trình ra quyết định</vt:lpstr>
      <vt:lpstr>Năng suất</vt:lpstr>
      <vt:lpstr>Năng suất lao động</vt:lpstr>
      <vt:lpstr>Phương pháp tính năng suất lao động</vt:lpstr>
      <vt:lpstr>Các yếu tố tác động tới năng suất</vt:lpstr>
      <vt:lpstr>Đánh giá trong kinh tế CNPM</vt:lpstr>
      <vt:lpstr>Sụt giá</vt:lpstr>
      <vt:lpstr>Hiệu quả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Kinh tế công nghệ phần mềm</dc:title>
  <dc:creator>Nguyễn Đức Long</dc:creator>
  <cp:lastModifiedBy>Nguyễn Đức Long</cp:lastModifiedBy>
  <cp:revision>152</cp:revision>
  <dcterms:created xsi:type="dcterms:W3CDTF">2017-02-21T01:19:20Z</dcterms:created>
  <dcterms:modified xsi:type="dcterms:W3CDTF">2017-02-21T05:41:15Z</dcterms:modified>
</cp:coreProperties>
</file>