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7" r:id="rId9"/>
    <p:sldId id="263" r:id="rId10"/>
    <p:sldId id="266" r:id="rId11"/>
    <p:sldId id="268" r:id="rId12"/>
    <p:sldId id="264" r:id="rId13"/>
    <p:sldId id="269" r:id="rId14"/>
    <p:sldId id="273" r:id="rId15"/>
    <p:sldId id="274" r:id="rId16"/>
    <p:sldId id="275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0545" autoAdjust="0"/>
  </p:normalViewPr>
  <p:slideViewPr>
    <p:cSldViewPr snapToGrid="0">
      <p:cViewPr varScale="1">
        <p:scale>
          <a:sx n="52" d="100"/>
          <a:sy n="52" d="100"/>
        </p:scale>
        <p:origin x="75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28617-5FE6-48FD-A852-A1809EFE48BD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950F9-6D4D-4689-B632-05027F0D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Hệ</a:t>
            </a:r>
            <a:r>
              <a:rPr lang="en-US" baseline="0" smtClean="0"/>
              <a:t> số BMT</a:t>
            </a:r>
          </a:p>
          <a:p>
            <a:pPr lvl="0"/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 hợp sử dụng loại B: Mô tả chức năng cơ bản. ~ 1</a:t>
            </a:r>
          </a:p>
          <a:p>
            <a:pPr lvl="0"/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 hợp sử dụng loại M: Mô tả chức năng mở rộng. ~ 1.2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 hợp sử dụng loại T: Mô tả chức năng nâng cao. ~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1.5</a:t>
            </a:r>
          </a:p>
          <a:p>
            <a:endParaRPr lang="en-US" sz="120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 hợp sử dụng loại đơn giản: Có số lượng giao dịch &lt;4  ~ 5đ</a:t>
            </a:r>
          </a:p>
          <a:p>
            <a:pPr lvl="0"/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 hợp sử dụng loại trung bình: Có số lượng giao dịch từ 4 đến 7  ~ 10đ</a:t>
            </a:r>
          </a:p>
          <a:p>
            <a:pPr lvl="0"/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 hợp sử dụng loại phức tạp: Có số lượng giao dịch &gt;7 ~ 15đ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50F9-6D4D-4689-B632-05027F0D23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6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en-US" sz="1200" kern="1200" baseline="-250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Giá trị xếp hạng của hệ số thứ i trong 13 hệ số thành phần.</a:t>
            </a:r>
          </a:p>
          <a:p>
            <a:pPr lvl="0"/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 trị xếp hạng được xác định trong khoảng từ 0 đến 5 với ý nghĩa: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= Không quan trọng;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= Có vai trò tác động căn bản;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Tsi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là trọng số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TWF: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 số kỹ thuật – công nghệ, được nêu cụ thể tại Phụ lục V.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50F9-6D4D-4689-B632-05027F0D23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89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 số phức tạp kỹ thuật-công nghệ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50F9-6D4D-4689-B632-05027F0D23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77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kern="1200" baseline="-250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Giá trị xếp hạng của hệ số thứ i trong 8 hệ số thành phần;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en-US" sz="1200" kern="1200" baseline="-250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Trọng số tương ứng của hệ số thứ i trong 8 hệ số thành phần;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EFW: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 số tác động môi trường và nhóm làm việc, được nêu cụ thể tại Phụ lục VI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50F9-6D4D-4689-B632-05027F0D23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83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EF: Hệ số phức tạp môi trường;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50F9-6D4D-4689-B632-05027F0D23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8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AUCP: Giá</a:t>
            </a:r>
            <a:r>
              <a:rPr lang="en-US" baseline="0" smtClean="0"/>
              <a:t> trị điểm sau hiệu chỉnh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50F9-6D4D-4689-B632-05027F0D23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97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P: Thời gian lao động để thực hiện </a:t>
            </a:r>
            <a:r>
              <a:rPr lang="en-GB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điểm trường hợp sử dụng (use-case) sau hiệu chỉnh;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H: Mức lương lao động bình </a:t>
            </a:r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quân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50F9-6D4D-4689-B632-05027F0D23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2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7361" y="2207624"/>
            <a:ext cx="9767252" cy="2569758"/>
          </a:xfrm>
        </p:spPr>
        <p:txBody>
          <a:bodyPr/>
          <a:lstStyle/>
          <a:p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623421"/>
          </a:xfrm>
        </p:spPr>
        <p:txBody>
          <a:bodyPr>
            <a:normAutofit/>
          </a:bodyPr>
          <a:lstStyle/>
          <a:p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1:	 	 Nguyễn Đức Long – 20132374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Đào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Nam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– 20133924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	 Nguyễn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Huynh – 20131680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	 Nguyễn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Đình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- 20130601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76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1999" cy="6857999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80651" y="3134369"/>
            <a:ext cx="2518366" cy="9158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Điểm trường hợp sử dụng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60171" y="3303821"/>
            <a:ext cx="653143" cy="576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2680651" y="4404997"/>
            <a:ext cx="2518366" cy="9158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Hệ số phức tạp kỹ thuật – công nghệ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69519" y="4584711"/>
            <a:ext cx="653143" cy="5769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80651" y="5685887"/>
            <a:ext cx="2518366" cy="915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số phức tạp môi trường</a:t>
            </a:r>
            <a:endParaRPr 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9519" y="5855339"/>
            <a:ext cx="653143" cy="576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80651" y="1834432"/>
            <a:ext cx="2518366" cy="9158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 tác nhân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60171" y="2022931"/>
            <a:ext cx="653143" cy="57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177349" y="2155371"/>
            <a:ext cx="3657599" cy="300628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 =1,4 +(-0,03 x EFW)</a:t>
            </a:r>
            <a:endParaRPr lang="en-US" sz="25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50695" y="5855339"/>
            <a:ext cx="720367" cy="576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EFW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622662" y="6169936"/>
            <a:ext cx="528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399095" y="5855339"/>
            <a:ext cx="720367" cy="576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871062" y="6169936"/>
            <a:ext cx="520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29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1999" cy="6857999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80651" y="3134369"/>
            <a:ext cx="2518366" cy="915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Điểm trường hợp sử dụng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60171" y="3303821"/>
            <a:ext cx="653143" cy="576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2680651" y="4404997"/>
            <a:ext cx="2518366" cy="915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số phức tạp kỹ thuật – công nghệ</a:t>
            </a:r>
            <a:endParaRPr 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69519" y="4584711"/>
            <a:ext cx="653143" cy="5769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80651" y="5685887"/>
            <a:ext cx="2518366" cy="915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Hệ số phức tạp môi trường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9519" y="5855339"/>
            <a:ext cx="653143" cy="576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80651" y="1834432"/>
            <a:ext cx="2518366" cy="915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 tác nhân</a:t>
            </a:r>
            <a:endParaRPr 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60171" y="2022931"/>
            <a:ext cx="653143" cy="57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74964" y="4584711"/>
            <a:ext cx="720367" cy="576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TFW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622662" y="4873182"/>
            <a:ext cx="528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432713" y="4572384"/>
            <a:ext cx="720367" cy="576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TCF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50695" y="5855339"/>
            <a:ext cx="720367" cy="576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EFW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622662" y="6169936"/>
            <a:ext cx="528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99095" y="5855339"/>
            <a:ext cx="720367" cy="576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871062" y="6169936"/>
            <a:ext cx="520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150695" y="2022931"/>
            <a:ext cx="720367" cy="576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TAW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622662" y="2272937"/>
            <a:ext cx="528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145120" y="3303821"/>
            <a:ext cx="720367" cy="576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TBF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622662" y="3592292"/>
            <a:ext cx="528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425172" y="2557427"/>
            <a:ext cx="720367" cy="576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UUCP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" name="Elbow Connector 32"/>
          <p:cNvCxnSpPr>
            <a:stCxn id="28" idx="3"/>
          </p:cNvCxnSpPr>
          <p:nvPr/>
        </p:nvCxnSpPr>
        <p:spPr>
          <a:xfrm>
            <a:off x="6871062" y="2311402"/>
            <a:ext cx="554110" cy="5344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148117" y="2845898"/>
            <a:ext cx="0" cy="746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615234" y="4873182"/>
            <a:ext cx="528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615234" y="2272937"/>
            <a:ext cx="528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615234" y="3592292"/>
            <a:ext cx="528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865487" y="3592292"/>
            <a:ext cx="282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904680" y="4880081"/>
            <a:ext cx="528033" cy="3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/>
          <p:nvPr/>
        </p:nvCxnSpPr>
        <p:spPr>
          <a:xfrm>
            <a:off x="8182769" y="2845898"/>
            <a:ext cx="1617937" cy="14648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152967" y="4880081"/>
            <a:ext cx="1683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4" idx="3"/>
          </p:cNvCxnSpPr>
          <p:nvPr/>
        </p:nvCxnSpPr>
        <p:spPr>
          <a:xfrm flipV="1">
            <a:off x="8119462" y="5320844"/>
            <a:ext cx="1681244" cy="8229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9822985" y="3880763"/>
            <a:ext cx="2024743" cy="1695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AUCP = UUCP x TCP x EF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80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4" grpId="0" animBg="1"/>
      <p:bldP spid="28" grpId="0" animBg="1"/>
      <p:bldP spid="30" grpId="0" animBg="1"/>
      <p:bldP spid="32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90718" y="1963783"/>
            <a:ext cx="3529430" cy="257338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Giá trị phần mềm</a:t>
            </a:r>
            <a:endParaRPr lang="en-US" sz="32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 = 1,4 x E x P x 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02406" y="5394960"/>
            <a:ext cx="2438920" cy="14630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P: người/giờ/AUCP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61629" y="500743"/>
            <a:ext cx="2106054" cy="1463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H: người/giờ </a:t>
            </a:r>
            <a:endParaRPr lang="en-US" sz="2000" b="1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086874" y="500743"/>
            <a:ext cx="2106054" cy="1463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= 10/6 x AUCP</a:t>
            </a:r>
          </a:p>
        </p:txBody>
      </p:sp>
      <p:cxnSp>
        <p:nvCxnSpPr>
          <p:cNvPr id="12" name="Straight Connector 11"/>
          <p:cNvCxnSpPr>
            <a:stCxn id="10" idx="1"/>
          </p:cNvCxnSpPr>
          <p:nvPr/>
        </p:nvCxnSpPr>
        <p:spPr>
          <a:xfrm flipH="1">
            <a:off x="7720148" y="1232263"/>
            <a:ext cx="1366726" cy="114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67683" y="1397726"/>
            <a:ext cx="1223035" cy="118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2"/>
            <a:endCxn id="7" idx="0"/>
          </p:cNvCxnSpPr>
          <p:nvPr/>
        </p:nvCxnSpPr>
        <p:spPr>
          <a:xfrm>
            <a:off x="5955433" y="4537167"/>
            <a:ext cx="166433" cy="857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91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90718" y="1963783"/>
            <a:ext cx="3529430" cy="25733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 phí phần mềm</a:t>
            </a:r>
          </a:p>
          <a:p>
            <a:pPr algn="ctr"/>
            <a:r>
              <a:rPr lang="en-US" sz="3200" b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G(PM)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61629" y="500743"/>
            <a:ext cx="2106054" cy="14630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endParaRPr lang="en-US" sz="2000" b="1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02406" y="5394960"/>
            <a:ext cx="2106054" cy="146304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 = (G + C) x 6%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838468" y="203378"/>
            <a:ext cx="2106054" cy="1463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= G x 65%</a:t>
            </a:r>
          </a:p>
        </p:txBody>
      </p:sp>
      <p:cxnSp>
        <p:nvCxnSpPr>
          <p:cNvPr id="9" name="Straight Connector 8"/>
          <p:cNvCxnSpPr>
            <a:stCxn id="7" idx="1"/>
          </p:cNvCxnSpPr>
          <p:nvPr/>
        </p:nvCxnSpPr>
        <p:spPr>
          <a:xfrm flipH="1">
            <a:off x="7615646" y="934898"/>
            <a:ext cx="1222822" cy="118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67683" y="1232263"/>
            <a:ext cx="1223035" cy="1210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6" idx="0"/>
          </p:cNvCxnSpPr>
          <p:nvPr/>
        </p:nvCxnSpPr>
        <p:spPr>
          <a:xfrm>
            <a:off x="5955433" y="4537167"/>
            <a:ext cx="0" cy="857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71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90718" y="1963783"/>
            <a:ext cx="3529430" cy="25733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 phí phần mềm</a:t>
            </a:r>
          </a:p>
          <a:p>
            <a:pPr algn="ctr"/>
            <a:r>
              <a:rPr lang="en-US" sz="3200" b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G(PM) = G + C + TL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61629" y="500743"/>
            <a:ext cx="2106054" cy="14630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endParaRPr lang="en-US" sz="2000" b="1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02406" y="5394960"/>
            <a:ext cx="2106054" cy="146304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 = (G + C) x 6%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838468" y="203378"/>
            <a:ext cx="2106054" cy="1463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= G x 65%</a:t>
            </a:r>
          </a:p>
        </p:txBody>
      </p:sp>
      <p:cxnSp>
        <p:nvCxnSpPr>
          <p:cNvPr id="9" name="Straight Connector 8"/>
          <p:cNvCxnSpPr>
            <a:stCxn id="7" idx="1"/>
          </p:cNvCxnSpPr>
          <p:nvPr/>
        </p:nvCxnSpPr>
        <p:spPr>
          <a:xfrm flipH="1">
            <a:off x="7615646" y="934898"/>
            <a:ext cx="1222822" cy="118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67683" y="1232263"/>
            <a:ext cx="1223035" cy="1210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6" idx="0"/>
          </p:cNvCxnSpPr>
          <p:nvPr/>
        </p:nvCxnSpPr>
        <p:spPr>
          <a:xfrm>
            <a:off x="5955433" y="4537167"/>
            <a:ext cx="0" cy="857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5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900195" y="1810137"/>
            <a:ext cx="5206483" cy="330303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Phương pháp nội suy đánh giá kinh nghiệm ES</a:t>
            </a:r>
            <a:endParaRPr lang="en-US" sz="35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007707" y="4590660"/>
            <a:ext cx="2892488" cy="1828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smtClean="0">
                <a:latin typeface="Calibri" panose="020F0502020204030204" pitchFamily="34" charset="0"/>
                <a:cs typeface="Calibri" panose="020F0502020204030204" pitchFamily="34" charset="0"/>
              </a:rPr>
              <a:t>Tác động môi trường</a:t>
            </a:r>
            <a:endParaRPr lang="en-US" sz="25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882743" y="298579"/>
            <a:ext cx="3191069" cy="197809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smtClean="0">
                <a:latin typeface="Calibri" panose="020F0502020204030204" pitchFamily="34" charset="0"/>
                <a:cs typeface="Calibri" panose="020F0502020204030204" pitchFamily="34" charset="0"/>
              </a:rPr>
              <a:t>Nhóm làm việc</a:t>
            </a:r>
            <a:endParaRPr lang="en-US" sz="25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337" y="2469500"/>
            <a:ext cx="4965829" cy="26374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504" y="298579"/>
            <a:ext cx="4521751" cy="648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3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083558" y="1726162"/>
            <a:ext cx="5206483" cy="330303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Phương pháp nội suy thời gian lao động P</a:t>
            </a:r>
            <a:endParaRPr lang="en-US" sz="35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41176" y="2276669"/>
            <a:ext cx="2892488" cy="1828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Phương pháp nội suy đánh giá kinh nghiệm ES</a:t>
            </a:r>
            <a:endParaRPr lang="en-US" sz="20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153426" y="2948753"/>
            <a:ext cx="978408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434" y="1959429"/>
            <a:ext cx="7173945" cy="332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/>
          <p:cNvSpPr/>
          <p:nvPr/>
        </p:nvSpPr>
        <p:spPr>
          <a:xfrm>
            <a:off x="4068148" y="1474235"/>
            <a:ext cx="4926562" cy="2799183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diện đồ họa</a:t>
            </a:r>
            <a:endParaRPr lang="en-US" sz="55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46245" y="354563"/>
            <a:ext cx="10170367" cy="6064898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446244" y="354563"/>
            <a:ext cx="10170367" cy="5840964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1446243" y="354563"/>
            <a:ext cx="10170368" cy="6064898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1446242" y="354563"/>
            <a:ext cx="10170369" cy="6064898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1446241" y="354563"/>
            <a:ext cx="10170370" cy="6064898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7"/>
          <a:stretch>
            <a:fillRect/>
          </a:stretch>
        </p:blipFill>
        <p:spPr>
          <a:xfrm>
            <a:off x="1446240" y="354563"/>
            <a:ext cx="10170371" cy="621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2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735695" y="1643743"/>
            <a:ext cx="5502762" cy="373252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Cám ơn thầy và các bạn đã lắng nghe</a:t>
            </a:r>
            <a:endParaRPr lang="en-US" sz="35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miley Face 5"/>
          <p:cNvSpPr/>
          <p:nvPr/>
        </p:nvSpPr>
        <p:spPr>
          <a:xfrm>
            <a:off x="7950833" y="2595605"/>
            <a:ext cx="914400" cy="914400"/>
          </a:xfrm>
          <a:prstGeom prst="smileyFac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40722" y="2479258"/>
            <a:ext cx="3239588" cy="185492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 tư 2589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380647" y="1097281"/>
            <a:ext cx="3709852" cy="209306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 dẫn xác định chi phí phát triển nâng cấp phần mềm theo mô hình hướng đối tượng</a:t>
            </a:r>
          </a:p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366260" y="548073"/>
            <a:ext cx="3709852" cy="24282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 định khối lượng công việc,phương thức tính toán, kiểm tra trên cơ sở nỗ lực giờ công để thực hiện use case</a:t>
            </a:r>
          </a:p>
        </p:txBody>
      </p:sp>
      <p:sp>
        <p:nvSpPr>
          <p:cNvPr id="8" name="Oval 7"/>
          <p:cNvSpPr/>
          <p:nvPr/>
        </p:nvSpPr>
        <p:spPr>
          <a:xfrm>
            <a:off x="4940276" y="4864794"/>
            <a:ext cx="3425984" cy="180703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 trình tự xác định chi phí phần mềm</a:t>
            </a:r>
          </a:p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940276" y="2638697"/>
            <a:ext cx="546124" cy="33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3"/>
          </p:cNvCxnSpPr>
          <p:nvPr/>
        </p:nvCxnSpPr>
        <p:spPr>
          <a:xfrm flipV="1">
            <a:off x="8366260" y="2620709"/>
            <a:ext cx="543295" cy="35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  <a:endCxn id="8" idx="0"/>
          </p:cNvCxnSpPr>
          <p:nvPr/>
        </p:nvCxnSpPr>
        <p:spPr>
          <a:xfrm flipH="1">
            <a:off x="6653268" y="4334184"/>
            <a:ext cx="207248" cy="53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94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5291" y="3303822"/>
            <a:ext cx="5676709" cy="1857832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Trình tự xác định chi phí phần mềm nội bộ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80651" y="1853479"/>
            <a:ext cx="2518366" cy="9158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Điểm tác nhân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60171" y="2022931"/>
            <a:ext cx="653143" cy="57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80651" y="3134369"/>
            <a:ext cx="2518366" cy="9158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Điểm trường hợp </a:t>
            </a:r>
          </a:p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sử dụng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60171" y="3303821"/>
            <a:ext cx="653143" cy="576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2680651" y="4404997"/>
            <a:ext cx="2518366" cy="9158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Hệ số phức tạp kỹ thuật – công nghệ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69519" y="4584711"/>
            <a:ext cx="653143" cy="5769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80651" y="5685887"/>
            <a:ext cx="2518366" cy="9158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Hệ số phức tạp môi trường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9519" y="5855339"/>
            <a:ext cx="653143" cy="576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66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1999" cy="6857999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80651" y="3134369"/>
            <a:ext cx="2518366" cy="9158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Điểm trường hợp </a:t>
            </a:r>
          </a:p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sử dụng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60171" y="3303821"/>
            <a:ext cx="653143" cy="576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2680651" y="4404997"/>
            <a:ext cx="2518366" cy="9158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Hệ số phức tạp kỹ thuật – công nghệ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69519" y="4584711"/>
            <a:ext cx="653143" cy="5769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80651" y="5685887"/>
            <a:ext cx="2518366" cy="9158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Hệ số phức tạp môi trường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9519" y="5855339"/>
            <a:ext cx="653143" cy="576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80651" y="1853479"/>
            <a:ext cx="2518366" cy="9158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Điểm tác nhân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60171" y="2022931"/>
            <a:ext cx="653143" cy="57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177349" y="2155371"/>
            <a:ext cx="3657599" cy="30062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</a:rPr>
              <a:t>TAW = ∑Số tác nhân x Trọng số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50695" y="2022931"/>
            <a:ext cx="720367" cy="576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TAW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622662" y="2272937"/>
            <a:ext cx="528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50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1999" cy="6857999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80651" y="3134369"/>
            <a:ext cx="2518366" cy="915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Điểm trường hợp </a:t>
            </a:r>
          </a:p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sử dụng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69519" y="3293559"/>
            <a:ext cx="653143" cy="576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2680651" y="4404997"/>
            <a:ext cx="2518366" cy="9158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Hệ số phức tạp kỹ thuật – công nghệ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69519" y="4584711"/>
            <a:ext cx="653143" cy="5769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80651" y="5685887"/>
            <a:ext cx="2518366" cy="9158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Hệ số phức tạp môi trường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9519" y="5855339"/>
            <a:ext cx="653143" cy="576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80651" y="1834432"/>
            <a:ext cx="2518366" cy="9158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 tác nhân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60171" y="2022931"/>
            <a:ext cx="653143" cy="57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177349" y="2155371"/>
            <a:ext cx="3657599" cy="30062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TBF = ∑Số trường hợp sử dụng x Trọng số x Hệ số BMT</a:t>
            </a:r>
            <a:endParaRPr lang="en-US" sz="25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16177" y="3293559"/>
            <a:ext cx="720367" cy="576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TBF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588144" y="3543565"/>
            <a:ext cx="528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34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1999" cy="6857999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80651" y="3134369"/>
            <a:ext cx="2518366" cy="915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Điểm trường hợp </a:t>
            </a:r>
          </a:p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sử dụng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60171" y="3303821"/>
            <a:ext cx="653143" cy="576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2680651" y="4404997"/>
            <a:ext cx="2518366" cy="9158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Hệ số phức tạp kỹ thuật – công nghệ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69519" y="4584711"/>
            <a:ext cx="653143" cy="5769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80651" y="5685887"/>
            <a:ext cx="2518366" cy="9158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Hệ số phức tạp môi trường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9519" y="5855339"/>
            <a:ext cx="653143" cy="576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80651" y="1853479"/>
            <a:ext cx="2518366" cy="9158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Điểm tác nhân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60171" y="2022931"/>
            <a:ext cx="653143" cy="57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177349" y="2155371"/>
            <a:ext cx="3657599" cy="30062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Giá trị điểm trường hợp trước điều chỉnh</a:t>
            </a:r>
          </a:p>
          <a:p>
            <a:pPr algn="ctr"/>
            <a:r>
              <a:rPr lang="en-US" sz="2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UUCP = TAW + TBF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50695" y="2022931"/>
            <a:ext cx="720367" cy="576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TAW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622662" y="2272937"/>
            <a:ext cx="528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145120" y="3303821"/>
            <a:ext cx="720367" cy="576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TBF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622662" y="3592292"/>
            <a:ext cx="528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25172" y="2557427"/>
            <a:ext cx="720367" cy="576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UUCP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Elbow Connector 3"/>
          <p:cNvCxnSpPr>
            <a:stCxn id="13" idx="3"/>
          </p:cNvCxnSpPr>
          <p:nvPr/>
        </p:nvCxnSpPr>
        <p:spPr>
          <a:xfrm>
            <a:off x="6871062" y="2311402"/>
            <a:ext cx="554110" cy="5344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5" idx="3"/>
          </p:cNvCxnSpPr>
          <p:nvPr/>
        </p:nvCxnSpPr>
        <p:spPr>
          <a:xfrm>
            <a:off x="6865487" y="3592292"/>
            <a:ext cx="282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148117" y="2845898"/>
            <a:ext cx="0" cy="746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4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1999" cy="6857999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80651" y="3134369"/>
            <a:ext cx="2518366" cy="9158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Điểm trường hợp sử dụng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60171" y="3303821"/>
            <a:ext cx="653143" cy="576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2680651" y="4404997"/>
            <a:ext cx="2518366" cy="915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số phức tạp kỹ thuật – công nghệ</a:t>
            </a:r>
            <a:endParaRPr 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69519" y="4584711"/>
            <a:ext cx="653143" cy="5769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80651" y="5685887"/>
            <a:ext cx="2518366" cy="9158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Hệ số phức tạp môi trường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9519" y="5855339"/>
            <a:ext cx="653143" cy="576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80651" y="1834432"/>
            <a:ext cx="2518366" cy="9158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 tác nhân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60171" y="2022931"/>
            <a:ext cx="653143" cy="57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177349" y="2155371"/>
            <a:ext cx="3657599" cy="30062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TFW = ∑ Qi      x   TSi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74964" y="4584711"/>
            <a:ext cx="720367" cy="576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TFW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622662" y="4873182"/>
            <a:ext cx="528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48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1999" cy="6857999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80651" y="3134369"/>
            <a:ext cx="2518366" cy="9158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Điểm trường hợp sử dụng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60171" y="3303821"/>
            <a:ext cx="653143" cy="576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2680651" y="4404997"/>
            <a:ext cx="2518366" cy="915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số phức tạp kỹ thuật – công nghệ</a:t>
            </a:r>
            <a:endParaRPr 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69519" y="4584711"/>
            <a:ext cx="653143" cy="5769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80651" y="5685887"/>
            <a:ext cx="2518366" cy="9158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Hệ số phức tạp môi trường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9519" y="5855339"/>
            <a:ext cx="653143" cy="576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80651" y="1834432"/>
            <a:ext cx="2518366" cy="9158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 tác nhân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60171" y="2022931"/>
            <a:ext cx="653143" cy="57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177349" y="2155371"/>
            <a:ext cx="3657599" cy="30062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TCF </a:t>
            </a:r>
            <a:r>
              <a:rPr lang="en-US" sz="2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5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0,6 + (0,01 x TFW)</a:t>
            </a:r>
            <a:endParaRPr lang="en-US" sz="25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74964" y="4584711"/>
            <a:ext cx="720367" cy="576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TFW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622662" y="4873182"/>
            <a:ext cx="528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444847" y="4591610"/>
            <a:ext cx="720367" cy="576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TCF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904680" y="4880081"/>
            <a:ext cx="528033" cy="3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10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1999" cy="6857999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80651" y="3134369"/>
            <a:ext cx="2518366" cy="9158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Điểm trường hợp sử dụng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60171" y="3303821"/>
            <a:ext cx="653143" cy="576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2680651" y="4404997"/>
            <a:ext cx="2518366" cy="9158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Hệ số phức tạp kỹ thuật – công nghệ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69519" y="4584711"/>
            <a:ext cx="653143" cy="5769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80651" y="5685887"/>
            <a:ext cx="2518366" cy="915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số phức tạp môi trường</a:t>
            </a:r>
            <a:endParaRPr 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9519" y="5855339"/>
            <a:ext cx="653143" cy="576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80651" y="1834432"/>
            <a:ext cx="2518366" cy="9158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 tác nhân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60171" y="2022931"/>
            <a:ext cx="653143" cy="57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177349" y="2155371"/>
            <a:ext cx="3657599" cy="300628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EFW =∑ Mi      x   TSi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50695" y="5855339"/>
            <a:ext cx="720367" cy="576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EFW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622662" y="6169936"/>
            <a:ext cx="528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9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265</TotalTime>
  <Words>828</Words>
  <Application>Microsoft Office PowerPoint</Application>
  <PresentationFormat>Widescreen</PresentationFormat>
  <Paragraphs>166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Wisp</vt:lpstr>
      <vt:lpstr>Kinh tế công nghệ phần mềm</vt:lpstr>
      <vt:lpstr>PowerPoint Presentation</vt:lpstr>
      <vt:lpstr>Trình tự xác định chi phí phần mềm nội bộ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Kinh tế công nghệ phần mềm</dc:title>
  <dc:creator>Nguyễn Đức Long</dc:creator>
  <cp:lastModifiedBy>Nguyễn Đức Long</cp:lastModifiedBy>
  <cp:revision>259</cp:revision>
  <dcterms:created xsi:type="dcterms:W3CDTF">2017-02-21T01:19:20Z</dcterms:created>
  <dcterms:modified xsi:type="dcterms:W3CDTF">2017-03-14T03:24:49Z</dcterms:modified>
</cp:coreProperties>
</file>