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0"/>
  </p:notesMasterIdLst>
  <p:handoutMasterIdLst>
    <p:handoutMasterId r:id="rId21"/>
  </p:handoutMasterIdLst>
  <p:sldIdLst>
    <p:sldId id="256" r:id="rId2"/>
    <p:sldId id="292" r:id="rId3"/>
    <p:sldId id="269" r:id="rId4"/>
    <p:sldId id="293" r:id="rId5"/>
    <p:sldId id="277" r:id="rId6"/>
    <p:sldId id="284" r:id="rId7"/>
    <p:sldId id="285" r:id="rId8"/>
    <p:sldId id="286" r:id="rId9"/>
    <p:sldId id="287" r:id="rId10"/>
    <p:sldId id="276" r:id="rId11"/>
    <p:sldId id="294" r:id="rId12"/>
    <p:sldId id="288" r:id="rId13"/>
    <p:sldId id="289" r:id="rId14"/>
    <p:sldId id="290" r:id="rId15"/>
    <p:sldId id="264" r:id="rId16"/>
    <p:sldId id="280" r:id="rId17"/>
    <p:sldId id="295" r:id="rId18"/>
    <p:sldId id="296" r:id="rId19"/>
  </p:sldIdLst>
  <p:sldSz cx="12192000" cy="6858000"/>
  <p:notesSz cx="9939338" cy="6807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THANH　LONG" initials="N" lastIdx="1" clrIdx="0">
    <p:extLst>
      <p:ext uri="{19B8F6BF-5375-455C-9EA6-DF929625EA0E}">
        <p15:presenceInfo xmlns:p15="http://schemas.microsoft.com/office/powerpoint/2012/main" userId="S::k16jk053@st.kyusan-u.ac.jp::2a5fa162-eba4-4256-ac03-ebe6e771af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5" autoAdjust="0"/>
    <p:restoredTop sz="77812" autoAdjust="0"/>
  </p:normalViewPr>
  <p:slideViewPr>
    <p:cSldViewPr snapToGrid="0" snapToObjects="1">
      <p:cViewPr varScale="1">
        <p:scale>
          <a:sx n="86" d="100"/>
          <a:sy n="86" d="100"/>
        </p:scale>
        <p:origin x="1656"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nguyenthanhlong/Google%20Drive/soturon/&#35519;&#26619;&#32080;&#265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nguyenthanhlong/Google%20Drive/soturon/&#35519;&#26619;&#32080;&#2652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nguyenthanhlong/Google%20Drive/soturon/&#35519;&#26619;&#32080;&#26524;.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JP"/>
        </a:p>
      </c:txPr>
    </c:title>
    <c:autoTitleDeleted val="0"/>
    <c:plotArea>
      <c:layout>
        <c:manualLayout>
          <c:layoutTarget val="inner"/>
          <c:xMode val="edge"/>
          <c:yMode val="edge"/>
          <c:x val="0.23155314960629922"/>
          <c:y val="0.26072761738116074"/>
          <c:w val="0.37880752405949258"/>
          <c:h val="0.6313458734324876"/>
        </c:manualLayout>
      </c:layout>
      <c:pieChart>
        <c:varyColors val="1"/>
        <c:ser>
          <c:idx val="0"/>
          <c:order val="0"/>
          <c:tx>
            <c:strRef>
              <c:f>Sheet1!$E$48</c:f>
              <c:strCache>
                <c:ptCount val="1"/>
                <c:pt idx="0">
                  <c:v>操作</c:v>
                </c:pt>
              </c:strCache>
            </c:strRef>
          </c:tx>
          <c:spPr>
            <a:solidFill>
              <a:schemeClr val="accent1">
                <a:lumMod val="60000"/>
                <a:lumOff val="40000"/>
              </a:schemeClr>
            </a:solidFill>
          </c:spPr>
          <c:dPt>
            <c:idx val="0"/>
            <c:bubble3D val="0"/>
            <c:spPr>
              <a:solidFill>
                <a:srgbClr val="00B0F0"/>
              </a:solidFill>
              <a:ln w="19050">
                <a:solidFill>
                  <a:schemeClr val="lt1"/>
                </a:solidFill>
              </a:ln>
              <a:effectLst/>
            </c:spPr>
            <c:extLst>
              <c:ext xmlns:c16="http://schemas.microsoft.com/office/drawing/2014/chart" uri="{C3380CC4-5D6E-409C-BE32-E72D297353CC}">
                <c16:uniqueId val="{00000001-C364-9546-967E-0CB6C29101E6}"/>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C364-9546-967E-0CB6C29101E6}"/>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C364-9546-967E-0CB6C29101E6}"/>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JP"/>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Sheet1!$D$49:$D$51</c:f>
              <c:strCache>
                <c:ptCount val="3"/>
                <c:pt idx="0">
                  <c:v>簡単になる</c:v>
                </c:pt>
                <c:pt idx="1">
                  <c:v>変わらない</c:v>
                </c:pt>
                <c:pt idx="2">
                  <c:v>難しくなる</c:v>
                </c:pt>
              </c:strCache>
            </c:strRef>
          </c:cat>
          <c:val>
            <c:numRef>
              <c:f>Sheet1!$E$49:$E$51</c:f>
              <c:numCache>
                <c:formatCode>General</c:formatCode>
                <c:ptCount val="3"/>
                <c:pt idx="0">
                  <c:v>5</c:v>
                </c:pt>
                <c:pt idx="1">
                  <c:v>3</c:v>
                </c:pt>
                <c:pt idx="2">
                  <c:v>0</c:v>
                </c:pt>
              </c:numCache>
            </c:numRef>
          </c:val>
          <c:extLst>
            <c:ext xmlns:c16="http://schemas.microsoft.com/office/drawing/2014/chart" uri="{C3380CC4-5D6E-409C-BE32-E72D297353CC}">
              <c16:uniqueId val="{00000006-C364-9546-967E-0CB6C29101E6}"/>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135826771653539"/>
          <c:y val="0.41018190434529017"/>
          <c:w val="0.2858639545056868"/>
          <c:h val="0.3416961942257217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JP"/>
        </a:p>
      </c:txPr>
    </c:title>
    <c:autoTitleDeleted val="0"/>
    <c:plotArea>
      <c:layout/>
      <c:pieChart>
        <c:varyColors val="1"/>
        <c:ser>
          <c:idx val="0"/>
          <c:order val="0"/>
          <c:tx>
            <c:strRef>
              <c:f>Sheet1!$H$48</c:f>
              <c:strCache>
                <c:ptCount val="1"/>
                <c:pt idx="0">
                  <c:v>デザイン</c:v>
                </c:pt>
              </c:strCache>
            </c:strRef>
          </c:tx>
          <c:spPr>
            <a:solidFill>
              <a:srgbClr val="00B0F0"/>
            </a:solidFill>
          </c:spPr>
          <c:dPt>
            <c:idx val="0"/>
            <c:bubble3D val="0"/>
            <c:spPr>
              <a:solidFill>
                <a:srgbClr val="00B0F0"/>
              </a:solidFill>
              <a:ln w="19050">
                <a:solidFill>
                  <a:schemeClr val="lt1"/>
                </a:solidFill>
              </a:ln>
              <a:effectLst/>
            </c:spPr>
            <c:extLst>
              <c:ext xmlns:c16="http://schemas.microsoft.com/office/drawing/2014/chart" uri="{C3380CC4-5D6E-409C-BE32-E72D297353CC}">
                <c16:uniqueId val="{00000001-FE91-BA48-A205-44827CC60078}"/>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FE91-BA48-A205-44827CC60078}"/>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FE91-BA48-A205-44827CC60078}"/>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JP"/>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Sheet1!$G$49:$G$51</c:f>
              <c:strCache>
                <c:ptCount val="3"/>
                <c:pt idx="0">
                  <c:v>見やすい</c:v>
                </c:pt>
                <c:pt idx="1">
                  <c:v>変わらない</c:v>
                </c:pt>
                <c:pt idx="2">
                  <c:v>見にくい</c:v>
                </c:pt>
              </c:strCache>
            </c:strRef>
          </c:cat>
          <c:val>
            <c:numRef>
              <c:f>Sheet1!$H$49:$H$51</c:f>
              <c:numCache>
                <c:formatCode>General</c:formatCode>
                <c:ptCount val="3"/>
                <c:pt idx="0">
                  <c:v>5</c:v>
                </c:pt>
                <c:pt idx="1">
                  <c:v>3</c:v>
                </c:pt>
                <c:pt idx="2">
                  <c:v>0</c:v>
                </c:pt>
              </c:numCache>
            </c:numRef>
          </c:val>
          <c:extLst>
            <c:ext xmlns:c16="http://schemas.microsoft.com/office/drawing/2014/chart" uri="{C3380CC4-5D6E-409C-BE32-E72D297353CC}">
              <c16:uniqueId val="{00000006-FE91-BA48-A205-44827CC60078}"/>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6691382327209094"/>
          <c:y val="0.44721894138232721"/>
          <c:w val="0.2858639545056868"/>
          <c:h val="0.3416961942257217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JP"/>
        </a:p>
      </c:txPr>
    </c:title>
    <c:autoTitleDeleted val="0"/>
    <c:plotArea>
      <c:layout/>
      <c:pieChart>
        <c:varyColors val="1"/>
        <c:ser>
          <c:idx val="0"/>
          <c:order val="0"/>
          <c:tx>
            <c:strRef>
              <c:f>Sheet1!$H$54</c:f>
              <c:strCache>
                <c:ptCount val="1"/>
                <c:pt idx="0">
                  <c:v>使用</c:v>
                </c:pt>
              </c:strCache>
            </c:strRef>
          </c:tx>
          <c:spPr>
            <a:solidFill>
              <a:srgbClr val="00B0F0"/>
            </a:solidFill>
          </c:spPr>
          <c:dPt>
            <c:idx val="0"/>
            <c:bubble3D val="0"/>
            <c:spPr>
              <a:solidFill>
                <a:srgbClr val="00B0F0"/>
              </a:solidFill>
              <a:ln w="19050">
                <a:solidFill>
                  <a:schemeClr val="lt1"/>
                </a:solidFill>
              </a:ln>
              <a:effectLst/>
            </c:spPr>
            <c:extLst>
              <c:ext xmlns:c16="http://schemas.microsoft.com/office/drawing/2014/chart" uri="{C3380CC4-5D6E-409C-BE32-E72D297353CC}">
                <c16:uniqueId val="{00000001-1150-7448-9CD2-A56600CEE449}"/>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150-7448-9CD2-A56600CEE449}"/>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1150-7448-9CD2-A56600CEE449}"/>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JP"/>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Sheet1!$G$55:$G$57</c:f>
              <c:strCache>
                <c:ptCount val="3"/>
                <c:pt idx="0">
                  <c:v>使用</c:v>
                </c:pt>
                <c:pt idx="1">
                  <c:v>どちらでもいい</c:v>
                </c:pt>
                <c:pt idx="2">
                  <c:v>使用しない</c:v>
                </c:pt>
              </c:strCache>
            </c:strRef>
          </c:cat>
          <c:val>
            <c:numRef>
              <c:f>Sheet1!$H$55:$H$57</c:f>
              <c:numCache>
                <c:formatCode>General</c:formatCode>
                <c:ptCount val="3"/>
                <c:pt idx="0">
                  <c:v>1</c:v>
                </c:pt>
                <c:pt idx="1">
                  <c:v>7</c:v>
                </c:pt>
                <c:pt idx="2">
                  <c:v>0</c:v>
                </c:pt>
              </c:numCache>
            </c:numRef>
          </c:val>
          <c:extLst>
            <c:ext xmlns:c16="http://schemas.microsoft.com/office/drawing/2014/chart" uri="{C3380CC4-5D6E-409C-BE32-E72D297353CC}">
              <c16:uniqueId val="{00000006-1150-7448-9CD2-A56600CEE449}"/>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3441540697595236"/>
          <c:y val="0.41018190434529017"/>
          <c:w val="0.3110899687433899"/>
          <c:h val="0.3416961942257217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JP"/>
        </a:p>
      </c:txPr>
    </c:legend>
    <c:plotVisOnly val="1"/>
    <c:dispBlanksAs val="gap"/>
    <c:showDLblsOverMax val="0"/>
  </c:chart>
  <c:spPr>
    <a:noFill/>
    <a:ln>
      <a:noFill/>
    </a:ln>
    <a:effectLst/>
  </c:spPr>
  <c:txPr>
    <a:bodyPr/>
    <a:lstStyle/>
    <a:p>
      <a:pPr>
        <a:defRPr/>
      </a:pPr>
      <a:endParaRPr lang="en-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3E8FF-15EE-4615-8472-7E0E5EB244A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F6EEEE89-BCE0-4B9B-A6BC-E11C13B0D589}">
      <dgm:prSet phldrT="[Text]"/>
      <dgm:spPr/>
      <dgm:t>
        <a:bodyPr/>
        <a:lstStyle/>
        <a:p>
          <a:r>
            <a:rPr kumimoji="1" lang="ja-JP" altLang="en-US"/>
            <a:t>スマト君アプリケーション</a:t>
          </a:r>
          <a:endParaRPr kumimoji="1" lang="ja-JP" altLang="en-US" dirty="0"/>
        </a:p>
      </dgm:t>
    </dgm:pt>
    <dgm:pt modelId="{B87C863D-E4B5-4AE3-BB79-AC0A69D7CAA6}" type="parTrans" cxnId="{38EB3880-357B-4C53-8AC2-FAD4657765AA}">
      <dgm:prSet/>
      <dgm:spPr/>
      <dgm:t>
        <a:bodyPr/>
        <a:lstStyle/>
        <a:p>
          <a:endParaRPr kumimoji="1" lang="ja-JP" altLang="en-US"/>
        </a:p>
      </dgm:t>
    </dgm:pt>
    <dgm:pt modelId="{E43C9C3E-7CAC-4026-AEC1-05D901046B70}" type="sibTrans" cxnId="{38EB3880-357B-4C53-8AC2-FAD4657765AA}">
      <dgm:prSet/>
      <dgm:spPr/>
      <dgm:t>
        <a:bodyPr/>
        <a:lstStyle/>
        <a:p>
          <a:endParaRPr kumimoji="1" lang="ja-JP" altLang="en-US"/>
        </a:p>
      </dgm:t>
    </dgm:pt>
    <dgm:pt modelId="{4CA45AAB-96A0-4619-B4D1-6576DE64EB69}">
      <dgm:prSet phldrT="[Text]"/>
      <dgm:spPr/>
      <dgm:t>
        <a:bodyPr/>
        <a:lstStyle/>
        <a:p>
          <a:r>
            <a:rPr kumimoji="1" lang="en-US" altLang="ja-JP" dirty="0"/>
            <a:t>User interface</a:t>
          </a:r>
          <a:endParaRPr kumimoji="1" lang="ja-JP" altLang="en-US" dirty="0"/>
        </a:p>
      </dgm:t>
    </dgm:pt>
    <dgm:pt modelId="{CD981EAD-FD97-493A-B86A-5C951B1AE591}" type="parTrans" cxnId="{FC120FA8-A9C7-4AC2-8FB9-71A8BEA3CA54}">
      <dgm:prSet/>
      <dgm:spPr/>
      <dgm:t>
        <a:bodyPr/>
        <a:lstStyle/>
        <a:p>
          <a:endParaRPr kumimoji="1" lang="ja-JP" altLang="en-US"/>
        </a:p>
      </dgm:t>
    </dgm:pt>
    <dgm:pt modelId="{4BD8A7D7-EF9A-4117-87B5-86F89886DBD2}" type="sibTrans" cxnId="{FC120FA8-A9C7-4AC2-8FB9-71A8BEA3CA54}">
      <dgm:prSet/>
      <dgm:spPr/>
      <dgm:t>
        <a:bodyPr/>
        <a:lstStyle/>
        <a:p>
          <a:endParaRPr kumimoji="1" lang="ja-JP" altLang="en-US"/>
        </a:p>
      </dgm:t>
    </dgm:pt>
    <dgm:pt modelId="{A9288F97-700A-49E0-8A5F-A806A91E99EB}">
      <dgm:prSet phldrT="[Text]"/>
      <dgm:spPr/>
      <dgm:t>
        <a:bodyPr/>
        <a:lstStyle/>
        <a:p>
          <a:r>
            <a:rPr kumimoji="1" lang="ja-JP" altLang="en-US"/>
            <a:t>スマト君</a:t>
          </a:r>
          <a:r>
            <a:rPr kumimoji="1" lang="en-US" altLang="ja-JP" dirty="0"/>
            <a:t> API Server</a:t>
          </a:r>
          <a:endParaRPr kumimoji="1" lang="ja-JP" altLang="en-US" dirty="0"/>
        </a:p>
      </dgm:t>
    </dgm:pt>
    <dgm:pt modelId="{F45F6BB1-268D-4002-A284-A4CDEF7EF13A}" type="parTrans" cxnId="{95A3D4B1-92BA-4872-AE6F-E01EB43C51E8}">
      <dgm:prSet/>
      <dgm:spPr/>
      <dgm:t>
        <a:bodyPr/>
        <a:lstStyle/>
        <a:p>
          <a:endParaRPr kumimoji="1" lang="ja-JP" altLang="en-US"/>
        </a:p>
      </dgm:t>
    </dgm:pt>
    <dgm:pt modelId="{8AB3E4BD-F815-4376-B20E-668821839F52}" type="sibTrans" cxnId="{95A3D4B1-92BA-4872-AE6F-E01EB43C51E8}">
      <dgm:prSet/>
      <dgm:spPr/>
      <dgm:t>
        <a:bodyPr/>
        <a:lstStyle/>
        <a:p>
          <a:endParaRPr kumimoji="1" lang="ja-JP" altLang="en-US"/>
        </a:p>
      </dgm:t>
    </dgm:pt>
    <dgm:pt modelId="{946C3C62-9B20-4262-93F0-BC25A27E056D}">
      <dgm:prSet phldrT="[Text]"/>
      <dgm:spPr/>
      <dgm:t>
        <a:bodyPr/>
        <a:lstStyle/>
        <a:p>
          <a:r>
            <a:rPr kumimoji="1" lang="ja-JP" altLang="en-US" dirty="0"/>
            <a:t>データ処理</a:t>
          </a:r>
        </a:p>
      </dgm:t>
    </dgm:pt>
    <dgm:pt modelId="{879C13D9-D0E4-459A-B76B-EC7D73EEFBFF}" type="parTrans" cxnId="{239CFBAE-41E4-492A-9FA3-8E30C8E51DCD}">
      <dgm:prSet/>
      <dgm:spPr/>
      <dgm:t>
        <a:bodyPr/>
        <a:lstStyle/>
        <a:p>
          <a:endParaRPr kumimoji="1" lang="ja-JP" altLang="en-US"/>
        </a:p>
      </dgm:t>
    </dgm:pt>
    <dgm:pt modelId="{145BA215-5AC5-4E61-B6E6-D9A00CE92F81}" type="sibTrans" cxnId="{239CFBAE-41E4-492A-9FA3-8E30C8E51DCD}">
      <dgm:prSet/>
      <dgm:spPr/>
      <dgm:t>
        <a:bodyPr/>
        <a:lstStyle/>
        <a:p>
          <a:endParaRPr kumimoji="1" lang="ja-JP" altLang="en-US"/>
        </a:p>
      </dgm:t>
    </dgm:pt>
    <dgm:pt modelId="{413309D3-EFE6-48C0-8F57-B52456CFE8B5}">
      <dgm:prSet phldrT="[Text]"/>
      <dgm:spPr/>
      <dgm:t>
        <a:bodyPr/>
        <a:lstStyle/>
        <a:p>
          <a:r>
            <a:rPr kumimoji="1" lang="en-US" altLang="ja-JP" dirty="0" err="1"/>
            <a:t>K’sLife</a:t>
          </a:r>
          <a:endParaRPr kumimoji="1" lang="ja-JP" altLang="en-US" dirty="0"/>
        </a:p>
      </dgm:t>
    </dgm:pt>
    <dgm:pt modelId="{41C18147-DCCD-45B7-9ED8-F86CB08A1DCD}" type="parTrans" cxnId="{D99E4350-5D78-4CC4-93B5-45EA60711F5A}">
      <dgm:prSet/>
      <dgm:spPr/>
      <dgm:t>
        <a:bodyPr/>
        <a:lstStyle/>
        <a:p>
          <a:endParaRPr kumimoji="1" lang="ja-JP" altLang="en-US"/>
        </a:p>
      </dgm:t>
    </dgm:pt>
    <dgm:pt modelId="{2CA953B6-C82A-461A-A6AE-E284EC14808C}" type="sibTrans" cxnId="{D99E4350-5D78-4CC4-93B5-45EA60711F5A}">
      <dgm:prSet/>
      <dgm:spPr/>
      <dgm:t>
        <a:bodyPr/>
        <a:lstStyle/>
        <a:p>
          <a:endParaRPr kumimoji="1" lang="ja-JP" altLang="en-US"/>
        </a:p>
      </dgm:t>
    </dgm:pt>
    <dgm:pt modelId="{A823C02C-3A2D-42AB-8E50-10BCD5210024}">
      <dgm:prSet phldrT="[Text]"/>
      <dgm:spPr/>
      <dgm:t>
        <a:bodyPr/>
        <a:lstStyle/>
        <a:p>
          <a:r>
            <a:rPr kumimoji="1" lang="ja-JP" altLang="en-US" dirty="0"/>
            <a:t>データ</a:t>
          </a:r>
        </a:p>
      </dgm:t>
    </dgm:pt>
    <dgm:pt modelId="{FFE47716-657C-498E-A5EE-CAC56801911D}" type="parTrans" cxnId="{0C32A271-FCBC-4A0B-8F84-6A1418725F11}">
      <dgm:prSet/>
      <dgm:spPr/>
      <dgm:t>
        <a:bodyPr/>
        <a:lstStyle/>
        <a:p>
          <a:endParaRPr kumimoji="1" lang="ja-JP" altLang="en-US"/>
        </a:p>
      </dgm:t>
    </dgm:pt>
    <dgm:pt modelId="{B0469ED5-3A91-49B9-81A1-3EEC08384637}" type="sibTrans" cxnId="{0C32A271-FCBC-4A0B-8F84-6A1418725F11}">
      <dgm:prSet/>
      <dgm:spPr/>
      <dgm:t>
        <a:bodyPr/>
        <a:lstStyle/>
        <a:p>
          <a:endParaRPr kumimoji="1" lang="ja-JP" altLang="en-US"/>
        </a:p>
      </dgm:t>
    </dgm:pt>
    <dgm:pt modelId="{DDD6FC26-17E8-4223-B6C0-5CA661C84407}" type="pres">
      <dgm:prSet presAssocID="{1DF3E8FF-15EE-4615-8472-7E0E5EB244A0}" presName="Name0" presStyleCnt="0">
        <dgm:presLayoutVars>
          <dgm:dir/>
          <dgm:animLvl val="lvl"/>
          <dgm:resizeHandles val="exact"/>
        </dgm:presLayoutVars>
      </dgm:prSet>
      <dgm:spPr/>
    </dgm:pt>
    <dgm:pt modelId="{2F1C34AF-EDD2-4D90-BFDD-7E9F6B52F81D}" type="pres">
      <dgm:prSet presAssocID="{F6EEEE89-BCE0-4B9B-A6BC-E11C13B0D589}" presName="composite" presStyleCnt="0"/>
      <dgm:spPr/>
    </dgm:pt>
    <dgm:pt modelId="{D3CFE1B6-BCB5-4CB6-A201-4BC3636A0E33}" type="pres">
      <dgm:prSet presAssocID="{F6EEEE89-BCE0-4B9B-A6BC-E11C13B0D589}" presName="parTx" presStyleLbl="alignNode1" presStyleIdx="0" presStyleCnt="3" custLinFactNeighborX="245" custLinFactNeighborY="8384">
        <dgm:presLayoutVars>
          <dgm:chMax val="0"/>
          <dgm:chPref val="0"/>
          <dgm:bulletEnabled val="1"/>
        </dgm:presLayoutVars>
      </dgm:prSet>
      <dgm:spPr/>
    </dgm:pt>
    <dgm:pt modelId="{15098D82-5F8E-40E3-A7D7-CD334EEF690F}" type="pres">
      <dgm:prSet presAssocID="{F6EEEE89-BCE0-4B9B-A6BC-E11C13B0D589}" presName="desTx" presStyleLbl="alignAccFollowNode1" presStyleIdx="0" presStyleCnt="3">
        <dgm:presLayoutVars>
          <dgm:bulletEnabled val="1"/>
        </dgm:presLayoutVars>
      </dgm:prSet>
      <dgm:spPr/>
    </dgm:pt>
    <dgm:pt modelId="{EB81825C-DB49-45DA-8F19-4061585D28D1}" type="pres">
      <dgm:prSet presAssocID="{E43C9C3E-7CAC-4026-AEC1-05D901046B70}" presName="space" presStyleCnt="0"/>
      <dgm:spPr/>
    </dgm:pt>
    <dgm:pt modelId="{1905F512-3191-4E47-920D-B5AA2F1CED29}" type="pres">
      <dgm:prSet presAssocID="{A9288F97-700A-49E0-8A5F-A806A91E99EB}" presName="composite" presStyleCnt="0"/>
      <dgm:spPr/>
    </dgm:pt>
    <dgm:pt modelId="{D7AE6E77-F95E-4766-887B-3CF4051AD5FC}" type="pres">
      <dgm:prSet presAssocID="{A9288F97-700A-49E0-8A5F-A806A91E99EB}" presName="parTx" presStyleLbl="alignNode1" presStyleIdx="1" presStyleCnt="3" custLinFactNeighborX="-104" custLinFactNeighborY="-1219">
        <dgm:presLayoutVars>
          <dgm:chMax val="0"/>
          <dgm:chPref val="0"/>
          <dgm:bulletEnabled val="1"/>
        </dgm:presLayoutVars>
      </dgm:prSet>
      <dgm:spPr/>
    </dgm:pt>
    <dgm:pt modelId="{99CBC29C-11EE-4C1A-BD1E-CC90626BF281}" type="pres">
      <dgm:prSet presAssocID="{A9288F97-700A-49E0-8A5F-A806A91E99EB}" presName="desTx" presStyleLbl="alignAccFollowNode1" presStyleIdx="1" presStyleCnt="3">
        <dgm:presLayoutVars>
          <dgm:bulletEnabled val="1"/>
        </dgm:presLayoutVars>
      </dgm:prSet>
      <dgm:spPr/>
    </dgm:pt>
    <dgm:pt modelId="{5C815E6E-D515-49BF-B23E-FBFBF8FA5141}" type="pres">
      <dgm:prSet presAssocID="{8AB3E4BD-F815-4376-B20E-668821839F52}" presName="space" presStyleCnt="0"/>
      <dgm:spPr/>
    </dgm:pt>
    <dgm:pt modelId="{03D64C5A-A89F-4EDC-8657-27AE3A862038}" type="pres">
      <dgm:prSet presAssocID="{413309D3-EFE6-48C0-8F57-B52456CFE8B5}" presName="composite" presStyleCnt="0"/>
      <dgm:spPr/>
    </dgm:pt>
    <dgm:pt modelId="{326B9330-80A7-4069-B1D6-EC6BBAE0E7E8}" type="pres">
      <dgm:prSet presAssocID="{413309D3-EFE6-48C0-8F57-B52456CFE8B5}" presName="parTx" presStyleLbl="alignNode1" presStyleIdx="2" presStyleCnt="3">
        <dgm:presLayoutVars>
          <dgm:chMax val="0"/>
          <dgm:chPref val="0"/>
          <dgm:bulletEnabled val="1"/>
        </dgm:presLayoutVars>
      </dgm:prSet>
      <dgm:spPr/>
    </dgm:pt>
    <dgm:pt modelId="{78E5A82D-7C9A-4FEA-A4C8-519366ADB695}" type="pres">
      <dgm:prSet presAssocID="{413309D3-EFE6-48C0-8F57-B52456CFE8B5}" presName="desTx" presStyleLbl="alignAccFollowNode1" presStyleIdx="2" presStyleCnt="3">
        <dgm:presLayoutVars>
          <dgm:bulletEnabled val="1"/>
        </dgm:presLayoutVars>
      </dgm:prSet>
      <dgm:spPr/>
    </dgm:pt>
  </dgm:ptLst>
  <dgm:cxnLst>
    <dgm:cxn modelId="{D6D1C41F-8BF0-49C2-9C18-35C22A0F9CAC}" type="presOf" srcId="{413309D3-EFE6-48C0-8F57-B52456CFE8B5}" destId="{326B9330-80A7-4069-B1D6-EC6BBAE0E7E8}" srcOrd="0" destOrd="0" presId="urn:microsoft.com/office/officeart/2005/8/layout/hList1"/>
    <dgm:cxn modelId="{FBC6A744-2694-4690-B4E6-6BAC5AD90E47}" type="presOf" srcId="{946C3C62-9B20-4262-93F0-BC25A27E056D}" destId="{99CBC29C-11EE-4C1A-BD1E-CC90626BF281}" srcOrd="0" destOrd="0" presId="urn:microsoft.com/office/officeart/2005/8/layout/hList1"/>
    <dgm:cxn modelId="{CDB90548-2B68-49A8-8A47-2E9B7C74A722}" type="presOf" srcId="{A823C02C-3A2D-42AB-8E50-10BCD5210024}" destId="{78E5A82D-7C9A-4FEA-A4C8-519366ADB695}" srcOrd="0" destOrd="0" presId="urn:microsoft.com/office/officeart/2005/8/layout/hList1"/>
    <dgm:cxn modelId="{D99E4350-5D78-4CC4-93B5-45EA60711F5A}" srcId="{1DF3E8FF-15EE-4615-8472-7E0E5EB244A0}" destId="{413309D3-EFE6-48C0-8F57-B52456CFE8B5}" srcOrd="2" destOrd="0" parTransId="{41C18147-DCCD-45B7-9ED8-F86CB08A1DCD}" sibTransId="{2CA953B6-C82A-461A-A6AE-E284EC14808C}"/>
    <dgm:cxn modelId="{83724255-9559-455D-8D39-1F5B78909D51}" type="presOf" srcId="{F6EEEE89-BCE0-4B9B-A6BC-E11C13B0D589}" destId="{D3CFE1B6-BCB5-4CB6-A201-4BC3636A0E33}" srcOrd="0" destOrd="0" presId="urn:microsoft.com/office/officeart/2005/8/layout/hList1"/>
    <dgm:cxn modelId="{0C32A271-FCBC-4A0B-8F84-6A1418725F11}" srcId="{413309D3-EFE6-48C0-8F57-B52456CFE8B5}" destId="{A823C02C-3A2D-42AB-8E50-10BCD5210024}" srcOrd="0" destOrd="0" parTransId="{FFE47716-657C-498E-A5EE-CAC56801911D}" sibTransId="{B0469ED5-3A91-49B9-81A1-3EEC08384637}"/>
    <dgm:cxn modelId="{38EB3880-357B-4C53-8AC2-FAD4657765AA}" srcId="{1DF3E8FF-15EE-4615-8472-7E0E5EB244A0}" destId="{F6EEEE89-BCE0-4B9B-A6BC-E11C13B0D589}" srcOrd="0" destOrd="0" parTransId="{B87C863D-E4B5-4AE3-BB79-AC0A69D7CAA6}" sibTransId="{E43C9C3E-7CAC-4026-AEC1-05D901046B70}"/>
    <dgm:cxn modelId="{23E688A0-F24E-4DC1-B176-A4FCD40FEEE3}" type="presOf" srcId="{4CA45AAB-96A0-4619-B4D1-6576DE64EB69}" destId="{15098D82-5F8E-40E3-A7D7-CD334EEF690F}" srcOrd="0" destOrd="0" presId="urn:microsoft.com/office/officeart/2005/8/layout/hList1"/>
    <dgm:cxn modelId="{FC120FA8-A9C7-4AC2-8FB9-71A8BEA3CA54}" srcId="{F6EEEE89-BCE0-4B9B-A6BC-E11C13B0D589}" destId="{4CA45AAB-96A0-4619-B4D1-6576DE64EB69}" srcOrd="0" destOrd="0" parTransId="{CD981EAD-FD97-493A-B86A-5C951B1AE591}" sibTransId="{4BD8A7D7-EF9A-4117-87B5-86F89886DBD2}"/>
    <dgm:cxn modelId="{239CFBAE-41E4-492A-9FA3-8E30C8E51DCD}" srcId="{A9288F97-700A-49E0-8A5F-A806A91E99EB}" destId="{946C3C62-9B20-4262-93F0-BC25A27E056D}" srcOrd="0" destOrd="0" parTransId="{879C13D9-D0E4-459A-B76B-EC7D73EEFBFF}" sibTransId="{145BA215-5AC5-4E61-B6E6-D9A00CE92F81}"/>
    <dgm:cxn modelId="{95A3D4B1-92BA-4872-AE6F-E01EB43C51E8}" srcId="{1DF3E8FF-15EE-4615-8472-7E0E5EB244A0}" destId="{A9288F97-700A-49E0-8A5F-A806A91E99EB}" srcOrd="1" destOrd="0" parTransId="{F45F6BB1-268D-4002-A284-A4CDEF7EF13A}" sibTransId="{8AB3E4BD-F815-4376-B20E-668821839F52}"/>
    <dgm:cxn modelId="{12C079C6-3098-4964-9097-FFDDAB84D3D1}" type="presOf" srcId="{1DF3E8FF-15EE-4615-8472-7E0E5EB244A0}" destId="{DDD6FC26-17E8-4223-B6C0-5CA661C84407}" srcOrd="0" destOrd="0" presId="urn:microsoft.com/office/officeart/2005/8/layout/hList1"/>
    <dgm:cxn modelId="{F62119C9-46AF-4CCB-831F-E53552569FEC}" type="presOf" srcId="{A9288F97-700A-49E0-8A5F-A806A91E99EB}" destId="{D7AE6E77-F95E-4766-887B-3CF4051AD5FC}" srcOrd="0" destOrd="0" presId="urn:microsoft.com/office/officeart/2005/8/layout/hList1"/>
    <dgm:cxn modelId="{9A3248B7-9610-4595-A70E-97EBD2755222}" type="presParOf" srcId="{DDD6FC26-17E8-4223-B6C0-5CA661C84407}" destId="{2F1C34AF-EDD2-4D90-BFDD-7E9F6B52F81D}" srcOrd="0" destOrd="0" presId="urn:microsoft.com/office/officeart/2005/8/layout/hList1"/>
    <dgm:cxn modelId="{DA4B9E5A-7F4C-422F-8BB9-B888BF9A1C24}" type="presParOf" srcId="{2F1C34AF-EDD2-4D90-BFDD-7E9F6B52F81D}" destId="{D3CFE1B6-BCB5-4CB6-A201-4BC3636A0E33}" srcOrd="0" destOrd="0" presId="urn:microsoft.com/office/officeart/2005/8/layout/hList1"/>
    <dgm:cxn modelId="{F0AAFC32-075A-4E30-A1A7-F8FE81E63BC6}" type="presParOf" srcId="{2F1C34AF-EDD2-4D90-BFDD-7E9F6B52F81D}" destId="{15098D82-5F8E-40E3-A7D7-CD334EEF690F}" srcOrd="1" destOrd="0" presId="urn:microsoft.com/office/officeart/2005/8/layout/hList1"/>
    <dgm:cxn modelId="{86CEC1B0-C839-44E9-A001-6CE2F74CDDE3}" type="presParOf" srcId="{DDD6FC26-17E8-4223-B6C0-5CA661C84407}" destId="{EB81825C-DB49-45DA-8F19-4061585D28D1}" srcOrd="1" destOrd="0" presId="urn:microsoft.com/office/officeart/2005/8/layout/hList1"/>
    <dgm:cxn modelId="{C15E7BB3-8FFA-4C43-BCF2-75D34BCE74C9}" type="presParOf" srcId="{DDD6FC26-17E8-4223-B6C0-5CA661C84407}" destId="{1905F512-3191-4E47-920D-B5AA2F1CED29}" srcOrd="2" destOrd="0" presId="urn:microsoft.com/office/officeart/2005/8/layout/hList1"/>
    <dgm:cxn modelId="{75C27375-D6F9-46D3-8BD3-E40426FB39F5}" type="presParOf" srcId="{1905F512-3191-4E47-920D-B5AA2F1CED29}" destId="{D7AE6E77-F95E-4766-887B-3CF4051AD5FC}" srcOrd="0" destOrd="0" presId="urn:microsoft.com/office/officeart/2005/8/layout/hList1"/>
    <dgm:cxn modelId="{0AA7280E-CE0A-4048-893D-6FF9999F3C45}" type="presParOf" srcId="{1905F512-3191-4E47-920D-B5AA2F1CED29}" destId="{99CBC29C-11EE-4C1A-BD1E-CC90626BF281}" srcOrd="1" destOrd="0" presId="urn:microsoft.com/office/officeart/2005/8/layout/hList1"/>
    <dgm:cxn modelId="{4D7E805D-40A1-42FA-9302-31E300F976F1}" type="presParOf" srcId="{DDD6FC26-17E8-4223-B6C0-5CA661C84407}" destId="{5C815E6E-D515-49BF-B23E-FBFBF8FA5141}" srcOrd="3" destOrd="0" presId="urn:microsoft.com/office/officeart/2005/8/layout/hList1"/>
    <dgm:cxn modelId="{53DB060E-55CE-42F6-9E7D-209AF55F47CA}" type="presParOf" srcId="{DDD6FC26-17E8-4223-B6C0-5CA661C84407}" destId="{03D64C5A-A89F-4EDC-8657-27AE3A862038}" srcOrd="4" destOrd="0" presId="urn:microsoft.com/office/officeart/2005/8/layout/hList1"/>
    <dgm:cxn modelId="{05A412FA-572A-43B1-B636-D622F9FA568C}" type="presParOf" srcId="{03D64C5A-A89F-4EDC-8657-27AE3A862038}" destId="{326B9330-80A7-4069-B1D6-EC6BBAE0E7E8}" srcOrd="0" destOrd="0" presId="urn:microsoft.com/office/officeart/2005/8/layout/hList1"/>
    <dgm:cxn modelId="{3AD88A4A-0255-4BBE-A01E-6D4FC616961D}" type="presParOf" srcId="{03D64C5A-A89F-4EDC-8657-27AE3A862038}" destId="{78E5A82D-7C9A-4FEA-A4C8-519366ADB69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FE1B6-BCB5-4CB6-A201-4BC3636A0E33}">
      <dsp:nvSpPr>
        <dsp:cNvPr id="0" name=""/>
        <dsp:cNvSpPr/>
      </dsp:nvSpPr>
      <dsp:spPr>
        <a:xfrm>
          <a:off x="10651" y="816729"/>
          <a:ext cx="3064668" cy="12163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t>スマト君アプリケーション</a:t>
          </a:r>
          <a:endParaRPr kumimoji="1" lang="ja-JP" altLang="en-US" sz="3200" kern="1200" dirty="0"/>
        </a:p>
      </dsp:txBody>
      <dsp:txXfrm>
        <a:off x="10651" y="816729"/>
        <a:ext cx="3064668" cy="1216359"/>
      </dsp:txXfrm>
    </dsp:sp>
    <dsp:sp modelId="{15098D82-5F8E-40E3-A7D7-CD334EEF690F}">
      <dsp:nvSpPr>
        <dsp:cNvPr id="0" name=""/>
        <dsp:cNvSpPr/>
      </dsp:nvSpPr>
      <dsp:spPr>
        <a:xfrm>
          <a:off x="3143" y="1931109"/>
          <a:ext cx="3064668" cy="14054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kumimoji="1" lang="en-US" altLang="ja-JP" sz="3200" kern="1200" dirty="0"/>
            <a:t>User interface</a:t>
          </a:r>
          <a:endParaRPr kumimoji="1" lang="ja-JP" altLang="en-US" sz="3200" kern="1200" dirty="0"/>
        </a:p>
      </dsp:txBody>
      <dsp:txXfrm>
        <a:off x="3143" y="1931109"/>
        <a:ext cx="3064668" cy="1405440"/>
      </dsp:txXfrm>
    </dsp:sp>
    <dsp:sp modelId="{D7AE6E77-F95E-4766-887B-3CF4051AD5FC}">
      <dsp:nvSpPr>
        <dsp:cNvPr id="0" name=""/>
        <dsp:cNvSpPr/>
      </dsp:nvSpPr>
      <dsp:spPr>
        <a:xfrm>
          <a:off x="3493678" y="699923"/>
          <a:ext cx="3064668" cy="12163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t>スマト君</a:t>
          </a:r>
          <a:r>
            <a:rPr kumimoji="1" lang="en-US" altLang="ja-JP" sz="3200" kern="1200" dirty="0"/>
            <a:t> API Server</a:t>
          </a:r>
          <a:endParaRPr kumimoji="1" lang="ja-JP" altLang="en-US" sz="3200" kern="1200" dirty="0"/>
        </a:p>
      </dsp:txBody>
      <dsp:txXfrm>
        <a:off x="3493678" y="699923"/>
        <a:ext cx="3064668" cy="1216359"/>
      </dsp:txXfrm>
    </dsp:sp>
    <dsp:sp modelId="{99CBC29C-11EE-4C1A-BD1E-CC90626BF281}">
      <dsp:nvSpPr>
        <dsp:cNvPr id="0" name=""/>
        <dsp:cNvSpPr/>
      </dsp:nvSpPr>
      <dsp:spPr>
        <a:xfrm>
          <a:off x="3496865" y="1931109"/>
          <a:ext cx="3064668" cy="14054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kumimoji="1" lang="ja-JP" altLang="en-US" sz="3200" kern="1200" dirty="0"/>
            <a:t>データ処理</a:t>
          </a:r>
        </a:p>
      </dsp:txBody>
      <dsp:txXfrm>
        <a:off x="3496865" y="1931109"/>
        <a:ext cx="3064668" cy="1405440"/>
      </dsp:txXfrm>
    </dsp:sp>
    <dsp:sp modelId="{326B9330-80A7-4069-B1D6-EC6BBAE0E7E8}">
      <dsp:nvSpPr>
        <dsp:cNvPr id="0" name=""/>
        <dsp:cNvSpPr/>
      </dsp:nvSpPr>
      <dsp:spPr>
        <a:xfrm>
          <a:off x="6990588" y="714750"/>
          <a:ext cx="3064668" cy="12163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kumimoji="1" lang="en-US" altLang="ja-JP" sz="3200" kern="1200" dirty="0" err="1"/>
            <a:t>K’sLife</a:t>
          </a:r>
          <a:endParaRPr kumimoji="1" lang="ja-JP" altLang="en-US" sz="3200" kern="1200" dirty="0"/>
        </a:p>
      </dsp:txBody>
      <dsp:txXfrm>
        <a:off x="6990588" y="714750"/>
        <a:ext cx="3064668" cy="1216359"/>
      </dsp:txXfrm>
    </dsp:sp>
    <dsp:sp modelId="{78E5A82D-7C9A-4FEA-A4C8-519366ADB695}">
      <dsp:nvSpPr>
        <dsp:cNvPr id="0" name=""/>
        <dsp:cNvSpPr/>
      </dsp:nvSpPr>
      <dsp:spPr>
        <a:xfrm>
          <a:off x="6990588" y="1931109"/>
          <a:ext cx="3064668" cy="14054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kumimoji="1" lang="ja-JP" altLang="en-US" sz="3200" kern="1200" dirty="0"/>
            <a:t>データ</a:t>
          </a:r>
        </a:p>
      </dsp:txBody>
      <dsp:txXfrm>
        <a:off x="6990588" y="1931109"/>
        <a:ext cx="3064668" cy="14054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231E4A-D045-410A-8EFB-B074F6B61AA9}"/>
              </a:ext>
            </a:extLst>
          </p:cNvPr>
          <p:cNvSpPr>
            <a:spLocks noGrp="1"/>
          </p:cNvSpPr>
          <p:nvPr>
            <p:ph type="hdr" sz="quarter"/>
          </p:nvPr>
        </p:nvSpPr>
        <p:spPr>
          <a:xfrm>
            <a:off x="2" y="1"/>
            <a:ext cx="4306737" cy="341393"/>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a:extLst>
              <a:ext uri="{FF2B5EF4-FFF2-40B4-BE49-F238E27FC236}">
                <a16:creationId xmlns:a16="http://schemas.microsoft.com/office/drawing/2014/main" id="{8614F395-5EE3-458D-AAA0-9831A6051D60}"/>
              </a:ext>
            </a:extLst>
          </p:cNvPr>
          <p:cNvSpPr>
            <a:spLocks noGrp="1"/>
          </p:cNvSpPr>
          <p:nvPr>
            <p:ph type="dt" sz="quarter" idx="1"/>
          </p:nvPr>
        </p:nvSpPr>
        <p:spPr>
          <a:xfrm>
            <a:off x="5630286" y="1"/>
            <a:ext cx="4306737" cy="341393"/>
          </a:xfrm>
          <a:prstGeom prst="rect">
            <a:avLst/>
          </a:prstGeom>
        </p:spPr>
        <p:txBody>
          <a:bodyPr vert="horz" lIns="91440" tIns="45720" rIns="91440" bIns="45720" rtlCol="0"/>
          <a:lstStyle>
            <a:lvl1pPr algn="r">
              <a:defRPr sz="1200"/>
            </a:lvl1pPr>
          </a:lstStyle>
          <a:p>
            <a:fld id="{565F5F6B-B44B-4050-BCC9-6DFA319C8C53}" type="datetimeFigureOut">
              <a:rPr kumimoji="1" lang="ja-JP" altLang="en-US" smtClean="0"/>
              <a:t>2020/1/22</a:t>
            </a:fld>
            <a:endParaRPr kumimoji="1" lang="ja-JP" altLang="en-US"/>
          </a:p>
        </p:txBody>
      </p:sp>
      <p:sp>
        <p:nvSpPr>
          <p:cNvPr id="4" name="Footer Placeholder 3">
            <a:extLst>
              <a:ext uri="{FF2B5EF4-FFF2-40B4-BE49-F238E27FC236}">
                <a16:creationId xmlns:a16="http://schemas.microsoft.com/office/drawing/2014/main" id="{69E9824B-1391-4C2B-B6A1-36BA1E49D367}"/>
              </a:ext>
            </a:extLst>
          </p:cNvPr>
          <p:cNvSpPr>
            <a:spLocks noGrp="1"/>
          </p:cNvSpPr>
          <p:nvPr>
            <p:ph type="ftr" sz="quarter" idx="2"/>
          </p:nvPr>
        </p:nvSpPr>
        <p:spPr>
          <a:xfrm>
            <a:off x="2" y="6465808"/>
            <a:ext cx="4306737" cy="341393"/>
          </a:xfrm>
          <a:prstGeom prst="rect">
            <a:avLst/>
          </a:prstGeom>
        </p:spPr>
        <p:txBody>
          <a:bodyPr vert="horz" lIns="91440" tIns="45720" rIns="91440" bIns="45720" rtlCol="0" anchor="b"/>
          <a:lstStyle>
            <a:lvl1pPr algn="l">
              <a:defRPr sz="1200"/>
            </a:lvl1pPr>
          </a:lstStyle>
          <a:p>
            <a:endParaRPr kumimoji="1" lang="ja-JP" altLang="en-US"/>
          </a:p>
        </p:txBody>
      </p:sp>
      <p:sp>
        <p:nvSpPr>
          <p:cNvPr id="5" name="Slide Number Placeholder 4">
            <a:extLst>
              <a:ext uri="{FF2B5EF4-FFF2-40B4-BE49-F238E27FC236}">
                <a16:creationId xmlns:a16="http://schemas.microsoft.com/office/drawing/2014/main" id="{33992DAD-BBA3-48A5-8278-03EB31494FD5}"/>
              </a:ext>
            </a:extLst>
          </p:cNvPr>
          <p:cNvSpPr>
            <a:spLocks noGrp="1"/>
          </p:cNvSpPr>
          <p:nvPr>
            <p:ph type="sldNum" sz="quarter" idx="3"/>
          </p:nvPr>
        </p:nvSpPr>
        <p:spPr>
          <a:xfrm>
            <a:off x="5630286" y="6465808"/>
            <a:ext cx="4306737" cy="341393"/>
          </a:xfrm>
          <a:prstGeom prst="rect">
            <a:avLst/>
          </a:prstGeom>
        </p:spPr>
        <p:txBody>
          <a:bodyPr vert="horz" lIns="91440" tIns="45720" rIns="91440" bIns="45720" rtlCol="0" anchor="b"/>
          <a:lstStyle>
            <a:lvl1pPr algn="r">
              <a:defRPr sz="1200"/>
            </a:lvl1pPr>
          </a:lstStyle>
          <a:p>
            <a:fld id="{BFB61589-F417-4163-A720-09FF699F837C}" type="slidenum">
              <a:rPr kumimoji="1" lang="ja-JP" altLang="en-US" smtClean="0"/>
              <a:t>‹#›</a:t>
            </a:fld>
            <a:endParaRPr kumimoji="1" lang="ja-JP" altLang="en-US"/>
          </a:p>
        </p:txBody>
      </p:sp>
    </p:spTree>
    <p:extLst>
      <p:ext uri="{BB962C8B-B14F-4D97-AF65-F5344CB8AC3E}">
        <p14:creationId xmlns:p14="http://schemas.microsoft.com/office/powerpoint/2010/main" val="3860274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7047" cy="34154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9994" y="0"/>
            <a:ext cx="4307047" cy="341542"/>
          </a:xfrm>
          <a:prstGeom prst="rect">
            <a:avLst/>
          </a:prstGeom>
        </p:spPr>
        <p:txBody>
          <a:bodyPr vert="horz" lIns="91440" tIns="45720" rIns="91440" bIns="45720" rtlCol="0"/>
          <a:lstStyle>
            <a:lvl1pPr algn="r">
              <a:defRPr sz="1200"/>
            </a:lvl1pPr>
          </a:lstStyle>
          <a:p>
            <a:fld id="{62784F40-65E6-A745-A4BC-EB2134065972}" type="datetimeFigureOut">
              <a:rPr lang="en-US" smtClean="0"/>
              <a:t>1/22/20</a:t>
            </a:fld>
            <a:endParaRPr lang="en-US"/>
          </a:p>
        </p:txBody>
      </p:sp>
      <p:sp>
        <p:nvSpPr>
          <p:cNvPr id="4" name="Slide Image Placeholder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465660"/>
            <a:ext cx="4307047" cy="34154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9994" y="6465660"/>
            <a:ext cx="4307047" cy="341541"/>
          </a:xfrm>
          <a:prstGeom prst="rect">
            <a:avLst/>
          </a:prstGeom>
        </p:spPr>
        <p:txBody>
          <a:bodyPr vert="horz" lIns="91440" tIns="45720" rIns="91440" bIns="45720" rtlCol="0" anchor="b"/>
          <a:lstStyle>
            <a:lvl1pPr algn="r">
              <a:defRPr sz="1200"/>
            </a:lvl1pPr>
          </a:lstStyle>
          <a:p>
            <a:fld id="{577D8CF1-3016-D743-8EB7-8529EC2B9DE2}" type="slidenum">
              <a:rPr lang="en-US" smtClean="0"/>
              <a:t>‹#›</a:t>
            </a:fld>
            <a:endParaRPr lang="en-US"/>
          </a:p>
        </p:txBody>
      </p:sp>
    </p:spTree>
    <p:extLst>
      <p:ext uri="{BB962C8B-B14F-4D97-AF65-F5344CB8AC3E}">
        <p14:creationId xmlns:p14="http://schemas.microsoft.com/office/powerpoint/2010/main" val="119247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ｋｓ開発研究</a:t>
            </a:r>
            <a:r>
              <a:rPr kumimoji="1" lang="en-US" altLang="ja-JP" dirty="0"/>
              <a:t>smkw16jk053 </a:t>
            </a:r>
            <a:r>
              <a:rPr kumimoji="1" lang="en-US" altLang="ja-JP" dirty="0" err="1"/>
              <a:t>ntl</a:t>
            </a:r>
            <a:r>
              <a:rPr kumimoji="1" lang="ja-JP" altLang="en-US" dirty="0"/>
              <a:t>発表を行います。</a:t>
            </a:r>
          </a:p>
        </p:txBody>
      </p:sp>
      <p:sp>
        <p:nvSpPr>
          <p:cNvPr id="4" name="Slide Number Placeholder 3"/>
          <p:cNvSpPr>
            <a:spLocks noGrp="1"/>
          </p:cNvSpPr>
          <p:nvPr>
            <p:ph type="sldNum" sz="quarter" idx="5"/>
          </p:nvPr>
        </p:nvSpPr>
        <p:spPr/>
        <p:txBody>
          <a:bodyPr/>
          <a:lstStyle/>
          <a:p>
            <a:fld id="{577D8CF1-3016-D743-8EB7-8529EC2B9DE2}" type="slidenum">
              <a:rPr lang="en-US" smtClean="0"/>
              <a:t>1</a:t>
            </a:fld>
            <a:endParaRPr lang="en-US"/>
          </a:p>
        </p:txBody>
      </p:sp>
    </p:spTree>
    <p:extLst>
      <p:ext uri="{BB962C8B-B14F-4D97-AF65-F5344CB8AC3E}">
        <p14:creationId xmlns:p14="http://schemas.microsoft.com/office/powerpoint/2010/main" val="2052771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画面の設計です。出席状況と通知の画面について説明します</a:t>
            </a:r>
            <a:endParaRPr lang="en-US" altLang="ja-JP" dirty="0"/>
          </a:p>
          <a:p>
            <a:r>
              <a:rPr lang="ja-JP" altLang="en-US"/>
              <a:t>まず出席状況です。履修中科目一覧があります。科目名をタップするとその科目詳細出席情報画面が遷移します。上から下にスワイプすると前の画面戻ります</a:t>
            </a:r>
            <a:endParaRPr lang="en-US" altLang="ja-JP" dirty="0"/>
          </a:p>
          <a:p>
            <a:r>
              <a:rPr lang="ja-JP" altLang="en-US"/>
              <a:t>各画面の下部にメニューバーがあります。</a:t>
            </a:r>
            <a:endParaRPr lang="en-US" altLang="ja-JP" dirty="0"/>
          </a:p>
          <a:p>
            <a:r>
              <a:rPr lang="ja-JP" altLang="ja-JP"/>
              <a:t>メニューバーから各機能の画面に切り替えることができ</a:t>
            </a:r>
            <a:r>
              <a:rPr lang="ja-JP" altLang="en-US"/>
              <a:t>ます。</a:t>
            </a:r>
            <a:endParaRPr lang="en-US" altLang="ja-JP" dirty="0"/>
          </a:p>
          <a:p>
            <a:pPr marL="0" indent="0">
              <a:buNone/>
            </a:pPr>
            <a:r>
              <a:rPr lang="ja-JP" altLang="en-US"/>
              <a:t>通知</a:t>
            </a:r>
            <a:r>
              <a:rPr lang="en-US" altLang="ja-JP" dirty="0"/>
              <a:t>icon</a:t>
            </a:r>
            <a:r>
              <a:rPr lang="ja-JP" altLang="en-US"/>
              <a:t>をタップすると通知画面に遷移します。通知画面は通知の一覧があります。読んでない通知はグレイフォント、一度読んだ通知は白いフォントです。</a:t>
            </a:r>
            <a:endParaRPr lang="en-US" altLang="ja-JP" dirty="0"/>
          </a:p>
          <a:p>
            <a:pPr marL="0" indent="0">
              <a:buNone/>
            </a:pPr>
            <a:r>
              <a:rPr lang="ja-JP" altLang="en-US"/>
              <a:t>通知のタイトルをタップするとその通知の詳細画面に遷移します。上から下にスワイプすると前の画面戻ります</a:t>
            </a:r>
            <a:endParaRPr lang="en-US" dirty="0"/>
          </a:p>
        </p:txBody>
      </p:sp>
      <p:sp>
        <p:nvSpPr>
          <p:cNvPr id="4" name="Slide Number Placeholder 3"/>
          <p:cNvSpPr>
            <a:spLocks noGrp="1"/>
          </p:cNvSpPr>
          <p:nvPr>
            <p:ph type="sldNum" sz="quarter" idx="5"/>
          </p:nvPr>
        </p:nvSpPr>
        <p:spPr/>
        <p:txBody>
          <a:bodyPr/>
          <a:lstStyle/>
          <a:p>
            <a:fld id="{577D8CF1-3016-D743-8EB7-8529EC2B9DE2}" type="slidenum">
              <a:rPr lang="en-US" smtClean="0"/>
              <a:t>11</a:t>
            </a:fld>
            <a:endParaRPr lang="en-US"/>
          </a:p>
        </p:txBody>
      </p:sp>
    </p:spTree>
    <p:extLst>
      <p:ext uri="{BB962C8B-B14F-4D97-AF65-F5344CB8AC3E}">
        <p14:creationId xmlns:p14="http://schemas.microsoft.com/office/powerpoint/2010/main" val="421222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スマト君についてアンケート調査を行いました</a:t>
            </a:r>
            <a:endParaRPr lang="en-US" dirty="0"/>
          </a:p>
        </p:txBody>
      </p:sp>
      <p:sp>
        <p:nvSpPr>
          <p:cNvPr id="4" name="Slide Number Placeholder 3"/>
          <p:cNvSpPr>
            <a:spLocks noGrp="1"/>
          </p:cNvSpPr>
          <p:nvPr>
            <p:ph type="sldNum" sz="quarter" idx="5"/>
          </p:nvPr>
        </p:nvSpPr>
        <p:spPr/>
        <p:txBody>
          <a:bodyPr/>
          <a:lstStyle/>
          <a:p>
            <a:fld id="{577D8CF1-3016-D743-8EB7-8529EC2B9DE2}" type="slidenum">
              <a:rPr lang="en-US" smtClean="0"/>
              <a:t>13</a:t>
            </a:fld>
            <a:endParaRPr lang="en-US"/>
          </a:p>
        </p:txBody>
      </p:sp>
    </p:spTree>
    <p:extLst>
      <p:ext uri="{BB962C8B-B14F-4D97-AF65-F5344CB8AC3E}">
        <p14:creationId xmlns:p14="http://schemas.microsoft.com/office/powerpoint/2010/main" val="538190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簡単か、便利か、動作のスピードは十分か５点満点で平均点</a:t>
            </a:r>
            <a:r>
              <a:rPr lang="en-US" altLang="ja-JP" dirty="0"/>
              <a:t>3.6,3.9,</a:t>
            </a:r>
            <a:r>
              <a:rPr lang="ja-JP" altLang="en-US"/>
              <a:t>と</a:t>
            </a:r>
            <a:r>
              <a:rPr lang="en-US" altLang="ja-JP" dirty="0"/>
              <a:t>3.9</a:t>
            </a:r>
            <a:r>
              <a:rPr lang="ja-JP" altLang="en-US"/>
              <a:t>点で、高い評価を貰いました。</a:t>
            </a:r>
            <a:endParaRPr lang="en-US" altLang="ja-JP" dirty="0"/>
          </a:p>
          <a:p>
            <a:r>
              <a:rPr lang="ja-JP" altLang="en-US"/>
              <a:t>操作しやすくなったか、デザインよくなったかという質問に対しはいい評価えら得ました。</a:t>
            </a:r>
            <a:endParaRPr lang="en-US" altLang="ja-JP" dirty="0"/>
          </a:p>
          <a:p>
            <a:r>
              <a:rPr lang="ja-JP" altLang="en-US"/>
              <a:t>しかし、今後も続けて使用したいかという質問に対してはあまりいい評価得られませんでした。</a:t>
            </a:r>
            <a:endParaRPr lang="en-US" dirty="0"/>
          </a:p>
        </p:txBody>
      </p:sp>
      <p:sp>
        <p:nvSpPr>
          <p:cNvPr id="4" name="Slide Number Placeholder 3"/>
          <p:cNvSpPr>
            <a:spLocks noGrp="1"/>
          </p:cNvSpPr>
          <p:nvPr>
            <p:ph type="sldNum" sz="quarter" idx="5"/>
          </p:nvPr>
        </p:nvSpPr>
        <p:spPr/>
        <p:txBody>
          <a:bodyPr/>
          <a:lstStyle/>
          <a:p>
            <a:fld id="{577D8CF1-3016-D743-8EB7-8529EC2B9DE2}" type="slidenum">
              <a:rPr lang="en-US" smtClean="0"/>
              <a:t>14</a:t>
            </a:fld>
            <a:endParaRPr lang="en-US"/>
          </a:p>
        </p:txBody>
      </p:sp>
    </p:spTree>
    <p:extLst>
      <p:ext uri="{BB962C8B-B14F-4D97-AF65-F5344CB8AC3E}">
        <p14:creationId xmlns:p14="http://schemas.microsoft.com/office/powerpoint/2010/main" val="1115550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D8CF1-3016-D743-8EB7-8529EC2B9DE2}" type="slidenum">
              <a:rPr lang="en-US" smtClean="0"/>
              <a:t>15</a:t>
            </a:fld>
            <a:endParaRPr lang="en-US"/>
          </a:p>
        </p:txBody>
      </p:sp>
    </p:spTree>
    <p:extLst>
      <p:ext uri="{BB962C8B-B14F-4D97-AF65-F5344CB8AC3E}">
        <p14:creationId xmlns:p14="http://schemas.microsoft.com/office/powerpoint/2010/main" val="1540567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77D8CF1-3016-D743-8EB7-8529EC2B9DE2}" type="slidenum">
              <a:rPr lang="en-US" smtClean="0"/>
              <a:t>2</a:t>
            </a:fld>
            <a:endParaRPr lang="en-US"/>
          </a:p>
        </p:txBody>
      </p:sp>
    </p:spTree>
    <p:extLst>
      <p:ext uri="{BB962C8B-B14F-4D97-AF65-F5344CB8AC3E}">
        <p14:creationId xmlns:p14="http://schemas.microsoft.com/office/powerpoint/2010/main" val="52015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a:t>なづけ</a:t>
            </a:r>
          </a:p>
        </p:txBody>
      </p:sp>
      <p:sp>
        <p:nvSpPr>
          <p:cNvPr id="4" name="Slide Number Placeholder 3"/>
          <p:cNvSpPr>
            <a:spLocks noGrp="1"/>
          </p:cNvSpPr>
          <p:nvPr>
            <p:ph type="sldNum" sz="quarter" idx="5"/>
          </p:nvPr>
        </p:nvSpPr>
        <p:spPr/>
        <p:txBody>
          <a:bodyPr/>
          <a:lstStyle/>
          <a:p>
            <a:fld id="{577D8CF1-3016-D743-8EB7-8529EC2B9DE2}" type="slidenum">
              <a:rPr lang="en-US" smtClean="0"/>
              <a:t>3</a:t>
            </a:fld>
            <a:endParaRPr lang="en-US"/>
          </a:p>
        </p:txBody>
      </p:sp>
    </p:spTree>
    <p:extLst>
      <p:ext uri="{BB962C8B-B14F-4D97-AF65-F5344CB8AC3E}">
        <p14:creationId xmlns:p14="http://schemas.microsoft.com/office/powerpoint/2010/main" val="223879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ja-JP" altLang="en-US"/>
              <a:t>操作しやすい、画面を見やすい、使いやすい、ステップが少ないスマートフォンアプリケーションを開発</a:t>
            </a:r>
            <a:endParaRPr lang="en-US" altLang="ja-JP" dirty="0"/>
          </a:p>
          <a:p>
            <a:pPr lvl="1">
              <a:buFont typeface="Wingdings" pitchFamily="2" charset="2"/>
              <a:buChar char="Ø"/>
            </a:pPr>
            <a:endParaRPr lang="en-US" altLang="ja-JP" dirty="0"/>
          </a:p>
          <a:p>
            <a:endParaRPr lang="en-US" dirty="0"/>
          </a:p>
        </p:txBody>
      </p:sp>
      <p:sp>
        <p:nvSpPr>
          <p:cNvPr id="4" name="Slide Number Placeholder 3"/>
          <p:cNvSpPr>
            <a:spLocks noGrp="1"/>
          </p:cNvSpPr>
          <p:nvPr>
            <p:ph type="sldNum" sz="quarter" idx="5"/>
          </p:nvPr>
        </p:nvSpPr>
        <p:spPr/>
        <p:txBody>
          <a:bodyPr/>
          <a:lstStyle/>
          <a:p>
            <a:fld id="{577D8CF1-3016-D743-8EB7-8529EC2B9DE2}" type="slidenum">
              <a:rPr lang="en-US" smtClean="0"/>
              <a:t>4</a:t>
            </a:fld>
            <a:endParaRPr lang="en-US"/>
          </a:p>
        </p:txBody>
      </p:sp>
    </p:spTree>
    <p:extLst>
      <p:ext uri="{BB962C8B-B14F-4D97-AF65-F5344CB8AC3E}">
        <p14:creationId xmlns:p14="http://schemas.microsoft.com/office/powerpoint/2010/main" val="69943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577D8CF1-3016-D743-8EB7-8529EC2B9DE2}" type="slidenum">
              <a:rPr lang="en-US" smtClean="0"/>
              <a:t>5</a:t>
            </a:fld>
            <a:endParaRPr lang="en-US"/>
          </a:p>
        </p:txBody>
      </p:sp>
    </p:spTree>
    <p:extLst>
      <p:ext uri="{BB962C8B-B14F-4D97-AF65-F5344CB8AC3E}">
        <p14:creationId xmlns:p14="http://schemas.microsoft.com/office/powerpoint/2010/main" val="4008828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t>Gach</a:t>
            </a:r>
            <a:r>
              <a:rPr lang="en-US" altLang="ja-JP" dirty="0"/>
              <a:t> </a:t>
            </a:r>
            <a:r>
              <a:rPr lang="en-US" altLang="ja-JP" dirty="0" err="1"/>
              <a:t>dau</a:t>
            </a:r>
            <a:r>
              <a:rPr lang="en-US" altLang="ja-JP" dirty="0"/>
              <a:t> dong </a:t>
            </a:r>
            <a:r>
              <a:rPr lang="en-US" altLang="ja-JP" dirty="0" err="1"/>
              <a:t>truoc</a:t>
            </a:r>
            <a:endParaRPr lang="en-US" altLang="ja-JP" dirty="0"/>
          </a:p>
          <a:p>
            <a:endParaRPr lang="en-US" altLang="ja-JP" dirty="0"/>
          </a:p>
          <a:p>
            <a:r>
              <a:rPr lang="ja-JP" altLang="en-US"/>
              <a:t>従って、スマト君はこの３つの部分から構成される。</a:t>
            </a:r>
            <a:endParaRPr lang="en-US" altLang="ja-JP" dirty="0"/>
          </a:p>
          <a:p>
            <a:endParaRPr lang="en-US" altLang="ja-JP" dirty="0"/>
          </a:p>
          <a:p>
            <a:r>
              <a:rPr lang="en-US" altLang="ja-JP" dirty="0" err="1"/>
              <a:t>K'sLife</a:t>
            </a:r>
            <a:r>
              <a:rPr lang="en-US" altLang="ja-JP" dirty="0"/>
              <a:t> </a:t>
            </a:r>
            <a:r>
              <a:rPr lang="ja-JP" altLang="en-US"/>
              <a:t>の </a:t>
            </a:r>
            <a:r>
              <a:rPr lang="en-US" altLang="ja-JP" dirty="0"/>
              <a:t>API </a:t>
            </a:r>
            <a:r>
              <a:rPr lang="ja-JP" altLang="en-US"/>
              <a:t>を提供するための 「スマト君 </a:t>
            </a:r>
            <a:r>
              <a:rPr lang="en-US" altLang="ja-JP" dirty="0"/>
              <a:t>API Server</a:t>
            </a:r>
            <a:r>
              <a:rPr lang="ja-JP" altLang="en-US"/>
              <a:t>」と、</a:t>
            </a:r>
            <a:endParaRPr lang="en-US" altLang="ja-JP" dirty="0"/>
          </a:p>
          <a:p>
            <a:endParaRPr lang="ja-JP" altLang="en-US"/>
          </a:p>
          <a:p>
            <a:r>
              <a:rPr lang="ja-JP" altLang="en-US"/>
              <a:t>  スマートフォン用アプリケーションである「スマト君アプリケーション」と、従来の </a:t>
            </a:r>
            <a:r>
              <a:rPr lang="en-US" altLang="ja-JP" dirty="0" err="1"/>
              <a:t>K'sLife</a:t>
            </a:r>
            <a:r>
              <a:rPr lang="en-US" altLang="ja-JP" dirty="0"/>
              <a:t> </a:t>
            </a:r>
            <a:endParaRPr lang="en-US" dirty="0"/>
          </a:p>
        </p:txBody>
      </p:sp>
      <p:sp>
        <p:nvSpPr>
          <p:cNvPr id="4" name="Slide Number Placeholder 3"/>
          <p:cNvSpPr>
            <a:spLocks noGrp="1"/>
          </p:cNvSpPr>
          <p:nvPr>
            <p:ph type="sldNum" sz="quarter" idx="5"/>
          </p:nvPr>
        </p:nvSpPr>
        <p:spPr/>
        <p:txBody>
          <a:bodyPr/>
          <a:lstStyle/>
          <a:p>
            <a:fld id="{577D8CF1-3016-D743-8EB7-8529EC2B9DE2}" type="slidenum">
              <a:rPr lang="en-US" smtClean="0"/>
              <a:t>6</a:t>
            </a:fld>
            <a:endParaRPr lang="en-US"/>
          </a:p>
        </p:txBody>
      </p:sp>
    </p:spTree>
    <p:extLst>
      <p:ext uri="{BB962C8B-B14F-4D97-AF65-F5344CB8AC3E}">
        <p14:creationId xmlns:p14="http://schemas.microsoft.com/office/powerpoint/2010/main" val="2679887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API</a:t>
            </a:r>
            <a:r>
              <a:rPr lang="ja-JP" altLang="en-US"/>
              <a:t>はこの表に示す</a:t>
            </a:r>
            <a:r>
              <a:rPr lang="en-US" altLang="ja-JP" dirty="0"/>
              <a:t>7</a:t>
            </a:r>
            <a:r>
              <a:rPr lang="ja-JP" altLang="en-US"/>
              <a:t>個のエンドポイントで構成</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それぞれ情報の取得ものと詳細情報の取得ものがあります。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en-US" dirty="0"/>
          </a:p>
        </p:txBody>
      </p:sp>
      <p:sp>
        <p:nvSpPr>
          <p:cNvPr id="4" name="Slide Number Placeholder 3"/>
          <p:cNvSpPr>
            <a:spLocks noGrp="1"/>
          </p:cNvSpPr>
          <p:nvPr>
            <p:ph type="sldNum" sz="quarter" idx="5"/>
          </p:nvPr>
        </p:nvSpPr>
        <p:spPr/>
        <p:txBody>
          <a:bodyPr/>
          <a:lstStyle/>
          <a:p>
            <a:fld id="{577D8CF1-3016-D743-8EB7-8529EC2B9DE2}" type="slidenum">
              <a:rPr lang="en-US" smtClean="0"/>
              <a:t>7</a:t>
            </a:fld>
            <a:endParaRPr lang="en-US"/>
          </a:p>
        </p:txBody>
      </p:sp>
    </p:spTree>
    <p:extLst>
      <p:ext uri="{BB962C8B-B14F-4D97-AF65-F5344CB8AC3E}">
        <p14:creationId xmlns:p14="http://schemas.microsoft.com/office/powerpoint/2010/main" val="253958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D8CF1-3016-D743-8EB7-8529EC2B9DE2}" type="slidenum">
              <a:rPr lang="en-US" smtClean="0"/>
              <a:t>9</a:t>
            </a:fld>
            <a:endParaRPr lang="en-US"/>
          </a:p>
        </p:txBody>
      </p:sp>
    </p:spTree>
    <p:extLst>
      <p:ext uri="{BB962C8B-B14F-4D97-AF65-F5344CB8AC3E}">
        <p14:creationId xmlns:p14="http://schemas.microsoft.com/office/powerpoint/2010/main" val="286320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kern="1200">
                <a:solidFill>
                  <a:schemeClr val="tx1"/>
                </a:solidFill>
                <a:effectLst/>
                <a:latin typeface="+mn-lt"/>
                <a:ea typeface="+mn-ea"/>
                <a:cs typeface="+mn-cs"/>
              </a:rPr>
              <a:t>この</a:t>
            </a:r>
            <a:r>
              <a:rPr lang="en-US" altLang="ja-JP" sz="1200" kern="1200" dirty="0">
                <a:solidFill>
                  <a:schemeClr val="tx1"/>
                </a:solidFill>
                <a:effectLst/>
                <a:latin typeface="+mn-lt"/>
                <a:ea typeface="+mn-ea"/>
                <a:cs typeface="+mn-cs"/>
              </a:rPr>
              <a:t>9</a:t>
            </a:r>
            <a:r>
              <a:rPr lang="ja-JP" altLang="ja-JP" sz="1200" kern="1200">
                <a:solidFill>
                  <a:schemeClr val="tx1"/>
                </a:solidFill>
                <a:effectLst/>
                <a:latin typeface="+mn-lt"/>
                <a:ea typeface="+mn-ea"/>
                <a:cs typeface="+mn-cs"/>
              </a:rPr>
              <a:t>個</a:t>
            </a:r>
            <a:r>
              <a:rPr lang="ja-JP" altLang="ja-JP" sz="1200" kern="1200" dirty="0">
                <a:solidFill>
                  <a:schemeClr val="tx1"/>
                </a:solidFill>
                <a:effectLst/>
                <a:latin typeface="+mn-lt"/>
                <a:ea typeface="+mn-ea"/>
                <a:cs typeface="+mn-cs"/>
              </a:rPr>
              <a:t>の画面を設計しました。</a:t>
            </a:r>
            <a:br>
              <a:rPr lang="en-US" altLang="ja-JP" sz="1200" kern="1200" dirty="0">
                <a:solidFill>
                  <a:schemeClr val="tx1"/>
                </a:solidFill>
                <a:effectLst/>
                <a:latin typeface="+mn-lt"/>
                <a:ea typeface="+mn-ea"/>
                <a:cs typeface="+mn-cs"/>
              </a:rPr>
            </a:br>
            <a:r>
              <a:rPr lang="ja-JP" altLang="ja-JP" sz="1200" kern="1200" dirty="0">
                <a:solidFill>
                  <a:schemeClr val="tx1"/>
                </a:solidFill>
                <a:effectLst/>
                <a:latin typeface="+mn-lt"/>
                <a:ea typeface="+mn-ea"/>
                <a:cs typeface="+mn-cs"/>
              </a:rPr>
              <a:t>機能ごとに画面が分かれています。</a:t>
            </a:r>
            <a:br>
              <a:rPr lang="en-US" altLang="ja-JP" sz="1200" kern="1200" dirty="0">
                <a:solidFill>
                  <a:schemeClr val="tx1"/>
                </a:solidFill>
                <a:effectLst/>
                <a:latin typeface="+mn-lt"/>
                <a:ea typeface="+mn-ea"/>
                <a:cs typeface="+mn-cs"/>
              </a:rPr>
            </a:br>
            <a:endParaRPr kumimoji="1" lang="ja-JP" altLang="en-US" dirty="0"/>
          </a:p>
        </p:txBody>
      </p:sp>
      <p:sp>
        <p:nvSpPr>
          <p:cNvPr id="4" name="Slide Number Placeholder 3"/>
          <p:cNvSpPr>
            <a:spLocks noGrp="1"/>
          </p:cNvSpPr>
          <p:nvPr>
            <p:ph type="sldNum" sz="quarter" idx="5"/>
          </p:nvPr>
        </p:nvSpPr>
        <p:spPr/>
        <p:txBody>
          <a:bodyPr/>
          <a:lstStyle/>
          <a:p>
            <a:fld id="{577D8CF1-3016-D743-8EB7-8529EC2B9DE2}" type="slidenum">
              <a:rPr lang="en-US" smtClean="0"/>
              <a:t>10</a:t>
            </a:fld>
            <a:endParaRPr lang="en-US"/>
          </a:p>
        </p:txBody>
      </p:sp>
    </p:spTree>
    <p:extLst>
      <p:ext uri="{BB962C8B-B14F-4D97-AF65-F5344CB8AC3E}">
        <p14:creationId xmlns:p14="http://schemas.microsoft.com/office/powerpoint/2010/main" val="400220478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4CA51B-3FAF-074C-87A1-5EEC4A5624CF}" type="datetime1">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3A108B-7BDF-9648-8ECD-572122F18B5A}" type="datetime1">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0FF3C-7A07-794D-8B19-5CC058945CAF}" type="datetime1">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6174E-F7E6-374E-85E0-EC919A98F04C}" type="datetime1">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63CD8EC-C9B1-3748-AA10-2383BE7EB26C}" type="datetime1">
              <a:rPr lang="en-US" smtClean="0"/>
              <a:t>1/22/20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C848A3-DE8B-094A-98F1-48073AB4292E}" type="datetime1">
              <a:rPr lang="en-US" smtClean="0"/>
              <a:t>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715BF6-197F-6446-818D-351548153983}" type="datetime1">
              <a:rPr lang="en-US" smtClean="0"/>
              <a:t>1/22/20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75B2B38-84B4-014F-8C87-420FBEED9597}" type="datetime1">
              <a:rPr lang="en-US" smtClean="0"/>
              <a:t>1/22/20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63846-BE4D-AB41-94F0-A1D7D076DF10}" type="datetime1">
              <a:rPr lang="en-US" smtClean="0"/>
              <a:t>1/22/20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C13D5-95FA-DF4C-9DF2-F3EE364368B8}" type="datetime1">
              <a:rPr lang="en-US" smtClean="0"/>
              <a:t>1/22/20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AE6668-801F-B14B-9D5F-277A868AE584}" type="datetime1">
              <a:rPr lang="en-US" smtClean="0"/>
              <a:t>1/22/20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062BD5-B794-D24A-B007-678F2C927FA6}" type="datetime1">
              <a:rPr lang="en-US" smtClean="0"/>
              <a:t>1/22/20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3.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1A54-9579-C64D-87E8-9822D52FFA61}"/>
              </a:ext>
            </a:extLst>
          </p:cNvPr>
          <p:cNvSpPr>
            <a:spLocks noGrp="1"/>
          </p:cNvSpPr>
          <p:nvPr>
            <p:ph type="ctrTitle"/>
          </p:nvPr>
        </p:nvSpPr>
        <p:spPr/>
        <p:txBody>
          <a:bodyPr/>
          <a:lstStyle/>
          <a:p>
            <a:r>
              <a:rPr lang="ja-JP" altLang="en-US" sz="4400">
                <a:latin typeface="Times New Roman" panose="02020603050405020304" pitchFamily="18" charset="0"/>
                <a:cs typeface="Times New Roman" panose="02020603050405020304" pitchFamily="18" charset="0"/>
              </a:rPr>
              <a:t>スマートフォン用</a:t>
            </a:r>
            <a:r>
              <a:rPr lang="en-US" altLang="ja-JP" sz="4400" dirty="0" err="1">
                <a:latin typeface="Times New Roman" panose="02020603050405020304" pitchFamily="18" charset="0"/>
                <a:cs typeface="Times New Roman" panose="02020603050405020304" pitchFamily="18" charset="0"/>
              </a:rPr>
              <a:t>k’</a:t>
            </a:r>
            <a:r>
              <a:rPr lang="en-US" altLang="ja-JP" sz="4400" cap="none" dirty="0" err="1">
                <a:latin typeface="Times New Roman" panose="02020603050405020304" pitchFamily="18" charset="0"/>
                <a:cs typeface="Times New Roman" panose="02020603050405020304" pitchFamily="18" charset="0"/>
              </a:rPr>
              <a:t>sLife</a:t>
            </a:r>
            <a:r>
              <a:rPr lang="ja-JP" altLang="en-US" sz="4400">
                <a:latin typeface="Times New Roman" panose="02020603050405020304" pitchFamily="18" charset="0"/>
                <a:cs typeface="Times New Roman" panose="02020603050405020304" pitchFamily="18" charset="0"/>
              </a:rPr>
              <a:t>アプリ</a:t>
            </a:r>
            <a:br>
              <a:rPr lang="en-US" altLang="ja-JP" sz="4400" dirty="0">
                <a:latin typeface="Times New Roman" panose="02020603050405020304" pitchFamily="18" charset="0"/>
                <a:cs typeface="Times New Roman" panose="02020603050405020304" pitchFamily="18" charset="0"/>
              </a:rPr>
            </a:br>
            <a:r>
              <a:rPr lang="ja-JP" altLang="en-US" sz="4400">
                <a:latin typeface="Times New Roman" panose="02020603050405020304" pitchFamily="18" charset="0"/>
                <a:cs typeface="Times New Roman" panose="02020603050405020304" pitchFamily="18" charset="0"/>
              </a:rPr>
              <a:t>「スマト君」の開発</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D251832-41D9-FC46-BD26-13F87516BC5A}"/>
              </a:ext>
            </a:extLst>
          </p:cNvPr>
          <p:cNvSpPr>
            <a:spLocks noGrp="1"/>
          </p:cNvSpPr>
          <p:nvPr>
            <p:ph type="subTitle" idx="1"/>
          </p:nvPr>
        </p:nvSpPr>
        <p:spPr>
          <a:xfrm>
            <a:off x="1069848" y="4389119"/>
            <a:ext cx="7891272" cy="1521823"/>
          </a:xfrm>
        </p:spPr>
        <p:txBody>
          <a:bodyPr>
            <a:normAutofit/>
          </a:bodyPr>
          <a:lstStyle/>
          <a:p>
            <a:r>
              <a:rPr lang="ja-JP" altLang="en-US" dirty="0"/>
              <a:t>九州産業大学 情報科学部 情報科学科</a:t>
            </a:r>
            <a:endParaRPr lang="en-US" altLang="ja-JP" dirty="0"/>
          </a:p>
          <a:p>
            <a:r>
              <a:rPr lang="ja-JP" altLang="en-US" dirty="0"/>
              <a:t>下川研</a:t>
            </a:r>
            <a:endParaRPr lang="en-US" dirty="0"/>
          </a:p>
          <a:p>
            <a:r>
              <a:rPr lang="en-US" dirty="0"/>
              <a:t>16JK053 NGUYEN THANH LONG</a:t>
            </a:r>
          </a:p>
        </p:txBody>
      </p:sp>
      <p:sp>
        <p:nvSpPr>
          <p:cNvPr id="4" name="Slide Number Placeholder 3">
            <a:extLst>
              <a:ext uri="{FF2B5EF4-FFF2-40B4-BE49-F238E27FC236}">
                <a16:creationId xmlns:a16="http://schemas.microsoft.com/office/drawing/2014/main" id="{8AD253CA-CE67-C345-B44C-5401E47C09B5}"/>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585324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1EBE-7E6C-4613-A59A-71B65C389907}"/>
              </a:ext>
            </a:extLst>
          </p:cNvPr>
          <p:cNvSpPr>
            <a:spLocks noGrp="1"/>
          </p:cNvSpPr>
          <p:nvPr>
            <p:ph type="title"/>
          </p:nvPr>
        </p:nvSpPr>
        <p:spPr>
          <a:xfrm>
            <a:off x="1069848" y="47062"/>
            <a:ext cx="10058400" cy="1609344"/>
          </a:xfrm>
        </p:spPr>
        <p:txBody>
          <a:bodyPr>
            <a:normAutofit/>
          </a:bodyPr>
          <a:lstStyle/>
          <a:p>
            <a:r>
              <a:rPr kumimoji="1" lang="ja-JP" altLang="en-US" sz="4800" dirty="0"/>
              <a:t>スマホのアプリケーション画面設計</a:t>
            </a:r>
          </a:p>
        </p:txBody>
      </p:sp>
      <p:pic>
        <p:nvPicPr>
          <p:cNvPr id="6" name="Content Placeholder 5">
            <a:extLst>
              <a:ext uri="{FF2B5EF4-FFF2-40B4-BE49-F238E27FC236}">
                <a16:creationId xmlns:a16="http://schemas.microsoft.com/office/drawing/2014/main" id="{3C592229-9283-46DD-AFEC-26DC2437F96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330245" y="1484376"/>
            <a:ext cx="8028989" cy="4900122"/>
          </a:xfrm>
        </p:spPr>
      </p:pic>
      <p:sp>
        <p:nvSpPr>
          <p:cNvPr id="4" name="Slide Number Placeholder 3">
            <a:extLst>
              <a:ext uri="{FF2B5EF4-FFF2-40B4-BE49-F238E27FC236}">
                <a16:creationId xmlns:a16="http://schemas.microsoft.com/office/drawing/2014/main" id="{38BBF46A-AED9-4C3E-9330-7997876D932C}"/>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373135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F6F2-F7F7-354A-873A-768FC78AE509}"/>
              </a:ext>
            </a:extLst>
          </p:cNvPr>
          <p:cNvSpPr>
            <a:spLocks noGrp="1"/>
          </p:cNvSpPr>
          <p:nvPr>
            <p:ph type="title"/>
          </p:nvPr>
        </p:nvSpPr>
        <p:spPr>
          <a:xfrm>
            <a:off x="1069848" y="484632"/>
            <a:ext cx="5026152" cy="1609344"/>
          </a:xfrm>
          <a:solidFill>
            <a:schemeClr val="bg1"/>
          </a:solidFill>
        </p:spPr>
        <p:txBody>
          <a:bodyPr/>
          <a:lstStyle/>
          <a:p>
            <a:r>
              <a:rPr lang="ja-JP" altLang="en-US"/>
              <a:t>出席状況画面</a:t>
            </a:r>
            <a:endParaRPr lang="en-US" dirty="0"/>
          </a:p>
        </p:txBody>
      </p:sp>
      <p:sp>
        <p:nvSpPr>
          <p:cNvPr id="4" name="Slide Number Placeholder 3">
            <a:extLst>
              <a:ext uri="{FF2B5EF4-FFF2-40B4-BE49-F238E27FC236}">
                <a16:creationId xmlns:a16="http://schemas.microsoft.com/office/drawing/2014/main" id="{126B04D3-6BF8-704B-BEEB-30080277E8DF}"/>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9" name="Content Placeholder 2">
            <a:extLst>
              <a:ext uri="{FF2B5EF4-FFF2-40B4-BE49-F238E27FC236}">
                <a16:creationId xmlns:a16="http://schemas.microsoft.com/office/drawing/2014/main" id="{7DBAC504-61D5-5544-9802-E7BAAAEC3D4A}"/>
              </a:ext>
            </a:extLst>
          </p:cNvPr>
          <p:cNvSpPr txBox="1">
            <a:spLocks/>
          </p:cNvSpPr>
          <p:nvPr/>
        </p:nvSpPr>
        <p:spPr>
          <a:xfrm>
            <a:off x="1069848" y="212140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ja-JP" altLang="ja-JP"/>
              <a:t>各画面の下部にメニューバーがあ</a:t>
            </a:r>
            <a:r>
              <a:rPr lang="ja-JP" altLang="en-US"/>
              <a:t>る</a:t>
            </a:r>
            <a:endParaRPr lang="en-US" altLang="ja-JP" dirty="0"/>
          </a:p>
          <a:p>
            <a:r>
              <a:rPr lang="ja-JP" altLang="ja-JP"/>
              <a:t>メニューバーから各機能の画面に切り</a:t>
            </a:r>
            <a:endParaRPr lang="en-US" altLang="ja-JP" dirty="0"/>
          </a:p>
          <a:p>
            <a:pPr marL="0" indent="0">
              <a:buNone/>
            </a:pPr>
            <a:r>
              <a:rPr lang="ja-JP" altLang="ja-JP"/>
              <a:t>替えることができ</a:t>
            </a:r>
            <a:r>
              <a:rPr lang="ja-JP" altLang="en-US"/>
              <a:t>る</a:t>
            </a:r>
            <a:endParaRPr lang="en-US" altLang="ja-JP" dirty="0"/>
          </a:p>
          <a:p>
            <a:r>
              <a:rPr lang="ja-JP" altLang="en-US"/>
              <a:t>情報のタイトルを押すとその情報の</a:t>
            </a:r>
            <a:endParaRPr lang="en-US" altLang="ja-JP" dirty="0"/>
          </a:p>
          <a:p>
            <a:pPr marL="0" indent="0">
              <a:buNone/>
            </a:pPr>
            <a:r>
              <a:rPr lang="ja-JP" altLang="en-US"/>
              <a:t>詳細画面に遷移</a:t>
            </a:r>
            <a:endParaRPr lang="en-US" altLang="ja-JP" dirty="0"/>
          </a:p>
          <a:p>
            <a:r>
              <a:rPr lang="ja-JP" altLang="en-US"/>
              <a:t>詳細画面で上から下にスワイプすると前</a:t>
            </a:r>
            <a:endParaRPr lang="en-US" altLang="ja-JP" dirty="0"/>
          </a:p>
          <a:p>
            <a:pPr marL="0" indent="0">
              <a:buNone/>
            </a:pPr>
            <a:r>
              <a:rPr lang="ja-JP" altLang="en-US"/>
              <a:t>画面に遷移</a:t>
            </a:r>
          </a:p>
          <a:p>
            <a:endParaRPr lang="en-US" altLang="ja-JP" dirty="0"/>
          </a:p>
          <a:p>
            <a:endParaRPr lang="ja-JP" altLang="en-US"/>
          </a:p>
          <a:p>
            <a:endParaRPr lang="en-US" dirty="0"/>
          </a:p>
        </p:txBody>
      </p:sp>
      <p:pic>
        <p:nvPicPr>
          <p:cNvPr id="15" name="Content Placeholder 5">
            <a:extLst>
              <a:ext uri="{FF2B5EF4-FFF2-40B4-BE49-F238E27FC236}">
                <a16:creationId xmlns:a16="http://schemas.microsoft.com/office/drawing/2014/main" id="{E68DCB03-4574-8C44-BA36-915FBBDFCD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75940" y="1613147"/>
            <a:ext cx="2950229" cy="5244853"/>
          </a:xfrm>
          <a:prstGeom prst="rect">
            <a:avLst/>
          </a:prstGeom>
          <a:ln>
            <a:solidFill>
              <a:schemeClr val="tx1"/>
            </a:solidFill>
          </a:ln>
        </p:spPr>
      </p:pic>
      <p:pic>
        <p:nvPicPr>
          <p:cNvPr id="19" name="Content Placeholder 5">
            <a:extLst>
              <a:ext uri="{FF2B5EF4-FFF2-40B4-BE49-F238E27FC236}">
                <a16:creationId xmlns:a16="http://schemas.microsoft.com/office/drawing/2014/main" id="{270D61A1-E9CF-B542-9152-750472C88C57}"/>
              </a:ext>
            </a:extLst>
          </p:cNvPr>
          <p:cNvPicPr>
            <a:picLocks noChangeAspect="1"/>
          </p:cNvPicPr>
          <p:nvPr/>
        </p:nvPicPr>
        <p:blipFill rotWithShape="1">
          <a:blip r:embed="rId4">
            <a:extLst>
              <a:ext uri="{28A0092B-C50C-407E-A947-70E740481C1C}">
                <a14:useLocalDpi xmlns:a14="http://schemas.microsoft.com/office/drawing/2010/main" val="0"/>
              </a:ext>
            </a:extLst>
          </a:blip>
          <a:srcRect t="5169"/>
          <a:stretch/>
        </p:blipFill>
        <p:spPr>
          <a:xfrm>
            <a:off x="7868452" y="1884218"/>
            <a:ext cx="2950229" cy="4973780"/>
          </a:xfrm>
          <a:prstGeom prst="rect">
            <a:avLst/>
          </a:prstGeom>
          <a:ln>
            <a:solidFill>
              <a:schemeClr val="tx1"/>
            </a:solidFill>
          </a:ln>
        </p:spPr>
      </p:pic>
      <p:sp>
        <p:nvSpPr>
          <p:cNvPr id="21" name="Title 1">
            <a:extLst>
              <a:ext uri="{FF2B5EF4-FFF2-40B4-BE49-F238E27FC236}">
                <a16:creationId xmlns:a16="http://schemas.microsoft.com/office/drawing/2014/main" id="{223F3229-115B-5A47-A505-97453DA36FC4}"/>
              </a:ext>
            </a:extLst>
          </p:cNvPr>
          <p:cNvSpPr txBox="1">
            <a:spLocks/>
          </p:cNvSpPr>
          <p:nvPr/>
        </p:nvSpPr>
        <p:spPr>
          <a:xfrm>
            <a:off x="891711" y="523266"/>
            <a:ext cx="5878528" cy="160934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ja-JP" altLang="en-US"/>
              <a:t>出席状況詳細画面</a:t>
            </a:r>
            <a:endParaRPr lang="en-US" dirty="0"/>
          </a:p>
        </p:txBody>
      </p:sp>
      <p:pic>
        <p:nvPicPr>
          <p:cNvPr id="22" name="Content Placeholder 5">
            <a:extLst>
              <a:ext uri="{FF2B5EF4-FFF2-40B4-BE49-F238E27FC236}">
                <a16:creationId xmlns:a16="http://schemas.microsoft.com/office/drawing/2014/main" id="{44A49825-03EA-D641-A6FA-D6518B668FFA}"/>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867130" y="1600167"/>
            <a:ext cx="2950229" cy="5244851"/>
          </a:xfrm>
          <a:prstGeom prst="rect">
            <a:avLst/>
          </a:prstGeom>
          <a:ln>
            <a:solidFill>
              <a:schemeClr val="tx1"/>
            </a:solidFill>
          </a:ln>
        </p:spPr>
      </p:pic>
      <p:pic>
        <p:nvPicPr>
          <p:cNvPr id="23" name="Content Placeholder 5">
            <a:extLst>
              <a:ext uri="{FF2B5EF4-FFF2-40B4-BE49-F238E27FC236}">
                <a16:creationId xmlns:a16="http://schemas.microsoft.com/office/drawing/2014/main" id="{46354788-F3AE-114A-9687-C06D4A5B760F}"/>
              </a:ext>
            </a:extLst>
          </p:cNvPr>
          <p:cNvPicPr>
            <a:picLocks noChangeAspect="1"/>
          </p:cNvPicPr>
          <p:nvPr/>
        </p:nvPicPr>
        <p:blipFill rotWithShape="1">
          <a:blip r:embed="rId7">
            <a:extLst>
              <a:ext uri="{28A0092B-C50C-407E-A947-70E740481C1C}">
                <a14:useLocalDpi xmlns:a14="http://schemas.microsoft.com/office/drawing/2010/main" val="0"/>
              </a:ext>
            </a:extLst>
          </a:blip>
          <a:srcRect t="5168"/>
          <a:stretch/>
        </p:blipFill>
        <p:spPr>
          <a:xfrm>
            <a:off x="7883428" y="1871236"/>
            <a:ext cx="2950229" cy="4973781"/>
          </a:xfrm>
          <a:prstGeom prst="rect">
            <a:avLst/>
          </a:prstGeom>
          <a:ln>
            <a:solidFill>
              <a:schemeClr val="tx1"/>
            </a:solidFill>
          </a:ln>
        </p:spPr>
      </p:pic>
      <p:sp>
        <p:nvSpPr>
          <p:cNvPr id="24" name="Title 1">
            <a:extLst>
              <a:ext uri="{FF2B5EF4-FFF2-40B4-BE49-F238E27FC236}">
                <a16:creationId xmlns:a16="http://schemas.microsoft.com/office/drawing/2014/main" id="{F38449E5-458B-C549-B39A-E0CA22839D90}"/>
              </a:ext>
            </a:extLst>
          </p:cNvPr>
          <p:cNvSpPr txBox="1">
            <a:spLocks/>
          </p:cNvSpPr>
          <p:nvPr/>
        </p:nvSpPr>
        <p:spPr>
          <a:xfrm>
            <a:off x="891711" y="523266"/>
            <a:ext cx="5520205" cy="160934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ja-JP" altLang="en-US"/>
              <a:t>通知画面</a:t>
            </a:r>
            <a:endParaRPr lang="en-US" dirty="0"/>
          </a:p>
        </p:txBody>
      </p:sp>
      <p:sp>
        <p:nvSpPr>
          <p:cNvPr id="25" name="Title 1">
            <a:extLst>
              <a:ext uri="{FF2B5EF4-FFF2-40B4-BE49-F238E27FC236}">
                <a16:creationId xmlns:a16="http://schemas.microsoft.com/office/drawing/2014/main" id="{6ED211E3-FE5E-ED4A-8E6A-94D50AED8DF0}"/>
              </a:ext>
            </a:extLst>
          </p:cNvPr>
          <p:cNvSpPr txBox="1">
            <a:spLocks/>
          </p:cNvSpPr>
          <p:nvPr/>
        </p:nvSpPr>
        <p:spPr>
          <a:xfrm>
            <a:off x="891711" y="561900"/>
            <a:ext cx="5520205" cy="160934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ja-JP" altLang="en-US"/>
              <a:t>通知詳細画面</a:t>
            </a:r>
            <a:endParaRPr lang="en-US" dirty="0"/>
          </a:p>
        </p:txBody>
      </p:sp>
      <p:sp>
        <p:nvSpPr>
          <p:cNvPr id="26" name="Title 1">
            <a:extLst>
              <a:ext uri="{FF2B5EF4-FFF2-40B4-BE49-F238E27FC236}">
                <a16:creationId xmlns:a16="http://schemas.microsoft.com/office/drawing/2014/main" id="{C9608D2F-CCC6-F14A-A28C-819BEBFA0F0B}"/>
              </a:ext>
            </a:extLst>
          </p:cNvPr>
          <p:cNvSpPr txBox="1">
            <a:spLocks/>
          </p:cNvSpPr>
          <p:nvPr/>
        </p:nvSpPr>
        <p:spPr>
          <a:xfrm>
            <a:off x="973580" y="509726"/>
            <a:ext cx="5520205" cy="160934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ja-JP" altLang="en-US"/>
              <a:t>画面の設計</a:t>
            </a:r>
            <a:endParaRPr lang="en-US" dirty="0"/>
          </a:p>
        </p:txBody>
      </p:sp>
      <p:sp>
        <p:nvSpPr>
          <p:cNvPr id="7" name="Frame 6">
            <a:extLst>
              <a:ext uri="{FF2B5EF4-FFF2-40B4-BE49-F238E27FC236}">
                <a16:creationId xmlns:a16="http://schemas.microsoft.com/office/drawing/2014/main" id="{A8D07C06-8203-7945-A6F8-86CC5E634859}"/>
              </a:ext>
            </a:extLst>
          </p:cNvPr>
          <p:cNvSpPr/>
          <p:nvPr/>
        </p:nvSpPr>
        <p:spPr>
          <a:xfrm>
            <a:off x="7839482" y="2869469"/>
            <a:ext cx="2885813" cy="55953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ame 17">
            <a:extLst>
              <a:ext uri="{FF2B5EF4-FFF2-40B4-BE49-F238E27FC236}">
                <a16:creationId xmlns:a16="http://schemas.microsoft.com/office/drawing/2014/main" id="{0A547740-40FE-0F46-95D5-5FF7A5BBC4FC}"/>
              </a:ext>
            </a:extLst>
          </p:cNvPr>
          <p:cNvSpPr/>
          <p:nvPr/>
        </p:nvSpPr>
        <p:spPr>
          <a:xfrm>
            <a:off x="7846970" y="6311449"/>
            <a:ext cx="2950229" cy="55953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a:extLst>
              <a:ext uri="{FF2B5EF4-FFF2-40B4-BE49-F238E27FC236}">
                <a16:creationId xmlns:a16="http://schemas.microsoft.com/office/drawing/2014/main" id="{39EDE413-660E-4842-9694-10F652730752}"/>
              </a:ext>
            </a:extLst>
          </p:cNvPr>
          <p:cNvSpPr/>
          <p:nvPr/>
        </p:nvSpPr>
        <p:spPr>
          <a:xfrm>
            <a:off x="9647037" y="6318798"/>
            <a:ext cx="571423" cy="55953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ame 26">
            <a:extLst>
              <a:ext uri="{FF2B5EF4-FFF2-40B4-BE49-F238E27FC236}">
                <a16:creationId xmlns:a16="http://schemas.microsoft.com/office/drawing/2014/main" id="{C30942B2-2367-A44D-860C-7007AE75A61C}"/>
              </a:ext>
            </a:extLst>
          </p:cNvPr>
          <p:cNvSpPr/>
          <p:nvPr/>
        </p:nvSpPr>
        <p:spPr>
          <a:xfrm>
            <a:off x="7806595" y="2869469"/>
            <a:ext cx="3019574" cy="1292372"/>
          </a:xfrm>
          <a:prstGeom prst="fram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F3B3EB44-B68F-EF45-8AED-3AB2510D29F1}"/>
              </a:ext>
            </a:extLst>
          </p:cNvPr>
          <p:cNvSpPr txBox="1"/>
          <p:nvPr/>
        </p:nvSpPr>
        <p:spPr>
          <a:xfrm>
            <a:off x="7882106" y="2054525"/>
            <a:ext cx="914400" cy="769441"/>
          </a:xfrm>
          <a:prstGeom prst="rect">
            <a:avLst/>
          </a:prstGeom>
          <a:noFill/>
        </p:spPr>
        <p:txBody>
          <a:bodyPr wrap="square" rtlCol="0">
            <a:spAutoFit/>
          </a:bodyPr>
          <a:lstStyle/>
          <a:p>
            <a:r>
              <a:rPr lang="ja-JP" altLang="en-US" sz="4400"/>
              <a:t>☝️</a:t>
            </a:r>
            <a:endParaRPr lang="en-US" sz="4400" dirty="0"/>
          </a:p>
        </p:txBody>
      </p:sp>
      <p:sp>
        <p:nvSpPr>
          <p:cNvPr id="31" name="TextBox 30">
            <a:extLst>
              <a:ext uri="{FF2B5EF4-FFF2-40B4-BE49-F238E27FC236}">
                <a16:creationId xmlns:a16="http://schemas.microsoft.com/office/drawing/2014/main" id="{134ADB3E-E61D-584E-AABD-16681BB95B57}"/>
              </a:ext>
            </a:extLst>
          </p:cNvPr>
          <p:cNvSpPr txBox="1"/>
          <p:nvPr/>
        </p:nvSpPr>
        <p:spPr>
          <a:xfrm>
            <a:off x="7883428" y="2030403"/>
            <a:ext cx="914400" cy="769441"/>
          </a:xfrm>
          <a:prstGeom prst="rect">
            <a:avLst/>
          </a:prstGeom>
          <a:noFill/>
        </p:spPr>
        <p:txBody>
          <a:bodyPr wrap="square" rtlCol="0">
            <a:spAutoFit/>
          </a:bodyPr>
          <a:lstStyle/>
          <a:p>
            <a:r>
              <a:rPr lang="ja-JP" altLang="en-US" sz="4400"/>
              <a:t>☝️</a:t>
            </a:r>
            <a:endParaRPr lang="en-US" sz="4400" dirty="0"/>
          </a:p>
        </p:txBody>
      </p:sp>
    </p:spTree>
    <p:extLst>
      <p:ext uri="{BB962C8B-B14F-4D97-AF65-F5344CB8AC3E}">
        <p14:creationId xmlns:p14="http://schemas.microsoft.com/office/powerpoint/2010/main" val="411310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3" presetClass="exit" presetSubtype="10" fill="hold" grpId="0" nodeType="withEffect">
                                  <p:stCondLst>
                                    <p:cond delay="0"/>
                                  </p:stCondLst>
                                  <p:childTnLst>
                                    <p:animEffect transition="out" filter="blinds(horizontal)">
                                      <p:cBhvr>
                                        <p:cTn id="8" dur="500"/>
                                        <p:tgtEl>
                                          <p:spTgt spid="26"/>
                                        </p:tgtEl>
                                      </p:cBhvr>
                                    </p:animEffect>
                                    <p:set>
                                      <p:cBhvr>
                                        <p:cTn id="9" dur="1" fill="hold">
                                          <p:stCondLst>
                                            <p:cond delay="499"/>
                                          </p:stCondLst>
                                        </p:cTn>
                                        <p:tgtEl>
                                          <p:spTgt spid="26"/>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par>
                                <p:cTn id="22" presetID="3" presetClass="exit" presetSubtype="10" fill="hold" grpId="1" nodeType="withEffect">
                                  <p:stCondLst>
                                    <p:cond delay="0"/>
                                  </p:stCondLst>
                                  <p:childTnLst>
                                    <p:animEffect transition="out" filter="blinds(horizont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4.58333E-6 -3.33333E-6 L -4.58333E-6 0.25 " pathEditMode="relative" rAng="0" ptsTypes="AA">
                                      <p:cBhvr>
                                        <p:cTn id="34" dur="2000" fill="hold"/>
                                        <p:tgtEl>
                                          <p:spTgt spid="31"/>
                                        </p:tgtEl>
                                        <p:attrNameLst>
                                          <p:attrName>ppt_x</p:attrName>
                                          <p:attrName>ppt_y</p:attrName>
                                        </p:attrNameLst>
                                      </p:cBhvr>
                                      <p:rCtr x="0" y="12500"/>
                                    </p:animMotion>
                                  </p:childTnLst>
                                </p:cTn>
                              </p:par>
                            </p:childTnLst>
                          </p:cTn>
                        </p:par>
                        <p:par>
                          <p:cTn id="35" fill="hold">
                            <p:stCondLst>
                              <p:cond delay="2000"/>
                            </p:stCondLst>
                            <p:childTnLst>
                              <p:par>
                                <p:cTn id="36" presetID="3" presetClass="exit" presetSubtype="10" fill="hold" grpId="2" nodeType="afterEffect">
                                  <p:stCondLst>
                                    <p:cond delay="0"/>
                                  </p:stCondLst>
                                  <p:childTnLst>
                                    <p:animEffect transition="out" filter="blinds(horizontal)">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childTnLst>
                          </p:cTn>
                        </p:par>
                        <p:par>
                          <p:cTn id="39" fill="hold">
                            <p:stCondLst>
                              <p:cond delay="2500"/>
                            </p:stCondLst>
                            <p:childTnLst>
                              <p:par>
                                <p:cTn id="40" presetID="2" presetClass="exit" presetSubtype="4" fill="hold" nodeType="afterEffect">
                                  <p:stCondLst>
                                    <p:cond delay="0"/>
                                  </p:stCondLst>
                                  <p:childTnLst>
                                    <p:anim calcmode="lin" valueType="num">
                                      <p:cBhvr additive="base">
                                        <p:cTn id="41" dur="500"/>
                                        <p:tgtEl>
                                          <p:spTgt spid="19"/>
                                        </p:tgtEl>
                                        <p:attrNameLst>
                                          <p:attrName>ppt_x</p:attrName>
                                        </p:attrNameLst>
                                      </p:cBhvr>
                                      <p:tavLst>
                                        <p:tav tm="0">
                                          <p:val>
                                            <p:strVal val="ppt_x"/>
                                          </p:val>
                                        </p:tav>
                                        <p:tav tm="100000">
                                          <p:val>
                                            <p:strVal val="ppt_x"/>
                                          </p:val>
                                        </p:tav>
                                      </p:tavLst>
                                    </p:anim>
                                    <p:anim calcmode="lin" valueType="num">
                                      <p:cBhvr additive="base">
                                        <p:cTn id="42" dur="500"/>
                                        <p:tgtEl>
                                          <p:spTgt spid="19"/>
                                        </p:tgtEl>
                                        <p:attrNameLst>
                                          <p:attrName>ppt_y</p:attrName>
                                        </p:attrNameLst>
                                      </p:cBhvr>
                                      <p:tavLst>
                                        <p:tav tm="0">
                                          <p:val>
                                            <p:strVal val="ppt_y"/>
                                          </p:val>
                                        </p:tav>
                                        <p:tav tm="100000">
                                          <p:val>
                                            <p:strVal val="1+ppt_h/2"/>
                                          </p:val>
                                        </p:tav>
                                      </p:tavLst>
                                    </p:anim>
                                    <p:set>
                                      <p:cBhvr>
                                        <p:cTn id="43" dur="1" fill="hold">
                                          <p:stCondLst>
                                            <p:cond delay="499"/>
                                          </p:stCondLst>
                                        </p:cTn>
                                        <p:tgtEl>
                                          <p:spTgt spid="19"/>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1" nodeType="clickEffect">
                                  <p:stCondLst>
                                    <p:cond delay="0"/>
                                  </p:stCondLst>
                                  <p:childTnLst>
                                    <p:animEffect transition="out" filter="blinds(horizontal)">
                                      <p:cBhvr>
                                        <p:cTn id="54" dur="500"/>
                                        <p:tgtEl>
                                          <p:spTgt spid="18"/>
                                        </p:tgtEl>
                                      </p:cBhvr>
                                    </p:animEffect>
                                    <p:set>
                                      <p:cBhvr>
                                        <p:cTn id="55" dur="1" fill="hold">
                                          <p:stCondLst>
                                            <p:cond delay="499"/>
                                          </p:stCondLst>
                                        </p:cTn>
                                        <p:tgtEl>
                                          <p:spTgt spid="18"/>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par>
                                <p:cTn id="62" presetID="3" presetClass="exit" presetSubtype="10" fill="hold" grpId="1" nodeType="withEffect">
                                  <p:stCondLst>
                                    <p:cond delay="0"/>
                                  </p:stCondLst>
                                  <p:childTnLst>
                                    <p:animEffect transition="out" filter="blinds(horizontal)">
                                      <p:cBhvr>
                                        <p:cTn id="63" dur="500"/>
                                        <p:tgtEl>
                                          <p:spTgt spid="20"/>
                                        </p:tgtEl>
                                      </p:cBhvr>
                                    </p:animEffect>
                                    <p:set>
                                      <p:cBhvr>
                                        <p:cTn id="64" dur="1" fill="hold">
                                          <p:stCondLst>
                                            <p:cond delay="499"/>
                                          </p:stCondLst>
                                        </p:cTn>
                                        <p:tgtEl>
                                          <p:spTgt spid="20"/>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3" presetClass="exit" presetSubtype="10" fill="hold" grpId="1" nodeType="withEffect">
                                  <p:stCondLst>
                                    <p:cond delay="0"/>
                                  </p:stCondLst>
                                  <p:childTnLst>
                                    <p:animEffect transition="out" filter="blinds(horizontal)">
                                      <p:cBhvr>
                                        <p:cTn id="78" dur="500"/>
                                        <p:tgtEl>
                                          <p:spTgt spid="27"/>
                                        </p:tgtEl>
                                      </p:cBhvr>
                                    </p:animEffect>
                                    <p:set>
                                      <p:cBhvr>
                                        <p:cTn id="79" dur="1" fill="hold">
                                          <p:stCondLst>
                                            <p:cond delay="499"/>
                                          </p:stCondLst>
                                        </p:cTn>
                                        <p:tgtEl>
                                          <p:spTgt spid="27"/>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1" nodeType="clickEffect">
                                  <p:stCondLst>
                                    <p:cond delay="0"/>
                                  </p:stCondLst>
                                  <p:childTnLst>
                                    <p:set>
                                      <p:cBhvr>
                                        <p:cTn id="85" dur="1" fill="hold">
                                          <p:stCondLst>
                                            <p:cond delay="0"/>
                                          </p:stCondLst>
                                        </p:cTn>
                                        <p:tgtEl>
                                          <p:spTgt spid="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0" nodeType="clickEffect">
                                  <p:stCondLst>
                                    <p:cond delay="0"/>
                                  </p:stCondLst>
                                  <p:childTnLst>
                                    <p:animMotion origin="layout" path="M -4.375E-6 4.44444E-6 L -4.375E-6 0.25 " pathEditMode="relative" rAng="0" ptsTypes="AA">
                                      <p:cBhvr>
                                        <p:cTn id="89" dur="2000" fill="hold"/>
                                        <p:tgtEl>
                                          <p:spTgt spid="8"/>
                                        </p:tgtEl>
                                        <p:attrNameLst>
                                          <p:attrName>ppt_x</p:attrName>
                                          <p:attrName>ppt_y</p:attrName>
                                        </p:attrNameLst>
                                      </p:cBhvr>
                                      <p:rCtr x="0" y="12500"/>
                                    </p:animMotion>
                                  </p:childTnLst>
                                </p:cTn>
                              </p:par>
                            </p:childTnLst>
                          </p:cTn>
                        </p:par>
                        <p:par>
                          <p:cTn id="90" fill="hold">
                            <p:stCondLst>
                              <p:cond delay="2000"/>
                            </p:stCondLst>
                            <p:childTnLst>
                              <p:par>
                                <p:cTn id="91" presetID="3" presetClass="exit" presetSubtype="10" fill="hold" grpId="2" nodeType="afterEffect">
                                  <p:stCondLst>
                                    <p:cond delay="0"/>
                                  </p:stCondLst>
                                  <p:childTnLst>
                                    <p:animEffect transition="out" filter="blinds(horizontal)">
                                      <p:cBhvr>
                                        <p:cTn id="92" dur="500"/>
                                        <p:tgtEl>
                                          <p:spTgt spid="8"/>
                                        </p:tgtEl>
                                      </p:cBhvr>
                                    </p:animEffect>
                                    <p:set>
                                      <p:cBhvr>
                                        <p:cTn id="93" dur="1" fill="hold">
                                          <p:stCondLst>
                                            <p:cond delay="499"/>
                                          </p:stCondLst>
                                        </p:cTn>
                                        <p:tgtEl>
                                          <p:spTgt spid="8"/>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23"/>
                                        </p:tgtEl>
                                        <p:attrNameLst>
                                          <p:attrName>ppt_x</p:attrName>
                                        </p:attrNameLst>
                                      </p:cBhvr>
                                      <p:tavLst>
                                        <p:tav tm="0">
                                          <p:val>
                                            <p:strVal val="ppt_x"/>
                                          </p:val>
                                        </p:tav>
                                        <p:tav tm="100000">
                                          <p:val>
                                            <p:strVal val="ppt_x"/>
                                          </p:val>
                                        </p:tav>
                                      </p:tavLst>
                                    </p:anim>
                                    <p:anim calcmode="lin" valueType="num">
                                      <p:cBhvr additive="base">
                                        <p:cTn id="96" dur="500"/>
                                        <p:tgtEl>
                                          <p:spTgt spid="23"/>
                                        </p:tgtEl>
                                        <p:attrNameLst>
                                          <p:attrName>ppt_y</p:attrName>
                                        </p:attrNameLst>
                                      </p:cBhvr>
                                      <p:tavLst>
                                        <p:tav tm="0">
                                          <p:val>
                                            <p:strVal val="ppt_y"/>
                                          </p:val>
                                        </p:tav>
                                        <p:tav tm="100000">
                                          <p:val>
                                            <p:strVal val="1+ppt_h/2"/>
                                          </p:val>
                                        </p:tav>
                                      </p:tavLst>
                                    </p:anim>
                                    <p:set>
                                      <p:cBhvr>
                                        <p:cTn id="97" dur="1" fill="hold">
                                          <p:stCondLst>
                                            <p:cond delay="499"/>
                                          </p:stCondLst>
                                        </p:cTn>
                                        <p:tgtEl>
                                          <p:spTgt spid="23"/>
                                        </p:tgtEl>
                                        <p:attrNameLst>
                                          <p:attrName>style.visibility</p:attrName>
                                        </p:attrNameLst>
                                      </p:cBhvr>
                                      <p:to>
                                        <p:strVal val="hidden"/>
                                      </p:to>
                                    </p:set>
                                  </p:childTnLst>
                                </p:cTn>
                              </p:par>
                              <p:par>
                                <p:cTn id="98" presetID="3" presetClass="exit" presetSubtype="10" fill="hold" grpId="1" nodeType="withEffect">
                                  <p:stCondLst>
                                    <p:cond delay="0"/>
                                  </p:stCondLst>
                                  <p:childTnLst>
                                    <p:animEffect transition="out" filter="blinds(horizontal)">
                                      <p:cBhvr>
                                        <p:cTn id="99" dur="500"/>
                                        <p:tgtEl>
                                          <p:spTgt spid="25"/>
                                        </p:tgtEl>
                                      </p:cBhvr>
                                    </p:animEffect>
                                    <p:set>
                                      <p:cBhvr>
                                        <p:cTn id="10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1" grpId="1" animBg="1"/>
      <p:bldP spid="24" grpId="0" animBg="1"/>
      <p:bldP spid="25" grpId="0" animBg="1"/>
      <p:bldP spid="25" grpId="1" animBg="1"/>
      <p:bldP spid="26" grpId="0" animBg="1"/>
      <p:bldP spid="7" grpId="0" animBg="1"/>
      <p:bldP spid="7" grpId="1" animBg="1"/>
      <p:bldP spid="18" grpId="0" animBg="1"/>
      <p:bldP spid="18" grpId="1" animBg="1"/>
      <p:bldP spid="20" grpId="0" animBg="1"/>
      <p:bldP spid="20" grpId="1" animBg="1"/>
      <p:bldP spid="27" grpId="0" animBg="1"/>
      <p:bldP spid="27" grpId="1" animBg="1"/>
      <p:bldP spid="8" grpId="0"/>
      <p:bldP spid="8" grpId="1"/>
      <p:bldP spid="8" grpId="2"/>
      <p:bldP spid="31" grpId="0"/>
      <p:bldP spid="31" grpId="1"/>
      <p:bldP spid="31"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94AD-163C-2341-93F7-20C5B8EC5C1B}"/>
              </a:ext>
            </a:extLst>
          </p:cNvPr>
          <p:cNvSpPr>
            <a:spLocks noGrp="1"/>
          </p:cNvSpPr>
          <p:nvPr>
            <p:ph type="title"/>
          </p:nvPr>
        </p:nvSpPr>
        <p:spPr/>
        <p:txBody>
          <a:bodyPr/>
          <a:lstStyle/>
          <a:p>
            <a:r>
              <a:rPr lang="ja-JP" altLang="en-US"/>
              <a:t>スマト君アプリケーション実装</a:t>
            </a:r>
            <a:endParaRPr lang="en-US" dirty="0"/>
          </a:p>
        </p:txBody>
      </p:sp>
      <p:sp>
        <p:nvSpPr>
          <p:cNvPr id="3" name="Content Placeholder 2">
            <a:extLst>
              <a:ext uri="{FF2B5EF4-FFF2-40B4-BE49-F238E27FC236}">
                <a16:creationId xmlns:a16="http://schemas.microsoft.com/office/drawing/2014/main" id="{F6B10523-04CB-C547-8E49-33BD40E9D9B3}"/>
              </a:ext>
            </a:extLst>
          </p:cNvPr>
          <p:cNvSpPr>
            <a:spLocks noGrp="1"/>
          </p:cNvSpPr>
          <p:nvPr>
            <p:ph idx="1"/>
          </p:nvPr>
        </p:nvSpPr>
        <p:spPr/>
        <p:txBody>
          <a:bodyPr/>
          <a:lstStyle/>
          <a:p>
            <a:r>
              <a:rPr lang="ja-JP" altLang="en-US"/>
              <a:t>言語</a:t>
            </a:r>
            <a:r>
              <a:rPr lang="en-US" altLang="ja-JP" dirty="0"/>
              <a:t>:Swift5</a:t>
            </a:r>
          </a:p>
          <a:p>
            <a:r>
              <a:rPr lang="ja-JP" altLang="en-US"/>
              <a:t>開発ツール</a:t>
            </a:r>
            <a:r>
              <a:rPr lang="en-US" altLang="ja-JP" dirty="0"/>
              <a:t>:</a:t>
            </a:r>
            <a:r>
              <a:rPr lang="en-US" altLang="ja-JP" dirty="0" err="1"/>
              <a:t>Xcode</a:t>
            </a:r>
            <a:endParaRPr lang="en-US" altLang="ja-JP" dirty="0"/>
          </a:p>
          <a:p>
            <a:r>
              <a:rPr lang="ja-JP" altLang="en-US"/>
              <a:t>スマト君</a:t>
            </a:r>
            <a:r>
              <a:rPr lang="en-US" altLang="ja-JP" dirty="0"/>
              <a:t>API Server</a:t>
            </a:r>
            <a:r>
              <a:rPr lang="ja-JP" altLang="en-US"/>
              <a:t>に </a:t>
            </a:r>
            <a:r>
              <a:rPr lang="en-US" altLang="ja-JP" dirty="0"/>
              <a:t>HTTP </a:t>
            </a:r>
            <a:r>
              <a:rPr lang="ja-JP" altLang="en-US"/>
              <a:t>でリクエスト</a:t>
            </a:r>
            <a:endParaRPr lang="en-US" altLang="ja-JP" dirty="0"/>
          </a:p>
          <a:p>
            <a:r>
              <a:rPr lang="ja-JP" altLang="en-US"/>
              <a:t>スマト君</a:t>
            </a:r>
            <a:r>
              <a:rPr lang="en-US" altLang="ja-JP" dirty="0"/>
              <a:t>API Server</a:t>
            </a:r>
            <a:r>
              <a:rPr lang="ja-JP" altLang="en-US"/>
              <a:t>から</a:t>
            </a:r>
            <a:r>
              <a:rPr lang="en-US" altLang="ja-JP" dirty="0"/>
              <a:t>Json </a:t>
            </a:r>
            <a:r>
              <a:rPr lang="ja-JP" altLang="en-US"/>
              <a:t>データを取得</a:t>
            </a:r>
            <a:endParaRPr lang="en-US" altLang="ja-JP" dirty="0"/>
          </a:p>
          <a:p>
            <a:r>
              <a:rPr lang="ja-JP" altLang="en-US"/>
              <a:t>各画面に取得した データを表示</a:t>
            </a:r>
            <a:endParaRPr lang="en-US" altLang="ja-JP" dirty="0"/>
          </a:p>
          <a:p>
            <a:r>
              <a:rPr lang="ja-JP" altLang="en-US"/>
              <a:t>通知機能は実装に失敗</a:t>
            </a:r>
            <a:r>
              <a:rPr lang="en-US" altLang="ja-JP" dirty="0"/>
              <a:t>:</a:t>
            </a:r>
          </a:p>
          <a:p>
            <a:pPr lvl="1">
              <a:buFont typeface="Wingdings" pitchFamily="2" charset="2"/>
              <a:buChar char="Ø"/>
            </a:pPr>
            <a:r>
              <a:rPr lang="ja-JP" altLang="en-US"/>
              <a:t>起動の時のみ通知</a:t>
            </a:r>
            <a:endParaRPr lang="en-US" altLang="ja-JP" dirty="0"/>
          </a:p>
          <a:p>
            <a:endParaRPr lang="en-US" altLang="ja-JP" dirty="0"/>
          </a:p>
          <a:p>
            <a:endParaRPr lang="en-US" dirty="0"/>
          </a:p>
        </p:txBody>
      </p:sp>
      <p:sp>
        <p:nvSpPr>
          <p:cNvPr id="4" name="Slide Number Placeholder 3">
            <a:extLst>
              <a:ext uri="{FF2B5EF4-FFF2-40B4-BE49-F238E27FC236}">
                <a16:creationId xmlns:a16="http://schemas.microsoft.com/office/drawing/2014/main" id="{B2E0F481-E14F-F54F-A27B-1FB13D6B9DB6}"/>
              </a:ext>
            </a:extLst>
          </p:cNvPr>
          <p:cNvSpPr>
            <a:spLocks noGrp="1"/>
          </p:cNvSpPr>
          <p:nvPr>
            <p:ph type="sldNum" sz="quarter" idx="12"/>
          </p:nvPr>
        </p:nvSpPr>
        <p:spPr/>
        <p:txBody>
          <a:bodyPr/>
          <a:lstStyle/>
          <a:p>
            <a:fld id="{4FAB73BC-B049-4115-A692-8D63A059BFB8}" type="slidenum">
              <a:rPr lang="en-US" smtClean="0"/>
              <a:t>12</a:t>
            </a:fld>
            <a:endParaRPr lang="en-US"/>
          </a:p>
        </p:txBody>
      </p:sp>
    </p:spTree>
    <p:extLst>
      <p:ext uri="{BB962C8B-B14F-4D97-AF65-F5344CB8AC3E}">
        <p14:creationId xmlns:p14="http://schemas.microsoft.com/office/powerpoint/2010/main" val="44643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CC4D-2395-C241-8396-4FD338D5FBFD}"/>
              </a:ext>
            </a:extLst>
          </p:cNvPr>
          <p:cNvSpPr>
            <a:spLocks noGrp="1"/>
          </p:cNvSpPr>
          <p:nvPr>
            <p:ph type="title"/>
          </p:nvPr>
        </p:nvSpPr>
        <p:spPr/>
        <p:txBody>
          <a:bodyPr/>
          <a:lstStyle/>
          <a:p>
            <a:r>
              <a:rPr lang="ja-JP" altLang="en-US"/>
              <a:t>評価</a:t>
            </a:r>
            <a:endParaRPr lang="en-US" dirty="0"/>
          </a:p>
        </p:txBody>
      </p:sp>
      <p:sp>
        <p:nvSpPr>
          <p:cNvPr id="3" name="Content Placeholder 2">
            <a:extLst>
              <a:ext uri="{FF2B5EF4-FFF2-40B4-BE49-F238E27FC236}">
                <a16:creationId xmlns:a16="http://schemas.microsoft.com/office/drawing/2014/main" id="{0A1E08B2-59FE-0F47-BEF0-BEBAB5C312CC}"/>
              </a:ext>
            </a:extLst>
          </p:cNvPr>
          <p:cNvSpPr>
            <a:spLocks noGrp="1"/>
          </p:cNvSpPr>
          <p:nvPr>
            <p:ph idx="1"/>
          </p:nvPr>
        </p:nvSpPr>
        <p:spPr/>
        <p:txBody>
          <a:bodyPr/>
          <a:lstStyle/>
          <a:p>
            <a:r>
              <a:rPr lang="ja-JP" altLang="en-US"/>
              <a:t>評価方法</a:t>
            </a:r>
            <a:r>
              <a:rPr lang="en-US" altLang="ja-JP" dirty="0"/>
              <a:t>:</a:t>
            </a:r>
            <a:r>
              <a:rPr lang="ja-JP" altLang="en-US"/>
              <a:t>下川研のメンバーに利用してもらい、アンケート結果をまとめた。</a:t>
            </a:r>
            <a:endParaRPr lang="en-US" altLang="ja-JP" dirty="0"/>
          </a:p>
          <a:p>
            <a:r>
              <a:rPr lang="ja-JP" altLang="en-US"/>
              <a:t>評価人数</a:t>
            </a:r>
            <a:r>
              <a:rPr lang="en-US" altLang="ja-JP" dirty="0"/>
              <a:t>:8</a:t>
            </a:r>
            <a:r>
              <a:rPr lang="ja-JP" altLang="en-US"/>
              <a:t>人</a:t>
            </a:r>
            <a:endParaRPr lang="en-US" altLang="ja-JP" dirty="0"/>
          </a:p>
          <a:p>
            <a:r>
              <a:rPr lang="ja-JP" altLang="en-US"/>
              <a:t>評価内容</a:t>
            </a:r>
            <a:r>
              <a:rPr lang="en-US" altLang="ja-JP" dirty="0"/>
              <a:t>:</a:t>
            </a:r>
          </a:p>
          <a:p>
            <a:pPr lvl="1">
              <a:buFont typeface="Wingdings" pitchFamily="2" charset="2"/>
              <a:buChar char="Ø"/>
            </a:pPr>
            <a:r>
              <a:rPr lang="ja-JP" altLang="en-US"/>
              <a:t>スマト君について、簡単さ、便利さ、動作のスピードを</a:t>
            </a:r>
            <a:r>
              <a:rPr lang="en-US" altLang="ja-JP" dirty="0"/>
              <a:t>5</a:t>
            </a:r>
            <a:r>
              <a:rPr lang="ja-JP" altLang="en-US"/>
              <a:t>点満点で評価</a:t>
            </a:r>
            <a:endParaRPr lang="en-US" altLang="ja-JP" dirty="0"/>
          </a:p>
          <a:p>
            <a:pPr lvl="1">
              <a:buFont typeface="Wingdings" pitchFamily="2" charset="2"/>
              <a:buChar char="Ø"/>
            </a:pPr>
            <a:r>
              <a:rPr lang="ja-JP" altLang="en-US"/>
              <a:t>スマト君を使用することでブラウザで </a:t>
            </a:r>
            <a:r>
              <a:rPr lang="en-US" altLang="ja-JP" dirty="0" err="1"/>
              <a:t>K'sLife</a:t>
            </a:r>
            <a:r>
              <a:rPr lang="ja-JP" altLang="en-US"/>
              <a:t>を使うよりも操作は簡単になるか、見易くなるかを評価</a:t>
            </a:r>
            <a:endParaRPr lang="en-US" altLang="ja-JP" dirty="0"/>
          </a:p>
          <a:p>
            <a:pPr lvl="1">
              <a:buFont typeface="Wingdings" pitchFamily="2" charset="2"/>
              <a:buChar char="Ø"/>
            </a:pPr>
            <a:r>
              <a:rPr lang="ja-JP" altLang="en-US"/>
              <a:t>スマト君を続けて使用したいかを評価</a:t>
            </a:r>
            <a:endParaRPr lang="en-US" altLang="ja-JP" dirty="0"/>
          </a:p>
          <a:p>
            <a:endParaRPr lang="en-US" dirty="0"/>
          </a:p>
        </p:txBody>
      </p:sp>
      <p:sp>
        <p:nvSpPr>
          <p:cNvPr id="4" name="Slide Number Placeholder 3">
            <a:extLst>
              <a:ext uri="{FF2B5EF4-FFF2-40B4-BE49-F238E27FC236}">
                <a16:creationId xmlns:a16="http://schemas.microsoft.com/office/drawing/2014/main" id="{17DA8FF5-24E6-9145-934A-241CB7B90E75}"/>
              </a:ext>
            </a:extLst>
          </p:cNvPr>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176181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70F-1DA9-0B44-B4BD-08659567F62E}"/>
              </a:ext>
            </a:extLst>
          </p:cNvPr>
          <p:cNvSpPr>
            <a:spLocks noGrp="1"/>
          </p:cNvSpPr>
          <p:nvPr>
            <p:ph type="title"/>
          </p:nvPr>
        </p:nvSpPr>
        <p:spPr/>
        <p:txBody>
          <a:bodyPr/>
          <a:lstStyle/>
          <a:p>
            <a:r>
              <a:rPr lang="ja-JP" altLang="en-US"/>
              <a:t>評価結果</a:t>
            </a:r>
            <a:endParaRPr lang="en-US" dirty="0"/>
          </a:p>
        </p:txBody>
      </p:sp>
      <p:graphicFrame>
        <p:nvGraphicFramePr>
          <p:cNvPr id="5" name="Content Placeholder 4">
            <a:extLst>
              <a:ext uri="{FF2B5EF4-FFF2-40B4-BE49-F238E27FC236}">
                <a16:creationId xmlns:a16="http://schemas.microsoft.com/office/drawing/2014/main" id="{898C05A7-D2B7-DA42-8204-47C134407E66}"/>
              </a:ext>
            </a:extLst>
          </p:cNvPr>
          <p:cNvGraphicFramePr>
            <a:graphicFrameLocks noGrp="1"/>
          </p:cNvGraphicFramePr>
          <p:nvPr>
            <p:ph idx="1"/>
            <p:extLst>
              <p:ext uri="{D42A27DB-BD31-4B8C-83A1-F6EECF244321}">
                <p14:modId xmlns:p14="http://schemas.microsoft.com/office/powerpoint/2010/main" val="3399689868"/>
              </p:ext>
            </p:extLst>
          </p:nvPr>
        </p:nvGraphicFramePr>
        <p:xfrm>
          <a:off x="1066800" y="2300782"/>
          <a:ext cx="10058400" cy="74168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4122870403"/>
                    </a:ext>
                  </a:extLst>
                </a:gridCol>
                <a:gridCol w="2514600">
                  <a:extLst>
                    <a:ext uri="{9D8B030D-6E8A-4147-A177-3AD203B41FA5}">
                      <a16:colId xmlns:a16="http://schemas.microsoft.com/office/drawing/2014/main" val="1066847395"/>
                    </a:ext>
                  </a:extLst>
                </a:gridCol>
                <a:gridCol w="2514600">
                  <a:extLst>
                    <a:ext uri="{9D8B030D-6E8A-4147-A177-3AD203B41FA5}">
                      <a16:colId xmlns:a16="http://schemas.microsoft.com/office/drawing/2014/main" val="199563832"/>
                    </a:ext>
                  </a:extLst>
                </a:gridCol>
                <a:gridCol w="2514600">
                  <a:extLst>
                    <a:ext uri="{9D8B030D-6E8A-4147-A177-3AD203B41FA5}">
                      <a16:colId xmlns:a16="http://schemas.microsoft.com/office/drawing/2014/main" val="3253074210"/>
                    </a:ext>
                  </a:extLst>
                </a:gridCol>
              </a:tblGrid>
              <a:tr h="370840">
                <a:tc>
                  <a:txBody>
                    <a:bodyPr/>
                    <a:lstStyle/>
                    <a:p>
                      <a:endParaRPr lang="en-US" dirty="0"/>
                    </a:p>
                  </a:txBody>
                  <a:tcPr/>
                </a:tc>
                <a:tc>
                  <a:txBody>
                    <a:bodyPr/>
                    <a:lstStyle/>
                    <a:p>
                      <a:r>
                        <a:rPr lang="ja-JP" altLang="en-US"/>
                        <a:t>簡単</a:t>
                      </a:r>
                      <a:endParaRPr lang="en-US" dirty="0"/>
                    </a:p>
                  </a:txBody>
                  <a:tcPr/>
                </a:tc>
                <a:tc>
                  <a:txBody>
                    <a:bodyPr/>
                    <a:lstStyle/>
                    <a:p>
                      <a:r>
                        <a:rPr lang="ja-JP" altLang="en-US"/>
                        <a:t>便利</a:t>
                      </a:r>
                      <a:endParaRPr lang="en-US" dirty="0"/>
                    </a:p>
                  </a:txBody>
                  <a:tcPr/>
                </a:tc>
                <a:tc>
                  <a:txBody>
                    <a:bodyPr/>
                    <a:lstStyle/>
                    <a:p>
                      <a:r>
                        <a:rPr lang="ja-JP" altLang="en-US"/>
                        <a:t>スピード</a:t>
                      </a:r>
                      <a:endParaRPr lang="en-US" dirty="0"/>
                    </a:p>
                  </a:txBody>
                  <a:tcPr/>
                </a:tc>
                <a:extLst>
                  <a:ext uri="{0D108BD9-81ED-4DB2-BD59-A6C34878D82A}">
                    <a16:rowId xmlns:a16="http://schemas.microsoft.com/office/drawing/2014/main" val="2609827446"/>
                  </a:ext>
                </a:extLst>
              </a:tr>
              <a:tr h="370840">
                <a:tc>
                  <a:txBody>
                    <a:bodyPr/>
                    <a:lstStyle/>
                    <a:p>
                      <a:r>
                        <a:rPr lang="ja-JP" altLang="en-US"/>
                        <a:t>平均点</a:t>
                      </a:r>
                      <a:endParaRPr lang="en-US" dirty="0"/>
                    </a:p>
                  </a:txBody>
                  <a:tcPr/>
                </a:tc>
                <a:tc>
                  <a:txBody>
                    <a:bodyPr/>
                    <a:lstStyle/>
                    <a:p>
                      <a:pPr algn="r"/>
                      <a:r>
                        <a:rPr lang="en-US" dirty="0"/>
                        <a:t>3.6</a:t>
                      </a:r>
                    </a:p>
                  </a:txBody>
                  <a:tcPr/>
                </a:tc>
                <a:tc>
                  <a:txBody>
                    <a:bodyPr/>
                    <a:lstStyle/>
                    <a:p>
                      <a:pPr algn="r"/>
                      <a:r>
                        <a:rPr lang="en-US" dirty="0"/>
                        <a:t>3.9</a:t>
                      </a:r>
                    </a:p>
                  </a:txBody>
                  <a:tcPr/>
                </a:tc>
                <a:tc>
                  <a:txBody>
                    <a:bodyPr/>
                    <a:lstStyle/>
                    <a:p>
                      <a:pPr algn="r"/>
                      <a:r>
                        <a:rPr lang="en-US" dirty="0"/>
                        <a:t>3.9</a:t>
                      </a:r>
                    </a:p>
                  </a:txBody>
                  <a:tcPr/>
                </a:tc>
                <a:extLst>
                  <a:ext uri="{0D108BD9-81ED-4DB2-BD59-A6C34878D82A}">
                    <a16:rowId xmlns:a16="http://schemas.microsoft.com/office/drawing/2014/main" val="3035981607"/>
                  </a:ext>
                </a:extLst>
              </a:tr>
            </a:tbl>
          </a:graphicData>
        </a:graphic>
      </p:graphicFrame>
      <p:sp>
        <p:nvSpPr>
          <p:cNvPr id="4" name="Slide Number Placeholder 3">
            <a:extLst>
              <a:ext uri="{FF2B5EF4-FFF2-40B4-BE49-F238E27FC236}">
                <a16:creationId xmlns:a16="http://schemas.microsoft.com/office/drawing/2014/main" id="{C87EB853-7E4E-374B-8956-9AEC6B24904F}"/>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6" name="Chart 5">
            <a:extLst>
              <a:ext uri="{FF2B5EF4-FFF2-40B4-BE49-F238E27FC236}">
                <a16:creationId xmlns:a16="http://schemas.microsoft.com/office/drawing/2014/main" id="{EAE56A04-065A-9A40-AFED-5202B5A66298}"/>
              </a:ext>
            </a:extLst>
          </p:cNvPr>
          <p:cNvGraphicFramePr>
            <a:graphicFrameLocks/>
          </p:cNvGraphicFramePr>
          <p:nvPr>
            <p:extLst>
              <p:ext uri="{D42A27DB-BD31-4B8C-83A1-F6EECF244321}">
                <p14:modId xmlns:p14="http://schemas.microsoft.com/office/powerpoint/2010/main" val="2544142984"/>
              </p:ext>
            </p:extLst>
          </p:nvPr>
        </p:nvGraphicFramePr>
        <p:xfrm>
          <a:off x="-239843" y="310713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00D2BF2-AEDE-C545-9F5F-F9FF491822A6}"/>
              </a:ext>
            </a:extLst>
          </p:cNvPr>
          <p:cNvGraphicFramePr>
            <a:graphicFrameLocks/>
          </p:cNvGraphicFramePr>
          <p:nvPr>
            <p:extLst>
              <p:ext uri="{D42A27DB-BD31-4B8C-83A1-F6EECF244321}">
                <p14:modId xmlns:p14="http://schemas.microsoft.com/office/powerpoint/2010/main" val="2992502311"/>
              </p:ext>
            </p:extLst>
          </p:nvPr>
        </p:nvGraphicFramePr>
        <p:xfrm>
          <a:off x="3652604" y="305841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4A840C8A-78FC-2842-845E-B1A9A7E556CB}"/>
              </a:ext>
            </a:extLst>
          </p:cNvPr>
          <p:cNvGraphicFramePr>
            <a:graphicFrameLocks/>
          </p:cNvGraphicFramePr>
          <p:nvPr>
            <p:extLst>
              <p:ext uri="{D42A27DB-BD31-4B8C-83A1-F6EECF244321}">
                <p14:modId xmlns:p14="http://schemas.microsoft.com/office/powerpoint/2010/main" val="1152804276"/>
              </p:ext>
            </p:extLst>
          </p:nvPr>
        </p:nvGraphicFramePr>
        <p:xfrm>
          <a:off x="6949191" y="3130579"/>
          <a:ext cx="5507635"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08392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64F3-AE1D-D04E-BF29-92976A96D98A}"/>
              </a:ext>
            </a:extLst>
          </p:cNvPr>
          <p:cNvSpPr>
            <a:spLocks noGrp="1"/>
          </p:cNvSpPr>
          <p:nvPr>
            <p:ph type="title"/>
          </p:nvPr>
        </p:nvSpPr>
        <p:spPr/>
        <p:txBody>
          <a:bodyPr/>
          <a:lstStyle/>
          <a:p>
            <a:r>
              <a:rPr lang="ja-JP" altLang="en-US"/>
              <a:t>今後の課題</a:t>
            </a:r>
            <a:endParaRPr lang="en-US" dirty="0"/>
          </a:p>
        </p:txBody>
      </p:sp>
      <p:sp>
        <p:nvSpPr>
          <p:cNvPr id="3" name="Content Placeholder 2">
            <a:extLst>
              <a:ext uri="{FF2B5EF4-FFF2-40B4-BE49-F238E27FC236}">
                <a16:creationId xmlns:a16="http://schemas.microsoft.com/office/drawing/2014/main" id="{7E74ADCA-E24D-E14F-AFC3-AD2CB0B4BE70}"/>
              </a:ext>
            </a:extLst>
          </p:cNvPr>
          <p:cNvSpPr>
            <a:spLocks noGrp="1"/>
          </p:cNvSpPr>
          <p:nvPr>
            <p:ph idx="1"/>
          </p:nvPr>
        </p:nvSpPr>
        <p:spPr/>
        <p:txBody>
          <a:bodyPr/>
          <a:lstStyle/>
          <a:p>
            <a:r>
              <a:rPr lang="ja-JP" altLang="en-US"/>
              <a:t>スマト君の機能を追加</a:t>
            </a:r>
            <a:endParaRPr lang="en-US" altLang="ja-JP" dirty="0"/>
          </a:p>
          <a:p>
            <a:r>
              <a:rPr lang="ja-JP" altLang="en-US"/>
              <a:t>デザインを修正</a:t>
            </a:r>
            <a:endParaRPr lang="en-US" altLang="ja-JP" dirty="0"/>
          </a:p>
          <a:p>
            <a:r>
              <a:rPr lang="en-US" altLang="ja-JP" dirty="0"/>
              <a:t>Android</a:t>
            </a:r>
            <a:r>
              <a:rPr lang="ja-JP" altLang="en-US"/>
              <a:t>アプリケーション</a:t>
            </a:r>
            <a:r>
              <a:rPr lang="ja-JP" altLang="en-US" dirty="0"/>
              <a:t>を開発</a:t>
            </a:r>
            <a:endParaRPr lang="en-US" dirty="0"/>
          </a:p>
        </p:txBody>
      </p:sp>
      <p:sp>
        <p:nvSpPr>
          <p:cNvPr id="4" name="Slide Number Placeholder 3">
            <a:extLst>
              <a:ext uri="{FF2B5EF4-FFF2-40B4-BE49-F238E27FC236}">
                <a16:creationId xmlns:a16="http://schemas.microsoft.com/office/drawing/2014/main" id="{81704987-F2A1-AF48-8898-FC35F6B640CF}"/>
              </a:ext>
            </a:extLst>
          </p:cNvPr>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1692917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1368-3111-4EEF-A949-36EF004AC1B3}"/>
              </a:ext>
            </a:extLst>
          </p:cNvPr>
          <p:cNvSpPr>
            <a:spLocks noGrp="1"/>
          </p:cNvSpPr>
          <p:nvPr>
            <p:ph type="title"/>
          </p:nvPr>
        </p:nvSpPr>
        <p:spPr/>
        <p:txBody>
          <a:bodyPr/>
          <a:lstStyle/>
          <a:p>
            <a:r>
              <a:rPr kumimoji="1" lang="ja-JP" altLang="en-US"/>
              <a:t>まとめ</a:t>
            </a:r>
          </a:p>
        </p:txBody>
      </p:sp>
      <p:sp>
        <p:nvSpPr>
          <p:cNvPr id="3" name="Content Placeholder 2">
            <a:extLst>
              <a:ext uri="{FF2B5EF4-FFF2-40B4-BE49-F238E27FC236}">
                <a16:creationId xmlns:a16="http://schemas.microsoft.com/office/drawing/2014/main" id="{0BC92B61-C475-4923-8842-DB9D61A5327D}"/>
              </a:ext>
            </a:extLst>
          </p:cNvPr>
          <p:cNvSpPr>
            <a:spLocks noGrp="1"/>
          </p:cNvSpPr>
          <p:nvPr>
            <p:ph idx="1"/>
          </p:nvPr>
        </p:nvSpPr>
        <p:spPr>
          <a:xfrm>
            <a:off x="1069848" y="2121408"/>
            <a:ext cx="10241280" cy="4050792"/>
          </a:xfrm>
        </p:spPr>
        <p:txBody>
          <a:bodyPr/>
          <a:lstStyle/>
          <a:p>
            <a:r>
              <a:rPr kumimoji="1" lang="en-US" altLang="ja-JP" dirty="0" err="1"/>
              <a:t>K'sLife</a:t>
            </a:r>
            <a:r>
              <a:rPr kumimoji="1" lang="en-US" altLang="ja-JP" dirty="0"/>
              <a:t> </a:t>
            </a:r>
            <a:r>
              <a:rPr kumimoji="1" lang="ja-JP" altLang="en-US"/>
              <a:t>をスマートフォンで使用する際、問題点がある</a:t>
            </a:r>
            <a:endParaRPr kumimoji="1" lang="en-US" altLang="ja-JP" dirty="0"/>
          </a:p>
          <a:p>
            <a:r>
              <a:rPr kumimoji="1" lang="ja-JP" altLang="en-US"/>
              <a:t>スマートフォン用</a:t>
            </a:r>
            <a:r>
              <a:rPr kumimoji="1" lang="en-US" altLang="ja-JP" dirty="0" err="1"/>
              <a:t>K'sLife</a:t>
            </a:r>
            <a:r>
              <a:rPr kumimoji="1" lang="ja-JP" altLang="en-US"/>
              <a:t>アプリ「スマト君」を開発</a:t>
            </a:r>
            <a:endParaRPr kumimoji="1" lang="en-US" altLang="ja-JP" dirty="0"/>
          </a:p>
          <a:p>
            <a:r>
              <a:rPr kumimoji="1" lang="ja-JP" altLang="en-US"/>
              <a:t>「スマト君 </a:t>
            </a:r>
            <a:r>
              <a:rPr kumimoji="1" lang="en-US" altLang="ja-JP" dirty="0"/>
              <a:t>API Server</a:t>
            </a:r>
            <a:r>
              <a:rPr kumimoji="1" lang="ja-JP" altLang="en-US"/>
              <a:t>」と「スマト君アプリケーション」と、従来の </a:t>
            </a:r>
            <a:r>
              <a:rPr kumimoji="1" lang="en-US" altLang="ja-JP" dirty="0" err="1"/>
              <a:t>K‘sLife</a:t>
            </a:r>
            <a:r>
              <a:rPr kumimoji="1" lang="en-US" altLang="ja-JP" dirty="0"/>
              <a:t> </a:t>
            </a:r>
            <a:r>
              <a:rPr kumimoji="1" lang="ja-JP" altLang="en-US"/>
              <a:t>から構成</a:t>
            </a:r>
            <a:endParaRPr kumimoji="1" lang="en-US" altLang="ja-JP" dirty="0"/>
          </a:p>
          <a:p>
            <a:r>
              <a:rPr kumimoji="1" lang="ja-JP" altLang="en-US"/>
              <a:t>評価結果から、高評価を得た。</a:t>
            </a:r>
            <a:endParaRPr kumimoji="1" lang="en-US" altLang="ja-JP" dirty="0"/>
          </a:p>
          <a:p>
            <a:r>
              <a:rPr kumimoji="1" lang="ja-JP" altLang="en-US"/>
              <a:t>改善が必要である。</a:t>
            </a:r>
            <a:endParaRPr kumimoji="1" lang="en-US" altLang="ja-JP" dirty="0"/>
          </a:p>
          <a:p>
            <a:endParaRPr kumimoji="1" lang="en-US" altLang="ja-JP" dirty="0"/>
          </a:p>
          <a:p>
            <a:endParaRPr kumimoji="1" lang="en-US" altLang="ja-JP" dirty="0"/>
          </a:p>
        </p:txBody>
      </p:sp>
      <p:sp>
        <p:nvSpPr>
          <p:cNvPr id="4" name="Slide Number Placeholder 3">
            <a:extLst>
              <a:ext uri="{FF2B5EF4-FFF2-40B4-BE49-F238E27FC236}">
                <a16:creationId xmlns:a16="http://schemas.microsoft.com/office/drawing/2014/main" id="{D3A88652-59F1-4D8A-BA41-3B50FBAE26BB}"/>
              </a:ext>
            </a:extLst>
          </p:cNvPr>
          <p:cNvSpPr>
            <a:spLocks noGrp="1"/>
          </p:cNvSpPr>
          <p:nvPr>
            <p:ph type="sldNum" sz="quarter" idx="12"/>
          </p:nvPr>
        </p:nvSpPr>
        <p:spPr/>
        <p:txBody>
          <a:bodyPr/>
          <a:lstStyle/>
          <a:p>
            <a:fld id="{4FAB73BC-B049-4115-A692-8D63A059BFB8}" type="slidenum">
              <a:rPr lang="en-US" smtClean="0"/>
              <a:t>16</a:t>
            </a:fld>
            <a:endParaRPr lang="en-US"/>
          </a:p>
        </p:txBody>
      </p:sp>
    </p:spTree>
    <p:extLst>
      <p:ext uri="{BB962C8B-B14F-4D97-AF65-F5344CB8AC3E}">
        <p14:creationId xmlns:p14="http://schemas.microsoft.com/office/powerpoint/2010/main" val="4292307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16BA-CEAB-E344-B101-7CE49DCE5EA6}"/>
              </a:ext>
            </a:extLst>
          </p:cNvPr>
          <p:cNvSpPr>
            <a:spLocks noGrp="1"/>
          </p:cNvSpPr>
          <p:nvPr>
            <p:ph type="title"/>
          </p:nvPr>
        </p:nvSpPr>
        <p:spPr/>
        <p:txBody>
          <a:bodyPr/>
          <a:lstStyle/>
          <a:p>
            <a:r>
              <a:rPr lang="ja-JP" altLang="en-US"/>
              <a:t>スマト君 </a:t>
            </a:r>
            <a:r>
              <a:rPr lang="en-US" dirty="0"/>
              <a:t>API Server</a:t>
            </a:r>
            <a:r>
              <a:rPr lang="ja-JP" altLang="en-US"/>
              <a:t>の設計</a:t>
            </a:r>
            <a:r>
              <a:rPr lang="en-US" altLang="ja-JP" dirty="0"/>
              <a:t>(2)</a:t>
            </a:r>
            <a:endParaRPr lang="en-US" dirty="0"/>
          </a:p>
        </p:txBody>
      </p:sp>
      <p:sp>
        <p:nvSpPr>
          <p:cNvPr id="3" name="Content Placeholder 2">
            <a:extLst>
              <a:ext uri="{FF2B5EF4-FFF2-40B4-BE49-F238E27FC236}">
                <a16:creationId xmlns:a16="http://schemas.microsoft.com/office/drawing/2014/main" id="{0125B84E-68B3-5941-B0CE-B101C1E5FD12}"/>
              </a:ext>
            </a:extLst>
          </p:cNvPr>
          <p:cNvSpPr>
            <a:spLocks noGrp="1"/>
          </p:cNvSpPr>
          <p:nvPr>
            <p:ph idx="1"/>
          </p:nvPr>
        </p:nvSpPr>
        <p:spPr/>
        <p:txBody>
          <a:bodyPr/>
          <a:lstStyle/>
          <a:p>
            <a:r>
              <a:rPr lang="en-US" dirty="0"/>
              <a:t>3</a:t>
            </a:r>
            <a:r>
              <a:rPr lang="ja-JP" altLang="en-US"/>
              <a:t>種類の</a:t>
            </a:r>
            <a:r>
              <a:rPr lang="en-US" altLang="ja-JP" dirty="0"/>
              <a:t>API</a:t>
            </a:r>
            <a:r>
              <a:rPr lang="ja-JP" altLang="en-US"/>
              <a:t>を設計</a:t>
            </a:r>
            <a:r>
              <a:rPr lang="en-US" altLang="ja-JP" dirty="0"/>
              <a:t>:</a:t>
            </a:r>
          </a:p>
          <a:p>
            <a:pPr lvl="1">
              <a:buFont typeface="Wingdings" pitchFamily="2" charset="2"/>
              <a:buChar char="Ø"/>
            </a:pPr>
            <a:r>
              <a:rPr kumimoji="1" lang="ja-JP" altLang="en-US"/>
              <a:t>各データを別々に取得</a:t>
            </a:r>
            <a:endParaRPr kumimoji="1" lang="en-US" altLang="ja-JP" dirty="0"/>
          </a:p>
          <a:p>
            <a:pPr lvl="1">
              <a:buFont typeface="Wingdings" pitchFamily="2" charset="2"/>
              <a:buChar char="Ø"/>
            </a:pPr>
            <a:r>
              <a:rPr kumimoji="1" lang="ja-JP" altLang="en-US"/>
              <a:t>データを一緒に取得</a:t>
            </a:r>
            <a:endParaRPr kumimoji="1" lang="en-US" altLang="ja-JP" dirty="0"/>
          </a:p>
          <a:p>
            <a:pPr lvl="1">
              <a:buFont typeface="Wingdings" pitchFamily="2" charset="2"/>
              <a:buChar char="Ø"/>
            </a:pPr>
            <a:r>
              <a:rPr kumimoji="1" lang="ja-JP" altLang="en-US"/>
              <a:t>データを</a:t>
            </a:r>
            <a:r>
              <a:rPr kumimoji="1" lang="en-US" altLang="ja-JP" dirty="0"/>
              <a:t>2</a:t>
            </a:r>
            <a:r>
              <a:rPr kumimoji="1" lang="ja-JP" altLang="en-US"/>
              <a:t>回で取得</a:t>
            </a:r>
            <a:endParaRPr kumimoji="1" lang="en-US" altLang="ja-JP" dirty="0"/>
          </a:p>
          <a:p>
            <a:r>
              <a:rPr kumimoji="1" lang="ja-JP" altLang="en-US"/>
              <a:t>合計</a:t>
            </a:r>
            <a:r>
              <a:rPr kumimoji="1" lang="en-US" altLang="ja-JP" dirty="0"/>
              <a:t>12</a:t>
            </a:r>
            <a:r>
              <a:rPr kumimoji="1" lang="ja-JP" altLang="en-US"/>
              <a:t>個</a:t>
            </a:r>
            <a:r>
              <a:rPr lang="ja-JP" altLang="en-US"/>
              <a:t>エンドポイント</a:t>
            </a:r>
            <a:endParaRPr kumimoji="1" lang="en-US" altLang="ja-JP" dirty="0"/>
          </a:p>
          <a:p>
            <a:r>
              <a:rPr kumimoji="1" lang="ja-JP" altLang="en-US"/>
              <a:t>３つ設計した</a:t>
            </a:r>
            <a:r>
              <a:rPr kumimoji="1" lang="en-US" altLang="ja-JP" dirty="0"/>
              <a:t>API</a:t>
            </a:r>
            <a:r>
              <a:rPr kumimoji="1" lang="ja-JP" altLang="en-US"/>
              <a:t>の性能を比較してデータを</a:t>
            </a:r>
            <a:r>
              <a:rPr kumimoji="1" lang="en-US" altLang="ja-JP" dirty="0"/>
              <a:t>2</a:t>
            </a:r>
            <a:r>
              <a:rPr kumimoji="1" lang="ja-JP" altLang="en-US"/>
              <a:t>回で取得の</a:t>
            </a:r>
            <a:r>
              <a:rPr kumimoji="1" lang="en-US" altLang="ja-JP" dirty="0"/>
              <a:t>API</a:t>
            </a:r>
            <a:r>
              <a:rPr kumimoji="1" lang="ja-JP" altLang="en-US"/>
              <a:t>を利用</a:t>
            </a:r>
            <a:endParaRPr kumimoji="1" lang="en-US" altLang="ja-JP" dirty="0"/>
          </a:p>
        </p:txBody>
      </p:sp>
      <p:sp>
        <p:nvSpPr>
          <p:cNvPr id="4" name="Slide Number Placeholder 3">
            <a:extLst>
              <a:ext uri="{FF2B5EF4-FFF2-40B4-BE49-F238E27FC236}">
                <a16:creationId xmlns:a16="http://schemas.microsoft.com/office/drawing/2014/main" id="{8AE670AD-B7BE-9649-B965-F456745BA3A9}"/>
              </a:ext>
            </a:extLst>
          </p:cNvPr>
          <p:cNvSpPr>
            <a:spLocks noGrp="1"/>
          </p:cNvSpPr>
          <p:nvPr>
            <p:ph type="sldNum" sz="quarter" idx="12"/>
          </p:nvPr>
        </p:nvSpPr>
        <p:spPr/>
        <p:txBody>
          <a:bodyPr/>
          <a:lstStyle/>
          <a:p>
            <a:fld id="{4FAB73BC-B049-4115-A692-8D63A059BFB8}" type="slidenum">
              <a:rPr lang="en-US" smtClean="0"/>
              <a:t>17</a:t>
            </a:fld>
            <a:endParaRPr lang="en-US"/>
          </a:p>
        </p:txBody>
      </p:sp>
    </p:spTree>
    <p:extLst>
      <p:ext uri="{BB962C8B-B14F-4D97-AF65-F5344CB8AC3E}">
        <p14:creationId xmlns:p14="http://schemas.microsoft.com/office/powerpoint/2010/main" val="201082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0E071B-6254-7248-889A-94186555C4D0}"/>
              </a:ext>
            </a:extLst>
          </p:cNvPr>
          <p:cNvSpPr>
            <a:spLocks noGrp="1"/>
          </p:cNvSpPr>
          <p:nvPr>
            <p:ph type="sldNum" sz="quarter" idx="12"/>
          </p:nvPr>
        </p:nvSpPr>
        <p:spPr/>
        <p:txBody>
          <a:bodyPr/>
          <a:lstStyle/>
          <a:p>
            <a:fld id="{4FAB73BC-B049-4115-A692-8D63A059BFB8}" type="slidenum">
              <a:rPr lang="en-US" smtClean="0"/>
              <a:t>18</a:t>
            </a:fld>
            <a:endParaRPr lang="en-US"/>
          </a:p>
        </p:txBody>
      </p:sp>
      <p:graphicFrame>
        <p:nvGraphicFramePr>
          <p:cNvPr id="7" name="Content Placeholder 5">
            <a:extLst>
              <a:ext uri="{FF2B5EF4-FFF2-40B4-BE49-F238E27FC236}">
                <a16:creationId xmlns:a16="http://schemas.microsoft.com/office/drawing/2014/main" id="{561BF908-1200-C84A-A051-ABDE87389C6C}"/>
              </a:ext>
            </a:extLst>
          </p:cNvPr>
          <p:cNvGraphicFramePr>
            <a:graphicFrameLocks/>
          </p:cNvGraphicFramePr>
          <p:nvPr>
            <p:extLst>
              <p:ext uri="{D42A27DB-BD31-4B8C-83A1-F6EECF244321}">
                <p14:modId xmlns:p14="http://schemas.microsoft.com/office/powerpoint/2010/main" val="2066443812"/>
              </p:ext>
            </p:extLst>
          </p:nvPr>
        </p:nvGraphicFramePr>
        <p:xfrm>
          <a:off x="1063625" y="199843"/>
          <a:ext cx="9813305" cy="5452552"/>
        </p:xfrm>
        <a:graphic>
          <a:graphicData uri="http://schemas.openxmlformats.org/drawingml/2006/table">
            <a:tbl>
              <a:tblPr firstRow="1" bandRow="1">
                <a:tableStyleId>{5C22544A-7EE6-4342-B048-85BDC9FD1C3A}</a:tableStyleId>
              </a:tblPr>
              <a:tblGrid>
                <a:gridCol w="4396271">
                  <a:extLst>
                    <a:ext uri="{9D8B030D-6E8A-4147-A177-3AD203B41FA5}">
                      <a16:colId xmlns:a16="http://schemas.microsoft.com/office/drawing/2014/main" val="3189433665"/>
                    </a:ext>
                  </a:extLst>
                </a:gridCol>
                <a:gridCol w="3260034">
                  <a:extLst>
                    <a:ext uri="{9D8B030D-6E8A-4147-A177-3AD203B41FA5}">
                      <a16:colId xmlns:a16="http://schemas.microsoft.com/office/drawing/2014/main" val="3047177699"/>
                    </a:ext>
                  </a:extLst>
                </a:gridCol>
                <a:gridCol w="2157000">
                  <a:extLst>
                    <a:ext uri="{9D8B030D-6E8A-4147-A177-3AD203B41FA5}">
                      <a16:colId xmlns:a16="http://schemas.microsoft.com/office/drawing/2014/main" val="63038138"/>
                    </a:ext>
                  </a:extLst>
                </a:gridCol>
              </a:tblGrid>
              <a:tr h="684221">
                <a:tc>
                  <a:txBody>
                    <a:bodyPr/>
                    <a:lstStyle/>
                    <a:p>
                      <a:pPr algn="ctr" fontAlgn="b"/>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機能</a:t>
                      </a:r>
                    </a:p>
                  </a:txBody>
                  <a:tcPr marL="9525" marR="9525" marT="9525" marB="0" anchor="ctr"/>
                </a:tc>
                <a:tc>
                  <a:txBody>
                    <a:bodyPr/>
                    <a:lstStyle/>
                    <a:p>
                      <a:pPr algn="ctr"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API</a:t>
                      </a:r>
                    </a:p>
                  </a:txBody>
                  <a:tcPr marL="9525" marR="9525" marT="9525" marB="0" anchor="ctr"/>
                </a:tc>
                <a:tc>
                  <a:txBody>
                    <a:bodyPr/>
                    <a:lstStyle/>
                    <a:p>
                      <a:pPr algn="ctr" fontAlgn="b"/>
                      <a:r>
                        <a:rPr lang="zh-TW" altLang="en-US" sz="2000" b="0" i="0" u="none" strike="noStrike" dirty="0">
                          <a:solidFill>
                            <a:srgbClr val="000000"/>
                          </a:solidFill>
                          <a:effectLst/>
                          <a:latin typeface="游ゴシック" panose="020B0400000000000000" pitchFamily="50" charset="-128"/>
                          <a:ea typeface="游ゴシック" panose="020B0400000000000000" pitchFamily="50" charset="-128"/>
                        </a:rPr>
                        <a:t>平均実行時間</a:t>
                      </a:r>
                      <a:r>
                        <a:rPr lang="en-US" altLang="zh-TW" sz="2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zh-TW" sz="2000" b="0" i="0" u="none" strike="noStrike" dirty="0" err="1">
                          <a:solidFill>
                            <a:srgbClr val="000000"/>
                          </a:solidFill>
                          <a:effectLst/>
                          <a:latin typeface="游ゴシック" panose="020B0400000000000000" pitchFamily="50" charset="-128"/>
                          <a:ea typeface="游ゴシック" panose="020B0400000000000000" pitchFamily="50" charset="-128"/>
                        </a:rPr>
                        <a:t>ms</a:t>
                      </a:r>
                      <a:r>
                        <a:rPr lang="en-US" altLang="zh-TW" sz="20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tc>
                <a:extLst>
                  <a:ext uri="{0D108BD9-81ED-4DB2-BD59-A6C34878D82A}">
                    <a16:rowId xmlns:a16="http://schemas.microsoft.com/office/drawing/2014/main" val="4153598264"/>
                  </a:ext>
                </a:extLst>
              </a:tr>
              <a:tr h="500234">
                <a:tc>
                  <a:txBody>
                    <a:bodyPr/>
                    <a:lstStyle/>
                    <a:p>
                      <a:pPr algn="l" fontAlgn="b"/>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名前</a:t>
                      </a: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a:t>
                      </a:r>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学籍番号を取得</a:t>
                      </a: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/name </a:t>
                      </a:r>
                    </a:p>
                  </a:txBody>
                  <a:tcPr marL="9525" marR="9525" marT="9525" marB="0" anchor="b"/>
                </a:tc>
                <a:tc>
                  <a:txBody>
                    <a:bodyPr/>
                    <a:lstStyle/>
                    <a:p>
                      <a:pPr algn="r" fontAlgn="b"/>
                      <a:r>
                        <a:rPr lang="en-US" altLang="ja-JP" sz="2000" b="0" i="0" u="none" strike="noStrike">
                          <a:solidFill>
                            <a:srgbClr val="000000"/>
                          </a:solidFill>
                          <a:effectLst/>
                          <a:latin typeface="Menlo"/>
                          <a:ea typeface="游ゴシック" panose="020B0400000000000000" pitchFamily="50" charset="-128"/>
                        </a:rPr>
                        <a:t>2712.551</a:t>
                      </a:r>
                    </a:p>
                  </a:txBody>
                  <a:tcPr marL="9525" marR="9525" marT="9525" marB="0" anchor="b"/>
                </a:tc>
                <a:extLst>
                  <a:ext uri="{0D108BD9-81ED-4DB2-BD59-A6C34878D82A}">
                    <a16:rowId xmlns:a16="http://schemas.microsoft.com/office/drawing/2014/main" val="4253465289"/>
                  </a:ext>
                </a:extLst>
              </a:tr>
              <a:tr h="403304">
                <a:tc>
                  <a:txBody>
                    <a:bodyPr/>
                    <a:lstStyle/>
                    <a:p>
                      <a:pPr algn="l" fontAlgn="b"/>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時間割を取得</a:t>
                      </a: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/timetable</a:t>
                      </a:r>
                    </a:p>
                  </a:txBody>
                  <a:tcPr marL="9525" marR="9525" marT="9525" marB="0" anchor="b"/>
                </a:tc>
                <a:tc>
                  <a:txBody>
                    <a:bodyPr/>
                    <a:lstStyle/>
                    <a:p>
                      <a:pPr algn="r" fontAlgn="b"/>
                      <a:r>
                        <a:rPr lang="en-US" altLang="ja-JP" sz="2000" b="0" i="0" u="none" strike="noStrike" dirty="0">
                          <a:solidFill>
                            <a:srgbClr val="000000"/>
                          </a:solidFill>
                          <a:effectLst/>
                          <a:latin typeface="Menlo"/>
                          <a:ea typeface="游ゴシック" panose="020B0400000000000000" pitchFamily="50" charset="-128"/>
                        </a:rPr>
                        <a:t>4586.776</a:t>
                      </a:r>
                    </a:p>
                  </a:txBody>
                  <a:tcPr marL="9525" marR="9525" marT="9525" marB="0" anchor="b"/>
                </a:tc>
                <a:extLst>
                  <a:ext uri="{0D108BD9-81ED-4DB2-BD59-A6C34878D82A}">
                    <a16:rowId xmlns:a16="http://schemas.microsoft.com/office/drawing/2014/main" val="2323001208"/>
                  </a:ext>
                </a:extLst>
              </a:tr>
              <a:tr h="359250">
                <a:tc>
                  <a:txBody>
                    <a:bodyPr/>
                    <a:lstStyle/>
                    <a:p>
                      <a:pPr algn="l" fontAlgn="b"/>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スケジュールを取得</a:t>
                      </a: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/schedule</a:t>
                      </a:r>
                    </a:p>
                  </a:txBody>
                  <a:tcPr marL="9525" marR="9525" marT="9525" marB="0" anchor="b"/>
                </a:tc>
                <a:tc>
                  <a:txBody>
                    <a:bodyPr/>
                    <a:lstStyle/>
                    <a:p>
                      <a:pPr algn="r" fontAlgn="b"/>
                      <a:r>
                        <a:rPr lang="en-US" altLang="ja-JP" sz="2000" b="0" i="0" u="none" strike="noStrike" dirty="0">
                          <a:solidFill>
                            <a:srgbClr val="000000"/>
                          </a:solidFill>
                          <a:effectLst/>
                          <a:latin typeface="Menlo"/>
                          <a:ea typeface="游ゴシック" panose="020B0400000000000000" pitchFamily="50" charset="-128"/>
                        </a:rPr>
                        <a:t>2803.907</a:t>
                      </a:r>
                    </a:p>
                  </a:txBody>
                  <a:tcPr marL="9525" marR="9525" marT="9525" marB="0" anchor="b"/>
                </a:tc>
                <a:extLst>
                  <a:ext uri="{0D108BD9-81ED-4DB2-BD59-A6C34878D82A}">
                    <a16:rowId xmlns:a16="http://schemas.microsoft.com/office/drawing/2014/main" val="3937650783"/>
                  </a:ext>
                </a:extLst>
              </a:tr>
              <a:tr h="273127">
                <a:tc>
                  <a:txBody>
                    <a:bodyPr/>
                    <a:lstStyle/>
                    <a:p>
                      <a:pPr algn="l" fontAlgn="b"/>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出欠を取得</a:t>
                      </a: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/attendance</a:t>
                      </a:r>
                    </a:p>
                  </a:txBody>
                  <a:tcPr marL="9525" marR="9525" marT="9525" marB="0" anchor="b"/>
                </a:tc>
                <a:tc>
                  <a:txBody>
                    <a:bodyPr/>
                    <a:lstStyle/>
                    <a:p>
                      <a:pPr algn="r" fontAlgn="b"/>
                      <a:r>
                        <a:rPr lang="en-US" altLang="ja-JP" sz="2000" b="0" i="0" u="none" strike="noStrike" dirty="0">
                          <a:solidFill>
                            <a:srgbClr val="000000"/>
                          </a:solidFill>
                          <a:effectLst/>
                          <a:latin typeface="Menlo"/>
                          <a:ea typeface="游ゴシック" panose="020B0400000000000000" pitchFamily="50" charset="-128"/>
                        </a:rPr>
                        <a:t>3804.002</a:t>
                      </a:r>
                    </a:p>
                  </a:txBody>
                  <a:tcPr marL="9525" marR="9525" marT="9525" marB="0" anchor="b"/>
                </a:tc>
                <a:extLst>
                  <a:ext uri="{0D108BD9-81ED-4DB2-BD59-A6C34878D82A}">
                    <a16:rowId xmlns:a16="http://schemas.microsoft.com/office/drawing/2014/main" val="2746692437"/>
                  </a:ext>
                </a:extLst>
              </a:tr>
              <a:tr h="273127">
                <a:tc>
                  <a:txBody>
                    <a:bodyPr/>
                    <a:lstStyle/>
                    <a:p>
                      <a:pPr algn="l" fontAlgn="b"/>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出欠詳細を取得</a:t>
                      </a: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en-US" sz="2000" b="0" i="0" u="none" strike="noStrike" dirty="0" err="1">
                          <a:solidFill>
                            <a:srgbClr val="000000"/>
                          </a:solidFill>
                          <a:effectLst/>
                          <a:latin typeface="游ゴシック" panose="020B0400000000000000" pitchFamily="50" charset="-128"/>
                          <a:ea typeface="游ゴシック" panose="020B0400000000000000" pitchFamily="50" charset="-128"/>
                        </a:rPr>
                        <a:t>attendance_detail</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tc>
                  <a:txBody>
                    <a:bodyPr/>
                    <a:lstStyle/>
                    <a:p>
                      <a:pPr algn="r" fontAlgn="b"/>
                      <a:r>
                        <a:rPr lang="en-US" altLang="ja-JP" sz="2000" b="0" i="0" u="none" strike="noStrike">
                          <a:solidFill>
                            <a:srgbClr val="000000"/>
                          </a:solidFill>
                          <a:effectLst/>
                          <a:latin typeface="Menlo"/>
                          <a:ea typeface="游ゴシック" panose="020B0400000000000000" pitchFamily="50" charset="-128"/>
                        </a:rPr>
                        <a:t>3824.957</a:t>
                      </a:r>
                    </a:p>
                  </a:txBody>
                  <a:tcPr marL="9525" marR="9525" marT="9525" marB="0" anchor="b"/>
                </a:tc>
                <a:extLst>
                  <a:ext uri="{0D108BD9-81ED-4DB2-BD59-A6C34878D82A}">
                    <a16:rowId xmlns:a16="http://schemas.microsoft.com/office/drawing/2014/main" val="3444231680"/>
                  </a:ext>
                </a:extLst>
              </a:tr>
              <a:tr h="273127">
                <a:tc>
                  <a:txBody>
                    <a:bodyPr/>
                    <a:lstStyle/>
                    <a:p>
                      <a:pPr algn="l" fontAlgn="b"/>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学内連絡を取得</a:t>
                      </a: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en-US" sz="2000" b="0" i="0" u="none" strike="noStrike" dirty="0" err="1">
                          <a:solidFill>
                            <a:srgbClr val="000000"/>
                          </a:solidFill>
                          <a:effectLst/>
                          <a:latin typeface="游ゴシック" panose="020B0400000000000000" pitchFamily="50" charset="-128"/>
                          <a:ea typeface="游ゴシック" panose="020B0400000000000000" pitchFamily="50" charset="-128"/>
                        </a:rPr>
                        <a:t>campus_noti</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tc>
                  <a:txBody>
                    <a:bodyPr/>
                    <a:lstStyle/>
                    <a:p>
                      <a:pPr algn="r" fontAlgn="b"/>
                      <a:r>
                        <a:rPr lang="en-US" altLang="ja-JP" sz="2000" b="0" i="0" u="none" strike="noStrike" dirty="0">
                          <a:solidFill>
                            <a:srgbClr val="000000"/>
                          </a:solidFill>
                          <a:effectLst/>
                          <a:latin typeface="Menlo"/>
                          <a:ea typeface="游ゴシック" panose="020B0400000000000000" pitchFamily="50" charset="-128"/>
                        </a:rPr>
                        <a:t>4766.843</a:t>
                      </a:r>
                    </a:p>
                  </a:txBody>
                  <a:tcPr marL="9525" marR="9525" marT="9525" marB="0" anchor="b"/>
                </a:tc>
                <a:extLst>
                  <a:ext uri="{0D108BD9-81ED-4DB2-BD59-A6C34878D82A}">
                    <a16:rowId xmlns:a16="http://schemas.microsoft.com/office/drawing/2014/main" val="516270183"/>
                  </a:ext>
                </a:extLst>
              </a:tr>
              <a:tr h="302730">
                <a:tc>
                  <a:txBody>
                    <a:bodyPr/>
                    <a:lstStyle/>
                    <a:p>
                      <a:pPr algn="l" fontAlgn="b"/>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学内連絡詳細を取得</a:t>
                      </a: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en-US" sz="2000" b="0" i="0" u="none" strike="noStrike" dirty="0" err="1">
                          <a:solidFill>
                            <a:srgbClr val="000000"/>
                          </a:solidFill>
                          <a:effectLst/>
                          <a:latin typeface="游ゴシック" panose="020B0400000000000000" pitchFamily="50" charset="-128"/>
                          <a:ea typeface="游ゴシック" panose="020B0400000000000000" pitchFamily="50" charset="-128"/>
                        </a:rPr>
                        <a:t>campus_noti_detail</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tc>
                  <a:txBody>
                    <a:bodyPr/>
                    <a:lstStyle/>
                    <a:p>
                      <a:pPr algn="r" fontAlgn="b"/>
                      <a:r>
                        <a:rPr lang="en-US" altLang="ja-JP" sz="2000" b="0" i="0" u="none" strike="noStrike" dirty="0">
                          <a:solidFill>
                            <a:srgbClr val="000000"/>
                          </a:solidFill>
                          <a:effectLst/>
                          <a:latin typeface="Menlo"/>
                          <a:ea typeface="游ゴシック" panose="020B0400000000000000" pitchFamily="50" charset="-128"/>
                        </a:rPr>
                        <a:t>3834.630</a:t>
                      </a:r>
                    </a:p>
                  </a:txBody>
                  <a:tcPr marL="9525" marR="9525" marT="9525" marB="0" anchor="b"/>
                </a:tc>
                <a:extLst>
                  <a:ext uri="{0D108BD9-81ED-4DB2-BD59-A6C34878D82A}">
                    <a16:rowId xmlns:a16="http://schemas.microsoft.com/office/drawing/2014/main" val="4176825318"/>
                  </a:ext>
                </a:extLst>
              </a:tr>
              <a:tr h="273127">
                <a:tc>
                  <a:txBody>
                    <a:bodyPr/>
                    <a:lstStyle/>
                    <a:p>
                      <a:pPr algn="l" fontAlgn="b"/>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授業連絡を取得</a:t>
                      </a: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en-US" sz="2000" b="0" i="0" u="none" strike="noStrike" dirty="0" err="1">
                          <a:solidFill>
                            <a:srgbClr val="000000"/>
                          </a:solidFill>
                          <a:effectLst/>
                          <a:latin typeface="游ゴシック" panose="020B0400000000000000" pitchFamily="50" charset="-128"/>
                          <a:ea typeface="游ゴシック" panose="020B0400000000000000" pitchFamily="50" charset="-128"/>
                        </a:rPr>
                        <a:t>class_noti</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tc>
                  <a:txBody>
                    <a:bodyPr/>
                    <a:lstStyle/>
                    <a:p>
                      <a:pPr algn="r" fontAlgn="b"/>
                      <a:r>
                        <a:rPr lang="en-US" altLang="ja-JP" sz="2000" b="0" i="0" u="none" strike="noStrike" dirty="0">
                          <a:solidFill>
                            <a:srgbClr val="000000"/>
                          </a:solidFill>
                          <a:effectLst/>
                          <a:latin typeface="Menlo"/>
                          <a:ea typeface="游ゴシック" panose="020B0400000000000000" pitchFamily="50" charset="-128"/>
                        </a:rPr>
                        <a:t>5495.575</a:t>
                      </a:r>
                    </a:p>
                  </a:txBody>
                  <a:tcPr marL="9525" marR="9525" marT="9525" marB="0" anchor="b"/>
                </a:tc>
                <a:extLst>
                  <a:ext uri="{0D108BD9-81ED-4DB2-BD59-A6C34878D82A}">
                    <a16:rowId xmlns:a16="http://schemas.microsoft.com/office/drawing/2014/main" val="1522933648"/>
                  </a:ext>
                </a:extLst>
              </a:tr>
              <a:tr h="190914">
                <a:tc>
                  <a:txBody>
                    <a:bodyPr/>
                    <a:lstStyle/>
                    <a:p>
                      <a:pPr algn="l" fontAlgn="b"/>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授業連絡詳細を取得</a:t>
                      </a: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en-US" sz="2000" b="0" i="0" u="none" strike="noStrike" dirty="0" err="1">
                          <a:solidFill>
                            <a:srgbClr val="000000"/>
                          </a:solidFill>
                          <a:effectLst/>
                          <a:latin typeface="游ゴシック" panose="020B0400000000000000" pitchFamily="50" charset="-128"/>
                          <a:ea typeface="游ゴシック" panose="020B0400000000000000" pitchFamily="50" charset="-128"/>
                        </a:rPr>
                        <a:t>class_noti_detail</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tc>
                  <a:txBody>
                    <a:bodyPr/>
                    <a:lstStyle/>
                    <a:p>
                      <a:pPr algn="r" fontAlgn="b"/>
                      <a:r>
                        <a:rPr lang="en-US" altLang="ja-JP" sz="2000" b="0" i="0" u="none" strike="noStrike" dirty="0">
                          <a:solidFill>
                            <a:srgbClr val="000000"/>
                          </a:solidFill>
                          <a:effectLst/>
                          <a:latin typeface="Menlo"/>
                          <a:ea typeface="游ゴシック" panose="020B0400000000000000" pitchFamily="50" charset="-128"/>
                        </a:rPr>
                        <a:t>5922.901</a:t>
                      </a:r>
                    </a:p>
                  </a:txBody>
                  <a:tcPr marL="9525" marR="9525" marT="9525" marB="0" anchor="b"/>
                </a:tc>
                <a:extLst>
                  <a:ext uri="{0D108BD9-81ED-4DB2-BD59-A6C34878D82A}">
                    <a16:rowId xmlns:a16="http://schemas.microsoft.com/office/drawing/2014/main" val="1982307150"/>
                  </a:ext>
                </a:extLst>
              </a:tr>
              <a:tr h="50023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学籍</a:t>
                      </a:r>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番号、名前、連絡通知</a:t>
                      </a: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a:t>
                      </a:r>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出欠、スケジュール</a:t>
                      </a: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、時間割を取得</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/all</a:t>
                      </a:r>
                    </a:p>
                  </a:txBody>
                  <a:tcPr marL="9525" marR="9525" marT="9525" marB="0" anchor="b"/>
                </a:tc>
                <a:tc>
                  <a:txBody>
                    <a:bodyPr/>
                    <a:lstStyle/>
                    <a:p>
                      <a:pPr algn="r" fontAlgn="b"/>
                      <a:r>
                        <a:rPr lang="en-US" altLang="ja-JP" sz="2000" b="0" i="0" u="none" strike="noStrike" dirty="0">
                          <a:solidFill>
                            <a:srgbClr val="000000"/>
                          </a:solidFill>
                          <a:effectLst/>
                          <a:latin typeface="Menlo"/>
                          <a:ea typeface="游ゴシック" panose="020B0400000000000000" pitchFamily="50" charset="-128"/>
                        </a:rPr>
                        <a:t>9239.430</a:t>
                      </a:r>
                    </a:p>
                  </a:txBody>
                  <a:tcPr marL="9525" marR="9525" marT="9525" marB="0" anchor="b"/>
                </a:tc>
                <a:extLst>
                  <a:ext uri="{0D108BD9-81ED-4DB2-BD59-A6C34878D82A}">
                    <a16:rowId xmlns:a16="http://schemas.microsoft.com/office/drawing/2014/main" val="3724455034"/>
                  </a:ext>
                </a:extLst>
              </a:tr>
              <a:tr h="500234">
                <a:tc>
                  <a:txBody>
                    <a:bodyPr/>
                    <a:lstStyle/>
                    <a:p>
                      <a:pPr algn="l" fontAlgn="b"/>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名前</a:t>
                      </a: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a:t>
                      </a:r>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学籍番号、時間割</a:t>
                      </a: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を取得</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en-US" sz="2000" b="0" i="0" u="none" strike="noStrike" dirty="0" err="1">
                          <a:solidFill>
                            <a:srgbClr val="000000"/>
                          </a:solidFill>
                          <a:effectLst/>
                          <a:latin typeface="游ゴシック" panose="020B0400000000000000" pitchFamily="50" charset="-128"/>
                          <a:ea typeface="游ゴシック" panose="020B0400000000000000" pitchFamily="50" charset="-128"/>
                        </a:rPr>
                        <a:t>name_timetable</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tc>
                  <a:txBody>
                    <a:bodyPr/>
                    <a:lstStyle/>
                    <a:p>
                      <a:pPr algn="r" fontAlgn="b"/>
                      <a:r>
                        <a:rPr lang="en-US" altLang="ja-JP" sz="2000" b="0" i="0" u="none" strike="noStrike" dirty="0">
                          <a:solidFill>
                            <a:srgbClr val="000000"/>
                          </a:solidFill>
                          <a:effectLst/>
                          <a:latin typeface="Menlo"/>
                          <a:ea typeface="游ゴシック" panose="020B0400000000000000" pitchFamily="50" charset="-128"/>
                        </a:rPr>
                        <a:t>3512.081</a:t>
                      </a:r>
                    </a:p>
                  </a:txBody>
                  <a:tcPr marL="9525" marR="9525" marT="9525" marB="0" anchor="b"/>
                </a:tc>
                <a:extLst>
                  <a:ext uri="{0D108BD9-81ED-4DB2-BD59-A6C34878D82A}">
                    <a16:rowId xmlns:a16="http://schemas.microsoft.com/office/drawing/2014/main" val="3413946226"/>
                  </a:ext>
                </a:extLst>
              </a:tr>
              <a:tr h="500234">
                <a:tc>
                  <a:txBody>
                    <a:bodyPr/>
                    <a:lstStyle/>
                    <a:p>
                      <a:pPr algn="l" fontAlgn="b"/>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出欠</a:t>
                      </a:r>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、スケジュール、</a:t>
                      </a: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連絡通知を</a:t>
                      </a:r>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取得</a:t>
                      </a:r>
                    </a:p>
                  </a:txBody>
                  <a:tcPr marL="9525" marR="9525" marT="9525" marB="0" anchor="b"/>
                </a:tc>
                <a:tc>
                  <a:txBody>
                    <a:bodyPr/>
                    <a:lstStyle/>
                    <a:p>
                      <a:pPr algn="l" fontAlgn="b"/>
                      <a:r>
                        <a:rPr lang="en-US" sz="2000" b="0" i="0" u="none" strike="noStrike" dirty="0">
                          <a:solidFill>
                            <a:srgbClr val="000000"/>
                          </a:solidFill>
                          <a:effectLst/>
                          <a:latin typeface="游ゴシック" panose="020B0400000000000000" pitchFamily="50" charset="-128"/>
                          <a:ea typeface="游ゴシック" panose="020B0400000000000000" pitchFamily="50" charset="-128"/>
                        </a:rPr>
                        <a:t>POST /all2</a:t>
                      </a:r>
                    </a:p>
                  </a:txBody>
                  <a:tcPr marL="9525" marR="9525" marT="9525" marB="0" anchor="b"/>
                </a:tc>
                <a:tc>
                  <a:txBody>
                    <a:bodyPr/>
                    <a:lstStyle/>
                    <a:p>
                      <a:pPr algn="r" fontAlgn="b"/>
                      <a:r>
                        <a:rPr lang="en-US" altLang="ja-JP" sz="2000" b="0" i="0" u="none" strike="noStrike" dirty="0">
                          <a:solidFill>
                            <a:srgbClr val="000000"/>
                          </a:solidFill>
                          <a:effectLst/>
                          <a:latin typeface="Menlo"/>
                          <a:ea typeface="游ゴシック" panose="020B0400000000000000" pitchFamily="50" charset="-128"/>
                        </a:rPr>
                        <a:t>7156.166</a:t>
                      </a:r>
                    </a:p>
                  </a:txBody>
                  <a:tcPr marL="9525" marR="9525" marT="9525" marB="0" anchor="b"/>
                </a:tc>
                <a:extLst>
                  <a:ext uri="{0D108BD9-81ED-4DB2-BD59-A6C34878D82A}">
                    <a16:rowId xmlns:a16="http://schemas.microsoft.com/office/drawing/2014/main" val="3970673462"/>
                  </a:ext>
                </a:extLst>
              </a:tr>
            </a:tbl>
          </a:graphicData>
        </a:graphic>
      </p:graphicFrame>
    </p:spTree>
    <p:extLst>
      <p:ext uri="{BB962C8B-B14F-4D97-AF65-F5344CB8AC3E}">
        <p14:creationId xmlns:p14="http://schemas.microsoft.com/office/powerpoint/2010/main" val="452232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D19B-C3EF-3C4E-8DD7-F5608AF85220}"/>
              </a:ext>
            </a:extLst>
          </p:cNvPr>
          <p:cNvSpPr>
            <a:spLocks noGrp="1"/>
          </p:cNvSpPr>
          <p:nvPr>
            <p:ph type="title"/>
          </p:nvPr>
        </p:nvSpPr>
        <p:spPr/>
        <p:txBody>
          <a:bodyPr/>
          <a:lstStyle/>
          <a:p>
            <a:r>
              <a:rPr lang="ja-JP" altLang="en-US"/>
              <a:t>背景</a:t>
            </a:r>
            <a:endParaRPr lang="en-US" dirty="0"/>
          </a:p>
        </p:txBody>
      </p:sp>
      <p:sp>
        <p:nvSpPr>
          <p:cNvPr id="3" name="Content Placeholder 2">
            <a:extLst>
              <a:ext uri="{FF2B5EF4-FFF2-40B4-BE49-F238E27FC236}">
                <a16:creationId xmlns:a16="http://schemas.microsoft.com/office/drawing/2014/main" id="{78BFF1D4-6903-E84D-967A-430E544A28E9}"/>
              </a:ext>
            </a:extLst>
          </p:cNvPr>
          <p:cNvSpPr>
            <a:spLocks noGrp="1"/>
          </p:cNvSpPr>
          <p:nvPr>
            <p:ph idx="1"/>
          </p:nvPr>
        </p:nvSpPr>
        <p:spPr/>
        <p:txBody>
          <a:bodyPr/>
          <a:lstStyle/>
          <a:p>
            <a:r>
              <a:rPr lang="en-US" dirty="0" err="1"/>
              <a:t>K’s</a:t>
            </a:r>
            <a:r>
              <a:rPr lang="en-US" altLang="ja-JP" dirty="0" err="1"/>
              <a:t>L</a:t>
            </a:r>
            <a:r>
              <a:rPr lang="en-US" dirty="0" err="1"/>
              <a:t>ife</a:t>
            </a:r>
            <a:r>
              <a:rPr lang="ja-JP" altLang="en-US"/>
              <a:t>にはパソコン版とスマートフォン版がある</a:t>
            </a:r>
            <a:endParaRPr lang="en-US" altLang="ja-JP" dirty="0"/>
          </a:p>
          <a:p>
            <a:r>
              <a:rPr lang="ja-JP" altLang="en-US"/>
              <a:t>スマートフォン版はあまり使われていない</a:t>
            </a:r>
            <a:endParaRPr lang="en-US" altLang="ja-JP" dirty="0"/>
          </a:p>
          <a:p>
            <a:r>
              <a:rPr lang="en-US" altLang="ja-JP" dirty="0" err="1"/>
              <a:t>K’sLife</a:t>
            </a:r>
            <a:r>
              <a:rPr lang="ja-JP" altLang="en-US"/>
              <a:t>をスマートフォンで見るのは容易ではない</a:t>
            </a:r>
            <a:endParaRPr lang="en-US" altLang="ja-JP" dirty="0"/>
          </a:p>
          <a:p>
            <a:endParaRPr lang="en-US" dirty="0"/>
          </a:p>
        </p:txBody>
      </p:sp>
      <p:sp>
        <p:nvSpPr>
          <p:cNvPr id="4" name="Slide Number Placeholder 3">
            <a:extLst>
              <a:ext uri="{FF2B5EF4-FFF2-40B4-BE49-F238E27FC236}">
                <a16:creationId xmlns:a16="http://schemas.microsoft.com/office/drawing/2014/main" id="{1CBD486B-51AD-E040-88EA-5649D50D3860}"/>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31213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B674-A239-4E1D-A440-B6EE3D5AAE87}"/>
              </a:ext>
            </a:extLst>
          </p:cNvPr>
          <p:cNvSpPr>
            <a:spLocks noGrp="1"/>
          </p:cNvSpPr>
          <p:nvPr>
            <p:ph type="title"/>
          </p:nvPr>
        </p:nvSpPr>
        <p:spPr>
          <a:xfrm>
            <a:off x="1069848" y="174172"/>
            <a:ext cx="10058399" cy="1034142"/>
          </a:xfrm>
        </p:spPr>
        <p:txBody>
          <a:bodyPr/>
          <a:lstStyle/>
          <a:p>
            <a:r>
              <a:rPr kumimoji="1" lang="ja-JP" altLang="en-US" dirty="0"/>
              <a:t>問題点</a:t>
            </a:r>
          </a:p>
        </p:txBody>
      </p:sp>
      <p:sp>
        <p:nvSpPr>
          <p:cNvPr id="3" name="Content Placeholder 2">
            <a:extLst>
              <a:ext uri="{FF2B5EF4-FFF2-40B4-BE49-F238E27FC236}">
                <a16:creationId xmlns:a16="http://schemas.microsoft.com/office/drawing/2014/main" id="{CBE8C765-61A8-4C4D-8BE3-614A1C56BA4E}"/>
              </a:ext>
            </a:extLst>
          </p:cNvPr>
          <p:cNvSpPr>
            <a:spLocks noGrp="1"/>
          </p:cNvSpPr>
          <p:nvPr>
            <p:ph idx="1"/>
          </p:nvPr>
        </p:nvSpPr>
        <p:spPr>
          <a:xfrm>
            <a:off x="1045029" y="1377043"/>
            <a:ext cx="10072334" cy="2612572"/>
          </a:xfrm>
        </p:spPr>
        <p:txBody>
          <a:bodyPr/>
          <a:lstStyle/>
          <a:p>
            <a:r>
              <a:rPr lang="ja-JP" altLang="en-US" dirty="0"/>
              <a:t>毎回ログインしなければならない</a:t>
            </a:r>
            <a:endParaRPr lang="en-US" altLang="ja-JP" dirty="0"/>
          </a:p>
          <a:p>
            <a:r>
              <a:rPr lang="ja-JP" altLang="en-US"/>
              <a:t>スマートフォン版</a:t>
            </a:r>
            <a:r>
              <a:rPr lang="ja-JP" altLang="en-US" dirty="0"/>
              <a:t>の操作はステップが多い</a:t>
            </a:r>
            <a:endParaRPr lang="en-US" altLang="ja-JP" dirty="0"/>
          </a:p>
          <a:p>
            <a:r>
              <a:rPr lang="ja-JP" altLang="en-US"/>
              <a:t>パソコン版はスマートフォンで</a:t>
            </a:r>
            <a:r>
              <a:rPr lang="ja-JP" altLang="en-US" dirty="0"/>
              <a:t>操作しにくい</a:t>
            </a:r>
            <a:endParaRPr lang="en-US" altLang="ja-JP" dirty="0"/>
          </a:p>
          <a:p>
            <a:r>
              <a:rPr lang="ja-JP" altLang="en-US"/>
              <a:t>既読</a:t>
            </a:r>
            <a:r>
              <a:rPr lang="ja-JP" altLang="en-US" dirty="0"/>
              <a:t>の通知を</a:t>
            </a:r>
            <a:r>
              <a:rPr lang="ja-JP" altLang="en-US"/>
              <a:t>再度見るの操作は不便</a:t>
            </a:r>
            <a:endParaRPr lang="en-US" altLang="ja-JP" dirty="0"/>
          </a:p>
          <a:p>
            <a:r>
              <a:rPr lang="ja-JP" altLang="en-US" dirty="0"/>
              <a:t>新しい連絡</a:t>
            </a:r>
            <a:r>
              <a:rPr lang="ja-JP" altLang="en-US"/>
              <a:t>がきても、</a:t>
            </a:r>
            <a:r>
              <a:rPr lang="ja-JP" altLang="en-US" dirty="0"/>
              <a:t>通知される機能がない</a:t>
            </a:r>
            <a:endParaRPr lang="en-US" altLang="ja-JP" dirty="0"/>
          </a:p>
          <a:p>
            <a:endParaRPr kumimoji="1" lang="ja-JP" altLang="en-US" dirty="0"/>
          </a:p>
        </p:txBody>
      </p:sp>
      <p:sp>
        <p:nvSpPr>
          <p:cNvPr id="4" name="Slide Number Placeholder 3">
            <a:extLst>
              <a:ext uri="{FF2B5EF4-FFF2-40B4-BE49-F238E27FC236}">
                <a16:creationId xmlns:a16="http://schemas.microsoft.com/office/drawing/2014/main" id="{47868214-A3C9-4B16-8A53-CE5BD099ABE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9" name="Title 1">
            <a:extLst>
              <a:ext uri="{FF2B5EF4-FFF2-40B4-BE49-F238E27FC236}">
                <a16:creationId xmlns:a16="http://schemas.microsoft.com/office/drawing/2014/main" id="{BDA7A4F3-0AA9-44CF-8350-86AD438ABB06}"/>
              </a:ext>
            </a:extLst>
          </p:cNvPr>
          <p:cNvSpPr txBox="1">
            <a:spLocks/>
          </p:cNvSpPr>
          <p:nvPr/>
        </p:nvSpPr>
        <p:spPr>
          <a:xfrm>
            <a:off x="1063752" y="3924300"/>
            <a:ext cx="10058399" cy="10341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kumimoji="1" lang="ja-JP" altLang="en-US" dirty="0"/>
          </a:p>
        </p:txBody>
      </p:sp>
      <p:sp>
        <p:nvSpPr>
          <p:cNvPr id="11" name="Content Placeholder 2">
            <a:extLst>
              <a:ext uri="{FF2B5EF4-FFF2-40B4-BE49-F238E27FC236}">
                <a16:creationId xmlns:a16="http://schemas.microsoft.com/office/drawing/2014/main" id="{DAB129CE-7B53-41AE-9E40-0FFA71F3B984}"/>
              </a:ext>
            </a:extLst>
          </p:cNvPr>
          <p:cNvSpPr txBox="1">
            <a:spLocks/>
          </p:cNvSpPr>
          <p:nvPr/>
        </p:nvSpPr>
        <p:spPr>
          <a:xfrm>
            <a:off x="1069848" y="5127171"/>
            <a:ext cx="10210800" cy="195942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ja-JP" altLang="en-US" dirty="0"/>
          </a:p>
        </p:txBody>
      </p:sp>
      <p:pic>
        <p:nvPicPr>
          <p:cNvPr id="7" name="Picture 6">
            <a:extLst>
              <a:ext uri="{FF2B5EF4-FFF2-40B4-BE49-F238E27FC236}">
                <a16:creationId xmlns:a16="http://schemas.microsoft.com/office/drawing/2014/main" id="{B1940F27-542A-8145-A263-E6969DA45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472" y="3623668"/>
            <a:ext cx="1514779" cy="3060160"/>
          </a:xfrm>
          <a:prstGeom prst="rect">
            <a:avLst/>
          </a:prstGeom>
        </p:spPr>
      </p:pic>
      <p:pic>
        <p:nvPicPr>
          <p:cNvPr id="8" name="Picture 7">
            <a:extLst>
              <a:ext uri="{FF2B5EF4-FFF2-40B4-BE49-F238E27FC236}">
                <a16:creationId xmlns:a16="http://schemas.microsoft.com/office/drawing/2014/main" id="{A4BDF099-200D-7940-9E3C-A664BCE281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3996" y="3577749"/>
            <a:ext cx="1507128" cy="3060160"/>
          </a:xfrm>
          <a:prstGeom prst="rect">
            <a:avLst/>
          </a:prstGeom>
        </p:spPr>
      </p:pic>
    </p:spTree>
    <p:extLst>
      <p:ext uri="{BB962C8B-B14F-4D97-AF65-F5344CB8AC3E}">
        <p14:creationId xmlns:p14="http://schemas.microsoft.com/office/powerpoint/2010/main" val="146321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9AC4-6CEE-854B-95CA-41B1C0AF2EAB}"/>
              </a:ext>
            </a:extLst>
          </p:cNvPr>
          <p:cNvSpPr>
            <a:spLocks noGrp="1"/>
          </p:cNvSpPr>
          <p:nvPr>
            <p:ph type="title"/>
          </p:nvPr>
        </p:nvSpPr>
        <p:spPr/>
        <p:txBody>
          <a:bodyPr/>
          <a:lstStyle/>
          <a:p>
            <a:r>
              <a:rPr kumimoji="1" lang="ja-JP" altLang="en-US"/>
              <a:t>解決策</a:t>
            </a:r>
            <a:br>
              <a:rPr kumimoji="1" lang="ja-JP" altLang="en-US"/>
            </a:br>
            <a:endParaRPr lang="en-US" dirty="0"/>
          </a:p>
        </p:txBody>
      </p:sp>
      <p:sp>
        <p:nvSpPr>
          <p:cNvPr id="3" name="Content Placeholder 2">
            <a:extLst>
              <a:ext uri="{FF2B5EF4-FFF2-40B4-BE49-F238E27FC236}">
                <a16:creationId xmlns:a16="http://schemas.microsoft.com/office/drawing/2014/main" id="{550BFE4D-1199-5E45-8F95-B3B47766232C}"/>
              </a:ext>
            </a:extLst>
          </p:cNvPr>
          <p:cNvSpPr>
            <a:spLocks noGrp="1"/>
          </p:cNvSpPr>
          <p:nvPr>
            <p:ph idx="1"/>
          </p:nvPr>
        </p:nvSpPr>
        <p:spPr/>
        <p:txBody>
          <a:bodyPr/>
          <a:lstStyle/>
          <a:p>
            <a:r>
              <a:rPr lang="ja-JP" altLang="en-US"/>
              <a:t>スマートフォンアプリケーションを開発</a:t>
            </a:r>
            <a:endParaRPr lang="en-US" altLang="ja-JP" dirty="0"/>
          </a:p>
          <a:p>
            <a:pPr lvl="1">
              <a:buFont typeface="Wingdings" pitchFamily="2" charset="2"/>
              <a:buChar char="Ø"/>
            </a:pPr>
            <a:r>
              <a:rPr lang="ja-JP" altLang="en-US"/>
              <a:t>操作しやすい</a:t>
            </a:r>
            <a:endParaRPr lang="en-US" altLang="ja-JP" dirty="0"/>
          </a:p>
          <a:p>
            <a:pPr lvl="1">
              <a:buFont typeface="Wingdings" pitchFamily="2" charset="2"/>
              <a:buChar char="Ø"/>
            </a:pPr>
            <a:r>
              <a:rPr lang="ja-JP" altLang="en-US"/>
              <a:t>画面を見やすい</a:t>
            </a:r>
            <a:endParaRPr lang="en-US" altLang="ja-JP" dirty="0"/>
          </a:p>
          <a:p>
            <a:pPr lvl="1">
              <a:buFont typeface="Wingdings" pitchFamily="2" charset="2"/>
              <a:buChar char="Ø"/>
            </a:pPr>
            <a:r>
              <a:rPr lang="ja-JP" altLang="en-US"/>
              <a:t>使いやすい</a:t>
            </a:r>
            <a:endParaRPr lang="en-US" altLang="ja-JP" dirty="0"/>
          </a:p>
          <a:p>
            <a:pPr lvl="1">
              <a:buFont typeface="Wingdings" pitchFamily="2" charset="2"/>
              <a:buChar char="Ø"/>
            </a:pPr>
            <a:r>
              <a:rPr lang="ja-JP" altLang="en-US"/>
              <a:t>ステップが少ない</a:t>
            </a:r>
            <a:endParaRPr lang="en-US" altLang="ja-JP" dirty="0"/>
          </a:p>
          <a:p>
            <a:r>
              <a:rPr lang="ja-JP" altLang="en-US"/>
              <a:t>「スマト君」と命名</a:t>
            </a:r>
            <a:endParaRPr lang="en-US" altLang="ja-JP" dirty="0"/>
          </a:p>
          <a:p>
            <a:endParaRPr lang="en-US" dirty="0"/>
          </a:p>
        </p:txBody>
      </p:sp>
      <p:sp>
        <p:nvSpPr>
          <p:cNvPr id="4" name="Slide Number Placeholder 3">
            <a:extLst>
              <a:ext uri="{FF2B5EF4-FFF2-40B4-BE49-F238E27FC236}">
                <a16:creationId xmlns:a16="http://schemas.microsoft.com/office/drawing/2014/main" id="{BCA32803-F8C1-0B44-A410-D4339F1CB629}"/>
              </a:ext>
            </a:extLst>
          </p:cNvPr>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226299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0B0E-EC7B-4D09-B52A-8AF98A1566FA}"/>
              </a:ext>
            </a:extLst>
          </p:cNvPr>
          <p:cNvSpPr>
            <a:spLocks noGrp="1"/>
          </p:cNvSpPr>
          <p:nvPr>
            <p:ph type="title"/>
          </p:nvPr>
        </p:nvSpPr>
        <p:spPr/>
        <p:txBody>
          <a:bodyPr/>
          <a:lstStyle/>
          <a:p>
            <a:r>
              <a:rPr lang="ja-JP" altLang="en-US"/>
              <a:t>スマト君の</a:t>
            </a:r>
            <a:r>
              <a:rPr kumimoji="1" lang="ja-JP" altLang="en-US"/>
              <a:t>機能</a:t>
            </a:r>
            <a:endParaRPr kumimoji="1" lang="ja-JP" altLang="en-US" dirty="0"/>
          </a:p>
        </p:txBody>
      </p:sp>
      <p:sp>
        <p:nvSpPr>
          <p:cNvPr id="3" name="Content Placeholder 2">
            <a:extLst>
              <a:ext uri="{FF2B5EF4-FFF2-40B4-BE49-F238E27FC236}">
                <a16:creationId xmlns:a16="http://schemas.microsoft.com/office/drawing/2014/main" id="{6E032050-58C0-4210-A590-3171481E6192}"/>
              </a:ext>
            </a:extLst>
          </p:cNvPr>
          <p:cNvSpPr>
            <a:spLocks noGrp="1"/>
          </p:cNvSpPr>
          <p:nvPr>
            <p:ph idx="1"/>
          </p:nvPr>
        </p:nvSpPr>
        <p:spPr/>
        <p:txBody>
          <a:bodyPr>
            <a:normAutofit/>
          </a:bodyPr>
          <a:lstStyle/>
          <a:p>
            <a:pPr fontAlgn="ctr"/>
            <a:r>
              <a:rPr lang="ja-JP" altLang="en-US" dirty="0"/>
              <a:t>自動</a:t>
            </a:r>
            <a:r>
              <a:rPr lang="ja-JP" altLang="ja-JP"/>
              <a:t>ログイン</a:t>
            </a:r>
            <a:r>
              <a:rPr lang="ja-JP" altLang="en-US"/>
              <a:t>機能</a:t>
            </a:r>
            <a:endParaRPr lang="en-US" altLang="ja-JP" dirty="0"/>
          </a:p>
          <a:p>
            <a:pPr lvl="1" fontAlgn="ctr">
              <a:buFont typeface="Wingdings" pitchFamily="2" charset="2"/>
              <a:buChar char="Ø"/>
            </a:pPr>
            <a:r>
              <a:rPr lang="en-US" altLang="ja-JP" dirty="0"/>
              <a:t>ID</a:t>
            </a:r>
            <a:r>
              <a:rPr lang="ja-JP" altLang="en-US"/>
              <a:t>とパスワードをスマートフォンに記録</a:t>
            </a:r>
            <a:endParaRPr lang="en-US" altLang="ja-JP" dirty="0"/>
          </a:p>
          <a:p>
            <a:pPr lvl="1" fontAlgn="ctr">
              <a:buFont typeface="Wingdings" pitchFamily="2" charset="2"/>
              <a:buChar char="Ø"/>
            </a:pPr>
            <a:r>
              <a:rPr lang="en-US" altLang="ja-JP" dirty="0"/>
              <a:t>2</a:t>
            </a:r>
            <a:r>
              <a:rPr lang="ja-JP" altLang="en-US"/>
              <a:t>回目からログイン操作不要</a:t>
            </a:r>
            <a:endParaRPr lang="en-US" altLang="ja-JP" dirty="0"/>
          </a:p>
          <a:p>
            <a:pPr fontAlgn="ctr"/>
            <a:r>
              <a:rPr lang="ja-JP" altLang="ja-JP"/>
              <a:t>時間割</a:t>
            </a:r>
            <a:r>
              <a:rPr lang="ja-JP" altLang="ja-JP" dirty="0"/>
              <a:t>参照</a:t>
            </a:r>
            <a:r>
              <a:rPr lang="ja-JP" altLang="en-US" dirty="0"/>
              <a:t>機能</a:t>
            </a:r>
            <a:endParaRPr lang="ja-JP" altLang="ja-JP" dirty="0"/>
          </a:p>
          <a:p>
            <a:pPr fontAlgn="ctr"/>
            <a:r>
              <a:rPr lang="ja-JP" altLang="ja-JP" dirty="0"/>
              <a:t>連絡通知</a:t>
            </a:r>
            <a:r>
              <a:rPr lang="ja-JP" altLang="en-US" dirty="0"/>
              <a:t>参照機能</a:t>
            </a:r>
            <a:endParaRPr lang="en-US" altLang="ja-JP" dirty="0"/>
          </a:p>
          <a:p>
            <a:pPr lvl="1" fontAlgn="ctr">
              <a:buFont typeface="Wingdings" panose="05000000000000000000" pitchFamily="2" charset="2"/>
              <a:buChar char="Ø"/>
            </a:pPr>
            <a:r>
              <a:rPr lang="ja-JP" altLang="ja-JP" dirty="0"/>
              <a:t>未読通知と</a:t>
            </a:r>
            <a:r>
              <a:rPr lang="ja-JP" altLang="en-US" dirty="0"/>
              <a:t>既読</a:t>
            </a:r>
            <a:r>
              <a:rPr lang="ja-JP" altLang="ja-JP" dirty="0"/>
              <a:t>通知</a:t>
            </a:r>
            <a:r>
              <a:rPr lang="ja-JP" altLang="en-US" dirty="0"/>
              <a:t>を</a:t>
            </a:r>
            <a:r>
              <a:rPr lang="ja-JP" altLang="ja-JP" dirty="0"/>
              <a:t>区別して表示</a:t>
            </a:r>
          </a:p>
          <a:p>
            <a:pPr fontAlgn="ctr"/>
            <a:r>
              <a:rPr lang="ja-JP" altLang="ja-JP" dirty="0"/>
              <a:t>出欠情報参照</a:t>
            </a:r>
            <a:r>
              <a:rPr lang="ja-JP" altLang="en-US" dirty="0"/>
              <a:t>機能</a:t>
            </a:r>
            <a:endParaRPr lang="ja-JP" altLang="ja-JP" dirty="0"/>
          </a:p>
          <a:p>
            <a:pPr fontAlgn="ctr"/>
            <a:r>
              <a:rPr lang="ja-JP" altLang="ja-JP" dirty="0"/>
              <a:t>スケジュール参照</a:t>
            </a:r>
            <a:r>
              <a:rPr lang="ja-JP" altLang="en-US" dirty="0"/>
              <a:t>機能</a:t>
            </a:r>
            <a:endParaRPr lang="ja-JP" altLang="ja-JP" dirty="0"/>
          </a:p>
          <a:p>
            <a:pPr fontAlgn="ctr"/>
            <a:r>
              <a:rPr lang="ja-JP" altLang="ja-JP" dirty="0"/>
              <a:t>通知</a:t>
            </a:r>
            <a:r>
              <a:rPr lang="ja-JP" altLang="en-US" dirty="0"/>
              <a:t>機能</a:t>
            </a:r>
            <a:endParaRPr lang="ja-JP" altLang="ja-JP" dirty="0"/>
          </a:p>
          <a:p>
            <a:pPr lvl="1" fontAlgn="ctr">
              <a:buFont typeface="Wingdings" panose="05000000000000000000" pitchFamily="2" charset="2"/>
              <a:buChar char="Ø"/>
            </a:pPr>
            <a:r>
              <a:rPr lang="ja-JP" altLang="ja-JP" dirty="0"/>
              <a:t>新しい連絡</a:t>
            </a:r>
            <a:r>
              <a:rPr lang="ja-JP" altLang="ja-JP"/>
              <a:t>を通知</a:t>
            </a:r>
            <a:r>
              <a:rPr lang="ja-JP" altLang="en-US"/>
              <a:t>　</a:t>
            </a:r>
            <a:endParaRPr lang="en-US" altLang="ja-JP" dirty="0"/>
          </a:p>
          <a:p>
            <a:endParaRPr kumimoji="1" lang="ja-JP" altLang="en-US" dirty="0"/>
          </a:p>
        </p:txBody>
      </p:sp>
      <p:sp>
        <p:nvSpPr>
          <p:cNvPr id="4" name="Slide Number Placeholder 3">
            <a:extLst>
              <a:ext uri="{FF2B5EF4-FFF2-40B4-BE49-F238E27FC236}">
                <a16:creationId xmlns:a16="http://schemas.microsoft.com/office/drawing/2014/main" id="{6D9815E3-F7D2-4042-A1BE-03EF3D8EA141}"/>
              </a:ext>
            </a:extLst>
          </p:cNvPr>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258946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24A-603D-43FA-B469-AA2C6BAB3B46}"/>
              </a:ext>
            </a:extLst>
          </p:cNvPr>
          <p:cNvSpPr>
            <a:spLocks noGrp="1"/>
          </p:cNvSpPr>
          <p:nvPr>
            <p:ph type="title"/>
          </p:nvPr>
        </p:nvSpPr>
        <p:spPr/>
        <p:txBody>
          <a:bodyPr/>
          <a:lstStyle/>
          <a:p>
            <a:r>
              <a:rPr kumimoji="1" lang="ja-JP" altLang="en-US"/>
              <a:t>スマト君の構成</a:t>
            </a:r>
            <a:endParaRPr kumimoji="1" lang="ja-JP" altLang="en-US" dirty="0"/>
          </a:p>
        </p:txBody>
      </p:sp>
      <p:graphicFrame>
        <p:nvGraphicFramePr>
          <p:cNvPr id="9" name="Content Placeholder 8">
            <a:extLst>
              <a:ext uri="{FF2B5EF4-FFF2-40B4-BE49-F238E27FC236}">
                <a16:creationId xmlns:a16="http://schemas.microsoft.com/office/drawing/2014/main" id="{A2DD23B6-C08E-4A07-97FF-D472E5A9F858}"/>
              </a:ext>
            </a:extLst>
          </p:cNvPr>
          <p:cNvGraphicFramePr>
            <a:graphicFrameLocks noGrp="1"/>
          </p:cNvGraphicFramePr>
          <p:nvPr>
            <p:ph idx="1"/>
            <p:extLst>
              <p:ext uri="{D42A27DB-BD31-4B8C-83A1-F6EECF244321}">
                <p14:modId xmlns:p14="http://schemas.microsoft.com/office/powerpoint/2010/main" val="336906990"/>
              </p:ext>
            </p:extLst>
          </p:nvPr>
        </p:nvGraphicFramePr>
        <p:xfrm>
          <a:off x="890093" y="1078696"/>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FD622DF9-8885-4CDE-A26A-F84245EF2AEE}"/>
              </a:ext>
            </a:extLst>
          </p:cNvPr>
          <p:cNvSpPr>
            <a:spLocks noGrp="1"/>
          </p:cNvSpPr>
          <p:nvPr>
            <p:ph type="sldNum" sz="quarter" idx="12"/>
          </p:nvPr>
        </p:nvSpPr>
        <p:spPr/>
        <p:txBody>
          <a:bodyPr/>
          <a:lstStyle/>
          <a:p>
            <a:fld id="{4FAB73BC-B049-4115-A692-8D63A059BFB8}" type="slidenum">
              <a:rPr lang="en-US" smtClean="0"/>
              <a:t>6</a:t>
            </a:fld>
            <a:endParaRPr lang="en-US"/>
          </a:p>
        </p:txBody>
      </p:sp>
      <p:cxnSp>
        <p:nvCxnSpPr>
          <p:cNvPr id="11" name="Straight Arrow Connector 10">
            <a:extLst>
              <a:ext uri="{FF2B5EF4-FFF2-40B4-BE49-F238E27FC236}">
                <a16:creationId xmlns:a16="http://schemas.microsoft.com/office/drawing/2014/main" id="{D3B729DC-B409-416F-BCDC-0F1B8B30275E}"/>
              </a:ext>
            </a:extLst>
          </p:cNvPr>
          <p:cNvCxnSpPr/>
          <p:nvPr/>
        </p:nvCxnSpPr>
        <p:spPr>
          <a:xfrm>
            <a:off x="3936274" y="3601995"/>
            <a:ext cx="4180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87B93A-AB42-4CBA-B147-88211D946EFB}"/>
              </a:ext>
            </a:extLst>
          </p:cNvPr>
          <p:cNvCxnSpPr>
            <a:cxnSpLocks/>
          </p:cNvCxnSpPr>
          <p:nvPr/>
        </p:nvCxnSpPr>
        <p:spPr>
          <a:xfrm flipH="1">
            <a:off x="3936274" y="4064048"/>
            <a:ext cx="4180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60D88E6-1F42-4ED4-9EBD-A543711897D3}"/>
              </a:ext>
            </a:extLst>
          </p:cNvPr>
          <p:cNvCxnSpPr/>
          <p:nvPr/>
        </p:nvCxnSpPr>
        <p:spPr>
          <a:xfrm>
            <a:off x="7450181" y="3429000"/>
            <a:ext cx="4180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9F1C713-2652-42BF-8035-4EAF39D67206}"/>
              </a:ext>
            </a:extLst>
          </p:cNvPr>
          <p:cNvCxnSpPr>
            <a:cxnSpLocks/>
          </p:cNvCxnSpPr>
          <p:nvPr/>
        </p:nvCxnSpPr>
        <p:spPr>
          <a:xfrm flipH="1">
            <a:off x="7450181" y="3943199"/>
            <a:ext cx="4180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3976FB3-F648-754A-8C39-9293FEEFF46F}"/>
              </a:ext>
            </a:extLst>
          </p:cNvPr>
          <p:cNvSpPr txBox="1">
            <a:spLocks/>
          </p:cNvSpPr>
          <p:nvPr/>
        </p:nvSpPr>
        <p:spPr>
          <a:xfrm>
            <a:off x="1069848" y="4452078"/>
            <a:ext cx="10058400" cy="17201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endParaRPr lang="en-US" altLang="ja-JP" dirty="0"/>
          </a:p>
          <a:p>
            <a:r>
              <a:rPr lang="en-US" altLang="ja-JP" dirty="0" err="1"/>
              <a:t>K'sLife</a:t>
            </a:r>
            <a:r>
              <a:rPr lang="en-US" altLang="ja-JP" dirty="0"/>
              <a:t> </a:t>
            </a:r>
            <a:r>
              <a:rPr lang="ja-JP" altLang="en-US"/>
              <a:t>のデータを取得する必要がある</a:t>
            </a:r>
          </a:p>
          <a:p>
            <a:r>
              <a:rPr lang="en-US" altLang="ja-JP" dirty="0" err="1"/>
              <a:t>K'sLife</a:t>
            </a:r>
            <a:r>
              <a:rPr lang="en-US" altLang="ja-JP" dirty="0"/>
              <a:t> </a:t>
            </a:r>
            <a:r>
              <a:rPr lang="ja-JP" altLang="en-US"/>
              <a:t>は </a:t>
            </a:r>
            <a:r>
              <a:rPr lang="en-US" altLang="ja-JP" dirty="0"/>
              <a:t>Web API </a:t>
            </a:r>
            <a:r>
              <a:rPr lang="ja-JP" altLang="en-US"/>
              <a:t>を提供していない</a:t>
            </a:r>
          </a:p>
          <a:p>
            <a:r>
              <a:rPr lang="ja-JP" altLang="en-US"/>
              <a:t>独自に </a:t>
            </a:r>
            <a:r>
              <a:rPr lang="en-US" altLang="ja-JP" dirty="0" err="1"/>
              <a:t>K'sLife</a:t>
            </a:r>
            <a:r>
              <a:rPr lang="en-US" altLang="ja-JP" dirty="0"/>
              <a:t> </a:t>
            </a:r>
            <a:r>
              <a:rPr lang="ja-JP" altLang="en-US"/>
              <a:t>の </a:t>
            </a:r>
            <a:r>
              <a:rPr lang="en-US" altLang="ja-JP" dirty="0"/>
              <a:t>Web API </a:t>
            </a:r>
            <a:r>
              <a:rPr lang="ja-JP" altLang="en-US"/>
              <a:t>を提供するためのサーバを開発</a:t>
            </a:r>
            <a:endParaRPr lang="en-US" altLang="ja-JP" dirty="0"/>
          </a:p>
          <a:p>
            <a:endParaRPr lang="en-US" altLang="ja-JP" dirty="0"/>
          </a:p>
          <a:p>
            <a:pPr marL="0" indent="0">
              <a:buFont typeface="Wingdings" pitchFamily="2" charset="2"/>
              <a:buNone/>
            </a:pPr>
            <a:endParaRPr lang="en-US" altLang="ja-JP" dirty="0"/>
          </a:p>
        </p:txBody>
      </p:sp>
    </p:spTree>
    <p:extLst>
      <p:ext uri="{BB962C8B-B14F-4D97-AF65-F5344CB8AC3E}">
        <p14:creationId xmlns:p14="http://schemas.microsoft.com/office/powerpoint/2010/main" val="132822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83E2-FDF6-3F4F-ADBF-93A4EA2C9A36}"/>
              </a:ext>
            </a:extLst>
          </p:cNvPr>
          <p:cNvSpPr>
            <a:spLocks noGrp="1"/>
          </p:cNvSpPr>
          <p:nvPr>
            <p:ph type="title"/>
          </p:nvPr>
        </p:nvSpPr>
        <p:spPr/>
        <p:txBody>
          <a:bodyPr/>
          <a:lstStyle/>
          <a:p>
            <a:r>
              <a:rPr lang="ja-JP" altLang="en-US"/>
              <a:t>スマト君 </a:t>
            </a:r>
            <a:r>
              <a:rPr lang="en-US" dirty="0"/>
              <a:t>API Server</a:t>
            </a:r>
            <a:r>
              <a:rPr lang="ja-JP" altLang="en-US"/>
              <a:t>の設計</a:t>
            </a:r>
            <a:endParaRPr lang="en-US" dirty="0"/>
          </a:p>
        </p:txBody>
      </p:sp>
      <p:sp>
        <p:nvSpPr>
          <p:cNvPr id="3" name="Content Placeholder 2">
            <a:extLst>
              <a:ext uri="{FF2B5EF4-FFF2-40B4-BE49-F238E27FC236}">
                <a16:creationId xmlns:a16="http://schemas.microsoft.com/office/drawing/2014/main" id="{0EC1266C-98CF-EB4E-AB1A-F6ADE3AEB3DB}"/>
              </a:ext>
            </a:extLst>
          </p:cNvPr>
          <p:cNvSpPr>
            <a:spLocks noGrp="1"/>
          </p:cNvSpPr>
          <p:nvPr>
            <p:ph idx="1"/>
          </p:nvPr>
        </p:nvSpPr>
        <p:spPr>
          <a:xfrm>
            <a:off x="1066800" y="1686693"/>
            <a:ext cx="10058400" cy="4050792"/>
          </a:xfrm>
        </p:spPr>
        <p:txBody>
          <a:bodyPr/>
          <a:lstStyle/>
          <a:p>
            <a:r>
              <a:rPr lang="ja-JP" altLang="en-US"/>
              <a:t>スマト君アプリケーションから </a:t>
            </a:r>
            <a:r>
              <a:rPr lang="en-US" dirty="0"/>
              <a:t>HTTP </a:t>
            </a:r>
            <a:r>
              <a:rPr lang="ja-JP" altLang="en-US"/>
              <a:t>でリクエストを受け、</a:t>
            </a:r>
            <a:r>
              <a:rPr lang="en-US" dirty="0" err="1"/>
              <a:t>K‘sLife</a:t>
            </a:r>
            <a:r>
              <a:rPr lang="en-US" dirty="0"/>
              <a:t> </a:t>
            </a:r>
            <a:r>
              <a:rPr lang="ja-JP" altLang="en-US"/>
              <a:t>にアクセスし、その結果を解析し </a:t>
            </a:r>
            <a:r>
              <a:rPr lang="en-US" dirty="0"/>
              <a:t>JSON </a:t>
            </a:r>
            <a:r>
              <a:rPr lang="ja-JP" altLang="en-US"/>
              <a:t>データとしてスマト君アプリケーションに返す</a:t>
            </a:r>
            <a:endParaRPr lang="en-US" altLang="ja-JP" dirty="0"/>
          </a:p>
          <a:p>
            <a:r>
              <a:rPr lang="en-US" dirty="0"/>
              <a:t>API </a:t>
            </a:r>
            <a:r>
              <a:rPr lang="ja-JP" altLang="en-US"/>
              <a:t>は</a:t>
            </a:r>
            <a:r>
              <a:rPr lang="en-US" altLang="ja-JP" dirty="0"/>
              <a:t>7</a:t>
            </a:r>
            <a:r>
              <a:rPr lang="ja-JP" altLang="en-US"/>
              <a:t>個のエンドポイントで構成</a:t>
            </a:r>
            <a:endParaRPr lang="en-US" altLang="ja-JP" dirty="0"/>
          </a:p>
          <a:p>
            <a:endParaRPr lang="en-US" dirty="0"/>
          </a:p>
        </p:txBody>
      </p:sp>
      <p:sp>
        <p:nvSpPr>
          <p:cNvPr id="4" name="Slide Number Placeholder 3">
            <a:extLst>
              <a:ext uri="{FF2B5EF4-FFF2-40B4-BE49-F238E27FC236}">
                <a16:creationId xmlns:a16="http://schemas.microsoft.com/office/drawing/2014/main" id="{D25C1283-7118-F84B-9E4F-4C10A88782BC}"/>
              </a:ext>
            </a:extLst>
          </p:cNvPr>
          <p:cNvSpPr>
            <a:spLocks noGrp="1"/>
          </p:cNvSpPr>
          <p:nvPr>
            <p:ph type="sldNum" sz="quarter" idx="12"/>
          </p:nvPr>
        </p:nvSpPr>
        <p:spPr/>
        <p:txBody>
          <a:bodyPr/>
          <a:lstStyle/>
          <a:p>
            <a:fld id="{4FAB73BC-B049-4115-A692-8D63A059BFB8}" type="slidenum">
              <a:rPr lang="en-US" smtClean="0"/>
              <a:t>7</a:t>
            </a:fld>
            <a:endParaRPr lang="en-US"/>
          </a:p>
        </p:txBody>
      </p:sp>
      <p:graphicFrame>
        <p:nvGraphicFramePr>
          <p:cNvPr id="5" name="Content Placeholder 4">
            <a:extLst>
              <a:ext uri="{FF2B5EF4-FFF2-40B4-BE49-F238E27FC236}">
                <a16:creationId xmlns:a16="http://schemas.microsoft.com/office/drawing/2014/main" id="{A030021E-199D-B940-AE2A-AC8CF669211E}"/>
              </a:ext>
            </a:extLst>
          </p:cNvPr>
          <p:cNvGraphicFramePr>
            <a:graphicFrameLocks/>
          </p:cNvGraphicFramePr>
          <p:nvPr>
            <p:extLst>
              <p:ext uri="{D42A27DB-BD31-4B8C-83A1-F6EECF244321}">
                <p14:modId xmlns:p14="http://schemas.microsoft.com/office/powerpoint/2010/main" val="138574005"/>
              </p:ext>
            </p:extLst>
          </p:nvPr>
        </p:nvGraphicFramePr>
        <p:xfrm>
          <a:off x="1392515" y="2870136"/>
          <a:ext cx="8547463" cy="2966720"/>
        </p:xfrm>
        <a:graphic>
          <a:graphicData uri="http://schemas.openxmlformats.org/drawingml/2006/table">
            <a:tbl>
              <a:tblPr firstRow="1" bandRow="1">
                <a:tableStyleId>{5C22544A-7EE6-4342-B048-85BDC9FD1C3A}</a:tableStyleId>
              </a:tblPr>
              <a:tblGrid>
                <a:gridCol w="5038265">
                  <a:extLst>
                    <a:ext uri="{9D8B030D-6E8A-4147-A177-3AD203B41FA5}">
                      <a16:colId xmlns:a16="http://schemas.microsoft.com/office/drawing/2014/main" val="4291504131"/>
                    </a:ext>
                  </a:extLst>
                </a:gridCol>
                <a:gridCol w="3509198">
                  <a:extLst>
                    <a:ext uri="{9D8B030D-6E8A-4147-A177-3AD203B41FA5}">
                      <a16:colId xmlns:a16="http://schemas.microsoft.com/office/drawing/2014/main" val="1070034824"/>
                    </a:ext>
                  </a:extLst>
                </a:gridCol>
              </a:tblGrid>
              <a:tr h="370840">
                <a:tc>
                  <a:txBody>
                    <a:bodyPr/>
                    <a:lstStyle/>
                    <a:p>
                      <a:pPr algn="ctr" fontAlgn="b"/>
                      <a:r>
                        <a:rPr lang="ja-JP" altLang="en-US" sz="2200" b="0" i="0" u="none" strike="noStrike" dirty="0">
                          <a:solidFill>
                            <a:srgbClr val="000000"/>
                          </a:solidFill>
                          <a:effectLst/>
                          <a:latin typeface="游ゴシック" panose="020B0400000000000000" pitchFamily="50" charset="-128"/>
                          <a:ea typeface="游ゴシック" panose="020B0400000000000000" pitchFamily="50" charset="-128"/>
                        </a:rPr>
                        <a:t>機能</a:t>
                      </a:r>
                    </a:p>
                  </a:txBody>
                  <a:tcPr marL="9525" marR="9525" marT="9525" marB="0" anchor="b"/>
                </a:tc>
                <a:tc>
                  <a:txBody>
                    <a:bodyPr/>
                    <a:lstStyle/>
                    <a:p>
                      <a:pPr algn="ctr" fontAlgn="b"/>
                      <a:r>
                        <a:rPr lang="en-US" sz="2200" b="0" i="0" u="none" strike="noStrike" dirty="0">
                          <a:solidFill>
                            <a:srgbClr val="000000"/>
                          </a:solidFill>
                          <a:effectLst/>
                          <a:latin typeface="游ゴシック" panose="020B0400000000000000" pitchFamily="50" charset="-128"/>
                          <a:ea typeface="游ゴシック" panose="020B0400000000000000" pitchFamily="50" charset="-128"/>
                        </a:rPr>
                        <a:t>API</a:t>
                      </a:r>
                    </a:p>
                  </a:txBody>
                  <a:tcPr marL="9525" marR="9525" marT="9525" marB="0" anchor="b"/>
                </a:tc>
                <a:extLst>
                  <a:ext uri="{0D108BD9-81ED-4DB2-BD59-A6C34878D82A}">
                    <a16:rowId xmlns:a16="http://schemas.microsoft.com/office/drawing/2014/main" val="2149310506"/>
                  </a:ext>
                </a:extLst>
              </a:tr>
              <a:tr h="370840">
                <a:tc>
                  <a:txBody>
                    <a:bodyPr/>
                    <a:lstStyle/>
                    <a:p>
                      <a:pPr algn="l" fontAlgn="b"/>
                      <a:r>
                        <a:rPr lang="ja-JP" altLang="en-US" sz="2200" b="0" i="0" u="none" strike="noStrike">
                          <a:solidFill>
                            <a:srgbClr val="000000"/>
                          </a:solidFill>
                          <a:effectLst/>
                          <a:latin typeface="游ゴシック" panose="020B0400000000000000" pitchFamily="50" charset="-128"/>
                          <a:ea typeface="游ゴシック" panose="020B0400000000000000" pitchFamily="50" charset="-128"/>
                        </a:rPr>
                        <a:t>名前、学籍</a:t>
                      </a:r>
                      <a:r>
                        <a:rPr lang="ja-JP" altLang="en-US" sz="2200" b="0" i="0" u="none" strike="noStrike" dirty="0">
                          <a:solidFill>
                            <a:srgbClr val="000000"/>
                          </a:solidFill>
                          <a:effectLst/>
                          <a:latin typeface="游ゴシック" panose="020B0400000000000000" pitchFamily="50" charset="-128"/>
                          <a:ea typeface="游ゴシック" panose="020B0400000000000000" pitchFamily="50" charset="-128"/>
                        </a:rPr>
                        <a:t>番号、時間割</a:t>
                      </a:r>
                      <a:r>
                        <a:rPr lang="ja-JP" altLang="en-US" sz="2200" b="0" i="0" u="none" strike="noStrike">
                          <a:solidFill>
                            <a:srgbClr val="000000"/>
                          </a:solidFill>
                          <a:effectLst/>
                          <a:latin typeface="游ゴシック" panose="020B0400000000000000" pitchFamily="50" charset="-128"/>
                          <a:ea typeface="游ゴシック" panose="020B0400000000000000" pitchFamily="50" charset="-128"/>
                        </a:rPr>
                        <a:t>を取得</a:t>
                      </a:r>
                      <a:endParaRPr lang="ja-JP" altLang="en-US" sz="2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tc>
                  <a:txBody>
                    <a:bodyPr/>
                    <a:lstStyle/>
                    <a:p>
                      <a:pPr algn="l" fontAlgn="b"/>
                      <a:r>
                        <a:rPr lang="en-US" sz="22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en-US" sz="2200" b="0" i="0" u="none" strike="noStrike" dirty="0" err="1">
                          <a:solidFill>
                            <a:srgbClr val="000000"/>
                          </a:solidFill>
                          <a:effectLst/>
                          <a:latin typeface="游ゴシック" panose="020B0400000000000000" pitchFamily="50" charset="-128"/>
                          <a:ea typeface="游ゴシック" panose="020B0400000000000000" pitchFamily="50" charset="-128"/>
                        </a:rPr>
                        <a:t>name_timetable</a:t>
                      </a:r>
                      <a:endParaRPr lang="en-US" sz="2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598329525"/>
                  </a:ext>
                </a:extLst>
              </a:tr>
              <a:tr h="370840">
                <a:tc>
                  <a:txBody>
                    <a:bodyPr/>
                    <a:lstStyle/>
                    <a:p>
                      <a:pPr algn="l" fontAlgn="b"/>
                      <a:r>
                        <a:rPr lang="ja-JP" altLang="en-US" sz="2200" b="0" i="0" u="none" strike="noStrike">
                          <a:solidFill>
                            <a:srgbClr val="000000"/>
                          </a:solidFill>
                          <a:effectLst/>
                          <a:latin typeface="游ゴシック" panose="020B0400000000000000" pitchFamily="50" charset="-128"/>
                          <a:ea typeface="游ゴシック" panose="020B0400000000000000" pitchFamily="50" charset="-128"/>
                        </a:rPr>
                        <a:t>出欠</a:t>
                      </a:r>
                      <a:r>
                        <a:rPr lang="ja-JP" altLang="en-US" sz="2200" b="0" i="0" u="none" strike="noStrike" dirty="0">
                          <a:solidFill>
                            <a:srgbClr val="000000"/>
                          </a:solidFill>
                          <a:effectLst/>
                          <a:latin typeface="游ゴシック" panose="020B0400000000000000" pitchFamily="50" charset="-128"/>
                          <a:ea typeface="游ゴシック" panose="020B0400000000000000" pitchFamily="50" charset="-128"/>
                        </a:rPr>
                        <a:t>、スケジュール、</a:t>
                      </a:r>
                      <a:r>
                        <a:rPr lang="ja-JP" altLang="en-US" sz="2200" b="0" i="0" u="none" strike="noStrike">
                          <a:solidFill>
                            <a:srgbClr val="000000"/>
                          </a:solidFill>
                          <a:effectLst/>
                          <a:latin typeface="游ゴシック" panose="020B0400000000000000" pitchFamily="50" charset="-128"/>
                          <a:ea typeface="游ゴシック" panose="020B0400000000000000" pitchFamily="50" charset="-128"/>
                        </a:rPr>
                        <a:t>連絡通知を</a:t>
                      </a:r>
                      <a:r>
                        <a:rPr lang="ja-JP" altLang="en-US" sz="2200" b="0" i="0" u="none" strike="noStrike" dirty="0">
                          <a:solidFill>
                            <a:srgbClr val="000000"/>
                          </a:solidFill>
                          <a:effectLst/>
                          <a:latin typeface="游ゴシック" panose="020B0400000000000000" pitchFamily="50" charset="-128"/>
                          <a:ea typeface="游ゴシック" panose="020B0400000000000000" pitchFamily="50" charset="-128"/>
                        </a:rPr>
                        <a:t>取得</a:t>
                      </a:r>
                    </a:p>
                  </a:txBody>
                  <a:tcPr marL="9525" marR="9525" marT="9525" marB="0" anchor="b"/>
                </a:tc>
                <a:tc>
                  <a:txBody>
                    <a:bodyPr/>
                    <a:lstStyle/>
                    <a:p>
                      <a:pPr algn="l" fontAlgn="b"/>
                      <a:r>
                        <a:rPr lang="en-US" sz="2200" b="0" i="0" u="none" strike="noStrike" dirty="0">
                          <a:solidFill>
                            <a:srgbClr val="000000"/>
                          </a:solidFill>
                          <a:effectLst/>
                          <a:latin typeface="游ゴシック" panose="020B0400000000000000" pitchFamily="50" charset="-128"/>
                          <a:ea typeface="游ゴシック" panose="020B0400000000000000" pitchFamily="50" charset="-128"/>
                        </a:rPr>
                        <a:t>POST /all2</a:t>
                      </a:r>
                    </a:p>
                  </a:txBody>
                  <a:tcPr marL="9525" marR="9525" marT="9525" marB="0" anchor="b"/>
                </a:tc>
                <a:extLst>
                  <a:ext uri="{0D108BD9-81ED-4DB2-BD59-A6C34878D82A}">
                    <a16:rowId xmlns:a16="http://schemas.microsoft.com/office/drawing/2014/main" val="2060445976"/>
                  </a:ext>
                </a:extLst>
              </a:tr>
              <a:tr h="370840">
                <a:tc>
                  <a:txBody>
                    <a:bodyPr/>
                    <a:lstStyle/>
                    <a:p>
                      <a:pPr algn="l" fontAlgn="b"/>
                      <a:r>
                        <a:rPr lang="ja-JP" altLang="en-US" sz="2200" b="0" i="0" u="none" strike="noStrike" dirty="0">
                          <a:solidFill>
                            <a:srgbClr val="000000"/>
                          </a:solidFill>
                          <a:effectLst/>
                          <a:latin typeface="游ゴシック" panose="020B0400000000000000" pitchFamily="50" charset="-128"/>
                          <a:ea typeface="游ゴシック" panose="020B0400000000000000" pitchFamily="50" charset="-128"/>
                        </a:rPr>
                        <a:t>出欠詳細を取得</a:t>
                      </a:r>
                    </a:p>
                  </a:txBody>
                  <a:tcPr marL="9525" marR="9525" marT="9525" marB="0" anchor="b"/>
                </a:tc>
                <a:tc>
                  <a:txBody>
                    <a:bodyPr/>
                    <a:lstStyle/>
                    <a:p>
                      <a:pPr algn="l" fontAlgn="b"/>
                      <a:r>
                        <a:rPr lang="fr-FR" sz="22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fr-FR" sz="2200" b="0" i="0" u="none" strike="noStrike" dirty="0" err="1">
                          <a:solidFill>
                            <a:srgbClr val="000000"/>
                          </a:solidFill>
                          <a:effectLst/>
                          <a:latin typeface="游ゴシック" panose="020B0400000000000000" pitchFamily="50" charset="-128"/>
                          <a:ea typeface="游ゴシック" panose="020B0400000000000000" pitchFamily="50" charset="-128"/>
                        </a:rPr>
                        <a:t>attendance_detai</a:t>
                      </a:r>
                      <a:endParaRPr lang="fr-FR" sz="2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2323664813"/>
                  </a:ext>
                </a:extLst>
              </a:tr>
              <a:tr h="370840">
                <a:tc>
                  <a:txBody>
                    <a:bodyPr/>
                    <a:lstStyle/>
                    <a:p>
                      <a:pPr algn="l" fontAlgn="b"/>
                      <a:r>
                        <a:rPr lang="ja-JP" altLang="en-US" sz="2200" b="0" i="0" u="none" strike="noStrike">
                          <a:solidFill>
                            <a:srgbClr val="000000"/>
                          </a:solidFill>
                          <a:effectLst/>
                          <a:latin typeface="游ゴシック" panose="020B0400000000000000" pitchFamily="50" charset="-128"/>
                          <a:ea typeface="游ゴシック" panose="020B0400000000000000" pitchFamily="50" charset="-128"/>
                        </a:rPr>
                        <a:t>学内連絡詳細を取得</a:t>
                      </a:r>
                    </a:p>
                  </a:txBody>
                  <a:tcPr marL="9525" marR="9525" marT="9525" marB="0" anchor="b"/>
                </a:tc>
                <a:tc>
                  <a:txBody>
                    <a:bodyPr/>
                    <a:lstStyle/>
                    <a:p>
                      <a:pPr algn="l" fontAlgn="b"/>
                      <a:r>
                        <a:rPr lang="fr-FR" sz="22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fr-FR" sz="2200" b="0" i="0" u="none" strike="noStrike" dirty="0" err="1">
                          <a:solidFill>
                            <a:srgbClr val="000000"/>
                          </a:solidFill>
                          <a:effectLst/>
                          <a:latin typeface="游ゴシック" panose="020B0400000000000000" pitchFamily="50" charset="-128"/>
                          <a:ea typeface="游ゴシック" panose="020B0400000000000000" pitchFamily="50" charset="-128"/>
                        </a:rPr>
                        <a:t>campus_noti_detail</a:t>
                      </a:r>
                      <a:endParaRPr lang="fr-FR" sz="2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3529803551"/>
                  </a:ext>
                </a:extLst>
              </a:tr>
              <a:tr h="370840">
                <a:tc>
                  <a:txBody>
                    <a:bodyPr/>
                    <a:lstStyle/>
                    <a:p>
                      <a:pPr algn="l" fontAlgn="b"/>
                      <a:r>
                        <a:rPr lang="ja-JP" altLang="en-US" sz="2200" b="0" i="0" u="none" strike="noStrike">
                          <a:solidFill>
                            <a:srgbClr val="000000"/>
                          </a:solidFill>
                          <a:effectLst/>
                          <a:latin typeface="游ゴシック" panose="020B0400000000000000" pitchFamily="50" charset="-128"/>
                          <a:ea typeface="游ゴシック" panose="020B0400000000000000" pitchFamily="50" charset="-128"/>
                        </a:rPr>
                        <a:t>授業連絡詳細を取得</a:t>
                      </a:r>
                    </a:p>
                  </a:txBody>
                  <a:tcPr marL="9525" marR="9525" marT="9525" marB="0" anchor="b"/>
                </a:tc>
                <a:tc>
                  <a:txBody>
                    <a:bodyPr/>
                    <a:lstStyle/>
                    <a:p>
                      <a:pPr algn="l" fontAlgn="b"/>
                      <a:r>
                        <a:rPr lang="en-US" sz="22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en-US" sz="2200" b="0" i="0" u="none" strike="noStrike" dirty="0" err="1">
                          <a:solidFill>
                            <a:srgbClr val="000000"/>
                          </a:solidFill>
                          <a:effectLst/>
                          <a:latin typeface="游ゴシック" panose="020B0400000000000000" pitchFamily="50" charset="-128"/>
                          <a:ea typeface="游ゴシック" panose="020B0400000000000000" pitchFamily="50" charset="-128"/>
                        </a:rPr>
                        <a:t>class_noti_detail</a:t>
                      </a:r>
                      <a:endParaRPr lang="en-US" sz="2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2116992913"/>
                  </a:ext>
                </a:extLst>
              </a:tr>
              <a:tr h="370840">
                <a:tc>
                  <a:txBody>
                    <a:bodyPr/>
                    <a:lstStyle/>
                    <a:p>
                      <a:pPr algn="l" fontAlgn="b"/>
                      <a:r>
                        <a:rPr lang="ja-JP" altLang="en-US" sz="2200" b="0" i="0" u="none" strike="noStrike" dirty="0">
                          <a:solidFill>
                            <a:srgbClr val="000000"/>
                          </a:solidFill>
                          <a:effectLst/>
                          <a:latin typeface="游ゴシック" panose="020B0400000000000000" pitchFamily="50" charset="-128"/>
                          <a:ea typeface="游ゴシック" panose="020B0400000000000000" pitchFamily="50" charset="-128"/>
                        </a:rPr>
                        <a:t>学内連絡を取得</a:t>
                      </a:r>
                    </a:p>
                  </a:txBody>
                  <a:tcPr marL="9525" marR="9525" marT="9525" marB="0" anchor="b"/>
                </a:tc>
                <a:tc>
                  <a:txBody>
                    <a:bodyPr/>
                    <a:lstStyle/>
                    <a:p>
                      <a:pPr algn="l" fontAlgn="b"/>
                      <a:r>
                        <a:rPr lang="en-US" sz="22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en-US" sz="2200" b="0" i="0" u="none" strike="noStrike" dirty="0" err="1">
                          <a:solidFill>
                            <a:srgbClr val="000000"/>
                          </a:solidFill>
                          <a:effectLst/>
                          <a:latin typeface="游ゴシック" panose="020B0400000000000000" pitchFamily="50" charset="-128"/>
                          <a:ea typeface="游ゴシック" panose="020B0400000000000000" pitchFamily="50" charset="-128"/>
                        </a:rPr>
                        <a:t>campus_noti</a:t>
                      </a:r>
                      <a:endParaRPr lang="en-US" sz="2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3757353216"/>
                  </a:ext>
                </a:extLst>
              </a:tr>
              <a:tr h="370840">
                <a:tc>
                  <a:txBody>
                    <a:bodyPr/>
                    <a:lstStyle/>
                    <a:p>
                      <a:pPr algn="l" fontAlgn="b"/>
                      <a:r>
                        <a:rPr lang="ja-JP" altLang="en-US" sz="2200" b="0" i="0" u="none" strike="noStrike">
                          <a:solidFill>
                            <a:srgbClr val="000000"/>
                          </a:solidFill>
                          <a:effectLst/>
                          <a:latin typeface="游ゴシック" panose="020B0400000000000000" pitchFamily="50" charset="-128"/>
                          <a:ea typeface="游ゴシック" panose="020B0400000000000000" pitchFamily="50" charset="-128"/>
                        </a:rPr>
                        <a:t>授業連絡を取得</a:t>
                      </a:r>
                    </a:p>
                  </a:txBody>
                  <a:tcPr marL="9525" marR="9525" marT="9525" marB="0" anchor="b"/>
                </a:tc>
                <a:tc>
                  <a:txBody>
                    <a:bodyPr/>
                    <a:lstStyle/>
                    <a:p>
                      <a:pPr algn="l" fontAlgn="b"/>
                      <a:r>
                        <a:rPr lang="en-US" sz="2200" b="0" i="0" u="none" strike="noStrike" dirty="0">
                          <a:solidFill>
                            <a:srgbClr val="000000"/>
                          </a:solidFill>
                          <a:effectLst/>
                          <a:latin typeface="游ゴシック" panose="020B0400000000000000" pitchFamily="50" charset="-128"/>
                          <a:ea typeface="游ゴシック" panose="020B0400000000000000" pitchFamily="50" charset="-128"/>
                        </a:rPr>
                        <a:t>POST /</a:t>
                      </a:r>
                      <a:r>
                        <a:rPr lang="en-US" sz="2200" b="0" i="0" u="none" strike="noStrike" dirty="0" err="1">
                          <a:solidFill>
                            <a:srgbClr val="000000"/>
                          </a:solidFill>
                          <a:effectLst/>
                          <a:latin typeface="游ゴシック" panose="020B0400000000000000" pitchFamily="50" charset="-128"/>
                          <a:ea typeface="游ゴシック" panose="020B0400000000000000" pitchFamily="50" charset="-128"/>
                        </a:rPr>
                        <a:t>class_noti</a:t>
                      </a:r>
                      <a:endParaRPr lang="en-US" sz="2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tc>
                <a:extLst>
                  <a:ext uri="{0D108BD9-81ED-4DB2-BD59-A6C34878D82A}">
                    <a16:rowId xmlns:a16="http://schemas.microsoft.com/office/drawing/2014/main" val="3300452694"/>
                  </a:ext>
                </a:extLst>
              </a:tr>
            </a:tbl>
          </a:graphicData>
        </a:graphic>
      </p:graphicFrame>
    </p:spTree>
    <p:extLst>
      <p:ext uri="{BB962C8B-B14F-4D97-AF65-F5344CB8AC3E}">
        <p14:creationId xmlns:p14="http://schemas.microsoft.com/office/powerpoint/2010/main" val="323520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83E2-FDF6-3F4F-ADBF-93A4EA2C9A36}"/>
              </a:ext>
            </a:extLst>
          </p:cNvPr>
          <p:cNvSpPr>
            <a:spLocks noGrp="1"/>
          </p:cNvSpPr>
          <p:nvPr>
            <p:ph type="title"/>
          </p:nvPr>
        </p:nvSpPr>
        <p:spPr/>
        <p:txBody>
          <a:bodyPr/>
          <a:lstStyle/>
          <a:p>
            <a:r>
              <a:rPr lang="ja-JP" altLang="en-US"/>
              <a:t>スマト君 </a:t>
            </a:r>
            <a:r>
              <a:rPr lang="en-US" dirty="0"/>
              <a:t>API Server</a:t>
            </a:r>
            <a:r>
              <a:rPr lang="ja-JP" altLang="en-US"/>
              <a:t>の実装</a:t>
            </a:r>
            <a:endParaRPr lang="en-US" dirty="0"/>
          </a:p>
        </p:txBody>
      </p:sp>
      <p:sp>
        <p:nvSpPr>
          <p:cNvPr id="3" name="Content Placeholder 2">
            <a:extLst>
              <a:ext uri="{FF2B5EF4-FFF2-40B4-BE49-F238E27FC236}">
                <a16:creationId xmlns:a16="http://schemas.microsoft.com/office/drawing/2014/main" id="{0EC1266C-98CF-EB4E-AB1A-F6ADE3AEB3DB}"/>
              </a:ext>
            </a:extLst>
          </p:cNvPr>
          <p:cNvSpPr>
            <a:spLocks noGrp="1"/>
          </p:cNvSpPr>
          <p:nvPr>
            <p:ph idx="1"/>
          </p:nvPr>
        </p:nvSpPr>
        <p:spPr/>
        <p:txBody>
          <a:bodyPr>
            <a:normAutofit/>
          </a:bodyPr>
          <a:lstStyle/>
          <a:p>
            <a:r>
              <a:rPr lang="ja-JP" altLang="en-US"/>
              <a:t>開発環境：</a:t>
            </a:r>
            <a:endParaRPr lang="en-US" altLang="ja-JP" dirty="0"/>
          </a:p>
          <a:p>
            <a:pPr lvl="1">
              <a:buFont typeface="Wingdings" pitchFamily="2" charset="2"/>
              <a:buChar char="Ø"/>
            </a:pPr>
            <a:r>
              <a:rPr lang="en-US" dirty="0"/>
              <a:t>Node.js: </a:t>
            </a:r>
            <a:r>
              <a:rPr lang="en-US" dirty="0" err="1"/>
              <a:t>Javascript</a:t>
            </a:r>
            <a:r>
              <a:rPr lang="ja-JP" altLang="en-US"/>
              <a:t>の実行環境である</a:t>
            </a:r>
            <a:endParaRPr lang="en-US" altLang="ja-JP" dirty="0"/>
          </a:p>
          <a:p>
            <a:pPr lvl="1">
              <a:buFont typeface="Wingdings" pitchFamily="2" charset="2"/>
              <a:buChar char="Ø"/>
            </a:pPr>
            <a:r>
              <a:rPr lang="en-US" altLang="ja-JP" dirty="0"/>
              <a:t>Express:</a:t>
            </a:r>
            <a:r>
              <a:rPr lang="en-US" dirty="0"/>
              <a:t> Web</a:t>
            </a:r>
            <a:r>
              <a:rPr lang="ja-JP" altLang="en-US"/>
              <a:t>アプリケーションとモバイル・アプリケーション向けの機能を提供する </a:t>
            </a:r>
            <a:r>
              <a:rPr lang="en-US" dirty="0"/>
              <a:t>Node.js </a:t>
            </a:r>
            <a:r>
              <a:rPr lang="ja-JP" altLang="en-US"/>
              <a:t>用 </a:t>
            </a:r>
            <a:r>
              <a:rPr lang="en-US" dirty="0"/>
              <a:t>Web </a:t>
            </a:r>
            <a:r>
              <a:rPr lang="ja-JP" altLang="en-US"/>
              <a:t>アプリケーションフレームワークである</a:t>
            </a:r>
            <a:endParaRPr lang="en-US" altLang="ja-JP" dirty="0"/>
          </a:p>
          <a:p>
            <a:pPr lvl="1">
              <a:buFont typeface="Wingdings" pitchFamily="2" charset="2"/>
              <a:buChar char="Ø"/>
            </a:pPr>
            <a:r>
              <a:rPr lang="en-US" altLang="ja-JP" dirty="0"/>
              <a:t>Puppeteer</a:t>
            </a:r>
            <a:r>
              <a:rPr lang="ja-JP" altLang="en-US"/>
              <a:t> </a:t>
            </a:r>
            <a:r>
              <a:rPr lang="en-US" altLang="ja-JP" dirty="0"/>
              <a:t>:</a:t>
            </a:r>
            <a:r>
              <a:rPr lang="en-US" dirty="0"/>
              <a:t>Chrome</a:t>
            </a:r>
            <a:r>
              <a:rPr lang="ja-JP" altLang="en-US"/>
              <a:t>ブラウザを制御する </a:t>
            </a:r>
            <a:r>
              <a:rPr lang="en-US" dirty="0"/>
              <a:t>Node.js </a:t>
            </a:r>
            <a:r>
              <a:rPr lang="ja-JP" altLang="en-US"/>
              <a:t>用ライブラリである</a:t>
            </a:r>
            <a:endParaRPr lang="en-US" altLang="ja-JP" dirty="0"/>
          </a:p>
          <a:p>
            <a:pPr lvl="1">
              <a:buFont typeface="Wingdings" pitchFamily="2" charset="2"/>
              <a:buChar char="Ø"/>
            </a:pPr>
            <a:r>
              <a:rPr lang="en-US" dirty="0" err="1"/>
              <a:t>Ubuntu:Server</a:t>
            </a:r>
            <a:r>
              <a:rPr lang="ja-JP" altLang="en-US"/>
              <a:t>の</a:t>
            </a:r>
            <a:r>
              <a:rPr lang="en-US" altLang="ja-JP" dirty="0"/>
              <a:t>OS</a:t>
            </a:r>
          </a:p>
          <a:p>
            <a:pPr lvl="1">
              <a:buFont typeface="Wingdings" pitchFamily="2" charset="2"/>
              <a:buChar char="Ø"/>
            </a:pPr>
            <a:endParaRPr lang="en-US" altLang="ja-JP" dirty="0"/>
          </a:p>
          <a:p>
            <a:r>
              <a:rPr lang="ja-JP" altLang="en-US"/>
              <a:t>実装</a:t>
            </a:r>
            <a:endParaRPr lang="en-US" altLang="ja-JP" dirty="0"/>
          </a:p>
          <a:p>
            <a:pPr lvl="1">
              <a:buFont typeface="Wingdings" pitchFamily="2" charset="2"/>
              <a:buChar char="Ø"/>
            </a:pPr>
            <a:r>
              <a:rPr lang="en-US" altLang="ja-JP" dirty="0"/>
              <a:t>Express</a:t>
            </a:r>
            <a:r>
              <a:rPr lang="ja-JP" altLang="en-US"/>
              <a:t> が提供する</a:t>
            </a:r>
            <a:r>
              <a:rPr lang="en-US" altLang="ja-JP" dirty="0"/>
              <a:t>HTTP</a:t>
            </a:r>
            <a:r>
              <a:rPr lang="ja-JP" altLang="en-US"/>
              <a:t>サーバ機能で</a:t>
            </a:r>
            <a:r>
              <a:rPr lang="en-US" altLang="ja-JP" dirty="0"/>
              <a:t>API</a:t>
            </a:r>
            <a:r>
              <a:rPr lang="ja-JP" altLang="en-US"/>
              <a:t>のリクエストを受け取る</a:t>
            </a:r>
            <a:endParaRPr lang="en-US" altLang="ja-JP" dirty="0"/>
          </a:p>
          <a:p>
            <a:pPr lvl="1">
              <a:buFont typeface="Wingdings" pitchFamily="2" charset="2"/>
              <a:buChar char="Ø"/>
            </a:pPr>
            <a:r>
              <a:rPr lang="en-US" altLang="ja-JP" dirty="0"/>
              <a:t>Puppeteer</a:t>
            </a:r>
            <a:r>
              <a:rPr lang="ja-JP" altLang="en-US"/>
              <a:t>でヘッドレス</a:t>
            </a:r>
            <a:r>
              <a:rPr lang="en-US" altLang="ja-JP" dirty="0"/>
              <a:t>Chrome</a:t>
            </a:r>
            <a:r>
              <a:rPr lang="ja-JP" altLang="en-US"/>
              <a:t>ブラウザを起動</a:t>
            </a:r>
            <a:endParaRPr lang="en-US" altLang="ja-JP" dirty="0"/>
          </a:p>
          <a:p>
            <a:pPr lvl="1">
              <a:buFont typeface="Wingdings" pitchFamily="2" charset="2"/>
              <a:buChar char="Ø"/>
            </a:pPr>
            <a:r>
              <a:rPr lang="en-US" altLang="ja-JP" dirty="0" err="1"/>
              <a:t>K'sLife</a:t>
            </a:r>
            <a:r>
              <a:rPr lang="ja-JP" altLang="en-US"/>
              <a:t>から受け取った</a:t>
            </a:r>
            <a:r>
              <a:rPr lang="en-US" altLang="ja-JP" dirty="0"/>
              <a:t>HTML</a:t>
            </a:r>
            <a:r>
              <a:rPr lang="ja-JP" altLang="en-US"/>
              <a:t>データを</a:t>
            </a:r>
            <a:r>
              <a:rPr lang="en-US" altLang="ja-JP" dirty="0"/>
              <a:t>JavaScript</a:t>
            </a:r>
            <a:r>
              <a:rPr lang="ja-JP" altLang="en-US"/>
              <a:t>で解析し</a:t>
            </a:r>
            <a:r>
              <a:rPr lang="en-US" altLang="ja-JP" dirty="0"/>
              <a:t>JSON</a:t>
            </a:r>
            <a:r>
              <a:rPr lang="ja-JP" altLang="en-US"/>
              <a:t>に変換し</a:t>
            </a:r>
            <a:r>
              <a:rPr lang="en-US" altLang="ja-JP" dirty="0"/>
              <a:t>API</a:t>
            </a:r>
            <a:r>
              <a:rPr lang="ja-JP" altLang="en-US"/>
              <a:t>のレスポンスとして返す</a:t>
            </a:r>
            <a:endParaRPr lang="en-US" altLang="ja-JP" dirty="0"/>
          </a:p>
          <a:p>
            <a:endParaRPr lang="en-US" altLang="ja-JP" dirty="0"/>
          </a:p>
          <a:p>
            <a:endParaRPr lang="en-US" dirty="0"/>
          </a:p>
        </p:txBody>
      </p:sp>
      <p:sp>
        <p:nvSpPr>
          <p:cNvPr id="4" name="Slide Number Placeholder 3">
            <a:extLst>
              <a:ext uri="{FF2B5EF4-FFF2-40B4-BE49-F238E27FC236}">
                <a16:creationId xmlns:a16="http://schemas.microsoft.com/office/drawing/2014/main" id="{D25C1283-7118-F84B-9E4F-4C10A88782BC}"/>
              </a:ext>
            </a:extLst>
          </p:cNvPr>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228206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5561-2569-9248-8D48-97194BEB72F1}"/>
              </a:ext>
            </a:extLst>
          </p:cNvPr>
          <p:cNvSpPr>
            <a:spLocks noGrp="1"/>
          </p:cNvSpPr>
          <p:nvPr>
            <p:ph type="title"/>
          </p:nvPr>
        </p:nvSpPr>
        <p:spPr/>
        <p:txBody>
          <a:bodyPr/>
          <a:lstStyle/>
          <a:p>
            <a:r>
              <a:rPr lang="ja-JP" altLang="en-US"/>
              <a:t>スマト君アプリケーション</a:t>
            </a:r>
            <a:endParaRPr lang="en-US" dirty="0"/>
          </a:p>
        </p:txBody>
      </p:sp>
      <p:sp>
        <p:nvSpPr>
          <p:cNvPr id="3" name="Content Placeholder 2">
            <a:extLst>
              <a:ext uri="{FF2B5EF4-FFF2-40B4-BE49-F238E27FC236}">
                <a16:creationId xmlns:a16="http://schemas.microsoft.com/office/drawing/2014/main" id="{7DE9FE1B-3E34-2A46-AD05-B96FE1640FB6}"/>
              </a:ext>
            </a:extLst>
          </p:cNvPr>
          <p:cNvSpPr>
            <a:spLocks noGrp="1"/>
          </p:cNvSpPr>
          <p:nvPr>
            <p:ph idx="1"/>
          </p:nvPr>
        </p:nvSpPr>
        <p:spPr/>
        <p:txBody>
          <a:bodyPr/>
          <a:lstStyle/>
          <a:p>
            <a:r>
              <a:rPr lang="ja-JP" altLang="en-US"/>
              <a:t>スマト君の</a:t>
            </a:r>
            <a:r>
              <a:rPr lang="en-US" altLang="ja-JP" dirty="0"/>
              <a:t>user interface</a:t>
            </a:r>
            <a:r>
              <a:rPr lang="ja-JP" altLang="en-US"/>
              <a:t> </a:t>
            </a:r>
            <a:endParaRPr lang="en-US" altLang="ja-JP" dirty="0"/>
          </a:p>
          <a:p>
            <a:r>
              <a:rPr lang="en-US" dirty="0"/>
              <a:t>iOS </a:t>
            </a:r>
            <a:r>
              <a:rPr lang="ja-JP" altLang="en-US"/>
              <a:t>用のアプリケーション</a:t>
            </a:r>
            <a:endParaRPr lang="en-US" altLang="ja-JP" dirty="0"/>
          </a:p>
          <a:p>
            <a:pPr marL="0" indent="0">
              <a:buNone/>
            </a:pPr>
            <a:endParaRPr lang="en-US" altLang="ja-JP" dirty="0"/>
          </a:p>
          <a:p>
            <a:endParaRPr lang="en-US" dirty="0"/>
          </a:p>
        </p:txBody>
      </p:sp>
      <p:sp>
        <p:nvSpPr>
          <p:cNvPr id="4" name="Slide Number Placeholder 3">
            <a:extLst>
              <a:ext uri="{FF2B5EF4-FFF2-40B4-BE49-F238E27FC236}">
                <a16:creationId xmlns:a16="http://schemas.microsoft.com/office/drawing/2014/main" id="{9A395C96-4BF9-DF4F-9345-6408ECE695A7}"/>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175055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1271</Words>
  <Application>Microsoft Macintosh PowerPoint</Application>
  <PresentationFormat>Widescreen</PresentationFormat>
  <Paragraphs>228</Paragraphs>
  <Slides>18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游ゴシック</vt:lpstr>
      <vt:lpstr>Calibri</vt:lpstr>
      <vt:lpstr>Menlo</vt:lpstr>
      <vt:lpstr>Rockwell</vt:lpstr>
      <vt:lpstr>Rockwell Condensed</vt:lpstr>
      <vt:lpstr>Rockwell Extra Bold</vt:lpstr>
      <vt:lpstr>Times New Roman</vt:lpstr>
      <vt:lpstr>Wingdings</vt:lpstr>
      <vt:lpstr>Wood Type</vt:lpstr>
      <vt:lpstr>スマートフォン用k’sLifeアプリ 「スマト君」の開発</vt:lpstr>
      <vt:lpstr>背景</vt:lpstr>
      <vt:lpstr>問題点</vt:lpstr>
      <vt:lpstr>解決策 </vt:lpstr>
      <vt:lpstr>スマト君の機能</vt:lpstr>
      <vt:lpstr>スマト君の構成</vt:lpstr>
      <vt:lpstr>スマト君 API Serverの設計</vt:lpstr>
      <vt:lpstr>スマト君 API Serverの実装</vt:lpstr>
      <vt:lpstr>スマト君アプリケーション</vt:lpstr>
      <vt:lpstr>スマホのアプリケーション画面設計</vt:lpstr>
      <vt:lpstr>出席状況画面</vt:lpstr>
      <vt:lpstr>スマト君アプリケーション実装</vt:lpstr>
      <vt:lpstr>評価</vt:lpstr>
      <vt:lpstr>評価結果</vt:lpstr>
      <vt:lpstr>今後の課題</vt:lpstr>
      <vt:lpstr>まとめ</vt:lpstr>
      <vt:lpstr>スマト君 API Serverの設計(2)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k’sLifeのスマホアプリケーションの開発</dc:title>
  <dc:creator>NGUYEN　THANH　LONG</dc:creator>
  <cp:lastModifiedBy>NGUYEN　THANH　LONG</cp:lastModifiedBy>
  <cp:revision>93</cp:revision>
  <cp:lastPrinted>2020-01-22T08:55:17Z</cp:lastPrinted>
  <dcterms:created xsi:type="dcterms:W3CDTF">2019-07-27T06:31:27Z</dcterms:created>
  <dcterms:modified xsi:type="dcterms:W3CDTF">2020-01-22T11:10:36Z</dcterms:modified>
</cp:coreProperties>
</file>