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90" r:id="rId14"/>
    <p:sldId id="272" r:id="rId15"/>
    <p:sldId id="274" r:id="rId16"/>
    <p:sldId id="275" r:id="rId17"/>
    <p:sldId id="276" r:id="rId18"/>
    <p:sldId id="283" r:id="rId19"/>
    <p:sldId id="285" r:id="rId20"/>
    <p:sldId id="286" r:id="rId21"/>
    <p:sldId id="287" r:id="rId22"/>
    <p:sldId id="288" r:id="rId23"/>
    <p:sldId id="281" r:id="rId24"/>
    <p:sldId id="282"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93"/>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4" d="100"/>
          <a:sy n="194" d="100"/>
        </p:scale>
        <p:origin x="756"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b5aa3474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b5aa3474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b5aa3474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b5aa3474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b5aa3474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b5aa3474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12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b5aa3474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b5aa3474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3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3d49208c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3d49208c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3d49208c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3d49208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3d49208c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3d49208c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3d49208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3d49208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3d49208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3d49208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46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3d49208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3d49208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50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5aa3474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5aa3474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3d49208c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3d49208c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862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3d49208c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3d49208c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328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3d49208c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3d49208c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212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3d49208c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3d49208c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3d49208c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3d49208c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b5aa3474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b5aa347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5aa3474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5aa3474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b5aa3474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b5aa3474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b5aa3474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b5aa3474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b5aa3474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b5aa3474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b5aa3474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b5aa3474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b5aa3474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b5aa3474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3417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3600"/>
              <a:t>BÁO CÁO</a:t>
            </a:r>
            <a:r>
              <a:rPr lang="en-US" sz="3600"/>
              <a:t> ĐỀ TÀI</a:t>
            </a:r>
            <a:endParaRPr sz="3600"/>
          </a:p>
          <a:p>
            <a:pPr marL="0" lvl="0" indent="0" algn="ctr" rtl="0">
              <a:spcBef>
                <a:spcPts val="0"/>
              </a:spcBef>
              <a:spcAft>
                <a:spcPts val="0"/>
              </a:spcAft>
              <a:buNone/>
            </a:pPr>
            <a:r>
              <a:rPr lang="vi" sz="3000"/>
              <a:t>MÔN:</a:t>
            </a:r>
            <a:r>
              <a:rPr lang="en-US" sz="3000"/>
              <a:t> KIẾN TRÚC THIẾT KẾ PHẦN MỀM</a:t>
            </a:r>
          </a:p>
          <a:p>
            <a:pPr marL="0" lvl="0" indent="0" algn="ctr" rtl="0">
              <a:spcBef>
                <a:spcPts val="0"/>
              </a:spcBef>
              <a:spcAft>
                <a:spcPts val="0"/>
              </a:spcAft>
              <a:buNone/>
            </a:pPr>
            <a:endParaRPr sz="3000"/>
          </a:p>
          <a:p>
            <a:pPr marL="0" lvl="0" indent="0" algn="r" rtl="0">
              <a:spcBef>
                <a:spcPts val="0"/>
              </a:spcBef>
              <a:spcAft>
                <a:spcPts val="0"/>
              </a:spcAft>
              <a:buNone/>
            </a:pP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7147825" y="0"/>
            <a:ext cx="2085300" cy="41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sz="1600"/>
              <a:t>USE CASE - DIAGRAM</a:t>
            </a:r>
            <a:endParaRPr sz="1600"/>
          </a:p>
        </p:txBody>
      </p:sp>
      <p:sp>
        <p:nvSpPr>
          <p:cNvPr id="3" name="TextBox 2">
            <a:extLst>
              <a:ext uri="{FF2B5EF4-FFF2-40B4-BE49-F238E27FC236}">
                <a16:creationId xmlns:a16="http://schemas.microsoft.com/office/drawing/2014/main" id="{E42AD57B-6622-ECF4-6ACB-A382AE2D9E94}"/>
              </a:ext>
            </a:extLst>
          </p:cNvPr>
          <p:cNvSpPr txBox="1"/>
          <p:nvPr/>
        </p:nvSpPr>
        <p:spPr>
          <a:xfrm>
            <a:off x="264586" y="1284701"/>
            <a:ext cx="2124515" cy="369332"/>
          </a:xfrm>
          <a:prstGeom prst="rect">
            <a:avLst/>
          </a:prstGeom>
          <a:noFill/>
        </p:spPr>
        <p:txBody>
          <a:bodyPr wrap="square">
            <a:spAutoFit/>
          </a:bodyPr>
          <a:lstStyle/>
          <a:p>
            <a:r>
              <a:rPr lang="en-US" sz="1800" b="0" i="0" u="none" strike="noStrike">
                <a:solidFill>
                  <a:srgbClr val="000000"/>
                </a:solidFill>
                <a:effectLst/>
                <a:latin typeface="Times New Roman" panose="02020603050405020304" pitchFamily="18" charset="0"/>
              </a:rPr>
              <a:t>Use case tổng quát</a:t>
            </a:r>
            <a:endParaRPr lang="en-US"/>
          </a:p>
        </p:txBody>
      </p:sp>
      <p:pic>
        <p:nvPicPr>
          <p:cNvPr id="4" name="Picture 3" descr="A diagram of a person&#10;&#10;Description automatically generated">
            <a:extLst>
              <a:ext uri="{FF2B5EF4-FFF2-40B4-BE49-F238E27FC236}">
                <a16:creationId xmlns:a16="http://schemas.microsoft.com/office/drawing/2014/main" id="{3FFE972A-9664-053C-0F78-F85B085965BF}"/>
              </a:ext>
            </a:extLst>
          </p:cNvPr>
          <p:cNvPicPr>
            <a:picLocks noChangeAspect="1"/>
          </p:cNvPicPr>
          <p:nvPr/>
        </p:nvPicPr>
        <p:blipFill>
          <a:blip r:embed="rId3"/>
          <a:stretch>
            <a:fillRect/>
          </a:stretch>
        </p:blipFill>
        <p:spPr>
          <a:xfrm>
            <a:off x="2389101" y="460917"/>
            <a:ext cx="4586362" cy="45105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3"/>
          <p:cNvSpPr txBox="1">
            <a:spLocks noGrp="1"/>
          </p:cNvSpPr>
          <p:nvPr>
            <p:ph type="title"/>
          </p:nvPr>
        </p:nvSpPr>
        <p:spPr>
          <a:xfrm>
            <a:off x="7405525" y="0"/>
            <a:ext cx="1864500" cy="41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sz="1600"/>
              <a:t>CLASS - DIAGRAM</a:t>
            </a:r>
            <a:endParaRPr sz="1600"/>
          </a:p>
        </p:txBody>
      </p:sp>
      <p:pic>
        <p:nvPicPr>
          <p:cNvPr id="6" name="Picture 5">
            <a:extLst>
              <a:ext uri="{FF2B5EF4-FFF2-40B4-BE49-F238E27FC236}">
                <a16:creationId xmlns:a16="http://schemas.microsoft.com/office/drawing/2014/main" id="{C90653B8-11CB-F005-5BD7-3864B7559490}"/>
              </a:ext>
            </a:extLst>
          </p:cNvPr>
          <p:cNvPicPr>
            <a:picLocks noChangeAspect="1"/>
          </p:cNvPicPr>
          <p:nvPr/>
        </p:nvPicPr>
        <p:blipFill>
          <a:blip r:embed="rId3"/>
          <a:stretch>
            <a:fillRect/>
          </a:stretch>
        </p:blipFill>
        <p:spPr>
          <a:xfrm>
            <a:off x="1961536" y="523709"/>
            <a:ext cx="5553798" cy="45558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3"/>
          <p:cNvSpPr txBox="1">
            <a:spLocks noGrp="1"/>
          </p:cNvSpPr>
          <p:nvPr>
            <p:ph type="title"/>
          </p:nvPr>
        </p:nvSpPr>
        <p:spPr>
          <a:xfrm>
            <a:off x="7405525" y="0"/>
            <a:ext cx="1864500" cy="41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1600"/>
              <a:t>ERD</a:t>
            </a:r>
            <a:r>
              <a:rPr lang="vi" sz="1600"/>
              <a:t> - DIAGRAM</a:t>
            </a:r>
            <a:endParaRPr sz="1600"/>
          </a:p>
        </p:txBody>
      </p:sp>
      <p:pic>
        <p:nvPicPr>
          <p:cNvPr id="3" name="Picture 2" descr="A screenshot of a computer&#10;&#10;Description automatically generated">
            <a:extLst>
              <a:ext uri="{FF2B5EF4-FFF2-40B4-BE49-F238E27FC236}">
                <a16:creationId xmlns:a16="http://schemas.microsoft.com/office/drawing/2014/main" id="{9898B089-91CA-DEA7-3D66-746401B48CE2}"/>
              </a:ext>
            </a:extLst>
          </p:cNvPr>
          <p:cNvPicPr>
            <a:picLocks noChangeAspect="1"/>
          </p:cNvPicPr>
          <p:nvPr/>
        </p:nvPicPr>
        <p:blipFill>
          <a:blip r:embed="rId3"/>
          <a:stretch>
            <a:fillRect/>
          </a:stretch>
        </p:blipFill>
        <p:spPr>
          <a:xfrm>
            <a:off x="1863236" y="505058"/>
            <a:ext cx="5417527" cy="4638442"/>
          </a:xfrm>
          <a:prstGeom prst="rect">
            <a:avLst/>
          </a:prstGeom>
        </p:spPr>
      </p:pic>
    </p:spTree>
    <p:extLst>
      <p:ext uri="{BB962C8B-B14F-4D97-AF65-F5344CB8AC3E}">
        <p14:creationId xmlns:p14="http://schemas.microsoft.com/office/powerpoint/2010/main" val="413079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HIỆN THỰC</a:t>
            </a:r>
            <a:endParaRPr/>
          </a:p>
        </p:txBody>
      </p:sp>
    </p:spTree>
    <p:extLst>
      <p:ext uri="{BB962C8B-B14F-4D97-AF65-F5344CB8AC3E}">
        <p14:creationId xmlns:p14="http://schemas.microsoft.com/office/powerpoint/2010/main" val="294576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026" name="Picture 2">
            <a:extLst>
              <a:ext uri="{FF2B5EF4-FFF2-40B4-BE49-F238E27FC236}">
                <a16:creationId xmlns:a16="http://schemas.microsoft.com/office/drawing/2014/main" id="{57403E61-6F32-B66A-73A6-56CAAE574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1098"/>
            <a:ext cx="9009034" cy="3995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50" name="Picture 2">
            <a:extLst>
              <a:ext uri="{FF2B5EF4-FFF2-40B4-BE49-F238E27FC236}">
                <a16:creationId xmlns:a16="http://schemas.microsoft.com/office/drawing/2014/main" id="{42372842-3EBB-47F4-3BDF-E9DEBCB21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 y="1018275"/>
            <a:ext cx="8673463" cy="3457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3074" name="Picture 2">
            <a:extLst>
              <a:ext uri="{FF2B5EF4-FFF2-40B4-BE49-F238E27FC236}">
                <a16:creationId xmlns:a16="http://schemas.microsoft.com/office/drawing/2014/main" id="{196EF284-07AF-144A-D7C5-695A3E433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57" y="560440"/>
            <a:ext cx="7692997" cy="4511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4098" name="Picture 2">
            <a:extLst>
              <a:ext uri="{FF2B5EF4-FFF2-40B4-BE49-F238E27FC236}">
                <a16:creationId xmlns:a16="http://schemas.microsoft.com/office/drawing/2014/main" id="{DC842491-159A-0A6C-3EE9-E4846FD67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26" y="710365"/>
            <a:ext cx="7632290" cy="4209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5122" name="Picture 2">
            <a:extLst>
              <a:ext uri="{FF2B5EF4-FFF2-40B4-BE49-F238E27FC236}">
                <a16:creationId xmlns:a16="http://schemas.microsoft.com/office/drawing/2014/main" id="{8587A645-607C-20D8-980C-3D33D50DC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00" y="367475"/>
            <a:ext cx="7410225" cy="477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08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6146" name="Picture 2">
            <a:extLst>
              <a:ext uri="{FF2B5EF4-FFF2-40B4-BE49-F238E27FC236}">
                <a16:creationId xmlns:a16="http://schemas.microsoft.com/office/drawing/2014/main" id="{AA7906CD-DFB7-18DC-218C-B836962F1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71" y="755942"/>
            <a:ext cx="8702457" cy="318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12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81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Phần Mềm </a:t>
            </a:r>
            <a:r>
              <a:rPr lang="en-US"/>
              <a:t>Quản lý thông tin sinh viên</a:t>
            </a:r>
            <a:endParaRPr lang="vi"/>
          </a:p>
        </p:txBody>
      </p:sp>
      <p:sp>
        <p:nvSpPr>
          <p:cNvPr id="92" name="Google Shape;92;p14"/>
          <p:cNvSpPr txBox="1">
            <a:spLocks noGrp="1"/>
          </p:cNvSpPr>
          <p:nvPr>
            <p:ph type="body" idx="1"/>
          </p:nvPr>
        </p:nvSpPr>
        <p:spPr>
          <a:xfrm>
            <a:off x="729450" y="2078874"/>
            <a:ext cx="7688700" cy="26155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solidFill>
                  <a:schemeClr val="dk2"/>
                </a:solidFill>
              </a:rPr>
              <a:t>Nhóm 0</a:t>
            </a:r>
            <a:r>
              <a:rPr lang="en-US" b="1">
                <a:solidFill>
                  <a:schemeClr val="dk2"/>
                </a:solidFill>
              </a:rPr>
              <a:t>7</a:t>
            </a:r>
            <a:endParaRPr b="1">
              <a:solidFill>
                <a:schemeClr val="dk2"/>
              </a:solidFill>
            </a:endParaRPr>
          </a:p>
          <a:p>
            <a:pPr marL="0" lvl="0" indent="0" algn="l" rtl="0">
              <a:spcBef>
                <a:spcPts val="1200"/>
              </a:spcBef>
              <a:spcAft>
                <a:spcPts val="0"/>
              </a:spcAft>
              <a:buNone/>
            </a:pPr>
            <a:r>
              <a:rPr lang="vi"/>
              <a:t>Nguyễn </a:t>
            </a:r>
            <a:r>
              <a:rPr lang="en-US"/>
              <a:t>Xuân Long </a:t>
            </a:r>
            <a:r>
              <a:rPr lang="vi"/>
              <a:t>–</a:t>
            </a:r>
            <a:r>
              <a:rPr lang="en-US"/>
              <a:t> Back-end Developer</a:t>
            </a:r>
            <a:endParaRPr/>
          </a:p>
          <a:p>
            <a:pPr marL="0" lvl="0" indent="0" algn="l" rtl="0">
              <a:spcBef>
                <a:spcPts val="1200"/>
              </a:spcBef>
              <a:spcAft>
                <a:spcPts val="0"/>
              </a:spcAft>
              <a:buNone/>
            </a:pPr>
            <a:r>
              <a:rPr lang="en-US"/>
              <a:t>Châu Bích Tuyền</a:t>
            </a:r>
            <a:r>
              <a:rPr lang="vi"/>
              <a:t>- Front-End Developer </a:t>
            </a:r>
            <a:endParaRPr lang="en-US"/>
          </a:p>
          <a:p>
            <a:pPr marL="0" lvl="0" indent="0" algn="l" rtl="0">
              <a:spcBef>
                <a:spcPts val="1200"/>
              </a:spcBef>
              <a:spcAft>
                <a:spcPts val="0"/>
              </a:spcAft>
              <a:buNone/>
            </a:pPr>
            <a:r>
              <a:rPr lang="en-US"/>
              <a:t>Nguyễn Thuý Tình</a:t>
            </a:r>
            <a:r>
              <a:rPr lang="vi"/>
              <a:t>- Front-End Developer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itle 2">
            <a:extLst>
              <a:ext uri="{FF2B5EF4-FFF2-40B4-BE49-F238E27FC236}">
                <a16:creationId xmlns:a16="http://schemas.microsoft.com/office/drawing/2014/main" id="{9F95F234-9E82-A596-091A-8634375EA105}"/>
              </a:ext>
            </a:extLst>
          </p:cNvPr>
          <p:cNvSpPr>
            <a:spLocks noGrp="1"/>
          </p:cNvSpPr>
          <p:nvPr>
            <p:ph type="title"/>
          </p:nvPr>
        </p:nvSpPr>
        <p:spPr>
          <a:xfrm>
            <a:off x="493780" y="1139541"/>
            <a:ext cx="7688700" cy="535200"/>
          </a:xfrm>
        </p:spPr>
        <p:txBody>
          <a:bodyPr>
            <a:normAutofit fontScale="90000"/>
          </a:bodyPr>
          <a:lstStyle/>
          <a:p>
            <a:r>
              <a:rPr lang="en-US"/>
              <a:t>Kết luận</a:t>
            </a:r>
          </a:p>
        </p:txBody>
      </p:sp>
      <p:sp>
        <p:nvSpPr>
          <p:cNvPr id="4" name="TextBox 3">
            <a:extLst>
              <a:ext uri="{FF2B5EF4-FFF2-40B4-BE49-F238E27FC236}">
                <a16:creationId xmlns:a16="http://schemas.microsoft.com/office/drawing/2014/main" id="{42E8046D-B2BC-C92E-6C33-7D763BC6407C}"/>
              </a:ext>
            </a:extLst>
          </p:cNvPr>
          <p:cNvSpPr txBox="1"/>
          <p:nvPr/>
        </p:nvSpPr>
        <p:spPr>
          <a:xfrm>
            <a:off x="493780" y="1683656"/>
            <a:ext cx="8250170" cy="3293209"/>
          </a:xfrm>
          <a:prstGeom prst="rect">
            <a:avLst/>
          </a:prstGeom>
          <a:noFill/>
        </p:spPr>
        <p:txBody>
          <a:bodyPr wrap="square" rtlCol="0">
            <a:spAutoFit/>
          </a:bodyPr>
          <a:lstStyle/>
          <a:p>
            <a:r>
              <a:rPr lang="vi-VN" sz="1800" b="1" i="0" u="none" strike="noStrike">
                <a:solidFill>
                  <a:srgbClr val="000000"/>
                </a:solidFill>
                <a:effectLst/>
                <a:latin typeface="Times New Roman" panose="02020603050405020304" pitchFamily="18" charset="0"/>
              </a:rPr>
              <a:t>Kết quả đạt được</a:t>
            </a:r>
          </a:p>
          <a:p>
            <a:pPr marL="36576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Hoàn thiện được những chức năng cơ bản các tính năng đề ra và có kế hoạch xây dựng cụ thể</a:t>
            </a:r>
            <a:r>
              <a:rPr lang="en-US" sz="1800" b="0" i="0" u="none" strike="noStrike">
                <a:solidFill>
                  <a:srgbClr val="000000"/>
                </a:solidFill>
                <a:effectLst/>
                <a:latin typeface="Times New Roman" panose="02020603050405020304" pitchFamily="18" charset="0"/>
              </a:rPr>
              <a:t>.</a:t>
            </a:r>
            <a:endParaRPr lang="vi-VN" b="0">
              <a:effectLst/>
            </a:endParaRPr>
          </a:p>
          <a:p>
            <a:pPr marL="36576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Phần mềm có khả năng triển khai thực tế</a:t>
            </a:r>
            <a:r>
              <a:rPr lang="en-US" sz="1800" b="0" i="0" u="none" strike="noStrike">
                <a:solidFill>
                  <a:srgbClr val="000000"/>
                </a:solidFill>
                <a:effectLst/>
                <a:latin typeface="Times New Roman" panose="02020603050405020304" pitchFamily="18" charset="0"/>
              </a:rPr>
              <a:t>.</a:t>
            </a:r>
            <a:endParaRPr lang="vi-VN" b="0">
              <a:effectLst/>
            </a:endParaRPr>
          </a:p>
          <a:p>
            <a:pPr marL="36576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Các thành viên đã học được những công nghệ mới và áp dụng</a:t>
            </a:r>
            <a:r>
              <a:rPr lang="en-US" sz="1800" b="0" i="0" u="none" strike="noStrike">
                <a:solidFill>
                  <a:srgbClr val="000000"/>
                </a:solidFill>
                <a:effectLst/>
                <a:latin typeface="Times New Roman" panose="02020603050405020304" pitchFamily="18" charset="0"/>
              </a:rPr>
              <a:t>.</a:t>
            </a:r>
            <a:endParaRPr lang="vi-VN" b="0">
              <a:effectLst/>
            </a:endParaRPr>
          </a:p>
          <a:p>
            <a:pPr marL="36576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Thuần thục hơn trong việc làm nhóm, chủ động trao đổi và đề xuất những yêu cầu tính năng phù hợp. </a:t>
            </a:r>
            <a:endParaRPr lang="vi-VN" b="0">
              <a:effectLst/>
            </a:endParaRPr>
          </a:p>
          <a:p>
            <a:br>
              <a:rPr lang="vi-VN"/>
            </a:br>
            <a:endParaRPr lang="en-US"/>
          </a:p>
        </p:txBody>
      </p:sp>
    </p:spTree>
    <p:extLst>
      <p:ext uri="{BB962C8B-B14F-4D97-AF65-F5344CB8AC3E}">
        <p14:creationId xmlns:p14="http://schemas.microsoft.com/office/powerpoint/2010/main" val="182872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itle 2">
            <a:extLst>
              <a:ext uri="{FF2B5EF4-FFF2-40B4-BE49-F238E27FC236}">
                <a16:creationId xmlns:a16="http://schemas.microsoft.com/office/drawing/2014/main" id="{9F95F234-9E82-A596-091A-8634375EA105}"/>
              </a:ext>
            </a:extLst>
          </p:cNvPr>
          <p:cNvSpPr>
            <a:spLocks noGrp="1"/>
          </p:cNvSpPr>
          <p:nvPr>
            <p:ph type="title"/>
          </p:nvPr>
        </p:nvSpPr>
        <p:spPr>
          <a:xfrm>
            <a:off x="493780" y="1139541"/>
            <a:ext cx="7688700" cy="535200"/>
          </a:xfrm>
        </p:spPr>
        <p:txBody>
          <a:bodyPr>
            <a:normAutofit fontScale="90000"/>
          </a:bodyPr>
          <a:lstStyle/>
          <a:p>
            <a:r>
              <a:rPr lang="en-US"/>
              <a:t>Kết luận</a:t>
            </a:r>
          </a:p>
        </p:txBody>
      </p:sp>
      <p:sp>
        <p:nvSpPr>
          <p:cNvPr id="4" name="TextBox 3">
            <a:extLst>
              <a:ext uri="{FF2B5EF4-FFF2-40B4-BE49-F238E27FC236}">
                <a16:creationId xmlns:a16="http://schemas.microsoft.com/office/drawing/2014/main" id="{42E8046D-B2BC-C92E-6C33-7D763BC6407C}"/>
              </a:ext>
            </a:extLst>
          </p:cNvPr>
          <p:cNvSpPr txBox="1"/>
          <p:nvPr/>
        </p:nvSpPr>
        <p:spPr>
          <a:xfrm>
            <a:off x="493780" y="1683656"/>
            <a:ext cx="8250170" cy="2554545"/>
          </a:xfrm>
          <a:prstGeom prst="rect">
            <a:avLst/>
          </a:prstGeom>
          <a:noFill/>
        </p:spPr>
        <p:txBody>
          <a:bodyPr wrap="square" rtlCol="0">
            <a:spAutoFit/>
          </a:bodyPr>
          <a:lstStyle/>
          <a:p>
            <a:pPr rtl="0" fontAlgn="base">
              <a:lnSpc>
                <a:spcPct val="150000"/>
              </a:lnSpc>
              <a:spcBef>
                <a:spcPts val="0"/>
              </a:spcBef>
              <a:spcAft>
                <a:spcPts val="0"/>
              </a:spcAft>
            </a:pPr>
            <a:r>
              <a:rPr lang="vi-VN" sz="1800" b="1" i="0" u="none" strike="noStrike">
                <a:solidFill>
                  <a:srgbClr val="000000"/>
                </a:solidFill>
                <a:effectLst/>
                <a:latin typeface="Times New Roman" panose="02020603050405020304" pitchFamily="18" charset="0"/>
              </a:rPr>
              <a:t>Hạn chế của đồ án</a:t>
            </a:r>
          </a:p>
          <a:p>
            <a:pPr indent="35687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Việc áp dụng nhiều công nghệ mới chưa được sử dụng g</a:t>
            </a:r>
            <a:r>
              <a:rPr lang="en-US" sz="1800">
                <a:latin typeface="Times New Roman" panose="02020603050405020304" pitchFamily="18" charset="0"/>
              </a:rPr>
              <a:t>â</a:t>
            </a:r>
            <a:r>
              <a:rPr lang="vi-VN" sz="1800" b="0" i="0" u="none" strike="noStrike">
                <a:solidFill>
                  <a:srgbClr val="000000"/>
                </a:solidFill>
                <a:effectLst/>
                <a:latin typeface="Times New Roman" panose="02020603050405020304" pitchFamily="18" charset="0"/>
              </a:rPr>
              <a:t>y khó khăn</a:t>
            </a:r>
            <a:endParaRPr lang="vi-VN" sz="2400" b="0">
              <a:effectLst/>
            </a:endParaRPr>
          </a:p>
          <a:p>
            <a:pPr indent="35687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Việc quản lý thời gian và bám sát theo kế hoạch ban đầu vẫn chưa được tốt với nguyện vọng ban đầu</a:t>
            </a:r>
            <a:r>
              <a:rPr lang="en-US" sz="1800" b="0" i="0" u="none" strike="noStrike">
                <a:solidFill>
                  <a:srgbClr val="000000"/>
                </a:solidFill>
                <a:effectLst/>
                <a:latin typeface="Times New Roman" panose="02020603050405020304" pitchFamily="18" charset="0"/>
              </a:rPr>
              <a:t>.</a:t>
            </a:r>
            <a:endParaRPr lang="vi-VN" sz="2400" b="0">
              <a:effectLst/>
            </a:endParaRPr>
          </a:p>
          <a:p>
            <a:br>
              <a:rPr lang="vi-VN" sz="2400"/>
            </a:br>
            <a:br>
              <a:rPr lang="vi-VN"/>
            </a:br>
            <a:endParaRPr lang="en-US"/>
          </a:p>
        </p:txBody>
      </p:sp>
    </p:spTree>
    <p:extLst>
      <p:ext uri="{BB962C8B-B14F-4D97-AF65-F5344CB8AC3E}">
        <p14:creationId xmlns:p14="http://schemas.microsoft.com/office/powerpoint/2010/main" val="389625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itle 2">
            <a:extLst>
              <a:ext uri="{FF2B5EF4-FFF2-40B4-BE49-F238E27FC236}">
                <a16:creationId xmlns:a16="http://schemas.microsoft.com/office/drawing/2014/main" id="{9F95F234-9E82-A596-091A-8634375EA105}"/>
              </a:ext>
            </a:extLst>
          </p:cNvPr>
          <p:cNvSpPr>
            <a:spLocks noGrp="1"/>
          </p:cNvSpPr>
          <p:nvPr>
            <p:ph type="title"/>
          </p:nvPr>
        </p:nvSpPr>
        <p:spPr>
          <a:xfrm>
            <a:off x="493780" y="1139541"/>
            <a:ext cx="7688700" cy="535200"/>
          </a:xfrm>
        </p:spPr>
        <p:txBody>
          <a:bodyPr>
            <a:normAutofit fontScale="90000"/>
          </a:bodyPr>
          <a:lstStyle/>
          <a:p>
            <a:r>
              <a:rPr lang="en-US"/>
              <a:t>Kết luận</a:t>
            </a:r>
          </a:p>
        </p:txBody>
      </p:sp>
      <p:sp>
        <p:nvSpPr>
          <p:cNvPr id="4" name="TextBox 3">
            <a:extLst>
              <a:ext uri="{FF2B5EF4-FFF2-40B4-BE49-F238E27FC236}">
                <a16:creationId xmlns:a16="http://schemas.microsoft.com/office/drawing/2014/main" id="{42E8046D-B2BC-C92E-6C33-7D763BC6407C}"/>
              </a:ext>
            </a:extLst>
          </p:cNvPr>
          <p:cNvSpPr txBox="1"/>
          <p:nvPr/>
        </p:nvSpPr>
        <p:spPr>
          <a:xfrm>
            <a:off x="104172" y="1674741"/>
            <a:ext cx="8935656" cy="3330207"/>
          </a:xfrm>
          <a:prstGeom prst="rect">
            <a:avLst/>
          </a:prstGeom>
          <a:noFill/>
        </p:spPr>
        <p:txBody>
          <a:bodyPr wrap="square" rtlCol="0">
            <a:spAutoFit/>
          </a:bodyPr>
          <a:lstStyle/>
          <a:p>
            <a:pPr rtl="0" fontAlgn="base">
              <a:lnSpc>
                <a:spcPct val="150000"/>
              </a:lnSpc>
              <a:spcBef>
                <a:spcPts val="0"/>
              </a:spcBef>
              <a:spcAft>
                <a:spcPts val="0"/>
              </a:spcAft>
            </a:pPr>
            <a:r>
              <a:rPr lang="en-US" sz="1800" b="1" i="0" u="none" strike="noStrike">
                <a:solidFill>
                  <a:srgbClr val="000000"/>
                </a:solidFill>
                <a:effectLst/>
                <a:latin typeface="Times New Roman" panose="02020603050405020304" pitchFamily="18" charset="0"/>
              </a:rPr>
              <a:t>     </a:t>
            </a:r>
            <a:r>
              <a:rPr lang="vi-VN" sz="1800" b="1" i="0" u="none" strike="noStrike">
                <a:solidFill>
                  <a:srgbClr val="000000"/>
                </a:solidFill>
                <a:effectLst/>
                <a:latin typeface="Times New Roman" panose="02020603050405020304" pitchFamily="18" charset="0"/>
              </a:rPr>
              <a:t>Hướng phát triển</a:t>
            </a:r>
          </a:p>
          <a:p>
            <a:pPr indent="34290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 Tiếp tục phát triển những tính năng trong backlog còn tồn đọng</a:t>
            </a:r>
            <a:endParaRPr lang="vi-VN" sz="2400" b="0">
              <a:effectLst/>
            </a:endParaRPr>
          </a:p>
          <a:p>
            <a:pPr indent="34290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a:t>
            </a:r>
            <a:r>
              <a:rPr lang="en-US" sz="1800" b="0" i="0" u="none" strike="noStrike">
                <a:solidFill>
                  <a:srgbClr val="000000"/>
                </a:solidFill>
                <a:effectLst/>
                <a:latin typeface="Times New Roman" panose="02020603050405020304" pitchFamily="18" charset="0"/>
              </a:rPr>
              <a:t> </a:t>
            </a:r>
            <a:r>
              <a:rPr lang="vi-VN" sz="1800" b="0" i="0" u="none" strike="noStrike">
                <a:solidFill>
                  <a:srgbClr val="000000"/>
                </a:solidFill>
                <a:effectLst/>
                <a:latin typeface="Times New Roman" panose="02020603050405020304" pitchFamily="18" charset="0"/>
              </a:rPr>
              <a:t>Phát triển những tính năng như công nợ, thanh toán trực tuyến và chỉnh sửa giao diện</a:t>
            </a:r>
            <a:endParaRPr lang="vi-VN" sz="2400" b="0">
              <a:effectLst/>
            </a:endParaRPr>
          </a:p>
          <a:p>
            <a:pPr indent="34290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a:t>
            </a:r>
            <a:r>
              <a:rPr lang="en-US" sz="1800" b="0" i="0" u="none" strike="noStrike">
                <a:solidFill>
                  <a:srgbClr val="000000"/>
                </a:solidFill>
                <a:effectLst/>
                <a:latin typeface="Times New Roman" panose="02020603050405020304" pitchFamily="18" charset="0"/>
              </a:rPr>
              <a:t> </a:t>
            </a:r>
            <a:r>
              <a:rPr lang="vi-VN" sz="1800" b="0" i="0" u="none" strike="noStrike">
                <a:solidFill>
                  <a:srgbClr val="000000"/>
                </a:solidFill>
                <a:effectLst/>
                <a:latin typeface="Times New Roman" panose="02020603050405020304" pitchFamily="18" charset="0"/>
              </a:rPr>
              <a:t>Chuyển hướng kiến trúc sang microservice ở phía Backend và micro Front End ở phía UI</a:t>
            </a:r>
            <a:endParaRPr lang="vi-VN" sz="2400" b="0">
              <a:effectLst/>
            </a:endParaRPr>
          </a:p>
          <a:p>
            <a:pPr indent="342900" rtl="0">
              <a:lnSpc>
                <a:spcPct val="150000"/>
              </a:lnSpc>
              <a:spcBef>
                <a:spcPts val="0"/>
              </a:spcBef>
              <a:spcAft>
                <a:spcPts val="0"/>
              </a:spcAft>
            </a:pPr>
            <a:r>
              <a:rPr lang="vi-VN" sz="1800" b="0" i="0" u="none" strike="noStrike">
                <a:solidFill>
                  <a:srgbClr val="000000"/>
                </a:solidFill>
                <a:effectLst/>
                <a:latin typeface="Times New Roman" panose="02020603050405020304" pitchFamily="18" charset="0"/>
              </a:rPr>
              <a:t>-</a:t>
            </a:r>
            <a:r>
              <a:rPr lang="en-US" sz="1800" b="0" i="0" u="none" strike="noStrike">
                <a:solidFill>
                  <a:srgbClr val="000000"/>
                </a:solidFill>
                <a:effectLst/>
                <a:latin typeface="Times New Roman" panose="02020603050405020304" pitchFamily="18" charset="0"/>
              </a:rPr>
              <a:t> </a:t>
            </a:r>
            <a:r>
              <a:rPr lang="vi-VN" sz="1800" b="0" i="0" u="none" strike="noStrike">
                <a:solidFill>
                  <a:srgbClr val="000000"/>
                </a:solidFill>
                <a:effectLst/>
                <a:latin typeface="Times New Roman" panose="02020603050405020304" pitchFamily="18" charset="0"/>
              </a:rPr>
              <a:t>Phát triển tiếp app mobile cho phần mềm để đồng bộ giữa Web/App</a:t>
            </a:r>
            <a:br>
              <a:rPr lang="vi-VN" sz="2400"/>
            </a:br>
            <a:br>
              <a:rPr lang="vi-VN" sz="2400"/>
            </a:br>
            <a:br>
              <a:rPr lang="vi-VN"/>
            </a:br>
            <a:endParaRPr lang="en-US"/>
          </a:p>
        </p:txBody>
      </p:sp>
    </p:spTree>
    <p:extLst>
      <p:ext uri="{BB962C8B-B14F-4D97-AF65-F5344CB8AC3E}">
        <p14:creationId xmlns:p14="http://schemas.microsoft.com/office/powerpoint/2010/main" val="1421255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269850" y="1977000"/>
            <a:ext cx="2604300" cy="11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7200"/>
              <a:t>Q &amp; A</a:t>
            </a:r>
            <a:endParaRPr sz="7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1413300" y="2090550"/>
            <a:ext cx="63174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4800"/>
              <a:t>Thanks For Listening</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NỘI DUNG</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vi" sz="1800" b="1"/>
              <a:t>TỔNG QUAN VỀ ĐỀ TÀI</a:t>
            </a:r>
            <a:endParaRPr sz="1800" b="1"/>
          </a:p>
          <a:p>
            <a:pPr marL="457200" lvl="0" indent="-342900" algn="l" rtl="0">
              <a:lnSpc>
                <a:spcPct val="150000"/>
              </a:lnSpc>
              <a:spcBef>
                <a:spcPts val="0"/>
              </a:spcBef>
              <a:spcAft>
                <a:spcPts val="0"/>
              </a:spcAft>
              <a:buSzPts val="1800"/>
              <a:buChar char="●"/>
            </a:pPr>
            <a:r>
              <a:rPr lang="vi" sz="1800" b="1"/>
              <a:t>CÔNG NGHỆ SỬ DỤNG</a:t>
            </a:r>
            <a:endParaRPr sz="1800" b="1"/>
          </a:p>
          <a:p>
            <a:pPr marL="457200" lvl="0" indent="-342900" algn="l" rtl="0">
              <a:lnSpc>
                <a:spcPct val="150000"/>
              </a:lnSpc>
              <a:spcBef>
                <a:spcPts val="0"/>
              </a:spcBef>
              <a:spcAft>
                <a:spcPts val="0"/>
              </a:spcAft>
              <a:buSzPts val="1800"/>
              <a:buChar char="●"/>
            </a:pPr>
            <a:r>
              <a:rPr lang="vi" sz="1800" b="1"/>
              <a:t>PHÂN TÍCH THIẾT KẾ</a:t>
            </a:r>
            <a:endParaRPr sz="1800" b="1"/>
          </a:p>
          <a:p>
            <a:pPr marL="457200" lvl="0" indent="-342900" algn="l" rtl="0">
              <a:lnSpc>
                <a:spcPct val="150000"/>
              </a:lnSpc>
              <a:spcBef>
                <a:spcPts val="0"/>
              </a:spcBef>
              <a:spcAft>
                <a:spcPts val="0"/>
              </a:spcAft>
              <a:buSzPts val="1800"/>
              <a:buChar char="●"/>
            </a:pPr>
            <a:r>
              <a:rPr lang="vi" sz="1800" b="1"/>
              <a:t>HIỆN THỰC</a:t>
            </a:r>
            <a:endParaRPr sz="1800" b="1"/>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TỔNG QUAN VỀ ĐỀ TÀI</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vi-VN"/>
              <a:t>Hệ thống quản lý lớp học tín chỉ là một phần mềm quan trọng trong công tác quản lý đào tạo của trường đại học. Hệ thống giúp tự động hóa nhiều quy trình thủ công, tiết kiệm thời gian, công sức cho cán bộ quản lý, giảng viên và sinh viên. Hệ thống cũng cung cấp thông tin học tập đầy đủ, chính xác cho sinh viên, góp phần nâng cao chất lượng đào tạo.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CÔNG NGHỆ SỬ DỤNG</a:t>
            </a:r>
            <a:endParaRPr/>
          </a:p>
        </p:txBody>
      </p:sp>
      <p:sp>
        <p:nvSpPr>
          <p:cNvPr id="110" name="Google Shape;110;p17"/>
          <p:cNvSpPr txBox="1">
            <a:spLocks noGrp="1"/>
          </p:cNvSpPr>
          <p:nvPr>
            <p:ph type="title"/>
          </p:nvPr>
        </p:nvSpPr>
        <p:spPr>
          <a:xfrm>
            <a:off x="7320875" y="0"/>
            <a:ext cx="1953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FRONT END</a:t>
            </a:r>
            <a:endParaRPr/>
          </a:p>
        </p:txBody>
      </p:sp>
      <p:pic>
        <p:nvPicPr>
          <p:cNvPr id="112" name="Google Shape;112;p17"/>
          <p:cNvPicPr preferRelativeResize="0"/>
          <p:nvPr/>
        </p:nvPicPr>
        <p:blipFill>
          <a:blip r:embed="rId3">
            <a:alphaModFix/>
          </a:blip>
          <a:stretch>
            <a:fillRect/>
          </a:stretch>
        </p:blipFill>
        <p:spPr>
          <a:xfrm>
            <a:off x="4733469" y="3602375"/>
            <a:ext cx="1541125" cy="1541125"/>
          </a:xfrm>
          <a:prstGeom prst="rect">
            <a:avLst/>
          </a:prstGeom>
          <a:noFill/>
          <a:ln>
            <a:noFill/>
          </a:ln>
        </p:spPr>
      </p:pic>
      <p:pic>
        <p:nvPicPr>
          <p:cNvPr id="9" name="Picture 8">
            <a:extLst>
              <a:ext uri="{FF2B5EF4-FFF2-40B4-BE49-F238E27FC236}">
                <a16:creationId xmlns:a16="http://schemas.microsoft.com/office/drawing/2014/main" id="{8F2DA2DD-9DCF-866B-FB7A-9290F636EB17}"/>
              </a:ext>
            </a:extLst>
          </p:cNvPr>
          <p:cNvPicPr>
            <a:picLocks noChangeAspect="1"/>
          </p:cNvPicPr>
          <p:nvPr/>
        </p:nvPicPr>
        <p:blipFill>
          <a:blip r:embed="rId4"/>
          <a:stretch>
            <a:fillRect/>
          </a:stretch>
        </p:blipFill>
        <p:spPr>
          <a:xfrm>
            <a:off x="-544002" y="1684811"/>
            <a:ext cx="4172801" cy="2950170"/>
          </a:xfrm>
          <a:prstGeom prst="rect">
            <a:avLst/>
          </a:prstGeom>
        </p:spPr>
      </p:pic>
      <p:pic>
        <p:nvPicPr>
          <p:cNvPr id="3" name="Picture 2" descr="A black and yellow logo">
            <a:extLst>
              <a:ext uri="{FF2B5EF4-FFF2-40B4-BE49-F238E27FC236}">
                <a16:creationId xmlns:a16="http://schemas.microsoft.com/office/drawing/2014/main" id="{87CFF834-360B-2376-3AB3-5982FA7CC1E1}"/>
              </a:ext>
            </a:extLst>
          </p:cNvPr>
          <p:cNvPicPr>
            <a:picLocks noChangeAspect="1"/>
          </p:cNvPicPr>
          <p:nvPr/>
        </p:nvPicPr>
        <p:blipFill rotWithShape="1">
          <a:blip r:embed="rId5"/>
          <a:srcRect l="17924" r="16794"/>
          <a:stretch/>
        </p:blipFill>
        <p:spPr>
          <a:xfrm>
            <a:off x="3223955" y="1853850"/>
            <a:ext cx="2035277" cy="1752068"/>
          </a:xfrm>
          <a:prstGeom prst="rect">
            <a:avLst/>
          </a:prstGeom>
        </p:spPr>
      </p:pic>
      <p:pic>
        <p:nvPicPr>
          <p:cNvPr id="6" name="Picture 5" descr="A logo with black text&#10;&#10;Description automatically generated">
            <a:extLst>
              <a:ext uri="{FF2B5EF4-FFF2-40B4-BE49-F238E27FC236}">
                <a16:creationId xmlns:a16="http://schemas.microsoft.com/office/drawing/2014/main" id="{62A5F7BB-40EC-5CE1-CACF-FD940892E292}"/>
              </a:ext>
            </a:extLst>
          </p:cNvPr>
          <p:cNvPicPr>
            <a:picLocks noChangeAspect="1"/>
          </p:cNvPicPr>
          <p:nvPr/>
        </p:nvPicPr>
        <p:blipFill>
          <a:blip r:embed="rId6"/>
          <a:stretch>
            <a:fillRect/>
          </a:stretch>
        </p:blipFill>
        <p:spPr>
          <a:xfrm>
            <a:off x="5568808" y="1645279"/>
            <a:ext cx="3504133" cy="17520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CÔNG NGHỆ SỬ DỤNG</a:t>
            </a:r>
            <a:endParaRPr/>
          </a:p>
        </p:txBody>
      </p:sp>
      <p:sp>
        <p:nvSpPr>
          <p:cNvPr id="121" name="Google Shape;121;p18"/>
          <p:cNvSpPr txBox="1">
            <a:spLocks noGrp="1"/>
          </p:cNvSpPr>
          <p:nvPr>
            <p:ph type="title"/>
          </p:nvPr>
        </p:nvSpPr>
        <p:spPr>
          <a:xfrm>
            <a:off x="7497300" y="0"/>
            <a:ext cx="1886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BACK END</a:t>
            </a:r>
            <a:endParaRPr/>
          </a:p>
        </p:txBody>
      </p:sp>
      <p:pic>
        <p:nvPicPr>
          <p:cNvPr id="122" name="Google Shape;122;p18"/>
          <p:cNvPicPr preferRelativeResize="0"/>
          <p:nvPr/>
        </p:nvPicPr>
        <p:blipFill>
          <a:blip r:embed="rId3">
            <a:alphaModFix/>
          </a:blip>
          <a:stretch>
            <a:fillRect/>
          </a:stretch>
        </p:blipFill>
        <p:spPr>
          <a:xfrm>
            <a:off x="5733289" y="3157250"/>
            <a:ext cx="2057250" cy="1878301"/>
          </a:xfrm>
          <a:prstGeom prst="rect">
            <a:avLst/>
          </a:prstGeom>
          <a:noFill/>
          <a:ln>
            <a:noFill/>
          </a:ln>
        </p:spPr>
      </p:pic>
      <p:pic>
        <p:nvPicPr>
          <p:cNvPr id="123" name="Google Shape;123;p18"/>
          <p:cNvPicPr preferRelativeResize="0"/>
          <p:nvPr/>
        </p:nvPicPr>
        <p:blipFill>
          <a:blip r:embed="rId4">
            <a:alphaModFix/>
          </a:blip>
          <a:stretch>
            <a:fillRect/>
          </a:stretch>
        </p:blipFill>
        <p:spPr>
          <a:xfrm>
            <a:off x="938175" y="2213040"/>
            <a:ext cx="2711650" cy="2619459"/>
          </a:xfrm>
          <a:prstGeom prst="rect">
            <a:avLst/>
          </a:prstGeom>
          <a:noFill/>
          <a:ln>
            <a:noFill/>
          </a:ln>
        </p:spPr>
      </p:pic>
      <p:pic>
        <p:nvPicPr>
          <p:cNvPr id="124" name="Google Shape;124;p18"/>
          <p:cNvPicPr preferRelativeResize="0"/>
          <p:nvPr/>
        </p:nvPicPr>
        <p:blipFill>
          <a:blip r:embed="rId5">
            <a:alphaModFix/>
          </a:blip>
          <a:stretch>
            <a:fillRect/>
          </a:stretch>
        </p:blipFill>
        <p:spPr>
          <a:xfrm>
            <a:off x="3886071" y="1585100"/>
            <a:ext cx="2414526" cy="1810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CÔNG NGHỆ SỬ DỤNG</a:t>
            </a:r>
            <a:endParaRPr/>
          </a:p>
        </p:txBody>
      </p:sp>
      <p:sp>
        <p:nvSpPr>
          <p:cNvPr id="132" name="Google Shape;132;p19"/>
          <p:cNvSpPr txBox="1">
            <a:spLocks noGrp="1"/>
          </p:cNvSpPr>
          <p:nvPr>
            <p:ph type="title"/>
          </p:nvPr>
        </p:nvSpPr>
        <p:spPr>
          <a:xfrm>
            <a:off x="6324425" y="0"/>
            <a:ext cx="299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CLOUD - STORAGE</a:t>
            </a:r>
            <a:endParaRPr/>
          </a:p>
        </p:txBody>
      </p:sp>
      <p:pic>
        <p:nvPicPr>
          <p:cNvPr id="137" name="Google Shape;137;p19"/>
          <p:cNvPicPr preferRelativeResize="0"/>
          <p:nvPr/>
        </p:nvPicPr>
        <p:blipFill>
          <a:blip r:embed="rId3">
            <a:alphaModFix/>
          </a:blip>
          <a:stretch>
            <a:fillRect/>
          </a:stretch>
        </p:blipFill>
        <p:spPr>
          <a:xfrm>
            <a:off x="5284800" y="1990789"/>
            <a:ext cx="2896714" cy="1013850"/>
          </a:xfrm>
          <a:prstGeom prst="rect">
            <a:avLst/>
          </a:prstGeom>
          <a:noFill/>
          <a:ln>
            <a:noFill/>
          </a:ln>
        </p:spPr>
      </p:pic>
      <p:pic>
        <p:nvPicPr>
          <p:cNvPr id="3" name="Picture 2" descr="A blue and white logo&#10;&#10;Description automatically generated">
            <a:extLst>
              <a:ext uri="{FF2B5EF4-FFF2-40B4-BE49-F238E27FC236}">
                <a16:creationId xmlns:a16="http://schemas.microsoft.com/office/drawing/2014/main" id="{EC61EDE9-80C8-B032-1BD9-A2F3B81BA1D1}"/>
              </a:ext>
            </a:extLst>
          </p:cNvPr>
          <p:cNvPicPr>
            <a:picLocks noChangeAspect="1"/>
          </p:cNvPicPr>
          <p:nvPr/>
        </p:nvPicPr>
        <p:blipFill>
          <a:blip r:embed="rId4"/>
          <a:stretch>
            <a:fillRect/>
          </a:stretch>
        </p:blipFill>
        <p:spPr>
          <a:xfrm>
            <a:off x="1368584" y="2795036"/>
            <a:ext cx="3730209" cy="17122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CÔNG CỤ SỬ DỤNG</a:t>
            </a:r>
            <a:endParaRPr/>
          </a:p>
        </p:txBody>
      </p:sp>
      <p:sp>
        <p:nvSpPr>
          <p:cNvPr id="143" name="Google Shape;143;p20"/>
          <p:cNvSpPr txBox="1">
            <a:spLocks noGrp="1"/>
          </p:cNvSpPr>
          <p:nvPr>
            <p:ph type="title"/>
          </p:nvPr>
        </p:nvSpPr>
        <p:spPr>
          <a:xfrm>
            <a:off x="6384025" y="0"/>
            <a:ext cx="28713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DEVOPS - SYSTEM</a:t>
            </a:r>
            <a:endParaRPr/>
          </a:p>
        </p:txBody>
      </p:sp>
      <p:pic>
        <p:nvPicPr>
          <p:cNvPr id="146" name="Google Shape;146;p20"/>
          <p:cNvPicPr preferRelativeResize="0"/>
          <p:nvPr/>
        </p:nvPicPr>
        <p:blipFill>
          <a:blip r:embed="rId3">
            <a:alphaModFix/>
          </a:blip>
          <a:stretch>
            <a:fillRect/>
          </a:stretch>
        </p:blipFill>
        <p:spPr>
          <a:xfrm>
            <a:off x="1319329" y="2223725"/>
            <a:ext cx="2743572" cy="1543251"/>
          </a:xfrm>
          <a:prstGeom prst="rect">
            <a:avLst/>
          </a:prstGeom>
          <a:noFill/>
          <a:ln>
            <a:noFill/>
          </a:ln>
        </p:spPr>
      </p:pic>
      <p:pic>
        <p:nvPicPr>
          <p:cNvPr id="3" name="Picture 2" descr="A black background with a black square&#10;&#10;Description automatically generated with medium confidence">
            <a:extLst>
              <a:ext uri="{FF2B5EF4-FFF2-40B4-BE49-F238E27FC236}">
                <a16:creationId xmlns:a16="http://schemas.microsoft.com/office/drawing/2014/main" id="{A311A992-B7DD-82F6-85AA-F79F759821D7}"/>
              </a:ext>
            </a:extLst>
          </p:cNvPr>
          <p:cNvPicPr>
            <a:picLocks noChangeAspect="1"/>
          </p:cNvPicPr>
          <p:nvPr/>
        </p:nvPicPr>
        <p:blipFill>
          <a:blip r:embed="rId4"/>
          <a:stretch>
            <a:fillRect/>
          </a:stretch>
        </p:blipFill>
        <p:spPr>
          <a:xfrm>
            <a:off x="4854380" y="1586250"/>
            <a:ext cx="2216703" cy="22167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PHÂN TÍCH THIẾT KẾ</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403</Words>
  <Application>Microsoft Office PowerPoint</Application>
  <PresentationFormat>On-screen Show (16:9)</PresentationFormat>
  <Paragraphs>48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Raleway</vt:lpstr>
      <vt:lpstr>Lato</vt:lpstr>
      <vt:lpstr>Streamline</vt:lpstr>
      <vt:lpstr>BÁO CÁO ĐỀ TÀI MÔN: KIẾN TRÚC THIẾT KẾ PHẦN MỀM  </vt:lpstr>
      <vt:lpstr>Phần Mềm Quản lý thông tin sinh viên</vt:lpstr>
      <vt:lpstr>NỘI DUNG</vt:lpstr>
      <vt:lpstr>TỔNG QUAN VỀ ĐỀ TÀI</vt:lpstr>
      <vt:lpstr>CÔNG NGHỆ SỬ DỤNG</vt:lpstr>
      <vt:lpstr>CÔNG NGHỆ SỬ DỤNG</vt:lpstr>
      <vt:lpstr>CÔNG NGHỆ SỬ DỤNG</vt:lpstr>
      <vt:lpstr>CÔNG CỤ SỬ DỤNG</vt:lpstr>
      <vt:lpstr>PHÂN TÍCH THIẾT KẾ</vt:lpstr>
      <vt:lpstr>USE CASE - DIAGRAM</vt:lpstr>
      <vt:lpstr>CLASS - DIAGRAM</vt:lpstr>
      <vt:lpstr>ERD - DIAGRAM</vt:lpstr>
      <vt:lpstr>HIỆN THỰC</vt:lpstr>
      <vt:lpstr>PowerPoint Presentation</vt:lpstr>
      <vt:lpstr>PowerPoint Presentation</vt:lpstr>
      <vt:lpstr>PowerPoint Presentation</vt:lpstr>
      <vt:lpstr>PowerPoint Presentation</vt:lpstr>
      <vt:lpstr>PowerPoint Presentation</vt:lpstr>
      <vt:lpstr>PowerPoint Presentation</vt:lpstr>
      <vt:lpstr>Kết luận</vt:lpstr>
      <vt:lpstr>Kết luận</vt:lpstr>
      <vt:lpstr>Kết luận</vt:lpstr>
      <vt:lpstr>Q &amp; A</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CÔNG NGHỆ MỚI TRONG PHÁT TRIỂN ỨNG DỤNG CNTT  GVHD: ThS Tôn Long Phước </dc:title>
  <cp:lastModifiedBy>Nguyễn Xuân Long</cp:lastModifiedBy>
  <cp:revision>30</cp:revision>
  <dcterms:modified xsi:type="dcterms:W3CDTF">2024-05-18T03:06:48Z</dcterms:modified>
</cp:coreProperties>
</file>