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Josefin Sans" panose="020F0502020204030204" pitchFamily="2" charset="0"/>
      <p:regular r:id="rId26"/>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E7XMnUnS8vNXb8ZTikgHrP04g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82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380f9f5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a380f9f59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380f9f59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a380f9f59d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380f9f59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2a380f9f59d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380f9f59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2a380f9f59d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37a6ad12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637a6ad12a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37a6ad12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637a6ad12a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a380f9f59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2a380f9f59d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37a6ad12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2637a6ad12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637a6ad12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2637a6ad12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2c630232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262c630232c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2c630232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262c630232c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308432dc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6308432dc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380f9f59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a380f9f59d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2c630232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62c630232c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1792288" y="612775"/>
            <a:ext cx="5486400" cy="4114800"/>
          </a:xfrm>
          <a:prstGeom prst="rect">
            <a:avLst/>
          </a:prstGeom>
          <a:noFill/>
          <a:ln>
            <a:noFill/>
          </a:ln>
        </p:spPr>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8902445" y="3212046"/>
            <a:ext cx="8217000" cy="3478500"/>
          </a:xfrm>
          <a:prstGeom prst="rect">
            <a:avLst/>
          </a:prstGeom>
          <a:noFill/>
          <a:ln>
            <a:noFill/>
          </a:ln>
        </p:spPr>
        <p:txBody>
          <a:bodyPr spcFirstLastPara="1" wrap="square" lIns="0" tIns="0" rIns="0" bIns="0" anchor="t" anchorCtr="0">
            <a:spAutoFit/>
          </a:bodyPr>
          <a:lstStyle/>
          <a:p>
            <a:pPr marL="0" marR="0" lvl="0" indent="0" algn="ctr" rtl="0">
              <a:lnSpc>
                <a:spcPct val="112000"/>
              </a:lnSpc>
              <a:spcBef>
                <a:spcPts val="0"/>
              </a:spcBef>
              <a:spcAft>
                <a:spcPts val="0"/>
              </a:spcAft>
              <a:buNone/>
            </a:pPr>
            <a:r>
              <a:rPr lang="en-US" sz="6975" b="1">
                <a:solidFill>
                  <a:srgbClr val="F7B4A7"/>
                </a:solidFill>
                <a:latin typeface="Josefin Sans"/>
                <a:ea typeface="Josefin Sans"/>
                <a:cs typeface="Josefin Sans"/>
                <a:sym typeface="Josefin Sans"/>
              </a:rPr>
              <a:t>Kết quả hoạt động kinh doanh giai đoạn 2015 - 2019</a:t>
            </a:r>
            <a:endParaRPr sz="900"/>
          </a:p>
        </p:txBody>
      </p:sp>
      <p:sp>
        <p:nvSpPr>
          <p:cNvPr id="85" name="Google Shape;85;p1"/>
          <p:cNvSpPr/>
          <p:nvPr/>
        </p:nvSpPr>
        <p:spPr>
          <a:xfrm>
            <a:off x="1182834" y="-1921745"/>
            <a:ext cx="6755642" cy="4114800"/>
          </a:xfrm>
          <a:custGeom>
            <a:avLst/>
            <a:gdLst/>
            <a:ahLst/>
            <a:cxnLst/>
            <a:rect l="l" t="t" r="r" b="b"/>
            <a:pathLst>
              <a:path w="6755642" h="4114800" extrusionOk="0">
                <a:moveTo>
                  <a:pt x="0" y="0"/>
                </a:moveTo>
                <a:lnTo>
                  <a:pt x="6755642" y="0"/>
                </a:lnTo>
                <a:lnTo>
                  <a:pt x="6755642" y="4114800"/>
                </a:lnTo>
                <a:lnTo>
                  <a:pt x="0" y="4114800"/>
                </a:lnTo>
                <a:lnTo>
                  <a:pt x="0" y="0"/>
                </a:lnTo>
                <a:close/>
              </a:path>
            </a:pathLst>
          </a:custGeom>
          <a:blipFill rotWithShape="1">
            <a:blip r:embed="rId3">
              <a:alphaModFix/>
            </a:blip>
            <a:stretch>
              <a:fillRect/>
            </a:stretch>
          </a:blipFill>
          <a:ln>
            <a:noFill/>
          </a:ln>
        </p:spPr>
      </p:sp>
      <p:sp>
        <p:nvSpPr>
          <p:cNvPr id="86" name="Google Shape;86;p1"/>
          <p:cNvSpPr/>
          <p:nvPr/>
        </p:nvSpPr>
        <p:spPr>
          <a:xfrm>
            <a:off x="6303834" y="1790711"/>
            <a:ext cx="1194327" cy="2586142"/>
          </a:xfrm>
          <a:custGeom>
            <a:avLst/>
            <a:gdLst/>
            <a:ahLst/>
            <a:cxnLst/>
            <a:rect l="l" t="t" r="r" b="b"/>
            <a:pathLst>
              <a:path w="1194327" h="2586142" extrusionOk="0">
                <a:moveTo>
                  <a:pt x="0" y="0"/>
                </a:moveTo>
                <a:lnTo>
                  <a:pt x="1194327" y="0"/>
                </a:lnTo>
                <a:lnTo>
                  <a:pt x="1194327" y="2586142"/>
                </a:lnTo>
                <a:lnTo>
                  <a:pt x="0" y="2586142"/>
                </a:lnTo>
                <a:lnTo>
                  <a:pt x="0" y="0"/>
                </a:lnTo>
                <a:close/>
              </a:path>
            </a:pathLst>
          </a:custGeom>
          <a:blipFill rotWithShape="1">
            <a:blip r:embed="rId4">
              <a:alphaModFix/>
            </a:blip>
            <a:stretch>
              <a:fillRect/>
            </a:stretch>
          </a:blipFill>
          <a:ln>
            <a:noFill/>
          </a:ln>
        </p:spPr>
      </p:sp>
      <p:sp>
        <p:nvSpPr>
          <p:cNvPr id="87" name="Google Shape;87;p1"/>
          <p:cNvSpPr/>
          <p:nvPr/>
        </p:nvSpPr>
        <p:spPr>
          <a:xfrm flipH="1">
            <a:off x="2095190" y="2021154"/>
            <a:ext cx="5357753" cy="5591583"/>
          </a:xfrm>
          <a:custGeom>
            <a:avLst/>
            <a:gdLst/>
            <a:ahLst/>
            <a:cxnLst/>
            <a:rect l="l" t="t" r="r" b="b"/>
            <a:pathLst>
              <a:path w="5357753" h="5591583" extrusionOk="0">
                <a:moveTo>
                  <a:pt x="5357753" y="0"/>
                </a:moveTo>
                <a:lnTo>
                  <a:pt x="0" y="0"/>
                </a:lnTo>
                <a:lnTo>
                  <a:pt x="0" y="5591582"/>
                </a:lnTo>
                <a:lnTo>
                  <a:pt x="5357753" y="5591582"/>
                </a:lnTo>
                <a:lnTo>
                  <a:pt x="5357753" y="0"/>
                </a:lnTo>
                <a:close/>
              </a:path>
            </a:pathLst>
          </a:custGeom>
          <a:blipFill rotWithShape="1">
            <a:blip r:embed="rId5">
              <a:alphaModFix/>
            </a:blip>
            <a:stretch>
              <a:fillRect/>
            </a:stretch>
          </a:blipFill>
          <a:ln>
            <a:noFill/>
          </a:ln>
        </p:spPr>
      </p:sp>
      <p:sp>
        <p:nvSpPr>
          <p:cNvPr id="88" name="Google Shape;88;p1"/>
          <p:cNvSpPr/>
          <p:nvPr/>
        </p:nvSpPr>
        <p:spPr>
          <a:xfrm>
            <a:off x="-947148" y="1264426"/>
            <a:ext cx="3144039" cy="2440918"/>
          </a:xfrm>
          <a:custGeom>
            <a:avLst/>
            <a:gdLst/>
            <a:ahLst/>
            <a:cxnLst/>
            <a:rect l="l" t="t" r="r" b="b"/>
            <a:pathLst>
              <a:path w="3144039" h="2440918" extrusionOk="0">
                <a:moveTo>
                  <a:pt x="0" y="0"/>
                </a:moveTo>
                <a:lnTo>
                  <a:pt x="3144040" y="0"/>
                </a:lnTo>
                <a:lnTo>
                  <a:pt x="3144040" y="2440918"/>
                </a:lnTo>
                <a:lnTo>
                  <a:pt x="0" y="2440918"/>
                </a:lnTo>
                <a:lnTo>
                  <a:pt x="0" y="0"/>
                </a:lnTo>
                <a:close/>
              </a:path>
            </a:pathLst>
          </a:custGeom>
          <a:blipFill rotWithShape="1">
            <a:blip r:embed="rId6">
              <a:alphaModFix/>
            </a:blip>
            <a:stretch>
              <a:fillRect/>
            </a:stretch>
          </a:blipFill>
          <a:ln>
            <a:noFill/>
          </a:ln>
        </p:spPr>
      </p:sp>
      <p:sp>
        <p:nvSpPr>
          <p:cNvPr id="89" name="Google Shape;89;p1"/>
          <p:cNvSpPr/>
          <p:nvPr/>
        </p:nvSpPr>
        <p:spPr>
          <a:xfrm>
            <a:off x="624872" y="5005800"/>
            <a:ext cx="1894295" cy="4252500"/>
          </a:xfrm>
          <a:custGeom>
            <a:avLst/>
            <a:gdLst/>
            <a:ahLst/>
            <a:cxnLst/>
            <a:rect l="l" t="t" r="r" b="b"/>
            <a:pathLst>
              <a:path w="1894295" h="4252500" extrusionOk="0">
                <a:moveTo>
                  <a:pt x="0" y="0"/>
                </a:moveTo>
                <a:lnTo>
                  <a:pt x="1894295" y="0"/>
                </a:lnTo>
                <a:lnTo>
                  <a:pt x="1894295" y="4252500"/>
                </a:lnTo>
                <a:lnTo>
                  <a:pt x="0" y="4252500"/>
                </a:lnTo>
                <a:lnTo>
                  <a:pt x="0" y="0"/>
                </a:lnTo>
                <a:close/>
              </a:path>
            </a:pathLst>
          </a:custGeom>
          <a:blipFill rotWithShape="1">
            <a:blip r:embed="rId7">
              <a:alphaModFix/>
            </a:blip>
            <a:stretch>
              <a:fillRect/>
            </a:stretch>
          </a:blipFill>
          <a:ln>
            <a:noFill/>
          </a:ln>
        </p:spPr>
      </p:sp>
      <p:sp>
        <p:nvSpPr>
          <p:cNvPr id="90" name="Google Shape;90;p1"/>
          <p:cNvSpPr/>
          <p:nvPr/>
        </p:nvSpPr>
        <p:spPr>
          <a:xfrm>
            <a:off x="4011803" y="7612736"/>
            <a:ext cx="3486358" cy="4114800"/>
          </a:xfrm>
          <a:custGeom>
            <a:avLst/>
            <a:gdLst/>
            <a:ahLst/>
            <a:cxnLst/>
            <a:rect l="l" t="t" r="r" b="b"/>
            <a:pathLst>
              <a:path w="3486358" h="4114800" extrusionOk="0">
                <a:moveTo>
                  <a:pt x="0" y="0"/>
                </a:moveTo>
                <a:lnTo>
                  <a:pt x="3486358" y="0"/>
                </a:lnTo>
                <a:lnTo>
                  <a:pt x="3486358" y="4114800"/>
                </a:lnTo>
                <a:lnTo>
                  <a:pt x="0" y="4114800"/>
                </a:lnTo>
                <a:lnTo>
                  <a:pt x="0" y="0"/>
                </a:lnTo>
                <a:close/>
              </a:path>
            </a:pathLst>
          </a:custGeom>
          <a:blipFill rotWithShape="1">
            <a:blip r:embed="rId8">
              <a:alphaModFix/>
            </a:blip>
            <a:stretch>
              <a:fillRect/>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54"/>
        <p:cNvGrpSpPr/>
        <p:nvPr/>
      </p:nvGrpSpPr>
      <p:grpSpPr>
        <a:xfrm>
          <a:off x="0" y="0"/>
          <a:ext cx="0" cy="0"/>
          <a:chOff x="0" y="0"/>
          <a:chExt cx="0" cy="0"/>
        </a:xfrm>
      </p:grpSpPr>
      <p:sp>
        <p:nvSpPr>
          <p:cNvPr id="155" name="Google Shape;155;g2a380f9f59d_0_0"/>
          <p:cNvSpPr txBox="1"/>
          <p:nvPr/>
        </p:nvSpPr>
        <p:spPr>
          <a:xfrm>
            <a:off x="859599" y="799575"/>
            <a:ext cx="10468500" cy="7389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Lợi nhuận của các chi nhánh</a:t>
            </a:r>
            <a:endParaRPr/>
          </a:p>
        </p:txBody>
      </p:sp>
      <p:pic>
        <p:nvPicPr>
          <p:cNvPr id="156" name="Google Shape;156;g2a380f9f59d_0_0"/>
          <p:cNvPicPr preferRelativeResize="0"/>
          <p:nvPr/>
        </p:nvPicPr>
        <p:blipFill>
          <a:blip r:embed="rId3">
            <a:alphaModFix/>
          </a:blip>
          <a:stretch>
            <a:fillRect/>
          </a:stretch>
        </p:blipFill>
        <p:spPr>
          <a:xfrm>
            <a:off x="8949775" y="2240600"/>
            <a:ext cx="8810451" cy="6341775"/>
          </a:xfrm>
          <a:prstGeom prst="rect">
            <a:avLst/>
          </a:prstGeom>
          <a:noFill/>
          <a:ln>
            <a:noFill/>
          </a:ln>
        </p:spPr>
      </p:pic>
      <p:sp>
        <p:nvSpPr>
          <p:cNvPr id="157" name="Google Shape;157;g2a380f9f59d_0_0"/>
          <p:cNvSpPr txBox="1"/>
          <p:nvPr/>
        </p:nvSpPr>
        <p:spPr>
          <a:xfrm>
            <a:off x="713100" y="2555800"/>
            <a:ext cx="7717800" cy="3891300"/>
          </a:xfrm>
          <a:prstGeom prst="rect">
            <a:avLst/>
          </a:prstGeom>
          <a:noFill/>
          <a:ln>
            <a:noFill/>
          </a:ln>
        </p:spPr>
        <p:txBody>
          <a:bodyPr spcFirstLastPara="1" wrap="square" lIns="0" tIns="0" rIns="0" bIns="0" anchor="t" anchorCtr="0">
            <a:spAutoFit/>
          </a:bodyPr>
          <a:lstStyle/>
          <a:p>
            <a:pPr marL="914400" lvl="0" indent="0" algn="just" rtl="0">
              <a:lnSpc>
                <a:spcPct val="115000"/>
              </a:lnSpc>
              <a:spcBef>
                <a:spcPts val="0"/>
              </a:spcBef>
              <a:spcAft>
                <a:spcPts val="0"/>
              </a:spcAft>
              <a:buNone/>
            </a:pPr>
            <a:r>
              <a:rPr lang="en-US" sz="3200">
                <a:solidFill>
                  <a:srgbClr val="2B4B82"/>
                </a:solidFill>
                <a:latin typeface="Josefin Sans"/>
                <a:ea typeface="Josefin Sans"/>
                <a:cs typeface="Josefin Sans"/>
                <a:sym typeface="Josefin Sans"/>
              </a:rPr>
              <a:t>Trong giai đoạn 2015-2019</a:t>
            </a:r>
            <a:endParaRPr sz="3200">
              <a:solidFill>
                <a:srgbClr val="2B4B82"/>
              </a:solidFill>
              <a:latin typeface="Josefin Sans"/>
              <a:ea typeface="Josefin Sans"/>
              <a:cs typeface="Josefin Sans"/>
              <a:sym typeface="Josefin Sans"/>
            </a:endParaRPr>
          </a:p>
          <a:p>
            <a:pPr marL="914400" lvl="1"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Chi nhánh Hà Nội: 10.664.882.523 tỷ đồng (35.23%)</a:t>
            </a:r>
            <a:endParaRPr sz="3200">
              <a:solidFill>
                <a:srgbClr val="2B4B82"/>
              </a:solidFill>
              <a:latin typeface="Josefin Sans"/>
              <a:ea typeface="Josefin Sans"/>
              <a:cs typeface="Josefin Sans"/>
              <a:sym typeface="Josefin Sans"/>
            </a:endParaRPr>
          </a:p>
          <a:p>
            <a:pPr marL="914400" lvl="1"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Chi nhánh Đà Nẵng: 10.109.569.236 tỷ đồng (33.39%)</a:t>
            </a:r>
            <a:endParaRPr sz="3200">
              <a:solidFill>
                <a:srgbClr val="2B4B82"/>
              </a:solidFill>
              <a:latin typeface="Josefin Sans"/>
              <a:ea typeface="Josefin Sans"/>
              <a:cs typeface="Josefin Sans"/>
              <a:sym typeface="Josefin Sans"/>
            </a:endParaRPr>
          </a:p>
          <a:p>
            <a:pPr marL="914400" lvl="1"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Chi nhánh Hồ Chí Minh: 9.499.871.898 tỷ đồng (31.38%)</a:t>
            </a:r>
            <a:endParaRPr sz="3200">
              <a:solidFill>
                <a:srgbClr val="2B4B82"/>
              </a:solidFill>
              <a:latin typeface="Josefin Sans"/>
              <a:ea typeface="Josefin Sans"/>
              <a:cs typeface="Josefin Sans"/>
              <a:sym typeface="Josefin Sans"/>
            </a:endParaRPr>
          </a:p>
        </p:txBody>
      </p:sp>
      <p:sp>
        <p:nvSpPr>
          <p:cNvPr id="158" name="Google Shape;158;g2a380f9f59d_0_0"/>
          <p:cNvSpPr/>
          <p:nvPr/>
        </p:nvSpPr>
        <p:spPr>
          <a:xfrm>
            <a:off x="-1404079" y="7092071"/>
            <a:ext cx="5357753" cy="5591583"/>
          </a:xfrm>
          <a:custGeom>
            <a:avLst/>
            <a:gdLst/>
            <a:ahLst/>
            <a:cxnLst/>
            <a:rect l="l" t="t" r="r" b="b"/>
            <a:pathLst>
              <a:path w="5357753" h="5591583" extrusionOk="0">
                <a:moveTo>
                  <a:pt x="0" y="0"/>
                </a:moveTo>
                <a:lnTo>
                  <a:pt x="5357752" y="0"/>
                </a:lnTo>
                <a:lnTo>
                  <a:pt x="5357752" y="5591583"/>
                </a:lnTo>
                <a:lnTo>
                  <a:pt x="0" y="5591583"/>
                </a:lnTo>
                <a:lnTo>
                  <a:pt x="0" y="0"/>
                </a:lnTo>
                <a:close/>
              </a:path>
            </a:pathLst>
          </a:custGeom>
          <a:blipFill rotWithShape="1">
            <a:blip r:embed="rId4">
              <a:alphaModFix/>
            </a:blip>
            <a:stretch>
              <a:fillRect/>
            </a:stretch>
          </a:blipFill>
          <a:ln>
            <a:noFill/>
          </a:ln>
        </p:spPr>
      </p:sp>
      <p:sp>
        <p:nvSpPr>
          <p:cNvPr id="159" name="Google Shape;159;g2a380f9f59d_0_0"/>
          <p:cNvSpPr/>
          <p:nvPr/>
        </p:nvSpPr>
        <p:spPr>
          <a:xfrm>
            <a:off x="13138681" y="-2447996"/>
            <a:ext cx="3837986" cy="4114800"/>
          </a:xfrm>
          <a:custGeom>
            <a:avLst/>
            <a:gdLst/>
            <a:ahLst/>
            <a:cxnLst/>
            <a:rect l="l" t="t" r="r" b="b"/>
            <a:pathLst>
              <a:path w="3837986" h="4114800" extrusionOk="0">
                <a:moveTo>
                  <a:pt x="0" y="0"/>
                </a:moveTo>
                <a:lnTo>
                  <a:pt x="3837987" y="0"/>
                </a:lnTo>
                <a:lnTo>
                  <a:pt x="3837987" y="4114800"/>
                </a:lnTo>
                <a:lnTo>
                  <a:pt x="0" y="4114800"/>
                </a:lnTo>
                <a:lnTo>
                  <a:pt x="0" y="0"/>
                </a:lnTo>
                <a:close/>
              </a:path>
            </a:pathLst>
          </a:custGeom>
          <a:blipFill rotWithShape="1">
            <a:blip r:embed="rId5">
              <a:alphaModFix/>
            </a:blip>
            <a:stretch>
              <a:fillRect/>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63"/>
        <p:cNvGrpSpPr/>
        <p:nvPr/>
      </p:nvGrpSpPr>
      <p:grpSpPr>
        <a:xfrm>
          <a:off x="0" y="0"/>
          <a:ext cx="0" cy="0"/>
          <a:chOff x="0" y="0"/>
          <a:chExt cx="0" cy="0"/>
        </a:xfrm>
      </p:grpSpPr>
      <p:sp>
        <p:nvSpPr>
          <p:cNvPr id="164" name="Google Shape;164;g2a380f9f59d_0_4"/>
          <p:cNvSpPr txBox="1"/>
          <p:nvPr/>
        </p:nvSpPr>
        <p:spPr>
          <a:xfrm>
            <a:off x="859597" y="598975"/>
            <a:ext cx="13162200" cy="7389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Những sản phẩm đem lại lợi nhuận cao</a:t>
            </a:r>
            <a:endParaRPr/>
          </a:p>
        </p:txBody>
      </p:sp>
      <p:pic>
        <p:nvPicPr>
          <p:cNvPr id="165" name="Google Shape;165;g2a380f9f59d_0_4"/>
          <p:cNvPicPr preferRelativeResize="0"/>
          <p:nvPr/>
        </p:nvPicPr>
        <p:blipFill>
          <a:blip r:embed="rId3">
            <a:alphaModFix/>
          </a:blip>
          <a:stretch>
            <a:fillRect/>
          </a:stretch>
        </p:blipFill>
        <p:spPr>
          <a:xfrm>
            <a:off x="610875" y="1748175"/>
            <a:ext cx="9169901" cy="7581300"/>
          </a:xfrm>
          <a:prstGeom prst="rect">
            <a:avLst/>
          </a:prstGeom>
          <a:noFill/>
          <a:ln>
            <a:noFill/>
          </a:ln>
        </p:spPr>
      </p:pic>
      <p:sp>
        <p:nvSpPr>
          <p:cNvPr id="166" name="Google Shape;166;g2a380f9f59d_0_4"/>
          <p:cNvSpPr txBox="1"/>
          <p:nvPr/>
        </p:nvSpPr>
        <p:spPr>
          <a:xfrm>
            <a:off x="9997200" y="1748175"/>
            <a:ext cx="7720800" cy="67233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None/>
            </a:pPr>
            <a:r>
              <a:rPr lang="en-US" sz="3200">
                <a:solidFill>
                  <a:srgbClr val="2B4B82"/>
                </a:solidFill>
                <a:latin typeface="Josefin Sans"/>
                <a:ea typeface="Josefin Sans"/>
                <a:cs typeface="Josefin Sans"/>
                <a:sym typeface="Josefin Sans"/>
              </a:rPr>
              <a:t>Hai sản phẩm đem lại lợi nhuận cao nhất là ‘Phần mềm OfficeStd 2016 SNGL OLP NL’ với 12,24% tổng lợi nhuận và theo sau là ‘Phần mềm WinPro10 SNGL OLP NL Legalization GetGenuine’</a:t>
            </a:r>
            <a:endParaRPr sz="3200">
              <a:solidFill>
                <a:srgbClr val="2B4B82"/>
              </a:solidFill>
              <a:latin typeface="Josefin Sans"/>
              <a:ea typeface="Josefin Sans"/>
              <a:cs typeface="Josefin Sans"/>
              <a:sym typeface="Josefin Sans"/>
            </a:endParaRPr>
          </a:p>
          <a:p>
            <a:pPr marL="0" lvl="0" indent="0" algn="just" rtl="0">
              <a:lnSpc>
                <a:spcPct val="115000"/>
              </a:lnSpc>
              <a:spcBef>
                <a:spcPts val="0"/>
              </a:spcBef>
              <a:spcAft>
                <a:spcPts val="0"/>
              </a:spcAft>
              <a:buNone/>
            </a:pPr>
            <a:endParaRPr sz="3200">
              <a:solidFill>
                <a:srgbClr val="2B4B82"/>
              </a:solidFill>
              <a:latin typeface="Josefin Sans"/>
              <a:ea typeface="Josefin Sans"/>
              <a:cs typeface="Josefin Sans"/>
              <a:sym typeface="Josefin Sans"/>
            </a:endParaRPr>
          </a:p>
          <a:p>
            <a:pPr marL="457200" lvl="0"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Phần mềm OfficeStd 2016 SNGL OLP NL: 3,704,869,669 tỷ đồng</a:t>
            </a:r>
            <a:endParaRPr sz="3200">
              <a:solidFill>
                <a:srgbClr val="2B4B82"/>
              </a:solidFill>
              <a:latin typeface="Josefin Sans"/>
              <a:ea typeface="Josefin Sans"/>
              <a:cs typeface="Josefin Sans"/>
              <a:sym typeface="Josefin Sans"/>
            </a:endParaRPr>
          </a:p>
          <a:p>
            <a:pPr marL="457200" lvl="0"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Phần mềm WinPro10 SNGL OLP NL Legalization GetGenuine: 3,636,975,577 tỷ đồng</a:t>
            </a:r>
            <a:endParaRPr sz="3200">
              <a:solidFill>
                <a:srgbClr val="2B4B82"/>
              </a:solidFill>
              <a:latin typeface="Josefin Sans"/>
              <a:ea typeface="Josefin Sans"/>
              <a:cs typeface="Josefin Sans"/>
              <a:sym typeface="Josefin Sans"/>
            </a:endParaRPr>
          </a:p>
          <a:p>
            <a:pPr marL="0" lvl="0" indent="0" algn="just" rtl="0">
              <a:lnSpc>
                <a:spcPct val="115000"/>
              </a:lnSpc>
              <a:spcBef>
                <a:spcPts val="0"/>
              </a:spcBef>
              <a:spcAft>
                <a:spcPts val="0"/>
              </a:spcAft>
              <a:buNone/>
            </a:pPr>
            <a:endParaRPr sz="3200">
              <a:solidFill>
                <a:srgbClr val="2B4B82"/>
              </a:solidFill>
              <a:latin typeface="Josefin Sans"/>
              <a:ea typeface="Josefin Sans"/>
              <a:cs typeface="Josefin Sans"/>
              <a:sym typeface="Josefi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70"/>
        <p:cNvGrpSpPr/>
        <p:nvPr/>
      </p:nvGrpSpPr>
      <p:grpSpPr>
        <a:xfrm>
          <a:off x="0" y="0"/>
          <a:ext cx="0" cy="0"/>
          <a:chOff x="0" y="0"/>
          <a:chExt cx="0" cy="0"/>
        </a:xfrm>
      </p:grpSpPr>
      <p:sp>
        <p:nvSpPr>
          <p:cNvPr id="171" name="Google Shape;171;g2a380f9f59d_0_36"/>
          <p:cNvSpPr txBox="1"/>
          <p:nvPr/>
        </p:nvSpPr>
        <p:spPr>
          <a:xfrm>
            <a:off x="859597" y="598975"/>
            <a:ext cx="13162200" cy="7389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Những nhân viên tiêu biểu</a:t>
            </a:r>
            <a:endParaRPr/>
          </a:p>
        </p:txBody>
      </p:sp>
      <p:sp>
        <p:nvSpPr>
          <p:cNvPr id="172" name="Google Shape;172;g2a380f9f59d_0_36"/>
          <p:cNvSpPr txBox="1"/>
          <p:nvPr/>
        </p:nvSpPr>
        <p:spPr>
          <a:xfrm>
            <a:off x="9997200" y="1748175"/>
            <a:ext cx="7720800" cy="61569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None/>
            </a:pPr>
            <a:r>
              <a:rPr lang="en-US" sz="3200">
                <a:solidFill>
                  <a:srgbClr val="2B4B82"/>
                </a:solidFill>
                <a:latin typeface="Josefin Sans"/>
                <a:ea typeface="Josefin Sans"/>
                <a:cs typeface="Josefin Sans"/>
                <a:sym typeface="Josefin Sans"/>
              </a:rPr>
              <a:t>Hai nhân viên mang về lợi nhuận nhiều nhất là:</a:t>
            </a:r>
            <a:endParaRPr sz="3200">
              <a:solidFill>
                <a:srgbClr val="2B4B82"/>
              </a:solidFill>
              <a:latin typeface="Josefin Sans"/>
              <a:ea typeface="Josefin Sans"/>
              <a:cs typeface="Josefin Sans"/>
              <a:sym typeface="Josefin Sans"/>
            </a:endParaRPr>
          </a:p>
          <a:p>
            <a:pPr marL="457200" lvl="0"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  Lê Thị Phong Lan: 5,200,294,867 tỷ đồng với hai sản phẩm chính là ‘Phần mềm winpro 10 SNGL OLP NL Legalization GetGenuine’ và ‘Phần mềm OfficeStd 2016 SNGL OLP NL’</a:t>
            </a:r>
            <a:endParaRPr sz="3200">
              <a:solidFill>
                <a:srgbClr val="2B4B82"/>
              </a:solidFill>
              <a:latin typeface="Josefin Sans"/>
              <a:ea typeface="Josefin Sans"/>
              <a:cs typeface="Josefin Sans"/>
              <a:sym typeface="Josefin Sans"/>
            </a:endParaRPr>
          </a:p>
          <a:p>
            <a:pPr marL="457200" lvl="0"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  Phí Mạnh Phương: 3,685,709,038 tỷ đồng cũng với hai sản phẩm chính nêu trên.</a:t>
            </a:r>
            <a:endParaRPr sz="3200">
              <a:solidFill>
                <a:srgbClr val="2B4B82"/>
              </a:solidFill>
              <a:latin typeface="Josefin Sans"/>
              <a:ea typeface="Josefin Sans"/>
              <a:cs typeface="Josefin Sans"/>
              <a:sym typeface="Josefin Sans"/>
            </a:endParaRPr>
          </a:p>
          <a:p>
            <a:pPr marL="0" lvl="0" indent="0" algn="just" rtl="0">
              <a:lnSpc>
                <a:spcPct val="115000"/>
              </a:lnSpc>
              <a:spcBef>
                <a:spcPts val="0"/>
              </a:spcBef>
              <a:spcAft>
                <a:spcPts val="0"/>
              </a:spcAft>
              <a:buNone/>
            </a:pPr>
            <a:endParaRPr sz="3200">
              <a:solidFill>
                <a:srgbClr val="2B4B82"/>
              </a:solidFill>
              <a:latin typeface="Josefin Sans"/>
              <a:ea typeface="Josefin Sans"/>
              <a:cs typeface="Josefin Sans"/>
              <a:sym typeface="Josefin Sans"/>
            </a:endParaRPr>
          </a:p>
        </p:txBody>
      </p:sp>
      <p:pic>
        <p:nvPicPr>
          <p:cNvPr id="173" name="Google Shape;173;g2a380f9f59d_0_36"/>
          <p:cNvPicPr preferRelativeResize="0"/>
          <p:nvPr/>
        </p:nvPicPr>
        <p:blipFill>
          <a:blip r:embed="rId3">
            <a:alphaModFix/>
          </a:blip>
          <a:stretch>
            <a:fillRect/>
          </a:stretch>
        </p:blipFill>
        <p:spPr>
          <a:xfrm>
            <a:off x="410275" y="1576250"/>
            <a:ext cx="9124699" cy="7726950"/>
          </a:xfrm>
          <a:prstGeom prst="rect">
            <a:avLst/>
          </a:prstGeom>
          <a:noFill/>
          <a:ln>
            <a:noFill/>
          </a:ln>
        </p:spPr>
      </p:pic>
      <p:sp>
        <p:nvSpPr>
          <p:cNvPr id="174" name="Google Shape;174;g2a380f9f59d_0_36"/>
          <p:cNvSpPr/>
          <p:nvPr/>
        </p:nvSpPr>
        <p:spPr>
          <a:xfrm flipH="1">
            <a:off x="14021799" y="7905085"/>
            <a:ext cx="4597438" cy="2842053"/>
          </a:xfrm>
          <a:custGeom>
            <a:avLst/>
            <a:gdLst/>
            <a:ahLst/>
            <a:cxnLst/>
            <a:rect l="l" t="t" r="r" b="b"/>
            <a:pathLst>
              <a:path w="4597438" h="2842053" extrusionOk="0">
                <a:moveTo>
                  <a:pt x="4597438" y="0"/>
                </a:moveTo>
                <a:lnTo>
                  <a:pt x="0" y="0"/>
                </a:lnTo>
                <a:lnTo>
                  <a:pt x="0" y="2842053"/>
                </a:lnTo>
                <a:lnTo>
                  <a:pt x="4597438" y="2842053"/>
                </a:lnTo>
                <a:lnTo>
                  <a:pt x="4597438" y="0"/>
                </a:lnTo>
                <a:close/>
              </a:path>
            </a:pathLst>
          </a:custGeom>
          <a:blipFill rotWithShape="1">
            <a:blip r:embed="rId4">
              <a:alphaModFix/>
            </a:blip>
            <a:stretch>
              <a:fillRect/>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Shape 178"/>
        <p:cNvGrpSpPr/>
        <p:nvPr/>
      </p:nvGrpSpPr>
      <p:grpSpPr>
        <a:xfrm>
          <a:off x="0" y="0"/>
          <a:ext cx="0" cy="0"/>
          <a:chOff x="0" y="0"/>
          <a:chExt cx="0" cy="0"/>
        </a:xfrm>
      </p:grpSpPr>
      <p:sp>
        <p:nvSpPr>
          <p:cNvPr id="179" name="Google Shape;179;g2a380f9f59d_0_16"/>
          <p:cNvSpPr/>
          <p:nvPr/>
        </p:nvSpPr>
        <p:spPr>
          <a:xfrm>
            <a:off x="10476342" y="1951228"/>
            <a:ext cx="6338112" cy="6384545"/>
          </a:xfrm>
          <a:custGeom>
            <a:avLst/>
            <a:gdLst/>
            <a:ahLst/>
            <a:cxnLst/>
            <a:rect l="l" t="t" r="r" b="b"/>
            <a:pathLst>
              <a:path w="6338112" h="6384545" extrusionOk="0">
                <a:moveTo>
                  <a:pt x="0" y="0"/>
                </a:moveTo>
                <a:lnTo>
                  <a:pt x="6338112" y="0"/>
                </a:lnTo>
                <a:lnTo>
                  <a:pt x="6338112" y="6384544"/>
                </a:lnTo>
                <a:lnTo>
                  <a:pt x="0" y="6384544"/>
                </a:lnTo>
                <a:lnTo>
                  <a:pt x="0" y="0"/>
                </a:lnTo>
                <a:close/>
              </a:path>
            </a:pathLst>
          </a:custGeom>
          <a:blipFill rotWithShape="1">
            <a:blip r:embed="rId3">
              <a:alphaModFix/>
            </a:blip>
            <a:stretch>
              <a:fillRect/>
            </a:stretch>
          </a:blipFill>
          <a:ln>
            <a:noFill/>
          </a:ln>
        </p:spPr>
      </p:sp>
      <p:sp>
        <p:nvSpPr>
          <p:cNvPr id="180" name="Google Shape;180;g2a380f9f59d_0_16"/>
          <p:cNvSpPr txBox="1"/>
          <p:nvPr/>
        </p:nvSpPr>
        <p:spPr>
          <a:xfrm>
            <a:off x="1587306" y="2550950"/>
            <a:ext cx="8489100" cy="2878500"/>
          </a:xfrm>
          <a:prstGeom prst="rect">
            <a:avLst/>
          </a:prstGeom>
          <a:noFill/>
          <a:ln>
            <a:noFill/>
          </a:ln>
        </p:spPr>
        <p:txBody>
          <a:bodyPr spcFirstLastPara="1" wrap="square" lIns="0" tIns="0" rIns="0" bIns="0" anchor="t" anchorCtr="0">
            <a:spAutoFit/>
          </a:bodyPr>
          <a:lstStyle/>
          <a:p>
            <a:pPr marL="457200" marR="0" lvl="0" indent="0" algn="ctr" rtl="0">
              <a:lnSpc>
                <a:spcPct val="120000"/>
              </a:lnSpc>
              <a:spcBef>
                <a:spcPts val="0"/>
              </a:spcBef>
              <a:spcAft>
                <a:spcPts val="0"/>
              </a:spcAft>
              <a:buNone/>
            </a:pPr>
            <a:r>
              <a:rPr lang="en-US" sz="8500" b="1">
                <a:solidFill>
                  <a:srgbClr val="F7B4A7"/>
                </a:solidFill>
                <a:latin typeface="Josefin Sans"/>
                <a:ea typeface="Josefin Sans"/>
                <a:cs typeface="Josefin Sans"/>
                <a:sym typeface="Josefin Sans"/>
              </a:rPr>
              <a:t>3. Phân nhóm khách hàng</a:t>
            </a:r>
            <a:endParaRPr sz="8500" b="1">
              <a:solidFill>
                <a:srgbClr val="F7B4A7"/>
              </a:solidFill>
              <a:latin typeface="Josefin Sans"/>
              <a:ea typeface="Josefin Sans"/>
              <a:cs typeface="Josefin Sans"/>
              <a:sym typeface="Josefi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84"/>
        <p:cNvGrpSpPr/>
        <p:nvPr/>
      </p:nvGrpSpPr>
      <p:grpSpPr>
        <a:xfrm>
          <a:off x="0" y="0"/>
          <a:ext cx="0" cy="0"/>
          <a:chOff x="0" y="0"/>
          <a:chExt cx="0" cy="0"/>
        </a:xfrm>
      </p:grpSpPr>
      <p:sp>
        <p:nvSpPr>
          <p:cNvPr id="185" name="Google Shape;185;g2637a6ad12a_0_1"/>
          <p:cNvSpPr txBox="1"/>
          <p:nvPr/>
        </p:nvSpPr>
        <p:spPr>
          <a:xfrm>
            <a:off x="859597" y="598975"/>
            <a:ext cx="13162200" cy="7389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Phân nhóm khách hàng</a:t>
            </a:r>
            <a:endParaRPr/>
          </a:p>
        </p:txBody>
      </p:sp>
      <p:sp>
        <p:nvSpPr>
          <p:cNvPr id="186" name="Google Shape;186;g2637a6ad12a_0_1"/>
          <p:cNvSpPr txBox="1"/>
          <p:nvPr/>
        </p:nvSpPr>
        <p:spPr>
          <a:xfrm>
            <a:off x="894475" y="8443550"/>
            <a:ext cx="17027100" cy="21918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None/>
            </a:pPr>
            <a:r>
              <a:rPr lang="en-US" sz="3200">
                <a:solidFill>
                  <a:srgbClr val="2B4B82"/>
                </a:solidFill>
                <a:latin typeface="Josefin Sans"/>
                <a:ea typeface="Josefin Sans"/>
                <a:cs typeface="Josefin Sans"/>
                <a:sym typeface="Josefin Sans"/>
              </a:rPr>
              <a:t>- Ở 185 khách hàng, nhóm khách hàng ‘At risk’ có số lượng khách hàng nhiều nhất gấp 8,7 lần số lượng khách hàng ở nhóm ‘Cannot Lose Them’ với 19 khách hàng. </a:t>
            </a:r>
            <a:endParaRPr sz="3200">
              <a:solidFill>
                <a:srgbClr val="2B4B82"/>
              </a:solidFill>
              <a:latin typeface="Josefin Sans"/>
              <a:ea typeface="Josefin Sans"/>
              <a:cs typeface="Josefin Sans"/>
              <a:sym typeface="Josefin Sans"/>
            </a:endParaRPr>
          </a:p>
          <a:p>
            <a:pPr marL="0" lvl="0" indent="0" algn="just" rtl="0">
              <a:lnSpc>
                <a:spcPct val="115000"/>
              </a:lnSpc>
              <a:spcBef>
                <a:spcPts val="0"/>
              </a:spcBef>
              <a:spcAft>
                <a:spcPts val="0"/>
              </a:spcAft>
              <a:buNone/>
            </a:pPr>
            <a:r>
              <a:rPr lang="en-US" sz="3200">
                <a:solidFill>
                  <a:srgbClr val="2B4B82"/>
                </a:solidFill>
                <a:latin typeface="Josefin Sans"/>
                <a:ea typeface="Josefin Sans"/>
                <a:cs typeface="Josefin Sans"/>
                <a:sym typeface="Josefin Sans"/>
              </a:rPr>
              <a:t>- Nhóm khách hàng Champions có 181 khách hàng chiếm 23,03 % tổng số khách hàng. </a:t>
            </a:r>
            <a:endParaRPr sz="3200">
              <a:solidFill>
                <a:srgbClr val="2B4B82"/>
              </a:solidFill>
              <a:latin typeface="Josefin Sans"/>
              <a:ea typeface="Josefin Sans"/>
              <a:cs typeface="Josefin Sans"/>
              <a:sym typeface="Josefin Sans"/>
            </a:endParaRPr>
          </a:p>
          <a:p>
            <a:pPr marL="0" lvl="0" indent="0" algn="just" rtl="0">
              <a:lnSpc>
                <a:spcPct val="115000"/>
              </a:lnSpc>
              <a:spcBef>
                <a:spcPts val="0"/>
              </a:spcBef>
              <a:spcAft>
                <a:spcPts val="0"/>
              </a:spcAft>
              <a:buNone/>
            </a:pPr>
            <a:endParaRPr sz="3200">
              <a:solidFill>
                <a:srgbClr val="2B4B82"/>
              </a:solidFill>
              <a:latin typeface="Josefin Sans"/>
              <a:ea typeface="Josefin Sans"/>
              <a:cs typeface="Josefin Sans"/>
              <a:sym typeface="Josefin Sans"/>
            </a:endParaRPr>
          </a:p>
        </p:txBody>
      </p:sp>
      <p:pic>
        <p:nvPicPr>
          <p:cNvPr id="187" name="Google Shape;187;g2637a6ad12a_0_1"/>
          <p:cNvPicPr preferRelativeResize="0"/>
          <p:nvPr/>
        </p:nvPicPr>
        <p:blipFill>
          <a:blip r:embed="rId3">
            <a:alphaModFix/>
          </a:blip>
          <a:stretch>
            <a:fillRect/>
          </a:stretch>
        </p:blipFill>
        <p:spPr>
          <a:xfrm>
            <a:off x="2076488" y="1894587"/>
            <a:ext cx="14663074" cy="599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91"/>
        <p:cNvGrpSpPr/>
        <p:nvPr/>
      </p:nvGrpSpPr>
      <p:grpSpPr>
        <a:xfrm>
          <a:off x="0" y="0"/>
          <a:ext cx="0" cy="0"/>
          <a:chOff x="0" y="0"/>
          <a:chExt cx="0" cy="0"/>
        </a:xfrm>
      </p:grpSpPr>
      <p:sp>
        <p:nvSpPr>
          <p:cNvPr id="192" name="Google Shape;192;g2637a6ad12a_0_7"/>
          <p:cNvSpPr txBox="1"/>
          <p:nvPr/>
        </p:nvSpPr>
        <p:spPr>
          <a:xfrm>
            <a:off x="859597" y="598975"/>
            <a:ext cx="13162200" cy="7389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Phân nhóm khách hàng</a:t>
            </a:r>
            <a:endParaRPr/>
          </a:p>
        </p:txBody>
      </p:sp>
      <p:sp>
        <p:nvSpPr>
          <p:cNvPr id="193" name="Google Shape;193;g2637a6ad12a_0_7"/>
          <p:cNvSpPr txBox="1"/>
          <p:nvPr/>
        </p:nvSpPr>
        <p:spPr>
          <a:xfrm>
            <a:off x="9997200" y="1748175"/>
            <a:ext cx="7921500" cy="898920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None/>
            </a:pPr>
            <a:r>
              <a:rPr lang="en-US" sz="3200">
                <a:solidFill>
                  <a:srgbClr val="2B4B82"/>
                </a:solidFill>
                <a:latin typeface="Josefin Sans"/>
                <a:ea typeface="Josefin Sans"/>
                <a:cs typeface="Josefin Sans"/>
                <a:sym typeface="Josefin Sans"/>
              </a:rPr>
              <a:t>- Ba nhóm khách hàng: Champions, At Risk và Loyal đang chiếm 74,14% tổng doanh thu.</a:t>
            </a:r>
            <a:endParaRPr sz="3200">
              <a:solidFill>
                <a:srgbClr val="2B4B82"/>
              </a:solidFill>
              <a:latin typeface="Josefin Sans"/>
              <a:ea typeface="Josefin Sans"/>
              <a:cs typeface="Josefin Sans"/>
              <a:sym typeface="Josefin Sans"/>
            </a:endParaRPr>
          </a:p>
          <a:p>
            <a:pPr marL="457200" lvl="0"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Tập trung vào nhóm "champions" để duy trì và tăng cường mối quan hệ với khách hàng quan trọng nhất.</a:t>
            </a:r>
            <a:endParaRPr sz="3200">
              <a:solidFill>
                <a:srgbClr val="2B4B82"/>
              </a:solidFill>
              <a:latin typeface="Josefin Sans"/>
              <a:ea typeface="Josefin Sans"/>
              <a:cs typeface="Josefin Sans"/>
              <a:sym typeface="Josefin Sans"/>
            </a:endParaRPr>
          </a:p>
          <a:p>
            <a:pPr marL="457200" lvl="0"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Quản lý nhóm "at risk" để giữ chân khách hàng và giảm nguy cơ mất đi.</a:t>
            </a:r>
            <a:endParaRPr sz="3200">
              <a:solidFill>
                <a:srgbClr val="2B4B82"/>
              </a:solidFill>
              <a:latin typeface="Josefin Sans"/>
              <a:ea typeface="Josefin Sans"/>
              <a:cs typeface="Josefin Sans"/>
              <a:sym typeface="Josefin Sans"/>
            </a:endParaRPr>
          </a:p>
          <a:p>
            <a:pPr marL="457200" lvl="0"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Gắn kết và phát triển nhóm "loyal" để duy trì sự trung thành và đóng góp vào doanh thu.</a:t>
            </a:r>
            <a:endParaRPr sz="3200">
              <a:solidFill>
                <a:srgbClr val="2B4B82"/>
              </a:solidFill>
              <a:latin typeface="Josefin Sans"/>
              <a:ea typeface="Josefin Sans"/>
              <a:cs typeface="Josefin Sans"/>
              <a:sym typeface="Josefin Sans"/>
            </a:endParaRPr>
          </a:p>
          <a:p>
            <a:pPr marL="457200" lvl="0" indent="-431800" algn="just" rtl="0">
              <a:lnSpc>
                <a:spcPct val="115000"/>
              </a:lnSpc>
              <a:spcBef>
                <a:spcPts val="0"/>
              </a:spcBef>
              <a:spcAft>
                <a:spcPts val="0"/>
              </a:spcAft>
              <a:buClr>
                <a:srgbClr val="2B4B82"/>
              </a:buClr>
              <a:buSzPts val="3200"/>
              <a:buFont typeface="Josefin Sans"/>
              <a:buChar char="●"/>
            </a:pPr>
            <a:r>
              <a:rPr lang="en-US" sz="3200">
                <a:solidFill>
                  <a:srgbClr val="2B4B82"/>
                </a:solidFill>
                <a:latin typeface="Josefin Sans"/>
                <a:ea typeface="Josefin Sans"/>
                <a:cs typeface="Josefin Sans"/>
                <a:sym typeface="Josefin Sans"/>
              </a:rPr>
              <a:t>Điều tra và phân tích các nhóm khách hàng khác để tìm cách cải thiện và tăng cường quan hệ với họ.</a:t>
            </a:r>
            <a:endParaRPr sz="3200">
              <a:solidFill>
                <a:srgbClr val="2B4B82"/>
              </a:solidFill>
              <a:latin typeface="Josefin Sans"/>
              <a:ea typeface="Josefin Sans"/>
              <a:cs typeface="Josefin Sans"/>
              <a:sym typeface="Josefin Sans"/>
            </a:endParaRPr>
          </a:p>
          <a:p>
            <a:pPr marL="0" lvl="0" indent="0" algn="just" rtl="0">
              <a:lnSpc>
                <a:spcPct val="115000"/>
              </a:lnSpc>
              <a:spcBef>
                <a:spcPts val="0"/>
              </a:spcBef>
              <a:spcAft>
                <a:spcPts val="0"/>
              </a:spcAft>
              <a:buNone/>
            </a:pPr>
            <a:endParaRPr sz="3200">
              <a:solidFill>
                <a:srgbClr val="2B4B82"/>
              </a:solidFill>
              <a:latin typeface="Josefin Sans"/>
              <a:ea typeface="Josefin Sans"/>
              <a:cs typeface="Josefin Sans"/>
              <a:sym typeface="Josefin Sans"/>
            </a:endParaRPr>
          </a:p>
          <a:p>
            <a:pPr marL="0" lvl="0" indent="0" algn="just" rtl="0">
              <a:lnSpc>
                <a:spcPct val="115000"/>
              </a:lnSpc>
              <a:spcBef>
                <a:spcPts val="0"/>
              </a:spcBef>
              <a:spcAft>
                <a:spcPts val="0"/>
              </a:spcAft>
              <a:buNone/>
            </a:pPr>
            <a:endParaRPr sz="3200">
              <a:solidFill>
                <a:srgbClr val="2B4B82"/>
              </a:solidFill>
              <a:latin typeface="Josefin Sans"/>
              <a:ea typeface="Josefin Sans"/>
              <a:cs typeface="Josefin Sans"/>
              <a:sym typeface="Josefin Sans"/>
            </a:endParaRPr>
          </a:p>
        </p:txBody>
      </p:sp>
      <p:pic>
        <p:nvPicPr>
          <p:cNvPr id="194" name="Google Shape;194;g2637a6ad12a_0_7"/>
          <p:cNvPicPr preferRelativeResize="0"/>
          <p:nvPr/>
        </p:nvPicPr>
        <p:blipFill>
          <a:blip r:embed="rId3">
            <a:alphaModFix/>
          </a:blip>
          <a:stretch>
            <a:fillRect/>
          </a:stretch>
        </p:blipFill>
        <p:spPr>
          <a:xfrm>
            <a:off x="267025" y="1748175"/>
            <a:ext cx="9450976" cy="755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Shape 198"/>
        <p:cNvGrpSpPr/>
        <p:nvPr/>
      </p:nvGrpSpPr>
      <p:grpSpPr>
        <a:xfrm>
          <a:off x="0" y="0"/>
          <a:ext cx="0" cy="0"/>
          <a:chOff x="0" y="0"/>
          <a:chExt cx="0" cy="0"/>
        </a:xfrm>
      </p:grpSpPr>
      <p:sp>
        <p:nvSpPr>
          <p:cNvPr id="199" name="Google Shape;199;g2a380f9f59d_0_21"/>
          <p:cNvSpPr/>
          <p:nvPr/>
        </p:nvSpPr>
        <p:spPr>
          <a:xfrm>
            <a:off x="10476342" y="1951228"/>
            <a:ext cx="6338112" cy="6384545"/>
          </a:xfrm>
          <a:custGeom>
            <a:avLst/>
            <a:gdLst/>
            <a:ahLst/>
            <a:cxnLst/>
            <a:rect l="l" t="t" r="r" b="b"/>
            <a:pathLst>
              <a:path w="6338112" h="6384545" extrusionOk="0">
                <a:moveTo>
                  <a:pt x="0" y="0"/>
                </a:moveTo>
                <a:lnTo>
                  <a:pt x="6338112" y="0"/>
                </a:lnTo>
                <a:lnTo>
                  <a:pt x="6338112" y="6384544"/>
                </a:lnTo>
                <a:lnTo>
                  <a:pt x="0" y="6384544"/>
                </a:lnTo>
                <a:lnTo>
                  <a:pt x="0" y="0"/>
                </a:lnTo>
                <a:close/>
              </a:path>
            </a:pathLst>
          </a:custGeom>
          <a:blipFill rotWithShape="1">
            <a:blip r:embed="rId3">
              <a:alphaModFix/>
            </a:blip>
            <a:stretch>
              <a:fillRect/>
            </a:stretch>
          </a:blipFill>
          <a:ln>
            <a:noFill/>
          </a:ln>
        </p:spPr>
      </p:sp>
      <p:sp>
        <p:nvSpPr>
          <p:cNvPr id="200" name="Google Shape;200;g2a380f9f59d_0_21"/>
          <p:cNvSpPr txBox="1"/>
          <p:nvPr/>
        </p:nvSpPr>
        <p:spPr>
          <a:xfrm>
            <a:off x="1587306" y="2550950"/>
            <a:ext cx="8489100" cy="1308300"/>
          </a:xfrm>
          <a:prstGeom prst="rect">
            <a:avLst/>
          </a:prstGeom>
          <a:noFill/>
          <a:ln>
            <a:noFill/>
          </a:ln>
        </p:spPr>
        <p:txBody>
          <a:bodyPr spcFirstLastPara="1" wrap="square" lIns="0" tIns="0" rIns="0" bIns="0" anchor="t" anchorCtr="0">
            <a:spAutoFit/>
          </a:bodyPr>
          <a:lstStyle/>
          <a:p>
            <a:pPr marL="457200" marR="0" lvl="0" indent="0" algn="ctr" rtl="0">
              <a:lnSpc>
                <a:spcPct val="120000"/>
              </a:lnSpc>
              <a:spcBef>
                <a:spcPts val="0"/>
              </a:spcBef>
              <a:spcAft>
                <a:spcPts val="0"/>
              </a:spcAft>
              <a:buNone/>
            </a:pPr>
            <a:r>
              <a:rPr lang="en-US" sz="8500" b="1">
                <a:solidFill>
                  <a:srgbClr val="F7B4A7"/>
                </a:solidFill>
                <a:latin typeface="Josefin Sans"/>
                <a:ea typeface="Josefin Sans"/>
                <a:cs typeface="Josefin Sans"/>
                <a:sym typeface="Josefin Sans"/>
              </a:rPr>
              <a:t>4. Kết luận</a:t>
            </a:r>
            <a:endParaRPr sz="8500" b="1">
              <a:solidFill>
                <a:srgbClr val="F7B4A7"/>
              </a:solidFill>
              <a:latin typeface="Josefin Sans"/>
              <a:ea typeface="Josefin Sans"/>
              <a:cs typeface="Josefin Sans"/>
              <a:sym typeface="Josefi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04"/>
        <p:cNvGrpSpPr/>
        <p:nvPr/>
      </p:nvGrpSpPr>
      <p:grpSpPr>
        <a:xfrm>
          <a:off x="0" y="0"/>
          <a:ext cx="0" cy="0"/>
          <a:chOff x="0" y="0"/>
          <a:chExt cx="0" cy="0"/>
        </a:xfrm>
      </p:grpSpPr>
      <p:sp>
        <p:nvSpPr>
          <p:cNvPr id="205" name="Google Shape;205;g2637a6ad12a_0_16"/>
          <p:cNvSpPr txBox="1"/>
          <p:nvPr/>
        </p:nvSpPr>
        <p:spPr>
          <a:xfrm>
            <a:off x="859597" y="598975"/>
            <a:ext cx="13162200" cy="7389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Kết luận</a:t>
            </a:r>
            <a:endParaRPr/>
          </a:p>
        </p:txBody>
      </p:sp>
      <p:sp>
        <p:nvSpPr>
          <p:cNvPr id="206" name="Google Shape;206;g2637a6ad12a_0_16"/>
          <p:cNvSpPr txBox="1"/>
          <p:nvPr/>
        </p:nvSpPr>
        <p:spPr>
          <a:xfrm>
            <a:off x="1299000" y="1748175"/>
            <a:ext cx="10745400" cy="6795707"/>
          </a:xfrm>
          <a:prstGeom prst="rect">
            <a:avLst/>
          </a:prstGeom>
          <a:noFill/>
          <a:ln>
            <a:noFill/>
          </a:ln>
        </p:spPr>
        <p:txBody>
          <a:bodyPr spcFirstLastPara="1" wrap="square" lIns="0" tIns="0" rIns="0" bIns="0" anchor="t" anchorCtr="0">
            <a:spAutoFit/>
          </a:bodyPr>
          <a:lstStyle/>
          <a:p>
            <a:pPr marL="0" lvl="0" indent="0" rtl="0">
              <a:lnSpc>
                <a:spcPct val="115000"/>
              </a:lnSpc>
              <a:spcBef>
                <a:spcPts val="0"/>
              </a:spcBef>
              <a:spcAft>
                <a:spcPts val="0"/>
              </a:spcAft>
              <a:buNone/>
            </a:pP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Tổng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doanh</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thu</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trong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giai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đoạn</a:t>
            </a:r>
            <a:r>
              <a:rPr lang="en-US" sz="3200" dirty="0">
                <a:solidFill>
                  <a:srgbClr val="2B4B82"/>
                </a:solidFill>
                <a:latin typeface="Josefin Sans"/>
                <a:ea typeface="Josefin Sans"/>
                <a:cs typeface="Josefin Sans"/>
                <a:sym typeface="Josefin Sans"/>
              </a:rPr>
              <a:t> 4 </a:t>
            </a:r>
            <a:r>
              <a:rPr lang="en-US" sz="3200" dirty="0" err="1">
                <a:solidFill>
                  <a:srgbClr val="2B4B82"/>
                </a:solidFill>
                <a:latin typeface="Josefin Sans"/>
                <a:ea typeface="Josefin Sans"/>
                <a:cs typeface="Josefin Sans"/>
                <a:sym typeface="Josefin Sans"/>
              </a:rPr>
              <a:t>năm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từ</a:t>
            </a:r>
            <a:r>
              <a:rPr lang="en-US" sz="3200" dirty="0">
                <a:solidFill>
                  <a:srgbClr val="2B4B82"/>
                </a:solidFill>
                <a:latin typeface="Josefin Sans"/>
                <a:ea typeface="Josefin Sans"/>
                <a:cs typeface="Josefin Sans"/>
                <a:sym typeface="Josefin Sans"/>
              </a:rPr>
              <a:t> 2015 </a:t>
            </a:r>
            <a:r>
              <a:rPr lang="en-US" sz="3200" dirty="0" err="1">
                <a:solidFill>
                  <a:srgbClr val="2B4B82"/>
                </a:solidFill>
                <a:latin typeface="Josefin Sans"/>
                <a:ea typeface="Josefin Sans"/>
                <a:cs typeface="Josefin Sans"/>
                <a:sym typeface="Josefin Sans"/>
              </a:rPr>
              <a:t>đến</a:t>
            </a:r>
            <a:r>
              <a:rPr lang="en-US" sz="3200" dirty="0">
                <a:solidFill>
                  <a:srgbClr val="2B4B82"/>
                </a:solidFill>
                <a:latin typeface="Josefin Sans"/>
                <a:ea typeface="Josefin Sans"/>
                <a:cs typeface="Josefin Sans"/>
                <a:sym typeface="Josefin Sans"/>
              </a:rPr>
              <a:t> 2019 </a:t>
            </a:r>
            <a:r>
              <a:rPr lang="en-US" sz="3200" dirty="0" err="1">
                <a:solidFill>
                  <a:srgbClr val="2B4B82"/>
                </a:solidFill>
                <a:latin typeface="Josefin Sans"/>
                <a:ea typeface="Josefin Sans"/>
                <a:cs typeface="Josefin Sans"/>
                <a:sym typeface="Josefin Sans"/>
              </a:rPr>
              <a:t>là</a:t>
            </a:r>
            <a:r>
              <a:rPr lang="en-US" sz="3200" dirty="0">
                <a:solidFill>
                  <a:srgbClr val="2B4B82"/>
                </a:solidFill>
                <a:latin typeface="Josefin Sans"/>
                <a:ea typeface="Josefin Sans"/>
                <a:cs typeface="Josefin Sans"/>
                <a:sym typeface="Josefin Sans"/>
              </a:rPr>
              <a:t> 86,217,521,781 </a:t>
            </a:r>
            <a:r>
              <a:rPr lang="en-US" sz="3200" dirty="0" err="1">
                <a:solidFill>
                  <a:srgbClr val="2B4B82"/>
                </a:solidFill>
                <a:latin typeface="Josefin Sans"/>
                <a:ea typeface="Josefin Sans"/>
                <a:cs typeface="Josefin Sans"/>
                <a:sym typeface="Josefin Sans"/>
              </a:rPr>
              <a:t>tỷ</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đồng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với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lợi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nhuận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đạt</a:t>
            </a:r>
            <a:r>
              <a:rPr lang="en-US" sz="3200" dirty="0">
                <a:solidFill>
                  <a:srgbClr val="2B4B82"/>
                </a:solidFill>
                <a:latin typeface="Josefin Sans"/>
                <a:ea typeface="Josefin Sans"/>
                <a:cs typeface="Josefin Sans"/>
                <a:sym typeface="Josefin Sans"/>
              </a:rPr>
              <a:t> 30,274,323,657 </a:t>
            </a:r>
            <a:r>
              <a:rPr lang="en-US" sz="3200" dirty="0" err="1">
                <a:solidFill>
                  <a:srgbClr val="2B4B82"/>
                </a:solidFill>
                <a:latin typeface="Josefin Sans"/>
                <a:ea typeface="Josefin Sans"/>
                <a:cs typeface="Josefin Sans"/>
                <a:sym typeface="Josefin Sans"/>
              </a:rPr>
              <a:t>tỷ</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đồng</a:t>
            </a:r>
            <a:r>
              <a:rPr lang="en-US" sz="3200" dirty="0">
                <a:solidFill>
                  <a:srgbClr val="2B4B82"/>
                </a:solidFill>
                <a:latin typeface="Josefin Sans"/>
                <a:ea typeface="Josefin Sans"/>
                <a:cs typeface="Josefin Sans"/>
                <a:sym typeface="Josefin Sans"/>
              </a:rPr>
              <a:t>. </a:t>
            </a:r>
            <a:br>
              <a:rPr lang="en-US" sz="3200" dirty="0">
                <a:solidFill>
                  <a:srgbClr val="2B4B82"/>
                </a:solidFill>
                <a:latin typeface="Josefin Sans"/>
                <a:ea typeface="Josefin Sans"/>
                <a:cs typeface="Josefin Sans"/>
                <a:sym typeface="Josefin Sans"/>
              </a:rPr>
            </a:b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Sản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phẩm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Phần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mềm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WinPro</a:t>
            </a:r>
            <a:r>
              <a:rPr lang="en-US" sz="3200" dirty="0">
                <a:solidFill>
                  <a:srgbClr val="2B4B82"/>
                </a:solidFill>
                <a:latin typeface="Josefin Sans"/>
                <a:ea typeface="Josefin Sans"/>
                <a:cs typeface="Josefin Sans"/>
                <a:sym typeface="Josefin Sans"/>
              </a:rPr>
              <a:t> 10 SNGL OLP NL Legalization </a:t>
            </a:r>
            <a:r>
              <a:rPr lang="en-US" sz="3200" dirty="0" err="1">
                <a:solidFill>
                  <a:srgbClr val="2B4B82"/>
                </a:solidFill>
                <a:latin typeface="Josefin Sans"/>
                <a:ea typeface="Josefin Sans"/>
                <a:cs typeface="Josefin Sans"/>
                <a:sym typeface="Josefin Sans"/>
              </a:rPr>
              <a:t>GetGenuine</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là</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sản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phẩm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bán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chạy</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nhất</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trong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giai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đoạn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này</a:t>
            </a:r>
            <a:r>
              <a:rPr lang="en-US" sz="3200" dirty="0">
                <a:solidFill>
                  <a:srgbClr val="2B4B82"/>
                </a:solidFill>
                <a:latin typeface="Josefin Sans"/>
                <a:ea typeface="Josefin Sans"/>
                <a:cs typeface="Josefin Sans"/>
                <a:sym typeface="Josefin Sans"/>
              </a:rPr>
              <a:t>.</a:t>
            </a:r>
            <a:br>
              <a:rPr lang="en-US" sz="3200" dirty="0">
                <a:solidFill>
                  <a:srgbClr val="2B4B82"/>
                </a:solidFill>
                <a:latin typeface="Josefin Sans"/>
                <a:ea typeface="Josefin Sans"/>
                <a:cs typeface="Josefin Sans"/>
                <a:sym typeface="Josefin Sans"/>
              </a:rPr>
            </a:b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Sự</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tăng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giảm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số</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lượng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bán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trong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quý</a:t>
            </a:r>
            <a:r>
              <a:rPr lang="en-US" sz="3200" dirty="0">
                <a:solidFill>
                  <a:srgbClr val="2B4B82"/>
                </a:solidFill>
                <a:latin typeface="Josefin Sans"/>
                <a:ea typeface="Josefin Sans"/>
                <a:cs typeface="Josefin Sans"/>
                <a:sym typeface="Josefin Sans"/>
              </a:rPr>
              <a:t> 3/2017 </a:t>
            </a:r>
            <a:r>
              <a:rPr lang="en-US" sz="3200" dirty="0" err="1">
                <a:solidFill>
                  <a:srgbClr val="2B4B82"/>
                </a:solidFill>
                <a:latin typeface="Josefin Sans"/>
                <a:ea typeface="Josefin Sans"/>
                <a:cs typeface="Josefin Sans"/>
                <a:sym typeface="Josefin Sans"/>
              </a:rPr>
              <a:t>và</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quý</a:t>
            </a:r>
            <a:r>
              <a:rPr lang="en-US" sz="3200" dirty="0">
                <a:solidFill>
                  <a:srgbClr val="2B4B82"/>
                </a:solidFill>
                <a:latin typeface="Josefin Sans"/>
                <a:ea typeface="Josefin Sans"/>
                <a:cs typeface="Josefin Sans"/>
                <a:sym typeface="Josefin Sans"/>
              </a:rPr>
              <a:t> 3/2018 </a:t>
            </a:r>
            <a:r>
              <a:rPr lang="en-US" sz="3200" dirty="0" err="1">
                <a:solidFill>
                  <a:srgbClr val="2B4B82"/>
                </a:solidFill>
                <a:latin typeface="Josefin Sans"/>
                <a:ea typeface="Josefin Sans"/>
                <a:cs typeface="Josefin Sans"/>
                <a:sym typeface="Josefin Sans"/>
              </a:rPr>
              <a:t>đều</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có</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liên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quan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đến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mức</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độ</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mua</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của</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các</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khách</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hàng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như</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Công</a:t>
            </a:r>
            <a:r>
              <a:rPr lang="en-US" sz="3200" dirty="0">
                <a:solidFill>
                  <a:srgbClr val="2B4B82"/>
                </a:solidFill>
                <a:latin typeface="Josefin Sans"/>
                <a:ea typeface="Josefin Sans"/>
                <a:cs typeface="Josefin Sans"/>
                <a:sym typeface="Josefin Sans"/>
              </a:rPr>
              <a:t> ty TNHH YKK </a:t>
            </a:r>
            <a:r>
              <a:rPr lang="en-US" sz="3200" dirty="0" err="1">
                <a:solidFill>
                  <a:srgbClr val="2B4B82"/>
                </a:solidFill>
                <a:latin typeface="Josefin Sans"/>
                <a:ea typeface="Josefin Sans"/>
                <a:cs typeface="Josefin Sans"/>
                <a:sym typeface="Josefin Sans"/>
              </a:rPr>
              <a:t>Việt</a:t>
            </a:r>
            <a:r>
              <a:rPr lang="en-US" sz="3200" dirty="0">
                <a:solidFill>
                  <a:srgbClr val="2B4B82"/>
                </a:solidFill>
                <a:latin typeface="Josefin Sans"/>
                <a:ea typeface="Josefin Sans"/>
                <a:cs typeface="Josefin Sans"/>
                <a:sym typeface="Josefin Sans"/>
              </a:rPr>
              <a:t> Nam' </a:t>
            </a:r>
            <a:r>
              <a:rPr lang="en-US" sz="3200" dirty="0" err="1">
                <a:solidFill>
                  <a:srgbClr val="2B4B82"/>
                </a:solidFill>
                <a:latin typeface="Josefin Sans"/>
                <a:ea typeface="Josefin Sans"/>
                <a:cs typeface="Josefin Sans"/>
                <a:sym typeface="Josefin Sans"/>
              </a:rPr>
              <a:t>và</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Công</a:t>
            </a:r>
            <a:r>
              <a:rPr lang="en-US" sz="3200" dirty="0">
                <a:solidFill>
                  <a:srgbClr val="2B4B82"/>
                </a:solidFill>
                <a:latin typeface="Josefin Sans"/>
                <a:ea typeface="Josefin Sans"/>
                <a:cs typeface="Josefin Sans"/>
                <a:sym typeface="Josefin Sans"/>
              </a:rPr>
              <a:t> ty </a:t>
            </a:r>
            <a:r>
              <a:rPr lang="en-US" sz="3200" dirty="0" err="1">
                <a:solidFill>
                  <a:srgbClr val="2B4B82"/>
                </a:solidFill>
                <a:latin typeface="Josefin Sans"/>
                <a:ea typeface="Josefin Sans"/>
                <a:cs typeface="Josefin Sans"/>
                <a:sym typeface="Josefin Sans"/>
              </a:rPr>
              <a:t>cổ</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phần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công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nghệ</a:t>
            </a:r>
            <a:r>
              <a:rPr lang="en-US" sz="3200" dirty="0">
                <a:solidFill>
                  <a:srgbClr val="2B4B82"/>
                </a:solidFill>
                <a:latin typeface="Josefin Sans"/>
                <a:ea typeface="Josefin Sans"/>
                <a:cs typeface="Josefin Sans"/>
                <a:sym typeface="Josefin Sans"/>
              </a:rPr>
              <a:t> ELITE’.</a:t>
            </a:r>
            <a:br>
              <a:rPr lang="en-US" sz="3200" dirty="0">
                <a:solidFill>
                  <a:srgbClr val="2B4B82"/>
                </a:solidFill>
                <a:latin typeface="Josefin Sans"/>
                <a:ea typeface="Josefin Sans"/>
                <a:cs typeface="Josefin Sans"/>
                <a:sym typeface="Josefin Sans"/>
              </a:rPr>
            </a:br>
            <a:r>
              <a:rPr lang="en-US" sz="3200" dirty="0">
                <a:solidFill>
                  <a:srgbClr val="2B4B82"/>
                </a:solidFill>
                <a:latin typeface="Josefin Sans"/>
                <a:ea typeface="Josefin Sans"/>
                <a:cs typeface="Josefin Sans"/>
                <a:sym typeface="Josefin Sans"/>
              </a:rPr>
              <a:t>- Chi </a:t>
            </a:r>
            <a:r>
              <a:rPr lang="en-US" sz="3200" dirty="0" err="1">
                <a:solidFill>
                  <a:srgbClr val="2B4B82"/>
                </a:solidFill>
                <a:latin typeface="Josefin Sans"/>
                <a:ea typeface="Josefin Sans"/>
                <a:cs typeface="Josefin Sans"/>
                <a:sym typeface="Josefin Sans"/>
              </a:rPr>
              <a:t>nhánh</a:t>
            </a:r>
            <a:r>
              <a:rPr lang="en-US" sz="3200" dirty="0">
                <a:solidFill>
                  <a:srgbClr val="2B4B82"/>
                </a:solidFill>
                <a:latin typeface="Josefin Sans"/>
                <a:ea typeface="Josefin Sans"/>
                <a:cs typeface="Josefin Sans"/>
                <a:sym typeface="Josefin Sans"/>
              </a:rPr>
              <a:t> Hà </a:t>
            </a:r>
            <a:r>
              <a:rPr lang="en-US" sz="3200" dirty="0" err="1">
                <a:solidFill>
                  <a:srgbClr val="2B4B82"/>
                </a:solidFill>
                <a:latin typeface="Josefin Sans"/>
                <a:ea typeface="Josefin Sans"/>
                <a:cs typeface="Josefin Sans"/>
                <a:sym typeface="Josefin Sans"/>
              </a:rPr>
              <a:t>Nội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đóng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góp</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lợi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nhuận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cao</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nhất</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chiếm</a:t>
            </a:r>
            <a:r>
              <a:rPr lang="en-US" sz="3200" dirty="0">
                <a:solidFill>
                  <a:srgbClr val="2B4B82"/>
                </a:solidFill>
                <a:latin typeface="Josefin Sans"/>
                <a:ea typeface="Josefin Sans"/>
                <a:cs typeface="Josefin Sans"/>
                <a:sym typeface="Josefin Sans"/>
              </a:rPr>
              <a:t> 35,23% </a:t>
            </a:r>
            <a:r>
              <a:rPr lang="en-US" sz="3200" dirty="0" err="1">
                <a:solidFill>
                  <a:srgbClr val="2B4B82"/>
                </a:solidFill>
                <a:latin typeface="Josefin Sans"/>
                <a:ea typeface="Josefin Sans"/>
                <a:cs typeface="Josefin Sans"/>
                <a:sym typeface="Josefin Sans"/>
              </a:rPr>
              <a:t>tổng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lợi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nhuận</a:t>
            </a:r>
            <a:r>
              <a:rPr lang="en-US" sz="3200" dirty="0">
                <a:solidFill>
                  <a:srgbClr val="2B4B82"/>
                </a:solidFill>
                <a:latin typeface="Josefin Sans"/>
                <a:ea typeface="Josefin Sans"/>
                <a:cs typeface="Josefin Sans"/>
                <a:sym typeface="Josefin Sans"/>
              </a:rPr>
              <a:t>. </a:t>
            </a:r>
            <a:br>
              <a:rPr lang="en-US" sz="3200" dirty="0">
                <a:solidFill>
                  <a:srgbClr val="2B4B82"/>
                </a:solidFill>
                <a:latin typeface="Josefin Sans"/>
                <a:ea typeface="Josefin Sans"/>
                <a:cs typeface="Josefin Sans"/>
                <a:sym typeface="Josefin Sans"/>
              </a:rPr>
            </a:br>
            <a:endParaRPr sz="3200" dirty="0">
              <a:solidFill>
                <a:srgbClr val="2B4B82"/>
              </a:solidFill>
              <a:latin typeface="Josefin Sans"/>
              <a:ea typeface="Josefin Sans"/>
              <a:cs typeface="Josefin Sans"/>
              <a:sym typeface="Josefin Sans"/>
            </a:endParaRPr>
          </a:p>
        </p:txBody>
      </p:sp>
      <p:sp>
        <p:nvSpPr>
          <p:cNvPr id="207" name="Google Shape;207;g2637a6ad12a_0_16"/>
          <p:cNvSpPr/>
          <p:nvPr/>
        </p:nvSpPr>
        <p:spPr>
          <a:xfrm>
            <a:off x="13001822" y="1710976"/>
            <a:ext cx="3662625" cy="5642699"/>
          </a:xfrm>
          <a:custGeom>
            <a:avLst/>
            <a:gdLst/>
            <a:ahLst/>
            <a:cxnLst/>
            <a:rect l="l" t="t" r="r" b="b"/>
            <a:pathLst>
              <a:path w="3662625" h="5642699" extrusionOk="0">
                <a:moveTo>
                  <a:pt x="0" y="0"/>
                </a:moveTo>
                <a:lnTo>
                  <a:pt x="3662625" y="0"/>
                </a:lnTo>
                <a:lnTo>
                  <a:pt x="3662625" y="5642699"/>
                </a:lnTo>
                <a:lnTo>
                  <a:pt x="0" y="5642699"/>
                </a:lnTo>
                <a:lnTo>
                  <a:pt x="0" y="0"/>
                </a:lnTo>
                <a:close/>
              </a:path>
            </a:pathLst>
          </a:custGeom>
          <a:blipFill rotWithShape="1">
            <a:blip r:embed="rId3">
              <a:alphaModFix/>
            </a:blip>
            <a:stretch>
              <a:fillRect/>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11"/>
        <p:cNvGrpSpPr/>
        <p:nvPr/>
      </p:nvGrpSpPr>
      <p:grpSpPr>
        <a:xfrm>
          <a:off x="0" y="0"/>
          <a:ext cx="0" cy="0"/>
          <a:chOff x="0" y="0"/>
          <a:chExt cx="0" cy="0"/>
        </a:xfrm>
      </p:grpSpPr>
      <p:sp>
        <p:nvSpPr>
          <p:cNvPr id="212" name="Google Shape;212;g2637a6ad12a_0_32"/>
          <p:cNvSpPr txBox="1"/>
          <p:nvPr/>
        </p:nvSpPr>
        <p:spPr>
          <a:xfrm>
            <a:off x="859597" y="598975"/>
            <a:ext cx="13162200" cy="7389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Kết luận</a:t>
            </a:r>
            <a:endParaRPr/>
          </a:p>
        </p:txBody>
      </p:sp>
      <p:sp>
        <p:nvSpPr>
          <p:cNvPr id="213" name="Google Shape;213;g2637a6ad12a_0_32"/>
          <p:cNvSpPr txBox="1"/>
          <p:nvPr/>
        </p:nvSpPr>
        <p:spPr>
          <a:xfrm>
            <a:off x="7752125" y="1719525"/>
            <a:ext cx="9621900" cy="6229398"/>
          </a:xfrm>
          <a:prstGeom prst="rect">
            <a:avLst/>
          </a:prstGeom>
          <a:noFill/>
          <a:ln>
            <a:noFill/>
          </a:ln>
        </p:spPr>
        <p:txBody>
          <a:bodyPr spcFirstLastPara="1" wrap="square" lIns="0" tIns="0" rIns="0" bIns="0" anchor="t" anchorCtr="0">
            <a:spAutoFit/>
          </a:bodyPr>
          <a:lstStyle/>
          <a:p>
            <a:pPr marL="0" lvl="0" indent="0" rtl="0">
              <a:lnSpc>
                <a:spcPct val="115000"/>
              </a:lnSpc>
              <a:spcBef>
                <a:spcPts val="0"/>
              </a:spcBef>
              <a:spcAft>
                <a:spcPts val="0"/>
              </a:spcAft>
              <a:buNone/>
            </a:pP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Phần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mềm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OfficeStd</a:t>
            </a:r>
            <a:r>
              <a:rPr lang="en-US" sz="3200" dirty="0">
                <a:solidFill>
                  <a:srgbClr val="2B4B82"/>
                </a:solidFill>
                <a:latin typeface="Josefin Sans"/>
                <a:ea typeface="Josefin Sans"/>
                <a:cs typeface="Josefin Sans"/>
                <a:sym typeface="Josefin Sans"/>
              </a:rPr>
              <a:t> 2016 SNGL OLP NL' </a:t>
            </a:r>
            <a:r>
              <a:rPr lang="en-US" sz="3200" dirty="0" err="1">
                <a:solidFill>
                  <a:srgbClr val="2B4B82"/>
                </a:solidFill>
                <a:latin typeface="Josefin Sans"/>
                <a:ea typeface="Josefin Sans"/>
                <a:cs typeface="Josefin Sans"/>
                <a:sym typeface="Josefin Sans"/>
              </a:rPr>
              <a:t>và</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Phần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mềm</a:t>
            </a:r>
            <a:r>
              <a:rPr lang="en-US" sz="3200" dirty="0">
                <a:solidFill>
                  <a:srgbClr val="2B4B82"/>
                </a:solidFill>
                <a:latin typeface="Josefin Sans"/>
                <a:ea typeface="Josefin Sans"/>
                <a:cs typeface="Josefin Sans"/>
                <a:sym typeface="Josefin Sans"/>
              </a:rPr>
              <a:t> WinPro10 SNGL OLP NL Legalization </a:t>
            </a:r>
            <a:r>
              <a:rPr lang="en-US" sz="3200" dirty="0" err="1">
                <a:solidFill>
                  <a:srgbClr val="2B4B82"/>
                </a:solidFill>
                <a:latin typeface="Josefin Sans"/>
                <a:ea typeface="Josefin Sans"/>
                <a:cs typeface="Josefin Sans"/>
                <a:sym typeface="Josefin Sans"/>
              </a:rPr>
              <a:t>GetGenuine</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là</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hai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sản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phẩm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mang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lại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lợi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nhuận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cao</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nhất</a:t>
            </a:r>
            <a:r>
              <a:rPr lang="en-US" sz="3200" dirty="0">
                <a:solidFill>
                  <a:srgbClr val="2B4B82"/>
                </a:solidFill>
                <a:latin typeface="Josefin Sans"/>
                <a:ea typeface="Josefin Sans"/>
                <a:cs typeface="Josefin Sans"/>
                <a:sym typeface="Josefin Sans"/>
              </a:rPr>
              <a:t>.</a:t>
            </a:r>
            <a:br>
              <a:rPr lang="en-US" sz="3200" dirty="0">
                <a:solidFill>
                  <a:srgbClr val="2B4B82"/>
                </a:solidFill>
                <a:latin typeface="Josefin Sans"/>
                <a:ea typeface="Josefin Sans"/>
                <a:cs typeface="Josefin Sans"/>
                <a:sym typeface="Josefin Sans"/>
              </a:rPr>
            </a:br>
            <a:r>
              <a:rPr lang="en-US" sz="3200" dirty="0">
                <a:solidFill>
                  <a:srgbClr val="2B4B82"/>
                </a:solidFill>
                <a:latin typeface="Josefin Sans"/>
                <a:ea typeface="Josefin Sans"/>
                <a:cs typeface="Josefin Sans"/>
                <a:sym typeface="Josefin Sans"/>
              </a:rPr>
              <a:t>- Hai </a:t>
            </a:r>
            <a:r>
              <a:rPr lang="en-US" sz="3200" dirty="0" err="1">
                <a:solidFill>
                  <a:srgbClr val="2B4B82"/>
                </a:solidFill>
                <a:latin typeface="Josefin Sans"/>
                <a:ea typeface="Josefin Sans"/>
                <a:cs typeface="Josefin Sans"/>
                <a:sym typeface="Josefin Sans"/>
              </a:rPr>
              <a:t>nhân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viên</a:t>
            </a:r>
            <a:r>
              <a:rPr lang="en-US" sz="3200" dirty="0">
                <a:solidFill>
                  <a:srgbClr val="2B4B82"/>
                </a:solidFill>
                <a:latin typeface="Josefin Sans"/>
                <a:ea typeface="Josefin Sans"/>
                <a:cs typeface="Josefin Sans"/>
                <a:sym typeface="Josefin Sans"/>
              </a:rPr>
              <a:t>, Lê </a:t>
            </a:r>
            <a:r>
              <a:rPr lang="en-US" sz="3200" dirty="0" err="1">
                <a:solidFill>
                  <a:srgbClr val="2B4B82"/>
                </a:solidFill>
                <a:latin typeface="Josefin Sans"/>
                <a:ea typeface="Josefin Sans"/>
                <a:cs typeface="Josefin Sans"/>
                <a:sym typeface="Josefin Sans"/>
              </a:rPr>
              <a:t>Thị</a:t>
            </a:r>
            <a:r>
              <a:rPr lang="en-US" sz="3200" dirty="0">
                <a:solidFill>
                  <a:srgbClr val="2B4B82"/>
                </a:solidFill>
                <a:latin typeface="Josefin Sans"/>
                <a:ea typeface="Josefin Sans"/>
                <a:cs typeface="Josefin Sans"/>
                <a:sym typeface="Josefin Sans"/>
              </a:rPr>
              <a:t> Phong Lan </a:t>
            </a:r>
            <a:r>
              <a:rPr lang="en-US" sz="3200" dirty="0" err="1">
                <a:solidFill>
                  <a:srgbClr val="2B4B82"/>
                </a:solidFill>
                <a:latin typeface="Josefin Sans"/>
                <a:ea typeface="Josefin Sans"/>
                <a:cs typeface="Josefin Sans"/>
                <a:sym typeface="Josefin Sans"/>
              </a:rPr>
              <a:t>và</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Phí</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Mạnh</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Phương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đã</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đóng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góp</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nhiều</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nhất</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vào</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lợi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nhuận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thông</a:t>
            </a:r>
            <a:r>
              <a:rPr lang="en-US" sz="3200" dirty="0">
                <a:solidFill>
                  <a:srgbClr val="2B4B82"/>
                </a:solidFill>
                <a:latin typeface="Josefin Sans"/>
                <a:ea typeface="Josefin Sans"/>
                <a:cs typeface="Josefin Sans"/>
                <a:sym typeface="Josefin Sans"/>
              </a:rPr>
              <a:t> qua </a:t>
            </a:r>
            <a:r>
              <a:rPr lang="en-US" sz="3200" dirty="0" err="1">
                <a:solidFill>
                  <a:srgbClr val="2B4B82"/>
                </a:solidFill>
                <a:latin typeface="Josefin Sans"/>
                <a:ea typeface="Josefin Sans"/>
                <a:cs typeface="Josefin Sans"/>
                <a:sym typeface="Josefin Sans"/>
              </a:rPr>
              <a:t>việc</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bán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các</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sản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phẩm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Phần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mềm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WinPro</a:t>
            </a:r>
            <a:r>
              <a:rPr lang="en-US" sz="3200" dirty="0">
                <a:solidFill>
                  <a:srgbClr val="2B4B82"/>
                </a:solidFill>
                <a:latin typeface="Josefin Sans"/>
                <a:ea typeface="Josefin Sans"/>
                <a:cs typeface="Josefin Sans"/>
                <a:sym typeface="Josefin Sans"/>
              </a:rPr>
              <a:t> 10 SNGL OLP NL Legalization </a:t>
            </a:r>
            <a:r>
              <a:rPr lang="en-US" sz="3200" dirty="0" err="1">
                <a:solidFill>
                  <a:srgbClr val="2B4B82"/>
                </a:solidFill>
                <a:latin typeface="Josefin Sans"/>
                <a:ea typeface="Josefin Sans"/>
                <a:cs typeface="Josefin Sans"/>
                <a:sym typeface="Josefin Sans"/>
              </a:rPr>
              <a:t>GetGenuine</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và</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Phần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mềm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OfficeStd</a:t>
            </a:r>
            <a:r>
              <a:rPr lang="en-US" sz="3200" dirty="0">
                <a:solidFill>
                  <a:srgbClr val="2B4B82"/>
                </a:solidFill>
                <a:latin typeface="Josefin Sans"/>
                <a:ea typeface="Josefin Sans"/>
                <a:cs typeface="Josefin Sans"/>
                <a:sym typeface="Josefin Sans"/>
              </a:rPr>
              <a:t> 2016 SNGL OLP NL’.</a:t>
            </a:r>
            <a:br>
              <a:rPr lang="en-US" sz="3200" dirty="0">
                <a:solidFill>
                  <a:srgbClr val="2B4B82"/>
                </a:solidFill>
                <a:latin typeface="Josefin Sans"/>
                <a:ea typeface="Josefin Sans"/>
                <a:cs typeface="Josefin Sans"/>
                <a:sym typeface="Josefin Sans"/>
              </a:rPr>
            </a:b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Phân</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nhóm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khách</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hàng</a:t>
            </a:r>
            <a:r>
              <a:rPr lang="en-US" sz="3200" dirty="0">
                <a:solidFill>
                  <a:srgbClr val="2B4B82"/>
                </a:solidFill>
                <a:latin typeface="Josefin Sans"/>
                <a:ea typeface="Josefin Sans"/>
                <a:cs typeface="Josefin Sans"/>
                <a:sym typeface="Josefin Sans"/>
              </a:rPr>
              <a:t> 'At risk' </a:t>
            </a:r>
            <a:r>
              <a:rPr lang="en-US" sz="3200" dirty="0" err="1">
                <a:solidFill>
                  <a:srgbClr val="2B4B82"/>
                </a:solidFill>
                <a:latin typeface="Josefin Sans"/>
                <a:ea typeface="Josefin Sans"/>
                <a:cs typeface="Josefin Sans"/>
                <a:sym typeface="Josefin Sans"/>
              </a:rPr>
              <a:t>có</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số</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lượng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khách</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hàng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nhiều</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nhất</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trong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khi</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nhóm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khách</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hàng</a:t>
            </a:r>
            <a:r>
              <a:rPr lang="en-US" sz="3200" dirty="0">
                <a:solidFill>
                  <a:srgbClr val="2B4B82"/>
                </a:solidFill>
                <a:latin typeface="Josefin Sans"/>
                <a:ea typeface="Josefin Sans"/>
                <a:cs typeface="Josefin Sans"/>
                <a:sym typeface="Josefin Sans"/>
              </a:rPr>
              <a:t> ‘Champions’ </a:t>
            </a:r>
            <a:r>
              <a:rPr lang="en-US" sz="3200" dirty="0" err="1">
                <a:solidFill>
                  <a:srgbClr val="2B4B82"/>
                </a:solidFill>
                <a:latin typeface="Josefin Sans"/>
                <a:ea typeface="Josefin Sans"/>
                <a:cs typeface="Josefin Sans"/>
                <a:sym typeface="Josefin Sans"/>
              </a:rPr>
              <a:t>chiếm</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tỷ</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lệ</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cao</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nhất</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trong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tổng</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số</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khách</a:t>
            </a:r>
            <a:r>
              <a:rPr lang="en-US" sz="3200" dirty="0">
                <a:solidFill>
                  <a:srgbClr val="2B4B82"/>
                </a:solidFill>
                <a:latin typeface="Josefin Sans"/>
                <a:ea typeface="Josefin Sans"/>
                <a:cs typeface="Josefin Sans"/>
                <a:sym typeface="Josefin Sans"/>
              </a:rPr>
              <a:t> </a:t>
            </a:r>
            <a:r>
              <a:rPr lang="en-US" sz="3200" dirty="0" err="1">
                <a:solidFill>
                  <a:srgbClr val="2B4B82"/>
                </a:solidFill>
                <a:latin typeface="Josefin Sans"/>
                <a:ea typeface="Josefin Sans"/>
                <a:cs typeface="Josefin Sans"/>
                <a:sym typeface="Josefin Sans"/>
              </a:rPr>
              <a:t>hàng</a:t>
            </a:r>
            <a:r>
              <a:rPr lang="en-US" sz="3200" dirty="0">
                <a:solidFill>
                  <a:srgbClr val="2B4B82"/>
                </a:solidFill>
                <a:latin typeface="Josefin Sans"/>
                <a:ea typeface="Josefin Sans"/>
                <a:cs typeface="Josefin Sans"/>
                <a:sym typeface="Josefin Sans"/>
              </a:rPr>
              <a:t>.</a:t>
            </a:r>
            <a:endParaRPr sz="3200" dirty="0">
              <a:solidFill>
                <a:srgbClr val="2B4B82"/>
              </a:solidFill>
              <a:latin typeface="Josefin Sans"/>
              <a:ea typeface="Josefin Sans"/>
              <a:cs typeface="Josefin Sans"/>
              <a:sym typeface="Josefin Sans"/>
            </a:endParaRPr>
          </a:p>
        </p:txBody>
      </p:sp>
      <p:sp>
        <p:nvSpPr>
          <p:cNvPr id="214" name="Google Shape;214;g2637a6ad12a_0_32"/>
          <p:cNvSpPr/>
          <p:nvPr/>
        </p:nvSpPr>
        <p:spPr>
          <a:xfrm>
            <a:off x="340801" y="3056500"/>
            <a:ext cx="6892532" cy="4253023"/>
          </a:xfrm>
          <a:custGeom>
            <a:avLst/>
            <a:gdLst/>
            <a:ahLst/>
            <a:cxnLst/>
            <a:rect l="l" t="t" r="r" b="b"/>
            <a:pathLst>
              <a:path w="7411325" h="4635447" extrusionOk="0">
                <a:moveTo>
                  <a:pt x="0" y="0"/>
                </a:moveTo>
                <a:lnTo>
                  <a:pt x="7411325" y="0"/>
                </a:lnTo>
                <a:lnTo>
                  <a:pt x="7411325" y="4635447"/>
                </a:lnTo>
                <a:lnTo>
                  <a:pt x="0" y="4635447"/>
                </a:lnTo>
                <a:lnTo>
                  <a:pt x="0" y="0"/>
                </a:lnTo>
                <a:close/>
              </a:path>
            </a:pathLst>
          </a:custGeom>
          <a:blipFill rotWithShape="1">
            <a:blip r:embed="rId3">
              <a:alphaModFix/>
            </a:blip>
            <a:stretch>
              <a:fillRect/>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18"/>
        <p:cNvGrpSpPr/>
        <p:nvPr/>
      </p:nvGrpSpPr>
      <p:grpSpPr>
        <a:xfrm>
          <a:off x="0" y="0"/>
          <a:ext cx="0" cy="0"/>
          <a:chOff x="0" y="0"/>
          <a:chExt cx="0" cy="0"/>
        </a:xfrm>
      </p:grpSpPr>
      <p:sp>
        <p:nvSpPr>
          <p:cNvPr id="219" name="Google Shape;219;p4"/>
          <p:cNvSpPr txBox="1"/>
          <p:nvPr/>
        </p:nvSpPr>
        <p:spPr>
          <a:xfrm>
            <a:off x="3752550" y="2907725"/>
            <a:ext cx="10782900" cy="26751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900" b="1">
                <a:solidFill>
                  <a:srgbClr val="2B4B82"/>
                </a:solidFill>
                <a:latin typeface="Josefin Sans"/>
                <a:ea typeface="Josefin Sans"/>
                <a:cs typeface="Josefin Sans"/>
                <a:sym typeface="Josefin Sans"/>
              </a:rPr>
              <a:t>THANK YOU FOR YOUR ATTENTION</a:t>
            </a:r>
            <a:endParaRPr sz="2900"/>
          </a:p>
        </p:txBody>
      </p:sp>
      <p:sp>
        <p:nvSpPr>
          <p:cNvPr id="220" name="Google Shape;220;p4"/>
          <p:cNvSpPr/>
          <p:nvPr/>
        </p:nvSpPr>
        <p:spPr>
          <a:xfrm>
            <a:off x="0" y="-963412"/>
            <a:ext cx="4597438" cy="2842053"/>
          </a:xfrm>
          <a:custGeom>
            <a:avLst/>
            <a:gdLst/>
            <a:ahLst/>
            <a:cxnLst/>
            <a:rect l="l" t="t" r="r" b="b"/>
            <a:pathLst>
              <a:path w="4597438" h="2842053" extrusionOk="0">
                <a:moveTo>
                  <a:pt x="0" y="0"/>
                </a:moveTo>
                <a:lnTo>
                  <a:pt x="4597438" y="0"/>
                </a:lnTo>
                <a:lnTo>
                  <a:pt x="4597438" y="2842052"/>
                </a:lnTo>
                <a:lnTo>
                  <a:pt x="0" y="2842052"/>
                </a:lnTo>
                <a:lnTo>
                  <a:pt x="0" y="0"/>
                </a:lnTo>
                <a:close/>
              </a:path>
            </a:pathLst>
          </a:custGeom>
          <a:blipFill rotWithShape="1">
            <a:blip r:embed="rId3">
              <a:alphaModFix/>
            </a:blip>
            <a:stretch>
              <a:fillRect/>
            </a:stretch>
          </a:blipFill>
          <a:ln>
            <a:noFill/>
          </a:ln>
        </p:spPr>
      </p:sp>
      <p:sp>
        <p:nvSpPr>
          <p:cNvPr id="221" name="Google Shape;221;p4"/>
          <p:cNvSpPr/>
          <p:nvPr/>
        </p:nvSpPr>
        <p:spPr>
          <a:xfrm flipH="1">
            <a:off x="10551837" y="390596"/>
            <a:ext cx="2076668" cy="1276207"/>
          </a:xfrm>
          <a:custGeom>
            <a:avLst/>
            <a:gdLst/>
            <a:ahLst/>
            <a:cxnLst/>
            <a:rect l="l" t="t" r="r" b="b"/>
            <a:pathLst>
              <a:path w="2076668" h="1276207" extrusionOk="0">
                <a:moveTo>
                  <a:pt x="2076668" y="0"/>
                </a:moveTo>
                <a:lnTo>
                  <a:pt x="0" y="0"/>
                </a:lnTo>
                <a:lnTo>
                  <a:pt x="0" y="1276208"/>
                </a:lnTo>
                <a:lnTo>
                  <a:pt x="2076668" y="1276208"/>
                </a:lnTo>
                <a:lnTo>
                  <a:pt x="2076668" y="0"/>
                </a:lnTo>
                <a:close/>
              </a:path>
            </a:pathLst>
          </a:custGeom>
          <a:blipFill rotWithShape="1">
            <a:blip r:embed="rId4">
              <a:alphaModFix/>
            </a:blip>
            <a:stretch>
              <a:fillRect/>
            </a:stretch>
          </a:blipFill>
          <a:ln>
            <a:noFill/>
          </a:ln>
        </p:spPr>
      </p:sp>
      <p:sp>
        <p:nvSpPr>
          <p:cNvPr id="222" name="Google Shape;222;p4"/>
          <p:cNvSpPr/>
          <p:nvPr/>
        </p:nvSpPr>
        <p:spPr>
          <a:xfrm>
            <a:off x="13138681" y="-2447996"/>
            <a:ext cx="3837986" cy="4114800"/>
          </a:xfrm>
          <a:custGeom>
            <a:avLst/>
            <a:gdLst/>
            <a:ahLst/>
            <a:cxnLst/>
            <a:rect l="l" t="t" r="r" b="b"/>
            <a:pathLst>
              <a:path w="3837986" h="4114800" extrusionOk="0">
                <a:moveTo>
                  <a:pt x="0" y="0"/>
                </a:moveTo>
                <a:lnTo>
                  <a:pt x="3837987" y="0"/>
                </a:lnTo>
                <a:lnTo>
                  <a:pt x="3837987" y="4114800"/>
                </a:lnTo>
                <a:lnTo>
                  <a:pt x="0" y="4114800"/>
                </a:lnTo>
                <a:lnTo>
                  <a:pt x="0" y="0"/>
                </a:lnTo>
                <a:close/>
              </a:path>
            </a:pathLst>
          </a:custGeom>
          <a:blipFill rotWithShape="1">
            <a:blip r:embed="rId5">
              <a:alphaModFix/>
            </a:blip>
            <a:stretch>
              <a:fillRect/>
            </a:stretch>
          </a:blipFill>
          <a:ln>
            <a:noFill/>
          </a:ln>
        </p:spPr>
      </p:sp>
      <p:sp>
        <p:nvSpPr>
          <p:cNvPr id="223" name="Google Shape;223;p4"/>
          <p:cNvSpPr/>
          <p:nvPr/>
        </p:nvSpPr>
        <p:spPr>
          <a:xfrm>
            <a:off x="4994246" y="-3759204"/>
            <a:ext cx="5357753" cy="5591583"/>
          </a:xfrm>
          <a:custGeom>
            <a:avLst/>
            <a:gdLst/>
            <a:ahLst/>
            <a:cxnLst/>
            <a:rect l="l" t="t" r="r" b="b"/>
            <a:pathLst>
              <a:path w="5357753" h="5591583" extrusionOk="0">
                <a:moveTo>
                  <a:pt x="0" y="0"/>
                </a:moveTo>
                <a:lnTo>
                  <a:pt x="5357752" y="0"/>
                </a:lnTo>
                <a:lnTo>
                  <a:pt x="5357752" y="5591583"/>
                </a:lnTo>
                <a:lnTo>
                  <a:pt x="0" y="5591583"/>
                </a:lnTo>
                <a:lnTo>
                  <a:pt x="0" y="0"/>
                </a:lnTo>
                <a:close/>
              </a:path>
            </a:pathLst>
          </a:custGeom>
          <a:blipFill rotWithShape="1">
            <a:blip r:embed="rId6">
              <a:alphaModFix/>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Shape 94"/>
        <p:cNvGrpSpPr/>
        <p:nvPr/>
      </p:nvGrpSpPr>
      <p:grpSpPr>
        <a:xfrm>
          <a:off x="0" y="0"/>
          <a:ext cx="0" cy="0"/>
          <a:chOff x="0" y="0"/>
          <a:chExt cx="0" cy="0"/>
        </a:xfrm>
      </p:grpSpPr>
      <p:grpSp>
        <p:nvGrpSpPr>
          <p:cNvPr id="95" name="Google Shape;95;p2"/>
          <p:cNvGrpSpPr/>
          <p:nvPr/>
        </p:nvGrpSpPr>
        <p:grpSpPr>
          <a:xfrm>
            <a:off x="9302264" y="1677225"/>
            <a:ext cx="8592526" cy="4118312"/>
            <a:chOff x="0" y="-9521"/>
            <a:chExt cx="11456700" cy="5491083"/>
          </a:xfrm>
        </p:grpSpPr>
        <p:sp>
          <p:nvSpPr>
            <p:cNvPr id="96" name="Google Shape;96;p2"/>
            <p:cNvSpPr txBox="1"/>
            <p:nvPr/>
          </p:nvSpPr>
          <p:spPr>
            <a:xfrm>
              <a:off x="481682" y="-9521"/>
              <a:ext cx="8638200" cy="1292700"/>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None/>
              </a:pPr>
              <a:r>
                <a:rPr lang="en-US" sz="6299" b="1">
                  <a:solidFill>
                    <a:srgbClr val="F7B4A7"/>
                  </a:solidFill>
                  <a:latin typeface="Josefin Sans"/>
                  <a:ea typeface="Josefin Sans"/>
                  <a:cs typeface="Josefin Sans"/>
                  <a:sym typeface="Josefin Sans"/>
                </a:rPr>
                <a:t>Nội dung chính</a:t>
              </a:r>
              <a:endParaRPr/>
            </a:p>
          </p:txBody>
        </p:sp>
        <p:sp>
          <p:nvSpPr>
            <p:cNvPr id="97" name="Google Shape;97;p2"/>
            <p:cNvSpPr txBox="1"/>
            <p:nvPr/>
          </p:nvSpPr>
          <p:spPr>
            <a:xfrm>
              <a:off x="0" y="2039961"/>
              <a:ext cx="11456700" cy="3441600"/>
            </a:xfrm>
            <a:prstGeom prst="rect">
              <a:avLst/>
            </a:prstGeom>
            <a:noFill/>
            <a:ln>
              <a:noFill/>
            </a:ln>
          </p:spPr>
          <p:txBody>
            <a:bodyPr spcFirstLastPara="1" wrap="square" lIns="0" tIns="0" rIns="0" bIns="0" anchor="t" anchorCtr="0">
              <a:spAutoFit/>
            </a:bodyPr>
            <a:lstStyle/>
            <a:p>
              <a:pPr marL="609918" marR="0" lvl="1" indent="-330359" algn="just" rtl="0">
                <a:lnSpc>
                  <a:spcPct val="140000"/>
                </a:lnSpc>
                <a:spcBef>
                  <a:spcPts val="0"/>
                </a:spcBef>
                <a:spcAft>
                  <a:spcPts val="0"/>
                </a:spcAft>
                <a:buClr>
                  <a:srgbClr val="94DDDE"/>
                </a:buClr>
                <a:buSzPts val="3225"/>
                <a:buFont typeface="Arial"/>
                <a:buChar char="•"/>
              </a:pPr>
              <a:r>
                <a:rPr lang="en-US" sz="3225">
                  <a:solidFill>
                    <a:srgbClr val="94DDDE"/>
                  </a:solidFill>
                  <a:latin typeface="Josefin Sans"/>
                  <a:ea typeface="Josefin Sans"/>
                  <a:cs typeface="Josefin Sans"/>
                  <a:sym typeface="Josefin Sans"/>
                </a:rPr>
                <a:t>Tổng quan hoạt động kinh doanh</a:t>
              </a:r>
              <a:endParaRPr sz="1800"/>
            </a:p>
            <a:p>
              <a:pPr marL="609918" marR="0" lvl="1" indent="-330359" algn="just" rtl="0">
                <a:lnSpc>
                  <a:spcPct val="140000"/>
                </a:lnSpc>
                <a:spcBef>
                  <a:spcPts val="0"/>
                </a:spcBef>
                <a:spcAft>
                  <a:spcPts val="0"/>
                </a:spcAft>
                <a:buClr>
                  <a:srgbClr val="94DDDE"/>
                </a:buClr>
                <a:buSzPts val="3225"/>
                <a:buFont typeface="Arial"/>
                <a:buChar char="•"/>
              </a:pPr>
              <a:r>
                <a:rPr lang="en-US" sz="3225">
                  <a:solidFill>
                    <a:srgbClr val="94DDDE"/>
                  </a:solidFill>
                  <a:latin typeface="Josefin Sans"/>
                  <a:ea typeface="Josefin Sans"/>
                  <a:cs typeface="Josefin Sans"/>
                  <a:sym typeface="Josefin Sans"/>
                </a:rPr>
                <a:t>Lợi nhuận</a:t>
              </a:r>
              <a:endParaRPr sz="1800"/>
            </a:p>
            <a:p>
              <a:pPr marL="609917" marR="0" lvl="1" indent="-330358" algn="just" rtl="0">
                <a:lnSpc>
                  <a:spcPct val="140000"/>
                </a:lnSpc>
                <a:spcBef>
                  <a:spcPts val="0"/>
                </a:spcBef>
                <a:spcAft>
                  <a:spcPts val="0"/>
                </a:spcAft>
                <a:buClr>
                  <a:srgbClr val="94DDDE"/>
                </a:buClr>
                <a:buSzPts val="3225"/>
                <a:buFont typeface="Arial"/>
                <a:buChar char="•"/>
              </a:pPr>
              <a:r>
                <a:rPr lang="en-US" sz="3225">
                  <a:solidFill>
                    <a:srgbClr val="94DDDE"/>
                  </a:solidFill>
                  <a:latin typeface="Josefin Sans"/>
                  <a:ea typeface="Josefin Sans"/>
                  <a:cs typeface="Josefin Sans"/>
                  <a:sym typeface="Josefin Sans"/>
                </a:rPr>
                <a:t>Phân nhóm khách hàng</a:t>
              </a:r>
              <a:endParaRPr sz="1800"/>
            </a:p>
            <a:p>
              <a:pPr marL="609917" marR="0" lvl="1" indent="-330358" algn="just" rtl="0">
                <a:lnSpc>
                  <a:spcPct val="140000"/>
                </a:lnSpc>
                <a:spcBef>
                  <a:spcPts val="0"/>
                </a:spcBef>
                <a:spcAft>
                  <a:spcPts val="0"/>
                </a:spcAft>
                <a:buClr>
                  <a:srgbClr val="94DDDE"/>
                </a:buClr>
                <a:buSzPts val="3225"/>
                <a:buFont typeface="Arial"/>
                <a:buChar char="•"/>
              </a:pPr>
              <a:r>
                <a:rPr lang="en-US" sz="3225">
                  <a:solidFill>
                    <a:srgbClr val="94DDDE"/>
                  </a:solidFill>
                  <a:latin typeface="Josefin Sans"/>
                  <a:ea typeface="Josefin Sans"/>
                  <a:cs typeface="Josefin Sans"/>
                  <a:sym typeface="Josefin Sans"/>
                </a:rPr>
                <a:t>Kết luận</a:t>
              </a:r>
              <a:endParaRPr sz="1800"/>
            </a:p>
          </p:txBody>
        </p:sp>
      </p:grpSp>
      <p:sp>
        <p:nvSpPr>
          <p:cNvPr id="98" name="Google Shape;98;p2"/>
          <p:cNvSpPr/>
          <p:nvPr/>
        </p:nvSpPr>
        <p:spPr>
          <a:xfrm>
            <a:off x="1309758" y="1684366"/>
            <a:ext cx="3874545" cy="5122596"/>
          </a:xfrm>
          <a:custGeom>
            <a:avLst/>
            <a:gdLst/>
            <a:ahLst/>
            <a:cxnLst/>
            <a:rect l="l" t="t" r="r" b="b"/>
            <a:pathLst>
              <a:path w="3874545" h="5122596" extrusionOk="0">
                <a:moveTo>
                  <a:pt x="0" y="0"/>
                </a:moveTo>
                <a:lnTo>
                  <a:pt x="3874546" y="0"/>
                </a:lnTo>
                <a:lnTo>
                  <a:pt x="3874546" y="5122596"/>
                </a:lnTo>
                <a:lnTo>
                  <a:pt x="0" y="5122596"/>
                </a:lnTo>
                <a:lnTo>
                  <a:pt x="0" y="0"/>
                </a:lnTo>
                <a:close/>
              </a:path>
            </a:pathLst>
          </a:custGeom>
          <a:blipFill rotWithShape="1">
            <a:blip r:embed="rId3">
              <a:alphaModFix/>
            </a:blip>
            <a:stretch>
              <a:fillRect/>
            </a:stretch>
          </a:blipFill>
          <a:ln>
            <a:noFill/>
          </a:ln>
        </p:spPr>
      </p:sp>
      <p:sp>
        <p:nvSpPr>
          <p:cNvPr id="99" name="Google Shape;99;p2"/>
          <p:cNvSpPr/>
          <p:nvPr/>
        </p:nvSpPr>
        <p:spPr>
          <a:xfrm>
            <a:off x="2380976" y="2475095"/>
            <a:ext cx="3874545" cy="5122596"/>
          </a:xfrm>
          <a:custGeom>
            <a:avLst/>
            <a:gdLst/>
            <a:ahLst/>
            <a:cxnLst/>
            <a:rect l="l" t="t" r="r" b="b"/>
            <a:pathLst>
              <a:path w="3874545" h="5122596" extrusionOk="0">
                <a:moveTo>
                  <a:pt x="0" y="0"/>
                </a:moveTo>
                <a:lnTo>
                  <a:pt x="3874545" y="0"/>
                </a:lnTo>
                <a:lnTo>
                  <a:pt x="3874545" y="5122595"/>
                </a:lnTo>
                <a:lnTo>
                  <a:pt x="0" y="5122595"/>
                </a:lnTo>
                <a:lnTo>
                  <a:pt x="0" y="0"/>
                </a:lnTo>
                <a:close/>
              </a:path>
            </a:pathLst>
          </a:custGeom>
          <a:blipFill rotWithShape="1">
            <a:blip r:embed="rId4">
              <a:alphaModFix/>
            </a:blip>
            <a:stretch>
              <a:fillRect/>
            </a:stretch>
          </a:blipFill>
          <a:ln>
            <a:noFill/>
          </a:ln>
        </p:spPr>
      </p:sp>
      <p:sp>
        <p:nvSpPr>
          <p:cNvPr id="100" name="Google Shape;100;p2"/>
          <p:cNvSpPr/>
          <p:nvPr/>
        </p:nvSpPr>
        <p:spPr>
          <a:xfrm>
            <a:off x="3495732" y="3214319"/>
            <a:ext cx="3874545" cy="5122596"/>
          </a:xfrm>
          <a:custGeom>
            <a:avLst/>
            <a:gdLst/>
            <a:ahLst/>
            <a:cxnLst/>
            <a:rect l="l" t="t" r="r" b="b"/>
            <a:pathLst>
              <a:path w="3874545" h="5122596" extrusionOk="0">
                <a:moveTo>
                  <a:pt x="0" y="0"/>
                </a:moveTo>
                <a:lnTo>
                  <a:pt x="3874545" y="0"/>
                </a:lnTo>
                <a:lnTo>
                  <a:pt x="3874545" y="5122596"/>
                </a:lnTo>
                <a:lnTo>
                  <a:pt x="0" y="5122596"/>
                </a:lnTo>
                <a:lnTo>
                  <a:pt x="0" y="0"/>
                </a:lnTo>
                <a:close/>
              </a:path>
            </a:pathLst>
          </a:custGeom>
          <a:blipFill rotWithShape="1">
            <a:blip r:embed="rId5">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Shape 104"/>
        <p:cNvGrpSpPr/>
        <p:nvPr/>
      </p:nvGrpSpPr>
      <p:grpSpPr>
        <a:xfrm>
          <a:off x="0" y="0"/>
          <a:ext cx="0" cy="0"/>
          <a:chOff x="0" y="0"/>
          <a:chExt cx="0" cy="0"/>
        </a:xfrm>
      </p:grpSpPr>
      <p:sp>
        <p:nvSpPr>
          <p:cNvPr id="105" name="Google Shape;105;p8"/>
          <p:cNvSpPr txBox="1"/>
          <p:nvPr/>
        </p:nvSpPr>
        <p:spPr>
          <a:xfrm>
            <a:off x="1587306" y="2550950"/>
            <a:ext cx="8489100" cy="4448400"/>
          </a:xfrm>
          <a:prstGeom prst="rect">
            <a:avLst/>
          </a:prstGeom>
          <a:noFill/>
          <a:ln>
            <a:noFill/>
          </a:ln>
        </p:spPr>
        <p:txBody>
          <a:bodyPr spcFirstLastPara="1" wrap="square" lIns="0" tIns="0" rIns="0" bIns="0" anchor="t" anchorCtr="0">
            <a:spAutoFit/>
          </a:bodyPr>
          <a:lstStyle/>
          <a:p>
            <a:pPr marL="457200" marR="0" lvl="0" indent="-768350" algn="ctr" rtl="0">
              <a:lnSpc>
                <a:spcPct val="120000"/>
              </a:lnSpc>
              <a:spcBef>
                <a:spcPts val="0"/>
              </a:spcBef>
              <a:spcAft>
                <a:spcPts val="0"/>
              </a:spcAft>
              <a:buClr>
                <a:srgbClr val="F7B4A7"/>
              </a:buClr>
              <a:buSzPts val="8500"/>
              <a:buFont typeface="Josefin Sans"/>
              <a:buAutoNum type="arabicPeriod"/>
            </a:pPr>
            <a:r>
              <a:rPr lang="en-US" sz="8500" b="1">
                <a:solidFill>
                  <a:srgbClr val="F7B4A7"/>
                </a:solidFill>
                <a:latin typeface="Josefin Sans"/>
                <a:ea typeface="Josefin Sans"/>
                <a:cs typeface="Josefin Sans"/>
                <a:sym typeface="Josefin Sans"/>
              </a:rPr>
              <a:t>Tổng quan hoạt động kinh doanh</a:t>
            </a:r>
            <a:endParaRPr sz="8500" b="1">
              <a:solidFill>
                <a:srgbClr val="F7B4A7"/>
              </a:solidFill>
              <a:latin typeface="Josefin Sans"/>
              <a:ea typeface="Josefin Sans"/>
              <a:cs typeface="Josefin Sans"/>
              <a:sym typeface="Josefin Sans"/>
            </a:endParaRPr>
          </a:p>
        </p:txBody>
      </p:sp>
      <p:sp>
        <p:nvSpPr>
          <p:cNvPr id="106" name="Google Shape;106;p8"/>
          <p:cNvSpPr/>
          <p:nvPr/>
        </p:nvSpPr>
        <p:spPr>
          <a:xfrm>
            <a:off x="10609188" y="1459258"/>
            <a:ext cx="6414740" cy="6631780"/>
          </a:xfrm>
          <a:custGeom>
            <a:avLst/>
            <a:gdLst/>
            <a:ahLst/>
            <a:cxnLst/>
            <a:rect l="l" t="t" r="r" b="b"/>
            <a:pathLst>
              <a:path w="6414740" h="6631780" extrusionOk="0">
                <a:moveTo>
                  <a:pt x="0" y="0"/>
                </a:moveTo>
                <a:lnTo>
                  <a:pt x="6414740" y="0"/>
                </a:lnTo>
                <a:lnTo>
                  <a:pt x="6414740" y="6631780"/>
                </a:lnTo>
                <a:lnTo>
                  <a:pt x="0" y="6631780"/>
                </a:lnTo>
                <a:lnTo>
                  <a:pt x="0" y="0"/>
                </a:lnTo>
                <a:close/>
              </a:path>
            </a:pathLst>
          </a:custGeom>
          <a:blipFill rotWithShape="1">
            <a:blip r:embed="rId3">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0"/>
        <p:cNvGrpSpPr/>
        <p:nvPr/>
      </p:nvGrpSpPr>
      <p:grpSpPr>
        <a:xfrm>
          <a:off x="0" y="0"/>
          <a:ext cx="0" cy="0"/>
          <a:chOff x="0" y="0"/>
          <a:chExt cx="0" cy="0"/>
        </a:xfrm>
      </p:grpSpPr>
      <p:sp>
        <p:nvSpPr>
          <p:cNvPr id="111" name="Google Shape;111;p13"/>
          <p:cNvSpPr txBox="1"/>
          <p:nvPr/>
        </p:nvSpPr>
        <p:spPr>
          <a:xfrm>
            <a:off x="5930650" y="1447025"/>
            <a:ext cx="9513300" cy="1203600"/>
          </a:xfrm>
          <a:prstGeom prst="rect">
            <a:avLst/>
          </a:prstGeom>
          <a:noFill/>
          <a:ln>
            <a:noFill/>
          </a:ln>
        </p:spPr>
        <p:txBody>
          <a:bodyPr spcFirstLastPara="1" wrap="square" lIns="91425" tIns="91425" rIns="91425" bIns="91425" anchor="t" anchorCtr="0">
            <a:noAutofit/>
          </a:bodyPr>
          <a:lstStyle/>
          <a:p>
            <a:pPr marL="0" lvl="0" indent="0" algn="l" rtl="0">
              <a:lnSpc>
                <a:spcPct val="139979"/>
              </a:lnSpc>
              <a:spcBef>
                <a:spcPts val="0"/>
              </a:spcBef>
              <a:spcAft>
                <a:spcPts val="0"/>
              </a:spcAft>
              <a:buClr>
                <a:schemeClr val="dk1"/>
              </a:buClr>
              <a:buSzPts val="1100"/>
              <a:buFont typeface="Arial"/>
              <a:buNone/>
            </a:pPr>
            <a:r>
              <a:rPr lang="en-US" sz="4000">
                <a:solidFill>
                  <a:srgbClr val="2B4B82"/>
                </a:solidFill>
                <a:latin typeface="Josefin Sans"/>
                <a:ea typeface="Josefin Sans"/>
                <a:cs typeface="Josefin Sans"/>
                <a:sym typeface="Josefin Sans"/>
              </a:rPr>
              <a:t>Doanh thu</a:t>
            </a:r>
            <a:endParaRPr sz="4800">
              <a:solidFill>
                <a:srgbClr val="2B4B82"/>
              </a:solidFill>
              <a:latin typeface="Josefin Sans"/>
              <a:ea typeface="Josefin Sans"/>
              <a:cs typeface="Josefin Sans"/>
              <a:sym typeface="Josefin Sans"/>
            </a:endParaRPr>
          </a:p>
          <a:p>
            <a:pPr marL="0" lvl="0" indent="0" algn="l" rtl="0">
              <a:lnSpc>
                <a:spcPct val="139979"/>
              </a:lnSpc>
              <a:spcBef>
                <a:spcPts val="0"/>
              </a:spcBef>
              <a:spcAft>
                <a:spcPts val="0"/>
              </a:spcAft>
              <a:buNone/>
            </a:pPr>
            <a:r>
              <a:rPr lang="en-US" sz="4800">
                <a:solidFill>
                  <a:srgbClr val="2B4B82"/>
                </a:solidFill>
                <a:latin typeface="Josefin Sans"/>
                <a:ea typeface="Josefin Sans"/>
                <a:cs typeface="Josefin Sans"/>
                <a:sym typeface="Josefin Sans"/>
              </a:rPr>
              <a:t>86,217,521,781 TỶ ĐỒNG</a:t>
            </a:r>
            <a:endParaRPr sz="4000">
              <a:solidFill>
                <a:srgbClr val="2B4B82"/>
              </a:solidFill>
              <a:latin typeface="Josefin Sans"/>
              <a:ea typeface="Josefin Sans"/>
              <a:cs typeface="Josefin Sans"/>
              <a:sym typeface="Josefin Sans"/>
            </a:endParaRPr>
          </a:p>
        </p:txBody>
      </p:sp>
      <p:sp>
        <p:nvSpPr>
          <p:cNvPr id="112" name="Google Shape;112;p13"/>
          <p:cNvSpPr txBox="1"/>
          <p:nvPr/>
        </p:nvSpPr>
        <p:spPr>
          <a:xfrm>
            <a:off x="5930650" y="3825350"/>
            <a:ext cx="9513300" cy="1203600"/>
          </a:xfrm>
          <a:prstGeom prst="rect">
            <a:avLst/>
          </a:prstGeom>
          <a:noFill/>
          <a:ln>
            <a:noFill/>
          </a:ln>
        </p:spPr>
        <p:txBody>
          <a:bodyPr spcFirstLastPara="1" wrap="square" lIns="91425" tIns="91425" rIns="91425" bIns="91425" anchor="t" anchorCtr="0">
            <a:noAutofit/>
          </a:bodyPr>
          <a:lstStyle/>
          <a:p>
            <a:pPr marL="0" lvl="0" indent="0" algn="l" rtl="0">
              <a:lnSpc>
                <a:spcPct val="139979"/>
              </a:lnSpc>
              <a:spcBef>
                <a:spcPts val="0"/>
              </a:spcBef>
              <a:spcAft>
                <a:spcPts val="0"/>
              </a:spcAft>
              <a:buClr>
                <a:schemeClr val="dk1"/>
              </a:buClr>
              <a:buSzPts val="1100"/>
              <a:buFont typeface="Arial"/>
              <a:buNone/>
            </a:pPr>
            <a:r>
              <a:rPr lang="en-US" sz="4000">
                <a:solidFill>
                  <a:srgbClr val="2B4B82"/>
                </a:solidFill>
                <a:latin typeface="Josefin Sans"/>
                <a:ea typeface="Josefin Sans"/>
                <a:cs typeface="Josefin Sans"/>
                <a:sym typeface="Josefin Sans"/>
              </a:rPr>
              <a:t>Lợi Nhuận</a:t>
            </a:r>
            <a:endParaRPr sz="4800">
              <a:solidFill>
                <a:srgbClr val="2B4B82"/>
              </a:solidFill>
              <a:latin typeface="Josefin Sans"/>
              <a:ea typeface="Josefin Sans"/>
              <a:cs typeface="Josefin Sans"/>
              <a:sym typeface="Josefin Sans"/>
            </a:endParaRPr>
          </a:p>
          <a:p>
            <a:pPr marL="0" lvl="0" indent="0" algn="l" rtl="0">
              <a:lnSpc>
                <a:spcPct val="139979"/>
              </a:lnSpc>
              <a:spcBef>
                <a:spcPts val="0"/>
              </a:spcBef>
              <a:spcAft>
                <a:spcPts val="0"/>
              </a:spcAft>
              <a:buNone/>
            </a:pPr>
            <a:r>
              <a:rPr lang="en-US" sz="4800">
                <a:solidFill>
                  <a:srgbClr val="2B4B82"/>
                </a:solidFill>
                <a:latin typeface="Josefin Sans"/>
                <a:ea typeface="Josefin Sans"/>
                <a:cs typeface="Josefin Sans"/>
                <a:sym typeface="Josefin Sans"/>
              </a:rPr>
              <a:t>30,274,323,657 TỶ ĐỒNG</a:t>
            </a:r>
            <a:endParaRPr>
              <a:solidFill>
                <a:srgbClr val="2B4B82"/>
              </a:solidFill>
              <a:latin typeface="Josefin Sans"/>
              <a:ea typeface="Josefin Sans"/>
              <a:cs typeface="Josefin Sans"/>
              <a:sym typeface="Josefin Sans"/>
            </a:endParaRPr>
          </a:p>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
        <p:nvSpPr>
          <p:cNvPr id="113" name="Google Shape;113;p13"/>
          <p:cNvSpPr txBox="1"/>
          <p:nvPr/>
        </p:nvSpPr>
        <p:spPr>
          <a:xfrm>
            <a:off x="5930650" y="6203675"/>
            <a:ext cx="9513300" cy="1203600"/>
          </a:xfrm>
          <a:prstGeom prst="rect">
            <a:avLst/>
          </a:prstGeom>
          <a:noFill/>
          <a:ln>
            <a:noFill/>
          </a:ln>
        </p:spPr>
        <p:txBody>
          <a:bodyPr spcFirstLastPara="1" wrap="square" lIns="91425" tIns="91425" rIns="91425" bIns="91425" anchor="t" anchorCtr="0">
            <a:noAutofit/>
          </a:bodyPr>
          <a:lstStyle/>
          <a:p>
            <a:pPr marL="0" lvl="0" indent="0" algn="l" rtl="0">
              <a:lnSpc>
                <a:spcPct val="139979"/>
              </a:lnSpc>
              <a:spcBef>
                <a:spcPts val="0"/>
              </a:spcBef>
              <a:spcAft>
                <a:spcPts val="0"/>
              </a:spcAft>
              <a:buClr>
                <a:schemeClr val="dk1"/>
              </a:buClr>
              <a:buSzPts val="1100"/>
              <a:buFont typeface="Arial"/>
              <a:buNone/>
            </a:pPr>
            <a:r>
              <a:rPr lang="en-US" sz="4000">
                <a:solidFill>
                  <a:srgbClr val="2B4B82"/>
                </a:solidFill>
                <a:latin typeface="Josefin Sans"/>
                <a:ea typeface="Josefin Sans"/>
                <a:cs typeface="Josefin Sans"/>
                <a:sym typeface="Josefin Sans"/>
              </a:rPr>
              <a:t>Số lượng bán</a:t>
            </a:r>
            <a:endParaRPr sz="4800">
              <a:solidFill>
                <a:srgbClr val="2B4B82"/>
              </a:solidFill>
              <a:latin typeface="Josefin Sans"/>
              <a:ea typeface="Josefin Sans"/>
              <a:cs typeface="Josefin Sans"/>
              <a:sym typeface="Josefin Sans"/>
            </a:endParaRPr>
          </a:p>
          <a:p>
            <a:pPr marL="0" lvl="0" indent="0" algn="l" rtl="0">
              <a:lnSpc>
                <a:spcPct val="139979"/>
              </a:lnSpc>
              <a:spcBef>
                <a:spcPts val="0"/>
              </a:spcBef>
              <a:spcAft>
                <a:spcPts val="0"/>
              </a:spcAft>
              <a:buNone/>
            </a:pPr>
            <a:r>
              <a:rPr lang="en-US" sz="4800">
                <a:solidFill>
                  <a:srgbClr val="2B4B82"/>
                </a:solidFill>
                <a:latin typeface="Josefin Sans"/>
                <a:ea typeface="Josefin Sans"/>
                <a:cs typeface="Josefin Sans"/>
                <a:sym typeface="Josefin Sans"/>
              </a:rPr>
              <a:t>26,388 SẢN PHẨM</a:t>
            </a:r>
            <a:endParaRPr sz="4000">
              <a:solidFill>
                <a:srgbClr val="2B4B82"/>
              </a:solidFill>
              <a:latin typeface="Josefin Sans"/>
              <a:ea typeface="Josefin Sans"/>
              <a:cs typeface="Josefin Sans"/>
              <a:sym typeface="Josefin Sans"/>
            </a:endParaRPr>
          </a:p>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pic>
        <p:nvPicPr>
          <p:cNvPr id="114" name="Google Shape;114;p13"/>
          <p:cNvPicPr preferRelativeResize="0"/>
          <p:nvPr/>
        </p:nvPicPr>
        <p:blipFill>
          <a:blip r:embed="rId3">
            <a:alphaModFix/>
          </a:blip>
          <a:stretch>
            <a:fillRect/>
          </a:stretch>
        </p:blipFill>
        <p:spPr>
          <a:xfrm>
            <a:off x="0" y="0"/>
            <a:ext cx="4168429" cy="10286999"/>
          </a:xfrm>
          <a:prstGeom prst="rect">
            <a:avLst/>
          </a:prstGeom>
          <a:noFill/>
          <a:ln>
            <a:noFill/>
          </a:ln>
        </p:spPr>
      </p:pic>
      <p:pic>
        <p:nvPicPr>
          <p:cNvPr id="115" name="Google Shape;115;p13"/>
          <p:cNvPicPr preferRelativeResize="0"/>
          <p:nvPr/>
        </p:nvPicPr>
        <p:blipFill>
          <a:blip r:embed="rId4">
            <a:alphaModFix/>
          </a:blip>
          <a:stretch>
            <a:fillRect/>
          </a:stretch>
        </p:blipFill>
        <p:spPr>
          <a:xfrm rot="10800000">
            <a:off x="1502294" y="152400"/>
            <a:ext cx="1113521" cy="9982200"/>
          </a:xfrm>
          <a:prstGeom prst="rect">
            <a:avLst/>
          </a:prstGeom>
          <a:noFill/>
          <a:ln>
            <a:noFill/>
          </a:ln>
        </p:spPr>
      </p:pic>
      <p:sp>
        <p:nvSpPr>
          <p:cNvPr id="116" name="Google Shape;116;p13"/>
          <p:cNvSpPr/>
          <p:nvPr/>
        </p:nvSpPr>
        <p:spPr>
          <a:xfrm>
            <a:off x="13647921" y="6871621"/>
            <a:ext cx="5357753" cy="5591583"/>
          </a:xfrm>
          <a:custGeom>
            <a:avLst/>
            <a:gdLst/>
            <a:ahLst/>
            <a:cxnLst/>
            <a:rect l="l" t="t" r="r" b="b"/>
            <a:pathLst>
              <a:path w="5357753" h="5591583" extrusionOk="0">
                <a:moveTo>
                  <a:pt x="0" y="0"/>
                </a:moveTo>
                <a:lnTo>
                  <a:pt x="5357752" y="0"/>
                </a:lnTo>
                <a:lnTo>
                  <a:pt x="5357752" y="5591583"/>
                </a:lnTo>
                <a:lnTo>
                  <a:pt x="0" y="5591583"/>
                </a:lnTo>
                <a:lnTo>
                  <a:pt x="0" y="0"/>
                </a:lnTo>
                <a:close/>
              </a:path>
            </a:pathLst>
          </a:custGeom>
          <a:blipFill rotWithShape="1">
            <a:blip r:embed="rId5">
              <a:alphaModFix/>
            </a:blip>
            <a:stretch>
              <a:fillRect/>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0"/>
        <p:cNvGrpSpPr/>
        <p:nvPr/>
      </p:nvGrpSpPr>
      <p:grpSpPr>
        <a:xfrm>
          <a:off x="0" y="0"/>
          <a:ext cx="0" cy="0"/>
          <a:chOff x="0" y="0"/>
          <a:chExt cx="0" cy="0"/>
        </a:xfrm>
      </p:grpSpPr>
      <p:sp>
        <p:nvSpPr>
          <p:cNvPr id="121" name="Google Shape;121;g262c630232c_1_0"/>
          <p:cNvSpPr txBox="1"/>
          <p:nvPr/>
        </p:nvSpPr>
        <p:spPr>
          <a:xfrm>
            <a:off x="859599" y="598975"/>
            <a:ext cx="10296600" cy="738900"/>
          </a:xfrm>
          <a:prstGeom prst="rect">
            <a:avLst/>
          </a:prstGeom>
          <a:noFill/>
          <a:ln>
            <a:noFill/>
          </a:ln>
        </p:spPr>
        <p:txBody>
          <a:bodyPr spcFirstLastPara="1" wrap="square" lIns="0" tIns="0" rIns="0" bIns="0" anchor="t" anchorCtr="0">
            <a:spAutoFit/>
          </a:bodyPr>
          <a:lstStyle/>
          <a:p>
            <a:pPr marL="0" marR="0" lvl="0" indent="0" algn="l"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Những sản phẩm bán chạy nhất</a:t>
            </a:r>
            <a:endParaRPr/>
          </a:p>
        </p:txBody>
      </p:sp>
      <p:pic>
        <p:nvPicPr>
          <p:cNvPr id="122" name="Google Shape;122;g262c630232c_1_0"/>
          <p:cNvPicPr preferRelativeResize="0"/>
          <p:nvPr/>
        </p:nvPicPr>
        <p:blipFill>
          <a:blip r:embed="rId3">
            <a:alphaModFix/>
          </a:blip>
          <a:stretch>
            <a:fillRect/>
          </a:stretch>
        </p:blipFill>
        <p:spPr>
          <a:xfrm>
            <a:off x="9064425" y="1735450"/>
            <a:ext cx="8629899" cy="7499274"/>
          </a:xfrm>
          <a:prstGeom prst="rect">
            <a:avLst/>
          </a:prstGeom>
          <a:noFill/>
          <a:ln>
            <a:noFill/>
          </a:ln>
        </p:spPr>
      </p:pic>
      <p:sp>
        <p:nvSpPr>
          <p:cNvPr id="123" name="Google Shape;123;g262c630232c_1_0"/>
          <p:cNvSpPr txBox="1"/>
          <p:nvPr/>
        </p:nvSpPr>
        <p:spPr>
          <a:xfrm>
            <a:off x="713101" y="1735438"/>
            <a:ext cx="7717800" cy="6834300"/>
          </a:xfrm>
          <a:prstGeom prst="rect">
            <a:avLst/>
          </a:prstGeom>
          <a:noFill/>
          <a:ln>
            <a:noFill/>
          </a:ln>
        </p:spPr>
        <p:txBody>
          <a:bodyPr spcFirstLastPara="1" wrap="square" lIns="0" tIns="0" rIns="0" bIns="0" anchor="t" anchorCtr="0">
            <a:spAutoFit/>
          </a:bodyPr>
          <a:lstStyle/>
          <a:p>
            <a:pPr marL="914400" lvl="0" indent="0" algn="just" rtl="0">
              <a:lnSpc>
                <a:spcPct val="115000"/>
              </a:lnSpc>
              <a:spcBef>
                <a:spcPts val="0"/>
              </a:spcBef>
              <a:spcAft>
                <a:spcPts val="0"/>
              </a:spcAft>
              <a:buNone/>
            </a:pPr>
            <a:r>
              <a:rPr lang="en-US" sz="3000">
                <a:solidFill>
                  <a:srgbClr val="2B4B82"/>
                </a:solidFill>
                <a:latin typeface="Josefin Sans"/>
                <a:ea typeface="Josefin Sans"/>
                <a:cs typeface="Josefin Sans"/>
                <a:sym typeface="Josefin Sans"/>
              </a:rPr>
              <a:t>Trong giai đoạn 2015-2019</a:t>
            </a:r>
            <a:endParaRPr sz="3000">
              <a:solidFill>
                <a:srgbClr val="2B4B82"/>
              </a:solidFill>
              <a:latin typeface="Josefin Sans"/>
              <a:ea typeface="Josefin Sans"/>
              <a:cs typeface="Josefin Sans"/>
              <a:sym typeface="Josefin Sans"/>
            </a:endParaRPr>
          </a:p>
          <a:p>
            <a:pPr marL="914400" lvl="1" indent="-419100" algn="just" rtl="0">
              <a:lnSpc>
                <a:spcPct val="115000"/>
              </a:lnSpc>
              <a:spcBef>
                <a:spcPts val="0"/>
              </a:spcBef>
              <a:spcAft>
                <a:spcPts val="0"/>
              </a:spcAft>
              <a:buClr>
                <a:srgbClr val="2B4B82"/>
              </a:buClr>
              <a:buSzPts val="3000"/>
              <a:buFont typeface="Josefin Sans"/>
              <a:buChar char="•"/>
            </a:pPr>
            <a:r>
              <a:rPr lang="en-US" sz="3000">
                <a:solidFill>
                  <a:srgbClr val="2B4B82"/>
                </a:solidFill>
                <a:latin typeface="Josefin Sans"/>
                <a:ea typeface="Josefin Sans"/>
                <a:cs typeface="Josefin Sans"/>
                <a:sym typeface="Josefin Sans"/>
              </a:rPr>
              <a:t>Tổng số lượng bán cao nhất: ‘Phần mềm WinPro 10 SNGL OLP NL Legalization GetGenuine’ với 2843 sản phẩm, </a:t>
            </a:r>
            <a:endParaRPr sz="3000">
              <a:solidFill>
                <a:srgbClr val="2B4B82"/>
              </a:solidFill>
              <a:latin typeface="Josefin Sans"/>
              <a:ea typeface="Josefin Sans"/>
              <a:cs typeface="Josefin Sans"/>
              <a:sym typeface="Josefin Sans"/>
            </a:endParaRPr>
          </a:p>
          <a:p>
            <a:pPr marL="914400" lvl="1" indent="-419100" algn="just" rtl="0">
              <a:lnSpc>
                <a:spcPct val="115000"/>
              </a:lnSpc>
              <a:spcBef>
                <a:spcPts val="0"/>
              </a:spcBef>
              <a:spcAft>
                <a:spcPts val="0"/>
              </a:spcAft>
              <a:buClr>
                <a:srgbClr val="2B4B82"/>
              </a:buClr>
              <a:buSzPts val="3000"/>
              <a:buFont typeface="Josefin Sans"/>
              <a:buChar char="•"/>
            </a:pPr>
            <a:r>
              <a:rPr lang="en-US" sz="3000">
                <a:solidFill>
                  <a:srgbClr val="2B4B82"/>
                </a:solidFill>
                <a:latin typeface="Josefin Sans"/>
                <a:ea typeface="Josefin Sans"/>
                <a:cs typeface="Josefin Sans"/>
                <a:sym typeface="Josefin Sans"/>
              </a:rPr>
              <a:t>Vị trí thứ 2: ‘Phần mềm OfficeStd 2016 SNGL OLP NL’ với 1492 sản phẩm và</a:t>
            </a:r>
            <a:endParaRPr sz="3000">
              <a:solidFill>
                <a:srgbClr val="2B4B82"/>
              </a:solidFill>
              <a:latin typeface="Josefin Sans"/>
              <a:ea typeface="Josefin Sans"/>
              <a:cs typeface="Josefin Sans"/>
              <a:sym typeface="Josefin Sans"/>
            </a:endParaRPr>
          </a:p>
          <a:p>
            <a:pPr marL="914400" lvl="1" indent="-419100" algn="just" rtl="0">
              <a:lnSpc>
                <a:spcPct val="115000"/>
              </a:lnSpc>
              <a:spcBef>
                <a:spcPts val="0"/>
              </a:spcBef>
              <a:spcAft>
                <a:spcPts val="0"/>
              </a:spcAft>
              <a:buClr>
                <a:srgbClr val="2B4B82"/>
              </a:buClr>
              <a:buSzPts val="3000"/>
              <a:buFont typeface="Josefin Sans"/>
              <a:buChar char="•"/>
            </a:pPr>
            <a:r>
              <a:rPr lang="en-US" sz="3000">
                <a:solidFill>
                  <a:srgbClr val="2B4B82"/>
                </a:solidFill>
                <a:latin typeface="Josefin Sans"/>
                <a:ea typeface="Josefin Sans"/>
                <a:cs typeface="Josefin Sans"/>
                <a:sym typeface="Josefin Sans"/>
              </a:rPr>
              <a:t>Vị trí thứ 3: ‘Phần mềm Kaspersky Endpoint Security for Business - Select (3 Year)’ với 1034 sản phẩm.</a:t>
            </a:r>
            <a:endParaRPr sz="3000">
              <a:solidFill>
                <a:srgbClr val="2B4B82"/>
              </a:solidFill>
              <a:latin typeface="Josefin Sans"/>
              <a:ea typeface="Josefin Sans"/>
              <a:cs typeface="Josefin Sans"/>
              <a:sym typeface="Josefin Sans"/>
            </a:endParaRPr>
          </a:p>
          <a:p>
            <a:pPr marL="914400" lvl="1" indent="-419100" algn="just" rtl="0">
              <a:lnSpc>
                <a:spcPct val="115000"/>
              </a:lnSpc>
              <a:spcBef>
                <a:spcPts val="0"/>
              </a:spcBef>
              <a:spcAft>
                <a:spcPts val="0"/>
              </a:spcAft>
              <a:buClr>
                <a:srgbClr val="2B4B82"/>
              </a:buClr>
              <a:buSzPts val="3000"/>
              <a:buFont typeface="Josefin Sans"/>
              <a:buChar char="•"/>
            </a:pPr>
            <a:r>
              <a:rPr lang="en-US" sz="3000">
                <a:solidFill>
                  <a:srgbClr val="2B4B82"/>
                </a:solidFill>
                <a:latin typeface="Josefin Sans"/>
                <a:ea typeface="Josefin Sans"/>
                <a:cs typeface="Josefin Sans"/>
                <a:sym typeface="Josefin Sans"/>
              </a:rPr>
              <a:t>‘Phần mềm WinPro 10 SNGL OLP NL Legalization GetGenuine’ chiếm 10,77% tổng Số lượng bán.</a:t>
            </a:r>
            <a:endParaRPr sz="3000">
              <a:solidFill>
                <a:srgbClr val="2B4B82"/>
              </a:solidFill>
              <a:latin typeface="Josefin Sans"/>
              <a:ea typeface="Josefin Sans"/>
              <a:cs typeface="Josefin Sans"/>
              <a:sym typeface="Josefi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7"/>
        <p:cNvGrpSpPr/>
        <p:nvPr/>
      </p:nvGrpSpPr>
      <p:grpSpPr>
        <a:xfrm>
          <a:off x="0" y="0"/>
          <a:ext cx="0" cy="0"/>
          <a:chOff x="0" y="0"/>
          <a:chExt cx="0" cy="0"/>
        </a:xfrm>
      </p:grpSpPr>
      <p:sp>
        <p:nvSpPr>
          <p:cNvPr id="128" name="Google Shape;128;g262c630232c_1_20"/>
          <p:cNvSpPr txBox="1"/>
          <p:nvPr/>
        </p:nvSpPr>
        <p:spPr>
          <a:xfrm>
            <a:off x="1579200" y="598975"/>
            <a:ext cx="15129600" cy="1773000"/>
          </a:xfrm>
          <a:prstGeom prst="rect">
            <a:avLst/>
          </a:prstGeom>
          <a:noFill/>
          <a:ln>
            <a:noFill/>
          </a:ln>
        </p:spPr>
        <p:txBody>
          <a:bodyPr spcFirstLastPara="1" wrap="square" lIns="0" tIns="0" rIns="0" bIns="0" anchor="t" anchorCtr="0">
            <a:spAutoFit/>
          </a:bodyPr>
          <a:lstStyle/>
          <a:p>
            <a:pPr marL="0" marR="0" lvl="0" indent="0" algn="ctr"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Số lượng sản phẩm được bán ra trong giai đoạn 2015 - 2019</a:t>
            </a:r>
            <a:endParaRPr/>
          </a:p>
        </p:txBody>
      </p:sp>
      <p:pic>
        <p:nvPicPr>
          <p:cNvPr id="129" name="Google Shape;129;g262c630232c_1_20"/>
          <p:cNvPicPr preferRelativeResize="0"/>
          <p:nvPr/>
        </p:nvPicPr>
        <p:blipFill rotWithShape="1">
          <a:blip r:embed="rId3">
            <a:alphaModFix/>
          </a:blip>
          <a:srcRect t="7749"/>
          <a:stretch/>
        </p:blipFill>
        <p:spPr>
          <a:xfrm>
            <a:off x="690688" y="2655350"/>
            <a:ext cx="16906626" cy="5651175"/>
          </a:xfrm>
          <a:prstGeom prst="rect">
            <a:avLst/>
          </a:prstGeom>
          <a:noFill/>
          <a:ln>
            <a:noFill/>
          </a:ln>
        </p:spPr>
      </p:pic>
      <p:sp>
        <p:nvSpPr>
          <p:cNvPr id="130" name="Google Shape;130;g262c630232c_1_20"/>
          <p:cNvSpPr txBox="1"/>
          <p:nvPr/>
        </p:nvSpPr>
        <p:spPr>
          <a:xfrm>
            <a:off x="1031400" y="8589900"/>
            <a:ext cx="16225200" cy="7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300">
                <a:solidFill>
                  <a:srgbClr val="2B4B82"/>
                </a:solidFill>
                <a:latin typeface="Josefin Sans"/>
                <a:ea typeface="Josefin Sans"/>
                <a:cs typeface="Josefin Sans"/>
                <a:sym typeface="Josefin Sans"/>
              </a:rPr>
              <a:t>Trên tất cả 784 sản phẩm, tổng số lượng bán tăng dần từ tháng 3/2017, cao nhất là 6320 sản phẩm vào tháng 5/2018 và có xu hướng giảm trong khoảng thời gian sau</a:t>
            </a:r>
            <a:endParaRPr sz="3300">
              <a:solidFill>
                <a:srgbClr val="2B4B82"/>
              </a:solidFill>
              <a:latin typeface="Josefin Sans"/>
              <a:ea typeface="Josefin Sans"/>
              <a:cs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34"/>
        <p:cNvGrpSpPr/>
        <p:nvPr/>
      </p:nvGrpSpPr>
      <p:grpSpPr>
        <a:xfrm>
          <a:off x="0" y="0"/>
          <a:ext cx="0" cy="0"/>
          <a:chOff x="0" y="0"/>
          <a:chExt cx="0" cy="0"/>
        </a:xfrm>
      </p:grpSpPr>
      <p:sp>
        <p:nvSpPr>
          <p:cNvPr id="135" name="Google Shape;135;g26308432dc8_0_7"/>
          <p:cNvSpPr txBox="1"/>
          <p:nvPr/>
        </p:nvSpPr>
        <p:spPr>
          <a:xfrm>
            <a:off x="1001245" y="570325"/>
            <a:ext cx="16285500" cy="738900"/>
          </a:xfrm>
          <a:prstGeom prst="rect">
            <a:avLst/>
          </a:prstGeom>
          <a:noFill/>
          <a:ln>
            <a:noFill/>
          </a:ln>
        </p:spPr>
        <p:txBody>
          <a:bodyPr spcFirstLastPara="1" wrap="square" lIns="0" tIns="0" rIns="0" bIns="0" anchor="t" anchorCtr="0">
            <a:spAutoFit/>
          </a:bodyPr>
          <a:lstStyle/>
          <a:p>
            <a:pPr marL="0" marR="0" lvl="0" indent="0" algn="ctr"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Số lượng sản phẩm bán từ quý 2/2017 – quý 3/2017</a:t>
            </a:r>
            <a:endParaRPr/>
          </a:p>
        </p:txBody>
      </p:sp>
      <p:sp>
        <p:nvSpPr>
          <p:cNvPr id="136" name="Google Shape;136;g26308432dc8_0_7"/>
          <p:cNvSpPr txBox="1"/>
          <p:nvPr/>
        </p:nvSpPr>
        <p:spPr>
          <a:xfrm>
            <a:off x="525325" y="7497950"/>
            <a:ext cx="17278800" cy="166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a:solidFill>
                  <a:srgbClr val="2B4B82"/>
                </a:solidFill>
                <a:latin typeface="Josefin Sans"/>
                <a:ea typeface="Josefin Sans"/>
                <a:cs typeface="Josefin Sans"/>
                <a:sym typeface="Josefin Sans"/>
              </a:rPr>
              <a:t>Quý 3/2017 tăng 2000 sản phẩm so với quý 2/2017 do số lượng mua lớn từ ‘Công ty TNHH YKK Việt Nam’ với sản phẩm mua chính là ‘Phần mềm SYMC Protection Suite Enterprise Edition 5.0 Per User Renewal Essential 12 Months Epress Band F’ với 665 sản phẩm và ‘Công ty cổ phần công nghệ ELITE’ với sản phẩm mua chính là ‘Phần mềm WINPRO 10 64 bit Eng Intl 1pk DSP’ </a:t>
            </a:r>
            <a:endParaRPr sz="3200">
              <a:solidFill>
                <a:srgbClr val="2B4B82"/>
              </a:solidFill>
              <a:latin typeface="Josefin Sans"/>
              <a:ea typeface="Josefin Sans"/>
              <a:cs typeface="Josefin Sans"/>
              <a:sym typeface="Josefin Sans"/>
            </a:endParaRPr>
          </a:p>
          <a:p>
            <a:pPr marL="0" lvl="0" indent="0" algn="just" rtl="0">
              <a:spcBef>
                <a:spcPts val="0"/>
              </a:spcBef>
              <a:spcAft>
                <a:spcPts val="0"/>
              </a:spcAft>
              <a:buNone/>
            </a:pPr>
            <a:endParaRPr sz="3200">
              <a:solidFill>
                <a:srgbClr val="2B4B82"/>
              </a:solidFill>
              <a:latin typeface="Josefin Sans"/>
              <a:ea typeface="Josefin Sans"/>
              <a:cs typeface="Josefin Sans"/>
              <a:sym typeface="Josefin Sans"/>
            </a:endParaRPr>
          </a:p>
        </p:txBody>
      </p:sp>
      <p:pic>
        <p:nvPicPr>
          <p:cNvPr id="137" name="Google Shape;137;g26308432dc8_0_7"/>
          <p:cNvPicPr preferRelativeResize="0"/>
          <p:nvPr/>
        </p:nvPicPr>
        <p:blipFill>
          <a:blip r:embed="rId3">
            <a:alphaModFix/>
          </a:blip>
          <a:stretch>
            <a:fillRect/>
          </a:stretch>
        </p:blipFill>
        <p:spPr>
          <a:xfrm>
            <a:off x="1313182" y="1600337"/>
            <a:ext cx="15661626" cy="560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41"/>
        <p:cNvGrpSpPr/>
        <p:nvPr/>
      </p:nvGrpSpPr>
      <p:grpSpPr>
        <a:xfrm>
          <a:off x="0" y="0"/>
          <a:ext cx="0" cy="0"/>
          <a:chOff x="0" y="0"/>
          <a:chExt cx="0" cy="0"/>
        </a:xfrm>
      </p:grpSpPr>
      <p:sp>
        <p:nvSpPr>
          <p:cNvPr id="142" name="Google Shape;142;g2a380f9f59d_0_8"/>
          <p:cNvSpPr txBox="1"/>
          <p:nvPr/>
        </p:nvSpPr>
        <p:spPr>
          <a:xfrm>
            <a:off x="1001245" y="570325"/>
            <a:ext cx="16285500" cy="738900"/>
          </a:xfrm>
          <a:prstGeom prst="rect">
            <a:avLst/>
          </a:prstGeom>
          <a:noFill/>
          <a:ln>
            <a:noFill/>
          </a:ln>
        </p:spPr>
        <p:txBody>
          <a:bodyPr spcFirstLastPara="1" wrap="square" lIns="0" tIns="0" rIns="0" bIns="0" anchor="t" anchorCtr="0">
            <a:spAutoFit/>
          </a:bodyPr>
          <a:lstStyle/>
          <a:p>
            <a:pPr marL="0" marR="0" lvl="0" indent="0" algn="ctr" rtl="0">
              <a:lnSpc>
                <a:spcPct val="139979"/>
              </a:lnSpc>
              <a:spcBef>
                <a:spcPts val="0"/>
              </a:spcBef>
              <a:spcAft>
                <a:spcPts val="0"/>
              </a:spcAft>
              <a:buNone/>
            </a:pPr>
            <a:r>
              <a:rPr lang="en-US" sz="4800" b="1">
                <a:solidFill>
                  <a:srgbClr val="2B4B82"/>
                </a:solidFill>
                <a:latin typeface="Josefin Sans"/>
                <a:ea typeface="Josefin Sans"/>
                <a:cs typeface="Josefin Sans"/>
                <a:sym typeface="Josefin Sans"/>
              </a:rPr>
              <a:t>Số lượng sản phẩm bán từ quý 2/2018 – quý 3/2018</a:t>
            </a:r>
            <a:endParaRPr/>
          </a:p>
        </p:txBody>
      </p:sp>
      <p:sp>
        <p:nvSpPr>
          <p:cNvPr id="143" name="Google Shape;143;g2a380f9f59d_0_8"/>
          <p:cNvSpPr txBox="1"/>
          <p:nvPr/>
        </p:nvSpPr>
        <p:spPr>
          <a:xfrm>
            <a:off x="504600" y="7879600"/>
            <a:ext cx="17278800" cy="166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a:solidFill>
                  <a:srgbClr val="2B4B82"/>
                </a:solidFill>
                <a:latin typeface="Josefin Sans"/>
                <a:ea typeface="Josefin Sans"/>
                <a:cs typeface="Josefin Sans"/>
                <a:sym typeface="Josefin Sans"/>
              </a:rPr>
              <a:t>Quý 3/2018 giảm khoảng 4000 sản phẩm so với quý trước đó. Sự suy giảm này chiếm phần lớn do số lượng bán cho ‘Công ty TNHH Đầu tư thương mại Dung Hòa’ giảm từ 645 sản phẩm xuống còn 7 sản phẩm ‘Phần mềm Kaspersky Endpoint Security for Business – Select’</a:t>
            </a:r>
            <a:endParaRPr sz="3200">
              <a:solidFill>
                <a:srgbClr val="2B4B82"/>
              </a:solidFill>
              <a:latin typeface="Josefin Sans"/>
              <a:ea typeface="Josefin Sans"/>
              <a:cs typeface="Josefin Sans"/>
              <a:sym typeface="Josefin Sans"/>
            </a:endParaRPr>
          </a:p>
          <a:p>
            <a:pPr marL="0" lvl="0" indent="0" algn="just" rtl="0">
              <a:spcBef>
                <a:spcPts val="0"/>
              </a:spcBef>
              <a:spcAft>
                <a:spcPts val="0"/>
              </a:spcAft>
              <a:buNone/>
            </a:pPr>
            <a:endParaRPr sz="3200">
              <a:solidFill>
                <a:srgbClr val="2B4B82"/>
              </a:solidFill>
              <a:latin typeface="Josefin Sans"/>
              <a:ea typeface="Josefin Sans"/>
              <a:cs typeface="Josefin Sans"/>
              <a:sym typeface="Josefin Sans"/>
            </a:endParaRPr>
          </a:p>
        </p:txBody>
      </p:sp>
      <p:pic>
        <p:nvPicPr>
          <p:cNvPr id="144" name="Google Shape;144;g2a380f9f59d_0_8"/>
          <p:cNvPicPr preferRelativeResize="0"/>
          <p:nvPr/>
        </p:nvPicPr>
        <p:blipFill>
          <a:blip r:embed="rId3">
            <a:alphaModFix/>
          </a:blip>
          <a:stretch>
            <a:fillRect/>
          </a:stretch>
        </p:blipFill>
        <p:spPr>
          <a:xfrm>
            <a:off x="1675200" y="1576250"/>
            <a:ext cx="14937607" cy="603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Shape 148"/>
        <p:cNvGrpSpPr/>
        <p:nvPr/>
      </p:nvGrpSpPr>
      <p:grpSpPr>
        <a:xfrm>
          <a:off x="0" y="0"/>
          <a:ext cx="0" cy="0"/>
          <a:chOff x="0" y="0"/>
          <a:chExt cx="0" cy="0"/>
        </a:xfrm>
      </p:grpSpPr>
      <p:sp>
        <p:nvSpPr>
          <p:cNvPr id="149" name="Google Shape;149;g262c630232c_1_6"/>
          <p:cNvSpPr/>
          <p:nvPr/>
        </p:nvSpPr>
        <p:spPr>
          <a:xfrm>
            <a:off x="10476342" y="1951228"/>
            <a:ext cx="6338112" cy="6384545"/>
          </a:xfrm>
          <a:custGeom>
            <a:avLst/>
            <a:gdLst/>
            <a:ahLst/>
            <a:cxnLst/>
            <a:rect l="l" t="t" r="r" b="b"/>
            <a:pathLst>
              <a:path w="6338112" h="6384545" extrusionOk="0">
                <a:moveTo>
                  <a:pt x="0" y="0"/>
                </a:moveTo>
                <a:lnTo>
                  <a:pt x="6338112" y="0"/>
                </a:lnTo>
                <a:lnTo>
                  <a:pt x="6338112" y="6384544"/>
                </a:lnTo>
                <a:lnTo>
                  <a:pt x="0" y="6384544"/>
                </a:lnTo>
                <a:lnTo>
                  <a:pt x="0" y="0"/>
                </a:lnTo>
                <a:close/>
              </a:path>
            </a:pathLst>
          </a:custGeom>
          <a:blipFill rotWithShape="1">
            <a:blip r:embed="rId3">
              <a:alphaModFix/>
            </a:blip>
            <a:stretch>
              <a:fillRect/>
            </a:stretch>
          </a:blipFill>
          <a:ln>
            <a:noFill/>
          </a:ln>
        </p:spPr>
      </p:sp>
      <p:sp>
        <p:nvSpPr>
          <p:cNvPr id="150" name="Google Shape;150;g262c630232c_1_6"/>
          <p:cNvSpPr txBox="1"/>
          <p:nvPr/>
        </p:nvSpPr>
        <p:spPr>
          <a:xfrm>
            <a:off x="1673281" y="2774850"/>
            <a:ext cx="8489100" cy="1308300"/>
          </a:xfrm>
          <a:prstGeom prst="rect">
            <a:avLst/>
          </a:prstGeom>
          <a:noFill/>
          <a:ln>
            <a:noFill/>
          </a:ln>
        </p:spPr>
        <p:txBody>
          <a:bodyPr spcFirstLastPara="1" wrap="square" lIns="0" tIns="0" rIns="0" bIns="0" anchor="t" anchorCtr="0">
            <a:spAutoFit/>
          </a:bodyPr>
          <a:lstStyle/>
          <a:p>
            <a:pPr marL="457200" marR="0" lvl="0" indent="0" algn="ctr" rtl="0">
              <a:lnSpc>
                <a:spcPct val="120000"/>
              </a:lnSpc>
              <a:spcBef>
                <a:spcPts val="0"/>
              </a:spcBef>
              <a:spcAft>
                <a:spcPts val="0"/>
              </a:spcAft>
              <a:buNone/>
            </a:pPr>
            <a:r>
              <a:rPr lang="en-US" sz="8500" b="1">
                <a:solidFill>
                  <a:srgbClr val="F7B4A7"/>
                </a:solidFill>
                <a:latin typeface="Josefin Sans"/>
                <a:ea typeface="Josefin Sans"/>
                <a:cs typeface="Josefin Sans"/>
                <a:sym typeface="Josefin Sans"/>
              </a:rPr>
              <a:t>2. Lợi nhuận</a:t>
            </a:r>
            <a:endParaRPr sz="8500" b="1">
              <a:solidFill>
                <a:srgbClr val="F7B4A7"/>
              </a:solidFill>
              <a:latin typeface="Josefin Sans"/>
              <a:ea typeface="Josefin Sans"/>
              <a:cs typeface="Josefin Sans"/>
              <a:sym typeface="Josefin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962</Words>
  <Application>Microsoft Office PowerPoint</Application>
  <PresentationFormat>Custom</PresentationFormat>
  <Paragraphs>56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Josefin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Long Nguyễn</cp:lastModifiedBy>
  <cp:revision>1</cp:revision>
  <dcterms:created xsi:type="dcterms:W3CDTF">2006-08-16T00:00:00Z</dcterms:created>
  <dcterms:modified xsi:type="dcterms:W3CDTF">2023-12-12T14:23:15Z</dcterms:modified>
</cp:coreProperties>
</file>