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Oswald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f642763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7f6427632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f642763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f6427632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f642763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7f6427632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f6427632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7f64276326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ed4a20c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7ed4a20c7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0649d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7f0649d302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f0649d3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7f0649d30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0649d30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7f0649d302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f0649d30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f0649d302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64276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f642763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f642763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7f6427632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9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2444750" y="3279700"/>
            <a:ext cx="13398496" cy="2607351"/>
            <a:chOff x="0" y="-19050"/>
            <a:chExt cx="1895495" cy="83185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2897701" y="4183175"/>
            <a:ext cx="1249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BANK CUSTOMER</a:t>
            </a:r>
            <a:r>
              <a:rPr b="1" lang="en-US" sz="64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CHURN PREDICTION</a:t>
            </a:r>
            <a:endParaRPr sz="6400"/>
          </a:p>
        </p:txBody>
      </p:sp>
      <p:sp>
        <p:nvSpPr>
          <p:cNvPr id="91" name="Google Shape;91;p13"/>
          <p:cNvSpPr txBox="1"/>
          <p:nvPr/>
        </p:nvSpPr>
        <p:spPr>
          <a:xfrm>
            <a:off x="2444750" y="6368150"/>
            <a:ext cx="5878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Nguyễn Đức Long - N5</a:t>
            </a:r>
            <a:endParaRPr b="1"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11" name="Google Shape;211;p22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5525" y="962288"/>
            <a:ext cx="8316549" cy="502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6">
            <a:alphaModFix/>
          </a:blip>
          <a:srcRect b="10929" l="0" r="0" t="0"/>
          <a:stretch/>
        </p:blipFill>
        <p:spPr>
          <a:xfrm>
            <a:off x="5335725" y="6660950"/>
            <a:ext cx="7616549" cy="2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525" y="1495425"/>
            <a:ext cx="8854801" cy="3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20" name="Google Shape;220;p23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650" y="909375"/>
            <a:ext cx="7639049" cy="140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650" y="2538100"/>
            <a:ext cx="7639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652" y="4929175"/>
            <a:ext cx="7616550" cy="264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3"/>
          <p:cNvCxnSpPr/>
          <p:nvPr/>
        </p:nvCxnSpPr>
        <p:spPr>
          <a:xfrm>
            <a:off x="9130200" y="406675"/>
            <a:ext cx="27600" cy="842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9250" y="909625"/>
            <a:ext cx="7983050" cy="48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9250" y="6143900"/>
            <a:ext cx="7983050" cy="310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32" name="Google Shape;232;p2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3" name="Google Shape;2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88" y="2833426"/>
            <a:ext cx="7414418" cy="18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7163" y="2833425"/>
            <a:ext cx="9115377" cy="18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800" y="6395400"/>
            <a:ext cx="7414400" cy="18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77175" y="6395400"/>
            <a:ext cx="9115376" cy="18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864800" y="1931725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AdaBoost</a:t>
            </a:r>
            <a:endParaRPr b="1" sz="3000"/>
          </a:p>
        </p:txBody>
      </p:sp>
      <p:sp>
        <p:nvSpPr>
          <p:cNvPr id="238" name="Google Shape;238;p24"/>
          <p:cNvSpPr txBox="1"/>
          <p:nvPr/>
        </p:nvSpPr>
        <p:spPr>
          <a:xfrm>
            <a:off x="8877175" y="5514650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LightGBM</a:t>
            </a:r>
            <a:endParaRPr b="1" sz="3000"/>
          </a:p>
        </p:txBody>
      </p:sp>
      <p:sp>
        <p:nvSpPr>
          <p:cNvPr id="239" name="Google Shape;239;p24"/>
          <p:cNvSpPr txBox="1"/>
          <p:nvPr/>
        </p:nvSpPr>
        <p:spPr>
          <a:xfrm>
            <a:off x="864800" y="5514650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XGBoost</a:t>
            </a:r>
            <a:endParaRPr b="1" sz="3000"/>
          </a:p>
        </p:txBody>
      </p:sp>
      <p:sp>
        <p:nvSpPr>
          <p:cNvPr id="240" name="Google Shape;240;p24"/>
          <p:cNvSpPr txBox="1"/>
          <p:nvPr/>
        </p:nvSpPr>
        <p:spPr>
          <a:xfrm>
            <a:off x="8877175" y="1931725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GradientBoosting</a:t>
            </a:r>
            <a:endParaRPr b="1" sz="3000"/>
          </a:p>
        </p:txBody>
      </p:sp>
      <p:sp>
        <p:nvSpPr>
          <p:cNvPr id="241" name="Google Shape;241;p24"/>
          <p:cNvSpPr txBox="1"/>
          <p:nvPr/>
        </p:nvSpPr>
        <p:spPr>
          <a:xfrm>
            <a:off x="1358642" y="399269"/>
            <a:ext cx="74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Ensemble learning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 rot="10800000">
            <a:off x="63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47" name="Google Shape;247;p25"/>
          <p:cNvGrpSpPr/>
          <p:nvPr/>
        </p:nvGrpSpPr>
        <p:grpSpPr>
          <a:xfrm>
            <a:off x="0" y="-72325"/>
            <a:ext cx="18288118" cy="1782179"/>
            <a:chOff x="0" y="-19050"/>
            <a:chExt cx="4816592" cy="831900"/>
          </a:xfrm>
        </p:grpSpPr>
        <p:sp>
          <p:nvSpPr>
            <p:cNvPr id="248" name="Google Shape;248;p25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49" name="Google Shape;249;p25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5"/>
          <p:cNvSpPr/>
          <p:nvPr/>
        </p:nvSpPr>
        <p:spPr>
          <a:xfrm>
            <a:off x="13451025" y="-4729399"/>
            <a:ext cx="7616557" cy="6447785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25"/>
          <p:cNvSpPr/>
          <p:nvPr/>
        </p:nvSpPr>
        <p:spPr>
          <a:xfrm>
            <a:off x="-2851375" y="-3442599"/>
            <a:ext cx="6709932" cy="5146680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25"/>
          <p:cNvSpPr txBox="1"/>
          <p:nvPr/>
        </p:nvSpPr>
        <p:spPr>
          <a:xfrm>
            <a:off x="3691043" y="434023"/>
            <a:ext cx="1090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4. Đánh giá mô hình dự báo</a:t>
            </a:r>
            <a:endParaRPr b="1"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864800" y="1931725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AdaBoost</a:t>
            </a:r>
            <a:endParaRPr b="1" sz="3000"/>
          </a:p>
        </p:txBody>
      </p:sp>
      <p:sp>
        <p:nvSpPr>
          <p:cNvPr id="254" name="Google Shape;254;p25"/>
          <p:cNvSpPr txBox="1"/>
          <p:nvPr/>
        </p:nvSpPr>
        <p:spPr>
          <a:xfrm>
            <a:off x="8877175" y="5514650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LightGBM</a:t>
            </a:r>
            <a:endParaRPr b="1" sz="3000"/>
          </a:p>
        </p:txBody>
      </p:sp>
      <p:sp>
        <p:nvSpPr>
          <p:cNvPr id="255" name="Google Shape;255;p25"/>
          <p:cNvSpPr txBox="1"/>
          <p:nvPr/>
        </p:nvSpPr>
        <p:spPr>
          <a:xfrm>
            <a:off x="864800" y="5514650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XGBoost</a:t>
            </a:r>
            <a:endParaRPr b="1" sz="3000"/>
          </a:p>
        </p:txBody>
      </p:sp>
      <p:sp>
        <p:nvSpPr>
          <p:cNvPr id="256" name="Google Shape;256;p25"/>
          <p:cNvSpPr txBox="1"/>
          <p:nvPr/>
        </p:nvSpPr>
        <p:spPr>
          <a:xfrm>
            <a:off x="8877175" y="1931725"/>
            <a:ext cx="5767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GradientBoosting</a:t>
            </a:r>
            <a:endParaRPr b="1" sz="3000"/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625" y="2680525"/>
            <a:ext cx="62293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7175" y="2666225"/>
            <a:ext cx="62103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1850" y="6487713"/>
            <a:ext cx="62388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07513" y="6473450"/>
            <a:ext cx="6349613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66" name="Google Shape;266;p26"/>
          <p:cNvSpPr/>
          <p:nvPr/>
        </p:nvSpPr>
        <p:spPr>
          <a:xfrm rot="-10580377">
            <a:off x="9407140" y="-9309963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26"/>
          <p:cNvSpPr txBox="1"/>
          <p:nvPr/>
        </p:nvSpPr>
        <p:spPr>
          <a:xfrm>
            <a:off x="1561733" y="2105045"/>
            <a:ext cx="8097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THANKS FOR WATCHING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-4179716">
            <a:off x="-4107483" y="6526406"/>
            <a:ext cx="7615272" cy="781417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9" name="Google Shape;99;p14"/>
          <p:cNvGrpSpPr/>
          <p:nvPr/>
        </p:nvGrpSpPr>
        <p:grpSpPr>
          <a:xfrm>
            <a:off x="915000" y="957550"/>
            <a:ext cx="9039369" cy="2610094"/>
            <a:chOff x="-74368" y="-19050"/>
            <a:chExt cx="3682024" cy="831902"/>
          </a:xfrm>
        </p:grpSpPr>
        <p:sp>
          <p:nvSpPr>
            <p:cNvPr id="100" name="Google Shape;100;p14"/>
            <p:cNvSpPr/>
            <p:nvPr/>
          </p:nvSpPr>
          <p:spPr>
            <a:xfrm>
              <a:off x="-74368" y="66106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2606425" y="1238350"/>
            <a:ext cx="73479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Tổng quan: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Đây là bộ dữ liệu của một ngân hàng, bao gồm thông tin khoảng 10.000 khách hàng sử dụng thẻ tín dụng, loại thẻ, hạn mức thẻ,...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151749" y="1603886"/>
            <a:ext cx="1159455" cy="1178744"/>
          </a:xfrm>
          <a:custGeom>
            <a:rect b="b" l="l" r="r" t="t"/>
            <a:pathLst>
              <a:path extrusionOk="0"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4" name="Google Shape;104;p14"/>
          <p:cNvGrpSpPr/>
          <p:nvPr/>
        </p:nvGrpSpPr>
        <p:grpSpPr>
          <a:xfrm>
            <a:off x="10249550" y="957550"/>
            <a:ext cx="7080164" cy="2610094"/>
            <a:chOff x="-74368" y="-19050"/>
            <a:chExt cx="3682024" cy="831902"/>
          </a:xfrm>
        </p:grpSpPr>
        <p:sp>
          <p:nvSpPr>
            <p:cNvPr id="105" name="Google Shape;105;p14"/>
            <p:cNvSpPr/>
            <p:nvPr/>
          </p:nvSpPr>
          <p:spPr>
            <a:xfrm>
              <a:off x="-74368" y="66106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10404360" y="1606396"/>
            <a:ext cx="1156649" cy="1173721"/>
          </a:xfrm>
          <a:custGeom>
            <a:rect b="b" l="l" r="r" t="t"/>
            <a:pathLst>
              <a:path extrusionOk="0"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4"/>
          <p:cNvSpPr txBox="1"/>
          <p:nvPr/>
        </p:nvSpPr>
        <p:spPr>
          <a:xfrm>
            <a:off x="11687125" y="1205250"/>
            <a:ext cx="56427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Mục tiêu</a:t>
            </a:r>
            <a:r>
              <a:rPr b="1" lang="en-US" sz="3000">
                <a:solidFill>
                  <a:schemeClr val="dk1"/>
                </a:solidFill>
              </a:rPr>
              <a:t>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Dự báo những khách hàng sẽ ngừng sử dụng dịch vụ ngân hàng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1589541" y="5472067"/>
            <a:ext cx="15108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" name="Google Shape;110;p14"/>
          <p:cNvGrpSpPr/>
          <p:nvPr/>
        </p:nvGrpSpPr>
        <p:grpSpPr>
          <a:xfrm>
            <a:off x="3542437" y="5240576"/>
            <a:ext cx="501091" cy="501091"/>
            <a:chOff x="0" y="0"/>
            <a:chExt cx="812800" cy="812800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7030737" y="5240576"/>
            <a:ext cx="501091" cy="501091"/>
            <a:chOff x="0" y="0"/>
            <a:chExt cx="812800" cy="812800"/>
          </a:xfrm>
        </p:grpSpPr>
        <p:sp>
          <p:nvSpPr>
            <p:cNvPr id="114" name="Google Shape;11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10521294" y="5240576"/>
            <a:ext cx="501091" cy="501091"/>
            <a:chOff x="0" y="0"/>
            <a:chExt cx="812800" cy="812800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14011851" y="5240576"/>
            <a:ext cx="501091" cy="501091"/>
            <a:chOff x="0" y="0"/>
            <a:chExt cx="812800" cy="81280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2059451" y="5941547"/>
            <a:ext cx="346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2500">
                <a:solidFill>
                  <a:srgbClr val="231F20"/>
                </a:solidFill>
              </a:rPr>
              <a:t>Làm sạch, xử lý dữ liệu</a:t>
            </a:r>
            <a:endParaRPr b="1" sz="2500"/>
          </a:p>
        </p:txBody>
      </p:sp>
      <p:sp>
        <p:nvSpPr>
          <p:cNvPr id="123" name="Google Shape;123;p14"/>
          <p:cNvSpPr txBox="1"/>
          <p:nvPr/>
        </p:nvSpPr>
        <p:spPr>
          <a:xfrm>
            <a:off x="5889722" y="5941547"/>
            <a:ext cx="2709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2. Phân tích mô tả</a:t>
            </a:r>
            <a:endParaRPr b="1" sz="2500"/>
          </a:p>
        </p:txBody>
      </p:sp>
      <p:sp>
        <p:nvSpPr>
          <p:cNvPr id="124" name="Google Shape;124;p14"/>
          <p:cNvSpPr txBox="1"/>
          <p:nvPr/>
        </p:nvSpPr>
        <p:spPr>
          <a:xfrm>
            <a:off x="9380279" y="5941547"/>
            <a:ext cx="2709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1F20"/>
                </a:solidFill>
              </a:rPr>
              <a:t>3. Xây dựng mô hình dự báo</a:t>
            </a:r>
            <a:endParaRPr b="1" sz="2500"/>
          </a:p>
        </p:txBody>
      </p:sp>
      <p:sp>
        <p:nvSpPr>
          <p:cNvPr id="125" name="Google Shape;125;p14"/>
          <p:cNvSpPr txBox="1"/>
          <p:nvPr/>
        </p:nvSpPr>
        <p:spPr>
          <a:xfrm>
            <a:off x="12870836" y="5942960"/>
            <a:ext cx="2709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1F20"/>
                </a:solidFill>
              </a:rPr>
              <a:t>4. Đánh giá mô hình dự báo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5"/>
          <p:cNvSpPr txBox="1"/>
          <p:nvPr/>
        </p:nvSpPr>
        <p:spPr>
          <a:xfrm>
            <a:off x="1358642" y="399269"/>
            <a:ext cx="74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Các đặc trưng của dữ liệu</a:t>
            </a:r>
            <a:endParaRPr sz="5000"/>
          </a:p>
        </p:txBody>
      </p:sp>
      <p:sp>
        <p:nvSpPr>
          <p:cNvPr id="132" name="Google Shape;132;p15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5"/>
          <p:cNvSpPr/>
          <p:nvPr/>
        </p:nvSpPr>
        <p:spPr>
          <a:xfrm>
            <a:off x="1358650" y="1589725"/>
            <a:ext cx="15583075" cy="7041489"/>
          </a:xfrm>
          <a:custGeom>
            <a:rect b="b" l="l" r="r" t="t"/>
            <a:pathLst>
              <a:path extrusionOk="0" h="1710137" w="368852">
                <a:moveTo>
                  <a:pt x="0" y="0"/>
                </a:moveTo>
                <a:lnTo>
                  <a:pt x="368852" y="0"/>
                </a:lnTo>
                <a:lnTo>
                  <a:pt x="368852" y="1710137"/>
                </a:lnTo>
                <a:lnTo>
                  <a:pt x="0" y="171013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34" name="Google Shape;134;p15"/>
          <p:cNvSpPr txBox="1"/>
          <p:nvPr/>
        </p:nvSpPr>
        <p:spPr>
          <a:xfrm>
            <a:off x="1525025" y="1700625"/>
            <a:ext cx="15167100" cy="6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CLIENTNUM: Mã định danh khách hàng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Attrition_Flag: Trạng thái khách hàng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Customer_Age: Độ tuổi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Gender: Giới tính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Dependent_count: Số người phụ thuộc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Education_Level: Trình độ học vấn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Marital_Status: Tình trạng hôn nhân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Income_Category: Thu nhập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Card_Category: Loại thẻ tín dụng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Months_Inactive_12_mon: Số tháng không hoạt động trong 12 tháng qua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Credit_Limit: Hạn mức thẻ tín dụng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Total_Revolving_Bal: Tổng số dư quay vòng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Total_Trans_Amt: Tổng số tiền giao dịch trong vòng 12 tháng qua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Total_Trans_Ct: Tổng số lượng giao dịch trong vòng 12 tháng qua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Avg_Utilization_Ratio: Tỷ lệ sử dụng thẻ trung bình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140" name="Google Shape;140;p16"/>
          <p:cNvGrpSpPr/>
          <p:nvPr/>
        </p:nvGrpSpPr>
        <p:grpSpPr>
          <a:xfrm>
            <a:off x="0" y="-72325"/>
            <a:ext cx="18288118" cy="1782179"/>
            <a:chOff x="0" y="-19050"/>
            <a:chExt cx="4816592" cy="831900"/>
          </a:xfrm>
        </p:grpSpPr>
        <p:sp>
          <p:nvSpPr>
            <p:cNvPr id="141" name="Google Shape;141;p16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2" name="Google Shape;142;p16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3451025" y="-4729399"/>
            <a:ext cx="7616557" cy="6447785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6"/>
          <p:cNvSpPr/>
          <p:nvPr/>
        </p:nvSpPr>
        <p:spPr>
          <a:xfrm>
            <a:off x="-2851375" y="-3442599"/>
            <a:ext cx="6709932" cy="5146680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6"/>
          <p:cNvSpPr txBox="1"/>
          <p:nvPr/>
        </p:nvSpPr>
        <p:spPr>
          <a:xfrm>
            <a:off x="3691043" y="434023"/>
            <a:ext cx="1090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6100" lvl="0" marL="45720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AutoNum type="arabicPeriod"/>
            </a:pPr>
            <a:r>
              <a:rPr b="1"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Làm sạch, xử lý dữ liệu</a:t>
            </a:r>
            <a:endParaRPr sz="5000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300" y="2453450"/>
            <a:ext cx="6505169" cy="4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9425" y="2453438"/>
            <a:ext cx="1032510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896525" y="7809975"/>
            <a:ext cx="123111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Bộ dữ liệu gồm 21 cột, 10127 dòng, không có cột nào chứa giá trị null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Float64(5), int64(10), object(6)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Kiểm tra các giá trị min / max / mean /….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938" y="459550"/>
            <a:ext cx="6986874" cy="4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1625" y="459551"/>
            <a:ext cx="6961231" cy="4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925" y="5843550"/>
            <a:ext cx="6986849" cy="38878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10601250" y="6007675"/>
            <a:ext cx="65217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Dựa vào biểu đồ hộp về dữ liệu thu thập của khách hàng trong cột ‘Customer Age’ thấy có Outliers.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=&gt; Sử dụng IQR để loại bỏ Outliers</a:t>
            </a:r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7654679">
            <a:off x="15434575" y="6265509"/>
            <a:ext cx="7099600" cy="7242085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75" y="990025"/>
            <a:ext cx="14243251" cy="4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075" y="6863025"/>
            <a:ext cx="13106424" cy="17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007450" y="5952225"/>
            <a:ext cx="13836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Phát hiện giá trị “Unknown” ở những cột “Education Level”, “Marital_Status”, “Income_Category”.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173" name="Google Shape;173;p19"/>
          <p:cNvGrpSpPr/>
          <p:nvPr/>
        </p:nvGrpSpPr>
        <p:grpSpPr>
          <a:xfrm>
            <a:off x="0" y="-72325"/>
            <a:ext cx="18288118" cy="1782179"/>
            <a:chOff x="0" y="-19050"/>
            <a:chExt cx="4816592" cy="831900"/>
          </a:xfrm>
        </p:grpSpPr>
        <p:sp>
          <p:nvSpPr>
            <p:cNvPr id="174" name="Google Shape;174;p1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5" name="Google Shape;175;p19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9"/>
          <p:cNvSpPr/>
          <p:nvPr/>
        </p:nvSpPr>
        <p:spPr>
          <a:xfrm>
            <a:off x="13451025" y="-4729399"/>
            <a:ext cx="7616557" cy="6447785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9"/>
          <p:cNvSpPr/>
          <p:nvPr/>
        </p:nvSpPr>
        <p:spPr>
          <a:xfrm>
            <a:off x="-2851375" y="-3442599"/>
            <a:ext cx="6709932" cy="5146680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9"/>
          <p:cNvSpPr txBox="1"/>
          <p:nvPr/>
        </p:nvSpPr>
        <p:spPr>
          <a:xfrm>
            <a:off x="3691043" y="434023"/>
            <a:ext cx="1090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2. Phân tích mô tả</a:t>
            </a:r>
            <a:endParaRPr b="1"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64" y="2256800"/>
            <a:ext cx="13513476" cy="73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185" name="Google Shape;185;p20"/>
          <p:cNvGrpSpPr/>
          <p:nvPr/>
        </p:nvGrpSpPr>
        <p:grpSpPr>
          <a:xfrm>
            <a:off x="0" y="-72325"/>
            <a:ext cx="18288118" cy="1782179"/>
            <a:chOff x="0" y="-19050"/>
            <a:chExt cx="4816592" cy="831900"/>
          </a:xfrm>
        </p:grpSpPr>
        <p:sp>
          <p:nvSpPr>
            <p:cNvPr id="186" name="Google Shape;186;p2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7" name="Google Shape;187;p20"/>
            <p:cNvSpPr txBox="1"/>
            <p:nvPr/>
          </p:nvSpPr>
          <p:spPr>
            <a:xfrm>
              <a:off x="0" y="-19050"/>
              <a:ext cx="8127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0"/>
          <p:cNvSpPr/>
          <p:nvPr/>
        </p:nvSpPr>
        <p:spPr>
          <a:xfrm>
            <a:off x="13451025" y="-4729399"/>
            <a:ext cx="7616557" cy="6447785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>
            <a:off x="-2851375" y="-3442599"/>
            <a:ext cx="6709932" cy="5146680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0"/>
          <p:cNvSpPr txBox="1"/>
          <p:nvPr/>
        </p:nvSpPr>
        <p:spPr>
          <a:xfrm>
            <a:off x="3691043" y="434023"/>
            <a:ext cx="1090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3. Xây dựng mô hình dự báo</a:t>
            </a:r>
            <a:endParaRPr b="1"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00" y="2152650"/>
            <a:ext cx="9445849" cy="29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300" y="5822588"/>
            <a:ext cx="153162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10379425" y="2112000"/>
            <a:ext cx="65436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Sử dụng LabelEncoder để mã hóa những cột có dtype Object.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Cột “Attrition_Flag”: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- Existing Customer: 1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- Attrited Customer: 0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99" name="Google Shape;199;p21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15825" y="1139300"/>
            <a:ext cx="4732781" cy="43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76" y="3605501"/>
            <a:ext cx="10665551" cy="187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477" y="1139302"/>
            <a:ext cx="10665549" cy="82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602475" y="5736050"/>
            <a:ext cx="102594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Existing Customer (83.9%), Attrited Customer (16.1%)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=&gt; Mất cân bằng dữ liệu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Biến phụ thuộc (y) : Cột “Attrition_Flag”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Biến độc lập (X): Những cột còn lại (ngoại trừ CLIENTNUM)</a:t>
            </a:r>
            <a:endParaRPr sz="240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475" y="7805400"/>
            <a:ext cx="9083750" cy="2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463" y="2249213"/>
            <a:ext cx="6524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