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8" r:id="rId3"/>
    <p:sldId id="260" r:id="rId4"/>
    <p:sldId id="272" r:id="rId5"/>
    <p:sldId id="286" r:id="rId6"/>
    <p:sldId id="315" r:id="rId7"/>
    <p:sldId id="317" r:id="rId8"/>
    <p:sldId id="318" r:id="rId9"/>
    <p:sldId id="312" r:id="rId10"/>
    <p:sldId id="288" r:id="rId11"/>
    <p:sldId id="289" r:id="rId12"/>
    <p:sldId id="319" r:id="rId13"/>
    <p:sldId id="314" r:id="rId14"/>
    <p:sldId id="320" r:id="rId15"/>
    <p:sldId id="323" r:id="rId16"/>
    <p:sldId id="324" r:id="rId17"/>
    <p:sldId id="313" r:id="rId18"/>
    <p:sldId id="321" r:id="rId19"/>
    <p:sldId id="267" r:id="rId20"/>
    <p:sldId id="322" r:id="rId21"/>
  </p:sldIdLst>
  <p:sldSz cx="9144000" cy="5143500" type="screen16x9"/>
  <p:notesSz cx="6858000" cy="9144000"/>
  <p:embeddedFontLst>
    <p:embeddedFont>
      <p:font typeface="Albert Sans" panose="020B0604020202020204" charset="0"/>
      <p:regular r:id="rId23"/>
      <p:bold r:id="rId24"/>
      <p:italic r:id="rId25"/>
      <p:boldItalic r:id="rId26"/>
    </p:embeddedFont>
    <p:embeddedFont>
      <p:font typeface="Anaheim" panose="020B0604020202020204" charset="0"/>
      <p:regular r:id="rId27"/>
    </p:embeddedFont>
    <p:embeddedFont>
      <p:font typeface="Bebas Neue" panose="020B0606020202050201" pitchFamily="34" charset="0"/>
      <p:regular r:id="rId28"/>
    </p:embeddedFont>
    <p:embeddedFont>
      <p:font typeface="Marcellus" panose="020B0604020202020204" charset="0"/>
      <p:regular r:id="rId29"/>
    </p:embeddedFont>
    <p:embeddedFont>
      <p:font typeface="PT Sans" panose="020B0503020203020204" pitchFamily="34" charset="0"/>
      <p:regular r:id="rId30"/>
      <p:bold r:id="rId31"/>
      <p:italic r:id="rId32"/>
      <p:boldItalic r:id="rId33"/>
    </p:embeddedFont>
    <p:embeddedFont>
      <p:font typeface="Roboto Medium"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E3ED9C-AADF-48D7-953A-DA3037575851}">
  <a:tblStyle styleId="{F2E3ED9C-AADF-48D7-953A-DA30375758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9F97CF-B931-4CC7-B304-F03D652D083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0" autoAdjust="0"/>
  </p:normalViewPr>
  <p:slideViewPr>
    <p:cSldViewPr snapToGrid="0">
      <p:cViewPr varScale="1">
        <p:scale>
          <a:sx n="88" d="100"/>
          <a:sy n="88" d="100"/>
        </p:scale>
        <p:origin x="576"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45c3c40beb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245c3c40beb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245c3c40beb_1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245c3c40beb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245c3c40beb_1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245c3c40beb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2910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9476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45c3c40beb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245c3c40beb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641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45c3c40beb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245c3c40beb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0208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45c3c40beb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245c3c40beb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3927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381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6906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481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45c3c40beb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245c3c40beb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45c3c40beb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245c3c40beb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441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45c3c40beb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245c3c40beb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2554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45c3c40beb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245c3c40beb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6004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418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0" name="Google Shape;10;p2"/>
          <p:cNvSpPr txBox="1">
            <a:spLocks noGrp="1"/>
          </p:cNvSpPr>
          <p:nvPr>
            <p:ph type="ctrTitle"/>
          </p:nvPr>
        </p:nvSpPr>
        <p:spPr>
          <a:xfrm>
            <a:off x="713225" y="678300"/>
            <a:ext cx="3955800" cy="28188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4190900"/>
            <a:ext cx="3955800" cy="413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2" name="Google Shape;12;p2"/>
          <p:cNvCxnSpPr/>
          <p:nvPr/>
        </p:nvCxnSpPr>
        <p:spPr>
          <a:xfrm>
            <a:off x="-7775" y="539500"/>
            <a:ext cx="9149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5" name="Google Shape;15;p3"/>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077925" y="3458588"/>
            <a:ext cx="1220400" cy="8418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5289325" y="3719875"/>
            <a:ext cx="2763300" cy="64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cxnSp>
        <p:nvCxnSpPr>
          <p:cNvPr id="18" name="Google Shape;18;p3"/>
          <p:cNvCxnSpPr/>
          <p:nvPr/>
        </p:nvCxnSpPr>
        <p:spPr>
          <a:xfrm>
            <a:off x="-7775" y="539500"/>
            <a:ext cx="9149400" cy="0"/>
          </a:xfrm>
          <a:prstGeom prst="straightConnector1">
            <a:avLst/>
          </a:prstGeom>
          <a:noFill/>
          <a:ln w="9525" cap="flat" cmpd="sng">
            <a:solidFill>
              <a:srgbClr val="081004"/>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37" name="Google Shape;37;p6"/>
          <p:cNvSpPr txBox="1">
            <a:spLocks noGrp="1"/>
          </p:cNvSpPr>
          <p:nvPr>
            <p:ph type="title"/>
          </p:nvPr>
        </p:nvSpPr>
        <p:spPr>
          <a:xfrm>
            <a:off x="720000" y="5394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8" name="Google Shape;38;p6"/>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6"/>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pic>
        <p:nvPicPr>
          <p:cNvPr id="47" name="Google Shape;47;p8"/>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48" name="Google Shape;48;p8"/>
          <p:cNvSpPr txBox="1">
            <a:spLocks noGrp="1"/>
          </p:cNvSpPr>
          <p:nvPr>
            <p:ph type="title"/>
          </p:nvPr>
        </p:nvSpPr>
        <p:spPr>
          <a:xfrm>
            <a:off x="2059225" y="1423875"/>
            <a:ext cx="5025600" cy="153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9" name="Google Shape;49;p8"/>
          <p:cNvCxnSpPr/>
          <p:nvPr/>
        </p:nvCxnSpPr>
        <p:spPr>
          <a:xfrm>
            <a:off x="-7775" y="539500"/>
            <a:ext cx="9149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pic>
        <p:nvPicPr>
          <p:cNvPr id="66" name="Google Shape;66;p13"/>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67" name="Google Shape;67;p13"/>
          <p:cNvSpPr txBox="1">
            <a:spLocks noGrp="1"/>
          </p:cNvSpPr>
          <p:nvPr>
            <p:ph type="title"/>
          </p:nvPr>
        </p:nvSpPr>
        <p:spPr>
          <a:xfrm>
            <a:off x="714925"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 name="Google Shape;68;p13"/>
          <p:cNvSpPr txBox="1">
            <a:spLocks noGrp="1"/>
          </p:cNvSpPr>
          <p:nvPr>
            <p:ph type="subTitle" idx="1"/>
          </p:nvPr>
        </p:nvSpPr>
        <p:spPr>
          <a:xfrm>
            <a:off x="4337375" y="1500363"/>
            <a:ext cx="2305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69" name="Google Shape;69;p13"/>
          <p:cNvSpPr txBox="1">
            <a:spLocks noGrp="1"/>
          </p:cNvSpPr>
          <p:nvPr>
            <p:ph type="subTitle" idx="2"/>
          </p:nvPr>
        </p:nvSpPr>
        <p:spPr>
          <a:xfrm>
            <a:off x="4337375" y="2679313"/>
            <a:ext cx="2305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0" name="Google Shape;70;p13"/>
          <p:cNvSpPr txBox="1">
            <a:spLocks noGrp="1"/>
          </p:cNvSpPr>
          <p:nvPr>
            <p:ph type="subTitle" idx="3"/>
          </p:nvPr>
        </p:nvSpPr>
        <p:spPr>
          <a:xfrm>
            <a:off x="4337375" y="3813225"/>
            <a:ext cx="2305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1" name="Google Shape;71;p13"/>
          <p:cNvSpPr txBox="1">
            <a:spLocks noGrp="1"/>
          </p:cNvSpPr>
          <p:nvPr>
            <p:ph type="title" idx="4" hasCustomPrompt="1"/>
          </p:nvPr>
        </p:nvSpPr>
        <p:spPr>
          <a:xfrm>
            <a:off x="714927" y="150036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5" hasCustomPrompt="1"/>
          </p:nvPr>
        </p:nvSpPr>
        <p:spPr>
          <a:xfrm>
            <a:off x="714927" y="267931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6" hasCustomPrompt="1"/>
          </p:nvPr>
        </p:nvSpPr>
        <p:spPr>
          <a:xfrm>
            <a:off x="714927" y="3813225"/>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7"/>
          </p:nvPr>
        </p:nvSpPr>
        <p:spPr>
          <a:xfrm>
            <a:off x="1449625" y="1500363"/>
            <a:ext cx="1702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3"/>
          <p:cNvSpPr txBox="1">
            <a:spLocks noGrp="1"/>
          </p:cNvSpPr>
          <p:nvPr>
            <p:ph type="subTitle" idx="8"/>
          </p:nvPr>
        </p:nvSpPr>
        <p:spPr>
          <a:xfrm>
            <a:off x="1449625" y="2679313"/>
            <a:ext cx="1702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3"/>
          <p:cNvSpPr txBox="1">
            <a:spLocks noGrp="1"/>
          </p:cNvSpPr>
          <p:nvPr>
            <p:ph type="subTitle" idx="9"/>
          </p:nvPr>
        </p:nvSpPr>
        <p:spPr>
          <a:xfrm>
            <a:off x="1449625" y="3813225"/>
            <a:ext cx="1702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13"/>
          <p:cNvSpPr/>
          <p:nvPr/>
        </p:nvSpPr>
        <p:spPr>
          <a:xfrm>
            <a:off x="8430775" y="-100"/>
            <a:ext cx="71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64"/>
        <p:cNvGrpSpPr/>
        <p:nvPr/>
      </p:nvGrpSpPr>
      <p:grpSpPr>
        <a:xfrm>
          <a:off x="0" y="0"/>
          <a:ext cx="0" cy="0"/>
          <a:chOff x="0" y="0"/>
          <a:chExt cx="0" cy="0"/>
        </a:xfrm>
      </p:grpSpPr>
      <p:pic>
        <p:nvPicPr>
          <p:cNvPr id="165" name="Google Shape;165;p24"/>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66" name="Google Shape;166;p24"/>
          <p:cNvSpPr txBox="1">
            <a:spLocks noGrp="1"/>
          </p:cNvSpPr>
          <p:nvPr>
            <p:ph type="title" hasCustomPrompt="1"/>
          </p:nvPr>
        </p:nvSpPr>
        <p:spPr>
          <a:xfrm>
            <a:off x="713225" y="651625"/>
            <a:ext cx="37323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7" name="Google Shape;167;p24"/>
          <p:cNvSpPr txBox="1">
            <a:spLocks noGrp="1"/>
          </p:cNvSpPr>
          <p:nvPr>
            <p:ph type="subTitle" idx="1"/>
          </p:nvPr>
        </p:nvSpPr>
        <p:spPr>
          <a:xfrm>
            <a:off x="713225" y="1409622"/>
            <a:ext cx="37323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68" name="Google Shape;168;p24"/>
          <p:cNvSpPr txBox="1">
            <a:spLocks noGrp="1"/>
          </p:cNvSpPr>
          <p:nvPr>
            <p:ph type="title" idx="2" hasCustomPrompt="1"/>
          </p:nvPr>
        </p:nvSpPr>
        <p:spPr>
          <a:xfrm>
            <a:off x="713225" y="1993287"/>
            <a:ext cx="37323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9" name="Google Shape;169;p24"/>
          <p:cNvSpPr txBox="1">
            <a:spLocks noGrp="1"/>
          </p:cNvSpPr>
          <p:nvPr>
            <p:ph type="subTitle" idx="3"/>
          </p:nvPr>
        </p:nvSpPr>
        <p:spPr>
          <a:xfrm>
            <a:off x="713225" y="2753856"/>
            <a:ext cx="37323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70" name="Google Shape;170;p24"/>
          <p:cNvSpPr txBox="1">
            <a:spLocks noGrp="1"/>
          </p:cNvSpPr>
          <p:nvPr>
            <p:ph type="title" idx="4" hasCustomPrompt="1"/>
          </p:nvPr>
        </p:nvSpPr>
        <p:spPr>
          <a:xfrm>
            <a:off x="713225" y="3358712"/>
            <a:ext cx="37323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1" name="Google Shape;171;p24"/>
          <p:cNvSpPr txBox="1">
            <a:spLocks noGrp="1"/>
          </p:cNvSpPr>
          <p:nvPr>
            <p:ph type="subTitle" idx="5"/>
          </p:nvPr>
        </p:nvSpPr>
        <p:spPr>
          <a:xfrm>
            <a:off x="713225" y="4121852"/>
            <a:ext cx="37323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cxnSp>
        <p:nvCxnSpPr>
          <p:cNvPr id="172" name="Google Shape;172;p24"/>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173" name="Google Shape;173;p24"/>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6"/>
        <p:cNvGrpSpPr/>
        <p:nvPr/>
      </p:nvGrpSpPr>
      <p:grpSpPr>
        <a:xfrm>
          <a:off x="0" y="0"/>
          <a:ext cx="0" cy="0"/>
          <a:chOff x="0" y="0"/>
          <a:chExt cx="0" cy="0"/>
        </a:xfrm>
      </p:grpSpPr>
      <p:pic>
        <p:nvPicPr>
          <p:cNvPr id="207" name="Google Shape;207;p29"/>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208" name="Google Shape;208;p29"/>
          <p:cNvSpPr/>
          <p:nvPr/>
        </p:nvSpPr>
        <p:spPr>
          <a:xfrm>
            <a:off x="0" y="539500"/>
            <a:ext cx="2578800" cy="4064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9" name="Google Shape;209;p29"/>
          <p:cNvCxnSpPr/>
          <p:nvPr/>
        </p:nvCxnSpPr>
        <p:spPr>
          <a:xfrm>
            <a:off x="-7775" y="539500"/>
            <a:ext cx="9149400" cy="0"/>
          </a:xfrm>
          <a:prstGeom prst="straightConnector1">
            <a:avLst/>
          </a:prstGeom>
          <a:noFill/>
          <a:ln w="9525" cap="flat" cmpd="sng">
            <a:solidFill>
              <a:srgbClr val="081004"/>
            </a:solidFill>
            <a:prstDash val="solid"/>
            <a:round/>
            <a:headEnd type="none" w="med" len="med"/>
            <a:tailEnd type="none" w="med" len="med"/>
          </a:ln>
        </p:spPr>
      </p:cxnSp>
      <p:cxnSp>
        <p:nvCxnSpPr>
          <p:cNvPr id="210" name="Google Shape;210;p29"/>
          <p:cNvCxnSpPr/>
          <p:nvPr/>
        </p:nvCxnSpPr>
        <p:spPr>
          <a:xfrm>
            <a:off x="-7775" y="4604000"/>
            <a:ext cx="9149400" cy="0"/>
          </a:xfrm>
          <a:prstGeom prst="straightConnector1">
            <a:avLst/>
          </a:prstGeom>
          <a:noFill/>
          <a:ln w="9525" cap="flat" cmpd="sng">
            <a:solidFill>
              <a:srgbClr val="081004"/>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1"/>
        <p:cNvGrpSpPr/>
        <p:nvPr/>
      </p:nvGrpSpPr>
      <p:grpSpPr>
        <a:xfrm>
          <a:off x="0" y="0"/>
          <a:ext cx="0" cy="0"/>
          <a:chOff x="0" y="0"/>
          <a:chExt cx="0" cy="0"/>
        </a:xfrm>
      </p:grpSpPr>
      <p:pic>
        <p:nvPicPr>
          <p:cNvPr id="212" name="Google Shape;212;p30"/>
          <p:cNvPicPr preferRelativeResize="0"/>
          <p:nvPr/>
        </p:nvPicPr>
        <p:blipFill rotWithShape="1">
          <a:blip r:embed="rId2">
            <a:alphaModFix amt="52000"/>
          </a:blip>
          <a:srcRect t="24902"/>
          <a:stretch/>
        </p:blipFill>
        <p:spPr>
          <a:xfrm>
            <a:off x="2" y="0"/>
            <a:ext cx="9144003" cy="5143498"/>
          </a:xfrm>
          <a:prstGeom prst="rect">
            <a:avLst/>
          </a:prstGeom>
          <a:noFill/>
          <a:ln>
            <a:noFill/>
          </a:ln>
        </p:spPr>
      </p:pic>
      <p:cxnSp>
        <p:nvCxnSpPr>
          <p:cNvPr id="213" name="Google Shape;213;p30"/>
          <p:cNvCxnSpPr/>
          <p:nvPr/>
        </p:nvCxnSpPr>
        <p:spPr>
          <a:xfrm>
            <a:off x="713225" y="-3975"/>
            <a:ext cx="0" cy="5153400"/>
          </a:xfrm>
          <a:prstGeom prst="straightConnector1">
            <a:avLst/>
          </a:prstGeom>
          <a:noFill/>
          <a:ln w="9525" cap="flat" cmpd="sng">
            <a:solidFill>
              <a:schemeClr val="dk1"/>
            </a:solidFill>
            <a:prstDash val="solid"/>
            <a:round/>
            <a:headEnd type="none" w="med" len="med"/>
            <a:tailEnd type="none" w="med" len="med"/>
          </a:ln>
        </p:spPr>
      </p:cxnSp>
      <p:cxnSp>
        <p:nvCxnSpPr>
          <p:cNvPr id="214" name="Google Shape;214;p30"/>
          <p:cNvCxnSpPr/>
          <p:nvPr/>
        </p:nvCxnSpPr>
        <p:spPr>
          <a:xfrm>
            <a:off x="8430775" y="-3975"/>
            <a:ext cx="0" cy="5153400"/>
          </a:xfrm>
          <a:prstGeom prst="straightConnector1">
            <a:avLst/>
          </a:prstGeom>
          <a:noFill/>
          <a:ln w="9525" cap="flat" cmpd="sng">
            <a:solidFill>
              <a:schemeClr val="dk1"/>
            </a:solidFill>
            <a:prstDash val="solid"/>
            <a:round/>
            <a:headEnd type="none" w="med" len="med"/>
            <a:tailEnd type="none" w="med" len="med"/>
          </a:ln>
        </p:spPr>
      </p:cxnSp>
      <p:sp>
        <p:nvSpPr>
          <p:cNvPr id="215" name="Google Shape;215;p30"/>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1600"/>
              </a:spcBef>
              <a:spcAft>
                <a:spcPts val="160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70"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ctrTitle"/>
          </p:nvPr>
        </p:nvSpPr>
        <p:spPr>
          <a:xfrm>
            <a:off x="713224" y="1004871"/>
            <a:ext cx="3955800" cy="19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SALES PERFORMANCE</a:t>
            </a:r>
            <a:endParaRPr sz="4000" dirty="0"/>
          </a:p>
        </p:txBody>
      </p:sp>
      <p:sp>
        <p:nvSpPr>
          <p:cNvPr id="228" name="Google Shape;228;p34"/>
          <p:cNvSpPr/>
          <p:nvPr/>
        </p:nvSpPr>
        <p:spPr>
          <a:xfrm>
            <a:off x="4949775" y="2807625"/>
            <a:ext cx="4193100" cy="232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34"/>
          <p:cNvSpPr txBox="1">
            <a:spLocks noGrp="1"/>
          </p:cNvSpPr>
          <p:nvPr>
            <p:ph type="subTitle" idx="1"/>
          </p:nvPr>
        </p:nvSpPr>
        <p:spPr>
          <a:xfrm>
            <a:off x="713224" y="227525"/>
            <a:ext cx="1942889" cy="3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Information Technology</a:t>
            </a:r>
            <a:endParaRPr sz="1200" dirty="0"/>
          </a:p>
        </p:txBody>
      </p:sp>
      <p:sp>
        <p:nvSpPr>
          <p:cNvPr id="230" name="Google Shape;230;p34"/>
          <p:cNvSpPr txBox="1">
            <a:spLocks noGrp="1"/>
          </p:cNvSpPr>
          <p:nvPr>
            <p:ph type="subTitle" idx="1"/>
          </p:nvPr>
        </p:nvSpPr>
        <p:spPr>
          <a:xfrm>
            <a:off x="6779275" y="227525"/>
            <a:ext cx="1651500" cy="31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t>2023</a:t>
            </a:r>
            <a:endParaRPr sz="1200" dirty="0"/>
          </a:p>
        </p:txBody>
      </p:sp>
      <p:cxnSp>
        <p:nvCxnSpPr>
          <p:cNvPr id="231" name="Google Shape;231;p34"/>
          <p:cNvCxnSpPr/>
          <p:nvPr/>
        </p:nvCxnSpPr>
        <p:spPr>
          <a:xfrm>
            <a:off x="4950950" y="548375"/>
            <a:ext cx="0" cy="458910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34"/>
          <p:cNvCxnSpPr/>
          <p:nvPr/>
        </p:nvCxnSpPr>
        <p:spPr>
          <a:xfrm>
            <a:off x="4950975" y="2807675"/>
            <a:ext cx="4190700" cy="0"/>
          </a:xfrm>
          <a:prstGeom prst="straightConnector1">
            <a:avLst/>
          </a:prstGeom>
          <a:noFill/>
          <a:ln w="9525" cap="flat" cmpd="sng">
            <a:solidFill>
              <a:schemeClr val="dk1"/>
            </a:solidFill>
            <a:prstDash val="solid"/>
            <a:round/>
            <a:headEnd type="none" w="med" len="med"/>
            <a:tailEnd type="none" w="med" len="med"/>
          </a:ln>
        </p:spPr>
      </p:cxnSp>
      <p:sp>
        <p:nvSpPr>
          <p:cNvPr id="233" name="Google Shape;233;p34">
            <a:hlinkClick r:id="" action="ppaction://hlinkshowjump?jump=nextslide"/>
          </p:cNvPr>
          <p:cNvSpPr/>
          <p:nvPr/>
        </p:nvSpPr>
        <p:spPr>
          <a:xfrm>
            <a:off x="6552945" y="1269680"/>
            <a:ext cx="986747" cy="807805"/>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4" name="Google Shape;234;p34"/>
          <p:cNvGrpSpPr/>
          <p:nvPr/>
        </p:nvGrpSpPr>
        <p:grpSpPr>
          <a:xfrm>
            <a:off x="5553157" y="3497031"/>
            <a:ext cx="2988680" cy="1640333"/>
            <a:chOff x="6146925" y="3426425"/>
            <a:chExt cx="1789200" cy="982000"/>
          </a:xfrm>
        </p:grpSpPr>
        <p:cxnSp>
          <p:nvCxnSpPr>
            <p:cNvPr id="235" name="Google Shape;235;p34"/>
            <p:cNvCxnSpPr/>
            <p:nvPr/>
          </p:nvCxnSpPr>
          <p:spPr>
            <a:xfrm rot="10800000">
              <a:off x="7060900" y="3426425"/>
              <a:ext cx="0" cy="97230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34"/>
            <p:cNvCxnSpPr/>
            <p:nvPr/>
          </p:nvCxnSpPr>
          <p:spPr>
            <a:xfrm>
              <a:off x="6146925" y="4408425"/>
              <a:ext cx="17892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4"/>
            <p:cNvCxnSpPr/>
            <p:nvPr/>
          </p:nvCxnSpPr>
          <p:spPr>
            <a:xfrm rot="10800000" flipH="1">
              <a:off x="7060900" y="3844625"/>
              <a:ext cx="826500" cy="55410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34"/>
            <p:cNvCxnSpPr/>
            <p:nvPr/>
          </p:nvCxnSpPr>
          <p:spPr>
            <a:xfrm rot="10800000" flipH="1">
              <a:off x="7060900" y="3533225"/>
              <a:ext cx="427800" cy="86550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34"/>
            <p:cNvCxnSpPr/>
            <p:nvPr/>
          </p:nvCxnSpPr>
          <p:spPr>
            <a:xfrm rot="10800000">
              <a:off x="6234400" y="3849275"/>
              <a:ext cx="826500" cy="554100"/>
            </a:xfrm>
            <a:prstGeom prst="straightConnector1">
              <a:avLst/>
            </a:prstGeom>
            <a:noFill/>
            <a:ln w="9525" cap="flat" cmpd="sng">
              <a:solidFill>
                <a:schemeClr val="dk1"/>
              </a:solidFill>
              <a:prstDash val="solid"/>
              <a:round/>
              <a:headEnd type="none" w="med" len="med"/>
              <a:tailEnd type="none" w="med" len="med"/>
            </a:ln>
          </p:spPr>
        </p:cxnSp>
        <p:cxnSp>
          <p:nvCxnSpPr>
            <p:cNvPr id="240" name="Google Shape;240;p34"/>
            <p:cNvCxnSpPr/>
            <p:nvPr/>
          </p:nvCxnSpPr>
          <p:spPr>
            <a:xfrm rot="10800000">
              <a:off x="6633100" y="3537875"/>
              <a:ext cx="427800" cy="8655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66"/>
          <p:cNvSpPr txBox="1">
            <a:spLocks noGrp="1"/>
          </p:cNvSpPr>
          <p:nvPr>
            <p:ph type="title"/>
          </p:nvPr>
        </p:nvSpPr>
        <p:spPr>
          <a:xfrm>
            <a:off x="720000" y="539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LỢI NHUẬN CỦA CHI NHÁNH</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36" name="Google Shape;836;p66"/>
          <p:cNvSpPr txBox="1"/>
          <p:nvPr/>
        </p:nvSpPr>
        <p:spPr>
          <a:xfrm>
            <a:off x="2142435" y="3138183"/>
            <a:ext cx="2429565" cy="75907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rPr>
              <a:t>Chi nhánh </a:t>
            </a:r>
          </a:p>
          <a:p>
            <a:pPr marL="0" lvl="0" indent="0" algn="l" rtl="0">
              <a:spcBef>
                <a:spcPts val="0"/>
              </a:spcBef>
              <a:spcAft>
                <a:spcPts val="0"/>
              </a:spcAft>
              <a:buNone/>
            </a:pPr>
            <a:r>
              <a:rPr lang="en" sz="2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rPr>
              <a:t>Hồ Chí Minh</a:t>
            </a:r>
            <a:endParaRPr sz="2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endParaRPr>
          </a:p>
        </p:txBody>
      </p:sp>
      <p:sp>
        <p:nvSpPr>
          <p:cNvPr id="837" name="Google Shape;837;p66"/>
          <p:cNvSpPr txBox="1"/>
          <p:nvPr/>
        </p:nvSpPr>
        <p:spPr>
          <a:xfrm>
            <a:off x="2142435" y="2286831"/>
            <a:ext cx="2755134" cy="453552"/>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rPr>
              <a:t>Chi nhánh Đà Nẵng</a:t>
            </a:r>
            <a:endParaRPr sz="2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endParaRPr>
          </a:p>
        </p:txBody>
      </p:sp>
      <p:sp>
        <p:nvSpPr>
          <p:cNvPr id="838" name="Google Shape;838;p66"/>
          <p:cNvSpPr txBox="1"/>
          <p:nvPr/>
        </p:nvSpPr>
        <p:spPr>
          <a:xfrm>
            <a:off x="2142435" y="1473900"/>
            <a:ext cx="2371508" cy="35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rPr>
              <a:t>Chi </a:t>
            </a:r>
            <a:r>
              <a:rPr lang="en-US" sz="22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rPr>
              <a:t>nhánh</a:t>
            </a:r>
            <a:r>
              <a:rPr lang="en-US" sz="2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rPr>
              <a:t> Hà </a:t>
            </a:r>
            <a:r>
              <a:rPr lang="en-US" sz="22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rPr>
              <a:t>Nội</a:t>
            </a:r>
            <a:endParaRPr sz="2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endParaRPr>
          </a:p>
        </p:txBody>
      </p:sp>
      <p:sp>
        <p:nvSpPr>
          <p:cNvPr id="839" name="Google Shape;839;p66"/>
          <p:cNvSpPr/>
          <p:nvPr/>
        </p:nvSpPr>
        <p:spPr>
          <a:xfrm>
            <a:off x="720000" y="1561650"/>
            <a:ext cx="183300" cy="18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40" name="Google Shape;840;p66"/>
          <p:cNvSpPr/>
          <p:nvPr/>
        </p:nvSpPr>
        <p:spPr>
          <a:xfrm>
            <a:off x="720000" y="2483596"/>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41" name="Google Shape;841;p66"/>
          <p:cNvSpPr/>
          <p:nvPr/>
        </p:nvSpPr>
        <p:spPr>
          <a:xfrm>
            <a:off x="720000" y="3423250"/>
            <a:ext cx="183300" cy="1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42" name="Google Shape;842;p66"/>
          <p:cNvSpPr txBox="1">
            <a:spLocks noGrp="1"/>
          </p:cNvSpPr>
          <p:nvPr>
            <p:ph type="subTitle" idx="4294967295"/>
          </p:nvPr>
        </p:nvSpPr>
        <p:spPr>
          <a:xfrm>
            <a:off x="2142435" y="1756500"/>
            <a:ext cx="2210271" cy="328575"/>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10,664,882,523 tỷ đồng</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43" name="Google Shape;843;p66"/>
          <p:cNvSpPr txBox="1">
            <a:spLocks noGrp="1"/>
          </p:cNvSpPr>
          <p:nvPr>
            <p:ph type="subTitle" idx="4294967295"/>
          </p:nvPr>
        </p:nvSpPr>
        <p:spPr>
          <a:xfrm>
            <a:off x="2142435" y="3813566"/>
            <a:ext cx="2143047" cy="3978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9,499,871,898 tỷ đồng</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44" name="Google Shape;844;p66"/>
          <p:cNvSpPr txBox="1">
            <a:spLocks noGrp="1"/>
          </p:cNvSpPr>
          <p:nvPr>
            <p:ph type="subTitle" idx="4294967295"/>
          </p:nvPr>
        </p:nvSpPr>
        <p:spPr>
          <a:xfrm>
            <a:off x="2142435" y="2664175"/>
            <a:ext cx="2210271" cy="3588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10,109,569,236 tỷ đồng </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46" name="Google Shape;846;p66"/>
          <p:cNvSpPr txBox="1"/>
          <p:nvPr/>
        </p:nvSpPr>
        <p:spPr>
          <a:xfrm>
            <a:off x="903300" y="3345219"/>
            <a:ext cx="1085157" cy="383499"/>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rPr>
              <a:t>31.38%</a:t>
            </a:r>
            <a:endParaRPr sz="20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endParaRPr>
          </a:p>
        </p:txBody>
      </p:sp>
      <p:sp>
        <p:nvSpPr>
          <p:cNvPr id="847" name="Google Shape;847;p66"/>
          <p:cNvSpPr txBox="1"/>
          <p:nvPr/>
        </p:nvSpPr>
        <p:spPr>
          <a:xfrm>
            <a:off x="928653" y="2334207"/>
            <a:ext cx="1059804" cy="453552"/>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rPr>
              <a:t>33.39%</a:t>
            </a:r>
            <a:endParaRPr sz="20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endParaRPr>
          </a:p>
        </p:txBody>
      </p:sp>
      <p:sp>
        <p:nvSpPr>
          <p:cNvPr id="848" name="Google Shape;848;p66"/>
          <p:cNvSpPr txBox="1"/>
          <p:nvPr/>
        </p:nvSpPr>
        <p:spPr>
          <a:xfrm>
            <a:off x="928653" y="1529381"/>
            <a:ext cx="1059804" cy="358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rPr>
              <a:t>35.23%</a:t>
            </a:r>
            <a:endParaRPr sz="20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Marcellus"/>
            </a:endParaRPr>
          </a:p>
        </p:txBody>
      </p:sp>
      <p:pic>
        <p:nvPicPr>
          <p:cNvPr id="2" name="Picture 1" descr="A blue pie chart with white text&#10;&#10;Description automatically generated">
            <a:extLst>
              <a:ext uri="{FF2B5EF4-FFF2-40B4-BE49-F238E27FC236}">
                <a16:creationId xmlns:a16="http://schemas.microsoft.com/office/drawing/2014/main" id="{BE0BF1CC-0B8B-17BD-C885-EEDD6B94CB8C}"/>
              </a:ext>
            </a:extLst>
          </p:cNvPr>
          <p:cNvPicPr>
            <a:picLocks noChangeAspect="1"/>
          </p:cNvPicPr>
          <p:nvPr/>
        </p:nvPicPr>
        <p:blipFill>
          <a:blip r:embed="rId3"/>
          <a:stretch>
            <a:fillRect/>
          </a:stretch>
        </p:blipFill>
        <p:spPr>
          <a:xfrm>
            <a:off x="4702629" y="1294851"/>
            <a:ext cx="3689482" cy="28812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7"/>
          <p:cNvSpPr txBox="1">
            <a:spLocks noGrp="1"/>
          </p:cNvSpPr>
          <p:nvPr>
            <p:ph type="title"/>
          </p:nvPr>
        </p:nvSpPr>
        <p:spPr>
          <a:xfrm>
            <a:off x="720000" y="539488"/>
            <a:ext cx="7704000" cy="572700"/>
          </a:xfrm>
          <a:prstGeom prst="rect">
            <a:avLst/>
          </a:prstGeom>
        </p:spPr>
        <p:txBody>
          <a:bodyPr spcFirstLastPara="1" wrap="square" lIns="91425" tIns="91425" rIns="91425" bIns="91425" anchor="t" anchorCtr="0">
            <a:noAutofit/>
          </a:bodyPr>
          <a:lstStyle/>
          <a:p>
            <a:pPr lvl="0" algn="ctr"/>
            <a:r>
              <a:rPr lang="en" dirty="0">
                <a:latin typeface="Roboto Medium" panose="02000000000000000000" pitchFamily="2" charset="0"/>
                <a:ea typeface="Roboto Medium" panose="02000000000000000000" pitchFamily="2" charset="0"/>
                <a:cs typeface="Roboto Medium" panose="02000000000000000000" pitchFamily="2" charset="0"/>
              </a:rPr>
              <a:t>SẢN PHẨM ĐEM LẠI LỢI NHUẬN CAO</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57" name="Google Shape;857;p67"/>
          <p:cNvSpPr txBox="1"/>
          <p:nvPr/>
        </p:nvSpPr>
        <p:spPr>
          <a:xfrm>
            <a:off x="4622268" y="3259043"/>
            <a:ext cx="1969321" cy="44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191919"/>
                </a:solidFill>
                <a:latin typeface="Roboto Medium" panose="02000000000000000000" pitchFamily="2" charset="0"/>
                <a:ea typeface="Roboto Medium" panose="02000000000000000000" pitchFamily="2" charset="0"/>
                <a:cs typeface="Roboto Medium" panose="02000000000000000000" pitchFamily="2" charset="0"/>
                <a:sym typeface="Marcellus"/>
              </a:rPr>
              <a:t>3,704,869,669 tỷ đồng</a:t>
            </a:r>
            <a:endParaRPr dirty="0">
              <a:solidFill>
                <a:srgbClr val="191919"/>
              </a:solidFill>
              <a:latin typeface="Roboto Medium" panose="02000000000000000000" pitchFamily="2" charset="0"/>
              <a:ea typeface="Roboto Medium" panose="02000000000000000000" pitchFamily="2" charset="0"/>
              <a:cs typeface="Roboto Medium" panose="02000000000000000000" pitchFamily="2" charset="0"/>
              <a:sym typeface="Marcellus"/>
            </a:endParaRPr>
          </a:p>
        </p:txBody>
      </p:sp>
      <p:sp>
        <p:nvSpPr>
          <p:cNvPr id="858" name="Google Shape;858;p67"/>
          <p:cNvSpPr txBox="1"/>
          <p:nvPr/>
        </p:nvSpPr>
        <p:spPr>
          <a:xfrm>
            <a:off x="4665811" y="3629676"/>
            <a:ext cx="1882235"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Phần</a:t>
            </a:r>
            <a:r>
              <a:rPr lang="en-US" sz="1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2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mềm</a:t>
            </a:r>
            <a:r>
              <a:rPr lang="en-US" sz="1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2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OfficeStd</a:t>
            </a:r>
            <a:r>
              <a:rPr lang="en-US" sz="1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2016 SNGL OLP NL</a:t>
            </a:r>
            <a:endParaRPr sz="1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p:txBody>
      </p:sp>
      <p:sp>
        <p:nvSpPr>
          <p:cNvPr id="859" name="Google Shape;859;p67"/>
          <p:cNvSpPr txBox="1"/>
          <p:nvPr/>
        </p:nvSpPr>
        <p:spPr>
          <a:xfrm>
            <a:off x="6745248" y="3259043"/>
            <a:ext cx="1969321" cy="44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191919"/>
                </a:solidFill>
                <a:latin typeface="Roboto Medium" panose="02000000000000000000" pitchFamily="2" charset="0"/>
                <a:ea typeface="Roboto Medium" panose="02000000000000000000" pitchFamily="2" charset="0"/>
                <a:cs typeface="Roboto Medium" panose="02000000000000000000" pitchFamily="2" charset="0"/>
                <a:sym typeface="Marcellus"/>
              </a:rPr>
              <a:t>3,636,975,577 tỷ đồng</a:t>
            </a:r>
            <a:endParaRPr dirty="0">
              <a:solidFill>
                <a:srgbClr val="191919"/>
              </a:solidFill>
              <a:latin typeface="Roboto Medium" panose="02000000000000000000" pitchFamily="2" charset="0"/>
              <a:ea typeface="Roboto Medium" panose="02000000000000000000" pitchFamily="2" charset="0"/>
              <a:cs typeface="Roboto Medium" panose="02000000000000000000" pitchFamily="2" charset="0"/>
              <a:sym typeface="Marcellus"/>
            </a:endParaRPr>
          </a:p>
        </p:txBody>
      </p:sp>
      <p:sp>
        <p:nvSpPr>
          <p:cNvPr id="860" name="Google Shape;860;p67"/>
          <p:cNvSpPr txBox="1"/>
          <p:nvPr/>
        </p:nvSpPr>
        <p:spPr>
          <a:xfrm>
            <a:off x="6522091" y="3621948"/>
            <a:ext cx="2402114"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Phần</a:t>
            </a:r>
            <a:r>
              <a:rPr lang="en-US" sz="1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2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mềm</a:t>
            </a:r>
            <a:r>
              <a:rPr lang="en-US" sz="1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WinPro10 SNGL OLP NL Legalization </a:t>
            </a:r>
            <a:r>
              <a:rPr lang="en-US" sz="12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GetGenuine</a:t>
            </a:r>
            <a:endParaRPr sz="1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p:txBody>
      </p:sp>
      <p:sp>
        <p:nvSpPr>
          <p:cNvPr id="890" name="Google Shape;890;p67"/>
          <p:cNvSpPr txBox="1"/>
          <p:nvPr/>
        </p:nvSpPr>
        <p:spPr>
          <a:xfrm>
            <a:off x="4572001" y="1386969"/>
            <a:ext cx="3900180" cy="186434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Hai sản phẩm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đem</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lại</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lợi</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nhuận</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cao</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nhất</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là</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Phần</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mềm</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OfficeStd</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2016 SNGL OLP NL’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với</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12,24%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tổng</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lợi</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nhuận</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và</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theo</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sau</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là</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Phần</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mềm</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WinPro10 SNGL OLP NL Legalization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GetGenuine</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a:t>
            </a:r>
          </a:p>
        </p:txBody>
      </p:sp>
      <p:pic>
        <p:nvPicPr>
          <p:cNvPr id="2" name="Picture 1" descr="A graph with blue rectangles&#10;&#10;Description automatically generated">
            <a:extLst>
              <a:ext uri="{FF2B5EF4-FFF2-40B4-BE49-F238E27FC236}">
                <a16:creationId xmlns:a16="http://schemas.microsoft.com/office/drawing/2014/main" id="{8334C655-5A3F-2CA8-A2E1-427DDEE655E2}"/>
              </a:ext>
            </a:extLst>
          </p:cNvPr>
          <p:cNvPicPr>
            <a:picLocks noChangeAspect="1"/>
          </p:cNvPicPr>
          <p:nvPr/>
        </p:nvPicPr>
        <p:blipFill>
          <a:blip r:embed="rId3"/>
          <a:stretch>
            <a:fillRect/>
          </a:stretch>
        </p:blipFill>
        <p:spPr>
          <a:xfrm>
            <a:off x="720000" y="1467607"/>
            <a:ext cx="3552103" cy="29371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7"/>
          <p:cNvSpPr txBox="1">
            <a:spLocks noGrp="1"/>
          </p:cNvSpPr>
          <p:nvPr>
            <p:ph type="title"/>
          </p:nvPr>
        </p:nvSpPr>
        <p:spPr>
          <a:xfrm>
            <a:off x="720000" y="539488"/>
            <a:ext cx="7704000" cy="572700"/>
          </a:xfrm>
          <a:prstGeom prst="rect">
            <a:avLst/>
          </a:prstGeom>
        </p:spPr>
        <p:txBody>
          <a:bodyPr spcFirstLastPara="1" wrap="square" lIns="91425" tIns="91425" rIns="91425" bIns="91425" anchor="t" anchorCtr="0">
            <a:noAutofit/>
          </a:bodyPr>
          <a:lstStyle/>
          <a:p>
            <a:pPr lvl="0" algn="ctr"/>
            <a:r>
              <a:rPr lang="en-US" dirty="0">
                <a:latin typeface="Roboto Medium" panose="02000000000000000000" pitchFamily="2" charset="0"/>
                <a:ea typeface="Roboto Medium" panose="02000000000000000000" pitchFamily="2" charset="0"/>
                <a:cs typeface="Roboto Medium" panose="02000000000000000000" pitchFamily="2" charset="0"/>
              </a:rPr>
              <a:t>NĂNG SUẤT NHÂN VIÊN</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90" name="Google Shape;890;p67"/>
          <p:cNvSpPr txBox="1"/>
          <p:nvPr/>
        </p:nvSpPr>
        <p:spPr>
          <a:xfrm>
            <a:off x="4419600" y="1386969"/>
            <a:ext cx="4223657" cy="300146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Hai nhân viên mang về lợi nhuận nhiều nhất là:</a:t>
            </a:r>
          </a:p>
          <a:p>
            <a:pPr marL="285750" lvl="0" indent="-285750" algn="just" rtl="0">
              <a:spcBef>
                <a:spcPts val="0"/>
              </a:spcBef>
              <a:spcAft>
                <a:spcPts val="0"/>
              </a:spcAft>
              <a:buFont typeface="Wingdings" panose="05000000000000000000" pitchFamily="2" charset="2"/>
              <a:buChar char="Ø"/>
            </a:pPr>
            <a:r>
              <a:rPr lang="vi-VN"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Lê Thị Phong Lan: 5,200,294,867 tỷ đồng với hai sản phẩm chính là ‘Phần mềm winpro 10 SNGL OLP NL Legalization GetGenuine’ và ‘Phần mềm OfficeStd 2016 SNGL OLP NL’</a:t>
            </a:r>
          </a:p>
          <a:p>
            <a:pPr marL="285750" lvl="0" indent="-285750" algn="just" rtl="0">
              <a:spcBef>
                <a:spcPts val="0"/>
              </a:spcBef>
              <a:spcAft>
                <a:spcPts val="0"/>
              </a:spcAft>
              <a:buFont typeface="Wingdings" panose="05000000000000000000" pitchFamily="2" charset="2"/>
              <a:buChar char="Ø"/>
            </a:pPr>
            <a:r>
              <a:rPr lang="vi-VN"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Phí Mạnh Phương: 3,685,709,038 tỷ đồng cũng với hai sản phẩm chính</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nêu</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800" dirty="0" err="1">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trên</a:t>
            </a:r>
            <a:r>
              <a:rPr lang="en-US"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rPr>
              <a:t>.</a:t>
            </a:r>
            <a:endParaRPr lang="vi-VN" sz="1800" dirty="0">
              <a:solidFill>
                <a:srgbClr val="081004"/>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p:txBody>
      </p:sp>
      <p:pic>
        <p:nvPicPr>
          <p:cNvPr id="3" name="Picture 2" descr="A graph with blue rectangular bars&#10;&#10;Description automatically generated with medium confidence">
            <a:extLst>
              <a:ext uri="{FF2B5EF4-FFF2-40B4-BE49-F238E27FC236}">
                <a16:creationId xmlns:a16="http://schemas.microsoft.com/office/drawing/2014/main" id="{3E442C6C-5EE7-A77F-25C5-6A273B72C002}"/>
              </a:ext>
            </a:extLst>
          </p:cNvPr>
          <p:cNvPicPr>
            <a:picLocks noChangeAspect="1"/>
          </p:cNvPicPr>
          <p:nvPr/>
        </p:nvPicPr>
        <p:blipFill>
          <a:blip r:embed="rId3"/>
          <a:stretch>
            <a:fillRect/>
          </a:stretch>
        </p:blipFill>
        <p:spPr>
          <a:xfrm>
            <a:off x="720000" y="1386969"/>
            <a:ext cx="3539943" cy="3001464"/>
          </a:xfrm>
          <a:prstGeom prst="rect">
            <a:avLst/>
          </a:prstGeom>
        </p:spPr>
      </p:pic>
    </p:spTree>
    <p:extLst>
      <p:ext uri="{BB962C8B-B14F-4D97-AF65-F5344CB8AC3E}">
        <p14:creationId xmlns:p14="http://schemas.microsoft.com/office/powerpoint/2010/main" val="2350068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PHÂN NHÓM </a:t>
            </a:r>
            <a:br>
              <a:rPr lang="en-US" dirty="0">
                <a:latin typeface="Roboto Medium" panose="02000000000000000000" pitchFamily="2" charset="0"/>
                <a:ea typeface="Roboto Medium" panose="02000000000000000000" pitchFamily="2" charset="0"/>
                <a:cs typeface="Roboto Medium" panose="02000000000000000000" pitchFamily="2" charset="0"/>
              </a:rPr>
            </a:br>
            <a:r>
              <a:rPr lang="en-US" dirty="0">
                <a:latin typeface="Roboto Medium" panose="02000000000000000000" pitchFamily="2" charset="0"/>
                <a:ea typeface="Roboto Medium" panose="02000000000000000000" pitchFamily="2" charset="0"/>
                <a:cs typeface="Roboto Medium" panose="02000000000000000000" pitchFamily="2" charset="0"/>
              </a:rPr>
              <a:t>KHÁCH HÀNG</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288" name="Google Shape;288;p38"/>
          <p:cNvSpPr txBox="1">
            <a:spLocks noGrp="1"/>
          </p:cNvSpPr>
          <p:nvPr>
            <p:ph type="title" idx="2"/>
          </p:nvPr>
        </p:nvSpPr>
        <p:spPr>
          <a:xfrm>
            <a:off x="1077924" y="3458588"/>
            <a:ext cx="1360475"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
        <p:nvSpPr>
          <p:cNvPr id="290" name="Google Shape;290;p38"/>
          <p:cNvSpPr txBox="1"/>
          <p:nvPr/>
        </p:nvSpPr>
        <p:spPr>
          <a:xfrm>
            <a:off x="713225" y="227525"/>
            <a:ext cx="1986432" cy="31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081004"/>
                </a:solidFill>
                <a:latin typeface="Albert Sans"/>
                <a:ea typeface="Albert Sans"/>
                <a:cs typeface="Albert Sans"/>
                <a:sym typeface="Albert Sans"/>
              </a:rPr>
              <a:t>Information Technology</a:t>
            </a:r>
            <a:endParaRPr sz="1200" dirty="0">
              <a:solidFill>
                <a:srgbClr val="081004"/>
              </a:solidFill>
              <a:latin typeface="Albert Sans"/>
              <a:ea typeface="Albert Sans"/>
              <a:cs typeface="Albert Sans"/>
              <a:sym typeface="Albert Sans"/>
            </a:endParaRPr>
          </a:p>
        </p:txBody>
      </p:sp>
      <p:sp>
        <p:nvSpPr>
          <p:cNvPr id="291" name="Google Shape;291;p38"/>
          <p:cNvSpPr txBox="1"/>
          <p:nvPr/>
        </p:nvSpPr>
        <p:spPr>
          <a:xfrm>
            <a:off x="6779275" y="227525"/>
            <a:ext cx="1651500" cy="31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rgbClr val="081004"/>
                </a:solidFill>
                <a:latin typeface="Albert Sans"/>
                <a:ea typeface="Albert Sans"/>
                <a:cs typeface="Albert Sans"/>
                <a:sym typeface="Albert Sans"/>
              </a:rPr>
              <a:t>2023</a:t>
            </a:r>
          </a:p>
        </p:txBody>
      </p:sp>
    </p:spTree>
    <p:extLst>
      <p:ext uri="{BB962C8B-B14F-4D97-AF65-F5344CB8AC3E}">
        <p14:creationId xmlns:p14="http://schemas.microsoft.com/office/powerpoint/2010/main" val="3169464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803" name="Google Shape;803;p64"/>
          <p:cNvSpPr txBox="1">
            <a:spLocks noGrp="1"/>
          </p:cNvSpPr>
          <p:nvPr>
            <p:ph type="title"/>
          </p:nvPr>
        </p:nvSpPr>
        <p:spPr>
          <a:xfrm>
            <a:off x="720000" y="539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latin typeface="Roboto Medium" panose="02000000000000000000" pitchFamily="2" charset="0"/>
                <a:ea typeface="Roboto Medium" panose="02000000000000000000" pitchFamily="2" charset="0"/>
                <a:cs typeface="Roboto Medium" panose="02000000000000000000" pitchFamily="2" charset="0"/>
              </a:rPr>
              <a:t>PHÂN NHÓM KHÁCH HÀNG</a:t>
            </a:r>
            <a:endParaRPr sz="22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05" name="Google Shape;805;p64"/>
          <p:cNvSpPr txBox="1"/>
          <p:nvPr/>
        </p:nvSpPr>
        <p:spPr>
          <a:xfrm>
            <a:off x="519657" y="3658733"/>
            <a:ext cx="8104686" cy="1092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Ở 185 khách hàng, nhóm khách hàng ‘At risk’ có số lượng khách hàng nhiều nhất gấp 8,7 lần số lượng khách hàng ở nhóm ‘Cannot Lose Them’ với 19 khách hàng. </a:t>
            </a:r>
          </a:p>
          <a:p>
            <a:pPr marL="0" lvl="0" indent="0" algn="just" rtl="0">
              <a:spcBef>
                <a:spcPts val="0"/>
              </a:spcBef>
              <a:spcAft>
                <a:spcPts val="0"/>
              </a:spcAft>
              <a:buNone/>
            </a:pPr>
            <a:r>
              <a:rPr lang="vi-VN"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Nhóm khách hàng Champions có 181 khách hàng chiếm 23,03 % tổng số khách hàng. </a:t>
            </a:r>
            <a:endParaRPr lang="en-US"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p:txBody>
      </p:sp>
      <p:pic>
        <p:nvPicPr>
          <p:cNvPr id="2" name="Picture 1" descr="A screenshot of a computer&#10;&#10;Description automatically generated">
            <a:extLst>
              <a:ext uri="{FF2B5EF4-FFF2-40B4-BE49-F238E27FC236}">
                <a16:creationId xmlns:a16="http://schemas.microsoft.com/office/drawing/2014/main" id="{05B66237-A7C8-2203-FC53-3C4462E96532}"/>
              </a:ext>
            </a:extLst>
          </p:cNvPr>
          <p:cNvPicPr>
            <a:picLocks noChangeAspect="1"/>
          </p:cNvPicPr>
          <p:nvPr/>
        </p:nvPicPr>
        <p:blipFill>
          <a:blip r:embed="rId3"/>
          <a:stretch>
            <a:fillRect/>
          </a:stretch>
        </p:blipFill>
        <p:spPr>
          <a:xfrm>
            <a:off x="1335314" y="1011238"/>
            <a:ext cx="6473372" cy="2647495"/>
          </a:xfrm>
          <a:prstGeom prst="rect">
            <a:avLst/>
          </a:prstGeom>
        </p:spPr>
      </p:pic>
    </p:spTree>
    <p:extLst>
      <p:ext uri="{BB962C8B-B14F-4D97-AF65-F5344CB8AC3E}">
        <p14:creationId xmlns:p14="http://schemas.microsoft.com/office/powerpoint/2010/main" val="189078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803" name="Google Shape;803;p64"/>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latin typeface="Roboto Medium" panose="02000000000000000000" pitchFamily="2" charset="0"/>
                <a:ea typeface="Roboto Medium" panose="02000000000000000000" pitchFamily="2" charset="0"/>
                <a:cs typeface="Roboto Medium" panose="02000000000000000000" pitchFamily="2" charset="0"/>
              </a:rPr>
              <a:t>PHÂN NHÓM KHÁCH HÀNG</a:t>
            </a:r>
            <a:endParaRPr sz="22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05" name="Google Shape;805;p64"/>
          <p:cNvSpPr txBox="1"/>
          <p:nvPr/>
        </p:nvSpPr>
        <p:spPr>
          <a:xfrm>
            <a:off x="4905829" y="1186739"/>
            <a:ext cx="3718514" cy="320738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sz="22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Trong kinh doanh, định lý Pareto áp dụng khi một số nhỏ sản phẩm hoặc dịch vụ quan trọng nhất tạo ra khoảng 80% doanh thu hoặc lợi nhuận, nên tập trung vào khoảng 20% nhóm sản phẩm quan trọng nhất</a:t>
            </a:r>
          </a:p>
        </p:txBody>
      </p:sp>
      <p:pic>
        <p:nvPicPr>
          <p:cNvPr id="3" name="Picture 2" descr="A graph of a bar graph&#10;&#10;Description automatically generated">
            <a:extLst>
              <a:ext uri="{FF2B5EF4-FFF2-40B4-BE49-F238E27FC236}">
                <a16:creationId xmlns:a16="http://schemas.microsoft.com/office/drawing/2014/main" id="{3080C797-6BCC-5914-C790-45612CF50275}"/>
              </a:ext>
            </a:extLst>
          </p:cNvPr>
          <p:cNvPicPr>
            <a:picLocks noChangeAspect="1"/>
          </p:cNvPicPr>
          <p:nvPr/>
        </p:nvPicPr>
        <p:blipFill>
          <a:blip r:embed="rId3"/>
          <a:stretch>
            <a:fillRect/>
          </a:stretch>
        </p:blipFill>
        <p:spPr>
          <a:xfrm>
            <a:off x="720000" y="1025705"/>
            <a:ext cx="4009571" cy="3207385"/>
          </a:xfrm>
          <a:prstGeom prst="rect">
            <a:avLst/>
          </a:prstGeom>
        </p:spPr>
      </p:pic>
    </p:spTree>
    <p:extLst>
      <p:ext uri="{BB962C8B-B14F-4D97-AF65-F5344CB8AC3E}">
        <p14:creationId xmlns:p14="http://schemas.microsoft.com/office/powerpoint/2010/main" val="282413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803" name="Google Shape;803;p64"/>
          <p:cNvSpPr txBox="1">
            <a:spLocks noGrp="1"/>
          </p:cNvSpPr>
          <p:nvPr>
            <p:ph type="title"/>
          </p:nvPr>
        </p:nvSpPr>
        <p:spPr>
          <a:xfrm>
            <a:off x="705486"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latin typeface="Roboto Medium" panose="02000000000000000000" pitchFamily="2" charset="0"/>
                <a:ea typeface="Roboto Medium" panose="02000000000000000000" pitchFamily="2" charset="0"/>
                <a:cs typeface="Roboto Medium" panose="02000000000000000000" pitchFamily="2" charset="0"/>
              </a:rPr>
              <a:t>PHÂN NHÓM KHÁCH HÀNG</a:t>
            </a:r>
            <a:endParaRPr sz="22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05" name="Google Shape;805;p64"/>
          <p:cNvSpPr txBox="1"/>
          <p:nvPr/>
        </p:nvSpPr>
        <p:spPr>
          <a:xfrm>
            <a:off x="4470400" y="732971"/>
            <a:ext cx="4045088" cy="3639262"/>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Ba nhóm khách hàng: Champions, At Risk và Loyal đang chiếm 74,14% tổng doanh thu.</a:t>
            </a:r>
            <a:endParaRPr lang="en-US"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a:p>
            <a:pPr marL="285750" lvl="0" indent="-285750" algn="just" rtl="0">
              <a:spcBef>
                <a:spcPts val="0"/>
              </a:spcBef>
              <a:spcAft>
                <a:spcPts val="0"/>
              </a:spcAft>
              <a:buFont typeface="Wingdings" panose="05000000000000000000" pitchFamily="2" charset="2"/>
              <a:buChar char="ü"/>
            </a:pPr>
            <a:r>
              <a:rPr lang="vi-VN"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Tập trung vào nhóm "champions" để duy trì và tăng cường mối quan hệ với khách hàng quan trọng nhất.</a:t>
            </a:r>
            <a:endParaRPr lang="en-US"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a:p>
            <a:pPr marL="285750" lvl="0" indent="-285750" algn="just" rtl="0">
              <a:spcBef>
                <a:spcPts val="0"/>
              </a:spcBef>
              <a:spcAft>
                <a:spcPts val="0"/>
              </a:spcAft>
              <a:buFont typeface="Wingdings" panose="05000000000000000000" pitchFamily="2" charset="2"/>
              <a:buChar char="ü"/>
            </a:pPr>
            <a:r>
              <a:rPr lang="vi-VN"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Quản lý nhóm "at risk" để giữ chân khách hàng và giảm nguy cơ mất đi.</a:t>
            </a:r>
            <a:endParaRPr lang="en-US"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a:p>
            <a:pPr marL="285750" lvl="0" indent="-285750" algn="just" rtl="0">
              <a:spcBef>
                <a:spcPts val="0"/>
              </a:spcBef>
              <a:spcAft>
                <a:spcPts val="0"/>
              </a:spcAft>
              <a:buFont typeface="Wingdings" panose="05000000000000000000" pitchFamily="2" charset="2"/>
              <a:buChar char="ü"/>
            </a:pPr>
            <a:r>
              <a:rPr lang="vi-VN"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Gắn kết và phát triển nhóm "loyal" để duy trì sự trung thành và đóng góp vào doanh thu.</a:t>
            </a:r>
            <a:endParaRPr lang="en-US"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a:p>
            <a:pPr marL="285750" lvl="0" indent="-285750" algn="just" rtl="0">
              <a:spcBef>
                <a:spcPts val="0"/>
              </a:spcBef>
              <a:spcAft>
                <a:spcPts val="0"/>
              </a:spcAft>
              <a:buFont typeface="Wingdings" panose="05000000000000000000" pitchFamily="2" charset="2"/>
              <a:buChar char="ü"/>
            </a:pPr>
            <a:r>
              <a:rPr lang="vi-VN"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Điều tra và phân tích các nhóm khách hàng khác để tìm cách cải thiện và tăng cường quan hệ với họ.</a:t>
            </a:r>
          </a:p>
        </p:txBody>
      </p:sp>
      <p:pic>
        <p:nvPicPr>
          <p:cNvPr id="3" name="Picture 2" descr="A graph of a bar graph&#10;&#10;Description automatically generated">
            <a:extLst>
              <a:ext uri="{FF2B5EF4-FFF2-40B4-BE49-F238E27FC236}">
                <a16:creationId xmlns:a16="http://schemas.microsoft.com/office/drawing/2014/main" id="{3080C797-6BCC-5914-C790-45612CF50275}"/>
              </a:ext>
            </a:extLst>
          </p:cNvPr>
          <p:cNvPicPr>
            <a:picLocks noChangeAspect="1"/>
          </p:cNvPicPr>
          <p:nvPr/>
        </p:nvPicPr>
        <p:blipFill>
          <a:blip r:embed="rId3"/>
          <a:stretch>
            <a:fillRect/>
          </a:stretch>
        </p:blipFill>
        <p:spPr>
          <a:xfrm>
            <a:off x="720000" y="732971"/>
            <a:ext cx="3619771" cy="3500119"/>
          </a:xfrm>
          <a:prstGeom prst="rect">
            <a:avLst/>
          </a:prstGeom>
        </p:spPr>
      </p:pic>
    </p:spTree>
    <p:extLst>
      <p:ext uri="{BB962C8B-B14F-4D97-AF65-F5344CB8AC3E}">
        <p14:creationId xmlns:p14="http://schemas.microsoft.com/office/powerpoint/2010/main" val="3963785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KẾT LUẬN</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288" name="Google Shape;288;p38"/>
          <p:cNvSpPr txBox="1">
            <a:spLocks noGrp="1"/>
          </p:cNvSpPr>
          <p:nvPr>
            <p:ph type="title" idx="2"/>
          </p:nvPr>
        </p:nvSpPr>
        <p:spPr>
          <a:xfrm>
            <a:off x="1077925" y="3458588"/>
            <a:ext cx="143304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
        <p:nvSpPr>
          <p:cNvPr id="290" name="Google Shape;290;p38"/>
          <p:cNvSpPr txBox="1"/>
          <p:nvPr/>
        </p:nvSpPr>
        <p:spPr>
          <a:xfrm>
            <a:off x="713225" y="227525"/>
            <a:ext cx="1986432" cy="31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081004"/>
                </a:solidFill>
                <a:latin typeface="Albert Sans"/>
                <a:ea typeface="Albert Sans"/>
                <a:cs typeface="Albert Sans"/>
                <a:sym typeface="Albert Sans"/>
              </a:rPr>
              <a:t>Information Technology</a:t>
            </a:r>
            <a:endParaRPr sz="1200" dirty="0">
              <a:solidFill>
                <a:srgbClr val="081004"/>
              </a:solidFill>
              <a:latin typeface="Albert Sans"/>
              <a:ea typeface="Albert Sans"/>
              <a:cs typeface="Albert Sans"/>
              <a:sym typeface="Albert Sans"/>
            </a:endParaRPr>
          </a:p>
        </p:txBody>
      </p:sp>
      <p:sp>
        <p:nvSpPr>
          <p:cNvPr id="291" name="Google Shape;291;p38"/>
          <p:cNvSpPr txBox="1"/>
          <p:nvPr/>
        </p:nvSpPr>
        <p:spPr>
          <a:xfrm>
            <a:off x="6779275" y="227525"/>
            <a:ext cx="1651500" cy="31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rgbClr val="081004"/>
                </a:solidFill>
                <a:latin typeface="Albert Sans"/>
                <a:ea typeface="Albert Sans"/>
                <a:cs typeface="Albert Sans"/>
                <a:sym typeface="Albert Sans"/>
              </a:rPr>
              <a:t>2023</a:t>
            </a:r>
          </a:p>
        </p:txBody>
      </p:sp>
    </p:spTree>
    <p:extLst>
      <p:ext uri="{BB962C8B-B14F-4D97-AF65-F5344CB8AC3E}">
        <p14:creationId xmlns:p14="http://schemas.microsoft.com/office/powerpoint/2010/main" val="81253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5"/>
          <p:cNvSpPr txBox="1">
            <a:spLocks noGrp="1"/>
          </p:cNvSpPr>
          <p:nvPr>
            <p:ph type="title"/>
          </p:nvPr>
        </p:nvSpPr>
        <p:spPr>
          <a:xfrm>
            <a:off x="713224" y="1004375"/>
            <a:ext cx="7707085" cy="39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vi-VN" sz="2200" dirty="0">
                <a:latin typeface="Roboto Medium" panose="02000000000000000000" pitchFamily="2" charset="0"/>
                <a:ea typeface="Roboto Medium" panose="02000000000000000000" pitchFamily="2" charset="0"/>
                <a:cs typeface="Roboto Medium" panose="02000000000000000000" pitchFamily="2" charset="0"/>
              </a:rPr>
              <a:t>Tổng doanh thu trong giai đoạn 4 năm từ 2015 đến 2019 là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86,217,521,781</a:t>
            </a:r>
            <a:r>
              <a:rPr lang="vi-VN" sz="2200" dirty="0">
                <a:latin typeface="Roboto Medium" panose="02000000000000000000" pitchFamily="2" charset="0"/>
                <a:ea typeface="Roboto Medium" panose="02000000000000000000" pitchFamily="2" charset="0"/>
                <a:cs typeface="Roboto Medium" panose="02000000000000000000" pitchFamily="2" charset="0"/>
              </a:rPr>
              <a:t> tỷ đồng, với lợi nhuận đạt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30,274,323,657</a:t>
            </a:r>
            <a:r>
              <a:rPr lang="vi-VN" sz="2200" dirty="0">
                <a:latin typeface="Roboto Medium" panose="02000000000000000000" pitchFamily="2" charset="0"/>
                <a:ea typeface="Roboto Medium" panose="02000000000000000000" pitchFamily="2" charset="0"/>
                <a:cs typeface="Roboto Medium" panose="02000000000000000000" pitchFamily="2" charset="0"/>
              </a:rPr>
              <a:t> tỷ đồng. </a:t>
            </a:r>
            <a:br>
              <a:rPr lang="en-US" sz="2200" dirty="0">
                <a:latin typeface="Roboto Medium" panose="02000000000000000000" pitchFamily="2" charset="0"/>
                <a:ea typeface="Roboto Medium" panose="02000000000000000000" pitchFamily="2" charset="0"/>
                <a:cs typeface="Roboto Medium" panose="02000000000000000000" pitchFamily="2" charset="0"/>
              </a:rPr>
            </a:b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vi-VN" sz="2200" dirty="0">
                <a:latin typeface="Roboto Medium" panose="02000000000000000000" pitchFamily="2" charset="0"/>
                <a:ea typeface="Roboto Medium" panose="02000000000000000000" pitchFamily="2" charset="0"/>
                <a:cs typeface="Roboto Medium" panose="02000000000000000000" pitchFamily="2" charset="0"/>
              </a:rPr>
              <a:t>Sản phẩm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'Phần mềm WinPro 10 SNGL OLP NL Legalization GetGenuine</a:t>
            </a:r>
            <a:r>
              <a:rPr lang="vi-VN" sz="2200" dirty="0">
                <a:latin typeface="Roboto Medium" panose="02000000000000000000" pitchFamily="2" charset="0"/>
                <a:ea typeface="Roboto Medium" panose="02000000000000000000" pitchFamily="2" charset="0"/>
                <a:cs typeface="Roboto Medium" panose="02000000000000000000" pitchFamily="2" charset="0"/>
              </a:rPr>
              <a:t>' là sản phẩm bán chạy nhất trong giai đoạn này.</a:t>
            </a:r>
            <a:br>
              <a:rPr lang="vi-VN" sz="2200" dirty="0">
                <a:latin typeface="Roboto Medium" panose="02000000000000000000" pitchFamily="2" charset="0"/>
                <a:ea typeface="Roboto Medium" panose="02000000000000000000" pitchFamily="2" charset="0"/>
                <a:cs typeface="Roboto Medium" panose="02000000000000000000" pitchFamily="2" charset="0"/>
              </a:rPr>
            </a:b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vi-VN" sz="2200" dirty="0">
                <a:latin typeface="Roboto Medium" panose="02000000000000000000" pitchFamily="2" charset="0"/>
                <a:ea typeface="Roboto Medium" panose="02000000000000000000" pitchFamily="2" charset="0"/>
                <a:cs typeface="Roboto Medium" panose="02000000000000000000" pitchFamily="2" charset="0"/>
              </a:rPr>
              <a:t>Sự tăng giảm số lượng bán trong quý 3/2017 và quý 3/2018 đều có liên quan đến mức độ mua của các khách hàng như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'Công ty TNHH YKK Việt Nam</a:t>
            </a:r>
            <a:r>
              <a:rPr lang="vi-VN" sz="2200" dirty="0">
                <a:latin typeface="Roboto Medium" panose="02000000000000000000" pitchFamily="2" charset="0"/>
                <a:ea typeface="Roboto Medium" panose="02000000000000000000" pitchFamily="2" charset="0"/>
                <a:cs typeface="Roboto Medium" panose="02000000000000000000" pitchFamily="2" charset="0"/>
              </a:rPr>
              <a:t>' và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'Công ty cổ phần công nghệ ELITE</a:t>
            </a:r>
            <a:r>
              <a:rPr lang="vi-VN" sz="2200" dirty="0">
                <a:latin typeface="Roboto Medium" panose="02000000000000000000" pitchFamily="2" charset="0"/>
                <a:ea typeface="Roboto Medium" panose="02000000000000000000" pitchFamily="2" charset="0"/>
                <a:cs typeface="Roboto Medium" panose="02000000000000000000" pitchFamily="2" charset="0"/>
              </a:rPr>
              <a:t>’.</a:t>
            </a:r>
            <a:br>
              <a:rPr lang="en-US" sz="2200" dirty="0">
                <a:latin typeface="Roboto Medium" panose="02000000000000000000" pitchFamily="2" charset="0"/>
                <a:ea typeface="Roboto Medium" panose="02000000000000000000" pitchFamily="2" charset="0"/>
                <a:cs typeface="Roboto Medium" panose="02000000000000000000" pitchFamily="2" charset="0"/>
              </a:rPr>
            </a:b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en-US"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Chi </a:t>
            </a:r>
            <a:r>
              <a:rPr lang="en-US" sz="2200" b="1" dirty="0" err="1">
                <a:solidFill>
                  <a:srgbClr val="C00000"/>
                </a:solidFill>
                <a:latin typeface="Roboto Medium" panose="02000000000000000000" pitchFamily="2" charset="0"/>
                <a:ea typeface="Roboto Medium" panose="02000000000000000000" pitchFamily="2" charset="0"/>
                <a:cs typeface="Roboto Medium" panose="02000000000000000000" pitchFamily="2" charset="0"/>
              </a:rPr>
              <a:t>nhánh</a:t>
            </a:r>
            <a:r>
              <a:rPr lang="en-US"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 Hà </a:t>
            </a:r>
            <a:r>
              <a:rPr lang="en-US" sz="2200" b="1" dirty="0" err="1">
                <a:solidFill>
                  <a:srgbClr val="C00000"/>
                </a:solidFill>
                <a:latin typeface="Roboto Medium" panose="02000000000000000000" pitchFamily="2" charset="0"/>
                <a:ea typeface="Roboto Medium" panose="02000000000000000000" pitchFamily="2" charset="0"/>
                <a:cs typeface="Roboto Medium" panose="02000000000000000000" pitchFamily="2" charset="0"/>
              </a:rPr>
              <a:t>Nội</a:t>
            </a:r>
            <a:r>
              <a:rPr lang="en-US"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 </a:t>
            </a:r>
            <a:r>
              <a:rPr lang="en-US" sz="2200" dirty="0" err="1">
                <a:latin typeface="Roboto Medium" panose="02000000000000000000" pitchFamily="2" charset="0"/>
                <a:ea typeface="Roboto Medium" panose="02000000000000000000" pitchFamily="2" charset="0"/>
                <a:cs typeface="Roboto Medium" panose="02000000000000000000" pitchFamily="2" charset="0"/>
              </a:rPr>
              <a:t>đóng</a:t>
            </a: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en-US" sz="2200" dirty="0" err="1">
                <a:latin typeface="Roboto Medium" panose="02000000000000000000" pitchFamily="2" charset="0"/>
                <a:ea typeface="Roboto Medium" panose="02000000000000000000" pitchFamily="2" charset="0"/>
                <a:cs typeface="Roboto Medium" panose="02000000000000000000" pitchFamily="2" charset="0"/>
              </a:rPr>
              <a:t>góp</a:t>
            </a: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en-US" sz="2200" dirty="0" err="1">
                <a:latin typeface="Roboto Medium" panose="02000000000000000000" pitchFamily="2" charset="0"/>
                <a:ea typeface="Roboto Medium" panose="02000000000000000000" pitchFamily="2" charset="0"/>
                <a:cs typeface="Roboto Medium" panose="02000000000000000000" pitchFamily="2" charset="0"/>
              </a:rPr>
              <a:t>lợi</a:t>
            </a: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en-US" sz="2200" dirty="0" err="1">
                <a:latin typeface="Roboto Medium" panose="02000000000000000000" pitchFamily="2" charset="0"/>
                <a:ea typeface="Roboto Medium" panose="02000000000000000000" pitchFamily="2" charset="0"/>
                <a:cs typeface="Roboto Medium" panose="02000000000000000000" pitchFamily="2" charset="0"/>
              </a:rPr>
              <a:t>nhuận</a:t>
            </a: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en-US" sz="2200" dirty="0" err="1">
                <a:latin typeface="Roboto Medium" panose="02000000000000000000" pitchFamily="2" charset="0"/>
                <a:ea typeface="Roboto Medium" panose="02000000000000000000" pitchFamily="2" charset="0"/>
                <a:cs typeface="Roboto Medium" panose="02000000000000000000" pitchFamily="2" charset="0"/>
              </a:rPr>
              <a:t>cao</a:t>
            </a: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en-US" sz="2200" dirty="0" err="1">
                <a:latin typeface="Roboto Medium" panose="02000000000000000000" pitchFamily="2" charset="0"/>
                <a:ea typeface="Roboto Medium" panose="02000000000000000000" pitchFamily="2" charset="0"/>
                <a:cs typeface="Roboto Medium" panose="02000000000000000000" pitchFamily="2" charset="0"/>
              </a:rPr>
              <a:t>nhất</a:t>
            </a: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en-US" sz="2200" dirty="0" err="1">
                <a:latin typeface="Roboto Medium" panose="02000000000000000000" pitchFamily="2" charset="0"/>
                <a:ea typeface="Roboto Medium" panose="02000000000000000000" pitchFamily="2" charset="0"/>
                <a:cs typeface="Roboto Medium" panose="02000000000000000000" pitchFamily="2" charset="0"/>
              </a:rPr>
              <a:t>chiếm</a:t>
            </a: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en-US"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35,23%</a:t>
            </a: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en-US" sz="2200" dirty="0" err="1">
                <a:latin typeface="Roboto Medium" panose="02000000000000000000" pitchFamily="2" charset="0"/>
                <a:ea typeface="Roboto Medium" panose="02000000000000000000" pitchFamily="2" charset="0"/>
                <a:cs typeface="Roboto Medium" panose="02000000000000000000" pitchFamily="2" charset="0"/>
              </a:rPr>
              <a:t>tổng</a:t>
            </a: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en-US" sz="2200" dirty="0" err="1">
                <a:latin typeface="Roboto Medium" panose="02000000000000000000" pitchFamily="2" charset="0"/>
                <a:ea typeface="Roboto Medium" panose="02000000000000000000" pitchFamily="2" charset="0"/>
                <a:cs typeface="Roboto Medium" panose="02000000000000000000" pitchFamily="2" charset="0"/>
              </a:rPr>
              <a:t>lợi</a:t>
            </a: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en-US" sz="2200" dirty="0" err="1">
                <a:latin typeface="Roboto Medium" panose="02000000000000000000" pitchFamily="2" charset="0"/>
                <a:ea typeface="Roboto Medium" panose="02000000000000000000" pitchFamily="2" charset="0"/>
                <a:cs typeface="Roboto Medium" panose="02000000000000000000" pitchFamily="2" charset="0"/>
              </a:rPr>
              <a:t>nhuận</a:t>
            </a:r>
            <a:r>
              <a:rPr lang="en-US" sz="2200" dirty="0">
                <a:latin typeface="Roboto Medium" panose="02000000000000000000" pitchFamily="2" charset="0"/>
                <a:ea typeface="Roboto Medium" panose="02000000000000000000" pitchFamily="2" charset="0"/>
                <a:cs typeface="Roboto Medium" panose="02000000000000000000" pitchFamily="2" charset="0"/>
              </a:rPr>
              <a:t>. </a:t>
            </a:r>
            <a:br>
              <a:rPr lang="vi-VN" sz="2200" dirty="0">
                <a:latin typeface="Roboto Medium" panose="02000000000000000000" pitchFamily="2" charset="0"/>
                <a:ea typeface="Roboto Medium" panose="02000000000000000000" pitchFamily="2" charset="0"/>
                <a:cs typeface="Roboto Medium" panose="02000000000000000000" pitchFamily="2" charset="0"/>
              </a:rPr>
            </a:br>
            <a:endParaRPr sz="22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458" name="Google Shape;458;p45"/>
          <p:cNvSpPr txBox="1"/>
          <p:nvPr/>
        </p:nvSpPr>
        <p:spPr>
          <a:xfrm>
            <a:off x="713224" y="227525"/>
            <a:ext cx="2167861" cy="31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081004"/>
                </a:solidFill>
                <a:latin typeface="Albert Sans"/>
                <a:ea typeface="Albert Sans"/>
                <a:cs typeface="Albert Sans"/>
                <a:sym typeface="Albert Sans"/>
              </a:rPr>
              <a:t>Information Technology</a:t>
            </a:r>
            <a:endParaRPr sz="1200" dirty="0">
              <a:solidFill>
                <a:srgbClr val="081004"/>
              </a:solidFill>
              <a:latin typeface="Albert Sans"/>
              <a:ea typeface="Albert Sans"/>
              <a:cs typeface="Albert Sans"/>
              <a:sym typeface="Albert Sans"/>
            </a:endParaRPr>
          </a:p>
        </p:txBody>
      </p:sp>
      <p:sp>
        <p:nvSpPr>
          <p:cNvPr id="459" name="Google Shape;459;p45"/>
          <p:cNvSpPr txBox="1"/>
          <p:nvPr/>
        </p:nvSpPr>
        <p:spPr>
          <a:xfrm>
            <a:off x="6779275" y="227525"/>
            <a:ext cx="1651500" cy="31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rgbClr val="081004"/>
                </a:solidFill>
                <a:latin typeface="Albert Sans"/>
                <a:ea typeface="Albert Sans"/>
                <a:cs typeface="Albert Sans"/>
                <a:sym typeface="Albert Sans"/>
              </a:rPr>
              <a:t>2023</a:t>
            </a:r>
            <a:endParaRPr sz="1200" dirty="0">
              <a:solidFill>
                <a:srgbClr val="081004"/>
              </a:solidFill>
              <a:latin typeface="Albert Sans"/>
              <a:ea typeface="Albert Sans"/>
              <a:cs typeface="Albert Sans"/>
              <a:sym typeface="Albert Sans"/>
            </a:endParaRPr>
          </a:p>
        </p:txBody>
      </p:sp>
    </p:spTree>
    <p:extLst>
      <p:ext uri="{BB962C8B-B14F-4D97-AF65-F5344CB8AC3E}">
        <p14:creationId xmlns:p14="http://schemas.microsoft.com/office/powerpoint/2010/main" val="2914534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5"/>
          <p:cNvSpPr txBox="1">
            <a:spLocks noGrp="1"/>
          </p:cNvSpPr>
          <p:nvPr>
            <p:ph type="title"/>
          </p:nvPr>
        </p:nvSpPr>
        <p:spPr>
          <a:xfrm>
            <a:off x="713224" y="343807"/>
            <a:ext cx="7707085" cy="44558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vi-VN" sz="2200" dirty="0">
                <a:latin typeface="Roboto Medium" panose="02000000000000000000" pitchFamily="2" charset="0"/>
                <a:ea typeface="Roboto Medium" panose="02000000000000000000" pitchFamily="2" charset="0"/>
                <a:cs typeface="Roboto Medium" panose="02000000000000000000" pitchFamily="2" charset="0"/>
              </a:rPr>
            </a:br>
            <a:br>
              <a:rPr lang="en-US" sz="2200" dirty="0">
                <a:latin typeface="Roboto Medium" panose="02000000000000000000" pitchFamily="2" charset="0"/>
                <a:ea typeface="Roboto Medium" panose="02000000000000000000" pitchFamily="2" charset="0"/>
                <a:cs typeface="Roboto Medium" panose="02000000000000000000" pitchFamily="2" charset="0"/>
              </a:rPr>
            </a:b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vi-VN" sz="2200" dirty="0">
                <a:latin typeface="Roboto Medium" panose="02000000000000000000" pitchFamily="2" charset="0"/>
                <a:ea typeface="Roboto Medium" panose="02000000000000000000" pitchFamily="2" charset="0"/>
                <a:cs typeface="Roboto Medium" panose="02000000000000000000" pitchFamily="2" charset="0"/>
              </a:rPr>
              <a:t>'</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Phần mềm OfficeStd 2016 SNGL OLP NL</a:t>
            </a:r>
            <a:r>
              <a:rPr lang="vi-VN" sz="2200" dirty="0">
                <a:latin typeface="Roboto Medium" panose="02000000000000000000" pitchFamily="2" charset="0"/>
                <a:ea typeface="Roboto Medium" panose="02000000000000000000" pitchFamily="2" charset="0"/>
                <a:cs typeface="Roboto Medium" panose="02000000000000000000" pitchFamily="2" charset="0"/>
              </a:rPr>
              <a:t>' và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'Phần mềm WinPro10 SNGL OLP NL Legalization GetGenuine</a:t>
            </a:r>
            <a:r>
              <a:rPr lang="vi-VN" sz="2200" dirty="0">
                <a:latin typeface="Roboto Medium" panose="02000000000000000000" pitchFamily="2" charset="0"/>
                <a:ea typeface="Roboto Medium" panose="02000000000000000000" pitchFamily="2" charset="0"/>
                <a:cs typeface="Roboto Medium" panose="02000000000000000000" pitchFamily="2" charset="0"/>
              </a:rPr>
              <a:t>' là hai sản phẩm mang lại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lợi nhuận cao nhất</a:t>
            </a:r>
            <a:r>
              <a:rPr lang="vi-VN" sz="2200" dirty="0">
                <a:latin typeface="Roboto Medium" panose="02000000000000000000" pitchFamily="2" charset="0"/>
                <a:ea typeface="Roboto Medium" panose="02000000000000000000" pitchFamily="2" charset="0"/>
                <a:cs typeface="Roboto Medium" panose="02000000000000000000" pitchFamily="2" charset="0"/>
              </a:rPr>
              <a:t>.</a:t>
            </a:r>
            <a:br>
              <a:rPr lang="vi-VN" sz="2200" dirty="0">
                <a:latin typeface="Roboto Medium" panose="02000000000000000000" pitchFamily="2" charset="0"/>
                <a:ea typeface="Roboto Medium" panose="02000000000000000000" pitchFamily="2" charset="0"/>
                <a:cs typeface="Roboto Medium" panose="02000000000000000000" pitchFamily="2" charset="0"/>
              </a:rPr>
            </a:b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vi-VN" sz="2200" dirty="0">
                <a:latin typeface="Roboto Medium" panose="02000000000000000000" pitchFamily="2" charset="0"/>
                <a:ea typeface="Roboto Medium" panose="02000000000000000000" pitchFamily="2" charset="0"/>
                <a:cs typeface="Roboto Medium" panose="02000000000000000000" pitchFamily="2" charset="0"/>
              </a:rPr>
              <a:t>Hai nhân viên,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Lê Thị Phong Lan </a:t>
            </a:r>
            <a:r>
              <a:rPr lang="vi-VN" sz="2200" dirty="0">
                <a:latin typeface="Roboto Medium" panose="02000000000000000000" pitchFamily="2" charset="0"/>
                <a:ea typeface="Roboto Medium" panose="02000000000000000000" pitchFamily="2" charset="0"/>
                <a:cs typeface="Roboto Medium" panose="02000000000000000000" pitchFamily="2" charset="0"/>
              </a:rPr>
              <a:t>và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Phí Mạnh Phương</a:t>
            </a:r>
            <a:r>
              <a:rPr lang="vi-VN" sz="2200" dirty="0">
                <a:latin typeface="Roboto Medium" panose="02000000000000000000" pitchFamily="2" charset="0"/>
                <a:ea typeface="Roboto Medium" panose="02000000000000000000" pitchFamily="2" charset="0"/>
                <a:cs typeface="Roboto Medium" panose="02000000000000000000" pitchFamily="2" charset="0"/>
              </a:rPr>
              <a:t>, đã đóng góp nhiều nhất vào lợi nhuận, thông qua việc bán các sản phẩm </a:t>
            </a:r>
            <a:r>
              <a:rPr lang="vi-VN" sz="2200" i="1" dirty="0">
                <a:latin typeface="Roboto Medium" panose="02000000000000000000" pitchFamily="2" charset="0"/>
                <a:ea typeface="Roboto Medium" panose="02000000000000000000" pitchFamily="2" charset="0"/>
                <a:cs typeface="Roboto Medium" panose="02000000000000000000" pitchFamily="2" charset="0"/>
              </a:rPr>
              <a:t>'Phần mềm WinPro 10 SNGL OLP NL Legalization GetGenuine</a:t>
            </a:r>
            <a:r>
              <a:rPr lang="vi-VN" sz="2200" dirty="0">
                <a:latin typeface="Roboto Medium" panose="02000000000000000000" pitchFamily="2" charset="0"/>
                <a:ea typeface="Roboto Medium" panose="02000000000000000000" pitchFamily="2" charset="0"/>
                <a:cs typeface="Roboto Medium" panose="02000000000000000000" pitchFamily="2" charset="0"/>
              </a:rPr>
              <a:t>' và </a:t>
            </a:r>
            <a:r>
              <a:rPr lang="vi-VN" sz="2200" i="1" dirty="0">
                <a:latin typeface="Roboto Medium" panose="02000000000000000000" pitchFamily="2" charset="0"/>
                <a:ea typeface="Roboto Medium" panose="02000000000000000000" pitchFamily="2" charset="0"/>
                <a:cs typeface="Roboto Medium" panose="02000000000000000000" pitchFamily="2" charset="0"/>
              </a:rPr>
              <a:t>'Phần mềm OfficeStd 2016 SNGL OLP NL</a:t>
            </a:r>
            <a:r>
              <a:rPr lang="vi-VN" sz="2200" dirty="0">
                <a:latin typeface="Roboto Medium" panose="02000000000000000000" pitchFamily="2" charset="0"/>
                <a:ea typeface="Roboto Medium" panose="02000000000000000000" pitchFamily="2" charset="0"/>
                <a:cs typeface="Roboto Medium" panose="02000000000000000000" pitchFamily="2" charset="0"/>
              </a:rPr>
              <a:t>’.</a:t>
            </a:r>
            <a:br>
              <a:rPr lang="vi-VN" sz="2200" dirty="0">
                <a:latin typeface="Roboto Medium" panose="02000000000000000000" pitchFamily="2" charset="0"/>
                <a:ea typeface="Roboto Medium" panose="02000000000000000000" pitchFamily="2" charset="0"/>
                <a:cs typeface="Roboto Medium" panose="02000000000000000000" pitchFamily="2" charset="0"/>
              </a:rPr>
            </a:br>
            <a:r>
              <a:rPr lang="en-US" sz="2200" dirty="0">
                <a:latin typeface="Roboto Medium" panose="02000000000000000000" pitchFamily="2" charset="0"/>
                <a:ea typeface="Roboto Medium" panose="02000000000000000000" pitchFamily="2" charset="0"/>
                <a:cs typeface="Roboto Medium" panose="02000000000000000000" pitchFamily="2" charset="0"/>
              </a:rPr>
              <a:t>- </a:t>
            </a:r>
            <a:r>
              <a:rPr lang="vi-VN" sz="2200" dirty="0">
                <a:latin typeface="Roboto Medium" panose="02000000000000000000" pitchFamily="2" charset="0"/>
                <a:ea typeface="Roboto Medium" panose="02000000000000000000" pitchFamily="2" charset="0"/>
                <a:cs typeface="Roboto Medium" panose="02000000000000000000" pitchFamily="2" charset="0"/>
              </a:rPr>
              <a:t>Phân nhóm khách hàng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'At risk' </a:t>
            </a:r>
            <a:r>
              <a:rPr lang="vi-VN" sz="2200" dirty="0">
                <a:latin typeface="Roboto Medium" panose="02000000000000000000" pitchFamily="2" charset="0"/>
                <a:ea typeface="Roboto Medium" panose="02000000000000000000" pitchFamily="2" charset="0"/>
                <a:cs typeface="Roboto Medium" panose="02000000000000000000" pitchFamily="2" charset="0"/>
              </a:rPr>
              <a:t>có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số lượng </a:t>
            </a:r>
            <a:r>
              <a:rPr lang="vi-VN" sz="2200" dirty="0">
                <a:latin typeface="Roboto Medium" panose="02000000000000000000" pitchFamily="2" charset="0"/>
                <a:ea typeface="Roboto Medium" panose="02000000000000000000" pitchFamily="2" charset="0"/>
                <a:cs typeface="Roboto Medium" panose="02000000000000000000" pitchFamily="2" charset="0"/>
              </a:rPr>
              <a:t>khách hàng nhiều nhất, trong khi nhóm khách hàng </a:t>
            </a:r>
            <a:r>
              <a:rPr lang="en-US"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Champions</a:t>
            </a:r>
            <a:r>
              <a:rPr lang="en-US"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 </a:t>
            </a:r>
            <a:r>
              <a:rPr lang="vi-VN" sz="2200" dirty="0">
                <a:latin typeface="Roboto Medium" panose="02000000000000000000" pitchFamily="2" charset="0"/>
                <a:ea typeface="Roboto Medium" panose="02000000000000000000" pitchFamily="2" charset="0"/>
                <a:cs typeface="Roboto Medium" panose="02000000000000000000" pitchFamily="2" charset="0"/>
              </a:rPr>
              <a:t>chiếm </a:t>
            </a:r>
            <a:r>
              <a:rPr lang="vi-VN" sz="2200" b="1" dirty="0">
                <a:solidFill>
                  <a:srgbClr val="C00000"/>
                </a:solidFill>
                <a:latin typeface="Roboto Medium" panose="02000000000000000000" pitchFamily="2" charset="0"/>
                <a:ea typeface="Roboto Medium" panose="02000000000000000000" pitchFamily="2" charset="0"/>
                <a:cs typeface="Roboto Medium" panose="02000000000000000000" pitchFamily="2" charset="0"/>
              </a:rPr>
              <a:t>tỷ lệ </a:t>
            </a:r>
            <a:r>
              <a:rPr lang="vi-VN" sz="2200" dirty="0">
                <a:latin typeface="Roboto Medium" panose="02000000000000000000" pitchFamily="2" charset="0"/>
                <a:ea typeface="Roboto Medium" panose="02000000000000000000" pitchFamily="2" charset="0"/>
                <a:cs typeface="Roboto Medium" panose="02000000000000000000" pitchFamily="2" charset="0"/>
              </a:rPr>
              <a:t>cao nhất trong tổng số khách hàng.</a:t>
            </a:r>
            <a:endParaRPr sz="22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458" name="Google Shape;458;p45"/>
          <p:cNvSpPr txBox="1"/>
          <p:nvPr/>
        </p:nvSpPr>
        <p:spPr>
          <a:xfrm>
            <a:off x="713224" y="227525"/>
            <a:ext cx="2015461" cy="31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081004"/>
                </a:solidFill>
                <a:latin typeface="Albert Sans"/>
                <a:ea typeface="Albert Sans"/>
                <a:cs typeface="Albert Sans"/>
                <a:sym typeface="Albert Sans"/>
              </a:rPr>
              <a:t>Information Technology</a:t>
            </a:r>
            <a:endParaRPr sz="1200" dirty="0">
              <a:solidFill>
                <a:srgbClr val="081004"/>
              </a:solidFill>
              <a:latin typeface="Albert Sans"/>
              <a:ea typeface="Albert Sans"/>
              <a:cs typeface="Albert Sans"/>
              <a:sym typeface="Albert Sans"/>
            </a:endParaRPr>
          </a:p>
        </p:txBody>
      </p:sp>
      <p:sp>
        <p:nvSpPr>
          <p:cNvPr id="459" name="Google Shape;459;p45"/>
          <p:cNvSpPr txBox="1"/>
          <p:nvPr/>
        </p:nvSpPr>
        <p:spPr>
          <a:xfrm>
            <a:off x="6779275" y="227525"/>
            <a:ext cx="1651500" cy="31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rgbClr val="081004"/>
                </a:solidFill>
                <a:latin typeface="Albert Sans"/>
                <a:ea typeface="Albert Sans"/>
                <a:cs typeface="Albert Sans"/>
                <a:sym typeface="Albert Sans"/>
              </a:rPr>
              <a:t>2023</a:t>
            </a:r>
            <a:endParaRPr sz="1200" dirty="0">
              <a:solidFill>
                <a:srgbClr val="081004"/>
              </a:solidFill>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714925"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Medium" panose="02000000000000000000" pitchFamily="2" charset="0"/>
                <a:ea typeface="Roboto Medium" panose="02000000000000000000" pitchFamily="2" charset="0"/>
                <a:cs typeface="Roboto Medium" panose="02000000000000000000" pitchFamily="2" charset="0"/>
              </a:rPr>
              <a:t>NỘI DUNG CHÍNH</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258" name="Google Shape;258;p36"/>
          <p:cNvSpPr txBox="1">
            <a:spLocks noGrp="1"/>
          </p:cNvSpPr>
          <p:nvPr>
            <p:ph type="title" idx="4"/>
          </p:nvPr>
        </p:nvSpPr>
        <p:spPr>
          <a:xfrm>
            <a:off x="1643841" y="1332429"/>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59" name="Google Shape;259;p36"/>
          <p:cNvSpPr txBox="1">
            <a:spLocks noGrp="1"/>
          </p:cNvSpPr>
          <p:nvPr>
            <p:ph type="title" idx="5"/>
          </p:nvPr>
        </p:nvSpPr>
        <p:spPr>
          <a:xfrm>
            <a:off x="1643841" y="214367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60" name="Google Shape;260;p36"/>
          <p:cNvSpPr txBox="1">
            <a:spLocks noGrp="1"/>
          </p:cNvSpPr>
          <p:nvPr>
            <p:ph type="title" idx="6"/>
          </p:nvPr>
        </p:nvSpPr>
        <p:spPr>
          <a:xfrm>
            <a:off x="1643841" y="3058107"/>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261" name="Google Shape;261;p36"/>
          <p:cNvSpPr txBox="1">
            <a:spLocks noGrp="1"/>
          </p:cNvSpPr>
          <p:nvPr>
            <p:ph type="subTitle" idx="7"/>
          </p:nvPr>
        </p:nvSpPr>
        <p:spPr>
          <a:xfrm>
            <a:off x="4690865" y="1302232"/>
            <a:ext cx="2696007"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TỔNG QUAN</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262" name="Google Shape;262;p36"/>
          <p:cNvSpPr txBox="1">
            <a:spLocks noGrp="1"/>
          </p:cNvSpPr>
          <p:nvPr>
            <p:ph type="subTitle" idx="8"/>
          </p:nvPr>
        </p:nvSpPr>
        <p:spPr>
          <a:xfrm>
            <a:off x="4690865" y="2159430"/>
            <a:ext cx="1702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Medium" panose="02000000000000000000" pitchFamily="2" charset="0"/>
                <a:ea typeface="Roboto Medium" panose="02000000000000000000" pitchFamily="2" charset="0"/>
                <a:cs typeface="Roboto Medium" panose="02000000000000000000" pitchFamily="2" charset="0"/>
              </a:rPr>
              <a:t>LỢI NHUẬN</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263" name="Google Shape;263;p36"/>
          <p:cNvSpPr txBox="1">
            <a:spLocks noGrp="1"/>
          </p:cNvSpPr>
          <p:nvPr>
            <p:ph type="subTitle" idx="9"/>
          </p:nvPr>
        </p:nvSpPr>
        <p:spPr>
          <a:xfrm>
            <a:off x="4690865" y="3024060"/>
            <a:ext cx="2193461" cy="447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Roboto Medium" panose="02000000000000000000" pitchFamily="2" charset="0"/>
                <a:ea typeface="Roboto Medium" panose="02000000000000000000" pitchFamily="2" charset="0"/>
                <a:cs typeface="Roboto Medium" panose="02000000000000000000" pitchFamily="2" charset="0"/>
              </a:rPr>
              <a:t>PHÂN NHÓM KHÁCH HÀNG</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cxnSp>
        <p:nvCxnSpPr>
          <p:cNvPr id="264" name="Google Shape;264;p36"/>
          <p:cNvCxnSpPr/>
          <p:nvPr/>
        </p:nvCxnSpPr>
        <p:spPr>
          <a:xfrm>
            <a:off x="714925" y="539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65" name="Google Shape;265;p36"/>
          <p:cNvCxnSpPr/>
          <p:nvPr/>
        </p:nvCxnSpPr>
        <p:spPr>
          <a:xfrm>
            <a:off x="709075" y="1951522"/>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66" name="Google Shape;266;p36"/>
          <p:cNvCxnSpPr/>
          <p:nvPr/>
        </p:nvCxnSpPr>
        <p:spPr>
          <a:xfrm>
            <a:off x="714925" y="2802418"/>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67" name="Google Shape;267;p36"/>
          <p:cNvCxnSpPr/>
          <p:nvPr/>
        </p:nvCxnSpPr>
        <p:spPr>
          <a:xfrm>
            <a:off x="714925" y="4604000"/>
            <a:ext cx="7715700" cy="0"/>
          </a:xfrm>
          <a:prstGeom prst="straightConnector1">
            <a:avLst/>
          </a:prstGeom>
          <a:noFill/>
          <a:ln w="9525" cap="flat" cmpd="sng">
            <a:solidFill>
              <a:schemeClr val="dk1"/>
            </a:solidFill>
            <a:prstDash val="solid"/>
            <a:round/>
            <a:headEnd type="none" w="med" len="med"/>
            <a:tailEnd type="none" w="med" len="med"/>
          </a:ln>
        </p:spPr>
      </p:cxnSp>
      <p:sp>
        <p:nvSpPr>
          <p:cNvPr id="268" name="Google Shape;268;p36">
            <a:hlinkClick r:id="rId3" action="ppaction://hlinksldjump"/>
          </p:cNvPr>
          <p:cNvSpPr/>
          <p:nvPr/>
        </p:nvSpPr>
        <p:spPr>
          <a:xfrm>
            <a:off x="3303354" y="1339534"/>
            <a:ext cx="462698" cy="378790"/>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6">
            <a:hlinkClick r:id="" action="ppaction://noaction"/>
          </p:cNvPr>
          <p:cNvSpPr/>
          <p:nvPr/>
        </p:nvSpPr>
        <p:spPr>
          <a:xfrm>
            <a:off x="3303354" y="2176900"/>
            <a:ext cx="462698" cy="378790"/>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6">
            <a:hlinkClick r:id="" action="ppaction://noaction"/>
          </p:cNvPr>
          <p:cNvSpPr/>
          <p:nvPr/>
        </p:nvSpPr>
        <p:spPr>
          <a:xfrm>
            <a:off x="3303354" y="3062871"/>
            <a:ext cx="462698" cy="378790"/>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 name="Google Shape;266;p36">
            <a:extLst>
              <a:ext uri="{FF2B5EF4-FFF2-40B4-BE49-F238E27FC236}">
                <a16:creationId xmlns:a16="http://schemas.microsoft.com/office/drawing/2014/main" id="{89C344AE-5013-0826-3FFA-EA22EA8C98A1}"/>
              </a:ext>
            </a:extLst>
          </p:cNvPr>
          <p:cNvCxnSpPr/>
          <p:nvPr/>
        </p:nvCxnSpPr>
        <p:spPr>
          <a:xfrm>
            <a:off x="722543" y="3680532"/>
            <a:ext cx="7715700" cy="0"/>
          </a:xfrm>
          <a:prstGeom prst="straightConnector1">
            <a:avLst/>
          </a:prstGeom>
          <a:noFill/>
          <a:ln w="9525" cap="flat" cmpd="sng">
            <a:solidFill>
              <a:schemeClr val="dk1"/>
            </a:solidFill>
            <a:prstDash val="solid"/>
            <a:round/>
            <a:headEnd type="none" w="med" len="med"/>
            <a:tailEnd type="none" w="med" len="med"/>
          </a:ln>
        </p:spPr>
      </p:cxnSp>
      <p:sp>
        <p:nvSpPr>
          <p:cNvPr id="3" name="Google Shape;260;p36">
            <a:extLst>
              <a:ext uri="{FF2B5EF4-FFF2-40B4-BE49-F238E27FC236}">
                <a16:creationId xmlns:a16="http://schemas.microsoft.com/office/drawing/2014/main" id="{0669F960-C136-BFB2-F95D-B0DC84908888}"/>
              </a:ext>
            </a:extLst>
          </p:cNvPr>
          <p:cNvSpPr txBox="1">
            <a:spLocks/>
          </p:cNvSpPr>
          <p:nvPr/>
        </p:nvSpPr>
        <p:spPr>
          <a:xfrm>
            <a:off x="1643841" y="3848694"/>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rcellus"/>
              <a:buNone/>
              <a:defRPr sz="3000" b="0" i="0" u="none" strike="noStrike" cap="none">
                <a:solidFill>
                  <a:schemeClr val="dk1"/>
                </a:solidFill>
                <a:latin typeface="Marcellus"/>
                <a:ea typeface="Marcellus"/>
                <a:cs typeface="Marcellus"/>
                <a:sym typeface="Marcellu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04</a:t>
            </a:r>
          </a:p>
        </p:txBody>
      </p:sp>
      <p:sp>
        <p:nvSpPr>
          <p:cNvPr id="4" name="Google Shape;263;p36">
            <a:extLst>
              <a:ext uri="{FF2B5EF4-FFF2-40B4-BE49-F238E27FC236}">
                <a16:creationId xmlns:a16="http://schemas.microsoft.com/office/drawing/2014/main" id="{C33919ED-B344-0357-B27E-57C61235AFBA}"/>
              </a:ext>
            </a:extLst>
          </p:cNvPr>
          <p:cNvSpPr txBox="1">
            <a:spLocks/>
          </p:cNvSpPr>
          <p:nvPr/>
        </p:nvSpPr>
        <p:spPr>
          <a:xfrm>
            <a:off x="4690865" y="3907578"/>
            <a:ext cx="1702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1"/>
                </a:solidFill>
                <a:latin typeface="Marcellus"/>
                <a:ea typeface="Marcellus"/>
                <a:cs typeface="Marcellus"/>
                <a:sym typeface="Marcellu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latin typeface="Roboto Medium" panose="02000000000000000000" pitchFamily="2" charset="0"/>
                <a:ea typeface="Roboto Medium" panose="02000000000000000000" pitchFamily="2" charset="0"/>
                <a:cs typeface="Roboto Medium" panose="02000000000000000000" pitchFamily="2" charset="0"/>
              </a:rPr>
              <a:t>KẾT LUẬN</a:t>
            </a:r>
          </a:p>
        </p:txBody>
      </p:sp>
      <p:sp>
        <p:nvSpPr>
          <p:cNvPr id="5" name="Google Shape;270;p36">
            <a:hlinkClick r:id="" action="ppaction://noaction"/>
            <a:extLst>
              <a:ext uri="{FF2B5EF4-FFF2-40B4-BE49-F238E27FC236}">
                <a16:creationId xmlns:a16="http://schemas.microsoft.com/office/drawing/2014/main" id="{F73590F7-D98A-5FDF-6401-EAE2771ADEDC}"/>
              </a:ext>
            </a:extLst>
          </p:cNvPr>
          <p:cNvSpPr/>
          <p:nvPr/>
        </p:nvSpPr>
        <p:spPr>
          <a:xfrm>
            <a:off x="3303354" y="3882223"/>
            <a:ext cx="462698" cy="378790"/>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ctrTitle"/>
          </p:nvPr>
        </p:nvSpPr>
        <p:spPr>
          <a:xfrm>
            <a:off x="713225" y="678300"/>
            <a:ext cx="3955800" cy="28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t>THANK YOU FOR YOUR ATTENTION!</a:t>
            </a:r>
            <a:endParaRPr sz="4800" dirty="0"/>
          </a:p>
        </p:txBody>
      </p:sp>
      <p:sp>
        <p:nvSpPr>
          <p:cNvPr id="228" name="Google Shape;228;p34"/>
          <p:cNvSpPr/>
          <p:nvPr/>
        </p:nvSpPr>
        <p:spPr>
          <a:xfrm>
            <a:off x="4949775" y="2807625"/>
            <a:ext cx="4193100" cy="232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34"/>
          <p:cNvSpPr txBox="1">
            <a:spLocks noGrp="1"/>
          </p:cNvSpPr>
          <p:nvPr>
            <p:ph type="subTitle" idx="1"/>
          </p:nvPr>
        </p:nvSpPr>
        <p:spPr>
          <a:xfrm>
            <a:off x="713224" y="227525"/>
            <a:ext cx="1942889" cy="3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Information Technology</a:t>
            </a:r>
            <a:endParaRPr sz="1200" dirty="0"/>
          </a:p>
        </p:txBody>
      </p:sp>
      <p:sp>
        <p:nvSpPr>
          <p:cNvPr id="230" name="Google Shape;230;p34"/>
          <p:cNvSpPr txBox="1">
            <a:spLocks noGrp="1"/>
          </p:cNvSpPr>
          <p:nvPr>
            <p:ph type="subTitle" idx="1"/>
          </p:nvPr>
        </p:nvSpPr>
        <p:spPr>
          <a:xfrm>
            <a:off x="6779275" y="227525"/>
            <a:ext cx="1651500" cy="31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t>2023</a:t>
            </a:r>
            <a:endParaRPr sz="1200" dirty="0"/>
          </a:p>
        </p:txBody>
      </p:sp>
      <p:cxnSp>
        <p:nvCxnSpPr>
          <p:cNvPr id="231" name="Google Shape;231;p34"/>
          <p:cNvCxnSpPr/>
          <p:nvPr/>
        </p:nvCxnSpPr>
        <p:spPr>
          <a:xfrm>
            <a:off x="4950950" y="548375"/>
            <a:ext cx="0" cy="458910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34"/>
          <p:cNvCxnSpPr/>
          <p:nvPr/>
        </p:nvCxnSpPr>
        <p:spPr>
          <a:xfrm>
            <a:off x="4950975" y="2807675"/>
            <a:ext cx="4190700" cy="0"/>
          </a:xfrm>
          <a:prstGeom prst="straightConnector1">
            <a:avLst/>
          </a:prstGeom>
          <a:noFill/>
          <a:ln w="9525" cap="flat" cmpd="sng">
            <a:solidFill>
              <a:schemeClr val="dk1"/>
            </a:solidFill>
            <a:prstDash val="solid"/>
            <a:round/>
            <a:headEnd type="none" w="med" len="med"/>
            <a:tailEnd type="none" w="med" len="med"/>
          </a:ln>
        </p:spPr>
      </p:cxnSp>
      <p:sp>
        <p:nvSpPr>
          <p:cNvPr id="233" name="Google Shape;233;p34">
            <a:hlinkClick r:id="" action="ppaction://hlinkshowjump?jump=nextslide"/>
          </p:cNvPr>
          <p:cNvSpPr/>
          <p:nvPr/>
        </p:nvSpPr>
        <p:spPr>
          <a:xfrm>
            <a:off x="6552945" y="1269680"/>
            <a:ext cx="986747" cy="807805"/>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4" name="Google Shape;234;p34"/>
          <p:cNvGrpSpPr/>
          <p:nvPr/>
        </p:nvGrpSpPr>
        <p:grpSpPr>
          <a:xfrm>
            <a:off x="5553157" y="3497031"/>
            <a:ext cx="2988680" cy="1640333"/>
            <a:chOff x="6146925" y="3426425"/>
            <a:chExt cx="1789200" cy="982000"/>
          </a:xfrm>
        </p:grpSpPr>
        <p:cxnSp>
          <p:nvCxnSpPr>
            <p:cNvPr id="235" name="Google Shape;235;p34"/>
            <p:cNvCxnSpPr/>
            <p:nvPr/>
          </p:nvCxnSpPr>
          <p:spPr>
            <a:xfrm rot="10800000">
              <a:off x="7060900" y="3426425"/>
              <a:ext cx="0" cy="97230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34"/>
            <p:cNvCxnSpPr/>
            <p:nvPr/>
          </p:nvCxnSpPr>
          <p:spPr>
            <a:xfrm>
              <a:off x="6146925" y="4408425"/>
              <a:ext cx="17892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4"/>
            <p:cNvCxnSpPr/>
            <p:nvPr/>
          </p:nvCxnSpPr>
          <p:spPr>
            <a:xfrm rot="10800000" flipH="1">
              <a:off x="7060900" y="3844625"/>
              <a:ext cx="826500" cy="55410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34"/>
            <p:cNvCxnSpPr/>
            <p:nvPr/>
          </p:nvCxnSpPr>
          <p:spPr>
            <a:xfrm rot="10800000" flipH="1">
              <a:off x="7060900" y="3533225"/>
              <a:ext cx="427800" cy="86550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34"/>
            <p:cNvCxnSpPr/>
            <p:nvPr/>
          </p:nvCxnSpPr>
          <p:spPr>
            <a:xfrm rot="10800000">
              <a:off x="6234400" y="3849275"/>
              <a:ext cx="826500" cy="554100"/>
            </a:xfrm>
            <a:prstGeom prst="straightConnector1">
              <a:avLst/>
            </a:prstGeom>
            <a:noFill/>
            <a:ln w="9525" cap="flat" cmpd="sng">
              <a:solidFill>
                <a:schemeClr val="dk1"/>
              </a:solidFill>
              <a:prstDash val="solid"/>
              <a:round/>
              <a:headEnd type="none" w="med" len="med"/>
              <a:tailEnd type="none" w="med" len="med"/>
            </a:ln>
          </p:spPr>
        </p:cxnSp>
        <p:cxnSp>
          <p:nvCxnSpPr>
            <p:cNvPr id="240" name="Google Shape;240;p34"/>
            <p:cNvCxnSpPr/>
            <p:nvPr/>
          </p:nvCxnSpPr>
          <p:spPr>
            <a:xfrm rot="10800000">
              <a:off x="6633100" y="3537875"/>
              <a:ext cx="427800" cy="8655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32788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TỔNG QUAN</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288" name="Google Shape;288;p38"/>
          <p:cNvSpPr txBox="1">
            <a:spLocks noGrp="1"/>
          </p:cNvSpPr>
          <p:nvPr>
            <p:ph type="title" idx="2"/>
          </p:nvPr>
        </p:nvSpPr>
        <p:spPr>
          <a:xfrm>
            <a:off x="1077925" y="3458588"/>
            <a:ext cx="12204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dirty="0"/>
          </a:p>
        </p:txBody>
      </p:sp>
      <p:sp>
        <p:nvSpPr>
          <p:cNvPr id="290" name="Google Shape;290;p38"/>
          <p:cNvSpPr txBox="1"/>
          <p:nvPr/>
        </p:nvSpPr>
        <p:spPr>
          <a:xfrm>
            <a:off x="713225" y="227525"/>
            <a:ext cx="1986432" cy="31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081004"/>
                </a:solidFill>
                <a:latin typeface="Albert Sans"/>
                <a:ea typeface="Albert Sans"/>
                <a:cs typeface="Albert Sans"/>
                <a:sym typeface="Albert Sans"/>
              </a:rPr>
              <a:t>Information Technology</a:t>
            </a:r>
            <a:endParaRPr sz="1200" dirty="0">
              <a:solidFill>
                <a:srgbClr val="081004"/>
              </a:solidFill>
              <a:latin typeface="Albert Sans"/>
              <a:ea typeface="Albert Sans"/>
              <a:cs typeface="Albert Sans"/>
              <a:sym typeface="Albert Sans"/>
            </a:endParaRPr>
          </a:p>
        </p:txBody>
      </p:sp>
      <p:sp>
        <p:nvSpPr>
          <p:cNvPr id="291" name="Google Shape;291;p38"/>
          <p:cNvSpPr txBox="1"/>
          <p:nvPr/>
        </p:nvSpPr>
        <p:spPr>
          <a:xfrm>
            <a:off x="6779275" y="227525"/>
            <a:ext cx="1651500" cy="31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rgbClr val="081004"/>
                </a:solidFill>
                <a:latin typeface="Albert Sans"/>
                <a:ea typeface="Albert Sans"/>
                <a:cs typeface="Albert Sans"/>
                <a:sym typeface="Albert Sans"/>
              </a:rPr>
              <a:t>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0"/>
          <p:cNvSpPr txBox="1">
            <a:spLocks noGrp="1"/>
          </p:cNvSpPr>
          <p:nvPr>
            <p:ph type="subTitle" idx="1"/>
          </p:nvPr>
        </p:nvSpPr>
        <p:spPr>
          <a:xfrm>
            <a:off x="713225" y="1409622"/>
            <a:ext cx="3732300" cy="37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DOANH THU</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502" name="Google Shape;502;p50"/>
          <p:cNvSpPr txBox="1">
            <a:spLocks noGrp="1"/>
          </p:cNvSpPr>
          <p:nvPr>
            <p:ph type="title"/>
          </p:nvPr>
        </p:nvSpPr>
        <p:spPr>
          <a:xfrm>
            <a:off x="713225" y="651625"/>
            <a:ext cx="5919804"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86,217,521,781TỶ ĐỒNG </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503" name="Google Shape;503;p50"/>
          <p:cNvSpPr txBox="1">
            <a:spLocks noGrp="1"/>
          </p:cNvSpPr>
          <p:nvPr>
            <p:ph type="title" idx="2"/>
          </p:nvPr>
        </p:nvSpPr>
        <p:spPr>
          <a:xfrm>
            <a:off x="713223" y="1993287"/>
            <a:ext cx="6253633"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30,274,323,657 TỶ ĐỒNG</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504" name="Google Shape;504;p50"/>
          <p:cNvSpPr txBox="1">
            <a:spLocks noGrp="1"/>
          </p:cNvSpPr>
          <p:nvPr>
            <p:ph type="subTitle" idx="3"/>
          </p:nvPr>
        </p:nvSpPr>
        <p:spPr>
          <a:xfrm>
            <a:off x="713225" y="2753856"/>
            <a:ext cx="3732300" cy="37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LỢI NHUẬN</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505" name="Google Shape;505;p50"/>
          <p:cNvSpPr txBox="1">
            <a:spLocks noGrp="1"/>
          </p:cNvSpPr>
          <p:nvPr>
            <p:ph type="title" idx="4"/>
          </p:nvPr>
        </p:nvSpPr>
        <p:spPr>
          <a:xfrm>
            <a:off x="713224" y="3358712"/>
            <a:ext cx="5992376"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26,388 </a:t>
            </a:r>
            <a:r>
              <a:rPr lang="vi-VN" dirty="0">
                <a:latin typeface="Roboto Medium" panose="02000000000000000000" pitchFamily="2" charset="0"/>
                <a:ea typeface="Roboto Medium" panose="02000000000000000000" pitchFamily="2" charset="0"/>
                <a:cs typeface="Roboto Medium" panose="02000000000000000000" pitchFamily="2" charset="0"/>
              </a:rPr>
              <a:t>SẢN </a:t>
            </a:r>
            <a:r>
              <a:rPr lang="en-US">
                <a:latin typeface="Roboto Medium" panose="02000000000000000000" pitchFamily="2" charset="0"/>
                <a:ea typeface="Roboto Medium" panose="02000000000000000000" pitchFamily="2" charset="0"/>
                <a:cs typeface="Roboto Medium" panose="02000000000000000000" pitchFamily="2" charset="0"/>
              </a:rPr>
              <a:t>PHẨM</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506" name="Google Shape;506;p50"/>
          <p:cNvSpPr txBox="1">
            <a:spLocks noGrp="1"/>
          </p:cNvSpPr>
          <p:nvPr>
            <p:ph type="subTitle" idx="5"/>
          </p:nvPr>
        </p:nvSpPr>
        <p:spPr>
          <a:xfrm>
            <a:off x="713225" y="4121852"/>
            <a:ext cx="3732300" cy="37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SỐ LƯỢNG BÁN</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cxnSp>
        <p:nvCxnSpPr>
          <p:cNvPr id="507" name="Google Shape;507;p50"/>
          <p:cNvCxnSpPr/>
          <p:nvPr/>
        </p:nvCxnSpPr>
        <p:spPr>
          <a:xfrm>
            <a:off x="713225" y="1894333"/>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508" name="Google Shape;508;p50"/>
          <p:cNvCxnSpPr/>
          <p:nvPr/>
        </p:nvCxnSpPr>
        <p:spPr>
          <a:xfrm>
            <a:off x="713225" y="3249167"/>
            <a:ext cx="7717500" cy="0"/>
          </a:xfrm>
          <a:prstGeom prst="straightConnector1">
            <a:avLst/>
          </a:prstGeom>
          <a:noFill/>
          <a:ln w="9525" cap="flat" cmpd="sng">
            <a:solidFill>
              <a:schemeClr val="dk1"/>
            </a:solidFill>
            <a:prstDash val="solid"/>
            <a:round/>
            <a:headEnd type="none" w="med" len="med"/>
            <a:tailEnd type="none" w="med" len="med"/>
          </a:ln>
        </p:spPr>
      </p:cxnSp>
      <p:sp>
        <p:nvSpPr>
          <p:cNvPr id="509" name="Google Shape;509;p50"/>
          <p:cNvSpPr/>
          <p:nvPr/>
        </p:nvSpPr>
        <p:spPr>
          <a:xfrm>
            <a:off x="7060900" y="0"/>
            <a:ext cx="208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2" name="Google Shape;326;p42">
            <a:extLst>
              <a:ext uri="{FF2B5EF4-FFF2-40B4-BE49-F238E27FC236}">
                <a16:creationId xmlns:a16="http://schemas.microsoft.com/office/drawing/2014/main" id="{13C0D4F2-A4B1-61D4-A75F-FED34035C8F5}"/>
              </a:ext>
            </a:extLst>
          </p:cNvPr>
          <p:cNvSpPr txBox="1">
            <a:spLocks/>
          </p:cNvSpPr>
          <p:nvPr/>
        </p:nvSpPr>
        <p:spPr>
          <a:xfrm rot="5400000">
            <a:off x="4375521" y="2302836"/>
            <a:ext cx="7704000" cy="5378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Marcellus"/>
              <a:buNone/>
              <a:defRPr sz="4000" b="0" i="0" u="none" strike="noStrike" cap="none">
                <a:solidFill>
                  <a:schemeClr val="dk1"/>
                </a:solidFill>
                <a:latin typeface="Marcellus"/>
                <a:ea typeface="Marcellus"/>
                <a:cs typeface="Marcellus"/>
                <a:sym typeface="Marcellus"/>
              </a:defRPr>
            </a:lvl1pPr>
            <a:lvl2pPr marR="0" lvl="1"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9pPr>
          </a:lstStyle>
          <a:p>
            <a:pPr algn="ctr"/>
            <a:r>
              <a:rPr lang="en-US" sz="3200">
                <a:latin typeface="Roboto Medium" panose="02000000000000000000" pitchFamily="2" charset="0"/>
                <a:ea typeface="Roboto Medium" panose="02000000000000000000" pitchFamily="2" charset="0"/>
                <a:cs typeface="Roboto Medium" panose="02000000000000000000" pitchFamily="2" charset="0"/>
              </a:rPr>
              <a:t>TỔNG QUAN</a:t>
            </a:r>
            <a:endParaRPr lang="en-US" sz="3200" dirty="0">
              <a:latin typeface="Roboto Medium" panose="02000000000000000000" pitchFamily="2" charset="0"/>
              <a:ea typeface="Roboto Medium" panose="02000000000000000000" pitchFamily="2" charset="0"/>
              <a:cs typeface="Roboto Medium"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803" name="Google Shape;803;p64"/>
          <p:cNvSpPr txBox="1">
            <a:spLocks noGrp="1"/>
          </p:cNvSpPr>
          <p:nvPr>
            <p:ph type="title"/>
          </p:nvPr>
        </p:nvSpPr>
        <p:spPr>
          <a:xfrm>
            <a:off x="720000" y="53948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TOP 10 SẢN PHẨM BÁN CHẠY NHẤT</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04" name="Google Shape;804;p64"/>
          <p:cNvSpPr txBox="1"/>
          <p:nvPr/>
        </p:nvSpPr>
        <p:spPr>
          <a:xfrm>
            <a:off x="1449625" y="1240444"/>
            <a:ext cx="3144900" cy="175183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Trong giai đoạn</a:t>
            </a:r>
            <a:r>
              <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vi-VN"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2015</a:t>
            </a:r>
            <a:r>
              <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a:t>
            </a:r>
            <a:r>
              <a:rPr lang="vi-VN"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2019</a:t>
            </a:r>
            <a:endPar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a:p>
            <a:pPr marL="0" lvl="0" indent="0" algn="just" rtl="0">
              <a:spcBef>
                <a:spcPts val="0"/>
              </a:spcBef>
              <a:spcAft>
                <a:spcPts val="0"/>
              </a:spcAft>
              <a:buNone/>
            </a:pPr>
            <a:r>
              <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T</a:t>
            </a:r>
            <a:r>
              <a:rPr lang="vi-VN"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ổng số lượng bán cao nhất</a:t>
            </a:r>
            <a:r>
              <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vi-VN" b="1"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‘Phần mềm WinPro 10 SNGL OLP NL Legalization GetGenuine’</a:t>
            </a:r>
            <a:r>
              <a:rPr lang="vi-VN"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với 2843 sản phẩm, </a:t>
            </a:r>
            <a:endPar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a:p>
            <a:pPr marL="0" lvl="0" indent="0" algn="just" rtl="0">
              <a:spcBef>
                <a:spcPts val="0"/>
              </a:spcBef>
              <a:spcAft>
                <a:spcPts val="0"/>
              </a:spcAft>
              <a:buNone/>
            </a:pPr>
            <a:r>
              <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Xếp</a:t>
            </a:r>
            <a:r>
              <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số</a:t>
            </a:r>
            <a:r>
              <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2: </a:t>
            </a:r>
            <a:r>
              <a:rPr lang="vi-VN" b="1"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‘Phần mềm OfficeStd 2016 SNGL OLP NL’</a:t>
            </a:r>
            <a:r>
              <a:rPr lang="vi-VN"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với 1492 sản phẩm và</a:t>
            </a:r>
            <a:endPar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a:p>
            <a:pPr marL="0" lvl="0" indent="0" algn="just" rtl="0">
              <a:spcBef>
                <a:spcPts val="0"/>
              </a:spcBef>
              <a:spcAft>
                <a:spcPts val="0"/>
              </a:spcAft>
              <a:buNone/>
            </a:pPr>
            <a:r>
              <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Xếp</a:t>
            </a:r>
            <a:r>
              <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thứ</a:t>
            </a:r>
            <a:r>
              <a:rPr lang="en-US"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3:</a:t>
            </a:r>
            <a:r>
              <a:rPr lang="vi-VN"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vi-VN" b="1"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‘Phần mềm Kaspersky Endpoint Security for Business - Select (3 Year)’</a:t>
            </a:r>
            <a:r>
              <a:rPr lang="vi-VN"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với 1034 sản phẩm.</a:t>
            </a:r>
            <a:endParaRPr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p:txBody>
      </p:sp>
      <p:sp>
        <p:nvSpPr>
          <p:cNvPr id="805" name="Google Shape;805;p64"/>
          <p:cNvSpPr txBox="1"/>
          <p:nvPr/>
        </p:nvSpPr>
        <p:spPr>
          <a:xfrm>
            <a:off x="1449625" y="3679255"/>
            <a:ext cx="3144900" cy="7041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‘Phần mềm WinPro 10 SNGL OLP NL Legalization GetGenuine’</a:t>
            </a:r>
            <a:r>
              <a:rPr lang="vi-VN"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chiếm </a:t>
            </a:r>
            <a:r>
              <a:rPr lang="vi-VN" b="1"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10,77%</a:t>
            </a:r>
            <a:r>
              <a:rPr lang="vi-VN"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tổng Số lượng bán.</a:t>
            </a:r>
            <a:endParaRPr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p:txBody>
      </p:sp>
      <p:sp>
        <p:nvSpPr>
          <p:cNvPr id="807" name="Google Shape;807;p64"/>
          <p:cNvSpPr txBox="1"/>
          <p:nvPr/>
        </p:nvSpPr>
        <p:spPr>
          <a:xfrm>
            <a:off x="714925" y="2347950"/>
            <a:ext cx="734700"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dk1"/>
                </a:solidFill>
                <a:latin typeface="Marcellus"/>
                <a:ea typeface="Marcellus"/>
                <a:cs typeface="Marcellus"/>
                <a:sym typeface="Marcellus"/>
              </a:rPr>
              <a:t>01</a:t>
            </a:r>
            <a:endParaRPr sz="3000" dirty="0">
              <a:solidFill>
                <a:schemeClr val="dk1"/>
              </a:solidFill>
              <a:latin typeface="Marcellus"/>
              <a:ea typeface="Marcellus"/>
              <a:cs typeface="Marcellus"/>
              <a:sym typeface="Marcellus"/>
            </a:endParaRPr>
          </a:p>
        </p:txBody>
      </p:sp>
      <p:sp>
        <p:nvSpPr>
          <p:cNvPr id="808" name="Google Shape;808;p64"/>
          <p:cNvSpPr txBox="1"/>
          <p:nvPr/>
        </p:nvSpPr>
        <p:spPr>
          <a:xfrm>
            <a:off x="714925" y="3807510"/>
            <a:ext cx="734700"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dk1"/>
                </a:solidFill>
                <a:latin typeface="Marcellus"/>
                <a:ea typeface="Marcellus"/>
                <a:cs typeface="Marcellus"/>
                <a:sym typeface="Marcellus"/>
              </a:rPr>
              <a:t>02</a:t>
            </a:r>
            <a:endParaRPr sz="3000" dirty="0">
              <a:solidFill>
                <a:schemeClr val="dk1"/>
              </a:solidFill>
              <a:latin typeface="Marcellus"/>
              <a:ea typeface="Marcellus"/>
              <a:cs typeface="Marcellus"/>
              <a:sym typeface="Marcellus"/>
            </a:endParaRPr>
          </a:p>
        </p:txBody>
      </p:sp>
      <p:pic>
        <p:nvPicPr>
          <p:cNvPr id="2" name="Picture 1" descr="A graph with blue bars&#10;&#10;Description automatically generated with medium confidence">
            <a:extLst>
              <a:ext uri="{FF2B5EF4-FFF2-40B4-BE49-F238E27FC236}">
                <a16:creationId xmlns:a16="http://schemas.microsoft.com/office/drawing/2014/main" id="{F09A2C2F-147A-55B5-CCCA-649A4DD29716}"/>
              </a:ext>
            </a:extLst>
          </p:cNvPr>
          <p:cNvPicPr>
            <a:picLocks noChangeAspect="1"/>
          </p:cNvPicPr>
          <p:nvPr/>
        </p:nvPicPr>
        <p:blipFill>
          <a:blip r:embed="rId3"/>
          <a:stretch>
            <a:fillRect/>
          </a:stretch>
        </p:blipFill>
        <p:spPr>
          <a:xfrm>
            <a:off x="4746171" y="1240444"/>
            <a:ext cx="3677841" cy="31936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803" name="Google Shape;803;p64"/>
          <p:cNvSpPr txBox="1">
            <a:spLocks noGrp="1"/>
          </p:cNvSpPr>
          <p:nvPr>
            <p:ph type="title"/>
          </p:nvPr>
        </p:nvSpPr>
        <p:spPr>
          <a:xfrm>
            <a:off x="720000" y="53948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latin typeface="Roboto Medium" panose="02000000000000000000" pitchFamily="2" charset="0"/>
                <a:ea typeface="Roboto Medium" panose="02000000000000000000" pitchFamily="2" charset="0"/>
                <a:cs typeface="Roboto Medium" panose="02000000000000000000" pitchFamily="2" charset="0"/>
              </a:rPr>
              <a:t>SỐ LƯỢNG SẢN PHẨM BÁN THEO THỜI GIAN</a:t>
            </a:r>
            <a:endParaRPr sz="28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05" name="Google Shape;805;p64"/>
          <p:cNvSpPr txBox="1"/>
          <p:nvPr/>
        </p:nvSpPr>
        <p:spPr>
          <a:xfrm>
            <a:off x="720000" y="4090051"/>
            <a:ext cx="7704000" cy="48560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Trên tất cả 784 sản phẩm, tổng số lượng bán dao động từ 1 đến 2843.</a:t>
            </a:r>
            <a:endParaRPr sz="18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p:txBody>
      </p:sp>
      <p:pic>
        <p:nvPicPr>
          <p:cNvPr id="3" name="Picture 2" descr="A graph with blue lines&#10;&#10;Description automatically generated">
            <a:extLst>
              <a:ext uri="{FF2B5EF4-FFF2-40B4-BE49-F238E27FC236}">
                <a16:creationId xmlns:a16="http://schemas.microsoft.com/office/drawing/2014/main" id="{6EB09767-0B22-D71B-2C61-CFA15B2934FD}"/>
              </a:ext>
            </a:extLst>
          </p:cNvPr>
          <p:cNvPicPr>
            <a:picLocks noChangeAspect="1"/>
          </p:cNvPicPr>
          <p:nvPr/>
        </p:nvPicPr>
        <p:blipFill>
          <a:blip r:embed="rId3"/>
          <a:stretch>
            <a:fillRect/>
          </a:stretch>
        </p:blipFill>
        <p:spPr>
          <a:xfrm>
            <a:off x="720000" y="1245740"/>
            <a:ext cx="7704000" cy="2789905"/>
          </a:xfrm>
          <a:prstGeom prst="rect">
            <a:avLst/>
          </a:prstGeom>
        </p:spPr>
      </p:pic>
    </p:spTree>
    <p:extLst>
      <p:ext uri="{BB962C8B-B14F-4D97-AF65-F5344CB8AC3E}">
        <p14:creationId xmlns:p14="http://schemas.microsoft.com/office/powerpoint/2010/main" val="1597768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803" name="Google Shape;803;p64"/>
          <p:cNvSpPr txBox="1">
            <a:spLocks noGrp="1"/>
          </p:cNvSpPr>
          <p:nvPr>
            <p:ph type="title"/>
          </p:nvPr>
        </p:nvSpPr>
        <p:spPr>
          <a:xfrm>
            <a:off x="720000" y="53948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latin typeface="Roboto Medium" panose="02000000000000000000" pitchFamily="2" charset="0"/>
                <a:ea typeface="Roboto Medium" panose="02000000000000000000" pitchFamily="2" charset="0"/>
                <a:cs typeface="Roboto Medium" panose="02000000000000000000" pitchFamily="2" charset="0"/>
              </a:rPr>
              <a:t>SỐ LƯỢNG SẢN PHẨM BÁN TỪ QUÝ 2/2017 – QUÝ 3/2017</a:t>
            </a:r>
            <a:endParaRPr sz="22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05" name="Google Shape;805;p64"/>
          <p:cNvSpPr txBox="1"/>
          <p:nvPr/>
        </p:nvSpPr>
        <p:spPr>
          <a:xfrm>
            <a:off x="720000" y="3352155"/>
            <a:ext cx="7704000" cy="131652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5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Quý</a:t>
            </a:r>
            <a:r>
              <a:rPr lang="en-US"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3/2017 </a:t>
            </a:r>
            <a:r>
              <a:rPr lang="en-US" sz="15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tăng</a:t>
            </a:r>
            <a:r>
              <a:rPr lang="en-US"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2000 sản phẩm so </a:t>
            </a:r>
            <a:r>
              <a:rPr lang="en-US" sz="15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với</a:t>
            </a:r>
            <a:r>
              <a:rPr lang="en-US"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en-US" sz="15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quý</a:t>
            </a:r>
            <a:r>
              <a:rPr lang="en-US"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2/2017 </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do số lượng mua lớn từ ‘Công ty TNHH YKK Việt Nam’ với sản phẩm mua chính là ‘Phần mềm SYMC P</a:t>
            </a:r>
            <a:r>
              <a:rPr lang="en-US" sz="15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rotection</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S</a:t>
            </a:r>
            <a:r>
              <a:rPr lang="en-US" sz="15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uite</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E</a:t>
            </a:r>
            <a:r>
              <a:rPr lang="en-US" sz="15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nterprise</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E</a:t>
            </a:r>
            <a:r>
              <a:rPr lang="en-US" sz="15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dition</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5.0 P</a:t>
            </a:r>
            <a:r>
              <a:rPr lang="en-US"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er</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U</a:t>
            </a:r>
            <a:r>
              <a:rPr lang="en-US"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ser</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R</a:t>
            </a:r>
            <a:r>
              <a:rPr lang="en-US" sz="15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enewal</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E</a:t>
            </a:r>
            <a:r>
              <a:rPr lang="en-US" sz="15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ssential</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12 M</a:t>
            </a:r>
            <a:r>
              <a:rPr lang="en-US" sz="1500" dirty="0" err="1">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onths</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E</a:t>
            </a:r>
            <a:r>
              <a:rPr lang="en-US"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press</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B</a:t>
            </a:r>
            <a:r>
              <a:rPr lang="en-US"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and</a:t>
            </a:r>
            <a:r>
              <a:rPr lang="vi-VN"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F’ với 665 sản phẩm và ‘Công ty cổ phần công nghệ ELITE’ với sản phẩm mua chính là ‘Phần mềm WINPRO 10 64 bit Eng Intl 1pk DSP’ </a:t>
            </a:r>
            <a:endParaRPr lang="en-US" sz="15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p:txBody>
      </p:sp>
      <p:pic>
        <p:nvPicPr>
          <p:cNvPr id="2" name="Picture 1" descr="A graph with different colored squares&#10;&#10;Description automatically generated">
            <a:extLst>
              <a:ext uri="{FF2B5EF4-FFF2-40B4-BE49-F238E27FC236}">
                <a16:creationId xmlns:a16="http://schemas.microsoft.com/office/drawing/2014/main" id="{3136F955-AA15-FDC0-D1B9-D47D533707D1}"/>
              </a:ext>
            </a:extLst>
          </p:cNvPr>
          <p:cNvPicPr>
            <a:picLocks noChangeAspect="1"/>
          </p:cNvPicPr>
          <p:nvPr/>
        </p:nvPicPr>
        <p:blipFill>
          <a:blip r:embed="rId3"/>
          <a:stretch>
            <a:fillRect/>
          </a:stretch>
        </p:blipFill>
        <p:spPr>
          <a:xfrm>
            <a:off x="1437473" y="1112188"/>
            <a:ext cx="6269054" cy="2239967"/>
          </a:xfrm>
          <a:prstGeom prst="rect">
            <a:avLst/>
          </a:prstGeom>
        </p:spPr>
      </p:pic>
    </p:spTree>
    <p:extLst>
      <p:ext uri="{BB962C8B-B14F-4D97-AF65-F5344CB8AC3E}">
        <p14:creationId xmlns:p14="http://schemas.microsoft.com/office/powerpoint/2010/main" val="306719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803" name="Google Shape;803;p64"/>
          <p:cNvSpPr txBox="1">
            <a:spLocks noGrp="1"/>
          </p:cNvSpPr>
          <p:nvPr>
            <p:ph type="title"/>
          </p:nvPr>
        </p:nvSpPr>
        <p:spPr>
          <a:xfrm>
            <a:off x="720000" y="53948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latin typeface="Roboto Medium" panose="02000000000000000000" pitchFamily="2" charset="0"/>
                <a:ea typeface="Roboto Medium" panose="02000000000000000000" pitchFamily="2" charset="0"/>
                <a:cs typeface="Roboto Medium" panose="02000000000000000000" pitchFamily="2" charset="0"/>
              </a:rPr>
              <a:t>SỐ LƯỢNG SẢN PHẨM BÁN TỪ QUÝ 2/2018 – QUÝ 3/2018</a:t>
            </a:r>
            <a:endParaRPr sz="22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805" name="Google Shape;805;p64"/>
          <p:cNvSpPr txBox="1"/>
          <p:nvPr/>
        </p:nvSpPr>
        <p:spPr>
          <a:xfrm>
            <a:off x="720000" y="3511813"/>
            <a:ext cx="7704000" cy="1092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Quý 3/2018 giảm khoảng 4000 sản phẩm so với quý trước đó</a:t>
            </a:r>
            <a:r>
              <a:rPr lang="en-US"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 </a:t>
            </a:r>
            <a:r>
              <a:rPr lang="vi-VN"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rPr>
              <a:t>Sự suy giảm này chiếm phần lớn do số lượng bán cho ‘Công ty TNHH Đầu tư thương mại Dung Hòa’ giảm từ 645 sản phẩm xuống còn 7 sản phẩm ‘Phần mềm Kaspersky Endpoint Security for Business – Select’</a:t>
            </a:r>
            <a:endParaRPr lang="en-US" sz="1600" dirty="0">
              <a:solidFill>
                <a:schemeClr val="dk1"/>
              </a:solidFill>
              <a:latin typeface="Roboto Medium" panose="02000000000000000000" pitchFamily="2" charset="0"/>
              <a:ea typeface="Roboto Medium" panose="02000000000000000000" pitchFamily="2" charset="0"/>
              <a:cs typeface="Roboto Medium" panose="02000000000000000000" pitchFamily="2" charset="0"/>
              <a:sym typeface="Albert Sans"/>
            </a:endParaRPr>
          </a:p>
        </p:txBody>
      </p:sp>
      <p:pic>
        <p:nvPicPr>
          <p:cNvPr id="3" name="Picture 2" descr="A screenshot of a graph&#10;&#10;Description automatically generated">
            <a:extLst>
              <a:ext uri="{FF2B5EF4-FFF2-40B4-BE49-F238E27FC236}">
                <a16:creationId xmlns:a16="http://schemas.microsoft.com/office/drawing/2014/main" id="{A6D987CA-7502-1A8C-597D-E60E5FE305F3}"/>
              </a:ext>
            </a:extLst>
          </p:cNvPr>
          <p:cNvPicPr>
            <a:picLocks noChangeAspect="1"/>
          </p:cNvPicPr>
          <p:nvPr/>
        </p:nvPicPr>
        <p:blipFill>
          <a:blip r:embed="rId3"/>
          <a:stretch>
            <a:fillRect/>
          </a:stretch>
        </p:blipFill>
        <p:spPr>
          <a:xfrm>
            <a:off x="1600200" y="1112187"/>
            <a:ext cx="5943600" cy="2399626"/>
          </a:xfrm>
          <a:prstGeom prst="rect">
            <a:avLst/>
          </a:prstGeom>
        </p:spPr>
      </p:pic>
    </p:spTree>
    <p:extLst>
      <p:ext uri="{BB962C8B-B14F-4D97-AF65-F5344CB8AC3E}">
        <p14:creationId xmlns:p14="http://schemas.microsoft.com/office/powerpoint/2010/main" val="395050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Medium" panose="02000000000000000000" pitchFamily="2" charset="0"/>
                <a:ea typeface="Roboto Medium" panose="02000000000000000000" pitchFamily="2" charset="0"/>
                <a:cs typeface="Roboto Medium" panose="02000000000000000000" pitchFamily="2" charset="0"/>
              </a:rPr>
              <a:t>LỢI NHUẬN</a:t>
            </a:r>
            <a:endParaRPr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288" name="Google Shape;288;p38"/>
          <p:cNvSpPr txBox="1">
            <a:spLocks noGrp="1"/>
          </p:cNvSpPr>
          <p:nvPr>
            <p:ph type="title" idx="2"/>
          </p:nvPr>
        </p:nvSpPr>
        <p:spPr>
          <a:xfrm>
            <a:off x="1077925" y="3458588"/>
            <a:ext cx="143304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290" name="Google Shape;290;p38"/>
          <p:cNvSpPr txBox="1"/>
          <p:nvPr/>
        </p:nvSpPr>
        <p:spPr>
          <a:xfrm>
            <a:off x="713225" y="227525"/>
            <a:ext cx="1986432" cy="31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081004"/>
                </a:solidFill>
                <a:latin typeface="Albert Sans"/>
                <a:ea typeface="Albert Sans"/>
                <a:cs typeface="Albert Sans"/>
                <a:sym typeface="Albert Sans"/>
              </a:rPr>
              <a:t>Information Technology</a:t>
            </a:r>
            <a:endParaRPr sz="1200" dirty="0">
              <a:solidFill>
                <a:srgbClr val="081004"/>
              </a:solidFill>
              <a:latin typeface="Albert Sans"/>
              <a:ea typeface="Albert Sans"/>
              <a:cs typeface="Albert Sans"/>
              <a:sym typeface="Albert Sans"/>
            </a:endParaRPr>
          </a:p>
        </p:txBody>
      </p:sp>
      <p:sp>
        <p:nvSpPr>
          <p:cNvPr id="291" name="Google Shape;291;p38"/>
          <p:cNvSpPr txBox="1"/>
          <p:nvPr/>
        </p:nvSpPr>
        <p:spPr>
          <a:xfrm>
            <a:off x="6779275" y="227525"/>
            <a:ext cx="1651500" cy="31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rgbClr val="081004"/>
                </a:solidFill>
                <a:latin typeface="Albert Sans"/>
                <a:ea typeface="Albert Sans"/>
                <a:cs typeface="Albert Sans"/>
                <a:sym typeface="Albert Sans"/>
              </a:rPr>
              <a:t>2023</a:t>
            </a:r>
          </a:p>
        </p:txBody>
      </p:sp>
    </p:spTree>
    <p:extLst>
      <p:ext uri="{BB962C8B-B14F-4D97-AF65-F5344CB8AC3E}">
        <p14:creationId xmlns:p14="http://schemas.microsoft.com/office/powerpoint/2010/main" val="2554335397"/>
      </p:ext>
    </p:extLst>
  </p:cSld>
  <p:clrMapOvr>
    <a:masterClrMapping/>
  </p:clrMapOvr>
</p:sld>
</file>

<file path=ppt/theme/theme1.xml><?xml version="1.0" encoding="utf-8"?>
<a:theme xmlns:a="http://schemas.openxmlformats.org/drawingml/2006/main" name="Data Analysis for Marketing Strategies by Slidesgo">
  <a:themeElements>
    <a:clrScheme name="Simple Light">
      <a:dk1>
        <a:srgbClr val="081004"/>
      </a:dk1>
      <a:lt1>
        <a:srgbClr val="ECEBDA"/>
      </a:lt1>
      <a:dk2>
        <a:srgbClr val="FABD63"/>
      </a:dk2>
      <a:lt2>
        <a:srgbClr val="FFFFFF"/>
      </a:lt2>
      <a:accent1>
        <a:srgbClr val="FFFFFF"/>
      </a:accent1>
      <a:accent2>
        <a:srgbClr val="FFFFFF"/>
      </a:accent2>
      <a:accent3>
        <a:srgbClr val="FFFFFF"/>
      </a:accent3>
      <a:accent4>
        <a:srgbClr val="FFFFFF"/>
      </a:accent4>
      <a:accent5>
        <a:srgbClr val="FFFFFF"/>
      </a:accent5>
      <a:accent6>
        <a:srgbClr val="FFFFFF"/>
      </a:accent6>
      <a:hlink>
        <a:srgbClr val="0810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1006</Words>
  <Application>Microsoft Office PowerPoint</Application>
  <PresentationFormat>On-screen Show (16:9)</PresentationFormat>
  <Paragraphs>90</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Marcellus</vt:lpstr>
      <vt:lpstr>Wingdings</vt:lpstr>
      <vt:lpstr>PT Sans</vt:lpstr>
      <vt:lpstr>Bebas Neue</vt:lpstr>
      <vt:lpstr>Albert Sans</vt:lpstr>
      <vt:lpstr>Anaheim</vt:lpstr>
      <vt:lpstr>Arial</vt:lpstr>
      <vt:lpstr>Roboto Medium</vt:lpstr>
      <vt:lpstr>Data Analysis for Marketing Strategies by Slidesgo</vt:lpstr>
      <vt:lpstr>SALES PERFORMANCE</vt:lpstr>
      <vt:lpstr>NỘI DUNG CHÍNH</vt:lpstr>
      <vt:lpstr>TỔNG QUAN</vt:lpstr>
      <vt:lpstr>86,217,521,781TỶ ĐỒNG </vt:lpstr>
      <vt:lpstr>TOP 10 SẢN PHẨM BÁN CHẠY NHẤT</vt:lpstr>
      <vt:lpstr>SỐ LƯỢNG SẢN PHẨM BÁN THEO THỜI GIAN</vt:lpstr>
      <vt:lpstr>SỐ LƯỢNG SẢN PHẨM BÁN TỪ QUÝ 2/2017 – QUÝ 3/2017</vt:lpstr>
      <vt:lpstr>SỐ LƯỢNG SẢN PHẨM BÁN TỪ QUÝ 2/2018 – QUÝ 3/2018</vt:lpstr>
      <vt:lpstr>LỢI NHUẬN</vt:lpstr>
      <vt:lpstr>LỢI NHUẬN CỦA CHI NHÁNH</vt:lpstr>
      <vt:lpstr>SẢN PHẨM ĐEM LẠI LỢI NHUẬN CAO</vt:lpstr>
      <vt:lpstr>NĂNG SUẤT NHÂN VIÊN</vt:lpstr>
      <vt:lpstr>PHÂN NHÓM  KHÁCH HÀNG</vt:lpstr>
      <vt:lpstr>PHÂN NHÓM KHÁCH HÀNG</vt:lpstr>
      <vt:lpstr>PHÂN NHÓM KHÁCH HÀNG</vt:lpstr>
      <vt:lpstr>PHÂN NHÓM KHÁCH HÀNG</vt:lpstr>
      <vt:lpstr>KẾT LUẬN</vt:lpstr>
      <vt:lpstr>- Tổng doanh thu trong giai đoạn 4 năm từ 2015 đến 2019 là 86,217,521,781 tỷ đồng, với lợi nhuận đạt 30,274,323,657 tỷ đồng.  - Sản phẩm 'Phần mềm WinPro 10 SNGL OLP NL Legalization GetGenuine' là sản phẩm bán chạy nhất trong giai đoạn này. - Sự tăng giảm số lượng bán trong quý 3/2017 và quý 3/2018 đều có liên quan đến mức độ mua của các khách hàng như 'Công ty TNHH YKK Việt Nam' và 'Công ty cổ phần công nghệ ELITE’. - Chi nhánh Hà Nội đóng góp lợi nhuận cao nhất, chiếm 35,23% tổng lợi nhuận.  </vt:lpstr>
      <vt:lpstr>  - 'Phần mềm OfficeStd 2016 SNGL OLP NL' và 'Phần mềm WinPro10 SNGL OLP NL Legalization GetGenuine' là hai sản phẩm mang lại lợi nhuận cao nhất. - Hai nhân viên, Lê Thị Phong Lan và Phí Mạnh Phương, đã đóng góp nhiều nhất vào lợi nhuận, thông qua việc bán các sản phẩm 'Phần mềm WinPro 10 SNGL OLP NL Legalization GetGenuine' và 'Phần mềm OfficeStd 2016 SNGL OLP NL’. - Phân nhóm khách hàng 'At risk' có số lượng khách hàng nhiều nhất, trong khi nhóm khách hàng ‘Champions’ chiếm tỷ lệ cao nhất trong tổng số khách hàng.</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INDA SALES DASHBOARD</dc:title>
  <cp:lastModifiedBy>Long Nguyễn</cp:lastModifiedBy>
  <cp:revision>4</cp:revision>
  <dcterms:modified xsi:type="dcterms:W3CDTF">2023-11-15T04:08:29Z</dcterms:modified>
</cp:coreProperties>
</file>