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3"/>
    <p:restoredTop sz="94655"/>
  </p:normalViewPr>
  <p:slideViewPr>
    <p:cSldViewPr snapToGrid="0" snapToObjects="1">
      <p:cViewPr varScale="1">
        <p:scale>
          <a:sx n="18" d="100"/>
          <a:sy n="18" d="100"/>
        </p:scale>
        <p:origin x="1627" y="9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D02-401A-B0DB-C911EB140F2F}"/>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D02-401A-B0DB-C911EB140F2F}"/>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D02-401A-B0DB-C911EB140F2F}"/>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D02-401A-B0DB-C911EB140F2F}"/>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9228-4DB5-B1B6-E41024AEABF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9228-4DB5-B1B6-E41024AEABF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9228-4DB5-B1B6-E41024AEABF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9228-4DB5-B1B6-E41024AEABF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FED6-4263-B79E-C087C94CE735}"/>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FED6-4263-B79E-C087C94CE735}"/>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FED6-4263-B79E-C087C94CE735}"/>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FED6-4263-B79E-C087C94CE735}"/>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CC3A4FC8-1BA9-9048-BB1E-D88C367138D1}" type="pres">
      <dgm:prSet presAssocID="{AC9615C9-C6F1-014D-A3A7-7A5DB4A377FE}" presName="Name0" presStyleCnt="0">
        <dgm:presLayoutVars>
          <dgm:dir/>
          <dgm:animLvl val="lvl"/>
          <dgm:resizeHandles val="exact"/>
        </dgm:presLayoutVars>
      </dgm:prSet>
      <dgm:spPr/>
    </dgm:pt>
  </dgm:ptLst>
  <dgm:cxnLst>
    <dgm:cxn modelId="{44F698F9-E503-604B-A196-DF88D5E2BF28}" type="presOf" srcId="{AC9615C9-C6F1-014D-A3A7-7A5DB4A377FE}" destId="{CC3A4FC8-1BA9-9048-BB1E-D88C367138D1}" srcOrd="0"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diagramColors" Target="../diagrams/colors1.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chart" Target="../charts/chart3.xml"/><Relationship Id="rId5" Type="http://schemas.openxmlformats.org/officeDocument/2006/relationships/diagramLayout" Target="../diagrams/layout1.xml"/><Relationship Id="rId15" Type="http://schemas.openxmlformats.org/officeDocument/2006/relationships/image" Target="../media/image7.png"/><Relationship Id="rId10" Type="http://schemas.openxmlformats.org/officeDocument/2006/relationships/chart" Target="../charts/chart2.xml"/><Relationship Id="rId19"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93F76E29-E703-48E4-9459-B7629A7B08F3}"/>
              </a:ext>
            </a:extLst>
          </p:cNvPr>
          <p:cNvSpPr/>
          <p:nvPr/>
        </p:nvSpPr>
        <p:spPr>
          <a:xfrm>
            <a:off x="0" y="0"/>
            <a:ext cx="43891200" cy="43004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1"/>
          <p:cNvSpPr txBox="1">
            <a:spLocks noChangeArrowheads="1"/>
          </p:cNvSpPr>
          <p:nvPr/>
        </p:nvSpPr>
        <p:spPr bwMode="auto">
          <a:xfrm>
            <a:off x="914400" y="6770201"/>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graphicFrame>
        <p:nvGraphicFramePr>
          <p:cNvPr id="12" name="Chart 4"/>
          <p:cNvGraphicFramePr>
            <a:graphicFrameLocks/>
          </p:cNvGraphicFramePr>
          <p:nvPr>
            <p:extLst>
              <p:ext uri="{D42A27DB-BD31-4B8C-83A1-F6EECF244321}">
                <p14:modId xmlns:p14="http://schemas.microsoft.com/office/powerpoint/2010/main" val="2031558210"/>
              </p:ext>
            </p:extLst>
          </p:nvPr>
        </p:nvGraphicFramePr>
        <p:xfrm>
          <a:off x="11371355" y="13044867"/>
          <a:ext cx="6554233" cy="528452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7486640" y="14953675"/>
            <a:ext cx="2962275" cy="1619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Freeform 13"/>
          <p:cNvSpPr/>
          <p:nvPr/>
        </p:nvSpPr>
        <p:spPr>
          <a:xfrm>
            <a:off x="17658090" y="1517116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Freeform 14"/>
          <p:cNvSpPr/>
          <p:nvPr/>
        </p:nvSpPr>
        <p:spPr>
          <a:xfrm rot="10800000">
            <a:off x="19982190" y="1518862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TextBox 64"/>
          <p:cNvSpPr txBox="1">
            <a:spLocks noChangeArrowheads="1"/>
          </p:cNvSpPr>
          <p:nvPr/>
        </p:nvSpPr>
        <p:spPr bwMode="auto">
          <a:xfrm>
            <a:off x="17913677" y="15261650"/>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 neque dignissim, and in aliquet nisl et umis.</a:t>
            </a:r>
          </a:p>
        </p:txBody>
      </p:sp>
      <p:sp>
        <p:nvSpPr>
          <p:cNvPr id="17" name="Arc 16"/>
          <p:cNvSpPr/>
          <p:nvPr/>
        </p:nvSpPr>
        <p:spPr>
          <a:xfrm rot="16200000">
            <a:off x="15871713" y="14230215"/>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556331817"/>
              </p:ext>
            </p:extLst>
          </p:nvPr>
        </p:nvGraphicFramePr>
        <p:xfrm>
          <a:off x="11700545" y="24872881"/>
          <a:ext cx="9898095" cy="3744898"/>
        </p:xfrm>
        <a:graphic>
          <a:graphicData uri="http://schemas.openxmlformats.org/drawingml/2006/table">
            <a:tbl>
              <a:tblPr firstRow="1" bandRow="1">
                <a:tableStyleId>{6E25E649-3F16-4E02-A733-19D2CDBF48F0}</a:tableStyleId>
              </a:tblPr>
              <a:tblGrid>
                <a:gridCol w="2310769">
                  <a:extLst>
                    <a:ext uri="{9D8B030D-6E8A-4147-A177-3AD203B41FA5}">
                      <a16:colId xmlns:a16="http://schemas.microsoft.com/office/drawing/2014/main" val="20000"/>
                    </a:ext>
                  </a:extLst>
                </a:gridCol>
                <a:gridCol w="2583693">
                  <a:extLst>
                    <a:ext uri="{9D8B030D-6E8A-4147-A177-3AD203B41FA5}">
                      <a16:colId xmlns:a16="http://schemas.microsoft.com/office/drawing/2014/main" val="20001"/>
                    </a:ext>
                  </a:extLst>
                </a:gridCol>
                <a:gridCol w="2292574">
                  <a:extLst>
                    <a:ext uri="{9D8B030D-6E8A-4147-A177-3AD203B41FA5}">
                      <a16:colId xmlns:a16="http://schemas.microsoft.com/office/drawing/2014/main" val="20002"/>
                    </a:ext>
                  </a:extLst>
                </a:gridCol>
                <a:gridCol w="2711059">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Chart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400" cap="none" spc="0" dirty="0">
                          <a:ln>
                            <a:noFill/>
                          </a:ln>
                          <a:effectLst/>
                        </a:rPr>
                        <a:t>8.01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a:ln>
                            <a:noFill/>
                          </a:ln>
                          <a:effectLst/>
                        </a:rPr>
                        <a:t>7.99</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5.77</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6.44</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4.50</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9.55</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1.12</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6.15</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8.00</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6.18</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5.65</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8.21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2.16</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7.17</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3.00</a:t>
                      </a:r>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9.70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10.50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4.45</a:t>
                      </a:r>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9" name="TextBox 18"/>
          <p:cNvSpPr txBox="1"/>
          <p:nvPr/>
        </p:nvSpPr>
        <p:spPr>
          <a:xfrm>
            <a:off x="11628404" y="693297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graphicFrame>
        <p:nvGraphicFramePr>
          <p:cNvPr id="25" name="Picture Placeholder 11"/>
          <p:cNvGraphicFramePr>
            <a:graphicFrameLocks noGrp="1"/>
          </p:cNvGraphicFramePr>
          <p:nvPr>
            <p:ph type="pic" sz="quarter" idx="17"/>
            <p:extLst>
              <p:ext uri="{D42A27DB-BD31-4B8C-83A1-F6EECF244321}">
                <p14:modId xmlns:p14="http://schemas.microsoft.com/office/powerpoint/2010/main" val="859999387"/>
              </p:ext>
            </p:extLst>
          </p:nvPr>
        </p:nvGraphicFramePr>
        <p:xfrm>
          <a:off x="22646513" y="21123020"/>
          <a:ext cx="6976172" cy="5305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97316" y="13317995"/>
            <a:ext cx="707508" cy="707508"/>
          </a:xfrm>
          <a:prstGeom prst="rect">
            <a:avLst/>
          </a:prstGeom>
        </p:spPr>
      </p:pic>
      <p:graphicFrame>
        <p:nvGraphicFramePr>
          <p:cNvPr id="27" name="Chart 4"/>
          <p:cNvGraphicFramePr>
            <a:graphicFrameLocks/>
          </p:cNvGraphicFramePr>
          <p:nvPr>
            <p:extLst>
              <p:ext uri="{D42A27DB-BD31-4B8C-83A1-F6EECF244321}">
                <p14:modId xmlns:p14="http://schemas.microsoft.com/office/powerpoint/2010/main" val="1771706165"/>
              </p:ext>
            </p:extLst>
          </p:nvPr>
        </p:nvGraphicFramePr>
        <p:xfrm>
          <a:off x="16583641" y="18965175"/>
          <a:ext cx="5134664" cy="494359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4"/>
          <p:cNvGraphicFramePr>
            <a:graphicFrameLocks/>
          </p:cNvGraphicFramePr>
          <p:nvPr>
            <p:extLst>
              <p:ext uri="{D42A27DB-BD31-4B8C-83A1-F6EECF244321}">
                <p14:modId xmlns:p14="http://schemas.microsoft.com/office/powerpoint/2010/main" val="57265853"/>
              </p:ext>
            </p:extLst>
          </p:nvPr>
        </p:nvGraphicFramePr>
        <p:xfrm>
          <a:off x="11359276" y="18965175"/>
          <a:ext cx="5134664" cy="4943591"/>
        </p:xfrm>
        <a:graphic>
          <a:graphicData uri="http://schemas.openxmlformats.org/drawingml/2006/chart">
            <c:chart xmlns:c="http://schemas.openxmlformats.org/drawingml/2006/chart" xmlns:r="http://schemas.openxmlformats.org/officeDocument/2006/relationships" r:id="rId11"/>
          </a:graphicData>
        </a:graphic>
      </p:graphicFrame>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97316" y="19317120"/>
            <a:ext cx="707508" cy="707508"/>
          </a:xfrm>
          <a:prstGeom prst="rect">
            <a:avLst/>
          </a:prstGeom>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847136" y="19374270"/>
            <a:ext cx="707508" cy="707508"/>
          </a:xfrm>
          <a:prstGeom prst="rect">
            <a:avLst/>
          </a:prstGeom>
        </p:spPr>
      </p:pic>
      <p:cxnSp>
        <p:nvCxnSpPr>
          <p:cNvPr id="32" name="Straight Connector 31"/>
          <p:cNvCxnSpPr/>
          <p:nvPr/>
        </p:nvCxnSpPr>
        <p:spPr bwMode="auto">
          <a:xfrm>
            <a:off x="11658600" y="18745599"/>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11658600" y="24147732"/>
            <a:ext cx="9829800" cy="0"/>
          </a:xfrm>
          <a:prstGeom prst="line">
            <a:avLst/>
          </a:prstGeom>
          <a:noFill/>
          <a:ln w="25400" cap="flat" cmpd="sng" algn="ctr">
            <a:solidFill>
              <a:schemeClr val="tx1"/>
            </a:solidFill>
            <a:prstDash val="dash"/>
            <a:round/>
            <a:headEnd type="none" w="med" len="med"/>
            <a:tailEnd type="none" w="med" len="med"/>
          </a:ln>
          <a:effectLst/>
        </p:spPr>
      </p:cxnSp>
      <p:sp>
        <p:nvSpPr>
          <p:cNvPr id="85" name="TextBox 84"/>
          <p:cNvSpPr txBox="1"/>
          <p:nvPr/>
        </p:nvSpPr>
        <p:spPr>
          <a:xfrm>
            <a:off x="11668741" y="2889145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*Unamcorper efficitur sed in nulla. </a:t>
            </a:r>
          </a:p>
        </p:txBody>
      </p:sp>
      <p:cxnSp>
        <p:nvCxnSpPr>
          <p:cNvPr id="86" name="Straight Connector 85"/>
          <p:cNvCxnSpPr/>
          <p:nvPr/>
        </p:nvCxnSpPr>
        <p:spPr bwMode="auto">
          <a:xfrm>
            <a:off x="16640791" y="19222937"/>
            <a:ext cx="0" cy="4466253"/>
          </a:xfrm>
          <a:prstGeom prst="line">
            <a:avLst/>
          </a:prstGeom>
          <a:noFill/>
          <a:ln w="25400" cap="flat" cmpd="sng" algn="ctr">
            <a:solidFill>
              <a:schemeClr val="tx1"/>
            </a:solidFill>
            <a:prstDash val="dash"/>
            <a:round/>
            <a:headEnd type="none" w="med" len="med"/>
            <a:tailEnd type="none" w="med" len="med"/>
          </a:ln>
          <a:effectLst/>
        </p:spPr>
      </p:cxn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846104" y="484500"/>
            <a:ext cx="41224200" cy="3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Identification of Wildfire Size in US Using DOI Agencies</a:t>
            </a:r>
          </a:p>
          <a:p>
            <a:pPr eaLnBrk="1" hangingPunct="1">
              <a:spcBef>
                <a:spcPts val="0"/>
              </a:spcBef>
              <a:spcAft>
                <a:spcPts val="0"/>
              </a:spcAft>
              <a:defRPr/>
            </a:pPr>
            <a:r>
              <a:rPr lang="en-US" altLang="en-US" sz="8800" dirty="0">
                <a:solidFill>
                  <a:srgbClr val="FFFFFF"/>
                </a:solidFill>
                <a:latin typeface="+mn-lt"/>
                <a:ea typeface="Arial" charset="0"/>
              </a:rPr>
              <a:t>and Forest Service Dataset</a:t>
            </a:r>
          </a:p>
          <a:p>
            <a:pPr>
              <a:spcBef>
                <a:spcPts val="600"/>
              </a:spcBef>
              <a:spcAft>
                <a:spcPts val="1800"/>
              </a:spcAft>
              <a:defRPr/>
            </a:pPr>
            <a:r>
              <a:rPr lang="en-US" altLang="en-US" sz="4400" dirty="0">
                <a:solidFill>
                  <a:srgbClr val="FFFFFF"/>
                </a:solidFill>
                <a:latin typeface="+mn-lt"/>
                <a:ea typeface="Arial" charset="0"/>
              </a:rPr>
              <a:t>H.L. Nguyen, L.M. DuPont</a:t>
            </a:r>
          </a:p>
        </p:txBody>
      </p:sp>
      <p:sp>
        <p:nvSpPr>
          <p:cNvPr id="89" name="Rectangle 88">
            <a:extLst>
              <a:ext uri="{FF2B5EF4-FFF2-40B4-BE49-F238E27FC236}">
                <a16:creationId xmlns:a16="http://schemas.microsoft.com/office/drawing/2014/main" id="{B505DCB5-327A-42EE-B832-A1E64ED243F4}"/>
              </a:ext>
            </a:extLst>
          </p:cNvPr>
          <p:cNvSpPr/>
          <p:nvPr/>
        </p:nvSpPr>
        <p:spPr>
          <a:xfrm>
            <a:off x="0" y="4361639"/>
            <a:ext cx="43891200" cy="41621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6CAD4FFF-B75F-4EE8-A723-323015571D88}"/>
              </a:ext>
            </a:extLst>
          </p:cNvPr>
          <p:cNvSpPr/>
          <p:nvPr/>
        </p:nvSpPr>
        <p:spPr>
          <a:xfrm>
            <a:off x="0" y="29728789"/>
            <a:ext cx="43891200" cy="3154484"/>
          </a:xfrm>
          <a:prstGeom prst="rect">
            <a:avLst/>
          </a:prstGeom>
          <a:solidFill>
            <a:srgbClr val="002980"/>
          </a:solidFill>
          <a:ln>
            <a:solidFill>
              <a:srgbClr val="0029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F78C526-155C-4B91-AA7C-A6131729AF8B}"/>
              </a:ext>
            </a:extLst>
          </p:cNvPr>
          <p:cNvPicPr>
            <a:picLocks noChangeAspect="1"/>
          </p:cNvPicPr>
          <p:nvPr/>
        </p:nvPicPr>
        <p:blipFill>
          <a:blip r:embed="rId14"/>
          <a:stretch>
            <a:fillRect/>
          </a:stretch>
        </p:blipFill>
        <p:spPr>
          <a:xfrm>
            <a:off x="524373" y="29772858"/>
            <a:ext cx="9106341" cy="3154484"/>
          </a:xfrm>
          <a:prstGeom prst="rect">
            <a:avLst/>
          </a:prstGeom>
        </p:spPr>
      </p:pic>
      <p:sp>
        <p:nvSpPr>
          <p:cNvPr id="93" name="Rectangle 92">
            <a:extLst>
              <a:ext uri="{FF2B5EF4-FFF2-40B4-BE49-F238E27FC236}">
                <a16:creationId xmlns:a16="http://schemas.microsoft.com/office/drawing/2014/main" id="{AC99EA88-81FB-448C-BA32-07FDAEB68D0D}"/>
              </a:ext>
            </a:extLst>
          </p:cNvPr>
          <p:cNvSpPr/>
          <p:nvPr/>
        </p:nvSpPr>
        <p:spPr>
          <a:xfrm>
            <a:off x="11188912" y="5636685"/>
            <a:ext cx="21881544" cy="2404803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0" i="0" u="none" strike="noStrike">
                <a:effectLst/>
              </a:rPr>
              <a:t>As follows, we decided to scale down the range to only three categories; small, medium, and large. The data is allocated 70% to data_train and the remains as test_data.</a:t>
            </a:r>
            <a:endParaRPr lang="en-US" sz="2800" dirty="0"/>
          </a:p>
        </p:txBody>
      </p:sp>
      <p:sp>
        <p:nvSpPr>
          <p:cNvPr id="10" name="TextBox 9">
            <a:extLst>
              <a:ext uri="{FF2B5EF4-FFF2-40B4-BE49-F238E27FC236}">
                <a16:creationId xmlns:a16="http://schemas.microsoft.com/office/drawing/2014/main" id="{73987B99-396C-401E-86B7-4A3080CDFF9D}"/>
              </a:ext>
            </a:extLst>
          </p:cNvPr>
          <p:cNvSpPr txBox="1"/>
          <p:nvPr/>
        </p:nvSpPr>
        <p:spPr>
          <a:xfrm flipH="1">
            <a:off x="13452327" y="29746540"/>
            <a:ext cx="30025161" cy="3130024"/>
          </a:xfrm>
          <a:prstGeom prst="rect">
            <a:avLst/>
          </a:prstGeom>
          <a:noFill/>
        </p:spPr>
        <p:txBody>
          <a:bodyPr wrap="square" rtlCol="0">
            <a:spAutoFit/>
          </a:bodyPr>
          <a:lstStyle/>
          <a:p>
            <a:pPr>
              <a:lnSpc>
                <a:spcPts val="3800"/>
              </a:lnSpc>
              <a:spcAft>
                <a:spcPts val="1200"/>
              </a:spcAft>
              <a:buClr>
                <a:schemeClr val="tx2"/>
              </a:buClr>
              <a:defRPr/>
            </a:pPr>
            <a:r>
              <a:rPr lang="en-US" sz="2800" b="1" dirty="0">
                <a:solidFill>
                  <a:schemeClr val="bg1"/>
                </a:solidFill>
                <a:latin typeface="+mj-lt"/>
              </a:rPr>
              <a:t>References</a:t>
            </a:r>
            <a:endParaRPr lang="en-US" sz="2800" dirty="0">
              <a:solidFill>
                <a:schemeClr val="bg1"/>
              </a:solidFill>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800" dirty="0">
                <a:solidFill>
                  <a:schemeClr val="bg1"/>
                </a:solidFill>
                <a:latin typeface="Arial" charset="0"/>
                <a:ea typeface="Arial" charset="0"/>
                <a:cs typeface="Arial" charset="0"/>
              </a:rPr>
              <a:t> </a:t>
            </a:r>
            <a:r>
              <a:rPr lang="en-US" sz="2800" b="0" i="1" u="none" strike="noStrike" dirty="0">
                <a:solidFill>
                  <a:schemeClr val="bg1"/>
                </a:solidFill>
                <a:effectLst/>
                <a:latin typeface="Arial" panose="020B0604020202020204" pitchFamily="34" charset="0"/>
              </a:rPr>
              <a:t>Suppression costs</a:t>
            </a:r>
            <a:r>
              <a:rPr lang="en-US" sz="2800" b="0" i="0" u="none" strike="noStrike" dirty="0">
                <a:solidFill>
                  <a:schemeClr val="bg1"/>
                </a:solidFill>
                <a:effectLst/>
                <a:latin typeface="Arial" panose="020B0604020202020204" pitchFamily="34" charset="0"/>
              </a:rPr>
              <a:t>. National Interagency Fire Center. (n.d.). Retrieved February 3, 2022, from https://www.nifc.gov/fire-information/statistics/suppression-costs</a:t>
            </a:r>
            <a:endParaRPr lang="en-US" sz="2800" dirty="0">
              <a:solidFill>
                <a:schemeClr val="bg1"/>
              </a:solidFill>
              <a:latin typeface="Arial" charset="0"/>
              <a:ea typeface="Arial" charset="0"/>
              <a:cs typeface="Arial" charset="0"/>
            </a:endParaRPr>
          </a:p>
          <a:p>
            <a:pPr>
              <a:lnSpc>
                <a:spcPts val="3800"/>
              </a:lnSpc>
              <a:buClr>
                <a:schemeClr val="tx2"/>
              </a:buClr>
              <a:buFont typeface="+mj-lt"/>
              <a:buAutoNum type="arabicPeriod"/>
              <a:defRPr/>
            </a:pPr>
            <a:r>
              <a:rPr lang="en-US" sz="2800" b="0" i="0" u="none" strike="noStrike" dirty="0">
                <a:solidFill>
                  <a:schemeClr val="bg1"/>
                </a:solidFill>
                <a:effectLst/>
                <a:latin typeface="Arial" panose="020B0604020202020204" pitchFamily="34" charset="0"/>
              </a:rPr>
              <a:t> Short, K. C. (n.d.). </a:t>
            </a:r>
            <a:r>
              <a:rPr lang="en-US" sz="2800" b="0" i="1" u="none" strike="noStrike" dirty="0">
                <a:solidFill>
                  <a:schemeClr val="bg1"/>
                </a:solidFill>
                <a:effectLst/>
                <a:latin typeface="Arial" panose="020B0604020202020204" pitchFamily="34" charset="0"/>
              </a:rPr>
              <a:t>Spatial wildfire occurrence data for the United States, 1992-2015 [FPA_FOD_20170508] (4th edition)</a:t>
            </a:r>
            <a:r>
              <a:rPr lang="en-US" sz="2800" b="0" i="0" u="none" strike="noStrike" dirty="0">
                <a:solidFill>
                  <a:schemeClr val="bg1"/>
                </a:solidFill>
                <a:effectLst/>
                <a:latin typeface="Arial" panose="020B0604020202020204" pitchFamily="34" charset="0"/>
              </a:rPr>
              <a:t>. Home. Retrieved February 3, 2022, from https://www.fs.usda.gov/rds/archive/Catalog/RDS-2013-0009.4/</a:t>
            </a:r>
            <a:endParaRPr lang="en-US" sz="2800" dirty="0">
              <a:solidFill>
                <a:schemeClr val="bg1"/>
              </a:solidFill>
              <a:effectLst/>
            </a:endParaRPr>
          </a:p>
          <a:p>
            <a:pPr>
              <a:lnSpc>
                <a:spcPts val="3800"/>
              </a:lnSpc>
              <a:spcBef>
                <a:spcPts val="0"/>
              </a:spcBef>
              <a:buClr>
                <a:schemeClr val="tx2"/>
              </a:buClr>
              <a:buFont typeface="+mj-lt"/>
              <a:buAutoNum type="arabicPeriod"/>
              <a:defRPr/>
            </a:pPr>
            <a:r>
              <a:rPr lang="en-US" sz="2800" b="0" i="0" u="none" strike="noStrike" dirty="0" err="1">
                <a:solidFill>
                  <a:schemeClr val="bg1"/>
                </a:solidFill>
                <a:effectLst/>
                <a:latin typeface="Arial" panose="020B0604020202020204" pitchFamily="34" charset="0"/>
              </a:rPr>
              <a:t>Capcloudcoder</a:t>
            </a:r>
            <a:r>
              <a:rPr lang="en-US" sz="2800" b="0" i="0" u="none" strike="noStrike" dirty="0">
                <a:solidFill>
                  <a:schemeClr val="bg1"/>
                </a:solidFill>
                <a:effectLst/>
                <a:latin typeface="Arial" panose="020B0604020202020204" pitchFamily="34" charset="0"/>
              </a:rPr>
              <a:t>. (2020, October 6). </a:t>
            </a:r>
            <a:r>
              <a:rPr lang="en-US" sz="2800" b="0" i="1" u="none" strike="noStrike" dirty="0">
                <a:solidFill>
                  <a:schemeClr val="bg1"/>
                </a:solidFill>
                <a:effectLst/>
                <a:latin typeface="Arial" panose="020B0604020202020204" pitchFamily="34" charset="0"/>
              </a:rPr>
              <a:t>U.S. wildfire data (plus other attributes)</a:t>
            </a:r>
            <a:r>
              <a:rPr lang="en-US" sz="2800" b="0" i="0" u="none" strike="noStrike" dirty="0">
                <a:solidFill>
                  <a:schemeClr val="bg1"/>
                </a:solidFill>
                <a:effectLst/>
                <a:latin typeface="Arial" panose="020B0604020202020204" pitchFamily="34" charset="0"/>
              </a:rPr>
              <a:t>. Kaggle. Retrieved February 3, 2022, from https://www.kaggle.com/capcloudcoder/us-wildfire-data-plus-other-attributes/version/4?select=Wildfire_att_description.txt </a:t>
            </a:r>
            <a:endParaRPr lang="en-US" sz="2800" dirty="0">
              <a:solidFill>
                <a:schemeClr val="bg1"/>
              </a:solidFill>
              <a:latin typeface="Arial" charset="0"/>
              <a:ea typeface="Arial" charset="0"/>
              <a:cs typeface="Arial" charset="0"/>
            </a:endParaRPr>
          </a:p>
        </p:txBody>
      </p:sp>
      <p:sp>
        <p:nvSpPr>
          <p:cNvPr id="20" name="TextBox 19">
            <a:extLst>
              <a:ext uri="{FF2B5EF4-FFF2-40B4-BE49-F238E27FC236}">
                <a16:creationId xmlns:a16="http://schemas.microsoft.com/office/drawing/2014/main" id="{6D2665E2-EEA1-4789-98E9-9E4CC41A587A}"/>
              </a:ext>
            </a:extLst>
          </p:cNvPr>
          <p:cNvSpPr txBox="1"/>
          <p:nvPr/>
        </p:nvSpPr>
        <p:spPr>
          <a:xfrm>
            <a:off x="22861839" y="23371713"/>
            <a:ext cx="18944094" cy="7214796"/>
          </a:xfrm>
          <a:prstGeom prst="rect">
            <a:avLst/>
          </a:prstGeom>
          <a:noFill/>
        </p:spPr>
        <p:txBody>
          <a:bodyPr wrap="square" rtlCol="0">
            <a:spAutoFit/>
          </a:bodyPr>
          <a:lstStyle/>
          <a:p>
            <a:pPr>
              <a:lnSpc>
                <a:spcPts val="4600"/>
              </a:lnSpc>
              <a:spcAft>
                <a:spcPts val="1200"/>
              </a:spcAft>
              <a:defRPr/>
            </a:pPr>
            <a:r>
              <a:rPr lang="en-US" sz="6000" b="1" dirty="0">
                <a:solidFill>
                  <a:srgbClr val="005BBB"/>
                </a:solidFill>
                <a:latin typeface="+mj-lt"/>
              </a:rPr>
              <a:t>Direction For Future Research</a:t>
            </a:r>
          </a:p>
          <a:p>
            <a:pPr algn="just" rtl="0">
              <a:spcBef>
                <a:spcPts val="1200"/>
              </a:spcBef>
              <a:spcAft>
                <a:spcPts val="1200"/>
              </a:spcAft>
            </a:pPr>
            <a:r>
              <a:rPr lang="en-US" sz="4800" b="0" i="0" u="none" strike="noStrike" dirty="0">
                <a:effectLst/>
                <a:latin typeface="+mj-lt"/>
              </a:rPr>
              <a:t>This dataset contains information about amenities around wildfire areas, latitude, longitude and cause of fire. Future research can investigate how these factors play a role in the severity and frequency of wildfires. Additionally, an improved model may allow emergency response teams to be better aware of the potential hazards a newly reported fire would present. This information could lead to better resource allocation and  safety improvements.</a:t>
            </a:r>
            <a:endParaRPr lang="en-US" sz="4800" b="0" dirty="0">
              <a:effectLst/>
              <a:latin typeface="+mj-lt"/>
            </a:endParaRPr>
          </a:p>
          <a:p>
            <a:br>
              <a:rPr lang="en-US" sz="1050" dirty="0"/>
            </a:br>
            <a:endParaRPr lang="en-US" sz="4800" dirty="0"/>
          </a:p>
        </p:txBody>
      </p:sp>
      <p:cxnSp>
        <p:nvCxnSpPr>
          <p:cNvPr id="96" name="Straight Connector 95">
            <a:extLst>
              <a:ext uri="{FF2B5EF4-FFF2-40B4-BE49-F238E27FC236}">
                <a16:creationId xmlns:a16="http://schemas.microsoft.com/office/drawing/2014/main" id="{76EF6A24-1BC8-4EE4-BD04-F24DFB168939}"/>
              </a:ext>
            </a:extLst>
          </p:cNvPr>
          <p:cNvCxnSpPr>
            <a:cxnSpLocks/>
          </p:cNvCxnSpPr>
          <p:nvPr/>
        </p:nvCxnSpPr>
        <p:spPr bwMode="auto">
          <a:xfrm flipV="1">
            <a:off x="1444143" y="12228834"/>
            <a:ext cx="40626161" cy="154349"/>
          </a:xfrm>
          <a:prstGeom prst="line">
            <a:avLst/>
          </a:prstGeom>
          <a:noFill/>
          <a:ln w="25400" cap="flat" cmpd="sng" algn="ctr">
            <a:solidFill>
              <a:schemeClr val="tx1"/>
            </a:solidFill>
            <a:prstDash val="dash"/>
            <a:round/>
            <a:headEnd type="none" w="med" len="med"/>
            <a:tailEnd type="none" w="med" len="med"/>
          </a:ln>
          <a:effectLst/>
        </p:spPr>
      </p:cxnSp>
      <p:sp>
        <p:nvSpPr>
          <p:cNvPr id="97" name="TextBox 96">
            <a:extLst>
              <a:ext uri="{FF2B5EF4-FFF2-40B4-BE49-F238E27FC236}">
                <a16:creationId xmlns:a16="http://schemas.microsoft.com/office/drawing/2014/main" id="{10F35254-AD63-4591-AD0C-C6B837842C4A}"/>
              </a:ext>
            </a:extLst>
          </p:cNvPr>
          <p:cNvSpPr txBox="1"/>
          <p:nvPr/>
        </p:nvSpPr>
        <p:spPr>
          <a:xfrm>
            <a:off x="22835673" y="18805251"/>
            <a:ext cx="18944094" cy="3790781"/>
          </a:xfrm>
          <a:prstGeom prst="rect">
            <a:avLst/>
          </a:prstGeom>
          <a:noFill/>
        </p:spPr>
        <p:txBody>
          <a:bodyPr wrap="square">
            <a:spAutoFit/>
          </a:bodyPr>
          <a:lstStyle/>
          <a:p>
            <a:pPr>
              <a:lnSpc>
                <a:spcPts val="4600"/>
              </a:lnSpc>
              <a:spcAft>
                <a:spcPts val="1200"/>
              </a:spcAft>
              <a:defRPr/>
            </a:pPr>
            <a:r>
              <a:rPr lang="en-US" sz="6000" b="1" dirty="0">
                <a:solidFill>
                  <a:srgbClr val="005BBB"/>
                </a:solidFill>
                <a:latin typeface="+mj-lt"/>
              </a:rPr>
              <a:t>Result &amp; Discussion</a:t>
            </a:r>
          </a:p>
          <a:p>
            <a:pPr algn="just"/>
            <a:r>
              <a:rPr lang="en-US" sz="4800" b="0" i="0" u="none" strike="noStrike" dirty="0">
                <a:effectLst/>
                <a:latin typeface="Arial" panose="020B0604020202020204" pitchFamily="34" charset="0"/>
              </a:rPr>
              <a:t>The Random Forest Classifier proved 87.2% accurate in predicting the magnitude of a fire’s intensity based on the set of 10 features in our dataset. For a more accurate prediction, it would be essential to acquire data points.</a:t>
            </a:r>
            <a:endParaRPr lang="en-US" sz="4800" dirty="0"/>
          </a:p>
        </p:txBody>
      </p:sp>
      <p:cxnSp>
        <p:nvCxnSpPr>
          <p:cNvPr id="98" name="Straight Connector 97">
            <a:extLst>
              <a:ext uri="{FF2B5EF4-FFF2-40B4-BE49-F238E27FC236}">
                <a16:creationId xmlns:a16="http://schemas.microsoft.com/office/drawing/2014/main" id="{E5F7241B-267D-4ED6-AC84-6C53D97066A8}"/>
              </a:ext>
            </a:extLst>
          </p:cNvPr>
          <p:cNvCxnSpPr>
            <a:cxnSpLocks/>
          </p:cNvCxnSpPr>
          <p:nvPr/>
        </p:nvCxnSpPr>
        <p:spPr bwMode="auto">
          <a:xfrm>
            <a:off x="22370120" y="13020489"/>
            <a:ext cx="42177" cy="15295023"/>
          </a:xfrm>
          <a:prstGeom prst="line">
            <a:avLst/>
          </a:prstGeom>
          <a:noFill/>
          <a:ln w="25400" cap="flat" cmpd="sng" algn="ctr">
            <a:solidFill>
              <a:schemeClr val="tx1"/>
            </a:solidFill>
            <a:prstDash val="dash"/>
            <a:round/>
            <a:headEnd type="none" w="med" len="med"/>
            <a:tailEnd type="none" w="med" len="med"/>
          </a:ln>
          <a:effectLst/>
        </p:spPr>
      </p:cxnSp>
      <p:sp>
        <p:nvSpPr>
          <p:cNvPr id="100" name="TextBox 99">
            <a:extLst>
              <a:ext uri="{FF2B5EF4-FFF2-40B4-BE49-F238E27FC236}">
                <a16:creationId xmlns:a16="http://schemas.microsoft.com/office/drawing/2014/main" id="{83CEA18F-79D7-4B0E-A522-E3070A0EEE3F}"/>
              </a:ext>
            </a:extLst>
          </p:cNvPr>
          <p:cNvSpPr txBox="1"/>
          <p:nvPr/>
        </p:nvSpPr>
        <p:spPr>
          <a:xfrm>
            <a:off x="1444143" y="12881928"/>
            <a:ext cx="20212063" cy="16532731"/>
          </a:xfrm>
          <a:prstGeom prst="rect">
            <a:avLst/>
          </a:prstGeom>
          <a:noFill/>
        </p:spPr>
        <p:txBody>
          <a:bodyPr wrap="square">
            <a:spAutoFit/>
          </a:bodyPr>
          <a:lstStyle/>
          <a:p>
            <a:pPr>
              <a:lnSpc>
                <a:spcPts val="4600"/>
              </a:lnSpc>
              <a:spcAft>
                <a:spcPts val="1200"/>
              </a:spcAft>
              <a:defRPr/>
            </a:pPr>
            <a:r>
              <a:rPr lang="en-US" sz="6000" b="1" dirty="0">
                <a:solidFill>
                  <a:srgbClr val="005BBB"/>
                </a:solidFill>
                <a:latin typeface="+mj-lt"/>
              </a:rPr>
              <a:t>Method &amp; Dataset</a:t>
            </a:r>
          </a:p>
          <a:p>
            <a:pPr algn="just"/>
            <a:r>
              <a:rPr lang="en-US" sz="4800" b="0" i="0" u="none" strike="noStrike" dirty="0">
                <a:effectLst/>
                <a:latin typeface="+mj-lt"/>
              </a:rPr>
              <a:t>This data [2-3] consists of wildfire reports across America from 1992-2014 with 1.88 million that were randomly sampled to produce a set of approximately 55,000 data points. Irrelevant features were eliminated using the Feature Selection-filter method and then were further paired down to final set of 10 using Recursive Feature Elimination.</a:t>
            </a:r>
            <a:endParaRPr lang="en-US" sz="4800" dirty="0">
              <a:latin typeface="+mj-lt"/>
            </a:endParaRPr>
          </a:p>
          <a:p>
            <a:pPr algn="just"/>
            <a:endParaRPr lang="en-US" sz="4800" b="0" i="0" u="none" strike="noStrike" dirty="0">
              <a:effectLst/>
              <a:latin typeface="+mj-lt"/>
            </a:endParaRPr>
          </a:p>
          <a:p>
            <a:pPr algn="just"/>
            <a:endParaRPr lang="en-US" sz="4800" dirty="0">
              <a:latin typeface="+mj-lt"/>
            </a:endParaRPr>
          </a:p>
          <a:p>
            <a:pPr algn="just"/>
            <a:endParaRPr lang="en-US" sz="4800" b="0" i="0" u="none" strike="noStrike" dirty="0">
              <a:effectLst/>
              <a:latin typeface="+mj-lt"/>
            </a:endParaRPr>
          </a:p>
          <a:p>
            <a:pPr algn="just"/>
            <a:r>
              <a:rPr lang="en-US" sz="4800" b="0" i="0" u="none" strike="noStrike" dirty="0">
                <a:effectLst/>
                <a:latin typeface="+mj-lt"/>
              </a:rPr>
              <a:t>NumPy and Pandas were some of the Python libraries used to manipulate the data. The Scikit-learn library was also used to run the algorithms.  For this particular issue and dataset, we selected the Random Forest Algorithm due to the nature of dataset and the algorithm’s demonstrated accuracy in similar studies. </a:t>
            </a:r>
          </a:p>
          <a:p>
            <a:pPr algn="just"/>
            <a:endParaRPr lang="en-US" sz="2000" dirty="0"/>
          </a:p>
          <a:p>
            <a:pPr algn="just"/>
            <a:endParaRPr lang="en-US" sz="4800" b="0" i="0" u="none" strike="noStrike" dirty="0">
              <a:effectLst/>
            </a:endParaRPr>
          </a:p>
          <a:p>
            <a:pPr algn="just"/>
            <a:endParaRPr lang="en-US" sz="4400" b="0" i="0" u="none" strike="noStrike" dirty="0">
              <a:effectLst/>
            </a:endParaRPr>
          </a:p>
          <a:p>
            <a:pPr algn="just"/>
            <a:endParaRPr lang="en-US" sz="4400" b="0" i="0" u="none" strike="noStrike" dirty="0">
              <a:effectLst/>
            </a:endParaRPr>
          </a:p>
          <a:p>
            <a:pPr algn="just"/>
            <a:endParaRPr lang="en-US" sz="4800" b="0" i="0" u="none" strike="noStrike" dirty="0">
              <a:effectLst/>
            </a:endParaRPr>
          </a:p>
          <a:p>
            <a:pPr algn="just"/>
            <a:r>
              <a:rPr lang="en-US" sz="4800" b="0" i="0" u="none" strike="noStrike" dirty="0">
                <a:effectLst/>
                <a:latin typeface="Arial" panose="020B0604020202020204" pitchFamily="34" charset="0"/>
              </a:rPr>
              <a:t>The original dataset consists of fire size classified using a </a:t>
            </a:r>
            <a:r>
              <a:rPr lang="en-US" sz="4800" b="0" i="0" u="none" strike="noStrike" dirty="0" err="1">
                <a:effectLst/>
                <a:latin typeface="Arial" panose="020B0604020202020204" pitchFamily="34" charset="0"/>
              </a:rPr>
              <a:t>A</a:t>
            </a:r>
            <a:r>
              <a:rPr lang="en-US" sz="4800" b="0" i="0" u="none" strike="noStrike" dirty="0">
                <a:effectLst/>
                <a:latin typeface="Arial" panose="020B0604020202020204" pitchFamily="34" charset="0"/>
              </a:rPr>
              <a:t> to F scale. However, the scaling factor between each classification was not identified.</a:t>
            </a:r>
          </a:p>
          <a:p>
            <a:pPr algn="just"/>
            <a:r>
              <a:rPr lang="en-US" sz="4800" b="0" i="0" u="none" strike="noStrike" dirty="0">
                <a:effectLst/>
                <a:latin typeface="+mj-lt"/>
              </a:rPr>
              <a:t>In our original calculations this appeared to throw off the precision of the predictions</a:t>
            </a:r>
            <a:r>
              <a:rPr lang="en-US" sz="4800" dirty="0">
                <a:latin typeface="Arial" panose="020B0604020202020204" pitchFamily="34" charset="0"/>
              </a:rPr>
              <a:t>.</a:t>
            </a:r>
            <a:endParaRPr lang="en-US" sz="4800" dirty="0"/>
          </a:p>
        </p:txBody>
      </p:sp>
      <p:pic>
        <p:nvPicPr>
          <p:cNvPr id="1026" name="Picture 2">
            <a:extLst>
              <a:ext uri="{FF2B5EF4-FFF2-40B4-BE49-F238E27FC236}">
                <a16:creationId xmlns:a16="http://schemas.microsoft.com/office/drawing/2014/main" id="{49FE785C-6F53-49C0-87A4-C01BF459C84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r="23763" b="-563"/>
          <a:stretch/>
        </p:blipFill>
        <p:spPr bwMode="auto">
          <a:xfrm>
            <a:off x="831703" y="17432374"/>
            <a:ext cx="20810102" cy="1774527"/>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482E6F23-13DC-4651-8BDD-958E284352F5}"/>
              </a:ext>
            </a:extLst>
          </p:cNvPr>
          <p:cNvSpPr/>
          <p:nvPr/>
        </p:nvSpPr>
        <p:spPr>
          <a:xfrm>
            <a:off x="0" y="4818018"/>
            <a:ext cx="43891200" cy="818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E9B0B464-A156-4580-8450-16F4D933561B}"/>
              </a:ext>
            </a:extLst>
          </p:cNvPr>
          <p:cNvSpPr txBox="1"/>
          <p:nvPr/>
        </p:nvSpPr>
        <p:spPr>
          <a:xfrm>
            <a:off x="1411412" y="5202173"/>
            <a:ext cx="40613786" cy="6924973"/>
          </a:xfrm>
          <a:prstGeom prst="rect">
            <a:avLst/>
          </a:prstGeom>
          <a:noFill/>
        </p:spPr>
        <p:txBody>
          <a:bodyPr wrap="square">
            <a:spAutoFit/>
          </a:bodyPr>
          <a:lstStyle/>
          <a:p>
            <a:pPr algn="just"/>
            <a:r>
              <a:rPr lang="en-US" sz="6000" b="1" dirty="0">
                <a:solidFill>
                  <a:srgbClr val="005BBB"/>
                </a:solidFill>
                <a:latin typeface="+mj-lt"/>
              </a:rPr>
              <a:t>Background</a:t>
            </a:r>
            <a:endParaRPr lang="en-US" sz="6000" b="0" i="0" u="none" strike="noStrike" dirty="0">
              <a:solidFill>
                <a:srgbClr val="000000"/>
              </a:solidFill>
              <a:effectLst/>
              <a:latin typeface="Arial" panose="020B0604020202020204" pitchFamily="34" charset="0"/>
            </a:endParaRPr>
          </a:p>
          <a:p>
            <a:pPr algn="just"/>
            <a:r>
              <a:rPr lang="en-US" sz="4800" b="0" i="0" u="none" strike="noStrike" dirty="0">
                <a:effectLst/>
                <a:latin typeface="Arial" panose="020B0604020202020204" pitchFamily="34" charset="0"/>
              </a:rPr>
              <a:t>Over the last few centuries forest landscapes across America have suffered from dramatic climate change. As result, many changes in landscape conditions have resulted in an increase in wildfires across the United States. Unquestionably many of the fires were caused by humans. Using data provided by the U.S. National Interagency Fire Center, we investigate the possibility of predicting future wildfire events based on fires from within the past 20 years. Specifically, Suppression cost which includes DOI Agencies and Forest Services varies from $239,943,000 to $2,274,000,000 from 1985 to 2020 respectively [1]. Data include the size of fire, topography, terrain, and cause would be used to help predict an effective evacuation and mitigation strategy. This could become an essential tool when planning evacuation strategies and wildfire prevention. This research will focus on training a machine learning model in order to predict the magnitude of the fire intensity based on natural weather condition by using random forest classifier and recursive feature </a:t>
            </a:r>
            <a:endParaRPr lang="en-US" sz="4800" dirty="0"/>
          </a:p>
        </p:txBody>
      </p:sp>
      <p:pic>
        <p:nvPicPr>
          <p:cNvPr id="1030" name="Picture 6">
            <a:extLst>
              <a:ext uri="{FF2B5EF4-FFF2-40B4-BE49-F238E27FC236}">
                <a16:creationId xmlns:a16="http://schemas.microsoft.com/office/drawing/2014/main" id="{0BF77AC8-81F1-47AA-A49E-DB214C4BE714}"/>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31385"/>
          <a:stretch/>
        </p:blipFill>
        <p:spPr bwMode="auto">
          <a:xfrm>
            <a:off x="1148832" y="23338966"/>
            <a:ext cx="17818945" cy="245544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24DE6AC9-1EE0-4958-9436-822B069B2E3D}"/>
              </a:ext>
            </a:extLst>
          </p:cNvPr>
          <p:cNvSpPr txBox="1"/>
          <p:nvPr/>
        </p:nvSpPr>
        <p:spPr>
          <a:xfrm>
            <a:off x="22835673" y="12756881"/>
            <a:ext cx="19234632" cy="3362459"/>
          </a:xfrm>
          <a:prstGeom prst="rect">
            <a:avLst/>
          </a:prstGeom>
          <a:noFill/>
        </p:spPr>
        <p:txBody>
          <a:bodyPr wrap="square" rtlCol="0">
            <a:spAutoFit/>
          </a:bodyPr>
          <a:lstStyle/>
          <a:p>
            <a:pPr algn="just" rtl="0">
              <a:spcBef>
                <a:spcPts val="1200"/>
              </a:spcBef>
              <a:spcAft>
                <a:spcPts val="1200"/>
              </a:spcAft>
            </a:pPr>
            <a:r>
              <a:rPr lang="en-US" sz="4800" b="0" i="0" u="none" strike="noStrike" dirty="0">
                <a:effectLst/>
                <a:latin typeface="+mj-lt"/>
              </a:rPr>
              <a:t>We decided to adjust this range to only three categories; small, medium, and large. 70% of the original data set was allocated to train the model with the remaining data reserved for testing.</a:t>
            </a:r>
            <a:endParaRPr lang="en-US" sz="4800" b="0" dirty="0">
              <a:effectLst/>
              <a:latin typeface="+mj-lt"/>
            </a:endParaRPr>
          </a:p>
          <a:p>
            <a:br>
              <a:rPr lang="en-US" sz="1050" dirty="0"/>
            </a:br>
            <a:endParaRPr lang="en-US" sz="4800" dirty="0"/>
          </a:p>
        </p:txBody>
      </p:sp>
      <p:pic>
        <p:nvPicPr>
          <p:cNvPr id="1032" name="Picture 8">
            <a:extLst>
              <a:ext uri="{FF2B5EF4-FFF2-40B4-BE49-F238E27FC236}">
                <a16:creationId xmlns:a16="http://schemas.microsoft.com/office/drawing/2014/main" id="{A53707E7-51BC-46B1-9E37-BBA9140ACAF2}"/>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303" r="16235" b="6873"/>
          <a:stretch/>
        </p:blipFill>
        <p:spPr bwMode="auto">
          <a:xfrm>
            <a:off x="22646513" y="15031934"/>
            <a:ext cx="18886894" cy="11761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24D338-264A-4088-A15F-4B412768C7BE}"/>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10372" t="-4898" r="65446" b="1"/>
          <a:stretch/>
        </p:blipFill>
        <p:spPr bwMode="auto">
          <a:xfrm>
            <a:off x="22634073" y="16183988"/>
            <a:ext cx="11661667" cy="2269840"/>
          </a:xfrm>
          <a:prstGeom prst="rect">
            <a:avLst/>
          </a:prstGeom>
          <a:noFill/>
          <a:extLst>
            <a:ext uri="{909E8E84-426E-40DD-AFC4-6F175D3DCCD1}">
              <a14:hiddenFill xmlns:a14="http://schemas.microsoft.com/office/drawing/2010/main">
                <a:solidFill>
                  <a:srgbClr val="FFFFFF"/>
                </a:solidFill>
              </a14:hiddenFill>
            </a:ext>
          </a:extLst>
        </p:spPr>
      </p:pic>
      <p:cxnSp>
        <p:nvCxnSpPr>
          <p:cNvPr id="114" name="Straight Connector 113">
            <a:extLst>
              <a:ext uri="{FF2B5EF4-FFF2-40B4-BE49-F238E27FC236}">
                <a16:creationId xmlns:a16="http://schemas.microsoft.com/office/drawing/2014/main" id="{050DD26D-BFAC-4E4E-9A4E-39F74A143AF4}"/>
              </a:ext>
            </a:extLst>
          </p:cNvPr>
          <p:cNvCxnSpPr>
            <a:cxnSpLocks/>
          </p:cNvCxnSpPr>
          <p:nvPr/>
        </p:nvCxnSpPr>
        <p:spPr bwMode="auto">
          <a:xfrm flipH="1">
            <a:off x="22646513" y="18217228"/>
            <a:ext cx="18886894" cy="11881"/>
          </a:xfrm>
          <a:prstGeom prst="line">
            <a:avLst/>
          </a:prstGeom>
          <a:noFill/>
          <a:ln w="25400" cap="flat" cmpd="sng" algn="ctr">
            <a:solidFill>
              <a:schemeClr val="tx1"/>
            </a:solidFill>
            <a:prstDash val="dash"/>
            <a:round/>
            <a:headEnd type="none" w="med" len="med"/>
            <a:tailEnd type="none" w="med" len="med"/>
          </a:ln>
          <a:effectLst/>
        </p:spPr>
      </p:cxnSp>
      <p:cxnSp>
        <p:nvCxnSpPr>
          <p:cNvPr id="117" name="Straight Connector 116">
            <a:extLst>
              <a:ext uri="{FF2B5EF4-FFF2-40B4-BE49-F238E27FC236}">
                <a16:creationId xmlns:a16="http://schemas.microsoft.com/office/drawing/2014/main" id="{DE8C71A4-0AAA-49A8-B74F-1C8400F88B7E}"/>
              </a:ext>
            </a:extLst>
          </p:cNvPr>
          <p:cNvCxnSpPr>
            <a:cxnSpLocks/>
          </p:cNvCxnSpPr>
          <p:nvPr/>
        </p:nvCxnSpPr>
        <p:spPr bwMode="auto">
          <a:xfrm flipH="1">
            <a:off x="22634073" y="22836907"/>
            <a:ext cx="18886894" cy="11881"/>
          </a:xfrm>
          <a:prstGeom prst="line">
            <a:avLst/>
          </a:prstGeom>
          <a:noFill/>
          <a:ln w="25400" cap="flat" cmpd="sng" algn="ctr">
            <a:solidFill>
              <a:schemeClr val="tx1"/>
            </a:solidFill>
            <a:prstDash val="dash"/>
            <a:round/>
            <a:headEnd type="none" w="med" len="med"/>
            <a:tailEnd type="none" w="med" len="med"/>
          </a:ln>
          <a:effectLst/>
        </p:spPr>
      </p:cxnSp>
      <p:pic>
        <p:nvPicPr>
          <p:cNvPr id="118" name="Picture 117" descr="Text&#10;&#10;Description automatically generated">
            <a:extLst>
              <a:ext uri="{FF2B5EF4-FFF2-40B4-BE49-F238E27FC236}">
                <a16:creationId xmlns:a16="http://schemas.microsoft.com/office/drawing/2014/main" id="{C3B2C843-DE32-4E4E-B933-3FA20C0EA87C}"/>
              </a:ext>
            </a:extLst>
          </p:cNvPr>
          <p:cNvPicPr>
            <a:picLocks noChangeAspect="1"/>
          </p:cNvPicPr>
          <p:nvPr/>
        </p:nvPicPr>
        <p:blipFill>
          <a:blip r:embed="rId19"/>
          <a:stretch>
            <a:fillRect/>
          </a:stretch>
        </p:blipFill>
        <p:spPr>
          <a:xfrm>
            <a:off x="37525458" y="-404642"/>
            <a:ext cx="5519638" cy="4891657"/>
          </a:xfrm>
          <a:prstGeom prst="rect">
            <a:avLst/>
          </a:prstGeom>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TotalTime>
  <Words>859</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Logan Nguyen</cp:lastModifiedBy>
  <cp:revision>54</cp:revision>
  <cp:lastPrinted>2018-07-27T15:05:13Z</cp:lastPrinted>
  <dcterms:created xsi:type="dcterms:W3CDTF">2016-09-29T18:43:16Z</dcterms:created>
  <dcterms:modified xsi:type="dcterms:W3CDTF">2022-02-04T18:48:22Z</dcterms:modified>
  <cp:category/>
</cp:coreProperties>
</file>