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231" autoAdjust="0"/>
    <p:restoredTop sz="92894"/>
  </p:normalViewPr>
  <p:slideViewPr>
    <p:cSldViewPr snapToGrid="0" snapToObjects="1">
      <p:cViewPr varScale="1">
        <p:scale>
          <a:sx n="76" d="100"/>
          <a:sy n="76" d="100"/>
        </p:scale>
        <p:origin x="60" y="7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52DD8-11CA-EF43-8DC7-8B7CE7DEC1BB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F454-133C-7643-B422-AC6F9088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of length n, 0 if element is in, 1 if it is out;  clearly, 2^n such strings)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7733-C50C-6E49-BF50-126BBF6C59A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6.830 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Query Optimization</a:t>
            </a:r>
          </a:p>
          <a:p>
            <a:r>
              <a:rPr lang="en-US" dirty="0"/>
              <a:t>Postgres Planning and Histograms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10/11/2017</a:t>
            </a:r>
          </a:p>
        </p:txBody>
      </p:sp>
    </p:spTree>
    <p:extLst>
      <p:ext uri="{BB962C8B-B14F-4D97-AF65-F5344CB8AC3E}">
        <p14:creationId xmlns:p14="http://schemas.microsoft.com/office/powerpoint/2010/main" val="67676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is in </a:t>
            </a:r>
            <a:r>
              <a:rPr lang="en-US"/>
              <a:t>class next Wednesday </a:t>
            </a:r>
            <a:r>
              <a:rPr lang="en-US">
                <a:sym typeface="Wingdings"/>
              </a:rPr>
              <a:t> </a:t>
            </a:r>
            <a:endParaRPr lang="en-US" dirty="0"/>
          </a:p>
          <a:p>
            <a:r>
              <a:rPr lang="en-US" dirty="0"/>
              <a:t>75 minutes</a:t>
            </a:r>
          </a:p>
          <a:p>
            <a:r>
              <a:rPr lang="en-US" dirty="0"/>
              <a:t>Open notes;  laptops allowed but no Internet</a:t>
            </a:r>
          </a:p>
        </p:txBody>
      </p:sp>
    </p:spTree>
    <p:extLst>
      <p:ext uri="{BB962C8B-B14F-4D97-AF65-F5344CB8AC3E}">
        <p14:creationId xmlns:p14="http://schemas.microsoft.com/office/powerpoint/2010/main" val="121475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on the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Database history: IMS, </a:t>
            </a:r>
            <a:r>
              <a:rPr lang="en-US" dirty="0" err="1"/>
              <a:t>Codasyl</a:t>
            </a:r>
            <a:endParaRPr lang="en-US" dirty="0"/>
          </a:p>
          <a:p>
            <a:r>
              <a:rPr lang="en-US" dirty="0"/>
              <a:t>Schema design: BCNF, Entity-Relationship diagrams</a:t>
            </a:r>
          </a:p>
          <a:p>
            <a:r>
              <a:rPr lang="en-US" dirty="0"/>
              <a:t>Query optimization: Access methods, join algorithms, join ordering, cost analysis</a:t>
            </a:r>
          </a:p>
          <a:p>
            <a:r>
              <a:rPr lang="en-US" dirty="0"/>
              <a:t>Database internals: Buffer pool, iterator model for operators, index structures</a:t>
            </a:r>
          </a:p>
          <a:p>
            <a:r>
              <a:rPr lang="en-US" dirty="0"/>
              <a:t>Column stores: Database layout for analytic workloads</a:t>
            </a:r>
          </a:p>
          <a:p>
            <a:r>
              <a:rPr lang="en-US" dirty="0"/>
              <a:t>Physical database design: Choice of best indexes</a:t>
            </a:r>
          </a:p>
        </p:txBody>
      </p:sp>
    </p:spTree>
    <p:extLst>
      <p:ext uri="{BB962C8B-B14F-4D97-AF65-F5344CB8AC3E}">
        <p14:creationId xmlns:p14="http://schemas.microsoft.com/office/powerpoint/2010/main" val="32632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Studying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 through the lecture notes (your own and the ones posted on the website)</a:t>
            </a:r>
          </a:p>
          <a:p>
            <a:r>
              <a:rPr lang="en-US" dirty="0"/>
              <a:t>Do the practice exams and check your answers.  Make sure you understand the solution.</a:t>
            </a:r>
          </a:p>
          <a:p>
            <a:r>
              <a:rPr lang="en-US" dirty="0"/>
              <a:t>Review the problem sets and solutions (PS2 solution to be posted soon!)</a:t>
            </a:r>
          </a:p>
          <a:p>
            <a:r>
              <a:rPr lang="en-US" dirty="0"/>
              <a:t>Review the high-level concepts of each lab</a:t>
            </a:r>
          </a:p>
          <a:p>
            <a:r>
              <a:rPr lang="en-US" dirty="0"/>
              <a:t>Review the readings</a:t>
            </a:r>
          </a:p>
          <a:p>
            <a:r>
              <a:rPr lang="en-US" dirty="0"/>
              <a:t>Ask questions on Piazza</a:t>
            </a:r>
          </a:p>
        </p:txBody>
      </p:sp>
    </p:spTree>
    <p:extLst>
      <p:ext uri="{BB962C8B-B14F-4D97-AF65-F5344CB8AC3E}">
        <p14:creationId xmlns:p14="http://schemas.microsoft.com/office/powerpoint/2010/main" val="195613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570"/>
            <a:ext cx="8229600" cy="11430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</a:rPr>
              <a:t>Review: Access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26272"/>
              </p:ext>
            </p:extLst>
          </p:nvPr>
        </p:nvGraphicFramePr>
        <p:xfrm>
          <a:off x="133681" y="978430"/>
          <a:ext cx="8851573" cy="56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05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</a:rPr>
                        <a:t>Access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anose="020B0604020202020204" pitchFamily="34" charset="0"/>
                        </a:rPr>
                        <a:t>Key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4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panose="020B0604020202020204" pitchFamily="34" charset="0"/>
                        </a:rPr>
                        <a:t>Heap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>
                          <a:latin typeface="Helvetica" panose="020B0604020202020204" pitchFamily="34" charset="0"/>
                        </a:rPr>
                        <a:t>Records are unsorted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>
                          <a:latin typeface="Helvetica" panose="020B0604020202020204" pitchFamily="34" charset="0"/>
                        </a:rPr>
                        <a:t>Search</a:t>
                      </a: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 for records by sequentially scanning the entire file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Use if there are no available indexes on your search key or you expect to return a large number of records</a:t>
                      </a:r>
                      <a:endParaRPr lang="en-US" sz="1600" dirty="0"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panose="020B0604020202020204" pitchFamily="34" charset="0"/>
                        </a:rPr>
                        <a:t>Hash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>
                          <a:latin typeface="Helvetica" panose="020B0604020202020204" pitchFamily="34" charset="0"/>
                        </a:rPr>
                        <a:t>Typically</a:t>
                      </a: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 points to an unsorted underlying heap file</a:t>
                      </a:r>
                      <a:endParaRPr lang="en-US" sz="1600" dirty="0">
                        <a:latin typeface="Helvetica" panose="020B0604020202020204" pitchFamily="34" charset="0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>
                          <a:latin typeface="Helvetica" panose="020B0604020202020204" pitchFamily="34" charset="0"/>
                        </a:rPr>
                        <a:t>Constant time search</a:t>
                      </a: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 for records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Useful for finding a set of specific keys, </a:t>
                      </a:r>
                      <a:r>
                        <a:rPr lang="en-US" sz="1600" i="1" baseline="0" dirty="0">
                          <a:latin typeface="Helvetica" panose="020B0604020202020204" pitchFamily="34" charset="0"/>
                        </a:rPr>
                        <a:t>not</a:t>
                      </a: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 searching for ranges of keys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May not be worth using if you have to perform random I/O to access a large number of records in the underlying heap file</a:t>
                      </a:r>
                      <a:endParaRPr lang="en-US" sz="1600" dirty="0"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panose="020B0604020202020204" pitchFamily="34" charset="0"/>
                        </a:rPr>
                        <a:t>B+</a:t>
                      </a: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en-US" sz="1600" dirty="0">
                          <a:latin typeface="Helvetica" panose="020B0604020202020204" pitchFamily="34" charset="0"/>
                        </a:rPr>
                        <a:t>tree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>
                          <a:latin typeface="Helvetica" panose="020B0604020202020204" pitchFamily="34" charset="0"/>
                        </a:rPr>
                        <a:t>Typically points to an unsorted underlying heap file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>
                          <a:latin typeface="Helvetica" panose="020B0604020202020204" pitchFamily="34" charset="0"/>
                        </a:rPr>
                        <a:t>Logarithmic time search for records (</a:t>
                      </a:r>
                      <a:r>
                        <a:rPr lang="en-US" sz="1600" dirty="0" err="1">
                          <a:latin typeface="Helvetica" panose="020B0604020202020204" pitchFamily="34" charset="0"/>
                        </a:rPr>
                        <a:t>log</a:t>
                      </a:r>
                      <a:r>
                        <a:rPr lang="en-US" sz="1600" baseline="-25000" dirty="0" err="1">
                          <a:latin typeface="Helvetica" panose="020B0604020202020204" pitchFamily="34" charset="0"/>
                        </a:rPr>
                        <a:t>B</a:t>
                      </a:r>
                      <a:r>
                        <a:rPr lang="en-US" sz="1600" dirty="0" err="1">
                          <a:latin typeface="Helvetica" panose="020B0604020202020204" pitchFamily="34" charset="0"/>
                        </a:rPr>
                        <a:t>n</a:t>
                      </a:r>
                      <a:r>
                        <a:rPr lang="en-US" sz="1600" dirty="0">
                          <a:latin typeface="Helvetica" panose="020B0604020202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>
                          <a:latin typeface="Helvetica" panose="020B0604020202020204" pitchFamily="34" charset="0"/>
                        </a:rPr>
                        <a:t>Useful for finding</a:t>
                      </a: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 a set of specific keys or scanning a range of keys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May not be worth using if you have to perform random I/O to access a large number of records in the underlying heap file</a:t>
                      </a:r>
                      <a:endParaRPr lang="en-US" sz="1600" dirty="0"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panose="020B0604020202020204" pitchFamily="34" charset="0"/>
                        </a:rPr>
                        <a:t>Clustered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Helvetica" panose="020B0604020202020204" pitchFamily="34" charset="0"/>
                        </a:rPr>
                        <a:t>Records</a:t>
                      </a: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 in underlying file are sorted, eliminating need for random I/O</a:t>
                      </a:r>
                      <a:endParaRPr lang="en-US" sz="1600" dirty="0">
                        <a:latin typeface="Helvetica" panose="020B0604020202020204" pitchFamily="34" charset="0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Helvetica" panose="020B0604020202020204" pitchFamily="34" charset="0"/>
                        </a:rPr>
                        <a:t>Constant</a:t>
                      </a: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 or logarithmic search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Useful for </a:t>
                      </a:r>
                      <a:r>
                        <a:rPr lang="en-US" sz="1600" dirty="0">
                          <a:latin typeface="Helvetica" panose="020B0604020202020204" pitchFamily="34" charset="0"/>
                        </a:rPr>
                        <a:t>finding</a:t>
                      </a: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 a set of specific keys or scanning a range of keys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Could be used as input to sort-merge join, to avoid sort step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Helvetica" panose="020B0604020202020204" pitchFamily="34" charset="0"/>
                        </a:rPr>
                        <a:t>Can have multiple indexes per table but only one clustered index!</a:t>
                      </a:r>
                      <a:endParaRPr lang="en-US" sz="1600" dirty="0">
                        <a:latin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0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570"/>
            <a:ext cx="8229600" cy="1143000"/>
          </a:xfrm>
        </p:spPr>
        <p:txBody>
          <a:bodyPr/>
          <a:lstStyle/>
          <a:p>
            <a:r>
              <a:rPr lang="en-US" dirty="0"/>
              <a:t>Review: Join algorithms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3681" y="849830"/>
          <a:ext cx="8851573" cy="590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050">
                <a:tc>
                  <a:txBody>
                    <a:bodyPr/>
                    <a:lstStyle/>
                    <a:p>
                      <a:r>
                        <a:rPr lang="en-US" dirty="0"/>
                        <a:t>Join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668">
                <a:tc>
                  <a:txBody>
                    <a:bodyPr/>
                    <a:lstStyle/>
                    <a:p>
                      <a:r>
                        <a:rPr lang="en-US" sz="1600" dirty="0"/>
                        <a:t>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O(n</a:t>
                      </a:r>
                      <a:r>
                        <a:rPr lang="en-US" sz="1600" baseline="0" dirty="0"/>
                        <a:t>m</a:t>
                      </a:r>
                      <a:r>
                        <a:rPr lang="en-US" sz="1600" dirty="0"/>
                        <a:t>), where n</a:t>
                      </a:r>
                      <a:r>
                        <a:rPr lang="en-US" sz="1600" baseline="0" dirty="0"/>
                        <a:t> is tuples in outer, m inner</a:t>
                      </a:r>
                      <a:endParaRPr lang="en-US" sz="160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Only useful if the inner</a:t>
                      </a:r>
                      <a:r>
                        <a:rPr lang="en-US" sz="1600" baseline="0" dirty="0"/>
                        <a:t> relation is very small, and therefore the overhead of building a hash table is not worth it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i="1" baseline="0" dirty="0"/>
                        <a:t>Block nested loops</a:t>
                      </a:r>
                      <a:r>
                        <a:rPr lang="en-US" sz="1600" baseline="0" dirty="0"/>
                        <a:t>: Can operate on blocks of tuples of inner relation, to make more efficient;  complexity is then (</a:t>
                      </a:r>
                      <a:r>
                        <a:rPr lang="en-US" sz="1600" baseline="0" dirty="0" err="1"/>
                        <a:t>nB</a:t>
                      </a:r>
                      <a:r>
                        <a:rPr lang="en-US" sz="1600" baseline="0" dirty="0"/>
                        <a:t>), where B is number of blocks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93">
                <a:tc>
                  <a:txBody>
                    <a:bodyPr/>
                    <a:lstStyle/>
                    <a:p>
                      <a:r>
                        <a:rPr lang="en-US" sz="1600" dirty="0"/>
                        <a:t>Index 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aseline="0" dirty="0"/>
                        <a:t>O</a:t>
                      </a:r>
                      <a:r>
                        <a:rPr lang="en-US" sz="1600" dirty="0"/>
                        <a:t>nly possible</a:t>
                      </a:r>
                      <a:r>
                        <a:rPr lang="en-US" sz="1600" baseline="0" dirty="0"/>
                        <a:t> if you have an index on the inner relation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aseline="0" dirty="0"/>
                        <a:t>Efficient if the number of lookups you need to do on the index is 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r>
                        <a:rPr lang="en-US" sz="1600" dirty="0"/>
                        <a:t>In-memory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dirty="0"/>
                        <a:t>If one of the tables can</a:t>
                      </a:r>
                      <a:r>
                        <a:rPr lang="en-US" sz="1600" baseline="0" dirty="0"/>
                        <a:t> fit in memory, can create an hash table on it on the fly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aseline="0" dirty="0"/>
                        <a:t>Pipeline lookups from other table (which may not fit in memory)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aseline="0" dirty="0"/>
                        <a:t>Good choice for equality joins when there is no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r>
                        <a:rPr lang="en-US" sz="1600" dirty="0"/>
                        <a:t>Simple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/>
                        <a:t>Good choice if one of the tables almost fits in memory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/>
                        <a:t>I/O cost is P(|R| + |S|), where P is the number of partitions you split each relation into. Each partition P must fit in memory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/>
                        <a:t>|R| and |S| are the number of pages in relations R and 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/>
                        <a:t>Always better to use Grace hash if P &gt;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r>
                        <a:rPr lang="en-US" sz="1600" dirty="0"/>
                        <a:t>Grace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Usually</a:t>
                      </a:r>
                      <a:r>
                        <a:rPr lang="en-US" sz="1600" baseline="0" dirty="0"/>
                        <a:t> the best choice if neither relation can fit in memory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/>
                        <a:t>I/O cost is 3(|R| + |S|)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r>
                        <a:rPr lang="en-US" sz="1600" dirty="0"/>
                        <a:t>Sort-merge</a:t>
                      </a:r>
                      <a:r>
                        <a:rPr lang="en-US" sz="1600" baseline="0" dirty="0"/>
                        <a:t> hash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dirty="0"/>
                        <a:t>Same</a:t>
                      </a:r>
                      <a:r>
                        <a:rPr lang="en-US" sz="1600" baseline="0" dirty="0"/>
                        <a:t> I/O cost as Grace hash, but less efficient due to cost of sorting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aseline="0" dirty="0"/>
                        <a:t>Could be a good choice if the relations are already sorted or you will need the output to be sorted on the join attribute later in the query plan (e.g., ORDER BY)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01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-296862"/>
            <a:ext cx="8229600" cy="1143000"/>
          </a:xfrm>
        </p:spPr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Algo</a:t>
            </a:r>
            <a:r>
              <a:rPr lang="en-US" dirty="0"/>
              <a:t>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092" y="51036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Grace hash is generally a safe bet, unless memory is close to size of tables, in which case simple can be preferable</a:t>
            </a:r>
          </a:p>
          <a:p>
            <a:endParaRPr lang="en-US" dirty="0"/>
          </a:p>
          <a:p>
            <a:r>
              <a:rPr lang="en-US" dirty="0"/>
              <a:t>Extra cost of sorting makes sort merge unattractive unless there is a way to access tables in sorted order (e.g., a clustered index), or a need to output data in sorted order (e.g., for a subsequent ORDER BY)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77092" y="815976"/>
          <a:ext cx="85205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Mem?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|R|+|S|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</a:t>
                      </a:r>
                      <a:r>
                        <a:rPr lang="en-US" baseline="0" dirty="0"/>
                        <a:t>in mem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{S}|R|</a:t>
                      </a:r>
                      <a:r>
                        <a:rPr lang="en-US" baseline="0" dirty="0"/>
                        <a:t> + 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nested loops (R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|S| + {S}c</a:t>
                      </a:r>
                      <a:r>
                        <a:rPr lang="en-US" baseline="0" dirty="0"/>
                        <a:t>    (c = 1 or 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O({S}log{R})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|R|+|S|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O({S}log{S})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(Hash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|R|+|S|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 + {R})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in 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Blocked</a:t>
                      </a:r>
                      <a:r>
                        <a:rPr lang="en-US" baseline="0" dirty="0"/>
                        <a:t> hash (Hash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 + B{R})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  <a:r>
                        <a:rPr lang="en-US" baseline="0" dirty="0"/>
                        <a:t> Sort-merge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3(|R| + |S|)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O(P x {S}/P log {S}/P)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P(|R|+|S|)  (P=|S|/M)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O({R} + 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Grace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3(|R| + |S|)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O({R} + 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8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0502"/>
            <a:ext cx="8229600" cy="1143000"/>
          </a:xfrm>
        </p:spPr>
        <p:txBody>
          <a:bodyPr/>
          <a:lstStyle/>
          <a:p>
            <a:r>
              <a:rPr lang="en-US" dirty="0"/>
              <a:t>Example Problem 1</a:t>
            </a:r>
          </a:p>
        </p:txBody>
      </p:sp>
      <p:pic>
        <p:nvPicPr>
          <p:cNvPr id="3" name="Picture 2" descr="6.830-quiz1-review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8" y="711477"/>
            <a:ext cx="8345488" cy="5166254"/>
          </a:xfrm>
          <a:prstGeom prst="rect">
            <a:avLst/>
          </a:prstGeom>
        </p:spPr>
      </p:pic>
      <p:pic>
        <p:nvPicPr>
          <p:cNvPr id="4" name="Picture 3" descr="6.830-quiz1-review-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20"/>
          <a:stretch/>
        </p:blipFill>
        <p:spPr>
          <a:xfrm>
            <a:off x="257823" y="5871862"/>
            <a:ext cx="8202267" cy="8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2310"/>
            <a:ext cx="8229600" cy="1143000"/>
          </a:xfrm>
        </p:spPr>
        <p:txBody>
          <a:bodyPr/>
          <a:lstStyle/>
          <a:p>
            <a:r>
              <a:rPr lang="en-US" dirty="0"/>
              <a:t>Example Problem 2</a:t>
            </a:r>
          </a:p>
        </p:txBody>
      </p:sp>
      <p:pic>
        <p:nvPicPr>
          <p:cNvPr id="4" name="Picture 3" descr="6.830-quiz1-review-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52" y="741326"/>
            <a:ext cx="8431434" cy="61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6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2310"/>
            <a:ext cx="8229600" cy="1143000"/>
          </a:xfrm>
        </p:spPr>
        <p:txBody>
          <a:bodyPr/>
          <a:lstStyle/>
          <a:p>
            <a:r>
              <a:rPr lang="en-US" dirty="0"/>
              <a:t>Example Problem 2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3" name="Picture 2" descr="6.830-quiz1-review-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972"/>
            <a:ext cx="9144000" cy="1602203"/>
          </a:xfrm>
          <a:prstGeom prst="rect">
            <a:avLst/>
          </a:prstGeom>
        </p:spPr>
      </p:pic>
      <p:pic>
        <p:nvPicPr>
          <p:cNvPr id="6" name="Picture 5" descr="6.830-quiz1-review-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05" y="2775523"/>
            <a:ext cx="3864041" cy="2909033"/>
          </a:xfrm>
          <a:prstGeom prst="rect">
            <a:avLst/>
          </a:prstGeom>
        </p:spPr>
      </p:pic>
      <p:pic>
        <p:nvPicPr>
          <p:cNvPr id="7" name="Picture 6" descr="6.830-quiz1-review-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" y="5684556"/>
            <a:ext cx="9144000" cy="529924"/>
          </a:xfrm>
          <a:prstGeom prst="rect">
            <a:avLst/>
          </a:prstGeom>
        </p:spPr>
      </p:pic>
      <p:pic>
        <p:nvPicPr>
          <p:cNvPr id="8" name="Picture 7" descr="6.830-quiz1-review-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" y="6214480"/>
            <a:ext cx="7833685" cy="3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3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1 Answer</a:t>
            </a:r>
          </a:p>
        </p:txBody>
      </p:sp>
      <p:pic>
        <p:nvPicPr>
          <p:cNvPr id="4" name="Picture 3" descr="6.830-quiz1-review-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8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0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0988" y="862013"/>
            <a:ext cx="5213350" cy="128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187325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Database Internals Outline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50988" y="862013"/>
            <a:ext cx="1274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Front End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824038" y="12207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Admission Control</a:t>
            </a:r>
          </a:p>
          <a:p>
            <a:r>
              <a:rPr lang="en-US"/>
              <a:t>Connection Management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0988" y="2144713"/>
            <a:ext cx="5213350" cy="2716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24038" y="2528888"/>
            <a:ext cx="41211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/>
              <a:t>(sql)</a:t>
            </a:r>
          </a:p>
          <a:p>
            <a:r>
              <a:rPr lang="fr-FR"/>
              <a:t>	</a:t>
            </a:r>
            <a:r>
              <a:rPr lang="fr-FR" b="1"/>
              <a:t>Parser</a:t>
            </a:r>
            <a:r>
              <a:rPr lang="fr-FR"/>
              <a:t>			  </a:t>
            </a:r>
          </a:p>
          <a:p>
            <a:r>
              <a:rPr lang="nl-NL"/>
              <a:t>(parse tree)	</a:t>
            </a:r>
          </a:p>
          <a:p>
            <a:pPr lvl="1"/>
            <a:r>
              <a:rPr lang="nl-NL" b="1"/>
              <a:t>Rewriter</a:t>
            </a:r>
            <a:r>
              <a:rPr lang="nl-NL"/>
              <a:t>		</a:t>
            </a:r>
          </a:p>
          <a:p>
            <a:r>
              <a:rPr lang="nl-NL"/>
              <a:t>(parse tree)  	  </a:t>
            </a:r>
          </a:p>
          <a:p>
            <a:r>
              <a:rPr lang="nl-NL"/>
              <a:t>	</a:t>
            </a:r>
            <a:r>
              <a:rPr lang="nl-NL" b="1"/>
              <a:t>Planner &amp; Optimizer</a:t>
            </a:r>
            <a:r>
              <a:rPr lang="nl-NL"/>
              <a:t>	</a:t>
            </a:r>
          </a:p>
          <a:p>
            <a:r>
              <a:rPr lang="nl-NL"/>
              <a:t>(query plan) </a:t>
            </a:r>
          </a:p>
          <a:p>
            <a:r>
              <a:rPr lang="nl-NL"/>
              <a:t>	</a:t>
            </a:r>
            <a:r>
              <a:rPr lang="nl-NL" b="1"/>
              <a:t>Executor</a:t>
            </a:r>
            <a:r>
              <a:rPr lang="nl-NL"/>
              <a:t>						  	</a:t>
            </a:r>
          </a:p>
          <a:p>
            <a:r>
              <a:rPr lang="nl-NL"/>
              <a:t>			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1573213" y="2144713"/>
            <a:ext cx="173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Query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0988" y="4860925"/>
            <a:ext cx="5213350" cy="17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1573213" y="4872038"/>
            <a:ext cx="193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Storage System</a:t>
            </a:r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1976438" y="5241925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Access Methods</a:t>
            </a:r>
          </a:p>
          <a:p>
            <a:r>
              <a:rPr lang="en-US"/>
              <a:t>	Lock Manager</a:t>
            </a:r>
          </a:p>
          <a:p>
            <a:r>
              <a:rPr lang="en-US"/>
              <a:t>	Buffer Manager</a:t>
            </a:r>
          </a:p>
          <a:p>
            <a:r>
              <a:rPr lang="en-US"/>
              <a:t>	Log Manager</a:t>
            </a:r>
          </a:p>
          <a:p>
            <a:r>
              <a:rPr lang="en-US"/>
              <a:t>	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537459" y="3936537"/>
            <a:ext cx="990600" cy="2778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0" name="TextBox 15"/>
          <p:cNvSpPr txBox="1">
            <a:spLocks noChangeArrowheads="1"/>
          </p:cNvSpPr>
          <p:nvPr/>
        </p:nvSpPr>
        <p:spPr bwMode="auto">
          <a:xfrm>
            <a:off x="5618928" y="3875474"/>
            <a:ext cx="148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Last time</a:t>
            </a:r>
          </a:p>
        </p:txBody>
      </p:sp>
    </p:spTree>
    <p:extLst>
      <p:ext uri="{BB962C8B-B14F-4D97-AF65-F5344CB8AC3E}">
        <p14:creationId xmlns:p14="http://schemas.microsoft.com/office/powerpoint/2010/main" val="197570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1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Example Problem 2 Answer</a:t>
            </a:r>
          </a:p>
        </p:txBody>
      </p:sp>
      <p:pic>
        <p:nvPicPr>
          <p:cNvPr id="3" name="Picture 2" descr="6.830-quiz1-review-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18"/>
            <a:ext cx="9144000" cy="1644000"/>
          </a:xfrm>
          <a:prstGeom prst="rect">
            <a:avLst/>
          </a:prstGeom>
        </p:spPr>
      </p:pic>
      <p:pic>
        <p:nvPicPr>
          <p:cNvPr id="7" name="Picture 6" descr="6.830-quiz1-review-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78" y="2543318"/>
            <a:ext cx="6034444" cy="41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Problem 2 Answer Cont.</a:t>
            </a:r>
          </a:p>
        </p:txBody>
      </p:sp>
      <p:pic>
        <p:nvPicPr>
          <p:cNvPr id="4" name="Picture 3" descr="6.830-quiz1-review-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9144000" cy="37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6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Problem 2 Answer Cont.</a:t>
            </a:r>
          </a:p>
        </p:txBody>
      </p:sp>
      <p:pic>
        <p:nvPicPr>
          <p:cNvPr id="3" name="Picture 2" descr="6.830-quiz1-review-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092"/>
            <a:ext cx="9144000" cy="42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0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Selinger</a:t>
            </a:r>
            <a:r>
              <a:rPr lang="en-US" dirty="0"/>
              <a:t> Optimizer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1971"/>
            <a:ext cx="9212943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algorithm</a:t>
            </a:r>
            <a:r>
              <a:rPr lang="en-US" sz="2400" dirty="0"/>
              <a:t>:  compute optimal way to generate every sub-join: </a:t>
            </a:r>
          </a:p>
          <a:p>
            <a:pPr marL="0" indent="0" algn="ctr">
              <a:buNone/>
            </a:pPr>
            <a:r>
              <a:rPr lang="en-US" sz="2400" dirty="0"/>
              <a:t>size 1, size 2, ... n (in that order) </a:t>
            </a:r>
          </a:p>
          <a:p>
            <a:pPr marL="0" indent="0">
              <a:buNone/>
            </a:pPr>
            <a:r>
              <a:rPr lang="en-US" sz="2400" dirty="0"/>
              <a:t>e.g. {A}, {B}, {C}, {AB}, {AC}, {BC}, {ABC}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set of relations to join</a:t>
            </a:r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/>
              <a:t>i</a:t>
            </a:r>
            <a:r>
              <a:rPr lang="en-US" sz="2400" dirty="0"/>
              <a:t> subsets of R}: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optjoin</a:t>
            </a:r>
            <a:r>
              <a:rPr lang="en-US" sz="2400" dirty="0"/>
              <a:t>(S) = a join (S-a), where a is the relation that minimizes:</a:t>
            </a:r>
          </a:p>
          <a:p>
            <a:pPr marL="0" indent="0">
              <a:buNone/>
            </a:pPr>
            <a:r>
              <a:rPr lang="en-US" sz="2400" dirty="0"/>
              <a:t>			cost(</a:t>
            </a:r>
            <a:r>
              <a:rPr lang="en-US" sz="2400" dirty="0" err="1"/>
              <a:t>optjoin</a:t>
            </a:r>
            <a:r>
              <a:rPr lang="en-US" sz="2400" dirty="0"/>
              <a:t>(S-a)) + </a:t>
            </a:r>
          </a:p>
          <a:p>
            <a:pPr marL="0" indent="0">
              <a:buNone/>
            </a:pPr>
            <a:r>
              <a:rPr lang="en-US" sz="2400" dirty="0"/>
              <a:t>			min. cost to join (S-a) to a + </a:t>
            </a:r>
          </a:p>
          <a:p>
            <a:pPr marL="0" indent="0">
              <a:buNone/>
            </a:pPr>
            <a:r>
              <a:rPr lang="en-US" sz="2400" dirty="0"/>
              <a:t>			min. access cost for a</a:t>
            </a:r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360714" y="5210304"/>
            <a:ext cx="6579173" cy="377696"/>
            <a:chOff x="1360714" y="5210304"/>
            <a:chExt cx="6579173" cy="377696"/>
          </a:xfrm>
        </p:grpSpPr>
        <p:sp>
          <p:nvSpPr>
            <p:cNvPr id="4" name="Rectangle 3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2265" y="5210304"/>
              <a:ext cx="357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Precomputed</a:t>
              </a:r>
              <a:r>
                <a:rPr lang="en-US" b="1" i="1" dirty="0"/>
                <a:t> in previous iteration!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7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Selinger</a:t>
            </a:r>
            <a:r>
              <a:rPr lang="en-US" dirty="0"/>
              <a:t>, as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3552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set of relations to join</a:t>
            </a:r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/>
              <a:t>i</a:t>
            </a:r>
            <a:r>
              <a:rPr lang="en-US" sz="2400" dirty="0"/>
              <a:t> subsets of R}: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dirty="0"/>
              <a:t> = ∞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optjoin</a:t>
            </a:r>
            <a:r>
              <a:rPr lang="en-US" sz="2400" baseline="-25000" dirty="0" err="1"/>
              <a:t>S</a:t>
            </a:r>
            <a:r>
              <a:rPr lang="en-US" sz="2400" dirty="0"/>
              <a:t> = </a:t>
            </a:r>
            <a:r>
              <a:rPr lang="en-US" sz="2400" dirty="0" err="1"/>
              <a:t>ø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for a in S:  //a is a relation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c</a:t>
            </a:r>
            <a:r>
              <a:rPr lang="en-US" sz="2400" baseline="-25000" dirty="0" err="1"/>
              <a:t>sa</a:t>
            </a:r>
            <a:r>
              <a:rPr lang="en-US" sz="2400" dirty="0"/>
              <a:t> =  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-a </a:t>
            </a:r>
            <a:r>
              <a:rPr lang="en-US" sz="2400" dirty="0"/>
              <a:t>+ </a:t>
            </a:r>
          </a:p>
          <a:p>
            <a:pPr marL="0" indent="0">
              <a:buNone/>
            </a:pPr>
            <a:r>
              <a:rPr lang="en-US" sz="2400" dirty="0"/>
              <a:t>				    min. cost to join (S-a) to a + </a:t>
            </a:r>
          </a:p>
          <a:p>
            <a:pPr marL="0" indent="0">
              <a:buNone/>
            </a:pPr>
            <a:r>
              <a:rPr lang="en-US" sz="2400" dirty="0"/>
              <a:t>				    min. access cost for a</a:t>
            </a:r>
          </a:p>
          <a:p>
            <a:pPr marL="0" indent="0">
              <a:buNone/>
            </a:pPr>
            <a:r>
              <a:rPr lang="en-US" sz="2400" dirty="0"/>
              <a:t>			if </a:t>
            </a:r>
            <a:r>
              <a:rPr lang="en-US" sz="2400" dirty="0" err="1"/>
              <a:t>c</a:t>
            </a:r>
            <a:r>
              <a:rPr lang="en-US" sz="2400" baseline="-25000" dirty="0" err="1"/>
              <a:t>sa</a:t>
            </a:r>
            <a:r>
              <a:rPr lang="en-US" sz="2400" dirty="0"/>
              <a:t>  &lt; 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 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aseline="-25000" dirty="0"/>
              <a:t>				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en-US" sz="2400" dirty="0" err="1"/>
              <a:t>c</a:t>
            </a:r>
            <a:r>
              <a:rPr lang="en-US" sz="2400" baseline="-25000" dirty="0" err="1"/>
              <a:t>sa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baseline="-25000" dirty="0"/>
              <a:t>				</a:t>
            </a:r>
            <a:r>
              <a:rPr lang="en-US" sz="2400" dirty="0" err="1"/>
              <a:t>optjoin</a:t>
            </a:r>
            <a:r>
              <a:rPr lang="en-US" sz="2400" baseline="-25000" dirty="0" err="1"/>
              <a:t>s</a:t>
            </a:r>
            <a:r>
              <a:rPr lang="en-US" sz="2400" dirty="0"/>
              <a:t> = </a:t>
            </a:r>
            <a:r>
              <a:rPr lang="en-US" sz="2400" dirty="0" err="1"/>
              <a:t>optjoin</a:t>
            </a:r>
            <a:r>
              <a:rPr lang="en-US" sz="2400" dirty="0"/>
              <a:t>(S-a) joined optimally w/ a</a:t>
            </a:r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48088" y="1294266"/>
            <a:ext cx="3138712" cy="1905000"/>
            <a:chOff x="5769429" y="2485571"/>
            <a:chExt cx="3138712" cy="1905000"/>
          </a:xfrm>
        </p:grpSpPr>
        <p:sp>
          <p:nvSpPr>
            <p:cNvPr id="6" name="Cloud 5"/>
            <p:cNvSpPr/>
            <p:nvPr/>
          </p:nvSpPr>
          <p:spPr>
            <a:xfrm>
              <a:off x="5769429" y="2485571"/>
              <a:ext cx="3102428" cy="19050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41570" y="2812143"/>
              <a:ext cx="28665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pple Casual"/>
                  <a:cs typeface="Apple Casual"/>
                </a:rPr>
                <a:t>This is the same algorithm as previous one, written differently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64827" y="3913031"/>
            <a:ext cx="6649843" cy="377696"/>
            <a:chOff x="1360714" y="5210304"/>
            <a:chExt cx="6649843" cy="377696"/>
          </a:xfrm>
        </p:grpSpPr>
        <p:sp>
          <p:nvSpPr>
            <p:cNvPr id="10" name="Rectangle 9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65" y="5210304"/>
              <a:ext cx="3648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Pre-computed in previous iteration!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4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Relations: ABCD (only consider NL join)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Optjoin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 = best way to access A   (e.g., sequential scan, or predicate pushdown into index...)</a:t>
            </a:r>
          </a:p>
          <a:p>
            <a:pPr marL="0" indent="0">
              <a:buNone/>
            </a:pPr>
            <a:r>
              <a:rPr lang="en-US" dirty="0"/>
              <a:t>B = "      "           "            " B </a:t>
            </a:r>
          </a:p>
          <a:p>
            <a:pPr marL="0" indent="0">
              <a:buNone/>
            </a:pPr>
            <a:r>
              <a:rPr lang="en-US" dirty="0"/>
              <a:t>C = "      "           "            " C</a:t>
            </a:r>
          </a:p>
          <a:p>
            <a:pPr marL="0" indent="0">
              <a:buNone/>
            </a:pPr>
            <a:r>
              <a:rPr lang="en-US" dirty="0"/>
              <a:t>D = "      "           "            " 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{A,B} = AB or BA </a:t>
            </a:r>
          </a:p>
          <a:p>
            <a:pPr marL="0" indent="0">
              <a:buNone/>
            </a:pPr>
            <a:r>
              <a:rPr lang="en-US" dirty="0"/>
              <a:t>{A,C} = AC or CA </a:t>
            </a:r>
          </a:p>
          <a:p>
            <a:pPr marL="0" indent="0">
              <a:buNone/>
            </a:pPr>
            <a:r>
              <a:rPr lang="en-US" dirty="0"/>
              <a:t>{B,C} = BC or CB </a:t>
            </a:r>
          </a:p>
          <a:p>
            <a:pPr marL="0" indent="0">
              <a:buNone/>
            </a:pPr>
            <a:r>
              <a:rPr lang="en-US" dirty="0"/>
              <a:t>{A,D} </a:t>
            </a:r>
          </a:p>
          <a:p>
            <a:pPr marL="0" indent="0">
              <a:buNone/>
            </a:pPr>
            <a:r>
              <a:rPr lang="en-US" dirty="0"/>
              <a:t>{B,D} </a:t>
            </a:r>
          </a:p>
          <a:p>
            <a:pPr marL="0" indent="0">
              <a:buNone/>
            </a:pPr>
            <a:r>
              <a:rPr lang="en-US" dirty="0"/>
              <a:t>{C,D}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14800" y="3860757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/>
                <a:t>R </a:t>
              </a:r>
              <a:r>
                <a:rPr lang="en-US" dirty="0">
                  <a:sym typeface="Wingdings"/>
                </a:rPr>
                <a:t></a:t>
              </a:r>
              <a:r>
                <a:rPr lang="en-US" dirty="0"/>
                <a:t>set of relations to join</a:t>
              </a:r>
            </a:p>
            <a:p>
              <a:r>
                <a:rPr lang="en-US" dirty="0"/>
                <a:t>For </a:t>
              </a:r>
              <a:r>
                <a:rPr lang="en-US" dirty="0" err="1"/>
                <a:t>i</a:t>
              </a:r>
              <a:r>
                <a:rPr lang="en-US" dirty="0"/>
                <a:t> in {1...|R|}:</a:t>
              </a:r>
            </a:p>
            <a:p>
              <a:r>
                <a:rPr lang="en-US" dirty="0"/>
                <a:t>	for S in {all length </a:t>
              </a:r>
              <a:r>
                <a:rPr lang="en-US" dirty="0" err="1"/>
                <a:t>i</a:t>
              </a:r>
              <a:r>
                <a:rPr lang="en-US" dirty="0"/>
                <a:t> subsets of R}:</a:t>
              </a:r>
            </a:p>
            <a:p>
              <a:r>
                <a:rPr lang="en-US" dirty="0"/>
                <a:t>		</a:t>
              </a:r>
              <a:r>
                <a:rPr lang="en-US" dirty="0" err="1"/>
                <a:t>optjoin</a:t>
              </a:r>
              <a:r>
                <a:rPr lang="en-US" dirty="0"/>
                <a:t>(S) = a join (S-a), where a is the relation that minimizes:</a:t>
              </a:r>
            </a:p>
            <a:p>
              <a:r>
                <a:rPr lang="en-US" dirty="0"/>
                <a:t>			cost(</a:t>
              </a:r>
              <a:r>
                <a:rPr lang="en-US" dirty="0" err="1"/>
                <a:t>optjoin</a:t>
              </a:r>
              <a:r>
                <a:rPr lang="en-US" dirty="0"/>
                <a:t>(S-a)) + </a:t>
              </a:r>
            </a:p>
            <a:p>
              <a:r>
                <a:rPr lang="en-US" dirty="0"/>
                <a:t>			min. cost to join (S-a) to a + </a:t>
              </a:r>
            </a:p>
            <a:p>
              <a:r>
                <a:rPr lang="en-US" dirty="0"/>
                <a:t>			min. access cost for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4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8769" y="-168778"/>
            <a:ext cx="8229600" cy="1143000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Optjoin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{A,B,C} = 	remove A:  compare  A({B,C}) to ({B,C})A </a:t>
            </a:r>
          </a:p>
          <a:p>
            <a:pPr marL="0" indent="0">
              <a:buNone/>
            </a:pPr>
            <a:r>
              <a:rPr lang="en-US" dirty="0"/>
              <a:t>			remove B:  compare  ({A,C})B to B({A,C}) </a:t>
            </a:r>
          </a:p>
          <a:p>
            <a:pPr marL="0" indent="0">
              <a:buNone/>
            </a:pPr>
            <a:r>
              <a:rPr lang="en-US" dirty="0"/>
              <a:t> 			remove C:  compare  C({A,B}) to ({A,B})C </a:t>
            </a:r>
          </a:p>
          <a:p>
            <a:pPr marL="0" indent="0">
              <a:buNone/>
            </a:pPr>
            <a:r>
              <a:rPr lang="en-US" dirty="0"/>
              <a:t>{A,C,D} = …</a:t>
            </a:r>
          </a:p>
          <a:p>
            <a:pPr marL="0" indent="0">
              <a:buNone/>
            </a:pPr>
            <a:r>
              <a:rPr lang="en-US" dirty="0"/>
              <a:t>{A,B,D} = …</a:t>
            </a:r>
          </a:p>
          <a:p>
            <a:pPr marL="0" indent="0">
              <a:buNone/>
            </a:pPr>
            <a:r>
              <a:rPr lang="en-US" dirty="0"/>
              <a:t>{B,C,D} = 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{A,B,C,D} = 	remove A: compare A({B,C,D}) to ({B,C,D})A </a:t>
            </a:r>
          </a:p>
          <a:p>
            <a:pPr marL="0" indent="0">
              <a:buNone/>
            </a:pPr>
            <a:r>
              <a:rPr lang="en-US" dirty="0"/>
              <a:t>    	     		remove B: compare B({A,C,D}) to ({A,C,D})B </a:t>
            </a:r>
          </a:p>
          <a:p>
            <a:pPr marL="0" indent="0">
              <a:buNone/>
            </a:pPr>
            <a:r>
              <a:rPr lang="en-US" dirty="0"/>
              <a:t>                   	remove C: compare C({A,B,D}) to ({A,B,D})C</a:t>
            </a:r>
          </a:p>
          <a:p>
            <a:pPr marL="0" indent="0">
              <a:buNone/>
            </a:pPr>
            <a:r>
              <a:rPr lang="en-US" dirty="0"/>
              <a:t>                   	remove D: compare D({A,C,C}) to ({A,B,C})D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95720" y="-66882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/>
                <a:t>R </a:t>
              </a:r>
              <a:r>
                <a:rPr lang="en-US" dirty="0">
                  <a:sym typeface="Wingdings"/>
                </a:rPr>
                <a:t></a:t>
              </a:r>
              <a:r>
                <a:rPr lang="en-US" dirty="0"/>
                <a:t>set of relations to join</a:t>
              </a:r>
            </a:p>
            <a:p>
              <a:r>
                <a:rPr lang="en-US" dirty="0"/>
                <a:t>For </a:t>
              </a:r>
              <a:r>
                <a:rPr lang="en-US" dirty="0" err="1"/>
                <a:t>i</a:t>
              </a:r>
              <a:r>
                <a:rPr lang="en-US" dirty="0"/>
                <a:t> in {1...|R|}:</a:t>
              </a:r>
            </a:p>
            <a:p>
              <a:r>
                <a:rPr lang="en-US" dirty="0"/>
                <a:t>	for S in {all length </a:t>
              </a:r>
              <a:r>
                <a:rPr lang="en-US" dirty="0" err="1"/>
                <a:t>i</a:t>
              </a:r>
              <a:r>
                <a:rPr lang="en-US" dirty="0"/>
                <a:t> subsets of R}:</a:t>
              </a:r>
            </a:p>
            <a:p>
              <a:r>
                <a:rPr lang="en-US" dirty="0"/>
                <a:t>		</a:t>
              </a:r>
              <a:r>
                <a:rPr lang="en-US" dirty="0" err="1"/>
                <a:t>optjoin</a:t>
              </a:r>
              <a:r>
                <a:rPr lang="en-US" dirty="0"/>
                <a:t>(S) = a join (S-a), where a is the relation that minimizes:</a:t>
              </a:r>
            </a:p>
            <a:p>
              <a:r>
                <a:rPr lang="en-US" dirty="0"/>
                <a:t>			cost(</a:t>
              </a:r>
              <a:r>
                <a:rPr lang="en-US" dirty="0" err="1"/>
                <a:t>optjoin</a:t>
              </a:r>
              <a:r>
                <a:rPr lang="en-US" dirty="0"/>
                <a:t>(S-a)) + </a:t>
              </a:r>
            </a:p>
            <a:p>
              <a:r>
                <a:rPr lang="en-US" dirty="0"/>
                <a:t>			min. cost to join (S-a) to a + </a:t>
              </a:r>
            </a:p>
            <a:p>
              <a:r>
                <a:rPr lang="en-US" dirty="0"/>
                <a:t>			min. access cost for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6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722"/>
            <a:ext cx="8229600" cy="1143000"/>
          </a:xfrm>
        </p:spPr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56" y="11155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subsets of set of size n = </a:t>
            </a:r>
          </a:p>
          <a:p>
            <a:pPr marL="0" indent="0">
              <a:buNone/>
            </a:pPr>
            <a:r>
              <a:rPr lang="en-US" dirty="0"/>
              <a:t>    |power set of n| = </a:t>
            </a:r>
          </a:p>
          <a:p>
            <a:pPr marL="0" indent="0">
              <a:buNone/>
            </a:pPr>
            <a:r>
              <a:rPr lang="en-US" dirty="0"/>
              <a:t>    2</a:t>
            </a:r>
            <a:r>
              <a:rPr lang="en-US" baseline="30000" dirty="0"/>
              <a:t>n</a:t>
            </a:r>
            <a:r>
              <a:rPr lang="en-US" dirty="0"/>
              <a:t> (here, n is number of relations)</a:t>
            </a:r>
          </a:p>
          <a:p>
            <a:r>
              <a:rPr lang="en-US" dirty="0"/>
              <a:t>How much work per subset?</a:t>
            </a:r>
          </a:p>
          <a:p>
            <a:pPr marL="457200" lvl="1" indent="0">
              <a:buNone/>
            </a:pPr>
            <a:r>
              <a:rPr lang="en-US" dirty="0"/>
              <a:t>Have to iterate through each element of each subset, so this at most 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n2</a:t>
            </a:r>
            <a:r>
              <a:rPr lang="en-US" baseline="30000" dirty="0"/>
              <a:t>n </a:t>
            </a:r>
            <a:r>
              <a:rPr lang="en-US" dirty="0"/>
              <a:t>complexity  (</a:t>
            </a:r>
            <a:r>
              <a:rPr lang="en-US" dirty="0" err="1"/>
              <a:t>vs</a:t>
            </a:r>
            <a:r>
              <a:rPr lang="en-US" dirty="0"/>
              <a:t> n!)</a:t>
            </a:r>
          </a:p>
          <a:p>
            <a:pPr marL="57150" indent="0">
              <a:buNone/>
            </a:pPr>
            <a:r>
              <a:rPr lang="en-US" dirty="0"/>
              <a:t>n=12 </a:t>
            </a:r>
            <a:r>
              <a:rPr lang="en-US" dirty="0">
                <a:sym typeface="Wingdings"/>
              </a:rPr>
              <a:t> 49K </a:t>
            </a:r>
            <a:r>
              <a:rPr lang="en-US" dirty="0" err="1">
                <a:sym typeface="Wingdings"/>
              </a:rPr>
              <a:t>vs</a:t>
            </a:r>
            <a:r>
              <a:rPr lang="en-US" dirty="0">
                <a:sym typeface="Wingdings"/>
              </a:rPr>
              <a:t> 479M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14800" y="3860757"/>
            <a:ext cx="4572000" cy="2677656"/>
            <a:chOff x="4114800" y="3860757"/>
            <a:chExt cx="4572000" cy="2677656"/>
          </a:xfrm>
        </p:grpSpPr>
        <p:sp>
          <p:nvSpPr>
            <p:cNvPr id="5" name="Rectangle 4"/>
            <p:cNvSpPr/>
            <p:nvPr/>
          </p:nvSpPr>
          <p:spPr>
            <a:xfrm>
              <a:off x="4114800" y="4230089"/>
              <a:ext cx="4572000" cy="2308324"/>
            </a:xfrm>
            <a:prstGeom prst="rect">
              <a:avLst/>
            </a:prstGeom>
            <a:ln>
              <a:solidFill>
                <a:srgbClr val="C0504D"/>
              </a:solidFill>
            </a:ln>
          </p:spPr>
          <p:txBody>
            <a:bodyPr>
              <a:spAutoFit/>
            </a:bodyPr>
            <a:lstStyle/>
            <a:p>
              <a:r>
                <a:rPr lang="en-US" dirty="0"/>
                <a:t>R </a:t>
              </a:r>
              <a:r>
                <a:rPr lang="en-US" dirty="0">
                  <a:sym typeface="Wingdings"/>
                </a:rPr>
                <a:t></a:t>
              </a:r>
              <a:r>
                <a:rPr lang="en-US" dirty="0"/>
                <a:t>set of relations to join</a:t>
              </a:r>
            </a:p>
            <a:p>
              <a:r>
                <a:rPr lang="en-US" dirty="0"/>
                <a:t>For </a:t>
              </a:r>
              <a:r>
                <a:rPr lang="en-US" dirty="0" err="1"/>
                <a:t>i</a:t>
              </a:r>
              <a:r>
                <a:rPr lang="en-US" dirty="0"/>
                <a:t> in {1...|R|}:</a:t>
              </a:r>
            </a:p>
            <a:p>
              <a:r>
                <a:rPr lang="en-US" dirty="0"/>
                <a:t>	for S in {all length </a:t>
              </a:r>
              <a:r>
                <a:rPr lang="en-US" dirty="0" err="1"/>
                <a:t>i</a:t>
              </a:r>
              <a:r>
                <a:rPr lang="en-US" dirty="0"/>
                <a:t> subsets of R}:</a:t>
              </a:r>
            </a:p>
            <a:p>
              <a:r>
                <a:rPr lang="en-US" dirty="0"/>
                <a:t>		</a:t>
              </a:r>
              <a:r>
                <a:rPr lang="en-US" dirty="0" err="1"/>
                <a:t>optjoin</a:t>
              </a:r>
              <a:r>
                <a:rPr lang="en-US" dirty="0"/>
                <a:t>(S) = a join (S-a), where a is the relation that minimizes:</a:t>
              </a:r>
            </a:p>
            <a:p>
              <a:r>
                <a:rPr lang="en-US" dirty="0"/>
                <a:t>			cost(</a:t>
              </a:r>
              <a:r>
                <a:rPr lang="en-US" dirty="0" err="1"/>
                <a:t>optjoin</a:t>
              </a:r>
              <a:r>
                <a:rPr lang="en-US" dirty="0"/>
                <a:t>(S-a)) + </a:t>
              </a:r>
            </a:p>
            <a:p>
              <a:r>
                <a:rPr lang="en-US" dirty="0"/>
                <a:t>			min. cost to join (S-a) to a + </a:t>
              </a:r>
            </a:p>
            <a:p>
              <a:r>
                <a:rPr lang="en-US" dirty="0"/>
                <a:t>			min. access cost for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3860757"/>
              <a:ext cx="269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Optjoin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89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sales : (</a:t>
            </a:r>
            <a:r>
              <a:rPr lang="en-US" sz="2800" dirty="0" err="1"/>
              <a:t>saleid</a:t>
            </a:r>
            <a:r>
              <a:rPr lang="en-US" sz="2800" dirty="0"/>
              <a:t>, date, time, register, product, price, ...)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CREATE MATERIALIZED VIEW </a:t>
            </a:r>
            <a:r>
              <a:rPr lang="en-US" sz="2800" dirty="0" err="1"/>
              <a:t>sales_by_date</a:t>
            </a:r>
            <a:r>
              <a:rPr lang="en-US" sz="2800" dirty="0"/>
              <a:t> AS</a:t>
            </a:r>
          </a:p>
          <a:p>
            <a:pPr marL="0" indent="0">
              <a:buNone/>
            </a:pPr>
            <a:r>
              <a:rPr lang="en-US" sz="2800" dirty="0"/>
              <a:t>SELECT date, product, sum(price), count(*) AS quantity </a:t>
            </a:r>
          </a:p>
          <a:p>
            <a:pPr marL="0" indent="0">
              <a:buNone/>
            </a:pPr>
            <a:r>
              <a:rPr lang="en-US" sz="2800" dirty="0"/>
              <a:t>FROM sales</a:t>
            </a:r>
          </a:p>
          <a:p>
            <a:pPr marL="0" indent="0">
              <a:buNone/>
            </a:pPr>
            <a:r>
              <a:rPr lang="en-US" sz="2800" dirty="0"/>
              <a:t>GROUP BY date, product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73608"/>
            <a:ext cx="7822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properties: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Kept up to date as data is added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Selected for use automatically by optimizer when appropriate</a:t>
            </a:r>
          </a:p>
        </p:txBody>
      </p:sp>
    </p:spTree>
    <p:extLst>
      <p:ext uri="{BB962C8B-B14F-4D97-AF65-F5344CB8AC3E}">
        <p14:creationId xmlns:p14="http://schemas.microsoft.com/office/powerpoint/2010/main" val="154771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6.830 Quiz 1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9930</TotalTime>
  <Words>1465</Words>
  <Application>Microsoft Office PowerPoint</Application>
  <PresentationFormat>On-screen Show (4:3)</PresentationFormat>
  <Paragraphs>252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Apple Casual</vt:lpstr>
      <vt:lpstr>ＭＳ Ｐゴシック</vt:lpstr>
      <vt:lpstr>Arial</vt:lpstr>
      <vt:lpstr>Calibri</vt:lpstr>
      <vt:lpstr>Helvetica</vt:lpstr>
      <vt:lpstr>HelveticaNeueLT Std</vt:lpstr>
      <vt:lpstr>Wingdings</vt:lpstr>
      <vt:lpstr>Office Theme</vt:lpstr>
      <vt:lpstr>6.830 Lecture 10</vt:lpstr>
      <vt:lpstr>Database Internals Outline</vt:lpstr>
      <vt:lpstr>Selinger Optimizer Algorithm</vt:lpstr>
      <vt:lpstr>Selinger, as code</vt:lpstr>
      <vt:lpstr>Example</vt:lpstr>
      <vt:lpstr>Example (con’t)</vt:lpstr>
      <vt:lpstr>Complexity</vt:lpstr>
      <vt:lpstr>Materialized Views</vt:lpstr>
      <vt:lpstr>6.830 Quiz 1 Review</vt:lpstr>
      <vt:lpstr>Logistics</vt:lpstr>
      <vt:lpstr>Topics on the Quiz</vt:lpstr>
      <vt:lpstr>Tips for Studying</vt:lpstr>
      <vt:lpstr>Review: Access methods</vt:lpstr>
      <vt:lpstr>Review: Join algorithms</vt:lpstr>
      <vt:lpstr>Join Algo Summary</vt:lpstr>
      <vt:lpstr>Example Problem 1</vt:lpstr>
      <vt:lpstr>Example Problem 2</vt:lpstr>
      <vt:lpstr>Example Problem 2 Cont</vt:lpstr>
      <vt:lpstr>Example Problem 1 Answer</vt:lpstr>
      <vt:lpstr>Example Problem 2 Answer</vt:lpstr>
      <vt:lpstr>Example Problem 2 Answer Cont.</vt:lpstr>
      <vt:lpstr>Example Problem 2 Answer Cont.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10 </dc:title>
  <dc:creator>Sam Madden</dc:creator>
  <cp:lastModifiedBy>Long P Nguyen</cp:lastModifiedBy>
  <cp:revision>35</cp:revision>
  <cp:lastPrinted>2014-10-06T15:05:46Z</cp:lastPrinted>
  <dcterms:created xsi:type="dcterms:W3CDTF">2013-03-10T21:37:40Z</dcterms:created>
  <dcterms:modified xsi:type="dcterms:W3CDTF">2017-10-18T06:06:26Z</dcterms:modified>
</cp:coreProperties>
</file>