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4" r:id="rId2"/>
    <p:sldId id="266" r:id="rId3"/>
    <p:sldId id="267" r:id="rId4"/>
    <p:sldId id="279" r:id="rId5"/>
    <p:sldId id="268" r:id="rId6"/>
    <p:sldId id="270" r:id="rId7"/>
    <p:sldId id="271" r:id="rId8"/>
    <p:sldId id="272" r:id="rId9"/>
    <p:sldId id="257" r:id="rId10"/>
    <p:sldId id="269" r:id="rId11"/>
    <p:sldId id="276" r:id="rId12"/>
    <p:sldId id="259" r:id="rId13"/>
    <p:sldId id="277" r:id="rId14"/>
    <p:sldId id="278" r:id="rId15"/>
    <p:sldId id="265" r:id="rId16"/>
  </p:sldIdLst>
  <p:sldSz cx="9144000" cy="6858000" type="screen4x3"/>
  <p:notesSz cx="6858000" cy="9144000"/>
  <p:defaultTextStyle>
    <a:defPPr>
      <a:defRPr lang="ja-JP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38"/>
  </p:normalViewPr>
  <p:slideViewPr>
    <p:cSldViewPr snapToGrid="0" snapToObjects="1">
      <p:cViewPr>
        <p:scale>
          <a:sx n="110" d="100"/>
          <a:sy n="110" d="100"/>
        </p:scale>
        <p:origin x="128" y="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4A69D8A-F9A9-FD41-B5B5-4ACC26418B7F}" type="datetimeFigureOut">
              <a:rPr lang="en-US"/>
              <a:pPr>
                <a:defRPr/>
              </a:pPr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AA20923-9ABE-2549-AD1A-6B578AE33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27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0EA0A-7DCE-9841-A498-984F6674E8FE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AFADE-F63A-234D-97A7-92DECBF37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2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CF909-C00A-3C4C-A136-AEF640B1A349}" type="datetime1">
              <a:rPr lang="ja-JP" altLang="en-US"/>
              <a:pPr>
                <a:defRPr/>
              </a:pPr>
              <a:t>2017/9/13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5DDD4-274D-264A-83EF-86A9C4C1CD6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6071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D4824-6820-A94D-910B-5063AC0BA330}" type="datetime1">
              <a:rPr lang="ja-JP" altLang="en-US"/>
              <a:pPr>
                <a:defRPr/>
              </a:pPr>
              <a:t>2017/9/13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20BE2-3EB4-0643-AEE3-FD0FBC16DF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001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17D96-5FBF-E04F-AB5B-536AC25E703D}" type="datetime1">
              <a:rPr lang="ja-JP" altLang="en-US"/>
              <a:pPr>
                <a:defRPr/>
              </a:pPr>
              <a:t>2017/9/13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9AE8D-DF4E-1D43-B22A-0AD9ACBD1AC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4104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9EB12-0E0C-E749-9E38-DCA832CF1050}" type="datetime1">
              <a:rPr lang="ja-JP" altLang="en-US"/>
              <a:pPr>
                <a:defRPr/>
              </a:pPr>
              <a:t>2017/9/13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E3E55-9113-4B4F-A6D0-6F865BEAED5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756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6BFBC-AEF1-0F49-BFF4-EA662D4BAD4B}" type="datetime1">
              <a:rPr lang="ja-JP" altLang="en-US"/>
              <a:pPr>
                <a:defRPr/>
              </a:pPr>
              <a:t>2017/9/13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1ED8F-B3CC-6A41-99B4-A2AF4B8D8E2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8421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D85DE-91CC-0B40-A7C2-E9659D0B5AC4}" type="datetime1">
              <a:rPr lang="ja-JP" altLang="en-US"/>
              <a:pPr>
                <a:defRPr/>
              </a:pPr>
              <a:t>2017/9/13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64471-87E0-7D40-ABB4-FDA407C46C0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45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67194-FB3D-4541-B10D-93FF15690774}" type="datetime1">
              <a:rPr lang="ja-JP" altLang="en-US"/>
              <a:pPr>
                <a:defRPr/>
              </a:pPr>
              <a:t>2017/9/13</a:t>
            </a:fld>
            <a:endParaRPr lang="ja-JP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18E7A-C5A1-E346-A122-76A0F0F769B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5395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4AA9F-00EF-8549-9B0A-ED02E1F83A95}" type="datetime1">
              <a:rPr lang="ja-JP" altLang="en-US"/>
              <a:pPr>
                <a:defRPr/>
              </a:pPr>
              <a:t>2017/9/13</a:t>
            </a:fld>
            <a:endParaRPr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A7766-8D6A-9146-8FD9-5575E9A39E0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2334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8C994-A6EF-F148-A0DC-D02995402E3B}" type="datetime1">
              <a:rPr lang="ja-JP" altLang="en-US"/>
              <a:pPr>
                <a:defRPr/>
              </a:pPr>
              <a:t>2017/9/13</a:t>
            </a:fld>
            <a:endParaRPr lang="ja-JP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75199-7ECE-CE4F-B286-D0C875E0903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3270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CD9A8-648F-A349-BB88-B392DE91F80A}" type="datetime1">
              <a:rPr lang="ja-JP" altLang="en-US"/>
              <a:pPr>
                <a:defRPr/>
              </a:pPr>
              <a:t>2017/9/13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AD33F-E623-8C4F-AE58-B15F6A760DF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5327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89C13-CC7A-5D48-A407-87B5E187D467}" type="datetime1">
              <a:rPr lang="ja-JP" altLang="en-US"/>
              <a:pPr>
                <a:defRPr/>
              </a:pPr>
              <a:t>2017/9/13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EDF91-2650-9842-905C-6346DDF6BEA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6521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40BAB4EA-AE76-9D46-811D-E6D9BB829B93}" type="datetime1">
              <a:rPr lang="ja-JP" altLang="en-US"/>
              <a:pPr>
                <a:defRPr/>
              </a:pPr>
              <a:t>2017/9/13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51BC6275-514B-F047-9431-D7794996B59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6.830 Lecture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Relational Algebra and Normalization</a:t>
            </a:r>
          </a:p>
          <a:p>
            <a:pPr>
              <a:defRPr/>
            </a:pPr>
            <a:r>
              <a:rPr lang="en-US" smtClean="0"/>
              <a:t>9/13/2017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 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199" y="1559019"/>
            <a:ext cx="89523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set of relations is in BCNF if:</a:t>
            </a:r>
          </a:p>
          <a:p>
            <a:endParaRPr lang="en-US" sz="2400" dirty="0"/>
          </a:p>
          <a:p>
            <a:r>
              <a:rPr lang="en-US" sz="2400" dirty="0" smtClean="0"/>
              <a:t>For </a:t>
            </a:r>
            <a:r>
              <a:rPr lang="en-US" sz="2400" dirty="0"/>
              <a:t>every functional dependency </a:t>
            </a:r>
            <a:r>
              <a:rPr lang="en-US" sz="2400" dirty="0" smtClean="0"/>
              <a:t>X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Y,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a set of functional dependencies F over </a:t>
            </a:r>
            <a:r>
              <a:rPr lang="en-US" sz="2400" dirty="0" smtClean="0"/>
              <a:t>a relation R,</a:t>
            </a:r>
          </a:p>
          <a:p>
            <a:r>
              <a:rPr lang="en-US" sz="2400" dirty="0" smtClean="0"/>
              <a:t>X </a:t>
            </a:r>
            <a:r>
              <a:rPr lang="en-US" sz="2400" dirty="0"/>
              <a:t>is a </a:t>
            </a:r>
            <a:r>
              <a:rPr lang="en-US" sz="2400" i="1" dirty="0" err="1"/>
              <a:t>superkey</a:t>
            </a:r>
            <a:r>
              <a:rPr lang="en-US" sz="2400" i="1" dirty="0"/>
              <a:t> key</a:t>
            </a:r>
            <a:r>
              <a:rPr lang="en-US" sz="2400" dirty="0"/>
              <a:t> of R, </a:t>
            </a:r>
          </a:p>
          <a:p>
            <a:r>
              <a:rPr lang="en-US" sz="2400" dirty="0"/>
              <a:t>			</a:t>
            </a:r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/>
              <a:t>where </a:t>
            </a:r>
            <a:r>
              <a:rPr lang="en-US" sz="2400" dirty="0" err="1"/>
              <a:t>superkey</a:t>
            </a:r>
            <a:r>
              <a:rPr lang="en-US" sz="2400" dirty="0"/>
              <a:t> means that X contains a key of R )</a:t>
            </a:r>
          </a:p>
        </p:txBody>
      </p:sp>
    </p:spTree>
    <p:extLst>
      <p:ext uri="{BB962C8B-B14F-4D97-AF65-F5344CB8AC3E}">
        <p14:creationId xmlns:p14="http://schemas.microsoft.com/office/powerpoint/2010/main" val="424190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BCNFify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3538" y="1590741"/>
            <a:ext cx="85189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Helvetica" charset="0"/>
              </a:rPr>
              <a:t>While some relation R is not in </a:t>
            </a:r>
            <a:r>
              <a:rPr lang="en-US" sz="2800" dirty="0" smtClean="0">
                <a:solidFill>
                  <a:prstClr val="black"/>
                </a:solidFill>
                <a:latin typeface="Helvetica" charset="0"/>
              </a:rPr>
              <a:t>BCNF:</a:t>
            </a:r>
            <a:endParaRPr lang="en-US" sz="28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2800" dirty="0">
                <a:solidFill>
                  <a:prstClr val="black"/>
                </a:solidFill>
                <a:latin typeface="Helvetica" charset="0"/>
              </a:rPr>
              <a:t>	Find an FD </a:t>
            </a:r>
            <a:r>
              <a:rPr lang="en-US" sz="2800" dirty="0" smtClean="0">
                <a:solidFill>
                  <a:prstClr val="black"/>
                </a:solidFill>
                <a:latin typeface="Helvetica" charset="0"/>
              </a:rPr>
              <a:t>F=X</a:t>
            </a:r>
            <a:r>
              <a:rPr lang="en-US" sz="2800" dirty="0" smtClean="0">
                <a:solidFill>
                  <a:prstClr val="black"/>
                </a:solidFill>
                <a:latin typeface="Monaco" charset="0"/>
                <a:sym typeface="Wingdings"/>
              </a:rPr>
              <a:t></a:t>
            </a:r>
            <a:r>
              <a:rPr lang="en-US" sz="2800" dirty="0" smtClean="0">
                <a:solidFill>
                  <a:prstClr val="black"/>
                </a:solidFill>
                <a:latin typeface="Helvetica" charset="0"/>
              </a:rPr>
              <a:t>Y </a:t>
            </a:r>
            <a:r>
              <a:rPr lang="en-US" sz="2800" dirty="0">
                <a:solidFill>
                  <a:prstClr val="black"/>
                </a:solidFill>
                <a:latin typeface="Helvetica" charset="0"/>
              </a:rPr>
              <a:t>that violates BCNF on R		</a:t>
            </a:r>
          </a:p>
          <a:p>
            <a:r>
              <a:rPr lang="en-US" sz="2800" dirty="0">
                <a:solidFill>
                  <a:prstClr val="black"/>
                </a:solidFill>
                <a:latin typeface="Helvetica" charset="0"/>
              </a:rPr>
              <a:t>	</a:t>
            </a:r>
            <a:r>
              <a:rPr lang="en-US" sz="2800" dirty="0" smtClean="0">
                <a:solidFill>
                  <a:prstClr val="black"/>
                </a:solidFill>
                <a:latin typeface="Helvetica" charset="0"/>
              </a:rPr>
              <a:t>Split </a:t>
            </a:r>
            <a:r>
              <a:rPr lang="en-US" sz="2800" dirty="0">
                <a:solidFill>
                  <a:prstClr val="black"/>
                </a:solidFill>
                <a:latin typeface="Helvetica" charset="0"/>
              </a:rPr>
              <a:t>R </a:t>
            </a:r>
            <a:r>
              <a:rPr lang="en-US" sz="2800" dirty="0" smtClean="0">
                <a:solidFill>
                  <a:prstClr val="black"/>
                </a:solidFill>
                <a:latin typeface="Helvetica" charset="0"/>
              </a:rPr>
              <a:t>into:</a:t>
            </a:r>
          </a:p>
          <a:p>
            <a:r>
              <a:rPr lang="en-US" sz="2800" dirty="0">
                <a:solidFill>
                  <a:prstClr val="black"/>
                </a:solidFill>
                <a:latin typeface="Helvetica" charset="0"/>
              </a:rPr>
              <a:t>	</a:t>
            </a:r>
            <a:r>
              <a:rPr lang="en-US" sz="2800" dirty="0" smtClean="0">
                <a:solidFill>
                  <a:prstClr val="black"/>
                </a:solidFill>
                <a:latin typeface="Helvetica" charset="0"/>
              </a:rPr>
              <a:t>		R1 </a:t>
            </a:r>
            <a:r>
              <a:rPr lang="en-US" sz="2800" dirty="0">
                <a:solidFill>
                  <a:prstClr val="black"/>
                </a:solidFill>
                <a:latin typeface="Helvetica" charset="0"/>
              </a:rPr>
              <a:t>= (X U Y</a:t>
            </a:r>
            <a:r>
              <a:rPr lang="en-US" sz="2800" dirty="0" smtClean="0">
                <a:solidFill>
                  <a:prstClr val="black"/>
                </a:solidFill>
                <a:latin typeface="Helvetica" charset="0"/>
              </a:rPr>
              <a:t>) </a:t>
            </a:r>
          </a:p>
          <a:p>
            <a:r>
              <a:rPr lang="en-US" sz="2800" dirty="0">
                <a:solidFill>
                  <a:prstClr val="black"/>
                </a:solidFill>
                <a:latin typeface="Helvetica" charset="0"/>
              </a:rPr>
              <a:t>	</a:t>
            </a:r>
            <a:r>
              <a:rPr lang="en-US" sz="2800" dirty="0" smtClean="0">
                <a:solidFill>
                  <a:prstClr val="black"/>
                </a:solidFill>
                <a:latin typeface="Helvetica" charset="0"/>
              </a:rPr>
              <a:t>		R2 </a:t>
            </a:r>
            <a:r>
              <a:rPr lang="en-US" sz="2800" dirty="0">
                <a:solidFill>
                  <a:prstClr val="black"/>
                </a:solidFill>
                <a:latin typeface="Helvetica" charset="0"/>
              </a:rPr>
              <a:t>= R – Y</a:t>
            </a:r>
          </a:p>
        </p:txBody>
      </p:sp>
    </p:spTree>
    <p:extLst>
      <p:ext uri="{BB962C8B-B14F-4D97-AF65-F5344CB8AC3E}">
        <p14:creationId xmlns:p14="http://schemas.microsoft.com/office/powerpoint/2010/main" val="4565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7200" y="-130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BCNFify Example for Hobbies </a:t>
            </a:r>
            <a:endParaRPr lang="ja-JP" alt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2713" y="1870075"/>
          <a:ext cx="2697162" cy="1279992"/>
        </p:xfrm>
        <a:graphic>
          <a:graphicData uri="http://schemas.openxmlformats.org/drawingml/2006/table">
            <a:tbl>
              <a:tblPr/>
              <a:tblGrid>
                <a:gridCol w="1220787"/>
                <a:gridCol w="1476375"/>
              </a:tblGrid>
              <a:tr h="3655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Schema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FDs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1396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1" lang="en-US" altLang="ja-JP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S,H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,N,A,C)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S,H 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 N,A,C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S 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 N, A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H 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 C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5373" name="Rectangle 5"/>
          <p:cNvSpPr>
            <a:spLocks noChangeArrowheads="1"/>
          </p:cNvSpPr>
          <p:nvPr/>
        </p:nvSpPr>
        <p:spPr bwMode="auto">
          <a:xfrm>
            <a:off x="1431925" y="1417638"/>
            <a:ext cx="4737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>
                <a:latin typeface="Calibri" charset="0"/>
              </a:rPr>
              <a:t>S = SSN, H = Hobby, N = Name, A = Addr, C = Cost</a:t>
            </a:r>
            <a:endParaRPr lang="ja-JP" altLang="en-US">
              <a:latin typeface="Calibri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43013" y="2552700"/>
            <a:ext cx="2255837" cy="609600"/>
            <a:chOff x="1334749" y="2552718"/>
            <a:chExt cx="2256655" cy="609838"/>
          </a:xfrm>
        </p:grpSpPr>
        <p:sp>
          <p:nvSpPr>
            <p:cNvPr id="9" name="Rectangle 8"/>
            <p:cNvSpPr/>
            <p:nvPr/>
          </p:nvSpPr>
          <p:spPr>
            <a:xfrm>
              <a:off x="1334749" y="2552718"/>
              <a:ext cx="1567430" cy="32397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428" name="TextBox 9"/>
            <p:cNvSpPr txBox="1">
              <a:spLocks noChangeArrowheads="1"/>
            </p:cNvSpPr>
            <p:nvPr/>
          </p:nvSpPr>
          <p:spPr bwMode="auto">
            <a:xfrm>
              <a:off x="2214104" y="2793224"/>
              <a:ext cx="1377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1800">
                  <a:latin typeface="Calibri" charset="0"/>
                </a:rPr>
                <a:t>violates bcnf</a:t>
              </a:r>
              <a:endParaRPr lang="ja-JP" altLang="en-US" sz="1800">
                <a:latin typeface="Calibri" charset="0"/>
              </a:endParaRP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802063" y="1963738"/>
          <a:ext cx="2697162" cy="901758"/>
        </p:xfrm>
        <a:graphic>
          <a:graphicData uri="http://schemas.openxmlformats.org/drawingml/2006/table">
            <a:tbl>
              <a:tblPr/>
              <a:tblGrid>
                <a:gridCol w="1220787"/>
                <a:gridCol w="1476375"/>
              </a:tblGrid>
              <a:tr h="36561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Schema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FDs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608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1" lang="en-US" altLang="ja-JP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, N,A)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S 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 N, A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802063" y="3149600"/>
          <a:ext cx="2697162" cy="1006475"/>
        </p:xfrm>
        <a:graphic>
          <a:graphicData uri="http://schemas.openxmlformats.org/drawingml/2006/table">
            <a:tbl>
              <a:tblPr/>
              <a:tblGrid>
                <a:gridCol w="1220787"/>
                <a:gridCol w="1476375"/>
              </a:tblGrid>
              <a:tr h="36599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Schema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FDs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4048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1" lang="en-US" altLang="ja-JP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S,H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, C)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S,H 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 C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H 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 C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021263" y="3830638"/>
            <a:ext cx="2257425" cy="609600"/>
            <a:chOff x="1334749" y="2552718"/>
            <a:chExt cx="2256655" cy="609838"/>
          </a:xfrm>
        </p:grpSpPr>
        <p:sp>
          <p:nvSpPr>
            <p:cNvPr id="24" name="Rectangle 23"/>
            <p:cNvSpPr/>
            <p:nvPr/>
          </p:nvSpPr>
          <p:spPr>
            <a:xfrm>
              <a:off x="1334749" y="2552718"/>
              <a:ext cx="1567915" cy="32397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426" name="TextBox 24"/>
            <p:cNvSpPr txBox="1">
              <a:spLocks noChangeArrowheads="1"/>
            </p:cNvSpPr>
            <p:nvPr/>
          </p:nvSpPr>
          <p:spPr bwMode="auto">
            <a:xfrm>
              <a:off x="2214104" y="2793224"/>
              <a:ext cx="1377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1800">
                  <a:latin typeface="Calibri" charset="0"/>
                </a:rPr>
                <a:t>violates bcnf</a:t>
              </a:r>
              <a:endParaRPr lang="ja-JP" altLang="en-US" sz="1800">
                <a:latin typeface="Calibri" charset="0"/>
              </a:endParaRP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5303838" y="4445000"/>
          <a:ext cx="2697162" cy="901758"/>
        </p:xfrm>
        <a:graphic>
          <a:graphicData uri="http://schemas.openxmlformats.org/drawingml/2006/table">
            <a:tbl>
              <a:tblPr/>
              <a:tblGrid>
                <a:gridCol w="1220787"/>
                <a:gridCol w="1476375"/>
              </a:tblGrid>
              <a:tr h="36561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Schema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FDs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608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1" lang="en-US" altLang="ja-JP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H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, C)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H 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 C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5340350" y="5667375"/>
          <a:ext cx="2697163" cy="901758"/>
        </p:xfrm>
        <a:graphic>
          <a:graphicData uri="http://schemas.openxmlformats.org/drawingml/2006/table">
            <a:tbl>
              <a:tblPr/>
              <a:tblGrid>
                <a:gridCol w="1220788"/>
                <a:gridCol w="1476375"/>
              </a:tblGrid>
              <a:tr h="36561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Schema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FDs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608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1" lang="en-US" altLang="ja-JP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S,H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)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  <a:sym typeface="Wingdings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12713" y="1417638"/>
            <a:ext cx="1130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800" u="sng">
                <a:latin typeface="Calibri" charset="0"/>
              </a:rPr>
              <a:t>Iter 1</a:t>
            </a:r>
            <a:endParaRPr lang="ja-JP" altLang="en-US" sz="1800" u="sng">
              <a:latin typeface="Calibri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132138" y="1779588"/>
            <a:ext cx="1130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800" u="sng">
                <a:latin typeface="Calibri" charset="0"/>
              </a:rPr>
              <a:t>Iter 2</a:t>
            </a:r>
            <a:endParaRPr lang="ja-JP" altLang="en-US" sz="1800" u="sng">
              <a:latin typeface="Calibri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-204787" y="3122612"/>
            <a:ext cx="1231900" cy="92075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23" name="TextBox 34"/>
          <p:cNvSpPr txBox="1">
            <a:spLocks noChangeArrowheads="1"/>
          </p:cNvSpPr>
          <p:nvPr/>
        </p:nvSpPr>
        <p:spPr bwMode="auto">
          <a:xfrm>
            <a:off x="112713" y="3830638"/>
            <a:ext cx="827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800"/>
              <a:t>key</a:t>
            </a:r>
            <a:endParaRPr lang="ja-JP" altLang="en-US" sz="180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262438" y="4440238"/>
            <a:ext cx="1130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800" u="sng">
                <a:latin typeface="Calibri" charset="0"/>
              </a:rPr>
              <a:t>Iter 3</a:t>
            </a:r>
            <a:endParaRPr lang="ja-JP" altLang="en-US" sz="1800" u="sng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Accounts, Client, Office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FD’s</a:t>
            </a:r>
          </a:p>
          <a:p>
            <a:pPr lvl="1"/>
            <a:r>
              <a:rPr lang="en-US" dirty="0" smtClean="0"/>
              <a:t>Client, Office </a:t>
            </a:r>
            <a:r>
              <a:rPr lang="en-US" dirty="0" smtClean="0">
                <a:sym typeface="Wingdings"/>
              </a:rPr>
              <a:t> Account</a:t>
            </a:r>
          </a:p>
          <a:p>
            <a:pPr lvl="1"/>
            <a:r>
              <a:rPr lang="en-US" dirty="0" smtClean="0">
                <a:sym typeface="Wingdings"/>
              </a:rPr>
              <a:t>Account  Office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517409"/>
              </p:ext>
            </p:extLst>
          </p:nvPr>
        </p:nvGraphicFramePr>
        <p:xfrm>
          <a:off x="1292506" y="386240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2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Accounts, </a:t>
            </a:r>
            <a:r>
              <a:rPr lang="en-US" u="sng" dirty="0" smtClean="0"/>
              <a:t>Client, Office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FD’s</a:t>
            </a:r>
          </a:p>
          <a:p>
            <a:pPr lvl="1"/>
            <a:r>
              <a:rPr lang="en-US" dirty="0" smtClean="0"/>
              <a:t>Client, Office </a:t>
            </a:r>
            <a:r>
              <a:rPr lang="en-US" dirty="0" smtClean="0">
                <a:sym typeface="Wingdings"/>
              </a:rPr>
              <a:t> Account</a:t>
            </a:r>
          </a:p>
          <a:p>
            <a:pPr lvl="1"/>
            <a:r>
              <a:rPr lang="en-US" dirty="0" smtClean="0">
                <a:sym typeface="Wingdings"/>
              </a:rPr>
              <a:t>Account  Office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4164"/>
              </p:ext>
            </p:extLst>
          </p:nvPr>
        </p:nvGraphicFramePr>
        <p:xfrm>
          <a:off x="1292506" y="386240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07797" y="4595149"/>
            <a:ext cx="378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Redundancy!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Study Break # 2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57200" y="1482725"/>
            <a:ext cx="8229600" cy="2708275"/>
          </a:xfrm>
        </p:spPr>
        <p:txBody>
          <a:bodyPr/>
          <a:lstStyle/>
          <a:p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Patient database</a:t>
            </a:r>
          </a:p>
          <a:p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Want to represent patients at hospitals with doctors</a:t>
            </a:r>
          </a:p>
          <a:p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Patients have names, birthdates</a:t>
            </a:r>
          </a:p>
          <a:p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Doctors have names, specialties</a:t>
            </a:r>
          </a:p>
          <a:p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Hospitals have names, addresses</a:t>
            </a:r>
          </a:p>
          <a:p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One doctor can treat multiple patients, each patient has one doctor</a:t>
            </a:r>
          </a:p>
          <a:p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Each patient in one hospital, hospitals have many patients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57200" y="4525963"/>
            <a:ext cx="4572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1) Draw an ER diagram</a:t>
            </a:r>
          </a:p>
          <a:p>
            <a:endParaRPr lang="en-US"/>
          </a:p>
          <a:p>
            <a:r>
              <a:rPr lang="en-US"/>
              <a:t>2) What are the functional dependencies</a:t>
            </a:r>
          </a:p>
          <a:p>
            <a:endParaRPr lang="en-US"/>
          </a:p>
          <a:p>
            <a:r>
              <a:rPr lang="en-US"/>
              <a:t>3) What is the normalized schema?  Is it redundancy free?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 smtClean="0"/>
              <a:t>Projection </a:t>
            </a:r>
          </a:p>
          <a:p>
            <a:pPr marL="0" indent="0">
              <a:buNone/>
            </a:pPr>
            <a:r>
              <a:rPr lang="en-US" sz="2400" dirty="0" smtClean="0"/>
              <a:t>π(R,</a:t>
            </a:r>
            <a:r>
              <a:rPr lang="en-US" sz="2400" dirty="0"/>
              <a:t>c1, …, </a:t>
            </a:r>
            <a:r>
              <a:rPr lang="en-US" sz="2400" dirty="0" err="1"/>
              <a:t>cn</a:t>
            </a:r>
            <a:r>
              <a:rPr lang="en-US" sz="2400" dirty="0" smtClean="0"/>
              <a:t>) = π</a:t>
            </a:r>
            <a:r>
              <a:rPr lang="en-US" sz="2400" baseline="-25000" dirty="0" smtClean="0"/>
              <a:t>c1…c2n</a:t>
            </a:r>
            <a:r>
              <a:rPr lang="en-US" sz="2400" dirty="0"/>
              <a:t>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 smtClean="0"/>
              <a:t>select </a:t>
            </a:r>
            <a:r>
              <a:rPr lang="en-US" sz="2400" i="1" dirty="0"/>
              <a:t>a subset </a:t>
            </a:r>
            <a:r>
              <a:rPr lang="en-US" sz="2400" i="1" dirty="0" smtClean="0"/>
              <a:t>c1 … </a:t>
            </a:r>
            <a:r>
              <a:rPr lang="en-US" sz="2400" i="1" dirty="0" err="1" smtClean="0"/>
              <a:t>cn</a:t>
            </a:r>
            <a:r>
              <a:rPr lang="en-US" sz="2400" i="1" dirty="0" smtClean="0"/>
              <a:t> of columns of R</a:t>
            </a:r>
            <a:endParaRPr lang="en-US" sz="2400" i="1" dirty="0"/>
          </a:p>
          <a:p>
            <a:pPr marL="0" indent="0">
              <a:buNone/>
            </a:pPr>
            <a:r>
              <a:rPr lang="en-US" sz="2400" u="sng" dirty="0" smtClean="0"/>
              <a:t>Selection </a:t>
            </a:r>
          </a:p>
          <a:p>
            <a:pPr marL="0" indent="0">
              <a:buNone/>
            </a:pPr>
            <a:r>
              <a:rPr lang="el-GR" sz="2400" dirty="0" smtClean="0"/>
              <a:t>σ</a:t>
            </a:r>
            <a:r>
              <a:rPr lang="en-US" sz="2400" dirty="0" smtClean="0"/>
              <a:t>(</a:t>
            </a:r>
            <a:r>
              <a:rPr lang="en-US" sz="2400" dirty="0"/>
              <a:t>R</a:t>
            </a:r>
            <a:r>
              <a:rPr lang="en-US" sz="2400" dirty="0" smtClean="0"/>
              <a:t>, </a:t>
            </a:r>
            <a:r>
              <a:rPr lang="en-US" sz="2400" dirty="0" err="1" smtClean="0"/>
              <a:t>pred</a:t>
            </a:r>
            <a:r>
              <a:rPr lang="en-US" sz="2400" dirty="0" smtClean="0"/>
              <a:t>) = </a:t>
            </a:r>
            <a:r>
              <a:rPr lang="el-GR" sz="2400" dirty="0" smtClean="0"/>
              <a:t>σ</a:t>
            </a:r>
            <a:r>
              <a:rPr lang="en-US" sz="2400" baseline="-25000" dirty="0" err="1" smtClean="0"/>
              <a:t>pred</a:t>
            </a:r>
            <a:r>
              <a:rPr lang="en-US" sz="2400" dirty="0" err="1" smtClean="0"/>
              <a:t>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i="1" dirty="0" smtClean="0"/>
              <a:t>	select </a:t>
            </a:r>
            <a:r>
              <a:rPr lang="en-US" sz="2400" i="1" dirty="0"/>
              <a:t>a subset of rows that satisfy </a:t>
            </a:r>
            <a:r>
              <a:rPr lang="en-US" sz="2400" i="1" dirty="0" err="1"/>
              <a:t>pred</a:t>
            </a:r>
            <a:endParaRPr lang="en-US" sz="2400" i="1" dirty="0"/>
          </a:p>
          <a:p>
            <a:pPr marL="0" indent="0">
              <a:buNone/>
            </a:pPr>
            <a:r>
              <a:rPr lang="en-US" sz="2400" u="sng" dirty="0" smtClean="0"/>
              <a:t>Cross Product  </a:t>
            </a:r>
            <a:r>
              <a:rPr lang="en-US" sz="2400" dirty="0" smtClean="0"/>
              <a:t>(||R|| = #</a:t>
            </a:r>
            <a:r>
              <a:rPr lang="en-US" sz="2400" dirty="0" err="1" smtClean="0"/>
              <a:t>attrs</a:t>
            </a:r>
            <a:r>
              <a:rPr lang="en-US" sz="2400" dirty="0" smtClean="0"/>
              <a:t> in R, |R| = #rows in row)</a:t>
            </a:r>
          </a:p>
          <a:p>
            <a:pPr marL="0" indent="0">
              <a:buNone/>
            </a:pPr>
            <a:r>
              <a:rPr lang="en-US" sz="2400" dirty="0" smtClean="0"/>
              <a:t> R1 X R2 (aka </a:t>
            </a:r>
            <a:r>
              <a:rPr lang="en-US" sz="2400" dirty="0"/>
              <a:t>C</a:t>
            </a:r>
            <a:r>
              <a:rPr lang="en-US" sz="2400" dirty="0" smtClean="0"/>
              <a:t>artesian product)</a:t>
            </a:r>
          </a:p>
          <a:p>
            <a:pPr marL="461963" indent="-461963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combine R1 and R2, producing a new relation with ||R1|| + ||R2|| </a:t>
            </a:r>
            <a:r>
              <a:rPr lang="en-US" sz="2400" i="1" dirty="0" err="1" smtClean="0"/>
              <a:t>attrs</a:t>
            </a:r>
            <a:r>
              <a:rPr lang="en-US" sz="2400" i="1" dirty="0" smtClean="0"/>
              <a:t>, |R1| * |R2| rows</a:t>
            </a:r>
            <a:endParaRPr lang="en-US" sz="2400" i="1" dirty="0"/>
          </a:p>
          <a:p>
            <a:pPr marL="0" indent="0">
              <a:buNone/>
            </a:pPr>
            <a:r>
              <a:rPr lang="en-US" sz="2400" u="sng" dirty="0" smtClean="0"/>
              <a:t>Join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STIXGeneral-Regular"/>
              </a:rPr>
              <a:t>⨝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Calibri"/>
              </a:rPr>
              <a:t>(</a:t>
            </a:r>
            <a:r>
              <a:rPr lang="en-US" sz="2400" dirty="0"/>
              <a:t>R</a:t>
            </a:r>
            <a:r>
              <a:rPr lang="en-US" sz="24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R2</a:t>
            </a:r>
            <a:r>
              <a:rPr lang="en-US" sz="2400" dirty="0"/>
              <a:t>, </a:t>
            </a:r>
            <a:r>
              <a:rPr lang="en-US" sz="2400" dirty="0" err="1"/>
              <a:t>pred</a:t>
            </a:r>
            <a:r>
              <a:rPr lang="en-US" sz="2400" dirty="0"/>
              <a:t>) </a:t>
            </a:r>
            <a:r>
              <a:rPr lang="en-US" sz="2400" dirty="0" smtClean="0"/>
              <a:t>= R1 </a:t>
            </a:r>
            <a:r>
              <a:rPr lang="en-US" sz="2400" dirty="0" smtClean="0">
                <a:solidFill>
                  <a:prstClr val="black"/>
                </a:solidFill>
                <a:latin typeface="STIXGeneral-Regular"/>
              </a:rPr>
              <a:t>⨝</a:t>
            </a:r>
            <a:r>
              <a:rPr lang="en-US" sz="2400" baseline="-25000" dirty="0" err="1" smtClean="0">
                <a:solidFill>
                  <a:prstClr val="black"/>
                </a:solidFill>
                <a:latin typeface="+mj-lt"/>
              </a:rPr>
              <a:t>pred</a:t>
            </a:r>
            <a:r>
              <a:rPr lang="en-US" sz="2400" dirty="0" smtClean="0">
                <a:solidFill>
                  <a:prstClr val="black"/>
                </a:solidFill>
                <a:latin typeface="STIXGeneral-Regular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R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2</a:t>
            </a:r>
            <a:r>
              <a:rPr lang="en-US" sz="2400" dirty="0" smtClean="0"/>
              <a:t> = </a:t>
            </a:r>
            <a:r>
              <a:rPr lang="el-GR" sz="2400" dirty="0" smtClean="0"/>
              <a:t>σ</a:t>
            </a:r>
            <a:r>
              <a:rPr lang="en-US" sz="2400" baseline="-25000" dirty="0" err="1" smtClean="0"/>
              <a:t>pred</a:t>
            </a:r>
            <a:r>
              <a:rPr lang="el-GR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/>
              <a:t>R</a:t>
            </a:r>
            <a:r>
              <a:rPr lang="en-US" sz="2400" dirty="0" smtClean="0"/>
              <a:t>1 </a:t>
            </a:r>
            <a:r>
              <a:rPr lang="en-US" sz="2400" dirty="0"/>
              <a:t>X</a:t>
            </a:r>
            <a:r>
              <a:rPr lang="en-US" sz="2400" dirty="0" smtClean="0"/>
              <a:t> R2)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060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 </a:t>
            </a:r>
            <a:r>
              <a:rPr lang="en-US" dirty="0" smtClean="0">
                <a:sym typeface="Wingdings"/>
              </a:rPr>
              <a:t>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SELECT </a:t>
            </a:r>
            <a:r>
              <a:rPr lang="en-US" sz="2800" dirty="0" smtClean="0"/>
              <a:t>List </a:t>
            </a:r>
            <a:r>
              <a:rPr lang="en-US" sz="2800" dirty="0" smtClean="0">
                <a:sym typeface="Wingdings"/>
              </a:rPr>
              <a:t></a:t>
            </a:r>
            <a:r>
              <a:rPr lang="en-US" sz="2800" dirty="0" smtClean="0"/>
              <a:t> Projection</a:t>
            </a:r>
            <a:endParaRPr lang="en-US" sz="2800" dirty="0"/>
          </a:p>
          <a:p>
            <a:r>
              <a:rPr lang="en-US" sz="2800" dirty="0" smtClean="0"/>
              <a:t>FROM List </a:t>
            </a:r>
            <a:r>
              <a:rPr lang="en-US" sz="2800" dirty="0" smtClean="0">
                <a:sym typeface="Wingdings"/>
              </a:rPr>
              <a:t></a:t>
            </a:r>
            <a:r>
              <a:rPr lang="en-US" sz="2800" dirty="0" smtClean="0"/>
              <a:t> </a:t>
            </a:r>
            <a:r>
              <a:rPr lang="en-US" sz="2800" dirty="0"/>
              <a:t>all tables referenced</a:t>
            </a:r>
          </a:p>
          <a:p>
            <a:r>
              <a:rPr lang="en-US" sz="2800" dirty="0" smtClean="0"/>
              <a:t>WHERE </a:t>
            </a:r>
            <a:r>
              <a:rPr lang="en-US" sz="2800" dirty="0" smtClean="0">
                <a:sym typeface="Wingdings"/>
              </a:rPr>
              <a:t> </a:t>
            </a:r>
            <a:r>
              <a:rPr lang="en-US" sz="2800" dirty="0" smtClean="0"/>
              <a:t> SELECT and JOIN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Many equivalent relational algebra expressions to any one SQL query (due to relational identities)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Join reordering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Select reordering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Select pushdown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952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 err="1" smtClean="0"/>
              <a:t>Feedtimes</a:t>
            </a:r>
            <a:endParaRPr lang="en-US" dirty="0"/>
          </a:p>
        </p:txBody>
      </p:sp>
      <p:pic>
        <p:nvPicPr>
          <p:cNvPr id="4" name="Picture 3" descr="Pasted Graphi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5" y="2112117"/>
            <a:ext cx="5881801" cy="2031597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16200000" flipH="1">
            <a:off x="4612063" y="2379045"/>
            <a:ext cx="2234811" cy="1944547"/>
          </a:xfrm>
          <a:prstGeom prst="bentConnector3">
            <a:avLst>
              <a:gd name="adj1" fmla="val -239"/>
            </a:avLst>
          </a:prstGeom>
          <a:ln w="1778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44273" y="4428936"/>
            <a:ext cx="23149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Helvetica" charset="0"/>
                <a:ea typeface="Helvetica" charset="0"/>
                <a:cs typeface="Helvetica" charset="0"/>
              </a:rPr>
              <a:t>f</a:t>
            </a:r>
            <a:r>
              <a:rPr lang="en-US" sz="1500" b="1" dirty="0" err="1" smtClean="0">
                <a:latin typeface="Helvetica" charset="0"/>
                <a:ea typeface="Helvetica" charset="0"/>
                <a:cs typeface="Helvetica" charset="0"/>
              </a:rPr>
              <a:t>eedtimes</a:t>
            </a:r>
            <a:r>
              <a:rPr lang="en-US" sz="1500" dirty="0" smtClean="0">
                <a:latin typeface="Helvetica" charset="0"/>
                <a:ea typeface="Helvetica" charset="0"/>
                <a:cs typeface="Helvetica" charset="0"/>
              </a:rPr>
              <a:t>(time, animal)</a:t>
            </a:r>
            <a:endParaRPr lang="en-US" sz="15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692324" y="2233912"/>
            <a:ext cx="787079" cy="0"/>
          </a:xfrm>
          <a:prstGeom prst="line">
            <a:avLst/>
          </a:prstGeom>
          <a:ln w="317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25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 err="1" smtClean="0"/>
              <a:t>Feedtimes</a:t>
            </a:r>
            <a:r>
              <a:rPr lang="en-US" dirty="0" smtClean="0"/>
              <a:t>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018"/>
            <a:ext cx="8229600" cy="4525963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sz="2000" dirty="0"/>
              <a:t>a</a:t>
            </a:r>
            <a:r>
              <a:rPr lang="en-US" sz="2000" dirty="0" smtClean="0"/>
              <a:t>nimals:(</a:t>
            </a:r>
            <a:r>
              <a:rPr lang="en-US" sz="2000" u="sng" dirty="0" smtClean="0"/>
              <a:t>name </a:t>
            </a:r>
            <a:r>
              <a:rPr lang="en-US" sz="2000" u="sng" dirty="0" err="1" smtClean="0"/>
              <a:t>STRING</a:t>
            </a:r>
            <a:r>
              <a:rPr lang="en-US" sz="2000" dirty="0" err="1" smtClean="0"/>
              <a:t>,</a:t>
            </a:r>
            <a:r>
              <a:rPr lang="en-US" sz="2000" i="1" dirty="0" err="1" smtClean="0"/>
              <a:t>cageno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INT,keptby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INT,</a:t>
            </a:r>
            <a:r>
              <a:rPr lang="en-US" sz="2000" dirty="0" err="1" smtClean="0"/>
              <a:t>age</a:t>
            </a:r>
            <a:r>
              <a:rPr lang="en-US" sz="2000" dirty="0" smtClean="0"/>
              <a:t> </a:t>
            </a:r>
            <a:r>
              <a:rPr lang="en-US" sz="2000" dirty="0" err="1" smtClean="0"/>
              <a:t>INT,feedtime</a:t>
            </a:r>
            <a:r>
              <a:rPr lang="en-US" sz="2000" dirty="0" smtClean="0"/>
              <a:t> TIME)</a:t>
            </a:r>
            <a:endParaRPr lang="en-US" sz="2000" i="1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sz="2000" dirty="0" smtClean="0"/>
              <a:t>CREATE TABLE </a:t>
            </a:r>
            <a:r>
              <a:rPr lang="en-US" sz="2000" dirty="0" err="1" smtClean="0"/>
              <a:t>feedtimes</a:t>
            </a:r>
            <a:r>
              <a:rPr lang="en-US" sz="2000" dirty="0" smtClean="0"/>
              <a:t>(</a:t>
            </a:r>
            <a:r>
              <a:rPr lang="en-US" sz="2000" dirty="0" err="1" smtClean="0"/>
              <a:t>aname</a:t>
            </a:r>
            <a:r>
              <a:rPr lang="en-US" sz="2000" dirty="0" smtClean="0"/>
              <a:t> STRING, </a:t>
            </a:r>
            <a:r>
              <a:rPr lang="en-US" sz="2000" dirty="0" err="1" smtClean="0"/>
              <a:t>feedtime</a:t>
            </a:r>
            <a:r>
              <a:rPr lang="en-US" sz="2000" dirty="0"/>
              <a:t> </a:t>
            </a:r>
            <a:r>
              <a:rPr lang="en-US" sz="2000" dirty="0" smtClean="0"/>
              <a:t>TIME);</a:t>
            </a:r>
            <a:endParaRPr lang="en-US" sz="2000" dirty="0"/>
          </a:p>
          <a:p>
            <a:pPr marL="0" indent="0">
              <a:lnSpc>
                <a:spcPct val="140000"/>
              </a:lnSpc>
              <a:buNone/>
            </a:pPr>
            <a:r>
              <a:rPr lang="en-US" sz="2000" dirty="0" smtClean="0"/>
              <a:t>ALTER TABLE animals RENAME TO animals2;</a:t>
            </a:r>
            <a:endParaRPr lang="en-US" sz="2000" dirty="0"/>
          </a:p>
          <a:p>
            <a:pPr marL="0" indent="0">
              <a:lnSpc>
                <a:spcPct val="140000"/>
              </a:lnSpc>
              <a:buNone/>
            </a:pPr>
            <a:r>
              <a:rPr lang="en-US" sz="2000" dirty="0" smtClean="0"/>
              <a:t>ALTER TABLE animals2 DROP COLUMN </a:t>
            </a:r>
            <a:r>
              <a:rPr lang="en-US" sz="2000" dirty="0" err="1" smtClean="0"/>
              <a:t>feedtime</a:t>
            </a:r>
            <a:r>
              <a:rPr lang="en-US" sz="2000" dirty="0" smtClean="0"/>
              <a:t>;	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CREATE </a:t>
            </a:r>
            <a:r>
              <a:rPr lang="en-US" sz="2000" dirty="0"/>
              <a:t>VIEW animals AS</a:t>
            </a:r>
          </a:p>
          <a:p>
            <a:pPr marL="0" indent="0">
              <a:buNone/>
            </a:pPr>
            <a:r>
              <a:rPr lang="en-US" sz="2000" dirty="0"/>
              <a:t>SELECT </a:t>
            </a:r>
            <a:r>
              <a:rPr lang="en-US" sz="2000" dirty="0" smtClean="0"/>
              <a:t>name, </a:t>
            </a:r>
            <a:r>
              <a:rPr lang="en-US" sz="2000" dirty="0" err="1"/>
              <a:t>cageno</a:t>
            </a:r>
            <a:r>
              <a:rPr lang="en-US" sz="2000" dirty="0"/>
              <a:t>, </a:t>
            </a:r>
            <a:r>
              <a:rPr lang="en-US" sz="2000" dirty="0" err="1"/>
              <a:t>keptby</a:t>
            </a:r>
            <a:r>
              <a:rPr lang="en-US" sz="2000" dirty="0" smtClean="0"/>
              <a:t>, age,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(SELECT </a:t>
            </a:r>
            <a:r>
              <a:rPr lang="en-US" sz="2000" dirty="0" err="1"/>
              <a:t>feedtime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FROM </a:t>
            </a:r>
            <a:r>
              <a:rPr lang="en-US" sz="2000" dirty="0" err="1"/>
              <a:t>feedtimes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WHERE </a:t>
            </a:r>
            <a:r>
              <a:rPr lang="en-US" sz="2000" dirty="0" err="1"/>
              <a:t>aname</a:t>
            </a:r>
            <a:r>
              <a:rPr lang="en-US" sz="2000" dirty="0"/>
              <a:t>=name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LIMIT </a:t>
            </a:r>
            <a:r>
              <a:rPr lang="en-US" sz="2000" dirty="0"/>
              <a:t>1</a:t>
            </a:r>
            <a:r>
              <a:rPr lang="en-US" sz="2000" dirty="0" smtClean="0"/>
              <a:t>) AS </a:t>
            </a:r>
            <a:r>
              <a:rPr lang="en-US" sz="2000" dirty="0" err="1" smtClean="0"/>
              <a:t>feedtime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FROM animals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29728" y="4364182"/>
            <a:ext cx="3394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Views enable </a:t>
            </a:r>
            <a:r>
              <a:rPr lang="en-US" b="1" i="1" dirty="0" smtClean="0"/>
              <a:t>logical data independence</a:t>
            </a:r>
            <a:r>
              <a:rPr lang="en-US" b="1" dirty="0" smtClean="0"/>
              <a:t> by emulating old schema in new schema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101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animals table: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animals:(</a:t>
            </a:r>
            <a:r>
              <a:rPr lang="en-US" sz="2000" u="sng" dirty="0">
                <a:latin typeface="Consolas" charset="0"/>
                <a:ea typeface="Consolas" charset="0"/>
                <a:cs typeface="Consolas" charset="0"/>
              </a:rPr>
              <a:t>name </a:t>
            </a:r>
            <a:r>
              <a:rPr lang="en-US" sz="2000" u="sng" dirty="0" err="1"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i="1" dirty="0" err="1">
                <a:latin typeface="Consolas" charset="0"/>
                <a:ea typeface="Consolas" charset="0"/>
                <a:cs typeface="Consolas" charset="0"/>
              </a:rPr>
              <a:t>cageno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i="1" dirty="0" err="1" smtClean="0">
                <a:latin typeface="Consolas" charset="0"/>
                <a:ea typeface="Consolas" charset="0"/>
                <a:cs typeface="Consolas" charset="0"/>
              </a:rPr>
              <a:t>INT,keptby</a:t>
            </a:r>
            <a:r>
              <a:rPr lang="en-US" sz="2000" i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i="1" dirty="0" err="1" smtClean="0">
                <a:latin typeface="Consolas" charset="0"/>
                <a:ea typeface="Consolas" charset="0"/>
                <a:cs typeface="Consolas" charset="0"/>
              </a:rPr>
              <a:t>INT,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age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INT,feedtime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TIME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 a view rewrite that will allow the following schema changes (while maintaining backwards compatibility)?</a:t>
            </a:r>
          </a:p>
          <a:p>
            <a:pPr>
              <a:buFontTx/>
              <a:buChar char="-"/>
            </a:pPr>
            <a:r>
              <a:rPr lang="en-US" dirty="0" smtClean="0"/>
              <a:t>Key of table is </a:t>
            </a:r>
            <a:r>
              <a:rPr lang="en-US" i="1" dirty="0" err="1" smtClean="0"/>
              <a:t>animalId</a:t>
            </a:r>
            <a:r>
              <a:rPr lang="en-US" dirty="0" smtClean="0"/>
              <a:t> instead of </a:t>
            </a:r>
            <a:r>
              <a:rPr lang="en-US" i="1" dirty="0" smtClean="0"/>
              <a:t>name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Animals can be in multiple cages</a:t>
            </a:r>
          </a:p>
          <a:p>
            <a:pPr>
              <a:buFontTx/>
              <a:buChar char="-"/>
            </a:pPr>
            <a:r>
              <a:rPr lang="en-US" i="1" dirty="0" smtClean="0"/>
              <a:t>Age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>
                <a:sym typeface="Wingdings"/>
              </a:rPr>
              <a:t>Birthday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534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7904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Key of table is </a:t>
            </a:r>
            <a:r>
              <a:rPr lang="en-US" i="1" dirty="0" err="1"/>
              <a:t>animalId</a:t>
            </a:r>
            <a:r>
              <a:rPr lang="en-US" dirty="0"/>
              <a:t> instead of </a:t>
            </a:r>
            <a:r>
              <a:rPr lang="en-US" i="1" dirty="0" smtClean="0"/>
              <a:t>name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newAnimals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:(</a:t>
            </a:r>
            <a:r>
              <a:rPr lang="en-US" sz="2000" u="sng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animalId</a:t>
            </a:r>
            <a:r>
              <a:rPr lang="en-US" sz="2000" u="sng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u="sng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, name 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STRING,</a:t>
            </a:r>
            <a:r>
              <a:rPr lang="en-US" sz="2000" i="1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cageno</a:t>
            </a:r>
            <a:r>
              <a:rPr lang="en-US" sz="2000" i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INT,keptby</a:t>
            </a:r>
            <a:r>
              <a:rPr lang="en-US" sz="2000" i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INT,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age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INT,feedtime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TIME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sz="2000" i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CREATE VIEW animals AS (SELECT name, 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cageno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keptby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, age, 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feedtime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newAnimals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r>
              <a:rPr lang="en-US" dirty="0"/>
              <a:t>Animals can be in multiple </a:t>
            </a:r>
            <a:r>
              <a:rPr lang="en-US" dirty="0" smtClean="0"/>
              <a:t>cages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newAnimals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:(</a:t>
            </a:r>
            <a:r>
              <a:rPr lang="en-US" sz="2000" u="sng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name </a:t>
            </a:r>
            <a:r>
              <a:rPr lang="en-US" sz="2000" u="sng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i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i="1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keptby</a:t>
            </a:r>
            <a:r>
              <a:rPr lang="en-US" sz="2000" i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INT,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age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INT,feedtime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TIME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animalCages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:(</a:t>
            </a:r>
            <a:r>
              <a:rPr lang="en-US" sz="2000" i="1" u="sng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aName</a:t>
            </a:r>
            <a:r>
              <a:rPr lang="en-US" sz="2000" i="1" u="sng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STRING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i="1" u="sng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cageId</a:t>
            </a:r>
            <a:r>
              <a:rPr lang="en-US" sz="2000" i="1" u="sng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INT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CREATE VIEW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animals AS (SELECT name, (SELECT 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cageId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FROM 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animalCages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WHERE 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aName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= name LIMIT 1) AS 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cageno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keptby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, age, 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feedtime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FROM 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newAnimals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2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7904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i="1" dirty="0"/>
              <a:t>Age </a:t>
            </a:r>
            <a:r>
              <a:rPr lang="en-US" dirty="0">
                <a:sym typeface="Wingdings"/>
              </a:rPr>
              <a:t> </a:t>
            </a:r>
            <a:r>
              <a:rPr lang="en-US" i="1" dirty="0">
                <a:sym typeface="Wingdings"/>
              </a:rPr>
              <a:t>Birthday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newAnimals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:(name 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STRING,</a:t>
            </a:r>
            <a:r>
              <a:rPr lang="en-US" sz="2000" i="1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cageno</a:t>
            </a:r>
            <a:r>
              <a:rPr lang="en-US" sz="2000" i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INT,keptby</a:t>
            </a:r>
            <a:r>
              <a:rPr lang="en-US" sz="2000" i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INT,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bday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DATE,feedtime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TIME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CREATE VIEW animals AS (SELECT name, 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cageno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keptby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, ((now() – 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bday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)/(365 * 24 * 60 * 60))::INT AS age, 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feedtime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0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9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Hobby Schema</a:t>
            </a:r>
            <a:endParaRPr lang="ja-JP" alt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613" y="1397000"/>
          <a:ext cx="6818312" cy="1857375"/>
        </p:xfrm>
        <a:graphic>
          <a:graphicData uri="http://schemas.openxmlformats.org/drawingml/2006/table">
            <a:tbl>
              <a:tblPr/>
              <a:tblGrid>
                <a:gridCol w="1363662"/>
                <a:gridCol w="1363663"/>
                <a:gridCol w="1363662"/>
                <a:gridCol w="1363663"/>
                <a:gridCol w="13636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SSN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Address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Hobby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Cost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john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main st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dolls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$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john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main st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bugs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$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345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mary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lake st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tennis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$$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456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first st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dolls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$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4376" name="TextBox 4"/>
          <p:cNvSpPr txBox="1">
            <a:spLocks noChangeArrowheads="1"/>
          </p:cNvSpPr>
          <p:nvPr/>
        </p:nvSpPr>
        <p:spPr bwMode="auto">
          <a:xfrm>
            <a:off x="201613" y="3429000"/>
            <a:ext cx="8485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800">
                <a:latin typeface="Calibri" charset="0"/>
              </a:rPr>
              <a:t>“Wide” schema – has redundancy and anomalies in the presence of updates, inserts, and deletes</a:t>
            </a:r>
          </a:p>
        </p:txBody>
      </p:sp>
      <p:sp>
        <p:nvSpPr>
          <p:cNvPr id="14377" name="TextBox 7"/>
          <p:cNvSpPr txBox="1">
            <a:spLocks noChangeArrowheads="1"/>
          </p:cNvSpPr>
          <p:nvPr/>
        </p:nvSpPr>
        <p:spPr bwMode="auto">
          <a:xfrm>
            <a:off x="7373938" y="1619250"/>
            <a:ext cx="1312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800">
                <a:latin typeface="Calibri" charset="0"/>
              </a:rPr>
              <a:t>Table key is Hobby, SSN</a:t>
            </a:r>
            <a:endParaRPr lang="ja-JP" altLang="en-US" sz="1800">
              <a:latin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2963" y="5208588"/>
            <a:ext cx="1362075" cy="6016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Person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62438" y="5208588"/>
            <a:ext cx="1362075" cy="6016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Hobby</a:t>
            </a:r>
          </a:p>
        </p:txBody>
      </p: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201613" y="4433888"/>
            <a:ext cx="1911350" cy="2174875"/>
            <a:chOff x="201613" y="4433455"/>
            <a:chExt cx="1911205" cy="2175162"/>
          </a:xfrm>
        </p:grpSpPr>
        <p:sp>
          <p:nvSpPr>
            <p:cNvPr id="5" name="Oval 4"/>
            <p:cNvSpPr/>
            <p:nvPr/>
          </p:nvSpPr>
          <p:spPr>
            <a:xfrm>
              <a:off x="201613" y="4433455"/>
              <a:ext cx="1547695" cy="62396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u="sng" dirty="0"/>
                <a:t>SSN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01613" y="5209844"/>
              <a:ext cx="1547695" cy="6223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Address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01613" y="5984647"/>
              <a:ext cx="1547695" cy="6239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Name</a:t>
              </a:r>
            </a:p>
          </p:txBody>
        </p:sp>
        <p:cxnSp>
          <p:nvCxnSpPr>
            <p:cNvPr id="7" name="Straight Connector 6"/>
            <p:cNvCxnSpPr>
              <a:stCxn id="4" idx="1"/>
              <a:endCxn id="5" idx="6"/>
            </p:cNvCxnSpPr>
            <p:nvPr/>
          </p:nvCxnSpPr>
          <p:spPr>
            <a:xfrm flipH="1" flipV="1">
              <a:off x="1749308" y="4744646"/>
              <a:ext cx="363510" cy="7652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1"/>
              <a:endCxn id="14" idx="6"/>
            </p:cNvCxnSpPr>
            <p:nvPr/>
          </p:nvCxnSpPr>
          <p:spPr>
            <a:xfrm flipH="1">
              <a:off x="1749308" y="5509922"/>
              <a:ext cx="363510" cy="111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1"/>
            </p:cNvCxnSpPr>
            <p:nvPr/>
          </p:nvCxnSpPr>
          <p:spPr>
            <a:xfrm flipH="1">
              <a:off x="1749308" y="5509922"/>
              <a:ext cx="363510" cy="7748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5624513" y="4745038"/>
            <a:ext cx="1841500" cy="1400175"/>
            <a:chOff x="5624944" y="4745182"/>
            <a:chExt cx="1841069" cy="1399308"/>
          </a:xfrm>
        </p:grpSpPr>
        <p:sp>
          <p:nvSpPr>
            <p:cNvPr id="17" name="Oval 16"/>
            <p:cNvSpPr/>
            <p:nvPr/>
          </p:nvSpPr>
          <p:spPr>
            <a:xfrm>
              <a:off x="5918562" y="4745182"/>
              <a:ext cx="1547451" cy="6235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u="sng" dirty="0"/>
                <a:t>Name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918562" y="5520988"/>
              <a:ext cx="1547451" cy="62350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Cost</a:t>
              </a:r>
            </a:p>
          </p:txBody>
        </p:sp>
        <p:cxnSp>
          <p:nvCxnSpPr>
            <p:cNvPr id="27" name="Straight Connector 26"/>
            <p:cNvCxnSpPr>
              <a:stCxn id="17" idx="2"/>
              <a:endCxn id="16" idx="3"/>
            </p:cNvCxnSpPr>
            <p:nvPr/>
          </p:nvCxnSpPr>
          <p:spPr>
            <a:xfrm flipH="1">
              <a:off x="5624944" y="5056139"/>
              <a:ext cx="293618" cy="4537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8" idx="2"/>
              <a:endCxn id="16" idx="3"/>
            </p:cNvCxnSpPr>
            <p:nvPr/>
          </p:nvCxnSpPr>
          <p:spPr>
            <a:xfrm flipH="1" flipV="1">
              <a:off x="5624944" y="5509883"/>
              <a:ext cx="293618" cy="3236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3475038" y="5151438"/>
            <a:ext cx="798512" cy="369887"/>
            <a:chOff x="3475181" y="5151703"/>
            <a:chExt cx="798945" cy="369332"/>
          </a:xfrm>
        </p:grpSpPr>
        <p:cxnSp>
          <p:nvCxnSpPr>
            <p:cNvPr id="39" name="Straight Connector 38"/>
            <p:cNvCxnSpPr>
              <a:stCxn id="16" idx="1"/>
              <a:endCxn id="4" idx="3"/>
            </p:cNvCxnSpPr>
            <p:nvPr/>
          </p:nvCxnSpPr>
          <p:spPr>
            <a:xfrm flipH="1">
              <a:off x="3475181" y="5509940"/>
              <a:ext cx="7878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85" name="TextBox 36"/>
            <p:cNvSpPr txBox="1">
              <a:spLocks noChangeArrowheads="1"/>
            </p:cNvSpPr>
            <p:nvPr/>
          </p:nvSpPr>
          <p:spPr bwMode="auto">
            <a:xfrm>
              <a:off x="3613727" y="5151703"/>
              <a:ext cx="6603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n:n</a:t>
              </a:r>
            </a:p>
          </p:txBody>
        </p:sp>
      </p:grpSp>
      <p:sp>
        <p:nvSpPr>
          <p:cNvPr id="14383" name="TextBox 6"/>
          <p:cNvSpPr txBox="1">
            <a:spLocks noChangeArrowheads="1"/>
          </p:cNvSpPr>
          <p:nvPr/>
        </p:nvSpPr>
        <p:spPr bwMode="auto">
          <a:xfrm>
            <a:off x="2459038" y="4298950"/>
            <a:ext cx="282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800" b="1">
                <a:latin typeface="Calibri" charset="0"/>
              </a:rPr>
              <a:t>Entity Relationship Diagram</a:t>
            </a:r>
            <a:endParaRPr lang="ja-JP" altLang="en-US" sz="1800" b="1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4654</TotalTime>
  <Words>645</Words>
  <Application>Microsoft Macintosh PowerPoint</Application>
  <PresentationFormat>On-screen Show (4:3)</PresentationFormat>
  <Paragraphs>198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Consolas</vt:lpstr>
      <vt:lpstr>Helvetica</vt:lpstr>
      <vt:lpstr>Monaco</vt:lpstr>
      <vt:lpstr>ＭＳ Ｐゴシック</vt:lpstr>
      <vt:lpstr>STIXGeneral-Regular</vt:lpstr>
      <vt:lpstr>Wingdings</vt:lpstr>
      <vt:lpstr>Arial</vt:lpstr>
      <vt:lpstr>Office Theme</vt:lpstr>
      <vt:lpstr>6.830 Lecture 3</vt:lpstr>
      <vt:lpstr>Relational Algebra</vt:lpstr>
      <vt:lpstr>Relational Algebra  SQL</vt:lpstr>
      <vt:lpstr>Multiple Feedtimes</vt:lpstr>
      <vt:lpstr>Multiple Feedtimes in SQL</vt:lpstr>
      <vt:lpstr>Study Break</vt:lpstr>
      <vt:lpstr>Study Break</vt:lpstr>
      <vt:lpstr>Study Break</vt:lpstr>
      <vt:lpstr>Hobby Schema</vt:lpstr>
      <vt:lpstr>Boyce Codd Normal Form (BCNF)</vt:lpstr>
      <vt:lpstr>BCNFify Algorithm</vt:lpstr>
      <vt:lpstr>BCNFify Example for Hobbies </vt:lpstr>
      <vt:lpstr>Accounts, Client, Office</vt:lpstr>
      <vt:lpstr>Accounts, Client, Office</vt:lpstr>
      <vt:lpstr>Study Break # 2</vt:lpstr>
    </vt:vector>
  </TitlesOfParts>
  <Company>MIT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BCNFify</dc:title>
  <dc:creator>Sam Madden</dc:creator>
  <cp:lastModifiedBy>Samuel R Madden</cp:lastModifiedBy>
  <cp:revision>40</cp:revision>
  <cp:lastPrinted>2013-02-13T18:19:49Z</cp:lastPrinted>
  <dcterms:created xsi:type="dcterms:W3CDTF">2009-09-22T13:26:32Z</dcterms:created>
  <dcterms:modified xsi:type="dcterms:W3CDTF">2017-09-13T12:50:44Z</dcterms:modified>
</cp:coreProperties>
</file>