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304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268" r:id="rId39"/>
    <p:sldId id="266" r:id="rId40"/>
    <p:sldId id="261" r:id="rId41"/>
    <p:sldId id="262" r:id="rId42"/>
    <p:sldId id="263" r:id="rId43"/>
    <p:sldId id="264" r:id="rId44"/>
    <p:sldId id="265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35"/>
    <p:restoredTop sz="92894"/>
  </p:normalViewPr>
  <p:slideViewPr>
    <p:cSldViewPr snapToGrid="0" snapToObjects="1">
      <p:cViewPr varScale="1">
        <p:scale>
          <a:sx n="114" d="100"/>
          <a:sy n="114" d="100"/>
        </p:scale>
        <p:origin x="176" y="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52DD8-11CA-EF43-8DC7-8B7CE7DEC1BB}" type="datetimeFigureOut">
              <a:rPr lang="en-US" smtClean="0"/>
              <a:t>10/4/17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DF454-133C-7643-B422-AC6F9088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38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DF454-133C-7643-B422-AC6F9088834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89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 of length n, 0 if element is in, 1 if it is out;  clearly, 2^n such strings)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DF454-133C-7643-B422-AC6F9088834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4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1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0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0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5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10/4/17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3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10/4/17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2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10/4/17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9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1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4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67733-C50C-6E49-BF50-126BBF6C59A6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7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6.830 Lecture 9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External Joins</a:t>
            </a:r>
          </a:p>
          <a:p>
            <a:r>
              <a:rPr lang="en-US" dirty="0" smtClean="0"/>
              <a:t>Query </a:t>
            </a:r>
            <a:r>
              <a:rPr lang="en-US" dirty="0" smtClean="0"/>
              <a:t>Optimization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10/4/2017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76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 = 3; H(x) = x mod 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R=5,4,3,6,9,14,1,7,11</a:t>
            </a:r>
          </a:p>
          <a:p>
            <a:pPr marL="0" indent="0">
              <a:buNone/>
            </a:pPr>
            <a:r>
              <a:rPr lang="en-US" dirty="0" smtClean="0"/>
              <a:t>S=2,3,7,12,9,8,4,15,6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52403" y="3874970"/>
          <a:ext cx="3107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02481" y="387497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958757" y="2204022"/>
            <a:ext cx="136965" cy="2863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24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 = 3; H(x) = x mod 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R=5,4,3,6,9,14,1,7,11</a:t>
            </a:r>
          </a:p>
          <a:p>
            <a:pPr marL="0" indent="0">
              <a:buNone/>
            </a:pPr>
            <a:r>
              <a:rPr lang="en-US" dirty="0" smtClean="0"/>
              <a:t>S=2,3,7,12,9,8,4,15,6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52403" y="3874970"/>
          <a:ext cx="3107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02481" y="387497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1257591" y="2204022"/>
            <a:ext cx="136965" cy="2863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88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 = 3; H(x) = x mod 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R=5,4,3,6,9,14,1,7,11</a:t>
            </a:r>
          </a:p>
          <a:p>
            <a:pPr marL="0" indent="0">
              <a:buNone/>
            </a:pPr>
            <a:r>
              <a:rPr lang="en-US" dirty="0" smtClean="0"/>
              <a:t>S=2,3,7,12,9,8,4,15,6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52403" y="3874970"/>
          <a:ext cx="3107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02481" y="387497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1556425" y="2204022"/>
            <a:ext cx="136965" cy="2863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29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 = 3; H(x) = x mod 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R=5,4,3,6,9,14,1,7,11</a:t>
            </a:r>
          </a:p>
          <a:p>
            <a:pPr marL="0" indent="0">
              <a:buNone/>
            </a:pPr>
            <a:r>
              <a:rPr lang="en-US" dirty="0" smtClean="0"/>
              <a:t>S=2,3,7,12,9,8,4,15,6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52403" y="3874970"/>
          <a:ext cx="3107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02481" y="387497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1830356" y="2204022"/>
            <a:ext cx="136965" cy="2863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24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 = 3; H(x) = x mod 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R=5,4,3,6,9,14,1,7,11</a:t>
            </a:r>
          </a:p>
          <a:p>
            <a:pPr marL="0" indent="0">
              <a:buNone/>
            </a:pPr>
            <a:r>
              <a:rPr lang="en-US" dirty="0" smtClean="0"/>
              <a:t>S=2,3,7,12,9,8,4,15,6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52403" y="3874970"/>
          <a:ext cx="3107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02481" y="387497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2129190" y="2204022"/>
            <a:ext cx="136965" cy="2863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2403" y="5354408"/>
            <a:ext cx="292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Need to flush R0 to F0!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71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 = 3; H(x) = x mod 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R=5,4,3,6,9,14,1,7,11</a:t>
            </a:r>
          </a:p>
          <a:p>
            <a:pPr marL="0" indent="0">
              <a:buNone/>
            </a:pPr>
            <a:r>
              <a:rPr lang="en-US" dirty="0" smtClean="0"/>
              <a:t>S=2,3,7,12,9,8,4,15,6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52403" y="3874970"/>
          <a:ext cx="3107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02481" y="387497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2129190" y="2204022"/>
            <a:ext cx="136965" cy="2863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15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 = 3; H(x) = x mod 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R=5,4,3,6,9,14,1,7,11</a:t>
            </a:r>
          </a:p>
          <a:p>
            <a:pPr marL="0" indent="0">
              <a:buNone/>
            </a:pPr>
            <a:r>
              <a:rPr lang="en-US" dirty="0" smtClean="0"/>
              <a:t>S=2,3,7,12,9,8,4,15,6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52403" y="3874970"/>
          <a:ext cx="3107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02481" y="387497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2129190" y="2204022"/>
            <a:ext cx="136965" cy="2863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46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 = 3; H(x) = x mod 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R=5,4,3,6,9,14,1,7,11</a:t>
            </a:r>
          </a:p>
          <a:p>
            <a:pPr marL="0" indent="0">
              <a:buNone/>
            </a:pPr>
            <a:r>
              <a:rPr lang="en-US" dirty="0" smtClean="0"/>
              <a:t>S=2,3,7,12,9,8,4,15,6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52403" y="3874970"/>
          <a:ext cx="3107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02481" y="387497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2502732" y="2204022"/>
            <a:ext cx="136965" cy="2863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64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 = 3; H(x) = x mod 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R=5,4,3,6,9,14,1,7,11</a:t>
            </a:r>
          </a:p>
          <a:p>
            <a:pPr marL="0" indent="0">
              <a:buNone/>
            </a:pPr>
            <a:r>
              <a:rPr lang="en-US" dirty="0" smtClean="0"/>
              <a:t>S=2,3,7,12,9,8,4,15,6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52403" y="3874970"/>
          <a:ext cx="3107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02481" y="387497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2876275" y="2204022"/>
            <a:ext cx="136965" cy="2863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74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 = 3; H(x) = x mod 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R=5,4,3,6,9,14,1,7,11</a:t>
            </a:r>
          </a:p>
          <a:p>
            <a:pPr marL="0" indent="0">
              <a:buNone/>
            </a:pPr>
            <a:r>
              <a:rPr lang="en-US" dirty="0" smtClean="0"/>
              <a:t>S=2,3,7,12,9,8,4,15,6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52403" y="3874970"/>
          <a:ext cx="3107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02481" y="387497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3175108" y="2204022"/>
            <a:ext cx="136965" cy="2863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92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92" y="-296862"/>
            <a:ext cx="8229600" cy="1143000"/>
          </a:xfrm>
        </p:spPr>
        <p:txBody>
          <a:bodyPr/>
          <a:lstStyle/>
          <a:p>
            <a:r>
              <a:rPr lang="en-US" dirty="0" smtClean="0"/>
              <a:t>Join </a:t>
            </a:r>
            <a:r>
              <a:rPr lang="en-US" dirty="0" err="1" smtClean="0"/>
              <a:t>Algo</a:t>
            </a:r>
            <a:r>
              <a:rPr lang="en-US" dirty="0" smtClean="0"/>
              <a:t> Summary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565093"/>
              </p:ext>
            </p:extLst>
          </p:nvPr>
        </p:nvGraphicFramePr>
        <p:xfrm>
          <a:off x="277092" y="815976"/>
          <a:ext cx="852054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9453"/>
                <a:gridCol w="2299855"/>
                <a:gridCol w="2133600"/>
                <a:gridCol w="11776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I/O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CPU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Mem?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Nested loops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|R|+|S|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O({R}x{S})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 </a:t>
                      </a:r>
                      <a:r>
                        <a:rPr lang="en-US" baseline="0" dirty="0" smtClean="0"/>
                        <a:t>in mem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Nested loops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{S}|R|</a:t>
                      </a:r>
                      <a:r>
                        <a:rPr lang="en-US" baseline="0" dirty="0" smtClean="0"/>
                        <a:t> + |S|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O({R}x{S})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 nested loops (R index)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|S| + {S}c</a:t>
                      </a:r>
                      <a:r>
                        <a:rPr lang="en-US" baseline="0" dirty="0" smtClean="0"/>
                        <a:t>    (c = 1 or 2)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O({S}log{R})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Block nested loops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|S| + B|R|  (B=|S|/M)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O({R}x{S})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Sort-merge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|R|+|S|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O({S}log{S})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Hash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(Hash 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|R|+|S|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O({S} + {R})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 in mem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Blocked</a:t>
                      </a:r>
                      <a:r>
                        <a:rPr lang="en-US" baseline="0" dirty="0" smtClean="0"/>
                        <a:t> hash (Hash 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|S| + B|R|  (B=|S|/M)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O({S} + B{R</a:t>
                      </a:r>
                      <a:r>
                        <a:rPr lang="en-US" dirty="0" smtClean="0"/>
                        <a:t>})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External</a:t>
                      </a:r>
                      <a:r>
                        <a:rPr lang="en-US" baseline="0" dirty="0" smtClean="0"/>
                        <a:t> Sort-merge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3(|R| + |S|)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O(P x {S}/P log {S}/P)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Simple hash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Grace hash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32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 = 3; H(x) = x mod 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R=5,4,3,6,9,14,1,7,11</a:t>
            </a:r>
          </a:p>
          <a:p>
            <a:pPr marL="0" indent="0">
              <a:buNone/>
            </a:pPr>
            <a:r>
              <a:rPr lang="en-US" dirty="0" smtClean="0"/>
              <a:t>S=2,3,7,12,9,8,4,15,6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52403" y="3874970"/>
          <a:ext cx="3107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02481" y="387497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3175108" y="2204022"/>
            <a:ext cx="136965" cy="2863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90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 = 3; H(x) = x mod 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R=5,4,3,6,9,14,1,7,11</a:t>
            </a:r>
          </a:p>
          <a:p>
            <a:pPr marL="0" indent="0">
              <a:buNone/>
            </a:pPr>
            <a:r>
              <a:rPr lang="en-US" dirty="0" smtClean="0"/>
              <a:t>S=2,3,7,12,9,8,4,15,6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52403" y="3874970"/>
          <a:ext cx="3107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02481" y="387497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3175108" y="2204022"/>
            <a:ext cx="136965" cy="2863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80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 = 3; H(x) = x mod 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R=5,4,3,6,9,14,1,7,11</a:t>
            </a:r>
          </a:p>
          <a:p>
            <a:pPr marL="0" indent="0">
              <a:buNone/>
            </a:pPr>
            <a:r>
              <a:rPr lang="en-US" dirty="0" smtClean="0"/>
              <a:t>S=2,3,7,12,9,8,4,15,6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52403" y="3874970"/>
          <a:ext cx="3107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02481" y="387497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3573554" y="2204022"/>
            <a:ext cx="136965" cy="2863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8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 = 3; H(x) = x mod 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R=5,4,3,6,9,14,1,7,11</a:t>
            </a:r>
          </a:p>
          <a:p>
            <a:pPr marL="0" indent="0">
              <a:buNone/>
            </a:pPr>
            <a:r>
              <a:rPr lang="en-US" dirty="0" smtClean="0"/>
              <a:t>S=2,3,7,12,9,8,4,15,6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52403" y="3874970"/>
          <a:ext cx="3107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02481" y="387497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3573554" y="2204022"/>
            <a:ext cx="136965" cy="2863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68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 = 3; H(x) = x mod 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R=5,4,3,6,9,14,1,7,11</a:t>
            </a:r>
          </a:p>
          <a:p>
            <a:pPr marL="0" indent="0">
              <a:buNone/>
            </a:pPr>
            <a:r>
              <a:rPr lang="en-US" dirty="0" smtClean="0"/>
              <a:t>S=2,3,7,12,9,8,4,15,6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52403" y="3874970"/>
          <a:ext cx="3107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02481" y="387497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3573554" y="2204022"/>
            <a:ext cx="136965" cy="2863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52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 = 3; H(x) = x mod 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R=5,4,3,6,9,14,1,7,11</a:t>
            </a:r>
          </a:p>
          <a:p>
            <a:pPr marL="0" indent="0">
              <a:buNone/>
            </a:pPr>
            <a:r>
              <a:rPr lang="en-US" dirty="0" smtClean="0"/>
              <a:t>S=2,3,7,12,9,8,4,15,6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52403" y="3874970"/>
          <a:ext cx="3107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02481" y="387497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3573554" y="2204022"/>
            <a:ext cx="136965" cy="2863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69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 = 3; H(x) = x mod 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R=5,4,3,6,9,14,1,7,11</a:t>
            </a:r>
          </a:p>
          <a:p>
            <a:pPr marL="0" indent="0">
              <a:buNone/>
            </a:pPr>
            <a:r>
              <a:rPr lang="en-US" dirty="0" smtClean="0"/>
              <a:t>S=2,3,7,12,9,8,4,15,6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02481" y="4086657"/>
          <a:ext cx="31079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33078" y="407954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05843" y="3681807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R Files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5921" y="3671809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</a:t>
            </a:r>
            <a:r>
              <a:rPr lang="en-US" dirty="0" smtClean="0">
                <a:solidFill>
                  <a:prstClr val="black"/>
                </a:solidFill>
              </a:rPr>
              <a:t> Files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921405" y="2826628"/>
            <a:ext cx="136965" cy="2863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75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3161E-6 4.50255E-6 L 0.29842 4.50255E-6 " pathEditMode="relative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0" grpId="1" animBg="1"/>
      <p:bldP spid="10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 = 3; H(x) = x mod 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R=5,4,3,6,9,14,1,7,11</a:t>
            </a:r>
          </a:p>
          <a:p>
            <a:pPr marL="0" indent="0">
              <a:buNone/>
            </a:pPr>
            <a:r>
              <a:rPr lang="en-US" dirty="0" smtClean="0"/>
              <a:t>S=2,3,7,12,9,8,4,15,6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02481" y="4086657"/>
          <a:ext cx="31079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33078" y="407954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05843" y="3681807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R Files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5921" y="3671809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</a:t>
            </a:r>
            <a:r>
              <a:rPr lang="en-US" dirty="0" smtClean="0">
                <a:solidFill>
                  <a:prstClr val="black"/>
                </a:solidFill>
              </a:rPr>
              <a:t> Files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29979" y="1867817"/>
            <a:ext cx="3175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Matches:</a:t>
            </a:r>
          </a:p>
          <a:p>
            <a:r>
              <a:rPr lang="en-US" dirty="0">
                <a:solidFill>
                  <a:prstClr val="black"/>
                </a:solidFill>
              </a:rPr>
              <a:t>	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570" y="5933740"/>
            <a:ext cx="331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Load F0 from R into memory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15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 = 3; H(x) = x mod 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R=5,4,3,6,9,14,1,7,11</a:t>
            </a:r>
          </a:p>
          <a:p>
            <a:pPr marL="0" indent="0">
              <a:buNone/>
            </a:pPr>
            <a:r>
              <a:rPr lang="en-US" dirty="0" smtClean="0"/>
              <a:t>S=2,3,7,12,9,8,4,15,6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02481" y="4086657"/>
          <a:ext cx="31079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33078" y="407954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05843" y="3681807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R Files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5921" y="3671809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</a:t>
            </a:r>
            <a:r>
              <a:rPr lang="en-US" dirty="0" smtClean="0">
                <a:solidFill>
                  <a:prstClr val="black"/>
                </a:solidFill>
              </a:rPr>
              <a:t> Files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29979" y="1867817"/>
            <a:ext cx="3175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Matches:</a:t>
            </a:r>
          </a:p>
          <a:p>
            <a:r>
              <a:rPr lang="en-US" dirty="0">
                <a:solidFill>
                  <a:prstClr val="black"/>
                </a:solidFill>
              </a:rPr>
              <a:t>	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570" y="5933740"/>
            <a:ext cx="331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Load F0 from R into memory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648" y="6316976"/>
            <a:ext cx="331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Scan F0 from 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233477" y="4594829"/>
            <a:ext cx="339171" cy="12452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48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 = 3; H(x) = x mod 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R=5,4,3,6,9,14,1,7,11</a:t>
            </a:r>
          </a:p>
          <a:p>
            <a:pPr marL="0" indent="0">
              <a:buNone/>
            </a:pPr>
            <a:r>
              <a:rPr lang="en-US" dirty="0" smtClean="0"/>
              <a:t>S=2,3,7,12,9,8,4,15,6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02481" y="4086657"/>
          <a:ext cx="31079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33078" y="407954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05843" y="3681807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R Files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5921" y="3671809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</a:t>
            </a:r>
            <a:r>
              <a:rPr lang="en-US" dirty="0" smtClean="0">
                <a:solidFill>
                  <a:prstClr val="black"/>
                </a:solidFill>
              </a:rPr>
              <a:t> Files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29979" y="1867817"/>
            <a:ext cx="3175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Matches: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3,3</a:t>
            </a:r>
          </a:p>
          <a:p>
            <a:r>
              <a:rPr lang="en-US" dirty="0">
                <a:solidFill>
                  <a:prstClr val="black"/>
                </a:solidFill>
              </a:rPr>
              <a:t>	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570" y="5933740"/>
            <a:ext cx="331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Load F0 from R into memory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648" y="6316976"/>
            <a:ext cx="331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Scan F0 from 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233477" y="4594829"/>
            <a:ext cx="339171" cy="12452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71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37840"/>
            <a:ext cx="8229600" cy="2250683"/>
          </a:xfrm>
        </p:spPr>
      </p:pic>
    </p:spTree>
    <p:extLst>
      <p:ext uri="{BB962C8B-B14F-4D97-AF65-F5344CB8AC3E}">
        <p14:creationId xmlns:p14="http://schemas.microsoft.com/office/powerpoint/2010/main" val="1015971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 = 3; H(x) = x mod 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R=5,4,3,6,9,14,1,7,11</a:t>
            </a:r>
          </a:p>
          <a:p>
            <a:pPr marL="0" indent="0">
              <a:buNone/>
            </a:pPr>
            <a:r>
              <a:rPr lang="en-US" dirty="0" smtClean="0"/>
              <a:t>S=2,3,7,12,9,8,4,15,6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02481" y="4086657"/>
          <a:ext cx="31079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33078" y="407954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05843" y="3681807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R Files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5921" y="3671809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</a:t>
            </a:r>
            <a:r>
              <a:rPr lang="en-US" dirty="0" smtClean="0">
                <a:solidFill>
                  <a:prstClr val="black"/>
                </a:solidFill>
              </a:rPr>
              <a:t> Files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29979" y="1867817"/>
            <a:ext cx="3175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Matches:</a:t>
            </a:r>
          </a:p>
          <a:p>
            <a:r>
              <a:rPr lang="en-US" smtClean="0">
                <a:solidFill>
                  <a:prstClr val="black"/>
                </a:solidFill>
              </a:rPr>
              <a:t>3,3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	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570" y="5933740"/>
            <a:ext cx="331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Load F0 from R into memory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648" y="6316976"/>
            <a:ext cx="331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Scan F0 from 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233477" y="4955940"/>
            <a:ext cx="339171" cy="12452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0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 = 3; H(x) = x mod 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R=5,4,3,6,9,14,1,7,11</a:t>
            </a:r>
          </a:p>
          <a:p>
            <a:pPr marL="0" indent="0">
              <a:buNone/>
            </a:pPr>
            <a:r>
              <a:rPr lang="en-US" dirty="0" smtClean="0"/>
              <a:t>S=2,3,7,12,9,8,4,15,6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02481" y="4086657"/>
          <a:ext cx="31079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33078" y="407954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05843" y="3681807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R Files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5921" y="3671809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</a:t>
            </a:r>
            <a:r>
              <a:rPr lang="en-US" dirty="0" smtClean="0">
                <a:solidFill>
                  <a:prstClr val="black"/>
                </a:solidFill>
              </a:rPr>
              <a:t> Files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29979" y="1867817"/>
            <a:ext cx="3175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Matches: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3,3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9,9</a:t>
            </a:r>
          </a:p>
          <a:p>
            <a:r>
              <a:rPr lang="en-US" dirty="0">
                <a:solidFill>
                  <a:prstClr val="black"/>
                </a:solidFill>
              </a:rPr>
              <a:t>	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570" y="5933740"/>
            <a:ext cx="331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Load F0 from R into memory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648" y="6316976"/>
            <a:ext cx="331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Scan F0 from 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233477" y="5329503"/>
            <a:ext cx="339171" cy="12452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17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 = 3; H(x) = x mod 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R=5,4,3,6,9,14,1,7,11</a:t>
            </a:r>
          </a:p>
          <a:p>
            <a:pPr marL="0" indent="0">
              <a:buNone/>
            </a:pPr>
            <a:r>
              <a:rPr lang="en-US" dirty="0" smtClean="0"/>
              <a:t>S=2,3,7,12,9,8,4,15,6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02481" y="4086657"/>
          <a:ext cx="31079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33078" y="407954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05843" y="3681807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R Files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5921" y="3671809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</a:t>
            </a:r>
            <a:r>
              <a:rPr lang="en-US" dirty="0" smtClean="0">
                <a:solidFill>
                  <a:prstClr val="black"/>
                </a:solidFill>
              </a:rPr>
              <a:t> Files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29979" y="1867817"/>
            <a:ext cx="3175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Matches: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3,3</a:t>
            </a:r>
          </a:p>
          <a:p>
            <a:r>
              <a:rPr lang="en-US" smtClean="0">
                <a:solidFill>
                  <a:prstClr val="black"/>
                </a:solidFill>
              </a:rPr>
              <a:t>9,9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	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570" y="5933740"/>
            <a:ext cx="331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Load F0 from R into memory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648" y="6316976"/>
            <a:ext cx="331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Scan F0 from 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233477" y="5690615"/>
            <a:ext cx="339171" cy="12452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40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 = 3; H(x) = x mod 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R=5,4,3,6,9,14,1,7,11</a:t>
            </a:r>
          </a:p>
          <a:p>
            <a:pPr marL="0" indent="0">
              <a:buNone/>
            </a:pPr>
            <a:r>
              <a:rPr lang="en-US" dirty="0" smtClean="0"/>
              <a:t>S=2,3,7,12,9,8,4,15,6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02481" y="4086657"/>
          <a:ext cx="31079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33078" y="407954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05843" y="3681807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R Files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5921" y="3671809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</a:t>
            </a:r>
            <a:r>
              <a:rPr lang="en-US" dirty="0" smtClean="0">
                <a:solidFill>
                  <a:prstClr val="black"/>
                </a:solidFill>
              </a:rPr>
              <a:t> Files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29979" y="1867817"/>
            <a:ext cx="3175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Matches: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3,3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9,9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6,6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570" y="5933740"/>
            <a:ext cx="331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Load F0 from R into memory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648" y="6316976"/>
            <a:ext cx="331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Scan F0 from 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233477" y="6039274"/>
            <a:ext cx="339171" cy="12452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81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 = 3; H(x) = x mod 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R=5,4,3,6,9,14,1,7,11</a:t>
            </a:r>
          </a:p>
          <a:p>
            <a:pPr marL="0" indent="0">
              <a:buNone/>
            </a:pPr>
            <a:r>
              <a:rPr lang="en-US" dirty="0" smtClean="0"/>
              <a:t>S=2,3,7,12,9,8,4,15,6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02481" y="4086657"/>
          <a:ext cx="31079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33078" y="407954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05843" y="3681807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R Files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5921" y="3671809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</a:t>
            </a:r>
            <a:r>
              <a:rPr lang="en-US" dirty="0" smtClean="0">
                <a:solidFill>
                  <a:prstClr val="black"/>
                </a:solidFill>
              </a:rPr>
              <a:t> Files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29979" y="1867817"/>
            <a:ext cx="3175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Matches: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3,3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9,9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6,6</a:t>
            </a:r>
          </a:p>
        </p:txBody>
      </p:sp>
    </p:spTree>
    <p:extLst>
      <p:ext uri="{BB962C8B-B14F-4D97-AF65-F5344CB8AC3E}">
        <p14:creationId xmlns:p14="http://schemas.microsoft.com/office/powerpoint/2010/main" val="98403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 = 3; H(x) = x mod 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R=5,4,3,6,9,14,1,7,11</a:t>
            </a:r>
          </a:p>
          <a:p>
            <a:pPr marL="0" indent="0">
              <a:buNone/>
            </a:pPr>
            <a:r>
              <a:rPr lang="en-US" dirty="0" smtClean="0"/>
              <a:t>S=2,3,7,12,9,8,4,15,6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02481" y="4086657"/>
          <a:ext cx="31079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33078" y="407954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05843" y="3681807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R Files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5921" y="3671809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</a:t>
            </a:r>
            <a:r>
              <a:rPr lang="en-US" dirty="0" smtClean="0">
                <a:solidFill>
                  <a:prstClr val="black"/>
                </a:solidFill>
              </a:rPr>
              <a:t> Files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29979" y="1867817"/>
            <a:ext cx="317510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Matches: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3,3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9,9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6,6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7,7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4,4</a:t>
            </a:r>
          </a:p>
        </p:txBody>
      </p:sp>
    </p:spTree>
    <p:extLst>
      <p:ext uri="{BB962C8B-B14F-4D97-AF65-F5344CB8AC3E}">
        <p14:creationId xmlns:p14="http://schemas.microsoft.com/office/powerpoint/2010/main" val="97844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 = 3; H(x) = x mod 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R=5,4,3,6,9,14,1,7,11</a:t>
            </a:r>
          </a:p>
          <a:p>
            <a:pPr marL="0" indent="0">
              <a:buNone/>
            </a:pPr>
            <a:r>
              <a:rPr lang="en-US" dirty="0" smtClean="0"/>
              <a:t>S=2,3,7,12,9,8,4,15,6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02481" y="4086657"/>
          <a:ext cx="31079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33078" y="407954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05843" y="3681807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R Files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5921" y="3671809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</a:t>
            </a:r>
            <a:r>
              <a:rPr lang="en-US" dirty="0" smtClean="0">
                <a:solidFill>
                  <a:prstClr val="black"/>
                </a:solidFill>
              </a:rPr>
              <a:t> Files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29979" y="1867817"/>
            <a:ext cx="317510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Matches: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3,3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9,9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6,6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7,7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4,4</a:t>
            </a:r>
          </a:p>
        </p:txBody>
      </p:sp>
    </p:spTree>
    <p:extLst>
      <p:ext uri="{BB962C8B-B14F-4D97-AF65-F5344CB8AC3E}">
        <p14:creationId xmlns:p14="http://schemas.microsoft.com/office/powerpoint/2010/main" val="144914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198"/>
          <a:ext cx="8229600" cy="1920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41948">
                <a:tc>
                  <a:txBody>
                    <a:bodyPr/>
                    <a:lstStyle/>
                    <a:p>
                      <a:r>
                        <a:rPr lang="en-US" dirty="0" smtClean="0"/>
                        <a:t>Sort-Merge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Simple Hash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Grace Hash</a:t>
                      </a:r>
                      <a:endParaRPr lang="en-US" dirty="0"/>
                    </a:p>
                  </a:txBody>
                  <a:tcPr/>
                </a:tc>
              </a:tr>
              <a:tr h="147863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I/O:</a:t>
                      </a:r>
                      <a:r>
                        <a:rPr lang="en-US" baseline="0" dirty="0" smtClean="0"/>
                        <a:t>     3 (|R| + |S|)</a:t>
                      </a:r>
                    </a:p>
                    <a:p>
                      <a:pPr algn="l"/>
                      <a:r>
                        <a:rPr lang="en-US" baseline="0" dirty="0" smtClean="0"/>
                        <a:t>CPU:   O(P x {S}/P log {S}/P)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I/O</a:t>
                      </a:r>
                      <a:r>
                        <a:rPr lang="en-US" baseline="0" dirty="0" smtClean="0"/>
                        <a:t>:      P (|R| + |S|)</a:t>
                      </a:r>
                    </a:p>
                    <a:p>
                      <a:pPr algn="l"/>
                      <a:r>
                        <a:rPr lang="en-US" baseline="0" dirty="0" smtClean="0"/>
                        <a:t>CPU:    O({R} + {S})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I/O</a:t>
                      </a:r>
                      <a:r>
                        <a:rPr lang="en-US" baseline="0" dirty="0" smtClean="0"/>
                        <a:t>:      3 (|R| + |S|)</a:t>
                      </a:r>
                    </a:p>
                    <a:p>
                      <a:pPr algn="l"/>
                      <a:r>
                        <a:rPr lang="en-US" baseline="0" dirty="0" smtClean="0"/>
                        <a:t>CPU:    O({R} + {S})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230866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Notation:  P partitions / passes over data; assuming hash is O(1)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3898593"/>
            <a:ext cx="8229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Grace hash is generally a safe bet, unless memory is close to size of tables, in which case simple can be preferable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Extra cost of sorting makes sort merge unattractive unless there is a way to access tables in sorted order (e.g., a clustered index), or a need to output data in sorted order (e.g., for a subsequent ORDER BY)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13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92" y="-296862"/>
            <a:ext cx="8229600" cy="1143000"/>
          </a:xfrm>
        </p:spPr>
        <p:txBody>
          <a:bodyPr/>
          <a:lstStyle/>
          <a:p>
            <a:r>
              <a:rPr lang="en-US" dirty="0" smtClean="0"/>
              <a:t>Join </a:t>
            </a:r>
            <a:r>
              <a:rPr lang="en-US" dirty="0" err="1" smtClean="0"/>
              <a:t>Algo</a:t>
            </a:r>
            <a:r>
              <a:rPr lang="en-US" dirty="0" smtClean="0"/>
              <a:t> Summary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7092" y="5103673"/>
            <a:ext cx="822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Grace hash is generally a safe bet, unless memory is close to size of tables, in which case simple can be preferable</a:t>
            </a:r>
          </a:p>
          <a:p>
            <a:endParaRPr lang="en-US" dirty="0"/>
          </a:p>
          <a:p>
            <a:r>
              <a:rPr lang="en-US" dirty="0" smtClean="0"/>
              <a:t>Extra cost of sorting makes sort merge unattractive unless there is a way to access tables in sorted order (e.g., a clustered index), or a need to output data in sorted order (e.g., for a subsequent ORDER BY)</a:t>
            </a:r>
          </a:p>
          <a:p>
            <a:endParaRPr lang="en-US" dirty="0"/>
          </a:p>
          <a:p>
            <a:r>
              <a:rPr lang="en-US" dirty="0"/>
              <a:t>(*) Note that this was changed on 10/14/2016 from O({S} + B{R}) to O({S} + {R})</a:t>
            </a:r>
          </a:p>
          <a:p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497304"/>
              </p:ext>
            </p:extLst>
          </p:nvPr>
        </p:nvGraphicFramePr>
        <p:xfrm>
          <a:off x="277092" y="815976"/>
          <a:ext cx="852054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9453"/>
                <a:gridCol w="2299855"/>
                <a:gridCol w="2133600"/>
                <a:gridCol w="11776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I/O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CPU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Mem?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Nested loops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|R|+|S|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O({R}x{S})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 </a:t>
                      </a:r>
                      <a:r>
                        <a:rPr lang="en-US" baseline="0" dirty="0" smtClean="0"/>
                        <a:t>in mem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Nested loops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{S}|R|</a:t>
                      </a:r>
                      <a:r>
                        <a:rPr lang="en-US" baseline="0" dirty="0" smtClean="0"/>
                        <a:t> + |S|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O({R}x{S})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 nested loops (R index)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|S| + {S}c</a:t>
                      </a:r>
                      <a:r>
                        <a:rPr lang="en-US" baseline="0" dirty="0" smtClean="0"/>
                        <a:t>    (c = 1 or 2)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O({S}log{R})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Block nested loops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|S| + B|R|  (B=|S|/M)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O({R}x{S})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Sort-merge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|R|+|S|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O({S}log{S})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Hash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(Hash 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|R|+|S|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O({S} + {R})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 in mem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Blocked</a:t>
                      </a:r>
                      <a:r>
                        <a:rPr lang="en-US" baseline="0" dirty="0" smtClean="0"/>
                        <a:t> hash (Hash 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|S| + B|R|  (B=|S|/M)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O({S} + B{R}) (*)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External</a:t>
                      </a:r>
                      <a:r>
                        <a:rPr lang="en-US" baseline="0" dirty="0" smtClean="0"/>
                        <a:t> Sort-merge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3(|R| + |S|)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O(P x {S}/P log {S}/P)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Simple hash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P(|R|+|S|)  (P=|S|/M)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O({R} + {S})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Grace hash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3(|R| + |S|)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O({R} + {S})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61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0988" y="862013"/>
            <a:ext cx="5213350" cy="1282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-187325"/>
            <a:ext cx="82296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Database Internals Outline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550988" y="862013"/>
            <a:ext cx="1274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Front End</a:t>
            </a: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1824038" y="1220788"/>
            <a:ext cx="457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Admission Control</a:t>
            </a:r>
          </a:p>
          <a:p>
            <a:r>
              <a:rPr lang="en-US"/>
              <a:t>Connection Management	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50988" y="2144713"/>
            <a:ext cx="5213350" cy="2716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1824038" y="2528888"/>
            <a:ext cx="412115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fr-FR"/>
              <a:t>(sql)</a:t>
            </a:r>
          </a:p>
          <a:p>
            <a:r>
              <a:rPr lang="fr-FR"/>
              <a:t>	</a:t>
            </a:r>
            <a:r>
              <a:rPr lang="fr-FR" b="1"/>
              <a:t>Parser</a:t>
            </a:r>
            <a:r>
              <a:rPr lang="fr-FR"/>
              <a:t>			  </a:t>
            </a:r>
          </a:p>
          <a:p>
            <a:r>
              <a:rPr lang="nl-NL"/>
              <a:t>(parse tree)	</a:t>
            </a:r>
          </a:p>
          <a:p>
            <a:pPr lvl="1"/>
            <a:r>
              <a:rPr lang="nl-NL" b="1"/>
              <a:t>Rewriter</a:t>
            </a:r>
            <a:r>
              <a:rPr lang="nl-NL"/>
              <a:t>		</a:t>
            </a:r>
          </a:p>
          <a:p>
            <a:r>
              <a:rPr lang="nl-NL"/>
              <a:t>(parse tree)  	  </a:t>
            </a:r>
          </a:p>
          <a:p>
            <a:r>
              <a:rPr lang="nl-NL"/>
              <a:t>	</a:t>
            </a:r>
            <a:r>
              <a:rPr lang="nl-NL" b="1"/>
              <a:t>Planner &amp; Optimizer</a:t>
            </a:r>
            <a:r>
              <a:rPr lang="nl-NL"/>
              <a:t>	</a:t>
            </a:r>
          </a:p>
          <a:p>
            <a:r>
              <a:rPr lang="nl-NL"/>
              <a:t>(query plan) </a:t>
            </a:r>
          </a:p>
          <a:p>
            <a:r>
              <a:rPr lang="nl-NL"/>
              <a:t>	</a:t>
            </a:r>
            <a:r>
              <a:rPr lang="nl-NL" b="1"/>
              <a:t>Executor</a:t>
            </a:r>
            <a:r>
              <a:rPr lang="nl-NL"/>
              <a:t>						  	</a:t>
            </a:r>
          </a:p>
          <a:p>
            <a:r>
              <a:rPr lang="nl-NL"/>
              <a:t>			</a:t>
            </a:r>
          </a:p>
        </p:txBody>
      </p:sp>
      <p:sp>
        <p:nvSpPr>
          <p:cNvPr id="17415" name="Rectangle 10"/>
          <p:cNvSpPr>
            <a:spLocks noChangeArrowheads="1"/>
          </p:cNvSpPr>
          <p:nvPr/>
        </p:nvSpPr>
        <p:spPr bwMode="auto">
          <a:xfrm>
            <a:off x="1573213" y="2144713"/>
            <a:ext cx="1738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Query System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50988" y="4860925"/>
            <a:ext cx="5213350" cy="1789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7" name="Rectangle 12"/>
          <p:cNvSpPr>
            <a:spLocks noChangeArrowheads="1"/>
          </p:cNvSpPr>
          <p:nvPr/>
        </p:nvSpPr>
        <p:spPr bwMode="auto">
          <a:xfrm>
            <a:off x="1573213" y="4872038"/>
            <a:ext cx="1930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Storage System</a:t>
            </a:r>
          </a:p>
        </p:txBody>
      </p:sp>
      <p:sp>
        <p:nvSpPr>
          <p:cNvPr id="17418" name="Rectangle 13"/>
          <p:cNvSpPr>
            <a:spLocks noChangeArrowheads="1"/>
          </p:cNvSpPr>
          <p:nvPr/>
        </p:nvSpPr>
        <p:spPr bwMode="auto">
          <a:xfrm>
            <a:off x="1976438" y="5241925"/>
            <a:ext cx="45720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Access Methods</a:t>
            </a:r>
          </a:p>
          <a:p>
            <a:r>
              <a:rPr lang="en-US"/>
              <a:t>	Lock Manager</a:t>
            </a:r>
          </a:p>
          <a:p>
            <a:r>
              <a:rPr lang="en-US"/>
              <a:t>	Buffer Manager</a:t>
            </a:r>
          </a:p>
          <a:p>
            <a:r>
              <a:rPr lang="en-US"/>
              <a:t>	Log Manager</a:t>
            </a:r>
          </a:p>
          <a:p>
            <a:r>
              <a:rPr lang="en-US"/>
              <a:t>	</a:t>
            </a:r>
          </a:p>
        </p:txBody>
      </p:sp>
      <p:sp>
        <p:nvSpPr>
          <p:cNvPr id="15" name="Left Arrow 14"/>
          <p:cNvSpPr/>
          <p:nvPr/>
        </p:nvSpPr>
        <p:spPr>
          <a:xfrm>
            <a:off x="4537459" y="3936537"/>
            <a:ext cx="990600" cy="27781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20" name="TextBox 15"/>
          <p:cNvSpPr txBox="1">
            <a:spLocks noChangeArrowheads="1"/>
          </p:cNvSpPr>
          <p:nvPr/>
        </p:nvSpPr>
        <p:spPr bwMode="auto">
          <a:xfrm>
            <a:off x="5618928" y="3875474"/>
            <a:ext cx="1489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/>
              <a:t>This time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7570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Merge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3604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Equi</a:t>
            </a:r>
            <a:r>
              <a:rPr lang="en-US" sz="2400" dirty="0" smtClean="0"/>
              <a:t>-join of two tables S &amp; R</a:t>
            </a:r>
          </a:p>
          <a:p>
            <a:pPr marL="0" indent="0">
              <a:buNone/>
            </a:pPr>
            <a:r>
              <a:rPr lang="en-US" sz="2400" dirty="0" smtClean="0"/>
              <a:t>|S| = Pages in S;  {S} = Tuples in S</a:t>
            </a:r>
          </a:p>
          <a:p>
            <a:pPr marL="0" indent="0">
              <a:buNone/>
            </a:pPr>
            <a:r>
              <a:rPr lang="en-US" sz="2400" dirty="0" smtClean="0"/>
              <a:t>|S| ≥ |R|</a:t>
            </a:r>
          </a:p>
          <a:p>
            <a:pPr marL="0" indent="0">
              <a:buNone/>
            </a:pPr>
            <a:r>
              <a:rPr lang="en-US" sz="2400" dirty="0" smtClean="0"/>
              <a:t>M pages of memory;  M &gt; </a:t>
            </a:r>
            <a:r>
              <a:rPr lang="en-US" sz="2400" dirty="0" err="1" smtClean="0"/>
              <a:t>sqrt</a:t>
            </a:r>
            <a:r>
              <a:rPr lang="en-US" sz="2400" dirty="0" smtClean="0"/>
              <a:t>(|S|)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Algorithm:</a:t>
            </a:r>
          </a:p>
          <a:p>
            <a:pPr lvl="1"/>
            <a:r>
              <a:rPr lang="en-US" sz="2000" dirty="0" smtClean="0"/>
              <a:t>Partition S and R into memory sized sorted runs, write out to disk</a:t>
            </a:r>
          </a:p>
          <a:p>
            <a:pPr lvl="1"/>
            <a:r>
              <a:rPr lang="en-US" sz="2000" dirty="0" smtClean="0"/>
              <a:t>Merge all runs simultaneously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974716" y="5224901"/>
            <a:ext cx="58074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>
                <a:solidFill>
                  <a:prstClr val="black"/>
                </a:solidFill>
              </a:rPr>
              <a:t>Total I/O cost:  Read |R| and |S| twice, write once </a:t>
            </a:r>
          </a:p>
          <a:p>
            <a:pPr marL="117475" lvl="2" algn="ctr"/>
            <a:endParaRPr lang="en-US" b="1" dirty="0" smtClean="0">
              <a:solidFill>
                <a:prstClr val="black"/>
              </a:solidFill>
            </a:endParaRPr>
          </a:p>
          <a:p>
            <a:pPr marL="117475" lvl="2" algn="ctr"/>
            <a:r>
              <a:rPr lang="en-US" b="1" dirty="0" smtClean="0">
                <a:solidFill>
                  <a:prstClr val="black"/>
                </a:solidFill>
              </a:rPr>
              <a:t>3(|R| + |S|) I/</a:t>
            </a:r>
            <a:r>
              <a:rPr lang="en-US" b="1" dirty="0" err="1" smtClean="0">
                <a:solidFill>
                  <a:prstClr val="black"/>
                </a:solidFill>
              </a:rPr>
              <a:t>Os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0432" y="2322325"/>
            <a:ext cx="6684174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u="sng" dirty="0" smtClean="0">
                <a:solidFill>
                  <a:prstClr val="black"/>
                </a:solidFill>
              </a:rPr>
              <a:t>Why M &gt; </a:t>
            </a:r>
            <a:r>
              <a:rPr lang="en-US" u="sng" dirty="0" err="1" smtClean="0">
                <a:solidFill>
                  <a:prstClr val="black"/>
                </a:solidFill>
              </a:rPr>
              <a:t>sqrt</a:t>
            </a:r>
            <a:r>
              <a:rPr lang="en-US" u="sng" dirty="0" smtClean="0">
                <a:solidFill>
                  <a:prstClr val="black"/>
                </a:solidFill>
              </a:rPr>
              <a:t>(|S|)?</a:t>
            </a:r>
            <a:endParaRPr lang="en-US" u="sng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If </a:t>
            </a:r>
            <a:r>
              <a:rPr lang="en-US" dirty="0" smtClean="0">
                <a:solidFill>
                  <a:prstClr val="black"/>
                </a:solidFill>
              </a:rPr>
              <a:t>each run is M pages and M &gt; </a:t>
            </a:r>
            <a:r>
              <a:rPr lang="en-US" dirty="0" err="1" smtClean="0">
                <a:solidFill>
                  <a:prstClr val="black"/>
                </a:solidFill>
              </a:rPr>
              <a:t>sqrt</a:t>
            </a:r>
            <a:r>
              <a:rPr lang="en-US" dirty="0" smtClean="0">
                <a:solidFill>
                  <a:prstClr val="black"/>
                </a:solidFill>
              </a:rPr>
              <a:t>(|S|), then there are at most </a:t>
            </a:r>
          </a:p>
          <a:p>
            <a:r>
              <a:rPr lang="en-US" dirty="0">
                <a:solidFill>
                  <a:prstClr val="black"/>
                </a:solidFill>
              </a:rPr>
              <a:t>	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	|S</a:t>
            </a:r>
            <a:r>
              <a:rPr lang="en-US" dirty="0" smtClean="0">
                <a:solidFill>
                  <a:prstClr val="black"/>
                </a:solidFill>
              </a:rPr>
              <a:t>|/M &lt;= |S|/</a:t>
            </a:r>
            <a:r>
              <a:rPr lang="en-US" dirty="0" err="1" smtClean="0">
                <a:solidFill>
                  <a:prstClr val="black"/>
                </a:solidFill>
              </a:rPr>
              <a:t>sqrt</a:t>
            </a:r>
            <a:r>
              <a:rPr lang="en-US" dirty="0" smtClean="0">
                <a:solidFill>
                  <a:prstClr val="black"/>
                </a:solidFill>
              </a:rPr>
              <a:t>(|S|) = </a:t>
            </a:r>
            <a:r>
              <a:rPr lang="en-US" dirty="0" err="1" smtClean="0">
                <a:solidFill>
                  <a:prstClr val="black"/>
                </a:solidFill>
              </a:rPr>
              <a:t>sqrt</a:t>
            </a:r>
            <a:r>
              <a:rPr lang="en-US" dirty="0" smtClean="0">
                <a:solidFill>
                  <a:prstClr val="black"/>
                </a:solidFill>
              </a:rPr>
              <a:t>(|S|) </a:t>
            </a:r>
          </a:p>
          <a:p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runs of  S</a:t>
            </a:r>
          </a:p>
          <a:p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So if |R| = |S|, we actually need M to be 2 x </a:t>
            </a:r>
            <a:r>
              <a:rPr lang="en-US" dirty="0" err="1" smtClean="0">
                <a:solidFill>
                  <a:prstClr val="black"/>
                </a:solidFill>
              </a:rPr>
              <a:t>sqrt</a:t>
            </a:r>
            <a:r>
              <a:rPr lang="en-US" dirty="0" smtClean="0">
                <a:solidFill>
                  <a:prstClr val="black"/>
                </a:solidFill>
              </a:rPr>
              <a:t>(|S|)  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[</a:t>
            </a:r>
            <a:r>
              <a:rPr lang="en-US" dirty="0" err="1" smtClean="0">
                <a:solidFill>
                  <a:prstClr val="black"/>
                </a:solidFill>
              </a:rPr>
              <a:t>handwavy</a:t>
            </a:r>
            <a:r>
              <a:rPr lang="en-US" dirty="0" smtClean="0">
                <a:solidFill>
                  <a:prstClr val="black"/>
                </a:solidFill>
              </a:rPr>
              <a:t> argument in paper for why it’s only </a:t>
            </a:r>
            <a:r>
              <a:rPr lang="en-US" dirty="0" err="1" smtClean="0">
                <a:solidFill>
                  <a:prstClr val="black"/>
                </a:solidFill>
              </a:rPr>
              <a:t>sqrt</a:t>
            </a:r>
            <a:r>
              <a:rPr lang="en-US" dirty="0" smtClean="0">
                <a:solidFill>
                  <a:prstClr val="black"/>
                </a:solidFill>
              </a:rPr>
              <a:t>(|S|)]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69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Selinger</a:t>
            </a:r>
            <a:r>
              <a:rPr lang="en-US" dirty="0" smtClean="0"/>
              <a:t> Optimizer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21971"/>
            <a:ext cx="9212943" cy="4525963"/>
          </a:xfrm>
        </p:spPr>
        <p:txBody>
          <a:bodyPr>
            <a:noAutofit/>
          </a:bodyPr>
          <a:lstStyle/>
          <a:p>
            <a:r>
              <a:rPr lang="en-US" sz="2400" b="1" dirty="0"/>
              <a:t>algorithm</a:t>
            </a:r>
            <a:r>
              <a:rPr lang="en-US" sz="2400" dirty="0"/>
              <a:t>:  compute optimal way to generate every sub-</a:t>
            </a:r>
            <a:r>
              <a:rPr lang="en-US" sz="2400" dirty="0" smtClean="0"/>
              <a:t>join: </a:t>
            </a:r>
          </a:p>
          <a:p>
            <a:pPr marL="0" indent="0" algn="ctr">
              <a:buNone/>
            </a:pPr>
            <a:r>
              <a:rPr lang="en-US" sz="2400" dirty="0" smtClean="0"/>
              <a:t>size </a:t>
            </a:r>
            <a:r>
              <a:rPr lang="en-US" sz="2400" dirty="0"/>
              <a:t>1, size 2, ... n (in that order</a:t>
            </a:r>
            <a:r>
              <a:rPr lang="en-US" sz="2400" dirty="0" smtClean="0"/>
              <a:t>)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e.g. {A}, {B}, {C}, {AB}, {AC}, {BC}, {ABC}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R </a:t>
            </a:r>
            <a:r>
              <a:rPr lang="en-US" sz="2400" dirty="0" smtClean="0">
                <a:sym typeface="Wingdings"/>
              </a:rPr>
              <a:t></a:t>
            </a:r>
            <a:r>
              <a:rPr lang="en-US" sz="2400" dirty="0" smtClean="0"/>
              <a:t>set </a:t>
            </a:r>
            <a:r>
              <a:rPr lang="en-US" sz="2400" dirty="0"/>
              <a:t>of relations to join</a:t>
            </a:r>
          </a:p>
          <a:p>
            <a:pPr marL="0" indent="0">
              <a:buNone/>
            </a:pPr>
            <a:r>
              <a:rPr lang="en-US" sz="2400" dirty="0" smtClean="0"/>
              <a:t>For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in {1...|R|}:</a:t>
            </a:r>
          </a:p>
          <a:p>
            <a:pPr marL="0" indent="0">
              <a:buNone/>
            </a:pPr>
            <a:r>
              <a:rPr lang="en-US" sz="2400" dirty="0"/>
              <a:t>	for S in {all length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subsets of R}: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optjoin</a:t>
            </a:r>
            <a:r>
              <a:rPr lang="en-US" sz="2400" dirty="0"/>
              <a:t>(S) = a join (S-a), where a is the </a:t>
            </a:r>
            <a:r>
              <a:rPr lang="en-US" sz="2400" dirty="0" smtClean="0"/>
              <a:t>relation </a:t>
            </a:r>
            <a:r>
              <a:rPr lang="en-US" sz="2400" dirty="0"/>
              <a:t>that minimizes:</a:t>
            </a:r>
          </a:p>
          <a:p>
            <a:pPr marL="0" indent="0">
              <a:buNone/>
            </a:pPr>
            <a:r>
              <a:rPr lang="en-US" sz="2400" dirty="0"/>
              <a:t>			cost(</a:t>
            </a:r>
            <a:r>
              <a:rPr lang="en-US" sz="2400" dirty="0" err="1"/>
              <a:t>optjoin</a:t>
            </a:r>
            <a:r>
              <a:rPr lang="en-US" sz="2400" dirty="0"/>
              <a:t>(S-a)) + </a:t>
            </a:r>
          </a:p>
          <a:p>
            <a:pPr marL="0" indent="0">
              <a:buNone/>
            </a:pPr>
            <a:r>
              <a:rPr lang="en-US" sz="2400" dirty="0"/>
              <a:t>			</a:t>
            </a:r>
            <a:r>
              <a:rPr lang="en-US" sz="2400" dirty="0" smtClean="0"/>
              <a:t>min. </a:t>
            </a:r>
            <a:r>
              <a:rPr lang="en-US" sz="2400" dirty="0"/>
              <a:t>cost to join (S-a) to a + </a:t>
            </a:r>
          </a:p>
          <a:p>
            <a:pPr marL="0" indent="0">
              <a:buNone/>
            </a:pPr>
            <a:r>
              <a:rPr lang="en-US" sz="2400" dirty="0"/>
              <a:t>			min. access cost for a</a:t>
            </a:r>
          </a:p>
          <a:p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1360714" y="5210304"/>
            <a:ext cx="6579173" cy="377696"/>
            <a:chOff x="1360714" y="5210304"/>
            <a:chExt cx="6579173" cy="377696"/>
          </a:xfrm>
        </p:grpSpPr>
        <p:sp>
          <p:nvSpPr>
            <p:cNvPr id="4" name="Rectangle 3"/>
            <p:cNvSpPr/>
            <p:nvPr/>
          </p:nvSpPr>
          <p:spPr>
            <a:xfrm>
              <a:off x="1360714" y="5243286"/>
              <a:ext cx="2503715" cy="344714"/>
            </a:xfrm>
            <a:prstGeom prst="rect">
              <a:avLst/>
            </a:prstGeom>
            <a:noFill/>
            <a:ln w="28575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62265" y="5210304"/>
              <a:ext cx="3577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/>
                <a:t>Precomputed</a:t>
              </a:r>
              <a:r>
                <a:rPr lang="en-US" b="1" i="1" dirty="0" smtClean="0"/>
                <a:t> in previous iteration!</a:t>
              </a:r>
              <a:endParaRPr lang="en-US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69742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Selinger</a:t>
            </a:r>
            <a:r>
              <a:rPr lang="en-US" dirty="0" smtClean="0"/>
              <a:t>, as code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03552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 </a:t>
            </a:r>
            <a:r>
              <a:rPr lang="en-US" sz="2400" dirty="0" smtClean="0">
                <a:sym typeface="Wingdings"/>
              </a:rPr>
              <a:t></a:t>
            </a:r>
            <a:r>
              <a:rPr lang="en-US" sz="2400" dirty="0" smtClean="0"/>
              <a:t>set </a:t>
            </a:r>
            <a:r>
              <a:rPr lang="en-US" sz="2400" dirty="0"/>
              <a:t>of relations to join</a:t>
            </a:r>
          </a:p>
          <a:p>
            <a:pPr marL="0" indent="0">
              <a:buNone/>
            </a:pPr>
            <a:r>
              <a:rPr lang="en-US" sz="2400" dirty="0" smtClean="0"/>
              <a:t>For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in {1...|R|}:</a:t>
            </a:r>
          </a:p>
          <a:p>
            <a:pPr marL="0" indent="0">
              <a:buNone/>
            </a:pPr>
            <a:r>
              <a:rPr lang="en-US" sz="2400" dirty="0"/>
              <a:t>	for S in {all length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subsets of R}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optcost</a:t>
            </a:r>
            <a:r>
              <a:rPr lang="en-US" sz="2400" baseline="-25000" dirty="0" err="1" smtClean="0"/>
              <a:t>s</a:t>
            </a:r>
            <a:r>
              <a:rPr lang="en-US" sz="2400" dirty="0" smtClean="0"/>
              <a:t> = ∞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optjoin</a:t>
            </a:r>
            <a:r>
              <a:rPr lang="en-US" sz="2400" baseline="-25000" dirty="0" err="1" smtClean="0"/>
              <a:t>S</a:t>
            </a:r>
            <a:r>
              <a:rPr lang="en-US" sz="2400" dirty="0" smtClean="0"/>
              <a:t> = </a:t>
            </a:r>
            <a:r>
              <a:rPr lang="en-US" sz="2400" dirty="0" err="1" smtClean="0"/>
              <a:t>ø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for a in S:  //a is a relation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sa</a:t>
            </a:r>
            <a:r>
              <a:rPr lang="en-US" sz="2400" dirty="0" smtClean="0"/>
              <a:t> =  </a:t>
            </a:r>
            <a:r>
              <a:rPr lang="en-US" sz="2400" dirty="0" err="1" smtClean="0"/>
              <a:t>optcost</a:t>
            </a:r>
            <a:r>
              <a:rPr lang="en-US" sz="2400" baseline="-25000" dirty="0" err="1" smtClean="0"/>
              <a:t>s</a:t>
            </a:r>
            <a:r>
              <a:rPr lang="en-US" sz="2400" baseline="-25000" dirty="0" smtClean="0"/>
              <a:t>-a </a:t>
            </a:r>
            <a:r>
              <a:rPr lang="en-US" sz="2400" dirty="0" smtClean="0"/>
              <a:t>+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	</a:t>
            </a:r>
            <a:r>
              <a:rPr lang="en-US" sz="2400" dirty="0" smtClean="0"/>
              <a:t>	    min. </a:t>
            </a:r>
            <a:r>
              <a:rPr lang="en-US" sz="2400" dirty="0"/>
              <a:t>cost to join (S-a) to a + </a:t>
            </a:r>
          </a:p>
          <a:p>
            <a:pPr marL="0" indent="0">
              <a:buNone/>
            </a:pPr>
            <a:r>
              <a:rPr lang="en-US" sz="2400" dirty="0"/>
              <a:t>			</a:t>
            </a:r>
            <a:r>
              <a:rPr lang="en-US" sz="2400" dirty="0" smtClean="0"/>
              <a:t>	    min</a:t>
            </a:r>
            <a:r>
              <a:rPr lang="en-US" sz="2400" dirty="0"/>
              <a:t>. access cost for </a:t>
            </a:r>
            <a:r>
              <a:rPr lang="en-US" sz="2400" dirty="0" smtClean="0"/>
              <a:t>a</a:t>
            </a:r>
          </a:p>
          <a:p>
            <a:pPr marL="0" indent="0">
              <a:buNone/>
            </a:pPr>
            <a:r>
              <a:rPr lang="en-US" sz="2400" dirty="0" smtClean="0"/>
              <a:t>			if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sa</a:t>
            </a:r>
            <a:r>
              <a:rPr lang="en-US" sz="2400" dirty="0" smtClean="0"/>
              <a:t>  &lt; </a:t>
            </a:r>
            <a:r>
              <a:rPr lang="en-US" sz="2400" dirty="0" err="1" smtClean="0"/>
              <a:t>optcost</a:t>
            </a:r>
            <a:r>
              <a:rPr lang="en-US" sz="2400" baseline="-25000" dirty="0" err="1" smtClean="0"/>
              <a:t>s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baseline="-25000" dirty="0"/>
              <a:t>	</a:t>
            </a:r>
            <a:r>
              <a:rPr lang="en-US" sz="2400" baseline="-25000" dirty="0" smtClean="0"/>
              <a:t>			</a:t>
            </a:r>
            <a:r>
              <a:rPr lang="en-US" sz="2400" dirty="0" err="1" smtClean="0"/>
              <a:t>optcost</a:t>
            </a:r>
            <a:r>
              <a:rPr lang="en-US" sz="2400" baseline="-25000" dirty="0" err="1" smtClean="0"/>
              <a:t>s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=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sa</a:t>
            </a:r>
            <a:endParaRPr lang="en-US" sz="2400" baseline="-25000" dirty="0" smtClean="0"/>
          </a:p>
          <a:p>
            <a:pPr marL="0" indent="0">
              <a:buNone/>
            </a:pPr>
            <a:r>
              <a:rPr lang="en-US" sz="2400" baseline="-25000" dirty="0"/>
              <a:t>	</a:t>
            </a:r>
            <a:r>
              <a:rPr lang="en-US" sz="2400" baseline="-25000" dirty="0" smtClean="0"/>
              <a:t>			</a:t>
            </a:r>
            <a:r>
              <a:rPr lang="en-US" sz="2400" dirty="0" err="1" smtClean="0"/>
              <a:t>optjoin</a:t>
            </a:r>
            <a:r>
              <a:rPr lang="en-US" sz="2400" baseline="-25000" dirty="0" err="1" smtClean="0"/>
              <a:t>s</a:t>
            </a:r>
            <a:r>
              <a:rPr lang="en-US" sz="2400" dirty="0" smtClean="0"/>
              <a:t> = </a:t>
            </a:r>
            <a:r>
              <a:rPr lang="en-US" sz="2400" dirty="0" err="1" smtClean="0"/>
              <a:t>optjoin</a:t>
            </a:r>
            <a:r>
              <a:rPr lang="en-US" sz="2400" dirty="0" smtClean="0"/>
              <a:t>(S-a) joined optimally w/ a</a:t>
            </a:r>
            <a:endParaRPr lang="en-US" sz="2400" dirty="0"/>
          </a:p>
          <a:p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548088" y="1294266"/>
            <a:ext cx="3138712" cy="1905000"/>
            <a:chOff x="5769429" y="2485571"/>
            <a:chExt cx="3138712" cy="1905000"/>
          </a:xfrm>
        </p:grpSpPr>
        <p:sp>
          <p:nvSpPr>
            <p:cNvPr id="6" name="Cloud 5"/>
            <p:cNvSpPr/>
            <p:nvPr/>
          </p:nvSpPr>
          <p:spPr>
            <a:xfrm>
              <a:off x="5769429" y="2485571"/>
              <a:ext cx="3102428" cy="190500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41570" y="2812143"/>
              <a:ext cx="28665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pple Casual"/>
                  <a:cs typeface="Apple Casual"/>
                </a:rPr>
                <a:t>This is the same algorithm </a:t>
              </a:r>
              <a:r>
                <a:rPr lang="en-US" dirty="0" smtClean="0">
                  <a:latin typeface="Apple Casual"/>
                  <a:cs typeface="Apple Casual"/>
                </a:rPr>
                <a:t>as previous one, written differently</a:t>
              </a:r>
              <a:endParaRPr lang="en-US" dirty="0">
                <a:latin typeface="Apple Casual"/>
                <a:cs typeface="Apple Casual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564827" y="3913031"/>
            <a:ext cx="6649843" cy="377696"/>
            <a:chOff x="1360714" y="5210304"/>
            <a:chExt cx="6649843" cy="377696"/>
          </a:xfrm>
        </p:grpSpPr>
        <p:sp>
          <p:nvSpPr>
            <p:cNvPr id="10" name="Rectangle 9"/>
            <p:cNvSpPr/>
            <p:nvPr/>
          </p:nvSpPr>
          <p:spPr>
            <a:xfrm>
              <a:off x="1360714" y="5243286"/>
              <a:ext cx="2503715" cy="344714"/>
            </a:xfrm>
            <a:prstGeom prst="rect">
              <a:avLst/>
            </a:prstGeom>
            <a:noFill/>
            <a:ln w="28575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62265" y="5210304"/>
              <a:ext cx="3648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Pre-computed in previous iteration!</a:t>
              </a:r>
              <a:endParaRPr lang="en-US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7947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4 Relations: ABCD (only consider NL join)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Optjoin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= best way to access A   (e.g., sequential scan, or predicate pushdown into index...)</a:t>
            </a:r>
          </a:p>
          <a:p>
            <a:pPr marL="0" indent="0">
              <a:buNone/>
            </a:pPr>
            <a:r>
              <a:rPr lang="en-US" dirty="0"/>
              <a:t>B = "      "           "            " B </a:t>
            </a:r>
          </a:p>
          <a:p>
            <a:pPr marL="0" indent="0">
              <a:buNone/>
            </a:pPr>
            <a:r>
              <a:rPr lang="en-US" dirty="0"/>
              <a:t>C = "      "           "            " C</a:t>
            </a:r>
          </a:p>
          <a:p>
            <a:pPr marL="0" indent="0">
              <a:buNone/>
            </a:pPr>
            <a:r>
              <a:rPr lang="en-US" dirty="0"/>
              <a:t>D = "      "           "            " 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{A,B} = AB or BA </a:t>
            </a:r>
          </a:p>
          <a:p>
            <a:pPr marL="0" indent="0">
              <a:buNone/>
            </a:pPr>
            <a:r>
              <a:rPr lang="en-US" dirty="0"/>
              <a:t>{A,C} = AC or CA </a:t>
            </a:r>
          </a:p>
          <a:p>
            <a:pPr marL="0" indent="0">
              <a:buNone/>
            </a:pPr>
            <a:r>
              <a:rPr lang="en-US" dirty="0"/>
              <a:t>{B,C} = BC or CB </a:t>
            </a:r>
          </a:p>
          <a:p>
            <a:pPr marL="0" indent="0">
              <a:buNone/>
            </a:pPr>
            <a:r>
              <a:rPr lang="en-US" dirty="0"/>
              <a:t>{A,D} </a:t>
            </a:r>
          </a:p>
          <a:p>
            <a:pPr marL="0" indent="0">
              <a:buNone/>
            </a:pPr>
            <a:r>
              <a:rPr lang="en-US" dirty="0"/>
              <a:t>{B,D} </a:t>
            </a:r>
          </a:p>
          <a:p>
            <a:pPr marL="0" indent="0">
              <a:buNone/>
            </a:pPr>
            <a:r>
              <a:rPr lang="en-US" dirty="0"/>
              <a:t>{C,D}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114800" y="3860757"/>
            <a:ext cx="4572000" cy="2677656"/>
            <a:chOff x="4114800" y="3860757"/>
            <a:chExt cx="4572000" cy="2677656"/>
          </a:xfrm>
        </p:grpSpPr>
        <p:sp>
          <p:nvSpPr>
            <p:cNvPr id="5" name="Rectangle 4"/>
            <p:cNvSpPr/>
            <p:nvPr/>
          </p:nvSpPr>
          <p:spPr>
            <a:xfrm>
              <a:off x="4114800" y="4230089"/>
              <a:ext cx="4572000" cy="2308324"/>
            </a:xfrm>
            <a:prstGeom prst="rect">
              <a:avLst/>
            </a:prstGeom>
            <a:ln>
              <a:solidFill>
                <a:srgbClr val="C0504D"/>
              </a:solidFill>
            </a:ln>
          </p:spPr>
          <p:txBody>
            <a:bodyPr>
              <a:spAutoFit/>
            </a:bodyPr>
            <a:lstStyle/>
            <a:p>
              <a:r>
                <a:rPr lang="en-US" dirty="0" smtClean="0"/>
                <a:t>R </a:t>
              </a:r>
              <a:r>
                <a:rPr lang="en-US" dirty="0" smtClean="0">
                  <a:sym typeface="Wingdings"/>
                </a:rPr>
                <a:t></a:t>
              </a:r>
              <a:r>
                <a:rPr lang="en-US" dirty="0" smtClean="0"/>
                <a:t>set of relations to join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/>
                <a:t>i</a:t>
              </a:r>
              <a:r>
                <a:rPr lang="en-US" dirty="0" smtClean="0"/>
                <a:t> in {1...|R|}:</a:t>
              </a:r>
            </a:p>
            <a:p>
              <a:r>
                <a:rPr lang="en-US" dirty="0" smtClean="0"/>
                <a:t>	for S in {all length </a:t>
              </a:r>
              <a:r>
                <a:rPr lang="en-US" dirty="0" err="1" smtClean="0"/>
                <a:t>i</a:t>
              </a:r>
              <a:r>
                <a:rPr lang="en-US" dirty="0" smtClean="0"/>
                <a:t> subsets of R}:</a:t>
              </a:r>
            </a:p>
            <a:p>
              <a:r>
                <a:rPr lang="en-US" dirty="0" smtClean="0"/>
                <a:t>		</a:t>
              </a:r>
              <a:r>
                <a:rPr lang="en-US" dirty="0" err="1" smtClean="0"/>
                <a:t>optjoin</a:t>
              </a:r>
              <a:r>
                <a:rPr lang="en-US" dirty="0" smtClean="0"/>
                <a:t>(S) = a join (S-a), where a is the relation that minimizes:</a:t>
              </a:r>
            </a:p>
            <a:p>
              <a:r>
                <a:rPr lang="en-US" dirty="0" smtClean="0"/>
                <a:t>			cost(</a:t>
              </a:r>
              <a:r>
                <a:rPr lang="en-US" dirty="0" err="1" smtClean="0"/>
                <a:t>optjoin</a:t>
              </a:r>
              <a:r>
                <a:rPr lang="en-US" dirty="0" smtClean="0"/>
                <a:t>(S-a)) + </a:t>
              </a:r>
            </a:p>
            <a:p>
              <a:r>
                <a:rPr lang="en-US" dirty="0" smtClean="0"/>
                <a:t>			min. cost to join (S-a) to a + </a:t>
              </a:r>
            </a:p>
            <a:p>
              <a:r>
                <a:rPr lang="en-US" dirty="0" smtClean="0"/>
                <a:t>			min. access cost for a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14800" y="3860757"/>
              <a:ext cx="2690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Optjoin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9546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98769" y="-168778"/>
            <a:ext cx="8229600" cy="1143000"/>
          </a:xfrm>
        </p:spPr>
        <p:txBody>
          <a:bodyPr/>
          <a:lstStyle/>
          <a:p>
            <a:r>
              <a:rPr lang="en-US" dirty="0" smtClean="0"/>
              <a:t>Example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Optjoin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{A,B,C} = 	remove A:  compare  A({B,C}) to ({B,C})A </a:t>
            </a:r>
          </a:p>
          <a:p>
            <a:pPr marL="0" indent="0">
              <a:buNone/>
            </a:pPr>
            <a:r>
              <a:rPr lang="en-US" dirty="0" smtClean="0"/>
              <a:t>			remove B:  compare  ({A,C})B to B({A,C}) </a:t>
            </a:r>
          </a:p>
          <a:p>
            <a:pPr marL="0" indent="0">
              <a:buNone/>
            </a:pPr>
            <a:r>
              <a:rPr lang="en-US" dirty="0" smtClean="0"/>
              <a:t> 			remove C:  compare  C({A,B}) to ({A,B})C </a:t>
            </a:r>
          </a:p>
          <a:p>
            <a:pPr marL="0" indent="0">
              <a:buNone/>
            </a:pPr>
            <a:r>
              <a:rPr lang="en-US" dirty="0" smtClean="0"/>
              <a:t>{A,C,D} = …</a:t>
            </a:r>
          </a:p>
          <a:p>
            <a:pPr marL="0" indent="0">
              <a:buNone/>
            </a:pPr>
            <a:r>
              <a:rPr lang="en-US" dirty="0" smtClean="0"/>
              <a:t>{A,B,D} = …</a:t>
            </a:r>
          </a:p>
          <a:p>
            <a:pPr marL="0" indent="0">
              <a:buNone/>
            </a:pPr>
            <a:r>
              <a:rPr lang="en-US" dirty="0" smtClean="0"/>
              <a:t>{B,C,D} = …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{A,B,C,D} = 	remove A: compare A({B,C,D}) to ({B,C,D})A </a:t>
            </a:r>
          </a:p>
          <a:p>
            <a:pPr marL="0" indent="0">
              <a:buNone/>
            </a:pPr>
            <a:r>
              <a:rPr lang="en-US" dirty="0" smtClean="0"/>
              <a:t>    	     		remove B: compare B({A,C,D}) to ({A,C,D})B </a:t>
            </a:r>
          </a:p>
          <a:p>
            <a:pPr marL="0" indent="0">
              <a:buNone/>
            </a:pPr>
            <a:r>
              <a:rPr lang="en-US" dirty="0" smtClean="0"/>
              <a:t>                   	remove C: compare C({A,B,D}) to ({A,B,D})C</a:t>
            </a:r>
          </a:p>
          <a:p>
            <a:pPr marL="0" indent="0">
              <a:buNone/>
            </a:pPr>
            <a:r>
              <a:rPr lang="en-US" dirty="0" smtClean="0"/>
              <a:t>                   	remove D: compare D({A,C,C}) to ({A,B,C})D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95720" y="-66882"/>
            <a:ext cx="4572000" cy="2677656"/>
            <a:chOff x="4114800" y="3860757"/>
            <a:chExt cx="4572000" cy="2677656"/>
          </a:xfrm>
        </p:grpSpPr>
        <p:sp>
          <p:nvSpPr>
            <p:cNvPr id="5" name="Rectangle 4"/>
            <p:cNvSpPr/>
            <p:nvPr/>
          </p:nvSpPr>
          <p:spPr>
            <a:xfrm>
              <a:off x="4114800" y="4230089"/>
              <a:ext cx="4572000" cy="2308324"/>
            </a:xfrm>
            <a:prstGeom prst="rect">
              <a:avLst/>
            </a:prstGeom>
            <a:ln>
              <a:solidFill>
                <a:srgbClr val="C0504D"/>
              </a:solidFill>
            </a:ln>
          </p:spPr>
          <p:txBody>
            <a:bodyPr>
              <a:spAutoFit/>
            </a:bodyPr>
            <a:lstStyle/>
            <a:p>
              <a:r>
                <a:rPr lang="en-US" dirty="0" smtClean="0"/>
                <a:t>R </a:t>
              </a:r>
              <a:r>
                <a:rPr lang="en-US" dirty="0" smtClean="0">
                  <a:sym typeface="Wingdings"/>
                </a:rPr>
                <a:t></a:t>
              </a:r>
              <a:r>
                <a:rPr lang="en-US" dirty="0" smtClean="0"/>
                <a:t>set of relations to join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/>
                <a:t>i</a:t>
              </a:r>
              <a:r>
                <a:rPr lang="en-US" dirty="0" smtClean="0"/>
                <a:t> in {1...|R|}:</a:t>
              </a:r>
            </a:p>
            <a:p>
              <a:r>
                <a:rPr lang="en-US" dirty="0" smtClean="0"/>
                <a:t>	for S in {all length </a:t>
              </a:r>
              <a:r>
                <a:rPr lang="en-US" dirty="0" err="1" smtClean="0"/>
                <a:t>i</a:t>
              </a:r>
              <a:r>
                <a:rPr lang="en-US" dirty="0" smtClean="0"/>
                <a:t> subsets of R}:</a:t>
              </a:r>
            </a:p>
            <a:p>
              <a:r>
                <a:rPr lang="en-US" dirty="0" smtClean="0"/>
                <a:t>		</a:t>
              </a:r>
              <a:r>
                <a:rPr lang="en-US" dirty="0" err="1" smtClean="0"/>
                <a:t>optjoin</a:t>
              </a:r>
              <a:r>
                <a:rPr lang="en-US" dirty="0" smtClean="0"/>
                <a:t>(S) = a join (S-a), where a is the relation that minimizes:</a:t>
              </a:r>
            </a:p>
            <a:p>
              <a:r>
                <a:rPr lang="en-US" dirty="0" smtClean="0"/>
                <a:t>			cost(</a:t>
              </a:r>
              <a:r>
                <a:rPr lang="en-US" dirty="0" err="1" smtClean="0"/>
                <a:t>optjoin</a:t>
              </a:r>
              <a:r>
                <a:rPr lang="en-US" dirty="0" smtClean="0"/>
                <a:t>(S-a)) + </a:t>
              </a:r>
            </a:p>
            <a:p>
              <a:r>
                <a:rPr lang="en-US" dirty="0" smtClean="0"/>
                <a:t>			min. cost to join (S-a) to a + </a:t>
              </a:r>
            </a:p>
            <a:p>
              <a:r>
                <a:rPr lang="en-US" dirty="0" smtClean="0"/>
                <a:t>			min. access cost for a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14800" y="3860757"/>
              <a:ext cx="2690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Optjoin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1869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6722"/>
            <a:ext cx="8229600" cy="1143000"/>
          </a:xfrm>
        </p:spPr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856" y="1115552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Number </a:t>
            </a:r>
            <a:r>
              <a:rPr lang="en-US" dirty="0"/>
              <a:t>of subsets of set of size n =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|power </a:t>
            </a:r>
            <a:r>
              <a:rPr lang="en-US" dirty="0"/>
              <a:t>set of </a:t>
            </a:r>
            <a:r>
              <a:rPr lang="en-US" dirty="0" smtClean="0"/>
              <a:t>n| </a:t>
            </a:r>
            <a:r>
              <a:rPr lang="en-US" dirty="0"/>
              <a:t>=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2</a:t>
            </a:r>
            <a:r>
              <a:rPr lang="en-US" baseline="30000" dirty="0" smtClean="0"/>
              <a:t>n</a:t>
            </a:r>
            <a:r>
              <a:rPr lang="en-US" dirty="0" smtClean="0"/>
              <a:t> (here, n is number of relations)</a:t>
            </a:r>
            <a:endParaRPr lang="en-US" dirty="0"/>
          </a:p>
          <a:p>
            <a:r>
              <a:rPr lang="en-US" dirty="0" smtClean="0"/>
              <a:t>How much work per subset?</a:t>
            </a:r>
          </a:p>
          <a:p>
            <a:pPr marL="457200" lvl="1" indent="0">
              <a:buNone/>
            </a:pPr>
            <a:r>
              <a:rPr lang="en-US" dirty="0" smtClean="0"/>
              <a:t>Have to iterate through each element of each subset, so this at most n</a:t>
            </a:r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dirty="0" smtClean="0"/>
              <a:t>n2</a:t>
            </a:r>
            <a:r>
              <a:rPr lang="en-US" baseline="30000" dirty="0" smtClean="0"/>
              <a:t>n </a:t>
            </a:r>
            <a:r>
              <a:rPr lang="en-US" dirty="0" smtClean="0"/>
              <a:t>complexity  (</a:t>
            </a:r>
            <a:r>
              <a:rPr lang="en-US" dirty="0" err="1" smtClean="0"/>
              <a:t>vs</a:t>
            </a:r>
            <a:r>
              <a:rPr lang="en-US" dirty="0" smtClean="0"/>
              <a:t> n!)</a:t>
            </a:r>
          </a:p>
          <a:p>
            <a:pPr marL="57150" indent="0">
              <a:buNone/>
            </a:pPr>
            <a:r>
              <a:rPr lang="en-US" dirty="0" smtClean="0"/>
              <a:t>n=12 </a:t>
            </a:r>
            <a:r>
              <a:rPr lang="en-US" dirty="0" smtClean="0">
                <a:sym typeface="Wingdings"/>
              </a:rPr>
              <a:t> 49K </a:t>
            </a:r>
            <a:r>
              <a:rPr lang="en-US" dirty="0" err="1" smtClean="0">
                <a:sym typeface="Wingdings"/>
              </a:rPr>
              <a:t>vs</a:t>
            </a:r>
            <a:r>
              <a:rPr lang="en-US" dirty="0" smtClean="0">
                <a:sym typeface="Wingdings"/>
              </a:rPr>
              <a:t> 479M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114800" y="3860757"/>
            <a:ext cx="4572000" cy="2677656"/>
            <a:chOff x="4114800" y="3860757"/>
            <a:chExt cx="4572000" cy="2677656"/>
          </a:xfrm>
        </p:grpSpPr>
        <p:sp>
          <p:nvSpPr>
            <p:cNvPr id="5" name="Rectangle 4"/>
            <p:cNvSpPr/>
            <p:nvPr/>
          </p:nvSpPr>
          <p:spPr>
            <a:xfrm>
              <a:off x="4114800" y="4230089"/>
              <a:ext cx="4572000" cy="2308324"/>
            </a:xfrm>
            <a:prstGeom prst="rect">
              <a:avLst/>
            </a:prstGeom>
            <a:ln>
              <a:solidFill>
                <a:srgbClr val="C0504D"/>
              </a:solidFill>
            </a:ln>
          </p:spPr>
          <p:txBody>
            <a:bodyPr>
              <a:spAutoFit/>
            </a:bodyPr>
            <a:lstStyle/>
            <a:p>
              <a:r>
                <a:rPr lang="en-US" dirty="0" smtClean="0"/>
                <a:t>R </a:t>
              </a:r>
              <a:r>
                <a:rPr lang="en-US" dirty="0" smtClean="0">
                  <a:sym typeface="Wingdings"/>
                </a:rPr>
                <a:t></a:t>
              </a:r>
              <a:r>
                <a:rPr lang="en-US" dirty="0" smtClean="0"/>
                <a:t>set of relations to join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/>
                <a:t>i</a:t>
              </a:r>
              <a:r>
                <a:rPr lang="en-US" dirty="0" smtClean="0"/>
                <a:t> in {1...|R|}:</a:t>
              </a:r>
            </a:p>
            <a:p>
              <a:r>
                <a:rPr lang="en-US" dirty="0" smtClean="0"/>
                <a:t>	for S in {all length </a:t>
              </a:r>
              <a:r>
                <a:rPr lang="en-US" dirty="0" err="1" smtClean="0"/>
                <a:t>i</a:t>
              </a:r>
              <a:r>
                <a:rPr lang="en-US" dirty="0" smtClean="0"/>
                <a:t> subsets of R}:</a:t>
              </a:r>
            </a:p>
            <a:p>
              <a:r>
                <a:rPr lang="en-US" dirty="0" smtClean="0"/>
                <a:t>		</a:t>
              </a:r>
              <a:r>
                <a:rPr lang="en-US" dirty="0" err="1" smtClean="0"/>
                <a:t>optjoin</a:t>
              </a:r>
              <a:r>
                <a:rPr lang="en-US" dirty="0" smtClean="0"/>
                <a:t>(S) = a join (S-a), where a is the relation that minimizes:</a:t>
              </a:r>
            </a:p>
            <a:p>
              <a:r>
                <a:rPr lang="en-US" dirty="0" smtClean="0"/>
                <a:t>			cost(</a:t>
              </a:r>
              <a:r>
                <a:rPr lang="en-US" dirty="0" err="1" smtClean="0"/>
                <a:t>optjoin</a:t>
              </a:r>
              <a:r>
                <a:rPr lang="en-US" dirty="0" smtClean="0"/>
                <a:t>(S-a)) + </a:t>
              </a:r>
            </a:p>
            <a:p>
              <a:r>
                <a:rPr lang="en-US" dirty="0" smtClean="0"/>
                <a:t>			min. cost to join (S-a) to a + </a:t>
              </a:r>
            </a:p>
            <a:p>
              <a:r>
                <a:rPr lang="en-US" dirty="0" smtClean="0"/>
                <a:t>			min. access cost for a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14800" y="3860757"/>
              <a:ext cx="2690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Optjoin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6890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8728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R=1,4,3,6,9,14,1,7,11</a:t>
            </a:r>
          </a:p>
          <a:p>
            <a:pPr marL="0" indent="0">
              <a:buNone/>
            </a:pPr>
            <a:r>
              <a:rPr lang="en-US" sz="2000" dirty="0" smtClean="0"/>
              <a:t>S=2,3,7,12,9,8,4,15,6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R1 = 1,3,4		</a:t>
            </a:r>
          </a:p>
          <a:p>
            <a:pPr marL="0" indent="0">
              <a:buNone/>
            </a:pPr>
            <a:r>
              <a:rPr lang="en-US" sz="2000" dirty="0" smtClean="0"/>
              <a:t>S1 = 2,3,7		S2 = 8,9,12		S3 = 4,6,15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7200" y="4124327"/>
          <a:ext cx="6096000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S3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751537" y="4559975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1733781" y="4589717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2741172" y="4589717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3748563" y="4589717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4755954" y="4589717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5763345" y="4589717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7097949" y="3753487"/>
          <a:ext cx="1588851" cy="18542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588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57200" y="5799017"/>
            <a:ext cx="5047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Need enough memory to keep 1 page of each run in memory at a time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92636" y="2696441"/>
            <a:ext cx="3076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R2 = 6,9,14		R3 = 1,7,11</a:t>
            </a:r>
          </a:p>
        </p:txBody>
      </p:sp>
    </p:spTree>
    <p:extLst>
      <p:ext uri="{BB962C8B-B14F-4D97-AF65-F5344CB8AC3E}">
        <p14:creationId xmlns:p14="http://schemas.microsoft.com/office/powerpoint/2010/main" val="376130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Algorithm: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Given </a:t>
            </a:r>
            <a:r>
              <a:rPr lang="en-US" dirty="0"/>
              <a:t>h</a:t>
            </a:r>
            <a:r>
              <a:rPr lang="en-US" dirty="0" smtClean="0"/>
              <a:t>ash function H(x) </a:t>
            </a:r>
            <a:r>
              <a:rPr lang="en-US" dirty="0" smtClean="0">
                <a:sym typeface="Wingdings"/>
              </a:rPr>
              <a:t> [0,…,P-1]   (e.g., x mod P)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	where P is number of partitions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f</a:t>
            </a:r>
            <a:r>
              <a:rPr lang="en-US" dirty="0" smtClean="0">
                <a:sym typeface="Wingdings"/>
              </a:rPr>
              <a:t>or </a:t>
            </a:r>
            <a:r>
              <a:rPr lang="en-US" dirty="0" err="1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 in [0,…,P-1]: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	for each r in R: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		if H(r)=</a:t>
            </a:r>
            <a:r>
              <a:rPr lang="en-US" dirty="0" err="1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, add r to in memory hash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		otherwise, write r back to disk in R’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	for each s in S: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		if H(s)=</a:t>
            </a:r>
            <a:r>
              <a:rPr lang="en-US" dirty="0" err="1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, lookup s in hash, output matches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		otherwise, write s back to disk in S’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	replace R with R’, S with S’</a:t>
            </a:r>
          </a:p>
          <a:p>
            <a:pPr marL="0" indent="0">
              <a:buNone/>
            </a:pPr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12846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Hash I/O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Suppose P=2, and hash uniformly maps tuples to partitions</a:t>
            </a:r>
          </a:p>
          <a:p>
            <a:pPr marL="400050" lvl="1" indent="0">
              <a:buNone/>
            </a:pPr>
            <a:r>
              <a:rPr lang="en-US" sz="1800" dirty="0" smtClean="0"/>
              <a:t>Read 	|R| + |S|</a:t>
            </a:r>
          </a:p>
          <a:p>
            <a:pPr marL="400050" lvl="1" indent="0">
              <a:buNone/>
            </a:pPr>
            <a:r>
              <a:rPr lang="en-US" sz="1800" dirty="0" smtClean="0"/>
              <a:t>Write 	1/2 (|R| + |S|)</a:t>
            </a:r>
          </a:p>
          <a:p>
            <a:pPr marL="400050" lvl="1" indent="0">
              <a:buNone/>
            </a:pPr>
            <a:r>
              <a:rPr lang="en-US" sz="1800" dirty="0" smtClean="0"/>
              <a:t>Read 	1/2 (|R| + |S|) = 2 (|R| + |S|)</a:t>
            </a:r>
          </a:p>
          <a:p>
            <a:pPr marL="0" indent="0">
              <a:buNone/>
            </a:pPr>
            <a:r>
              <a:rPr lang="en-US" sz="1800" dirty="0" smtClean="0"/>
              <a:t>P=3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Read 	|R| + |S|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Write 	2/3 (|R| + |S|)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Read 	2/3 (|R| + |S|)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Write 	1/3 (|R| + |S|)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Read 	1/3 (|R| + |S|) = 3 (|R| + |S|)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P=4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|R| + |S| + 2 * (3/4 (|R| + |S|)) + 2 * (2/4 (|R| + |S|)) + 2 * (1/4 (|R| + |S|))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= 4 (|R| + |S|)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>
                <a:sym typeface="Wingdings"/>
              </a:rPr>
              <a:t> P = n ; n * (|R| + |S|) I/</a:t>
            </a:r>
            <a:r>
              <a:rPr lang="en-US" sz="1800" dirty="0" err="1" smtClean="0">
                <a:sym typeface="Wingdings"/>
              </a:rPr>
              <a:t>Os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389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Grace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029" y="1600200"/>
            <a:ext cx="8765788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Algorithm:</a:t>
            </a:r>
          </a:p>
          <a:p>
            <a:pPr marL="0" indent="0">
              <a:buNone/>
            </a:pPr>
            <a:r>
              <a:rPr lang="en-US" sz="2400" u="sng" dirty="0" smtClean="0"/>
              <a:t>Partition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 smtClean="0"/>
              <a:t>	Suppose we have P partitions, and H(x) 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 [0…P-1]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Choose P = |S| / M </a:t>
            </a:r>
            <a:r>
              <a:rPr lang="en-US" sz="2400" dirty="0" smtClean="0">
                <a:sym typeface="Wingdings"/>
              </a:rPr>
              <a:t> P ≤ </a:t>
            </a:r>
            <a:r>
              <a:rPr lang="en-US" sz="2400" dirty="0" err="1" smtClean="0">
                <a:sym typeface="Wingdings"/>
              </a:rPr>
              <a:t>sqrt</a:t>
            </a:r>
            <a:r>
              <a:rPr lang="en-US" sz="2400" dirty="0" smtClean="0">
                <a:sym typeface="Wingdings"/>
              </a:rPr>
              <a:t>(|S|)  //may need to leave a little slop for imperfect hashing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Allocate P 1-page output buffers, and P output files for R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For each r in R:</a:t>
            </a:r>
          </a:p>
          <a:p>
            <a:pPr marL="0" indent="0">
              <a:buNone/>
            </a:pPr>
            <a:r>
              <a:rPr lang="en-US" sz="2400" dirty="0" smtClean="0"/>
              <a:t>		Write r into buffer H(r)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If buffer full, append to file H(r)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Allocate P output files for 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For each s in S: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Write s into buffer H(s)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if buffer full, append to file H(s)</a:t>
            </a:r>
          </a:p>
          <a:p>
            <a:pPr marL="0" indent="0">
              <a:buNone/>
            </a:pPr>
            <a:r>
              <a:rPr lang="en-US" sz="2400" u="sng" dirty="0" smtClean="0"/>
              <a:t>Join: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For </a:t>
            </a:r>
            <a:r>
              <a:rPr lang="en-US" sz="2400" dirty="0" err="1" smtClean="0"/>
              <a:t>i</a:t>
            </a:r>
            <a:r>
              <a:rPr lang="en-US" sz="2400" dirty="0" smtClean="0"/>
              <a:t> in [0,…,P-1]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Read file </a:t>
            </a:r>
            <a:r>
              <a:rPr lang="en-US" sz="2400" dirty="0" err="1" smtClean="0"/>
              <a:t>i</a:t>
            </a:r>
            <a:r>
              <a:rPr lang="en-US" sz="2400" dirty="0" smtClean="0"/>
              <a:t> of R, build hash table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Scan file </a:t>
            </a:r>
            <a:r>
              <a:rPr lang="en-US" sz="2400" dirty="0" err="1" smtClean="0"/>
              <a:t>i</a:t>
            </a:r>
            <a:r>
              <a:rPr lang="en-US" sz="2400" dirty="0" smtClean="0"/>
              <a:t> of S, probing into hash table and outputting matches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57603" y="3025863"/>
            <a:ext cx="2838920" cy="17543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prstClr val="white"/>
                </a:solidFill>
              </a:rPr>
              <a:t>Need one page of RAM for each of P partitions</a:t>
            </a:r>
          </a:p>
          <a:p>
            <a:endParaRPr lang="en-US" i="1" dirty="0" smtClean="0">
              <a:solidFill>
                <a:prstClr val="white"/>
              </a:solidFill>
            </a:endParaRPr>
          </a:p>
          <a:p>
            <a:r>
              <a:rPr lang="en-US" i="1" dirty="0">
                <a:solidFill>
                  <a:prstClr val="white"/>
                </a:solidFill>
              </a:rPr>
              <a:t>S</a:t>
            </a:r>
            <a:r>
              <a:rPr lang="en-US" i="1" dirty="0" smtClean="0">
                <a:solidFill>
                  <a:prstClr val="white"/>
                </a:solidFill>
              </a:rPr>
              <a:t>ince </a:t>
            </a:r>
          </a:p>
          <a:p>
            <a:r>
              <a:rPr lang="en-US" i="1" dirty="0" smtClean="0">
                <a:solidFill>
                  <a:prstClr val="white"/>
                </a:solidFill>
              </a:rPr>
              <a:t>M &gt; </a:t>
            </a:r>
            <a:r>
              <a:rPr lang="en-US" i="1" dirty="0" err="1" smtClean="0">
                <a:solidFill>
                  <a:prstClr val="white"/>
                </a:solidFill>
              </a:rPr>
              <a:t>sqrt</a:t>
            </a:r>
            <a:r>
              <a:rPr lang="en-US" i="1" dirty="0" smtClean="0">
                <a:solidFill>
                  <a:prstClr val="white"/>
                </a:solidFill>
              </a:rPr>
              <a:t>(|S|) and </a:t>
            </a:r>
          </a:p>
          <a:p>
            <a:r>
              <a:rPr lang="en-US" i="1" dirty="0" smtClean="0">
                <a:solidFill>
                  <a:prstClr val="white"/>
                </a:solidFill>
              </a:rPr>
              <a:t>P ≤ </a:t>
            </a:r>
            <a:r>
              <a:rPr lang="en-US" i="1" dirty="0" err="1" smtClean="0">
                <a:solidFill>
                  <a:prstClr val="white"/>
                </a:solidFill>
              </a:rPr>
              <a:t>sqrt</a:t>
            </a:r>
            <a:r>
              <a:rPr lang="en-US" i="1" dirty="0" smtClean="0">
                <a:solidFill>
                  <a:prstClr val="white"/>
                </a:solidFill>
              </a:rPr>
              <a:t>(|S|), all is well</a:t>
            </a:r>
            <a:endParaRPr lang="en-US" i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74716" y="5972029"/>
            <a:ext cx="58074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>
                <a:solidFill>
                  <a:prstClr val="black"/>
                </a:solidFill>
              </a:rPr>
              <a:t>Total I/O cost:  Read |R| and |S| twice, write once </a:t>
            </a:r>
            <a:endParaRPr lang="en-US" b="1" dirty="0" smtClean="0">
              <a:solidFill>
                <a:prstClr val="black"/>
              </a:solidFill>
            </a:endParaRPr>
          </a:p>
          <a:p>
            <a:pPr marL="117475" lvl="2" algn="ctr"/>
            <a:r>
              <a:rPr lang="en-US" b="1" dirty="0" smtClean="0">
                <a:solidFill>
                  <a:prstClr val="black"/>
                </a:solidFill>
              </a:rPr>
              <a:t>3(|R| + |S|) I/</a:t>
            </a:r>
            <a:r>
              <a:rPr lang="en-US" b="1" dirty="0" err="1" smtClean="0">
                <a:solidFill>
                  <a:prstClr val="black"/>
                </a:solidFill>
              </a:rPr>
              <a:t>Os</a:t>
            </a:r>
            <a:endParaRPr 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7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 = 3; H(x) = x mod 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R=5,4,3,6,9,14,1,7,11</a:t>
            </a:r>
          </a:p>
          <a:p>
            <a:pPr marL="0" indent="0">
              <a:buNone/>
            </a:pPr>
            <a:r>
              <a:rPr lang="en-US" dirty="0" smtClean="0"/>
              <a:t>S=2,3,7,12,9,8,4,15,6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52403" y="3874970"/>
          <a:ext cx="3107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02481" y="387497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958757" y="2204022"/>
            <a:ext cx="136965" cy="2863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2882" y="5091011"/>
            <a:ext cx="2129192" cy="37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 output buffers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1793" y="5869348"/>
            <a:ext cx="2129192" cy="37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 output files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2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9369</TotalTime>
  <Words>2216</Words>
  <Application>Microsoft Macintosh PowerPoint</Application>
  <PresentationFormat>On-screen Show (4:3)</PresentationFormat>
  <Paragraphs>1005</Paragraphs>
  <Slides>44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Apple Casual</vt:lpstr>
      <vt:lpstr>Calibri</vt:lpstr>
      <vt:lpstr>ＭＳ Ｐゴシック</vt:lpstr>
      <vt:lpstr>Wingdings</vt:lpstr>
      <vt:lpstr>Arial</vt:lpstr>
      <vt:lpstr>Office Theme</vt:lpstr>
      <vt:lpstr>6.830 Lecture 9 </vt:lpstr>
      <vt:lpstr>Join Algo Summary</vt:lpstr>
      <vt:lpstr>PowerPoint Presentation</vt:lpstr>
      <vt:lpstr>Sort Merge Join</vt:lpstr>
      <vt:lpstr>Example</vt:lpstr>
      <vt:lpstr>Simple Hash</vt:lpstr>
      <vt:lpstr>Simple Hash I/O Analysis</vt:lpstr>
      <vt:lpstr>Grace Hash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Summary</vt:lpstr>
      <vt:lpstr>Join Algo Summary</vt:lpstr>
      <vt:lpstr>Database Internals Outline</vt:lpstr>
      <vt:lpstr>Selinger Optimizer Algorithm</vt:lpstr>
      <vt:lpstr>Selinger, as code</vt:lpstr>
      <vt:lpstr>Example</vt:lpstr>
      <vt:lpstr>Example (con’t)</vt:lpstr>
      <vt:lpstr>Complexity</vt:lpstr>
    </vt:vector>
  </TitlesOfParts>
  <Company>MIT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6.830 Lecture 10 </dc:title>
  <dc:creator>Sam Madden</dc:creator>
  <cp:lastModifiedBy>Samuel R Madden</cp:lastModifiedBy>
  <cp:revision>27</cp:revision>
  <cp:lastPrinted>2014-10-06T15:05:46Z</cp:lastPrinted>
  <dcterms:created xsi:type="dcterms:W3CDTF">2013-03-10T21:37:40Z</dcterms:created>
  <dcterms:modified xsi:type="dcterms:W3CDTF">2017-10-04T16:45:20Z</dcterms:modified>
</cp:coreProperties>
</file>