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68" r:id="rId4"/>
    <p:sldId id="269" r:id="rId5"/>
    <p:sldId id="270" r:id="rId6"/>
    <p:sldId id="271" r:id="rId7"/>
    <p:sldId id="258" r:id="rId8"/>
    <p:sldId id="257" r:id="rId9"/>
    <p:sldId id="272" r:id="rId10"/>
    <p:sldId id="259" r:id="rId11"/>
    <p:sldId id="260" r:id="rId12"/>
    <p:sldId id="263" r:id="rId13"/>
    <p:sldId id="264" r:id="rId14"/>
    <p:sldId id="261" r:id="rId15"/>
    <p:sldId id="262" r:id="rId16"/>
    <p:sldId id="273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2756"/>
  </p:normalViewPr>
  <p:slideViewPr>
    <p:cSldViewPr snapToGrid="0" snapToObjects="1">
      <p:cViewPr varScale="1">
        <p:scale>
          <a:sx n="129" d="100"/>
          <a:sy n="129" d="100"/>
        </p:scale>
        <p:origin x="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3ADE0-A467-FF43-8F44-AE239174F87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3BB25-3F98-9C4D-A580-B5060F95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F669F-3A65-1648-88F5-BB87EF25F28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6B8A-6A05-2446-8FEB-9630C33D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580D-40C4-5642-8088-AD18AFCF8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3A9C-0A71-9B4B-A9E8-D0C47A4BE6A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/ 6.814 Lecture 2</a:t>
            </a:r>
            <a:br>
              <a:rPr lang="en-US" dirty="0" smtClean="0"/>
            </a:br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 Madden</a:t>
            </a:r>
          </a:p>
          <a:p>
            <a:r>
              <a:rPr lang="en-US" dirty="0" smtClean="0"/>
              <a:t>9/11/2017</a:t>
            </a:r>
          </a:p>
          <a:p>
            <a:endParaRPr lang="en-US" dirty="0"/>
          </a:p>
          <a:p>
            <a:r>
              <a:rPr lang="en-US" dirty="0" smtClean="0"/>
              <a:t>PS1 Out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7782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“Those who cannot remember the past are doomed to repeat 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IMS Programs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20620"/>
            <a:ext cx="7866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Find the cages that Jane </a:t>
            </a:r>
            <a:r>
              <a:rPr lang="en-US" sz="2800" b="1" dirty="0" smtClean="0"/>
              <a:t>keeps</a:t>
            </a:r>
            <a:endParaRPr lang="en-US" sz="2800" b="1" dirty="0"/>
          </a:p>
          <a:p>
            <a:r>
              <a:rPr lang="en-US" sz="2800" dirty="0"/>
              <a:t>	</a:t>
            </a:r>
            <a:r>
              <a:rPr lang="en-US" sz="2800" dirty="0" err="1" smtClean="0"/>
              <a:t>GetUnique</a:t>
            </a:r>
            <a:r>
              <a:rPr lang="en-US" sz="2800" dirty="0" smtClean="0"/>
              <a:t>(</a:t>
            </a:r>
            <a:r>
              <a:rPr lang="en-US" sz="2800" dirty="0"/>
              <a:t>Keepers, name = "Jane")</a:t>
            </a:r>
          </a:p>
          <a:p>
            <a:r>
              <a:rPr lang="en-US" sz="2800" dirty="0"/>
              <a:t>	Until done: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cageid</a:t>
            </a:r>
            <a:r>
              <a:rPr lang="en-US" sz="2800" dirty="0"/>
              <a:t> = </a:t>
            </a:r>
            <a:r>
              <a:rPr lang="en-US" sz="2800" dirty="0" err="1" smtClean="0"/>
              <a:t>GetNextParent</a:t>
            </a:r>
            <a:r>
              <a:rPr lang="en-US" sz="2800" dirty="0" smtClean="0"/>
              <a:t> (</a:t>
            </a:r>
            <a:r>
              <a:rPr lang="en-US" sz="2800" dirty="0"/>
              <a:t>cages).no</a:t>
            </a:r>
          </a:p>
          <a:p>
            <a:r>
              <a:rPr lang="en-US" sz="2800" dirty="0"/>
              <a:t>		print </a:t>
            </a:r>
            <a:r>
              <a:rPr lang="en-US" sz="2800" dirty="0" err="1"/>
              <a:t>cageid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7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IMS Programs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6225" y="1620620"/>
            <a:ext cx="75630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Find the keepers that keep cage 6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GetUnique</a:t>
            </a:r>
            <a:r>
              <a:rPr lang="en-US" sz="3200" dirty="0" smtClean="0"/>
              <a:t>(keepers)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GetNextParent</a:t>
            </a:r>
            <a:r>
              <a:rPr lang="en-US" sz="3200" dirty="0" smtClean="0"/>
              <a:t>(cages, id = 6)</a:t>
            </a:r>
          </a:p>
          <a:p>
            <a:r>
              <a:rPr lang="en-US" sz="3200" dirty="0" smtClean="0"/>
              <a:t>	</a:t>
            </a:r>
          </a:p>
          <a:p>
            <a:r>
              <a:rPr lang="en-US" sz="3200" dirty="0" smtClean="0"/>
              <a:t>	Until done:</a:t>
            </a:r>
          </a:p>
          <a:p>
            <a:r>
              <a:rPr lang="en-US" sz="3200" dirty="0" smtClean="0"/>
              <a:t>		</a:t>
            </a:r>
            <a:r>
              <a:rPr lang="en-US" sz="3200" dirty="0" err="1" smtClean="0"/>
              <a:t>GetNext</a:t>
            </a:r>
            <a:r>
              <a:rPr lang="en-US" sz="3200" dirty="0" smtClean="0"/>
              <a:t>(keepers)</a:t>
            </a:r>
          </a:p>
          <a:p>
            <a:r>
              <a:rPr lang="en-US" sz="3200" dirty="0" smtClean="0"/>
              <a:t>		</a:t>
            </a:r>
            <a:r>
              <a:rPr lang="en-US" sz="3200" dirty="0" err="1" smtClean="0"/>
              <a:t>GetNextParent</a:t>
            </a:r>
            <a:r>
              <a:rPr lang="en-US" sz="3200" dirty="0" smtClean="0"/>
              <a:t>(cages, id = 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60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352"/>
            <a:ext cx="8229600" cy="54854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a course schema with students, classes, rooms (each has a number of attributes)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Classes in exactly one room</a:t>
            </a:r>
          </a:p>
          <a:p>
            <a:pPr marL="0" indent="0">
              <a:buNone/>
            </a:pPr>
            <a:r>
              <a:rPr lang="en-US" dirty="0" smtClean="0"/>
              <a:t>Students in zero or more classes</a:t>
            </a:r>
          </a:p>
          <a:p>
            <a:pPr marL="0" indent="0">
              <a:buNone/>
            </a:pPr>
            <a:r>
              <a:rPr lang="en-US" dirty="0" smtClean="0"/>
              <a:t>Classes taken by zero or more students</a:t>
            </a:r>
          </a:p>
          <a:p>
            <a:pPr marL="0" indent="0">
              <a:buNone/>
            </a:pPr>
            <a:r>
              <a:rPr lang="en-US" dirty="0" smtClean="0"/>
              <a:t>Rooms host zero or more classes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82290" y="2498376"/>
            <a:ext cx="6000550" cy="2184848"/>
            <a:chOff x="2082290" y="2498376"/>
            <a:chExt cx="6000550" cy="2184848"/>
          </a:xfrm>
        </p:grpSpPr>
        <p:sp>
          <p:nvSpPr>
            <p:cNvPr id="4" name="Rectangle 3"/>
            <p:cNvSpPr/>
            <p:nvPr/>
          </p:nvSpPr>
          <p:spPr>
            <a:xfrm>
              <a:off x="4415214" y="2498376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4316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0040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4" idx="1"/>
              <a:endCxn id="5" idx="0"/>
            </p:cNvCxnSpPr>
            <p:nvPr/>
          </p:nvCxnSpPr>
          <p:spPr>
            <a:xfrm rot="10800000" flipV="1">
              <a:off x="3034704" y="2840963"/>
              <a:ext cx="1380511" cy="1157088"/>
            </a:xfrm>
            <a:prstGeom prst="bentConnector2">
              <a:avLst/>
            </a:prstGeom>
            <a:ln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4" idx="3"/>
              <a:endCxn id="6" idx="0"/>
            </p:cNvCxnSpPr>
            <p:nvPr/>
          </p:nvCxnSpPr>
          <p:spPr>
            <a:xfrm>
              <a:off x="6035987" y="2840963"/>
              <a:ext cx="1094440" cy="1157088"/>
            </a:xfrm>
            <a:prstGeom prst="bentConnector2">
              <a:avLst/>
            </a:prstGeom>
            <a:ln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30427" y="29988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82290" y="31512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takenby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0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19" y="1499928"/>
            <a:ext cx="8686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one possible hierarchical schema for this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there a hierarchical representation that is free of redundancy?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14946" y="4487050"/>
            <a:ext cx="6000550" cy="2184848"/>
            <a:chOff x="2082290" y="2498376"/>
            <a:chExt cx="6000550" cy="2184848"/>
          </a:xfrm>
        </p:grpSpPr>
        <p:sp>
          <p:nvSpPr>
            <p:cNvPr id="5" name="Rectangle 4"/>
            <p:cNvSpPr/>
            <p:nvPr/>
          </p:nvSpPr>
          <p:spPr>
            <a:xfrm>
              <a:off x="4415214" y="2498376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4316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0040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5" idx="1"/>
              <a:endCxn id="6" idx="0"/>
            </p:cNvCxnSpPr>
            <p:nvPr/>
          </p:nvCxnSpPr>
          <p:spPr>
            <a:xfrm rot="10800000" flipV="1">
              <a:off x="3034704" y="2840963"/>
              <a:ext cx="1380511" cy="1157088"/>
            </a:xfrm>
            <a:prstGeom prst="bentConnector2">
              <a:avLst/>
            </a:prstGeom>
            <a:ln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3"/>
              <a:endCxn id="7" idx="0"/>
            </p:cNvCxnSpPr>
            <p:nvPr/>
          </p:nvCxnSpPr>
          <p:spPr>
            <a:xfrm>
              <a:off x="6035987" y="2840963"/>
              <a:ext cx="1094440" cy="1157088"/>
            </a:xfrm>
            <a:prstGeom prst="bentConnector2">
              <a:avLst/>
            </a:prstGeom>
            <a:ln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30427" y="29988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isin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2290" y="31512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takenby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CODASYL Hierarchy</a:t>
            </a:r>
            <a:endParaRPr lang="en-US" dirty="0"/>
          </a:p>
        </p:txBody>
      </p:sp>
      <p:pic>
        <p:nvPicPr>
          <p:cNvPr id="4" name="Content Placeholder 3" descr="Pasted Graphic 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64" r="-20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10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CODASYL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941" y="1092017"/>
            <a:ext cx="64969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Find the cages that Joe keeps</a:t>
            </a:r>
          </a:p>
          <a:p>
            <a:endParaRPr lang="en-US" sz="3200" dirty="0"/>
          </a:p>
          <a:p>
            <a:r>
              <a:rPr lang="en-US" sz="3200" dirty="0"/>
              <a:t>Find keepers (name = 'Joe')</a:t>
            </a:r>
          </a:p>
          <a:p>
            <a:r>
              <a:rPr lang="en-US" sz="3200" dirty="0"/>
              <a:t>Until done:</a:t>
            </a:r>
          </a:p>
          <a:p>
            <a:r>
              <a:rPr lang="en-US" sz="3200" dirty="0"/>
              <a:t>	Find next animal in </a:t>
            </a:r>
            <a:r>
              <a:rPr lang="en-US" sz="3200" dirty="0" err="1"/>
              <a:t>caredforby</a:t>
            </a:r>
            <a:endParaRPr lang="en-US" sz="3200" dirty="0"/>
          </a:p>
          <a:p>
            <a:r>
              <a:rPr lang="en-US" sz="3200" dirty="0"/>
              <a:t>	Find cage in </a:t>
            </a:r>
            <a:r>
              <a:rPr lang="en-US" sz="3200" dirty="0" err="1"/>
              <a:t>livesin</a:t>
            </a:r>
            <a:endParaRPr lang="en-US" sz="3200" dirty="0"/>
          </a:p>
        </p:txBody>
      </p:sp>
      <p:pic>
        <p:nvPicPr>
          <p:cNvPr id="4" name="Content Placeholder 3" descr="Pasted Graphic 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64" t="46349" r="-20264"/>
          <a:stretch/>
        </p:blipFill>
        <p:spPr>
          <a:xfrm>
            <a:off x="1748117" y="4139005"/>
            <a:ext cx="8229600" cy="2428222"/>
          </a:xfrm>
        </p:spPr>
      </p:pic>
      <p:sp>
        <p:nvSpPr>
          <p:cNvPr id="3" name="Oval 2"/>
          <p:cNvSpPr/>
          <p:nvPr/>
        </p:nvSpPr>
        <p:spPr>
          <a:xfrm>
            <a:off x="7637930" y="4397188"/>
            <a:ext cx="252805" cy="2528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85765" y="4397188"/>
            <a:ext cx="252805" cy="2528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0.00139 L -0.29774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0.00139 L 0.05903 0.24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Zoo Relations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54636"/>
              </p:ext>
            </p:extLst>
          </p:nvPr>
        </p:nvGraphicFramePr>
        <p:xfrm>
          <a:off x="639293" y="2023624"/>
          <a:ext cx="5277412" cy="1097280"/>
        </p:xfrm>
        <a:graphic>
          <a:graphicData uri="http://schemas.openxmlformats.org/drawingml/2006/table">
            <a:tbl>
              <a:tblPr/>
              <a:tblGrid>
                <a:gridCol w="734585"/>
                <a:gridCol w="734585"/>
                <a:gridCol w="966559"/>
                <a:gridCol w="811910"/>
                <a:gridCol w="908565"/>
                <a:gridCol w="1121208"/>
              </a:tblGrid>
              <a:tr h="69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Helvetica" charset="0"/>
                        </a:rPr>
                        <a:t>name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Helvetica" charset="0"/>
                        </a:rPr>
                        <a:t>age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Helvetica" charset="0"/>
                        </a:rPr>
                        <a:t>species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</a:rPr>
                        <a:t>cageno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</a:rPr>
                        <a:t>keptby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Helvetica" charset="0"/>
                        </a:rPr>
                        <a:t>feedtime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6985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Helvetica" charset="0"/>
                        </a:rPr>
                        <a:t>mike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b="1">
                          <a:effectLst/>
                          <a:latin typeface="Helvetica" charset="0"/>
                        </a:rPr>
                        <a:t>13</a:t>
                      </a:r>
                      <a:endParaRPr lang="is-I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Helvetica" charset="0"/>
                        </a:rPr>
                        <a:t>giraffe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1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1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b="1">
                          <a:effectLst/>
                          <a:latin typeface="Helvetica" charset="0"/>
                        </a:rPr>
                        <a:t>10:00am</a:t>
                      </a:r>
                      <a:endParaRPr lang="is-I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sam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3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salam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b="1">
                          <a:effectLst/>
                          <a:latin typeface="Helvetica" charset="0"/>
                        </a:rPr>
                        <a:t>2</a:t>
                      </a:r>
                      <a:endParaRPr lang="is-I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1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b="1">
                          <a:effectLst/>
                          <a:latin typeface="Helvetica" charset="0"/>
                        </a:rPr>
                        <a:t>11:00am</a:t>
                      </a:r>
                      <a:endParaRPr lang="is-I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sally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Helvetica" charset="0"/>
                        </a:rPr>
                        <a:t>1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Helvetica" charset="0"/>
                        </a:rPr>
                        <a:t>student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Helvetica" charset="0"/>
                        </a:rPr>
                        <a:t>1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b="1">
                          <a:effectLst/>
                          <a:latin typeface="Helvetica" charset="0"/>
                        </a:rPr>
                        <a:t>2</a:t>
                      </a:r>
                      <a:endParaRPr lang="is-IS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b="1" dirty="0">
                          <a:effectLst/>
                          <a:latin typeface="Helvetica" charset="0"/>
                        </a:rPr>
                        <a:t>1:00pm</a:t>
                      </a:r>
                      <a:endParaRPr lang="is-IS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66320"/>
              </p:ext>
            </p:extLst>
          </p:nvPr>
        </p:nvGraphicFramePr>
        <p:xfrm>
          <a:off x="639293" y="3726890"/>
          <a:ext cx="2297393" cy="861060"/>
        </p:xfrm>
        <a:graphic>
          <a:graphicData uri="http://schemas.openxmlformats.org/drawingml/2006/table">
            <a:tbl>
              <a:tblPr/>
              <a:tblGrid>
                <a:gridCol w="1114577"/>
                <a:gridCol w="1182816"/>
              </a:tblGrid>
              <a:tr h="635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Helvetica" charset="0"/>
                        </a:rPr>
                        <a:t>keeper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Helvetica" charset="0"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Helvetica" charset="0"/>
                        </a:rPr>
                        <a:t>name</a:t>
                      </a: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charset="0"/>
                        </a:rPr>
                        <a:t>1</a:t>
                      </a: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charset="0"/>
                        </a:rPr>
                        <a:t>jenny</a:t>
                      </a: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"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  <a:latin typeface="Helvetica" charset="0"/>
                        </a:rPr>
                        <a:t>2</a:t>
                      </a: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charset="0"/>
                        </a:rPr>
                        <a:t>joe</a:t>
                      </a: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96957" y="3269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96957" y="1100294"/>
            <a:ext cx="41545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animals</a:t>
            </a:r>
            <a:endParaRPr kumimoji="0" lang="x-none" altLang="x-non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6957" y="4392956"/>
            <a:ext cx="80021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cages</a:t>
            </a: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22990"/>
              </p:ext>
            </p:extLst>
          </p:nvPr>
        </p:nvGraphicFramePr>
        <p:xfrm>
          <a:off x="639292" y="5350281"/>
          <a:ext cx="2297393" cy="861060"/>
        </p:xfrm>
        <a:graphic>
          <a:graphicData uri="http://schemas.openxmlformats.org/drawingml/2006/table">
            <a:tbl>
              <a:tblPr/>
              <a:tblGrid>
                <a:gridCol w="1114577"/>
                <a:gridCol w="1182816"/>
              </a:tblGrid>
              <a:tr h="63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0000"/>
                          </a:solidFill>
                          <a:effectLst/>
                          <a:latin typeface="Helvetica" charset="0"/>
                        </a:rPr>
                        <a:t>cageno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Helvetica" charset="0"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effectLst/>
                          <a:latin typeface="Helvetica" charset="0"/>
                        </a:rPr>
                        <a:t>bldg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charset="0"/>
                        </a:rPr>
                        <a:t>1</a:t>
                      </a: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Helvetica" charset="0"/>
                        </a:rPr>
                        <a:t>2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"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  <a:latin typeface="Helvetica" charset="0"/>
                        </a:rPr>
                        <a:t>2</a:t>
                      </a: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Helvetica" charset="0"/>
                        </a:rPr>
                        <a:t>3</a:t>
                      </a: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806408" y="324433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Helvetica" charset="0"/>
              </a:rPr>
              <a:t>Primary Key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</a:rPr>
              <a:t>Foreign Key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6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Schema: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classes: (</a:t>
            </a:r>
            <a:r>
              <a:rPr lang="en-US" u="sng" dirty="0" err="1" smtClean="0"/>
              <a:t>cid</a:t>
            </a:r>
            <a:r>
              <a:rPr lang="en-US" dirty="0" smtClean="0"/>
              <a:t>, </a:t>
            </a:r>
            <a:r>
              <a:rPr lang="en-US" dirty="0" err="1" smtClean="0"/>
              <a:t>c_name</a:t>
            </a:r>
            <a:r>
              <a:rPr lang="en-US" dirty="0" smtClean="0"/>
              <a:t>, </a:t>
            </a:r>
            <a:r>
              <a:rPr lang="en-US" i="1" dirty="0" err="1" smtClean="0"/>
              <a:t>c_rid</a:t>
            </a:r>
            <a:r>
              <a:rPr lang="en-US" dirty="0" smtClean="0"/>
              <a:t>, 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rooms: (</a:t>
            </a:r>
            <a:r>
              <a:rPr lang="en-US" u="sng" dirty="0" smtClean="0"/>
              <a:t>rid</a:t>
            </a:r>
            <a:r>
              <a:rPr lang="en-US" dirty="0" smtClean="0"/>
              <a:t>, </a:t>
            </a:r>
            <a:r>
              <a:rPr lang="en-US" dirty="0" err="1" smtClean="0"/>
              <a:t>bldg</a:t>
            </a:r>
            <a:r>
              <a:rPr lang="en-US" dirty="0" smtClean="0"/>
              <a:t>, 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students: (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s_name</a:t>
            </a:r>
            <a:r>
              <a:rPr lang="en-US" dirty="0" smtClean="0"/>
              <a:t>, 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takes: (</a:t>
            </a:r>
            <a:r>
              <a:rPr lang="en-US" i="1" dirty="0" err="1" smtClean="0"/>
              <a:t>t_sid</a:t>
            </a:r>
            <a:r>
              <a:rPr lang="en-US" dirty="0" smtClean="0"/>
              <a:t>, </a:t>
            </a:r>
            <a:r>
              <a:rPr lang="en-US" i="1" dirty="0" err="1" smtClean="0"/>
              <a:t>t_cid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977232"/>
            <a:ext cx="8229600" cy="217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s_name</a:t>
            </a:r>
            <a:r>
              <a:rPr lang="en-US" dirty="0" smtClean="0"/>
              <a:t> FROM </a:t>
            </a:r>
            <a:r>
              <a:rPr lang="en-US" dirty="0" err="1" smtClean="0"/>
              <a:t>student,takes,classes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t_sid</a:t>
            </a:r>
            <a:r>
              <a:rPr lang="en-US" dirty="0" smtClean="0"/>
              <a:t>=</a:t>
            </a:r>
            <a:r>
              <a:rPr lang="en-US" dirty="0" err="1" smtClean="0"/>
              <a:t>sid</a:t>
            </a:r>
            <a:r>
              <a:rPr lang="en-US" dirty="0" smtClean="0"/>
              <a:t> AND </a:t>
            </a:r>
            <a:r>
              <a:rPr lang="en-US" dirty="0" err="1" smtClean="0"/>
              <a:t>t_cid</a:t>
            </a:r>
            <a:r>
              <a:rPr lang="en-US" dirty="0" smtClean="0"/>
              <a:t>=</a:t>
            </a:r>
            <a:r>
              <a:rPr lang="en-US" dirty="0" err="1" smtClean="0"/>
              <a:t>cid</a:t>
            </a: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AND </a:t>
            </a:r>
            <a:r>
              <a:rPr lang="en-US" dirty="0" err="1" smtClean="0"/>
              <a:t>c_name</a:t>
            </a:r>
            <a:r>
              <a:rPr lang="en-US" dirty="0" smtClean="0"/>
              <a:t>=‘6.830’</a:t>
            </a:r>
          </a:p>
        </p:txBody>
      </p:sp>
    </p:spTree>
    <p:extLst>
      <p:ext uri="{BB962C8B-B14F-4D97-AF65-F5344CB8AC3E}">
        <p14:creationId xmlns:p14="http://schemas.microsoft.com/office/powerpoint/2010/main" val="1017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equivalent relational algebra expression for this query</a:t>
            </a:r>
          </a:p>
          <a:p>
            <a:r>
              <a:rPr lang="en-US" dirty="0" smtClean="0"/>
              <a:t>Are there other possible expressions?</a:t>
            </a:r>
          </a:p>
          <a:p>
            <a:r>
              <a:rPr lang="en-US" dirty="0" smtClean="0"/>
              <a:t>Do you think one would be more “efficient” to execute?  Why?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4562136"/>
            <a:ext cx="8229600" cy="217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6DA"/>
                </a:solidFill>
              </a:rPr>
              <a:t>SELECT </a:t>
            </a:r>
            <a:r>
              <a:rPr lang="en-US" dirty="0" err="1" smtClean="0">
                <a:solidFill>
                  <a:srgbClr val="0006DA"/>
                </a:solidFill>
              </a:rPr>
              <a:t>s_name</a:t>
            </a:r>
            <a:r>
              <a:rPr lang="en-US" dirty="0" smtClean="0">
                <a:solidFill>
                  <a:srgbClr val="0006DA"/>
                </a:solidFill>
              </a:rPr>
              <a:t> FROM </a:t>
            </a:r>
            <a:r>
              <a:rPr lang="en-US" dirty="0" err="1" smtClean="0">
                <a:solidFill>
                  <a:srgbClr val="0006DA"/>
                </a:solidFill>
              </a:rPr>
              <a:t>student,takes,classes</a:t>
            </a:r>
            <a:endParaRPr lang="en-US" dirty="0" smtClean="0">
              <a:solidFill>
                <a:srgbClr val="0006DA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6DA"/>
                </a:solidFill>
              </a:rPr>
              <a:t>WHERE </a:t>
            </a:r>
            <a:r>
              <a:rPr lang="en-US" dirty="0" err="1" smtClean="0">
                <a:solidFill>
                  <a:srgbClr val="0006DA"/>
                </a:solidFill>
              </a:rPr>
              <a:t>t_sid</a:t>
            </a:r>
            <a:r>
              <a:rPr lang="en-US" dirty="0" smtClean="0">
                <a:solidFill>
                  <a:srgbClr val="0006DA"/>
                </a:solidFill>
              </a:rPr>
              <a:t>=</a:t>
            </a:r>
            <a:r>
              <a:rPr lang="en-US" dirty="0" err="1" smtClean="0">
                <a:solidFill>
                  <a:srgbClr val="0006DA"/>
                </a:solidFill>
              </a:rPr>
              <a:t>sid</a:t>
            </a:r>
            <a:r>
              <a:rPr lang="en-US" dirty="0" smtClean="0">
                <a:solidFill>
                  <a:srgbClr val="0006DA"/>
                </a:solidFill>
              </a:rPr>
              <a:t> AND </a:t>
            </a:r>
            <a:r>
              <a:rPr lang="en-US" dirty="0" err="1" smtClean="0">
                <a:solidFill>
                  <a:srgbClr val="0006DA"/>
                </a:solidFill>
              </a:rPr>
              <a:t>t_cid</a:t>
            </a:r>
            <a:r>
              <a:rPr lang="en-US" dirty="0" smtClean="0">
                <a:solidFill>
                  <a:srgbClr val="0006DA"/>
                </a:solidFill>
              </a:rPr>
              <a:t>=</a:t>
            </a:r>
            <a:r>
              <a:rPr lang="en-US" dirty="0" err="1" smtClean="0">
                <a:solidFill>
                  <a:srgbClr val="0006DA"/>
                </a:solidFill>
              </a:rPr>
              <a:t>cid</a:t>
            </a:r>
            <a:r>
              <a:rPr lang="en-US" dirty="0" smtClean="0">
                <a:solidFill>
                  <a:srgbClr val="0006DA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6DA"/>
                </a:solidFill>
              </a:rPr>
              <a:t>AND </a:t>
            </a:r>
            <a:r>
              <a:rPr lang="en-US" dirty="0" err="1" smtClean="0">
                <a:solidFill>
                  <a:srgbClr val="0006DA"/>
                </a:solidFill>
              </a:rPr>
              <a:t>c_name</a:t>
            </a:r>
            <a:r>
              <a:rPr lang="en-US" dirty="0" smtClean="0">
                <a:solidFill>
                  <a:srgbClr val="0006DA"/>
                </a:solidFill>
              </a:rPr>
              <a:t>=‘6.830’</a:t>
            </a:r>
          </a:p>
        </p:txBody>
      </p:sp>
    </p:spTree>
    <p:extLst>
      <p:ext uri="{BB962C8B-B14F-4D97-AF65-F5344CB8AC3E}">
        <p14:creationId xmlns:p14="http://schemas.microsoft.com/office/powerpoint/2010/main" val="36344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Zoo Data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Entity Relationship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36576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Keeper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638006" y="2058194"/>
            <a:ext cx="724863" cy="1600200"/>
            <a:chOff x="5638006" y="2058194"/>
            <a:chExt cx="724863" cy="1600200"/>
          </a:xfrm>
        </p:grpSpPr>
        <p:cxnSp>
          <p:nvCxnSpPr>
            <p:cNvPr id="15" name="Straight Arrow Connector 14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838700" y="2857500"/>
              <a:ext cx="1600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39594" y="2743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keeps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81800" y="3657600"/>
            <a:ext cx="1905000" cy="1348264"/>
            <a:chOff x="6781800" y="3680936"/>
            <a:chExt cx="1905000" cy="1348264"/>
          </a:xfrm>
        </p:grpSpPr>
        <p:sp>
          <p:nvSpPr>
            <p:cNvPr id="30" name="Rectangle 29"/>
            <p:cNvSpPr/>
            <p:nvPr/>
          </p:nvSpPr>
          <p:spPr>
            <a:xfrm>
              <a:off x="7010400" y="4648200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35" name="Shape 34"/>
            <p:cNvCxnSpPr>
              <a:stCxn id="6" idx="3"/>
              <a:endCxn id="30" idx="0"/>
            </p:cNvCxnSpPr>
            <p:nvPr/>
          </p:nvCxnSpPr>
          <p:spPr>
            <a:xfrm>
              <a:off x="6781800" y="4038600"/>
              <a:ext cx="106680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75857" y="42407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90018" y="3680936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81800" y="1676400"/>
            <a:ext cx="2133600" cy="1066800"/>
            <a:chOff x="6477000" y="1676400"/>
            <a:chExt cx="2133600" cy="1066800"/>
          </a:xfrm>
        </p:grpSpPr>
        <p:sp>
          <p:nvSpPr>
            <p:cNvPr id="25" name="Rectangle 24"/>
            <p:cNvSpPr/>
            <p:nvPr/>
          </p:nvSpPr>
          <p:spPr>
            <a:xfrm>
              <a:off x="7010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29" name="Shape 28"/>
            <p:cNvCxnSpPr>
              <a:stCxn id="5" idx="3"/>
              <a:endCxn id="25" idx="1"/>
            </p:cNvCxnSpPr>
            <p:nvPr/>
          </p:nvCxnSpPr>
          <p:spPr>
            <a:xfrm>
              <a:off x="6477000" y="1676400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2133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05600" y="1872734"/>
              <a:ext cx="106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feedTime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2400" y="1638300"/>
            <a:ext cx="2362201" cy="2933700"/>
            <a:chOff x="152400" y="1676400"/>
            <a:chExt cx="2362201" cy="2933700"/>
          </a:xfrm>
        </p:grpSpPr>
        <p:sp>
          <p:nvSpPr>
            <p:cNvPr id="7" name="Rectangle 6"/>
            <p:cNvSpPr/>
            <p:nvPr/>
          </p:nvSpPr>
          <p:spPr>
            <a:xfrm>
              <a:off x="914400" y="33528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4" idx="1"/>
              <a:endCxn id="8" idx="1"/>
            </p:cNvCxnSpPr>
            <p:nvPr/>
          </p:nvCxnSpPr>
          <p:spPr>
            <a:xfrm rot="10800000" flipH="1" flipV="1">
              <a:off x="457200" y="1676400"/>
              <a:ext cx="457200" cy="8763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1"/>
              <a:endCxn id="7" idx="1"/>
            </p:cNvCxnSpPr>
            <p:nvPr/>
          </p:nvCxnSpPr>
          <p:spPr>
            <a:xfrm rot="10800000" flipH="1" flipV="1">
              <a:off x="457200" y="1676400"/>
              <a:ext cx="457200" cy="18669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14401" y="42291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Species</a:t>
              </a:r>
              <a:endParaRPr lang="en-US" dirty="0"/>
            </a:p>
          </p:txBody>
        </p:sp>
        <p:cxnSp>
          <p:nvCxnSpPr>
            <p:cNvPr id="33" name="Elbow Connector 32"/>
            <p:cNvCxnSpPr>
              <a:stCxn id="4" idx="1"/>
              <a:endCxn id="31" idx="1"/>
            </p:cNvCxnSpPr>
            <p:nvPr/>
          </p:nvCxnSpPr>
          <p:spPr>
            <a:xfrm rot="10800000" flipH="1" flipV="1">
              <a:off x="457199" y="1676400"/>
              <a:ext cx="457201" cy="2743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4557" y="21833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557" y="3212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557" y="40502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1992868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2983468"/>
              <a:ext cx="516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3821668"/>
              <a:ext cx="8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2400" y="4876800"/>
            <a:ext cx="771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Animals have names, ages, species</a:t>
            </a:r>
          </a:p>
          <a:p>
            <a:r>
              <a:rPr lang="en-US" dirty="0" smtClean="0"/>
              <a:t>Keepers have names</a:t>
            </a:r>
          </a:p>
          <a:p>
            <a:r>
              <a:rPr lang="en-US" dirty="0" smtClean="0"/>
              <a:t>Cages have cleaning times, buildings</a:t>
            </a:r>
          </a:p>
          <a:p>
            <a:r>
              <a:rPr lang="en-US" dirty="0" smtClean="0"/>
              <a:t>Animals are in 1 cage;  cages have multiple animals</a:t>
            </a:r>
          </a:p>
          <a:p>
            <a:r>
              <a:rPr lang="en-US" dirty="0" smtClean="0"/>
              <a:t>Keepers keep multiple cages, cages kept by multiple keepers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81800" y="3680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81800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7354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6669426" y="1676400"/>
            <a:ext cx="1941174" cy="1817132"/>
            <a:chOff x="6669426" y="1676400"/>
            <a:chExt cx="1941174" cy="1817132"/>
          </a:xfrm>
        </p:grpSpPr>
        <p:sp>
          <p:nvSpPr>
            <p:cNvPr id="62" name="Rectangle 61"/>
            <p:cNvSpPr/>
            <p:nvPr/>
          </p:nvSpPr>
          <p:spPr>
            <a:xfrm>
              <a:off x="7288869" y="2945368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Building</a:t>
              </a:r>
              <a:endParaRPr lang="en-US" dirty="0"/>
            </a:p>
          </p:txBody>
        </p:sp>
        <p:cxnSp>
          <p:nvCxnSpPr>
            <p:cNvPr id="63" name="Shape 62"/>
            <p:cNvCxnSpPr>
              <a:stCxn id="5" idx="3"/>
              <a:endCxn id="62" idx="1"/>
            </p:cNvCxnSpPr>
            <p:nvPr/>
          </p:nvCxnSpPr>
          <p:spPr>
            <a:xfrm>
              <a:off x="6781800" y="1676400"/>
              <a:ext cx="507069" cy="14594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055356" y="27548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9426" y="3124200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bldg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7400" y="1676400"/>
            <a:ext cx="8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0" y="171911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115774" y="4114800"/>
            <a:ext cx="127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743200" y="1295400"/>
            <a:ext cx="1794416" cy="760785"/>
            <a:chOff x="2743200" y="1295400"/>
            <a:chExt cx="1794416" cy="760785"/>
          </a:xfrm>
        </p:grpSpPr>
        <p:grpSp>
          <p:nvGrpSpPr>
            <p:cNvPr id="54" name="Group 53"/>
            <p:cNvGrpSpPr/>
            <p:nvPr/>
          </p:nvGrpSpPr>
          <p:grpSpPr>
            <a:xfrm>
              <a:off x="2743200" y="1295400"/>
              <a:ext cx="1794416" cy="382589"/>
              <a:chOff x="2743200" y="1295400"/>
              <a:chExt cx="1794416" cy="382589"/>
            </a:xfrm>
          </p:grpSpPr>
          <p:cxnSp>
            <p:nvCxnSpPr>
              <p:cNvPr id="12" name="Straight Arrow Connector 11"/>
              <p:cNvCxnSpPr>
                <a:stCxn id="5" idx="1"/>
                <a:endCxn id="4" idx="3"/>
              </p:cNvCxnSpPr>
              <p:nvPr/>
            </p:nvCxnSpPr>
            <p:spPr>
              <a:xfrm rot="10800000">
                <a:off x="2743200" y="1676400"/>
                <a:ext cx="1752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200400" y="1295400"/>
                <a:ext cx="97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contains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35956" y="130865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971800" y="168685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relationship</a:t>
              </a:r>
              <a:endParaRPr lang="en-US" i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743200" y="129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58" grpId="0"/>
      <p:bldP spid="59" grpId="0"/>
      <p:bldP spid="61" grpId="0"/>
      <p:bldP spid="65" grpId="0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7"/>
            <a:ext cx="8229600" cy="1143000"/>
          </a:xfrm>
        </p:spPr>
        <p:txBody>
          <a:bodyPr/>
          <a:lstStyle/>
          <a:p>
            <a:r>
              <a:rPr lang="en-US" dirty="0" smtClean="0"/>
              <a:t>Zoo Tables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6476"/>
              </p:ext>
            </p:extLst>
          </p:nvPr>
        </p:nvGraphicFramePr>
        <p:xfrm>
          <a:off x="1150883" y="1808259"/>
          <a:ext cx="597513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22"/>
                <a:gridCol w="1118322"/>
                <a:gridCol w="734798"/>
                <a:gridCol w="1501845"/>
                <a:gridCol w="1501845"/>
              </a:tblGrid>
              <a:tr h="3104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cageno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Salamander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Giraffe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29994"/>
              </p:ext>
            </p:extLst>
          </p:nvPr>
        </p:nvGraphicFramePr>
        <p:xfrm>
          <a:off x="1150883" y="367716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feedtime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45819"/>
              </p:ext>
            </p:extLst>
          </p:nvPr>
        </p:nvGraphicFramePr>
        <p:xfrm>
          <a:off x="1150883" y="526511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9407"/>
              </p:ext>
            </p:extLst>
          </p:nvPr>
        </p:nvGraphicFramePr>
        <p:xfrm>
          <a:off x="5623034" y="5254600"/>
          <a:ext cx="30637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883"/>
                <a:gridCol w="1531883"/>
              </a:tblGrid>
              <a:tr h="283091">
                <a:tc>
                  <a:txBody>
                    <a:bodyPr/>
                    <a:lstStyle/>
                    <a:p>
                      <a:r>
                        <a:rPr lang="en-US" dirty="0" smtClean="0"/>
                        <a:t>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cageno</a:t>
                      </a:r>
                      <a:endParaRPr lang="en-US" dirty="0"/>
                    </a:p>
                  </a:txBody>
                  <a:tcPr/>
                </a:tc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0883" y="1438927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1545" y="3336873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Cages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50882" y="4940221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Keepers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80994" y="4940221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764834">
            <a:off x="6514080" y="2128358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Foreign 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764834">
            <a:off x="-7541" y="2256762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9764834">
            <a:off x="-7541" y="3877578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764834">
            <a:off x="100142" y="5468440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9764834">
            <a:off x="5846723" y="5800532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Foreign 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764834">
            <a:off x="7347025" y="5734284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Foreign 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1"/>
      <p:bldP spid="18" grpId="1"/>
      <p:bldP spid="19" grpId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Cages in Building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Imperative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for each row a in animals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for each row c in cages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if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	output a</a:t>
            </a:r>
          </a:p>
          <a:p>
            <a:r>
              <a:rPr lang="en-US" dirty="0" smtClean="0"/>
              <a:t>Declarative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SELECT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a.name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FROM animals AS a, cages AS c WHERE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  <a:endParaRPr lang="en-US" dirty="0">
              <a:solidFill>
                <a:srgbClr val="4F81BD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 rot="19764834">
            <a:off x="-83580" y="4243909"/>
            <a:ext cx="159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JOIN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764834">
            <a:off x="6088129" y="1235889"/>
            <a:ext cx="2224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NESTED LOOPS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Age of Bears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SELECT AVG(age) FROM animals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WHERE species = ‘bear’</a:t>
            </a:r>
            <a:endParaRPr lang="en-US" dirty="0">
              <a:solidFill>
                <a:srgbClr val="4F81B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913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Complex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285750" lvl="1">
              <a:buNone/>
            </a:pPr>
            <a:r>
              <a:rPr lang="en-US" sz="1800" b="1" dirty="0" smtClean="0"/>
              <a:t>Find pairs of animals of the same species and different genders older than 1 year: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SELECT a1.name,a2.name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FROM animals as a1, animals as a2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WHERE a1.gender = M and a2.gender = F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a1.species = a2.species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a1.age &gt; 1 and a2.age &gt; 1</a:t>
            </a:r>
          </a:p>
          <a:p>
            <a:endParaRPr lang="en-US" sz="1800" dirty="0" smtClean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637638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Find cages with </a:t>
            </a:r>
            <a:r>
              <a:rPr lang="en-US" b="1" dirty="0" smtClean="0"/>
              <a:t>salamanders fed </a:t>
            </a:r>
            <a:r>
              <a:rPr lang="en-US" b="1" dirty="0"/>
              <a:t>later than the average </a:t>
            </a:r>
            <a:r>
              <a:rPr lang="en-US" b="1" dirty="0" err="1"/>
              <a:t>feedtime</a:t>
            </a:r>
            <a:r>
              <a:rPr lang="en-US" b="1" dirty="0"/>
              <a:t> of any </a:t>
            </a:r>
            <a:r>
              <a:rPr lang="en-US" b="1" dirty="0" smtClean="0"/>
              <a:t>cage: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err="1" smtClean="0">
                <a:solidFill>
                  <a:srgbClr val="4F81BD"/>
                </a:solidFill>
              </a:rPr>
              <a:t>cages.cageid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 cages, animals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WHERE </a:t>
            </a:r>
            <a:r>
              <a:rPr lang="en-US" dirty="0" err="1">
                <a:solidFill>
                  <a:srgbClr val="4F81BD"/>
                </a:solidFill>
              </a:rPr>
              <a:t>animals.species</a:t>
            </a:r>
            <a:r>
              <a:rPr lang="en-US" dirty="0">
                <a:solidFill>
                  <a:srgbClr val="4F81BD"/>
                </a:solidFill>
              </a:rPr>
              <a:t> =</a:t>
            </a:r>
            <a:r>
              <a:rPr lang="en-US" dirty="0" smtClean="0">
                <a:solidFill>
                  <a:srgbClr val="4F81BD"/>
                </a:solidFill>
              </a:rPr>
              <a:t> ’salamander'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animals.cageid</a:t>
            </a:r>
            <a:r>
              <a:rPr lang="en-US" dirty="0">
                <a:solidFill>
                  <a:srgbClr val="4F81BD"/>
                </a:solidFill>
              </a:rPr>
              <a:t> = </a:t>
            </a:r>
            <a:r>
              <a:rPr lang="en-US" dirty="0" err="1">
                <a:solidFill>
                  <a:srgbClr val="4F81BD"/>
                </a:solidFill>
              </a:rPr>
              <a:t>cages.cageid</a:t>
            </a:r>
            <a:endParaRPr lang="en-US" dirty="0">
              <a:solidFill>
                <a:srgbClr val="4F81BD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cages.feedtime</a:t>
            </a:r>
            <a:r>
              <a:rPr lang="en-US" dirty="0">
                <a:solidFill>
                  <a:srgbClr val="4F81BD"/>
                </a:solidFill>
              </a:rPr>
              <a:t> &gt; 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	(SELECT </a:t>
            </a:r>
            <a:r>
              <a:rPr lang="en-US" dirty="0" err="1">
                <a:solidFill>
                  <a:srgbClr val="4F81BD"/>
                </a:solidFill>
              </a:rPr>
              <a:t>AVG(feedtime</a:t>
            </a:r>
            <a:r>
              <a:rPr lang="en-US" dirty="0">
                <a:solidFill>
                  <a:srgbClr val="4F81BD"/>
                </a:solidFill>
              </a:rPr>
              <a:t>) FROM cages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“self join”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“nested queries”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Zoo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144"/>
            <a:ext cx="8557617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Slightly </a:t>
            </a:r>
            <a:r>
              <a:rPr lang="en-US" sz="2800" dirty="0"/>
              <a:t>different than last time:</a:t>
            </a:r>
          </a:p>
          <a:p>
            <a:r>
              <a:rPr lang="en-US" sz="2800" dirty="0"/>
              <a:t>Each animal in 1 cage, multiple animals share a cage</a:t>
            </a:r>
          </a:p>
          <a:p>
            <a:r>
              <a:rPr lang="en-US" sz="2800" dirty="0"/>
              <a:t>Each animal cared for by 1 keeper, keepers care for multiple </a:t>
            </a:r>
            <a:r>
              <a:rPr lang="en-US" sz="2800" dirty="0" smtClean="0"/>
              <a:t>animals</a:t>
            </a:r>
          </a:p>
          <a:p>
            <a:r>
              <a:rPr lang="en-US" sz="2800" dirty="0" smtClean="0"/>
              <a:t>Animals have feed times, not cages</a:t>
            </a:r>
            <a:endParaRPr lang="en-US" sz="2800" dirty="0"/>
          </a:p>
        </p:txBody>
      </p:sp>
      <p:pic>
        <p:nvPicPr>
          <p:cNvPr id="4" name="Picture 3" descr="Pasted Graph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8" y="1417637"/>
            <a:ext cx="5881801" cy="20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IMS Hierarchy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1605" y="37566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Jane (keeper)  (HSK 1) </a:t>
            </a:r>
          </a:p>
          <a:p>
            <a:r>
              <a:rPr lang="tr-TR" dirty="0"/>
              <a:t>		Sam, </a:t>
            </a:r>
            <a:r>
              <a:rPr lang="tr-TR" dirty="0" err="1"/>
              <a:t>salamander</a:t>
            </a:r>
            <a:r>
              <a:rPr lang="tr-TR" dirty="0"/>
              <a:t>, …  (2)</a:t>
            </a:r>
          </a:p>
          <a:p>
            <a:r>
              <a:rPr lang="en-US" dirty="0"/>
              <a:t>			1, 100sq </a:t>
            </a:r>
            <a:r>
              <a:rPr lang="en-US" dirty="0" err="1"/>
              <a:t>ft</a:t>
            </a:r>
            <a:r>
              <a:rPr lang="en-US" dirty="0"/>
              <a:t>, …	(3)</a:t>
            </a:r>
          </a:p>
          <a:p>
            <a:r>
              <a:rPr lang="tr-TR" dirty="0"/>
              <a:t>		Mike, </a:t>
            </a:r>
            <a:r>
              <a:rPr lang="tr-TR" dirty="0" err="1"/>
              <a:t>giraffe</a:t>
            </a:r>
            <a:r>
              <a:rPr lang="tr-TR" dirty="0"/>
              <a:t>, … (4)</a:t>
            </a:r>
          </a:p>
          <a:p>
            <a:r>
              <a:rPr lang="en-US" dirty="0"/>
              <a:t>			2, 1000sq </a:t>
            </a:r>
            <a:r>
              <a:rPr lang="en-US" dirty="0" err="1"/>
              <a:t>ft</a:t>
            </a:r>
            <a:r>
              <a:rPr lang="en-US" dirty="0"/>
              <a:t>, … (5)</a:t>
            </a:r>
          </a:p>
          <a:p>
            <a:r>
              <a:rPr lang="en-US" dirty="0"/>
              <a:t>		Sally, student, … (6)</a:t>
            </a:r>
          </a:p>
          <a:p>
            <a:r>
              <a:rPr lang="en-US" dirty="0"/>
              <a:t>			1, 100sq </a:t>
            </a:r>
            <a:r>
              <a:rPr lang="en-US" dirty="0" err="1"/>
              <a:t>ft</a:t>
            </a:r>
            <a:r>
              <a:rPr lang="en-US" dirty="0"/>
              <a:t>, … (7)</a:t>
            </a:r>
          </a:p>
          <a:p>
            <a:r>
              <a:rPr lang="nl-NL" dirty="0"/>
              <a:t>	Joe (keeper) (8)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32844"/>
            <a:ext cx="7757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sz="2400" b="1" dirty="0" smtClean="0"/>
              <a:t>Keepers </a:t>
            </a:r>
            <a:r>
              <a:rPr lang="en-US" sz="2400" b="1" dirty="0"/>
              <a:t>segment</a:t>
            </a:r>
          </a:p>
          <a:p>
            <a:r>
              <a:rPr lang="en-US" sz="2400" b="1" dirty="0"/>
              <a:t>					</a:t>
            </a:r>
          </a:p>
          <a:p>
            <a:r>
              <a:rPr lang="en-US" sz="2400" b="1" dirty="0"/>
              <a:t>			A1 Segment 		A2 Segment		A3 Segment</a:t>
            </a:r>
          </a:p>
          <a:p>
            <a:r>
              <a:rPr lang="en-US" sz="2400" b="1" dirty="0"/>
              <a:t>			C1 Segment		C2 Segment		C3 </a:t>
            </a:r>
            <a:r>
              <a:rPr lang="en-US" sz="2400" b="1" dirty="0" smtClean="0"/>
              <a:t>Segment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24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GU</a:t>
            </a:r>
            <a:r>
              <a:rPr lang="en-US" dirty="0" smtClean="0"/>
              <a:t> </a:t>
            </a:r>
            <a:r>
              <a:rPr lang="en-US" dirty="0"/>
              <a:t>(segment type, predicate) - </a:t>
            </a:r>
            <a:r>
              <a:rPr lang="en-US" i="1" dirty="0"/>
              <a:t>get unique </a:t>
            </a:r>
            <a:endParaRPr lang="en-US" i="1" dirty="0" smtClean="0"/>
          </a:p>
          <a:p>
            <a:pPr lvl="1"/>
            <a:r>
              <a:rPr lang="en-US" dirty="0" smtClean="0"/>
              <a:t>Optional </a:t>
            </a:r>
            <a:r>
              <a:rPr lang="en-US" dirty="0"/>
              <a:t>predicate can be used when root is indexed </a:t>
            </a:r>
            <a:endParaRPr lang="en-US" dirty="0" smtClean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the first segment satisfying a predicate, and set cursor there</a:t>
            </a:r>
          </a:p>
          <a:p>
            <a:r>
              <a:rPr lang="en-US" b="1" dirty="0"/>
              <a:t>GN</a:t>
            </a:r>
            <a:r>
              <a:rPr lang="en-US" dirty="0"/>
              <a:t> (</a:t>
            </a:r>
            <a:r>
              <a:rPr lang="en-US" dirty="0" err="1"/>
              <a:t>seg</a:t>
            </a:r>
            <a:r>
              <a:rPr lang="en-US" dirty="0"/>
              <a:t>, </a:t>
            </a:r>
            <a:r>
              <a:rPr lang="en-US" dirty="0" err="1"/>
              <a:t>pred</a:t>
            </a:r>
            <a:r>
              <a:rPr lang="en-US" dirty="0"/>
              <a:t>) - </a:t>
            </a:r>
            <a:r>
              <a:rPr lang="en-US" i="1" dirty="0"/>
              <a:t>get </a:t>
            </a:r>
            <a:r>
              <a:rPr lang="en-US" i="1" dirty="0" smtClean="0"/>
              <a:t>next key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hierarchical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moving </a:t>
            </a:r>
            <a:r>
              <a:rPr lang="en-US" dirty="0"/>
              <a:t>on to other </a:t>
            </a:r>
            <a:r>
              <a:rPr lang="en-US" dirty="0" smtClean="0"/>
              <a:t>parents</a:t>
            </a:r>
          </a:p>
          <a:p>
            <a:pPr lvl="1"/>
            <a:r>
              <a:rPr lang="en-US" dirty="0" smtClean="0"/>
              <a:t>optional predicate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begins from last GU/GN </a:t>
            </a:r>
            <a:r>
              <a:rPr lang="en-US" dirty="0" smtClean="0"/>
              <a:t>call</a:t>
            </a:r>
          </a:p>
          <a:p>
            <a:r>
              <a:rPr lang="en-US" b="1" dirty="0" smtClean="0"/>
              <a:t>GNP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) - get next record of the specified segment type, stopping when leaving current parent </a:t>
            </a:r>
          </a:p>
          <a:p>
            <a:r>
              <a:rPr lang="en-US" b="1" dirty="0"/>
              <a:t>D</a:t>
            </a:r>
            <a:r>
              <a:rPr lang="en-US" dirty="0"/>
              <a:t> - delete this record</a:t>
            </a:r>
          </a:p>
          <a:p>
            <a:r>
              <a:rPr lang="en-US" b="1" dirty="0"/>
              <a:t>I</a:t>
            </a:r>
            <a:r>
              <a:rPr lang="en-US" dirty="0"/>
              <a:t> - add a new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602</Words>
  <Application>Microsoft Macintosh PowerPoint</Application>
  <PresentationFormat>On-screen Show (4:3)</PresentationFormat>
  <Paragraphs>277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Courier</vt:lpstr>
      <vt:lpstr>Helvetica</vt:lpstr>
      <vt:lpstr>Arial</vt:lpstr>
      <vt:lpstr>Office Theme</vt:lpstr>
      <vt:lpstr>6.830 / 6.814 Lecture 2 Data Models</vt:lpstr>
      <vt:lpstr>Zoo Data Model Entity Relationship Diagram</vt:lpstr>
      <vt:lpstr>Zoo Tables</vt:lpstr>
      <vt:lpstr>Cages in Building 32</vt:lpstr>
      <vt:lpstr>Average Age of Bears</vt:lpstr>
      <vt:lpstr>Complex Queries</vt:lpstr>
      <vt:lpstr>Modified Zoo Data Model</vt:lpstr>
      <vt:lpstr>Example IMS Hierarchy</vt:lpstr>
      <vt:lpstr>IMS Commands</vt:lpstr>
      <vt:lpstr>Example IMS Programs</vt:lpstr>
      <vt:lpstr>Example IMS Programs</vt:lpstr>
      <vt:lpstr>Study break #1</vt:lpstr>
      <vt:lpstr>Questions</vt:lpstr>
      <vt:lpstr>Example CODASYL Hierarchy</vt:lpstr>
      <vt:lpstr>Example CODASYL Program</vt:lpstr>
      <vt:lpstr>Simplified Zoo Relations</vt:lpstr>
      <vt:lpstr>Study Break # 2</vt:lpstr>
      <vt:lpstr>Questions</vt:lpstr>
    </vt:vector>
  </TitlesOfParts>
  <Company>MIT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Samuel R Madden</cp:lastModifiedBy>
  <cp:revision>18</cp:revision>
  <cp:lastPrinted>2014-09-08T16:44:24Z</cp:lastPrinted>
  <dcterms:created xsi:type="dcterms:W3CDTF">2014-09-08T12:49:58Z</dcterms:created>
  <dcterms:modified xsi:type="dcterms:W3CDTF">2017-09-11T16:35:54Z</dcterms:modified>
</cp:coreProperties>
</file>