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2" r:id="rId9"/>
    <p:sldId id="257" r:id="rId10"/>
    <p:sldId id="278" r:id="rId11"/>
    <p:sldId id="279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5"/>
    <p:restoredTop sz="94703"/>
  </p:normalViewPr>
  <p:slideViewPr>
    <p:cSldViewPr snapToGrid="0" snapToObjects="1">
      <p:cViewPr varScale="1">
        <p:scale>
          <a:sx n="123" d="100"/>
          <a:sy n="123" d="100"/>
        </p:scale>
        <p:origin x="4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7392-645F-8E48-B164-11C16AF2A57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1DC3B-B5F6-2447-BF77-D1F36268E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6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1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8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8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5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1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3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55E01-4822-D14C-90CD-D14C6CB8CDA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6.830 Lecture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9/25/2017</a:t>
            </a:r>
          </a:p>
          <a:p>
            <a:r>
              <a:rPr lang="en-US" dirty="0" smtClean="0"/>
              <a:t>Cost Estimation and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Scan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grades 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cid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g_sid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, grade char(2</a:t>
            </a:r>
            <a:r>
              <a:rPr lang="en-US" sz="2400" dirty="0" smtClean="0">
                <a:latin typeface="Courier"/>
                <a:cs typeface="Courier"/>
              </a:rPr>
              <a:t>))</a:t>
            </a:r>
          </a:p>
          <a:p>
            <a:r>
              <a:rPr lang="en-US" sz="2400" dirty="0" smtClean="0">
                <a:latin typeface="Courier"/>
                <a:cs typeface="Courier"/>
              </a:rPr>
              <a:t>8 bytes (</a:t>
            </a:r>
            <a:r>
              <a:rPr lang="en-US" sz="2400" dirty="0" err="1" smtClean="0">
                <a:latin typeface="Courier"/>
                <a:cs typeface="Courier"/>
              </a:rPr>
              <a:t>cid</a:t>
            </a:r>
            <a:r>
              <a:rPr lang="en-US" sz="2400" dirty="0" smtClean="0">
                <a:latin typeface="Courier"/>
                <a:cs typeface="Courier"/>
              </a:rPr>
              <a:t>) + 8 bytes (</a:t>
            </a:r>
            <a:r>
              <a:rPr lang="en-US" sz="2400" dirty="0" err="1" smtClean="0">
                <a:latin typeface="Courier"/>
                <a:cs typeface="Courier"/>
              </a:rPr>
              <a:t>g_sid</a:t>
            </a:r>
            <a:r>
              <a:rPr lang="en-US" sz="2400" dirty="0" smtClean="0">
                <a:latin typeface="Courier"/>
                <a:cs typeface="Courier"/>
              </a:rPr>
              <a:t>) + 2 bytes (grade) + 4 bytes (header) = 22 bytes</a:t>
            </a:r>
          </a:p>
          <a:p>
            <a:r>
              <a:rPr lang="en-US" sz="2400" dirty="0" smtClean="0">
                <a:latin typeface="+mj-lt"/>
                <a:cs typeface="Courier"/>
              </a:rPr>
              <a:t>22 x 1M = 22 MB / 100 MB/sec = .22 sec + 10ms seek 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  <a:cs typeface="Courier"/>
                <a:sym typeface="Wingdings"/>
              </a:rPr>
              <a:t> .23 sec</a:t>
            </a:r>
            <a:endParaRPr lang="en-US" sz="2400" dirty="0" smtClean="0">
              <a:latin typeface="+mj-lt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61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 Join Grades and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grades (</a:t>
            </a:r>
            <a:r>
              <a:rPr lang="en-US" sz="2400" dirty="0" err="1">
                <a:latin typeface="Courier"/>
                <a:cs typeface="Courier"/>
              </a:rPr>
              <a:t>cid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g_sid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, grade char(2))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students (</a:t>
            </a:r>
            <a:r>
              <a:rPr lang="en-US" sz="2400" dirty="0" err="1">
                <a:latin typeface="Courier"/>
                <a:cs typeface="Courier"/>
              </a:rPr>
              <a:t>s_int</a:t>
            </a:r>
            <a:r>
              <a:rPr lang="en-US" sz="2400" dirty="0">
                <a:latin typeface="Courier"/>
                <a:cs typeface="Courier"/>
              </a:rPr>
              <a:t>, name char(100))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10 K students </a:t>
            </a:r>
            <a:r>
              <a:rPr lang="en-US" sz="2400" dirty="0">
                <a:sym typeface="Wingdings"/>
              </a:rPr>
              <a:t>x (100 + 8 + 4 bytes)  = 1.1 MB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 smtClean="0"/>
              <a:t>Students Inner (Preferred)</a:t>
            </a:r>
          </a:p>
          <a:p>
            <a:r>
              <a:rPr lang="en-US" sz="2400" dirty="0" smtClean="0"/>
              <a:t>Cache students in buffer pool in memory: 1.1/100 s = .011 s</a:t>
            </a:r>
          </a:p>
          <a:p>
            <a:r>
              <a:rPr lang="en-US" sz="2400" dirty="0" smtClean="0"/>
              <a:t>One pass over students (cached) for each grade (no additional cost beside caching)</a:t>
            </a:r>
          </a:p>
          <a:p>
            <a:r>
              <a:rPr lang="en-US" sz="2400" dirty="0" smtClean="0"/>
              <a:t>Time to scan </a:t>
            </a:r>
            <a:r>
              <a:rPr lang="en-US" sz="2400" dirty="0" smtClean="0"/>
              <a:t>grades (previous </a:t>
            </a:r>
            <a:r>
              <a:rPr lang="en-US" sz="2400" dirty="0" smtClean="0"/>
              <a:t>slide) = .23 s</a:t>
            </a:r>
          </a:p>
          <a:p>
            <a:pPr>
              <a:buFont typeface="Wingdings" charset="2"/>
              <a:buChar char="è"/>
            </a:pPr>
            <a:r>
              <a:rPr lang="en-US" sz="2400" dirty="0" smtClean="0">
                <a:sym typeface="Wingdings"/>
              </a:rPr>
              <a:t>.244 s</a:t>
            </a:r>
          </a:p>
          <a:p>
            <a:pPr>
              <a:buFont typeface="Wingdings" charset="2"/>
              <a:buChar char="è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Grades Inner</a:t>
            </a:r>
            <a:endParaRPr lang="en-US" sz="2400" u="sng" dirty="0"/>
          </a:p>
          <a:p>
            <a:r>
              <a:rPr lang="en-US" sz="2400" dirty="0" smtClean="0"/>
              <a:t>One pass over grades for each student, at .22 sec / pass, plus one seek at 10 </a:t>
            </a:r>
            <a:r>
              <a:rPr lang="en-US" sz="2400" dirty="0" err="1" smtClean="0"/>
              <a:t>ms</a:t>
            </a:r>
            <a:r>
              <a:rPr lang="en-US" sz="2400" dirty="0" smtClean="0"/>
              <a:t> (.01 sec) </a:t>
            </a:r>
            <a:r>
              <a:rPr lang="en-US" sz="2400" dirty="0" smtClean="0">
                <a:sym typeface="Wingdings"/>
              </a:rPr>
              <a:t> .23 sec / pass</a:t>
            </a:r>
            <a:endParaRPr lang="en-US" sz="2400" dirty="0" smtClean="0"/>
          </a:p>
          <a:p>
            <a:pPr>
              <a:buFont typeface="Wingdings" charset="2"/>
              <a:buChar char="è"/>
            </a:pPr>
            <a:r>
              <a:rPr lang="en-US" sz="2400" dirty="0" smtClean="0"/>
              <a:t>2300 seconds overall</a:t>
            </a:r>
          </a:p>
          <a:p>
            <a:pPr>
              <a:buFont typeface="Wingdings" charset="2"/>
              <a:buChar char="è"/>
            </a:pPr>
            <a:endParaRPr lang="en-US" sz="2400" dirty="0" smtClean="0"/>
          </a:p>
          <a:p>
            <a:r>
              <a:rPr lang="en-US" sz="2400" dirty="0" smtClean="0"/>
              <a:t>(Time to scan students is .011 s, so negligible)</a:t>
            </a:r>
          </a:p>
        </p:txBody>
      </p:sp>
    </p:spTree>
    <p:extLst>
      <p:ext uri="{BB962C8B-B14F-4D97-AF65-F5344CB8AC3E}">
        <p14:creationId xmlns:p14="http://schemas.microsoft.com/office/powerpoint/2010/main" val="8402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Index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653272"/>
              </p:ext>
            </p:extLst>
          </p:nvPr>
        </p:nvGraphicFramePr>
        <p:xfrm>
          <a:off x="4882240" y="1419076"/>
          <a:ext cx="240049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4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Disk Hash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82731" y="922116"/>
            <a:ext cx="16524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buckets, on n disk pages</a:t>
            </a:r>
          </a:p>
          <a:p>
            <a:endParaRPr lang="en-US" dirty="0" smtClean="0"/>
          </a:p>
          <a:p>
            <a:r>
              <a:rPr lang="en-US" dirty="0" smtClean="0"/>
              <a:t>Disk page 1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Disk Page 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5132" y="2444620"/>
            <a:ext cx="11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H(f1)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48414" y="2420192"/>
            <a:ext cx="212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(‘</a:t>
            </a:r>
            <a:r>
              <a:rPr lang="en-US" sz="2400" dirty="0" err="1" smtClean="0"/>
              <a:t>sam</a:t>
            </a:r>
            <a:r>
              <a:rPr lang="en-US" sz="2400" dirty="0" smtClean="0"/>
              <a:t>’, 10k, …) </a:t>
            </a:r>
          </a:p>
          <a:p>
            <a:r>
              <a:rPr lang="en-US" sz="2400" dirty="0" smtClean="0"/>
              <a:t>(‘</a:t>
            </a:r>
            <a:r>
              <a:rPr lang="en-US" sz="2400" dirty="0" err="1" smtClean="0"/>
              <a:t>joe</a:t>
            </a:r>
            <a:r>
              <a:rPr lang="en-US" sz="2400" dirty="0" smtClean="0"/>
              <a:t>’, 20k, …)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2134641" y="2644695"/>
            <a:ext cx="800491" cy="12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</p:cNvCxnSpPr>
          <p:nvPr/>
        </p:nvCxnSpPr>
        <p:spPr>
          <a:xfrm flipV="1">
            <a:off x="4058668" y="1972433"/>
            <a:ext cx="823572" cy="7953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2134641" y="2767786"/>
            <a:ext cx="800491" cy="270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4058668" y="2920187"/>
            <a:ext cx="823572" cy="5461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1934" y="4344022"/>
            <a:ext cx="4876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Issues</a:t>
            </a:r>
            <a:endParaRPr lang="en-US" sz="2400" dirty="0" smtClean="0"/>
          </a:p>
          <a:p>
            <a:r>
              <a:rPr lang="en-US" sz="2400" dirty="0" smtClean="0"/>
              <a:t>How big to make table?</a:t>
            </a:r>
          </a:p>
          <a:p>
            <a:r>
              <a:rPr lang="en-US" sz="2400" dirty="0" smtClean="0"/>
              <a:t>If we get it wrong, </a:t>
            </a:r>
            <a:r>
              <a:rPr lang="en-US" sz="2400" b="1" dirty="0" smtClean="0"/>
              <a:t>either</a:t>
            </a:r>
          </a:p>
          <a:p>
            <a:r>
              <a:rPr lang="en-US" sz="2400" dirty="0" smtClean="0"/>
              <a:t> </a:t>
            </a:r>
            <a:r>
              <a:rPr lang="en-US" sz="2400" i="1" dirty="0" smtClean="0"/>
              <a:t>waste space</a:t>
            </a:r>
            <a:r>
              <a:rPr lang="en-US" sz="2400" dirty="0" smtClean="0"/>
              <a:t>, </a:t>
            </a:r>
            <a:r>
              <a:rPr lang="en-US" sz="2400" b="1" dirty="0" smtClean="0"/>
              <a:t>or </a:t>
            </a:r>
          </a:p>
          <a:p>
            <a:r>
              <a:rPr lang="en-US" sz="2400" i="1" dirty="0" smtClean="0"/>
              <a:t> end up with long overflow chains, </a:t>
            </a:r>
            <a:r>
              <a:rPr lang="en-US" sz="2400" b="1" dirty="0" smtClean="0"/>
              <a:t>or</a:t>
            </a:r>
          </a:p>
          <a:p>
            <a:r>
              <a:rPr lang="en-US" sz="2400" i="1" dirty="0" smtClean="0"/>
              <a:t> have to rehash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22772" y="3037938"/>
            <a:ext cx="19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e.g., H(x) = x mod n</a:t>
            </a:r>
          </a:p>
        </p:txBody>
      </p:sp>
    </p:spTree>
    <p:extLst>
      <p:ext uri="{BB962C8B-B14F-4D97-AF65-F5344CB8AC3E}">
        <p14:creationId xmlns:p14="http://schemas.microsoft.com/office/powerpoint/2010/main" val="303006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19" y="1600200"/>
            <a:ext cx="8686800" cy="4525963"/>
          </a:xfrm>
        </p:spPr>
        <p:txBody>
          <a:bodyPr/>
          <a:lstStyle/>
          <a:p>
            <a:r>
              <a:rPr lang="en-US" dirty="0" smtClean="0"/>
              <a:t>Create a family of hash tables parameterized by k</a:t>
            </a:r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 = H(x) mod 2</a:t>
            </a:r>
            <a:r>
              <a:rPr lang="en-US" baseline="30000" dirty="0" smtClean="0"/>
              <a:t>k</a:t>
            </a:r>
            <a:endParaRPr lang="en-US" baseline="30000" dirty="0"/>
          </a:p>
          <a:p>
            <a:r>
              <a:rPr lang="en-US" dirty="0" smtClean="0"/>
              <a:t>Start with k = 1  (2 hash buckets)</a:t>
            </a:r>
          </a:p>
          <a:p>
            <a:r>
              <a:rPr lang="en-US" dirty="0" smtClean="0"/>
              <a:t>Use a directory structure to keep track of which bucket (page) each hash value maps to</a:t>
            </a:r>
          </a:p>
          <a:p>
            <a:r>
              <a:rPr lang="en-US" dirty="0" smtClean="0"/>
              <a:t>When a bucket overflows, increment k (if needed), create a new bucket, rehash keys in overflowing bucket, and update directory</a:t>
            </a:r>
          </a:p>
        </p:txBody>
      </p:sp>
    </p:spTree>
    <p:extLst>
      <p:ext uri="{BB962C8B-B14F-4D97-AF65-F5344CB8AC3E}">
        <p14:creationId xmlns:p14="http://schemas.microsoft.com/office/powerpoint/2010/main" val="24316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419680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09095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04409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387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17278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79012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26698" y="5414656"/>
            <a:ext cx="1862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2^k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1880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 mod 2 = 0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07483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3305566" y="2931807"/>
            <a:ext cx="3118812" cy="3125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61730" y="2833158"/>
            <a:ext cx="366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086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7906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656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1880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 mod 2 = 0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385623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15325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81732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1880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 mod 2 = 0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66218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39146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79780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6999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 mod 2 = 1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976099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24951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38059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6999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 mod 2 = 0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11797" y="2893676"/>
            <a:ext cx="17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- FULL!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098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0988" y="862013"/>
            <a:ext cx="5213350" cy="128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-187325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Database Internals Outline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50988" y="862013"/>
            <a:ext cx="1274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Front End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824038" y="12207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Admission Control</a:t>
            </a:r>
          </a:p>
          <a:p>
            <a:r>
              <a:rPr lang="en-US"/>
              <a:t>Connection Management	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0988" y="2144713"/>
            <a:ext cx="5213350" cy="2716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824038" y="2528888"/>
            <a:ext cx="41211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/>
              <a:t>(sql)</a:t>
            </a:r>
          </a:p>
          <a:p>
            <a:r>
              <a:rPr lang="fr-FR"/>
              <a:t>	</a:t>
            </a:r>
            <a:r>
              <a:rPr lang="fr-FR" b="1"/>
              <a:t>Parser</a:t>
            </a:r>
            <a:r>
              <a:rPr lang="fr-FR"/>
              <a:t>			  </a:t>
            </a:r>
          </a:p>
          <a:p>
            <a:r>
              <a:rPr lang="nl-NL"/>
              <a:t>(parse tree)	</a:t>
            </a:r>
          </a:p>
          <a:p>
            <a:pPr lvl="1"/>
            <a:r>
              <a:rPr lang="nl-NL" b="1"/>
              <a:t>Rewriter</a:t>
            </a:r>
            <a:r>
              <a:rPr lang="nl-NL"/>
              <a:t>		</a:t>
            </a:r>
          </a:p>
          <a:p>
            <a:r>
              <a:rPr lang="nl-NL"/>
              <a:t>(parse tree)  	  </a:t>
            </a:r>
          </a:p>
          <a:p>
            <a:r>
              <a:rPr lang="nl-NL"/>
              <a:t>	</a:t>
            </a:r>
            <a:r>
              <a:rPr lang="nl-NL" b="1"/>
              <a:t>Planner &amp; Optimizer</a:t>
            </a:r>
            <a:r>
              <a:rPr lang="nl-NL"/>
              <a:t>	</a:t>
            </a:r>
          </a:p>
          <a:p>
            <a:r>
              <a:rPr lang="nl-NL"/>
              <a:t>(query plan) </a:t>
            </a:r>
          </a:p>
          <a:p>
            <a:r>
              <a:rPr lang="nl-NL"/>
              <a:t>	</a:t>
            </a:r>
            <a:r>
              <a:rPr lang="nl-NL" b="1"/>
              <a:t>Executor</a:t>
            </a:r>
            <a:r>
              <a:rPr lang="nl-NL"/>
              <a:t>						  	</a:t>
            </a:r>
          </a:p>
          <a:p>
            <a:r>
              <a:rPr lang="nl-NL"/>
              <a:t>			</a:t>
            </a: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1573213" y="2144713"/>
            <a:ext cx="1738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Query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0988" y="4860925"/>
            <a:ext cx="5213350" cy="178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1573213" y="4872038"/>
            <a:ext cx="193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Storage System</a:t>
            </a:r>
          </a:p>
        </p:txBody>
      </p:sp>
      <p:sp>
        <p:nvSpPr>
          <p:cNvPr id="17418" name="Rectangle 13"/>
          <p:cNvSpPr>
            <a:spLocks noChangeArrowheads="1"/>
          </p:cNvSpPr>
          <p:nvPr/>
        </p:nvSpPr>
        <p:spPr bwMode="auto">
          <a:xfrm>
            <a:off x="1976438" y="5241925"/>
            <a:ext cx="4572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Access Methods</a:t>
            </a:r>
          </a:p>
          <a:p>
            <a:r>
              <a:rPr lang="en-US"/>
              <a:t>	Lock Manager</a:t>
            </a:r>
          </a:p>
          <a:p>
            <a:r>
              <a:rPr lang="en-US"/>
              <a:t>	Buffer Manager</a:t>
            </a:r>
          </a:p>
          <a:p>
            <a:r>
              <a:rPr lang="en-US"/>
              <a:t>	Log Manager</a:t>
            </a:r>
          </a:p>
          <a:p>
            <a:r>
              <a:rPr lang="en-US"/>
              <a:t>	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3411960" y="4583113"/>
            <a:ext cx="990600" cy="27781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0" name="TextBox 15"/>
          <p:cNvSpPr txBox="1">
            <a:spLocks noChangeArrowheads="1"/>
          </p:cNvSpPr>
          <p:nvPr/>
        </p:nvSpPr>
        <p:spPr bwMode="auto">
          <a:xfrm>
            <a:off x="4595813" y="4583113"/>
            <a:ext cx="148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Last time</a:t>
            </a:r>
          </a:p>
        </p:txBody>
      </p:sp>
      <p:sp>
        <p:nvSpPr>
          <p:cNvPr id="17" name="Left Bracket 16"/>
          <p:cNvSpPr/>
          <p:nvPr/>
        </p:nvSpPr>
        <p:spPr>
          <a:xfrm>
            <a:off x="1327150" y="4606131"/>
            <a:ext cx="188913" cy="101120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2" name="TextBox 17"/>
          <p:cNvSpPr txBox="1">
            <a:spLocks noChangeArrowheads="1"/>
          </p:cNvSpPr>
          <p:nvPr/>
        </p:nvSpPr>
        <p:spPr bwMode="auto">
          <a:xfrm>
            <a:off x="188913" y="4951413"/>
            <a:ext cx="1489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This time</a:t>
            </a:r>
          </a:p>
        </p:txBody>
      </p:sp>
    </p:spTree>
    <p:extLst>
      <p:ext uri="{BB962C8B-B14F-4D97-AF65-F5344CB8AC3E}">
        <p14:creationId xmlns:p14="http://schemas.microsoft.com/office/powerpoint/2010/main" val="16356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55738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</a:t>
            </a:r>
            <a:r>
              <a:rPr lang="en-US" sz="2800" strike="sngStrike" dirty="0" smtClean="0"/>
              <a:t>1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90868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26966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</a:t>
            </a:r>
            <a:r>
              <a:rPr lang="en-US" sz="2800" strike="sngStrike" dirty="0" smtClean="0"/>
              <a:t>1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70124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565" y="4084779"/>
            <a:ext cx="291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Allocate new page!</a:t>
            </a:r>
          </a:p>
        </p:txBody>
      </p:sp>
    </p:spTree>
    <p:extLst>
      <p:ext uri="{BB962C8B-B14F-4D97-AF65-F5344CB8AC3E}">
        <p14:creationId xmlns:p14="http://schemas.microsoft.com/office/powerpoint/2010/main" val="18023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00755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</a:t>
            </a:r>
            <a:r>
              <a:rPr lang="en-US" sz="2800" strike="sngStrike" dirty="0" smtClean="0"/>
              <a:t>1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51064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565" y="4701019"/>
            <a:ext cx="291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allocate 1 new page!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33157" y="2910548"/>
            <a:ext cx="13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Rehash</a:t>
            </a:r>
          </a:p>
        </p:txBody>
      </p:sp>
    </p:spTree>
    <p:extLst>
      <p:ext uri="{BB962C8B-B14F-4D97-AF65-F5344CB8AC3E}">
        <p14:creationId xmlns:p14="http://schemas.microsoft.com/office/powerpoint/2010/main" val="16545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5754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</a:t>
            </a:r>
            <a:r>
              <a:rPr lang="en-US" sz="2800" strike="sngStrike" dirty="0" smtClean="0"/>
              <a:t>1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42397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6999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mod 4 = 2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75537"/>
              </p:ext>
            </p:extLst>
          </p:nvPr>
        </p:nvGraphicFramePr>
        <p:xfrm>
          <a:off x="1036140" y="2479552"/>
          <a:ext cx="22694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</a:t>
            </a:r>
            <a:r>
              <a:rPr lang="en-US" sz="2800" strike="sngStrike" dirty="0" smtClean="0"/>
              <a:t>1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38171"/>
              </p:ext>
            </p:extLst>
          </p:nvPr>
        </p:nvGraphicFramePr>
        <p:xfrm>
          <a:off x="4662185" y="2479552"/>
          <a:ext cx="3349612" cy="24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6999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mod 4 = 2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31802" y="4999409"/>
            <a:ext cx="2876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Extra bookkeeping needed to keep track of fact that pages 0/2 have split and page 1 hasn’t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011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Iterator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/>
              <a:t>void open ()</a:t>
            </a:r>
            <a:r>
              <a:rPr lang="en-US" dirty="0" smtClean="0"/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Tuple </a:t>
            </a:r>
            <a:r>
              <a:rPr lang="en-US" dirty="0"/>
              <a:t>next ();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void close ();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Scan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Scan(tableName)</a:t>
            </a:r>
          </a:p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	this.tableName = tableName</a:t>
            </a:r>
          </a:p>
          <a:p>
            <a:pPr marL="0" indent="0">
              <a:buFont typeface="Arial" charset="0"/>
              <a:buNone/>
            </a:pPr>
            <a:endParaRPr lang="en-US" altLang="en-US">
              <a:ea typeface="ＭＳ Ｐゴシック" charset="-128"/>
            </a:endParaRPr>
          </a:p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open():</a:t>
            </a:r>
          </a:p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	f = fopen(this.tableName)</a:t>
            </a:r>
          </a:p>
          <a:p>
            <a:pPr marL="0" indent="0">
              <a:buFont typeface="Arial" charset="0"/>
              <a:buNone/>
            </a:pPr>
            <a:endParaRPr lang="en-US" altLang="en-US">
              <a:ea typeface="ＭＳ Ｐゴシック" charset="-128"/>
            </a:endParaRPr>
          </a:p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next():</a:t>
            </a:r>
          </a:p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	tuple = readTuple(f)</a:t>
            </a:r>
          </a:p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	return tuple</a:t>
            </a:r>
          </a:p>
          <a:p>
            <a:pPr marL="0" indent="0">
              <a:buFont typeface="Arial" charset="0"/>
              <a:buNone/>
            </a:pPr>
            <a:endParaRPr lang="en-US" altLang="en-US">
              <a:ea typeface="ＭＳ Ｐゴシック" charset="-128"/>
            </a:endParaRPr>
          </a:p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		</a:t>
            </a:r>
          </a:p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056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charset="0"/>
              <a:buNone/>
            </a:pPr>
            <a:r>
              <a:rPr lang="en-US" altLang="en-US" sz="2000">
                <a:ea typeface="ＭＳ Ｐゴシック" charset="-128"/>
              </a:rPr>
              <a:t>Filter(pred,child):</a:t>
            </a:r>
          </a:p>
          <a:p>
            <a:pPr marL="0" indent="0">
              <a:buFont typeface="Arial" charset="0"/>
              <a:buNone/>
            </a:pPr>
            <a:r>
              <a:rPr lang="en-US" altLang="en-US" sz="2000">
                <a:ea typeface="ＭＳ Ｐゴシック" charset="-128"/>
              </a:rPr>
              <a:t>	this.pred = pred</a:t>
            </a:r>
          </a:p>
          <a:p>
            <a:pPr marL="0" indent="0">
              <a:buFont typeface="Arial" charset="0"/>
              <a:buNone/>
            </a:pPr>
            <a:r>
              <a:rPr lang="en-US" altLang="en-US" sz="2000">
                <a:ea typeface="ＭＳ Ｐゴシック" charset="-128"/>
              </a:rPr>
              <a:t>	this.child = child</a:t>
            </a:r>
          </a:p>
          <a:p>
            <a:pPr marL="0" indent="0">
              <a:buFont typeface="Arial" charset="0"/>
              <a:buNone/>
            </a:pPr>
            <a:endParaRPr lang="en-US" altLang="en-US" sz="2000">
              <a:ea typeface="ＭＳ Ｐゴシック" charset="-128"/>
            </a:endParaRPr>
          </a:p>
          <a:p>
            <a:pPr marL="0" indent="0">
              <a:buFont typeface="Arial" charset="0"/>
              <a:buNone/>
            </a:pPr>
            <a:r>
              <a:rPr lang="en-US" altLang="en-US" sz="2000">
                <a:ea typeface="ＭＳ Ｐゴシック" charset="-128"/>
              </a:rPr>
              <a:t>open():</a:t>
            </a:r>
          </a:p>
          <a:p>
            <a:pPr marL="0" indent="0">
              <a:buFont typeface="Arial" charset="0"/>
              <a:buNone/>
            </a:pPr>
            <a:r>
              <a:rPr lang="en-US" altLang="en-US" sz="2000">
                <a:ea typeface="ＭＳ Ｐゴシック" charset="-128"/>
              </a:rPr>
              <a:t>	this.child.open()</a:t>
            </a:r>
          </a:p>
          <a:p>
            <a:pPr marL="0" indent="0">
              <a:buFont typeface="Arial" charset="0"/>
              <a:buNone/>
            </a:pPr>
            <a:endParaRPr lang="en-US" altLang="en-US" sz="2000">
              <a:ea typeface="ＭＳ Ｐゴシック" charset="-128"/>
            </a:endParaRPr>
          </a:p>
          <a:p>
            <a:pPr marL="0" indent="0">
              <a:buFont typeface="Arial" charset="0"/>
              <a:buNone/>
            </a:pPr>
            <a:r>
              <a:rPr lang="en-US" altLang="en-US" sz="2000">
                <a:ea typeface="ＭＳ Ｐゴシック" charset="-128"/>
              </a:rPr>
              <a:t>next():</a:t>
            </a:r>
          </a:p>
          <a:p>
            <a:pPr marL="0" indent="0">
              <a:buFont typeface="Arial" charset="0"/>
              <a:buNone/>
            </a:pPr>
            <a:r>
              <a:rPr lang="en-US" altLang="en-US" sz="2000">
                <a:ea typeface="ＭＳ Ｐゴシック" charset="-128"/>
              </a:rPr>
              <a:t>	do:</a:t>
            </a:r>
          </a:p>
          <a:p>
            <a:pPr marL="0" indent="0">
              <a:buFont typeface="Arial" charset="0"/>
              <a:buNone/>
            </a:pPr>
            <a:r>
              <a:rPr lang="en-US" altLang="en-US" sz="2000">
                <a:ea typeface="ＭＳ Ｐゴシック" charset="-128"/>
              </a:rPr>
              <a:t>		tuple = child.next()</a:t>
            </a:r>
          </a:p>
          <a:p>
            <a:pPr marL="0" indent="0">
              <a:buFont typeface="Arial" charset="0"/>
              <a:buNone/>
            </a:pPr>
            <a:r>
              <a:rPr lang="en-US" altLang="en-US" sz="2000">
                <a:ea typeface="ＭＳ Ｐゴシック" charset="-128"/>
              </a:rPr>
              <a:t>		if (tuple == null)</a:t>
            </a:r>
          </a:p>
          <a:p>
            <a:pPr marL="0" indent="0">
              <a:buFont typeface="Arial" charset="0"/>
              <a:buNone/>
            </a:pPr>
            <a:r>
              <a:rPr lang="en-US" altLang="en-US" sz="2000">
                <a:ea typeface="ＭＳ Ｐゴシック" charset="-128"/>
              </a:rPr>
              <a:t>			return null</a:t>
            </a:r>
          </a:p>
          <a:p>
            <a:pPr marL="0" indent="0">
              <a:buFont typeface="Arial" charset="0"/>
              <a:buNone/>
            </a:pPr>
            <a:r>
              <a:rPr lang="en-US" altLang="en-US" sz="2000">
                <a:ea typeface="ＭＳ Ｐゴシック" charset="-128"/>
              </a:rPr>
              <a:t>		if (pred(tuple))</a:t>
            </a:r>
          </a:p>
          <a:p>
            <a:pPr marL="0" indent="0">
              <a:buFont typeface="Arial" charset="0"/>
              <a:buNone/>
            </a:pPr>
            <a:r>
              <a:rPr lang="en-US" altLang="en-US" sz="2000">
                <a:ea typeface="ＭＳ Ｐゴシック" charset="-128"/>
              </a:rPr>
              <a:t>			return tuple</a:t>
            </a:r>
          </a:p>
        </p:txBody>
      </p:sp>
    </p:spTree>
    <p:extLst>
      <p:ext uri="{BB962C8B-B14F-4D97-AF65-F5344CB8AC3E}">
        <p14:creationId xmlns:p14="http://schemas.microsoft.com/office/powerpoint/2010/main" val="130193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Nested Loops Join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u="sng">
                <a:ea typeface="ＭＳ Ｐゴシック" charset="-128"/>
              </a:rPr>
              <a:t>Join(outer,inner,pred)</a:t>
            </a:r>
          </a:p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for t1 in outer:</a:t>
            </a:r>
          </a:p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	for t2 in inner:</a:t>
            </a:r>
          </a:p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	if p(t1,t2)</a:t>
            </a:r>
          </a:p>
          <a:p>
            <a:pPr marL="0" indent="0">
              <a:buFont typeface="Arial" charset="0"/>
              <a:buNone/>
            </a:pPr>
            <a:r>
              <a:rPr lang="fi-FI" altLang="en-US">
                <a:ea typeface="ＭＳ Ｐゴシック" charset="-128"/>
              </a:rPr>
              <a:t>		emit join(t1,t2)</a:t>
            </a:r>
          </a:p>
          <a:p>
            <a:pPr marL="0" indent="0">
              <a:buFont typeface="Arial" charset="0"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64113" y="2297113"/>
            <a:ext cx="333692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latin typeface="Arial" charset="0"/>
              </a:rPr>
              <a:t>Problem</a:t>
            </a:r>
            <a:r>
              <a:rPr lang="en-US" altLang="en-US" sz="1800">
                <a:latin typeface="Arial" charset="0"/>
              </a:rPr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If </a:t>
            </a:r>
            <a:r>
              <a:rPr lang="en-US" altLang="en-US" sz="1800" i="1">
                <a:latin typeface="Arial" charset="0"/>
              </a:rPr>
              <a:t>inner</a:t>
            </a:r>
            <a:r>
              <a:rPr lang="en-US" altLang="en-US" sz="1800">
                <a:latin typeface="Arial" charset="0"/>
              </a:rPr>
              <a:t> is a sub-query, e.g.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  ⨝ </a:t>
            </a:r>
            <a:r>
              <a:rPr lang="en-US" altLang="en-US" sz="1800" baseline="-25000">
                <a:latin typeface="Arial" charset="0"/>
              </a:rPr>
              <a:t> </a:t>
            </a:r>
            <a:r>
              <a:rPr lang="en-US" altLang="en-US" sz="1800">
                <a:latin typeface="Arial" charset="0"/>
              </a:rPr>
              <a:t>D, have to continually recompute it, or store it to disk (</a:t>
            </a:r>
            <a:r>
              <a:rPr lang="en-US" altLang="en-US" sz="1800" i="1">
                <a:latin typeface="Arial" charset="0"/>
              </a:rPr>
              <a:t>materialize</a:t>
            </a:r>
            <a:r>
              <a:rPr lang="en-US" altLang="en-US" sz="1800">
                <a:latin typeface="Arial" charset="0"/>
              </a:rPr>
              <a:t> it)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If </a:t>
            </a:r>
            <a:r>
              <a:rPr lang="en-US" altLang="en-US" sz="1800" i="1">
                <a:latin typeface="Arial" charset="0"/>
              </a:rPr>
              <a:t>inner</a:t>
            </a:r>
            <a:r>
              <a:rPr lang="en-US" altLang="en-US" sz="1800">
                <a:latin typeface="Arial" charset="0"/>
              </a:rPr>
              <a:t> is just a base relation (e.g., C or D), then no need for additional materialization</a:t>
            </a:r>
          </a:p>
        </p:txBody>
      </p:sp>
    </p:spTree>
    <p:extLst>
      <p:ext uri="{BB962C8B-B14F-4D97-AF65-F5344CB8AC3E}">
        <p14:creationId xmlns:p14="http://schemas.microsoft.com/office/powerpoint/2010/main" val="93641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Analogy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55266" y="58607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22420" y="6051279"/>
            <a:ext cx="24799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92452" y="586075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100,000 km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9443" y="5223284"/>
            <a:ext cx="765018" cy="765018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2907138" y="5482923"/>
            <a:ext cx="2682890" cy="271025"/>
            <a:chOff x="2900508" y="4737245"/>
            <a:chExt cx="2682890" cy="271025"/>
          </a:xfrm>
        </p:grpSpPr>
        <p:sp>
          <p:nvSpPr>
            <p:cNvPr id="38" name="Arc 37"/>
            <p:cNvSpPr/>
            <p:nvPr/>
          </p:nvSpPr>
          <p:spPr>
            <a:xfrm>
              <a:off x="2900508" y="4737245"/>
              <a:ext cx="1931134" cy="265582"/>
            </a:xfrm>
            <a:prstGeom prst="arc">
              <a:avLst>
                <a:gd name="adj1" fmla="val 20473416"/>
                <a:gd name="adj2" fmla="val 441249"/>
              </a:avLst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flipH="1">
              <a:off x="3652264" y="4742688"/>
              <a:ext cx="1931134" cy="265582"/>
            </a:xfrm>
            <a:prstGeom prst="arc">
              <a:avLst>
                <a:gd name="adj1" fmla="val 20473416"/>
                <a:gd name="adj2" fmla="val 441249"/>
              </a:avLst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85503" y="5361903"/>
            <a:ext cx="2682890" cy="271025"/>
            <a:chOff x="2900508" y="4737245"/>
            <a:chExt cx="2682890" cy="271025"/>
          </a:xfrm>
        </p:grpSpPr>
        <p:sp>
          <p:nvSpPr>
            <p:cNvPr id="42" name="Arc 41"/>
            <p:cNvSpPr/>
            <p:nvPr/>
          </p:nvSpPr>
          <p:spPr>
            <a:xfrm>
              <a:off x="2900508" y="4737245"/>
              <a:ext cx="1931134" cy="265582"/>
            </a:xfrm>
            <a:prstGeom prst="arc">
              <a:avLst>
                <a:gd name="adj1" fmla="val 20473416"/>
                <a:gd name="adj2" fmla="val 441249"/>
              </a:avLst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/>
            <p:cNvSpPr/>
            <p:nvPr/>
          </p:nvSpPr>
          <p:spPr>
            <a:xfrm flipH="1">
              <a:off x="3652264" y="4742688"/>
              <a:ext cx="1931134" cy="265582"/>
            </a:xfrm>
            <a:prstGeom prst="arc">
              <a:avLst>
                <a:gd name="adj1" fmla="val 20473416"/>
                <a:gd name="adj2" fmla="val 441249"/>
              </a:avLst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43608" y="1594465"/>
            <a:ext cx="2656899" cy="1400413"/>
            <a:chOff x="243608" y="1594465"/>
            <a:chExt cx="2656899" cy="14004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43608" y="2042391"/>
              <a:ext cx="747717" cy="835891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>
              <a:off x="991325" y="2460337"/>
              <a:ext cx="1003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47407" y="213961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10s</a:t>
              </a: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22703" y="2275670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100m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44898" y="2625546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err="1" smtClean="0"/>
                <a:t>msec</a:t>
              </a:r>
              <a:r>
                <a:rPr lang="en-US" dirty="0" smtClean="0"/>
                <a:t> / access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1004" y="1594465"/>
              <a:ext cx="2053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Disk</a:t>
              </a:r>
              <a:endParaRPr lang="en-US" b="1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761" y="3406795"/>
            <a:ext cx="5921947" cy="1351188"/>
            <a:chOff x="66761" y="3406795"/>
            <a:chExt cx="5921947" cy="13511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761" y="3790486"/>
              <a:ext cx="747717" cy="835891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1059671" y="4155920"/>
              <a:ext cx="1812926" cy="29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59671" y="3839099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10s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06355" y="3938958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2000" dirty="0" smtClean="0"/>
                <a:t>…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3913409" y="4103894"/>
              <a:ext cx="1046019" cy="58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22151" y="3938958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10km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97301" y="4357873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100 </a:t>
              </a:r>
              <a:r>
                <a:rPr lang="en-US" sz="2000" dirty="0" err="1" smtClean="0"/>
                <a:t>usec</a:t>
              </a:r>
              <a:r>
                <a:rPr lang="en-US" sz="2000" dirty="0" smtClean="0"/>
                <a:t> / access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3608" y="3406795"/>
              <a:ext cx="2053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Flash</a:t>
              </a:r>
              <a:endParaRPr lang="en-US" b="1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1301" y="5219125"/>
            <a:ext cx="4818721" cy="1435735"/>
            <a:chOff x="101301" y="5219125"/>
            <a:chExt cx="4818721" cy="14357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01301" y="5699887"/>
              <a:ext cx="747717" cy="835891"/>
            </a:xfrm>
            <a:prstGeom prst="rect">
              <a:avLst/>
            </a:prstGeom>
          </p:spPr>
        </p:pic>
        <p:grpSp>
          <p:nvGrpSpPr>
            <p:cNvPr id="50" name="Group 49"/>
            <p:cNvGrpSpPr/>
            <p:nvPr/>
          </p:nvGrpSpPr>
          <p:grpSpPr>
            <a:xfrm>
              <a:off x="196212" y="5219125"/>
              <a:ext cx="4723810" cy="1435735"/>
              <a:chOff x="196212" y="5219125"/>
              <a:chExt cx="4723810" cy="1435735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1094211" y="6051279"/>
                <a:ext cx="2486892" cy="16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094211" y="5748500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10s</a:t>
                </a:r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336896" y="6285528"/>
                <a:ext cx="1583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 </a:t>
                </a:r>
                <a:r>
                  <a:rPr lang="en-US" dirty="0" err="1" smtClean="0"/>
                  <a:t>nsec</a:t>
                </a:r>
                <a:r>
                  <a:rPr lang="en-US" dirty="0" smtClean="0"/>
                  <a:t>/access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6212" y="5219125"/>
                <a:ext cx="2053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Main Memory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060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8191"/>
            <a:ext cx="8229600" cy="2113155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SELECT *</a:t>
            </a:r>
          </a:p>
          <a:p>
            <a:pPr marL="0" indent="0">
              <a:buNone/>
            </a:pPr>
            <a:r>
              <a:rPr lang="en-US" sz="1800" dirty="0" smtClean="0"/>
              <a:t>FROM </a:t>
            </a:r>
            <a:r>
              <a:rPr lang="en-US" sz="1800" dirty="0" err="1" smtClean="0"/>
              <a:t>emp</a:t>
            </a:r>
            <a:r>
              <a:rPr lang="en-US" sz="1800" dirty="0" smtClean="0"/>
              <a:t>, </a:t>
            </a:r>
            <a:r>
              <a:rPr lang="en-US" sz="1800" dirty="0" err="1" smtClean="0"/>
              <a:t>dept</a:t>
            </a:r>
            <a:r>
              <a:rPr lang="en-US" sz="1800" dirty="0" smtClean="0"/>
              <a:t>, kids</a:t>
            </a:r>
          </a:p>
          <a:p>
            <a:pPr marL="0" indent="0">
              <a:buNone/>
            </a:pPr>
            <a:r>
              <a:rPr lang="en-US" sz="1800" dirty="0" smtClean="0"/>
              <a:t>WHERE </a:t>
            </a:r>
            <a:r>
              <a:rPr lang="en-US" sz="1800" dirty="0" err="1" smtClean="0"/>
              <a:t>e.sal</a:t>
            </a:r>
            <a:r>
              <a:rPr lang="en-US" sz="1800" dirty="0" smtClean="0"/>
              <a:t> &gt; 10k</a:t>
            </a:r>
          </a:p>
          <a:p>
            <a:pPr marL="0" indent="0">
              <a:buNone/>
            </a:pPr>
            <a:r>
              <a:rPr lang="en-US" sz="1800" dirty="0" smtClean="0"/>
              <a:t>AND </a:t>
            </a:r>
            <a:r>
              <a:rPr lang="en-US" sz="1800" dirty="0" err="1" smtClean="0"/>
              <a:t>emp.dno</a:t>
            </a:r>
            <a:r>
              <a:rPr lang="en-US" sz="1800" dirty="0" smtClean="0"/>
              <a:t> = </a:t>
            </a:r>
            <a:r>
              <a:rPr lang="en-US" sz="1800" dirty="0" err="1" smtClean="0"/>
              <a:t>dept.dno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AND </a:t>
            </a:r>
            <a:r>
              <a:rPr lang="en-US" sz="1800" dirty="0" err="1" smtClean="0"/>
              <a:t>e.eid</a:t>
            </a:r>
            <a:r>
              <a:rPr lang="en-US" sz="1800" dirty="0" smtClean="0"/>
              <a:t> = </a:t>
            </a:r>
            <a:r>
              <a:rPr lang="en-US" sz="1800" dirty="0" err="1" smtClean="0"/>
              <a:t>kids.eid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100 tuples / page</a:t>
            </a:r>
          </a:p>
          <a:p>
            <a:pPr marL="0" indent="0">
              <a:buNone/>
            </a:pPr>
            <a:r>
              <a:rPr lang="en-US" sz="1800" dirty="0" smtClean="0"/>
              <a:t>10 pages RAM</a:t>
            </a:r>
          </a:p>
          <a:p>
            <a:pPr marL="0" indent="0">
              <a:buNone/>
            </a:pPr>
            <a:r>
              <a:rPr lang="en-US" sz="1800" dirty="0" smtClean="0"/>
              <a:t>10 KB/page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10 </a:t>
            </a:r>
            <a:r>
              <a:rPr lang="en-US" sz="1800" dirty="0" err="1" smtClean="0"/>
              <a:t>ms</a:t>
            </a:r>
            <a:r>
              <a:rPr lang="en-US" sz="1800" dirty="0" smtClean="0"/>
              <a:t> seek time</a:t>
            </a:r>
          </a:p>
          <a:p>
            <a:pPr marL="0" indent="0">
              <a:buNone/>
            </a:pPr>
            <a:r>
              <a:rPr lang="en-US" sz="1800" dirty="0" smtClean="0"/>
              <a:t>100 MB/sec I/o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576" y="3982845"/>
            <a:ext cx="8229600" cy="119132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|</a:t>
            </a:r>
            <a:r>
              <a:rPr lang="en-US" sz="1800" dirty="0" err="1" smtClean="0"/>
              <a:t>dept</a:t>
            </a:r>
            <a:r>
              <a:rPr lang="en-US" sz="1800" dirty="0" smtClean="0"/>
              <a:t>| = 100 records = 1 page = 10 KB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|</a:t>
            </a:r>
            <a:r>
              <a:rPr lang="en-US" sz="1800" dirty="0" err="1" smtClean="0"/>
              <a:t>emp</a:t>
            </a:r>
            <a:r>
              <a:rPr lang="en-US" sz="1800" dirty="0" smtClean="0"/>
              <a:t>| = 10K records = 100 pages = 1 MB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|kids| = 30K records = 300 pages = 3 MB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2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Assuming disk can do 100 MB/sec I/O, and 10ms / seek</a:t>
            </a:r>
          </a:p>
          <a:p>
            <a:r>
              <a:rPr lang="en-US" dirty="0" smtClean="0"/>
              <a:t>And the following schema: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100" dirty="0" smtClean="0">
                <a:latin typeface="Courier"/>
                <a:cs typeface="Courier"/>
              </a:rPr>
              <a:t>grades (</a:t>
            </a:r>
            <a:r>
              <a:rPr lang="en-US" sz="3100" dirty="0" err="1" smtClean="0">
                <a:latin typeface="Courier"/>
                <a:cs typeface="Courier"/>
              </a:rPr>
              <a:t>cid</a:t>
            </a:r>
            <a:r>
              <a:rPr lang="en-US" sz="3100" dirty="0" smtClean="0">
                <a:latin typeface="Courier"/>
                <a:cs typeface="Courier"/>
              </a:rPr>
              <a:t> </a:t>
            </a:r>
            <a:r>
              <a:rPr lang="en-US" sz="3100" dirty="0" err="1" smtClean="0">
                <a:latin typeface="Courier"/>
                <a:cs typeface="Courier"/>
              </a:rPr>
              <a:t>int</a:t>
            </a:r>
            <a:r>
              <a:rPr lang="en-US" sz="3100" dirty="0" smtClean="0">
                <a:latin typeface="Courier"/>
                <a:cs typeface="Courier"/>
              </a:rPr>
              <a:t>, </a:t>
            </a:r>
            <a:r>
              <a:rPr lang="en-US" sz="3100" dirty="0" err="1">
                <a:latin typeface="Courier"/>
                <a:cs typeface="Courier"/>
              </a:rPr>
              <a:t>g</a:t>
            </a:r>
            <a:r>
              <a:rPr lang="en-US" sz="3100" dirty="0" err="1" smtClean="0">
                <a:latin typeface="Courier"/>
                <a:cs typeface="Courier"/>
              </a:rPr>
              <a:t>_sid</a:t>
            </a:r>
            <a:r>
              <a:rPr lang="en-US" sz="3100" dirty="0" smtClean="0">
                <a:latin typeface="Courier"/>
                <a:cs typeface="Courier"/>
              </a:rPr>
              <a:t> </a:t>
            </a:r>
            <a:r>
              <a:rPr lang="en-US" sz="3100" dirty="0" err="1" smtClean="0">
                <a:latin typeface="Courier"/>
                <a:cs typeface="Courier"/>
              </a:rPr>
              <a:t>int</a:t>
            </a:r>
            <a:r>
              <a:rPr lang="en-US" sz="3100" dirty="0" smtClean="0">
                <a:latin typeface="Courier"/>
                <a:cs typeface="Courier"/>
              </a:rPr>
              <a:t>, grade char(2))</a:t>
            </a:r>
          </a:p>
          <a:p>
            <a:pPr marL="0" indent="0">
              <a:buNone/>
            </a:pPr>
            <a:r>
              <a:rPr lang="en-US" sz="3100" dirty="0">
                <a:latin typeface="Courier"/>
                <a:cs typeface="Courier"/>
              </a:rPr>
              <a:t>s</a:t>
            </a:r>
            <a:r>
              <a:rPr lang="en-US" sz="3100" dirty="0" smtClean="0">
                <a:latin typeface="Courier"/>
                <a:cs typeface="Courier"/>
              </a:rPr>
              <a:t>tudents (</a:t>
            </a:r>
            <a:r>
              <a:rPr lang="en-US" sz="3100" dirty="0" err="1" smtClean="0">
                <a:latin typeface="Courier"/>
                <a:cs typeface="Courier"/>
              </a:rPr>
              <a:t>s_int</a:t>
            </a:r>
            <a:r>
              <a:rPr lang="en-US" sz="3100" dirty="0" smtClean="0">
                <a:latin typeface="Courier"/>
                <a:cs typeface="Courier"/>
              </a:rPr>
              <a:t>, name char(100))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time to sequentially scan grades, assuming it contains 1M records (Consider:  field sizes, headers)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Estimate time to join these two tables, using nested loops, assuming students fits in memory but grades does not, and students contains 10K records.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6246</TotalTime>
  <Words>1107</Words>
  <Application>Microsoft Macintosh PowerPoint</Application>
  <PresentationFormat>On-screen Show (4:3)</PresentationFormat>
  <Paragraphs>408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</vt:lpstr>
      <vt:lpstr>Mangal</vt:lpstr>
      <vt:lpstr>ＭＳ Ｐゴシック</vt:lpstr>
      <vt:lpstr>Wingdings</vt:lpstr>
      <vt:lpstr>Office Theme</vt:lpstr>
      <vt:lpstr>6.830 Lecture 6</vt:lpstr>
      <vt:lpstr>Database Internals Outline</vt:lpstr>
      <vt:lpstr>Iterator Interface</vt:lpstr>
      <vt:lpstr>Scan</vt:lpstr>
      <vt:lpstr>Filter</vt:lpstr>
      <vt:lpstr>Nested Loops Join</vt:lpstr>
      <vt:lpstr>Speed Analogy</vt:lpstr>
      <vt:lpstr>Example</vt:lpstr>
      <vt:lpstr>Study Break</vt:lpstr>
      <vt:lpstr>Seq Scan Grades</vt:lpstr>
      <vt:lpstr>NL Join Grades and Students</vt:lpstr>
      <vt:lpstr>Hash Index</vt:lpstr>
      <vt:lpstr>Extensible Hashing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>MIT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6.830 Lecture 6</dc:title>
  <dc:creator>Sam Madden</dc:creator>
  <cp:lastModifiedBy>Samuel R Madden</cp:lastModifiedBy>
  <cp:revision>27</cp:revision>
  <dcterms:created xsi:type="dcterms:W3CDTF">2013-02-25T14:44:32Z</dcterms:created>
  <dcterms:modified xsi:type="dcterms:W3CDTF">2017-10-10T13:21:13Z</dcterms:modified>
</cp:coreProperties>
</file>