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7" d="100"/>
          <a:sy n="57" d="100"/>
        </p:scale>
        <p:origin x="-102" y="-9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4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1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3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6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3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3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6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0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AEEC-C862-4702-A4AB-A4F7E3DBC3CC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advance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master17@hcmut.edu.vn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7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Nested </a:t>
            </a:r>
            <a:r>
              <a:rPr lang="en-US" dirty="0" err="1"/>
              <a:t>Subquery</a:t>
            </a:r>
            <a:r>
              <a:rPr lang="en-US" dirty="0"/>
              <a:t> </a:t>
            </a:r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the query:</a:t>
            </a:r>
            <a:br>
              <a:rPr lang="en-US" dirty="0"/>
            </a:b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Salary</a:t>
            </a:r>
            <a:br>
              <a:rPr lang="en-US" dirty="0"/>
            </a:br>
            <a:r>
              <a:rPr lang="en-US" b="1" dirty="0"/>
              <a:t>FROM</a:t>
            </a:r>
            <a:r>
              <a:rPr lang="en-US" dirty="0"/>
              <a:t> EMPLOYEE E</a:t>
            </a:r>
            <a:br>
              <a:rPr lang="en-US" dirty="0"/>
            </a:br>
            <a:r>
              <a:rPr lang="en-US" b="1" dirty="0"/>
              <a:t>WHERE</a:t>
            </a:r>
            <a:r>
              <a:rPr lang="en-US" dirty="0"/>
              <a:t> EXISTS ( </a:t>
            </a:r>
            <a:r>
              <a:rPr lang="en-US" b="1" dirty="0"/>
              <a:t>SELECT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 smtClean="0"/>
              <a:t>			DEPARTMENT </a:t>
            </a:r>
            <a:r>
              <a:rPr lang="en-US" dirty="0"/>
              <a:t>D</a:t>
            </a:r>
            <a:br>
              <a:rPr lang="en-US" dirty="0"/>
            </a:br>
            <a:r>
              <a:rPr lang="en-US" dirty="0" smtClean="0"/>
              <a:t>			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D.Dnumber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E.Dno</a:t>
            </a:r>
            <a:r>
              <a:rPr lang="en-US" dirty="0"/>
              <a:t> AND </a:t>
            </a:r>
            <a:r>
              <a:rPr lang="en-US" dirty="0" err="1"/>
              <a:t>D.Zipcode</a:t>
            </a:r>
            <a:r>
              <a:rPr lang="en-US" dirty="0"/>
              <a:t>=30332</a:t>
            </a:r>
            <a:r>
              <a:rPr lang="en-US" dirty="0" smtClean="0"/>
              <a:t>);</a:t>
            </a:r>
          </a:p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Salary</a:t>
            </a:r>
            <a:br>
              <a:rPr lang="en-US" dirty="0"/>
            </a:br>
            <a:r>
              <a:rPr lang="en-US" dirty="0"/>
              <a:t>FROM EMPLOYEE E, DEPARTMENT D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WHERE</a:t>
            </a:r>
            <a:r>
              <a:rPr lang="en-US" dirty="0"/>
              <a:t> </a:t>
            </a:r>
            <a:r>
              <a:rPr lang="en-US" dirty="0" err="1"/>
              <a:t>D.Dnumber</a:t>
            </a:r>
            <a:r>
              <a:rPr lang="en-US" dirty="0"/>
              <a:t> = </a:t>
            </a:r>
            <a:r>
              <a:rPr lang="en-US" dirty="0" err="1"/>
              <a:t>E.Dno</a:t>
            </a:r>
            <a:r>
              <a:rPr lang="en-US" dirty="0"/>
              <a:t> AND </a:t>
            </a:r>
            <a:r>
              <a:rPr lang="en-US" dirty="0" err="1"/>
              <a:t>D.Zipcode</a:t>
            </a:r>
            <a:r>
              <a:rPr lang="en-US" dirty="0"/>
              <a:t>=30332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3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19.2.3 </a:t>
            </a:r>
            <a:r>
              <a:rPr lang="en-US" dirty="0" err="1"/>
              <a:t>Subquery</a:t>
            </a:r>
            <a:r>
              <a:rPr lang="en-US" dirty="0"/>
              <a:t> (View) Merging </a:t>
            </a:r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three relations:</a:t>
            </a:r>
            <a:br>
              <a:rPr lang="en-US" dirty="0"/>
            </a:br>
            <a:r>
              <a:rPr lang="en-US" dirty="0"/>
              <a:t>EMP (</a:t>
            </a:r>
            <a:r>
              <a:rPr lang="en-US" dirty="0" err="1"/>
              <a:t>Ssn</a:t>
            </a:r>
            <a:r>
              <a:rPr lang="en-US" dirty="0"/>
              <a:t>, </a:t>
            </a:r>
            <a:r>
              <a:rPr lang="en-US" dirty="0" err="1"/>
              <a:t>Fn</a:t>
            </a:r>
            <a:r>
              <a:rPr lang="en-US" dirty="0"/>
              <a:t>, Ln, </a:t>
            </a:r>
            <a:r>
              <a:rPr lang="en-US" dirty="0" err="1"/>
              <a:t>Dno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DEPT (</a:t>
            </a:r>
            <a:r>
              <a:rPr lang="en-US" dirty="0" err="1"/>
              <a:t>Dno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, </a:t>
            </a:r>
            <a:r>
              <a:rPr lang="en-US" dirty="0" err="1"/>
              <a:t>Dmgrname</a:t>
            </a:r>
            <a:r>
              <a:rPr lang="en-US" dirty="0"/>
              <a:t>, </a:t>
            </a:r>
            <a:r>
              <a:rPr lang="en-US" dirty="0" err="1"/>
              <a:t>Bldg_id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BLDG (</a:t>
            </a:r>
            <a:r>
              <a:rPr lang="en-US" dirty="0" err="1"/>
              <a:t>Bldg_id</a:t>
            </a:r>
            <a:r>
              <a:rPr lang="en-US" dirty="0"/>
              <a:t>, </a:t>
            </a:r>
            <a:r>
              <a:rPr lang="en-US" dirty="0" err="1"/>
              <a:t>No_storeys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/>
              <a:t>, Phone)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3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19.2.4 </a:t>
            </a:r>
            <a:r>
              <a:rPr lang="en-US"/>
              <a:t>Materialized </a:t>
            </a:r>
            <a:r>
              <a:rPr lang="en-US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6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19.1 </a:t>
            </a:r>
            <a:r>
              <a:rPr lang="en-US" b="1" dirty="0" smtClean="0"/>
              <a:t>We describe the notation for mapping of the queries from SQL into query trees and graphs. </a:t>
            </a:r>
            <a:r>
              <a:rPr lang="en-US" dirty="0" smtClean="0"/>
              <a:t>Most RDBMS use an internal representation of the query as a tree. We present heuristics to transform the query into a more efficient equivalent form followed by a general procedure for applying those heuristics.</a:t>
            </a:r>
          </a:p>
          <a:p>
            <a:r>
              <a:rPr lang="en-US" dirty="0" smtClean="0"/>
              <a:t>In section 19.2, </a:t>
            </a:r>
            <a:r>
              <a:rPr lang="en-US" b="1" dirty="0" smtClean="0"/>
              <a:t>we discuss the conversion of queries into execution plans. We discuss nested </a:t>
            </a:r>
            <a:r>
              <a:rPr lang="en-US" b="1" dirty="0" err="1" smtClean="0"/>
              <a:t>subquery</a:t>
            </a:r>
            <a:r>
              <a:rPr lang="en-US" b="1" dirty="0" smtClean="0"/>
              <a:t> optimization</a:t>
            </a:r>
            <a:r>
              <a:rPr lang="en-US" dirty="0" smtClean="0"/>
              <a:t>. We also present examples of query transformation in two cases: merging of views in Group By queries and transformation of Star Schema queries that arise in data warehouses. We also briefly discuss materialized 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7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19.3 is devoted to a discussion of selectivity and result-size estimation and present </a:t>
            </a:r>
            <a:r>
              <a:rPr lang="en-US" b="1" dirty="0" smtClean="0"/>
              <a:t>a cost-based approach to optimization</a:t>
            </a:r>
            <a:r>
              <a:rPr lang="en-US" dirty="0" smtClean="0"/>
              <a:t>. We revisit the information in the system catalog that we presented in Section 18.3.4 earlier and present </a:t>
            </a:r>
            <a:r>
              <a:rPr lang="en-US" b="1" dirty="0" smtClean="0"/>
              <a:t>histograms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Cost models for selection and join operation </a:t>
            </a:r>
            <a:r>
              <a:rPr lang="en-US" dirty="0" smtClean="0"/>
              <a:t>are presented in Sections 19.4 and 19.5. We discuss the join ordering problem, which is a critical one, in some detail in Section 19.5.3.</a:t>
            </a:r>
          </a:p>
          <a:p>
            <a:r>
              <a:rPr lang="en-US" dirty="0" smtClean="0"/>
              <a:t>Section 19.6 presents an example of cost-based optimization.</a:t>
            </a:r>
          </a:p>
          <a:p>
            <a:r>
              <a:rPr lang="en-US" dirty="0" smtClean="0"/>
              <a:t>Section 19.7 discuss some additional issues related to query optimization </a:t>
            </a:r>
          </a:p>
        </p:txBody>
      </p:sp>
    </p:spTree>
    <p:extLst>
      <p:ext uri="{BB962C8B-B14F-4D97-AF65-F5344CB8AC3E}">
        <p14:creationId xmlns:p14="http://schemas.microsoft.com/office/powerpoint/2010/main" val="241123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19.8 is devoted to a discussion of query optimization in data warehouses.</a:t>
            </a:r>
          </a:p>
          <a:p>
            <a:r>
              <a:rPr lang="en-US" dirty="0" smtClean="0"/>
              <a:t>Section 19.9 gives an overview of query optimization in oracle.</a:t>
            </a:r>
          </a:p>
          <a:p>
            <a:r>
              <a:rPr lang="en-US" dirty="0" smtClean="0"/>
              <a:t>Section 19.10 Briefly discusses semantic query optimization.</a:t>
            </a:r>
          </a:p>
          <a:p>
            <a:r>
              <a:rPr lang="en-US" dirty="0" smtClean="0"/>
              <a:t>We end chapter with summary in Section 19.11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8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Trees and Heuristics for query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heuristic rules to modify the internal representation of a query – which is usually in the form of a query tree or a query graph data structure- to improve its expected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9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19.2 Choice of Query Execution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19.2.1 Alternatives for Query Evaluation</a:t>
            </a:r>
          </a:p>
          <a:p>
            <a:r>
              <a:rPr lang="en-US" b="1" dirty="0" smtClean="0"/>
              <a:t>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Address </a:t>
            </a:r>
            <a:br>
              <a:rPr lang="en-US" dirty="0" smtClean="0"/>
            </a:br>
            <a:r>
              <a:rPr lang="en-US" b="1" dirty="0" smtClean="0"/>
              <a:t>FROM</a:t>
            </a:r>
            <a:r>
              <a:rPr lang="en-US" dirty="0" smtClean="0"/>
              <a:t> (EMPLOYEE JOIN DEPARTMENT ON </a:t>
            </a:r>
            <a:r>
              <a:rPr lang="en-US" dirty="0" err="1" smtClean="0"/>
              <a:t>Dno</a:t>
            </a:r>
            <a:r>
              <a:rPr lang="en-US" dirty="0" smtClean="0"/>
              <a:t> = </a:t>
            </a:r>
            <a:r>
              <a:rPr lang="en-US" dirty="0" err="1" smtClean="0"/>
              <a:t>Dnumber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Dname</a:t>
            </a:r>
            <a:r>
              <a:rPr lang="en-US" dirty="0" smtClean="0"/>
              <a:t> = ‘Research’;</a:t>
            </a:r>
          </a:p>
          <a:p>
            <a:r>
              <a:rPr lang="en-US" dirty="0"/>
              <a:t>π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Address(</a:t>
            </a:r>
            <a:r>
              <a:rPr lang="en-US" dirty="0" err="1"/>
              <a:t>σDname</a:t>
            </a:r>
            <a:r>
              <a:rPr lang="en-US" dirty="0"/>
              <a:t>=‘Research’(</a:t>
            </a:r>
            <a:r>
              <a:rPr lang="en-US" dirty="0" smtClean="0"/>
              <a:t>DEPARTMENT) </a:t>
            </a:r>
            <a:r>
              <a:rPr lang="en-US" dirty="0" err="1" smtClean="0"/>
              <a:t>Dnumber</a:t>
            </a:r>
            <a:r>
              <a:rPr lang="en-US" dirty="0" smtClean="0"/>
              <a:t>=</a:t>
            </a:r>
            <a:r>
              <a:rPr lang="en-US" dirty="0" err="1" smtClean="0"/>
              <a:t>Dno</a:t>
            </a:r>
            <a:r>
              <a:rPr lang="en-US" dirty="0" smtClean="0"/>
              <a:t> </a:t>
            </a:r>
            <a:r>
              <a:rPr lang="en-US" dirty="0"/>
              <a:t>EMPLOYEE) 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pipelined evaluation</a:t>
            </a:r>
            <a:r>
              <a:rPr lang="en-US" dirty="0"/>
              <a:t> 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1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for Query Evaluation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722" y="1782402"/>
            <a:ext cx="8715810" cy="45581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4479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for Query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Plan: </a:t>
            </a:r>
          </a:p>
          <a:p>
            <a:pPr lvl="1"/>
            <a:r>
              <a:rPr lang="en-US" dirty="0" smtClean="0"/>
              <a:t>index search for the SELECT operation on</a:t>
            </a:r>
            <a:br>
              <a:rPr lang="en-US" dirty="0" smtClean="0"/>
            </a:br>
            <a:r>
              <a:rPr lang="en-US" dirty="0" smtClean="0"/>
              <a:t>DEPARTMENT (assuming one exits)</a:t>
            </a:r>
          </a:p>
          <a:p>
            <a:pPr lvl="1"/>
            <a:r>
              <a:rPr lang="en-US" dirty="0" smtClean="0"/>
              <a:t> An index-based nested-loop join algorithm </a:t>
            </a:r>
            <a:br>
              <a:rPr lang="en-US" dirty="0" smtClean="0"/>
            </a:br>
            <a:r>
              <a:rPr lang="en-US" dirty="0" smtClean="0"/>
              <a:t>that loops over the records in the result of the</a:t>
            </a:r>
            <a:br>
              <a:rPr lang="en-US" dirty="0" smtClean="0"/>
            </a:br>
            <a:r>
              <a:rPr lang="en-US" dirty="0" smtClean="0"/>
              <a:t>SELECT operation on DEPARTMENT</a:t>
            </a:r>
            <a:br>
              <a:rPr lang="en-US" dirty="0" smtClean="0"/>
            </a:br>
            <a:r>
              <a:rPr lang="en-US" dirty="0" smtClean="0"/>
              <a:t>for the join operation (assuming an index exists on the </a:t>
            </a:r>
            <a:r>
              <a:rPr lang="en-US" dirty="0" err="1" smtClean="0"/>
              <a:t>Dno</a:t>
            </a:r>
            <a:r>
              <a:rPr lang="en-US" dirty="0" smtClean="0"/>
              <a:t> attribute of EMPLOYEE.</a:t>
            </a:r>
          </a:p>
          <a:p>
            <a:pPr lvl="1"/>
            <a:r>
              <a:rPr lang="en-US" dirty="0" smtClean="0"/>
              <a:t>A scan of the JOIN result for input to the PROJECT operator.</a:t>
            </a:r>
          </a:p>
          <a:p>
            <a:r>
              <a:rPr lang="en-US" dirty="0" smtClean="0"/>
              <a:t>The approach taken for executing the query may specify a materialized or a pipelined evaluation.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5" y="1608437"/>
            <a:ext cx="4352925" cy="2276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4306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Alternatives for Query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b="1" dirty="0"/>
              <a:t>materialized evaluation</a:t>
            </a:r>
            <a:r>
              <a:rPr lang="en-US" dirty="0"/>
              <a:t>, the result of an operation is stored as a temporary</a:t>
            </a:r>
            <a:br>
              <a:rPr lang="en-US" dirty="0"/>
            </a:br>
            <a:r>
              <a:rPr lang="en-US" dirty="0"/>
              <a:t>relation (that is, the result is </a:t>
            </a:r>
            <a:r>
              <a:rPr lang="en-US" i="1" dirty="0"/>
              <a:t>physically materialized</a:t>
            </a:r>
            <a:r>
              <a:rPr lang="en-US" dirty="0"/>
              <a:t>)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On the other hand, with </a:t>
            </a:r>
            <a:r>
              <a:rPr lang="en-US" b="1" dirty="0"/>
              <a:t>pipelined evaluation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as the resulting tuples of an operation are produced, they are forwarded directly</a:t>
            </a:r>
            <a:br>
              <a:rPr lang="en-US" dirty="0"/>
            </a:br>
            <a:r>
              <a:rPr lang="en-US" dirty="0"/>
              <a:t>to the next operation in the query sequence.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0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378</Words>
  <Application>Microsoft Office PowerPoint</Application>
  <PresentationFormat>Custom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Database advance</vt:lpstr>
      <vt:lpstr>Summary (1)</vt:lpstr>
      <vt:lpstr>Summary (2)</vt:lpstr>
      <vt:lpstr>Summary (3)</vt:lpstr>
      <vt:lpstr>Query Trees and Heuristics for query Optimization</vt:lpstr>
      <vt:lpstr>19.2 Choice of Query Execution Plans</vt:lpstr>
      <vt:lpstr>Alternatives for Query Evaluation</vt:lpstr>
      <vt:lpstr>Alternatives for Query Evaluation</vt:lpstr>
      <vt:lpstr>Alternatives for Query Evaluation</vt:lpstr>
      <vt:lpstr>Nested Subquery Optimization</vt:lpstr>
      <vt:lpstr>19.2.3 Subquery (View) Merging Transformation</vt:lpstr>
      <vt:lpstr>19.2.4 Materialized Views</vt:lpstr>
    </vt:vector>
  </TitlesOfParts>
  <Company>MADE VIET NAM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advance</dc:title>
  <dc:creator>Windows User</dc:creator>
  <cp:lastModifiedBy>Quoc Long Nguyen</cp:lastModifiedBy>
  <cp:revision>32</cp:revision>
  <dcterms:created xsi:type="dcterms:W3CDTF">2018-10-15T14:02:37Z</dcterms:created>
  <dcterms:modified xsi:type="dcterms:W3CDTF">2018-10-19T03:38:04Z</dcterms:modified>
</cp:coreProperties>
</file>