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61" r:id="rId6"/>
    <p:sldId id="262" r:id="rId7"/>
    <p:sldId id="264" r:id="rId8"/>
    <p:sldId id="263" r:id="rId9"/>
    <p:sldId id="265"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1F3-BF50-46DD-B834-110020DB1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E5CCE1-5779-45CD-9306-CD2168F8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BAC6A2-2F55-45AE-B794-0CE1BBB4BFF9}"/>
              </a:ext>
            </a:extLst>
          </p:cNvPr>
          <p:cNvSpPr>
            <a:spLocks noGrp="1"/>
          </p:cNvSpPr>
          <p:nvPr>
            <p:ph type="dt" sz="half" idx="10"/>
          </p:nvPr>
        </p:nvSpPr>
        <p:spPr/>
        <p:txBody>
          <a:bodyPr/>
          <a:lstStyle/>
          <a:p>
            <a:fld id="{9184DA70-C731-4C70-880D-CCD4705E623C}" type="datetime1">
              <a:rPr lang="en-US" smtClean="0"/>
              <a:t>06-Sep-20</a:t>
            </a:fld>
            <a:endParaRPr lang="en-US" dirty="0"/>
          </a:p>
        </p:txBody>
      </p:sp>
      <p:sp>
        <p:nvSpPr>
          <p:cNvPr id="5" name="Footer Placeholder 4">
            <a:extLst>
              <a:ext uri="{FF2B5EF4-FFF2-40B4-BE49-F238E27FC236}">
                <a16:creationId xmlns:a16="http://schemas.microsoft.com/office/drawing/2014/main" id="{2A8B0C5C-2180-41D3-BCA2-1C615DF968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940994-A343-41A5-929B-EB27755B66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03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E1AB-BC05-4C80-B4A2-DF7547A7CE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93B34C-2B52-4B61-9935-5282234CC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F7ACD-D3F4-408F-BBA1-6E88BEBC7206}"/>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5" name="Footer Placeholder 4">
            <a:extLst>
              <a:ext uri="{FF2B5EF4-FFF2-40B4-BE49-F238E27FC236}">
                <a16:creationId xmlns:a16="http://schemas.microsoft.com/office/drawing/2014/main" id="{C273B7D1-2AF2-4EA8-90A4-31CBED5D0A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B3786A-F31A-45D5-A99B-9D31175F4C8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4182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42076-593C-4F98-9054-42CC5AA53A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03675-5C4B-4C48-A140-850D3BA1AD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A490A-729A-4311-B910-7631D8918268}"/>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5" name="Footer Placeholder 4">
            <a:extLst>
              <a:ext uri="{FF2B5EF4-FFF2-40B4-BE49-F238E27FC236}">
                <a16:creationId xmlns:a16="http://schemas.microsoft.com/office/drawing/2014/main" id="{D8CE09A3-51E6-4961-A420-BB8813CBF4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A1C532-2011-4FBD-92D3-3D09DDBFA0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62993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3161-E521-4975-AB2C-D5179BCE5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FD847-A2AE-42CB-B654-4B0AB301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0E4A4-C91A-48AC-BE3B-CADDE13F5B3E}"/>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5" name="Footer Placeholder 4">
            <a:extLst>
              <a:ext uri="{FF2B5EF4-FFF2-40B4-BE49-F238E27FC236}">
                <a16:creationId xmlns:a16="http://schemas.microsoft.com/office/drawing/2014/main" id="{A3EF470C-1909-40AA-8DD9-33190F1D1A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E7B872-1E29-4CE4-A3BD-7D0C3AA702A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55085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9B33-9C51-4FF4-A768-29E2BFEA0E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43A3EA-3FC4-4278-8C56-D643651C94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6AB2A-8456-4CEE-9CC5-ECEA2A40640C}"/>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5" name="Footer Placeholder 4">
            <a:extLst>
              <a:ext uri="{FF2B5EF4-FFF2-40B4-BE49-F238E27FC236}">
                <a16:creationId xmlns:a16="http://schemas.microsoft.com/office/drawing/2014/main" id="{4E97020A-B096-4311-89B3-7B4C4F1A58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76EC89-BF9E-4A42-81AD-AA0DAA4D2BA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97762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61F3-42CD-488F-BAA3-592A12483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314C3-67B7-4885-9D0F-4D7203E7A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9E0E0F-C11D-4368-8C1C-F0CCF4117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4DDF44-B402-46F5-B23E-FA3121DBD16F}"/>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6" name="Footer Placeholder 5">
            <a:extLst>
              <a:ext uri="{FF2B5EF4-FFF2-40B4-BE49-F238E27FC236}">
                <a16:creationId xmlns:a16="http://schemas.microsoft.com/office/drawing/2014/main" id="{49D0693E-DFF5-4462-9876-4729698611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597401-ED5F-4304-B887-02013C800D5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9015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DBFD-E9A5-4726-AFE5-C984B561F1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710D40-5B00-47EC-AF2D-53FF9BE4C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0D779-8AF7-4F49-8591-5CD08F7C8F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E2A1E3-2B07-49C6-908C-AF911C462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A094E3-5A05-4F91-9CEA-5BFB4CA06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49697B-4AE4-4621-9CC2-6E0FE3D00AF3}"/>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8" name="Footer Placeholder 7">
            <a:extLst>
              <a:ext uri="{FF2B5EF4-FFF2-40B4-BE49-F238E27FC236}">
                <a16:creationId xmlns:a16="http://schemas.microsoft.com/office/drawing/2014/main" id="{7BE9B6EF-4021-4B01-8601-E336F08281F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09DA7D6-C47E-403F-9AF2-03262B12241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76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7F70-B8A6-43A1-AE98-675C3D3060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764A13-443D-409E-9525-75BA2A871C78}"/>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4" name="Footer Placeholder 3">
            <a:extLst>
              <a:ext uri="{FF2B5EF4-FFF2-40B4-BE49-F238E27FC236}">
                <a16:creationId xmlns:a16="http://schemas.microsoft.com/office/drawing/2014/main" id="{83C0D7E7-B3AE-4C3B-BFAB-9B11FB6C5F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8C7BF7-D0F5-46B8-9B84-E94E7599E0D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06210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352B8-B018-4642-B891-7E7FF3379E5A}"/>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3" name="Footer Placeholder 2">
            <a:extLst>
              <a:ext uri="{FF2B5EF4-FFF2-40B4-BE49-F238E27FC236}">
                <a16:creationId xmlns:a16="http://schemas.microsoft.com/office/drawing/2014/main" id="{CF6AC507-0E2D-4945-8647-CFC4B8DCD0F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62AA360-56F3-4617-AA8E-E2AD39E1235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22429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3274-7CB0-42C8-BA57-D595B14FC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855EF7-A7EC-4F12-B96E-55FB1551F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CBB62E-A947-45F3-BE47-99C9CD448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A0E44-80F1-45EE-B329-655957ABDE4F}"/>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6" name="Footer Placeholder 5">
            <a:extLst>
              <a:ext uri="{FF2B5EF4-FFF2-40B4-BE49-F238E27FC236}">
                <a16:creationId xmlns:a16="http://schemas.microsoft.com/office/drawing/2014/main" id="{85949994-E271-4AEE-A129-A4CAD980C6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9717D7-C1BB-468C-A387-144D3170A17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45067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D4F3-8DCE-4FED-9BDF-493301358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AFCDEA-4DE6-4868-828C-84FD4535E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5E24F5-7F09-4C69-B9CF-173F84BD1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22A82-EA62-4829-9A83-59446CE20C33}"/>
              </a:ext>
            </a:extLst>
          </p:cNvPr>
          <p:cNvSpPr>
            <a:spLocks noGrp="1"/>
          </p:cNvSpPr>
          <p:nvPr>
            <p:ph type="dt" sz="half" idx="10"/>
          </p:nvPr>
        </p:nvSpPr>
        <p:spPr/>
        <p:txBody>
          <a:bodyPr/>
          <a:lstStyle/>
          <a:p>
            <a:fld id="{62D6E202-B606-4609-B914-27C9371A1F6D}" type="datetime1">
              <a:rPr lang="en-US" smtClean="0"/>
              <a:t>06-Sep-20</a:t>
            </a:fld>
            <a:endParaRPr lang="en-US" dirty="0"/>
          </a:p>
        </p:txBody>
      </p:sp>
      <p:sp>
        <p:nvSpPr>
          <p:cNvPr id="6" name="Footer Placeholder 5">
            <a:extLst>
              <a:ext uri="{FF2B5EF4-FFF2-40B4-BE49-F238E27FC236}">
                <a16:creationId xmlns:a16="http://schemas.microsoft.com/office/drawing/2014/main" id="{3C63AE33-9D4F-48EC-A8A8-FA59D8D6EE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9EAA39-0506-4FDF-86D0-9888CD952B5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33852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DEA65-1F75-46A1-9AA1-6E708BEAAA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6EB8B-9394-4A7D-B1A8-A7F6AD26C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944F6-534D-4EE6-8A8B-59AEFEA83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06-Sep-20</a:t>
            </a:fld>
            <a:endParaRPr lang="en-US" dirty="0"/>
          </a:p>
        </p:txBody>
      </p:sp>
      <p:sp>
        <p:nvSpPr>
          <p:cNvPr id="5" name="Footer Placeholder 4">
            <a:extLst>
              <a:ext uri="{FF2B5EF4-FFF2-40B4-BE49-F238E27FC236}">
                <a16:creationId xmlns:a16="http://schemas.microsoft.com/office/drawing/2014/main" id="{EDC15ECA-44C4-42E5-AA43-FCDE65B88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2E2E7CD-87DD-483C-86F8-094DF4C55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444195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5BC4-BAB8-4A5E-912E-51F71C076518}"/>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3700">
                <a:solidFill>
                  <a:srgbClr val="FFFFFF"/>
                </a:solidFill>
              </a:rPr>
              <a:t>IBM Data Science Capstone Project</a:t>
            </a:r>
          </a:p>
        </p:txBody>
      </p:sp>
      <p:sp>
        <p:nvSpPr>
          <p:cNvPr id="3" name="Subtitle 2">
            <a:extLst>
              <a:ext uri="{FF2B5EF4-FFF2-40B4-BE49-F238E27FC236}">
                <a16:creationId xmlns:a16="http://schemas.microsoft.com/office/drawing/2014/main" id="{36668FC3-905D-4BC9-9764-939AD3067900}"/>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90000"/>
              </a:lnSpc>
            </a:pPr>
            <a:r>
              <a:rPr lang="en-US" sz="1500">
                <a:solidFill>
                  <a:srgbClr val="FFFFFF"/>
                </a:solidFill>
              </a:rPr>
              <a:t>Modelling Seattle transportation collision using Classification Machine Learning</a:t>
            </a:r>
          </a:p>
          <a:p>
            <a:pPr>
              <a:lnSpc>
                <a:spcPct val="90000"/>
              </a:lnSpc>
            </a:pPr>
            <a:r>
              <a:rPr lang="en-US" sz="1500">
                <a:solidFill>
                  <a:srgbClr val="FFFFFF"/>
                </a:solidFill>
              </a:rPr>
              <a:t>Long Phan – Climate Change Data Analyst, SNV Vietnam</a:t>
            </a:r>
          </a:p>
          <a:p>
            <a:pPr>
              <a:lnSpc>
                <a:spcPct val="90000"/>
              </a:lnSpc>
            </a:pPr>
            <a:r>
              <a:rPr lang="en-US" sz="1500">
                <a:solidFill>
                  <a:srgbClr val="FFFFFF"/>
                </a:solidFill>
              </a:rPr>
              <a:t>September 2020</a:t>
            </a:r>
          </a:p>
          <a:p>
            <a:pPr>
              <a:lnSpc>
                <a:spcPct val="90000"/>
              </a:lnSpc>
            </a:pPr>
            <a:r>
              <a:rPr lang="en-US" sz="1500">
                <a:solidFill>
                  <a:srgbClr val="FFFFFF"/>
                </a:solidFill>
              </a:rPr>
              <a:t> </a:t>
            </a:r>
          </a:p>
          <a:p>
            <a:pPr>
              <a:lnSpc>
                <a:spcPct val="90000"/>
              </a:lnSpc>
            </a:pPr>
            <a:r>
              <a:rPr lang="en-US" sz="1500">
                <a:solidFill>
                  <a:srgbClr val="FFFFFF"/>
                </a:solidFill>
              </a:rPr>
              <a:t>tuanlongphannguyen@gmail.com</a:t>
            </a:r>
          </a:p>
        </p:txBody>
      </p:sp>
      <p:pic>
        <p:nvPicPr>
          <p:cNvPr id="4" name="Picture 3">
            <a:extLst>
              <a:ext uri="{FF2B5EF4-FFF2-40B4-BE49-F238E27FC236}">
                <a16:creationId xmlns:a16="http://schemas.microsoft.com/office/drawing/2014/main" id="{837D9F55-4C4B-4316-AFEF-E05E9166E3E3}"/>
              </a:ext>
            </a:extLst>
          </p:cNvPr>
          <p:cNvPicPr>
            <a:picLocks noChangeAspect="1"/>
          </p:cNvPicPr>
          <p:nvPr/>
        </p:nvPicPr>
        <p:blipFill rotWithShape="1">
          <a:blip r:embed="rId2"/>
          <a:srcRect l="12520" r="16586" b="-1"/>
          <a:stretch/>
        </p:blipFill>
        <p:spPr>
          <a:xfrm>
            <a:off x="4654296" y="10"/>
            <a:ext cx="7537703" cy="6857990"/>
          </a:xfrm>
          <a:prstGeom prst="rect">
            <a:avLst/>
          </a:prstGeom>
        </p:spPr>
      </p:pic>
    </p:spTree>
    <p:extLst>
      <p:ext uri="{BB962C8B-B14F-4D97-AF65-F5344CB8AC3E}">
        <p14:creationId xmlns:p14="http://schemas.microsoft.com/office/powerpoint/2010/main" val="37289388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3ABB-1543-4875-8191-9D6501BC17B2}"/>
              </a:ext>
            </a:extLst>
          </p:cNvPr>
          <p:cNvSpPr>
            <a:spLocks noGrp="1"/>
          </p:cNvSpPr>
          <p:nvPr>
            <p:ph type="ctrTitle"/>
          </p:nvPr>
        </p:nvSpPr>
        <p:spPr>
          <a:xfrm>
            <a:off x="433137" y="60808"/>
            <a:ext cx="4812632" cy="941540"/>
          </a:xfrm>
        </p:spPr>
        <p:txBody>
          <a:bodyPr>
            <a:normAutofit/>
          </a:bodyPr>
          <a:lstStyle/>
          <a:p>
            <a:r>
              <a:rPr lang="en-US" dirty="0"/>
              <a:t>Conclusion</a:t>
            </a:r>
          </a:p>
        </p:txBody>
      </p:sp>
      <p:sp>
        <p:nvSpPr>
          <p:cNvPr id="4" name="Rectangle 5">
            <a:extLst>
              <a:ext uri="{FF2B5EF4-FFF2-40B4-BE49-F238E27FC236}">
                <a16:creationId xmlns:a16="http://schemas.microsoft.com/office/drawing/2014/main" id="{4B8AEA94-2E90-450B-99BB-CC7F451696CB}"/>
              </a:ext>
            </a:extLst>
          </p:cNvPr>
          <p:cNvSpPr>
            <a:spLocks noChangeArrowheads="1"/>
          </p:cNvSpPr>
          <p:nvPr/>
        </p:nvSpPr>
        <p:spPr bwMode="auto">
          <a:xfrm>
            <a:off x="5149516"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EC9E244-5DB0-4788-95E8-12F680D736DE}"/>
              </a:ext>
            </a:extLst>
          </p:cNvPr>
          <p:cNvSpPr>
            <a:spLocks noChangeArrowheads="1"/>
          </p:cNvSpPr>
          <p:nvPr/>
        </p:nvSpPr>
        <p:spPr bwMode="auto">
          <a:xfrm>
            <a:off x="5149516" y="38415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44A361F3-424D-4A50-AA09-ACD3235DD64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40239835-4037-4BDB-8AE4-FF19F3828BAA}"/>
              </a:ext>
            </a:extLst>
          </p:cNvPr>
          <p:cNvSpPr txBox="1"/>
          <p:nvPr/>
        </p:nvSpPr>
        <p:spPr>
          <a:xfrm>
            <a:off x="609600" y="1368589"/>
            <a:ext cx="5345516" cy="5632311"/>
          </a:xfrm>
          <a:prstGeom prst="rect">
            <a:avLst/>
          </a:prstGeom>
          <a:noFill/>
        </p:spPr>
        <p:txBody>
          <a:bodyPr wrap="square" rtlCol="0">
            <a:spAutoFit/>
          </a:bodyPr>
          <a:lstStyle/>
          <a:p>
            <a:r>
              <a:rPr lang="en-US" sz="2400" dirty="0"/>
              <a:t>The study has successfully determined the best machine learning model technique in the Seattle transportation collision dataset.</a:t>
            </a:r>
          </a:p>
          <a:p>
            <a:endParaRPr lang="en-US" sz="2400" dirty="0"/>
          </a:p>
          <a:p>
            <a:r>
              <a:rPr lang="en-US" sz="2400" dirty="0"/>
              <a:t>It uses Severity code as the response vector (target) and four variables (UNDERINFL', 'WEATHER', 'ROADCOND', 'LIGHTCOND) as Feature Matrix. By running through the well-tuned models, Decision Tree and Logistic Regression are proved to be the most appropriate techniques and can be use in further analysis and study.</a:t>
            </a:r>
          </a:p>
          <a:p>
            <a:endParaRPr lang="en-US" sz="2400" dirty="0"/>
          </a:p>
        </p:txBody>
      </p:sp>
      <p:sp>
        <p:nvSpPr>
          <p:cNvPr id="8" name="Title 1">
            <a:extLst>
              <a:ext uri="{FF2B5EF4-FFF2-40B4-BE49-F238E27FC236}">
                <a16:creationId xmlns:a16="http://schemas.microsoft.com/office/drawing/2014/main" id="{F1B8A53F-50EA-4562-B9A1-CA0267B235EC}"/>
              </a:ext>
            </a:extLst>
          </p:cNvPr>
          <p:cNvSpPr txBox="1">
            <a:spLocks/>
          </p:cNvSpPr>
          <p:nvPr/>
        </p:nvSpPr>
        <p:spPr>
          <a:xfrm>
            <a:off x="6432883" y="60808"/>
            <a:ext cx="5325979" cy="941540"/>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Recommendation</a:t>
            </a:r>
          </a:p>
        </p:txBody>
      </p:sp>
      <p:sp>
        <p:nvSpPr>
          <p:cNvPr id="9" name="TextBox 8">
            <a:extLst>
              <a:ext uri="{FF2B5EF4-FFF2-40B4-BE49-F238E27FC236}">
                <a16:creationId xmlns:a16="http://schemas.microsoft.com/office/drawing/2014/main" id="{A1D39863-D97C-465B-9889-7433FB94A440}"/>
              </a:ext>
            </a:extLst>
          </p:cNvPr>
          <p:cNvSpPr txBox="1"/>
          <p:nvPr/>
        </p:nvSpPr>
        <p:spPr>
          <a:xfrm>
            <a:off x="6609348" y="1368588"/>
            <a:ext cx="5345516" cy="4893647"/>
          </a:xfrm>
          <a:prstGeom prst="rect">
            <a:avLst/>
          </a:prstGeom>
          <a:noFill/>
        </p:spPr>
        <p:txBody>
          <a:bodyPr wrap="square" rtlCol="0">
            <a:spAutoFit/>
          </a:bodyPr>
          <a:lstStyle/>
          <a:p>
            <a:r>
              <a:rPr lang="en-GB" sz="2400" dirty="0"/>
              <a:t>Due to the limit in CPU cores and speed, this study could not carry the largest extractable dataset for modelling. To achieve this highest possible dataset an up-sample method and replacing n/a with highest frequency are needed. This approach may result better accuracy.</a:t>
            </a:r>
          </a:p>
          <a:p>
            <a:endParaRPr lang="en-GB" sz="2400" dirty="0"/>
          </a:p>
          <a:p>
            <a:r>
              <a:rPr lang="en-GB" sz="2400" dirty="0"/>
              <a:t>Also due to the computer processing speed, other attribute is currently not taking into account. Further studies may need to approach this issue.</a:t>
            </a:r>
          </a:p>
          <a:p>
            <a:endParaRPr lang="en-US" sz="2400" dirty="0"/>
          </a:p>
        </p:txBody>
      </p:sp>
    </p:spTree>
    <p:extLst>
      <p:ext uri="{BB962C8B-B14F-4D97-AF65-F5344CB8AC3E}">
        <p14:creationId xmlns:p14="http://schemas.microsoft.com/office/powerpoint/2010/main" val="194803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11CE-7D5A-4E85-AEA4-B0E0F63D4B3F}"/>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60148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A302-D913-4DAC-BB95-A0867DE8039B}"/>
              </a:ext>
            </a:extLst>
          </p:cNvPr>
          <p:cNvSpPr>
            <a:spLocks noGrp="1"/>
          </p:cNvSpPr>
          <p:nvPr>
            <p:ph type="ctrTitle"/>
          </p:nvPr>
        </p:nvSpPr>
        <p:spPr>
          <a:xfrm>
            <a:off x="965200" y="772731"/>
            <a:ext cx="4325257" cy="5054008"/>
          </a:xfrm>
        </p:spPr>
        <p:txBody>
          <a:bodyPr anchor="ctr">
            <a:normAutofit/>
          </a:bodyPr>
          <a:lstStyle/>
          <a:p>
            <a:pPr algn="r"/>
            <a:r>
              <a:rPr lang="en-US" b="1" dirty="0"/>
              <a:t>Introduction/ Business Problem</a:t>
            </a:r>
            <a:endParaRPr lang="en-US" dirty="0"/>
          </a:p>
        </p:txBody>
      </p:sp>
      <p:sp>
        <p:nvSpPr>
          <p:cNvPr id="3" name="Subtitle 2">
            <a:extLst>
              <a:ext uri="{FF2B5EF4-FFF2-40B4-BE49-F238E27FC236}">
                <a16:creationId xmlns:a16="http://schemas.microsoft.com/office/drawing/2014/main" id="{996FC596-84F8-4352-AB8A-BFA048373C84}"/>
              </a:ext>
            </a:extLst>
          </p:cNvPr>
          <p:cNvSpPr>
            <a:spLocks noGrp="1"/>
          </p:cNvSpPr>
          <p:nvPr>
            <p:ph type="subTitle" idx="1"/>
          </p:nvPr>
        </p:nvSpPr>
        <p:spPr>
          <a:xfrm>
            <a:off x="5924939" y="772731"/>
            <a:ext cx="5287544" cy="5054008"/>
          </a:xfrm>
        </p:spPr>
        <p:txBody>
          <a:bodyPr anchor="ctr">
            <a:normAutofit lnSpcReduction="10000"/>
          </a:bodyPr>
          <a:lstStyle/>
          <a:p>
            <a:pPr algn="l">
              <a:lnSpc>
                <a:spcPct val="100000"/>
              </a:lnSpc>
            </a:pPr>
            <a:r>
              <a:rPr lang="en-US" dirty="0"/>
              <a:t>In this capstone project, I will choose to work on a transportation problem in Seattle by analyzing the accident characteristic. Transportation accident is one of the most headache issue in any big cities. This problem, fortunately, thanks to the power of data, can be addressed and mitigated. The goal of the project is to help predict future accidents base on key variables, thus finding the ways to reduce collision rate. Beneficiaries from this study are policy makers, drivers, and people working in the transportation sector.</a:t>
            </a:r>
          </a:p>
          <a:p>
            <a:pPr algn="l">
              <a:lnSpc>
                <a:spcPct val="100000"/>
              </a:lnSpc>
            </a:pPr>
            <a:endParaRPr lang="en-US" dirty="0"/>
          </a:p>
        </p:txBody>
      </p:sp>
    </p:spTree>
    <p:extLst>
      <p:ext uri="{BB962C8B-B14F-4D97-AF65-F5344CB8AC3E}">
        <p14:creationId xmlns:p14="http://schemas.microsoft.com/office/powerpoint/2010/main" val="19997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3ABB-1543-4875-8191-9D6501BC17B2}"/>
              </a:ext>
            </a:extLst>
          </p:cNvPr>
          <p:cNvSpPr>
            <a:spLocks noGrp="1"/>
          </p:cNvSpPr>
          <p:nvPr>
            <p:ph type="ctrTitle"/>
          </p:nvPr>
        </p:nvSpPr>
        <p:spPr>
          <a:xfrm>
            <a:off x="1363579" y="52569"/>
            <a:ext cx="9144000" cy="941540"/>
          </a:xfrm>
        </p:spPr>
        <p:txBody>
          <a:bodyPr/>
          <a:lstStyle/>
          <a:p>
            <a:r>
              <a:rPr lang="en-US" dirty="0"/>
              <a:t>Feature selection</a:t>
            </a:r>
          </a:p>
        </p:txBody>
      </p:sp>
      <p:pic>
        <p:nvPicPr>
          <p:cNvPr id="1028" name="Picture 1">
            <a:extLst>
              <a:ext uri="{FF2B5EF4-FFF2-40B4-BE49-F238E27FC236}">
                <a16:creationId xmlns:a16="http://schemas.microsoft.com/office/drawing/2014/main" id="{3B0621B1-EDA9-4E3A-B636-D2D6DF874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374" y="918497"/>
            <a:ext cx="3839274" cy="29230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2">
            <a:extLst>
              <a:ext uri="{FF2B5EF4-FFF2-40B4-BE49-F238E27FC236}">
                <a16:creationId xmlns:a16="http://schemas.microsoft.com/office/drawing/2014/main" id="{AC292816-8D85-4816-BE46-F5309DE05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644" y="1010490"/>
            <a:ext cx="4676859" cy="27390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3">
            <a:extLst>
              <a:ext uri="{FF2B5EF4-FFF2-40B4-BE49-F238E27FC236}">
                <a16:creationId xmlns:a16="http://schemas.microsoft.com/office/drawing/2014/main" id="{A813C614-08FC-4E26-A2F6-CD762B12B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70" y="3841582"/>
            <a:ext cx="4106249" cy="263759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a:extLst>
              <a:ext uri="{FF2B5EF4-FFF2-40B4-BE49-F238E27FC236}">
                <a16:creationId xmlns:a16="http://schemas.microsoft.com/office/drawing/2014/main" id="{38441C14-6E67-4C07-87CA-BF68EE3627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8525" y="3933581"/>
            <a:ext cx="4505978" cy="25455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4B8AEA94-2E90-450B-99BB-CC7F451696CB}"/>
              </a:ext>
            </a:extLst>
          </p:cNvPr>
          <p:cNvSpPr>
            <a:spLocks noChangeArrowheads="1"/>
          </p:cNvSpPr>
          <p:nvPr/>
        </p:nvSpPr>
        <p:spPr bwMode="auto">
          <a:xfrm>
            <a:off x="5149516"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EC9E244-5DB0-4788-95E8-12F680D736DE}"/>
              </a:ext>
            </a:extLst>
          </p:cNvPr>
          <p:cNvSpPr>
            <a:spLocks noChangeArrowheads="1"/>
          </p:cNvSpPr>
          <p:nvPr/>
        </p:nvSpPr>
        <p:spPr bwMode="auto">
          <a:xfrm>
            <a:off x="5149516" y="38415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5477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3ABB-1543-4875-8191-9D6501BC17B2}"/>
              </a:ext>
            </a:extLst>
          </p:cNvPr>
          <p:cNvSpPr>
            <a:spLocks noGrp="1"/>
          </p:cNvSpPr>
          <p:nvPr>
            <p:ph type="ctrTitle"/>
          </p:nvPr>
        </p:nvSpPr>
        <p:spPr>
          <a:xfrm>
            <a:off x="1363579" y="52569"/>
            <a:ext cx="9144000" cy="941540"/>
          </a:xfrm>
        </p:spPr>
        <p:txBody>
          <a:bodyPr/>
          <a:lstStyle/>
          <a:p>
            <a:r>
              <a:rPr lang="en-US" dirty="0"/>
              <a:t>Data relabeling</a:t>
            </a:r>
          </a:p>
        </p:txBody>
      </p:sp>
      <p:sp>
        <p:nvSpPr>
          <p:cNvPr id="4" name="Rectangle 5">
            <a:extLst>
              <a:ext uri="{FF2B5EF4-FFF2-40B4-BE49-F238E27FC236}">
                <a16:creationId xmlns:a16="http://schemas.microsoft.com/office/drawing/2014/main" id="{4B8AEA94-2E90-450B-99BB-CC7F451696CB}"/>
              </a:ext>
            </a:extLst>
          </p:cNvPr>
          <p:cNvSpPr>
            <a:spLocks noChangeArrowheads="1"/>
          </p:cNvSpPr>
          <p:nvPr/>
        </p:nvSpPr>
        <p:spPr bwMode="auto">
          <a:xfrm>
            <a:off x="5149516"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EC9E244-5DB0-4788-95E8-12F680D736DE}"/>
              </a:ext>
            </a:extLst>
          </p:cNvPr>
          <p:cNvSpPr>
            <a:spLocks noChangeArrowheads="1"/>
          </p:cNvSpPr>
          <p:nvPr/>
        </p:nvSpPr>
        <p:spPr bwMode="auto">
          <a:xfrm>
            <a:off x="5149516" y="38415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D57921C-7607-43DB-BB05-46FFA6E655B7}"/>
              </a:ext>
            </a:extLst>
          </p:cNvPr>
          <p:cNvGraphicFramePr>
            <a:graphicFrameLocks noGrp="1"/>
          </p:cNvGraphicFramePr>
          <p:nvPr>
            <p:extLst>
              <p:ext uri="{D42A27DB-BD31-4B8C-83A1-F6EECF244321}">
                <p14:modId xmlns:p14="http://schemas.microsoft.com/office/powerpoint/2010/main" val="1439617460"/>
              </p:ext>
            </p:extLst>
          </p:nvPr>
        </p:nvGraphicFramePr>
        <p:xfrm>
          <a:off x="721896" y="1139000"/>
          <a:ext cx="10539662" cy="5594867"/>
        </p:xfrm>
        <a:graphic>
          <a:graphicData uri="http://schemas.openxmlformats.org/drawingml/2006/table">
            <a:tbl>
              <a:tblPr firstRow="1" firstCol="1" bandRow="1">
                <a:tableStyleId>{5C22544A-7EE6-4342-B048-85BDC9FD1C3A}</a:tableStyleId>
              </a:tblPr>
              <a:tblGrid>
                <a:gridCol w="1825846">
                  <a:extLst>
                    <a:ext uri="{9D8B030D-6E8A-4147-A177-3AD203B41FA5}">
                      <a16:colId xmlns:a16="http://schemas.microsoft.com/office/drawing/2014/main" val="144853073"/>
                    </a:ext>
                  </a:extLst>
                </a:gridCol>
                <a:gridCol w="6548132">
                  <a:extLst>
                    <a:ext uri="{9D8B030D-6E8A-4147-A177-3AD203B41FA5}">
                      <a16:colId xmlns:a16="http://schemas.microsoft.com/office/drawing/2014/main" val="3421027038"/>
                    </a:ext>
                  </a:extLst>
                </a:gridCol>
                <a:gridCol w="2165684">
                  <a:extLst>
                    <a:ext uri="{9D8B030D-6E8A-4147-A177-3AD203B41FA5}">
                      <a16:colId xmlns:a16="http://schemas.microsoft.com/office/drawing/2014/main" val="205132987"/>
                    </a:ext>
                  </a:extLst>
                </a:gridCol>
              </a:tblGrid>
              <a:tr h="450833">
                <a:tc>
                  <a:txBody>
                    <a:bodyPr/>
                    <a:lstStyle/>
                    <a:p>
                      <a:pPr marL="0" marR="0">
                        <a:lnSpc>
                          <a:spcPct val="150000"/>
                        </a:lnSpc>
                        <a:spcBef>
                          <a:spcPts val="300"/>
                        </a:spcBef>
                        <a:spcAft>
                          <a:spcPts val="0"/>
                        </a:spcAft>
                      </a:pPr>
                      <a:r>
                        <a:rPr lang="en-US" sz="2000" dirty="0">
                          <a:effectLst/>
                        </a:rPr>
                        <a:t>Attributes</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Old value</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New re-labeled value</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9645827"/>
                  </a:ext>
                </a:extLst>
              </a:tr>
              <a:tr h="450833">
                <a:tc>
                  <a:txBody>
                    <a:bodyPr/>
                    <a:lstStyle/>
                    <a:p>
                      <a:pPr marL="0" marR="0">
                        <a:lnSpc>
                          <a:spcPct val="150000"/>
                        </a:lnSpc>
                        <a:spcBef>
                          <a:spcPts val="300"/>
                        </a:spcBef>
                        <a:spcAft>
                          <a:spcPts val="0"/>
                        </a:spcAft>
                      </a:pPr>
                      <a:r>
                        <a:rPr lang="en-US" sz="2000" dirty="0">
                          <a:effectLst/>
                        </a:rPr>
                        <a:t>UNDERINFL</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50000"/>
                        </a:lnSpc>
                        <a:spcBef>
                          <a:spcPts val="300"/>
                        </a:spcBef>
                        <a:spcAft>
                          <a:spcPts val="0"/>
                        </a:spcAft>
                      </a:pPr>
                      <a:r>
                        <a:rPr lang="en-US" sz="2000">
                          <a:effectLst/>
                        </a:rPr>
                        <a:t>Y/N</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1/0</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7824953"/>
                  </a:ext>
                </a:extLst>
              </a:tr>
              <a:tr h="450833">
                <a:tc rowSpan="2">
                  <a:txBody>
                    <a:bodyPr/>
                    <a:lstStyle/>
                    <a:p>
                      <a:pPr marL="0" marR="0">
                        <a:lnSpc>
                          <a:spcPct val="150000"/>
                        </a:lnSpc>
                        <a:spcBef>
                          <a:spcPts val="300"/>
                        </a:spcBef>
                        <a:spcAft>
                          <a:spcPts val="0"/>
                        </a:spcAft>
                      </a:pPr>
                      <a:r>
                        <a:rPr lang="en-US" sz="2000" dirty="0">
                          <a:effectLst/>
                        </a:rPr>
                        <a:t>WEATHER</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50000"/>
                        </a:lnSpc>
                        <a:spcBef>
                          <a:spcPts val="300"/>
                        </a:spcBef>
                        <a:spcAft>
                          <a:spcPts val="0"/>
                        </a:spcAft>
                      </a:pPr>
                      <a:r>
                        <a:rPr lang="en-US" sz="2000" dirty="0">
                          <a:effectLst/>
                        </a:rPr>
                        <a:t>'Clear', 'Partly Cloudy'</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normal</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3423487"/>
                  </a:ext>
                </a:extLst>
              </a:tr>
              <a:tr h="1463714">
                <a:tc vMerge="1">
                  <a:txBody>
                    <a:bodyPr/>
                    <a:lstStyle/>
                    <a:p>
                      <a:endParaRPr lang="en-US"/>
                    </a:p>
                  </a:txBody>
                  <a:tcPr/>
                </a:tc>
                <a:tc>
                  <a:txBody>
                    <a:bodyPr/>
                    <a:lstStyle/>
                    <a:p>
                      <a:pPr marL="0" marR="0">
                        <a:lnSpc>
                          <a:spcPct val="150000"/>
                        </a:lnSpc>
                        <a:spcBef>
                          <a:spcPts val="300"/>
                        </a:spcBef>
                        <a:spcAft>
                          <a:spcPts val="0"/>
                        </a:spcAft>
                      </a:pPr>
                      <a:r>
                        <a:rPr lang="en-US" sz="2000" dirty="0">
                          <a:effectLst/>
                        </a:rPr>
                        <a:t>'Raining', 'Overcast', 'Snowing', 'Other', 'Fog/Smog/Smoke', 'Sleet/Hail/Freezing Rain', 'Blowing Sand/Dirt', 'Severe Crosswind'</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extreme</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4549922"/>
                  </a:ext>
                </a:extLst>
              </a:tr>
              <a:tr h="957273">
                <a:tc>
                  <a:txBody>
                    <a:bodyPr/>
                    <a:lstStyle/>
                    <a:p>
                      <a:pPr marL="0" marR="0">
                        <a:lnSpc>
                          <a:spcPct val="150000"/>
                        </a:lnSpc>
                        <a:spcBef>
                          <a:spcPts val="300"/>
                        </a:spcBef>
                        <a:spcAft>
                          <a:spcPts val="0"/>
                        </a:spcAft>
                      </a:pPr>
                      <a:r>
                        <a:rPr lang="en-US" sz="2000">
                          <a:effectLst/>
                        </a:rPr>
                        <a:t>ROADCOND</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50000"/>
                        </a:lnSpc>
                        <a:spcBef>
                          <a:spcPts val="300"/>
                        </a:spcBef>
                        <a:spcAft>
                          <a:spcPts val="0"/>
                        </a:spcAft>
                      </a:pPr>
                      <a:r>
                        <a:rPr lang="en-US" sz="2000" dirty="0">
                          <a:effectLst/>
                        </a:rPr>
                        <a:t>'Wet', 'Ice', 'Snow/Slush', 'Other', 'Standing Water', 'Sand/Mud/Dirt', 'Oil'</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dirty="0">
                          <a:effectLst/>
                        </a:rPr>
                        <a:t>extreme</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5708716"/>
                  </a:ext>
                </a:extLst>
              </a:tr>
              <a:tr h="957273">
                <a:tc rowSpan="2">
                  <a:txBody>
                    <a:bodyPr/>
                    <a:lstStyle/>
                    <a:p>
                      <a:pPr marL="0" marR="0">
                        <a:lnSpc>
                          <a:spcPct val="150000"/>
                        </a:lnSpc>
                        <a:spcBef>
                          <a:spcPts val="300"/>
                        </a:spcBef>
                        <a:spcAft>
                          <a:spcPts val="0"/>
                        </a:spcAft>
                      </a:pPr>
                      <a:r>
                        <a:rPr lang="en-US" sz="2000">
                          <a:effectLst/>
                        </a:rPr>
                        <a:t>LIGHTCOND</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50000"/>
                        </a:lnSpc>
                        <a:spcBef>
                          <a:spcPts val="300"/>
                        </a:spcBef>
                        <a:spcAft>
                          <a:spcPts val="0"/>
                        </a:spcAft>
                      </a:pPr>
                      <a:r>
                        <a:rPr lang="en-US" sz="2000" dirty="0">
                          <a:effectLst/>
                        </a:rPr>
                        <a:t>'Dark - Street Lights On', 'Dusk', 'Dawn', 'Other', 'Dark - Unknown Lighting'</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dirty="0" err="1">
                          <a:effectLst/>
                        </a:rPr>
                        <a:t>low_light</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3978024"/>
                  </a:ext>
                </a:extLst>
              </a:tr>
              <a:tr h="450833">
                <a:tc vMerge="1">
                  <a:txBody>
                    <a:bodyPr/>
                    <a:lstStyle/>
                    <a:p>
                      <a:endParaRPr lang="en-US"/>
                    </a:p>
                  </a:txBody>
                  <a:tcPr/>
                </a:tc>
                <a:tc>
                  <a:txBody>
                    <a:bodyPr/>
                    <a:lstStyle/>
                    <a:p>
                      <a:pPr marL="0" marR="0">
                        <a:lnSpc>
                          <a:spcPct val="150000"/>
                        </a:lnSpc>
                        <a:spcBef>
                          <a:spcPts val="300"/>
                        </a:spcBef>
                        <a:spcAft>
                          <a:spcPts val="0"/>
                        </a:spcAft>
                      </a:pPr>
                      <a:r>
                        <a:rPr lang="en-US" sz="2000">
                          <a:effectLst/>
                        </a:rPr>
                        <a:t>'Dark - No Street Lights', 'Dark - Street Lights Off'</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dirty="0">
                          <a:effectLst/>
                        </a:rPr>
                        <a:t>dark</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0012064"/>
                  </a:ext>
                </a:extLst>
              </a:tr>
            </a:tbl>
          </a:graphicData>
        </a:graphic>
      </p:graphicFrame>
    </p:spTree>
    <p:extLst>
      <p:ext uri="{BB962C8B-B14F-4D97-AF65-F5344CB8AC3E}">
        <p14:creationId xmlns:p14="http://schemas.microsoft.com/office/powerpoint/2010/main" val="69894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3ABB-1543-4875-8191-9D6501BC17B2}"/>
              </a:ext>
            </a:extLst>
          </p:cNvPr>
          <p:cNvSpPr>
            <a:spLocks noGrp="1"/>
          </p:cNvSpPr>
          <p:nvPr>
            <p:ph type="ctrTitle"/>
          </p:nvPr>
        </p:nvSpPr>
        <p:spPr>
          <a:xfrm>
            <a:off x="1363579" y="52569"/>
            <a:ext cx="9144000" cy="941540"/>
          </a:xfrm>
        </p:spPr>
        <p:txBody>
          <a:bodyPr>
            <a:normAutofit/>
          </a:bodyPr>
          <a:lstStyle/>
          <a:p>
            <a:r>
              <a:rPr lang="en-US" dirty="0"/>
              <a:t>Relabeled Attributes</a:t>
            </a:r>
          </a:p>
        </p:txBody>
      </p:sp>
      <p:sp>
        <p:nvSpPr>
          <p:cNvPr id="4" name="Rectangle 5">
            <a:extLst>
              <a:ext uri="{FF2B5EF4-FFF2-40B4-BE49-F238E27FC236}">
                <a16:creationId xmlns:a16="http://schemas.microsoft.com/office/drawing/2014/main" id="{4B8AEA94-2E90-450B-99BB-CC7F451696CB}"/>
              </a:ext>
            </a:extLst>
          </p:cNvPr>
          <p:cNvSpPr>
            <a:spLocks noChangeArrowheads="1"/>
          </p:cNvSpPr>
          <p:nvPr/>
        </p:nvSpPr>
        <p:spPr bwMode="auto">
          <a:xfrm>
            <a:off x="5149516"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EC9E244-5DB0-4788-95E8-12F680D736DE}"/>
              </a:ext>
            </a:extLst>
          </p:cNvPr>
          <p:cNvSpPr>
            <a:spLocks noChangeArrowheads="1"/>
          </p:cNvSpPr>
          <p:nvPr/>
        </p:nvSpPr>
        <p:spPr bwMode="auto">
          <a:xfrm>
            <a:off x="5149516" y="38415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6" name="Picture 5">
            <a:extLst>
              <a:ext uri="{FF2B5EF4-FFF2-40B4-BE49-F238E27FC236}">
                <a16:creationId xmlns:a16="http://schemas.microsoft.com/office/drawing/2014/main" id="{00833F59-45D9-4DE1-9A2F-2AD64B5A4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818" y="994109"/>
            <a:ext cx="3316384" cy="254628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6">
            <a:extLst>
              <a:ext uri="{FF2B5EF4-FFF2-40B4-BE49-F238E27FC236}">
                <a16:creationId xmlns:a16="http://schemas.microsoft.com/office/drawing/2014/main" id="{21288915-47DE-4E59-AC3F-E2BDFB352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368" y="1023382"/>
            <a:ext cx="3604461" cy="251701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7">
            <a:extLst>
              <a:ext uri="{FF2B5EF4-FFF2-40B4-BE49-F238E27FC236}">
                <a16:creationId xmlns:a16="http://schemas.microsoft.com/office/drawing/2014/main" id="{264D7A3E-8814-4E43-9C4A-88FBC2ED3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133" y="3842725"/>
            <a:ext cx="3791633" cy="2620688"/>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8">
            <a:extLst>
              <a:ext uri="{FF2B5EF4-FFF2-40B4-BE49-F238E27FC236}">
                <a16:creationId xmlns:a16="http://schemas.microsoft.com/office/drawing/2014/main" id="{87CB0488-41F9-4544-A789-E6B4672372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842725"/>
            <a:ext cx="3887196" cy="26949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44A361F3-424D-4A50-AA09-ACD3235DD64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7982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3ABB-1543-4875-8191-9D6501BC17B2}"/>
              </a:ext>
            </a:extLst>
          </p:cNvPr>
          <p:cNvSpPr>
            <a:spLocks noGrp="1"/>
          </p:cNvSpPr>
          <p:nvPr>
            <p:ph type="ctrTitle"/>
          </p:nvPr>
        </p:nvSpPr>
        <p:spPr>
          <a:xfrm>
            <a:off x="1363579" y="52569"/>
            <a:ext cx="9144000" cy="941540"/>
          </a:xfrm>
        </p:spPr>
        <p:txBody>
          <a:bodyPr>
            <a:normAutofit fontScale="90000"/>
          </a:bodyPr>
          <a:lstStyle/>
          <a:p>
            <a:r>
              <a:rPr lang="en-US" dirty="0"/>
              <a:t>Classification Modeling methods</a:t>
            </a:r>
          </a:p>
        </p:txBody>
      </p:sp>
      <p:sp>
        <p:nvSpPr>
          <p:cNvPr id="4" name="Rectangle 5">
            <a:extLst>
              <a:ext uri="{FF2B5EF4-FFF2-40B4-BE49-F238E27FC236}">
                <a16:creationId xmlns:a16="http://schemas.microsoft.com/office/drawing/2014/main" id="{4B8AEA94-2E90-450B-99BB-CC7F451696CB}"/>
              </a:ext>
            </a:extLst>
          </p:cNvPr>
          <p:cNvSpPr>
            <a:spLocks noChangeArrowheads="1"/>
          </p:cNvSpPr>
          <p:nvPr/>
        </p:nvSpPr>
        <p:spPr bwMode="auto">
          <a:xfrm>
            <a:off x="5149516"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EC9E244-5DB0-4788-95E8-12F680D736DE}"/>
              </a:ext>
            </a:extLst>
          </p:cNvPr>
          <p:cNvSpPr>
            <a:spLocks noChangeArrowheads="1"/>
          </p:cNvSpPr>
          <p:nvPr/>
        </p:nvSpPr>
        <p:spPr bwMode="auto">
          <a:xfrm>
            <a:off x="5149516" y="38415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44A361F3-424D-4A50-AA09-ACD3235DD64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FFEFADEA-E04E-46CB-9FF7-6E308CE4859C}"/>
              </a:ext>
            </a:extLst>
          </p:cNvPr>
          <p:cNvGraphicFramePr>
            <a:graphicFrameLocks noGrp="1"/>
          </p:cNvGraphicFramePr>
          <p:nvPr>
            <p:extLst>
              <p:ext uri="{D42A27DB-BD31-4B8C-83A1-F6EECF244321}">
                <p14:modId xmlns:p14="http://schemas.microsoft.com/office/powerpoint/2010/main" val="3593317378"/>
              </p:ext>
            </p:extLst>
          </p:nvPr>
        </p:nvGraphicFramePr>
        <p:xfrm>
          <a:off x="685047" y="1809801"/>
          <a:ext cx="10821905" cy="4063563"/>
        </p:xfrm>
        <a:graphic>
          <a:graphicData uri="http://schemas.openxmlformats.org/drawingml/2006/table">
            <a:tbl>
              <a:tblPr firstRow="1" firstCol="1" bandRow="1">
                <a:tableStyleId>{5C22544A-7EE6-4342-B048-85BDC9FD1C3A}</a:tableStyleId>
              </a:tblPr>
              <a:tblGrid>
                <a:gridCol w="5002031">
                  <a:extLst>
                    <a:ext uri="{9D8B030D-6E8A-4147-A177-3AD203B41FA5}">
                      <a16:colId xmlns:a16="http://schemas.microsoft.com/office/drawing/2014/main" val="4180492250"/>
                    </a:ext>
                  </a:extLst>
                </a:gridCol>
                <a:gridCol w="5819874">
                  <a:extLst>
                    <a:ext uri="{9D8B030D-6E8A-4147-A177-3AD203B41FA5}">
                      <a16:colId xmlns:a16="http://schemas.microsoft.com/office/drawing/2014/main" val="1771167741"/>
                    </a:ext>
                  </a:extLst>
                </a:gridCol>
              </a:tblGrid>
              <a:tr h="663618">
                <a:tc>
                  <a:txBody>
                    <a:bodyPr/>
                    <a:lstStyle/>
                    <a:p>
                      <a:pPr marL="0" marR="0" indent="0">
                        <a:lnSpc>
                          <a:spcPct val="150000"/>
                        </a:lnSpc>
                        <a:spcBef>
                          <a:spcPts val="300"/>
                        </a:spcBef>
                        <a:spcAft>
                          <a:spcPts val="0"/>
                        </a:spcAft>
                      </a:pPr>
                      <a:r>
                        <a:rPr lang="en-US" sz="2800">
                          <a:effectLst/>
                        </a:rPr>
                        <a:t>Machine Learning methods</a:t>
                      </a:r>
                      <a:endParaRPr lang="en-US" sz="2800" b="1" i="1">
                        <a:effectLst/>
                        <a:latin typeface="Verdana" panose="020B0604030504040204" pitchFamily="34" charset="0"/>
                      </a:endParaRPr>
                    </a:p>
                  </a:txBody>
                  <a:tcPr marL="68580" marR="68580" marT="0" marB="0"/>
                </a:tc>
                <a:tc>
                  <a:txBody>
                    <a:bodyPr/>
                    <a:lstStyle/>
                    <a:p>
                      <a:pPr marL="0" marR="0" indent="0">
                        <a:lnSpc>
                          <a:spcPct val="150000"/>
                        </a:lnSpc>
                        <a:spcBef>
                          <a:spcPts val="300"/>
                        </a:spcBef>
                        <a:spcAft>
                          <a:spcPts val="0"/>
                        </a:spcAft>
                      </a:pPr>
                      <a:r>
                        <a:rPr lang="en-US" sz="2800" dirty="0">
                          <a:effectLst/>
                        </a:rPr>
                        <a:t>Tuning parameter</a:t>
                      </a:r>
                      <a:endParaRPr lang="en-US" sz="2800" b="1" i="1" dirty="0">
                        <a:effectLst/>
                        <a:latin typeface="Verdana" panose="020B0604030504040204" pitchFamily="34" charset="0"/>
                      </a:endParaRPr>
                    </a:p>
                  </a:txBody>
                  <a:tcPr marL="68580" marR="68580" marT="0" marB="0"/>
                </a:tc>
                <a:extLst>
                  <a:ext uri="{0D108BD9-81ED-4DB2-BD59-A6C34878D82A}">
                    <a16:rowId xmlns:a16="http://schemas.microsoft.com/office/drawing/2014/main" val="706559412"/>
                  </a:ext>
                </a:extLst>
              </a:tr>
              <a:tr h="663618">
                <a:tc>
                  <a:txBody>
                    <a:bodyPr/>
                    <a:lstStyle/>
                    <a:p>
                      <a:pPr marL="0" marR="0" indent="0">
                        <a:lnSpc>
                          <a:spcPct val="150000"/>
                        </a:lnSpc>
                        <a:spcBef>
                          <a:spcPts val="300"/>
                        </a:spcBef>
                        <a:spcAft>
                          <a:spcPts val="0"/>
                        </a:spcAft>
                      </a:pPr>
                      <a:r>
                        <a:rPr lang="en-US" sz="2800">
                          <a:effectLst/>
                        </a:rPr>
                        <a:t>K-Nearest Neighbor</a:t>
                      </a:r>
                      <a:endParaRPr lang="en-US" sz="2800" b="1" i="1">
                        <a:effectLst/>
                        <a:latin typeface="Verdana" panose="020B0604030504040204" pitchFamily="34" charset="0"/>
                      </a:endParaRPr>
                    </a:p>
                  </a:txBody>
                  <a:tcPr marL="68580" marR="68580" marT="0" marB="0"/>
                </a:tc>
                <a:tc>
                  <a:txBody>
                    <a:bodyPr/>
                    <a:lstStyle/>
                    <a:p>
                      <a:pPr marL="0" marR="0" indent="0">
                        <a:lnSpc>
                          <a:spcPct val="150000"/>
                        </a:lnSpc>
                        <a:spcBef>
                          <a:spcPts val="300"/>
                        </a:spcBef>
                        <a:spcAft>
                          <a:spcPts val="0"/>
                        </a:spcAft>
                      </a:pPr>
                      <a:r>
                        <a:rPr lang="en-US" sz="2800">
                          <a:effectLst/>
                        </a:rPr>
                        <a:t>K value</a:t>
                      </a:r>
                      <a:endParaRPr lang="en-US" sz="2800" b="1" i="1">
                        <a:effectLst/>
                        <a:latin typeface="Verdana" panose="020B0604030504040204" pitchFamily="34" charset="0"/>
                      </a:endParaRPr>
                    </a:p>
                  </a:txBody>
                  <a:tcPr marL="68580" marR="68580" marT="0" marB="0"/>
                </a:tc>
                <a:extLst>
                  <a:ext uri="{0D108BD9-81ED-4DB2-BD59-A6C34878D82A}">
                    <a16:rowId xmlns:a16="http://schemas.microsoft.com/office/drawing/2014/main" val="2967507418"/>
                  </a:ext>
                </a:extLst>
              </a:tr>
              <a:tr h="663618">
                <a:tc>
                  <a:txBody>
                    <a:bodyPr/>
                    <a:lstStyle/>
                    <a:p>
                      <a:pPr marL="0" marR="0" indent="0">
                        <a:lnSpc>
                          <a:spcPct val="150000"/>
                        </a:lnSpc>
                        <a:spcBef>
                          <a:spcPts val="300"/>
                        </a:spcBef>
                        <a:spcAft>
                          <a:spcPts val="0"/>
                        </a:spcAft>
                      </a:pPr>
                      <a:r>
                        <a:rPr lang="en-US" sz="2800">
                          <a:effectLst/>
                        </a:rPr>
                        <a:t>Decision Tree</a:t>
                      </a:r>
                      <a:endParaRPr lang="en-US" sz="2800" b="1" i="1">
                        <a:effectLst/>
                        <a:latin typeface="Verdana" panose="020B0604030504040204" pitchFamily="34" charset="0"/>
                      </a:endParaRPr>
                    </a:p>
                  </a:txBody>
                  <a:tcPr marL="68580" marR="68580" marT="0" marB="0"/>
                </a:tc>
                <a:tc>
                  <a:txBody>
                    <a:bodyPr/>
                    <a:lstStyle/>
                    <a:p>
                      <a:pPr marL="0" marR="0" indent="0">
                        <a:lnSpc>
                          <a:spcPct val="150000"/>
                        </a:lnSpc>
                        <a:spcBef>
                          <a:spcPts val="300"/>
                        </a:spcBef>
                        <a:spcAft>
                          <a:spcPts val="0"/>
                        </a:spcAft>
                      </a:pPr>
                      <a:r>
                        <a:rPr lang="en-US" sz="2800">
                          <a:effectLst/>
                        </a:rPr>
                        <a:t>Max depth value</a:t>
                      </a:r>
                      <a:endParaRPr lang="en-US" sz="2800" b="1" i="1">
                        <a:effectLst/>
                        <a:latin typeface="Verdana" panose="020B0604030504040204" pitchFamily="34" charset="0"/>
                      </a:endParaRPr>
                    </a:p>
                  </a:txBody>
                  <a:tcPr marL="68580" marR="68580" marT="0" marB="0"/>
                </a:tc>
                <a:extLst>
                  <a:ext uri="{0D108BD9-81ED-4DB2-BD59-A6C34878D82A}">
                    <a16:rowId xmlns:a16="http://schemas.microsoft.com/office/drawing/2014/main" val="1822735091"/>
                  </a:ext>
                </a:extLst>
              </a:tr>
              <a:tr h="663618">
                <a:tc>
                  <a:txBody>
                    <a:bodyPr/>
                    <a:lstStyle/>
                    <a:p>
                      <a:pPr marL="0" marR="0" indent="0">
                        <a:lnSpc>
                          <a:spcPct val="150000"/>
                        </a:lnSpc>
                        <a:spcBef>
                          <a:spcPts val="300"/>
                        </a:spcBef>
                        <a:spcAft>
                          <a:spcPts val="0"/>
                        </a:spcAft>
                      </a:pPr>
                      <a:r>
                        <a:rPr lang="en-US" sz="2800">
                          <a:effectLst/>
                        </a:rPr>
                        <a:t>Support Vector Machine</a:t>
                      </a:r>
                      <a:endParaRPr lang="en-US" sz="2800" b="1" i="1">
                        <a:effectLst/>
                        <a:latin typeface="Verdana" panose="020B0604030504040204" pitchFamily="34" charset="0"/>
                      </a:endParaRPr>
                    </a:p>
                  </a:txBody>
                  <a:tcPr marL="68580" marR="68580" marT="0" marB="0"/>
                </a:tc>
                <a:tc>
                  <a:txBody>
                    <a:bodyPr/>
                    <a:lstStyle/>
                    <a:p>
                      <a:pPr marL="0" marR="0" indent="0">
                        <a:lnSpc>
                          <a:spcPct val="150000"/>
                        </a:lnSpc>
                        <a:spcBef>
                          <a:spcPts val="300"/>
                        </a:spcBef>
                        <a:spcAft>
                          <a:spcPts val="0"/>
                        </a:spcAft>
                      </a:pPr>
                      <a:r>
                        <a:rPr lang="en-US" sz="2800">
                          <a:effectLst/>
                        </a:rPr>
                        <a:t>Kernel types ('linear', 'poly', 'rbf')</a:t>
                      </a:r>
                      <a:endParaRPr lang="en-US" sz="2800" b="1" i="1">
                        <a:effectLst/>
                        <a:latin typeface="Verdana" panose="020B0604030504040204" pitchFamily="34" charset="0"/>
                      </a:endParaRPr>
                    </a:p>
                  </a:txBody>
                  <a:tcPr marL="68580" marR="68580" marT="0" marB="0"/>
                </a:tc>
                <a:extLst>
                  <a:ext uri="{0D108BD9-81ED-4DB2-BD59-A6C34878D82A}">
                    <a16:rowId xmlns:a16="http://schemas.microsoft.com/office/drawing/2014/main" val="2893199395"/>
                  </a:ext>
                </a:extLst>
              </a:tr>
              <a:tr h="1409091">
                <a:tc>
                  <a:txBody>
                    <a:bodyPr/>
                    <a:lstStyle/>
                    <a:p>
                      <a:pPr marL="0" marR="0" indent="0">
                        <a:lnSpc>
                          <a:spcPct val="150000"/>
                        </a:lnSpc>
                        <a:spcBef>
                          <a:spcPts val="300"/>
                        </a:spcBef>
                        <a:spcAft>
                          <a:spcPts val="0"/>
                        </a:spcAft>
                      </a:pPr>
                      <a:r>
                        <a:rPr lang="en-US" sz="2800">
                          <a:effectLst/>
                        </a:rPr>
                        <a:t>Logistic Regression</a:t>
                      </a:r>
                      <a:endParaRPr lang="en-US" sz="2800" b="1" i="1">
                        <a:effectLst/>
                        <a:latin typeface="Verdana" panose="020B0604030504040204" pitchFamily="34" charset="0"/>
                      </a:endParaRPr>
                    </a:p>
                  </a:txBody>
                  <a:tcPr marL="68580" marR="68580" marT="0" marB="0"/>
                </a:tc>
                <a:tc>
                  <a:txBody>
                    <a:bodyPr/>
                    <a:lstStyle/>
                    <a:p>
                      <a:pPr marL="0" marR="0" indent="0">
                        <a:lnSpc>
                          <a:spcPct val="150000"/>
                        </a:lnSpc>
                        <a:spcBef>
                          <a:spcPts val="300"/>
                        </a:spcBef>
                        <a:spcAft>
                          <a:spcPts val="0"/>
                        </a:spcAft>
                      </a:pPr>
                      <a:r>
                        <a:rPr lang="en-US" sz="2800" dirty="0">
                          <a:effectLst/>
                        </a:rPr>
                        <a:t>Solver types ('newton-cg', '</a:t>
                      </a:r>
                      <a:r>
                        <a:rPr lang="en-US" sz="2800" dirty="0" err="1">
                          <a:effectLst/>
                        </a:rPr>
                        <a:t>lbfgs</a:t>
                      </a:r>
                      <a:r>
                        <a:rPr lang="en-US" sz="2800" dirty="0">
                          <a:effectLst/>
                        </a:rPr>
                        <a:t>', '</a:t>
                      </a:r>
                      <a:r>
                        <a:rPr lang="en-US" sz="2800" dirty="0" err="1">
                          <a:effectLst/>
                        </a:rPr>
                        <a:t>liblinear</a:t>
                      </a:r>
                      <a:r>
                        <a:rPr lang="en-US" sz="2800" dirty="0">
                          <a:effectLst/>
                        </a:rPr>
                        <a:t>', 'sag', 'saga')</a:t>
                      </a:r>
                      <a:endParaRPr lang="en-US" sz="2800" b="1" i="1" dirty="0">
                        <a:effectLst/>
                        <a:latin typeface="Verdana" panose="020B0604030504040204" pitchFamily="34" charset="0"/>
                      </a:endParaRPr>
                    </a:p>
                  </a:txBody>
                  <a:tcPr marL="68580" marR="68580" marT="0" marB="0"/>
                </a:tc>
                <a:extLst>
                  <a:ext uri="{0D108BD9-81ED-4DB2-BD59-A6C34878D82A}">
                    <a16:rowId xmlns:a16="http://schemas.microsoft.com/office/drawing/2014/main" val="3614899753"/>
                  </a:ext>
                </a:extLst>
              </a:tr>
            </a:tbl>
          </a:graphicData>
        </a:graphic>
      </p:graphicFrame>
    </p:spTree>
    <p:extLst>
      <p:ext uri="{BB962C8B-B14F-4D97-AF65-F5344CB8AC3E}">
        <p14:creationId xmlns:p14="http://schemas.microsoft.com/office/powerpoint/2010/main" val="147723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3ABB-1543-4875-8191-9D6501BC17B2}"/>
              </a:ext>
            </a:extLst>
          </p:cNvPr>
          <p:cNvSpPr>
            <a:spLocks noGrp="1"/>
          </p:cNvSpPr>
          <p:nvPr>
            <p:ph type="ctrTitle"/>
          </p:nvPr>
        </p:nvSpPr>
        <p:spPr>
          <a:xfrm>
            <a:off x="802106" y="43096"/>
            <a:ext cx="10443410" cy="941540"/>
          </a:xfrm>
        </p:spPr>
        <p:txBody>
          <a:bodyPr>
            <a:normAutofit fontScale="90000"/>
          </a:bodyPr>
          <a:lstStyle/>
          <a:p>
            <a:r>
              <a:rPr lang="en-US" dirty="0"/>
              <a:t>Classification Modeling tuning result</a:t>
            </a:r>
          </a:p>
        </p:txBody>
      </p:sp>
      <p:sp>
        <p:nvSpPr>
          <p:cNvPr id="4" name="Rectangle 5">
            <a:extLst>
              <a:ext uri="{FF2B5EF4-FFF2-40B4-BE49-F238E27FC236}">
                <a16:creationId xmlns:a16="http://schemas.microsoft.com/office/drawing/2014/main" id="{4B8AEA94-2E90-450B-99BB-CC7F451696CB}"/>
              </a:ext>
            </a:extLst>
          </p:cNvPr>
          <p:cNvSpPr>
            <a:spLocks noChangeArrowheads="1"/>
          </p:cNvSpPr>
          <p:nvPr/>
        </p:nvSpPr>
        <p:spPr bwMode="auto">
          <a:xfrm>
            <a:off x="5149516"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EC9E244-5DB0-4788-95E8-12F680D736DE}"/>
              </a:ext>
            </a:extLst>
          </p:cNvPr>
          <p:cNvSpPr>
            <a:spLocks noChangeArrowheads="1"/>
          </p:cNvSpPr>
          <p:nvPr/>
        </p:nvSpPr>
        <p:spPr bwMode="auto">
          <a:xfrm>
            <a:off x="5149516" y="38415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44A361F3-424D-4A50-AA09-ACD3235DD64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D20C05FB-A70C-498A-91FC-F677A3CF7D11}"/>
              </a:ext>
            </a:extLst>
          </p:cNvPr>
          <p:cNvSpPr txBox="1"/>
          <p:nvPr/>
        </p:nvSpPr>
        <p:spPr>
          <a:xfrm>
            <a:off x="1716505" y="1515328"/>
            <a:ext cx="3096126" cy="400110"/>
          </a:xfrm>
          <a:prstGeom prst="rect">
            <a:avLst/>
          </a:prstGeom>
          <a:noFill/>
        </p:spPr>
        <p:txBody>
          <a:bodyPr wrap="square" rtlCol="0">
            <a:spAutoFit/>
          </a:bodyPr>
          <a:lstStyle/>
          <a:p>
            <a:pPr algn="ctr"/>
            <a:r>
              <a:rPr lang="en-US" sz="2000" dirty="0"/>
              <a:t>K-Nearest Neighbor (KNN) </a:t>
            </a:r>
          </a:p>
        </p:txBody>
      </p:sp>
      <p:sp>
        <p:nvSpPr>
          <p:cNvPr id="8" name="TextBox 7">
            <a:extLst>
              <a:ext uri="{FF2B5EF4-FFF2-40B4-BE49-F238E27FC236}">
                <a16:creationId xmlns:a16="http://schemas.microsoft.com/office/drawing/2014/main" id="{30BDD481-8A20-4EB5-BDC1-7F3D584158E1}"/>
              </a:ext>
            </a:extLst>
          </p:cNvPr>
          <p:cNvSpPr txBox="1"/>
          <p:nvPr/>
        </p:nvSpPr>
        <p:spPr>
          <a:xfrm>
            <a:off x="7636043" y="1508502"/>
            <a:ext cx="3096126" cy="400110"/>
          </a:xfrm>
          <a:prstGeom prst="rect">
            <a:avLst/>
          </a:prstGeom>
          <a:noFill/>
        </p:spPr>
        <p:txBody>
          <a:bodyPr wrap="square" rtlCol="0">
            <a:spAutoFit/>
          </a:bodyPr>
          <a:lstStyle/>
          <a:p>
            <a:pPr algn="ctr"/>
            <a:r>
              <a:rPr lang="en-US" sz="2000" dirty="0"/>
              <a:t>Decision Tree </a:t>
            </a:r>
          </a:p>
        </p:txBody>
      </p:sp>
      <p:pic>
        <p:nvPicPr>
          <p:cNvPr id="11" name="Picture 10">
            <a:extLst>
              <a:ext uri="{FF2B5EF4-FFF2-40B4-BE49-F238E27FC236}">
                <a16:creationId xmlns:a16="http://schemas.microsoft.com/office/drawing/2014/main" id="{965F2413-0A47-47A7-888E-22C664705BB2}"/>
              </a:ext>
            </a:extLst>
          </p:cNvPr>
          <p:cNvPicPr/>
          <p:nvPr/>
        </p:nvPicPr>
        <p:blipFill>
          <a:blip r:embed="rId2"/>
          <a:stretch>
            <a:fillRect/>
          </a:stretch>
        </p:blipFill>
        <p:spPr>
          <a:xfrm>
            <a:off x="219870" y="2280188"/>
            <a:ext cx="5555287" cy="3668227"/>
          </a:xfrm>
          <a:prstGeom prst="rect">
            <a:avLst/>
          </a:prstGeom>
        </p:spPr>
      </p:pic>
      <p:pic>
        <p:nvPicPr>
          <p:cNvPr id="12" name="Picture 11">
            <a:extLst>
              <a:ext uri="{FF2B5EF4-FFF2-40B4-BE49-F238E27FC236}">
                <a16:creationId xmlns:a16="http://schemas.microsoft.com/office/drawing/2014/main" id="{9598DDAD-E787-454A-991E-0AFCFBD64511}"/>
              </a:ext>
            </a:extLst>
          </p:cNvPr>
          <p:cNvPicPr/>
          <p:nvPr/>
        </p:nvPicPr>
        <p:blipFill>
          <a:blip r:embed="rId3"/>
          <a:stretch>
            <a:fillRect/>
          </a:stretch>
        </p:blipFill>
        <p:spPr>
          <a:xfrm>
            <a:off x="6272462" y="2357125"/>
            <a:ext cx="5438274" cy="3591291"/>
          </a:xfrm>
          <a:prstGeom prst="rect">
            <a:avLst/>
          </a:prstGeom>
        </p:spPr>
      </p:pic>
    </p:spTree>
    <p:extLst>
      <p:ext uri="{BB962C8B-B14F-4D97-AF65-F5344CB8AC3E}">
        <p14:creationId xmlns:p14="http://schemas.microsoft.com/office/powerpoint/2010/main" val="384163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3ABB-1543-4875-8191-9D6501BC17B2}"/>
              </a:ext>
            </a:extLst>
          </p:cNvPr>
          <p:cNvSpPr>
            <a:spLocks noGrp="1"/>
          </p:cNvSpPr>
          <p:nvPr>
            <p:ph type="ctrTitle"/>
          </p:nvPr>
        </p:nvSpPr>
        <p:spPr>
          <a:xfrm>
            <a:off x="802106" y="43096"/>
            <a:ext cx="10443410" cy="941540"/>
          </a:xfrm>
        </p:spPr>
        <p:txBody>
          <a:bodyPr>
            <a:normAutofit fontScale="90000"/>
          </a:bodyPr>
          <a:lstStyle/>
          <a:p>
            <a:r>
              <a:rPr lang="en-US" dirty="0"/>
              <a:t>Classification Modeling tuning result</a:t>
            </a:r>
          </a:p>
        </p:txBody>
      </p:sp>
      <p:sp>
        <p:nvSpPr>
          <p:cNvPr id="4" name="Rectangle 5">
            <a:extLst>
              <a:ext uri="{FF2B5EF4-FFF2-40B4-BE49-F238E27FC236}">
                <a16:creationId xmlns:a16="http://schemas.microsoft.com/office/drawing/2014/main" id="{4B8AEA94-2E90-450B-99BB-CC7F451696CB}"/>
              </a:ext>
            </a:extLst>
          </p:cNvPr>
          <p:cNvSpPr>
            <a:spLocks noChangeArrowheads="1"/>
          </p:cNvSpPr>
          <p:nvPr/>
        </p:nvSpPr>
        <p:spPr bwMode="auto">
          <a:xfrm>
            <a:off x="5149516"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EC9E244-5DB0-4788-95E8-12F680D736DE}"/>
              </a:ext>
            </a:extLst>
          </p:cNvPr>
          <p:cNvSpPr>
            <a:spLocks noChangeArrowheads="1"/>
          </p:cNvSpPr>
          <p:nvPr/>
        </p:nvSpPr>
        <p:spPr bwMode="auto">
          <a:xfrm>
            <a:off x="5149516" y="38415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44A361F3-424D-4A50-AA09-ACD3235DD64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952A6FEE-3E4E-49C9-ABA0-B7A8A76492F9}"/>
              </a:ext>
            </a:extLst>
          </p:cNvPr>
          <p:cNvSpPr txBox="1"/>
          <p:nvPr/>
        </p:nvSpPr>
        <p:spPr>
          <a:xfrm>
            <a:off x="1379621" y="1588860"/>
            <a:ext cx="2871536" cy="400110"/>
          </a:xfrm>
          <a:prstGeom prst="rect">
            <a:avLst/>
          </a:prstGeom>
          <a:noFill/>
        </p:spPr>
        <p:txBody>
          <a:bodyPr wrap="square" rtlCol="0">
            <a:spAutoFit/>
          </a:bodyPr>
          <a:lstStyle/>
          <a:p>
            <a:r>
              <a:rPr lang="en-US" sz="2000" dirty="0"/>
              <a:t>Support Vector Machine</a:t>
            </a:r>
          </a:p>
        </p:txBody>
      </p:sp>
      <p:sp>
        <p:nvSpPr>
          <p:cNvPr id="10" name="TextBox 9">
            <a:extLst>
              <a:ext uri="{FF2B5EF4-FFF2-40B4-BE49-F238E27FC236}">
                <a16:creationId xmlns:a16="http://schemas.microsoft.com/office/drawing/2014/main" id="{D33F0246-EB8F-4ED6-ADEE-40B71B1A7FDE}"/>
              </a:ext>
            </a:extLst>
          </p:cNvPr>
          <p:cNvSpPr txBox="1"/>
          <p:nvPr/>
        </p:nvSpPr>
        <p:spPr>
          <a:xfrm>
            <a:off x="8197516" y="1588860"/>
            <a:ext cx="2871536" cy="400110"/>
          </a:xfrm>
          <a:prstGeom prst="rect">
            <a:avLst/>
          </a:prstGeom>
          <a:noFill/>
        </p:spPr>
        <p:txBody>
          <a:bodyPr wrap="square" rtlCol="0">
            <a:spAutoFit/>
          </a:bodyPr>
          <a:lstStyle/>
          <a:p>
            <a:r>
              <a:rPr lang="en-US" sz="2000" dirty="0"/>
              <a:t>Logistic Regression </a:t>
            </a:r>
          </a:p>
        </p:txBody>
      </p:sp>
      <p:graphicFrame>
        <p:nvGraphicFramePr>
          <p:cNvPr id="11" name="Table 10">
            <a:extLst>
              <a:ext uri="{FF2B5EF4-FFF2-40B4-BE49-F238E27FC236}">
                <a16:creationId xmlns:a16="http://schemas.microsoft.com/office/drawing/2014/main" id="{766A7B59-7929-47B5-A117-732D33348BF7}"/>
              </a:ext>
            </a:extLst>
          </p:cNvPr>
          <p:cNvGraphicFramePr>
            <a:graphicFrameLocks noGrp="1"/>
          </p:cNvGraphicFramePr>
          <p:nvPr>
            <p:extLst>
              <p:ext uri="{D42A27DB-BD31-4B8C-83A1-F6EECF244321}">
                <p14:modId xmlns:p14="http://schemas.microsoft.com/office/powerpoint/2010/main" val="2827644930"/>
              </p:ext>
            </p:extLst>
          </p:nvPr>
        </p:nvGraphicFramePr>
        <p:xfrm>
          <a:off x="473826" y="2422368"/>
          <a:ext cx="4683125" cy="2711104"/>
        </p:xfrm>
        <a:graphic>
          <a:graphicData uri="http://schemas.openxmlformats.org/drawingml/2006/table">
            <a:tbl>
              <a:tblPr firstRow="1" firstCol="1" bandRow="1">
                <a:tableStyleId>{5C22544A-7EE6-4342-B048-85BDC9FD1C3A}</a:tableStyleId>
              </a:tblPr>
              <a:tblGrid>
                <a:gridCol w="1139825">
                  <a:extLst>
                    <a:ext uri="{9D8B030D-6E8A-4147-A177-3AD203B41FA5}">
                      <a16:colId xmlns:a16="http://schemas.microsoft.com/office/drawing/2014/main" val="2874496503"/>
                    </a:ext>
                  </a:extLst>
                </a:gridCol>
                <a:gridCol w="1771650">
                  <a:extLst>
                    <a:ext uri="{9D8B030D-6E8A-4147-A177-3AD203B41FA5}">
                      <a16:colId xmlns:a16="http://schemas.microsoft.com/office/drawing/2014/main" val="1194167844"/>
                    </a:ext>
                  </a:extLst>
                </a:gridCol>
                <a:gridCol w="1771650">
                  <a:extLst>
                    <a:ext uri="{9D8B030D-6E8A-4147-A177-3AD203B41FA5}">
                      <a16:colId xmlns:a16="http://schemas.microsoft.com/office/drawing/2014/main" val="355479598"/>
                    </a:ext>
                  </a:extLst>
                </a:gridCol>
              </a:tblGrid>
              <a:tr h="677776">
                <a:tc>
                  <a:txBody>
                    <a:bodyPr/>
                    <a:lstStyle/>
                    <a:p>
                      <a:pPr marL="0" marR="0">
                        <a:lnSpc>
                          <a:spcPct val="150000"/>
                        </a:lnSpc>
                        <a:spcBef>
                          <a:spcPts val="300"/>
                        </a:spcBef>
                        <a:spcAft>
                          <a:spcPts val="0"/>
                        </a:spcAft>
                      </a:pPr>
                      <a:r>
                        <a:rPr lang="en-US" sz="2000" dirty="0">
                          <a:effectLst/>
                        </a:rPr>
                        <a:t>Kernel</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dirty="0">
                          <a:effectLst/>
                        </a:rPr>
                        <a:t>F1 score</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dirty="0">
                          <a:effectLst/>
                        </a:rPr>
                        <a:t>Jaccard score</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4392721"/>
                  </a:ext>
                </a:extLst>
              </a:tr>
              <a:tr h="677776">
                <a:tc>
                  <a:txBody>
                    <a:bodyPr/>
                    <a:lstStyle/>
                    <a:p>
                      <a:pPr marL="0" marR="0">
                        <a:lnSpc>
                          <a:spcPct val="150000"/>
                        </a:lnSpc>
                        <a:spcBef>
                          <a:spcPts val="300"/>
                        </a:spcBef>
                        <a:spcAft>
                          <a:spcPts val="0"/>
                        </a:spcAft>
                      </a:pPr>
                      <a:r>
                        <a:rPr lang="en-US" sz="2000">
                          <a:effectLst/>
                        </a:rPr>
                        <a:t>Linear</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effectLst/>
                        </a:rPr>
                        <a:t>0.5146</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3200" dirty="0">
                          <a:effectLst/>
                        </a:rPr>
                        <a:t>0.5235</a:t>
                      </a:r>
                      <a:endParaRPr lang="en-US" sz="2000" dirty="0">
                        <a:effectLst/>
                        <a:latin typeface="Verdana" panose="020B0604030504040204" pitchFamily="34" charset="0"/>
                      </a:endParaRPr>
                    </a:p>
                  </a:txBody>
                  <a:tcPr marL="68580" marR="68580" marT="0" marB="0"/>
                </a:tc>
                <a:extLst>
                  <a:ext uri="{0D108BD9-81ED-4DB2-BD59-A6C34878D82A}">
                    <a16:rowId xmlns:a16="http://schemas.microsoft.com/office/drawing/2014/main" val="2203360017"/>
                  </a:ext>
                </a:extLst>
              </a:tr>
              <a:tr h="677776">
                <a:tc>
                  <a:txBody>
                    <a:bodyPr/>
                    <a:lstStyle/>
                    <a:p>
                      <a:pPr marL="0" marR="0">
                        <a:lnSpc>
                          <a:spcPct val="150000"/>
                        </a:lnSpc>
                        <a:spcBef>
                          <a:spcPts val="300"/>
                        </a:spcBef>
                        <a:spcAft>
                          <a:spcPts val="0"/>
                        </a:spcAft>
                      </a:pPr>
                      <a:r>
                        <a:rPr lang="en-US" sz="2000">
                          <a:effectLst/>
                        </a:rPr>
                        <a:t>Poly</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3200" dirty="0">
                          <a:effectLst/>
                        </a:rPr>
                        <a:t>0.5142</a:t>
                      </a:r>
                      <a:endParaRPr lang="en-US" sz="2000" dirty="0">
                        <a:effectLst/>
                        <a:latin typeface="Verdana" panose="020B0604030504040204" pitchFamily="34" charset="0"/>
                      </a:endParaRPr>
                    </a:p>
                  </a:txBody>
                  <a:tcPr marL="68580" marR="68580" marT="0" marB="0"/>
                </a:tc>
                <a:tc>
                  <a:txBody>
                    <a:bodyPr/>
                    <a:lstStyle/>
                    <a:p>
                      <a:r>
                        <a:rPr lang="en-US" sz="3200" dirty="0">
                          <a:effectLst/>
                        </a:rPr>
                        <a:t>0.5239</a:t>
                      </a:r>
                      <a:endParaRPr lang="en-US" sz="2000" dirty="0">
                        <a:effectLst/>
                        <a:latin typeface="Verdana" panose="020B0604030504040204" pitchFamily="34" charset="0"/>
                      </a:endParaRPr>
                    </a:p>
                  </a:txBody>
                  <a:tcPr marL="68580" marR="68580" marT="0" marB="0"/>
                </a:tc>
                <a:extLst>
                  <a:ext uri="{0D108BD9-81ED-4DB2-BD59-A6C34878D82A}">
                    <a16:rowId xmlns:a16="http://schemas.microsoft.com/office/drawing/2014/main" val="2756946088"/>
                  </a:ext>
                </a:extLst>
              </a:tr>
              <a:tr h="677776">
                <a:tc>
                  <a:txBody>
                    <a:bodyPr/>
                    <a:lstStyle/>
                    <a:p>
                      <a:pPr marL="0" marR="0">
                        <a:lnSpc>
                          <a:spcPct val="150000"/>
                        </a:lnSpc>
                        <a:spcBef>
                          <a:spcPts val="300"/>
                        </a:spcBef>
                        <a:spcAft>
                          <a:spcPts val="0"/>
                        </a:spcAft>
                      </a:pPr>
                      <a:r>
                        <a:rPr lang="en-US" sz="2000">
                          <a:effectLst/>
                        </a:rPr>
                        <a:t>RBF</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3200" b="1" dirty="0">
                          <a:effectLst/>
                        </a:rPr>
                        <a:t>0.5145</a:t>
                      </a:r>
                      <a:endParaRPr lang="en-US" sz="2000" b="1" dirty="0">
                        <a:effectLst/>
                        <a:latin typeface="Verdana" panose="020B0604030504040204" pitchFamily="34" charset="0"/>
                      </a:endParaRPr>
                    </a:p>
                  </a:txBody>
                  <a:tcPr marL="68580" marR="68580" marT="0" marB="0"/>
                </a:tc>
                <a:tc>
                  <a:txBody>
                    <a:bodyPr/>
                    <a:lstStyle/>
                    <a:p>
                      <a:r>
                        <a:rPr lang="en-US" sz="3200" b="1" dirty="0">
                          <a:effectLst/>
                        </a:rPr>
                        <a:t>0.5241</a:t>
                      </a:r>
                      <a:endParaRPr lang="en-US" sz="2000" b="1" dirty="0">
                        <a:effectLst/>
                        <a:latin typeface="Verdana" panose="020B0604030504040204" pitchFamily="34" charset="0"/>
                      </a:endParaRPr>
                    </a:p>
                  </a:txBody>
                  <a:tcPr marL="68580" marR="68580" marT="0" marB="0"/>
                </a:tc>
                <a:extLst>
                  <a:ext uri="{0D108BD9-81ED-4DB2-BD59-A6C34878D82A}">
                    <a16:rowId xmlns:a16="http://schemas.microsoft.com/office/drawing/2014/main" val="1017020648"/>
                  </a:ext>
                </a:extLst>
              </a:tr>
            </a:tbl>
          </a:graphicData>
        </a:graphic>
      </p:graphicFrame>
      <p:graphicFrame>
        <p:nvGraphicFramePr>
          <p:cNvPr id="12" name="Table 11">
            <a:extLst>
              <a:ext uri="{FF2B5EF4-FFF2-40B4-BE49-F238E27FC236}">
                <a16:creationId xmlns:a16="http://schemas.microsoft.com/office/drawing/2014/main" id="{74E8F90B-0666-403D-9E90-9B34CFBC49C4}"/>
              </a:ext>
            </a:extLst>
          </p:cNvPr>
          <p:cNvGraphicFramePr>
            <a:graphicFrameLocks noGrp="1"/>
          </p:cNvGraphicFramePr>
          <p:nvPr>
            <p:extLst>
              <p:ext uri="{D42A27DB-BD31-4B8C-83A1-F6EECF244321}">
                <p14:modId xmlns:p14="http://schemas.microsoft.com/office/powerpoint/2010/main" val="3999748921"/>
              </p:ext>
            </p:extLst>
          </p:nvPr>
        </p:nvGraphicFramePr>
        <p:xfrm>
          <a:off x="5871411" y="2422367"/>
          <a:ext cx="6101646" cy="3641538"/>
        </p:xfrm>
        <a:graphic>
          <a:graphicData uri="http://schemas.openxmlformats.org/drawingml/2006/table">
            <a:tbl>
              <a:tblPr firstRow="1" firstCol="1" bandRow="1">
                <a:tableStyleId>{5C22544A-7EE6-4342-B048-85BDC9FD1C3A}</a:tableStyleId>
              </a:tblPr>
              <a:tblGrid>
                <a:gridCol w="1525075">
                  <a:extLst>
                    <a:ext uri="{9D8B030D-6E8A-4147-A177-3AD203B41FA5}">
                      <a16:colId xmlns:a16="http://schemas.microsoft.com/office/drawing/2014/main" val="4134250618"/>
                    </a:ext>
                  </a:extLst>
                </a:gridCol>
                <a:gridCol w="1525075">
                  <a:extLst>
                    <a:ext uri="{9D8B030D-6E8A-4147-A177-3AD203B41FA5}">
                      <a16:colId xmlns:a16="http://schemas.microsoft.com/office/drawing/2014/main" val="978614102"/>
                    </a:ext>
                  </a:extLst>
                </a:gridCol>
                <a:gridCol w="1525748">
                  <a:extLst>
                    <a:ext uri="{9D8B030D-6E8A-4147-A177-3AD203B41FA5}">
                      <a16:colId xmlns:a16="http://schemas.microsoft.com/office/drawing/2014/main" val="4008467519"/>
                    </a:ext>
                  </a:extLst>
                </a:gridCol>
                <a:gridCol w="1525748">
                  <a:extLst>
                    <a:ext uri="{9D8B030D-6E8A-4147-A177-3AD203B41FA5}">
                      <a16:colId xmlns:a16="http://schemas.microsoft.com/office/drawing/2014/main" val="3883954903"/>
                    </a:ext>
                  </a:extLst>
                </a:gridCol>
              </a:tblGrid>
              <a:tr h="606923">
                <a:tc>
                  <a:txBody>
                    <a:bodyPr/>
                    <a:lstStyle/>
                    <a:p>
                      <a:pPr marL="0" marR="0">
                        <a:lnSpc>
                          <a:spcPct val="150000"/>
                        </a:lnSpc>
                        <a:spcBef>
                          <a:spcPts val="300"/>
                        </a:spcBef>
                        <a:spcAft>
                          <a:spcPts val="0"/>
                        </a:spcAft>
                      </a:pPr>
                      <a:r>
                        <a:rPr lang="en-US" sz="1800" dirty="0">
                          <a:effectLst/>
                        </a:rPr>
                        <a:t>Solver</a:t>
                      </a:r>
                      <a:endParaRPr lang="en-US" sz="18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F1 score</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Jaccard score</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Log loss</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4574803"/>
                  </a:ext>
                </a:extLst>
              </a:tr>
              <a:tr h="606923">
                <a:tc>
                  <a:txBody>
                    <a:bodyPr/>
                    <a:lstStyle/>
                    <a:p>
                      <a:pPr marL="0" marR="0">
                        <a:lnSpc>
                          <a:spcPct val="150000"/>
                        </a:lnSpc>
                        <a:spcBef>
                          <a:spcPts val="300"/>
                        </a:spcBef>
                        <a:spcAft>
                          <a:spcPts val="0"/>
                        </a:spcAft>
                      </a:pPr>
                      <a:r>
                        <a:rPr lang="en-US" sz="1800">
                          <a:effectLst/>
                        </a:rPr>
                        <a:t>newton-cg</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dirty="0">
                          <a:effectLst/>
                        </a:rPr>
                        <a:t>0.51467686</a:t>
                      </a:r>
                      <a:endParaRPr lang="en-US" sz="18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0.523516</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0.69147211</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6762320"/>
                  </a:ext>
                </a:extLst>
              </a:tr>
              <a:tr h="606923">
                <a:tc>
                  <a:txBody>
                    <a:bodyPr/>
                    <a:lstStyle/>
                    <a:p>
                      <a:pPr marL="0" marR="0">
                        <a:lnSpc>
                          <a:spcPct val="150000"/>
                        </a:lnSpc>
                        <a:spcBef>
                          <a:spcPts val="300"/>
                        </a:spcBef>
                        <a:spcAft>
                          <a:spcPts val="0"/>
                        </a:spcAft>
                      </a:pPr>
                      <a:r>
                        <a:rPr lang="en-US" sz="1800">
                          <a:effectLst/>
                        </a:rPr>
                        <a:t>lbfgs</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dirty="0">
                          <a:effectLst/>
                        </a:rPr>
                        <a:t>0.51467686</a:t>
                      </a:r>
                      <a:endParaRPr lang="en-US" sz="18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dirty="0">
                          <a:effectLst/>
                        </a:rPr>
                        <a:t>0.523516</a:t>
                      </a:r>
                      <a:endParaRPr lang="en-US" sz="18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0.69147219</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51835977"/>
                  </a:ext>
                </a:extLst>
              </a:tr>
              <a:tr h="606923">
                <a:tc>
                  <a:txBody>
                    <a:bodyPr/>
                    <a:lstStyle/>
                    <a:p>
                      <a:pPr marL="0" marR="0">
                        <a:lnSpc>
                          <a:spcPct val="150000"/>
                        </a:lnSpc>
                        <a:spcBef>
                          <a:spcPts val="300"/>
                        </a:spcBef>
                        <a:spcAft>
                          <a:spcPts val="0"/>
                        </a:spcAft>
                      </a:pPr>
                      <a:r>
                        <a:rPr lang="en-US" sz="1800">
                          <a:effectLst/>
                        </a:rPr>
                        <a:t>liblinear</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0.51467686</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dirty="0">
                          <a:effectLst/>
                        </a:rPr>
                        <a:t>0.523516</a:t>
                      </a:r>
                      <a:endParaRPr lang="en-US" sz="18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0.691472038</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61328884"/>
                  </a:ext>
                </a:extLst>
              </a:tr>
              <a:tr h="606923">
                <a:tc>
                  <a:txBody>
                    <a:bodyPr/>
                    <a:lstStyle/>
                    <a:p>
                      <a:pPr marL="0" marR="0">
                        <a:lnSpc>
                          <a:spcPct val="150000"/>
                        </a:lnSpc>
                        <a:spcBef>
                          <a:spcPts val="300"/>
                        </a:spcBef>
                        <a:spcAft>
                          <a:spcPts val="0"/>
                        </a:spcAft>
                      </a:pPr>
                      <a:r>
                        <a:rPr lang="en-US" sz="1800">
                          <a:effectLst/>
                        </a:rPr>
                        <a:t>sag</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0.51467686</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0.523516</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b="1" dirty="0">
                          <a:effectLst/>
                        </a:rPr>
                        <a:t>0.6914720301</a:t>
                      </a:r>
                      <a:endParaRPr lang="en-US" sz="1800" b="1"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18382459"/>
                  </a:ext>
                </a:extLst>
              </a:tr>
              <a:tr h="606923">
                <a:tc>
                  <a:txBody>
                    <a:bodyPr/>
                    <a:lstStyle/>
                    <a:p>
                      <a:pPr marL="0" marR="0">
                        <a:lnSpc>
                          <a:spcPct val="150000"/>
                        </a:lnSpc>
                        <a:spcBef>
                          <a:spcPts val="300"/>
                        </a:spcBef>
                        <a:spcAft>
                          <a:spcPts val="0"/>
                        </a:spcAft>
                      </a:pPr>
                      <a:r>
                        <a:rPr lang="en-US" sz="1800">
                          <a:effectLst/>
                        </a:rPr>
                        <a:t>saga</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0.51467686</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a:effectLst/>
                        </a:rPr>
                        <a:t>0.523516</a:t>
                      </a:r>
                      <a:endParaRPr lang="en-US" sz="18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1800" dirty="0">
                          <a:effectLst/>
                        </a:rPr>
                        <a:t>0.69147204</a:t>
                      </a:r>
                      <a:endParaRPr lang="en-US" sz="18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01063126"/>
                  </a:ext>
                </a:extLst>
              </a:tr>
            </a:tbl>
          </a:graphicData>
        </a:graphic>
      </p:graphicFrame>
    </p:spTree>
    <p:extLst>
      <p:ext uri="{BB962C8B-B14F-4D97-AF65-F5344CB8AC3E}">
        <p14:creationId xmlns:p14="http://schemas.microsoft.com/office/powerpoint/2010/main" val="251390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3ABB-1543-4875-8191-9D6501BC17B2}"/>
              </a:ext>
            </a:extLst>
          </p:cNvPr>
          <p:cNvSpPr>
            <a:spLocks noGrp="1"/>
          </p:cNvSpPr>
          <p:nvPr>
            <p:ph type="ctrTitle"/>
          </p:nvPr>
        </p:nvSpPr>
        <p:spPr>
          <a:xfrm>
            <a:off x="802106" y="43096"/>
            <a:ext cx="10443410" cy="941540"/>
          </a:xfrm>
        </p:spPr>
        <p:txBody>
          <a:bodyPr>
            <a:normAutofit/>
          </a:bodyPr>
          <a:lstStyle/>
          <a:p>
            <a:r>
              <a:rPr lang="en-US" dirty="0"/>
              <a:t>Final Evaluation Result</a:t>
            </a:r>
          </a:p>
        </p:txBody>
      </p:sp>
      <p:sp>
        <p:nvSpPr>
          <p:cNvPr id="4" name="Rectangle 5">
            <a:extLst>
              <a:ext uri="{FF2B5EF4-FFF2-40B4-BE49-F238E27FC236}">
                <a16:creationId xmlns:a16="http://schemas.microsoft.com/office/drawing/2014/main" id="{4B8AEA94-2E90-450B-99BB-CC7F451696CB}"/>
              </a:ext>
            </a:extLst>
          </p:cNvPr>
          <p:cNvSpPr>
            <a:spLocks noChangeArrowheads="1"/>
          </p:cNvSpPr>
          <p:nvPr/>
        </p:nvSpPr>
        <p:spPr bwMode="auto">
          <a:xfrm>
            <a:off x="5149516"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8EC9E244-5DB0-4788-95E8-12F680D736DE}"/>
              </a:ext>
            </a:extLst>
          </p:cNvPr>
          <p:cNvSpPr>
            <a:spLocks noChangeArrowheads="1"/>
          </p:cNvSpPr>
          <p:nvPr/>
        </p:nvSpPr>
        <p:spPr bwMode="auto">
          <a:xfrm>
            <a:off x="5149516" y="38415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44A361F3-424D-4A50-AA09-ACD3235DD64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77014305-37E2-4044-84D9-B292F7BE933A}"/>
              </a:ext>
            </a:extLst>
          </p:cNvPr>
          <p:cNvGraphicFramePr>
            <a:graphicFrameLocks noGrp="1"/>
          </p:cNvGraphicFramePr>
          <p:nvPr>
            <p:extLst>
              <p:ext uri="{D42A27DB-BD31-4B8C-83A1-F6EECF244321}">
                <p14:modId xmlns:p14="http://schemas.microsoft.com/office/powerpoint/2010/main" val="3758560909"/>
              </p:ext>
            </p:extLst>
          </p:nvPr>
        </p:nvGraphicFramePr>
        <p:xfrm>
          <a:off x="1668380" y="1126962"/>
          <a:ext cx="8694819" cy="5209656"/>
        </p:xfrm>
        <a:graphic>
          <a:graphicData uri="http://schemas.openxmlformats.org/drawingml/2006/table">
            <a:tbl>
              <a:tblPr firstRow="1" firstCol="1" bandRow="1">
                <a:tableStyleId>{5C22544A-7EE6-4342-B048-85BDC9FD1C3A}</a:tableStyleId>
              </a:tblPr>
              <a:tblGrid>
                <a:gridCol w="2544261">
                  <a:extLst>
                    <a:ext uri="{9D8B030D-6E8A-4147-A177-3AD203B41FA5}">
                      <a16:colId xmlns:a16="http://schemas.microsoft.com/office/drawing/2014/main" val="2734082561"/>
                    </a:ext>
                  </a:extLst>
                </a:gridCol>
                <a:gridCol w="2101500">
                  <a:extLst>
                    <a:ext uri="{9D8B030D-6E8A-4147-A177-3AD203B41FA5}">
                      <a16:colId xmlns:a16="http://schemas.microsoft.com/office/drawing/2014/main" val="3650032737"/>
                    </a:ext>
                  </a:extLst>
                </a:gridCol>
                <a:gridCol w="1981908">
                  <a:extLst>
                    <a:ext uri="{9D8B030D-6E8A-4147-A177-3AD203B41FA5}">
                      <a16:colId xmlns:a16="http://schemas.microsoft.com/office/drawing/2014/main" val="175642381"/>
                    </a:ext>
                  </a:extLst>
                </a:gridCol>
                <a:gridCol w="2067150">
                  <a:extLst>
                    <a:ext uri="{9D8B030D-6E8A-4147-A177-3AD203B41FA5}">
                      <a16:colId xmlns:a16="http://schemas.microsoft.com/office/drawing/2014/main" val="4047766497"/>
                    </a:ext>
                  </a:extLst>
                </a:gridCol>
              </a:tblGrid>
              <a:tr h="1044853">
                <a:tc>
                  <a:txBody>
                    <a:bodyPr/>
                    <a:lstStyle/>
                    <a:p>
                      <a:pPr marL="0" marR="0">
                        <a:lnSpc>
                          <a:spcPct val="150000"/>
                        </a:lnSpc>
                        <a:spcBef>
                          <a:spcPts val="300"/>
                        </a:spcBef>
                        <a:spcAft>
                          <a:spcPts val="0"/>
                        </a:spcAft>
                      </a:pPr>
                      <a:r>
                        <a:rPr lang="en-US" sz="2000">
                          <a:effectLst/>
                        </a:rPr>
                        <a:t>ML model technique</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F1 score</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Jaccard score</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Log loss</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3571470"/>
                  </a:ext>
                </a:extLst>
              </a:tr>
              <a:tr h="1044853">
                <a:tc>
                  <a:txBody>
                    <a:bodyPr/>
                    <a:lstStyle/>
                    <a:p>
                      <a:pPr marL="0" marR="0">
                        <a:lnSpc>
                          <a:spcPct val="150000"/>
                        </a:lnSpc>
                        <a:spcBef>
                          <a:spcPts val="300"/>
                        </a:spcBef>
                        <a:spcAft>
                          <a:spcPts val="0"/>
                        </a:spcAft>
                      </a:pPr>
                      <a:r>
                        <a:rPr lang="en-US" sz="2000">
                          <a:effectLst/>
                        </a:rPr>
                        <a:t>K-Nearest Neighbor</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3200">
                          <a:effectLst/>
                        </a:rPr>
                        <a:t>0.4827</a:t>
                      </a:r>
                      <a:endParaRPr lang="en-US" sz="2000">
                        <a:effectLst/>
                        <a:latin typeface="Verdana" panose="020B0604030504040204" pitchFamily="34" charset="0"/>
                      </a:endParaRPr>
                    </a:p>
                  </a:txBody>
                  <a:tcPr marL="68580" marR="68580" marT="0" marB="0"/>
                </a:tc>
                <a:tc>
                  <a:txBody>
                    <a:bodyPr/>
                    <a:lstStyle/>
                    <a:p>
                      <a:r>
                        <a:rPr lang="en-US" sz="3200">
                          <a:effectLst/>
                        </a:rPr>
                        <a:t>0.5102</a:t>
                      </a:r>
                      <a:endParaRPr lang="en-US" sz="2000">
                        <a:effectLst/>
                        <a:latin typeface="Verdana" panose="020B060403050404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8455271"/>
                  </a:ext>
                </a:extLst>
              </a:tr>
              <a:tr h="1030244">
                <a:tc>
                  <a:txBody>
                    <a:bodyPr/>
                    <a:lstStyle/>
                    <a:p>
                      <a:pPr marL="0" marR="0">
                        <a:lnSpc>
                          <a:spcPct val="150000"/>
                        </a:lnSpc>
                        <a:spcBef>
                          <a:spcPts val="300"/>
                        </a:spcBef>
                        <a:spcAft>
                          <a:spcPts val="0"/>
                        </a:spcAft>
                      </a:pPr>
                      <a:r>
                        <a:rPr lang="en-US" sz="2000">
                          <a:effectLst/>
                        </a:rPr>
                        <a:t>Decision Tree</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3200" b="1">
                          <a:effectLst/>
                        </a:rPr>
                        <a:t>0.5149</a:t>
                      </a:r>
                      <a:endParaRPr lang="en-US" sz="2000" b="1">
                        <a:effectLst/>
                        <a:latin typeface="Verdana" panose="020B0604030504040204" pitchFamily="34" charset="0"/>
                      </a:endParaRPr>
                    </a:p>
                  </a:txBody>
                  <a:tcPr marL="68580" marR="68580" marT="0" marB="0"/>
                </a:tc>
                <a:tc>
                  <a:txBody>
                    <a:bodyPr/>
                    <a:lstStyle/>
                    <a:p>
                      <a:r>
                        <a:rPr lang="en-US" sz="3200" b="1" dirty="0">
                          <a:effectLst/>
                        </a:rPr>
                        <a:t>0.524</a:t>
                      </a:r>
                      <a:endParaRPr lang="en-US" sz="2000" b="1" dirty="0">
                        <a:effectLst/>
                        <a:latin typeface="Verdana" panose="020B0604030504040204" pitchFamily="34" charset="0"/>
                      </a:endParaRPr>
                    </a:p>
                  </a:txBody>
                  <a:tcPr marL="68580" marR="68580" marT="0" marB="0"/>
                </a:tc>
                <a:tc>
                  <a:txBody>
                    <a:bodyPr/>
                    <a:lstStyle/>
                    <a:p>
                      <a:pPr marL="0" marR="0">
                        <a:lnSpc>
                          <a:spcPct val="150000"/>
                        </a:lnSpc>
                        <a:spcBef>
                          <a:spcPts val="300"/>
                        </a:spcBef>
                        <a:spcAft>
                          <a:spcPts val="0"/>
                        </a:spcAft>
                      </a:pPr>
                      <a:r>
                        <a:rPr lang="en-US" sz="2000" dirty="0">
                          <a:effectLst/>
                        </a:rPr>
                        <a:t>-</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39254434"/>
                  </a:ext>
                </a:extLst>
              </a:tr>
              <a:tr h="1044853">
                <a:tc>
                  <a:txBody>
                    <a:bodyPr/>
                    <a:lstStyle/>
                    <a:p>
                      <a:pPr marL="0" marR="0">
                        <a:lnSpc>
                          <a:spcPct val="150000"/>
                        </a:lnSpc>
                        <a:spcBef>
                          <a:spcPts val="300"/>
                        </a:spcBef>
                        <a:spcAft>
                          <a:spcPts val="0"/>
                        </a:spcAft>
                      </a:pPr>
                      <a:r>
                        <a:rPr lang="en-US" sz="2000">
                          <a:effectLst/>
                        </a:rPr>
                        <a:t>Support Vector Machine</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3200">
                          <a:effectLst/>
                        </a:rPr>
                        <a:t>0.5145</a:t>
                      </a:r>
                      <a:endParaRPr lang="en-US" sz="2000">
                        <a:effectLst/>
                        <a:latin typeface="Verdana" panose="020B0604030504040204" pitchFamily="34" charset="0"/>
                      </a:endParaRPr>
                    </a:p>
                  </a:txBody>
                  <a:tcPr marL="68580" marR="68580" marT="0" marB="0"/>
                </a:tc>
                <a:tc>
                  <a:txBody>
                    <a:bodyPr/>
                    <a:lstStyle/>
                    <a:p>
                      <a:r>
                        <a:rPr lang="en-US" sz="3200">
                          <a:effectLst/>
                        </a:rPr>
                        <a:t>0.5242</a:t>
                      </a:r>
                      <a:endParaRPr lang="en-US" sz="2000">
                        <a:effectLst/>
                        <a:latin typeface="Verdana" panose="020B0604030504040204" pitchFamily="34" charset="0"/>
                      </a:endParaRPr>
                    </a:p>
                  </a:txBody>
                  <a:tcPr marL="68580" marR="68580" marT="0" marB="0"/>
                </a:tc>
                <a:tc>
                  <a:txBody>
                    <a:bodyPr/>
                    <a:lstStyle/>
                    <a:p>
                      <a:pPr marL="0" marR="0">
                        <a:lnSpc>
                          <a:spcPct val="150000"/>
                        </a:lnSpc>
                        <a:spcBef>
                          <a:spcPts val="300"/>
                        </a:spcBef>
                        <a:spcAft>
                          <a:spcPts val="0"/>
                        </a:spcAft>
                      </a:pPr>
                      <a:r>
                        <a:rPr lang="en-US" sz="2000">
                          <a:effectLst/>
                        </a:rPr>
                        <a:t>-</a:t>
                      </a:r>
                      <a:endParaRPr lang="en-US" sz="200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814093"/>
                  </a:ext>
                </a:extLst>
              </a:tr>
              <a:tr h="1044853">
                <a:tc>
                  <a:txBody>
                    <a:bodyPr/>
                    <a:lstStyle/>
                    <a:p>
                      <a:pPr marL="0" marR="0">
                        <a:lnSpc>
                          <a:spcPct val="150000"/>
                        </a:lnSpc>
                        <a:spcBef>
                          <a:spcPts val="300"/>
                        </a:spcBef>
                        <a:spcAft>
                          <a:spcPts val="0"/>
                        </a:spcAft>
                      </a:pPr>
                      <a:r>
                        <a:rPr lang="en-US" sz="2000" dirty="0">
                          <a:effectLst/>
                        </a:rPr>
                        <a:t>Logistic Regression</a:t>
                      </a:r>
                      <a:endParaRPr lang="en-US" sz="2000" dirty="0">
                        <a:effectLst/>
                        <a:latin typeface="Verdana" panose="020B060403050404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3200" b="1">
                          <a:effectLst/>
                        </a:rPr>
                        <a:t>0.5147</a:t>
                      </a:r>
                      <a:endParaRPr lang="en-US" sz="2000" b="1">
                        <a:effectLst/>
                        <a:latin typeface="Verdana" panose="020B0604030504040204" pitchFamily="34" charset="0"/>
                      </a:endParaRPr>
                    </a:p>
                  </a:txBody>
                  <a:tcPr marL="68580" marR="68580" marT="0" marB="0"/>
                </a:tc>
                <a:tc>
                  <a:txBody>
                    <a:bodyPr/>
                    <a:lstStyle/>
                    <a:p>
                      <a:r>
                        <a:rPr lang="en-US" sz="3200" b="1">
                          <a:effectLst/>
                        </a:rPr>
                        <a:t>0.5235</a:t>
                      </a:r>
                      <a:endParaRPr lang="en-US" sz="2000" b="1">
                        <a:effectLst/>
                        <a:latin typeface="Verdana" panose="020B0604030504040204" pitchFamily="34" charset="0"/>
                      </a:endParaRPr>
                    </a:p>
                  </a:txBody>
                  <a:tcPr marL="68580" marR="68580" marT="0" marB="0"/>
                </a:tc>
                <a:tc>
                  <a:txBody>
                    <a:bodyPr/>
                    <a:lstStyle/>
                    <a:p>
                      <a:r>
                        <a:rPr lang="en-US" sz="3200" b="1" dirty="0">
                          <a:effectLst/>
                        </a:rPr>
                        <a:t>0.6914</a:t>
                      </a:r>
                      <a:endParaRPr lang="en-US" sz="2000" b="1" dirty="0">
                        <a:effectLst/>
                        <a:latin typeface="Verdana" panose="020B0604030504040204" pitchFamily="34" charset="0"/>
                      </a:endParaRPr>
                    </a:p>
                  </a:txBody>
                  <a:tcPr marL="68580" marR="68580" marT="0" marB="0"/>
                </a:tc>
                <a:extLst>
                  <a:ext uri="{0D108BD9-81ED-4DB2-BD59-A6C34878D82A}">
                    <a16:rowId xmlns:a16="http://schemas.microsoft.com/office/drawing/2014/main" val="343413227"/>
                  </a:ext>
                </a:extLst>
              </a:tr>
            </a:tbl>
          </a:graphicData>
        </a:graphic>
      </p:graphicFrame>
    </p:spTree>
    <p:extLst>
      <p:ext uri="{BB962C8B-B14F-4D97-AF65-F5344CB8AC3E}">
        <p14:creationId xmlns:p14="http://schemas.microsoft.com/office/powerpoint/2010/main" val="114434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TotalTime>
  <Words>536</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Verdana</vt:lpstr>
      <vt:lpstr>Office Theme</vt:lpstr>
      <vt:lpstr>IBM Data Science Capstone Project</vt:lpstr>
      <vt:lpstr>Introduction/ Business Problem</vt:lpstr>
      <vt:lpstr>Feature selection</vt:lpstr>
      <vt:lpstr>Data relabeling</vt:lpstr>
      <vt:lpstr>Relabeled Attributes</vt:lpstr>
      <vt:lpstr>Classification Modeling methods</vt:lpstr>
      <vt:lpstr>Classification Modeling tuning result</vt:lpstr>
      <vt:lpstr>Classification Modeling tuning result</vt:lpstr>
      <vt:lpstr>Final Evaluation 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Phan Nguyen Tuan, Long</dc:creator>
  <cp:lastModifiedBy>Phan Nguyen Tuan, Long</cp:lastModifiedBy>
  <cp:revision>2</cp:revision>
  <dcterms:created xsi:type="dcterms:W3CDTF">2020-09-06T10:11:40Z</dcterms:created>
  <dcterms:modified xsi:type="dcterms:W3CDTF">2020-09-06T10:26:12Z</dcterms:modified>
</cp:coreProperties>
</file>