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77" r:id="rId3"/>
    <p:sldId id="309" r:id="rId4"/>
    <p:sldId id="315" r:id="rId5"/>
    <p:sldId id="313" r:id="rId6"/>
    <p:sldId id="316" r:id="rId7"/>
    <p:sldId id="317" r:id="rId8"/>
    <p:sldId id="310" r:id="rId9"/>
    <p:sldId id="314" r:id="rId10"/>
    <p:sldId id="320"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 id="311" r:id="rId24"/>
    <p:sldId id="319" r:id="rId25"/>
    <p:sldId id="332" r:id="rId26"/>
    <p:sldId id="299" r:id="rId27"/>
  </p:sldIdLst>
  <p:sldSz cx="9144000" cy="5143500" type="screen16x9"/>
  <p:notesSz cx="6858000" cy="9144000"/>
  <p:embeddedFontLst>
    <p:embeddedFont>
      <p:font typeface="Oswald" charset="0"/>
      <p:regular r:id="rId29"/>
      <p:bold r:id="rId30"/>
    </p:embeddedFont>
    <p:embeddedFont>
      <p:font typeface="Roboto Condensed"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76DEB4-0D1C-4CCB-99DF-C5CA9D856AD7}">
  <a:tblStyle styleId="{2D76DEB4-0D1C-4CCB-99DF-C5CA9D856A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82" autoAdjust="0"/>
    <p:restoredTop sz="91409" autoAdjust="0"/>
  </p:normalViewPr>
  <p:slideViewPr>
    <p:cSldViewPr>
      <p:cViewPr>
        <p:scale>
          <a:sx n="150" d="100"/>
          <a:sy n="150" d="100"/>
        </p:scale>
        <p:origin x="-948" y="84"/>
      </p:cViewPr>
      <p:guideLst>
        <p:guide orient="horz" pos="1620"/>
        <p:guide pos="2880"/>
      </p:guideLst>
    </p:cSldViewPr>
  </p:slideViewPr>
  <p:notesTextViewPr>
    <p:cViewPr>
      <p:scale>
        <a:sx n="1" d="1"/>
        <a:sy n="1" d="1"/>
      </p:scale>
      <p:origin x="0" y="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155727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Dưới: phần</a:t>
            </a:r>
            <a:r>
              <a:rPr lang="en-US" baseline="0" dirty="0" smtClean="0"/>
              <a:t> cứng thông thường</a:t>
            </a:r>
          </a:p>
          <a:p>
            <a:pPr marL="0" lvl="0" indent="0" algn="l" rtl="0">
              <a:spcBef>
                <a:spcPts val="0"/>
              </a:spcBef>
              <a:spcAft>
                <a:spcPts val="0"/>
              </a:spcAft>
              <a:buNone/>
            </a:pPr>
            <a:r>
              <a:rPr lang="en-US" baseline="0" dirty="0" smtClean="0"/>
              <a:t>Trên: phần mềm cho người dùng</a:t>
            </a:r>
          </a:p>
          <a:p>
            <a:pPr marL="0" lvl="0" indent="0" algn="l" rtl="0">
              <a:spcBef>
                <a:spcPts val="0"/>
              </a:spcBef>
              <a:spcAft>
                <a:spcPts val="0"/>
              </a:spcAft>
              <a:buNone/>
            </a:pPr>
            <a:r>
              <a:rPr lang="en-US" baseline="0" dirty="0" smtClean="0"/>
              <a:t>OS nằm ở giữa, ảo hóa phần cứng và được chia thành các phần (dashboard, compute, mạng, storage)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Ironic:</a:t>
            </a:r>
            <a:r>
              <a:rPr lang="en-US" baseline="0" dirty="0" smtClean="0"/>
              <a:t> vị trí (Nova service)</a:t>
            </a:r>
          </a:p>
          <a:p>
            <a:pPr marL="0" lvl="0" indent="0" algn="l" rtl="0">
              <a:spcBef>
                <a:spcPts val="0"/>
              </a:spcBef>
              <a:spcAft>
                <a:spcPts val="0"/>
              </a:spcAft>
              <a:buNone/>
            </a:pPr>
            <a:r>
              <a:rPr lang="en-US" baseline="0" dirty="0" smtClean="0"/>
              <a:t>Được cung cấp nhằm tạo ra hệ thống ảo hóa bare-metal (Hệ thống máy ảo có hypervisor chạy trực tiếp phần cứng để quản lý các VMs) thay vì VM thông thường (Các VM được quản lý bởi hypervisor chạy như một phần mềm trên OS)</a:t>
            </a:r>
          </a:p>
          <a:p>
            <a:pPr marL="0" lvl="0" indent="0" algn="l" rtl="0">
              <a:spcBef>
                <a:spcPts val="0"/>
              </a:spcBef>
              <a:spcAft>
                <a:spcPts val="0"/>
              </a:spcAft>
              <a:buNone/>
            </a:pPr>
            <a:r>
              <a:rPr lang="en-US" baseline="0" dirty="0" smtClean="0"/>
              <a:t>-&gt; Các VM ở đây sẽ được quản lý bởi các hypervisor chạy trực tiếp trên phần cứng</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#cloud-config </a:t>
            </a:r>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password: 123 </a:t>
            </a: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chpasswd: {expire: False} </a:t>
            </a: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ssh_pwauth: True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Thu</a:t>
            </a:r>
            <a:r>
              <a:rPr lang="en-US" baseline="0" dirty="0" smtClean="0"/>
              <a:t> hồi và cấp phát tài nguyên</a:t>
            </a:r>
          </a:p>
          <a:p>
            <a:pPr marL="171450" lvl="0" indent="-171450" algn="l" rtl="0">
              <a:spcBef>
                <a:spcPts val="0"/>
              </a:spcBef>
              <a:spcAft>
                <a:spcPts val="0"/>
              </a:spcAft>
              <a:buFontTx/>
              <a:buChar char="-"/>
            </a:pPr>
            <a:r>
              <a:rPr lang="en-US" baseline="0" dirty="0" smtClean="0"/>
              <a:t>RAM : có thể tăng giảm tùy ý. Vì RAM không trực tiếp lưu trữ các các dữ liệu, mà là cầu nối cho Disk chuyển tiếp dữ liệu lên cho CPU xử lý</a:t>
            </a:r>
          </a:p>
          <a:p>
            <a:pPr marL="171450" lvl="0" indent="-171450" algn="l" rtl="0">
              <a:spcBef>
                <a:spcPts val="0"/>
              </a:spcBef>
              <a:spcAft>
                <a:spcPts val="0"/>
              </a:spcAft>
              <a:buFontTx/>
              <a:buChar char="-"/>
            </a:pPr>
            <a:r>
              <a:rPr lang="en-US" baseline="0" dirty="0" smtClean="0"/>
              <a:t>ROM: chỉ hỗ trợ tăng nhưng không giảm để tránh tình trạng mất dữ liệu</a:t>
            </a:r>
          </a:p>
          <a:p>
            <a:pPr marL="171450" lvl="0" indent="-171450" algn="l" rtl="0">
              <a:spcBef>
                <a:spcPts val="0"/>
              </a:spcBef>
              <a:spcAft>
                <a:spcPts val="0"/>
              </a:spcAft>
              <a:buFontTx/>
              <a:buChar char="-"/>
            </a:pPr>
            <a:endParaRPr lang="en-US" baseline="0" dirty="0" smtClean="0"/>
          </a:p>
          <a:p>
            <a:pPr marL="0" lvl="0" indent="0" algn="l" rtl="0">
              <a:spcBef>
                <a:spcPts val="0"/>
              </a:spcBef>
              <a:spcAft>
                <a:spcPts val="0"/>
              </a:spcAft>
              <a:buFontTx/>
              <a:buNone/>
            </a:pPr>
            <a:r>
              <a:rPr lang="en-US" baseline="0" dirty="0" smtClean="0"/>
              <a:t>Chi trả theo mức dùng: Như OS sẽ sử dụng Ceilometer, Chi trả theo các gói được định trước về RAM,... Bên cạnh đó tùy vào mục đích mở rộng hệ thống của người dùng có thể dễ dàng nâng cấp các gói mà không lo mất mát dữ liệu</a:t>
            </a:r>
          </a:p>
          <a:p>
            <a:pPr marL="0" lvl="0" indent="0" algn="l" rtl="0">
              <a:spcBef>
                <a:spcPts val="0"/>
              </a:spcBef>
              <a:spcAft>
                <a:spcPts val="0"/>
              </a:spcAft>
              <a:buFontTx/>
              <a:buNone/>
            </a:pPr>
            <a:endParaRPr lang="en-US" baseline="0" dirty="0" smtClean="0"/>
          </a:p>
          <a:p>
            <a:pPr marL="0" lvl="0" indent="0" algn="l" rtl="0">
              <a:spcBef>
                <a:spcPts val="0"/>
              </a:spcBef>
              <a:spcAft>
                <a:spcPts val="0"/>
              </a:spcAft>
              <a:buFontTx/>
              <a:buNone/>
            </a:pPr>
            <a:r>
              <a:rPr lang="en-US" baseline="0" dirty="0" smtClean="0"/>
              <a:t>Khả năng chia sẻ tài nguyên: Tài nguyên vật lí gốc sẽ được chia ra nhiều phần tùy mục đích sử dụng của bên thuê và dễ dàng nâng cấp, từ đó giúp bên thuê tiết kiệm chi phi về xây dựng, quản lí và bảo trì phần cứng</a:t>
            </a:r>
          </a:p>
          <a:p>
            <a:pPr marL="0" lvl="0" indent="0" algn="l" rtl="0">
              <a:spcBef>
                <a:spcPts val="0"/>
              </a:spcBef>
              <a:spcAft>
                <a:spcPts val="0"/>
              </a:spcAft>
              <a:buFontTx/>
              <a:buNone/>
            </a:pPr>
            <a:endParaRPr lang="en-US" baseline="0" dirty="0" smtClean="0"/>
          </a:p>
          <a:p>
            <a:pPr marL="0" lvl="0" indent="0" algn="l" rtl="0">
              <a:spcBef>
                <a:spcPts val="0"/>
              </a:spcBef>
              <a:spcAft>
                <a:spcPts val="0"/>
              </a:spcAft>
              <a:buFontTx/>
              <a:buNone/>
            </a:pPr>
            <a:r>
              <a:rPr lang="en-US" baseline="0" dirty="0" smtClean="0"/>
              <a:t>Khả năng truy cập qua các chuyển mạng: Chỉ cần kết nối với Internet có thể sử dụng dịch vụ. Thiết bị truy xuất không cần cấu hình cao</a:t>
            </a:r>
          </a:p>
          <a:p>
            <a:pPr marL="0" lvl="0" indent="0" algn="l" rtl="0">
              <a:spcBef>
                <a:spcPts val="0"/>
              </a:spcBef>
              <a:spcAft>
                <a:spcPts val="0"/>
              </a:spcAft>
              <a:buFontTx/>
              <a:buNone/>
            </a:pPr>
            <a:endParaRPr lang="en-US" baseline="0" dirty="0" smtClean="0"/>
          </a:p>
          <a:p>
            <a:pPr marL="0" lvl="0" indent="0" algn="l" rtl="0">
              <a:spcBef>
                <a:spcPts val="0"/>
              </a:spcBef>
              <a:spcAft>
                <a:spcPts val="0"/>
              </a:spcAft>
              <a:buFontTx/>
              <a:buNone/>
            </a:pPr>
            <a:r>
              <a:rPr lang="en-US" baseline="0" dirty="0" smtClean="0"/>
              <a:t>Khả năng tự phục vụ: Khách hàng sẽ Yêu cầu dịch vụ theo yêu cầu mà không cần thông qua nhà cung cấp khi (Thiết lập, cấu hình, thanh toán, sử dụng)</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Saas:</a:t>
            </a:r>
            <a:r>
              <a:rPr lang="en-US" baseline="0" dirty="0" smtClean="0"/>
              <a:t> MC office, facebook, paypal</a:t>
            </a:r>
          </a:p>
          <a:p>
            <a:pPr marL="0" lvl="0" indent="0" algn="l" rtl="0">
              <a:spcBef>
                <a:spcPts val="0"/>
              </a:spcBef>
              <a:spcAft>
                <a:spcPts val="0"/>
              </a:spcAft>
              <a:buNone/>
            </a:pPr>
            <a:r>
              <a:rPr lang="en-US" baseline="0" dirty="0" smtClean="0"/>
              <a:t>Paas: Window azure, heroku</a:t>
            </a:r>
          </a:p>
          <a:p>
            <a:pPr marL="0" lvl="0" indent="0" algn="l" rtl="0">
              <a:spcBef>
                <a:spcPts val="0"/>
              </a:spcBef>
              <a:spcAft>
                <a:spcPts val="0"/>
              </a:spcAft>
              <a:buNone/>
            </a:pPr>
            <a:r>
              <a:rPr lang="en-US" baseline="0" dirty="0" smtClean="0"/>
              <a:t>IaaS: fpt, digital, amazon web service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914400" y="666750"/>
            <a:ext cx="7848600"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Tổng quan OpenStack</a:t>
            </a:r>
            <a:endParaRPr dirty="0"/>
          </a:p>
        </p:txBody>
      </p:sp>
      <p:sp>
        <p:nvSpPr>
          <p:cNvPr id="3" name="Text Placeholder 7"/>
          <p:cNvSpPr txBox="1">
            <a:spLocks/>
          </p:cNvSpPr>
          <p:nvPr/>
        </p:nvSpPr>
        <p:spPr>
          <a:xfrm>
            <a:off x="990600" y="1657350"/>
            <a:ext cx="7772400" cy="19978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altLang="ko-KR" sz="2800" b="1" dirty="0" smtClean="0">
                <a:solidFill>
                  <a:schemeClr val="bg1"/>
                </a:solidFill>
                <a:cs typeface="Times New Roman" pitchFamily="18" charset="0"/>
              </a:rPr>
              <a:t>Người thực hiện: </a:t>
            </a:r>
          </a:p>
          <a:p>
            <a:r>
              <a:rPr lang="vi-VN" sz="2800" b="1" dirty="0" smtClean="0">
                <a:solidFill>
                  <a:schemeClr val="bg1"/>
                </a:solidFill>
                <a:cs typeface="Times New Roman" pitchFamily="18" charset="0"/>
              </a:rPr>
              <a:t>Nguyễn Thế Thăng Long</a:t>
            </a:r>
          </a:p>
          <a:p>
            <a:r>
              <a:rPr lang="vi-VN" sz="2800" b="1" dirty="0" smtClean="0">
                <a:solidFill>
                  <a:schemeClr val="bg1"/>
                </a:solidFill>
                <a:cs typeface="Times New Roman" pitchFamily="18" charset="0"/>
              </a:rPr>
              <a:t>Vị trí: Frontend Fresher Developer</a:t>
            </a:r>
            <a:endParaRPr lang="en-US" sz="2400" dirty="0">
              <a:solidFill>
                <a:schemeClr val="bg1"/>
              </a:solidFill>
            </a:endParaRPr>
          </a:p>
          <a:p>
            <a:pPr algn="ctr"/>
            <a:endParaRPr lang="vi-VN" sz="2400" dirty="0"/>
          </a:p>
          <a:p>
            <a:pPr algn="ctr"/>
            <a:endParaRPr lang="en-US" sz="2400" dirty="0"/>
          </a:p>
          <a:p>
            <a:pPr algn="ctr"/>
            <a:endParaRPr lang="vi-VN" sz="2400" dirty="0"/>
          </a:p>
          <a:p>
            <a:endParaRPr lang="vi-VN" sz="2400" dirty="0"/>
          </a:p>
          <a:p>
            <a:pPr algn="ctr"/>
            <a:endParaRPr lang="en-US" altLang="ko-KR" sz="2400" b="1" dirty="0" smtClean="0">
              <a:solidFill>
                <a:schemeClr val="tx1">
                  <a:lumMod val="95000"/>
                  <a:lumOff val="5000"/>
                </a:schemeClr>
              </a:solidFill>
              <a:latin typeface="Arial" pitchFamily="34" charset="0"/>
              <a:cs typeface="Arial" pitchFamily="34" charset="0"/>
            </a:endParaRPr>
          </a:p>
          <a:p>
            <a:pPr algn="ctr"/>
            <a:endParaRPr lang="ko-KR" altLang="en-US" sz="2400" b="1" dirty="0">
              <a:solidFill>
                <a:schemeClr val="tx1">
                  <a:lumMod val="95000"/>
                  <a:lumOff val="5000"/>
                </a:schemeClr>
              </a:solidFill>
              <a:latin typeface="Arial" pitchFamily="34" charset="0"/>
              <a:cs typeface="Arial" pitchFamily="34" charset="0"/>
            </a:endParaRPr>
          </a:p>
          <a:p>
            <a:pPr algn="ctr"/>
            <a:endParaRPr lang="ko-KR" altLang="en-US" sz="2800"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a:t>
            </a:r>
            <a:r>
              <a:rPr lang="vi-VN" altLang="ko-KR" sz="2800" b="1" dirty="0" smtClean="0">
                <a:solidFill>
                  <a:schemeClr val="tx1">
                    <a:lumMod val="95000"/>
                    <a:lumOff val="5000"/>
                  </a:schemeClr>
                </a:solidFill>
                <a:cs typeface="Times New Roman" pitchFamily="18" charset="0"/>
              </a:rPr>
              <a:t>I: Tổng quan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sp>
        <p:nvSpPr>
          <p:cNvPr id="7" name="Text Placeholder 7"/>
          <p:cNvSpPr txBox="1">
            <a:spLocks/>
          </p:cNvSpPr>
          <p:nvPr/>
        </p:nvSpPr>
        <p:spPr>
          <a:xfrm>
            <a:off x="2071280" y="3937000"/>
            <a:ext cx="5014277" cy="54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t>Ứng dụng OpenStack trong thực tế</a:t>
            </a:r>
            <a:endParaRPr lang="en-US" sz="2400" dirty="0"/>
          </a:p>
        </p:txBody>
      </p:sp>
      <p:pic>
        <p:nvPicPr>
          <p:cNvPr id="5123" name="Picture 3" descr="C:\Users\Long'PC\Downloads\open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66750"/>
            <a:ext cx="71628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020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47800" y="2647950"/>
            <a:ext cx="6096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Phần </a:t>
            </a:r>
            <a:r>
              <a:rPr lang="en-US" sz="7200" b="0" dirty="0" smtClean="0">
                <a:solidFill>
                  <a:srgbClr val="3796BF"/>
                </a:solidFill>
              </a:rPr>
              <a:t>III</a:t>
            </a:r>
            <a:r>
              <a:rPr lang="en" sz="7200" b="0" dirty="0" smtClean="0">
                <a:solidFill>
                  <a:srgbClr val="3796BF"/>
                </a:solidFill>
              </a:rPr>
              <a:t>:</a:t>
            </a:r>
          </a:p>
          <a:p>
            <a:r>
              <a:rPr lang="vi-VN" altLang="ko-KR" dirty="0" smtClean="0">
                <a:solidFill>
                  <a:schemeClr val="tx1"/>
                </a:solidFill>
              </a:rPr>
              <a:t>Các thành phần của OpenStack</a:t>
            </a:r>
            <a:endParaRPr lang="ko-KR" altLang="en-US" dirty="0">
              <a:solidFill>
                <a:schemeClr val="tx1"/>
              </a:solidFill>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2461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sp>
        <p:nvSpPr>
          <p:cNvPr id="6" name="Text Placeholder 7"/>
          <p:cNvSpPr txBox="1">
            <a:spLocks/>
          </p:cNvSpPr>
          <p:nvPr/>
        </p:nvSpPr>
        <p:spPr>
          <a:xfrm>
            <a:off x="1525587" y="2724150"/>
            <a:ext cx="6353175"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Thiết kế theo từng </a:t>
            </a:r>
            <a:r>
              <a:rPr lang="en-US" sz="2400" dirty="0" smtClean="0"/>
              <a:t>Service</a:t>
            </a:r>
            <a:endParaRPr lang="en-US" sz="2400" dirty="0" smtClean="0"/>
          </a:p>
          <a:p>
            <a:pPr marL="342900" indent="-342900">
              <a:buFont typeface="Arial" pitchFamily="34" charset="0"/>
              <a:buChar char="•"/>
            </a:pPr>
            <a:r>
              <a:rPr lang="en-US" sz="2400" dirty="0" smtClean="0"/>
              <a:t>Có thể lựa chọn </a:t>
            </a:r>
            <a:r>
              <a:rPr lang="en-US" sz="2400" dirty="0" smtClean="0"/>
              <a:t>service để </a:t>
            </a:r>
            <a:r>
              <a:rPr lang="en-US" sz="2400" dirty="0" smtClean="0"/>
              <a:t>triển khai</a:t>
            </a:r>
          </a:p>
          <a:p>
            <a:pPr marL="342900" indent="-342900">
              <a:buFont typeface="Arial" pitchFamily="34" charset="0"/>
              <a:buChar char="•"/>
            </a:pPr>
            <a:r>
              <a:rPr lang="en-US" sz="2400" dirty="0" smtClean="0"/>
              <a:t>Các dịch vụ mở rộng theo chiều ngang</a:t>
            </a:r>
          </a:p>
          <a:p>
            <a:pPr marL="342900" indent="-342900">
              <a:buFont typeface="Arial" pitchFamily="34" charset="0"/>
              <a:buChar char="•"/>
            </a:pPr>
            <a:r>
              <a:rPr lang="en-US" sz="2400" dirty="0" smtClean="0"/>
              <a:t>Các </a:t>
            </a:r>
            <a:r>
              <a:rPr lang="en-US" sz="2400" dirty="0" smtClean="0"/>
              <a:t>Service đều </a:t>
            </a:r>
            <a:r>
              <a:rPr lang="en-US" sz="2400" dirty="0" smtClean="0"/>
              <a:t>có các API mở</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666750"/>
            <a:ext cx="71342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695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733425"/>
            <a:ext cx="7143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1395411" y="3105150"/>
            <a:ext cx="6353175"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Cung cấp giao diện cho người dùng và các biểu đồ vể sử dụng tài nguyên</a:t>
            </a:r>
          </a:p>
          <a:p>
            <a:pPr marL="342900" indent="-342900">
              <a:buFont typeface="Arial" pitchFamily="34" charset="0"/>
              <a:buChar char="•"/>
            </a:pPr>
            <a:r>
              <a:rPr lang="en-US" sz="2400" dirty="0" smtClean="0"/>
              <a:t>Tương tác với các API của các dịch vụ</a:t>
            </a:r>
          </a:p>
          <a:p>
            <a:pPr marL="342900" indent="-342900">
              <a:buFont typeface="Arial" pitchFamily="34" charset="0"/>
              <a:buChar char="•"/>
            </a:pPr>
            <a:r>
              <a:rPr lang="en-US" sz="2400" dirty="0" smtClean="0"/>
              <a:t>Không đầy đủ chức năng để điều khiển OpenStack</a:t>
            </a:r>
            <a:endParaRPr lang="en-US" sz="2400" dirty="0"/>
          </a:p>
        </p:txBody>
      </p:sp>
    </p:spTree>
    <p:extLst>
      <p:ext uri="{BB962C8B-B14F-4D97-AF65-F5344CB8AC3E}">
        <p14:creationId xmlns:p14="http://schemas.microsoft.com/office/powerpoint/2010/main" val="1435217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895350"/>
            <a:ext cx="71342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1538287" y="3314700"/>
            <a:ext cx="6353175"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Dịch vụ xác thực và ủy quyền trong OpenStack và quản lý các user và project</a:t>
            </a:r>
          </a:p>
          <a:p>
            <a:pPr marL="342900" indent="-342900">
              <a:buFont typeface="Arial" pitchFamily="34" charset="0"/>
              <a:buChar char="•"/>
            </a:pPr>
            <a:r>
              <a:rPr lang="en-US" sz="2400" dirty="0" smtClean="0"/>
              <a:t>Trước khi sử dụng bất cứ service nào đều phải thông qua KeyStone</a:t>
            </a:r>
          </a:p>
        </p:txBody>
      </p:sp>
    </p:spTree>
    <p:extLst>
      <p:ext uri="{BB962C8B-B14F-4D97-AF65-F5344CB8AC3E}">
        <p14:creationId xmlns:p14="http://schemas.microsoft.com/office/powerpoint/2010/main" val="211210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781050"/>
            <a:ext cx="71342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469899" y="2876550"/>
            <a:ext cx="8229600"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Lập lịch cho các máy ảo (Instance). Tạo, sửa, xóa, thay đổi máy ảo</a:t>
            </a:r>
          </a:p>
          <a:p>
            <a:pPr marL="342900" indent="-342900">
              <a:buFont typeface="Arial" pitchFamily="34" charset="0"/>
              <a:buChar char="•"/>
            </a:pPr>
            <a:r>
              <a:rPr lang="en-US" sz="2400" dirty="0" smtClean="0"/>
              <a:t>Quản lý lifecycle của máy ảo từ lúc khởi tạo đến lúc xóa</a:t>
            </a:r>
          </a:p>
          <a:p>
            <a:pPr marL="342900" indent="-342900">
              <a:buFont typeface="Arial" pitchFamily="34" charset="0"/>
              <a:buChar char="•"/>
            </a:pPr>
            <a:r>
              <a:rPr lang="en-US" sz="2400" dirty="0" smtClean="0"/>
              <a:t>Hỗ trợ nhiều Hypervisor: VMWare, Docker, KVM,...</a:t>
            </a:r>
          </a:p>
          <a:p>
            <a:pPr marL="342900" indent="-342900">
              <a:buFont typeface="Arial" pitchFamily="34" charset="0"/>
              <a:buChar char="•"/>
            </a:pPr>
            <a:r>
              <a:rPr lang="en-US" sz="2400" dirty="0" smtClean="0"/>
              <a:t>Hỗ trợ backend storage: iSCSI. SAN, NetAPP</a:t>
            </a:r>
            <a:endParaRPr lang="en-US" sz="2400" dirty="0"/>
          </a:p>
        </p:txBody>
      </p:sp>
    </p:spTree>
    <p:extLst>
      <p:ext uri="{BB962C8B-B14F-4D97-AF65-F5344CB8AC3E}">
        <p14:creationId xmlns:p14="http://schemas.microsoft.com/office/powerpoint/2010/main" val="357781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781050"/>
            <a:ext cx="71437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761999" y="2800350"/>
            <a:ext cx="7619999"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Lưu trữ và truy vấn các image</a:t>
            </a:r>
          </a:p>
          <a:p>
            <a:pPr marL="342900" indent="-342900">
              <a:buFont typeface="Arial" pitchFamily="34" charset="0"/>
              <a:buChar char="•"/>
            </a:pPr>
            <a:r>
              <a:rPr lang="en-US" sz="2400" dirty="0" smtClean="0"/>
              <a:t>Hỗ trợ nhiều định dạng của Hypervisor: vmdk, ami</a:t>
            </a:r>
          </a:p>
          <a:p>
            <a:pPr marL="342900" indent="-342900">
              <a:buFont typeface="Arial" pitchFamily="34" charset="0"/>
              <a:buChar char="•"/>
            </a:pPr>
            <a:r>
              <a:rPr lang="en-US" sz="2400" dirty="0" smtClean="0"/>
              <a:t>Làm việc với các storage backend: Filesystem, Swift, Amazon S3</a:t>
            </a:r>
            <a:endParaRPr lang="en-US" sz="2400" dirty="0"/>
          </a:p>
        </p:txBody>
      </p:sp>
    </p:spTree>
    <p:extLst>
      <p:ext uri="{BB962C8B-B14F-4D97-AF65-F5344CB8AC3E}">
        <p14:creationId xmlns:p14="http://schemas.microsoft.com/office/powerpoint/2010/main" val="2176326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781050"/>
            <a:ext cx="71437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753269" y="2876550"/>
            <a:ext cx="7586662"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Đọc và ghi các đối tượng (các file) thông qua HTTP</a:t>
            </a:r>
          </a:p>
          <a:p>
            <a:pPr marL="342900" indent="-342900">
              <a:buFont typeface="Arial" pitchFamily="34" charset="0"/>
              <a:buChar char="•"/>
            </a:pPr>
            <a:r>
              <a:rPr lang="en-US" sz="2400" dirty="0" smtClean="0"/>
              <a:t>Dữ liệu lưu trong Swift có khả năng tạo bản sao</a:t>
            </a:r>
          </a:p>
          <a:p>
            <a:pPr marL="342900" indent="-342900">
              <a:buFont typeface="Arial" pitchFamily="34" charset="0"/>
              <a:buChar char="•"/>
            </a:pPr>
            <a:r>
              <a:rPr lang="en-US" sz="2400" dirty="0" smtClean="0"/>
              <a:t>Lưu trữ theo kiểu phân tán nên có khả năng chống chịu lỗi và nhất quán</a:t>
            </a:r>
          </a:p>
          <a:p>
            <a:pPr marL="342900" indent="-342900">
              <a:buFont typeface="Arial" pitchFamily="34" charset="0"/>
              <a:buChar char="•"/>
            </a:pPr>
            <a:r>
              <a:rPr lang="en-US" sz="2400" dirty="0" smtClean="0"/>
              <a:t>Có thể triển khai thành dịch vụ độc lập về lưu trữ</a:t>
            </a:r>
            <a:endParaRPr lang="en-US" sz="2400" dirty="0"/>
          </a:p>
        </p:txBody>
      </p:sp>
    </p:spTree>
    <p:extLst>
      <p:ext uri="{BB962C8B-B14F-4D97-AF65-F5344CB8AC3E}">
        <p14:creationId xmlns:p14="http://schemas.microsoft.com/office/powerpoint/2010/main" val="1659407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895350"/>
            <a:ext cx="7143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685800" y="2800350"/>
            <a:ext cx="7543799"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Cung cấp dịch vụ mạng trong OpenStack</a:t>
            </a:r>
          </a:p>
          <a:p>
            <a:pPr marL="342900" indent="-342900">
              <a:buFont typeface="Arial" pitchFamily="34" charset="0"/>
              <a:buChar char="•"/>
            </a:pPr>
            <a:r>
              <a:rPr lang="en-US" sz="2400" dirty="0" smtClean="0"/>
              <a:t>Cung cấp APIs để user tạo network, subnets, router</a:t>
            </a:r>
          </a:p>
          <a:p>
            <a:pPr marL="342900" indent="-342900">
              <a:buFont typeface="Arial" pitchFamily="34" charset="0"/>
              <a:buChar char="•"/>
            </a:pPr>
            <a:r>
              <a:rPr lang="en-US" sz="2400" dirty="0" smtClean="0"/>
              <a:t>Có nhiều dịch vụ cao cấp: FWaaS, Lbaas, VPNaas</a:t>
            </a:r>
            <a:endParaRPr lang="en-US" sz="2400" dirty="0"/>
          </a:p>
        </p:txBody>
      </p:sp>
    </p:spTree>
    <p:extLst>
      <p:ext uri="{BB962C8B-B14F-4D97-AF65-F5344CB8AC3E}">
        <p14:creationId xmlns:p14="http://schemas.microsoft.com/office/powerpoint/2010/main" val="217234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673100"/>
            <a:ext cx="7143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838200" y="2724150"/>
            <a:ext cx="7543799"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Cung cấp các Block Storage</a:t>
            </a:r>
          </a:p>
          <a:p>
            <a:pPr marL="342900" indent="-342900">
              <a:buFont typeface="Arial" pitchFamily="34" charset="0"/>
              <a:buChar char="•"/>
            </a:pPr>
            <a:r>
              <a:rPr lang="en-US" sz="2400" dirty="0" smtClean="0"/>
              <a:t>Cung cấp các Volume cho máy ảo</a:t>
            </a:r>
          </a:p>
          <a:p>
            <a:pPr marL="342900" indent="-342900">
              <a:buFont typeface="Arial" pitchFamily="34" charset="0"/>
              <a:buChar char="•"/>
            </a:pPr>
            <a:r>
              <a:rPr lang="en-US" sz="2400" dirty="0" smtClean="0"/>
              <a:t>Có thể khởi tạo máy từ Volume</a:t>
            </a:r>
            <a:endParaRPr lang="en-US" sz="2400" dirty="0"/>
          </a:p>
        </p:txBody>
      </p:sp>
    </p:spTree>
    <p:extLst>
      <p:ext uri="{BB962C8B-B14F-4D97-AF65-F5344CB8AC3E}">
        <p14:creationId xmlns:p14="http://schemas.microsoft.com/office/powerpoint/2010/main" val="2603338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 Placeholder 7"/>
          <p:cNvSpPr txBox="1">
            <a:spLocks/>
          </p:cNvSpPr>
          <p:nvPr/>
        </p:nvSpPr>
        <p:spPr>
          <a:xfrm>
            <a:off x="1981200" y="1282666"/>
            <a:ext cx="6019800" cy="26963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vi-VN" sz="2800" b="1" dirty="0" smtClean="0">
                <a:solidFill>
                  <a:schemeClr val="tx1">
                    <a:lumMod val="95000"/>
                    <a:lumOff val="5000"/>
                  </a:schemeClr>
                </a:solidFill>
                <a:cs typeface="Times New Roman" pitchFamily="18" charset="0"/>
              </a:rPr>
              <a:t>Tổng quan Cloud Computing</a:t>
            </a:r>
          </a:p>
          <a:p>
            <a:pPr marL="342900" indent="-342900">
              <a:buFont typeface="Arial" pitchFamily="34" charset="0"/>
              <a:buChar char="•"/>
            </a:pPr>
            <a:r>
              <a:rPr lang="vi-VN" sz="2800" b="1" dirty="0" smtClean="0">
                <a:solidFill>
                  <a:schemeClr val="tx1">
                    <a:lumMod val="95000"/>
                    <a:lumOff val="5000"/>
                  </a:schemeClr>
                </a:solidFill>
                <a:cs typeface="Times New Roman" pitchFamily="18" charset="0"/>
              </a:rPr>
              <a:t>Tổng quang OpenStack</a:t>
            </a:r>
          </a:p>
          <a:p>
            <a:pPr marL="342900" indent="-342900">
              <a:buFont typeface="Arial" pitchFamily="34" charset="0"/>
              <a:buChar char="•"/>
            </a:pPr>
            <a:r>
              <a:rPr lang="vi-VN" sz="2800" b="1" dirty="0" smtClean="0">
                <a:solidFill>
                  <a:schemeClr val="tx1">
                    <a:lumMod val="95000"/>
                    <a:lumOff val="5000"/>
                  </a:schemeClr>
                </a:solidFill>
                <a:cs typeface="Times New Roman" pitchFamily="18" charset="0"/>
              </a:rPr>
              <a:t>Kiến trúc của OpenStack</a:t>
            </a:r>
          </a:p>
          <a:p>
            <a:pPr marL="342900" indent="-342900">
              <a:buFont typeface="Arial" pitchFamily="34" charset="0"/>
              <a:buChar char="•"/>
            </a:pPr>
            <a:r>
              <a:rPr lang="vi-VN" sz="2800" b="1" dirty="0" smtClean="0">
                <a:solidFill>
                  <a:schemeClr val="tx1">
                    <a:lumMod val="95000"/>
                    <a:lumOff val="5000"/>
                  </a:schemeClr>
                </a:solidFill>
                <a:cs typeface="Times New Roman" pitchFamily="18" charset="0"/>
              </a:rPr>
              <a:t>Các thành phần của OpenStack</a:t>
            </a:r>
            <a:endParaRPr lang="en-US" sz="2400" dirty="0"/>
          </a:p>
        </p:txBody>
      </p:sp>
      <p:sp>
        <p:nvSpPr>
          <p:cNvPr id="5" name="Text Placeholder 7"/>
          <p:cNvSpPr txBox="1">
            <a:spLocks/>
          </p:cNvSpPr>
          <p:nvPr/>
        </p:nvSpPr>
        <p:spPr>
          <a:xfrm>
            <a:off x="457200" y="361950"/>
            <a:ext cx="7772400" cy="958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4800" b="1" dirty="0" smtClean="0">
                <a:solidFill>
                  <a:schemeClr val="tx1">
                    <a:lumMod val="95000"/>
                    <a:lumOff val="5000"/>
                  </a:schemeClr>
                </a:solidFill>
                <a:cs typeface="Times New Roman" pitchFamily="18" charset="0"/>
              </a:rPr>
              <a:t>Nội dung báo cáo</a:t>
            </a:r>
            <a:endParaRPr lang="vi-VN" sz="4400" dirty="0"/>
          </a:p>
        </p:txBody>
      </p:sp>
    </p:spTree>
    <p:extLst>
      <p:ext uri="{BB962C8B-B14F-4D97-AF65-F5344CB8AC3E}">
        <p14:creationId xmlns:p14="http://schemas.microsoft.com/office/powerpoint/2010/main" val="247649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771525"/>
            <a:ext cx="71437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1295400" y="2876550"/>
            <a:ext cx="7391400"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Dùng để triển khai các ứng dụng dựa vào template dựng sẵn</a:t>
            </a:r>
          </a:p>
          <a:p>
            <a:pPr marL="342900" indent="-342900">
              <a:buFont typeface="Arial" pitchFamily="34" charset="0"/>
              <a:buChar char="•"/>
            </a:pPr>
            <a:r>
              <a:rPr lang="en-US" sz="2400" dirty="0" smtClean="0"/>
              <a:t>Tự động tính toán và sử dụng các tài nguyên: compute, network,..</a:t>
            </a:r>
          </a:p>
          <a:p>
            <a:pPr marL="342900" indent="-342900">
              <a:buFont typeface="Arial" pitchFamily="34" charset="0"/>
              <a:buChar char="•"/>
            </a:pPr>
            <a:r>
              <a:rPr lang="en-US" sz="2400" dirty="0" smtClean="0"/>
              <a:t>Là tab “stack” trong Horizon</a:t>
            </a:r>
            <a:endParaRPr lang="en-US" sz="2400" dirty="0"/>
          </a:p>
        </p:txBody>
      </p:sp>
    </p:spTree>
    <p:extLst>
      <p:ext uri="{BB962C8B-B14F-4D97-AF65-F5344CB8AC3E}">
        <p14:creationId xmlns:p14="http://schemas.microsoft.com/office/powerpoint/2010/main" val="207558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2" y="771525"/>
            <a:ext cx="7115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1524000" y="2800350"/>
            <a:ext cx="6477000"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Giúp thống kê tài nguyên mà người dùng sử dụng để tính chi phí</a:t>
            </a:r>
          </a:p>
          <a:p>
            <a:pPr marL="342900" indent="-342900">
              <a:buFont typeface="Arial" pitchFamily="34" charset="0"/>
              <a:buChar char="•"/>
            </a:pPr>
            <a:r>
              <a:rPr lang="en-US" sz="2400" dirty="0" smtClean="0"/>
              <a:t>Giám sát mức độ sử dụng tài nguyên trong OpenStack</a:t>
            </a:r>
          </a:p>
          <a:p>
            <a:pPr marL="342900" indent="-342900">
              <a:buFont typeface="Arial" pitchFamily="34" charset="0"/>
              <a:buChar char="•"/>
            </a:pPr>
            <a:r>
              <a:rPr lang="en-US" sz="2400" dirty="0" smtClean="0"/>
              <a:t>Tích hợp trong Horizon với quyền Admin</a:t>
            </a:r>
            <a:endParaRPr lang="en-US" sz="2400" dirty="0"/>
          </a:p>
        </p:txBody>
      </p:sp>
    </p:spTree>
    <p:extLst>
      <p:ext uri="{BB962C8B-B14F-4D97-AF65-F5344CB8AC3E}">
        <p14:creationId xmlns:p14="http://schemas.microsoft.com/office/powerpoint/2010/main" val="4140160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5" name="Text Placeholder 7"/>
          <p:cNvSpPr txBox="1">
            <a:spLocks/>
          </p:cNvSpPr>
          <p:nvPr/>
        </p:nvSpPr>
        <p:spPr>
          <a:xfrm>
            <a:off x="-25400" y="-6349"/>
            <a:ext cx="7188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III</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Các thành phần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7" y="666750"/>
            <a:ext cx="71342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7"/>
          <p:cNvSpPr txBox="1">
            <a:spLocks/>
          </p:cNvSpPr>
          <p:nvPr/>
        </p:nvSpPr>
        <p:spPr>
          <a:xfrm>
            <a:off x="1503362" y="2724150"/>
            <a:ext cx="6597650"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smtClean="0"/>
              <a:t>Cung cấp  dịch vụ DB có thể mở rộng</a:t>
            </a:r>
          </a:p>
          <a:p>
            <a:pPr marL="342900" indent="-342900">
              <a:buFont typeface="Arial" pitchFamily="34" charset="0"/>
              <a:buChar char="•"/>
            </a:pPr>
            <a:r>
              <a:rPr lang="en-US" sz="2400" smtClean="0"/>
              <a:t>Giúp user có thể tự thiết lập DB của mình mà không thông qua người quản trị</a:t>
            </a:r>
            <a:endParaRPr lang="en-US" sz="2400" dirty="0" smtClean="0"/>
          </a:p>
          <a:p>
            <a:pPr marL="342900" indent="-342900">
              <a:buFont typeface="Arial" pitchFamily="34" charset="0"/>
              <a:buChar char="•"/>
            </a:pPr>
            <a:r>
              <a:rPr lang="en-US" sz="2400" dirty="0" smtClean="0"/>
              <a:t>Có khả năng tự backup và đảm bảo an toàn</a:t>
            </a:r>
          </a:p>
          <a:p>
            <a:pPr marL="342900" indent="-342900">
              <a:buFont typeface="Arial" pitchFamily="34" charset="0"/>
              <a:buChar char="•"/>
            </a:pPr>
            <a:r>
              <a:rPr lang="en-US" sz="2400" dirty="0" smtClean="0"/>
              <a:t>Hỗ trợ SQL và NoSQL</a:t>
            </a:r>
            <a:endParaRPr lang="en-US" sz="2400" dirty="0"/>
          </a:p>
        </p:txBody>
      </p:sp>
    </p:spTree>
    <p:extLst>
      <p:ext uri="{BB962C8B-B14F-4D97-AF65-F5344CB8AC3E}">
        <p14:creationId xmlns:p14="http://schemas.microsoft.com/office/powerpoint/2010/main" val="3329472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47800" y="2647950"/>
            <a:ext cx="5943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Phần </a:t>
            </a:r>
            <a:r>
              <a:rPr lang="en-US" sz="7200" b="0" dirty="0" smtClean="0">
                <a:solidFill>
                  <a:srgbClr val="3796BF"/>
                </a:solidFill>
              </a:rPr>
              <a:t>IV</a:t>
            </a:r>
            <a:r>
              <a:rPr lang="en" sz="7200" b="0" dirty="0" smtClean="0">
                <a:solidFill>
                  <a:srgbClr val="3796BF"/>
                </a:solidFill>
              </a:rPr>
              <a:t>:</a:t>
            </a:r>
          </a:p>
          <a:p>
            <a:r>
              <a:rPr lang="vi-VN" altLang="ko-KR" dirty="0" smtClean="0">
                <a:solidFill>
                  <a:schemeClr val="tx1"/>
                </a:solidFill>
              </a:rPr>
              <a:t>Kiến trúc của OpenStack</a:t>
            </a:r>
            <a:endParaRPr lang="ko-KR" altLang="en-US" dirty="0">
              <a:solidFill>
                <a:schemeClr val="tx1"/>
              </a:solidFill>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537012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IV</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Kiến trúc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2" name="Picture 2" descr="https://www.unixarena.com/wp-content/uploads/2015/08/Openstack-Conceptual-UnixArena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986" y="527049"/>
            <a:ext cx="6019800" cy="393086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7"/>
          <p:cNvSpPr txBox="1">
            <a:spLocks/>
          </p:cNvSpPr>
          <p:nvPr/>
        </p:nvSpPr>
        <p:spPr>
          <a:xfrm>
            <a:off x="3093086" y="4685631"/>
            <a:ext cx="3434714" cy="54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t>Kiến trúc mức lý thuyết</a:t>
            </a:r>
            <a:endParaRPr lang="en-US" sz="2400" dirty="0"/>
          </a:p>
        </p:txBody>
      </p:sp>
    </p:spTree>
    <p:extLst>
      <p:ext uri="{BB962C8B-B14F-4D97-AF65-F5344CB8AC3E}">
        <p14:creationId xmlns:p14="http://schemas.microsoft.com/office/powerpoint/2010/main" val="2100953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IV</a:t>
            </a:r>
            <a:r>
              <a:rPr lang="vi-VN" altLang="ko-KR" sz="2800" b="1" dirty="0" smtClean="0">
                <a:solidFill>
                  <a:schemeClr val="tx1">
                    <a:lumMod val="95000"/>
                    <a:lumOff val="5000"/>
                  </a:schemeClr>
                </a:solidFill>
                <a:cs typeface="Times New Roman" pitchFamily="18" charset="0"/>
              </a:rPr>
              <a:t>: </a:t>
            </a:r>
            <a:r>
              <a:rPr lang="en-US" altLang="ko-KR" sz="2800" b="1" dirty="0" smtClean="0">
                <a:solidFill>
                  <a:schemeClr val="tx1">
                    <a:lumMod val="95000"/>
                    <a:lumOff val="5000"/>
                  </a:schemeClr>
                </a:solidFill>
                <a:cs typeface="Times New Roman" pitchFamily="18" charset="0"/>
              </a:rPr>
              <a:t>Kiến trúc của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sp>
        <p:nvSpPr>
          <p:cNvPr id="6" name="Text Placeholder 7"/>
          <p:cNvSpPr txBox="1">
            <a:spLocks/>
          </p:cNvSpPr>
          <p:nvPr/>
        </p:nvSpPr>
        <p:spPr>
          <a:xfrm>
            <a:off x="3093086" y="4685631"/>
            <a:ext cx="2895600" cy="5461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t>Kiến trúc mức logic</a:t>
            </a:r>
            <a:endParaRPr lang="en-US" sz="2400" dirty="0"/>
          </a:p>
        </p:txBody>
      </p:sp>
      <p:pic>
        <p:nvPicPr>
          <p:cNvPr id="1026" name="Picture 2" descr="https://docs.openstack.org/install-guide/_images/openstack-arch-kilo-logical-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46293"/>
            <a:ext cx="8472714" cy="404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11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828800" y="1962150"/>
            <a:ext cx="5943600" cy="1159800"/>
          </a:xfrm>
          <a:prstGeom prst="rect">
            <a:avLst/>
          </a:prstGeom>
        </p:spPr>
        <p:txBody>
          <a:bodyPr spcFirstLastPara="1" wrap="square" lIns="91425" tIns="91425" rIns="91425" bIns="91425" anchor="b" anchorCtr="0">
            <a:noAutofit/>
          </a:bodyPr>
          <a:lstStyle/>
          <a:p>
            <a:pPr algn="ctr"/>
            <a:r>
              <a:rPr lang="en-US" sz="5000" dirty="0" smtClean="0">
                <a:solidFill>
                  <a:schemeClr val="tx1"/>
                </a:solidFill>
              </a:rPr>
              <a:t>Cảm ơn </a:t>
            </a:r>
            <a:r>
              <a:rPr lang="vi-VN" sz="5000" dirty="0" smtClean="0">
                <a:solidFill>
                  <a:schemeClr val="tx1"/>
                </a:solidFill>
              </a:rPr>
              <a:t>mọi người đã chú ý </a:t>
            </a:r>
            <a:r>
              <a:rPr lang="en-US" sz="5000" dirty="0" smtClean="0">
                <a:solidFill>
                  <a:schemeClr val="tx1"/>
                </a:solidFill>
              </a:rPr>
              <a:t>lắng nghe</a:t>
            </a:r>
            <a:endParaRPr lang="en-US" sz="5000" dirty="0">
              <a:solidFill>
                <a:schemeClr val="tx1"/>
              </a:solidFill>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022310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47800" y="2647950"/>
            <a:ext cx="5943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Phần </a:t>
            </a:r>
            <a:r>
              <a:rPr lang="en-US" sz="7200" b="0" dirty="0" smtClean="0">
                <a:solidFill>
                  <a:srgbClr val="3796BF"/>
                </a:solidFill>
              </a:rPr>
              <a:t>I</a:t>
            </a:r>
            <a:r>
              <a:rPr lang="en" sz="7200" b="0" dirty="0" smtClean="0">
                <a:solidFill>
                  <a:srgbClr val="3796BF"/>
                </a:solidFill>
              </a:rPr>
              <a:t>:</a:t>
            </a:r>
          </a:p>
          <a:p>
            <a:r>
              <a:rPr lang="vi-VN" altLang="ko-KR" dirty="0" smtClean="0">
                <a:solidFill>
                  <a:schemeClr val="tx1"/>
                </a:solidFill>
              </a:rPr>
              <a:t>Tổng quan Cloud Computing</a:t>
            </a:r>
            <a:endParaRPr lang="ko-KR" altLang="en-US" dirty="0">
              <a:solidFill>
                <a:schemeClr val="tx1"/>
              </a:solidFill>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616803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Text Placeholder 7"/>
          <p:cNvSpPr txBox="1">
            <a:spLocks/>
          </p:cNvSpPr>
          <p:nvPr/>
        </p:nvSpPr>
        <p:spPr>
          <a:xfrm>
            <a:off x="1295400" y="3702016"/>
            <a:ext cx="7010400" cy="144148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smtClean="0"/>
              <a:t>Cloud Computing: Mô hình điện toán cho phép truy cập mạng để lựa chọn và sử dụng tài nguyên tính toán (network, server, storage, services,...)</a:t>
            </a:r>
            <a:endParaRPr lang="en-US" sz="2400" dirty="0"/>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I: Tổng quan </a:t>
            </a:r>
            <a:r>
              <a:rPr lang="vi-VN" sz="2800" b="1" dirty="0">
                <a:solidFill>
                  <a:schemeClr val="tx1">
                    <a:lumMod val="95000"/>
                    <a:lumOff val="5000"/>
                  </a:schemeClr>
                </a:solidFill>
                <a:cs typeface="Times New Roman" pitchFamily="18" charset="0"/>
              </a:rPr>
              <a:t>Cloud Computing</a:t>
            </a: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2052" name="Picture 4" descr="https://innovationatwork.ieee.org/wp-content/uploads/2019/09/bigstock-d-Rendering-Cloud-Computing-267217441_1024X6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55625"/>
            <a:ext cx="4487036"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186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ext Placeholder 7"/>
          <p:cNvSpPr txBox="1">
            <a:spLocks/>
          </p:cNvSpPr>
          <p:nvPr/>
        </p:nvSpPr>
        <p:spPr>
          <a:xfrm>
            <a:off x="1295400" y="1200150"/>
            <a:ext cx="6019800" cy="26963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smtClean="0"/>
              <a:t>5 đặc tính:</a:t>
            </a:r>
          </a:p>
          <a:p>
            <a:pPr marL="342900" indent="-342900">
              <a:buFont typeface="Arial" pitchFamily="34" charset="0"/>
              <a:buChar char="•"/>
            </a:pPr>
            <a:r>
              <a:rPr lang="vi-VN" sz="2400" dirty="0" smtClean="0"/>
              <a:t>Khả năng thu hồi và cấp phát tài nguyên</a:t>
            </a:r>
          </a:p>
          <a:p>
            <a:pPr marL="342900" indent="-342900">
              <a:buFont typeface="Arial" pitchFamily="34" charset="0"/>
              <a:buChar char="•"/>
            </a:pPr>
            <a:r>
              <a:rPr lang="vi-VN" sz="2400" dirty="0" smtClean="0"/>
              <a:t>Truy cập qua các chuẩn mạng</a:t>
            </a:r>
          </a:p>
          <a:p>
            <a:pPr marL="342900" indent="-342900">
              <a:buFont typeface="Arial" pitchFamily="34" charset="0"/>
              <a:buChar char="•"/>
            </a:pPr>
            <a:r>
              <a:rPr lang="vi-VN" sz="2400" dirty="0" smtClean="0"/>
              <a:t>Dịch vụ sử dụng đo đếm được, chi trả theo mức sử dụng</a:t>
            </a:r>
          </a:p>
          <a:p>
            <a:pPr marL="342900" indent="-342900">
              <a:buFont typeface="Arial" pitchFamily="34" charset="0"/>
              <a:buChar char="•"/>
            </a:pPr>
            <a:r>
              <a:rPr lang="vi-VN" sz="2400" dirty="0" smtClean="0"/>
              <a:t>Khả năng tự phục vụ</a:t>
            </a:r>
          </a:p>
          <a:p>
            <a:pPr marL="342900" indent="-342900">
              <a:buFont typeface="Arial" pitchFamily="34" charset="0"/>
              <a:buChar char="•"/>
            </a:pPr>
            <a:r>
              <a:rPr lang="vi-VN" sz="2400" dirty="0" smtClean="0"/>
              <a:t>Khả năng chia sẻ tài nguyên</a:t>
            </a:r>
            <a:endParaRPr lang="en-US" sz="2400" dirty="0"/>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I: Tổng quan </a:t>
            </a:r>
            <a:r>
              <a:rPr lang="vi-VN" sz="2800" b="1" dirty="0">
                <a:solidFill>
                  <a:schemeClr val="tx1">
                    <a:lumMod val="95000"/>
                    <a:lumOff val="5000"/>
                  </a:schemeClr>
                </a:solidFill>
                <a:cs typeface="Times New Roman" pitchFamily="18" charset="0"/>
              </a:rPr>
              <a:t>Cloud Computing</a:t>
            </a:r>
          </a:p>
          <a:p>
            <a:pPr algn="ctr"/>
            <a:r>
              <a:rPr lang="vi-VN" altLang="ko-KR" sz="4800" b="1" dirty="0" smtClean="0">
                <a:solidFill>
                  <a:schemeClr val="tx1">
                    <a:lumMod val="95000"/>
                    <a:lumOff val="5000"/>
                  </a:schemeClr>
                </a:solidFill>
                <a:cs typeface="Times New Roman" pitchFamily="18" charset="0"/>
              </a:rPr>
              <a:t> </a:t>
            </a:r>
            <a:endParaRPr lang="vi-VN" sz="4400" dirty="0"/>
          </a:p>
        </p:txBody>
      </p:sp>
    </p:spTree>
    <p:extLst>
      <p:ext uri="{BB962C8B-B14F-4D97-AF65-F5344CB8AC3E}">
        <p14:creationId xmlns:p14="http://schemas.microsoft.com/office/powerpoint/2010/main" val="1187451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 Placeholder 7"/>
          <p:cNvSpPr txBox="1">
            <a:spLocks/>
          </p:cNvSpPr>
          <p:nvPr/>
        </p:nvSpPr>
        <p:spPr>
          <a:xfrm>
            <a:off x="4419600" y="1190249"/>
            <a:ext cx="3009900" cy="26963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smtClean="0"/>
              <a:t>4 Mô hình dịch vụ:</a:t>
            </a:r>
          </a:p>
          <a:p>
            <a:pPr marL="342900" indent="-342900">
              <a:buFont typeface="Arial" pitchFamily="34" charset="0"/>
              <a:buChar char="•"/>
            </a:pPr>
            <a:r>
              <a:rPr lang="vi-VN" sz="2400" dirty="0" smtClean="0"/>
              <a:t>Public Cloud</a:t>
            </a:r>
          </a:p>
          <a:p>
            <a:pPr marL="342900" indent="-342900">
              <a:buFont typeface="Arial" pitchFamily="34" charset="0"/>
              <a:buChar char="•"/>
            </a:pPr>
            <a:r>
              <a:rPr lang="vi-VN" sz="2400" dirty="0" smtClean="0"/>
              <a:t>PrIIIate Cloud</a:t>
            </a:r>
          </a:p>
          <a:p>
            <a:pPr marL="342900" indent="-342900">
              <a:buFont typeface="Arial" pitchFamily="34" charset="0"/>
              <a:buChar char="•"/>
            </a:pPr>
            <a:r>
              <a:rPr lang="vi-VN" sz="2400" dirty="0" smtClean="0"/>
              <a:t>Community Cloud</a:t>
            </a:r>
          </a:p>
          <a:p>
            <a:pPr marL="342900" indent="-342900">
              <a:buFont typeface="Arial" pitchFamily="34" charset="0"/>
              <a:buChar char="•"/>
            </a:pPr>
            <a:r>
              <a:rPr lang="vi-VN" sz="2400" dirty="0" smtClean="0"/>
              <a:t>Hybrid Cloud</a:t>
            </a:r>
            <a:endParaRPr lang="en-US" sz="2400" dirty="0"/>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I: Tổng quan </a:t>
            </a:r>
            <a:r>
              <a:rPr lang="vi-VN" sz="2800" b="1" dirty="0">
                <a:solidFill>
                  <a:schemeClr val="tx1">
                    <a:lumMod val="95000"/>
                    <a:lumOff val="5000"/>
                  </a:schemeClr>
                </a:solidFill>
                <a:cs typeface="Times New Roman" pitchFamily="18" charset="0"/>
              </a:rPr>
              <a:t>Cloud Computing</a:t>
            </a: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24049"/>
            <a:ext cx="26098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33750"/>
            <a:ext cx="27146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88961"/>
            <a:ext cx="24574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30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 Placeholder 7"/>
          <p:cNvSpPr txBox="1">
            <a:spLocks/>
          </p:cNvSpPr>
          <p:nvPr/>
        </p:nvSpPr>
        <p:spPr>
          <a:xfrm>
            <a:off x="1729423" y="3543302"/>
            <a:ext cx="5410200" cy="16002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smtClean="0"/>
              <a:t>3 Mô hình triển khai:</a:t>
            </a:r>
          </a:p>
          <a:p>
            <a:pPr marL="342900" indent="-342900">
              <a:buFont typeface="Arial" pitchFamily="34" charset="0"/>
              <a:buChar char="•"/>
            </a:pPr>
            <a:r>
              <a:rPr lang="vi-VN" sz="2400" dirty="0" smtClean="0"/>
              <a:t>IaaS: dịch vụ cung cấp hạ tầng</a:t>
            </a:r>
          </a:p>
          <a:p>
            <a:pPr marL="342900" indent="-342900">
              <a:buFont typeface="Arial" pitchFamily="34" charset="0"/>
              <a:buChar char="•"/>
            </a:pPr>
            <a:r>
              <a:rPr lang="vi-VN" sz="2400" dirty="0" smtClean="0"/>
              <a:t>PaaS: dịch vụ cung cấp nền tảng</a:t>
            </a:r>
          </a:p>
          <a:p>
            <a:pPr marL="342900" indent="-342900">
              <a:buFont typeface="Arial" pitchFamily="34" charset="0"/>
              <a:buChar char="•"/>
            </a:pPr>
            <a:r>
              <a:rPr lang="vi-VN" sz="2400" dirty="0" smtClean="0"/>
              <a:t>SaaS: dịch vụ cung cấp phần mềm</a:t>
            </a:r>
            <a:endParaRPr lang="en-US" sz="2400" dirty="0"/>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I: Tổng quan </a:t>
            </a:r>
            <a:r>
              <a:rPr lang="vi-VN" sz="2800" b="1" dirty="0">
                <a:solidFill>
                  <a:schemeClr val="tx1">
                    <a:lumMod val="95000"/>
                    <a:lumOff val="5000"/>
                  </a:schemeClr>
                </a:solidFill>
                <a:cs typeface="Times New Roman" pitchFamily="18" charset="0"/>
              </a:rPr>
              <a:t>Cloud Computing</a:t>
            </a: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447" y="527050"/>
            <a:ext cx="5050153" cy="29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30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1447800" y="2647950"/>
            <a:ext cx="5943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smtClean="0">
                <a:solidFill>
                  <a:srgbClr val="3796BF"/>
                </a:solidFill>
              </a:rPr>
              <a:t>Phần </a:t>
            </a:r>
            <a:r>
              <a:rPr lang="en-US" sz="7200" b="0" dirty="0" smtClean="0">
                <a:solidFill>
                  <a:srgbClr val="3796BF"/>
                </a:solidFill>
              </a:rPr>
              <a:t>I</a:t>
            </a:r>
            <a:r>
              <a:rPr lang="vi-VN" sz="7200" b="0" dirty="0" smtClean="0">
                <a:solidFill>
                  <a:srgbClr val="3796BF"/>
                </a:solidFill>
              </a:rPr>
              <a:t>I</a:t>
            </a:r>
            <a:r>
              <a:rPr lang="en" sz="7200" b="0" dirty="0" smtClean="0">
                <a:solidFill>
                  <a:srgbClr val="3796BF"/>
                </a:solidFill>
              </a:rPr>
              <a:t>:</a:t>
            </a:r>
          </a:p>
          <a:p>
            <a:r>
              <a:rPr lang="vi-VN" altLang="ko-KR" dirty="0" smtClean="0">
                <a:solidFill>
                  <a:schemeClr val="tx1"/>
                </a:solidFill>
              </a:rPr>
              <a:t>Tổng quan OpenStack</a:t>
            </a:r>
            <a:endParaRPr lang="ko-KR" altLang="en-US" dirty="0">
              <a:solidFill>
                <a:schemeClr val="tx1"/>
              </a:solidFill>
            </a:endParaRP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537012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4" name="Text Placeholder 7"/>
          <p:cNvSpPr txBox="1">
            <a:spLocks/>
          </p:cNvSpPr>
          <p:nvPr/>
        </p:nvSpPr>
        <p:spPr>
          <a:xfrm>
            <a:off x="4749854" y="666750"/>
            <a:ext cx="4241746" cy="26963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itchFamily="34" charset="0"/>
              <a:buChar char="•"/>
            </a:pPr>
            <a:r>
              <a:rPr lang="en-US" sz="2400" dirty="0"/>
              <a:t>D</a:t>
            </a:r>
            <a:r>
              <a:rPr lang="en-US" sz="2400" dirty="0" smtClean="0"/>
              <a:t>ự án mã nguồn mở IaaS do NASA và RACKSPACE  phát triển </a:t>
            </a:r>
          </a:p>
          <a:p>
            <a:pPr marL="342900" indent="-342900">
              <a:buFont typeface="Arial" pitchFamily="34" charset="0"/>
              <a:buChar char="•"/>
            </a:pPr>
            <a:r>
              <a:rPr lang="en-US" sz="2400" dirty="0" smtClean="0"/>
              <a:t>Dùng để quản lý một lượng lớn tài nguyên tính toán,  lưu trữ và mạng thông thông qua trung tâm dữ liệu</a:t>
            </a:r>
          </a:p>
          <a:p>
            <a:pPr marL="342900" indent="-342900">
              <a:buFont typeface="Arial" pitchFamily="34" charset="0"/>
              <a:buChar char="•"/>
            </a:pPr>
            <a:r>
              <a:rPr lang="en-US" sz="2400" dirty="0"/>
              <a:t>Đ</a:t>
            </a:r>
            <a:r>
              <a:rPr lang="en-US" sz="2400" dirty="0" smtClean="0"/>
              <a:t>ược quản lí và cấp phép thông qua các API với những cơ chế xác thực chung</a:t>
            </a:r>
            <a:endParaRPr lang="en-US" sz="2400" dirty="0"/>
          </a:p>
        </p:txBody>
      </p:sp>
      <p:sp>
        <p:nvSpPr>
          <p:cNvPr id="5" name="Text Placeholder 7"/>
          <p:cNvSpPr txBox="1">
            <a:spLocks/>
          </p:cNvSpPr>
          <p:nvPr/>
        </p:nvSpPr>
        <p:spPr>
          <a:xfrm>
            <a:off x="-25400" y="-6349"/>
            <a:ext cx="6553200" cy="5333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tLang="ko-KR" sz="2800" b="1" dirty="0" smtClean="0">
                <a:solidFill>
                  <a:schemeClr val="tx1">
                    <a:lumMod val="95000"/>
                    <a:lumOff val="5000"/>
                  </a:schemeClr>
                </a:solidFill>
                <a:cs typeface="Times New Roman" pitchFamily="18" charset="0"/>
              </a:rPr>
              <a:t>Phần </a:t>
            </a:r>
            <a:r>
              <a:rPr lang="en-US" altLang="ko-KR" sz="2800" b="1" dirty="0" smtClean="0">
                <a:solidFill>
                  <a:schemeClr val="tx1">
                    <a:lumMod val="95000"/>
                    <a:lumOff val="5000"/>
                  </a:schemeClr>
                </a:solidFill>
                <a:cs typeface="Times New Roman" pitchFamily="18" charset="0"/>
              </a:rPr>
              <a:t>I</a:t>
            </a:r>
            <a:r>
              <a:rPr lang="vi-VN" altLang="ko-KR" sz="2800" b="1" dirty="0" smtClean="0">
                <a:solidFill>
                  <a:schemeClr val="tx1">
                    <a:lumMod val="95000"/>
                    <a:lumOff val="5000"/>
                  </a:schemeClr>
                </a:solidFill>
                <a:cs typeface="Times New Roman" pitchFamily="18" charset="0"/>
              </a:rPr>
              <a:t>I: Tổng quan </a:t>
            </a:r>
            <a:r>
              <a:rPr lang="en-US" sz="2800" b="1" dirty="0" smtClean="0">
                <a:solidFill>
                  <a:schemeClr val="tx1">
                    <a:lumMod val="95000"/>
                    <a:lumOff val="5000"/>
                  </a:schemeClr>
                </a:solidFill>
                <a:cs typeface="Times New Roman" pitchFamily="18" charset="0"/>
              </a:rPr>
              <a:t>OpenStack</a:t>
            </a:r>
            <a:endParaRPr lang="vi-VN" sz="2800" b="1" dirty="0">
              <a:solidFill>
                <a:schemeClr val="tx1">
                  <a:lumMod val="95000"/>
                  <a:lumOff val="5000"/>
                </a:schemeClr>
              </a:solidFill>
              <a:cs typeface="Times New Roman" pitchFamily="18" charset="0"/>
            </a:endParaRPr>
          </a:p>
          <a:p>
            <a:pPr algn="ctr"/>
            <a:r>
              <a:rPr lang="vi-VN" altLang="ko-KR" sz="4800" b="1" dirty="0" smtClean="0">
                <a:solidFill>
                  <a:schemeClr val="tx1">
                    <a:lumMod val="95000"/>
                    <a:lumOff val="5000"/>
                  </a:schemeClr>
                </a:solidFill>
                <a:cs typeface="Times New Roman" pitchFamily="18" charset="0"/>
              </a:rPr>
              <a:t> </a:t>
            </a:r>
            <a:endParaRPr lang="vi-VN" sz="4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61975"/>
            <a:ext cx="4318054" cy="432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8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1215</Words>
  <Application>Microsoft Office PowerPoint</Application>
  <PresentationFormat>On-screen Show (16:9)</PresentationFormat>
  <Paragraphs>168</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Oswald</vt:lpstr>
      <vt:lpstr>Roboto Condensed</vt:lpstr>
      <vt:lpstr>Times New Roman</vt:lpstr>
      <vt:lpstr>Wolsey template</vt:lpstr>
      <vt:lpstr>Tổng quan OpenStack</vt:lpstr>
      <vt:lpstr>PowerPoint Presentation</vt:lpstr>
      <vt:lpstr>Phần I: Tổng quan Cloud Computing</vt:lpstr>
      <vt:lpstr>PowerPoint Presentation</vt:lpstr>
      <vt:lpstr>PowerPoint Presentation</vt:lpstr>
      <vt:lpstr>PowerPoint Presentation</vt:lpstr>
      <vt:lpstr>PowerPoint Presentation</vt:lpstr>
      <vt:lpstr>Phần II: Tổng quan OpenStack</vt:lpstr>
      <vt:lpstr>PowerPoint Presentation</vt:lpstr>
      <vt:lpstr>PowerPoint Presentation</vt:lpstr>
      <vt:lpstr>Phần III: Các thành phần của OpenStack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IV: Kiến trúc của OpenStack</vt:lpstr>
      <vt:lpstr>PowerPoint Presentation</vt:lpstr>
      <vt:lpstr>PowerPoint Presentation</vt:lpstr>
      <vt:lpstr>Cảm ơn mọi người đã chú ý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Windows User</cp:lastModifiedBy>
  <cp:revision>58</cp:revision>
  <dcterms:modified xsi:type="dcterms:W3CDTF">2020-11-06T07:16:37Z</dcterms:modified>
</cp:coreProperties>
</file>