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2" r:id="rId5"/>
    <p:sldId id="264" r:id="rId6"/>
    <p:sldId id="281" r:id="rId7"/>
    <p:sldId id="265" r:id="rId8"/>
    <p:sldId id="272" r:id="rId9"/>
    <p:sldId id="267" r:id="rId10"/>
    <p:sldId id="266" r:id="rId11"/>
    <p:sldId id="268" r:id="rId12"/>
    <p:sldId id="273" r:id="rId13"/>
    <p:sldId id="270" r:id="rId14"/>
    <p:sldId id="269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57" r:id="rId23"/>
    <p:sldId id="25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7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90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4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5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FCD8-1EFB-4904-AE26-109DBC058C31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B81F-0E00-4A22-AD57-53188471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0426" y="2497976"/>
            <a:ext cx="38983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.VnVogue" panose="020B7200000000000000" pitchFamily="34" charset="0"/>
              </a:rPr>
              <a:t>SORT</a:t>
            </a:r>
            <a:endParaRPr lang="en-US" sz="11500" dirty="0">
              <a:solidFill>
                <a:schemeClr val="accent5">
                  <a:lumMod val="20000"/>
                  <a:lumOff val="80000"/>
                </a:schemeClr>
              </a:solidFill>
              <a:latin typeface=".VnVogue" panose="020B72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5237" y="-2180012"/>
            <a:ext cx="774152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.VnVogue" panose="020B7200000000000000" pitchFamily="34" charset="0"/>
              </a:rPr>
              <a:t>SELECTION</a:t>
            </a:r>
            <a:endParaRPr lang="en-US" sz="11500" dirty="0">
              <a:solidFill>
                <a:schemeClr val="accent5">
                  <a:lumMod val="20000"/>
                  <a:lumOff val="80000"/>
                </a:schemeClr>
              </a:solidFill>
              <a:latin typeface=".VnVogue" panose="020B72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3307" y="2497976"/>
            <a:ext cx="38983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.VnVogue" panose="020B7200000000000000" pitchFamily="34" charset="0"/>
              </a:rPr>
              <a:t>ING</a:t>
            </a:r>
            <a:endParaRPr lang="en-US" sz="11500" dirty="0">
              <a:solidFill>
                <a:schemeClr val="accent5">
                  <a:lumMod val="20000"/>
                  <a:lumOff val="80000"/>
                </a:schemeClr>
              </a:solidFill>
              <a:latin typeface=".VnVogue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572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0.135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4.375E-6 0.135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3662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023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29952" y="2568388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942782" y="2144804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379374" y="2144805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006752" y="2144805"/>
            <a:ext cx="2565436" cy="17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66422" y="1775473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Swap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7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3662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023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29952" y="2568388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07851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839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023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53167" y="2522234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839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023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53167" y="2522234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839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023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53167" y="2522234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746368" y="2249877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379374" y="2249877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810338" y="2249878"/>
            <a:ext cx="1763835" cy="17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87031" y="1873361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Swap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6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839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023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53167" y="2522234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9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07981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503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148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76257" y="2522234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503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148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76257" y="2522234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554992" y="2194035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187998" y="2194035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618962" y="2194036"/>
            <a:ext cx="1763835" cy="17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95655" y="1817519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Swap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3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503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148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793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02707" y="2560981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387911" y="2194035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206050" y="2194035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51882" y="2194036"/>
            <a:ext cx="944904" cy="17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19110" y="1817519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Swap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1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503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3796" y="2898182"/>
            <a:ext cx="821410" cy="821410"/>
          </a:xfrm>
          <a:prstGeom prst="rect">
            <a:avLst/>
          </a:prstGeom>
          <a:solidFill>
            <a:srgbClr val="F52727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148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793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09655" y="2560981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216253" y="2194035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034392" y="2194035"/>
            <a:ext cx="255494" cy="55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280224" y="2194036"/>
            <a:ext cx="944904" cy="17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47452" y="1817519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Swap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5409" y="3461495"/>
            <a:ext cx="38983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.VnVogue" panose="020B7200000000000000" pitchFamily="34" charset="0"/>
              </a:rPr>
              <a:t>SORT</a:t>
            </a:r>
            <a:endParaRPr lang="en-US" sz="11500" dirty="0">
              <a:solidFill>
                <a:schemeClr val="accent5">
                  <a:lumMod val="20000"/>
                  <a:lumOff val="80000"/>
                </a:schemeClr>
              </a:solidFill>
              <a:latin typeface=".VnVogue" panose="020B72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5237" y="1927039"/>
            <a:ext cx="774152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.VnVogue" panose="020B7200000000000000" pitchFamily="34" charset="0"/>
              </a:rPr>
              <a:t>SELECTION</a:t>
            </a:r>
            <a:endParaRPr lang="en-US" sz="11500" dirty="0">
              <a:solidFill>
                <a:schemeClr val="accent5">
                  <a:lumMod val="20000"/>
                  <a:lumOff val="80000"/>
                </a:schemeClr>
              </a:solidFill>
              <a:latin typeface=".VnVogue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04502" y="3479742"/>
            <a:ext cx="38983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.VnVogue" panose="020B7200000000000000" pitchFamily="34" charset="0"/>
              </a:rPr>
              <a:t>S</a:t>
            </a:r>
            <a:endParaRPr lang="en-US" sz="11500" dirty="0">
              <a:solidFill>
                <a:schemeClr val="accent5">
                  <a:lumMod val="20000"/>
                  <a:lumOff val="80000"/>
                </a:schemeClr>
              </a:solidFill>
              <a:latin typeface=".VnVogue" panose="020B72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6086" y="3479742"/>
            <a:ext cx="38983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.VnVogue" panose="020B7200000000000000" pitchFamily="34" charset="0"/>
              </a:rPr>
              <a:t>ING</a:t>
            </a:r>
            <a:endParaRPr lang="en-US" sz="11500" dirty="0">
              <a:solidFill>
                <a:schemeClr val="accent5">
                  <a:lumMod val="20000"/>
                  <a:lumOff val="80000"/>
                </a:schemeClr>
              </a:solidFill>
              <a:latin typeface=".VnVogue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7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41146 -0.0034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3" y="-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08359 -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503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3796" y="2898182"/>
            <a:ext cx="821410" cy="821410"/>
          </a:xfrm>
          <a:prstGeom prst="rect">
            <a:avLst/>
          </a:prstGeom>
          <a:solidFill>
            <a:srgbClr val="F52727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148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8951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7937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rgbClr val="F52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431065" y="2560981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" y="2615184"/>
            <a:ext cx="1204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i="1" dirty="0">
                <a:solidFill>
                  <a:schemeClr val="bg1"/>
                </a:solidFill>
              </a:rPr>
              <a:t>Selection sorts </a:t>
            </a:r>
            <a:r>
              <a:rPr lang="en-US" sz="8000" dirty="0">
                <a:solidFill>
                  <a:schemeClr val="bg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63372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9" y="0"/>
            <a:ext cx="12192000" cy="6858000"/>
          </a:xfrm>
          <a:prstGeom prst="rect">
            <a:avLst/>
          </a:prstGeom>
        </p:spPr>
      </p:pic>
      <p:sp>
        <p:nvSpPr>
          <p:cNvPr id="55" name="Flowchart: Process 54"/>
          <p:cNvSpPr/>
          <p:nvPr/>
        </p:nvSpPr>
        <p:spPr>
          <a:xfrm>
            <a:off x="6916187" y="448887"/>
            <a:ext cx="3773979" cy="36933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/>
          <p:cNvSpPr/>
          <p:nvPr/>
        </p:nvSpPr>
        <p:spPr>
          <a:xfrm>
            <a:off x="5411586" y="448887"/>
            <a:ext cx="407322" cy="4073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187" y="465926"/>
            <a:ext cx="36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list of integers. Ex: n = 3 5 8 1 4</a:t>
            </a:r>
          </a:p>
        </p:txBody>
      </p:sp>
      <p:cxnSp>
        <p:nvCxnSpPr>
          <p:cNvPr id="5" name="Straight Arrow Connector 4"/>
          <p:cNvCxnSpPr>
            <a:stCxn id="2" idx="4"/>
          </p:cNvCxnSpPr>
          <p:nvPr/>
        </p:nvCxnSpPr>
        <p:spPr>
          <a:xfrm>
            <a:off x="5615247" y="856211"/>
            <a:ext cx="0" cy="4904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4446268" y="2518344"/>
            <a:ext cx="2335875" cy="931025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66852" y="2549671"/>
            <a:ext cx="1296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Compare</a:t>
            </a:r>
          </a:p>
          <a:p>
            <a:pPr algn="ctr"/>
            <a:r>
              <a:rPr lang="en-US" sz="1100" dirty="0"/>
              <a:t>Each elements from the wall to find the smallest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3815541" y="1346662"/>
            <a:ext cx="3599411" cy="7564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6733" y="1431268"/>
            <a:ext cx="333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Place the wall at the leftmost part of the bit(beginning with n0)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4509652" y="3898669"/>
            <a:ext cx="2211183" cy="4987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50967" y="3847969"/>
            <a:ext cx="19285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Swap the smallest element with first element of unsorted list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507577" y="4887884"/>
            <a:ext cx="2213258" cy="51538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49930" y="4930134"/>
            <a:ext cx="1928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Move the wall to the right exactly one element</a:t>
            </a:r>
          </a:p>
        </p:txBody>
      </p:sp>
      <p:cxnSp>
        <p:nvCxnSpPr>
          <p:cNvPr id="16" name="Straight Arrow Connector 15"/>
          <p:cNvCxnSpPr>
            <a:stCxn id="9" idx="2"/>
            <a:endCxn id="6" idx="0"/>
          </p:cNvCxnSpPr>
          <p:nvPr/>
        </p:nvCxnSpPr>
        <p:spPr>
          <a:xfrm flipH="1">
            <a:off x="5614206" y="2103120"/>
            <a:ext cx="1041" cy="41522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2" idx="0"/>
          </p:cNvCxnSpPr>
          <p:nvPr/>
        </p:nvCxnSpPr>
        <p:spPr>
          <a:xfrm>
            <a:off x="5614206" y="3449369"/>
            <a:ext cx="1037" cy="3986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5614206" y="4448133"/>
            <a:ext cx="1037" cy="4397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2"/>
          </p:cNvCxnSpPr>
          <p:nvPr/>
        </p:nvCxnSpPr>
        <p:spPr>
          <a:xfrm flipH="1">
            <a:off x="5614205" y="5403273"/>
            <a:ext cx="1" cy="507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793076" y="5910349"/>
            <a:ext cx="28211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793076" y="2394065"/>
            <a:ext cx="0" cy="35162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93076" y="2385753"/>
            <a:ext cx="282112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299258" y="3449369"/>
            <a:ext cx="2064152" cy="54074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69913" y="3540192"/>
            <a:ext cx="1922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for another loop</a:t>
            </a:r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 flipV="1">
            <a:off x="2363410" y="3714003"/>
            <a:ext cx="429666" cy="573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81744" y="3420996"/>
            <a:ext cx="83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[True]</a:t>
            </a:r>
          </a:p>
        </p:txBody>
      </p:sp>
      <p:cxnSp>
        <p:nvCxnSpPr>
          <p:cNvPr id="48" name="Straight Arrow Connector 47"/>
          <p:cNvCxnSpPr>
            <a:stCxn id="6" idx="3"/>
          </p:cNvCxnSpPr>
          <p:nvPr/>
        </p:nvCxnSpPr>
        <p:spPr>
          <a:xfrm flipV="1">
            <a:off x="6782143" y="2983856"/>
            <a:ext cx="161371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8395855" y="2780194"/>
            <a:ext cx="407322" cy="4073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8421048" y="2816897"/>
            <a:ext cx="356936" cy="33391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" idx="1"/>
            <a:endCxn id="2" idx="6"/>
          </p:cNvCxnSpPr>
          <p:nvPr/>
        </p:nvCxnSpPr>
        <p:spPr>
          <a:xfrm flipH="1">
            <a:off x="5818908" y="650592"/>
            <a:ext cx="1097279" cy="1957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7360921" y="3864593"/>
            <a:ext cx="2477190" cy="449163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560426" y="3883588"/>
            <a:ext cx="22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Returned: sorted list</a:t>
            </a:r>
          </a:p>
        </p:txBody>
      </p:sp>
      <p:cxnSp>
        <p:nvCxnSpPr>
          <p:cNvPr id="62" name="Straight Arrow Connector 61"/>
          <p:cNvCxnSpPr>
            <a:stCxn id="60" idx="0"/>
            <a:endCxn id="50" idx="4"/>
          </p:cNvCxnSpPr>
          <p:nvPr/>
        </p:nvCxnSpPr>
        <p:spPr>
          <a:xfrm flipV="1">
            <a:off x="8599516" y="3187518"/>
            <a:ext cx="0" cy="677075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16187" y="2549671"/>
            <a:ext cx="8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[False]</a:t>
            </a:r>
          </a:p>
        </p:txBody>
      </p:sp>
    </p:spTree>
    <p:extLst>
      <p:ext uri="{BB962C8B-B14F-4D97-AF65-F5344CB8AC3E}">
        <p14:creationId xmlns:p14="http://schemas.microsoft.com/office/powerpoint/2010/main" val="348918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3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38" grpId="0" animBg="1"/>
      <p:bldP spid="41" grpId="0"/>
      <p:bldP spid="41" grpId="1"/>
      <p:bldP spid="50" grpId="0" animBg="1"/>
      <p:bldP spid="52" grpId="0" animBg="1"/>
      <p:bldP spid="60" grpId="0" animBg="1"/>
      <p:bldP spid="59" grpId="0"/>
      <p:bldP spid="63" grpId="0"/>
      <p:bldP spid="6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13617-636E-41D5-9D91-9A059BEDA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0812" y="212044"/>
            <a:ext cx="1520345" cy="1248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70756-2B5C-45CF-A381-220A5A717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4" y="212044"/>
            <a:ext cx="1520346" cy="1248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A0E4BB-571C-4842-B6C3-9E5648C81696}"/>
              </a:ext>
            </a:extLst>
          </p:cNvPr>
          <p:cNvSpPr/>
          <p:nvPr/>
        </p:nvSpPr>
        <p:spPr>
          <a:xfrm>
            <a:off x="356859" y="1460422"/>
            <a:ext cx="12676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5FAC5-D474-4E7F-B98C-B663B07032DB}"/>
              </a:ext>
            </a:extLst>
          </p:cNvPr>
          <p:cNvSpPr/>
          <p:nvPr/>
        </p:nvSpPr>
        <p:spPr>
          <a:xfrm>
            <a:off x="10420812" y="1371422"/>
            <a:ext cx="15610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chemeClr val="accent4"/>
                </a:solidFill>
                <a:effectLst/>
              </a:rPr>
              <a:t>Disadvantages</a:t>
            </a:r>
            <a:endParaRPr lang="en-U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988A38-AB87-45F7-B765-E4702A82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088"/>
            <a:ext cx="1981372" cy="40084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DC77A1-86DE-4A14-B5DC-98E15926F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0628" y="1460422"/>
            <a:ext cx="1981372" cy="4008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B8FB6C-B56C-4781-B645-8A96670E27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0" b="80831"/>
          <a:stretch/>
        </p:blipFill>
        <p:spPr>
          <a:xfrm>
            <a:off x="7007604" y="3302690"/>
            <a:ext cx="3962811" cy="9348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85DCF9-B4E8-497E-A443-8387AA535A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0" b="80831"/>
          <a:stretch/>
        </p:blipFill>
        <p:spPr>
          <a:xfrm>
            <a:off x="1221585" y="3312459"/>
            <a:ext cx="3962811" cy="12422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BE31FC-CFAB-49C3-95E4-B78681433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0" b="80831"/>
          <a:stretch/>
        </p:blipFill>
        <p:spPr>
          <a:xfrm>
            <a:off x="1288697" y="4699389"/>
            <a:ext cx="3895699" cy="105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738792-A341-4AE6-82BD-702E6A80A3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0" b="80831"/>
          <a:stretch/>
        </p:blipFill>
        <p:spPr>
          <a:xfrm>
            <a:off x="1221585" y="2143312"/>
            <a:ext cx="3962811" cy="934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093EFD-87C3-4999-8580-FE9CC4D6C8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0" b="80831"/>
          <a:stretch/>
        </p:blipFill>
        <p:spPr>
          <a:xfrm>
            <a:off x="7007604" y="4699390"/>
            <a:ext cx="3895699" cy="9348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6CDB39-70CC-491D-9F5A-0810A950EC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0" b="80831"/>
          <a:stretch/>
        </p:blipFill>
        <p:spPr>
          <a:xfrm>
            <a:off x="6912528" y="2054312"/>
            <a:ext cx="4057887" cy="9348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B1D7A3D-4762-4B91-9B82-26A90907A18A}"/>
              </a:ext>
            </a:extLst>
          </p:cNvPr>
          <p:cNvSpPr/>
          <p:nvPr/>
        </p:nvSpPr>
        <p:spPr>
          <a:xfrm>
            <a:off x="2300845" y="2256779"/>
            <a:ext cx="26961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is performs well on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small list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55F31-FCEE-43CD-B797-EFF97D3DF5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01" y="2290863"/>
            <a:ext cx="639717" cy="6397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85602D-83E4-4247-84DA-F0BAEB9FC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3" t="57334" r="36785" b="14441"/>
          <a:stretch/>
        </p:blipFill>
        <p:spPr>
          <a:xfrm>
            <a:off x="2179494" y="2242357"/>
            <a:ext cx="359210" cy="7078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A491B6-C3CE-4001-82E3-F330A28098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3" t="57334" r="36785" b="14441"/>
          <a:stretch/>
        </p:blipFill>
        <p:spPr>
          <a:xfrm>
            <a:off x="9851418" y="3346179"/>
            <a:ext cx="359210" cy="7078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6601FA-043F-4915-B020-DF776277C2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3" t="57334" r="36785" b="14441"/>
          <a:stretch/>
        </p:blipFill>
        <p:spPr>
          <a:xfrm>
            <a:off x="2179494" y="4812856"/>
            <a:ext cx="359210" cy="8213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F48EF57-A169-4EAE-A9BE-E7A0E9193F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3" t="57334" r="36785" b="14441"/>
          <a:stretch/>
        </p:blipFill>
        <p:spPr>
          <a:xfrm>
            <a:off x="2179494" y="3425925"/>
            <a:ext cx="359210" cy="9777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B47BE6-9E31-471A-8CCF-8D0FC52FC7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3" t="57334" r="36785" b="14441"/>
          <a:stretch/>
        </p:blipFill>
        <p:spPr>
          <a:xfrm>
            <a:off x="9851418" y="4831195"/>
            <a:ext cx="359210" cy="6463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68D55EF-89EE-46C8-BE2B-1E63AAF7B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3" t="57334" r="36785" b="14441"/>
          <a:stretch/>
        </p:blipFill>
        <p:spPr>
          <a:xfrm>
            <a:off x="9851418" y="2167778"/>
            <a:ext cx="359210" cy="70788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A09ABC3-776A-4EF8-B542-439C2FF2C253}"/>
              </a:ext>
            </a:extLst>
          </p:cNvPr>
          <p:cNvSpPr/>
          <p:nvPr/>
        </p:nvSpPr>
        <p:spPr>
          <a:xfrm>
            <a:off x="2342807" y="3271868"/>
            <a:ext cx="30397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 it is an in-place sorting algorithm, no additional temporary storage is required b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eyond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needed to hold the original list.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50A52B3-A55E-487D-A8CF-6DE18B9A10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7" y="3619661"/>
            <a:ext cx="1033961" cy="70788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8097C96-769F-4FD5-B19E-5C193FBDCD6F}"/>
              </a:ext>
            </a:extLst>
          </p:cNvPr>
          <p:cNvSpPr txBox="1"/>
          <p:nvPr/>
        </p:nvSpPr>
        <p:spPr>
          <a:xfrm rot="19434491">
            <a:off x="1114143" y="3575625"/>
            <a:ext cx="130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additional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F92173-84F5-4519-830E-74BB07918EA5}"/>
              </a:ext>
            </a:extLst>
          </p:cNvPr>
          <p:cNvSpPr/>
          <p:nvPr/>
        </p:nvSpPr>
        <p:spPr>
          <a:xfrm>
            <a:off x="2485642" y="4689442"/>
            <a:ext cx="279383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 performance is easily influenced by the initial ordering of the items before the sorting process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Selection Sort">
            <a:extLst>
              <a:ext uri="{FF2B5EF4-FFF2-40B4-BE49-F238E27FC236}">
                <a16:creationId xmlns:a16="http://schemas.microsoft.com/office/drawing/2014/main" id="{41E78592-2948-4D2A-A058-A4056C9C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68" y="4954130"/>
            <a:ext cx="770326" cy="5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66F73F4-E9F9-4CF6-8A00-DFC618C16E40}"/>
              </a:ext>
            </a:extLst>
          </p:cNvPr>
          <p:cNvSpPr/>
          <p:nvPr/>
        </p:nvSpPr>
        <p:spPr>
          <a:xfrm>
            <a:off x="6889885" y="2176415"/>
            <a:ext cx="34854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 poor efficiency when dealing with a huge list of items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AEDFAE8-928B-4565-B799-A5D3F5E8BBF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2" y="2291469"/>
            <a:ext cx="710349" cy="4741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861D48B-A0B3-458D-AA2E-EFD592A8D196}"/>
              </a:ext>
            </a:extLst>
          </p:cNvPr>
          <p:cNvSpPr/>
          <p:nvPr/>
        </p:nvSpPr>
        <p:spPr>
          <a:xfrm>
            <a:off x="7007604" y="3271868"/>
            <a:ext cx="34854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selection sort requires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n-squared number of steps for sorting n elements</a:t>
            </a:r>
          </a:p>
        </p:txBody>
      </p:sp>
      <p:pic>
        <p:nvPicPr>
          <p:cNvPr id="1028" name="Picture 4" descr="N-Squared (@N_Squared_Apps) | Twitter">
            <a:extLst>
              <a:ext uri="{FF2B5EF4-FFF2-40B4-BE49-F238E27FC236}">
                <a16:creationId xmlns:a16="http://schemas.microsoft.com/office/drawing/2014/main" id="{A15773FC-E8C9-4C40-BA36-EC0F0F5B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715" y="3293772"/>
            <a:ext cx="812700" cy="8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A90F740-6B00-45FB-860D-3D9C2DEE84F0}"/>
              </a:ext>
            </a:extLst>
          </p:cNvPr>
          <p:cNvSpPr/>
          <p:nvPr/>
        </p:nvSpPr>
        <p:spPr>
          <a:xfrm>
            <a:off x="7110651" y="4831195"/>
            <a:ext cx="30999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Quick sort is much more efficient tha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selection sort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Tìm hiểu thuật toán Quick Sort | CodeWebDao.Com">
            <a:extLst>
              <a:ext uri="{FF2B5EF4-FFF2-40B4-BE49-F238E27FC236}">
                <a16:creationId xmlns:a16="http://schemas.microsoft.com/office/drawing/2014/main" id="{379E6E13-0BE6-44C4-9347-FF282638D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1" r="9949" b="3524"/>
          <a:stretch/>
        </p:blipFill>
        <p:spPr bwMode="auto">
          <a:xfrm>
            <a:off x="10136504" y="4874749"/>
            <a:ext cx="629103" cy="4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35E35D6-0EA8-410B-9BF7-CFF39BB76ED4}"/>
              </a:ext>
            </a:extLst>
          </p:cNvPr>
          <p:cNvSpPr/>
          <p:nvPr/>
        </p:nvSpPr>
        <p:spPr>
          <a:xfrm>
            <a:off x="4013538" y="159726"/>
            <a:ext cx="4164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129855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6" grpId="0"/>
      <p:bldP spid="35" grpId="0"/>
      <p:bldP spid="40" grpId="0"/>
      <p:bldP spid="41" grpId="0"/>
      <p:bldP spid="43" grpId="0"/>
      <p:bldP spid="46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" y="2615184"/>
            <a:ext cx="1204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i="1" dirty="0" smtClean="0">
                <a:solidFill>
                  <a:schemeClr val="bg1"/>
                </a:solidFill>
              </a:rPr>
              <a:t>Q&amp;A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2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39" y="1146875"/>
            <a:ext cx="3426720" cy="3426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5915" y="4573595"/>
            <a:ext cx="2260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GROUP 1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4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91" y="2307401"/>
            <a:ext cx="2289191" cy="2289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91" y="2307401"/>
            <a:ext cx="2289191" cy="2289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90" y="2284404"/>
            <a:ext cx="2289191" cy="2289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89" y="2293510"/>
            <a:ext cx="2289191" cy="22891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81207" y="5470902"/>
            <a:ext cx="241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Đinh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Quân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3657" y="1156262"/>
            <a:ext cx="241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Hùng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Anh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66500" y="5470901"/>
            <a:ext cx="241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Đức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Thành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6501" y="1156261"/>
            <a:ext cx="241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Ngô</a:t>
            </a:r>
            <a:r>
              <a:rPr lang="en-US" sz="2400" dirty="0" smtClean="0">
                <a:solidFill>
                  <a:schemeClr val="bg1"/>
                </a:solidFill>
              </a:rPr>
              <a:t> Long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37409 0.327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685 -0.3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49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39232 -0.3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9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3987 0.326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5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7369" y="2828835"/>
            <a:ext cx="6757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TABLE CONTENT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040" y="1938930"/>
            <a:ext cx="814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r>
              <a:rPr lang="en-US" sz="3200" dirty="0" smtClean="0">
                <a:solidFill>
                  <a:schemeClr val="bg1"/>
                </a:solidFill>
              </a:rPr>
              <a:t>Introduce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i="1" dirty="0">
                <a:solidFill>
                  <a:schemeClr val="bg1"/>
                </a:solidFill>
              </a:rPr>
              <a:t>selection sorts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2039" y="2529145"/>
            <a:ext cx="494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2. Example of </a:t>
            </a:r>
            <a:r>
              <a:rPr lang="en-US" sz="3200" i="1" dirty="0">
                <a:solidFill>
                  <a:schemeClr val="bg1"/>
                </a:solidFill>
              </a:rPr>
              <a:t>selection </a:t>
            </a:r>
            <a:r>
              <a:rPr lang="en-US" sz="3200" i="1" dirty="0" smtClean="0">
                <a:solidFill>
                  <a:schemeClr val="bg1"/>
                </a:solidFill>
              </a:rPr>
              <a:t>sorts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2037" y="3719497"/>
            <a:ext cx="875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4. Advantages and disadvantages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2037" y="4320409"/>
            <a:ext cx="494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5. Q&amp;A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2037" y="3113920"/>
            <a:ext cx="494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r>
              <a:rPr lang="en-US" sz="3200" i="1" dirty="0" smtClean="0">
                <a:solidFill>
                  <a:schemeClr val="bg1"/>
                </a:solidFill>
              </a:rPr>
              <a:t>Selection </a:t>
            </a:r>
            <a:r>
              <a:rPr lang="en-US" sz="3200" i="1" dirty="0">
                <a:solidFill>
                  <a:schemeClr val="bg1"/>
                </a:solidFill>
              </a:rPr>
              <a:t>sorts </a:t>
            </a:r>
            <a:r>
              <a:rPr lang="en-US" sz="3200" dirty="0" smtClean="0">
                <a:solidFill>
                  <a:schemeClr val="bg1"/>
                </a:solidFill>
              </a:rPr>
              <a:t>algorithm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1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969 -0.3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729648" y="947451"/>
            <a:ext cx="5706738" cy="14872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7562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1. Introduce of </a:t>
            </a:r>
            <a:r>
              <a:rPr lang="en-US" sz="4800" i="1" dirty="0">
                <a:solidFill>
                  <a:schemeClr val="bg1"/>
                </a:solidFill>
              </a:rPr>
              <a:t>selection sorts</a:t>
            </a:r>
            <a:endParaRPr lang="en-US" sz="4800" i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74" y="3817345"/>
            <a:ext cx="3782460" cy="2065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7783" y="969484"/>
            <a:ext cx="5508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Define: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selection sort algorithm sorts an array by repeatedly finding the minimum element (considering ascending order) from unsorted part and putting it at the beginning.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5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7562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1. Introduce of </a:t>
            </a:r>
            <a:r>
              <a:rPr lang="en-US" sz="4800" i="1" dirty="0">
                <a:solidFill>
                  <a:schemeClr val="bg1"/>
                </a:solidFill>
              </a:rPr>
              <a:t>selection sorts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3234" y="3347635"/>
            <a:ext cx="2727702" cy="369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75328" y="3347633"/>
            <a:ext cx="6015925" cy="369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53210" y="2826567"/>
            <a:ext cx="214392" cy="141034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719" y="3347628"/>
            <a:ext cx="45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14314" y="3347631"/>
            <a:ext cx="45719" cy="36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1118" y="3347628"/>
            <a:ext cx="29633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62135" y="3347628"/>
            <a:ext cx="29880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054407" y="3347077"/>
            <a:ext cx="45719" cy="36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100126" y="3347628"/>
            <a:ext cx="29112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83466" y="3347074"/>
            <a:ext cx="45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75328" y="3347628"/>
            <a:ext cx="30330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441118" y="4141694"/>
            <a:ext cx="2712092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75328" y="4141694"/>
            <a:ext cx="601592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33204" y="3828075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Sorted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29011" y="3774474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Unsorted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26141" y="3480369"/>
            <a:ext cx="102739" cy="102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8891" y="3480369"/>
            <a:ext cx="102739" cy="102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03597" y="3480368"/>
            <a:ext cx="102739" cy="102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72392" y="3480368"/>
            <a:ext cx="102739" cy="102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65142" y="3480368"/>
            <a:ext cx="102739" cy="102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649848" y="3480367"/>
            <a:ext cx="102739" cy="102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48752" y="4899683"/>
            <a:ext cx="583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_Find the smallest element from the unsorted </a:t>
            </a:r>
            <a:r>
              <a:rPr lang="en-US" dirty="0" err="1" smtClean="0">
                <a:solidFill>
                  <a:schemeClr val="bg1"/>
                </a:solidFill>
              </a:rPr>
              <a:t>sublist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putting it at the beginning</a:t>
            </a:r>
          </a:p>
          <a:p>
            <a:r>
              <a:rPr lang="en-US" dirty="0">
                <a:solidFill>
                  <a:schemeClr val="bg1"/>
                </a:solidFill>
              </a:rPr>
              <a:t>_The imaginary wall: between two </a:t>
            </a:r>
            <a:r>
              <a:rPr lang="en-US" dirty="0" err="1" smtClean="0">
                <a:solidFill>
                  <a:schemeClr val="bg1"/>
                </a:solidFill>
              </a:rPr>
              <a:t>sublists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_Repeat until the unsorted list is empty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08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3662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023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29952" y="2568388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86359" y="-480447"/>
            <a:ext cx="0" cy="765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86359" y="0"/>
            <a:ext cx="290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2. Example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3662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16" y="2898182"/>
            <a:ext cx="821410" cy="8214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023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710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1646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8519" y="2898182"/>
            <a:ext cx="821410" cy="821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29952" y="2568388"/>
            <a:ext cx="293709" cy="15733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2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409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.VnVogue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Thanh Trung</cp:lastModifiedBy>
  <cp:revision>27</cp:revision>
  <dcterms:created xsi:type="dcterms:W3CDTF">2021-10-06T15:11:51Z</dcterms:created>
  <dcterms:modified xsi:type="dcterms:W3CDTF">2021-10-07T01:58:20Z</dcterms:modified>
</cp:coreProperties>
</file>