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Lst>
  <p:sldSz cy="6858000" cx="9144000"/>
  <p:notesSz cx="6858000" cy="9144000"/>
  <p:embeddedFontLst>
    <p:embeddedFont>
      <p:font typeface="Gill Sans"/>
      <p:regular r:id="rId74"/>
      <p:bold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76" roundtripDataSignature="AMtx7mgObkRYMqxNL89UZVwxM3CNIzd/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font" Target="fonts/GillSans-bold.fntdata"/><Relationship Id="rId30" Type="http://schemas.openxmlformats.org/officeDocument/2006/relationships/slide" Target="slides/slide25.xml"/><Relationship Id="rId74" Type="http://schemas.openxmlformats.org/officeDocument/2006/relationships/font" Target="fonts/GillSans-regular.fntdata"/><Relationship Id="rId33" Type="http://schemas.openxmlformats.org/officeDocument/2006/relationships/slide" Target="slides/slide28.xml"/><Relationship Id="rId32" Type="http://schemas.openxmlformats.org/officeDocument/2006/relationships/slide" Target="slides/slide27.xml"/><Relationship Id="rId76" Type="http://customschemas.google.com/relationships/presentationmetadata" Target="metadata"/><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5" name="Google Shape;85;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c2adec9ae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8" name="Google Shape;148;gac2adec9ae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c2adec9ae_0_1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6" name="Google Shape;156;gac2adec9ae_0_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d6cee23df_0_1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63" name="Google Shape;163;gad6cee23df_0_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d6cee23df_0_23: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70" name="Google Shape;170;gad6cee23df_0_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59: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77" name="Google Shape;177;p5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d6cee23df_0_3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88" name="Google Shape;188;gad6cee23df_0_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ad6cee23df_0_48: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95" name="Google Shape;195;gad6cee23df_0_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d8aa9c027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2" name="Google Shape;202;gad8aa9c027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d8aa9c027_0_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9" name="Google Shape;209;gad8aa9c027_0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ad8aa9c027_0_13: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16" name="Google Shape;216;gad8aa9c027_0_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211576282_0_2: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90" name="Google Shape;90;ga211576282_0_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d8aa9c027_0_24: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23" name="Google Shape;223;gad8aa9c027_0_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d8aa9c027_0_45: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30" name="Google Shape;230;gad8aa9c027_0_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ad6cee23df_0_3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37" name="Google Shape;237;gad6cee23df_0_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b0b109b655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48" name="Google Shape;248;gb0b109b655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b0b109b655_0_1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55" name="Google Shape;255;gb0b109b655_0_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b0b109b655_0_55: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62" name="Google Shape;262;gb0b109b655_0_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b0b109b655_0_7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69" name="Google Shape;269;gb0b109b655_0_7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b0b109b655_0_84: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76" name="Google Shape;276;gb0b109b655_0_8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b0b109b655_0_98: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83" name="Google Shape;283;gb0b109b655_0_9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b0b109b655_0_123: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90" name="Google Shape;290;gb0b109b655_0_1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97" name="Google Shape;97;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b0b109b655_0_22: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97" name="Google Shape;297;gb0b109b655_0_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b0b109b655_0_135: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04" name="Google Shape;304;gb0b109b655_0_1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b0b109b655_0_14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11" name="Google Shape;311;gb0b109b655_0_1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b0b109b655_0_154: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18" name="Google Shape;318;gb0b109b655_0_1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b0b109b655_0_28: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25" name="Google Shape;325;gb0b109b655_0_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b0b109b655_0_4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32" name="Google Shape;332;gb0b109b655_0_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b0b109b655_0_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39" name="Google Shape;339;gb0b109b655_0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b0b109b655_0_181: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50" name="Google Shape;350;gb0b109b655_0_18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b0b109b655_0_187: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57" name="Google Shape;357;gb0b109b655_0_18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b0b109b655_0_20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65" name="Google Shape;365;gb0b109b655_0_20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c77913603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04" name="Google Shape;104;gac77913603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b0b109b655_0_213: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72" name="Google Shape;372;gb0b109b655_0_2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b1660f00fb_0_13: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79" name="Google Shape;379;gb1660f00fb_0_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b1660f00fb_0_19: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86" name="Google Shape;386;gb1660f00fb_0_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b1660f00fb_0_2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93" name="Google Shape;393;gb1660f00fb_0_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b1c51a2fd7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00" name="Google Shape;400;gb1c51a2fd7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b1c51a2fd7_0_21: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07" name="Google Shape;407;gb1c51a2fd7_0_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b1c51a2fd7_0_37: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14" name="Google Shape;414;gb1c51a2fd7_0_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b1c51a2fd7_0_47: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21" name="Google Shape;421;gb1c51a2fd7_0_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b1c51a2fd7_0_3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28" name="Google Shape;428;gb1c51a2fd7_0_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b1c51a2fd7_0_55: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35" name="Google Shape;435;gb1c51a2fd7_0_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400550"/>
            <a:ext cx="5486400" cy="360045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11" name="Google Shape;111;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aac363da4d_1_92: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42" name="Google Shape;442;gaac363da4d_1_9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aac363da4d_1_111: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49" name="Google Shape;449;gaac363da4d_1_1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aac363da4d_1_117: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56" name="Google Shape;456;gaac363da4d_1_1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b0b109b655_0_193: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63" name="Google Shape;463;gb0b109b655_0_19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aac363da4d_1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74" name="Google Shape;474;gaac363da4d_1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aac363da4d_1_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81" name="Google Shape;481;gaac363da4d_1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aac363da4d_1_49: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88" name="Google Shape;488;gaac363da4d_1_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aac363da4d_1_62: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95" name="Google Shape;495;gaac363da4d_1_6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aac363da4d_1_16: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03" name="Google Shape;503;gaac363da4d_1_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ae65fcf621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10" name="Google Shape;510;gae65fcf621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2a47de880_1_5: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18" name="Google Shape;118;ga2a47de880_1_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b422a2c12e_0_31: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19" name="Google Shape;519;gb422a2c12e_0_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b422a2c12e_0_1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26" name="Google Shape;526;gb422a2c12e_0_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ae65fcf621_0_7: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37" name="Google Shape;537;gae65fcf621_0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ae65fcf621_0_13: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44" name="Google Shape;544;gae65fcf621_0_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ae65fcf621_0_19: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52" name="Google Shape;552;gae65fcf621_0_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ae65fcf621_0_35: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59" name="Google Shape;559;gae65fcf621_0_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b422a2c12e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67" name="Google Shape;567;gb422a2c12e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b422a2c12e_0_21: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74" name="Google Shape;574;gb422a2c12e_0_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aac363da4d_1_23: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81" name="Google Shape;581;gaac363da4d_1_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2a47de880_1_17: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5" name="Google Shape;125;ga2a47de880_1_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2a47de880_1_37: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2" name="Google Shape;132;ga2a47de880_1_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d6cee23df_0_0:notes"/>
          <p:cNvSpPr txBox="1"/>
          <p:nvPr>
            <p:ph idx="1" type="body"/>
          </p:nvPr>
        </p:nvSpPr>
        <p:spPr>
          <a:xfrm>
            <a:off x="685800" y="4400550"/>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0" name="Google Shape;140;gad6cee23df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kms-technology.com" TargetMode="External"/><Relationship Id="rId3" Type="http://schemas.openxmlformats.org/officeDocument/2006/relationships/image" Target="../media/image1.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kms-technology.com"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age">
  <p:cSld name="Cover Page">
    <p:spTree>
      <p:nvGrpSpPr>
        <p:cNvPr id="14" name="Shape 14"/>
        <p:cNvGrpSpPr/>
        <p:nvPr/>
      </p:nvGrpSpPr>
      <p:grpSpPr>
        <a:xfrm>
          <a:off x="0" y="0"/>
          <a:ext cx="0" cy="0"/>
          <a:chOff x="0" y="0"/>
          <a:chExt cx="0" cy="0"/>
        </a:xfrm>
      </p:grpSpPr>
      <p:sp>
        <p:nvSpPr>
          <p:cNvPr id="15" name="Google Shape;15;p62"/>
          <p:cNvSpPr/>
          <p:nvPr/>
        </p:nvSpPr>
        <p:spPr>
          <a:xfrm>
            <a:off x="-71355" y="-142689"/>
            <a:ext cx="9435633" cy="7043496"/>
          </a:xfrm>
          <a:prstGeom prst="rect">
            <a:avLst/>
          </a:prstGeom>
          <a:solidFill>
            <a:srgbClr val="27AAE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 name="Google Shape;16;p62">
            <a:hlinkClick r:id="rId2"/>
          </p:cNvPr>
          <p:cNvSpPr txBox="1"/>
          <p:nvPr/>
        </p:nvSpPr>
        <p:spPr>
          <a:xfrm>
            <a:off x="470934" y="6306862"/>
            <a:ext cx="4324045" cy="2769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 2013 KMS Technology </a:t>
            </a:r>
            <a:endParaRPr b="0" i="0" sz="1400" u="none" cap="none" strike="noStrike">
              <a:solidFill>
                <a:srgbClr val="000000"/>
              </a:solidFill>
              <a:latin typeface="Arial"/>
              <a:ea typeface="Arial"/>
              <a:cs typeface="Arial"/>
              <a:sym typeface="Arial"/>
            </a:endParaRPr>
          </a:p>
        </p:txBody>
      </p:sp>
      <p:pic>
        <p:nvPicPr>
          <p:cNvPr descr="logo-big.png" id="17" name="Google Shape;17;p62"/>
          <p:cNvPicPr preferRelativeResize="0"/>
          <p:nvPr/>
        </p:nvPicPr>
        <p:blipFill rotWithShape="1">
          <a:blip r:embed="rId3">
            <a:alphaModFix/>
          </a:blip>
          <a:srcRect b="0" l="0" r="0" t="0"/>
          <a:stretch/>
        </p:blipFill>
        <p:spPr>
          <a:xfrm>
            <a:off x="3262178" y="914400"/>
            <a:ext cx="2760471" cy="1330443"/>
          </a:xfrm>
          <a:prstGeom prst="rect">
            <a:avLst/>
          </a:prstGeom>
          <a:noFill/>
          <a:ln>
            <a:noFill/>
          </a:ln>
        </p:spPr>
      </p:pic>
      <p:pic>
        <p:nvPicPr>
          <p:cNvPr descr="Screen Shot 2013-10-14 at 3.46.49 PM.png" id="18" name="Google Shape;18;p62"/>
          <p:cNvPicPr preferRelativeResize="0"/>
          <p:nvPr/>
        </p:nvPicPr>
        <p:blipFill rotWithShape="1">
          <a:blip r:embed="rId4">
            <a:alphaModFix/>
          </a:blip>
          <a:srcRect b="0" l="0" r="0" t="0"/>
          <a:stretch/>
        </p:blipFill>
        <p:spPr>
          <a:xfrm>
            <a:off x="-84666" y="3248791"/>
            <a:ext cx="9448801" cy="2728667"/>
          </a:xfrm>
          <a:prstGeom prst="rect">
            <a:avLst/>
          </a:prstGeom>
          <a:noFill/>
          <a:ln>
            <a:noFill/>
          </a:ln>
        </p:spPr>
      </p:pic>
      <p:sp>
        <p:nvSpPr>
          <p:cNvPr id="19" name="Google Shape;19;p62"/>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67" name="Shape 67"/>
        <p:cNvGrpSpPr/>
        <p:nvPr/>
      </p:nvGrpSpPr>
      <p:grpSpPr>
        <a:xfrm>
          <a:off x="0" y="0"/>
          <a:ext cx="0" cy="0"/>
          <a:chOff x="0" y="0"/>
          <a:chExt cx="0" cy="0"/>
        </a:xfrm>
      </p:grpSpPr>
      <p:sp>
        <p:nvSpPr>
          <p:cNvPr id="68" name="Google Shape;68;p71"/>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27AAE1"/>
              </a:buClr>
              <a:buSzPts val="2000"/>
              <a:buFont typeface="Calibri"/>
              <a:buNone/>
              <a:defRPr b="1" i="0" sz="2000" u="none" cap="none" strike="noStrike">
                <a:solidFill>
                  <a:srgbClr val="27AAE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9" name="Google Shape;69;p71"/>
          <p:cNvSpPr/>
          <p:nvPr>
            <p:ph idx="2" type="pic"/>
          </p:nvPr>
        </p:nvSpPr>
        <p:spPr>
          <a:xfrm>
            <a:off x="1792288" y="1255665"/>
            <a:ext cx="5486400" cy="347191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0" name="Google Shape;70;p71"/>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71" name="Google Shape;71;p71"/>
          <p:cNvSpPr txBox="1"/>
          <p:nvPr>
            <p:ph idx="12" type="sldNum"/>
          </p:nvPr>
        </p:nvSpPr>
        <p:spPr>
          <a:xfrm>
            <a:off x="6553200" y="6441964"/>
            <a:ext cx="21336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2" name="Google Shape;72;p71"/>
          <p:cNvSpPr txBox="1"/>
          <p:nvPr>
            <p:ph idx="3" type="body"/>
          </p:nvPr>
        </p:nvSpPr>
        <p:spPr>
          <a:xfrm>
            <a:off x="385845" y="6421402"/>
            <a:ext cx="5575300" cy="44195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6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73" name="Shape 73"/>
        <p:cNvGrpSpPr/>
        <p:nvPr/>
      </p:nvGrpSpPr>
      <p:grpSpPr>
        <a:xfrm>
          <a:off x="0" y="0"/>
          <a:ext cx="0" cy="0"/>
          <a:chOff x="0" y="0"/>
          <a:chExt cx="0" cy="0"/>
        </a:xfrm>
      </p:grpSpPr>
      <p:sp>
        <p:nvSpPr>
          <p:cNvPr id="74" name="Google Shape;74;p72"/>
          <p:cNvSpPr txBox="1"/>
          <p:nvPr>
            <p:ph idx="1" type="body"/>
          </p:nvPr>
        </p:nvSpPr>
        <p:spPr>
          <a:xfrm rot="5400000">
            <a:off x="2309018" y="-365771"/>
            <a:ext cx="4525963" cy="82296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5" name="Google Shape;75;p72"/>
          <p:cNvSpPr txBox="1"/>
          <p:nvPr>
            <p:ph type="title"/>
          </p:nvPr>
        </p:nvSpPr>
        <p:spPr>
          <a:xfrm>
            <a:off x="457200" y="274638"/>
            <a:ext cx="6260768" cy="639762"/>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27AAE1"/>
              </a:buClr>
              <a:buSzPts val="3200"/>
              <a:buFont typeface="Calibri"/>
              <a:buNone/>
              <a:defRPr b="1" i="0" sz="3200" u="none" cap="none" strike="noStrike">
                <a:solidFill>
                  <a:srgbClr val="27AAE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6" name="Google Shape;76;p72"/>
          <p:cNvSpPr txBox="1"/>
          <p:nvPr>
            <p:ph idx="12" type="sldNum"/>
          </p:nvPr>
        </p:nvSpPr>
        <p:spPr>
          <a:xfrm>
            <a:off x="6553200" y="6441964"/>
            <a:ext cx="21336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7" name="Google Shape;77;p72"/>
          <p:cNvSpPr txBox="1"/>
          <p:nvPr>
            <p:ph idx="2" type="body"/>
          </p:nvPr>
        </p:nvSpPr>
        <p:spPr>
          <a:xfrm>
            <a:off x="385845" y="6421402"/>
            <a:ext cx="5575300" cy="44195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6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78" name="Shape 78"/>
        <p:cNvGrpSpPr/>
        <p:nvPr/>
      </p:nvGrpSpPr>
      <p:grpSpPr>
        <a:xfrm>
          <a:off x="0" y="0"/>
          <a:ext cx="0" cy="0"/>
          <a:chOff x="0" y="0"/>
          <a:chExt cx="0" cy="0"/>
        </a:xfrm>
      </p:grpSpPr>
      <p:sp>
        <p:nvSpPr>
          <p:cNvPr id="79" name="Google Shape;79;p73"/>
          <p:cNvSpPr txBox="1"/>
          <p:nvPr>
            <p:ph type="title"/>
          </p:nvPr>
        </p:nvSpPr>
        <p:spPr>
          <a:xfrm rot="5400000">
            <a:off x="5337002" y="2776364"/>
            <a:ext cx="4642195" cy="20574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2800"/>
              <a:buFont typeface="Calibri"/>
              <a:buNone/>
              <a:defRPr b="1" i="0" sz="2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0" name="Google Shape;80;p73"/>
          <p:cNvSpPr txBox="1"/>
          <p:nvPr>
            <p:ph idx="1" type="body"/>
          </p:nvPr>
        </p:nvSpPr>
        <p:spPr>
          <a:xfrm rot="5400000">
            <a:off x="1146003" y="795165"/>
            <a:ext cx="4642195" cy="60198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1" name="Google Shape;81;p73"/>
          <p:cNvSpPr txBox="1"/>
          <p:nvPr>
            <p:ph idx="12" type="sldNum"/>
          </p:nvPr>
        </p:nvSpPr>
        <p:spPr>
          <a:xfrm>
            <a:off x="6553200" y="6441964"/>
            <a:ext cx="21336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82" name="Google Shape;82;p73"/>
          <p:cNvSpPr txBox="1"/>
          <p:nvPr>
            <p:ph idx="2" type="body"/>
          </p:nvPr>
        </p:nvSpPr>
        <p:spPr>
          <a:xfrm>
            <a:off x="385845" y="6421402"/>
            <a:ext cx="5575300" cy="44195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6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0" name="Shape 20"/>
        <p:cNvGrpSpPr/>
        <p:nvPr/>
      </p:nvGrpSpPr>
      <p:grpSpPr>
        <a:xfrm>
          <a:off x="0" y="0"/>
          <a:ext cx="0" cy="0"/>
          <a:chOff x="0" y="0"/>
          <a:chExt cx="0" cy="0"/>
        </a:xfrm>
      </p:grpSpPr>
      <p:sp>
        <p:nvSpPr>
          <p:cNvPr id="21" name="Google Shape;21;p63"/>
          <p:cNvSpPr txBox="1"/>
          <p:nvPr>
            <p:ph type="ctrTitle"/>
          </p:nvPr>
        </p:nvSpPr>
        <p:spPr>
          <a:xfrm>
            <a:off x="2197700" y="2130425"/>
            <a:ext cx="5574700" cy="537663"/>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27AAE1"/>
              </a:buClr>
              <a:buSzPts val="3200"/>
              <a:buFont typeface="Calibri"/>
              <a:buNone/>
              <a:defRPr b="1" i="0" sz="3200" u="none" cap="none" strike="noStrike">
                <a:solidFill>
                  <a:srgbClr val="27AAE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2" name="Google Shape;22;p63"/>
          <p:cNvSpPr/>
          <p:nvPr/>
        </p:nvSpPr>
        <p:spPr>
          <a:xfrm>
            <a:off x="8410457" y="2130425"/>
            <a:ext cx="1643308" cy="1416644"/>
          </a:xfrm>
          <a:prstGeom prst="hexagon">
            <a:avLst>
              <a:gd fmla="val 25000" name="adj"/>
              <a:gd fmla="val 115470" name="vf"/>
            </a:avLst>
          </a:prstGeom>
          <a:solidFill>
            <a:srgbClr val="27AAE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 name="Google Shape;23;p63"/>
          <p:cNvSpPr/>
          <p:nvPr/>
        </p:nvSpPr>
        <p:spPr>
          <a:xfrm>
            <a:off x="-37913" y="5587638"/>
            <a:ext cx="9269585" cy="138408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 name="Google Shape;24;p63"/>
          <p:cNvSpPr txBox="1"/>
          <p:nvPr>
            <p:ph idx="1" type="body"/>
          </p:nvPr>
        </p:nvSpPr>
        <p:spPr>
          <a:xfrm>
            <a:off x="2197100" y="3119006"/>
            <a:ext cx="5575300" cy="657225"/>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560"/>
              </a:spcBef>
              <a:spcAft>
                <a:spcPts val="0"/>
              </a:spcAft>
              <a:buClr>
                <a:srgbClr val="3F3F3F"/>
              </a:buClr>
              <a:buSzPts val="2800"/>
              <a:buFont typeface="Arial"/>
              <a:buNone/>
              <a:defRPr b="0" i="0" sz="2800" u="none" cap="none" strike="noStrike">
                <a:solidFill>
                  <a:srgbClr val="3F3F3F"/>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5" name="Google Shape;25;p63"/>
          <p:cNvSpPr txBox="1"/>
          <p:nvPr>
            <p:ph idx="2" type="body"/>
          </p:nvPr>
        </p:nvSpPr>
        <p:spPr>
          <a:xfrm>
            <a:off x="2197100" y="3547069"/>
            <a:ext cx="5575300" cy="657225"/>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560"/>
              </a:spcBef>
              <a:spcAft>
                <a:spcPts val="0"/>
              </a:spcAft>
              <a:buClr>
                <a:srgbClr val="3F3F3F"/>
              </a:buClr>
              <a:buSzPts val="2800"/>
              <a:buFont typeface="Arial"/>
              <a:buNone/>
              <a:defRPr b="0" i="0" sz="2800" u="none" cap="none" strike="noStrike">
                <a:solidFill>
                  <a:srgbClr val="3F3F3F"/>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6" name="Google Shape;26;p63"/>
          <p:cNvSpPr txBox="1"/>
          <p:nvPr>
            <p:ph idx="3" type="body"/>
          </p:nvPr>
        </p:nvSpPr>
        <p:spPr>
          <a:xfrm>
            <a:off x="2197100" y="3961295"/>
            <a:ext cx="5575300" cy="657225"/>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00000"/>
              </a:lnSpc>
              <a:spcBef>
                <a:spcPts val="560"/>
              </a:spcBef>
              <a:spcAft>
                <a:spcPts val="0"/>
              </a:spcAft>
              <a:buClr>
                <a:srgbClr val="3F3F3F"/>
              </a:buClr>
              <a:buSzPts val="2800"/>
              <a:buFont typeface="Arial"/>
              <a:buNone/>
              <a:defRPr b="0" i="0" sz="2800" u="none" cap="none" strike="noStrike">
                <a:solidFill>
                  <a:srgbClr val="3F3F3F"/>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7" name="Google Shape;27;p63"/>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solidFill>
                  <a:srgbClr val="3F3F3F"/>
                </a:solidFill>
                <a:latin typeface="Calibri"/>
                <a:ea typeface="Calibri"/>
                <a:cs typeface="Calibri"/>
                <a:sym typeface="Calibri"/>
              </a:defRPr>
            </a:lvl1pPr>
            <a:lvl2pPr lvl="1">
              <a:buNone/>
              <a:defRPr>
                <a:solidFill>
                  <a:srgbClr val="3F3F3F"/>
                </a:solidFill>
                <a:latin typeface="Calibri"/>
                <a:ea typeface="Calibri"/>
                <a:cs typeface="Calibri"/>
                <a:sym typeface="Calibri"/>
              </a:defRPr>
            </a:lvl2pPr>
            <a:lvl3pPr lvl="2">
              <a:buNone/>
              <a:defRPr>
                <a:solidFill>
                  <a:srgbClr val="3F3F3F"/>
                </a:solidFill>
                <a:latin typeface="Calibri"/>
                <a:ea typeface="Calibri"/>
                <a:cs typeface="Calibri"/>
                <a:sym typeface="Calibri"/>
              </a:defRPr>
            </a:lvl3pPr>
            <a:lvl4pPr lvl="3">
              <a:buNone/>
              <a:defRPr>
                <a:solidFill>
                  <a:srgbClr val="3F3F3F"/>
                </a:solidFill>
                <a:latin typeface="Calibri"/>
                <a:ea typeface="Calibri"/>
                <a:cs typeface="Calibri"/>
                <a:sym typeface="Calibri"/>
              </a:defRPr>
            </a:lvl4pPr>
            <a:lvl5pPr lvl="4">
              <a:buNone/>
              <a:defRPr>
                <a:solidFill>
                  <a:srgbClr val="3F3F3F"/>
                </a:solidFill>
                <a:latin typeface="Calibri"/>
                <a:ea typeface="Calibri"/>
                <a:cs typeface="Calibri"/>
                <a:sym typeface="Calibri"/>
              </a:defRPr>
            </a:lvl5pPr>
            <a:lvl6pPr lvl="5">
              <a:buNone/>
              <a:defRPr>
                <a:solidFill>
                  <a:srgbClr val="3F3F3F"/>
                </a:solidFill>
                <a:latin typeface="Calibri"/>
                <a:ea typeface="Calibri"/>
                <a:cs typeface="Calibri"/>
                <a:sym typeface="Calibri"/>
              </a:defRPr>
            </a:lvl6pPr>
            <a:lvl7pPr lvl="6">
              <a:buNone/>
              <a:defRPr>
                <a:solidFill>
                  <a:srgbClr val="3F3F3F"/>
                </a:solidFill>
                <a:latin typeface="Calibri"/>
                <a:ea typeface="Calibri"/>
                <a:cs typeface="Calibri"/>
                <a:sym typeface="Calibri"/>
              </a:defRPr>
            </a:lvl7pPr>
            <a:lvl8pPr lvl="7">
              <a:buNone/>
              <a:defRPr>
                <a:solidFill>
                  <a:srgbClr val="3F3F3F"/>
                </a:solidFill>
                <a:latin typeface="Calibri"/>
                <a:ea typeface="Calibri"/>
                <a:cs typeface="Calibri"/>
                <a:sym typeface="Calibri"/>
              </a:defRPr>
            </a:lvl8pPr>
            <a:lvl9pPr lvl="8">
              <a:buNone/>
              <a:defRPr>
                <a:solidFill>
                  <a:srgbClr val="3F3F3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8" name="Shape 28"/>
        <p:cNvGrpSpPr/>
        <p:nvPr/>
      </p:nvGrpSpPr>
      <p:grpSpPr>
        <a:xfrm>
          <a:off x="0" y="0"/>
          <a:ext cx="0" cy="0"/>
          <a:chOff x="0" y="0"/>
          <a:chExt cx="0" cy="0"/>
        </a:xfrm>
      </p:grpSpPr>
      <p:sp>
        <p:nvSpPr>
          <p:cNvPr id="29" name="Google Shape;29;p64"/>
          <p:cNvSpPr txBox="1"/>
          <p:nvPr>
            <p:ph type="title"/>
          </p:nvPr>
        </p:nvSpPr>
        <p:spPr>
          <a:xfrm>
            <a:off x="457200" y="274638"/>
            <a:ext cx="6260768" cy="639762"/>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27AAE1"/>
              </a:buClr>
              <a:buSzPts val="3200"/>
              <a:buFont typeface="Calibri"/>
              <a:buNone/>
              <a:defRPr b="1" i="0" sz="3200" u="none" cap="none" strike="noStrike">
                <a:solidFill>
                  <a:srgbClr val="27AAE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0" name="Google Shape;30;p64"/>
          <p:cNvSpPr txBox="1"/>
          <p:nvPr>
            <p:ph idx="1" type="body"/>
          </p:nvPr>
        </p:nvSpPr>
        <p:spPr>
          <a:xfrm>
            <a:off x="457200" y="1500317"/>
            <a:ext cx="8229600" cy="4525963"/>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1" name="Google Shape;31;p64"/>
          <p:cNvSpPr txBox="1"/>
          <p:nvPr>
            <p:ph idx="12" type="sldNum"/>
          </p:nvPr>
        </p:nvSpPr>
        <p:spPr>
          <a:xfrm>
            <a:off x="6553200" y="6441964"/>
            <a:ext cx="21336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2" name="Google Shape;32;p64"/>
          <p:cNvSpPr txBox="1"/>
          <p:nvPr>
            <p:ph idx="2" type="body"/>
          </p:nvPr>
        </p:nvSpPr>
        <p:spPr>
          <a:xfrm>
            <a:off x="385845" y="6421402"/>
            <a:ext cx="5575300" cy="44195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6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33" name="Shape 33"/>
        <p:cNvGrpSpPr/>
        <p:nvPr/>
      </p:nvGrpSpPr>
      <p:grpSpPr>
        <a:xfrm>
          <a:off x="0" y="0"/>
          <a:ext cx="0" cy="0"/>
          <a:chOff x="0" y="0"/>
          <a:chExt cx="0" cy="0"/>
        </a:xfrm>
      </p:grpSpPr>
      <p:sp>
        <p:nvSpPr>
          <p:cNvPr id="34" name="Google Shape;34;p65"/>
          <p:cNvSpPr txBox="1"/>
          <p:nvPr>
            <p:ph type="ctrTitle"/>
          </p:nvPr>
        </p:nvSpPr>
        <p:spPr>
          <a:xfrm>
            <a:off x="2197700" y="2301653"/>
            <a:ext cx="5574700" cy="537663"/>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27AAE1"/>
              </a:buClr>
              <a:buSzPts val="3600"/>
              <a:buFont typeface="Calibri"/>
              <a:buNone/>
              <a:defRPr b="1" i="0" sz="3600" u="none" cap="none" strike="noStrike">
                <a:solidFill>
                  <a:srgbClr val="27AAE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5" name="Google Shape;35;p65"/>
          <p:cNvSpPr/>
          <p:nvPr/>
        </p:nvSpPr>
        <p:spPr>
          <a:xfrm>
            <a:off x="8410457" y="2287384"/>
            <a:ext cx="1054039" cy="908654"/>
          </a:xfrm>
          <a:prstGeom prst="hexagon">
            <a:avLst>
              <a:gd fmla="val 25000" name="adj"/>
              <a:gd fmla="val 115470" name="vf"/>
            </a:avLst>
          </a:prstGeom>
          <a:solidFill>
            <a:srgbClr val="27AAE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 name="Google Shape;36;p65"/>
          <p:cNvSpPr txBox="1"/>
          <p:nvPr>
            <p:ph idx="12" type="sldNum"/>
          </p:nvPr>
        </p:nvSpPr>
        <p:spPr>
          <a:xfrm>
            <a:off x="6553200" y="6441964"/>
            <a:ext cx="21336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7" name="Google Shape;37;p65"/>
          <p:cNvSpPr txBox="1"/>
          <p:nvPr>
            <p:ph idx="1" type="body"/>
          </p:nvPr>
        </p:nvSpPr>
        <p:spPr>
          <a:xfrm>
            <a:off x="385845" y="6421402"/>
            <a:ext cx="5575300" cy="44195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6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66"/>
          <p:cNvSpPr txBox="1"/>
          <p:nvPr>
            <p:ph idx="1" type="body"/>
          </p:nvPr>
        </p:nvSpPr>
        <p:spPr>
          <a:xfrm>
            <a:off x="571500" y="1488129"/>
            <a:ext cx="4038600" cy="4525963"/>
          </a:xfrm>
          <a:prstGeom prst="rect">
            <a:avLst/>
          </a:prstGeom>
          <a:noFill/>
          <a:ln>
            <a:noFill/>
          </a:ln>
        </p:spPr>
        <p:txBody>
          <a:bodyPr anchorCtr="0" anchor="t" bIns="91425" lIns="91425" spcFirstLastPara="1" rIns="91425" wrap="square" tIns="91425">
            <a:no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Google Shape;40;p66"/>
          <p:cNvSpPr txBox="1"/>
          <p:nvPr>
            <p:ph idx="2" type="body"/>
          </p:nvPr>
        </p:nvSpPr>
        <p:spPr>
          <a:xfrm>
            <a:off x="4648200" y="1486048"/>
            <a:ext cx="4038600" cy="4525963"/>
          </a:xfrm>
          <a:prstGeom prst="rect">
            <a:avLst/>
          </a:prstGeom>
          <a:noFill/>
          <a:ln>
            <a:noFill/>
          </a:ln>
        </p:spPr>
        <p:txBody>
          <a:bodyPr anchorCtr="0" anchor="t" bIns="91425" lIns="91425" spcFirstLastPara="1" rIns="91425" wrap="square" tIns="91425">
            <a:no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1" name="Google Shape;41;p66"/>
          <p:cNvSpPr txBox="1"/>
          <p:nvPr>
            <p:ph idx="12" type="sldNum"/>
          </p:nvPr>
        </p:nvSpPr>
        <p:spPr>
          <a:xfrm>
            <a:off x="6553200" y="6441964"/>
            <a:ext cx="21336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2" name="Google Shape;42;p66"/>
          <p:cNvSpPr txBox="1"/>
          <p:nvPr>
            <p:ph idx="3" type="body"/>
          </p:nvPr>
        </p:nvSpPr>
        <p:spPr>
          <a:xfrm>
            <a:off x="385845" y="6421402"/>
            <a:ext cx="5575300" cy="44195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6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3" name="Google Shape;43;p66"/>
          <p:cNvSpPr txBox="1"/>
          <p:nvPr>
            <p:ph type="title"/>
          </p:nvPr>
        </p:nvSpPr>
        <p:spPr>
          <a:xfrm>
            <a:off x="457200" y="274638"/>
            <a:ext cx="6260768" cy="639762"/>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27AAE1"/>
              </a:buClr>
              <a:buSzPts val="3200"/>
              <a:buFont typeface="Calibri"/>
              <a:buNone/>
              <a:defRPr b="1" i="0" sz="3200" u="none" cap="none" strike="noStrike">
                <a:solidFill>
                  <a:srgbClr val="27AAE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4" name="Shape 44"/>
        <p:cNvGrpSpPr/>
        <p:nvPr/>
      </p:nvGrpSpPr>
      <p:grpSpPr>
        <a:xfrm>
          <a:off x="0" y="0"/>
          <a:ext cx="0" cy="0"/>
          <a:chOff x="0" y="0"/>
          <a:chExt cx="0" cy="0"/>
        </a:xfrm>
      </p:grpSpPr>
      <p:sp>
        <p:nvSpPr>
          <p:cNvPr id="45" name="Google Shape;45;p67"/>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6" name="Google Shape;46;p67"/>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7" name="Google Shape;47;p67"/>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8" name="Google Shape;48;p67"/>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9" name="Google Shape;49;p67"/>
          <p:cNvSpPr txBox="1"/>
          <p:nvPr>
            <p:ph idx="12" type="sldNum"/>
          </p:nvPr>
        </p:nvSpPr>
        <p:spPr>
          <a:xfrm>
            <a:off x="6553200" y="6441964"/>
            <a:ext cx="21336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67"/>
          <p:cNvSpPr txBox="1"/>
          <p:nvPr>
            <p:ph idx="5" type="body"/>
          </p:nvPr>
        </p:nvSpPr>
        <p:spPr>
          <a:xfrm>
            <a:off x="385845" y="6421402"/>
            <a:ext cx="5575300" cy="44195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6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1" name="Google Shape;51;p67"/>
          <p:cNvSpPr txBox="1"/>
          <p:nvPr>
            <p:ph type="title"/>
          </p:nvPr>
        </p:nvSpPr>
        <p:spPr>
          <a:xfrm>
            <a:off x="457200" y="274638"/>
            <a:ext cx="6260768" cy="639762"/>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27AAE1"/>
              </a:buClr>
              <a:buSzPts val="3200"/>
              <a:buFont typeface="Calibri"/>
              <a:buNone/>
              <a:defRPr b="1" i="0" sz="3200" u="none" cap="none" strike="noStrike">
                <a:solidFill>
                  <a:srgbClr val="27AAE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2" name="Shape 52"/>
        <p:cNvGrpSpPr/>
        <p:nvPr/>
      </p:nvGrpSpPr>
      <p:grpSpPr>
        <a:xfrm>
          <a:off x="0" y="0"/>
          <a:ext cx="0" cy="0"/>
          <a:chOff x="0" y="0"/>
          <a:chExt cx="0" cy="0"/>
        </a:xfrm>
      </p:grpSpPr>
      <p:sp>
        <p:nvSpPr>
          <p:cNvPr id="53" name="Google Shape;53;p68"/>
          <p:cNvSpPr txBox="1"/>
          <p:nvPr>
            <p:ph idx="12" type="sldNum"/>
          </p:nvPr>
        </p:nvSpPr>
        <p:spPr>
          <a:xfrm>
            <a:off x="6553200" y="6441964"/>
            <a:ext cx="21336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68"/>
          <p:cNvSpPr txBox="1"/>
          <p:nvPr>
            <p:ph idx="1" type="body"/>
          </p:nvPr>
        </p:nvSpPr>
        <p:spPr>
          <a:xfrm>
            <a:off x="385845" y="6421402"/>
            <a:ext cx="5575300" cy="44195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6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5" name="Google Shape;55;p68"/>
          <p:cNvSpPr txBox="1"/>
          <p:nvPr>
            <p:ph type="title"/>
          </p:nvPr>
        </p:nvSpPr>
        <p:spPr>
          <a:xfrm>
            <a:off x="457200" y="274638"/>
            <a:ext cx="6260768" cy="639762"/>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27AAE1"/>
              </a:buClr>
              <a:buSzPts val="3200"/>
              <a:buFont typeface="Calibri"/>
              <a:buNone/>
              <a:defRPr b="1" i="0" sz="3200" u="none" cap="none" strike="noStrike">
                <a:solidFill>
                  <a:srgbClr val="27AAE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Present">
  <p:cSld name="End Present">
    <p:spTree>
      <p:nvGrpSpPr>
        <p:cNvPr id="56" name="Shape 56"/>
        <p:cNvGrpSpPr/>
        <p:nvPr/>
      </p:nvGrpSpPr>
      <p:grpSpPr>
        <a:xfrm>
          <a:off x="0" y="0"/>
          <a:ext cx="0" cy="0"/>
          <a:chOff x="0" y="0"/>
          <a:chExt cx="0" cy="0"/>
        </a:xfrm>
      </p:grpSpPr>
      <p:sp>
        <p:nvSpPr>
          <p:cNvPr id="57" name="Google Shape;57;p69"/>
          <p:cNvSpPr/>
          <p:nvPr/>
        </p:nvSpPr>
        <p:spPr>
          <a:xfrm>
            <a:off x="-71355" y="-142689"/>
            <a:ext cx="9435633" cy="7043496"/>
          </a:xfrm>
          <a:prstGeom prst="rect">
            <a:avLst/>
          </a:prstGeom>
          <a:solidFill>
            <a:srgbClr val="27AAE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8" name="Google Shape;58;p69"/>
          <p:cNvSpPr txBox="1"/>
          <p:nvPr/>
        </p:nvSpPr>
        <p:spPr>
          <a:xfrm>
            <a:off x="2949787" y="2382911"/>
            <a:ext cx="3367903" cy="67710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800"/>
              <a:buFont typeface="Arial"/>
              <a:buNone/>
            </a:pPr>
            <a:r>
              <a:rPr b="0" i="0" lang="en-US" sz="3800" u="none" cap="none" strike="noStrike">
                <a:solidFill>
                  <a:schemeClr val="lt1"/>
                </a:solidFill>
                <a:latin typeface="Calibri"/>
                <a:ea typeface="Calibri"/>
                <a:cs typeface="Calibri"/>
                <a:sym typeface="Calibri"/>
              </a:rPr>
              <a:t>THANK YOU </a:t>
            </a:r>
            <a:endParaRPr b="0" i="0" sz="3800" u="none" cap="none" strike="noStrike">
              <a:solidFill>
                <a:schemeClr val="lt1"/>
              </a:solidFill>
              <a:latin typeface="Calibri"/>
              <a:ea typeface="Calibri"/>
              <a:cs typeface="Calibri"/>
              <a:sym typeface="Calibri"/>
            </a:endParaRPr>
          </a:p>
        </p:txBody>
      </p:sp>
      <p:sp>
        <p:nvSpPr>
          <p:cNvPr id="59" name="Google Shape;59;p69">
            <a:hlinkClick r:id="rId2"/>
          </p:cNvPr>
          <p:cNvSpPr txBox="1"/>
          <p:nvPr/>
        </p:nvSpPr>
        <p:spPr>
          <a:xfrm>
            <a:off x="470934" y="6306862"/>
            <a:ext cx="4324045" cy="2769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Calibri"/>
                <a:ea typeface="Calibri"/>
                <a:cs typeface="Calibri"/>
                <a:sym typeface="Calibri"/>
              </a:rPr>
              <a:t>© 2013 KMS Technology </a:t>
            </a:r>
            <a:endParaRPr b="0" i="0" sz="1200" u="none" cap="none" strike="noStrike">
              <a:solidFill>
                <a:schemeClr val="lt1"/>
              </a:solidFill>
              <a:latin typeface="Calibri"/>
              <a:ea typeface="Calibri"/>
              <a:cs typeface="Calibri"/>
              <a:sym typeface="Calibri"/>
            </a:endParaRPr>
          </a:p>
        </p:txBody>
      </p:sp>
      <p:sp>
        <p:nvSpPr>
          <p:cNvPr id="60" name="Google Shape;60;p69"/>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61" name="Shape 61"/>
        <p:cNvGrpSpPr/>
        <p:nvPr/>
      </p:nvGrpSpPr>
      <p:grpSpPr>
        <a:xfrm>
          <a:off x="0" y="0"/>
          <a:ext cx="0" cy="0"/>
          <a:chOff x="0" y="0"/>
          <a:chExt cx="0" cy="0"/>
        </a:xfrm>
      </p:grpSpPr>
      <p:sp>
        <p:nvSpPr>
          <p:cNvPr id="62" name="Google Shape;62;p70"/>
          <p:cNvSpPr txBox="1"/>
          <p:nvPr>
            <p:ph type="title"/>
          </p:nvPr>
        </p:nvSpPr>
        <p:spPr>
          <a:xfrm>
            <a:off x="457200" y="1485915"/>
            <a:ext cx="3008313" cy="112905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27AAE1"/>
              </a:buClr>
              <a:buSzPts val="2000"/>
              <a:buFont typeface="Calibri"/>
              <a:buNone/>
              <a:defRPr b="1" i="0" sz="2000" u="none" cap="none" strike="noStrike">
                <a:solidFill>
                  <a:srgbClr val="27AAE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3" name="Google Shape;63;p70"/>
          <p:cNvSpPr txBox="1"/>
          <p:nvPr>
            <p:ph idx="1" type="body"/>
          </p:nvPr>
        </p:nvSpPr>
        <p:spPr>
          <a:xfrm>
            <a:off x="3575050" y="1477908"/>
            <a:ext cx="5111750" cy="4557846"/>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4" name="Google Shape;64;p70"/>
          <p:cNvSpPr txBox="1"/>
          <p:nvPr>
            <p:ph idx="2" type="body"/>
          </p:nvPr>
        </p:nvSpPr>
        <p:spPr>
          <a:xfrm>
            <a:off x="457200" y="2796709"/>
            <a:ext cx="3008313" cy="3239045"/>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5" name="Google Shape;65;p70"/>
          <p:cNvSpPr txBox="1"/>
          <p:nvPr>
            <p:ph idx="12" type="sldNum"/>
          </p:nvPr>
        </p:nvSpPr>
        <p:spPr>
          <a:xfrm>
            <a:off x="6553200" y="6441964"/>
            <a:ext cx="2133600" cy="36512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66" name="Google Shape;66;p70"/>
          <p:cNvSpPr txBox="1"/>
          <p:nvPr>
            <p:ph idx="3" type="body"/>
          </p:nvPr>
        </p:nvSpPr>
        <p:spPr>
          <a:xfrm>
            <a:off x="385845" y="6421402"/>
            <a:ext cx="5575300" cy="441951"/>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36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logo-noslogan.png" id="10" name="Google Shape;10;p61"/>
          <p:cNvPicPr preferRelativeResize="0"/>
          <p:nvPr/>
        </p:nvPicPr>
        <p:blipFill rotWithShape="1">
          <a:blip r:embed="rId1">
            <a:alphaModFix/>
          </a:blip>
          <a:srcRect b="0" l="0" r="0" t="0"/>
          <a:stretch/>
        </p:blipFill>
        <p:spPr>
          <a:xfrm>
            <a:off x="7365999" y="274638"/>
            <a:ext cx="1388197" cy="491422"/>
          </a:xfrm>
          <a:prstGeom prst="rect">
            <a:avLst/>
          </a:prstGeom>
          <a:noFill/>
          <a:ln>
            <a:noFill/>
          </a:ln>
        </p:spPr>
      </p:pic>
      <p:sp>
        <p:nvSpPr>
          <p:cNvPr id="11" name="Google Shape;11;p61"/>
          <p:cNvSpPr/>
          <p:nvPr/>
        </p:nvSpPr>
        <p:spPr>
          <a:xfrm>
            <a:off x="-28434" y="6378847"/>
            <a:ext cx="9222194" cy="597685"/>
          </a:xfrm>
          <a:prstGeom prst="rect">
            <a:avLst/>
          </a:prstGeom>
          <a:solidFill>
            <a:srgbClr val="27AAE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 name="Google Shape;12;p61"/>
          <p:cNvSpPr txBox="1"/>
          <p:nvPr/>
        </p:nvSpPr>
        <p:spPr>
          <a:xfrm>
            <a:off x="3488267" y="7535333"/>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3" name="Google Shape;13;p61"/>
          <p:cNvSpPr txBox="1"/>
          <p:nvPr>
            <p:ph idx="12" type="sldNum"/>
          </p:nvPr>
        </p:nvSpPr>
        <p:spPr>
          <a:xfrm>
            <a:off x="8556784" y="6333134"/>
            <a:ext cx="548700" cy="525000"/>
          </a:xfrm>
          <a:prstGeom prst="rect">
            <a:avLst/>
          </a:prstGeom>
          <a:noFill/>
          <a:ln>
            <a:noFill/>
          </a:ln>
        </p:spPr>
        <p:txBody>
          <a:bodyPr anchorCtr="0" anchor="t" bIns="91425" lIns="91425" spcFirstLastPara="1" rIns="91425" wrap="square" tIns="91425">
            <a:noAutofit/>
          </a:bodyPr>
          <a:lstStyle>
            <a:lvl1pPr lvl="0" algn="r">
              <a:buNone/>
              <a:defRPr sz="1300">
                <a:solidFill>
                  <a:schemeClr val="tx1"/>
                </a:solidFill>
              </a:defRPr>
            </a:lvl1pPr>
            <a:lvl2pPr lvl="1" algn="r">
              <a:buNone/>
              <a:defRPr sz="1300">
                <a:solidFill>
                  <a:schemeClr val="tx1"/>
                </a:solidFill>
              </a:defRPr>
            </a:lvl2pPr>
            <a:lvl3pPr lvl="2" algn="r">
              <a:buNone/>
              <a:defRPr sz="1300">
                <a:solidFill>
                  <a:schemeClr val="tx1"/>
                </a:solidFill>
              </a:defRPr>
            </a:lvl3pPr>
            <a:lvl4pPr lvl="3" algn="r">
              <a:buNone/>
              <a:defRPr sz="1300">
                <a:solidFill>
                  <a:schemeClr val="tx1"/>
                </a:solidFill>
              </a:defRPr>
            </a:lvl4pPr>
            <a:lvl5pPr lvl="4" algn="r">
              <a:buNone/>
              <a:defRPr sz="1300">
                <a:solidFill>
                  <a:schemeClr val="tx1"/>
                </a:solidFill>
              </a:defRPr>
            </a:lvl5pPr>
            <a:lvl6pPr lvl="5" algn="r">
              <a:buNone/>
              <a:defRPr sz="1300">
                <a:solidFill>
                  <a:schemeClr val="tx1"/>
                </a:solidFill>
              </a:defRPr>
            </a:lvl6pPr>
            <a:lvl7pPr lvl="6" algn="r">
              <a:buNone/>
              <a:defRPr sz="1300">
                <a:solidFill>
                  <a:schemeClr val="tx1"/>
                </a:solidFill>
              </a:defRPr>
            </a:lvl7pPr>
            <a:lvl8pPr lvl="7" algn="r">
              <a:buNone/>
              <a:defRPr sz="1300">
                <a:solidFill>
                  <a:schemeClr val="tx1"/>
                </a:solidFill>
              </a:defRPr>
            </a:lvl8pPr>
            <a:lvl9pPr lvl="8" algn="r">
              <a:buNone/>
              <a:defRPr sz="1300">
                <a:solidFill>
                  <a:schemeClr val="tx1"/>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1" Type="http://schemas.openxmlformats.org/officeDocument/2006/relationships/hyperlink" Target="https://www.geeksforgeeks.org/exceptions-in-java/?ref=lbp" TargetMode="External"/><Relationship Id="rId10" Type="http://schemas.openxmlformats.org/officeDocument/2006/relationships/hyperlink" Target="https://docs.oracle.com/javase/tutorial/essential/exceptions/index.html" TargetMode="External"/><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ocs.oracle.com/javase/tutorial/reallybigindex.html" TargetMode="External"/><Relationship Id="rId4" Type="http://schemas.openxmlformats.org/officeDocument/2006/relationships/hyperlink" Target="https://www.geeksforgeeks.org/java/?ref=lbp" TargetMode="External"/><Relationship Id="rId9" Type="http://schemas.openxmlformats.org/officeDocument/2006/relationships/hyperlink" Target="https://docs.oracle.com/javase/tutorial/java/javaOO/index.html" TargetMode="External"/><Relationship Id="rId5" Type="http://schemas.openxmlformats.org/officeDocument/2006/relationships/hyperlink" Target="https://docs.oracle.com/javase/8/docs/api/index.html?overview-summary.html" TargetMode="External"/><Relationship Id="rId6" Type="http://schemas.openxmlformats.org/officeDocument/2006/relationships/hyperlink" Target="https://www.geeksforgeeks.org/data-types-in-java/?ref=lbp" TargetMode="External"/><Relationship Id="rId7" Type="http://schemas.openxmlformats.org/officeDocument/2006/relationships/hyperlink" Target="https://www.geeksforgeeks.org/basic-operators-java/?ref=rp" TargetMode="External"/><Relationship Id="rId8" Type="http://schemas.openxmlformats.org/officeDocument/2006/relationships/hyperlink" Target="https://docs.oracle.com/javase/tutorial/java/nutsandbolts/flow.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geeksforgeeks.org/access-modifiers-java/" TargetMode="External"/><Relationship Id="rId4" Type="http://schemas.openxmlformats.org/officeDocument/2006/relationships/hyperlink" Target="https://www.geeksforgeeks.org/checked-vs-unchecked-exceptions-in-java/" TargetMode="External"/><Relationship Id="rId5" Type="http://schemas.openxmlformats.org/officeDocument/2006/relationships/hyperlink" Target="https://www.geeksforgeeks.org/checked-vs-unchecked-exceptions-in-java/"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geeksforgeeks.org/interfaces-in-java/" TargetMode="External"/><Relationship Id="rId4" Type="http://schemas.openxmlformats.org/officeDocument/2006/relationships/hyperlink" Target="https://www.geeksforgeeks.org/abstract-classes-in-java/" TargetMode="External"/><Relationship Id="rId5" Type="http://schemas.openxmlformats.org/officeDocument/2006/relationships/hyperlink" Target="http://contribute.geeksforgeeks.org/encapsulation-in-java/" TargetMode="External"/><Relationship Id="rId6" Type="http://schemas.openxmlformats.org/officeDocument/2006/relationships/hyperlink" Target="https://docs.oracle.com/javase/8/docs/api/java/lang/Comparable.html" TargetMode="External"/><Relationship Id="rId7" Type="http://schemas.openxmlformats.org/officeDocument/2006/relationships/hyperlink" Target="https://docs.oracle.com/javase/8/docs/api/java/lang/Cloneable.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docs.oracle.com/javase/tutorial/reallybigindex.html" TargetMode="External"/><Relationship Id="rId4" Type="http://schemas.openxmlformats.org/officeDocument/2006/relationships/hyperlink" Target="https://www.geeksforgeeks.org/java/?ref=lbp" TargetMode="External"/><Relationship Id="rId5" Type="http://schemas.openxmlformats.org/officeDocument/2006/relationships/hyperlink" Target="https://docs.oracle.com/javase/8/docs/api/index.html?overview-summary.html" TargetMode="External"/><Relationship Id="rId6" Type="http://schemas.openxmlformats.org/officeDocument/2006/relationships/hyperlink" Target="https://www.geeksforgeeks.org/classes-objects-java/?ref=lbp" TargetMode="External"/><Relationship Id="rId7" Type="http://schemas.openxmlformats.org/officeDocument/2006/relationships/hyperlink" Target="https://docs.oracle.com/javase/tutorial/java/IandI/index.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en.wikipedia.org/wiki/Programming_language" TargetMode="External"/><Relationship Id="rId4" Type="http://schemas.openxmlformats.org/officeDocument/2006/relationships/hyperlink" Target="https://en.wikipedia.org/wiki/Programming_style" TargetMode="External"/><Relationship Id="rId5" Type="http://schemas.openxmlformats.org/officeDocument/2006/relationships/hyperlink" Target="https://en.wikipedia.org/wiki/Compiler" TargetMode="External"/><Relationship Id="rId6" Type="http://schemas.openxmlformats.org/officeDocument/2006/relationships/hyperlink" Target="https://en.wikipedia.org/wiki/Software_maintenance"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1" Type="http://schemas.openxmlformats.org/officeDocument/2006/relationships/hyperlink" Target="https://en.wikipedia.org/wiki/Defensive_programming" TargetMode="External"/><Relationship Id="rId10" Type="http://schemas.openxmlformats.org/officeDocument/2006/relationships/hyperlink" Target="https://en.wikipedia.org/wiki/Comment_(computer_programming)" TargetMode="External"/><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en.wikipedia.org/wiki/Open-source_software" TargetMode="External"/><Relationship Id="rId4" Type="http://schemas.openxmlformats.org/officeDocument/2006/relationships/hyperlink" Target="https://en.wikipedia.org/wiki/Software_quality" TargetMode="External"/><Relationship Id="rId9" Type="http://schemas.openxmlformats.org/officeDocument/2006/relationships/hyperlink" Target="https://en.wikipedia.org/wiki/Cyclomatic_complexity" TargetMode="External"/><Relationship Id="rId5" Type="http://schemas.openxmlformats.org/officeDocument/2006/relationships/hyperlink" Target="https://en.wikipedia.org/wiki/Duplicate_code" TargetMode="External"/><Relationship Id="rId6" Type="http://schemas.openxmlformats.org/officeDocument/2006/relationships/hyperlink" Target="https://en.wikipedia.org/wiki/Programming_style" TargetMode="External"/><Relationship Id="rId7" Type="http://schemas.openxmlformats.org/officeDocument/2006/relationships/hyperlink" Target="https://en.wikipedia.org/wiki/Unit_testing" TargetMode="External"/><Relationship Id="rId8" Type="http://schemas.openxmlformats.org/officeDocument/2006/relationships/hyperlink" Target="https://en.wikipedia.org/wiki/Code_coverage"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docs.oracle.com/javase/tutorial/reallybigindex.html" TargetMode="External"/><Relationship Id="rId4" Type="http://schemas.openxmlformats.org/officeDocument/2006/relationships/hyperlink" Target="https://www.geeksforgeeks.org/java/?ref=lbp" TargetMode="External"/><Relationship Id="rId9" Type="http://schemas.openxmlformats.org/officeDocument/2006/relationships/hyperlink" Target="https://en.wikipedia.org/wiki/SOLID" TargetMode="External"/><Relationship Id="rId5" Type="http://schemas.openxmlformats.org/officeDocument/2006/relationships/hyperlink" Target="https://docs.oracle.com/javase/8/docs/api/index.html?overview-summary.html" TargetMode="External"/><Relationship Id="rId6" Type="http://schemas.openxmlformats.org/officeDocument/2006/relationships/hyperlink" Target="https://en.wikipedia.org/wiki/Coding_conventions" TargetMode="External"/><Relationship Id="rId7" Type="http://schemas.openxmlformats.org/officeDocument/2006/relationships/hyperlink" Target="https://google.github.io/styleguide/javaguide.html" TargetMode="External"/><Relationship Id="rId8" Type="http://schemas.openxmlformats.org/officeDocument/2006/relationships/hyperlink" Target="https://rules.sonarsource.com/java"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en.wikipedia.org/wiki/Asymptotic_analysis" TargetMode="External"/><Relationship Id="rId4" Type="http://schemas.openxmlformats.org/officeDocument/2006/relationships/hyperlink" Target="https://en.wikipedia.org/wiki/Function_(mathematics)" TargetMode="External"/><Relationship Id="rId5" Type="http://schemas.openxmlformats.org/officeDocument/2006/relationships/hyperlink" Target="https://en.wikipedia.org/wiki/Argument_of_a_function" TargetMode="External"/><Relationship Id="rId6" Type="http://schemas.openxmlformats.org/officeDocument/2006/relationships/hyperlink" Target="https://en.wikipedia.org/wiki/Computer_science" TargetMode="External"/><Relationship Id="rId7" Type="http://schemas.openxmlformats.org/officeDocument/2006/relationships/hyperlink" Target="https://en.wikipedia.org/wiki/Computational_complexity_theory" TargetMode="External"/><Relationship Id="rId8"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hyperlink" Target="https://docs.oracle.com/javase/tutorial/reallybigindex.html" TargetMode="External"/><Relationship Id="rId4" Type="http://schemas.openxmlformats.org/officeDocument/2006/relationships/hyperlink" Target="https://www.geeksforgeeks.org/java/?ref=lbp" TargetMode="External"/><Relationship Id="rId9" Type="http://schemas.openxmlformats.org/officeDocument/2006/relationships/hyperlink" Target="https://www.geeksforgeeks.org/stream-in-java/" TargetMode="External"/><Relationship Id="rId5" Type="http://schemas.openxmlformats.org/officeDocument/2006/relationships/hyperlink" Target="https://docs.oracle.com/javase/8/docs/api/index.html?overview-summary.html" TargetMode="External"/><Relationship Id="rId6" Type="http://schemas.openxmlformats.org/officeDocument/2006/relationships/hyperlink" Target="https://www.geeksforgeeks.org/analysis-of-algorithms-set-4-analysis-of-loops/" TargetMode="External"/><Relationship Id="rId7" Type="http://schemas.openxmlformats.org/officeDocument/2006/relationships/hyperlink" Target="https://www.geeksforgeeks.org/collections-in-java-2/?ref=lbp" TargetMode="External"/><Relationship Id="rId8" Type="http://schemas.openxmlformats.org/officeDocument/2006/relationships/hyperlink" Target="https://docs.oracle.com/javase/tutorial/collections/index.html"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3.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6.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hyperlink" Target="https://docs.oracle.com/javase/tutorial/reallybigindex.html" TargetMode="External"/><Relationship Id="rId4" Type="http://schemas.openxmlformats.org/officeDocument/2006/relationships/hyperlink" Target="https://www.geeksforgeeks.org/java/?ref=lbp" TargetMode="External"/><Relationship Id="rId5" Type="http://schemas.openxmlformats.org/officeDocument/2006/relationships/hyperlink" Target="https://docs.oracle.com/javase/8/docs/api/index.html?overview-summary.html" TargetMode="External"/><Relationship Id="rId6" Type="http://schemas.openxmlformats.org/officeDocument/2006/relationships/hyperlink" Target="https://docs.oracle.com/javase/tutorial/essential/io/index.html" TargetMode="External"/><Relationship Id="rId7" Type="http://schemas.openxmlformats.org/officeDocument/2006/relationships/hyperlink" Target="http://tutorials.jenkov.com/java-io/index.html"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4.png"/><Relationship Id="rId4" Type="http://schemas.openxmlformats.org/officeDocument/2006/relationships/image" Target="../media/image2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hyperlink" Target="https://docs.oracle.com/javase/tutorial/reallybigindex.html" TargetMode="External"/><Relationship Id="rId4" Type="http://schemas.openxmlformats.org/officeDocument/2006/relationships/hyperlink" Target="https://www.geeksforgeeks.org/java/?ref=lbp" TargetMode="External"/><Relationship Id="rId5" Type="http://schemas.openxmlformats.org/officeDocument/2006/relationships/hyperlink" Target="https://docs.oracle.com/javase/8/docs/api/index.html?overview-summary.html" TargetMode="External"/><Relationship Id="rId6" Type="http://schemas.openxmlformats.org/officeDocument/2006/relationships/hyperlink" Target="https://refactoring.guru/design-patterns/decorato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2"/>
          <p:cNvSpPr txBox="1"/>
          <p:nvPr>
            <p:ph type="ctrTitle"/>
          </p:nvPr>
        </p:nvSpPr>
        <p:spPr>
          <a:xfrm>
            <a:off x="367598" y="2130425"/>
            <a:ext cx="7404802" cy="1002418"/>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7AAE1"/>
              </a:buClr>
              <a:buSzPts val="3200"/>
              <a:buFont typeface="Calibri"/>
              <a:buNone/>
            </a:pPr>
            <a:r>
              <a:rPr lang="en-US"/>
              <a:t>BASIC JAVA</a:t>
            </a:r>
            <a:endParaRPr b="1" i="0" sz="3200" u="none" cap="none" strike="noStrike">
              <a:solidFill>
                <a:srgbClr val="27AAE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ac2adec9ae_0_0"/>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lang="en-US"/>
              <a:t>5</a:t>
            </a:r>
            <a:r>
              <a:rPr lang="en-US"/>
              <a:t>. EXCEPTION - Category</a:t>
            </a:r>
            <a:endParaRPr/>
          </a:p>
          <a:p>
            <a:pPr indent="0" lvl="0" marL="0" marR="0" rtl="0" algn="l">
              <a:lnSpc>
                <a:spcPct val="100000"/>
              </a:lnSpc>
              <a:spcBef>
                <a:spcPts val="0"/>
              </a:spcBef>
              <a:spcAft>
                <a:spcPts val="0"/>
              </a:spcAft>
              <a:buClr>
                <a:srgbClr val="27AAE1"/>
              </a:buClr>
              <a:buSzPts val="3200"/>
              <a:buFont typeface="Calibri"/>
              <a:buNone/>
            </a:pPr>
            <a:r>
              <a:t/>
            </a:r>
            <a:endParaRPr/>
          </a:p>
        </p:txBody>
      </p:sp>
      <p:sp>
        <p:nvSpPr>
          <p:cNvPr id="151" name="Google Shape;151;gac2adec9ae_0_0"/>
          <p:cNvSpPr txBox="1"/>
          <p:nvPr>
            <p:ph idx="1" type="body"/>
          </p:nvPr>
        </p:nvSpPr>
        <p:spPr>
          <a:xfrm>
            <a:off x="457200" y="808625"/>
            <a:ext cx="8229600" cy="1586400"/>
          </a:xfrm>
          <a:prstGeom prst="rect">
            <a:avLst/>
          </a:prstGeom>
          <a:noFill/>
          <a:ln>
            <a:noFill/>
          </a:ln>
        </p:spPr>
        <p:txBody>
          <a:bodyPr anchorCtr="0" anchor="t" bIns="45700" lIns="91425" spcFirstLastPara="1" rIns="91425" wrap="square" tIns="45700">
            <a:noAutofit/>
          </a:bodyPr>
          <a:lstStyle/>
          <a:p>
            <a:pPr indent="-330200" lvl="0" marL="457200" marR="0" rtl="0" algn="l">
              <a:lnSpc>
                <a:spcPct val="100000"/>
              </a:lnSpc>
              <a:spcBef>
                <a:spcPts val="0"/>
              </a:spcBef>
              <a:spcAft>
                <a:spcPts val="0"/>
              </a:spcAft>
              <a:buClr>
                <a:schemeClr val="dk1"/>
              </a:buClr>
              <a:buSzPts val="1600"/>
              <a:buFont typeface="Calibri"/>
              <a:buChar char="•"/>
            </a:pPr>
            <a:r>
              <a:rPr b="1" lang="en-US" sz="1600">
                <a:highlight>
                  <a:srgbClr val="FFFFFF"/>
                </a:highlight>
              </a:rPr>
              <a:t>Checked Exception</a:t>
            </a:r>
            <a:r>
              <a:rPr lang="en-US" sz="1600">
                <a:highlight>
                  <a:srgbClr val="FFFFFF"/>
                </a:highlight>
              </a:rPr>
              <a:t>: checked at compile time</a:t>
            </a:r>
            <a:endParaRPr sz="1600">
              <a:highlight>
                <a:srgbClr val="FFFFFF"/>
              </a:highlight>
            </a:endParaRPr>
          </a:p>
          <a:p>
            <a:pPr indent="-330200" lvl="0" marL="457200" rtl="0" algn="l">
              <a:spcBef>
                <a:spcPts val="0"/>
              </a:spcBef>
              <a:spcAft>
                <a:spcPts val="0"/>
              </a:spcAft>
              <a:buSzPts val="1600"/>
              <a:buFont typeface="Calibri"/>
              <a:buChar char="•"/>
            </a:pPr>
            <a:r>
              <a:rPr b="1" lang="en-US" sz="1600">
                <a:highlight>
                  <a:srgbClr val="FFFFFF"/>
                </a:highlight>
              </a:rPr>
              <a:t>Unchecked Exception</a:t>
            </a:r>
            <a:r>
              <a:rPr lang="en-US" sz="1600">
                <a:highlight>
                  <a:srgbClr val="FFFFFF"/>
                </a:highlight>
              </a:rPr>
              <a:t>: not checked at compile time</a:t>
            </a:r>
            <a:endParaRPr sz="1600">
              <a:highlight>
                <a:srgbClr val="FFFFFF"/>
              </a:highlight>
            </a:endParaRPr>
          </a:p>
          <a:p>
            <a:pPr indent="-330200" lvl="1" marL="914400" marR="0" rtl="0" algn="l">
              <a:lnSpc>
                <a:spcPct val="100000"/>
              </a:lnSpc>
              <a:spcBef>
                <a:spcPts val="0"/>
              </a:spcBef>
              <a:spcAft>
                <a:spcPts val="0"/>
              </a:spcAft>
              <a:buClr>
                <a:schemeClr val="dk1"/>
              </a:buClr>
              <a:buSzPts val="1600"/>
              <a:buFont typeface="Calibri"/>
              <a:buChar char="–"/>
            </a:pPr>
            <a:r>
              <a:rPr b="1" lang="en-US" sz="1600">
                <a:highlight>
                  <a:srgbClr val="FFFFFF"/>
                </a:highlight>
              </a:rPr>
              <a:t>Error</a:t>
            </a:r>
            <a:r>
              <a:rPr lang="en-US" sz="1600">
                <a:highlight>
                  <a:srgbClr val="FFFFFF"/>
                </a:highlight>
              </a:rPr>
              <a:t>: external to the application</a:t>
            </a:r>
            <a:endParaRPr sz="1600">
              <a:highlight>
                <a:srgbClr val="FFFFFF"/>
              </a:highlight>
            </a:endParaRPr>
          </a:p>
          <a:p>
            <a:pPr indent="-330200" lvl="1" marL="914400" marR="0" rtl="0" algn="l">
              <a:lnSpc>
                <a:spcPct val="100000"/>
              </a:lnSpc>
              <a:spcBef>
                <a:spcPts val="0"/>
              </a:spcBef>
              <a:spcAft>
                <a:spcPts val="0"/>
              </a:spcAft>
              <a:buClr>
                <a:schemeClr val="dk1"/>
              </a:buClr>
              <a:buSzPts val="1600"/>
              <a:buFont typeface="Calibri"/>
              <a:buChar char="–"/>
            </a:pPr>
            <a:r>
              <a:rPr b="1" lang="en-US" sz="1600">
                <a:highlight>
                  <a:srgbClr val="FFFFFF"/>
                </a:highlight>
              </a:rPr>
              <a:t>RuntimeException</a:t>
            </a:r>
            <a:r>
              <a:rPr lang="en-US" sz="1600">
                <a:highlight>
                  <a:srgbClr val="FFFFFF"/>
                </a:highlight>
              </a:rPr>
              <a:t>: internal to the application, usually indicate programming bugs</a:t>
            </a:r>
            <a:endParaRPr sz="1600">
              <a:highlight>
                <a:srgbClr val="FFFFFF"/>
              </a:highlight>
            </a:endParaRPr>
          </a:p>
          <a:p>
            <a:pPr indent="-330200" lvl="0" marL="457200" marR="0" rtl="0" algn="l">
              <a:lnSpc>
                <a:spcPct val="100000"/>
              </a:lnSpc>
              <a:spcBef>
                <a:spcPts val="0"/>
              </a:spcBef>
              <a:spcAft>
                <a:spcPts val="0"/>
              </a:spcAft>
              <a:buSzPts val="1600"/>
              <a:buFont typeface="Calibri"/>
              <a:buChar char="•"/>
            </a:pPr>
            <a:r>
              <a:rPr lang="en-US" sz="1600"/>
              <a:t>If a client can reasonably be expected to recover from an exception, make it a checked exception.   If a client cannot do anything to recover from the exception, make it an unchecked exception</a:t>
            </a:r>
            <a:endParaRPr sz="1600"/>
          </a:p>
        </p:txBody>
      </p:sp>
      <p:sp>
        <p:nvSpPr>
          <p:cNvPr id="152" name="Google Shape;152;gac2adec9ae_0_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AutoNum type="romanUcPeriod"/>
            </a:pPr>
            <a:r>
              <a:rPr lang="en-US"/>
              <a:t>LANGUAGE BASICS</a:t>
            </a:r>
            <a:endParaRPr b="0" i="0" sz="1800" u="none" cap="none" strike="noStrike">
              <a:solidFill>
                <a:schemeClr val="lt1"/>
              </a:solidFill>
              <a:latin typeface="Calibri"/>
              <a:ea typeface="Calibri"/>
              <a:cs typeface="Calibri"/>
              <a:sym typeface="Calibri"/>
            </a:endParaRPr>
          </a:p>
        </p:txBody>
      </p:sp>
      <p:pic>
        <p:nvPicPr>
          <p:cNvPr id="153" name="Google Shape;153;gac2adec9ae_0_0"/>
          <p:cNvPicPr preferRelativeResize="0"/>
          <p:nvPr/>
        </p:nvPicPr>
        <p:blipFill>
          <a:blip r:embed="rId3">
            <a:alphaModFix/>
          </a:blip>
          <a:stretch>
            <a:fillRect/>
          </a:stretch>
        </p:blipFill>
        <p:spPr>
          <a:xfrm>
            <a:off x="1875504" y="2395024"/>
            <a:ext cx="5392985" cy="3914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ac2adec9ae_0_16"/>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lang="en-US"/>
              <a:t>5. EXCEPTION - Call Stack</a:t>
            </a:r>
            <a:endParaRPr/>
          </a:p>
          <a:p>
            <a:pPr indent="0" lvl="0" marL="0" marR="0" rtl="0" algn="l">
              <a:lnSpc>
                <a:spcPct val="100000"/>
              </a:lnSpc>
              <a:spcBef>
                <a:spcPts val="0"/>
              </a:spcBef>
              <a:spcAft>
                <a:spcPts val="0"/>
              </a:spcAft>
              <a:buClr>
                <a:srgbClr val="27AAE1"/>
              </a:buClr>
              <a:buSzPts val="3200"/>
              <a:buFont typeface="Calibri"/>
              <a:buNone/>
            </a:pPr>
            <a:r>
              <a:t/>
            </a:r>
            <a:endParaRPr/>
          </a:p>
        </p:txBody>
      </p:sp>
      <p:sp>
        <p:nvSpPr>
          <p:cNvPr id="159" name="Google Shape;159;gac2adec9ae_0_16"/>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AutoNum type="romanUcPeriod"/>
            </a:pPr>
            <a:r>
              <a:rPr lang="en-US"/>
              <a:t>LANGUAGE BASICS</a:t>
            </a:r>
            <a:endParaRPr b="0" i="0" sz="1800" u="none" cap="none" strike="noStrike">
              <a:solidFill>
                <a:schemeClr val="lt1"/>
              </a:solidFill>
              <a:latin typeface="Calibri"/>
              <a:ea typeface="Calibri"/>
              <a:cs typeface="Calibri"/>
              <a:sym typeface="Calibri"/>
            </a:endParaRPr>
          </a:p>
        </p:txBody>
      </p:sp>
      <p:pic>
        <p:nvPicPr>
          <p:cNvPr id="160" name="Google Shape;160;gac2adec9ae_0_16"/>
          <p:cNvPicPr preferRelativeResize="0"/>
          <p:nvPr/>
        </p:nvPicPr>
        <p:blipFill>
          <a:blip r:embed="rId3">
            <a:alphaModFix/>
          </a:blip>
          <a:stretch>
            <a:fillRect/>
          </a:stretch>
        </p:blipFill>
        <p:spPr>
          <a:xfrm>
            <a:off x="447713" y="1188287"/>
            <a:ext cx="8248587" cy="4959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ad6cee23df_0_16"/>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lang="en-US"/>
              <a:t>5. EXCEPTION - Handling</a:t>
            </a:r>
            <a:endParaRPr/>
          </a:p>
          <a:p>
            <a:pPr indent="0" lvl="0" marL="0" marR="0" rtl="0" algn="l">
              <a:lnSpc>
                <a:spcPct val="100000"/>
              </a:lnSpc>
              <a:spcBef>
                <a:spcPts val="0"/>
              </a:spcBef>
              <a:spcAft>
                <a:spcPts val="0"/>
              </a:spcAft>
              <a:buClr>
                <a:srgbClr val="27AAE1"/>
              </a:buClr>
              <a:buSzPts val="3200"/>
              <a:buFont typeface="Calibri"/>
              <a:buNone/>
            </a:pPr>
            <a:r>
              <a:t/>
            </a:r>
            <a:endParaRPr/>
          </a:p>
        </p:txBody>
      </p:sp>
      <p:sp>
        <p:nvSpPr>
          <p:cNvPr id="166" name="Google Shape;166;gad6cee23df_0_16"/>
          <p:cNvSpPr txBox="1"/>
          <p:nvPr>
            <p:ph idx="1" type="body"/>
          </p:nvPr>
        </p:nvSpPr>
        <p:spPr>
          <a:xfrm>
            <a:off x="457200" y="1183826"/>
            <a:ext cx="8229600" cy="49683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t>try, catch, finally</a:t>
            </a:r>
            <a:endParaRPr sz="2800"/>
          </a:p>
          <a:p>
            <a:pPr indent="-406400" lvl="0" marL="457200" marR="0" rtl="0" algn="l">
              <a:lnSpc>
                <a:spcPct val="100000"/>
              </a:lnSpc>
              <a:spcBef>
                <a:spcPts val="0"/>
              </a:spcBef>
              <a:spcAft>
                <a:spcPts val="0"/>
              </a:spcAft>
              <a:buSzPts val="2800"/>
              <a:buFont typeface="Calibri"/>
              <a:buChar char="•"/>
            </a:pPr>
            <a:r>
              <a:rPr lang="en-US" sz="2800"/>
              <a:t>try-with-resources</a:t>
            </a:r>
            <a:endParaRPr sz="2800"/>
          </a:p>
          <a:p>
            <a:pPr indent="-406400" lvl="1" marL="914400" marR="0" rtl="0" algn="l">
              <a:lnSpc>
                <a:spcPct val="100000"/>
              </a:lnSpc>
              <a:spcBef>
                <a:spcPts val="0"/>
              </a:spcBef>
              <a:spcAft>
                <a:spcPts val="0"/>
              </a:spcAft>
              <a:buSzPts val="2800"/>
              <a:buFont typeface="Calibri"/>
              <a:buChar char="–"/>
            </a:pPr>
            <a:r>
              <a:rPr lang="en-US"/>
              <a:t>A resource is an object that must be closed after the program is finished with it</a:t>
            </a:r>
            <a:endParaRPr/>
          </a:p>
          <a:p>
            <a:pPr indent="-406400" lvl="1" marL="914400" marR="0" rtl="0" algn="l">
              <a:lnSpc>
                <a:spcPct val="100000"/>
              </a:lnSpc>
              <a:spcBef>
                <a:spcPts val="0"/>
              </a:spcBef>
              <a:spcAft>
                <a:spcPts val="0"/>
              </a:spcAft>
              <a:buSzPts val="2800"/>
              <a:buFont typeface="Calibri"/>
              <a:buChar char="–"/>
            </a:pPr>
            <a:r>
              <a:rPr lang="en-US"/>
              <a:t>Any catch or finally block is run after the resources declared have been closed</a:t>
            </a:r>
            <a:endParaRPr/>
          </a:p>
          <a:p>
            <a:pPr indent="-406400" lvl="0" marL="457200" marR="0" rtl="0" algn="l">
              <a:lnSpc>
                <a:spcPct val="100000"/>
              </a:lnSpc>
              <a:spcBef>
                <a:spcPts val="0"/>
              </a:spcBef>
              <a:spcAft>
                <a:spcPts val="0"/>
              </a:spcAft>
              <a:buSzPts val="2800"/>
              <a:buFont typeface="Calibri"/>
              <a:buChar char="•"/>
            </a:pPr>
            <a:r>
              <a:rPr lang="en-US" sz="2800"/>
              <a:t>exception logging, rethrowing practices</a:t>
            </a:r>
            <a:endParaRPr sz="2800"/>
          </a:p>
          <a:p>
            <a:pPr indent="-406400" lvl="1" marL="914400" marR="0" rtl="0" algn="l">
              <a:lnSpc>
                <a:spcPct val="100000"/>
              </a:lnSpc>
              <a:spcBef>
                <a:spcPts val="0"/>
              </a:spcBef>
              <a:spcAft>
                <a:spcPts val="0"/>
              </a:spcAft>
              <a:buSzPts val="2800"/>
              <a:buFont typeface="Calibri"/>
              <a:buChar char="–"/>
            </a:pPr>
            <a:r>
              <a:rPr lang="en-US">
                <a:solidFill>
                  <a:srgbClr val="323232"/>
                </a:solidFill>
                <a:highlight>
                  <a:srgbClr val="FFFFFF"/>
                </a:highlight>
              </a:rPr>
              <a:t>should not suppress caught exceptions with blank catch blocks</a:t>
            </a:r>
            <a:endParaRPr>
              <a:solidFill>
                <a:srgbClr val="323232"/>
              </a:solidFill>
              <a:highlight>
                <a:srgbClr val="FFFFFF"/>
              </a:highlight>
            </a:endParaRPr>
          </a:p>
          <a:p>
            <a:pPr indent="-406400" lvl="1" marL="914400" marR="0" rtl="0" algn="l">
              <a:lnSpc>
                <a:spcPct val="100000"/>
              </a:lnSpc>
              <a:spcBef>
                <a:spcPts val="0"/>
              </a:spcBef>
              <a:spcAft>
                <a:spcPts val="0"/>
              </a:spcAft>
              <a:buClr>
                <a:srgbClr val="323232"/>
              </a:buClr>
              <a:buSzPts val="2800"/>
              <a:buFont typeface="Calibri"/>
              <a:buChar char="–"/>
            </a:pPr>
            <a:r>
              <a:rPr lang="en-US">
                <a:solidFill>
                  <a:srgbClr val="323232"/>
                </a:solidFill>
                <a:highlight>
                  <a:srgbClr val="FFFFFF"/>
                </a:highlight>
              </a:rPr>
              <a:t>prevent missing stack traces</a:t>
            </a:r>
            <a:endParaRPr>
              <a:solidFill>
                <a:srgbClr val="323232"/>
              </a:solidFill>
              <a:highlight>
                <a:srgbClr val="FFFFFF"/>
              </a:highlight>
            </a:endParaRPr>
          </a:p>
        </p:txBody>
      </p:sp>
      <p:sp>
        <p:nvSpPr>
          <p:cNvPr id="167" name="Google Shape;167;gad6cee23df_0_16"/>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AutoNum type="romanUcPeriod"/>
            </a:pPr>
            <a:r>
              <a:rPr lang="en-US"/>
              <a:t>LANGUAGE BASICS</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ad6cee23df_0_23"/>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lang="en-US"/>
              <a:t>5. EXCEPTION</a:t>
            </a:r>
            <a:endParaRPr/>
          </a:p>
          <a:p>
            <a:pPr indent="0" lvl="0" marL="0" marR="0" rtl="0" algn="l">
              <a:lnSpc>
                <a:spcPct val="100000"/>
              </a:lnSpc>
              <a:spcBef>
                <a:spcPts val="0"/>
              </a:spcBef>
              <a:spcAft>
                <a:spcPts val="0"/>
              </a:spcAft>
              <a:buClr>
                <a:srgbClr val="27AAE1"/>
              </a:buClr>
              <a:buSzPts val="3200"/>
              <a:buFont typeface="Calibri"/>
              <a:buNone/>
            </a:pPr>
            <a:r>
              <a:t/>
            </a:r>
            <a:endParaRPr/>
          </a:p>
        </p:txBody>
      </p:sp>
      <p:sp>
        <p:nvSpPr>
          <p:cNvPr id="173" name="Google Shape;173;gad6cee23df_0_23"/>
          <p:cNvSpPr txBox="1"/>
          <p:nvPr>
            <p:ph idx="1" type="body"/>
          </p:nvPr>
        </p:nvSpPr>
        <p:spPr>
          <a:xfrm>
            <a:off x="457200" y="818875"/>
            <a:ext cx="8229600" cy="5486400"/>
          </a:xfrm>
          <a:prstGeom prst="rect">
            <a:avLst/>
          </a:prstGeom>
          <a:no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1600"/>
              <a:t>private static final Logger LOGGER = LoggerFactory.getLogger(MyApplication.class);</a:t>
            </a:r>
            <a:endParaRPr sz="1600"/>
          </a:p>
          <a:p>
            <a:pPr indent="0" lvl="0" marL="0" marR="0" rtl="0" algn="l">
              <a:lnSpc>
                <a:spcPct val="100000"/>
              </a:lnSpc>
              <a:spcBef>
                <a:spcPts val="0"/>
              </a:spcBef>
              <a:spcAft>
                <a:spcPts val="0"/>
              </a:spcAft>
              <a:buNone/>
            </a:pPr>
            <a:r>
              <a:t/>
            </a:r>
            <a:endParaRPr sz="1600"/>
          </a:p>
          <a:p>
            <a:pPr indent="0" lvl="0" marL="0" marR="0" rtl="0" algn="l">
              <a:lnSpc>
                <a:spcPct val="100000"/>
              </a:lnSpc>
              <a:spcBef>
                <a:spcPts val="0"/>
              </a:spcBef>
              <a:spcAft>
                <a:spcPts val="0"/>
              </a:spcAft>
              <a:buNone/>
            </a:pPr>
            <a:r>
              <a:rPr lang="en-US" sz="1600"/>
              <a:t>public void writeList(List&lt;String&gt; list) </a:t>
            </a:r>
            <a:r>
              <a:rPr b="1" lang="en-US" sz="1600"/>
              <a:t>throws </a:t>
            </a:r>
            <a:r>
              <a:rPr lang="en-US" sz="1600"/>
              <a:t>IOException {</a:t>
            </a:r>
            <a:endParaRPr sz="1600"/>
          </a:p>
          <a:p>
            <a:pPr indent="0" lvl="0" marL="0" marR="0" rtl="0" algn="l">
              <a:lnSpc>
                <a:spcPct val="100000"/>
              </a:lnSpc>
              <a:spcBef>
                <a:spcPts val="0"/>
              </a:spcBef>
              <a:spcAft>
                <a:spcPts val="0"/>
              </a:spcAft>
              <a:buNone/>
            </a:pPr>
            <a:r>
              <a:rPr lang="en-US" sz="1600"/>
              <a:t>    PrintWriter out = null;</a:t>
            </a:r>
            <a:endParaRPr sz="1600"/>
          </a:p>
          <a:p>
            <a:pPr indent="0" lvl="0" marL="0" marR="0" rtl="0" algn="l">
              <a:lnSpc>
                <a:spcPct val="100000"/>
              </a:lnSpc>
              <a:spcBef>
                <a:spcPts val="0"/>
              </a:spcBef>
              <a:spcAft>
                <a:spcPts val="0"/>
              </a:spcAft>
              <a:buNone/>
            </a:pPr>
            <a:r>
              <a:rPr lang="en-US" sz="1600"/>
              <a:t>    </a:t>
            </a:r>
            <a:r>
              <a:rPr b="1" lang="en-US" sz="1600"/>
              <a:t>try </a:t>
            </a:r>
            <a:r>
              <a:rPr lang="en-US" sz="1600"/>
              <a:t>{	// try (PrintWriter out = new PrintWriter(new FileWriter("OutFile.txt"))) {</a:t>
            </a:r>
            <a:endParaRPr sz="1600"/>
          </a:p>
          <a:p>
            <a:pPr indent="0" lvl="0" marL="0" marR="0" rtl="0" algn="l">
              <a:lnSpc>
                <a:spcPct val="100000"/>
              </a:lnSpc>
              <a:spcBef>
                <a:spcPts val="0"/>
              </a:spcBef>
              <a:spcAft>
                <a:spcPts val="0"/>
              </a:spcAft>
              <a:buNone/>
            </a:pPr>
            <a:r>
              <a:rPr lang="en-US" sz="1600"/>
              <a:t>        out = new PrintWriter(new FileWriter("OutFile.txt"));</a:t>
            </a:r>
            <a:endParaRPr sz="1600"/>
          </a:p>
          <a:p>
            <a:pPr indent="0" lvl="0" marL="0" marR="0" rtl="0" algn="l">
              <a:lnSpc>
                <a:spcPct val="100000"/>
              </a:lnSpc>
              <a:spcBef>
                <a:spcPts val="0"/>
              </a:spcBef>
              <a:spcAft>
                <a:spcPts val="0"/>
              </a:spcAft>
              <a:buNone/>
            </a:pPr>
            <a:r>
              <a:rPr lang="en-US" sz="1600"/>
              <a:t>        for (int i = 0; i &lt; list.size(); i++) {</a:t>
            </a:r>
            <a:endParaRPr sz="1600"/>
          </a:p>
          <a:p>
            <a:pPr indent="0" lvl="0" marL="0" marR="0" rtl="0" algn="l">
              <a:lnSpc>
                <a:spcPct val="100000"/>
              </a:lnSpc>
              <a:spcBef>
                <a:spcPts val="0"/>
              </a:spcBef>
              <a:spcAft>
                <a:spcPts val="0"/>
              </a:spcAft>
              <a:buNone/>
            </a:pPr>
            <a:r>
              <a:rPr lang="en-US" sz="1600"/>
              <a:t>            out.println("Value at: " + i + " = " + list.get(i));</a:t>
            </a:r>
            <a:endParaRPr sz="1600"/>
          </a:p>
          <a:p>
            <a:pPr indent="0" lvl="0" marL="0" marR="0" rtl="0" algn="l">
              <a:lnSpc>
                <a:spcPct val="100000"/>
              </a:lnSpc>
              <a:spcBef>
                <a:spcPts val="0"/>
              </a:spcBef>
              <a:spcAft>
                <a:spcPts val="0"/>
              </a:spcAft>
              <a:buNone/>
            </a:pPr>
            <a:r>
              <a:rPr lang="en-US" sz="1600"/>
              <a:t>        }</a:t>
            </a:r>
            <a:endParaRPr sz="1600"/>
          </a:p>
          <a:p>
            <a:pPr indent="0" lvl="0" marL="0" marR="0" rtl="0" algn="l">
              <a:lnSpc>
                <a:spcPct val="100000"/>
              </a:lnSpc>
              <a:spcBef>
                <a:spcPts val="0"/>
              </a:spcBef>
              <a:spcAft>
                <a:spcPts val="0"/>
              </a:spcAft>
              <a:buNone/>
            </a:pPr>
            <a:r>
              <a:rPr lang="en-US" sz="1600"/>
              <a:t>    } </a:t>
            </a:r>
            <a:r>
              <a:rPr b="1" lang="en-US" sz="1600"/>
              <a:t>catch </a:t>
            </a:r>
            <a:r>
              <a:rPr lang="en-US" sz="1600"/>
              <a:t>(IndexOutOfBoundsException e) {</a:t>
            </a:r>
            <a:endParaRPr sz="1600"/>
          </a:p>
          <a:p>
            <a:pPr indent="0" lvl="0" marL="0" rtl="0" algn="l">
              <a:spcBef>
                <a:spcPts val="0"/>
              </a:spcBef>
              <a:spcAft>
                <a:spcPts val="0"/>
              </a:spcAft>
              <a:buClr>
                <a:schemeClr val="dk1"/>
              </a:buClr>
              <a:buSzPts val="1100"/>
              <a:buFont typeface="Arial"/>
              <a:buNone/>
            </a:pPr>
            <a:r>
              <a:rPr lang="en-US" sz="1600"/>
              <a:t>        LOGGER.error("Caught IndexOutOfBoundsException:{} ",  e.getMessage());</a:t>
            </a:r>
            <a:endParaRPr sz="1600"/>
          </a:p>
          <a:p>
            <a:pPr indent="0" lvl="0" marL="0" marR="0" rtl="0" algn="l">
              <a:lnSpc>
                <a:spcPct val="100000"/>
              </a:lnSpc>
              <a:spcBef>
                <a:spcPts val="0"/>
              </a:spcBef>
              <a:spcAft>
                <a:spcPts val="0"/>
              </a:spcAft>
              <a:buNone/>
            </a:pPr>
            <a:r>
              <a:rPr lang="en-US" sz="1600"/>
              <a:t>        </a:t>
            </a:r>
            <a:r>
              <a:rPr b="1" lang="en-US" sz="1600"/>
              <a:t>throw </a:t>
            </a:r>
            <a:r>
              <a:rPr lang="en-US" sz="1600"/>
              <a:t>e;</a:t>
            </a:r>
            <a:endParaRPr sz="1600"/>
          </a:p>
          <a:p>
            <a:pPr indent="0" lvl="0" marL="0" marR="0" rtl="0" algn="l">
              <a:lnSpc>
                <a:spcPct val="100000"/>
              </a:lnSpc>
              <a:spcBef>
                <a:spcPts val="0"/>
              </a:spcBef>
              <a:spcAft>
                <a:spcPts val="0"/>
              </a:spcAft>
              <a:buNone/>
            </a:pPr>
            <a:r>
              <a:rPr lang="en-US" sz="1600"/>
              <a:t>    } </a:t>
            </a:r>
            <a:r>
              <a:rPr b="1" lang="en-US" sz="1600"/>
              <a:t>catch </a:t>
            </a:r>
            <a:r>
              <a:rPr lang="en-US" sz="1600"/>
              <a:t>(IOException e) {</a:t>
            </a:r>
            <a:endParaRPr sz="1600"/>
          </a:p>
          <a:p>
            <a:pPr indent="0" lvl="0" marL="0" marR="0" rtl="0" algn="l">
              <a:lnSpc>
                <a:spcPct val="100000"/>
              </a:lnSpc>
              <a:spcBef>
                <a:spcPts val="0"/>
              </a:spcBef>
              <a:spcAft>
                <a:spcPts val="0"/>
              </a:spcAft>
              <a:buNone/>
            </a:pPr>
            <a:r>
              <a:rPr lang="en-US" sz="1600"/>
              <a:t>        LOGGER.error("Caught IOException: {} ",  e.getMessage());</a:t>
            </a:r>
            <a:endParaRPr sz="1600"/>
          </a:p>
          <a:p>
            <a:pPr indent="0" lvl="0" marL="0" marR="0" rtl="0" algn="l">
              <a:lnSpc>
                <a:spcPct val="100000"/>
              </a:lnSpc>
              <a:spcBef>
                <a:spcPts val="0"/>
              </a:spcBef>
              <a:spcAft>
                <a:spcPts val="0"/>
              </a:spcAft>
              <a:buNone/>
            </a:pPr>
            <a:r>
              <a:rPr lang="en-US" sz="1600"/>
              <a:t>        </a:t>
            </a:r>
            <a:r>
              <a:rPr b="1" lang="en-US" sz="1600"/>
              <a:t>throw </a:t>
            </a:r>
            <a:r>
              <a:rPr lang="en-US" sz="1600"/>
              <a:t>e;                    </a:t>
            </a:r>
            <a:endParaRPr sz="1600"/>
          </a:p>
          <a:p>
            <a:pPr indent="0" lvl="0" marL="0" marR="0" rtl="0" algn="l">
              <a:lnSpc>
                <a:spcPct val="100000"/>
              </a:lnSpc>
              <a:spcBef>
                <a:spcPts val="0"/>
              </a:spcBef>
              <a:spcAft>
                <a:spcPts val="0"/>
              </a:spcAft>
              <a:buNone/>
            </a:pPr>
            <a:r>
              <a:rPr lang="en-US" sz="1600"/>
              <a:t>    } </a:t>
            </a:r>
            <a:r>
              <a:rPr b="1" lang="en-US" sz="1600"/>
              <a:t>finally </a:t>
            </a:r>
            <a:r>
              <a:rPr lang="en-US" sz="1600"/>
              <a:t>{</a:t>
            </a:r>
            <a:endParaRPr sz="1600"/>
          </a:p>
          <a:p>
            <a:pPr indent="0" lvl="0" marL="0" rtl="0" algn="l">
              <a:spcBef>
                <a:spcPts val="0"/>
              </a:spcBef>
              <a:spcAft>
                <a:spcPts val="0"/>
              </a:spcAft>
              <a:buClr>
                <a:schemeClr val="dk1"/>
              </a:buClr>
              <a:buSzPts val="1100"/>
              <a:buFont typeface="Arial"/>
              <a:buNone/>
            </a:pPr>
            <a:r>
              <a:rPr lang="en-US" sz="1600"/>
              <a:t>        LOGGER.info(“Finally block”);</a:t>
            </a:r>
            <a:endParaRPr sz="1600"/>
          </a:p>
          <a:p>
            <a:pPr indent="0" lvl="0" marL="0" marR="0" rtl="0" algn="l">
              <a:lnSpc>
                <a:spcPct val="100000"/>
              </a:lnSpc>
              <a:spcBef>
                <a:spcPts val="0"/>
              </a:spcBef>
              <a:spcAft>
                <a:spcPts val="0"/>
              </a:spcAft>
              <a:buNone/>
            </a:pPr>
            <a:r>
              <a:rPr lang="en-US" sz="1600"/>
              <a:t>        if (out != null) {</a:t>
            </a:r>
            <a:endParaRPr sz="1600"/>
          </a:p>
          <a:p>
            <a:pPr indent="0" lvl="0" marL="0" marR="0" rtl="0" algn="l">
              <a:lnSpc>
                <a:spcPct val="100000"/>
              </a:lnSpc>
              <a:spcBef>
                <a:spcPts val="0"/>
              </a:spcBef>
              <a:spcAft>
                <a:spcPts val="0"/>
              </a:spcAft>
              <a:buNone/>
            </a:pPr>
            <a:r>
              <a:rPr lang="en-US" sz="1600"/>
              <a:t>            out.close();</a:t>
            </a:r>
            <a:endParaRPr sz="1600"/>
          </a:p>
          <a:p>
            <a:pPr indent="0" lvl="0" marL="0" marR="0" rtl="0" algn="l">
              <a:lnSpc>
                <a:spcPct val="100000"/>
              </a:lnSpc>
              <a:spcBef>
                <a:spcPts val="0"/>
              </a:spcBef>
              <a:spcAft>
                <a:spcPts val="0"/>
              </a:spcAft>
              <a:buNone/>
            </a:pPr>
            <a:r>
              <a:rPr lang="en-US" sz="1600"/>
              <a:t>        }</a:t>
            </a:r>
            <a:endParaRPr sz="1600"/>
          </a:p>
          <a:p>
            <a:pPr indent="0" lvl="0" marL="0" marR="0" rtl="0" algn="l">
              <a:lnSpc>
                <a:spcPct val="100000"/>
              </a:lnSpc>
              <a:spcBef>
                <a:spcPts val="0"/>
              </a:spcBef>
              <a:spcAft>
                <a:spcPts val="0"/>
              </a:spcAft>
              <a:buNone/>
            </a:pPr>
            <a:r>
              <a:rPr lang="en-US" sz="1600"/>
              <a:t>    }</a:t>
            </a:r>
            <a:endParaRPr sz="1600"/>
          </a:p>
          <a:p>
            <a:pPr indent="0" lvl="0" marL="0" marR="0" rtl="0" algn="l">
              <a:lnSpc>
                <a:spcPct val="100000"/>
              </a:lnSpc>
              <a:spcBef>
                <a:spcPts val="0"/>
              </a:spcBef>
              <a:spcAft>
                <a:spcPts val="0"/>
              </a:spcAft>
              <a:buNone/>
            </a:pPr>
            <a:r>
              <a:rPr lang="en-US" sz="1600"/>
              <a:t>}</a:t>
            </a:r>
            <a:endParaRPr sz="1600"/>
          </a:p>
          <a:p>
            <a:pPr indent="0" lvl="0" marL="0" marR="0" rtl="0" algn="l">
              <a:lnSpc>
                <a:spcPct val="100000"/>
              </a:lnSpc>
              <a:spcBef>
                <a:spcPts val="0"/>
              </a:spcBef>
              <a:spcAft>
                <a:spcPts val="0"/>
              </a:spcAft>
              <a:buNone/>
            </a:pPr>
            <a:r>
              <a:t/>
            </a:r>
            <a:endParaRPr sz="1100"/>
          </a:p>
        </p:txBody>
      </p:sp>
      <p:sp>
        <p:nvSpPr>
          <p:cNvPr id="174" name="Google Shape;174;gad6cee23df_0_23"/>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AutoNum type="romanUcPeriod"/>
            </a:pPr>
            <a:r>
              <a:rPr lang="en-US"/>
              <a:t>LANGUAGE BASICS</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8" st="1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9" st="1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20" st="2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21" st="2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22" st="2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59"/>
          <p:cNvSpPr txBox="1"/>
          <p:nvPr>
            <p:ph type="title"/>
          </p:nvPr>
        </p:nvSpPr>
        <p:spPr>
          <a:xfrm>
            <a:off x="457200" y="274638"/>
            <a:ext cx="7035800" cy="6397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b="1" i="0" lang="en-US" sz="3200" u="none" cap="none" strike="noStrike">
                <a:solidFill>
                  <a:srgbClr val="27AAE1"/>
                </a:solidFill>
                <a:latin typeface="Calibri"/>
                <a:ea typeface="Calibri"/>
                <a:cs typeface="Calibri"/>
                <a:sym typeface="Calibri"/>
              </a:rPr>
              <a:t>REFERENCES</a:t>
            </a:r>
            <a:endParaRPr b="1" i="0" sz="3200" u="none" cap="none" strike="noStrike">
              <a:solidFill>
                <a:srgbClr val="27AAE1"/>
              </a:solidFill>
              <a:latin typeface="Calibri"/>
              <a:ea typeface="Calibri"/>
              <a:cs typeface="Calibri"/>
              <a:sym typeface="Calibri"/>
            </a:endParaRPr>
          </a:p>
        </p:txBody>
      </p:sp>
      <p:sp>
        <p:nvSpPr>
          <p:cNvPr id="180" name="Google Shape;180;p59"/>
          <p:cNvSpPr txBox="1"/>
          <p:nvPr/>
        </p:nvSpPr>
        <p:spPr>
          <a:xfrm>
            <a:off x="609600" y="1105196"/>
            <a:ext cx="8229600" cy="524758"/>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Noto Sans Symbols"/>
              <a:buNone/>
            </a:pPr>
            <a:r>
              <a:t/>
            </a:r>
            <a:endParaRPr b="0" i="0" sz="3200" u="none" cap="none" strike="noStrike">
              <a:solidFill>
                <a:schemeClr val="dk1"/>
              </a:solidFill>
              <a:latin typeface="Calibri"/>
              <a:ea typeface="Calibri"/>
              <a:cs typeface="Calibri"/>
              <a:sym typeface="Calibri"/>
            </a:endParaRPr>
          </a:p>
        </p:txBody>
      </p:sp>
      <p:sp>
        <p:nvSpPr>
          <p:cNvPr id="181" name="Google Shape;181;p59"/>
          <p:cNvSpPr/>
          <p:nvPr/>
        </p:nvSpPr>
        <p:spPr>
          <a:xfrm>
            <a:off x="385845" y="1231345"/>
            <a:ext cx="10902462" cy="26161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182" name="Google Shape;182;p59"/>
          <p:cNvSpPr txBox="1"/>
          <p:nvPr/>
        </p:nvSpPr>
        <p:spPr>
          <a:xfrm>
            <a:off x="957385" y="2149231"/>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83" name="Google Shape;183;p59"/>
          <p:cNvSpPr txBox="1"/>
          <p:nvPr/>
        </p:nvSpPr>
        <p:spPr>
          <a:xfrm>
            <a:off x="1270000" y="3731846"/>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84" name="Google Shape;184;p59"/>
          <p:cNvSpPr txBox="1"/>
          <p:nvPr/>
        </p:nvSpPr>
        <p:spPr>
          <a:xfrm>
            <a:off x="457200" y="1619104"/>
            <a:ext cx="8229600" cy="3826955"/>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None/>
            </a:pPr>
            <a:r>
              <a:rPr lang="en-US" sz="2000">
                <a:latin typeface="Calibri"/>
                <a:ea typeface="Calibri"/>
                <a:cs typeface="Calibri"/>
                <a:sym typeface="Calibri"/>
              </a:rPr>
              <a:t>Overall:</a:t>
            </a:r>
            <a:endParaRPr sz="2000">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3"/>
              </a:rPr>
              <a:t>https://docs.oracle.com/javase/tutorial/reallybigindex.html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4"/>
              </a:rPr>
              <a:t>https://www.geeksforgeeks.org/java/?ref=lbp</a:t>
            </a:r>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5"/>
              </a:rPr>
              <a:t>https://docs.oracle.com/javase/8/docs/api/index.html?overview-summary.html</a:t>
            </a:r>
            <a:endParaRPr sz="20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rPr lang="en-US" sz="2000">
                <a:solidFill>
                  <a:schemeClr val="dk1"/>
                </a:solidFill>
                <a:latin typeface="Calibri"/>
                <a:ea typeface="Calibri"/>
                <a:cs typeface="Calibri"/>
                <a:sym typeface="Calibri"/>
              </a:rPr>
              <a:t>Language Basic:</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6"/>
              </a:rPr>
              <a:t>https://www.geeksforgeeks.org/data-types-in-java/?ref=lbp</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7"/>
              </a:rPr>
              <a:t>https://www.geeksforgeeks.org/basic-operators-java/?ref=rp</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8"/>
              </a:rPr>
              <a:t>https://docs.oracle.com/javase/tutorial/java/nutsandbolts/flow.html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9"/>
              </a:rPr>
              <a:t>https://docs.oracle.com/javase/tutorial/java/javaOO/index.html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10"/>
              </a:rPr>
              <a:t>https://docs.oracle.com/javase/tutorial/essential/exceptions/index.html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11"/>
              </a:rPr>
              <a:t>https://www.geeksforgeeks.org/exceptions-in-java/?ref=lbp</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480"/>
              </a:spcBef>
              <a:spcAft>
                <a:spcPts val="0"/>
              </a:spcAft>
              <a:buClr>
                <a:srgbClr val="000000"/>
              </a:buClr>
              <a:buSzPts val="2400"/>
              <a:buFont typeface="Arial"/>
              <a:buNone/>
            </a:pPr>
            <a:r>
              <a:t/>
            </a:r>
            <a:endParaRPr b="0" i="0" sz="2000" u="none" cap="none" strike="noStrike">
              <a:solidFill>
                <a:schemeClr val="dk1"/>
              </a:solidFill>
              <a:latin typeface="Calibri"/>
              <a:ea typeface="Calibri"/>
              <a:cs typeface="Calibri"/>
              <a:sym typeface="Calibri"/>
            </a:endParaRPr>
          </a:p>
        </p:txBody>
      </p:sp>
      <p:sp>
        <p:nvSpPr>
          <p:cNvPr id="185" name="Google Shape;185;p59"/>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SzPts val="1800"/>
              <a:buAutoNum type="romanUcPeriod"/>
            </a:pPr>
            <a:r>
              <a:rPr lang="en-US"/>
              <a:t>LANGUAGE BASICS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ad6cee23df_0_30"/>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II. OOP CONCEPTS</a:t>
            </a:r>
            <a:endParaRPr b="1" i="0" sz="3200" u="none" cap="none" strike="noStrike">
              <a:solidFill>
                <a:srgbClr val="27AAE1"/>
              </a:solidFill>
              <a:latin typeface="Calibri"/>
              <a:ea typeface="Calibri"/>
              <a:cs typeface="Calibri"/>
              <a:sym typeface="Calibri"/>
            </a:endParaRPr>
          </a:p>
        </p:txBody>
      </p:sp>
      <p:sp>
        <p:nvSpPr>
          <p:cNvPr id="191" name="Google Shape;191;gad6cee23df_0_30"/>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Clr>
                <a:schemeClr val="dk1"/>
              </a:buClr>
              <a:buSzPts val="2800"/>
              <a:buFont typeface="Calibri"/>
              <a:buAutoNum type="arabicPeriod"/>
            </a:pPr>
            <a:r>
              <a:rPr lang="en-US" sz="2800"/>
              <a:t>Inheritance</a:t>
            </a:r>
            <a:endParaRPr sz="2800"/>
          </a:p>
          <a:p>
            <a:pPr indent="-514350" lvl="0" marL="514350" marR="0" rtl="0" algn="l">
              <a:lnSpc>
                <a:spcPct val="100000"/>
              </a:lnSpc>
              <a:spcBef>
                <a:spcPts val="560"/>
              </a:spcBef>
              <a:spcAft>
                <a:spcPts val="0"/>
              </a:spcAft>
              <a:buClr>
                <a:schemeClr val="dk1"/>
              </a:buClr>
              <a:buSzPts val="2800"/>
              <a:buFont typeface="Calibri"/>
              <a:buAutoNum type="arabicPeriod"/>
            </a:pPr>
            <a:r>
              <a:rPr lang="en-US" sz="2800"/>
              <a:t>Polymorphism</a:t>
            </a:r>
            <a:endParaRPr sz="2800"/>
          </a:p>
          <a:p>
            <a:pPr indent="-514350" lvl="0" marL="514350" marR="0" rtl="0" algn="l">
              <a:lnSpc>
                <a:spcPct val="100000"/>
              </a:lnSpc>
              <a:spcBef>
                <a:spcPts val="560"/>
              </a:spcBef>
              <a:spcAft>
                <a:spcPts val="0"/>
              </a:spcAft>
              <a:buClr>
                <a:schemeClr val="dk1"/>
              </a:buClr>
              <a:buSzPts val="2800"/>
              <a:buFont typeface="Calibri"/>
              <a:buAutoNum type="arabicPeriod"/>
            </a:pPr>
            <a:r>
              <a:rPr lang="en-US" sz="2800"/>
              <a:t>Encapsulation</a:t>
            </a:r>
            <a:endParaRPr sz="2800"/>
          </a:p>
          <a:p>
            <a:pPr indent="-514350" lvl="0" marL="514350" marR="0" rtl="0" algn="l">
              <a:lnSpc>
                <a:spcPct val="100000"/>
              </a:lnSpc>
              <a:spcBef>
                <a:spcPts val="560"/>
              </a:spcBef>
              <a:spcAft>
                <a:spcPts val="0"/>
              </a:spcAft>
              <a:buClr>
                <a:schemeClr val="dk1"/>
              </a:buClr>
              <a:buSzPts val="2800"/>
              <a:buFont typeface="Calibri"/>
              <a:buAutoNum type="arabicPeriod"/>
            </a:pPr>
            <a:r>
              <a:rPr lang="en-US" sz="2800"/>
              <a:t>Abstraction</a:t>
            </a:r>
            <a:endParaRPr sz="2800"/>
          </a:p>
          <a:p>
            <a:pPr indent="0" lvl="0" marL="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1" marL="5524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92" name="Google Shape;192;gad6cee23df_0_3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II. OOP CONCEPTS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ad6cee23df_0_48"/>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a:t>
            </a:r>
            <a:r>
              <a:rPr lang="en-US"/>
              <a:t>. INHERITANCE - Define</a:t>
            </a:r>
            <a:endParaRPr b="1" i="0" sz="3200" u="none" cap="none" strike="noStrike">
              <a:solidFill>
                <a:srgbClr val="27AAE1"/>
              </a:solidFill>
              <a:latin typeface="Calibri"/>
              <a:ea typeface="Calibri"/>
              <a:cs typeface="Calibri"/>
              <a:sym typeface="Calibri"/>
            </a:endParaRPr>
          </a:p>
        </p:txBody>
      </p:sp>
      <p:sp>
        <p:nvSpPr>
          <p:cNvPr id="198" name="Google Shape;198;gad6cee23df_0_48"/>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406400" lvl="1" marL="457200" rtl="0" algn="l">
              <a:spcBef>
                <a:spcPts val="0"/>
              </a:spcBef>
              <a:spcAft>
                <a:spcPts val="0"/>
              </a:spcAft>
              <a:buClr>
                <a:srgbClr val="000000"/>
              </a:buClr>
              <a:buSzPts val="2800"/>
              <a:buFont typeface="Calibri"/>
              <a:buChar char="–"/>
            </a:pPr>
            <a:r>
              <a:rPr lang="en-US">
                <a:solidFill>
                  <a:srgbClr val="000000"/>
                </a:solidFill>
                <a:highlight>
                  <a:srgbClr val="FFFFFF"/>
                </a:highlight>
              </a:rPr>
              <a:t>Classes can inherit commonly used state and behavior from other classes</a:t>
            </a:r>
            <a:endParaRPr>
              <a:solidFill>
                <a:srgbClr val="000000"/>
              </a:solidFill>
              <a:highlight>
                <a:srgbClr val="FFFFFF"/>
              </a:highlight>
            </a:endParaRPr>
          </a:p>
          <a:p>
            <a:pPr indent="-406400" lvl="1" marL="457200" rtl="0" algn="l">
              <a:spcBef>
                <a:spcPts val="0"/>
              </a:spcBef>
              <a:spcAft>
                <a:spcPts val="0"/>
              </a:spcAft>
              <a:buClr>
                <a:srgbClr val="000000"/>
              </a:buClr>
              <a:buSzPts val="2800"/>
              <a:buFont typeface="Calibri"/>
              <a:buChar char="–"/>
            </a:pPr>
            <a:r>
              <a:rPr lang="en-US">
                <a:solidFill>
                  <a:srgbClr val="000000"/>
                </a:solidFill>
                <a:highlight>
                  <a:srgbClr val="FFFFFF"/>
                </a:highlight>
              </a:rPr>
              <a:t>Each class is allowed to have one direct superclass and unlimited number of subclasses</a:t>
            </a:r>
            <a:endParaRPr i="1">
              <a:solidFill>
                <a:srgbClr val="000000"/>
              </a:solidFill>
              <a:highlight>
                <a:srgbClr val="FFFFFF"/>
              </a:highlight>
            </a:endParaRPr>
          </a:p>
          <a:p>
            <a:pPr indent="-406400" lvl="1" marL="457200" marR="0" rtl="0" algn="l">
              <a:lnSpc>
                <a:spcPct val="100000"/>
              </a:lnSpc>
              <a:spcBef>
                <a:spcPts val="0"/>
              </a:spcBef>
              <a:spcAft>
                <a:spcPts val="0"/>
              </a:spcAft>
              <a:buClr>
                <a:srgbClr val="000000"/>
              </a:buClr>
              <a:buSzPts val="2800"/>
              <a:buFont typeface="Calibri"/>
              <a:buChar char="–"/>
            </a:pPr>
            <a:r>
              <a:rPr lang="en-US">
                <a:solidFill>
                  <a:srgbClr val="000000"/>
                </a:solidFill>
                <a:highlight>
                  <a:srgbClr val="FFFFFF"/>
                </a:highlight>
              </a:rPr>
              <a:t>Constructors are not inherited, but the constructor of the superclass can be invoked from the subclass</a:t>
            </a:r>
            <a:endParaRPr>
              <a:solidFill>
                <a:srgbClr val="000000"/>
              </a:solidFill>
              <a:highlight>
                <a:srgbClr val="FFFFFF"/>
              </a:highlight>
            </a:endParaRPr>
          </a:p>
          <a:p>
            <a:pPr indent="-406400" lvl="1" marL="457200" marR="0" rtl="0" algn="l">
              <a:lnSpc>
                <a:spcPct val="100000"/>
              </a:lnSpc>
              <a:spcBef>
                <a:spcPts val="0"/>
              </a:spcBef>
              <a:spcAft>
                <a:spcPts val="0"/>
              </a:spcAft>
              <a:buClr>
                <a:srgbClr val="000000"/>
              </a:buClr>
              <a:buSzPts val="2800"/>
              <a:buFont typeface="Calibri"/>
              <a:buChar char="–"/>
            </a:pPr>
            <a:r>
              <a:rPr lang="en-US">
                <a:solidFill>
                  <a:srgbClr val="000000"/>
                </a:solidFill>
                <a:highlight>
                  <a:srgbClr val="FFFFFF"/>
                </a:highlight>
              </a:rPr>
              <a:t>A subclass does not inherit the private members of its parent class</a:t>
            </a:r>
            <a:endParaRPr>
              <a:solidFill>
                <a:srgbClr val="000000"/>
              </a:solidFill>
              <a:highlight>
                <a:srgbClr val="FFFFFF"/>
              </a:highlight>
            </a:endParaRPr>
          </a:p>
          <a:p>
            <a:pPr indent="-406400" lvl="1" marL="457200" marR="0" rtl="0" algn="l">
              <a:lnSpc>
                <a:spcPct val="100000"/>
              </a:lnSpc>
              <a:spcBef>
                <a:spcPts val="0"/>
              </a:spcBef>
              <a:spcAft>
                <a:spcPts val="0"/>
              </a:spcAft>
              <a:buClr>
                <a:srgbClr val="000000"/>
              </a:buClr>
              <a:buSzPts val="2800"/>
              <a:buChar char="–"/>
            </a:pPr>
            <a:r>
              <a:rPr lang="en-US">
                <a:solidFill>
                  <a:srgbClr val="000000"/>
                </a:solidFill>
                <a:highlight>
                  <a:srgbClr val="FFFFFF"/>
                </a:highlight>
              </a:rPr>
              <a:t>Casting Objects: </a:t>
            </a:r>
            <a:r>
              <a:rPr lang="en-US"/>
              <a:t>shows the use of an object of one type in place of another type, among the objects permitted by inheritance and implementations</a:t>
            </a:r>
            <a:endParaRPr>
              <a:solidFill>
                <a:srgbClr val="000000"/>
              </a:solidFill>
              <a:highlight>
                <a:srgbClr val="FFFFFF"/>
              </a:highlight>
            </a:endParaRPr>
          </a:p>
          <a:p>
            <a:pPr indent="0" lvl="0" marL="0" marR="0" rtl="0" algn="l">
              <a:lnSpc>
                <a:spcPct val="100000"/>
              </a:lnSpc>
              <a:spcBef>
                <a:spcPts val="560"/>
              </a:spcBef>
              <a:spcAft>
                <a:spcPts val="0"/>
              </a:spcAft>
              <a:buClr>
                <a:schemeClr val="dk1"/>
              </a:buClr>
              <a:buSzPts val="2800"/>
              <a:buFont typeface="Arial"/>
              <a:buNone/>
            </a:pPr>
            <a:r>
              <a:t/>
            </a:r>
            <a:endParaRPr i="0" sz="2800" u="none" cap="none" strike="noStrike">
              <a:solidFill>
                <a:srgbClr val="000000"/>
              </a:solidFill>
            </a:endParaRPr>
          </a:p>
          <a:p>
            <a:pPr indent="0" lvl="1" marL="552450" marR="0" rtl="0" algn="l">
              <a:lnSpc>
                <a:spcPct val="100000"/>
              </a:lnSpc>
              <a:spcBef>
                <a:spcPts val="480"/>
              </a:spcBef>
              <a:spcAft>
                <a:spcPts val="0"/>
              </a:spcAft>
              <a:buClr>
                <a:schemeClr val="dk1"/>
              </a:buClr>
              <a:buSzPts val="2400"/>
              <a:buFont typeface="Arial"/>
              <a:buNone/>
            </a:pPr>
            <a:r>
              <a:t/>
            </a:r>
            <a:endParaRPr i="0" u="none" cap="none" strike="noStrike">
              <a:solidFill>
                <a:srgbClr val="000000"/>
              </a:solidFill>
            </a:endParaRPr>
          </a:p>
        </p:txBody>
      </p:sp>
      <p:sp>
        <p:nvSpPr>
          <p:cNvPr id="199" name="Google Shape;199;gad6cee23df_0_48"/>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II. OOP CONCEPTS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ad8aa9c027_0_0"/>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a:t>
            </a:r>
            <a:r>
              <a:rPr lang="en-US"/>
              <a:t>INHERITANCE - Overridden</a:t>
            </a:r>
            <a:endParaRPr b="1" i="0" sz="3200" u="none" cap="none" strike="noStrike">
              <a:solidFill>
                <a:srgbClr val="27AAE1"/>
              </a:solidFill>
              <a:latin typeface="Calibri"/>
              <a:ea typeface="Calibri"/>
              <a:cs typeface="Calibri"/>
              <a:sym typeface="Calibri"/>
            </a:endParaRPr>
          </a:p>
        </p:txBody>
      </p:sp>
      <p:sp>
        <p:nvSpPr>
          <p:cNvPr id="205" name="Google Shape;205;gad8aa9c027_0_0"/>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81000" lvl="1" marL="457200" rtl="0" algn="l">
              <a:spcBef>
                <a:spcPts val="560"/>
              </a:spcBef>
              <a:spcAft>
                <a:spcPts val="0"/>
              </a:spcAft>
              <a:buClr>
                <a:srgbClr val="000000"/>
              </a:buClr>
              <a:buSzPts val="2400"/>
              <a:buFont typeface="Calibri"/>
              <a:buChar char="–"/>
            </a:pPr>
            <a:r>
              <a:rPr lang="en-US" sz="2400">
                <a:solidFill>
                  <a:srgbClr val="000000"/>
                </a:solidFill>
                <a:highlight>
                  <a:srgbClr val="FFFFFF"/>
                </a:highlight>
              </a:rPr>
              <a:t>Instance method in the subclass that has the same signature as the one in the superclass</a:t>
            </a:r>
            <a:endParaRPr sz="2400">
              <a:solidFill>
                <a:srgbClr val="000000"/>
              </a:solidFill>
              <a:highlight>
                <a:srgbClr val="FFFFFF"/>
              </a:highlight>
            </a:endParaRPr>
          </a:p>
          <a:p>
            <a:pPr indent="-381000" lvl="1" marL="457200" rtl="0" algn="l">
              <a:spcBef>
                <a:spcPts val="0"/>
              </a:spcBef>
              <a:spcAft>
                <a:spcPts val="0"/>
              </a:spcAft>
              <a:buClr>
                <a:srgbClr val="000000"/>
              </a:buClr>
              <a:buSzPts val="2400"/>
              <a:buFont typeface="Calibri"/>
              <a:buChar char="–"/>
            </a:pPr>
            <a:r>
              <a:rPr lang="en-US" sz="2400">
                <a:solidFill>
                  <a:srgbClr val="000000"/>
                </a:solidFill>
                <a:highlight>
                  <a:srgbClr val="FFFFFF"/>
                </a:highlight>
              </a:rPr>
              <a:t>The </a:t>
            </a:r>
            <a:r>
              <a:rPr lang="en-US" sz="2400">
                <a:solidFill>
                  <a:srgbClr val="000000"/>
                </a:solidFill>
                <a:highlight>
                  <a:srgbClr val="FFFFFF"/>
                </a:highlight>
                <a:uFill>
                  <a:noFill/>
                </a:uFill>
                <a:hlinkClick r:id="rId3">
                  <a:extLst>
                    <a:ext uri="{A12FA001-AC4F-418D-AE19-62706E023703}">
                      <ahyp:hlinkClr val="tx"/>
                    </a:ext>
                  </a:extLst>
                </a:hlinkClick>
              </a:rPr>
              <a:t>access modifier</a:t>
            </a:r>
            <a:r>
              <a:rPr lang="en-US" sz="2400">
                <a:solidFill>
                  <a:srgbClr val="000000"/>
                </a:solidFill>
                <a:highlight>
                  <a:srgbClr val="FFFFFF"/>
                </a:highlight>
              </a:rPr>
              <a:t> for an overriding method can allow more, but not less, access than the overridden method</a:t>
            </a:r>
            <a:endParaRPr sz="2400">
              <a:solidFill>
                <a:srgbClr val="000000"/>
              </a:solidFill>
              <a:highlight>
                <a:srgbClr val="FFFFFF"/>
              </a:highlight>
            </a:endParaRPr>
          </a:p>
          <a:p>
            <a:pPr indent="-381000" lvl="1" marL="457200" rtl="0" algn="l">
              <a:spcBef>
                <a:spcPts val="0"/>
              </a:spcBef>
              <a:spcAft>
                <a:spcPts val="0"/>
              </a:spcAft>
              <a:buClr>
                <a:srgbClr val="000000"/>
              </a:buClr>
              <a:buSzPts val="2400"/>
              <a:buFont typeface="Calibri"/>
              <a:buChar char="–"/>
            </a:pPr>
            <a:r>
              <a:rPr lang="en-US" sz="2400">
                <a:solidFill>
                  <a:srgbClr val="000000"/>
                </a:solidFill>
                <a:highlight>
                  <a:srgbClr val="FFFFFF"/>
                </a:highlight>
              </a:rPr>
              <a:t>Final, static, private, constructor methods can not be overridden</a:t>
            </a:r>
            <a:endParaRPr sz="2400">
              <a:solidFill>
                <a:srgbClr val="000000"/>
              </a:solidFill>
              <a:highlight>
                <a:srgbClr val="FFFFFF"/>
              </a:highlight>
            </a:endParaRPr>
          </a:p>
          <a:p>
            <a:pPr indent="-381000" lvl="1" marL="457200" rtl="0" algn="l">
              <a:spcBef>
                <a:spcPts val="0"/>
              </a:spcBef>
              <a:spcAft>
                <a:spcPts val="0"/>
              </a:spcAft>
              <a:buClr>
                <a:srgbClr val="000000"/>
              </a:buClr>
              <a:buSzPts val="2400"/>
              <a:buFont typeface="Calibri"/>
              <a:buChar char="–"/>
            </a:pPr>
            <a:r>
              <a:rPr lang="en-US" sz="2400">
                <a:solidFill>
                  <a:srgbClr val="000000"/>
                </a:solidFill>
                <a:highlight>
                  <a:srgbClr val="FFFFFF"/>
                </a:highlight>
              </a:rPr>
              <a:t>The overriding method must have same return type (or subtype) </a:t>
            </a:r>
            <a:endParaRPr sz="2400">
              <a:solidFill>
                <a:srgbClr val="000000"/>
              </a:solidFill>
              <a:highlight>
                <a:srgbClr val="FFFFFF"/>
              </a:highlight>
            </a:endParaRPr>
          </a:p>
          <a:p>
            <a:pPr indent="-381000" lvl="1" marL="457200" rtl="0" algn="l">
              <a:spcBef>
                <a:spcPts val="0"/>
              </a:spcBef>
              <a:spcAft>
                <a:spcPts val="0"/>
              </a:spcAft>
              <a:buClr>
                <a:srgbClr val="000000"/>
              </a:buClr>
              <a:buSzPts val="2400"/>
              <a:buFont typeface="Calibri"/>
              <a:buChar char="–"/>
            </a:pPr>
            <a:r>
              <a:rPr lang="en-US" sz="2400">
                <a:solidFill>
                  <a:srgbClr val="000000"/>
                </a:solidFill>
                <a:highlight>
                  <a:srgbClr val="FFFFFF"/>
                </a:highlight>
              </a:rPr>
              <a:t>If the super-class method does not throw an exception, subclass method can only throws the </a:t>
            </a:r>
            <a:r>
              <a:rPr lang="en-US" sz="2400">
                <a:solidFill>
                  <a:srgbClr val="000000"/>
                </a:solidFill>
                <a:highlight>
                  <a:srgbClr val="FFFFFF"/>
                </a:highlight>
                <a:uFill>
                  <a:noFill/>
                </a:uFill>
                <a:hlinkClick r:id="rId4">
                  <a:extLst>
                    <a:ext uri="{A12FA001-AC4F-418D-AE19-62706E023703}">
                      <ahyp:hlinkClr val="tx"/>
                    </a:ext>
                  </a:extLst>
                </a:hlinkClick>
              </a:rPr>
              <a:t>unchecked exception</a:t>
            </a:r>
            <a:endParaRPr sz="2400">
              <a:solidFill>
                <a:srgbClr val="000000"/>
              </a:solidFill>
              <a:highlight>
                <a:srgbClr val="FFFFFF"/>
              </a:highlight>
            </a:endParaRPr>
          </a:p>
          <a:p>
            <a:pPr indent="-381000" lvl="1" marL="457200" rtl="0" algn="l">
              <a:spcBef>
                <a:spcPts val="0"/>
              </a:spcBef>
              <a:spcAft>
                <a:spcPts val="0"/>
              </a:spcAft>
              <a:buClr>
                <a:srgbClr val="000000"/>
              </a:buClr>
              <a:buSzPts val="2400"/>
              <a:buFont typeface="Calibri"/>
              <a:buChar char="–"/>
            </a:pPr>
            <a:r>
              <a:rPr lang="en-US" sz="2400">
                <a:solidFill>
                  <a:srgbClr val="000000"/>
                </a:solidFill>
                <a:highlight>
                  <a:srgbClr val="FFFFFF"/>
                </a:highlight>
              </a:rPr>
              <a:t>If the super-class method does throws an exception, subclass method can only throw same, subclass, </a:t>
            </a:r>
            <a:r>
              <a:rPr lang="en-US" sz="2400">
                <a:highlight>
                  <a:srgbClr val="FFFFFF"/>
                </a:highlight>
                <a:uFill>
                  <a:noFill/>
                </a:uFill>
                <a:hlinkClick r:id="rId5"/>
              </a:rPr>
              <a:t>unchecked </a:t>
            </a:r>
            <a:r>
              <a:rPr lang="en-US" sz="2400">
                <a:solidFill>
                  <a:srgbClr val="000000"/>
                </a:solidFill>
                <a:highlight>
                  <a:srgbClr val="FFFFFF"/>
                </a:highlight>
              </a:rPr>
              <a:t>exception or </a:t>
            </a:r>
            <a:r>
              <a:rPr lang="en-US" sz="2400">
                <a:highlight>
                  <a:srgbClr val="FFFFFF"/>
                </a:highlight>
              </a:rPr>
              <a:t>not throwing any exception</a:t>
            </a:r>
            <a:endParaRPr i="0" sz="2400" u="none" cap="none" strike="noStrike">
              <a:solidFill>
                <a:srgbClr val="000000"/>
              </a:solidFill>
            </a:endParaRPr>
          </a:p>
          <a:p>
            <a:pPr indent="0" lvl="1" marL="95250" marR="0" rtl="0" algn="l">
              <a:lnSpc>
                <a:spcPct val="100000"/>
              </a:lnSpc>
              <a:spcBef>
                <a:spcPts val="480"/>
              </a:spcBef>
              <a:spcAft>
                <a:spcPts val="0"/>
              </a:spcAft>
              <a:buClr>
                <a:schemeClr val="dk1"/>
              </a:buClr>
              <a:buSzPts val="2400"/>
              <a:buFont typeface="Arial"/>
              <a:buNone/>
            </a:pPr>
            <a:r>
              <a:t/>
            </a:r>
            <a:endParaRPr i="0" sz="2400" u="none" cap="none" strike="noStrike">
              <a:solidFill>
                <a:srgbClr val="000000"/>
              </a:solidFill>
            </a:endParaRPr>
          </a:p>
        </p:txBody>
      </p:sp>
      <p:sp>
        <p:nvSpPr>
          <p:cNvPr id="206" name="Google Shape;206;gad8aa9c027_0_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II. OOP CONCEPTS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ad8aa9c027_0_6"/>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a:t>
            </a:r>
            <a:r>
              <a:rPr lang="en-US"/>
              <a:t>INHERITANCE - Interface</a:t>
            </a:r>
            <a:endParaRPr b="1" i="0" sz="3200" u="none" cap="none" strike="noStrike">
              <a:solidFill>
                <a:srgbClr val="27AAE1"/>
              </a:solidFill>
              <a:latin typeface="Calibri"/>
              <a:ea typeface="Calibri"/>
              <a:cs typeface="Calibri"/>
              <a:sym typeface="Calibri"/>
            </a:endParaRPr>
          </a:p>
        </p:txBody>
      </p:sp>
      <p:sp>
        <p:nvSpPr>
          <p:cNvPr id="212" name="Google Shape;212;gad8aa9c027_0_6"/>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406400" lvl="1" marL="457200" rtl="0" algn="l">
              <a:spcBef>
                <a:spcPts val="0"/>
              </a:spcBef>
              <a:spcAft>
                <a:spcPts val="0"/>
              </a:spcAft>
              <a:buClr>
                <a:srgbClr val="000000"/>
              </a:buClr>
              <a:buSzPts val="2800"/>
              <a:buFont typeface="Calibri"/>
              <a:buChar char="–"/>
            </a:pPr>
            <a:r>
              <a:rPr lang="en-US">
                <a:solidFill>
                  <a:srgbClr val="000000"/>
                </a:solidFill>
                <a:highlight>
                  <a:srgbClr val="FFFFFF"/>
                </a:highlight>
              </a:rPr>
              <a:t>A contract between a class and the outside world, where the class promises to provide the behavior published by that interface</a:t>
            </a:r>
            <a:endParaRPr>
              <a:solidFill>
                <a:srgbClr val="000000"/>
              </a:solidFill>
              <a:highlight>
                <a:srgbClr val="FFFFFF"/>
              </a:highlight>
            </a:endParaRPr>
          </a:p>
          <a:p>
            <a:pPr indent="-406400" lvl="1" marL="457200" marR="0" rtl="0" algn="l">
              <a:lnSpc>
                <a:spcPct val="100000"/>
              </a:lnSpc>
              <a:spcBef>
                <a:spcPts val="0"/>
              </a:spcBef>
              <a:spcAft>
                <a:spcPts val="0"/>
              </a:spcAft>
              <a:buClr>
                <a:srgbClr val="000000"/>
              </a:buClr>
              <a:buSzPts val="2800"/>
              <a:buFont typeface="Calibri"/>
              <a:buChar char="–"/>
            </a:pPr>
            <a:r>
              <a:rPr lang="en-US">
                <a:solidFill>
                  <a:srgbClr val="000000"/>
                </a:solidFill>
                <a:highlight>
                  <a:srgbClr val="FFFFFF"/>
                </a:highlight>
              </a:rPr>
              <a:t>Can extend any number of interfaces</a:t>
            </a:r>
            <a:endParaRPr>
              <a:solidFill>
                <a:srgbClr val="000000"/>
              </a:solidFill>
              <a:highlight>
                <a:srgbClr val="FFFFFF"/>
              </a:highlight>
            </a:endParaRPr>
          </a:p>
          <a:p>
            <a:pPr indent="-406400" lvl="1" marL="457200" rtl="0" algn="l">
              <a:spcBef>
                <a:spcPts val="0"/>
              </a:spcBef>
              <a:spcAft>
                <a:spcPts val="0"/>
              </a:spcAft>
              <a:buClr>
                <a:srgbClr val="000000"/>
              </a:buClr>
              <a:buSzPts val="2800"/>
              <a:buFont typeface="Calibri"/>
              <a:buChar char="–"/>
            </a:pPr>
            <a:r>
              <a:rPr lang="en-US">
                <a:solidFill>
                  <a:srgbClr val="000000"/>
                </a:solidFill>
                <a:highlight>
                  <a:srgbClr val="FFFFFF"/>
                </a:highlight>
              </a:rPr>
              <a:t>Can contain abstract, default and static methods, all are implicitly public</a:t>
            </a:r>
            <a:endParaRPr>
              <a:solidFill>
                <a:srgbClr val="000000"/>
              </a:solidFill>
              <a:highlight>
                <a:srgbClr val="FFFFFF"/>
              </a:highlight>
            </a:endParaRPr>
          </a:p>
          <a:p>
            <a:pPr indent="-406400" lvl="1" marL="457200" rtl="0" algn="l">
              <a:spcBef>
                <a:spcPts val="0"/>
              </a:spcBef>
              <a:spcAft>
                <a:spcPts val="0"/>
              </a:spcAft>
              <a:buClr>
                <a:srgbClr val="000000"/>
              </a:buClr>
              <a:buSzPts val="2800"/>
              <a:buFont typeface="Calibri"/>
              <a:buChar char="–"/>
            </a:pPr>
            <a:r>
              <a:rPr lang="en-US">
                <a:solidFill>
                  <a:srgbClr val="000000"/>
                </a:solidFill>
                <a:highlight>
                  <a:srgbClr val="FFFFFF"/>
                </a:highlight>
              </a:rPr>
              <a:t>Can contain constants, all are public, static, final implicitly</a:t>
            </a:r>
            <a:endParaRPr>
              <a:solidFill>
                <a:srgbClr val="000000"/>
              </a:solidFill>
              <a:highlight>
                <a:srgbClr val="FFFFFF"/>
              </a:highlight>
            </a:endParaRPr>
          </a:p>
          <a:p>
            <a:pPr indent="-406400" lvl="1" marL="457200" marR="0" rtl="0" algn="l">
              <a:lnSpc>
                <a:spcPct val="100000"/>
              </a:lnSpc>
              <a:spcBef>
                <a:spcPts val="0"/>
              </a:spcBef>
              <a:spcAft>
                <a:spcPts val="0"/>
              </a:spcAft>
              <a:buClr>
                <a:srgbClr val="000000"/>
              </a:buClr>
              <a:buSzPts val="2800"/>
              <a:buFont typeface="Calibri"/>
              <a:buChar char="–"/>
            </a:pPr>
            <a:r>
              <a:rPr lang="en-US">
                <a:solidFill>
                  <a:srgbClr val="000000"/>
                </a:solidFill>
              </a:rPr>
              <a:t>Default methods enable you to add new functionality to the interfaces of your libraries and ensure binary compatibility with code written for older versions of those interfaces</a:t>
            </a:r>
            <a:endParaRPr>
              <a:solidFill>
                <a:srgbClr val="000000"/>
              </a:solidFill>
              <a:highlight>
                <a:srgbClr val="FFFFFF"/>
              </a:highlight>
            </a:endParaRPr>
          </a:p>
          <a:p>
            <a:pPr indent="0" lvl="0" marL="0" marR="0" rtl="0" algn="l">
              <a:lnSpc>
                <a:spcPct val="100000"/>
              </a:lnSpc>
              <a:spcBef>
                <a:spcPts val="560"/>
              </a:spcBef>
              <a:spcAft>
                <a:spcPts val="0"/>
              </a:spcAft>
              <a:buClr>
                <a:schemeClr val="dk1"/>
              </a:buClr>
              <a:buSzPts val="2800"/>
              <a:buFont typeface="Arial"/>
              <a:buNone/>
            </a:pPr>
            <a:r>
              <a:t/>
            </a:r>
            <a:endParaRPr i="0" sz="2800" u="none" cap="none" strike="noStrike">
              <a:solidFill>
                <a:srgbClr val="000000"/>
              </a:solidFill>
            </a:endParaRPr>
          </a:p>
          <a:p>
            <a:pPr indent="0" lvl="1" marL="552450" marR="0" rtl="0" algn="l">
              <a:lnSpc>
                <a:spcPct val="100000"/>
              </a:lnSpc>
              <a:spcBef>
                <a:spcPts val="480"/>
              </a:spcBef>
              <a:spcAft>
                <a:spcPts val="0"/>
              </a:spcAft>
              <a:buClr>
                <a:schemeClr val="dk1"/>
              </a:buClr>
              <a:buSzPts val="2400"/>
              <a:buFont typeface="Arial"/>
              <a:buNone/>
            </a:pPr>
            <a:r>
              <a:t/>
            </a:r>
            <a:endParaRPr i="0" u="none" cap="none" strike="noStrike">
              <a:solidFill>
                <a:srgbClr val="000000"/>
              </a:solidFill>
            </a:endParaRPr>
          </a:p>
        </p:txBody>
      </p:sp>
      <p:sp>
        <p:nvSpPr>
          <p:cNvPr id="213" name="Google Shape;213;gad8aa9c027_0_6"/>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II. OOP CONCEPTS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ad8aa9c027_0_13"/>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2</a:t>
            </a:r>
            <a:r>
              <a:rPr lang="en-US"/>
              <a:t>. POLYMORPHISM</a:t>
            </a:r>
            <a:endParaRPr/>
          </a:p>
        </p:txBody>
      </p:sp>
      <p:sp>
        <p:nvSpPr>
          <p:cNvPr id="219" name="Google Shape;219;gad8aa9c027_0_13"/>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II. OOP CONCEPTS</a:t>
            </a:r>
            <a:endParaRPr/>
          </a:p>
        </p:txBody>
      </p:sp>
      <p:sp>
        <p:nvSpPr>
          <p:cNvPr id="220" name="Google Shape;220;gad8aa9c027_0_13"/>
          <p:cNvSpPr txBox="1"/>
          <p:nvPr/>
        </p:nvSpPr>
        <p:spPr>
          <a:xfrm>
            <a:off x="457200" y="914400"/>
            <a:ext cx="8317800" cy="5348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class Animal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protected void run()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System.out.println("An a</a:t>
            </a:r>
            <a:r>
              <a:rPr lang="en-US" sz="1100">
                <a:solidFill>
                  <a:schemeClr val="dk1"/>
                </a:solidFill>
                <a:highlight>
                  <a:srgbClr val="FFFFFF"/>
                </a:highlight>
                <a:latin typeface="Calibri"/>
                <a:ea typeface="Calibri"/>
                <a:cs typeface="Calibri"/>
                <a:sym typeface="Calibri"/>
              </a:rPr>
              <a:t>nimal</a:t>
            </a:r>
            <a:r>
              <a:rPr lang="en-US" sz="1100">
                <a:solidFill>
                  <a:schemeClr val="dk1"/>
                </a:solidFill>
                <a:highlight>
                  <a:srgbClr val="FFFFFF"/>
                </a:highlight>
                <a:latin typeface="Calibri"/>
                <a:ea typeface="Calibri"/>
                <a:cs typeface="Calibri"/>
                <a:sym typeface="Calibri"/>
              </a:rPr>
              <a:t> is running");</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a:t>
            </a:r>
            <a:r>
              <a:rPr lang="en-US" sz="1100">
                <a:solidFill>
                  <a:schemeClr val="dk1"/>
                </a:solidFill>
                <a:highlight>
                  <a:srgbClr val="FFFFFF"/>
                </a:highlight>
                <a:latin typeface="Calibri"/>
                <a:ea typeface="Calibri"/>
                <a:cs typeface="Calibri"/>
                <a:sym typeface="Calibri"/>
              </a:rPr>
              <a:t>protected void call()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System.out.println("An animal is calling for you");</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class Dog extends Animal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public void call(){</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System.out.println("Woof!!!");</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class Cat extends Animal {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public void call(){</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System.out.println("Meow!!!");</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class TestPolymorphism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public static void main(String</a:t>
            </a:r>
            <a:r>
              <a:rPr lang="en-US" sz="1100">
                <a:solidFill>
                  <a:schemeClr val="dk1"/>
                </a:solidFill>
                <a:highlight>
                  <a:srgbClr val="FFFFFF"/>
                </a:highlight>
                <a:latin typeface="Calibri"/>
                <a:ea typeface="Calibri"/>
                <a:cs typeface="Calibri"/>
                <a:sym typeface="Calibri"/>
              </a:rPr>
              <a:t>[] args) </a:t>
            </a:r>
            <a:r>
              <a:rPr lang="en-US" sz="1100">
                <a:solidFill>
                  <a:schemeClr val="dk1"/>
                </a:solidFill>
                <a:highlight>
                  <a:srgbClr val="FFFFFF"/>
                </a:highlight>
                <a:latin typeface="Calibri"/>
                <a:ea typeface="Calibri"/>
                <a:cs typeface="Calibri"/>
                <a:sym typeface="Calibri"/>
              </a:rPr>
              <a:t>{</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List&lt;Animal&gt; animalList = Arrays.asList(new Dog(), new Cat());</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for (Animal animal : animalList)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animal.run();</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animal.call();</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highlight>
                  <a:srgbClr val="FFFFFF"/>
                </a:highlight>
                <a:latin typeface="Calibri"/>
                <a:ea typeface="Calibri"/>
                <a:cs typeface="Calibri"/>
                <a:sym typeface="Calibri"/>
              </a:rPr>
              <a:t>}</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t/>
            </a:r>
            <a:endParaRPr sz="1100">
              <a:solidFill>
                <a:schemeClr val="dk1"/>
              </a:solidFill>
              <a:highlight>
                <a:srgbClr val="FFFFFF"/>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a211576282_0_2"/>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None/>
            </a:pPr>
            <a:r>
              <a:rPr lang="en-US"/>
              <a:t>Objectives</a:t>
            </a:r>
            <a:endParaRPr b="1" i="0" sz="3200" u="none" cap="none" strike="noStrike">
              <a:solidFill>
                <a:srgbClr val="27AAE1"/>
              </a:solidFill>
              <a:latin typeface="Calibri"/>
              <a:ea typeface="Calibri"/>
              <a:cs typeface="Calibri"/>
              <a:sym typeface="Calibri"/>
            </a:endParaRPr>
          </a:p>
        </p:txBody>
      </p:sp>
      <p:sp>
        <p:nvSpPr>
          <p:cNvPr id="93" name="Google Shape;93;ga211576282_0_2"/>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560"/>
              </a:spcBef>
              <a:spcAft>
                <a:spcPts val="0"/>
              </a:spcAft>
              <a:buSzPts val="2800"/>
              <a:buFont typeface="Calibri"/>
              <a:buAutoNum type="arabicPeriod"/>
            </a:pPr>
            <a:r>
              <a:rPr lang="en-US" sz="2800"/>
              <a:t>Gain solid Java core knowledge as the basis for further self-study</a:t>
            </a:r>
            <a:endParaRPr sz="2800"/>
          </a:p>
          <a:p>
            <a:pPr indent="-514350" lvl="0" marL="514350" marR="0" rtl="0" algn="l">
              <a:lnSpc>
                <a:spcPct val="100000"/>
              </a:lnSpc>
              <a:spcBef>
                <a:spcPts val="560"/>
              </a:spcBef>
              <a:spcAft>
                <a:spcPts val="0"/>
              </a:spcAft>
              <a:buSzPts val="2800"/>
              <a:buFont typeface="Calibri"/>
              <a:buAutoNum type="arabicPeriod"/>
            </a:pPr>
            <a:r>
              <a:rPr lang="en-US" sz="2800"/>
              <a:t>Practice applying Java features while following Java/KMS coding standard</a:t>
            </a:r>
            <a:endParaRPr sz="2800"/>
          </a:p>
          <a:p>
            <a:pPr indent="-514350" lvl="0" marL="514350" marR="0" rtl="0" algn="l">
              <a:lnSpc>
                <a:spcPct val="100000"/>
              </a:lnSpc>
              <a:spcBef>
                <a:spcPts val="560"/>
              </a:spcBef>
              <a:spcAft>
                <a:spcPts val="0"/>
              </a:spcAft>
              <a:buSzPts val="2800"/>
              <a:buFont typeface="Calibri"/>
              <a:buAutoNum type="arabicPeriod"/>
            </a:pPr>
            <a:r>
              <a:rPr lang="en-US" sz="2800"/>
              <a:t>Get into the habit of writing sufficient tests for your code</a:t>
            </a:r>
            <a:endParaRPr sz="2800"/>
          </a:p>
          <a:p>
            <a:pPr indent="0" lvl="0" marL="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1" marL="5524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94" name="Google Shape;94;ga211576282_0_2"/>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en-US"/>
              <a:t>BASIC JAVA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ad8aa9c027_0_24"/>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3</a:t>
            </a:r>
            <a:r>
              <a:rPr lang="en-US"/>
              <a:t>. ENCAPSULATION</a:t>
            </a:r>
            <a:endParaRPr b="1" i="0" sz="3200" u="none" cap="none" strike="noStrike">
              <a:solidFill>
                <a:srgbClr val="27AAE1"/>
              </a:solidFill>
              <a:latin typeface="Calibri"/>
              <a:ea typeface="Calibri"/>
              <a:cs typeface="Calibri"/>
              <a:sym typeface="Calibri"/>
            </a:endParaRPr>
          </a:p>
        </p:txBody>
      </p:sp>
      <p:sp>
        <p:nvSpPr>
          <p:cNvPr id="226" name="Google Shape;226;gad8aa9c027_0_24"/>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68300" lvl="0" marL="457200" rtl="0" algn="l">
              <a:lnSpc>
                <a:spcPct val="100000"/>
              </a:lnSpc>
              <a:spcBef>
                <a:spcPts val="0"/>
              </a:spcBef>
              <a:spcAft>
                <a:spcPts val="0"/>
              </a:spcAft>
              <a:buSzPts val="2200"/>
              <a:buFont typeface="Calibri"/>
              <a:buChar char="•"/>
            </a:pPr>
            <a:r>
              <a:rPr b="1" lang="en-US" sz="2200">
                <a:highlight>
                  <a:srgbClr val="FFFFFF"/>
                </a:highlight>
              </a:rPr>
              <a:t>Define</a:t>
            </a:r>
            <a:endParaRPr b="1" sz="2200">
              <a:highlight>
                <a:srgbClr val="FFFFFF"/>
              </a:highlight>
            </a:endParaRPr>
          </a:p>
          <a:p>
            <a:pPr indent="-368300" lvl="1" marL="914400" rtl="0" algn="l">
              <a:lnSpc>
                <a:spcPct val="100000"/>
              </a:lnSpc>
              <a:spcBef>
                <a:spcPts val="0"/>
              </a:spcBef>
              <a:spcAft>
                <a:spcPts val="0"/>
              </a:spcAft>
              <a:buSzPts val="2200"/>
              <a:buFont typeface="Calibri"/>
              <a:buChar char="–"/>
            </a:pPr>
            <a:r>
              <a:rPr lang="en-US" sz="2200">
                <a:highlight>
                  <a:srgbClr val="FFFFFF"/>
                </a:highlight>
              </a:rPr>
              <a:t>The wrapping up of data under a single unit</a:t>
            </a:r>
            <a:endParaRPr sz="2200">
              <a:highlight>
                <a:srgbClr val="FFFFFF"/>
              </a:highlight>
            </a:endParaRPr>
          </a:p>
          <a:p>
            <a:pPr indent="-368300" lvl="1" marL="914400" rtl="0" algn="l">
              <a:lnSpc>
                <a:spcPct val="100000"/>
              </a:lnSpc>
              <a:spcBef>
                <a:spcPts val="0"/>
              </a:spcBef>
              <a:spcAft>
                <a:spcPts val="0"/>
              </a:spcAft>
              <a:buSzPts val="2200"/>
              <a:buFont typeface="Calibri"/>
              <a:buChar char="–"/>
            </a:pPr>
            <a:r>
              <a:rPr lang="en-US" sz="2200">
                <a:highlight>
                  <a:srgbClr val="FFFFFF"/>
                </a:highlight>
              </a:rPr>
              <a:t>Can be achieved by declaring all the variables in the class as private and writing public methods in the class to set and get the values of variables</a:t>
            </a:r>
            <a:endParaRPr sz="2200">
              <a:highlight>
                <a:srgbClr val="FFFFFF"/>
              </a:highlight>
            </a:endParaRPr>
          </a:p>
          <a:p>
            <a:pPr indent="-368300" lvl="0" marL="457200" rtl="0" algn="l">
              <a:lnSpc>
                <a:spcPct val="100000"/>
              </a:lnSpc>
              <a:spcBef>
                <a:spcPts val="0"/>
              </a:spcBef>
              <a:spcAft>
                <a:spcPts val="0"/>
              </a:spcAft>
              <a:buSzPts val="2200"/>
              <a:buChar char="•"/>
            </a:pPr>
            <a:r>
              <a:rPr b="1" lang="en-US" sz="2200">
                <a:highlight>
                  <a:srgbClr val="FFFFFF"/>
                </a:highlight>
              </a:rPr>
              <a:t>Advantages</a:t>
            </a:r>
            <a:endParaRPr b="1" sz="2200">
              <a:highlight>
                <a:srgbClr val="FFFFFF"/>
              </a:highlight>
            </a:endParaRPr>
          </a:p>
          <a:p>
            <a:pPr indent="-368300" lvl="1" marL="914400" rtl="0" algn="l">
              <a:lnSpc>
                <a:spcPct val="100000"/>
              </a:lnSpc>
              <a:spcBef>
                <a:spcPts val="0"/>
              </a:spcBef>
              <a:spcAft>
                <a:spcPts val="0"/>
              </a:spcAft>
              <a:buSzPts val="2200"/>
              <a:buChar char="–"/>
            </a:pPr>
            <a:r>
              <a:rPr b="1" lang="en-US" sz="2200">
                <a:highlight>
                  <a:srgbClr val="FFFFFF"/>
                </a:highlight>
              </a:rPr>
              <a:t>Data Hiding</a:t>
            </a:r>
            <a:r>
              <a:rPr lang="en-US" sz="2200">
                <a:highlight>
                  <a:srgbClr val="FFFFFF"/>
                </a:highlight>
              </a:rPr>
              <a:t>: It will not be visible to the user that how the class is storing values in the variables</a:t>
            </a:r>
            <a:endParaRPr sz="2200">
              <a:highlight>
                <a:srgbClr val="FFFFFF"/>
              </a:highlight>
            </a:endParaRPr>
          </a:p>
          <a:p>
            <a:pPr indent="-368300" lvl="1" marL="914400" rtl="0" algn="l">
              <a:lnSpc>
                <a:spcPct val="100000"/>
              </a:lnSpc>
              <a:spcBef>
                <a:spcPts val="0"/>
              </a:spcBef>
              <a:spcAft>
                <a:spcPts val="0"/>
              </a:spcAft>
              <a:buSzPts val="2200"/>
              <a:buChar char="–"/>
            </a:pPr>
            <a:r>
              <a:rPr b="1" lang="en-US" sz="2200">
                <a:highlight>
                  <a:srgbClr val="FFFFFF"/>
                </a:highlight>
              </a:rPr>
              <a:t>Increased Flexibility</a:t>
            </a:r>
            <a:r>
              <a:rPr lang="en-US" sz="2200">
                <a:highlight>
                  <a:srgbClr val="FFFFFF"/>
                </a:highlight>
              </a:rPr>
              <a:t>: We can make the variables of the class as read-only or write-only depending on our requirement</a:t>
            </a:r>
            <a:endParaRPr sz="2200">
              <a:highlight>
                <a:srgbClr val="FFFFFF"/>
              </a:highlight>
            </a:endParaRPr>
          </a:p>
          <a:p>
            <a:pPr indent="-368300" lvl="1" marL="914400" rtl="0" algn="l">
              <a:lnSpc>
                <a:spcPct val="100000"/>
              </a:lnSpc>
              <a:spcBef>
                <a:spcPts val="0"/>
              </a:spcBef>
              <a:spcAft>
                <a:spcPts val="0"/>
              </a:spcAft>
              <a:buSzPts val="2200"/>
              <a:buFont typeface="Arial"/>
              <a:buChar char="–"/>
            </a:pPr>
            <a:r>
              <a:rPr b="1" lang="en-US" sz="2200">
                <a:highlight>
                  <a:srgbClr val="FFFFFF"/>
                </a:highlight>
              </a:rPr>
              <a:t>Reusability</a:t>
            </a:r>
            <a:r>
              <a:rPr lang="en-US" sz="2200">
                <a:highlight>
                  <a:srgbClr val="FFFFFF"/>
                </a:highlight>
              </a:rPr>
              <a:t>: Encapsulation also improves the re-usability and easy to change with new requirements</a:t>
            </a:r>
            <a:endParaRPr sz="2200">
              <a:highlight>
                <a:srgbClr val="FFFFFF"/>
              </a:highlight>
            </a:endParaRPr>
          </a:p>
          <a:p>
            <a:pPr indent="-368300" lvl="1" marL="914400" rtl="0" algn="l">
              <a:lnSpc>
                <a:spcPct val="100000"/>
              </a:lnSpc>
              <a:spcBef>
                <a:spcPts val="0"/>
              </a:spcBef>
              <a:spcAft>
                <a:spcPts val="0"/>
              </a:spcAft>
              <a:buSzPts val="2200"/>
              <a:buFont typeface="Arial"/>
              <a:buChar char="–"/>
            </a:pPr>
            <a:r>
              <a:rPr b="1" lang="en-US" sz="2200">
                <a:highlight>
                  <a:srgbClr val="FFFFFF"/>
                </a:highlight>
              </a:rPr>
              <a:t>Easy testing</a:t>
            </a:r>
            <a:r>
              <a:rPr lang="en-US" sz="2200">
                <a:highlight>
                  <a:srgbClr val="FFFFFF"/>
                </a:highlight>
              </a:rPr>
              <a:t>: Encapsulated code is easy to test for unit testing</a:t>
            </a:r>
            <a:endParaRPr i="0" sz="2200" u="none" cap="none" strike="noStrike">
              <a:solidFill>
                <a:srgbClr val="000000"/>
              </a:solidFill>
            </a:endParaRPr>
          </a:p>
        </p:txBody>
      </p:sp>
      <p:sp>
        <p:nvSpPr>
          <p:cNvPr id="227" name="Google Shape;227;gad8aa9c027_0_24"/>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II. OOP CONCEPTS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ad8aa9c027_0_45"/>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4</a:t>
            </a:r>
            <a:r>
              <a:rPr lang="en-US"/>
              <a:t>. ABSTRACTION</a:t>
            </a:r>
            <a:endParaRPr b="1" i="0" sz="3200" u="none" cap="none" strike="noStrike">
              <a:solidFill>
                <a:srgbClr val="27AAE1"/>
              </a:solidFill>
              <a:latin typeface="Calibri"/>
              <a:ea typeface="Calibri"/>
              <a:cs typeface="Calibri"/>
              <a:sym typeface="Calibri"/>
            </a:endParaRPr>
          </a:p>
        </p:txBody>
      </p:sp>
      <p:sp>
        <p:nvSpPr>
          <p:cNvPr id="233" name="Google Shape;233;gad8aa9c027_0_45"/>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30200" lvl="0" marL="457200" rtl="0" algn="l">
              <a:lnSpc>
                <a:spcPct val="100000"/>
              </a:lnSpc>
              <a:spcBef>
                <a:spcPts val="0"/>
              </a:spcBef>
              <a:spcAft>
                <a:spcPts val="0"/>
              </a:spcAft>
              <a:buClr>
                <a:srgbClr val="000000"/>
              </a:buClr>
              <a:buSzPts val="1600"/>
              <a:buFont typeface="Calibri"/>
              <a:buChar char="•"/>
            </a:pPr>
            <a:r>
              <a:rPr b="1" lang="en-US" sz="1600">
                <a:solidFill>
                  <a:srgbClr val="000000"/>
                </a:solidFill>
                <a:highlight>
                  <a:srgbClr val="FFFFFF"/>
                </a:highlight>
              </a:rPr>
              <a:t>Define</a:t>
            </a:r>
            <a:endParaRPr b="1" sz="1600">
              <a:solidFill>
                <a:srgbClr val="000000"/>
              </a:solidFill>
              <a:highlight>
                <a:srgbClr val="FFFFFF"/>
              </a:highlight>
            </a:endParaRPr>
          </a:p>
          <a:p>
            <a:pPr indent="-330200" lvl="1" marL="914400" rtl="0" algn="l">
              <a:lnSpc>
                <a:spcPct val="100000"/>
              </a:lnSpc>
              <a:spcBef>
                <a:spcPts val="0"/>
              </a:spcBef>
              <a:spcAft>
                <a:spcPts val="0"/>
              </a:spcAft>
              <a:buClr>
                <a:srgbClr val="000000"/>
              </a:buClr>
              <a:buSzPts val="1600"/>
              <a:buFont typeface="Calibri"/>
              <a:buChar char="–"/>
            </a:pPr>
            <a:r>
              <a:rPr lang="en-US" sz="1600">
                <a:solidFill>
                  <a:srgbClr val="000000"/>
                </a:solidFill>
                <a:highlight>
                  <a:srgbClr val="FFFFFF"/>
                </a:highlight>
              </a:rPr>
              <a:t>Only the essential information is displayed, details of implementation is hidden</a:t>
            </a:r>
            <a:endParaRPr sz="1600">
              <a:solidFill>
                <a:srgbClr val="000000"/>
              </a:solidFill>
              <a:highlight>
                <a:srgbClr val="FFFFFF"/>
              </a:highlight>
            </a:endParaRPr>
          </a:p>
          <a:p>
            <a:pPr indent="-330200" lvl="1" marL="914400" rtl="0" algn="l">
              <a:lnSpc>
                <a:spcPct val="100000"/>
              </a:lnSpc>
              <a:spcBef>
                <a:spcPts val="0"/>
              </a:spcBef>
              <a:spcAft>
                <a:spcPts val="0"/>
              </a:spcAft>
              <a:buClr>
                <a:srgbClr val="000000"/>
              </a:buClr>
              <a:buSzPts val="1600"/>
              <a:buFont typeface="Calibri"/>
              <a:buChar char="–"/>
            </a:pPr>
            <a:r>
              <a:rPr lang="en-US" sz="1600">
                <a:solidFill>
                  <a:srgbClr val="000000"/>
                </a:solidFill>
                <a:highlight>
                  <a:srgbClr val="FFFFFF"/>
                </a:highlight>
              </a:rPr>
              <a:t>In java, abstraction is achieved by </a:t>
            </a:r>
            <a:r>
              <a:rPr lang="en-US" sz="1600">
                <a:solidFill>
                  <a:srgbClr val="000000"/>
                </a:solidFill>
                <a:highlight>
                  <a:srgbClr val="FFFFFF"/>
                </a:highlight>
                <a:uFill>
                  <a:noFill/>
                </a:uFill>
                <a:hlinkClick r:id="rId3">
                  <a:extLst>
                    <a:ext uri="{A12FA001-AC4F-418D-AE19-62706E023703}">
                      <ahyp:hlinkClr val="tx"/>
                    </a:ext>
                  </a:extLst>
                </a:hlinkClick>
              </a:rPr>
              <a:t>interfaces</a:t>
            </a:r>
            <a:r>
              <a:rPr lang="en-US" sz="1600">
                <a:solidFill>
                  <a:srgbClr val="000000"/>
                </a:solidFill>
                <a:highlight>
                  <a:srgbClr val="FFFFFF"/>
                </a:highlight>
              </a:rPr>
              <a:t> and </a:t>
            </a:r>
            <a:r>
              <a:rPr lang="en-US" sz="1600">
                <a:solidFill>
                  <a:srgbClr val="000000"/>
                </a:solidFill>
                <a:highlight>
                  <a:srgbClr val="FFFFFF"/>
                </a:highlight>
                <a:uFill>
                  <a:noFill/>
                </a:uFill>
                <a:hlinkClick r:id="rId4">
                  <a:extLst>
                    <a:ext uri="{A12FA001-AC4F-418D-AE19-62706E023703}">
                      <ahyp:hlinkClr val="tx"/>
                    </a:ext>
                  </a:extLst>
                </a:hlinkClick>
              </a:rPr>
              <a:t>abstract classes</a:t>
            </a:r>
            <a:endParaRPr/>
          </a:p>
          <a:p>
            <a:pPr indent="-330200" lvl="1" marL="914400" rtl="0" algn="l">
              <a:lnSpc>
                <a:spcPct val="100000"/>
              </a:lnSpc>
              <a:spcBef>
                <a:spcPts val="0"/>
              </a:spcBef>
              <a:spcAft>
                <a:spcPts val="0"/>
              </a:spcAft>
              <a:buClr>
                <a:srgbClr val="000000"/>
              </a:buClr>
              <a:buSzPts val="1600"/>
              <a:buFont typeface="Calibri"/>
              <a:buChar char="–"/>
            </a:pPr>
            <a:r>
              <a:rPr lang="en-US" sz="1600">
                <a:solidFill>
                  <a:srgbClr val="000000"/>
                </a:solidFill>
                <a:highlight>
                  <a:srgbClr val="FFFFFF"/>
                </a:highlight>
                <a:uFill>
                  <a:noFill/>
                </a:uFill>
                <a:hlinkClick r:id="rId5">
                  <a:extLst>
                    <a:ext uri="{A12FA001-AC4F-418D-AE19-62706E023703}">
                      <ahyp:hlinkClr val="tx"/>
                    </a:ext>
                  </a:extLst>
                </a:hlinkClick>
              </a:rPr>
              <a:t>Encapsulation</a:t>
            </a:r>
            <a:r>
              <a:rPr lang="en-US" sz="1600">
                <a:solidFill>
                  <a:srgbClr val="000000"/>
                </a:solidFill>
                <a:highlight>
                  <a:srgbClr val="FFFFFF"/>
                </a:highlight>
              </a:rPr>
              <a:t> is data hiding(information hiding) while Abstraction is detail hiding(implementation hiding)</a:t>
            </a:r>
            <a:endParaRPr b="1" sz="1600">
              <a:solidFill>
                <a:srgbClr val="000000"/>
              </a:solidFill>
              <a:highlight>
                <a:srgbClr val="FFFFFF"/>
              </a:highlight>
            </a:endParaRPr>
          </a:p>
          <a:p>
            <a:pPr indent="-330200" lvl="0" marL="457200" rtl="0" algn="l">
              <a:lnSpc>
                <a:spcPct val="100000"/>
              </a:lnSpc>
              <a:spcBef>
                <a:spcPts val="0"/>
              </a:spcBef>
              <a:spcAft>
                <a:spcPts val="0"/>
              </a:spcAft>
              <a:buClr>
                <a:srgbClr val="000000"/>
              </a:buClr>
              <a:buSzPts val="1600"/>
              <a:buFont typeface="Calibri"/>
              <a:buChar char="•"/>
            </a:pPr>
            <a:r>
              <a:rPr b="1" lang="en-US" sz="1600">
                <a:solidFill>
                  <a:srgbClr val="000000"/>
                </a:solidFill>
                <a:highlight>
                  <a:srgbClr val="FFFFFF"/>
                </a:highlight>
              </a:rPr>
              <a:t>Advantages</a:t>
            </a:r>
            <a:endParaRPr sz="1600">
              <a:solidFill>
                <a:srgbClr val="000000"/>
              </a:solidFill>
              <a:highlight>
                <a:srgbClr val="FFFFFF"/>
              </a:highlight>
            </a:endParaRPr>
          </a:p>
          <a:p>
            <a:pPr indent="-330200" lvl="1" marL="914400" rtl="0" algn="l">
              <a:lnSpc>
                <a:spcPct val="100000"/>
              </a:lnSpc>
              <a:spcBef>
                <a:spcPts val="0"/>
              </a:spcBef>
              <a:spcAft>
                <a:spcPts val="0"/>
              </a:spcAft>
              <a:buClr>
                <a:srgbClr val="000000"/>
              </a:buClr>
              <a:buSzPts val="1600"/>
              <a:buFont typeface="Calibri"/>
              <a:buChar char="–"/>
            </a:pPr>
            <a:r>
              <a:rPr lang="en-US" sz="1600">
                <a:solidFill>
                  <a:srgbClr val="000000"/>
                </a:solidFill>
                <a:highlight>
                  <a:srgbClr val="FFFFFF"/>
                </a:highlight>
              </a:rPr>
              <a:t>R</a:t>
            </a:r>
            <a:r>
              <a:rPr lang="en-US" sz="1600">
                <a:solidFill>
                  <a:srgbClr val="000000"/>
                </a:solidFill>
                <a:highlight>
                  <a:srgbClr val="FFFFFF"/>
                </a:highlight>
              </a:rPr>
              <a:t>educes the complexity of viewing the things</a:t>
            </a:r>
            <a:endParaRPr sz="1600">
              <a:solidFill>
                <a:srgbClr val="000000"/>
              </a:solidFill>
              <a:highlight>
                <a:srgbClr val="FFFFFF"/>
              </a:highlight>
            </a:endParaRPr>
          </a:p>
          <a:p>
            <a:pPr indent="-330200" lvl="1" marL="914400" rtl="0" algn="l">
              <a:lnSpc>
                <a:spcPct val="100000"/>
              </a:lnSpc>
              <a:spcBef>
                <a:spcPts val="0"/>
              </a:spcBef>
              <a:spcAft>
                <a:spcPts val="0"/>
              </a:spcAft>
              <a:buClr>
                <a:srgbClr val="000000"/>
              </a:buClr>
              <a:buSzPts val="1600"/>
              <a:buFont typeface="Calibri"/>
              <a:buChar char="–"/>
            </a:pPr>
            <a:r>
              <a:rPr lang="en-US" sz="1600">
                <a:solidFill>
                  <a:srgbClr val="000000"/>
                </a:solidFill>
                <a:highlight>
                  <a:srgbClr val="FFFFFF"/>
                </a:highlight>
              </a:rPr>
              <a:t>Avoids code duplication and increases reusability</a:t>
            </a:r>
            <a:endParaRPr sz="1600">
              <a:solidFill>
                <a:srgbClr val="000000"/>
              </a:solidFill>
              <a:highlight>
                <a:srgbClr val="FFFFFF"/>
              </a:highlight>
            </a:endParaRPr>
          </a:p>
          <a:p>
            <a:pPr indent="-330200" lvl="1" marL="914400" rtl="0" algn="l">
              <a:lnSpc>
                <a:spcPct val="100000"/>
              </a:lnSpc>
              <a:spcBef>
                <a:spcPts val="0"/>
              </a:spcBef>
              <a:spcAft>
                <a:spcPts val="0"/>
              </a:spcAft>
              <a:buClr>
                <a:srgbClr val="000000"/>
              </a:buClr>
              <a:buSzPts val="1600"/>
              <a:buFont typeface="Calibri"/>
              <a:buChar char="–"/>
            </a:pPr>
            <a:r>
              <a:rPr lang="en-US" sz="1600">
                <a:solidFill>
                  <a:srgbClr val="000000"/>
                </a:solidFill>
                <a:highlight>
                  <a:srgbClr val="FFFFFF"/>
                </a:highlight>
              </a:rPr>
              <a:t>Helps to increase security of an application or program</a:t>
            </a:r>
            <a:endParaRPr sz="1600">
              <a:solidFill>
                <a:srgbClr val="000000"/>
              </a:solidFill>
              <a:highlight>
                <a:srgbClr val="FFFFFF"/>
              </a:highlight>
            </a:endParaRPr>
          </a:p>
          <a:p>
            <a:pPr indent="-330200" lvl="0" marL="457200" rtl="0" algn="l">
              <a:lnSpc>
                <a:spcPct val="100000"/>
              </a:lnSpc>
              <a:spcBef>
                <a:spcPts val="0"/>
              </a:spcBef>
              <a:spcAft>
                <a:spcPts val="0"/>
              </a:spcAft>
              <a:buClr>
                <a:srgbClr val="000000"/>
              </a:buClr>
              <a:buSzPts val="1600"/>
              <a:buFont typeface="Calibri"/>
              <a:buChar char="•"/>
            </a:pPr>
            <a:r>
              <a:rPr b="1" lang="en-US" sz="1600"/>
              <a:t>Consider using</a:t>
            </a:r>
            <a:r>
              <a:rPr b="1" lang="en-US" sz="1600">
                <a:solidFill>
                  <a:srgbClr val="000000"/>
                </a:solidFill>
              </a:rPr>
              <a:t> abstract classes</a:t>
            </a:r>
            <a:endParaRPr b="1" sz="1600">
              <a:solidFill>
                <a:srgbClr val="000000"/>
              </a:solidFill>
            </a:endParaRPr>
          </a:p>
          <a:p>
            <a:pPr indent="-330200" lvl="1" marL="914400" rtl="0" algn="l">
              <a:lnSpc>
                <a:spcPct val="100000"/>
              </a:lnSpc>
              <a:spcBef>
                <a:spcPts val="0"/>
              </a:spcBef>
              <a:spcAft>
                <a:spcPts val="0"/>
              </a:spcAft>
              <a:buClr>
                <a:srgbClr val="000000"/>
              </a:buClr>
              <a:buSzPts val="1600"/>
              <a:buFont typeface="Calibri"/>
              <a:buChar char="–"/>
            </a:pPr>
            <a:r>
              <a:rPr lang="en-US" sz="1600">
                <a:solidFill>
                  <a:srgbClr val="000000"/>
                </a:solidFill>
              </a:rPr>
              <a:t>You want to share code among several closely related classes</a:t>
            </a:r>
            <a:endParaRPr sz="1600">
              <a:solidFill>
                <a:srgbClr val="000000"/>
              </a:solidFill>
            </a:endParaRPr>
          </a:p>
          <a:p>
            <a:pPr indent="-330200" lvl="1" marL="914400" rtl="0" algn="l">
              <a:lnSpc>
                <a:spcPct val="100000"/>
              </a:lnSpc>
              <a:spcBef>
                <a:spcPts val="0"/>
              </a:spcBef>
              <a:spcAft>
                <a:spcPts val="0"/>
              </a:spcAft>
              <a:buClr>
                <a:srgbClr val="000000"/>
              </a:buClr>
              <a:buSzPts val="1600"/>
              <a:buFont typeface="Calibri"/>
              <a:buChar char="–"/>
            </a:pPr>
            <a:r>
              <a:rPr lang="en-US" sz="1600">
                <a:solidFill>
                  <a:srgbClr val="000000"/>
                </a:solidFill>
              </a:rPr>
              <a:t>You expect that classes that extend your abstract class have many common methods or fields, or require access modifiers other than public</a:t>
            </a:r>
            <a:endParaRPr sz="1600">
              <a:solidFill>
                <a:srgbClr val="000000"/>
              </a:solidFill>
            </a:endParaRPr>
          </a:p>
          <a:p>
            <a:pPr indent="-330200" lvl="1" marL="914400" rtl="0" algn="l">
              <a:lnSpc>
                <a:spcPct val="100000"/>
              </a:lnSpc>
              <a:spcBef>
                <a:spcPts val="0"/>
              </a:spcBef>
              <a:spcAft>
                <a:spcPts val="0"/>
              </a:spcAft>
              <a:buClr>
                <a:srgbClr val="000000"/>
              </a:buClr>
              <a:buSzPts val="1600"/>
              <a:buFont typeface="Calibri"/>
              <a:buChar char="–"/>
            </a:pPr>
            <a:r>
              <a:rPr lang="en-US" sz="1600">
                <a:solidFill>
                  <a:srgbClr val="000000"/>
                </a:solidFill>
              </a:rPr>
              <a:t>You want to declare non-static or non-final fields. This enables you to define methods that can access and modify the state of the object to which they belong</a:t>
            </a:r>
            <a:endParaRPr sz="1600">
              <a:solidFill>
                <a:srgbClr val="000000"/>
              </a:solidFill>
            </a:endParaRPr>
          </a:p>
          <a:p>
            <a:pPr indent="-330200" lvl="0" marL="457200" rtl="0" algn="l">
              <a:lnSpc>
                <a:spcPct val="100000"/>
              </a:lnSpc>
              <a:spcBef>
                <a:spcPts val="0"/>
              </a:spcBef>
              <a:spcAft>
                <a:spcPts val="0"/>
              </a:spcAft>
              <a:buClr>
                <a:srgbClr val="000000"/>
              </a:buClr>
              <a:buSzPts val="1600"/>
              <a:buFont typeface="Calibri"/>
              <a:buChar char="•"/>
            </a:pPr>
            <a:r>
              <a:rPr b="1" lang="en-US" sz="1600">
                <a:solidFill>
                  <a:srgbClr val="000000"/>
                </a:solidFill>
              </a:rPr>
              <a:t>Consider using interfaces</a:t>
            </a:r>
            <a:endParaRPr b="1" sz="1600">
              <a:solidFill>
                <a:srgbClr val="000000"/>
              </a:solidFill>
            </a:endParaRPr>
          </a:p>
          <a:p>
            <a:pPr indent="-330200" lvl="1" marL="914400" rtl="0" algn="l">
              <a:lnSpc>
                <a:spcPct val="100000"/>
              </a:lnSpc>
              <a:spcBef>
                <a:spcPts val="0"/>
              </a:spcBef>
              <a:spcAft>
                <a:spcPts val="0"/>
              </a:spcAft>
              <a:buClr>
                <a:srgbClr val="000000"/>
              </a:buClr>
              <a:buSzPts val="1600"/>
              <a:buChar char="–"/>
            </a:pPr>
            <a:r>
              <a:rPr lang="en-US" sz="1600">
                <a:solidFill>
                  <a:srgbClr val="000000"/>
                </a:solidFill>
              </a:rPr>
              <a:t>You expect that unrelated classes would implement your interface. For example, the interfaces </a:t>
            </a:r>
            <a:r>
              <a:rPr lang="en-US" sz="1600">
                <a:solidFill>
                  <a:srgbClr val="000000"/>
                </a:solidFill>
                <a:uFill>
                  <a:noFill/>
                </a:uFill>
                <a:hlinkClick r:id="rId6">
                  <a:extLst>
                    <a:ext uri="{A12FA001-AC4F-418D-AE19-62706E023703}">
                      <ahyp:hlinkClr val="tx"/>
                    </a:ext>
                  </a:extLst>
                </a:hlinkClick>
              </a:rPr>
              <a:t>Comparable</a:t>
            </a:r>
            <a:r>
              <a:rPr lang="en-US" sz="1600">
                <a:solidFill>
                  <a:srgbClr val="000000"/>
                </a:solidFill>
              </a:rPr>
              <a:t> and </a:t>
            </a:r>
            <a:r>
              <a:rPr lang="en-US" sz="1600">
                <a:solidFill>
                  <a:srgbClr val="000000"/>
                </a:solidFill>
                <a:uFill>
                  <a:noFill/>
                </a:uFill>
                <a:hlinkClick r:id="rId7">
                  <a:extLst>
                    <a:ext uri="{A12FA001-AC4F-418D-AE19-62706E023703}">
                      <ahyp:hlinkClr val="tx"/>
                    </a:ext>
                  </a:extLst>
                </a:hlinkClick>
              </a:rPr>
              <a:t>Cloneable</a:t>
            </a:r>
            <a:r>
              <a:rPr lang="en-US" sz="1600">
                <a:solidFill>
                  <a:srgbClr val="000000"/>
                </a:solidFill>
              </a:rPr>
              <a:t> are implemented by many unrelated classes</a:t>
            </a:r>
            <a:endParaRPr sz="1600">
              <a:solidFill>
                <a:srgbClr val="000000"/>
              </a:solidFill>
            </a:endParaRPr>
          </a:p>
          <a:p>
            <a:pPr indent="-330200" lvl="1" marL="914400" rtl="0" algn="l">
              <a:lnSpc>
                <a:spcPct val="100000"/>
              </a:lnSpc>
              <a:spcBef>
                <a:spcPts val="0"/>
              </a:spcBef>
              <a:spcAft>
                <a:spcPts val="0"/>
              </a:spcAft>
              <a:buClr>
                <a:srgbClr val="000000"/>
              </a:buClr>
              <a:buSzPts val="1600"/>
              <a:buFont typeface="Calibri"/>
              <a:buChar char="–"/>
            </a:pPr>
            <a:r>
              <a:rPr lang="en-US" sz="1600">
                <a:solidFill>
                  <a:srgbClr val="000000"/>
                </a:solidFill>
              </a:rPr>
              <a:t>You want to specify the behavior of a particular data type, but not concerned about who implements its behavior</a:t>
            </a:r>
            <a:endParaRPr sz="1600">
              <a:solidFill>
                <a:srgbClr val="000000"/>
              </a:solidFill>
            </a:endParaRPr>
          </a:p>
          <a:p>
            <a:pPr indent="-330200" lvl="1" marL="914400" rtl="0" algn="l">
              <a:lnSpc>
                <a:spcPct val="100000"/>
              </a:lnSpc>
              <a:spcBef>
                <a:spcPts val="0"/>
              </a:spcBef>
              <a:spcAft>
                <a:spcPts val="0"/>
              </a:spcAft>
              <a:buClr>
                <a:srgbClr val="000000"/>
              </a:buClr>
              <a:buSzPts val="1600"/>
              <a:buFont typeface="Calibri"/>
              <a:buChar char="–"/>
            </a:pPr>
            <a:r>
              <a:rPr lang="en-US" sz="1600">
                <a:solidFill>
                  <a:srgbClr val="000000"/>
                </a:solidFill>
              </a:rPr>
              <a:t>You want to take advantage of multiple inheritance of type</a:t>
            </a:r>
            <a:endParaRPr sz="1600">
              <a:solidFill>
                <a:srgbClr val="000000"/>
              </a:solidFill>
              <a:highlight>
                <a:srgbClr val="FFFFFF"/>
              </a:highlight>
            </a:endParaRPr>
          </a:p>
        </p:txBody>
      </p:sp>
      <p:sp>
        <p:nvSpPr>
          <p:cNvPr id="234" name="Google Shape;234;gad8aa9c027_0_45"/>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II. OOP CONCEPTS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ad6cee23df_0_36"/>
          <p:cNvSpPr txBox="1"/>
          <p:nvPr>
            <p:ph type="title"/>
          </p:nvPr>
        </p:nvSpPr>
        <p:spPr>
          <a:xfrm>
            <a:off x="457200" y="274638"/>
            <a:ext cx="70359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b="1" i="0" lang="en-US" sz="3200" u="none" cap="none" strike="noStrike">
                <a:solidFill>
                  <a:srgbClr val="27AAE1"/>
                </a:solidFill>
                <a:latin typeface="Calibri"/>
                <a:ea typeface="Calibri"/>
                <a:cs typeface="Calibri"/>
                <a:sym typeface="Calibri"/>
              </a:rPr>
              <a:t>REFERENCES</a:t>
            </a:r>
            <a:endParaRPr b="1" i="0" sz="3200" u="none" cap="none" strike="noStrike">
              <a:solidFill>
                <a:srgbClr val="27AAE1"/>
              </a:solidFill>
              <a:latin typeface="Calibri"/>
              <a:ea typeface="Calibri"/>
              <a:cs typeface="Calibri"/>
              <a:sym typeface="Calibri"/>
            </a:endParaRPr>
          </a:p>
        </p:txBody>
      </p:sp>
      <p:sp>
        <p:nvSpPr>
          <p:cNvPr id="240" name="Google Shape;240;gad6cee23df_0_36"/>
          <p:cNvSpPr txBox="1"/>
          <p:nvPr/>
        </p:nvSpPr>
        <p:spPr>
          <a:xfrm>
            <a:off x="609600" y="1105196"/>
            <a:ext cx="8229600" cy="5247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Noto Sans Symbols"/>
              <a:buNone/>
            </a:pPr>
            <a:r>
              <a:t/>
            </a:r>
            <a:endParaRPr b="0" i="0" sz="3200" u="none" cap="none" strike="noStrike">
              <a:solidFill>
                <a:schemeClr val="dk1"/>
              </a:solidFill>
              <a:latin typeface="Calibri"/>
              <a:ea typeface="Calibri"/>
              <a:cs typeface="Calibri"/>
              <a:sym typeface="Calibri"/>
            </a:endParaRPr>
          </a:p>
        </p:txBody>
      </p:sp>
      <p:sp>
        <p:nvSpPr>
          <p:cNvPr id="241" name="Google Shape;241;gad6cee23df_0_36"/>
          <p:cNvSpPr/>
          <p:nvPr/>
        </p:nvSpPr>
        <p:spPr>
          <a:xfrm>
            <a:off x="385845" y="1231345"/>
            <a:ext cx="10902600" cy="26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242" name="Google Shape;242;gad6cee23df_0_36"/>
          <p:cNvSpPr txBox="1"/>
          <p:nvPr/>
        </p:nvSpPr>
        <p:spPr>
          <a:xfrm>
            <a:off x="957385" y="2149231"/>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43" name="Google Shape;243;gad6cee23df_0_36"/>
          <p:cNvSpPr txBox="1"/>
          <p:nvPr/>
        </p:nvSpPr>
        <p:spPr>
          <a:xfrm>
            <a:off x="1270000" y="3731846"/>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44" name="Google Shape;244;gad6cee23df_0_36"/>
          <p:cNvSpPr txBox="1"/>
          <p:nvPr/>
        </p:nvSpPr>
        <p:spPr>
          <a:xfrm>
            <a:off x="457200" y="1619104"/>
            <a:ext cx="8229600" cy="38271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None/>
            </a:pPr>
            <a:r>
              <a:rPr lang="en-US" sz="2000">
                <a:latin typeface="Calibri"/>
                <a:ea typeface="Calibri"/>
                <a:cs typeface="Calibri"/>
                <a:sym typeface="Calibri"/>
              </a:rPr>
              <a:t>Overall:</a:t>
            </a:r>
            <a:endParaRPr sz="2000">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3"/>
              </a:rPr>
              <a:t>https://docs.oracle.com/javase/tutorial/reallybigindex.html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4"/>
              </a:rPr>
              <a:t>https://www.geeksforgeeks.org/java/?ref=lbp</a:t>
            </a:r>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5"/>
              </a:rPr>
              <a:t>https://docs.oracle.com/javase/8/docs/api/index.html?overview-summary.html</a:t>
            </a:r>
            <a:endParaRPr sz="20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rPr lang="en-US" sz="2000">
                <a:solidFill>
                  <a:schemeClr val="dk1"/>
                </a:solidFill>
                <a:latin typeface="Calibri"/>
                <a:ea typeface="Calibri"/>
                <a:cs typeface="Calibri"/>
                <a:sym typeface="Calibri"/>
              </a:rPr>
              <a:t>OOP Concepts:</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6"/>
              </a:rPr>
              <a:t>https://www.geeksforgeeks.org/classes-objects-java/?ref=lbp</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7"/>
              </a:rPr>
              <a:t>https://docs.oracle.com/javase/tutorial/java/IandI/index.html</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480"/>
              </a:spcBef>
              <a:spcAft>
                <a:spcPts val="0"/>
              </a:spcAft>
              <a:buClr>
                <a:srgbClr val="000000"/>
              </a:buClr>
              <a:buSzPts val="2400"/>
              <a:buFont typeface="Arial"/>
              <a:buNone/>
            </a:pPr>
            <a:r>
              <a:t/>
            </a:r>
            <a:endParaRPr b="0" i="0" sz="2000" u="none" cap="none" strike="noStrike">
              <a:solidFill>
                <a:schemeClr val="dk1"/>
              </a:solidFill>
              <a:latin typeface="Calibri"/>
              <a:ea typeface="Calibri"/>
              <a:cs typeface="Calibri"/>
              <a:sym typeface="Calibri"/>
            </a:endParaRPr>
          </a:p>
        </p:txBody>
      </p:sp>
      <p:sp>
        <p:nvSpPr>
          <p:cNvPr id="245" name="Google Shape;245;gad6cee23df_0_36"/>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II. OOP CONCEPTS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b0b109b655_0_0"/>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800"/>
              <a:t>III. CODE CONVENTIONS &amp; CLEAN CODE</a:t>
            </a:r>
            <a:endParaRPr b="1" i="0" sz="2800" u="none" cap="none" strike="noStrike">
              <a:solidFill>
                <a:srgbClr val="27AAE1"/>
              </a:solidFill>
              <a:latin typeface="Calibri"/>
              <a:ea typeface="Calibri"/>
              <a:cs typeface="Calibri"/>
              <a:sym typeface="Calibri"/>
            </a:endParaRPr>
          </a:p>
        </p:txBody>
      </p:sp>
      <p:sp>
        <p:nvSpPr>
          <p:cNvPr id="251" name="Google Shape;251;gb0b109b655_0_0"/>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SzPts val="2800"/>
              <a:buFont typeface="Calibri"/>
              <a:buAutoNum type="arabicPeriod"/>
            </a:pPr>
            <a:r>
              <a:rPr lang="en-US" sz="2800"/>
              <a:t>Codes Conventions</a:t>
            </a:r>
            <a:endParaRPr sz="2800"/>
          </a:p>
          <a:p>
            <a:pPr indent="-514350" lvl="0" marL="514350" marR="0" rtl="0" algn="l">
              <a:lnSpc>
                <a:spcPct val="100000"/>
              </a:lnSpc>
              <a:spcBef>
                <a:spcPts val="0"/>
              </a:spcBef>
              <a:spcAft>
                <a:spcPts val="0"/>
              </a:spcAft>
              <a:buSzPts val="2800"/>
              <a:buFont typeface="Calibri"/>
              <a:buAutoNum type="arabicPeriod"/>
            </a:pPr>
            <a:r>
              <a:rPr lang="en-US" sz="2800"/>
              <a:t>Clean Code</a:t>
            </a:r>
            <a:endParaRPr sz="2800"/>
          </a:p>
          <a:p>
            <a:pPr indent="-514350" lvl="0" marL="514350" marR="0" rtl="0" algn="l">
              <a:lnSpc>
                <a:spcPct val="100000"/>
              </a:lnSpc>
              <a:spcBef>
                <a:spcPts val="0"/>
              </a:spcBef>
              <a:spcAft>
                <a:spcPts val="0"/>
              </a:spcAft>
              <a:buSzPts val="2800"/>
              <a:buFont typeface="Calibri"/>
              <a:buAutoNum type="arabicPeriod"/>
            </a:pPr>
            <a:r>
              <a:rPr lang="en-US" sz="2800"/>
              <a:t>SOLID</a:t>
            </a:r>
            <a:endParaRPr sz="2800"/>
          </a:p>
          <a:p>
            <a:pPr indent="-514350" lvl="0" marL="514350" marR="0" rtl="0" algn="l">
              <a:lnSpc>
                <a:spcPct val="100000"/>
              </a:lnSpc>
              <a:spcBef>
                <a:spcPts val="0"/>
              </a:spcBef>
              <a:spcAft>
                <a:spcPts val="0"/>
              </a:spcAft>
              <a:buSzPts val="2800"/>
              <a:buFont typeface="Calibri"/>
              <a:buAutoNum type="arabicPeriod"/>
            </a:pPr>
            <a:r>
              <a:rPr lang="en-US" sz="2800">
                <a:solidFill>
                  <a:srgbClr val="000000"/>
                </a:solidFill>
              </a:rPr>
              <a:t>SonarQube/</a:t>
            </a:r>
            <a:r>
              <a:rPr lang="en-US" sz="2800"/>
              <a:t>SonarLint</a:t>
            </a:r>
            <a:endParaRPr sz="2800"/>
          </a:p>
          <a:p>
            <a:pPr indent="0" lvl="0" marL="0" marR="0" rtl="0" algn="l">
              <a:lnSpc>
                <a:spcPct val="100000"/>
              </a:lnSpc>
              <a:spcBef>
                <a:spcPts val="560"/>
              </a:spcBef>
              <a:spcAft>
                <a:spcPts val="0"/>
              </a:spcAft>
              <a:buClr>
                <a:schemeClr val="dk1"/>
              </a:buClr>
              <a:buSzPts val="2800"/>
              <a:buFont typeface="Arial"/>
              <a:buNone/>
            </a:pPr>
            <a:r>
              <a:t/>
            </a:r>
            <a:endParaRPr i="0" sz="2800" u="none" cap="none" strike="noStrike">
              <a:solidFill>
                <a:schemeClr val="dk1"/>
              </a:solidFill>
            </a:endParaRPr>
          </a:p>
          <a:p>
            <a:pPr indent="0" lvl="1" marL="552450" marR="0" rtl="0" algn="l">
              <a:lnSpc>
                <a:spcPct val="100000"/>
              </a:lnSpc>
              <a:spcBef>
                <a:spcPts val="480"/>
              </a:spcBef>
              <a:spcAft>
                <a:spcPts val="0"/>
              </a:spcAft>
              <a:buClr>
                <a:schemeClr val="dk1"/>
              </a:buClr>
              <a:buSzPts val="2400"/>
              <a:buFont typeface="Arial"/>
              <a:buNone/>
            </a:pPr>
            <a:r>
              <a:t/>
            </a:r>
            <a:endParaRPr i="0" u="none" cap="none" strike="noStrike">
              <a:solidFill>
                <a:schemeClr val="dk1"/>
              </a:solidFill>
            </a:endParaRPr>
          </a:p>
        </p:txBody>
      </p:sp>
      <p:sp>
        <p:nvSpPr>
          <p:cNvPr id="252" name="Google Shape;252;gb0b109b655_0_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III. CODE CONVENTIONS &amp; CLEAN CODE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b0b109b655_0_16"/>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a:t>
            </a:r>
            <a:r>
              <a:rPr lang="en-US"/>
              <a:t>. CODE CONVENTIONS</a:t>
            </a:r>
            <a:endParaRPr b="1" i="0" sz="3200" u="none" cap="none" strike="noStrike">
              <a:solidFill>
                <a:srgbClr val="27AAE1"/>
              </a:solidFill>
              <a:latin typeface="Calibri"/>
              <a:ea typeface="Calibri"/>
              <a:cs typeface="Calibri"/>
              <a:sym typeface="Calibri"/>
            </a:endParaRPr>
          </a:p>
        </p:txBody>
      </p:sp>
      <p:sp>
        <p:nvSpPr>
          <p:cNvPr id="258" name="Google Shape;258;gb0b109b655_0_16"/>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0"/>
              </a:spcBef>
              <a:spcAft>
                <a:spcPts val="0"/>
              </a:spcAft>
              <a:buClr>
                <a:srgbClr val="000000"/>
              </a:buClr>
              <a:buSzPts val="2400"/>
              <a:buFont typeface="Calibri"/>
              <a:buChar char="•"/>
            </a:pPr>
            <a:r>
              <a:rPr b="1" lang="en-US" sz="2400">
                <a:solidFill>
                  <a:srgbClr val="000000"/>
                </a:solidFill>
                <a:highlight>
                  <a:srgbClr val="FFFFFF"/>
                </a:highlight>
              </a:rPr>
              <a:t>Define</a:t>
            </a:r>
            <a:endParaRPr b="1" sz="2400">
              <a:solidFill>
                <a:srgbClr val="000000"/>
              </a:solidFill>
              <a:highlight>
                <a:srgbClr val="FFFFFF"/>
              </a:highlight>
            </a:endParaRPr>
          </a:p>
          <a:p>
            <a:pPr indent="-381000" lvl="1" marL="914400" rtl="0" algn="l">
              <a:lnSpc>
                <a:spcPct val="100000"/>
              </a:lnSpc>
              <a:spcBef>
                <a:spcPts val="0"/>
              </a:spcBef>
              <a:spcAft>
                <a:spcPts val="0"/>
              </a:spcAft>
              <a:buClr>
                <a:srgbClr val="000000"/>
              </a:buClr>
              <a:buSzPts val="2400"/>
              <a:buFont typeface="Calibri"/>
              <a:buChar char="–"/>
            </a:pPr>
            <a:r>
              <a:rPr lang="en-US" sz="2400">
                <a:solidFill>
                  <a:srgbClr val="000000"/>
                </a:solidFill>
                <a:highlight>
                  <a:srgbClr val="FFFFFF"/>
                </a:highlight>
              </a:rPr>
              <a:t>Coding conventions are a set of guidelines for a specific </a:t>
            </a:r>
            <a:r>
              <a:rPr lang="en-US" sz="2400">
                <a:solidFill>
                  <a:srgbClr val="000000"/>
                </a:solidFill>
                <a:highlight>
                  <a:srgbClr val="FFFFFF"/>
                </a:highlight>
                <a:uFill>
                  <a:noFill/>
                </a:uFill>
                <a:hlinkClick r:id="rId3">
                  <a:extLst>
                    <a:ext uri="{A12FA001-AC4F-418D-AE19-62706E023703}">
                      <ahyp:hlinkClr val="tx"/>
                    </a:ext>
                  </a:extLst>
                </a:hlinkClick>
              </a:rPr>
              <a:t>programming language</a:t>
            </a:r>
            <a:r>
              <a:rPr lang="en-US" sz="2400">
                <a:solidFill>
                  <a:srgbClr val="000000"/>
                </a:solidFill>
                <a:highlight>
                  <a:srgbClr val="FFFFFF"/>
                </a:highlight>
              </a:rPr>
              <a:t> that recommend </a:t>
            </a:r>
            <a:r>
              <a:rPr lang="en-US" sz="2400">
                <a:solidFill>
                  <a:srgbClr val="000000"/>
                </a:solidFill>
                <a:highlight>
                  <a:srgbClr val="FFFFFF"/>
                </a:highlight>
                <a:uFill>
                  <a:noFill/>
                </a:uFill>
                <a:hlinkClick r:id="rId4">
                  <a:extLst>
                    <a:ext uri="{A12FA001-AC4F-418D-AE19-62706E023703}">
                      <ahyp:hlinkClr val="tx"/>
                    </a:ext>
                  </a:extLst>
                </a:hlinkClick>
              </a:rPr>
              <a:t>programming style</a:t>
            </a:r>
            <a:r>
              <a:rPr lang="en-US" sz="2400">
                <a:solidFill>
                  <a:srgbClr val="000000"/>
                </a:solidFill>
                <a:highlight>
                  <a:srgbClr val="FFFFFF"/>
                </a:highlight>
              </a:rPr>
              <a:t>, practices, and methods for each aspect of a program written in that language</a:t>
            </a:r>
            <a:endParaRPr sz="2400">
              <a:solidFill>
                <a:srgbClr val="000000"/>
              </a:solidFill>
              <a:highlight>
                <a:srgbClr val="FFFFFF"/>
              </a:highlight>
            </a:endParaRPr>
          </a:p>
          <a:p>
            <a:pPr indent="-381000" lvl="1" marL="914400" rtl="0" algn="l">
              <a:lnSpc>
                <a:spcPct val="100000"/>
              </a:lnSpc>
              <a:spcBef>
                <a:spcPts val="0"/>
              </a:spcBef>
              <a:spcAft>
                <a:spcPts val="0"/>
              </a:spcAft>
              <a:buClr>
                <a:srgbClr val="000000"/>
              </a:buClr>
              <a:buSzPts val="2400"/>
              <a:buFont typeface="Calibri"/>
              <a:buChar char="–"/>
            </a:pPr>
            <a:r>
              <a:rPr lang="en-US" sz="2400">
                <a:solidFill>
                  <a:srgbClr val="000000"/>
                </a:solidFill>
                <a:highlight>
                  <a:srgbClr val="FFFFFF"/>
                </a:highlight>
              </a:rPr>
              <a:t>Coding conventions are not enforced by </a:t>
            </a:r>
            <a:r>
              <a:rPr lang="en-US" sz="2400">
                <a:solidFill>
                  <a:srgbClr val="000000"/>
                </a:solidFill>
                <a:highlight>
                  <a:srgbClr val="FFFFFF"/>
                </a:highlight>
                <a:uFill>
                  <a:noFill/>
                </a:uFill>
                <a:hlinkClick r:id="rId5">
                  <a:extLst>
                    <a:ext uri="{A12FA001-AC4F-418D-AE19-62706E023703}">
                      <ahyp:hlinkClr val="tx"/>
                    </a:ext>
                  </a:extLst>
                </a:hlinkClick>
              </a:rPr>
              <a:t>compilers</a:t>
            </a:r>
            <a:endParaRPr sz="2400">
              <a:solidFill>
                <a:srgbClr val="000000"/>
              </a:solidFill>
              <a:highlight>
                <a:srgbClr val="FFFFFF"/>
              </a:highlight>
            </a:endParaRPr>
          </a:p>
          <a:p>
            <a:pPr indent="-381000" lvl="0" marL="457200" rtl="0" algn="l">
              <a:lnSpc>
                <a:spcPct val="100000"/>
              </a:lnSpc>
              <a:spcBef>
                <a:spcPts val="0"/>
              </a:spcBef>
              <a:spcAft>
                <a:spcPts val="0"/>
              </a:spcAft>
              <a:buClr>
                <a:srgbClr val="000000"/>
              </a:buClr>
              <a:buSzPts val="2400"/>
              <a:buFont typeface="Calibri"/>
              <a:buChar char="•"/>
            </a:pPr>
            <a:r>
              <a:rPr b="1" lang="en-US" sz="2400">
                <a:solidFill>
                  <a:srgbClr val="000000"/>
                </a:solidFill>
                <a:highlight>
                  <a:srgbClr val="FFFFFF"/>
                </a:highlight>
              </a:rPr>
              <a:t>Advantages</a:t>
            </a:r>
            <a:endParaRPr b="1" sz="2400">
              <a:solidFill>
                <a:srgbClr val="000000"/>
              </a:solidFill>
              <a:highlight>
                <a:srgbClr val="FFFFFF"/>
              </a:highlight>
            </a:endParaRPr>
          </a:p>
          <a:p>
            <a:pPr indent="-381000" lvl="1" marL="914400" rtl="0" algn="l">
              <a:lnSpc>
                <a:spcPct val="115000"/>
              </a:lnSpc>
              <a:spcBef>
                <a:spcPts val="0"/>
              </a:spcBef>
              <a:spcAft>
                <a:spcPts val="0"/>
              </a:spcAft>
              <a:buClr>
                <a:srgbClr val="000000"/>
              </a:buClr>
              <a:buSzPts val="2400"/>
              <a:buFont typeface="Calibri"/>
              <a:buChar char="–"/>
            </a:pPr>
            <a:r>
              <a:rPr lang="en-US" sz="2400">
                <a:solidFill>
                  <a:srgbClr val="000000"/>
                </a:solidFill>
                <a:highlight>
                  <a:srgbClr val="FFFFFF"/>
                </a:highlight>
              </a:rPr>
              <a:t>Anyone can read and understand the code as if they wrote it, thus reducing the cost of </a:t>
            </a:r>
            <a:r>
              <a:rPr lang="en-US" sz="2400">
                <a:solidFill>
                  <a:srgbClr val="000000"/>
                </a:solidFill>
                <a:highlight>
                  <a:srgbClr val="FFFFFF"/>
                </a:highlight>
                <a:uFill>
                  <a:noFill/>
                </a:uFill>
                <a:hlinkClick r:id="rId6">
                  <a:extLst>
                    <a:ext uri="{A12FA001-AC4F-418D-AE19-62706E023703}">
                      <ahyp:hlinkClr val="tx"/>
                    </a:ext>
                  </a:extLst>
                </a:hlinkClick>
              </a:rPr>
              <a:t>software maintenance</a:t>
            </a:r>
            <a:endParaRPr sz="2400">
              <a:solidFill>
                <a:srgbClr val="000000"/>
              </a:solidFill>
              <a:highlight>
                <a:srgbClr val="FFFFFF"/>
              </a:highlight>
            </a:endParaRPr>
          </a:p>
          <a:p>
            <a:pPr indent="-381000" lvl="1" marL="914400" rtl="0" algn="l">
              <a:lnSpc>
                <a:spcPct val="115000"/>
              </a:lnSpc>
              <a:spcBef>
                <a:spcPts val="0"/>
              </a:spcBef>
              <a:spcAft>
                <a:spcPts val="0"/>
              </a:spcAft>
              <a:buClr>
                <a:srgbClr val="000000"/>
              </a:buClr>
              <a:buSzPts val="2400"/>
              <a:buFont typeface="Calibri"/>
              <a:buChar char="–"/>
            </a:pPr>
            <a:r>
              <a:rPr lang="en-US" sz="2400">
                <a:solidFill>
                  <a:srgbClr val="000000"/>
                </a:solidFill>
                <a:highlight>
                  <a:srgbClr val="FFFFFF"/>
                </a:highlight>
              </a:rPr>
              <a:t>Improve code quality, avoid bugs or issues (security, performance ...) that are caused by bad coding practices.</a:t>
            </a:r>
            <a:endParaRPr sz="2400">
              <a:solidFill>
                <a:srgbClr val="000000"/>
              </a:solidFill>
              <a:highlight>
                <a:srgbClr val="FFFFFF"/>
              </a:highlight>
            </a:endParaRPr>
          </a:p>
          <a:p>
            <a:pPr indent="-381000" lvl="1" marL="914400" rtl="0" algn="l">
              <a:lnSpc>
                <a:spcPct val="115000"/>
              </a:lnSpc>
              <a:spcBef>
                <a:spcPts val="0"/>
              </a:spcBef>
              <a:spcAft>
                <a:spcPts val="0"/>
              </a:spcAft>
              <a:buClr>
                <a:srgbClr val="000000"/>
              </a:buClr>
              <a:buSzPts val="2400"/>
              <a:buFont typeface="Calibri"/>
              <a:buChar char="–"/>
            </a:pPr>
            <a:r>
              <a:rPr lang="en-US" sz="2400">
                <a:solidFill>
                  <a:srgbClr val="000000"/>
                </a:solidFill>
                <a:highlight>
                  <a:srgbClr val="FFFFFF"/>
                </a:highlight>
              </a:rPr>
              <a:t>A beautiful and well organized source code will show our expertise in coding</a:t>
            </a:r>
            <a:endParaRPr b="1" sz="2400">
              <a:solidFill>
                <a:srgbClr val="000000"/>
              </a:solidFill>
              <a:highlight>
                <a:srgbClr val="FFFFFF"/>
              </a:highlight>
            </a:endParaRPr>
          </a:p>
        </p:txBody>
      </p:sp>
      <p:sp>
        <p:nvSpPr>
          <p:cNvPr id="259" name="Google Shape;259;gb0b109b655_0_16"/>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III. CODE CONVENTIONS &amp; CLEAN CODE</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b0b109b655_0_55"/>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CODE CONVENTIONS - Source File</a:t>
            </a:r>
            <a:endParaRPr b="1" i="0" sz="3200" u="none" cap="none" strike="noStrike">
              <a:solidFill>
                <a:srgbClr val="27AAE1"/>
              </a:solidFill>
              <a:latin typeface="Calibri"/>
              <a:ea typeface="Calibri"/>
              <a:cs typeface="Calibri"/>
              <a:sym typeface="Calibri"/>
            </a:endParaRPr>
          </a:p>
        </p:txBody>
      </p:sp>
      <p:sp>
        <p:nvSpPr>
          <p:cNvPr id="265" name="Google Shape;265;gb0b109b655_0_55"/>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68300" lvl="1" marL="457200" rtl="0" algn="l">
              <a:lnSpc>
                <a:spcPct val="100000"/>
              </a:lnSpc>
              <a:spcBef>
                <a:spcPts val="0"/>
              </a:spcBef>
              <a:spcAft>
                <a:spcPts val="0"/>
              </a:spcAft>
              <a:buClr>
                <a:srgbClr val="000000"/>
              </a:buClr>
              <a:buSzPts val="2200"/>
              <a:buFont typeface="Calibri"/>
              <a:buChar char="–"/>
            </a:pPr>
            <a:r>
              <a:rPr lang="en-US" sz="2200">
                <a:solidFill>
                  <a:srgbClr val="000000"/>
                </a:solidFill>
                <a:highlight>
                  <a:srgbClr val="FFFFFF"/>
                </a:highlight>
              </a:rPr>
              <a:t>Name of the top-level class it contains (exactly one), plus </a:t>
            </a:r>
            <a:r>
              <a:rPr lang="en-US" sz="2200">
                <a:solidFill>
                  <a:srgbClr val="000000"/>
                </a:solidFill>
                <a:highlight>
                  <a:srgbClr val="FAFAFA"/>
                </a:highlight>
              </a:rPr>
              <a:t>.java</a:t>
            </a:r>
            <a:endParaRPr sz="2200">
              <a:solidFill>
                <a:srgbClr val="000000"/>
              </a:solidFill>
              <a:highlight>
                <a:srgbClr val="FFFFFF"/>
              </a:highlight>
            </a:endParaRPr>
          </a:p>
          <a:p>
            <a:pPr indent="-368300" lvl="1" marL="457200" rtl="0" algn="l">
              <a:lnSpc>
                <a:spcPct val="100000"/>
              </a:lnSpc>
              <a:spcBef>
                <a:spcPts val="0"/>
              </a:spcBef>
              <a:spcAft>
                <a:spcPts val="0"/>
              </a:spcAft>
              <a:buClr>
                <a:srgbClr val="000000"/>
              </a:buClr>
              <a:buSzPts val="2200"/>
              <a:buFont typeface="Calibri"/>
              <a:buChar char="–"/>
            </a:pPr>
            <a:r>
              <a:rPr lang="en-US" sz="2200">
                <a:solidFill>
                  <a:srgbClr val="000000"/>
                </a:solidFill>
                <a:highlight>
                  <a:srgbClr val="FFFFFF"/>
                </a:highlight>
              </a:rPr>
              <a:t>A source file consists of, in order (</a:t>
            </a:r>
            <a:r>
              <a:rPr lang="en-US" sz="2200">
                <a:highlight>
                  <a:srgbClr val="FFFFFF"/>
                </a:highlight>
              </a:rPr>
              <a:t>exactly one blank line separates each section that is present</a:t>
            </a:r>
            <a:r>
              <a:rPr lang="en-US" sz="2200">
                <a:solidFill>
                  <a:srgbClr val="000000"/>
                </a:solidFill>
                <a:highlight>
                  <a:srgbClr val="FFFFFF"/>
                </a:highlight>
              </a:rPr>
              <a:t>):</a:t>
            </a:r>
            <a:endParaRPr sz="2200">
              <a:solidFill>
                <a:srgbClr val="000000"/>
              </a:solidFill>
              <a:highlight>
                <a:srgbClr val="FFFFFF"/>
              </a:highlight>
            </a:endParaRPr>
          </a:p>
          <a:p>
            <a:pPr indent="-368300" lvl="0" marL="914400" marR="190500" rtl="0" algn="l">
              <a:lnSpc>
                <a:spcPct val="115000"/>
              </a:lnSpc>
              <a:spcBef>
                <a:spcPts val="0"/>
              </a:spcBef>
              <a:spcAft>
                <a:spcPts val="0"/>
              </a:spcAft>
              <a:buClr>
                <a:srgbClr val="000000"/>
              </a:buClr>
              <a:buSzPts val="2200"/>
              <a:buFont typeface="Calibri"/>
              <a:buAutoNum type="arabicPeriod"/>
            </a:pPr>
            <a:r>
              <a:rPr lang="en-US" sz="2200">
                <a:solidFill>
                  <a:srgbClr val="000000"/>
                </a:solidFill>
                <a:highlight>
                  <a:srgbClr val="FFFFFF"/>
                </a:highlight>
              </a:rPr>
              <a:t>License or copyright information, if present</a:t>
            </a:r>
            <a:endParaRPr sz="2200">
              <a:solidFill>
                <a:srgbClr val="000000"/>
              </a:solidFill>
              <a:highlight>
                <a:srgbClr val="FFFFFF"/>
              </a:highlight>
            </a:endParaRPr>
          </a:p>
          <a:p>
            <a:pPr indent="-368300" lvl="0" marL="914400" marR="190500" rtl="0" algn="l">
              <a:lnSpc>
                <a:spcPct val="115000"/>
              </a:lnSpc>
              <a:spcBef>
                <a:spcPts val="0"/>
              </a:spcBef>
              <a:spcAft>
                <a:spcPts val="0"/>
              </a:spcAft>
              <a:buClr>
                <a:srgbClr val="000000"/>
              </a:buClr>
              <a:buSzPts val="2200"/>
              <a:buFont typeface="Calibri"/>
              <a:buAutoNum type="arabicPeriod"/>
            </a:pPr>
            <a:r>
              <a:rPr lang="en-US" sz="2200">
                <a:solidFill>
                  <a:srgbClr val="000000"/>
                </a:solidFill>
                <a:highlight>
                  <a:srgbClr val="FFFFFF"/>
                </a:highlight>
              </a:rPr>
              <a:t>Package statement</a:t>
            </a:r>
            <a:endParaRPr sz="2200">
              <a:solidFill>
                <a:srgbClr val="000000"/>
              </a:solidFill>
              <a:highlight>
                <a:srgbClr val="FFFFFF"/>
              </a:highlight>
            </a:endParaRPr>
          </a:p>
          <a:p>
            <a:pPr indent="-368300" lvl="0" marL="914400" marR="190500" rtl="0" algn="l">
              <a:lnSpc>
                <a:spcPct val="115000"/>
              </a:lnSpc>
              <a:spcBef>
                <a:spcPts val="0"/>
              </a:spcBef>
              <a:spcAft>
                <a:spcPts val="0"/>
              </a:spcAft>
              <a:buClr>
                <a:srgbClr val="000000"/>
              </a:buClr>
              <a:buSzPts val="2200"/>
              <a:buFont typeface="Calibri"/>
              <a:buAutoNum type="arabicPeriod"/>
            </a:pPr>
            <a:r>
              <a:rPr lang="en-US" sz="2200">
                <a:solidFill>
                  <a:srgbClr val="000000"/>
                </a:solidFill>
                <a:highlight>
                  <a:srgbClr val="FFFFFF"/>
                </a:highlight>
              </a:rPr>
              <a:t>Import statements</a:t>
            </a:r>
            <a:endParaRPr sz="2200">
              <a:solidFill>
                <a:srgbClr val="000000"/>
              </a:solidFill>
              <a:highlight>
                <a:srgbClr val="FFFFFF"/>
              </a:highlight>
            </a:endParaRPr>
          </a:p>
          <a:p>
            <a:pPr indent="-368300" lvl="0" marL="914400" marR="190500" rtl="0" algn="l">
              <a:lnSpc>
                <a:spcPct val="115000"/>
              </a:lnSpc>
              <a:spcBef>
                <a:spcPts val="0"/>
              </a:spcBef>
              <a:spcAft>
                <a:spcPts val="0"/>
              </a:spcAft>
              <a:buClr>
                <a:srgbClr val="000000"/>
              </a:buClr>
              <a:buSzPts val="2200"/>
              <a:buFont typeface="Calibri"/>
              <a:buAutoNum type="arabicPeriod"/>
            </a:pPr>
            <a:r>
              <a:rPr lang="en-US" sz="2200">
                <a:solidFill>
                  <a:srgbClr val="000000"/>
                </a:solidFill>
                <a:highlight>
                  <a:srgbClr val="FFFFFF"/>
                </a:highlight>
              </a:rPr>
              <a:t>Exactly one top-level class</a:t>
            </a:r>
            <a:endParaRPr sz="2200">
              <a:solidFill>
                <a:srgbClr val="000000"/>
              </a:solidFill>
              <a:highlight>
                <a:srgbClr val="FFFFFF"/>
              </a:highlight>
            </a:endParaRPr>
          </a:p>
          <a:p>
            <a:pPr indent="-368300" lvl="1" marL="457200" rtl="0" algn="l">
              <a:lnSpc>
                <a:spcPct val="115000"/>
              </a:lnSpc>
              <a:spcBef>
                <a:spcPts val="0"/>
              </a:spcBef>
              <a:spcAft>
                <a:spcPts val="0"/>
              </a:spcAft>
              <a:buClr>
                <a:srgbClr val="000000"/>
              </a:buClr>
              <a:buSzPts val="2200"/>
              <a:buFont typeface="Calibri"/>
              <a:buChar char="–"/>
            </a:pPr>
            <a:r>
              <a:rPr b="1" lang="en-US" sz="2200">
                <a:solidFill>
                  <a:srgbClr val="000000"/>
                </a:solidFill>
                <a:highlight>
                  <a:srgbClr val="FFFFFF"/>
                </a:highlight>
              </a:rPr>
              <a:t>Ordering of class contents</a:t>
            </a:r>
            <a:endParaRPr b="1" sz="2200">
              <a:solidFill>
                <a:srgbClr val="000000"/>
              </a:solidFill>
              <a:highlight>
                <a:srgbClr val="FFFFFF"/>
              </a:highlight>
            </a:endParaRPr>
          </a:p>
          <a:p>
            <a:pPr indent="-368300" lvl="2" marL="914400" rtl="0" algn="l">
              <a:lnSpc>
                <a:spcPct val="115000"/>
              </a:lnSpc>
              <a:spcBef>
                <a:spcPts val="0"/>
              </a:spcBef>
              <a:spcAft>
                <a:spcPts val="0"/>
              </a:spcAft>
              <a:buClr>
                <a:srgbClr val="000000"/>
              </a:buClr>
              <a:buSzPts val="2200"/>
              <a:buFont typeface="Calibri"/>
              <a:buChar char="•"/>
            </a:pPr>
            <a:r>
              <a:rPr lang="en-US" sz="2200">
                <a:solidFill>
                  <a:srgbClr val="000000"/>
                </a:solidFill>
                <a:highlight>
                  <a:srgbClr val="FFFFFF"/>
                </a:highlight>
              </a:rPr>
              <a:t>Different classes may order their contents in different ways. Each class uses </a:t>
            </a:r>
            <a:r>
              <a:rPr b="1" i="1" lang="en-US" sz="2200">
                <a:solidFill>
                  <a:srgbClr val="000000"/>
                </a:solidFill>
                <a:highlight>
                  <a:srgbClr val="FFFFFF"/>
                </a:highlight>
              </a:rPr>
              <a:t>some</a:t>
            </a:r>
            <a:r>
              <a:rPr b="1" lang="en-US" sz="2200">
                <a:solidFill>
                  <a:srgbClr val="000000"/>
                </a:solidFill>
                <a:highlight>
                  <a:srgbClr val="FFFFFF"/>
                </a:highlight>
              </a:rPr>
              <a:t> logical order</a:t>
            </a:r>
            <a:r>
              <a:rPr lang="en-US" sz="2200">
                <a:solidFill>
                  <a:srgbClr val="000000"/>
                </a:solidFill>
                <a:highlight>
                  <a:srgbClr val="FFFFFF"/>
                </a:highlight>
              </a:rPr>
              <a:t>, which its maintainer could explain if asked</a:t>
            </a:r>
            <a:endParaRPr sz="2200">
              <a:solidFill>
                <a:srgbClr val="000000"/>
              </a:solidFill>
              <a:highlight>
                <a:srgbClr val="FFFFFF"/>
              </a:highlight>
            </a:endParaRPr>
          </a:p>
          <a:p>
            <a:pPr indent="-368300" lvl="2" marL="914400" rtl="0" algn="l">
              <a:lnSpc>
                <a:spcPct val="100000"/>
              </a:lnSpc>
              <a:spcBef>
                <a:spcPts val="0"/>
              </a:spcBef>
              <a:spcAft>
                <a:spcPts val="0"/>
              </a:spcAft>
              <a:buClr>
                <a:srgbClr val="000000"/>
              </a:buClr>
              <a:buSzPts val="2200"/>
              <a:buFont typeface="Calibri"/>
              <a:buChar char="•"/>
            </a:pPr>
            <a:r>
              <a:rPr lang="en-US" sz="2200">
                <a:solidFill>
                  <a:srgbClr val="000000"/>
                </a:solidFill>
                <a:highlight>
                  <a:srgbClr val="FFFFFF"/>
                </a:highlight>
              </a:rPr>
              <a:t>When a class has multiple constructors, or multiple methods with the same name, these appear sequentially, with no other code in between (not even private members)</a:t>
            </a:r>
            <a:endParaRPr sz="2200">
              <a:solidFill>
                <a:srgbClr val="000000"/>
              </a:solidFill>
              <a:highlight>
                <a:srgbClr val="FFFFFF"/>
              </a:highlight>
            </a:endParaRPr>
          </a:p>
        </p:txBody>
      </p:sp>
      <p:sp>
        <p:nvSpPr>
          <p:cNvPr id="266" name="Google Shape;266;gb0b109b655_0_55"/>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III. CODE CONVENTIONS &amp; CLEAN CODE</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b0b109b655_0_70"/>
          <p:cNvSpPr txBox="1"/>
          <p:nvPr>
            <p:ph type="title"/>
          </p:nvPr>
        </p:nvSpPr>
        <p:spPr>
          <a:xfrm>
            <a:off x="457200" y="274650"/>
            <a:ext cx="64584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CODE CONVENTIONS - Formatting</a:t>
            </a:r>
            <a:endParaRPr b="1" i="0" sz="3200" u="none" cap="none" strike="noStrike">
              <a:solidFill>
                <a:srgbClr val="27AAE1"/>
              </a:solidFill>
              <a:latin typeface="Calibri"/>
              <a:ea typeface="Calibri"/>
              <a:cs typeface="Calibri"/>
              <a:sym typeface="Calibri"/>
            </a:endParaRPr>
          </a:p>
        </p:txBody>
      </p:sp>
      <p:sp>
        <p:nvSpPr>
          <p:cNvPr id="272" name="Google Shape;272;gb0b109b655_0_70"/>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406400" lvl="0" marL="457200" rtl="0" algn="l">
              <a:lnSpc>
                <a:spcPct val="100000"/>
              </a:lnSpc>
              <a:spcBef>
                <a:spcPts val="0"/>
              </a:spcBef>
              <a:spcAft>
                <a:spcPts val="0"/>
              </a:spcAft>
              <a:buClr>
                <a:srgbClr val="000000"/>
              </a:buClr>
              <a:buSzPts val="2800"/>
              <a:buFont typeface="Calibri"/>
              <a:buChar char="•"/>
            </a:pPr>
            <a:r>
              <a:rPr lang="en-US" sz="2800">
                <a:solidFill>
                  <a:srgbClr val="000000"/>
                </a:solidFill>
                <a:highlight>
                  <a:srgbClr val="FFFFFF"/>
                </a:highlight>
              </a:rPr>
              <a:t>Braces are used with </a:t>
            </a:r>
            <a:r>
              <a:rPr lang="en-US" sz="2800">
                <a:solidFill>
                  <a:srgbClr val="000000"/>
                </a:solidFill>
                <a:highlight>
                  <a:srgbClr val="FAFAFA"/>
                </a:highlight>
              </a:rPr>
              <a:t>if</a:t>
            </a:r>
            <a:r>
              <a:rPr lang="en-US" sz="2800">
                <a:solidFill>
                  <a:srgbClr val="000000"/>
                </a:solidFill>
                <a:highlight>
                  <a:srgbClr val="FFFFFF"/>
                </a:highlight>
              </a:rPr>
              <a:t>, </a:t>
            </a:r>
            <a:r>
              <a:rPr lang="en-US" sz="2800">
                <a:solidFill>
                  <a:srgbClr val="000000"/>
                </a:solidFill>
                <a:highlight>
                  <a:srgbClr val="FAFAFA"/>
                </a:highlight>
              </a:rPr>
              <a:t>else</a:t>
            </a:r>
            <a:r>
              <a:rPr lang="en-US" sz="2800">
                <a:solidFill>
                  <a:srgbClr val="000000"/>
                </a:solidFill>
                <a:highlight>
                  <a:srgbClr val="FFFFFF"/>
                </a:highlight>
              </a:rPr>
              <a:t>, </a:t>
            </a:r>
            <a:r>
              <a:rPr lang="en-US" sz="2800">
                <a:solidFill>
                  <a:srgbClr val="000000"/>
                </a:solidFill>
                <a:highlight>
                  <a:srgbClr val="FAFAFA"/>
                </a:highlight>
              </a:rPr>
              <a:t>for</a:t>
            </a:r>
            <a:r>
              <a:rPr lang="en-US" sz="2800">
                <a:solidFill>
                  <a:srgbClr val="000000"/>
                </a:solidFill>
                <a:highlight>
                  <a:srgbClr val="FFFFFF"/>
                </a:highlight>
              </a:rPr>
              <a:t>, </a:t>
            </a:r>
            <a:r>
              <a:rPr lang="en-US" sz="2800">
                <a:solidFill>
                  <a:srgbClr val="000000"/>
                </a:solidFill>
                <a:highlight>
                  <a:srgbClr val="FAFAFA"/>
                </a:highlight>
              </a:rPr>
              <a:t>do</a:t>
            </a:r>
            <a:r>
              <a:rPr lang="en-US" sz="2800">
                <a:solidFill>
                  <a:srgbClr val="000000"/>
                </a:solidFill>
                <a:highlight>
                  <a:srgbClr val="FFFFFF"/>
                </a:highlight>
              </a:rPr>
              <a:t> and </a:t>
            </a:r>
            <a:r>
              <a:rPr lang="en-US" sz="2800">
                <a:solidFill>
                  <a:srgbClr val="000000"/>
                </a:solidFill>
                <a:highlight>
                  <a:srgbClr val="FAFAFA"/>
                </a:highlight>
              </a:rPr>
              <a:t>while</a:t>
            </a:r>
            <a:r>
              <a:rPr lang="en-US" sz="2800">
                <a:solidFill>
                  <a:srgbClr val="000000"/>
                </a:solidFill>
                <a:highlight>
                  <a:srgbClr val="FFFFFF"/>
                </a:highlight>
              </a:rPr>
              <a:t> statements, even when the body is empty or contains only a single statement (</a:t>
            </a:r>
            <a:r>
              <a:rPr b="1" i="1" lang="en-US" sz="2800">
                <a:solidFill>
                  <a:srgbClr val="000000"/>
                </a:solidFill>
                <a:highlight>
                  <a:srgbClr val="FFFFFF"/>
                </a:highlight>
              </a:rPr>
              <a:t>Egyptian brackets</a:t>
            </a:r>
            <a:r>
              <a:rPr lang="en-US" sz="2800">
                <a:solidFill>
                  <a:srgbClr val="000000"/>
                </a:solidFill>
                <a:highlight>
                  <a:srgbClr val="FFFFFF"/>
                </a:highlight>
              </a:rPr>
              <a:t>)</a:t>
            </a:r>
            <a:endParaRPr sz="2800">
              <a:solidFill>
                <a:srgbClr val="000000"/>
              </a:solidFill>
              <a:highlight>
                <a:srgbClr val="FFFFFF"/>
              </a:highlight>
            </a:endParaRPr>
          </a:p>
          <a:p>
            <a:pPr indent="-406400" lvl="0" marL="457200" rtl="0" algn="l">
              <a:lnSpc>
                <a:spcPct val="115000"/>
              </a:lnSpc>
              <a:spcBef>
                <a:spcPts val="0"/>
              </a:spcBef>
              <a:spcAft>
                <a:spcPts val="0"/>
              </a:spcAft>
              <a:buClr>
                <a:srgbClr val="000000"/>
              </a:buClr>
              <a:buSzPts val="2800"/>
              <a:buFont typeface="Calibri"/>
              <a:buChar char="•"/>
            </a:pPr>
            <a:r>
              <a:rPr lang="en-US" sz="2800">
                <a:solidFill>
                  <a:srgbClr val="000000"/>
                </a:solidFill>
                <a:highlight>
                  <a:srgbClr val="FFFFFF"/>
                </a:highlight>
              </a:rPr>
              <a:t>indentation: 2 or 4 spaces without using tab</a:t>
            </a:r>
            <a:endParaRPr sz="2800">
              <a:solidFill>
                <a:srgbClr val="000000"/>
              </a:solidFill>
              <a:highlight>
                <a:srgbClr val="FFFFFF"/>
              </a:highlight>
            </a:endParaRPr>
          </a:p>
          <a:p>
            <a:pPr indent="-406400" lvl="0" marL="457200" rtl="0" algn="l">
              <a:lnSpc>
                <a:spcPct val="100000"/>
              </a:lnSpc>
              <a:spcBef>
                <a:spcPts val="0"/>
              </a:spcBef>
              <a:spcAft>
                <a:spcPts val="0"/>
              </a:spcAft>
              <a:buClr>
                <a:srgbClr val="000000"/>
              </a:buClr>
              <a:buSzPts val="2800"/>
              <a:buFont typeface="Calibri"/>
              <a:buChar char="•"/>
            </a:pPr>
            <a:r>
              <a:rPr lang="en-US" sz="2800">
                <a:solidFill>
                  <a:srgbClr val="000000"/>
                </a:solidFill>
                <a:highlight>
                  <a:srgbClr val="FFFFFF"/>
                </a:highlight>
              </a:rPr>
              <a:t>Line limit: 80, 100, 120…</a:t>
            </a:r>
            <a:endParaRPr sz="2800">
              <a:solidFill>
                <a:srgbClr val="000000"/>
              </a:solidFill>
              <a:highlight>
                <a:srgbClr val="FFFFFF"/>
              </a:highlight>
            </a:endParaRPr>
          </a:p>
          <a:p>
            <a:pPr indent="-406400" lvl="0" marL="457200" rtl="0" algn="l">
              <a:lnSpc>
                <a:spcPct val="115000"/>
              </a:lnSpc>
              <a:spcBef>
                <a:spcPts val="0"/>
              </a:spcBef>
              <a:spcAft>
                <a:spcPts val="0"/>
              </a:spcAft>
              <a:buClr>
                <a:srgbClr val="000000"/>
              </a:buClr>
              <a:buSzPts val="2800"/>
              <a:buFont typeface="Calibri"/>
              <a:buChar char="•"/>
            </a:pPr>
            <a:r>
              <a:rPr lang="en-US" sz="2800">
                <a:solidFill>
                  <a:srgbClr val="222222"/>
                </a:solidFill>
                <a:highlight>
                  <a:srgbClr val="FFFFFF"/>
                </a:highlight>
              </a:rPr>
              <a:t>Grouping parentheses: recommended</a:t>
            </a:r>
            <a:endParaRPr sz="2800">
              <a:solidFill>
                <a:srgbClr val="222222"/>
              </a:solidFill>
              <a:highlight>
                <a:srgbClr val="FFFFFF"/>
              </a:highlight>
            </a:endParaRPr>
          </a:p>
          <a:p>
            <a:pPr indent="-406400" lvl="0" marL="457200" rtl="0" algn="l">
              <a:lnSpc>
                <a:spcPct val="115000"/>
              </a:lnSpc>
              <a:spcBef>
                <a:spcPts val="0"/>
              </a:spcBef>
              <a:spcAft>
                <a:spcPts val="0"/>
              </a:spcAft>
              <a:buClr>
                <a:srgbClr val="000000"/>
              </a:buClr>
              <a:buSzPts val="2800"/>
              <a:buFont typeface="Calibri"/>
              <a:buChar char="•"/>
            </a:pPr>
            <a:r>
              <a:rPr lang="en-US" sz="2800">
                <a:highlight>
                  <a:srgbClr val="FFFFFF"/>
                </a:highlight>
              </a:rPr>
              <a:t>One statement per line</a:t>
            </a:r>
            <a:r>
              <a:rPr lang="en-US" sz="2800">
                <a:solidFill>
                  <a:srgbClr val="222222"/>
                </a:solidFill>
                <a:highlight>
                  <a:srgbClr val="FFFFFF"/>
                </a:highlight>
              </a:rPr>
              <a:t>, one variable per declaration, except in the header of a </a:t>
            </a:r>
            <a:r>
              <a:rPr b="1" i="1" lang="en-US" sz="2800">
                <a:solidFill>
                  <a:srgbClr val="000000"/>
                </a:solidFill>
                <a:highlight>
                  <a:srgbClr val="FAFAFA"/>
                </a:highlight>
              </a:rPr>
              <a:t>for</a:t>
            </a:r>
            <a:r>
              <a:rPr b="1" i="1" lang="en-US" sz="2800">
                <a:solidFill>
                  <a:srgbClr val="000000"/>
                </a:solidFill>
                <a:highlight>
                  <a:srgbClr val="FFFFFF"/>
                </a:highlight>
              </a:rPr>
              <a:t> </a:t>
            </a:r>
            <a:r>
              <a:rPr lang="en-US" sz="2800">
                <a:solidFill>
                  <a:srgbClr val="222222"/>
                </a:solidFill>
                <a:highlight>
                  <a:srgbClr val="FFFFFF"/>
                </a:highlight>
              </a:rPr>
              <a:t>loop</a:t>
            </a:r>
            <a:endParaRPr sz="2800">
              <a:solidFill>
                <a:srgbClr val="222222"/>
              </a:solidFill>
              <a:highlight>
                <a:srgbClr val="FFFFFF"/>
              </a:highlight>
            </a:endParaRPr>
          </a:p>
        </p:txBody>
      </p:sp>
      <p:sp>
        <p:nvSpPr>
          <p:cNvPr id="273" name="Google Shape;273;gb0b109b655_0_7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III. CODE CONVENTIONS &amp; CLEAN CODE</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b0b109b655_0_84"/>
          <p:cNvSpPr txBox="1"/>
          <p:nvPr>
            <p:ph type="title"/>
          </p:nvPr>
        </p:nvSpPr>
        <p:spPr>
          <a:xfrm>
            <a:off x="457200" y="274650"/>
            <a:ext cx="65541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CODE CONVENTIONS - Whitespace</a:t>
            </a:r>
            <a:endParaRPr b="1" i="0" sz="3200" u="none" cap="none" strike="noStrike">
              <a:solidFill>
                <a:srgbClr val="27AAE1"/>
              </a:solidFill>
              <a:latin typeface="Calibri"/>
              <a:ea typeface="Calibri"/>
              <a:cs typeface="Calibri"/>
              <a:sym typeface="Calibri"/>
            </a:endParaRPr>
          </a:p>
        </p:txBody>
      </p:sp>
      <p:sp>
        <p:nvSpPr>
          <p:cNvPr id="279" name="Google Shape;279;gb0b109b655_0_84"/>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55600" lvl="0" marL="457200" marR="215900" rtl="0" algn="l">
              <a:lnSpc>
                <a:spcPct val="115000"/>
              </a:lnSpc>
              <a:spcBef>
                <a:spcPts val="0"/>
              </a:spcBef>
              <a:spcAft>
                <a:spcPts val="0"/>
              </a:spcAft>
              <a:buClr>
                <a:srgbClr val="000000"/>
              </a:buClr>
              <a:buSzPts val="2000"/>
              <a:buChar char="•"/>
            </a:pPr>
            <a:r>
              <a:rPr lang="en-US" sz="2000">
                <a:solidFill>
                  <a:srgbClr val="000000"/>
                </a:solidFill>
                <a:highlight>
                  <a:srgbClr val="FFFFFF"/>
                </a:highlight>
              </a:rPr>
              <a:t>Separating any reserved word, </a:t>
            </a:r>
            <a:r>
              <a:rPr lang="en-US" sz="2000">
                <a:highlight>
                  <a:srgbClr val="FFFFFF"/>
                </a:highlight>
              </a:rPr>
              <a:t>such as </a:t>
            </a:r>
            <a:r>
              <a:rPr lang="en-US" sz="2000">
                <a:highlight>
                  <a:srgbClr val="FAFAFA"/>
                </a:highlight>
              </a:rPr>
              <a:t>if</a:t>
            </a:r>
            <a:r>
              <a:rPr lang="en-US" sz="2000">
                <a:highlight>
                  <a:srgbClr val="FFFFFF"/>
                </a:highlight>
              </a:rPr>
              <a:t>, </a:t>
            </a:r>
            <a:r>
              <a:rPr lang="en-US" sz="2000">
                <a:highlight>
                  <a:srgbClr val="FAFAFA"/>
                </a:highlight>
              </a:rPr>
              <a:t>else,</a:t>
            </a:r>
            <a:r>
              <a:rPr lang="en-US" sz="2000">
                <a:highlight>
                  <a:srgbClr val="FFFFFF"/>
                </a:highlight>
              </a:rPr>
              <a:t> </a:t>
            </a:r>
            <a:r>
              <a:rPr lang="en-US" sz="2000">
                <a:highlight>
                  <a:srgbClr val="FAFAFA"/>
                </a:highlight>
              </a:rPr>
              <a:t>for</a:t>
            </a:r>
            <a:r>
              <a:rPr lang="en-US" sz="2000">
                <a:highlight>
                  <a:srgbClr val="FFFFFF"/>
                </a:highlight>
              </a:rPr>
              <a:t> or </a:t>
            </a:r>
            <a:r>
              <a:rPr lang="en-US" sz="2000">
                <a:highlight>
                  <a:srgbClr val="FAFAFA"/>
                </a:highlight>
              </a:rPr>
              <a:t>catch</a:t>
            </a:r>
            <a:r>
              <a:rPr lang="en-US" sz="2000">
                <a:highlight>
                  <a:srgbClr val="FFFFFF"/>
                </a:highlight>
              </a:rPr>
              <a:t> </a:t>
            </a:r>
            <a:r>
              <a:rPr lang="en-US" sz="2000">
                <a:solidFill>
                  <a:srgbClr val="000000"/>
                </a:solidFill>
                <a:highlight>
                  <a:srgbClr val="FFFFFF"/>
                </a:highlight>
              </a:rPr>
              <a:t>from an open parenthesis (</a:t>
            </a:r>
            <a:r>
              <a:rPr lang="en-US" sz="2000">
                <a:solidFill>
                  <a:srgbClr val="000000"/>
                </a:solidFill>
                <a:highlight>
                  <a:srgbClr val="FAFAFA"/>
                </a:highlight>
              </a:rPr>
              <a:t>(</a:t>
            </a:r>
            <a:r>
              <a:rPr lang="en-US" sz="2000">
                <a:solidFill>
                  <a:srgbClr val="000000"/>
                </a:solidFill>
                <a:highlight>
                  <a:srgbClr val="FFFFFF"/>
                </a:highlight>
              </a:rPr>
              <a:t>) or a closing curly brace (</a:t>
            </a:r>
            <a:r>
              <a:rPr lang="en-US" sz="2000">
                <a:solidFill>
                  <a:srgbClr val="000000"/>
                </a:solidFill>
                <a:highlight>
                  <a:srgbClr val="FAFAFA"/>
                </a:highlight>
              </a:rPr>
              <a:t>}</a:t>
            </a:r>
            <a:r>
              <a:rPr lang="en-US" sz="2000">
                <a:solidFill>
                  <a:srgbClr val="000000"/>
                </a:solidFill>
                <a:highlight>
                  <a:srgbClr val="FFFFFF"/>
                </a:highlight>
              </a:rPr>
              <a:t>)</a:t>
            </a:r>
            <a:endParaRPr sz="2000">
              <a:solidFill>
                <a:srgbClr val="000000"/>
              </a:solidFill>
              <a:highlight>
                <a:srgbClr val="FFFFFF"/>
              </a:highlight>
            </a:endParaRPr>
          </a:p>
          <a:p>
            <a:pPr indent="-355600" lvl="0" marL="457200" marR="215900" rtl="0" algn="l">
              <a:lnSpc>
                <a:spcPct val="115000"/>
              </a:lnSpc>
              <a:spcBef>
                <a:spcPts val="0"/>
              </a:spcBef>
              <a:spcAft>
                <a:spcPts val="0"/>
              </a:spcAft>
              <a:buClr>
                <a:srgbClr val="000000"/>
              </a:buClr>
              <a:buSzPts val="2000"/>
              <a:buChar char="•"/>
            </a:pPr>
            <a:r>
              <a:rPr lang="en-US" sz="2000">
                <a:solidFill>
                  <a:srgbClr val="000000"/>
                </a:solidFill>
                <a:highlight>
                  <a:srgbClr val="FFFFFF"/>
                </a:highlight>
              </a:rPr>
              <a:t>On both sides of any binary or ternary operator. This also applies to the following "operator-like" symbols:</a:t>
            </a:r>
            <a:endParaRPr sz="2000">
              <a:solidFill>
                <a:srgbClr val="000000"/>
              </a:solidFill>
              <a:highlight>
                <a:srgbClr val="FAFAFA"/>
              </a:highlight>
            </a:endParaRPr>
          </a:p>
          <a:p>
            <a:pPr indent="-355600" lvl="1" marL="914400" marR="215900" rtl="0" algn="l">
              <a:lnSpc>
                <a:spcPct val="115000"/>
              </a:lnSpc>
              <a:spcBef>
                <a:spcPts val="0"/>
              </a:spcBef>
              <a:spcAft>
                <a:spcPts val="0"/>
              </a:spcAft>
              <a:buClr>
                <a:srgbClr val="000000"/>
              </a:buClr>
              <a:buSzPts val="2000"/>
              <a:buChar char="–"/>
            </a:pPr>
            <a:r>
              <a:rPr lang="en-US" sz="2000">
                <a:solidFill>
                  <a:srgbClr val="000000"/>
                </a:solidFill>
                <a:highlight>
                  <a:srgbClr val="FFFFFF"/>
                </a:highlight>
              </a:rPr>
              <a:t>the pipe for a catch block that handles multiple exceptions:          </a:t>
            </a:r>
            <a:r>
              <a:rPr lang="en-US" sz="2000">
                <a:solidFill>
                  <a:srgbClr val="000000"/>
                </a:solidFill>
                <a:highlight>
                  <a:srgbClr val="FAFAFA"/>
                </a:highlight>
              </a:rPr>
              <a:t>catch (FooException | BarException e)</a:t>
            </a:r>
            <a:endParaRPr sz="2000">
              <a:solidFill>
                <a:srgbClr val="000000"/>
              </a:solidFill>
              <a:highlight>
                <a:srgbClr val="FAFAFA"/>
              </a:highlight>
            </a:endParaRPr>
          </a:p>
          <a:p>
            <a:pPr indent="-355600" lvl="1" marL="914400" marR="215900" rtl="0" algn="l">
              <a:lnSpc>
                <a:spcPct val="115000"/>
              </a:lnSpc>
              <a:spcBef>
                <a:spcPts val="0"/>
              </a:spcBef>
              <a:spcAft>
                <a:spcPts val="0"/>
              </a:spcAft>
              <a:buClr>
                <a:srgbClr val="000000"/>
              </a:buClr>
              <a:buSzPts val="2000"/>
              <a:buChar char="–"/>
            </a:pPr>
            <a:r>
              <a:rPr lang="en-US" sz="2000">
                <a:solidFill>
                  <a:srgbClr val="000000"/>
                </a:solidFill>
                <a:highlight>
                  <a:srgbClr val="FFFFFF"/>
                </a:highlight>
              </a:rPr>
              <a:t>the colon (</a:t>
            </a:r>
            <a:r>
              <a:rPr lang="en-US" sz="2000">
                <a:solidFill>
                  <a:srgbClr val="000000"/>
                </a:solidFill>
                <a:highlight>
                  <a:srgbClr val="FAFAFA"/>
                </a:highlight>
              </a:rPr>
              <a:t>:</a:t>
            </a:r>
            <a:r>
              <a:rPr lang="en-US" sz="2000">
                <a:solidFill>
                  <a:srgbClr val="000000"/>
                </a:solidFill>
                <a:highlight>
                  <a:srgbClr val="FFFFFF"/>
                </a:highlight>
              </a:rPr>
              <a:t>) in an enhanced </a:t>
            </a:r>
            <a:r>
              <a:rPr lang="en-US" sz="2000">
                <a:solidFill>
                  <a:srgbClr val="000000"/>
                </a:solidFill>
                <a:highlight>
                  <a:srgbClr val="FAFAFA"/>
                </a:highlight>
              </a:rPr>
              <a:t>for</a:t>
            </a:r>
            <a:r>
              <a:rPr lang="en-US" sz="2000">
                <a:solidFill>
                  <a:srgbClr val="000000"/>
                </a:solidFill>
                <a:highlight>
                  <a:srgbClr val="FFFFFF"/>
                </a:highlight>
              </a:rPr>
              <a:t> ("foreach") statement</a:t>
            </a:r>
            <a:endParaRPr sz="2000">
              <a:solidFill>
                <a:srgbClr val="000000"/>
              </a:solidFill>
              <a:highlight>
                <a:srgbClr val="FFFFFF"/>
              </a:highlight>
            </a:endParaRPr>
          </a:p>
          <a:p>
            <a:pPr indent="-355600" lvl="1" marL="914400" marR="215900" rtl="0" algn="l">
              <a:lnSpc>
                <a:spcPct val="115000"/>
              </a:lnSpc>
              <a:spcBef>
                <a:spcPts val="0"/>
              </a:spcBef>
              <a:spcAft>
                <a:spcPts val="0"/>
              </a:spcAft>
              <a:buClr>
                <a:srgbClr val="000000"/>
              </a:buClr>
              <a:buSzPts val="2000"/>
              <a:buChar char="–"/>
            </a:pPr>
            <a:r>
              <a:rPr lang="en-US" sz="2000">
                <a:solidFill>
                  <a:srgbClr val="000000"/>
                </a:solidFill>
                <a:highlight>
                  <a:srgbClr val="FFFFFF"/>
                </a:highlight>
              </a:rPr>
              <a:t>the arrow in a lambda expression: </a:t>
            </a:r>
            <a:r>
              <a:rPr lang="en-US" sz="2000">
                <a:solidFill>
                  <a:srgbClr val="000000"/>
                </a:solidFill>
                <a:highlight>
                  <a:srgbClr val="FAFAFA"/>
                </a:highlight>
              </a:rPr>
              <a:t>(String str) -&gt; str.length()</a:t>
            </a:r>
            <a:endParaRPr sz="2000">
              <a:solidFill>
                <a:srgbClr val="000000"/>
              </a:solidFill>
              <a:highlight>
                <a:srgbClr val="FAFAFA"/>
              </a:highlight>
            </a:endParaRPr>
          </a:p>
          <a:p>
            <a:pPr indent="-355600" lvl="0" marL="457200" marR="215900" rtl="0" algn="l">
              <a:lnSpc>
                <a:spcPct val="115000"/>
              </a:lnSpc>
              <a:spcBef>
                <a:spcPts val="0"/>
              </a:spcBef>
              <a:spcAft>
                <a:spcPts val="0"/>
              </a:spcAft>
              <a:buClr>
                <a:srgbClr val="000000"/>
              </a:buClr>
              <a:buSzPts val="2000"/>
              <a:buFont typeface="Calibri"/>
              <a:buChar char="•"/>
            </a:pPr>
            <a:r>
              <a:rPr lang="en-US" sz="2000">
                <a:solidFill>
                  <a:srgbClr val="000000"/>
                </a:solidFill>
                <a:highlight>
                  <a:srgbClr val="FFFFFF"/>
                </a:highlight>
              </a:rPr>
              <a:t>but not</a:t>
            </a:r>
            <a:endParaRPr sz="2000">
              <a:solidFill>
                <a:srgbClr val="000000"/>
              </a:solidFill>
              <a:highlight>
                <a:srgbClr val="FFFFFF"/>
              </a:highlight>
            </a:endParaRPr>
          </a:p>
          <a:p>
            <a:pPr indent="-355600" lvl="1" marL="914400" marR="215900" rtl="0" algn="l">
              <a:lnSpc>
                <a:spcPct val="115000"/>
              </a:lnSpc>
              <a:spcBef>
                <a:spcPts val="0"/>
              </a:spcBef>
              <a:spcAft>
                <a:spcPts val="0"/>
              </a:spcAft>
              <a:buClr>
                <a:srgbClr val="000000"/>
              </a:buClr>
              <a:buSzPts val="2000"/>
              <a:buChar char="–"/>
            </a:pPr>
            <a:r>
              <a:rPr lang="en-US" sz="2000">
                <a:solidFill>
                  <a:srgbClr val="000000"/>
                </a:solidFill>
                <a:highlight>
                  <a:srgbClr val="FFFFFF"/>
                </a:highlight>
              </a:rPr>
              <a:t>the two colons (</a:t>
            </a:r>
            <a:r>
              <a:rPr lang="en-US" sz="2000">
                <a:solidFill>
                  <a:srgbClr val="000000"/>
                </a:solidFill>
                <a:highlight>
                  <a:srgbClr val="FAFAFA"/>
                </a:highlight>
              </a:rPr>
              <a:t>::</a:t>
            </a:r>
            <a:r>
              <a:rPr lang="en-US" sz="2000">
                <a:solidFill>
                  <a:srgbClr val="000000"/>
                </a:solidFill>
                <a:highlight>
                  <a:srgbClr val="FFFFFF"/>
                </a:highlight>
              </a:rPr>
              <a:t>) of a method reference, which is written like </a:t>
            </a:r>
            <a:r>
              <a:rPr lang="en-US" sz="2000">
                <a:solidFill>
                  <a:srgbClr val="000000"/>
                </a:solidFill>
                <a:highlight>
                  <a:srgbClr val="FAFAFA"/>
                </a:highlight>
              </a:rPr>
              <a:t>Object::toString</a:t>
            </a:r>
            <a:endParaRPr sz="2000">
              <a:solidFill>
                <a:srgbClr val="000000"/>
              </a:solidFill>
              <a:highlight>
                <a:srgbClr val="FAFAFA"/>
              </a:highlight>
            </a:endParaRPr>
          </a:p>
          <a:p>
            <a:pPr indent="-355600" lvl="1" marL="914400" marR="215900" rtl="0" algn="l">
              <a:lnSpc>
                <a:spcPct val="115000"/>
              </a:lnSpc>
              <a:spcBef>
                <a:spcPts val="0"/>
              </a:spcBef>
              <a:spcAft>
                <a:spcPts val="0"/>
              </a:spcAft>
              <a:buClr>
                <a:srgbClr val="000000"/>
              </a:buClr>
              <a:buSzPts val="2000"/>
              <a:buChar char="–"/>
            </a:pPr>
            <a:r>
              <a:rPr lang="en-US" sz="2000">
                <a:solidFill>
                  <a:srgbClr val="000000"/>
                </a:solidFill>
                <a:highlight>
                  <a:srgbClr val="FFFFFF"/>
                </a:highlight>
              </a:rPr>
              <a:t>the dot separator (</a:t>
            </a:r>
            <a:r>
              <a:rPr lang="en-US" sz="2000">
                <a:solidFill>
                  <a:srgbClr val="000000"/>
                </a:solidFill>
                <a:highlight>
                  <a:srgbClr val="FAFAFA"/>
                </a:highlight>
              </a:rPr>
              <a:t>.</a:t>
            </a:r>
            <a:r>
              <a:rPr lang="en-US" sz="2000">
                <a:solidFill>
                  <a:srgbClr val="000000"/>
                </a:solidFill>
                <a:highlight>
                  <a:srgbClr val="FFFFFF"/>
                </a:highlight>
              </a:rPr>
              <a:t>), which is written like </a:t>
            </a:r>
            <a:r>
              <a:rPr lang="en-US" sz="2000">
                <a:solidFill>
                  <a:srgbClr val="000000"/>
                </a:solidFill>
                <a:highlight>
                  <a:srgbClr val="FAFAFA"/>
                </a:highlight>
              </a:rPr>
              <a:t>object.toString()</a:t>
            </a:r>
            <a:endParaRPr sz="2000">
              <a:solidFill>
                <a:srgbClr val="000000"/>
              </a:solidFill>
              <a:highlight>
                <a:srgbClr val="FFFFFF"/>
              </a:highlight>
            </a:endParaRPr>
          </a:p>
          <a:p>
            <a:pPr indent="-355600" lvl="0" marL="457200" marR="215900" rtl="0" algn="l">
              <a:lnSpc>
                <a:spcPct val="115000"/>
              </a:lnSpc>
              <a:spcBef>
                <a:spcPts val="0"/>
              </a:spcBef>
              <a:spcAft>
                <a:spcPts val="0"/>
              </a:spcAft>
              <a:buClr>
                <a:srgbClr val="000000"/>
              </a:buClr>
              <a:buSzPts val="2000"/>
              <a:buChar char="•"/>
            </a:pPr>
            <a:r>
              <a:rPr lang="en-US" sz="2000">
                <a:solidFill>
                  <a:srgbClr val="000000"/>
                </a:solidFill>
                <a:highlight>
                  <a:srgbClr val="FFFFFF"/>
                </a:highlight>
              </a:rPr>
              <a:t>On both sides of the double slash (</a:t>
            </a:r>
            <a:r>
              <a:rPr lang="en-US" sz="2000">
                <a:solidFill>
                  <a:srgbClr val="000000"/>
                </a:solidFill>
                <a:highlight>
                  <a:srgbClr val="FAFAFA"/>
                </a:highlight>
              </a:rPr>
              <a:t>//</a:t>
            </a:r>
            <a:r>
              <a:rPr lang="en-US" sz="2000">
                <a:solidFill>
                  <a:srgbClr val="000000"/>
                </a:solidFill>
                <a:highlight>
                  <a:srgbClr val="FFFFFF"/>
                </a:highlight>
              </a:rPr>
              <a:t>) that begins an end-of-line comment</a:t>
            </a:r>
            <a:endParaRPr sz="2000">
              <a:solidFill>
                <a:srgbClr val="000000"/>
              </a:solidFill>
              <a:highlight>
                <a:srgbClr val="FFFFFF"/>
              </a:highlight>
            </a:endParaRPr>
          </a:p>
          <a:p>
            <a:pPr indent="-355600" lvl="0" marL="457200" marR="215900" rtl="0" algn="l">
              <a:lnSpc>
                <a:spcPct val="115000"/>
              </a:lnSpc>
              <a:spcBef>
                <a:spcPts val="0"/>
              </a:spcBef>
              <a:spcAft>
                <a:spcPts val="0"/>
              </a:spcAft>
              <a:buClr>
                <a:srgbClr val="000000"/>
              </a:buClr>
              <a:buSzPts val="2000"/>
              <a:buChar char="•"/>
            </a:pPr>
            <a:r>
              <a:rPr lang="en-US" sz="2000">
                <a:solidFill>
                  <a:srgbClr val="000000"/>
                </a:solidFill>
                <a:highlight>
                  <a:srgbClr val="FFFFFF"/>
                </a:highlight>
              </a:rPr>
              <a:t>Between the type and variable of a declaration: </a:t>
            </a:r>
            <a:r>
              <a:rPr lang="en-US" sz="2000">
                <a:solidFill>
                  <a:srgbClr val="000000"/>
                </a:solidFill>
                <a:highlight>
                  <a:srgbClr val="FAFAFA"/>
                </a:highlight>
              </a:rPr>
              <a:t>List&lt;String&gt; list</a:t>
            </a:r>
            <a:endParaRPr sz="2000">
              <a:solidFill>
                <a:srgbClr val="000000"/>
              </a:solidFill>
              <a:highlight>
                <a:srgbClr val="FFFFFF"/>
              </a:highlight>
            </a:endParaRPr>
          </a:p>
        </p:txBody>
      </p:sp>
      <p:sp>
        <p:nvSpPr>
          <p:cNvPr id="280" name="Google Shape;280;gb0b109b655_0_84"/>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III. CODE CONVENTIONS &amp; CLEAN CODE</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b0b109b655_0_98"/>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CODE CONVENTIONS - Naming</a:t>
            </a:r>
            <a:endParaRPr b="1" i="0" sz="3200" u="none" cap="none" strike="noStrike">
              <a:solidFill>
                <a:srgbClr val="27AAE1"/>
              </a:solidFill>
              <a:latin typeface="Calibri"/>
              <a:ea typeface="Calibri"/>
              <a:cs typeface="Calibri"/>
              <a:sym typeface="Calibri"/>
            </a:endParaRPr>
          </a:p>
        </p:txBody>
      </p:sp>
      <p:sp>
        <p:nvSpPr>
          <p:cNvPr id="286" name="Google Shape;286;gb0b109b655_0_98"/>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68300" lvl="0" marL="457200" rtl="0" algn="l">
              <a:lnSpc>
                <a:spcPct val="115000"/>
              </a:lnSpc>
              <a:spcBef>
                <a:spcPts val="1700"/>
              </a:spcBef>
              <a:spcAft>
                <a:spcPts val="0"/>
              </a:spcAft>
              <a:buClr>
                <a:srgbClr val="000000"/>
              </a:buClr>
              <a:buSzPts val="2200"/>
              <a:buChar char="•"/>
            </a:pPr>
            <a:r>
              <a:rPr b="1" lang="en-US" sz="2200">
                <a:solidFill>
                  <a:srgbClr val="000000"/>
                </a:solidFill>
                <a:highlight>
                  <a:srgbClr val="FFFFFF"/>
                </a:highlight>
              </a:rPr>
              <a:t>Package: </a:t>
            </a:r>
            <a:r>
              <a:rPr lang="en-US" sz="2200">
                <a:solidFill>
                  <a:srgbClr val="000000"/>
                </a:solidFill>
                <a:highlight>
                  <a:srgbClr val="FFFFFF"/>
                </a:highlight>
              </a:rPr>
              <a:t>all lowercase</a:t>
            </a:r>
            <a:endParaRPr b="1" sz="2200">
              <a:solidFill>
                <a:srgbClr val="000000"/>
              </a:solidFill>
              <a:highlight>
                <a:srgbClr val="FFFFFF"/>
              </a:highlight>
            </a:endParaRPr>
          </a:p>
          <a:p>
            <a:pPr indent="-368300" lvl="0" marL="457200" rtl="0" algn="l">
              <a:lnSpc>
                <a:spcPct val="115000"/>
              </a:lnSpc>
              <a:spcBef>
                <a:spcPts val="0"/>
              </a:spcBef>
              <a:spcAft>
                <a:spcPts val="0"/>
              </a:spcAft>
              <a:buClr>
                <a:srgbClr val="000000"/>
              </a:buClr>
              <a:buSzPts val="2200"/>
              <a:buChar char="•"/>
            </a:pPr>
            <a:r>
              <a:rPr b="1" lang="en-US" sz="2200">
                <a:solidFill>
                  <a:srgbClr val="000000"/>
                </a:solidFill>
                <a:highlight>
                  <a:srgbClr val="FFFFFF"/>
                </a:highlight>
              </a:rPr>
              <a:t>Class: </a:t>
            </a:r>
            <a:r>
              <a:rPr lang="en-US" sz="2200">
                <a:solidFill>
                  <a:srgbClr val="000000"/>
                </a:solidFill>
                <a:highlight>
                  <a:srgbClr val="FFFFFF"/>
                </a:highlight>
              </a:rPr>
              <a:t>UpperCamelCase, typically nouns or noun phrases</a:t>
            </a:r>
            <a:endParaRPr sz="2200">
              <a:solidFill>
                <a:srgbClr val="000000"/>
              </a:solidFill>
              <a:highlight>
                <a:srgbClr val="FAFAFA"/>
              </a:highlight>
            </a:endParaRPr>
          </a:p>
          <a:p>
            <a:pPr indent="-368300" lvl="0" marL="457200" rtl="0" algn="l">
              <a:lnSpc>
                <a:spcPct val="115000"/>
              </a:lnSpc>
              <a:spcBef>
                <a:spcPts val="0"/>
              </a:spcBef>
              <a:spcAft>
                <a:spcPts val="0"/>
              </a:spcAft>
              <a:buClr>
                <a:srgbClr val="000000"/>
              </a:buClr>
              <a:buSzPts val="2200"/>
              <a:buChar char="•"/>
            </a:pPr>
            <a:r>
              <a:rPr b="1" lang="en-US" sz="2200">
                <a:solidFill>
                  <a:srgbClr val="000000"/>
                </a:solidFill>
                <a:highlight>
                  <a:srgbClr val="FFFFFF"/>
                </a:highlight>
              </a:rPr>
              <a:t>Interface</a:t>
            </a:r>
            <a:r>
              <a:rPr lang="en-US" sz="2200">
                <a:solidFill>
                  <a:srgbClr val="000000"/>
                </a:solidFill>
                <a:highlight>
                  <a:srgbClr val="FFFFFF"/>
                </a:highlight>
              </a:rPr>
              <a:t>: UpperCamelCase, may be nouns or noun phrases, but may sometimes be adjectives or adjective phrases</a:t>
            </a:r>
            <a:endParaRPr sz="2200">
              <a:solidFill>
                <a:srgbClr val="000000"/>
              </a:solidFill>
              <a:highlight>
                <a:srgbClr val="FFFFFF"/>
              </a:highlight>
            </a:endParaRPr>
          </a:p>
          <a:p>
            <a:pPr indent="-368300" lvl="0" marL="457200" rtl="0" algn="l">
              <a:lnSpc>
                <a:spcPct val="115000"/>
              </a:lnSpc>
              <a:spcBef>
                <a:spcPts val="0"/>
              </a:spcBef>
              <a:spcAft>
                <a:spcPts val="0"/>
              </a:spcAft>
              <a:buClr>
                <a:srgbClr val="000000"/>
              </a:buClr>
              <a:buSzPts val="2200"/>
              <a:buChar char="•"/>
            </a:pPr>
            <a:r>
              <a:rPr b="1" lang="en-US" sz="2200">
                <a:solidFill>
                  <a:srgbClr val="000000"/>
                </a:solidFill>
                <a:highlight>
                  <a:srgbClr val="FFFFFF"/>
                </a:highlight>
              </a:rPr>
              <a:t>Method: </a:t>
            </a:r>
            <a:r>
              <a:rPr lang="en-US" sz="2200">
                <a:solidFill>
                  <a:srgbClr val="000000"/>
                </a:solidFill>
                <a:highlight>
                  <a:srgbClr val="FFFFFF"/>
                </a:highlight>
              </a:rPr>
              <a:t>lowerCamelCase, typically verbs or verb phrases</a:t>
            </a:r>
            <a:endParaRPr sz="2200">
              <a:solidFill>
                <a:srgbClr val="000000"/>
              </a:solidFill>
              <a:highlight>
                <a:srgbClr val="FFFFFF"/>
              </a:highlight>
            </a:endParaRPr>
          </a:p>
          <a:p>
            <a:pPr indent="-368300" lvl="0" marL="457200" rtl="0" algn="l">
              <a:lnSpc>
                <a:spcPct val="115000"/>
              </a:lnSpc>
              <a:spcBef>
                <a:spcPts val="0"/>
              </a:spcBef>
              <a:spcAft>
                <a:spcPts val="0"/>
              </a:spcAft>
              <a:buClr>
                <a:srgbClr val="000000"/>
              </a:buClr>
              <a:buSzPts val="2200"/>
              <a:buChar char="•"/>
            </a:pPr>
            <a:r>
              <a:rPr lang="en-US" sz="2200">
                <a:solidFill>
                  <a:srgbClr val="000000"/>
                </a:solidFill>
                <a:highlight>
                  <a:srgbClr val="FFFFFF"/>
                </a:highlight>
              </a:rPr>
              <a:t>Underscores may appear in </a:t>
            </a:r>
            <a:r>
              <a:rPr i="1" lang="en-US" sz="2200">
                <a:solidFill>
                  <a:srgbClr val="000000"/>
                </a:solidFill>
                <a:highlight>
                  <a:srgbClr val="FFFFFF"/>
                </a:highlight>
              </a:rPr>
              <a:t>test</a:t>
            </a:r>
            <a:r>
              <a:rPr lang="en-US" sz="2200">
                <a:solidFill>
                  <a:srgbClr val="000000"/>
                </a:solidFill>
                <a:highlight>
                  <a:srgbClr val="FFFFFF"/>
                </a:highlight>
              </a:rPr>
              <a:t> method names, but there is no One Correct Way to name test methods</a:t>
            </a:r>
            <a:endParaRPr sz="2200">
              <a:solidFill>
                <a:srgbClr val="000000"/>
              </a:solidFill>
              <a:highlight>
                <a:srgbClr val="FFFFFF"/>
              </a:highlight>
            </a:endParaRPr>
          </a:p>
          <a:p>
            <a:pPr indent="-368300" lvl="0" marL="457200" rtl="0" algn="l">
              <a:lnSpc>
                <a:spcPct val="115000"/>
              </a:lnSpc>
              <a:spcBef>
                <a:spcPts val="0"/>
              </a:spcBef>
              <a:spcAft>
                <a:spcPts val="0"/>
              </a:spcAft>
              <a:buClr>
                <a:srgbClr val="000000"/>
              </a:buClr>
              <a:buSzPts val="2200"/>
              <a:buChar char="•"/>
            </a:pPr>
            <a:r>
              <a:rPr b="1" lang="en-US" sz="2200">
                <a:solidFill>
                  <a:srgbClr val="000000"/>
                </a:solidFill>
                <a:highlight>
                  <a:srgbClr val="FFFFFF"/>
                </a:highlight>
              </a:rPr>
              <a:t>Constant: </a:t>
            </a:r>
            <a:r>
              <a:rPr lang="en-US" sz="2200">
                <a:solidFill>
                  <a:srgbClr val="000000"/>
                </a:solidFill>
                <a:highlight>
                  <a:srgbClr val="FFFFFF"/>
                </a:highlight>
              </a:rPr>
              <a:t>CONSTANT_CASE</a:t>
            </a:r>
            <a:endParaRPr b="1" sz="2200">
              <a:solidFill>
                <a:srgbClr val="000000"/>
              </a:solidFill>
              <a:highlight>
                <a:srgbClr val="FFFFFF"/>
              </a:highlight>
            </a:endParaRPr>
          </a:p>
          <a:p>
            <a:pPr indent="-368300" lvl="0" marL="457200" rtl="0" algn="l">
              <a:lnSpc>
                <a:spcPct val="115000"/>
              </a:lnSpc>
              <a:spcBef>
                <a:spcPts val="0"/>
              </a:spcBef>
              <a:spcAft>
                <a:spcPts val="0"/>
              </a:spcAft>
              <a:buClr>
                <a:srgbClr val="000000"/>
              </a:buClr>
              <a:buSzPts val="2200"/>
              <a:buChar char="•"/>
            </a:pPr>
            <a:r>
              <a:rPr b="1" lang="en-US" sz="2200">
                <a:solidFill>
                  <a:srgbClr val="000000"/>
                </a:solidFill>
                <a:highlight>
                  <a:srgbClr val="FFFFFF"/>
                </a:highlight>
              </a:rPr>
              <a:t>Non-constant field: </a:t>
            </a:r>
            <a:r>
              <a:rPr lang="en-US" sz="2200">
                <a:solidFill>
                  <a:srgbClr val="000000"/>
                </a:solidFill>
                <a:highlight>
                  <a:srgbClr val="FFFFFF"/>
                </a:highlight>
              </a:rPr>
              <a:t>lowerCamelCase, typically nouns or noun phrases</a:t>
            </a:r>
            <a:endParaRPr b="1" sz="2200">
              <a:solidFill>
                <a:srgbClr val="000000"/>
              </a:solidFill>
              <a:highlight>
                <a:srgbClr val="FFFFFF"/>
              </a:highlight>
            </a:endParaRPr>
          </a:p>
          <a:p>
            <a:pPr indent="-368300" lvl="0" marL="457200" rtl="0" algn="l">
              <a:lnSpc>
                <a:spcPct val="115000"/>
              </a:lnSpc>
              <a:spcBef>
                <a:spcPts val="0"/>
              </a:spcBef>
              <a:spcAft>
                <a:spcPts val="0"/>
              </a:spcAft>
              <a:buClr>
                <a:srgbClr val="000000"/>
              </a:buClr>
              <a:buSzPts val="2200"/>
              <a:buFont typeface="Calibri"/>
              <a:buChar char="•"/>
            </a:pPr>
            <a:r>
              <a:rPr b="1" lang="en-US" sz="2200">
                <a:solidFill>
                  <a:srgbClr val="000000"/>
                </a:solidFill>
                <a:highlight>
                  <a:srgbClr val="FFFFFF"/>
                </a:highlight>
              </a:rPr>
              <a:t>Parameter</a:t>
            </a:r>
            <a:r>
              <a:rPr lang="en-US" sz="2200">
                <a:solidFill>
                  <a:srgbClr val="000000"/>
                </a:solidFill>
                <a:highlight>
                  <a:srgbClr val="FFFFFF"/>
                </a:highlight>
              </a:rPr>
              <a:t>: lowerCamelCase, One-character parameter names in public methods should be avoided</a:t>
            </a:r>
            <a:endParaRPr sz="2200">
              <a:solidFill>
                <a:srgbClr val="000000"/>
              </a:solidFill>
              <a:highlight>
                <a:srgbClr val="FFFFFF"/>
              </a:highlight>
            </a:endParaRPr>
          </a:p>
          <a:p>
            <a:pPr indent="-368300" lvl="0" marL="457200" rtl="0" algn="l">
              <a:lnSpc>
                <a:spcPct val="115000"/>
              </a:lnSpc>
              <a:spcBef>
                <a:spcPts val="0"/>
              </a:spcBef>
              <a:spcAft>
                <a:spcPts val="0"/>
              </a:spcAft>
              <a:buClr>
                <a:srgbClr val="000000"/>
              </a:buClr>
              <a:buSzPts val="2200"/>
              <a:buFont typeface="Calibri"/>
              <a:buChar char="•"/>
            </a:pPr>
            <a:r>
              <a:rPr b="1" lang="en-US" sz="2200">
                <a:solidFill>
                  <a:srgbClr val="000000"/>
                </a:solidFill>
                <a:highlight>
                  <a:srgbClr val="FFFFFF"/>
                </a:highlight>
              </a:rPr>
              <a:t>Local variable</a:t>
            </a:r>
            <a:r>
              <a:rPr lang="en-US" sz="2200">
                <a:solidFill>
                  <a:srgbClr val="000000"/>
                </a:solidFill>
                <a:highlight>
                  <a:srgbClr val="FFFFFF"/>
                </a:highlight>
              </a:rPr>
              <a:t>: lowerCamelCase</a:t>
            </a:r>
            <a:endParaRPr sz="2200">
              <a:solidFill>
                <a:srgbClr val="000000"/>
              </a:solidFill>
              <a:highlight>
                <a:srgbClr val="FFFFFF"/>
              </a:highlight>
            </a:endParaRPr>
          </a:p>
        </p:txBody>
      </p:sp>
      <p:sp>
        <p:nvSpPr>
          <p:cNvPr id="287" name="Google Shape;287;gb0b109b655_0_98"/>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III. CODE CONVENTIONS &amp; CLEAN CODE</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b0b109b655_0_123"/>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CODE CONVENTIONS</a:t>
            </a:r>
            <a:endParaRPr b="1" i="0" sz="3200" u="none" cap="none" strike="noStrike">
              <a:solidFill>
                <a:srgbClr val="27AAE1"/>
              </a:solidFill>
              <a:latin typeface="Calibri"/>
              <a:ea typeface="Calibri"/>
              <a:cs typeface="Calibri"/>
              <a:sym typeface="Calibri"/>
            </a:endParaRPr>
          </a:p>
        </p:txBody>
      </p:sp>
      <p:sp>
        <p:nvSpPr>
          <p:cNvPr id="293" name="Google Shape;293;gb0b109b655_0_123"/>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406400" lvl="0" marL="457200" rtl="0" algn="l">
              <a:lnSpc>
                <a:spcPct val="100000"/>
              </a:lnSpc>
              <a:spcBef>
                <a:spcPts val="0"/>
              </a:spcBef>
              <a:spcAft>
                <a:spcPts val="0"/>
              </a:spcAft>
              <a:buClr>
                <a:srgbClr val="000000"/>
              </a:buClr>
              <a:buSzPts val="2800"/>
              <a:buFont typeface="Calibri"/>
              <a:buChar char="•"/>
            </a:pPr>
            <a:r>
              <a:rPr b="1" lang="en-US" sz="2800">
                <a:solidFill>
                  <a:srgbClr val="222222"/>
                </a:solidFill>
                <a:highlight>
                  <a:srgbClr val="FFFFFF"/>
                </a:highlight>
              </a:rPr>
              <a:t>Programming Practices</a:t>
            </a:r>
            <a:endParaRPr b="1" sz="2800">
              <a:solidFill>
                <a:srgbClr val="000000"/>
              </a:solidFill>
              <a:highlight>
                <a:srgbClr val="FFFFFF"/>
              </a:highlight>
            </a:endParaRPr>
          </a:p>
          <a:p>
            <a:pPr indent="-406400" lvl="1" marL="914400" rtl="0" algn="l">
              <a:lnSpc>
                <a:spcPct val="115000"/>
              </a:lnSpc>
              <a:spcBef>
                <a:spcPts val="0"/>
              </a:spcBef>
              <a:spcAft>
                <a:spcPts val="0"/>
              </a:spcAft>
              <a:buClr>
                <a:srgbClr val="000000"/>
              </a:buClr>
              <a:buSzPts val="2800"/>
              <a:buChar char="–"/>
            </a:pPr>
            <a:r>
              <a:rPr lang="en-US">
                <a:solidFill>
                  <a:srgbClr val="009900"/>
                </a:solidFill>
                <a:highlight>
                  <a:srgbClr val="FAFAFA"/>
                </a:highlight>
              </a:rPr>
              <a:t>@Override</a:t>
            </a:r>
            <a:r>
              <a:rPr lang="en-US">
                <a:solidFill>
                  <a:srgbClr val="222222"/>
                </a:solidFill>
                <a:highlight>
                  <a:srgbClr val="FFFFFF"/>
                </a:highlight>
              </a:rPr>
              <a:t>: always used</a:t>
            </a:r>
            <a:endParaRPr>
              <a:solidFill>
                <a:srgbClr val="222222"/>
              </a:solidFill>
              <a:highlight>
                <a:srgbClr val="FFFFFF"/>
              </a:highlight>
            </a:endParaRPr>
          </a:p>
          <a:p>
            <a:pPr indent="-406400" lvl="1" marL="914400" rtl="0" algn="l">
              <a:lnSpc>
                <a:spcPct val="115000"/>
              </a:lnSpc>
              <a:spcBef>
                <a:spcPts val="0"/>
              </a:spcBef>
              <a:spcAft>
                <a:spcPts val="0"/>
              </a:spcAft>
              <a:buClr>
                <a:srgbClr val="000000"/>
              </a:buClr>
              <a:buSzPts val="2800"/>
              <a:buFont typeface="Calibri"/>
              <a:buChar char="–"/>
            </a:pPr>
            <a:r>
              <a:rPr lang="en-US">
                <a:solidFill>
                  <a:srgbClr val="222222"/>
                </a:solidFill>
                <a:highlight>
                  <a:srgbClr val="FFFFFF"/>
                </a:highlight>
              </a:rPr>
              <a:t>Caught exceptions: not ignored</a:t>
            </a:r>
            <a:endParaRPr>
              <a:solidFill>
                <a:srgbClr val="222222"/>
              </a:solidFill>
              <a:highlight>
                <a:srgbClr val="FFFFFF"/>
              </a:highlight>
            </a:endParaRPr>
          </a:p>
          <a:p>
            <a:pPr indent="-406400" lvl="1" marL="914400" rtl="0" algn="l">
              <a:lnSpc>
                <a:spcPct val="115000"/>
              </a:lnSpc>
              <a:spcBef>
                <a:spcPts val="0"/>
              </a:spcBef>
              <a:spcAft>
                <a:spcPts val="0"/>
              </a:spcAft>
              <a:buClr>
                <a:srgbClr val="000000"/>
              </a:buClr>
              <a:buSzPts val="2800"/>
              <a:buFont typeface="Calibri"/>
              <a:buChar char="–"/>
            </a:pPr>
            <a:r>
              <a:rPr lang="en-US">
                <a:solidFill>
                  <a:srgbClr val="222222"/>
                </a:solidFill>
                <a:highlight>
                  <a:srgbClr val="FFFFFF"/>
                </a:highlight>
              </a:rPr>
              <a:t>Static members: qualified using class</a:t>
            </a:r>
            <a:endParaRPr>
              <a:solidFill>
                <a:srgbClr val="222222"/>
              </a:solidFill>
              <a:highlight>
                <a:srgbClr val="FFFFFF"/>
              </a:highlight>
            </a:endParaRPr>
          </a:p>
          <a:p>
            <a:pPr indent="-406400" lvl="1" marL="914400" rtl="0" algn="l">
              <a:spcBef>
                <a:spcPts val="0"/>
              </a:spcBef>
              <a:spcAft>
                <a:spcPts val="0"/>
              </a:spcAft>
              <a:buSzPts val="2800"/>
              <a:buFont typeface="Calibri"/>
              <a:buChar char="–"/>
            </a:pPr>
            <a:r>
              <a:rPr lang="en-US">
                <a:solidFill>
                  <a:srgbClr val="222222"/>
                </a:solidFill>
                <a:highlight>
                  <a:srgbClr val="FFFFFF"/>
                </a:highlight>
              </a:rPr>
              <a:t>Local variables: declare close to the point they are first used to minimize their scope</a:t>
            </a:r>
            <a:endParaRPr>
              <a:solidFill>
                <a:srgbClr val="222222"/>
              </a:solidFill>
              <a:highlight>
                <a:srgbClr val="FFFFFF"/>
              </a:highlight>
            </a:endParaRPr>
          </a:p>
          <a:p>
            <a:pPr indent="-406400" lvl="1" marL="914400" rtl="0" algn="l">
              <a:lnSpc>
                <a:spcPct val="115000"/>
              </a:lnSpc>
              <a:spcBef>
                <a:spcPts val="0"/>
              </a:spcBef>
              <a:spcAft>
                <a:spcPts val="0"/>
              </a:spcAft>
              <a:buClr>
                <a:srgbClr val="222222"/>
              </a:buClr>
              <a:buSzPts val="2800"/>
              <a:buChar char="–"/>
            </a:pPr>
            <a:r>
              <a:rPr lang="en-US">
                <a:solidFill>
                  <a:srgbClr val="222222"/>
                </a:solidFill>
                <a:highlight>
                  <a:srgbClr val="FFFFFF"/>
                </a:highlight>
              </a:rPr>
              <a:t>Switch statements: </a:t>
            </a:r>
            <a:endParaRPr>
              <a:solidFill>
                <a:srgbClr val="222222"/>
              </a:solidFill>
              <a:highlight>
                <a:srgbClr val="FFFFFF"/>
              </a:highlight>
            </a:endParaRPr>
          </a:p>
          <a:p>
            <a:pPr indent="-406400" lvl="2" marL="1371600" rtl="0" algn="l">
              <a:lnSpc>
                <a:spcPct val="115000"/>
              </a:lnSpc>
              <a:spcBef>
                <a:spcPts val="0"/>
              </a:spcBef>
              <a:spcAft>
                <a:spcPts val="0"/>
              </a:spcAft>
              <a:buClr>
                <a:srgbClr val="222222"/>
              </a:buClr>
              <a:buSzPts val="2800"/>
              <a:buChar char="•"/>
            </a:pPr>
            <a:r>
              <a:rPr lang="en-US" sz="2800">
                <a:solidFill>
                  <a:srgbClr val="222222"/>
                </a:solidFill>
                <a:highlight>
                  <a:srgbClr val="FFFFFF"/>
                </a:highlight>
              </a:rPr>
              <a:t>comment </a:t>
            </a:r>
            <a:r>
              <a:rPr i="1" lang="en-US" sz="2800">
                <a:solidFill>
                  <a:srgbClr val="222222"/>
                </a:solidFill>
                <a:highlight>
                  <a:srgbClr val="FFFFFF"/>
                </a:highlight>
              </a:rPr>
              <a:t>Fall-through</a:t>
            </a:r>
            <a:endParaRPr sz="2800">
              <a:solidFill>
                <a:srgbClr val="222222"/>
              </a:solidFill>
              <a:highlight>
                <a:srgbClr val="FFFFFF"/>
              </a:highlight>
            </a:endParaRPr>
          </a:p>
          <a:p>
            <a:pPr indent="-406400" lvl="2" marL="1371600" rtl="0" algn="l">
              <a:lnSpc>
                <a:spcPct val="115000"/>
              </a:lnSpc>
              <a:spcBef>
                <a:spcPts val="0"/>
              </a:spcBef>
              <a:spcAft>
                <a:spcPts val="0"/>
              </a:spcAft>
              <a:buClr>
                <a:srgbClr val="222222"/>
              </a:buClr>
              <a:buSzPts val="2800"/>
              <a:buChar char="•"/>
            </a:pPr>
            <a:r>
              <a:rPr lang="en-US" sz="2800">
                <a:solidFill>
                  <a:srgbClr val="222222"/>
                </a:solidFill>
                <a:highlight>
                  <a:srgbClr val="FFFFFF"/>
                </a:highlight>
              </a:rPr>
              <a:t>should have the </a:t>
            </a:r>
            <a:r>
              <a:rPr i="1" lang="en-US" sz="2800">
                <a:highlight>
                  <a:srgbClr val="FAFAFA"/>
                </a:highlight>
              </a:rPr>
              <a:t>default</a:t>
            </a:r>
            <a:r>
              <a:rPr i="1" lang="en-US" sz="2800">
                <a:highlight>
                  <a:srgbClr val="FFFFFF"/>
                </a:highlight>
              </a:rPr>
              <a:t> </a:t>
            </a:r>
            <a:r>
              <a:rPr lang="en-US" sz="2800">
                <a:solidFill>
                  <a:srgbClr val="222222"/>
                </a:solidFill>
                <a:highlight>
                  <a:srgbClr val="FFFFFF"/>
                </a:highlight>
              </a:rPr>
              <a:t>case</a:t>
            </a:r>
            <a:endParaRPr sz="2800">
              <a:solidFill>
                <a:srgbClr val="222222"/>
              </a:solidFill>
              <a:highlight>
                <a:srgbClr val="FFFFFF"/>
              </a:highlight>
            </a:endParaRPr>
          </a:p>
        </p:txBody>
      </p:sp>
      <p:sp>
        <p:nvSpPr>
          <p:cNvPr id="294" name="Google Shape;294;gb0b109b655_0_123"/>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III. CODE CONVENTIONS &amp; CLEAN CODE</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ph type="title"/>
          </p:nvPr>
        </p:nvSpPr>
        <p:spPr>
          <a:xfrm>
            <a:off x="457200" y="274638"/>
            <a:ext cx="6260768" cy="6397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lang="en-US"/>
              <a:t>CONTENTS</a:t>
            </a:r>
            <a:endParaRPr/>
          </a:p>
        </p:txBody>
      </p:sp>
      <p:sp>
        <p:nvSpPr>
          <p:cNvPr id="100" name="Google Shape;100;p3"/>
          <p:cNvSpPr txBox="1"/>
          <p:nvPr>
            <p:ph idx="1" type="body"/>
          </p:nvPr>
        </p:nvSpPr>
        <p:spPr>
          <a:xfrm>
            <a:off x="975000" y="914400"/>
            <a:ext cx="7711800" cy="5365500"/>
          </a:xfrm>
          <a:prstGeom prst="rect">
            <a:avLst/>
          </a:prstGeom>
          <a:noFill/>
          <a:ln>
            <a:noFill/>
          </a:ln>
        </p:spPr>
        <p:txBody>
          <a:bodyPr anchorCtr="0" anchor="t" bIns="45700" lIns="91425" spcFirstLastPara="1" rIns="91425" wrap="square" tIns="45700">
            <a:noAutofit/>
          </a:bodyPr>
          <a:lstStyle/>
          <a:p>
            <a:pPr indent="-431800" lvl="0" marL="457200" marR="0" rtl="0" algn="l">
              <a:lnSpc>
                <a:spcPct val="100000"/>
              </a:lnSpc>
              <a:spcBef>
                <a:spcPts val="0"/>
              </a:spcBef>
              <a:spcAft>
                <a:spcPts val="0"/>
              </a:spcAft>
              <a:buSzPts val="3200"/>
              <a:buAutoNum type="romanUcPeriod"/>
            </a:pPr>
            <a:r>
              <a:rPr lang="en-US"/>
              <a:t>Language Basics</a:t>
            </a:r>
            <a:endParaRPr/>
          </a:p>
          <a:p>
            <a:pPr indent="-431800" lvl="0" marL="457200" marR="0" rtl="0" algn="l">
              <a:lnSpc>
                <a:spcPct val="100000"/>
              </a:lnSpc>
              <a:spcBef>
                <a:spcPts val="0"/>
              </a:spcBef>
              <a:spcAft>
                <a:spcPts val="0"/>
              </a:spcAft>
              <a:buSzPts val="3200"/>
              <a:buAutoNum type="romanUcPeriod"/>
            </a:pPr>
            <a:r>
              <a:rPr lang="en-US"/>
              <a:t>OOP Concepts</a:t>
            </a:r>
            <a:endParaRPr/>
          </a:p>
          <a:p>
            <a:pPr indent="-431800" lvl="0" marL="457200" marR="0" rtl="0" algn="l">
              <a:lnSpc>
                <a:spcPct val="100000"/>
              </a:lnSpc>
              <a:spcBef>
                <a:spcPts val="0"/>
              </a:spcBef>
              <a:spcAft>
                <a:spcPts val="0"/>
              </a:spcAft>
              <a:buSzPts val="3200"/>
              <a:buAutoNum type="romanUcPeriod"/>
            </a:pPr>
            <a:r>
              <a:rPr lang="en-US"/>
              <a:t>Code Conventions/Clean Code</a:t>
            </a:r>
            <a:endParaRPr b="0" i="0" u="none" cap="none" strike="noStrike">
              <a:solidFill>
                <a:schemeClr val="dk1"/>
              </a:solidFill>
              <a:latin typeface="Calibri"/>
              <a:ea typeface="Calibri"/>
              <a:cs typeface="Calibri"/>
              <a:sym typeface="Calibri"/>
            </a:endParaRPr>
          </a:p>
          <a:p>
            <a:pPr indent="-431800" lvl="0" marL="457200" marR="0" rtl="0" algn="l">
              <a:lnSpc>
                <a:spcPct val="100000"/>
              </a:lnSpc>
              <a:spcBef>
                <a:spcPts val="0"/>
              </a:spcBef>
              <a:spcAft>
                <a:spcPts val="0"/>
              </a:spcAft>
              <a:buSzPts val="3200"/>
              <a:buAutoNum type="romanUcPeriod"/>
            </a:pPr>
            <a:r>
              <a:rPr lang="en-US"/>
              <a:t>Collections</a:t>
            </a:r>
            <a:endParaRPr/>
          </a:p>
          <a:p>
            <a:pPr indent="-431800" lvl="0" marL="457200" marR="0" rtl="0" algn="l">
              <a:lnSpc>
                <a:spcPct val="100000"/>
              </a:lnSpc>
              <a:spcBef>
                <a:spcPts val="0"/>
              </a:spcBef>
              <a:spcAft>
                <a:spcPts val="0"/>
              </a:spcAft>
              <a:buSzPts val="3200"/>
              <a:buAutoNum type="romanUcPeriod"/>
            </a:pPr>
            <a:r>
              <a:rPr lang="en-US"/>
              <a:t>JDBC API Basics</a:t>
            </a:r>
            <a:endParaRPr/>
          </a:p>
          <a:p>
            <a:pPr indent="-431800" lvl="0" marL="457200" marR="0" rtl="0" algn="l">
              <a:lnSpc>
                <a:spcPct val="100000"/>
              </a:lnSpc>
              <a:spcBef>
                <a:spcPts val="0"/>
              </a:spcBef>
              <a:spcAft>
                <a:spcPts val="0"/>
              </a:spcAft>
              <a:buSzPts val="3200"/>
              <a:buAutoNum type="romanUcPeriod"/>
            </a:pPr>
            <a:r>
              <a:rPr lang="en-US"/>
              <a:t>Date Time API (Java 8)</a:t>
            </a:r>
            <a:endParaRPr/>
          </a:p>
          <a:p>
            <a:pPr indent="-431800" lvl="0" marL="457200" marR="0" rtl="0" algn="l">
              <a:lnSpc>
                <a:spcPct val="100000"/>
              </a:lnSpc>
              <a:spcBef>
                <a:spcPts val="0"/>
              </a:spcBef>
              <a:spcAft>
                <a:spcPts val="0"/>
              </a:spcAft>
              <a:buSzPts val="3200"/>
              <a:buAutoNum type="romanUcPeriod"/>
            </a:pPr>
            <a:r>
              <a:rPr lang="en-US"/>
              <a:t>Helpful Features</a:t>
            </a:r>
            <a:endParaRPr/>
          </a:p>
          <a:p>
            <a:pPr indent="-431800" lvl="0" marL="457200" marR="0" rtl="0" algn="l">
              <a:lnSpc>
                <a:spcPct val="100000"/>
              </a:lnSpc>
              <a:spcBef>
                <a:spcPts val="0"/>
              </a:spcBef>
              <a:spcAft>
                <a:spcPts val="0"/>
              </a:spcAft>
              <a:buSzPts val="3200"/>
              <a:buAutoNum type="romanUcPeriod"/>
            </a:pPr>
            <a:r>
              <a:rPr lang="en-US"/>
              <a:t>Spring Framework Introduction</a:t>
            </a:r>
            <a:endParaRPr/>
          </a:p>
          <a:p>
            <a:pPr indent="-431800" lvl="0" marL="457200" rtl="0" algn="l">
              <a:lnSpc>
                <a:spcPct val="115000"/>
              </a:lnSpc>
              <a:spcBef>
                <a:spcPts val="0"/>
              </a:spcBef>
              <a:spcAft>
                <a:spcPts val="0"/>
              </a:spcAft>
              <a:buClr>
                <a:srgbClr val="000000"/>
              </a:buClr>
              <a:buSzPts val="3200"/>
              <a:buFont typeface="Calibri"/>
              <a:buAutoNum type="romanUcPeriod"/>
            </a:pPr>
            <a:r>
              <a:rPr lang="en-US">
                <a:solidFill>
                  <a:srgbClr val="000000"/>
                </a:solidFill>
              </a:rPr>
              <a:t>Unit testing with JUnit/TestNG</a:t>
            </a:r>
            <a:endParaRPr>
              <a:solidFill>
                <a:srgbClr val="000000"/>
              </a:solidFill>
            </a:endParaRPr>
          </a:p>
          <a:p>
            <a:pPr indent="-431800" lvl="0" marL="457200" rtl="0" algn="l">
              <a:lnSpc>
                <a:spcPct val="115000"/>
              </a:lnSpc>
              <a:spcBef>
                <a:spcPts val="0"/>
              </a:spcBef>
              <a:spcAft>
                <a:spcPts val="0"/>
              </a:spcAft>
              <a:buClr>
                <a:srgbClr val="000000"/>
              </a:buClr>
              <a:buSzPts val="3200"/>
              <a:buFont typeface="Calibri"/>
              <a:buAutoNum type="romanUcPeriod"/>
            </a:pPr>
            <a:r>
              <a:rPr lang="en-US"/>
              <a:t>Common Design Patterns</a:t>
            </a:r>
            <a:endParaRPr/>
          </a:p>
          <a:p>
            <a:pPr indent="0" lvl="0" marL="0" marR="0" rtl="0" algn="l">
              <a:lnSpc>
                <a:spcPct val="100000"/>
              </a:lnSpc>
              <a:spcBef>
                <a:spcPts val="12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1" marL="5524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01" name="Google Shape;101;p3"/>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rPr lang="en-US"/>
              <a:t>BASIC JAVA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b0b109b655_0_22"/>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2</a:t>
            </a:r>
            <a:r>
              <a:rPr lang="en-US"/>
              <a:t>. CLEAN CODE - Naming is difficult</a:t>
            </a:r>
            <a:endParaRPr b="1" i="0" sz="3200" u="none" cap="none" strike="noStrike">
              <a:solidFill>
                <a:srgbClr val="27AAE1"/>
              </a:solidFill>
              <a:latin typeface="Calibri"/>
              <a:ea typeface="Calibri"/>
              <a:cs typeface="Calibri"/>
              <a:sym typeface="Calibri"/>
            </a:endParaRPr>
          </a:p>
        </p:txBody>
      </p:sp>
      <p:sp>
        <p:nvSpPr>
          <p:cNvPr id="300" name="Google Shape;300;gb0b109b655_0_22"/>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b="1" lang="en-US" sz="2200">
                <a:highlight>
                  <a:srgbClr val="FFFFFF"/>
                </a:highlight>
              </a:rPr>
              <a:t>“Clean code is code that is easy to understand and easy to change”</a:t>
            </a:r>
            <a:endParaRPr b="1" sz="2200">
              <a:highlight>
                <a:srgbClr val="FFFFFF"/>
              </a:highlight>
            </a:endParaRPr>
          </a:p>
          <a:p>
            <a:pPr indent="-368300" lvl="0" marL="457200" rtl="0" algn="l">
              <a:lnSpc>
                <a:spcPct val="115000"/>
              </a:lnSpc>
              <a:spcBef>
                <a:spcPts val="1200"/>
              </a:spcBef>
              <a:spcAft>
                <a:spcPts val="0"/>
              </a:spcAft>
              <a:buSzPts val="2200"/>
              <a:buChar char="•"/>
            </a:pPr>
            <a:r>
              <a:rPr lang="en-US" sz="2200"/>
              <a:t>Use self-explanatory names, example: elapsedTimeInDays, fileAgeInDays, daysSinceCreation</a:t>
            </a:r>
            <a:endParaRPr sz="2200"/>
          </a:p>
          <a:p>
            <a:pPr indent="-368300" lvl="0" marL="457200" rtl="0" algn="l">
              <a:lnSpc>
                <a:spcPct val="115000"/>
              </a:lnSpc>
              <a:spcBef>
                <a:spcPts val="0"/>
              </a:spcBef>
              <a:spcAft>
                <a:spcPts val="0"/>
              </a:spcAft>
              <a:buSzPts val="2200"/>
              <a:buChar char="•"/>
            </a:pPr>
            <a:r>
              <a:rPr lang="en-US" sz="2200">
                <a:highlight>
                  <a:srgbClr val="FFFFFF"/>
                </a:highlight>
              </a:rPr>
              <a:t>Consider prefix Boolean with “Can”, “Is” or “Has</a:t>
            </a:r>
            <a:r>
              <a:rPr lang="en-US" sz="2200"/>
              <a:t>”</a:t>
            </a:r>
            <a:endParaRPr sz="2200"/>
          </a:p>
          <a:p>
            <a:pPr indent="-368300" lvl="0" marL="457200" rtl="0" algn="l">
              <a:lnSpc>
                <a:spcPct val="115000"/>
              </a:lnSpc>
              <a:spcBef>
                <a:spcPts val="0"/>
              </a:spcBef>
              <a:spcAft>
                <a:spcPts val="0"/>
              </a:spcAft>
              <a:buSzPts val="2200"/>
              <a:buChar char="•"/>
            </a:pPr>
            <a:r>
              <a:rPr lang="en-US" sz="2200">
                <a:highlight>
                  <a:srgbClr val="FFFFFF"/>
                </a:highlight>
              </a:rPr>
              <a:t>Do not afraid of long name, </a:t>
            </a:r>
            <a:r>
              <a:rPr lang="en-US" sz="2200"/>
              <a:t>the length of a name should correspond to the size of its scope, so we can search it</a:t>
            </a:r>
            <a:endParaRPr sz="2200"/>
          </a:p>
          <a:p>
            <a:pPr indent="-368300" lvl="0" marL="457200" rtl="0" algn="l">
              <a:lnSpc>
                <a:spcPct val="115000"/>
              </a:lnSpc>
              <a:spcBef>
                <a:spcPts val="0"/>
              </a:spcBef>
              <a:spcAft>
                <a:spcPts val="0"/>
              </a:spcAft>
              <a:buSzPts val="2200"/>
              <a:buChar char="•"/>
            </a:pPr>
            <a:r>
              <a:rPr lang="en-US" sz="2200"/>
              <a:t>Do not include the parent class name within a property name</a:t>
            </a:r>
            <a:endParaRPr sz="2200"/>
          </a:p>
          <a:p>
            <a:pPr indent="-368300" lvl="0" marL="457200" rtl="0" algn="l">
              <a:spcBef>
                <a:spcPts val="0"/>
              </a:spcBef>
              <a:spcAft>
                <a:spcPts val="0"/>
              </a:spcAft>
              <a:buSzPts val="2200"/>
              <a:buFont typeface="Calibri"/>
              <a:buChar char="•"/>
            </a:pPr>
            <a:r>
              <a:rPr lang="en-US" sz="2200"/>
              <a:t>Avoid disinformation, example: do not refer to a group of object as List unless it is actually a List</a:t>
            </a:r>
            <a:endParaRPr sz="2200"/>
          </a:p>
          <a:p>
            <a:pPr indent="-368300" lvl="0" marL="457200" rtl="0" algn="l">
              <a:spcBef>
                <a:spcPts val="0"/>
              </a:spcBef>
              <a:spcAft>
                <a:spcPts val="0"/>
              </a:spcAft>
              <a:buSzPts val="2200"/>
              <a:buFont typeface="Calibri"/>
              <a:buChar char="•"/>
            </a:pPr>
            <a:r>
              <a:rPr lang="en-US" sz="2200"/>
              <a:t>Avoid names vary in small ways like Customer/Customers/CustomerObject</a:t>
            </a:r>
            <a:endParaRPr sz="2200"/>
          </a:p>
          <a:p>
            <a:pPr indent="-368300" lvl="0" marL="457200" rtl="0" algn="l">
              <a:spcBef>
                <a:spcPts val="0"/>
              </a:spcBef>
              <a:spcAft>
                <a:spcPts val="0"/>
              </a:spcAft>
              <a:buSzPts val="2200"/>
              <a:buFont typeface="Calibri"/>
              <a:buChar char="•"/>
            </a:pPr>
            <a:r>
              <a:rPr lang="en-US" sz="2200"/>
              <a:t>Pick one word per concept. For example. Pick one out of get/fetch/receive and stick with it</a:t>
            </a:r>
            <a:endParaRPr sz="2200"/>
          </a:p>
        </p:txBody>
      </p:sp>
      <p:sp>
        <p:nvSpPr>
          <p:cNvPr id="301" name="Google Shape;301;gb0b109b655_0_22"/>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III. CODE CONVENTIONS &amp; CLEAN CODE</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b0b109b655_0_135"/>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2. CLEAN CODE - Method</a:t>
            </a:r>
            <a:endParaRPr b="1" i="0" sz="3200" u="none" cap="none" strike="noStrike">
              <a:solidFill>
                <a:srgbClr val="27AAE1"/>
              </a:solidFill>
              <a:latin typeface="Calibri"/>
              <a:ea typeface="Calibri"/>
              <a:cs typeface="Calibri"/>
              <a:sym typeface="Calibri"/>
            </a:endParaRPr>
          </a:p>
        </p:txBody>
      </p:sp>
      <p:sp>
        <p:nvSpPr>
          <p:cNvPr id="307" name="Google Shape;307;gb0b109b655_0_135"/>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406400" lvl="0" marL="457200" rtl="0" algn="l">
              <a:spcBef>
                <a:spcPts val="0"/>
              </a:spcBef>
              <a:spcAft>
                <a:spcPts val="0"/>
              </a:spcAft>
              <a:buSzPts val="2800"/>
              <a:buFont typeface="Calibri"/>
              <a:buChar char="•"/>
            </a:pPr>
            <a:r>
              <a:rPr lang="en-US" sz="2800"/>
              <a:t>Should be small and do only one thing (one level of abstraction)</a:t>
            </a:r>
            <a:endParaRPr sz="2800"/>
          </a:p>
          <a:p>
            <a:pPr indent="-406400" lvl="0" marL="457200" rtl="0" algn="l">
              <a:lnSpc>
                <a:spcPct val="115000"/>
              </a:lnSpc>
              <a:spcBef>
                <a:spcPts val="0"/>
              </a:spcBef>
              <a:spcAft>
                <a:spcPts val="0"/>
              </a:spcAft>
              <a:buSzPts val="2800"/>
              <a:buFont typeface="Calibri"/>
              <a:buChar char="•"/>
            </a:pPr>
            <a:r>
              <a:rPr lang="en-US" sz="2800"/>
              <a:t>Have no side effects</a:t>
            </a:r>
            <a:endParaRPr sz="2800"/>
          </a:p>
          <a:p>
            <a:pPr indent="-406400" lvl="0" marL="457200" rtl="0" algn="l">
              <a:lnSpc>
                <a:spcPct val="115000"/>
              </a:lnSpc>
              <a:spcBef>
                <a:spcPts val="0"/>
              </a:spcBef>
              <a:spcAft>
                <a:spcPts val="0"/>
              </a:spcAft>
              <a:buSzPts val="2800"/>
              <a:buFont typeface="Calibri"/>
              <a:buChar char="•"/>
            </a:pPr>
            <a:r>
              <a:rPr lang="en-US" sz="2800"/>
              <a:t>Public methods must validate their input arguments</a:t>
            </a:r>
            <a:endParaRPr sz="2800"/>
          </a:p>
          <a:p>
            <a:pPr indent="-406400" lvl="0" marL="457200" rtl="0" algn="l">
              <a:spcBef>
                <a:spcPts val="0"/>
              </a:spcBef>
              <a:spcAft>
                <a:spcPts val="0"/>
              </a:spcAft>
              <a:buSzPts val="2800"/>
              <a:buFont typeface="Calibri"/>
              <a:buChar char="•"/>
            </a:pPr>
            <a:r>
              <a:rPr lang="en-US" sz="2800"/>
              <a:t>Reducing the number of arguments by creating objects out of them</a:t>
            </a:r>
            <a:endParaRPr sz="2800"/>
          </a:p>
          <a:p>
            <a:pPr indent="-406400" lvl="0" marL="457200" rtl="0" algn="l">
              <a:spcBef>
                <a:spcPts val="0"/>
              </a:spcBef>
              <a:spcAft>
                <a:spcPts val="0"/>
              </a:spcAft>
              <a:buSzPts val="2800"/>
              <a:buFont typeface="Calibri"/>
              <a:buChar char="•"/>
            </a:pPr>
            <a:r>
              <a:rPr lang="en-US" sz="2800"/>
              <a:t>Avoid flag argument, split into multiple methods</a:t>
            </a:r>
            <a:endParaRPr sz="2800"/>
          </a:p>
          <a:p>
            <a:pPr indent="-406400" lvl="0" marL="457200" rtl="0" algn="l">
              <a:spcBef>
                <a:spcPts val="0"/>
              </a:spcBef>
              <a:spcAft>
                <a:spcPts val="0"/>
              </a:spcAft>
              <a:buSzPts val="2800"/>
              <a:buFont typeface="Calibri"/>
              <a:buChar char="•"/>
            </a:pPr>
            <a:r>
              <a:rPr lang="en-US" sz="2800"/>
              <a:t>Use argument list Integer... args, Object... args, etc</a:t>
            </a:r>
            <a:endParaRPr sz="2800"/>
          </a:p>
          <a:p>
            <a:pPr indent="-406400" lvl="0" marL="457200" rtl="0" algn="l">
              <a:spcBef>
                <a:spcPts val="0"/>
              </a:spcBef>
              <a:spcAft>
                <a:spcPts val="0"/>
              </a:spcAft>
              <a:buSzPts val="2800"/>
              <a:buChar char="•"/>
            </a:pPr>
            <a:r>
              <a:rPr lang="en-US" sz="2800"/>
              <a:t>Prefer Polymorphism over If/Else or Switch</a:t>
            </a:r>
            <a:endParaRPr sz="2800"/>
          </a:p>
          <a:p>
            <a:pPr indent="-406400" lvl="0" marL="457200" rtl="0" algn="l">
              <a:spcBef>
                <a:spcPts val="0"/>
              </a:spcBef>
              <a:spcAft>
                <a:spcPts val="0"/>
              </a:spcAft>
              <a:buSzPts val="2800"/>
              <a:buChar char="•"/>
            </a:pPr>
            <a:r>
              <a:rPr b="1" lang="en-US" sz="2800"/>
              <a:t>DRY </a:t>
            </a:r>
            <a:r>
              <a:rPr lang="en-US" sz="2800"/>
              <a:t>(Don’t Repeat Yourself): refactor common code into new methods of same or different class</a:t>
            </a:r>
            <a:endParaRPr sz="2800"/>
          </a:p>
        </p:txBody>
      </p:sp>
      <p:sp>
        <p:nvSpPr>
          <p:cNvPr id="308" name="Google Shape;308;gb0b109b655_0_135"/>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III. CODE CONVENTIONS &amp; CLEAN CODE</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b0b109b655_0_146"/>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2. CLEAN CODE - Exception Handling</a:t>
            </a:r>
            <a:endParaRPr b="1" i="0" sz="3200" u="none" cap="none" strike="noStrike">
              <a:solidFill>
                <a:srgbClr val="27AAE1"/>
              </a:solidFill>
              <a:latin typeface="Calibri"/>
              <a:ea typeface="Calibri"/>
              <a:cs typeface="Calibri"/>
              <a:sym typeface="Calibri"/>
            </a:endParaRPr>
          </a:p>
        </p:txBody>
      </p:sp>
      <p:sp>
        <p:nvSpPr>
          <p:cNvPr id="314" name="Google Shape;314;gb0b109b655_0_146"/>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419100" lvl="0" marL="457200" rtl="0" algn="l">
              <a:spcBef>
                <a:spcPts val="0"/>
              </a:spcBef>
              <a:spcAft>
                <a:spcPts val="0"/>
              </a:spcAft>
              <a:buSzPts val="3000"/>
              <a:buFont typeface="Calibri"/>
              <a:buChar char="•"/>
            </a:pPr>
            <a:r>
              <a:rPr lang="en-US" sz="3000"/>
              <a:t>Throw specific custom Exceptions instead of generic ones</a:t>
            </a:r>
            <a:endParaRPr sz="3000"/>
          </a:p>
          <a:p>
            <a:pPr indent="-419100" lvl="0" marL="457200" rtl="0" algn="l">
              <a:spcBef>
                <a:spcPts val="0"/>
              </a:spcBef>
              <a:spcAft>
                <a:spcPts val="0"/>
              </a:spcAft>
              <a:buSzPts val="3000"/>
              <a:buFont typeface="Calibri"/>
              <a:buChar char="•"/>
            </a:pPr>
            <a:r>
              <a:rPr lang="en-US" sz="3000"/>
              <a:t>Catch Exceptions when there is enough information to handle them</a:t>
            </a:r>
            <a:endParaRPr sz="3000"/>
          </a:p>
          <a:p>
            <a:pPr indent="-419100" lvl="0" marL="457200" rtl="0" algn="l">
              <a:spcBef>
                <a:spcPts val="0"/>
              </a:spcBef>
              <a:spcAft>
                <a:spcPts val="0"/>
              </a:spcAft>
              <a:buSzPts val="3000"/>
              <a:buFont typeface="Calibri"/>
              <a:buChar char="•"/>
            </a:pPr>
            <a:r>
              <a:rPr lang="en-US" sz="3000"/>
              <a:t>Consider to throwing an exception or returning a Special Case (Object that has the same interface as what the caller expects) instead of returning null, example: empty collection instead of null</a:t>
            </a:r>
            <a:endParaRPr sz="3000"/>
          </a:p>
          <a:p>
            <a:pPr indent="-419100" lvl="0" marL="457200" rtl="0" algn="l">
              <a:spcBef>
                <a:spcPts val="0"/>
              </a:spcBef>
              <a:spcAft>
                <a:spcPts val="0"/>
              </a:spcAft>
              <a:buSzPts val="3000"/>
              <a:buFont typeface="Calibri"/>
              <a:buChar char="•"/>
            </a:pPr>
            <a:r>
              <a:rPr lang="en-US" sz="3000"/>
              <a:t>Do not use exception as a flow control structure.  Exceptions are for exceptional cases only</a:t>
            </a:r>
            <a:endParaRPr sz="3000"/>
          </a:p>
        </p:txBody>
      </p:sp>
      <p:sp>
        <p:nvSpPr>
          <p:cNvPr id="315" name="Google Shape;315;gb0b109b655_0_146"/>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III. CODE CONVENTIONS &amp; CLEAN CODE</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b0b109b655_0_154"/>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2. CLEAN CODE - Comment</a:t>
            </a:r>
            <a:endParaRPr b="1" i="0" sz="3200" u="none" cap="none" strike="noStrike">
              <a:solidFill>
                <a:srgbClr val="27AAE1"/>
              </a:solidFill>
              <a:latin typeface="Calibri"/>
              <a:ea typeface="Calibri"/>
              <a:cs typeface="Calibri"/>
              <a:sym typeface="Calibri"/>
            </a:endParaRPr>
          </a:p>
        </p:txBody>
      </p:sp>
      <p:sp>
        <p:nvSpPr>
          <p:cNvPr id="321" name="Google Shape;321;gb0b109b655_0_154"/>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406400" lvl="1" marL="457200" rtl="0" algn="l">
              <a:lnSpc>
                <a:spcPct val="115000"/>
              </a:lnSpc>
              <a:spcBef>
                <a:spcPts val="1200"/>
              </a:spcBef>
              <a:spcAft>
                <a:spcPts val="0"/>
              </a:spcAft>
              <a:buSzPts val="2800"/>
              <a:buFont typeface="Calibri"/>
              <a:buChar char="–"/>
            </a:pPr>
            <a:r>
              <a:rPr lang="en-US"/>
              <a:t>Use English for all code comments</a:t>
            </a:r>
            <a:endParaRPr/>
          </a:p>
          <a:p>
            <a:pPr indent="-406400" lvl="1" marL="457200" rtl="0" algn="l">
              <a:spcBef>
                <a:spcPts val="0"/>
              </a:spcBef>
              <a:spcAft>
                <a:spcPts val="0"/>
              </a:spcAft>
              <a:buSzPts val="2800"/>
              <a:buFont typeface="Calibri"/>
              <a:buChar char="–"/>
            </a:pPr>
            <a:r>
              <a:rPr lang="en-US"/>
              <a:t>Use for clarification, warning of consequences</a:t>
            </a:r>
            <a:endParaRPr/>
          </a:p>
          <a:p>
            <a:pPr indent="-406400" lvl="1" marL="457200" rtl="0" algn="l">
              <a:lnSpc>
                <a:spcPct val="115000"/>
              </a:lnSpc>
              <a:spcBef>
                <a:spcPts val="0"/>
              </a:spcBef>
              <a:spcAft>
                <a:spcPts val="0"/>
              </a:spcAft>
              <a:buSzPts val="2800"/>
              <a:buChar char="–"/>
            </a:pPr>
            <a:r>
              <a:rPr lang="en-US"/>
              <a:t>Write comments which describe </a:t>
            </a:r>
            <a:r>
              <a:rPr lang="en-US" u="sng"/>
              <a:t>what</a:t>
            </a:r>
            <a:r>
              <a:rPr lang="en-US"/>
              <a:t> the code does and/or </a:t>
            </a:r>
            <a:r>
              <a:rPr lang="en-US" u="sng"/>
              <a:t>why</a:t>
            </a:r>
            <a:r>
              <a:rPr b="1" lang="en-US"/>
              <a:t> </a:t>
            </a:r>
            <a:r>
              <a:rPr lang="en-US"/>
              <a:t>it does that, not </a:t>
            </a:r>
            <a:r>
              <a:rPr lang="en-US" u="sng"/>
              <a:t>how</a:t>
            </a:r>
            <a:r>
              <a:rPr lang="en-US"/>
              <a:t> the code works</a:t>
            </a:r>
            <a:endParaRPr/>
          </a:p>
          <a:p>
            <a:pPr indent="-406400" lvl="1" marL="457200" rtl="0" algn="l">
              <a:spcBef>
                <a:spcPts val="0"/>
              </a:spcBef>
              <a:spcAft>
                <a:spcPts val="0"/>
              </a:spcAft>
              <a:buSzPts val="2800"/>
              <a:buFont typeface="Calibri"/>
              <a:buChar char="–"/>
            </a:pPr>
            <a:r>
              <a:rPr lang="en-US"/>
              <a:t>Don’t comment bad code, rewrite it!</a:t>
            </a:r>
            <a:endParaRPr/>
          </a:p>
          <a:p>
            <a:pPr indent="-406400" lvl="1" marL="457200" rtl="0" algn="l">
              <a:spcBef>
                <a:spcPts val="0"/>
              </a:spcBef>
              <a:spcAft>
                <a:spcPts val="0"/>
              </a:spcAft>
              <a:buSzPts val="2800"/>
              <a:buFont typeface="Calibri"/>
              <a:buChar char="–"/>
            </a:pPr>
            <a:r>
              <a:rPr lang="en-US"/>
              <a:t>TODO Comment</a:t>
            </a:r>
            <a:endParaRPr/>
          </a:p>
          <a:p>
            <a:pPr indent="-406400" lvl="1" marL="457200" rtl="0" algn="l">
              <a:lnSpc>
                <a:spcPct val="115000"/>
              </a:lnSpc>
              <a:spcBef>
                <a:spcPts val="0"/>
              </a:spcBef>
              <a:spcAft>
                <a:spcPts val="0"/>
              </a:spcAft>
              <a:buSzPts val="2800"/>
              <a:buChar char="–"/>
            </a:pPr>
            <a:r>
              <a:rPr lang="en-US"/>
              <a:t>Remove unused code from the source file instead of commenting it out</a:t>
            </a:r>
            <a:endParaRPr/>
          </a:p>
          <a:p>
            <a:pPr indent="0" lvl="0" marL="457200" rtl="0" algn="l">
              <a:spcBef>
                <a:spcPts val="1200"/>
              </a:spcBef>
              <a:spcAft>
                <a:spcPts val="0"/>
              </a:spcAft>
              <a:buNone/>
            </a:pPr>
            <a:r>
              <a:t/>
            </a:r>
            <a:endParaRPr sz="2800"/>
          </a:p>
        </p:txBody>
      </p:sp>
      <p:sp>
        <p:nvSpPr>
          <p:cNvPr id="322" name="Google Shape;322;gb0b109b655_0_154"/>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III. CODE CONVENTIONS &amp; CLEAN CODE</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b0b109b655_0_28"/>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3. SOLID</a:t>
            </a:r>
            <a:endParaRPr b="1" i="0" sz="3200" u="none" cap="none" strike="noStrike">
              <a:solidFill>
                <a:srgbClr val="27AAE1"/>
              </a:solidFill>
              <a:latin typeface="Calibri"/>
              <a:ea typeface="Calibri"/>
              <a:cs typeface="Calibri"/>
              <a:sym typeface="Calibri"/>
            </a:endParaRPr>
          </a:p>
        </p:txBody>
      </p:sp>
      <p:sp>
        <p:nvSpPr>
          <p:cNvPr id="328" name="Google Shape;328;gb0b109b655_0_28"/>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600">
                <a:highlight>
                  <a:srgbClr val="FFFFFF"/>
                </a:highlight>
              </a:rPr>
              <a:t>Classes should be designed in a loosely coupled way. Loosely coupled means changes in one class should not force other classes to change</a:t>
            </a:r>
            <a:endParaRPr b="1" sz="1600">
              <a:solidFill>
                <a:srgbClr val="000000"/>
              </a:solidFill>
              <a:highlight>
                <a:srgbClr val="FFFFFF"/>
              </a:highlight>
            </a:endParaRPr>
          </a:p>
          <a:p>
            <a:pPr indent="-330200" lvl="0" marL="457200" rtl="0" algn="l">
              <a:lnSpc>
                <a:spcPct val="100000"/>
              </a:lnSpc>
              <a:spcBef>
                <a:spcPts val="1200"/>
              </a:spcBef>
              <a:spcAft>
                <a:spcPts val="0"/>
              </a:spcAft>
              <a:buClr>
                <a:srgbClr val="000000"/>
              </a:buClr>
              <a:buSzPts val="1600"/>
              <a:buFont typeface="Calibri"/>
              <a:buChar char="•"/>
            </a:pPr>
            <a:r>
              <a:rPr b="1" lang="en-US" sz="1600">
                <a:solidFill>
                  <a:srgbClr val="000000"/>
                </a:solidFill>
                <a:highlight>
                  <a:srgbClr val="FFFFFF"/>
                </a:highlight>
              </a:rPr>
              <a:t>Single Responsibility </a:t>
            </a:r>
            <a:r>
              <a:rPr b="1" lang="en-US" sz="1600">
                <a:solidFill>
                  <a:srgbClr val="000000"/>
                </a:solidFill>
                <a:highlight>
                  <a:schemeClr val="lt1"/>
                </a:highlight>
              </a:rPr>
              <a:t>Principle</a:t>
            </a:r>
            <a:endParaRPr b="1" sz="1600">
              <a:solidFill>
                <a:srgbClr val="000000"/>
              </a:solidFill>
              <a:highlight>
                <a:srgbClr val="FFFFFF"/>
              </a:highlight>
            </a:endParaRPr>
          </a:p>
          <a:p>
            <a:pPr indent="-330200" lvl="1" marL="914400" rtl="0" algn="l">
              <a:lnSpc>
                <a:spcPct val="100000"/>
              </a:lnSpc>
              <a:spcBef>
                <a:spcPts val="0"/>
              </a:spcBef>
              <a:spcAft>
                <a:spcPts val="0"/>
              </a:spcAft>
              <a:buClr>
                <a:srgbClr val="000000"/>
              </a:buClr>
              <a:buSzPts val="1600"/>
              <a:buFont typeface="Calibri"/>
              <a:buChar char="–"/>
            </a:pPr>
            <a:r>
              <a:rPr lang="en-US" sz="1600">
                <a:solidFill>
                  <a:srgbClr val="202122"/>
                </a:solidFill>
                <a:highlight>
                  <a:srgbClr val="FFFFFF"/>
                </a:highlight>
              </a:rPr>
              <a:t>A class should have only one reason to change</a:t>
            </a:r>
            <a:endParaRPr sz="1600">
              <a:solidFill>
                <a:srgbClr val="000000"/>
              </a:solidFill>
              <a:highlight>
                <a:srgbClr val="FFFFFF"/>
              </a:highlight>
            </a:endParaRPr>
          </a:p>
          <a:p>
            <a:pPr indent="-330200" lvl="1" marL="914400" rtl="0" algn="l">
              <a:spcBef>
                <a:spcPts val="0"/>
              </a:spcBef>
              <a:spcAft>
                <a:spcPts val="0"/>
              </a:spcAft>
              <a:buClr>
                <a:srgbClr val="000000"/>
              </a:buClr>
              <a:buSzPts val="1600"/>
              <a:buFont typeface="Calibri"/>
              <a:buChar char="–"/>
            </a:pPr>
            <a:r>
              <a:rPr lang="en-US" sz="1600">
                <a:solidFill>
                  <a:srgbClr val="000000"/>
                </a:solidFill>
                <a:highlight>
                  <a:srgbClr val="FFFFFF"/>
                </a:highlight>
              </a:rPr>
              <a:t>The more instance variables a method manipulates, the more cohesive that method is to its class, breaking a large method into many smaller methods often gives us opportunity to split several smaller classes out as well</a:t>
            </a:r>
            <a:endParaRPr sz="1600">
              <a:solidFill>
                <a:srgbClr val="000000"/>
              </a:solidFill>
              <a:highlight>
                <a:srgbClr val="FFFFFF"/>
              </a:highlight>
            </a:endParaRPr>
          </a:p>
          <a:p>
            <a:pPr indent="-330200" lvl="0" marL="457200" rtl="0" algn="l">
              <a:lnSpc>
                <a:spcPct val="100000"/>
              </a:lnSpc>
              <a:spcBef>
                <a:spcPts val="0"/>
              </a:spcBef>
              <a:spcAft>
                <a:spcPts val="0"/>
              </a:spcAft>
              <a:buClr>
                <a:srgbClr val="000000"/>
              </a:buClr>
              <a:buSzPts val="1600"/>
              <a:buFont typeface="Calibri"/>
              <a:buChar char="•"/>
            </a:pPr>
            <a:r>
              <a:rPr b="1" lang="en-US" sz="1600">
                <a:solidFill>
                  <a:srgbClr val="000000"/>
                </a:solidFill>
                <a:highlight>
                  <a:srgbClr val="FFFFFF"/>
                </a:highlight>
              </a:rPr>
              <a:t>Open/Close </a:t>
            </a:r>
            <a:r>
              <a:rPr b="1" lang="en-US" sz="1600">
                <a:solidFill>
                  <a:srgbClr val="000000"/>
                </a:solidFill>
                <a:highlight>
                  <a:schemeClr val="lt1"/>
                </a:highlight>
              </a:rPr>
              <a:t>Principle</a:t>
            </a:r>
            <a:endParaRPr b="1" sz="1600">
              <a:solidFill>
                <a:srgbClr val="000000"/>
              </a:solidFill>
              <a:highlight>
                <a:schemeClr val="lt1"/>
              </a:highlight>
            </a:endParaRPr>
          </a:p>
          <a:p>
            <a:pPr indent="-330200" lvl="1" marL="914400" rtl="0" algn="l">
              <a:lnSpc>
                <a:spcPct val="100000"/>
              </a:lnSpc>
              <a:spcBef>
                <a:spcPts val="0"/>
              </a:spcBef>
              <a:spcAft>
                <a:spcPts val="0"/>
              </a:spcAft>
              <a:buClr>
                <a:srgbClr val="000000"/>
              </a:buClr>
              <a:buSzPts val="1600"/>
              <a:buFont typeface="Calibri"/>
              <a:buChar char="–"/>
            </a:pPr>
            <a:r>
              <a:rPr i="1" lang="en-US" sz="1600">
                <a:solidFill>
                  <a:srgbClr val="000000"/>
                </a:solidFill>
                <a:highlight>
                  <a:srgbClr val="FFFFFF"/>
                </a:highlight>
              </a:rPr>
              <a:t>“software entities (classes, modules, functions, etc.) should be open for extension, but closed for modification</a:t>
            </a:r>
            <a:r>
              <a:rPr lang="en-US" sz="1600">
                <a:solidFill>
                  <a:srgbClr val="000000"/>
                </a:solidFill>
                <a:highlight>
                  <a:srgbClr val="FFFFFF"/>
                </a:highlight>
              </a:rPr>
              <a:t>"</a:t>
            </a:r>
            <a:endParaRPr b="1" sz="1600">
              <a:solidFill>
                <a:srgbClr val="000000"/>
              </a:solidFill>
              <a:highlight>
                <a:schemeClr val="lt1"/>
              </a:highlight>
            </a:endParaRPr>
          </a:p>
          <a:p>
            <a:pPr indent="-330200" lvl="0" marL="457200" rtl="0" algn="l">
              <a:lnSpc>
                <a:spcPct val="100000"/>
              </a:lnSpc>
              <a:spcBef>
                <a:spcPts val="0"/>
              </a:spcBef>
              <a:spcAft>
                <a:spcPts val="0"/>
              </a:spcAft>
              <a:buClr>
                <a:srgbClr val="000000"/>
              </a:buClr>
              <a:buSzPts val="1600"/>
              <a:buFont typeface="Calibri"/>
              <a:buChar char="•"/>
            </a:pPr>
            <a:r>
              <a:rPr b="1" lang="en-US" sz="1600">
                <a:solidFill>
                  <a:srgbClr val="000000"/>
                </a:solidFill>
                <a:highlight>
                  <a:srgbClr val="FFFFFF"/>
                </a:highlight>
              </a:rPr>
              <a:t>Liskov Substitution Principle</a:t>
            </a:r>
            <a:endParaRPr b="1" sz="1600">
              <a:solidFill>
                <a:srgbClr val="000000"/>
              </a:solidFill>
              <a:highlight>
                <a:srgbClr val="FFFFFF"/>
              </a:highlight>
            </a:endParaRPr>
          </a:p>
          <a:p>
            <a:pPr indent="-330200" lvl="1" marL="914400" rtl="0" algn="l">
              <a:lnSpc>
                <a:spcPct val="100000"/>
              </a:lnSpc>
              <a:spcBef>
                <a:spcPts val="0"/>
              </a:spcBef>
              <a:spcAft>
                <a:spcPts val="0"/>
              </a:spcAft>
              <a:buClr>
                <a:srgbClr val="000000"/>
              </a:buClr>
              <a:buSzPts val="1600"/>
              <a:buFont typeface="Calibri"/>
              <a:buChar char="–"/>
            </a:pPr>
            <a:r>
              <a:rPr i="1" lang="en-US" sz="1600">
                <a:solidFill>
                  <a:srgbClr val="000000"/>
                </a:solidFill>
                <a:highlight>
                  <a:srgbClr val="FFFFFF"/>
                </a:highlight>
              </a:rPr>
              <a:t>"Objects in a program should be replaceable with instances of their subtypes without altering the correctness of that program."</a:t>
            </a:r>
            <a:endParaRPr i="1" sz="1600">
              <a:solidFill>
                <a:srgbClr val="000000"/>
              </a:solidFill>
              <a:highlight>
                <a:srgbClr val="FFFFFF"/>
              </a:highlight>
            </a:endParaRPr>
          </a:p>
          <a:p>
            <a:pPr indent="-330200" lvl="0" marL="457200" rtl="0" algn="l">
              <a:lnSpc>
                <a:spcPct val="100000"/>
              </a:lnSpc>
              <a:spcBef>
                <a:spcPts val="0"/>
              </a:spcBef>
              <a:spcAft>
                <a:spcPts val="0"/>
              </a:spcAft>
              <a:buClr>
                <a:srgbClr val="000000"/>
              </a:buClr>
              <a:buSzPts val="1600"/>
              <a:buFont typeface="Calibri"/>
              <a:buChar char="•"/>
            </a:pPr>
            <a:r>
              <a:rPr b="1" lang="en-US" sz="1600">
                <a:solidFill>
                  <a:srgbClr val="000000"/>
                </a:solidFill>
                <a:highlight>
                  <a:srgbClr val="FFFFFF"/>
                </a:highlight>
              </a:rPr>
              <a:t>Interface Segregation Principle</a:t>
            </a:r>
            <a:endParaRPr b="1" sz="1600">
              <a:solidFill>
                <a:srgbClr val="000000"/>
              </a:solidFill>
              <a:highlight>
                <a:srgbClr val="FFFFFF"/>
              </a:highlight>
            </a:endParaRPr>
          </a:p>
          <a:p>
            <a:pPr indent="-330200" lvl="1" marL="914400" rtl="0" algn="l">
              <a:lnSpc>
                <a:spcPct val="100000"/>
              </a:lnSpc>
              <a:spcBef>
                <a:spcPts val="0"/>
              </a:spcBef>
              <a:spcAft>
                <a:spcPts val="0"/>
              </a:spcAft>
              <a:buClr>
                <a:srgbClr val="000000"/>
              </a:buClr>
              <a:buSzPts val="1600"/>
              <a:buFont typeface="Calibri"/>
              <a:buChar char="–"/>
            </a:pPr>
            <a:r>
              <a:rPr lang="en-US" sz="1600">
                <a:solidFill>
                  <a:srgbClr val="000000"/>
                </a:solidFill>
                <a:highlight>
                  <a:srgbClr val="FFFFFF"/>
                </a:highlight>
              </a:rPr>
              <a:t>A client should not be exposed to methods it doesn’t need</a:t>
            </a:r>
            <a:endParaRPr sz="1600">
              <a:solidFill>
                <a:srgbClr val="000000"/>
              </a:solidFill>
              <a:highlight>
                <a:srgbClr val="FFFFFF"/>
              </a:highlight>
            </a:endParaRPr>
          </a:p>
          <a:p>
            <a:pPr indent="-330200" lvl="0" marL="457200" rtl="0" algn="l">
              <a:lnSpc>
                <a:spcPct val="100000"/>
              </a:lnSpc>
              <a:spcBef>
                <a:spcPts val="0"/>
              </a:spcBef>
              <a:spcAft>
                <a:spcPts val="0"/>
              </a:spcAft>
              <a:buClr>
                <a:srgbClr val="000000"/>
              </a:buClr>
              <a:buSzPts val="1600"/>
              <a:buFont typeface="Calibri"/>
              <a:buChar char="•"/>
            </a:pPr>
            <a:r>
              <a:rPr b="1" lang="en-US" sz="1600">
                <a:solidFill>
                  <a:srgbClr val="000000"/>
                </a:solidFill>
                <a:highlight>
                  <a:srgbClr val="FFFFFF"/>
                </a:highlight>
              </a:rPr>
              <a:t>Dependency Inversion Principle</a:t>
            </a:r>
            <a:endParaRPr b="1" sz="1600">
              <a:solidFill>
                <a:srgbClr val="000000"/>
              </a:solidFill>
              <a:highlight>
                <a:srgbClr val="FFFFFF"/>
              </a:highlight>
            </a:endParaRPr>
          </a:p>
          <a:p>
            <a:pPr indent="-330200" lvl="1" marL="914400" rtl="0" algn="l">
              <a:lnSpc>
                <a:spcPct val="115000"/>
              </a:lnSpc>
              <a:spcBef>
                <a:spcPts val="0"/>
              </a:spcBef>
              <a:spcAft>
                <a:spcPts val="0"/>
              </a:spcAft>
              <a:buClr>
                <a:srgbClr val="000000"/>
              </a:buClr>
              <a:buSzPts val="1600"/>
              <a:buFont typeface="Calibri"/>
              <a:buChar char="–"/>
            </a:pPr>
            <a:r>
              <a:rPr lang="en-US" sz="1600">
                <a:solidFill>
                  <a:srgbClr val="000000"/>
                </a:solidFill>
                <a:highlight>
                  <a:srgbClr val="FFFFFF"/>
                </a:highlight>
              </a:rPr>
              <a:t>High-level modules should not depend on low-level modules. Both should depend on the abstraction.</a:t>
            </a:r>
            <a:endParaRPr sz="1600">
              <a:solidFill>
                <a:srgbClr val="000000"/>
              </a:solidFill>
              <a:highlight>
                <a:srgbClr val="FFFFFF"/>
              </a:highlight>
            </a:endParaRPr>
          </a:p>
          <a:p>
            <a:pPr indent="-330200" lvl="1" marL="914400" rtl="0" algn="l">
              <a:lnSpc>
                <a:spcPct val="115000"/>
              </a:lnSpc>
              <a:spcBef>
                <a:spcPts val="0"/>
              </a:spcBef>
              <a:spcAft>
                <a:spcPts val="0"/>
              </a:spcAft>
              <a:buClr>
                <a:srgbClr val="000000"/>
              </a:buClr>
              <a:buSzPts val="1600"/>
              <a:buFont typeface="Calibri"/>
              <a:buChar char="–"/>
            </a:pPr>
            <a:r>
              <a:rPr lang="en-US" sz="1600">
                <a:solidFill>
                  <a:srgbClr val="000000"/>
                </a:solidFill>
                <a:highlight>
                  <a:srgbClr val="FFFFFF"/>
                </a:highlight>
              </a:rPr>
              <a:t>Abstractions should not depend on details. Details should depend on abstractions</a:t>
            </a:r>
            <a:endParaRPr sz="1600">
              <a:solidFill>
                <a:srgbClr val="000000"/>
              </a:solidFill>
              <a:highlight>
                <a:srgbClr val="FFFFFF"/>
              </a:highlight>
            </a:endParaRPr>
          </a:p>
        </p:txBody>
      </p:sp>
      <p:sp>
        <p:nvSpPr>
          <p:cNvPr id="329" name="Google Shape;329;gb0b109b655_0_28"/>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III. CODE CONVENTIONS &amp; CLEAN CODE</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b0b109b655_0_40"/>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4</a:t>
            </a:r>
            <a:r>
              <a:rPr lang="en-US"/>
              <a:t>. SONARQUBE/SONARLINT</a:t>
            </a:r>
            <a:endParaRPr b="1" i="0" sz="3200" u="none" cap="none" strike="noStrike">
              <a:solidFill>
                <a:srgbClr val="27AAE1"/>
              </a:solidFill>
              <a:latin typeface="Calibri"/>
              <a:ea typeface="Calibri"/>
              <a:cs typeface="Calibri"/>
              <a:sym typeface="Calibri"/>
            </a:endParaRPr>
          </a:p>
        </p:txBody>
      </p:sp>
      <p:sp>
        <p:nvSpPr>
          <p:cNvPr id="335" name="Google Shape;335;gb0b109b655_0_40"/>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406400" lvl="0" marL="457200" rtl="0" algn="l">
              <a:lnSpc>
                <a:spcPct val="100000"/>
              </a:lnSpc>
              <a:spcBef>
                <a:spcPts val="0"/>
              </a:spcBef>
              <a:spcAft>
                <a:spcPts val="0"/>
              </a:spcAft>
              <a:buSzPts val="2800"/>
              <a:buFont typeface="Calibri"/>
              <a:buChar char="•"/>
            </a:pPr>
            <a:r>
              <a:rPr b="1" lang="en-US" sz="2800">
                <a:highlight>
                  <a:srgbClr val="FFFFFF"/>
                </a:highlight>
              </a:rPr>
              <a:t>SonarQube</a:t>
            </a:r>
            <a:r>
              <a:rPr lang="en-US" sz="2800">
                <a:solidFill>
                  <a:srgbClr val="202122"/>
                </a:solidFill>
                <a:highlight>
                  <a:srgbClr val="FFFFFF"/>
                </a:highlight>
              </a:rPr>
              <a:t> </a:t>
            </a:r>
            <a:endParaRPr sz="2800">
              <a:solidFill>
                <a:srgbClr val="000000"/>
              </a:solidFill>
              <a:highlight>
                <a:srgbClr val="FFFFFF"/>
              </a:highlight>
            </a:endParaRPr>
          </a:p>
          <a:p>
            <a:pPr indent="-406400" lvl="1" marL="914400" rtl="0" algn="l">
              <a:lnSpc>
                <a:spcPct val="100000"/>
              </a:lnSpc>
              <a:spcBef>
                <a:spcPts val="0"/>
              </a:spcBef>
              <a:spcAft>
                <a:spcPts val="0"/>
              </a:spcAft>
              <a:buSzPts val="2800"/>
              <a:buFont typeface="Calibri"/>
              <a:buChar char="–"/>
            </a:pPr>
            <a:r>
              <a:rPr lang="en-US" sz="2800">
                <a:solidFill>
                  <a:srgbClr val="000000"/>
                </a:solidFill>
                <a:highlight>
                  <a:srgbClr val="FFFFFF"/>
                </a:highlight>
              </a:rPr>
              <a:t>An </a:t>
            </a:r>
            <a:r>
              <a:rPr lang="en-US" sz="2800">
                <a:solidFill>
                  <a:srgbClr val="000000"/>
                </a:solidFill>
                <a:highlight>
                  <a:srgbClr val="FFFFFF"/>
                </a:highlight>
                <a:uFill>
                  <a:noFill/>
                </a:uFill>
                <a:hlinkClick r:id="rId3">
                  <a:extLst>
                    <a:ext uri="{A12FA001-AC4F-418D-AE19-62706E023703}">
                      <ahyp:hlinkClr val="tx"/>
                    </a:ext>
                  </a:extLst>
                </a:hlinkClick>
              </a:rPr>
              <a:t>open-source</a:t>
            </a:r>
            <a:r>
              <a:rPr lang="en-US" sz="2800">
                <a:solidFill>
                  <a:srgbClr val="000000"/>
                </a:solidFill>
                <a:highlight>
                  <a:srgbClr val="FFFFFF"/>
                </a:highlight>
              </a:rPr>
              <a:t> platform used for continuous inspection of </a:t>
            </a:r>
            <a:r>
              <a:rPr lang="en-US" sz="2800">
                <a:solidFill>
                  <a:srgbClr val="000000"/>
                </a:solidFill>
                <a:highlight>
                  <a:srgbClr val="FFFFFF"/>
                </a:highlight>
                <a:uFill>
                  <a:noFill/>
                </a:uFill>
                <a:hlinkClick r:id="rId4">
                  <a:extLst>
                    <a:ext uri="{A12FA001-AC4F-418D-AE19-62706E023703}">
                      <ahyp:hlinkClr val="tx"/>
                    </a:ext>
                  </a:extLst>
                </a:hlinkClick>
              </a:rPr>
              <a:t>code quality</a:t>
            </a:r>
            <a:endParaRPr>
              <a:solidFill>
                <a:srgbClr val="000000"/>
              </a:solidFill>
              <a:highlight>
                <a:srgbClr val="FFFFFF"/>
              </a:highlight>
            </a:endParaRPr>
          </a:p>
          <a:p>
            <a:pPr indent="-406400" lvl="1" marL="914400" rtl="0" algn="l">
              <a:lnSpc>
                <a:spcPct val="100000"/>
              </a:lnSpc>
              <a:spcBef>
                <a:spcPts val="0"/>
              </a:spcBef>
              <a:spcAft>
                <a:spcPts val="0"/>
              </a:spcAft>
              <a:buSzPts val="2800"/>
              <a:buFont typeface="Calibri"/>
              <a:buChar char="–"/>
            </a:pPr>
            <a:r>
              <a:rPr lang="en-US">
                <a:solidFill>
                  <a:srgbClr val="000000"/>
                </a:solidFill>
                <a:highlight>
                  <a:srgbClr val="FFFFFF"/>
                </a:highlight>
              </a:rPr>
              <a:t>O</a:t>
            </a:r>
            <a:r>
              <a:rPr lang="en-US" sz="2800">
                <a:solidFill>
                  <a:srgbClr val="000000"/>
                </a:solidFill>
                <a:highlight>
                  <a:srgbClr val="FFFFFF"/>
                </a:highlight>
              </a:rPr>
              <a:t>ffers reports on </a:t>
            </a:r>
            <a:r>
              <a:rPr lang="en-US" sz="2800">
                <a:solidFill>
                  <a:srgbClr val="000000"/>
                </a:solidFill>
                <a:highlight>
                  <a:srgbClr val="FFFFFF"/>
                </a:highlight>
                <a:uFill>
                  <a:noFill/>
                </a:uFill>
                <a:hlinkClick r:id="rId5">
                  <a:extLst>
                    <a:ext uri="{A12FA001-AC4F-418D-AE19-62706E023703}">
                      <ahyp:hlinkClr val="tx"/>
                    </a:ext>
                  </a:extLst>
                </a:hlinkClick>
              </a:rPr>
              <a:t>duplicated code</a:t>
            </a:r>
            <a:r>
              <a:rPr lang="en-US" sz="2800">
                <a:solidFill>
                  <a:srgbClr val="000000"/>
                </a:solidFill>
                <a:highlight>
                  <a:srgbClr val="FFFFFF"/>
                </a:highlight>
              </a:rPr>
              <a:t>, </a:t>
            </a:r>
            <a:r>
              <a:rPr lang="en-US" sz="2800">
                <a:solidFill>
                  <a:srgbClr val="000000"/>
                </a:solidFill>
                <a:highlight>
                  <a:srgbClr val="FFFFFF"/>
                </a:highlight>
                <a:uFill>
                  <a:noFill/>
                </a:uFill>
                <a:hlinkClick r:id="rId6">
                  <a:extLst>
                    <a:ext uri="{A12FA001-AC4F-418D-AE19-62706E023703}">
                      <ahyp:hlinkClr val="tx"/>
                    </a:ext>
                  </a:extLst>
                </a:hlinkClick>
              </a:rPr>
              <a:t>coding standards</a:t>
            </a:r>
            <a:r>
              <a:rPr lang="en-US" sz="2800">
                <a:solidFill>
                  <a:srgbClr val="000000"/>
                </a:solidFill>
                <a:highlight>
                  <a:srgbClr val="FFFFFF"/>
                </a:highlight>
              </a:rPr>
              <a:t>, </a:t>
            </a:r>
            <a:r>
              <a:rPr lang="en-US" sz="2800">
                <a:solidFill>
                  <a:srgbClr val="000000"/>
                </a:solidFill>
                <a:highlight>
                  <a:srgbClr val="FFFFFF"/>
                </a:highlight>
                <a:uFill>
                  <a:noFill/>
                </a:uFill>
                <a:hlinkClick r:id="rId7">
                  <a:extLst>
                    <a:ext uri="{A12FA001-AC4F-418D-AE19-62706E023703}">
                      <ahyp:hlinkClr val="tx"/>
                    </a:ext>
                  </a:extLst>
                </a:hlinkClick>
              </a:rPr>
              <a:t>unit tests</a:t>
            </a:r>
            <a:r>
              <a:rPr lang="en-US" sz="2800">
                <a:solidFill>
                  <a:srgbClr val="000000"/>
                </a:solidFill>
                <a:highlight>
                  <a:srgbClr val="FFFFFF"/>
                </a:highlight>
              </a:rPr>
              <a:t>, </a:t>
            </a:r>
            <a:r>
              <a:rPr lang="en-US" sz="2800">
                <a:solidFill>
                  <a:srgbClr val="000000"/>
                </a:solidFill>
                <a:highlight>
                  <a:srgbClr val="FFFFFF"/>
                </a:highlight>
                <a:uFill>
                  <a:noFill/>
                </a:uFill>
                <a:hlinkClick r:id="rId8">
                  <a:extLst>
                    <a:ext uri="{A12FA001-AC4F-418D-AE19-62706E023703}">
                      <ahyp:hlinkClr val="tx"/>
                    </a:ext>
                  </a:extLst>
                </a:hlinkClick>
              </a:rPr>
              <a:t>code coverage</a:t>
            </a:r>
            <a:r>
              <a:rPr lang="en-US" sz="2800">
                <a:solidFill>
                  <a:srgbClr val="000000"/>
                </a:solidFill>
                <a:highlight>
                  <a:srgbClr val="FFFFFF"/>
                </a:highlight>
              </a:rPr>
              <a:t>, </a:t>
            </a:r>
            <a:r>
              <a:rPr lang="en-US" sz="2800">
                <a:solidFill>
                  <a:srgbClr val="000000"/>
                </a:solidFill>
                <a:highlight>
                  <a:srgbClr val="FFFFFF"/>
                </a:highlight>
                <a:uFill>
                  <a:noFill/>
                </a:uFill>
                <a:hlinkClick r:id="rId9">
                  <a:extLst>
                    <a:ext uri="{A12FA001-AC4F-418D-AE19-62706E023703}">
                      <ahyp:hlinkClr val="tx"/>
                    </a:ext>
                  </a:extLst>
                </a:hlinkClick>
              </a:rPr>
              <a:t>code complexity</a:t>
            </a:r>
            <a:r>
              <a:rPr lang="en-US" sz="2800">
                <a:solidFill>
                  <a:srgbClr val="000000"/>
                </a:solidFill>
                <a:highlight>
                  <a:srgbClr val="FFFFFF"/>
                </a:highlight>
              </a:rPr>
              <a:t>, </a:t>
            </a:r>
            <a:r>
              <a:rPr lang="en-US" sz="2800">
                <a:solidFill>
                  <a:srgbClr val="000000"/>
                </a:solidFill>
                <a:highlight>
                  <a:srgbClr val="FFFFFF"/>
                </a:highlight>
                <a:uFill>
                  <a:noFill/>
                </a:uFill>
                <a:hlinkClick r:id="rId10">
                  <a:extLst>
                    <a:ext uri="{A12FA001-AC4F-418D-AE19-62706E023703}">
                      <ahyp:hlinkClr val="tx"/>
                    </a:ext>
                  </a:extLst>
                </a:hlinkClick>
              </a:rPr>
              <a:t>comments</a:t>
            </a:r>
            <a:r>
              <a:rPr lang="en-US" sz="2800">
                <a:solidFill>
                  <a:srgbClr val="000000"/>
                </a:solidFill>
                <a:highlight>
                  <a:srgbClr val="FFFFFF"/>
                </a:highlight>
              </a:rPr>
              <a:t>, </a:t>
            </a:r>
            <a:r>
              <a:rPr lang="en-US" sz="2800">
                <a:solidFill>
                  <a:srgbClr val="000000"/>
                </a:solidFill>
                <a:highlight>
                  <a:srgbClr val="FFFFFF"/>
                </a:highlight>
                <a:uFill>
                  <a:noFill/>
                </a:uFill>
                <a:hlinkClick r:id="rId11">
                  <a:extLst>
                    <a:ext uri="{A12FA001-AC4F-418D-AE19-62706E023703}">
                      <ahyp:hlinkClr val="tx"/>
                    </a:ext>
                  </a:extLst>
                </a:hlinkClick>
              </a:rPr>
              <a:t>bugs</a:t>
            </a:r>
            <a:r>
              <a:rPr lang="en-US" sz="2800">
                <a:solidFill>
                  <a:srgbClr val="000000"/>
                </a:solidFill>
                <a:highlight>
                  <a:srgbClr val="FFFFFF"/>
                </a:highlight>
              </a:rPr>
              <a:t>, and security vulnerabilities</a:t>
            </a:r>
            <a:endParaRPr sz="2800">
              <a:solidFill>
                <a:srgbClr val="000000"/>
              </a:solidFill>
              <a:highlight>
                <a:srgbClr val="FFFFFF"/>
              </a:highlight>
            </a:endParaRPr>
          </a:p>
          <a:p>
            <a:pPr indent="-406400" lvl="0" marL="457200" rtl="0" algn="l">
              <a:lnSpc>
                <a:spcPct val="100000"/>
              </a:lnSpc>
              <a:spcBef>
                <a:spcPts val="0"/>
              </a:spcBef>
              <a:spcAft>
                <a:spcPts val="0"/>
              </a:spcAft>
              <a:buSzPts val="2800"/>
              <a:buFont typeface="Calibri"/>
              <a:buChar char="•"/>
            </a:pPr>
            <a:r>
              <a:rPr b="1" lang="en-US" sz="2800">
                <a:highlight>
                  <a:srgbClr val="FFFFFF"/>
                </a:highlight>
              </a:rPr>
              <a:t>Sonarlint </a:t>
            </a:r>
            <a:endParaRPr sz="2800">
              <a:solidFill>
                <a:srgbClr val="070706"/>
              </a:solidFill>
              <a:highlight>
                <a:srgbClr val="FFFFFF"/>
              </a:highlight>
            </a:endParaRPr>
          </a:p>
          <a:p>
            <a:pPr indent="-406400" lvl="1" marL="914400" rtl="0" algn="l">
              <a:lnSpc>
                <a:spcPct val="100000"/>
              </a:lnSpc>
              <a:spcBef>
                <a:spcPts val="0"/>
              </a:spcBef>
              <a:spcAft>
                <a:spcPts val="0"/>
              </a:spcAft>
              <a:buSzPts val="2800"/>
              <a:buFont typeface="Calibri"/>
              <a:buChar char="–"/>
            </a:pPr>
            <a:r>
              <a:rPr lang="en-US">
                <a:solidFill>
                  <a:srgbClr val="070706"/>
                </a:solidFill>
                <a:highlight>
                  <a:srgbClr val="FFFFFF"/>
                </a:highlight>
              </a:rPr>
              <a:t>A</a:t>
            </a:r>
            <a:r>
              <a:rPr lang="en-US" sz="2800">
                <a:solidFill>
                  <a:srgbClr val="070706"/>
                </a:solidFill>
                <a:highlight>
                  <a:srgbClr val="FFFFFF"/>
                </a:highlight>
              </a:rPr>
              <a:t>n IDE extension that helps you detect and fix quality issues as you write code</a:t>
            </a:r>
            <a:endParaRPr i="0" sz="2800" u="none" cap="none" strike="noStrike">
              <a:solidFill>
                <a:srgbClr val="000000"/>
              </a:solidFill>
            </a:endParaRPr>
          </a:p>
        </p:txBody>
      </p:sp>
      <p:sp>
        <p:nvSpPr>
          <p:cNvPr id="336" name="Google Shape;336;gb0b109b655_0_4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III. CODE CONVENTIONS &amp; CLEAN CODE</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b0b109b655_0_6"/>
          <p:cNvSpPr txBox="1"/>
          <p:nvPr>
            <p:ph type="title"/>
          </p:nvPr>
        </p:nvSpPr>
        <p:spPr>
          <a:xfrm>
            <a:off x="457200" y="274638"/>
            <a:ext cx="70359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b="1" i="0" lang="en-US" sz="3200" u="none" cap="none" strike="noStrike">
                <a:solidFill>
                  <a:srgbClr val="27AAE1"/>
                </a:solidFill>
                <a:latin typeface="Calibri"/>
                <a:ea typeface="Calibri"/>
                <a:cs typeface="Calibri"/>
                <a:sym typeface="Calibri"/>
              </a:rPr>
              <a:t>REFERENCES</a:t>
            </a:r>
            <a:endParaRPr b="1" i="0" sz="3200" u="none" cap="none" strike="noStrike">
              <a:solidFill>
                <a:srgbClr val="27AAE1"/>
              </a:solidFill>
              <a:latin typeface="Calibri"/>
              <a:ea typeface="Calibri"/>
              <a:cs typeface="Calibri"/>
              <a:sym typeface="Calibri"/>
            </a:endParaRPr>
          </a:p>
        </p:txBody>
      </p:sp>
      <p:sp>
        <p:nvSpPr>
          <p:cNvPr id="342" name="Google Shape;342;gb0b109b655_0_6"/>
          <p:cNvSpPr txBox="1"/>
          <p:nvPr/>
        </p:nvSpPr>
        <p:spPr>
          <a:xfrm>
            <a:off x="609600" y="1105196"/>
            <a:ext cx="8229600" cy="5247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Noto Sans Symbols"/>
              <a:buNone/>
            </a:pPr>
            <a:r>
              <a:t/>
            </a:r>
            <a:endParaRPr b="0" i="0" sz="3200" u="none" cap="none" strike="noStrike">
              <a:solidFill>
                <a:schemeClr val="dk1"/>
              </a:solidFill>
              <a:latin typeface="Calibri"/>
              <a:ea typeface="Calibri"/>
              <a:cs typeface="Calibri"/>
              <a:sym typeface="Calibri"/>
            </a:endParaRPr>
          </a:p>
        </p:txBody>
      </p:sp>
      <p:sp>
        <p:nvSpPr>
          <p:cNvPr id="343" name="Google Shape;343;gb0b109b655_0_6"/>
          <p:cNvSpPr/>
          <p:nvPr/>
        </p:nvSpPr>
        <p:spPr>
          <a:xfrm>
            <a:off x="385845" y="1231345"/>
            <a:ext cx="10902600" cy="26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344" name="Google Shape;344;gb0b109b655_0_6"/>
          <p:cNvSpPr txBox="1"/>
          <p:nvPr/>
        </p:nvSpPr>
        <p:spPr>
          <a:xfrm>
            <a:off x="957385" y="2149231"/>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45" name="Google Shape;345;gb0b109b655_0_6"/>
          <p:cNvSpPr txBox="1"/>
          <p:nvPr/>
        </p:nvSpPr>
        <p:spPr>
          <a:xfrm>
            <a:off x="1270000" y="3731846"/>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46" name="Google Shape;346;gb0b109b655_0_6"/>
          <p:cNvSpPr txBox="1"/>
          <p:nvPr/>
        </p:nvSpPr>
        <p:spPr>
          <a:xfrm>
            <a:off x="457200" y="1619104"/>
            <a:ext cx="8229600" cy="38271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None/>
            </a:pPr>
            <a:r>
              <a:rPr lang="en-US" sz="2000">
                <a:latin typeface="Calibri"/>
                <a:ea typeface="Calibri"/>
                <a:cs typeface="Calibri"/>
                <a:sym typeface="Calibri"/>
              </a:rPr>
              <a:t>Overall:</a:t>
            </a:r>
            <a:endParaRPr sz="2000">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3"/>
              </a:rPr>
              <a:t>https://docs.oracle.com/javase/tutorial/reallybigindex.html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4"/>
              </a:rPr>
              <a:t>https://www.geeksforgeeks.org/java/?ref=lbp</a:t>
            </a:r>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5"/>
              </a:rPr>
              <a:t>https://docs.oracle.com/javase/8/docs/api/index.html?overview-summary.html</a:t>
            </a:r>
            <a:endParaRPr sz="20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rPr lang="en-US" sz="2000">
                <a:solidFill>
                  <a:schemeClr val="dk1"/>
                </a:solidFill>
                <a:latin typeface="Calibri"/>
                <a:ea typeface="Calibri"/>
                <a:cs typeface="Calibri"/>
                <a:sym typeface="Calibri"/>
              </a:rPr>
              <a:t>Code Conventions &amp; Clean Code:</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6"/>
              </a:rPr>
              <a:t>https://en.wikipedia.org/wiki/Coding_conventions</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7"/>
              </a:rPr>
              <a:t>https://google.github.io/styleguide/javaguide.html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8"/>
              </a:rPr>
              <a:t>https://rules.sonarsource.com/java</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9"/>
              </a:rPr>
              <a:t>https://en.wikipedia.org/wiki/SOLID</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Clean Code by Robert C. Martin</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480"/>
              </a:spcBef>
              <a:spcAft>
                <a:spcPts val="0"/>
              </a:spcAft>
              <a:buClr>
                <a:srgbClr val="000000"/>
              </a:buClr>
              <a:buSzPts val="2400"/>
              <a:buFont typeface="Arial"/>
              <a:buNone/>
            </a:pPr>
            <a:r>
              <a:t/>
            </a:r>
            <a:endParaRPr b="0" i="0" sz="2000" u="none" cap="none" strike="noStrike">
              <a:solidFill>
                <a:schemeClr val="dk1"/>
              </a:solidFill>
              <a:latin typeface="Calibri"/>
              <a:ea typeface="Calibri"/>
              <a:cs typeface="Calibri"/>
              <a:sym typeface="Calibri"/>
            </a:endParaRPr>
          </a:p>
        </p:txBody>
      </p:sp>
      <p:sp>
        <p:nvSpPr>
          <p:cNvPr id="347" name="Google Shape;347;gb0b109b655_0_6"/>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III. CODE CONVENTIONS &amp; CLEAN CODE</a:t>
            </a:r>
            <a:endParaRPr/>
          </a:p>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b0b109b655_0_181"/>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800"/>
              <a:t>IV. COLLECTIONS</a:t>
            </a:r>
            <a:endParaRPr b="1" i="0" sz="2800" u="none" cap="none" strike="noStrike">
              <a:solidFill>
                <a:srgbClr val="27AAE1"/>
              </a:solidFill>
              <a:latin typeface="Calibri"/>
              <a:ea typeface="Calibri"/>
              <a:cs typeface="Calibri"/>
              <a:sym typeface="Calibri"/>
            </a:endParaRPr>
          </a:p>
        </p:txBody>
      </p:sp>
      <p:sp>
        <p:nvSpPr>
          <p:cNvPr id="353" name="Google Shape;353;gb0b109b655_0_181"/>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SzPts val="2800"/>
              <a:buFont typeface="Calibri"/>
              <a:buAutoNum type="arabicPeriod"/>
            </a:pPr>
            <a:r>
              <a:rPr lang="en-US" sz="2800"/>
              <a:t>Big O notation</a:t>
            </a:r>
            <a:endParaRPr sz="2800"/>
          </a:p>
          <a:p>
            <a:pPr indent="-514350" lvl="0" marL="514350" marR="0" rtl="0" algn="l">
              <a:lnSpc>
                <a:spcPct val="100000"/>
              </a:lnSpc>
              <a:spcBef>
                <a:spcPts val="0"/>
              </a:spcBef>
              <a:spcAft>
                <a:spcPts val="0"/>
              </a:spcAft>
              <a:buSzPts val="2800"/>
              <a:buFont typeface="Calibri"/>
              <a:buAutoNum type="arabicPeriod"/>
            </a:pPr>
            <a:r>
              <a:rPr lang="en-US" sz="2800"/>
              <a:t>Collections Framework</a:t>
            </a:r>
            <a:endParaRPr sz="2800"/>
          </a:p>
          <a:p>
            <a:pPr indent="-514350" lvl="0" marL="514350" marR="0" rtl="0" algn="l">
              <a:lnSpc>
                <a:spcPct val="100000"/>
              </a:lnSpc>
              <a:spcBef>
                <a:spcPts val="0"/>
              </a:spcBef>
              <a:spcAft>
                <a:spcPts val="0"/>
              </a:spcAft>
              <a:buSzPts val="2800"/>
              <a:buFont typeface="Calibri"/>
              <a:buAutoNum type="arabicPeriod"/>
            </a:pPr>
            <a:r>
              <a:rPr lang="en-US" sz="2800"/>
              <a:t>Iterable</a:t>
            </a:r>
            <a:endParaRPr sz="2800"/>
          </a:p>
          <a:p>
            <a:pPr indent="-514350" lvl="0" marL="514350" marR="0" rtl="0" algn="l">
              <a:lnSpc>
                <a:spcPct val="100000"/>
              </a:lnSpc>
              <a:spcBef>
                <a:spcPts val="0"/>
              </a:spcBef>
              <a:spcAft>
                <a:spcPts val="0"/>
              </a:spcAft>
              <a:buSzPts val="2800"/>
              <a:buFont typeface="Calibri"/>
              <a:buAutoNum type="arabicPeriod"/>
            </a:pPr>
            <a:r>
              <a:rPr lang="en-US" sz="2800"/>
              <a:t>List vs Map vs Set</a:t>
            </a:r>
            <a:endParaRPr sz="2800">
              <a:solidFill>
                <a:srgbClr val="000000"/>
              </a:solidFill>
            </a:endParaRPr>
          </a:p>
          <a:p>
            <a:pPr indent="-514350" lvl="0" marL="514350" marR="0" rtl="0" algn="l">
              <a:lnSpc>
                <a:spcPct val="100000"/>
              </a:lnSpc>
              <a:spcBef>
                <a:spcPts val="0"/>
              </a:spcBef>
              <a:spcAft>
                <a:spcPts val="0"/>
              </a:spcAft>
              <a:buClr>
                <a:srgbClr val="000000"/>
              </a:buClr>
              <a:buSzPts val="2800"/>
              <a:buFont typeface="Calibri"/>
              <a:buAutoNum type="arabicPeriod"/>
            </a:pPr>
            <a:r>
              <a:rPr lang="en-US" sz="2800">
                <a:solidFill>
                  <a:srgbClr val="000000"/>
                </a:solidFill>
              </a:rPr>
              <a:t>Stream API</a:t>
            </a:r>
            <a:endParaRPr sz="2800">
              <a:solidFill>
                <a:srgbClr val="000000"/>
              </a:solidFill>
            </a:endParaRPr>
          </a:p>
          <a:p>
            <a:pPr indent="0" lvl="0" marL="0" marR="0" rtl="0" algn="l">
              <a:lnSpc>
                <a:spcPct val="100000"/>
              </a:lnSpc>
              <a:spcBef>
                <a:spcPts val="560"/>
              </a:spcBef>
              <a:spcAft>
                <a:spcPts val="0"/>
              </a:spcAft>
              <a:buClr>
                <a:schemeClr val="dk1"/>
              </a:buClr>
              <a:buSzPts val="2800"/>
              <a:buFont typeface="Arial"/>
              <a:buNone/>
            </a:pPr>
            <a:r>
              <a:t/>
            </a:r>
            <a:endParaRPr i="0" sz="2800" u="none" cap="none" strike="noStrike">
              <a:solidFill>
                <a:schemeClr val="dk1"/>
              </a:solidFill>
            </a:endParaRPr>
          </a:p>
          <a:p>
            <a:pPr indent="0" lvl="1" marL="552450" marR="0" rtl="0" algn="l">
              <a:lnSpc>
                <a:spcPct val="100000"/>
              </a:lnSpc>
              <a:spcBef>
                <a:spcPts val="480"/>
              </a:spcBef>
              <a:spcAft>
                <a:spcPts val="0"/>
              </a:spcAft>
              <a:buClr>
                <a:schemeClr val="dk1"/>
              </a:buClr>
              <a:buSzPts val="2400"/>
              <a:buFont typeface="Arial"/>
              <a:buNone/>
            </a:pPr>
            <a:r>
              <a:t/>
            </a:r>
            <a:endParaRPr i="0" u="none" cap="none" strike="noStrike">
              <a:solidFill>
                <a:schemeClr val="dk1"/>
              </a:solidFill>
            </a:endParaRPr>
          </a:p>
        </p:txBody>
      </p:sp>
      <p:sp>
        <p:nvSpPr>
          <p:cNvPr id="354" name="Google Shape;354;gb0b109b655_0_181"/>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IV. COLLECTIONS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b0b109b655_0_187"/>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a:t>
            </a:r>
            <a:r>
              <a:rPr lang="en-US"/>
              <a:t>. BIG O NOTATION - Define</a:t>
            </a:r>
            <a:endParaRPr b="1" i="0" sz="3200" u="none" cap="none" strike="noStrike">
              <a:solidFill>
                <a:srgbClr val="27AAE1"/>
              </a:solidFill>
              <a:latin typeface="Calibri"/>
              <a:ea typeface="Calibri"/>
              <a:cs typeface="Calibri"/>
              <a:sym typeface="Calibri"/>
            </a:endParaRPr>
          </a:p>
        </p:txBody>
      </p:sp>
      <p:sp>
        <p:nvSpPr>
          <p:cNvPr id="360" name="Google Shape;360;gb0b109b655_0_187"/>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42900" lvl="1" marL="914400" rtl="0" algn="l">
              <a:lnSpc>
                <a:spcPct val="100000"/>
              </a:lnSpc>
              <a:spcBef>
                <a:spcPts val="0"/>
              </a:spcBef>
              <a:spcAft>
                <a:spcPts val="0"/>
              </a:spcAft>
              <a:buClr>
                <a:srgbClr val="000000"/>
              </a:buClr>
              <a:buSzPts val="1800"/>
              <a:buFont typeface="Calibri"/>
              <a:buChar char="–"/>
            </a:pPr>
            <a:r>
              <a:rPr lang="en-US" sz="1800">
                <a:solidFill>
                  <a:srgbClr val="000000"/>
                </a:solidFill>
                <a:highlight>
                  <a:srgbClr val="FFFFFF"/>
                </a:highlight>
              </a:rPr>
              <a:t>A</a:t>
            </a:r>
            <a:r>
              <a:rPr lang="en-US" sz="1800">
                <a:solidFill>
                  <a:srgbClr val="000000"/>
                </a:solidFill>
                <a:highlight>
                  <a:srgbClr val="FFFFFF"/>
                </a:highlight>
              </a:rPr>
              <a:t> mathematical notation that describes the </a:t>
            </a:r>
            <a:r>
              <a:rPr lang="en-US" sz="1800">
                <a:solidFill>
                  <a:srgbClr val="000000"/>
                </a:solidFill>
                <a:highlight>
                  <a:srgbClr val="FFFFFF"/>
                </a:highlight>
                <a:uFill>
                  <a:noFill/>
                </a:uFill>
                <a:hlinkClick r:id="rId3">
                  <a:extLst>
                    <a:ext uri="{A12FA001-AC4F-418D-AE19-62706E023703}">
                      <ahyp:hlinkClr val="tx"/>
                    </a:ext>
                  </a:extLst>
                </a:hlinkClick>
              </a:rPr>
              <a:t>limiting behavior</a:t>
            </a:r>
            <a:r>
              <a:rPr lang="en-US" sz="1800">
                <a:solidFill>
                  <a:srgbClr val="000000"/>
                </a:solidFill>
                <a:highlight>
                  <a:srgbClr val="FFFFFF"/>
                </a:highlight>
              </a:rPr>
              <a:t> of a </a:t>
            </a:r>
            <a:r>
              <a:rPr lang="en-US" sz="1800">
                <a:solidFill>
                  <a:srgbClr val="000000"/>
                </a:solidFill>
                <a:highlight>
                  <a:srgbClr val="FFFFFF"/>
                </a:highlight>
                <a:uFill>
                  <a:noFill/>
                </a:uFill>
                <a:hlinkClick r:id="rId4">
                  <a:extLst>
                    <a:ext uri="{A12FA001-AC4F-418D-AE19-62706E023703}">
                      <ahyp:hlinkClr val="tx"/>
                    </a:ext>
                  </a:extLst>
                </a:hlinkClick>
              </a:rPr>
              <a:t>function</a:t>
            </a:r>
            <a:r>
              <a:rPr lang="en-US" sz="1800">
                <a:solidFill>
                  <a:srgbClr val="000000"/>
                </a:solidFill>
                <a:highlight>
                  <a:srgbClr val="FFFFFF"/>
                </a:highlight>
              </a:rPr>
              <a:t> when the </a:t>
            </a:r>
            <a:r>
              <a:rPr lang="en-US" sz="1800">
                <a:solidFill>
                  <a:srgbClr val="000000"/>
                </a:solidFill>
                <a:highlight>
                  <a:srgbClr val="FFFFFF"/>
                </a:highlight>
                <a:uFill>
                  <a:noFill/>
                </a:uFill>
                <a:hlinkClick r:id="rId5">
                  <a:extLst>
                    <a:ext uri="{A12FA001-AC4F-418D-AE19-62706E023703}">
                      <ahyp:hlinkClr val="tx"/>
                    </a:ext>
                  </a:extLst>
                </a:hlinkClick>
              </a:rPr>
              <a:t>argument</a:t>
            </a:r>
            <a:r>
              <a:rPr lang="en-US" sz="1800">
                <a:solidFill>
                  <a:srgbClr val="000000"/>
                </a:solidFill>
                <a:highlight>
                  <a:srgbClr val="FFFFFF"/>
                </a:highlight>
              </a:rPr>
              <a:t> tends towards a particular value or infinity.</a:t>
            </a:r>
            <a:endParaRPr sz="1800">
              <a:solidFill>
                <a:srgbClr val="000000"/>
              </a:solidFill>
              <a:highlight>
                <a:srgbClr val="FFFFFF"/>
              </a:highlight>
            </a:endParaRPr>
          </a:p>
          <a:p>
            <a:pPr indent="-342900" lvl="1" marL="914400" rtl="0" algn="l">
              <a:lnSpc>
                <a:spcPct val="100000"/>
              </a:lnSpc>
              <a:spcBef>
                <a:spcPts val="0"/>
              </a:spcBef>
              <a:spcAft>
                <a:spcPts val="0"/>
              </a:spcAft>
              <a:buClr>
                <a:srgbClr val="000000"/>
              </a:buClr>
              <a:buSzPts val="1800"/>
              <a:buFont typeface="Calibri"/>
              <a:buChar char="–"/>
            </a:pPr>
            <a:r>
              <a:rPr lang="en-US" sz="1800">
                <a:solidFill>
                  <a:srgbClr val="000000"/>
                </a:solidFill>
                <a:highlight>
                  <a:srgbClr val="FFFFFF"/>
                </a:highlight>
              </a:rPr>
              <a:t>In </a:t>
            </a:r>
            <a:r>
              <a:rPr lang="en-US" sz="1800">
                <a:solidFill>
                  <a:srgbClr val="000000"/>
                </a:solidFill>
                <a:highlight>
                  <a:srgbClr val="FFFFFF"/>
                </a:highlight>
                <a:uFill>
                  <a:noFill/>
                </a:uFill>
                <a:hlinkClick r:id="rId6">
                  <a:extLst>
                    <a:ext uri="{A12FA001-AC4F-418D-AE19-62706E023703}">
                      <ahyp:hlinkClr val="tx"/>
                    </a:ext>
                  </a:extLst>
                </a:hlinkClick>
              </a:rPr>
              <a:t>computer science</a:t>
            </a:r>
            <a:r>
              <a:rPr lang="en-US" sz="1800">
                <a:solidFill>
                  <a:srgbClr val="000000"/>
                </a:solidFill>
                <a:highlight>
                  <a:srgbClr val="FFFFFF"/>
                </a:highlight>
              </a:rPr>
              <a:t>, big O notation is used to </a:t>
            </a:r>
            <a:r>
              <a:rPr lang="en-US" sz="1800">
                <a:solidFill>
                  <a:srgbClr val="000000"/>
                </a:solidFill>
                <a:highlight>
                  <a:srgbClr val="FFFFFF"/>
                </a:highlight>
                <a:uFill>
                  <a:noFill/>
                </a:uFill>
                <a:hlinkClick r:id="rId7">
                  <a:extLst>
                    <a:ext uri="{A12FA001-AC4F-418D-AE19-62706E023703}">
                      <ahyp:hlinkClr val="tx"/>
                    </a:ext>
                  </a:extLst>
                </a:hlinkClick>
              </a:rPr>
              <a:t>classify algorithms</a:t>
            </a:r>
            <a:r>
              <a:rPr lang="en-US" sz="1800">
                <a:solidFill>
                  <a:srgbClr val="000000"/>
                </a:solidFill>
                <a:highlight>
                  <a:srgbClr val="FFFFFF"/>
                </a:highlight>
              </a:rPr>
              <a:t> according to how their run time or space requirements grow as the input size grows</a:t>
            </a:r>
            <a:endParaRPr sz="1800">
              <a:solidFill>
                <a:srgbClr val="000000"/>
              </a:solidFill>
              <a:highlight>
                <a:srgbClr val="FFFFFF"/>
              </a:highlight>
            </a:endParaRPr>
          </a:p>
        </p:txBody>
      </p:sp>
      <p:sp>
        <p:nvSpPr>
          <p:cNvPr id="361" name="Google Shape;361;gb0b109b655_0_187"/>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IV. COLLECTIONS</a:t>
            </a:r>
            <a:endParaRPr/>
          </a:p>
          <a:p>
            <a:pPr indent="0" lvl="0" marL="0" marR="0" rtl="0" algn="l">
              <a:lnSpc>
                <a:spcPct val="100000"/>
              </a:lnSpc>
              <a:spcBef>
                <a:spcPts val="0"/>
              </a:spcBef>
              <a:spcAft>
                <a:spcPts val="0"/>
              </a:spcAft>
              <a:buNone/>
            </a:pPr>
            <a:r>
              <a:t/>
            </a:r>
            <a:endParaRPr/>
          </a:p>
        </p:txBody>
      </p:sp>
      <p:pic>
        <p:nvPicPr>
          <p:cNvPr id="362" name="Google Shape;362;gb0b109b655_0_187"/>
          <p:cNvPicPr preferRelativeResize="0"/>
          <p:nvPr/>
        </p:nvPicPr>
        <p:blipFill>
          <a:blip r:embed="rId8">
            <a:alphaModFix/>
          </a:blip>
          <a:stretch>
            <a:fillRect/>
          </a:stretch>
        </p:blipFill>
        <p:spPr>
          <a:xfrm>
            <a:off x="2362200" y="2460096"/>
            <a:ext cx="4419601" cy="381980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gb0b109b655_0_206"/>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BIG O NOTATION - Calculate</a:t>
            </a:r>
            <a:endParaRPr b="1" i="0" sz="3200" u="none" cap="none" strike="noStrike">
              <a:solidFill>
                <a:srgbClr val="27AAE1"/>
              </a:solidFill>
              <a:latin typeface="Calibri"/>
              <a:ea typeface="Calibri"/>
              <a:cs typeface="Calibri"/>
              <a:sym typeface="Calibri"/>
            </a:endParaRPr>
          </a:p>
        </p:txBody>
      </p:sp>
      <p:sp>
        <p:nvSpPr>
          <p:cNvPr id="368" name="Google Shape;368;gb0b109b655_0_206"/>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93700" lvl="0" marL="457200" rtl="0" algn="l">
              <a:lnSpc>
                <a:spcPct val="150000"/>
              </a:lnSpc>
              <a:spcBef>
                <a:spcPts val="3200"/>
              </a:spcBef>
              <a:spcAft>
                <a:spcPts val="0"/>
              </a:spcAft>
              <a:buClr>
                <a:srgbClr val="292929"/>
              </a:buClr>
              <a:buSzPts val="2600"/>
              <a:buAutoNum type="arabicPeriod"/>
            </a:pPr>
            <a:r>
              <a:rPr lang="en-US" sz="2600">
                <a:solidFill>
                  <a:srgbClr val="292929"/>
                </a:solidFill>
                <a:highlight>
                  <a:srgbClr val="FFFFFF"/>
                </a:highlight>
              </a:rPr>
              <a:t>Break your algorithm/function into individual operations</a:t>
            </a:r>
            <a:endParaRPr sz="2600">
              <a:solidFill>
                <a:srgbClr val="292929"/>
              </a:solidFill>
              <a:highlight>
                <a:srgbClr val="FFFFFF"/>
              </a:highlight>
            </a:endParaRPr>
          </a:p>
          <a:p>
            <a:pPr indent="-393700" lvl="0" marL="457200" rtl="0" algn="l">
              <a:lnSpc>
                <a:spcPct val="150000"/>
              </a:lnSpc>
              <a:spcBef>
                <a:spcPts val="0"/>
              </a:spcBef>
              <a:spcAft>
                <a:spcPts val="0"/>
              </a:spcAft>
              <a:buClr>
                <a:srgbClr val="292929"/>
              </a:buClr>
              <a:buSzPts val="2600"/>
              <a:buAutoNum type="arabicPeriod"/>
            </a:pPr>
            <a:r>
              <a:rPr lang="en-US" sz="2600">
                <a:solidFill>
                  <a:srgbClr val="292929"/>
                </a:solidFill>
                <a:highlight>
                  <a:srgbClr val="FFFFFF"/>
                </a:highlight>
              </a:rPr>
              <a:t>Calculate the Big O of each operation</a:t>
            </a:r>
            <a:endParaRPr sz="2600">
              <a:solidFill>
                <a:srgbClr val="292929"/>
              </a:solidFill>
              <a:highlight>
                <a:srgbClr val="FFFFFF"/>
              </a:highlight>
            </a:endParaRPr>
          </a:p>
          <a:p>
            <a:pPr indent="-393700" lvl="0" marL="457200" rtl="0" algn="l">
              <a:lnSpc>
                <a:spcPct val="150000"/>
              </a:lnSpc>
              <a:spcBef>
                <a:spcPts val="0"/>
              </a:spcBef>
              <a:spcAft>
                <a:spcPts val="0"/>
              </a:spcAft>
              <a:buClr>
                <a:srgbClr val="292929"/>
              </a:buClr>
              <a:buSzPts val="2600"/>
              <a:buAutoNum type="arabicPeriod"/>
            </a:pPr>
            <a:r>
              <a:rPr lang="en-US" sz="2600">
                <a:solidFill>
                  <a:srgbClr val="292929"/>
                </a:solidFill>
                <a:highlight>
                  <a:srgbClr val="FFFFFF"/>
                </a:highlight>
              </a:rPr>
              <a:t>Add up the Big O of each operation together</a:t>
            </a:r>
            <a:endParaRPr sz="2600">
              <a:solidFill>
                <a:srgbClr val="292929"/>
              </a:solidFill>
              <a:highlight>
                <a:srgbClr val="FFFFFF"/>
              </a:highlight>
            </a:endParaRPr>
          </a:p>
          <a:p>
            <a:pPr indent="-393700" lvl="0" marL="457200" rtl="0" algn="l">
              <a:lnSpc>
                <a:spcPct val="150000"/>
              </a:lnSpc>
              <a:spcBef>
                <a:spcPts val="0"/>
              </a:spcBef>
              <a:spcAft>
                <a:spcPts val="0"/>
              </a:spcAft>
              <a:buClr>
                <a:srgbClr val="292929"/>
              </a:buClr>
              <a:buSzPts val="2600"/>
              <a:buAutoNum type="arabicPeriod"/>
            </a:pPr>
            <a:r>
              <a:rPr lang="en-US" sz="2600">
                <a:solidFill>
                  <a:srgbClr val="292929"/>
                </a:solidFill>
                <a:highlight>
                  <a:srgbClr val="FFFFFF"/>
                </a:highlight>
              </a:rPr>
              <a:t>Remove the constants</a:t>
            </a:r>
            <a:endParaRPr sz="2600">
              <a:solidFill>
                <a:srgbClr val="292929"/>
              </a:solidFill>
              <a:highlight>
                <a:srgbClr val="FFFFFF"/>
              </a:highlight>
            </a:endParaRPr>
          </a:p>
          <a:p>
            <a:pPr indent="-393700" lvl="0" marL="457200" rtl="0" algn="l">
              <a:lnSpc>
                <a:spcPct val="150000"/>
              </a:lnSpc>
              <a:spcBef>
                <a:spcPts val="0"/>
              </a:spcBef>
              <a:spcAft>
                <a:spcPts val="0"/>
              </a:spcAft>
              <a:buClr>
                <a:srgbClr val="292929"/>
              </a:buClr>
              <a:buSzPts val="2600"/>
              <a:buAutoNum type="arabicPeriod"/>
            </a:pPr>
            <a:r>
              <a:rPr lang="en-US" sz="2600">
                <a:solidFill>
                  <a:srgbClr val="292929"/>
                </a:solidFill>
                <a:highlight>
                  <a:srgbClr val="FFFFFF"/>
                </a:highlight>
              </a:rPr>
              <a:t>Find the highest order term — this will be what we consider the Big O of our algorithm/function</a:t>
            </a:r>
            <a:endParaRPr sz="2600">
              <a:solidFill>
                <a:srgbClr val="070706"/>
              </a:solidFill>
              <a:highlight>
                <a:srgbClr val="FFFFFF"/>
              </a:highlight>
            </a:endParaRPr>
          </a:p>
        </p:txBody>
      </p:sp>
      <p:sp>
        <p:nvSpPr>
          <p:cNvPr id="369" name="Google Shape;369;gb0b109b655_0_206"/>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IV. COLLECTIONS</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ac77913603_0_0"/>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431800" lvl="0" marL="457200" marR="0" rtl="0" algn="l">
              <a:lnSpc>
                <a:spcPct val="100000"/>
              </a:lnSpc>
              <a:spcBef>
                <a:spcPts val="0"/>
              </a:spcBef>
              <a:spcAft>
                <a:spcPts val="0"/>
              </a:spcAft>
              <a:buSzPts val="3200"/>
              <a:buAutoNum type="romanUcPeriod"/>
            </a:pPr>
            <a:r>
              <a:rPr lang="en-US"/>
              <a:t>LANGUAGE BASICS</a:t>
            </a:r>
            <a:endParaRPr b="1" i="0" sz="3200" u="none" cap="none" strike="noStrike">
              <a:solidFill>
                <a:srgbClr val="27AAE1"/>
              </a:solidFill>
              <a:latin typeface="Calibri"/>
              <a:ea typeface="Calibri"/>
              <a:cs typeface="Calibri"/>
              <a:sym typeface="Calibri"/>
            </a:endParaRPr>
          </a:p>
        </p:txBody>
      </p:sp>
      <p:sp>
        <p:nvSpPr>
          <p:cNvPr id="107" name="Google Shape;107;gac77913603_0_0"/>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Clr>
                <a:schemeClr val="dk1"/>
              </a:buClr>
              <a:buSzPts val="2800"/>
              <a:buFont typeface="Calibri"/>
              <a:buAutoNum type="arabicPeriod"/>
            </a:pPr>
            <a:r>
              <a:rPr lang="en-US" sz="2800"/>
              <a:t>Data Types</a:t>
            </a:r>
            <a:endParaRPr/>
          </a:p>
          <a:p>
            <a:pPr indent="-514350" lvl="0" marL="514350" marR="0" rtl="0" algn="l">
              <a:lnSpc>
                <a:spcPct val="100000"/>
              </a:lnSpc>
              <a:spcBef>
                <a:spcPts val="0"/>
              </a:spcBef>
              <a:spcAft>
                <a:spcPts val="0"/>
              </a:spcAft>
              <a:buClr>
                <a:schemeClr val="dk1"/>
              </a:buClr>
              <a:buSzPts val="2800"/>
              <a:buFont typeface="Calibri"/>
              <a:buAutoNum type="arabicPeriod"/>
            </a:pPr>
            <a:r>
              <a:rPr lang="en-US" sz="2800"/>
              <a:t>Basic Operators</a:t>
            </a:r>
            <a:endParaRPr sz="2800"/>
          </a:p>
          <a:p>
            <a:pPr indent="-514350" lvl="0" marL="514350" marR="0" rtl="0" algn="l">
              <a:lnSpc>
                <a:spcPct val="100000"/>
              </a:lnSpc>
              <a:spcBef>
                <a:spcPts val="560"/>
              </a:spcBef>
              <a:spcAft>
                <a:spcPts val="0"/>
              </a:spcAft>
              <a:buClr>
                <a:schemeClr val="dk1"/>
              </a:buClr>
              <a:buSzPts val="2800"/>
              <a:buFont typeface="Calibri"/>
              <a:buAutoNum type="arabicPeriod"/>
            </a:pPr>
            <a:r>
              <a:rPr lang="en-US" sz="2800"/>
              <a:t>Control Flow Statements</a:t>
            </a:r>
            <a:endParaRPr/>
          </a:p>
          <a:p>
            <a:pPr indent="-514350" lvl="0" marL="514350" marR="0" rtl="0" algn="l">
              <a:lnSpc>
                <a:spcPct val="100000"/>
              </a:lnSpc>
              <a:spcBef>
                <a:spcPts val="560"/>
              </a:spcBef>
              <a:spcAft>
                <a:spcPts val="0"/>
              </a:spcAft>
              <a:buClr>
                <a:schemeClr val="dk1"/>
              </a:buClr>
              <a:buSzPts val="2800"/>
              <a:buFont typeface="Calibri"/>
              <a:buAutoNum type="arabicPeriod"/>
            </a:pPr>
            <a:r>
              <a:rPr lang="en-US" sz="2800"/>
              <a:t>Classes and Objects</a:t>
            </a:r>
            <a:endParaRPr sz="2800"/>
          </a:p>
          <a:p>
            <a:pPr indent="-514350" lvl="0" marL="514350" marR="0" rtl="0" algn="l">
              <a:lnSpc>
                <a:spcPct val="100000"/>
              </a:lnSpc>
              <a:spcBef>
                <a:spcPts val="560"/>
              </a:spcBef>
              <a:spcAft>
                <a:spcPts val="0"/>
              </a:spcAft>
              <a:buSzPts val="2800"/>
              <a:buFont typeface="Calibri"/>
              <a:buAutoNum type="arabicPeriod"/>
            </a:pPr>
            <a:r>
              <a:rPr lang="en-US" sz="2800"/>
              <a:t>Exception</a:t>
            </a:r>
            <a:endParaRPr sz="2800"/>
          </a:p>
          <a:p>
            <a:pPr indent="0" lvl="0" marL="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1" marL="552450" marR="0" rtl="0" algn="l">
              <a:lnSpc>
                <a:spcPct val="10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108" name="Google Shape;108;gac77913603_0_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00000"/>
              </a:lnSpc>
              <a:spcBef>
                <a:spcPts val="0"/>
              </a:spcBef>
              <a:spcAft>
                <a:spcPts val="0"/>
              </a:spcAft>
              <a:buSzPts val="1800"/>
              <a:buAutoNum type="romanUcPeriod"/>
            </a:pPr>
            <a:r>
              <a:rPr lang="en-US"/>
              <a:t>LANGUAGE BASICS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b0b109b655_0_213"/>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BIG O NOTATION - Analysis of Loops</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375" name="Google Shape;375;gb0b109b655_0_213"/>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406400" lvl="0" marL="457200" rtl="0" algn="l">
              <a:lnSpc>
                <a:spcPct val="100000"/>
              </a:lnSpc>
              <a:spcBef>
                <a:spcPts val="1700"/>
              </a:spcBef>
              <a:spcAft>
                <a:spcPts val="0"/>
              </a:spcAft>
              <a:buClr>
                <a:srgbClr val="292929"/>
              </a:buClr>
              <a:buSzPts val="2800"/>
              <a:buChar char="•"/>
            </a:pPr>
            <a:r>
              <a:rPr b="1" lang="en-US" sz="2800">
                <a:solidFill>
                  <a:srgbClr val="292929"/>
                </a:solidFill>
                <a:highlight>
                  <a:srgbClr val="FFFFFF"/>
                </a:highlight>
              </a:rPr>
              <a:t>O(1) </a:t>
            </a:r>
            <a:r>
              <a:rPr lang="en-US" sz="2800">
                <a:solidFill>
                  <a:srgbClr val="292929"/>
                </a:solidFill>
                <a:highlight>
                  <a:srgbClr val="FFFFFF"/>
                </a:highlight>
              </a:rPr>
              <a:t> no loop</a:t>
            </a:r>
            <a:endParaRPr b="1" sz="2800">
              <a:solidFill>
                <a:srgbClr val="292929"/>
              </a:solidFill>
              <a:highlight>
                <a:srgbClr val="FFFFFF"/>
              </a:highlight>
            </a:endParaRPr>
          </a:p>
          <a:p>
            <a:pPr indent="-406400" lvl="0" marL="457200" rtl="0" algn="l">
              <a:lnSpc>
                <a:spcPct val="100000"/>
              </a:lnSpc>
              <a:spcBef>
                <a:spcPts val="0"/>
              </a:spcBef>
              <a:spcAft>
                <a:spcPts val="0"/>
              </a:spcAft>
              <a:buClr>
                <a:srgbClr val="292929"/>
              </a:buClr>
              <a:buSzPts val="2800"/>
              <a:buChar char="•"/>
            </a:pPr>
            <a:r>
              <a:rPr b="1" lang="en-US" sz="2800">
                <a:solidFill>
                  <a:srgbClr val="292929"/>
                </a:solidFill>
                <a:highlight>
                  <a:srgbClr val="FFFFFF"/>
                </a:highlight>
              </a:rPr>
              <a:t>O(n) </a:t>
            </a:r>
            <a:r>
              <a:rPr lang="en-US" sz="2800">
                <a:highlight>
                  <a:srgbClr val="FFFFFF"/>
                </a:highlight>
              </a:rPr>
              <a:t>the loop variables is incremented / decremented by a constant amount</a:t>
            </a:r>
            <a:endParaRPr sz="2800">
              <a:solidFill>
                <a:srgbClr val="292929"/>
              </a:solidFill>
              <a:highlight>
                <a:srgbClr val="FFFFFF"/>
              </a:highlight>
            </a:endParaRPr>
          </a:p>
          <a:p>
            <a:pPr indent="-406400" lvl="0" marL="457200" rtl="0" algn="l">
              <a:lnSpc>
                <a:spcPct val="100000"/>
              </a:lnSpc>
              <a:spcBef>
                <a:spcPts val="0"/>
              </a:spcBef>
              <a:spcAft>
                <a:spcPts val="0"/>
              </a:spcAft>
              <a:buClr>
                <a:srgbClr val="292929"/>
              </a:buClr>
              <a:buSzPts val="2800"/>
              <a:buChar char="•"/>
            </a:pPr>
            <a:r>
              <a:rPr b="1" lang="en-US" sz="2800">
                <a:highlight>
                  <a:srgbClr val="FFFFFF"/>
                </a:highlight>
              </a:rPr>
              <a:t>O(n^c) </a:t>
            </a:r>
            <a:r>
              <a:rPr lang="en-US" sz="2800">
                <a:highlight>
                  <a:srgbClr val="FFFFFF"/>
                </a:highlight>
              </a:rPr>
              <a:t>nested loops is equal to the number of times the innermost statement is executed</a:t>
            </a:r>
            <a:endParaRPr sz="2800">
              <a:highlight>
                <a:srgbClr val="FFFFFF"/>
              </a:highlight>
            </a:endParaRPr>
          </a:p>
          <a:p>
            <a:pPr indent="-406400" lvl="0" marL="457200" rtl="0" algn="l">
              <a:lnSpc>
                <a:spcPct val="100000"/>
              </a:lnSpc>
              <a:spcBef>
                <a:spcPts val="0"/>
              </a:spcBef>
              <a:spcAft>
                <a:spcPts val="0"/>
              </a:spcAft>
              <a:buSzPts val="2800"/>
              <a:buFont typeface="Arial"/>
              <a:buChar char="•"/>
            </a:pPr>
            <a:r>
              <a:rPr b="1" lang="en-US" sz="2800">
                <a:highlight>
                  <a:srgbClr val="FFFFFF"/>
                </a:highlight>
              </a:rPr>
              <a:t>O(Logn) </a:t>
            </a:r>
            <a:r>
              <a:rPr lang="en-US" sz="2800">
                <a:highlight>
                  <a:srgbClr val="FFFFFF"/>
                </a:highlight>
              </a:rPr>
              <a:t>the loop variables is divided / multiplied by a constant amount</a:t>
            </a:r>
            <a:endParaRPr sz="2800">
              <a:highlight>
                <a:srgbClr val="FFFFFF"/>
              </a:highlight>
            </a:endParaRPr>
          </a:p>
          <a:p>
            <a:pPr indent="-406400" lvl="0" marL="457200" rtl="0" algn="l">
              <a:lnSpc>
                <a:spcPct val="100000"/>
              </a:lnSpc>
              <a:spcBef>
                <a:spcPts val="0"/>
              </a:spcBef>
              <a:spcAft>
                <a:spcPts val="0"/>
              </a:spcAft>
              <a:buSzPts val="2800"/>
              <a:buFont typeface="Arial"/>
              <a:buChar char="•"/>
            </a:pPr>
            <a:r>
              <a:rPr b="1" lang="en-US" sz="2800">
                <a:highlight>
                  <a:srgbClr val="FFFFFF"/>
                </a:highlight>
              </a:rPr>
              <a:t>O(LogLogn) </a:t>
            </a:r>
            <a:r>
              <a:rPr lang="en-US" sz="2800">
                <a:highlight>
                  <a:srgbClr val="FFFFFF"/>
                </a:highlight>
              </a:rPr>
              <a:t>the loop variables is reduced / increased exponentially by a constant amount</a:t>
            </a:r>
            <a:endParaRPr sz="2800">
              <a:highlight>
                <a:srgbClr val="FFFFFF"/>
              </a:highlight>
            </a:endParaRPr>
          </a:p>
        </p:txBody>
      </p:sp>
      <p:sp>
        <p:nvSpPr>
          <p:cNvPr id="376" name="Google Shape;376;gb0b109b655_0_213"/>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IV. COLLECTIONS</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b1660f00fb_0_13"/>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2. Collections Framework</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382" name="Google Shape;382;gb1660f00fb_0_13"/>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68300" lvl="0" marL="457200" rtl="0" algn="l">
              <a:lnSpc>
                <a:spcPct val="100000"/>
              </a:lnSpc>
              <a:spcBef>
                <a:spcPts val="1700"/>
              </a:spcBef>
              <a:spcAft>
                <a:spcPts val="0"/>
              </a:spcAft>
              <a:buClr>
                <a:srgbClr val="000000"/>
              </a:buClr>
              <a:buSzPts val="2200"/>
              <a:buFont typeface="Calibri"/>
              <a:buChar char="•"/>
            </a:pPr>
            <a:r>
              <a:rPr lang="en-US" sz="2200">
                <a:solidFill>
                  <a:srgbClr val="000000"/>
                </a:solidFill>
              </a:rPr>
              <a:t>A </a:t>
            </a:r>
            <a:r>
              <a:rPr i="1" lang="en-US" sz="2200">
                <a:solidFill>
                  <a:srgbClr val="000000"/>
                </a:solidFill>
              </a:rPr>
              <a:t>collection</a:t>
            </a:r>
            <a:r>
              <a:rPr lang="en-US" sz="2200">
                <a:solidFill>
                  <a:srgbClr val="000000"/>
                </a:solidFill>
              </a:rPr>
              <a:t> is simply an object that groups multiple elements into a single unit</a:t>
            </a:r>
            <a:endParaRPr sz="2200">
              <a:solidFill>
                <a:srgbClr val="000000"/>
              </a:solidFill>
            </a:endParaRPr>
          </a:p>
          <a:p>
            <a:pPr indent="-368300" lvl="0" marL="457200" rtl="0" algn="l">
              <a:lnSpc>
                <a:spcPct val="100000"/>
              </a:lnSpc>
              <a:spcBef>
                <a:spcPts val="0"/>
              </a:spcBef>
              <a:spcAft>
                <a:spcPts val="0"/>
              </a:spcAft>
              <a:buClr>
                <a:srgbClr val="000000"/>
              </a:buClr>
              <a:buSzPts val="2200"/>
              <a:buFont typeface="Calibri"/>
              <a:buChar char="•"/>
            </a:pPr>
            <a:r>
              <a:rPr b="1" lang="en-US" sz="2200">
                <a:solidFill>
                  <a:srgbClr val="000000"/>
                </a:solidFill>
                <a:highlight>
                  <a:srgbClr val="FFFFFF"/>
                </a:highlight>
              </a:rPr>
              <a:t>Consistent API:</a:t>
            </a:r>
            <a:r>
              <a:rPr lang="en-US" sz="2200">
                <a:solidFill>
                  <a:srgbClr val="000000"/>
                </a:solidFill>
                <a:highlight>
                  <a:srgbClr val="FFFFFF"/>
                </a:highlight>
              </a:rPr>
              <a:t> The API has a basic set of interfaces like </a:t>
            </a:r>
            <a:r>
              <a:rPr i="1" lang="en-US" sz="2200">
                <a:solidFill>
                  <a:srgbClr val="000000"/>
                </a:solidFill>
                <a:highlight>
                  <a:srgbClr val="FFFFFF"/>
                </a:highlight>
              </a:rPr>
              <a:t>Collection</a:t>
            </a:r>
            <a:r>
              <a:rPr lang="en-US" sz="2200">
                <a:solidFill>
                  <a:srgbClr val="000000"/>
                </a:solidFill>
                <a:highlight>
                  <a:srgbClr val="FFFFFF"/>
                </a:highlight>
              </a:rPr>
              <a:t>, </a:t>
            </a:r>
            <a:r>
              <a:rPr i="1" lang="en-US" sz="2200">
                <a:solidFill>
                  <a:srgbClr val="000000"/>
                </a:solidFill>
                <a:highlight>
                  <a:srgbClr val="FFFFFF"/>
                </a:highlight>
              </a:rPr>
              <a:t>Set</a:t>
            </a:r>
            <a:r>
              <a:rPr lang="en-US" sz="2200">
                <a:solidFill>
                  <a:srgbClr val="000000"/>
                </a:solidFill>
                <a:highlight>
                  <a:srgbClr val="FFFFFF"/>
                </a:highlight>
              </a:rPr>
              <a:t>, </a:t>
            </a:r>
            <a:r>
              <a:rPr i="1" lang="en-US" sz="2200">
                <a:solidFill>
                  <a:srgbClr val="000000"/>
                </a:solidFill>
                <a:highlight>
                  <a:srgbClr val="FFFFFF"/>
                </a:highlight>
              </a:rPr>
              <a:t>List</a:t>
            </a:r>
            <a:r>
              <a:rPr lang="en-US" sz="2200">
                <a:solidFill>
                  <a:srgbClr val="000000"/>
                </a:solidFill>
                <a:highlight>
                  <a:srgbClr val="FFFFFF"/>
                </a:highlight>
              </a:rPr>
              <a:t>, or </a:t>
            </a:r>
            <a:r>
              <a:rPr i="1" lang="en-US" sz="2200">
                <a:solidFill>
                  <a:srgbClr val="000000"/>
                </a:solidFill>
                <a:highlight>
                  <a:srgbClr val="FFFFFF"/>
                </a:highlight>
              </a:rPr>
              <a:t>Map</a:t>
            </a:r>
            <a:r>
              <a:rPr lang="en-US" sz="2200">
                <a:solidFill>
                  <a:srgbClr val="000000"/>
                </a:solidFill>
                <a:highlight>
                  <a:srgbClr val="FFFFFF"/>
                </a:highlight>
              </a:rPr>
              <a:t>, all the classes (ArrayList, LinkedList, Vector, etc) that implement these interfaces have </a:t>
            </a:r>
            <a:r>
              <a:rPr i="1" lang="en-US" sz="2200">
                <a:solidFill>
                  <a:srgbClr val="000000"/>
                </a:solidFill>
                <a:highlight>
                  <a:srgbClr val="FFFFFF"/>
                </a:highlight>
              </a:rPr>
              <a:t>some</a:t>
            </a:r>
            <a:r>
              <a:rPr lang="en-US" sz="2200">
                <a:solidFill>
                  <a:srgbClr val="000000"/>
                </a:solidFill>
                <a:highlight>
                  <a:srgbClr val="FFFFFF"/>
                </a:highlight>
              </a:rPr>
              <a:t> common set of methods</a:t>
            </a:r>
            <a:endParaRPr sz="2200">
              <a:solidFill>
                <a:srgbClr val="000000"/>
              </a:solidFill>
              <a:highlight>
                <a:srgbClr val="FFFFFF"/>
              </a:highlight>
            </a:endParaRPr>
          </a:p>
          <a:p>
            <a:pPr indent="-368300" lvl="0" marL="457200" rtl="0" algn="l">
              <a:lnSpc>
                <a:spcPct val="100000"/>
              </a:lnSpc>
              <a:spcBef>
                <a:spcPts val="0"/>
              </a:spcBef>
              <a:spcAft>
                <a:spcPts val="0"/>
              </a:spcAft>
              <a:buClr>
                <a:srgbClr val="000000"/>
              </a:buClr>
              <a:buSzPts val="2200"/>
              <a:buFont typeface="Calibri"/>
              <a:buChar char="•"/>
            </a:pPr>
            <a:r>
              <a:rPr b="1" lang="en-US" sz="2200">
                <a:solidFill>
                  <a:srgbClr val="000000"/>
                </a:solidFill>
                <a:highlight>
                  <a:srgbClr val="FFFFFF"/>
                </a:highlight>
              </a:rPr>
              <a:t>Reduces programming effort:</a:t>
            </a:r>
            <a:r>
              <a:rPr lang="en-US" sz="2200">
                <a:solidFill>
                  <a:srgbClr val="000000"/>
                </a:solidFill>
                <a:highlight>
                  <a:srgbClr val="FFFFFF"/>
                </a:highlight>
              </a:rPr>
              <a:t> A programmer doesn’t have to worry about the design of the Collection but rather he can focus on its best use in his program</a:t>
            </a:r>
            <a:endParaRPr sz="2200">
              <a:solidFill>
                <a:srgbClr val="000000"/>
              </a:solidFill>
              <a:highlight>
                <a:srgbClr val="FFFFFF"/>
              </a:highlight>
            </a:endParaRPr>
          </a:p>
          <a:p>
            <a:pPr indent="-368300" lvl="0" marL="457200" rtl="0" algn="l">
              <a:lnSpc>
                <a:spcPct val="100000"/>
              </a:lnSpc>
              <a:spcBef>
                <a:spcPts val="0"/>
              </a:spcBef>
              <a:spcAft>
                <a:spcPts val="0"/>
              </a:spcAft>
              <a:buClr>
                <a:srgbClr val="000000"/>
              </a:buClr>
              <a:buSzPts val="2200"/>
              <a:buFont typeface="Calibri"/>
              <a:buChar char="•"/>
            </a:pPr>
            <a:r>
              <a:rPr b="1" lang="en-US" sz="2200">
                <a:solidFill>
                  <a:srgbClr val="000000"/>
                </a:solidFill>
                <a:highlight>
                  <a:srgbClr val="FFFFFF"/>
                </a:highlight>
              </a:rPr>
              <a:t>Increases program speed and quality:</a:t>
            </a:r>
            <a:r>
              <a:rPr lang="en-US" sz="2200">
                <a:solidFill>
                  <a:srgbClr val="000000"/>
                </a:solidFill>
                <a:highlight>
                  <a:srgbClr val="FFFFFF"/>
                </a:highlight>
              </a:rPr>
              <a:t> Increases performance by providing high-performance implementations of useful data structures and algorithms </a:t>
            </a:r>
            <a:endParaRPr sz="2200">
              <a:solidFill>
                <a:srgbClr val="000000"/>
              </a:solidFill>
              <a:highlight>
                <a:srgbClr val="FFFFFF"/>
              </a:highlight>
            </a:endParaRPr>
          </a:p>
          <a:p>
            <a:pPr indent="-368300" lvl="0" marL="457200" rtl="0" algn="l">
              <a:lnSpc>
                <a:spcPct val="100000"/>
              </a:lnSpc>
              <a:spcBef>
                <a:spcPts val="0"/>
              </a:spcBef>
              <a:spcAft>
                <a:spcPts val="0"/>
              </a:spcAft>
              <a:buClr>
                <a:srgbClr val="000000"/>
              </a:buClr>
              <a:buSzPts val="2200"/>
              <a:buFont typeface="Calibri"/>
              <a:buChar char="•"/>
            </a:pPr>
            <a:r>
              <a:rPr b="1" lang="en-US" sz="2200">
                <a:highlight>
                  <a:srgbClr val="FFFFFF"/>
                </a:highlight>
              </a:rPr>
              <a:t>Collections </a:t>
            </a:r>
            <a:r>
              <a:rPr lang="en-US" sz="2200">
                <a:highlight>
                  <a:srgbClr val="FFFFFF"/>
                </a:highlight>
              </a:rPr>
              <a:t>is a </a:t>
            </a:r>
            <a:r>
              <a:rPr b="1" lang="en-US" sz="2200">
                <a:highlight>
                  <a:srgbClr val="FFFFFF"/>
                </a:highlight>
              </a:rPr>
              <a:t>utility </a:t>
            </a:r>
            <a:r>
              <a:rPr lang="en-US" sz="2200">
                <a:highlight>
                  <a:srgbClr val="FFFFFF"/>
                </a:highlight>
              </a:rPr>
              <a:t>class</a:t>
            </a:r>
            <a:endParaRPr sz="2200">
              <a:solidFill>
                <a:srgbClr val="000000"/>
              </a:solidFill>
              <a:highlight>
                <a:srgbClr val="FFFFFF"/>
              </a:highlight>
            </a:endParaRPr>
          </a:p>
        </p:txBody>
      </p:sp>
      <p:sp>
        <p:nvSpPr>
          <p:cNvPr id="383" name="Google Shape;383;gb1660f00fb_0_13"/>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IV. COLLECTIONS</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gb1660f00fb_0_19"/>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2. Collections Framework</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389" name="Google Shape;389;gb1660f00fb_0_19"/>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IV. COLLECTIONS</a:t>
            </a:r>
            <a:endParaRPr/>
          </a:p>
          <a:p>
            <a:pPr indent="0" lvl="0" marL="0" marR="0" rtl="0" algn="l">
              <a:lnSpc>
                <a:spcPct val="100000"/>
              </a:lnSpc>
              <a:spcBef>
                <a:spcPts val="0"/>
              </a:spcBef>
              <a:spcAft>
                <a:spcPts val="0"/>
              </a:spcAft>
              <a:buNone/>
            </a:pPr>
            <a:r>
              <a:t/>
            </a:r>
            <a:endParaRPr/>
          </a:p>
        </p:txBody>
      </p:sp>
      <p:pic>
        <p:nvPicPr>
          <p:cNvPr id="390" name="Google Shape;390;gb1660f00fb_0_19"/>
          <p:cNvPicPr preferRelativeResize="0"/>
          <p:nvPr/>
        </p:nvPicPr>
        <p:blipFill>
          <a:blip r:embed="rId3">
            <a:alphaModFix/>
          </a:blip>
          <a:stretch>
            <a:fillRect/>
          </a:stretch>
        </p:blipFill>
        <p:spPr>
          <a:xfrm>
            <a:off x="495300" y="939399"/>
            <a:ext cx="9144000" cy="5409188"/>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b1660f00fb_0_26"/>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3</a:t>
            </a:r>
            <a:r>
              <a:rPr lang="en-US"/>
              <a:t>. Iterable</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396" name="Google Shape;396;gb1660f00fb_0_26"/>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55600" lvl="0" marL="457200" rtl="0" algn="l">
              <a:lnSpc>
                <a:spcPct val="100000"/>
              </a:lnSpc>
              <a:spcBef>
                <a:spcPts val="1700"/>
              </a:spcBef>
              <a:spcAft>
                <a:spcPts val="0"/>
              </a:spcAft>
              <a:buClr>
                <a:srgbClr val="000000"/>
              </a:buClr>
              <a:buSzPts val="2000"/>
              <a:buFont typeface="Calibri"/>
              <a:buChar char="•"/>
            </a:pPr>
            <a:r>
              <a:rPr lang="en-US" sz="2000"/>
              <a:t>Provide an </a:t>
            </a:r>
            <a:r>
              <a:rPr b="1" lang="en-US" sz="2000"/>
              <a:t>Iterator </a:t>
            </a:r>
            <a:r>
              <a:rPr lang="en-US" sz="2000"/>
              <a:t>which is an object that enables you to traverse through a collection and to remove elements from the collection selectively</a:t>
            </a:r>
            <a:endParaRPr sz="2000"/>
          </a:p>
          <a:p>
            <a:pPr indent="-355600" lvl="0" marL="457200" rtl="0" algn="l">
              <a:spcBef>
                <a:spcPts val="0"/>
              </a:spcBef>
              <a:spcAft>
                <a:spcPts val="0"/>
              </a:spcAft>
              <a:buSzPts val="2000"/>
              <a:buFont typeface="Calibri"/>
              <a:buChar char="•"/>
            </a:pPr>
            <a:r>
              <a:rPr lang="en-US" sz="2000">
                <a:solidFill>
                  <a:srgbClr val="242729"/>
                </a:solidFill>
                <a:highlight>
                  <a:srgbClr val="FFFFFF"/>
                </a:highlight>
              </a:rPr>
              <a:t>For loop with indices isn't always possible</a:t>
            </a:r>
            <a:endParaRPr sz="2000">
              <a:solidFill>
                <a:srgbClr val="242729"/>
              </a:solidFill>
              <a:highlight>
                <a:srgbClr val="FFFFFF"/>
              </a:highlight>
            </a:endParaRPr>
          </a:p>
          <a:p>
            <a:pPr indent="-355600" lvl="0" marL="457200" rtl="0" algn="l">
              <a:spcBef>
                <a:spcPts val="0"/>
              </a:spcBef>
              <a:spcAft>
                <a:spcPts val="0"/>
              </a:spcAft>
              <a:buSzPts val="2000"/>
              <a:buFont typeface="Calibri"/>
              <a:buChar char="•"/>
            </a:pPr>
            <a:r>
              <a:rPr lang="en-US" sz="2000">
                <a:solidFill>
                  <a:srgbClr val="242729"/>
                </a:solidFill>
                <a:highlight>
                  <a:srgbClr val="FFFFFF"/>
                </a:highlight>
              </a:rPr>
              <a:t>The foreach loop uses an Iterator behind the scenes</a:t>
            </a:r>
            <a:endParaRPr sz="2000">
              <a:solidFill>
                <a:srgbClr val="242729"/>
              </a:solidFill>
              <a:highlight>
                <a:srgbClr val="FFFFFF"/>
              </a:highlight>
            </a:endParaRPr>
          </a:p>
          <a:p>
            <a:pPr indent="-355600" lvl="0" marL="457200" rtl="0" algn="l">
              <a:lnSpc>
                <a:spcPct val="100000"/>
              </a:lnSpc>
              <a:spcBef>
                <a:spcPts val="0"/>
              </a:spcBef>
              <a:spcAft>
                <a:spcPts val="0"/>
              </a:spcAft>
              <a:buClr>
                <a:srgbClr val="242729"/>
              </a:buClr>
              <a:buSzPts val="2000"/>
              <a:buFont typeface="Calibri"/>
              <a:buChar char="•"/>
            </a:pPr>
            <a:r>
              <a:rPr lang="en-US" sz="2000">
                <a:solidFill>
                  <a:srgbClr val="242729"/>
                </a:solidFill>
                <a:highlight>
                  <a:srgbClr val="FFFFFF"/>
                </a:highlight>
              </a:rPr>
              <a:t>An Iterator can do things that a foreach loop can't. For example, remove elements while iterating. List also offers iterators that can iterate in both directions</a:t>
            </a:r>
            <a:endParaRPr sz="2000">
              <a:solidFill>
                <a:srgbClr val="242729"/>
              </a:solidFill>
              <a:highlight>
                <a:srgbClr val="FFFFFF"/>
              </a:highlight>
            </a:endParaRPr>
          </a:p>
          <a:p>
            <a:pPr indent="-355600" lvl="0" marL="457200" rtl="0" algn="l">
              <a:lnSpc>
                <a:spcPct val="100000"/>
              </a:lnSpc>
              <a:spcBef>
                <a:spcPts val="0"/>
              </a:spcBef>
              <a:spcAft>
                <a:spcPts val="0"/>
              </a:spcAft>
              <a:buClr>
                <a:srgbClr val="242729"/>
              </a:buClr>
              <a:buSzPts val="2000"/>
              <a:buFont typeface="Calibri"/>
              <a:buChar char="•"/>
            </a:pPr>
            <a:r>
              <a:rPr lang="en-US" sz="2000">
                <a:solidFill>
                  <a:srgbClr val="242729"/>
                </a:solidFill>
                <a:highlight>
                  <a:srgbClr val="FFFFFF"/>
                </a:highlight>
              </a:rPr>
              <a:t>Using indices to access elements is slightly more efficient with collections backed by an array. But if the code changes from a ArrayList to LinkedList, the performance will be awful</a:t>
            </a:r>
            <a:endParaRPr sz="2000">
              <a:solidFill>
                <a:srgbClr val="242729"/>
              </a:solidFill>
            </a:endParaRPr>
          </a:p>
          <a:p>
            <a:pPr indent="-355600" lvl="0" marL="457200" rtl="0" algn="l">
              <a:lnSpc>
                <a:spcPct val="100000"/>
              </a:lnSpc>
              <a:spcBef>
                <a:spcPts val="0"/>
              </a:spcBef>
              <a:spcAft>
                <a:spcPts val="0"/>
              </a:spcAft>
              <a:buClr>
                <a:srgbClr val="242729"/>
              </a:buClr>
              <a:buSzPts val="2000"/>
              <a:buFont typeface="Calibri"/>
              <a:buChar char="•"/>
            </a:pPr>
            <a:r>
              <a:rPr lang="en-US" sz="2000">
                <a:solidFill>
                  <a:srgbClr val="242729"/>
                </a:solidFill>
                <a:highlight>
                  <a:srgbClr val="FFFFFF"/>
                </a:highlight>
              </a:rPr>
              <a:t>An Iterator (and thus the foreach loop) always uses the best possible way to iterate through elements of the given collection</a:t>
            </a:r>
            <a:endParaRPr sz="2000">
              <a:solidFill>
                <a:srgbClr val="242729"/>
              </a:solidFill>
              <a:highlight>
                <a:srgbClr val="FFFFFF"/>
              </a:highlight>
            </a:endParaRPr>
          </a:p>
          <a:p>
            <a:pPr indent="-355600" lvl="0" marL="457200" rtl="0" algn="l">
              <a:spcBef>
                <a:spcPts val="0"/>
              </a:spcBef>
              <a:spcAft>
                <a:spcPts val="0"/>
              </a:spcAft>
              <a:buClr>
                <a:srgbClr val="242729"/>
              </a:buClr>
              <a:buSzPts val="2000"/>
              <a:buFont typeface="Calibri"/>
              <a:buChar char="•"/>
            </a:pPr>
            <a:r>
              <a:rPr lang="en-US" sz="2000">
                <a:solidFill>
                  <a:srgbClr val="242729"/>
                </a:solidFill>
                <a:highlight>
                  <a:srgbClr val="FFFFFF"/>
                </a:highlight>
              </a:rPr>
              <a:t>Iterator is more dangerous and less readable</a:t>
            </a:r>
            <a:endParaRPr sz="2000">
              <a:solidFill>
                <a:srgbClr val="242729"/>
              </a:solidFill>
              <a:highlight>
                <a:srgbClr val="FFFFFF"/>
              </a:highlight>
            </a:endParaRPr>
          </a:p>
          <a:p>
            <a:pPr indent="-355600" lvl="0" marL="457200" rtl="0" algn="l">
              <a:lnSpc>
                <a:spcPct val="100000"/>
              </a:lnSpc>
              <a:spcBef>
                <a:spcPts val="0"/>
              </a:spcBef>
              <a:spcAft>
                <a:spcPts val="0"/>
              </a:spcAft>
              <a:buClr>
                <a:srgbClr val="242729"/>
              </a:buClr>
              <a:buSzPts val="2000"/>
              <a:buFont typeface="Calibri"/>
              <a:buChar char="•"/>
            </a:pPr>
            <a:r>
              <a:rPr lang="en-US" sz="2000">
                <a:solidFill>
                  <a:srgbClr val="242729"/>
                </a:solidFill>
                <a:highlight>
                  <a:srgbClr val="FFFFFF"/>
                </a:highlight>
              </a:rPr>
              <a:t>Use the foreach loop, unless really need capabilities of an Iterator, only use for loop with indices when need access to the index inside the loop</a:t>
            </a:r>
            <a:endParaRPr sz="2000">
              <a:solidFill>
                <a:srgbClr val="242729"/>
              </a:solidFill>
              <a:highlight>
                <a:srgbClr val="FFFFFF"/>
              </a:highlight>
            </a:endParaRPr>
          </a:p>
        </p:txBody>
      </p:sp>
      <p:sp>
        <p:nvSpPr>
          <p:cNvPr id="397" name="Google Shape;397;gb1660f00fb_0_26"/>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IV. COLLECTIONS</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gb1c51a2fd7_0_0"/>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4</a:t>
            </a:r>
            <a:r>
              <a:rPr lang="en-US"/>
              <a:t>. List vs Map vs Set</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403" name="Google Shape;403;gb1c51a2fd7_0_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IV. COLLECTIONS</a:t>
            </a:r>
            <a:endParaRPr/>
          </a:p>
          <a:p>
            <a:pPr indent="0" lvl="0" marL="0" marR="0" rtl="0" algn="l">
              <a:lnSpc>
                <a:spcPct val="100000"/>
              </a:lnSpc>
              <a:spcBef>
                <a:spcPts val="0"/>
              </a:spcBef>
              <a:spcAft>
                <a:spcPts val="0"/>
              </a:spcAft>
              <a:buNone/>
            </a:pPr>
            <a:r>
              <a:t/>
            </a:r>
            <a:endParaRPr/>
          </a:p>
        </p:txBody>
      </p:sp>
      <p:pic>
        <p:nvPicPr>
          <p:cNvPr id="404" name="Google Shape;404;gb1c51a2fd7_0_0"/>
          <p:cNvPicPr preferRelativeResize="0"/>
          <p:nvPr/>
        </p:nvPicPr>
        <p:blipFill>
          <a:blip r:embed="rId3">
            <a:alphaModFix/>
          </a:blip>
          <a:stretch>
            <a:fillRect/>
          </a:stretch>
        </p:blipFill>
        <p:spPr>
          <a:xfrm>
            <a:off x="0" y="914550"/>
            <a:ext cx="9144001" cy="54311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gb1c51a2fd7_0_21"/>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4. List vs Map vs Set</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410" name="Google Shape;410;gb1c51a2fd7_0_21"/>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IV. COLLECTIONS</a:t>
            </a:r>
            <a:endParaRPr/>
          </a:p>
          <a:p>
            <a:pPr indent="0" lvl="0" marL="0" marR="0" rtl="0" algn="l">
              <a:lnSpc>
                <a:spcPct val="100000"/>
              </a:lnSpc>
              <a:spcBef>
                <a:spcPts val="0"/>
              </a:spcBef>
              <a:spcAft>
                <a:spcPts val="0"/>
              </a:spcAft>
              <a:buNone/>
            </a:pPr>
            <a:r>
              <a:t/>
            </a:r>
            <a:endParaRPr/>
          </a:p>
        </p:txBody>
      </p:sp>
      <p:pic>
        <p:nvPicPr>
          <p:cNvPr id="411" name="Google Shape;411;gb1c51a2fd7_0_21"/>
          <p:cNvPicPr preferRelativeResize="0"/>
          <p:nvPr/>
        </p:nvPicPr>
        <p:blipFill>
          <a:blip r:embed="rId3">
            <a:alphaModFix/>
          </a:blip>
          <a:stretch>
            <a:fillRect/>
          </a:stretch>
        </p:blipFill>
        <p:spPr>
          <a:xfrm>
            <a:off x="0" y="914550"/>
            <a:ext cx="9144000" cy="52997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gb1c51a2fd7_0_37"/>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4. List vs Map vs Set</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417" name="Google Shape;417;gb1c51a2fd7_0_37"/>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IV. COLLECTIONS</a:t>
            </a:r>
            <a:endParaRPr/>
          </a:p>
          <a:p>
            <a:pPr indent="0" lvl="0" marL="0" marR="0" rtl="0" algn="l">
              <a:lnSpc>
                <a:spcPct val="100000"/>
              </a:lnSpc>
              <a:spcBef>
                <a:spcPts val="0"/>
              </a:spcBef>
              <a:spcAft>
                <a:spcPts val="0"/>
              </a:spcAft>
              <a:buNone/>
            </a:pPr>
            <a:r>
              <a:t/>
            </a:r>
            <a:endParaRPr/>
          </a:p>
        </p:txBody>
      </p:sp>
      <p:pic>
        <p:nvPicPr>
          <p:cNvPr id="418" name="Google Shape;418;gb1c51a2fd7_0_37"/>
          <p:cNvPicPr preferRelativeResize="0"/>
          <p:nvPr/>
        </p:nvPicPr>
        <p:blipFill>
          <a:blip r:embed="rId3">
            <a:alphaModFix/>
          </a:blip>
          <a:stretch>
            <a:fillRect/>
          </a:stretch>
        </p:blipFill>
        <p:spPr>
          <a:xfrm>
            <a:off x="180500" y="990750"/>
            <a:ext cx="8782992" cy="53544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gb1c51a2fd7_0_47"/>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4</a:t>
            </a:r>
            <a:r>
              <a:rPr lang="en-US"/>
              <a:t>. </a:t>
            </a:r>
            <a:r>
              <a:rPr lang="en-US"/>
              <a:t>List vs Map vs Set</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424" name="Google Shape;424;gb1c51a2fd7_0_47"/>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55600" lvl="0" marL="457200" rtl="0" algn="l">
              <a:lnSpc>
                <a:spcPct val="100000"/>
              </a:lnSpc>
              <a:spcBef>
                <a:spcPts val="1700"/>
              </a:spcBef>
              <a:spcAft>
                <a:spcPts val="0"/>
              </a:spcAft>
              <a:buClr>
                <a:srgbClr val="242729"/>
              </a:buClr>
              <a:buSzPts val="2000"/>
              <a:buFont typeface="Calibri"/>
              <a:buChar char="●"/>
            </a:pPr>
            <a:r>
              <a:rPr lang="en-US" sz="2000"/>
              <a:t>Not allowed primitive type</a:t>
            </a:r>
            <a:endParaRPr sz="2000"/>
          </a:p>
          <a:p>
            <a:pPr indent="-355600" lvl="0" marL="457200" rtl="0" algn="l">
              <a:lnSpc>
                <a:spcPct val="100000"/>
              </a:lnSpc>
              <a:spcBef>
                <a:spcPts val="0"/>
              </a:spcBef>
              <a:spcAft>
                <a:spcPts val="0"/>
              </a:spcAft>
              <a:buClr>
                <a:srgbClr val="242729"/>
              </a:buClr>
              <a:buSzPts val="2000"/>
              <a:buFont typeface="Calibri"/>
              <a:buChar char="●"/>
            </a:pPr>
            <a:r>
              <a:rPr i="1" lang="en-US" sz="2000">
                <a:solidFill>
                  <a:srgbClr val="333333"/>
                </a:solidFill>
                <a:highlight>
                  <a:srgbClr val="FFFFFF"/>
                </a:highlight>
              </a:rPr>
              <a:t>equals()</a:t>
            </a:r>
            <a:endParaRPr sz="2000">
              <a:solidFill>
                <a:srgbClr val="333333"/>
              </a:solidFill>
              <a:highlight>
                <a:srgbClr val="FFFFFF"/>
              </a:highlight>
            </a:endParaRPr>
          </a:p>
          <a:p>
            <a:pPr indent="-355600" lvl="1" marL="914400" rtl="0" algn="l">
              <a:lnSpc>
                <a:spcPct val="115000"/>
              </a:lnSpc>
              <a:spcBef>
                <a:spcPts val="0"/>
              </a:spcBef>
              <a:spcAft>
                <a:spcPts val="0"/>
              </a:spcAft>
              <a:buSzPts val="2000"/>
              <a:buFont typeface="Calibri"/>
              <a:buChar char="○"/>
            </a:pPr>
            <a:r>
              <a:rPr b="1" i="1" lang="en-US" sz="2000">
                <a:solidFill>
                  <a:srgbClr val="333333"/>
                </a:solidFill>
                <a:highlight>
                  <a:srgbClr val="FFFFFF"/>
                </a:highlight>
              </a:rPr>
              <a:t>reflexive</a:t>
            </a:r>
            <a:r>
              <a:rPr lang="en-US" sz="2000">
                <a:solidFill>
                  <a:srgbClr val="333333"/>
                </a:solidFill>
                <a:highlight>
                  <a:srgbClr val="FFFFFF"/>
                </a:highlight>
              </a:rPr>
              <a:t>: an object must equal itself</a:t>
            </a:r>
            <a:endParaRPr sz="2000">
              <a:solidFill>
                <a:srgbClr val="333333"/>
              </a:solidFill>
              <a:highlight>
                <a:srgbClr val="FFFFFF"/>
              </a:highlight>
            </a:endParaRPr>
          </a:p>
          <a:p>
            <a:pPr indent="-355600" lvl="1" marL="914400" rtl="0" algn="l">
              <a:lnSpc>
                <a:spcPct val="115000"/>
              </a:lnSpc>
              <a:spcBef>
                <a:spcPts val="0"/>
              </a:spcBef>
              <a:spcAft>
                <a:spcPts val="0"/>
              </a:spcAft>
              <a:buSzPts val="2000"/>
              <a:buChar char="○"/>
            </a:pPr>
            <a:r>
              <a:rPr b="1" i="1" lang="en-US" sz="2000">
                <a:solidFill>
                  <a:srgbClr val="333333"/>
                </a:solidFill>
                <a:highlight>
                  <a:srgbClr val="FFFFFF"/>
                </a:highlight>
              </a:rPr>
              <a:t>symmetric</a:t>
            </a:r>
            <a:r>
              <a:rPr lang="en-US" sz="2000">
                <a:solidFill>
                  <a:srgbClr val="333333"/>
                </a:solidFill>
                <a:highlight>
                  <a:srgbClr val="FFFFFF"/>
                </a:highlight>
              </a:rPr>
              <a:t>: </a:t>
            </a:r>
            <a:r>
              <a:rPr i="1" lang="en-US" sz="2000">
                <a:solidFill>
                  <a:srgbClr val="333333"/>
                </a:solidFill>
                <a:highlight>
                  <a:srgbClr val="FFFFFF"/>
                </a:highlight>
              </a:rPr>
              <a:t>x.equals(y)</a:t>
            </a:r>
            <a:r>
              <a:rPr lang="en-US" sz="2000">
                <a:solidFill>
                  <a:srgbClr val="333333"/>
                </a:solidFill>
                <a:highlight>
                  <a:srgbClr val="FFFFFF"/>
                </a:highlight>
              </a:rPr>
              <a:t> must return the same result as </a:t>
            </a:r>
            <a:r>
              <a:rPr i="1" lang="en-US" sz="2000">
                <a:solidFill>
                  <a:srgbClr val="333333"/>
                </a:solidFill>
                <a:highlight>
                  <a:srgbClr val="FFFFFF"/>
                </a:highlight>
              </a:rPr>
              <a:t>y.equals(x)</a:t>
            </a:r>
            <a:endParaRPr i="1" sz="2000">
              <a:solidFill>
                <a:srgbClr val="333333"/>
              </a:solidFill>
              <a:highlight>
                <a:srgbClr val="FFFFFF"/>
              </a:highlight>
            </a:endParaRPr>
          </a:p>
          <a:p>
            <a:pPr indent="-355600" lvl="1" marL="914400" rtl="0" algn="l">
              <a:lnSpc>
                <a:spcPct val="115000"/>
              </a:lnSpc>
              <a:spcBef>
                <a:spcPts val="0"/>
              </a:spcBef>
              <a:spcAft>
                <a:spcPts val="0"/>
              </a:spcAft>
              <a:buSzPts val="2000"/>
              <a:buFont typeface="Calibri"/>
              <a:buChar char="○"/>
            </a:pPr>
            <a:r>
              <a:rPr b="1" i="1" lang="en-US" sz="2000">
                <a:solidFill>
                  <a:srgbClr val="333333"/>
                </a:solidFill>
                <a:highlight>
                  <a:srgbClr val="FFFFFF"/>
                </a:highlight>
              </a:rPr>
              <a:t>transitive</a:t>
            </a:r>
            <a:r>
              <a:rPr lang="en-US" sz="2000">
                <a:solidFill>
                  <a:srgbClr val="333333"/>
                </a:solidFill>
                <a:highlight>
                  <a:srgbClr val="FFFFFF"/>
                </a:highlight>
              </a:rPr>
              <a:t>: if </a:t>
            </a:r>
            <a:r>
              <a:rPr i="1" lang="en-US" sz="2000">
                <a:solidFill>
                  <a:srgbClr val="333333"/>
                </a:solidFill>
                <a:highlight>
                  <a:srgbClr val="FFFFFF"/>
                </a:highlight>
              </a:rPr>
              <a:t>x.equals(y)</a:t>
            </a:r>
            <a:r>
              <a:rPr lang="en-US" sz="2000">
                <a:solidFill>
                  <a:srgbClr val="333333"/>
                </a:solidFill>
                <a:highlight>
                  <a:srgbClr val="FFFFFF"/>
                </a:highlight>
              </a:rPr>
              <a:t> and </a:t>
            </a:r>
            <a:r>
              <a:rPr i="1" lang="en-US" sz="2000">
                <a:solidFill>
                  <a:srgbClr val="333333"/>
                </a:solidFill>
                <a:highlight>
                  <a:srgbClr val="FFFFFF"/>
                </a:highlight>
              </a:rPr>
              <a:t>y.equals(z)</a:t>
            </a:r>
            <a:r>
              <a:rPr lang="en-US" sz="2000">
                <a:solidFill>
                  <a:srgbClr val="333333"/>
                </a:solidFill>
                <a:highlight>
                  <a:srgbClr val="FFFFFF"/>
                </a:highlight>
              </a:rPr>
              <a:t> then also </a:t>
            </a:r>
            <a:r>
              <a:rPr i="1" lang="en-US" sz="2000">
                <a:solidFill>
                  <a:srgbClr val="333333"/>
                </a:solidFill>
                <a:highlight>
                  <a:srgbClr val="FFFFFF"/>
                </a:highlight>
              </a:rPr>
              <a:t>x.equals(z)</a:t>
            </a:r>
            <a:endParaRPr i="1" sz="2000">
              <a:solidFill>
                <a:srgbClr val="333333"/>
              </a:solidFill>
              <a:highlight>
                <a:srgbClr val="FFFFFF"/>
              </a:highlight>
            </a:endParaRPr>
          </a:p>
          <a:p>
            <a:pPr indent="-355600" lvl="1" marL="914400" rtl="0" algn="l">
              <a:lnSpc>
                <a:spcPct val="115000"/>
              </a:lnSpc>
              <a:spcBef>
                <a:spcPts val="0"/>
              </a:spcBef>
              <a:spcAft>
                <a:spcPts val="0"/>
              </a:spcAft>
              <a:buSzPts val="2000"/>
              <a:buFont typeface="Calibri"/>
              <a:buChar char="○"/>
            </a:pPr>
            <a:r>
              <a:rPr b="1" i="1" lang="en-US" sz="2000">
                <a:solidFill>
                  <a:srgbClr val="333333"/>
                </a:solidFill>
                <a:highlight>
                  <a:srgbClr val="FFFFFF"/>
                </a:highlight>
              </a:rPr>
              <a:t>consistent</a:t>
            </a:r>
            <a:r>
              <a:rPr lang="en-US" sz="2000">
                <a:solidFill>
                  <a:srgbClr val="333333"/>
                </a:solidFill>
                <a:highlight>
                  <a:srgbClr val="FFFFFF"/>
                </a:highlight>
              </a:rPr>
              <a:t>: the value of </a:t>
            </a:r>
            <a:r>
              <a:rPr i="1" lang="en-US" sz="2000">
                <a:solidFill>
                  <a:srgbClr val="333333"/>
                </a:solidFill>
                <a:highlight>
                  <a:srgbClr val="FFFFFF"/>
                </a:highlight>
              </a:rPr>
              <a:t>equals()</a:t>
            </a:r>
            <a:r>
              <a:rPr lang="en-US" sz="2000">
                <a:solidFill>
                  <a:srgbClr val="333333"/>
                </a:solidFill>
                <a:highlight>
                  <a:srgbClr val="FFFFFF"/>
                </a:highlight>
              </a:rPr>
              <a:t> should change only if a property that is contained in </a:t>
            </a:r>
            <a:r>
              <a:rPr i="1" lang="en-US" sz="2000">
                <a:solidFill>
                  <a:srgbClr val="333333"/>
                </a:solidFill>
                <a:highlight>
                  <a:srgbClr val="FFFFFF"/>
                </a:highlight>
              </a:rPr>
              <a:t>equals()</a:t>
            </a:r>
            <a:r>
              <a:rPr lang="en-US" sz="2000">
                <a:solidFill>
                  <a:srgbClr val="333333"/>
                </a:solidFill>
                <a:highlight>
                  <a:srgbClr val="FFFFFF"/>
                </a:highlight>
              </a:rPr>
              <a:t> changes (no randomness allowed)</a:t>
            </a:r>
            <a:endParaRPr sz="2000"/>
          </a:p>
          <a:p>
            <a:pPr indent="-355600" lvl="0" marL="457200" rtl="0" algn="l">
              <a:spcBef>
                <a:spcPts val="0"/>
              </a:spcBef>
              <a:spcAft>
                <a:spcPts val="0"/>
              </a:spcAft>
              <a:buSzPts val="2000"/>
              <a:buFont typeface="Calibri"/>
              <a:buChar char="●"/>
            </a:pPr>
            <a:r>
              <a:rPr i="1" lang="en-US" sz="2000">
                <a:solidFill>
                  <a:srgbClr val="333333"/>
                </a:solidFill>
                <a:highlight>
                  <a:srgbClr val="FFFFFF"/>
                </a:highlight>
              </a:rPr>
              <a:t>hashCode()</a:t>
            </a:r>
            <a:r>
              <a:rPr lang="en-US" sz="2000">
                <a:solidFill>
                  <a:srgbClr val="333333"/>
                </a:solidFill>
                <a:highlight>
                  <a:srgbClr val="FFFFFF"/>
                </a:highlight>
              </a:rPr>
              <a:t> returns an integer representing the current instance</a:t>
            </a:r>
            <a:endParaRPr sz="2000"/>
          </a:p>
          <a:p>
            <a:pPr indent="-355600" lvl="1" marL="914400" rtl="0" algn="l">
              <a:lnSpc>
                <a:spcPct val="115000"/>
              </a:lnSpc>
              <a:spcBef>
                <a:spcPts val="0"/>
              </a:spcBef>
              <a:spcAft>
                <a:spcPts val="0"/>
              </a:spcAft>
              <a:buClr>
                <a:srgbClr val="333333"/>
              </a:buClr>
              <a:buSzPts val="2000"/>
              <a:buFont typeface="Calibri"/>
              <a:buChar char="○"/>
            </a:pPr>
            <a:r>
              <a:rPr b="1" i="1" lang="en-US" sz="2000">
                <a:solidFill>
                  <a:srgbClr val="333333"/>
                </a:solidFill>
                <a:highlight>
                  <a:srgbClr val="FFFFFF"/>
                </a:highlight>
              </a:rPr>
              <a:t>internal consistency</a:t>
            </a:r>
            <a:r>
              <a:rPr lang="en-US" sz="2000">
                <a:solidFill>
                  <a:srgbClr val="333333"/>
                </a:solidFill>
                <a:highlight>
                  <a:srgbClr val="FFFFFF"/>
                </a:highlight>
              </a:rPr>
              <a:t>: the value of </a:t>
            </a:r>
            <a:r>
              <a:rPr i="1" lang="en-US" sz="2000">
                <a:solidFill>
                  <a:srgbClr val="333333"/>
                </a:solidFill>
                <a:highlight>
                  <a:srgbClr val="FFFFFF"/>
                </a:highlight>
              </a:rPr>
              <a:t>hashCode()</a:t>
            </a:r>
            <a:r>
              <a:rPr lang="en-US" sz="2000">
                <a:solidFill>
                  <a:srgbClr val="333333"/>
                </a:solidFill>
                <a:highlight>
                  <a:srgbClr val="FFFFFF"/>
                </a:highlight>
              </a:rPr>
              <a:t> may only change if a property that is in </a:t>
            </a:r>
            <a:r>
              <a:rPr i="1" lang="en-US" sz="2000">
                <a:solidFill>
                  <a:srgbClr val="333333"/>
                </a:solidFill>
                <a:highlight>
                  <a:srgbClr val="FFFFFF"/>
                </a:highlight>
              </a:rPr>
              <a:t>equals()</a:t>
            </a:r>
            <a:r>
              <a:rPr lang="en-US" sz="2000">
                <a:solidFill>
                  <a:srgbClr val="333333"/>
                </a:solidFill>
                <a:highlight>
                  <a:srgbClr val="FFFFFF"/>
                </a:highlight>
              </a:rPr>
              <a:t> changes</a:t>
            </a:r>
            <a:endParaRPr sz="2000">
              <a:solidFill>
                <a:srgbClr val="333333"/>
              </a:solidFill>
              <a:highlight>
                <a:srgbClr val="FFFFFF"/>
              </a:highlight>
            </a:endParaRPr>
          </a:p>
          <a:p>
            <a:pPr indent="-355600" lvl="1" marL="914400" rtl="0" algn="l">
              <a:lnSpc>
                <a:spcPct val="115000"/>
              </a:lnSpc>
              <a:spcBef>
                <a:spcPts val="0"/>
              </a:spcBef>
              <a:spcAft>
                <a:spcPts val="0"/>
              </a:spcAft>
              <a:buClr>
                <a:srgbClr val="333333"/>
              </a:buClr>
              <a:buSzPts val="2000"/>
              <a:buChar char="○"/>
            </a:pPr>
            <a:r>
              <a:rPr b="1" i="1" lang="en-US" sz="2000">
                <a:solidFill>
                  <a:srgbClr val="333333"/>
                </a:solidFill>
                <a:highlight>
                  <a:srgbClr val="FFFFFF"/>
                </a:highlight>
              </a:rPr>
              <a:t>equals consistency</a:t>
            </a:r>
            <a:r>
              <a:rPr lang="en-US" sz="2000">
                <a:solidFill>
                  <a:srgbClr val="333333"/>
                </a:solidFill>
                <a:highlight>
                  <a:srgbClr val="FFFFFF"/>
                </a:highlight>
              </a:rPr>
              <a:t>:</a:t>
            </a:r>
            <a:r>
              <a:rPr b="1" lang="en-US" sz="2000">
                <a:solidFill>
                  <a:srgbClr val="333333"/>
                </a:solidFill>
                <a:highlight>
                  <a:srgbClr val="FFFFFF"/>
                </a:highlight>
              </a:rPr>
              <a:t> </a:t>
            </a:r>
            <a:r>
              <a:rPr lang="en-US" sz="2000">
                <a:solidFill>
                  <a:srgbClr val="333333"/>
                </a:solidFill>
                <a:highlight>
                  <a:srgbClr val="FFFFFF"/>
                </a:highlight>
              </a:rPr>
              <a:t>objects that are equal to each other must return the same hashCode</a:t>
            </a:r>
            <a:endParaRPr sz="2000">
              <a:solidFill>
                <a:srgbClr val="333333"/>
              </a:solidFill>
              <a:highlight>
                <a:srgbClr val="FFFFFF"/>
              </a:highlight>
            </a:endParaRPr>
          </a:p>
          <a:p>
            <a:pPr indent="-355600" lvl="1" marL="914400" rtl="0" algn="l">
              <a:lnSpc>
                <a:spcPct val="115000"/>
              </a:lnSpc>
              <a:spcBef>
                <a:spcPts val="0"/>
              </a:spcBef>
              <a:spcAft>
                <a:spcPts val="0"/>
              </a:spcAft>
              <a:buClr>
                <a:srgbClr val="333333"/>
              </a:buClr>
              <a:buSzPts val="2000"/>
              <a:buChar char="○"/>
            </a:pPr>
            <a:r>
              <a:rPr b="1" i="1" lang="en-US" sz="2000">
                <a:solidFill>
                  <a:srgbClr val="333333"/>
                </a:solidFill>
                <a:highlight>
                  <a:srgbClr val="FFFFFF"/>
                </a:highlight>
              </a:rPr>
              <a:t>collisions</a:t>
            </a:r>
            <a:r>
              <a:rPr lang="en-US" sz="2000">
                <a:solidFill>
                  <a:srgbClr val="333333"/>
                </a:solidFill>
                <a:highlight>
                  <a:srgbClr val="FFFFFF"/>
                </a:highlight>
              </a:rPr>
              <a:t>:</a:t>
            </a:r>
            <a:r>
              <a:rPr b="1" lang="en-US" sz="2000">
                <a:solidFill>
                  <a:srgbClr val="333333"/>
                </a:solidFill>
                <a:highlight>
                  <a:srgbClr val="FFFFFF"/>
                </a:highlight>
              </a:rPr>
              <a:t> </a:t>
            </a:r>
            <a:r>
              <a:rPr lang="en-US" sz="2000">
                <a:solidFill>
                  <a:srgbClr val="333333"/>
                </a:solidFill>
                <a:highlight>
                  <a:srgbClr val="FFFFFF"/>
                </a:highlight>
              </a:rPr>
              <a:t>unequal objects may have the same hashCode</a:t>
            </a:r>
            <a:endParaRPr sz="2000">
              <a:highlight>
                <a:srgbClr val="FFFFFF"/>
              </a:highlight>
            </a:endParaRPr>
          </a:p>
        </p:txBody>
      </p:sp>
      <p:sp>
        <p:nvSpPr>
          <p:cNvPr id="425" name="Google Shape;425;gb1c51a2fd7_0_47"/>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IV. COLLECTIONS</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gb1c51a2fd7_0_30"/>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4. List vs Map vs Set</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431" name="Google Shape;431;gb1c51a2fd7_0_3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IV. COLLECTIONS</a:t>
            </a:r>
            <a:endParaRPr/>
          </a:p>
          <a:p>
            <a:pPr indent="0" lvl="0" marL="0" marR="0" rtl="0" algn="l">
              <a:lnSpc>
                <a:spcPct val="100000"/>
              </a:lnSpc>
              <a:spcBef>
                <a:spcPts val="0"/>
              </a:spcBef>
              <a:spcAft>
                <a:spcPts val="0"/>
              </a:spcAft>
              <a:buNone/>
            </a:pPr>
            <a:r>
              <a:t/>
            </a:r>
            <a:endParaRPr/>
          </a:p>
        </p:txBody>
      </p:sp>
      <p:pic>
        <p:nvPicPr>
          <p:cNvPr id="432" name="Google Shape;432;gb1c51a2fd7_0_30"/>
          <p:cNvPicPr preferRelativeResize="0"/>
          <p:nvPr/>
        </p:nvPicPr>
        <p:blipFill>
          <a:blip r:embed="rId3">
            <a:alphaModFix/>
          </a:blip>
          <a:stretch>
            <a:fillRect/>
          </a:stretch>
        </p:blipFill>
        <p:spPr>
          <a:xfrm>
            <a:off x="0" y="914550"/>
            <a:ext cx="9144000" cy="52989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gb1c51a2fd7_0_55"/>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4. List vs Map vs Set</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438" name="Google Shape;438;gb1c51a2fd7_0_55"/>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IV. COLLECTIONS</a:t>
            </a:r>
            <a:endParaRPr/>
          </a:p>
          <a:p>
            <a:pPr indent="0" lvl="0" marL="0" marR="0" rtl="0" algn="l">
              <a:lnSpc>
                <a:spcPct val="100000"/>
              </a:lnSpc>
              <a:spcBef>
                <a:spcPts val="0"/>
              </a:spcBef>
              <a:spcAft>
                <a:spcPts val="0"/>
              </a:spcAft>
              <a:buNone/>
            </a:pPr>
            <a:r>
              <a:t/>
            </a:r>
            <a:endParaRPr/>
          </a:p>
        </p:txBody>
      </p:sp>
      <p:pic>
        <p:nvPicPr>
          <p:cNvPr id="439" name="Google Shape;439;gb1c51a2fd7_0_55"/>
          <p:cNvPicPr preferRelativeResize="0"/>
          <p:nvPr/>
        </p:nvPicPr>
        <p:blipFill>
          <a:blip r:embed="rId3">
            <a:alphaModFix/>
          </a:blip>
          <a:stretch>
            <a:fillRect/>
          </a:stretch>
        </p:blipFill>
        <p:spPr>
          <a:xfrm>
            <a:off x="0" y="1066950"/>
            <a:ext cx="9144001" cy="514098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type="title"/>
          </p:nvPr>
        </p:nvSpPr>
        <p:spPr>
          <a:xfrm>
            <a:off x="457200" y="274638"/>
            <a:ext cx="6260768" cy="6397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DATA TYPE</a:t>
            </a:r>
            <a:endParaRPr b="1" i="0" sz="3200" u="none" cap="none" strike="noStrike">
              <a:solidFill>
                <a:srgbClr val="27AAE1"/>
              </a:solidFill>
              <a:latin typeface="Calibri"/>
              <a:ea typeface="Calibri"/>
              <a:cs typeface="Calibri"/>
              <a:sym typeface="Calibri"/>
            </a:endParaRPr>
          </a:p>
        </p:txBody>
      </p:sp>
      <p:sp>
        <p:nvSpPr>
          <p:cNvPr id="114" name="Google Shape;114;p4"/>
          <p:cNvSpPr txBox="1"/>
          <p:nvPr>
            <p:ph idx="1" type="body"/>
          </p:nvPr>
        </p:nvSpPr>
        <p:spPr>
          <a:xfrm>
            <a:off x="457200" y="1170117"/>
            <a:ext cx="8229600" cy="4525963"/>
          </a:xfrm>
          <a:prstGeom prst="rect">
            <a:avLst/>
          </a:prstGeom>
          <a:noFill/>
          <a:ln>
            <a:noFill/>
          </a:ln>
        </p:spPr>
        <p:txBody>
          <a:bodyPr anchorCtr="0" anchor="t" bIns="45700" lIns="91425" spcFirstLastPara="1" rIns="91425" wrap="square" tIns="45700">
            <a:noAutofit/>
          </a:bodyPr>
          <a:lstStyle/>
          <a:p>
            <a:pPr indent="-317500" lvl="0" marL="342900" marR="0" rtl="0" algn="l">
              <a:lnSpc>
                <a:spcPct val="100000"/>
              </a:lnSpc>
              <a:spcBef>
                <a:spcPts val="0"/>
              </a:spcBef>
              <a:spcAft>
                <a:spcPts val="0"/>
              </a:spcAft>
              <a:buClr>
                <a:schemeClr val="dk1"/>
              </a:buClr>
              <a:buSzPts val="2800"/>
              <a:buFont typeface="Arial"/>
              <a:buChar char="•"/>
            </a:pPr>
            <a:r>
              <a:rPr lang="en-US" sz="2400"/>
              <a:t>JAVA is a </a:t>
            </a:r>
            <a:r>
              <a:rPr b="1" lang="en-US" sz="2400">
                <a:highlight>
                  <a:srgbClr val="FFFFFF"/>
                </a:highlight>
              </a:rPr>
              <a:t>statically </a:t>
            </a:r>
            <a:r>
              <a:rPr lang="en-US" sz="2400">
                <a:highlight>
                  <a:srgbClr val="FFFFFF"/>
                </a:highlight>
              </a:rPr>
              <a:t>typed language</a:t>
            </a:r>
            <a:endParaRPr sz="2400"/>
          </a:p>
          <a:p>
            <a:pPr indent="-317500" lvl="0" marL="342900" marR="0" rtl="0" algn="l">
              <a:lnSpc>
                <a:spcPct val="100000"/>
              </a:lnSpc>
              <a:spcBef>
                <a:spcPts val="0"/>
              </a:spcBef>
              <a:spcAft>
                <a:spcPts val="0"/>
              </a:spcAft>
              <a:buClr>
                <a:srgbClr val="000000"/>
              </a:buClr>
              <a:buSzPts val="2800"/>
              <a:buFont typeface="Arial"/>
              <a:buChar char="•"/>
            </a:pPr>
            <a:r>
              <a:rPr b="1" lang="en-US" sz="2400">
                <a:solidFill>
                  <a:srgbClr val="000000"/>
                </a:solidFill>
              </a:rPr>
              <a:t>Primitive Data Types</a:t>
            </a:r>
            <a:r>
              <a:rPr lang="en-US" sz="2400">
                <a:solidFill>
                  <a:srgbClr val="000000"/>
                </a:solidFill>
              </a:rPr>
              <a:t>: boolean, byte, short, </a:t>
            </a:r>
            <a:r>
              <a:rPr lang="en-US" sz="2400"/>
              <a:t>char, </a:t>
            </a:r>
            <a:r>
              <a:rPr lang="en-US" sz="2400">
                <a:solidFill>
                  <a:srgbClr val="000000"/>
                </a:solidFill>
              </a:rPr>
              <a:t>int, long, </a:t>
            </a:r>
            <a:r>
              <a:rPr lang="en-US" sz="2400"/>
              <a:t>float, </a:t>
            </a:r>
            <a:r>
              <a:rPr lang="en-US" sz="2400">
                <a:solidFill>
                  <a:srgbClr val="000000"/>
                </a:solidFill>
              </a:rPr>
              <a:t>double</a:t>
            </a:r>
            <a:endParaRPr sz="2400">
              <a:solidFill>
                <a:srgbClr val="000000"/>
              </a:solidFill>
            </a:endParaRPr>
          </a:p>
          <a:p>
            <a:pPr indent="-260350" lvl="1" marL="742950" marR="0" rtl="0" algn="l">
              <a:lnSpc>
                <a:spcPct val="100000"/>
              </a:lnSpc>
              <a:spcBef>
                <a:spcPts val="560"/>
              </a:spcBef>
              <a:spcAft>
                <a:spcPts val="0"/>
              </a:spcAft>
              <a:buClr>
                <a:schemeClr val="dk1"/>
              </a:buClr>
              <a:buSzPts val="2400"/>
              <a:buFont typeface="Arial"/>
              <a:buChar char="–"/>
            </a:pPr>
            <a:r>
              <a:rPr b="1" i="1" lang="en-US" sz="2400"/>
              <a:t>Local variables</a:t>
            </a:r>
            <a:r>
              <a:rPr lang="en-US" sz="2400"/>
              <a:t> don’t have default values</a:t>
            </a:r>
            <a:endParaRPr sz="2400"/>
          </a:p>
          <a:p>
            <a:pPr indent="-260350" lvl="1" marL="742950" marR="0" rtl="0" algn="l">
              <a:lnSpc>
                <a:spcPct val="100000"/>
              </a:lnSpc>
              <a:spcBef>
                <a:spcPts val="560"/>
              </a:spcBef>
              <a:spcAft>
                <a:spcPts val="0"/>
              </a:spcAft>
              <a:buClr>
                <a:schemeClr val="dk1"/>
              </a:buClr>
              <a:buSzPts val="2400"/>
              <a:buFont typeface="Arial"/>
              <a:buChar char="–"/>
            </a:pPr>
            <a:r>
              <a:rPr lang="en-US" sz="2400"/>
              <a:t>Do not use float and double types for currency</a:t>
            </a:r>
            <a:endParaRPr sz="2400"/>
          </a:p>
          <a:p>
            <a:pPr indent="-260350" lvl="1" marL="742950" marR="0" rtl="0" algn="l">
              <a:lnSpc>
                <a:spcPct val="100000"/>
              </a:lnSpc>
              <a:spcBef>
                <a:spcPts val="560"/>
              </a:spcBef>
              <a:spcAft>
                <a:spcPts val="0"/>
              </a:spcAft>
              <a:buSzPts val="2400"/>
              <a:buChar char="–"/>
            </a:pPr>
            <a:r>
              <a:rPr lang="en-US" sz="2400"/>
              <a:t>Be aware of type casting</a:t>
            </a:r>
            <a:endParaRPr sz="2400"/>
          </a:p>
          <a:p>
            <a:pPr indent="-292100" lvl="0" marL="342900" marR="0" rtl="0" algn="l">
              <a:lnSpc>
                <a:spcPct val="100000"/>
              </a:lnSpc>
              <a:spcBef>
                <a:spcPts val="640"/>
              </a:spcBef>
              <a:spcAft>
                <a:spcPts val="0"/>
              </a:spcAft>
              <a:buClr>
                <a:schemeClr val="dk1"/>
              </a:buClr>
              <a:buSzPts val="2400"/>
              <a:buChar char="•"/>
            </a:pPr>
            <a:r>
              <a:rPr b="1" lang="en-US" sz="2400"/>
              <a:t>Reference Data Types</a:t>
            </a:r>
            <a:endParaRPr b="1" sz="2400"/>
          </a:p>
          <a:p>
            <a:pPr indent="-381000" lvl="1" marL="914400" rtl="0" algn="l">
              <a:spcBef>
                <a:spcPts val="560"/>
              </a:spcBef>
              <a:spcAft>
                <a:spcPts val="0"/>
              </a:spcAft>
              <a:buClr>
                <a:srgbClr val="000000"/>
              </a:buClr>
              <a:buSzPts val="2400"/>
              <a:buChar char="–"/>
            </a:pPr>
            <a:r>
              <a:rPr lang="en-US" sz="2400"/>
              <a:t>Autoboxing and Unboxing(Wrapper classes)</a:t>
            </a:r>
            <a:endParaRPr sz="2400"/>
          </a:p>
          <a:p>
            <a:pPr indent="-381000" lvl="1" marL="914400" rtl="0" algn="l">
              <a:spcBef>
                <a:spcPts val="560"/>
              </a:spcBef>
              <a:spcAft>
                <a:spcPts val="0"/>
              </a:spcAft>
              <a:buSzPts val="2400"/>
              <a:buChar char="–"/>
            </a:pPr>
            <a:r>
              <a:rPr lang="en-US" sz="2400"/>
              <a:t>Pass by value vs pass by reference</a:t>
            </a:r>
            <a:endParaRPr sz="2400"/>
          </a:p>
          <a:p>
            <a:pPr indent="-381000" lvl="1" marL="914400" marR="0" rtl="0" algn="l">
              <a:lnSpc>
                <a:spcPct val="100000"/>
              </a:lnSpc>
              <a:spcBef>
                <a:spcPts val="640"/>
              </a:spcBef>
              <a:spcAft>
                <a:spcPts val="0"/>
              </a:spcAft>
              <a:buClr>
                <a:srgbClr val="000000"/>
              </a:buClr>
              <a:buSzPts val="2400"/>
              <a:buChar char="–"/>
            </a:pPr>
            <a:r>
              <a:rPr lang="en-US" sz="2400">
                <a:solidFill>
                  <a:srgbClr val="000000"/>
                </a:solidFill>
                <a:highlight>
                  <a:srgbClr val="FFFFFF"/>
                </a:highlight>
              </a:rPr>
              <a:t>Mutable vs Immutable classes</a:t>
            </a:r>
            <a:endParaRPr sz="2400"/>
          </a:p>
        </p:txBody>
      </p:sp>
      <p:sp>
        <p:nvSpPr>
          <p:cNvPr id="115" name="Google Shape;115;p4"/>
          <p:cNvSpPr txBox="1"/>
          <p:nvPr>
            <p:ph idx="2" type="body"/>
          </p:nvPr>
        </p:nvSpPr>
        <p:spPr>
          <a:xfrm>
            <a:off x="385845" y="6421402"/>
            <a:ext cx="5575300" cy="441951"/>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AutoNum type="romanUcPeriod"/>
            </a:pPr>
            <a:r>
              <a:rPr lang="en-US"/>
              <a:t>LANGUAGE BASICS</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gaac363da4d_1_92"/>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5</a:t>
            </a:r>
            <a:r>
              <a:rPr lang="en-US"/>
              <a:t>. Stream API - Stream</a:t>
            </a:r>
            <a:endParaRPr/>
          </a:p>
        </p:txBody>
      </p:sp>
      <p:sp>
        <p:nvSpPr>
          <p:cNvPr id="445" name="Google Shape;445;gaac363da4d_1_92"/>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406400" lvl="0" marL="457200" rtl="0" algn="l">
              <a:lnSpc>
                <a:spcPct val="115000"/>
              </a:lnSpc>
              <a:spcBef>
                <a:spcPts val="0"/>
              </a:spcBef>
              <a:spcAft>
                <a:spcPts val="0"/>
              </a:spcAft>
              <a:buClr>
                <a:srgbClr val="40424E"/>
              </a:buClr>
              <a:buSzPts val="2800"/>
              <a:buFont typeface="Calibri"/>
              <a:buChar char="●"/>
            </a:pPr>
            <a:r>
              <a:rPr lang="en-US" sz="2800">
                <a:solidFill>
                  <a:srgbClr val="40424E"/>
                </a:solidFill>
                <a:highlight>
                  <a:srgbClr val="FFFFFF"/>
                </a:highlight>
              </a:rPr>
              <a:t>A sequence of objects that supports various methods which can be pipelined</a:t>
            </a:r>
            <a:endParaRPr sz="2800">
              <a:solidFill>
                <a:srgbClr val="40424E"/>
              </a:solidFill>
              <a:highlight>
                <a:srgbClr val="FFFFFF"/>
              </a:highlight>
            </a:endParaRPr>
          </a:p>
          <a:p>
            <a:pPr indent="-406400" lvl="0" marL="457200" rtl="0" algn="l">
              <a:lnSpc>
                <a:spcPct val="115000"/>
              </a:lnSpc>
              <a:spcBef>
                <a:spcPts val="0"/>
              </a:spcBef>
              <a:spcAft>
                <a:spcPts val="0"/>
              </a:spcAft>
              <a:buClr>
                <a:srgbClr val="40424E"/>
              </a:buClr>
              <a:buSzPts val="2800"/>
              <a:buFont typeface="Calibri"/>
              <a:buChar char="●"/>
            </a:pPr>
            <a:r>
              <a:rPr lang="en-US" sz="2800">
                <a:solidFill>
                  <a:srgbClr val="40424E"/>
                </a:solidFill>
                <a:highlight>
                  <a:srgbClr val="FFFFFF"/>
                </a:highlight>
              </a:rPr>
              <a:t>N</a:t>
            </a:r>
            <a:r>
              <a:rPr lang="en-US" sz="2800">
                <a:solidFill>
                  <a:srgbClr val="40424E"/>
                </a:solidFill>
                <a:highlight>
                  <a:srgbClr val="FFFFFF"/>
                </a:highlight>
              </a:rPr>
              <a:t>ot a data structure</a:t>
            </a:r>
            <a:endParaRPr sz="2800">
              <a:solidFill>
                <a:srgbClr val="40424E"/>
              </a:solidFill>
              <a:highlight>
                <a:srgbClr val="FFFFFF"/>
              </a:highlight>
            </a:endParaRPr>
          </a:p>
          <a:p>
            <a:pPr indent="-406400" lvl="0" marL="457200" rtl="0" algn="l">
              <a:lnSpc>
                <a:spcPct val="115000"/>
              </a:lnSpc>
              <a:spcBef>
                <a:spcPts val="0"/>
              </a:spcBef>
              <a:spcAft>
                <a:spcPts val="0"/>
              </a:spcAft>
              <a:buClr>
                <a:srgbClr val="40424E"/>
              </a:buClr>
              <a:buSzPts val="2800"/>
              <a:buFont typeface="Calibri"/>
              <a:buChar char="●"/>
            </a:pPr>
            <a:r>
              <a:rPr lang="en-US" sz="2800">
                <a:solidFill>
                  <a:srgbClr val="3A4145"/>
                </a:solidFill>
                <a:highlight>
                  <a:srgbClr val="FFFFFF"/>
                </a:highlight>
              </a:rPr>
              <a:t>Not</a:t>
            </a:r>
            <a:r>
              <a:rPr lang="en-US" sz="2800">
                <a:solidFill>
                  <a:srgbClr val="40424E"/>
                </a:solidFill>
                <a:highlight>
                  <a:srgbClr val="FFFFFF"/>
                </a:highlight>
              </a:rPr>
              <a:t> altering the original value of the object</a:t>
            </a:r>
            <a:endParaRPr sz="2800">
              <a:solidFill>
                <a:srgbClr val="242729"/>
              </a:solidFill>
              <a:highlight>
                <a:srgbClr val="FFFFFF"/>
              </a:highlight>
            </a:endParaRPr>
          </a:p>
          <a:p>
            <a:pPr indent="-406400" lvl="0" marL="457200" rtl="0" algn="l">
              <a:lnSpc>
                <a:spcPct val="115000"/>
              </a:lnSpc>
              <a:spcBef>
                <a:spcPts val="0"/>
              </a:spcBef>
              <a:spcAft>
                <a:spcPts val="0"/>
              </a:spcAft>
              <a:buClr>
                <a:srgbClr val="171717"/>
              </a:buClr>
              <a:buSzPts val="2800"/>
              <a:buFont typeface="Calibri"/>
              <a:buChar char="●"/>
            </a:pPr>
            <a:r>
              <a:rPr lang="en-US" sz="2800">
                <a:solidFill>
                  <a:srgbClr val="242729"/>
                </a:solidFill>
                <a:highlight>
                  <a:srgbClr val="FFFFFF"/>
                </a:highlight>
              </a:rPr>
              <a:t>Advantage</a:t>
            </a:r>
            <a:endParaRPr sz="2800">
              <a:solidFill>
                <a:srgbClr val="242729"/>
              </a:solidFill>
              <a:highlight>
                <a:srgbClr val="FFFFFF"/>
              </a:highlight>
            </a:endParaRPr>
          </a:p>
          <a:p>
            <a:pPr indent="-406400" lvl="1" marL="914400" rtl="0" algn="l">
              <a:lnSpc>
                <a:spcPct val="115000"/>
              </a:lnSpc>
              <a:spcBef>
                <a:spcPts val="0"/>
              </a:spcBef>
              <a:spcAft>
                <a:spcPts val="0"/>
              </a:spcAft>
              <a:buClr>
                <a:srgbClr val="171717"/>
              </a:buClr>
              <a:buSzPts val="2800"/>
              <a:buFont typeface="Calibri"/>
              <a:buChar char="○"/>
            </a:pPr>
            <a:r>
              <a:rPr lang="en-US">
                <a:solidFill>
                  <a:srgbClr val="242729"/>
                </a:solidFill>
                <a:highlight>
                  <a:srgbClr val="FFFFFF"/>
                </a:highlight>
              </a:rPr>
              <a:t>Readability (not always)</a:t>
            </a:r>
            <a:endParaRPr>
              <a:solidFill>
                <a:srgbClr val="242729"/>
              </a:solidFill>
              <a:highlight>
                <a:srgbClr val="FFFFFF"/>
              </a:highlight>
            </a:endParaRPr>
          </a:p>
          <a:p>
            <a:pPr indent="-406400" lvl="1" marL="914400" rtl="0" algn="l">
              <a:lnSpc>
                <a:spcPct val="115000"/>
              </a:lnSpc>
              <a:spcBef>
                <a:spcPts val="0"/>
              </a:spcBef>
              <a:spcAft>
                <a:spcPts val="0"/>
              </a:spcAft>
              <a:buClr>
                <a:srgbClr val="171717"/>
              </a:buClr>
              <a:buSzPts val="2800"/>
              <a:buFont typeface="Calibri"/>
              <a:buChar char="○"/>
            </a:pPr>
            <a:r>
              <a:rPr lang="en-US">
                <a:solidFill>
                  <a:srgbClr val="242729"/>
                </a:solidFill>
                <a:highlight>
                  <a:srgbClr val="FFFFFF"/>
                </a:highlight>
              </a:rPr>
              <a:t>Support processing multiple elements at the same time, but multithreading comes with a significant overhead. So if data source is not big, it might be slower in total</a:t>
            </a:r>
            <a:endParaRPr>
              <a:solidFill>
                <a:srgbClr val="242729"/>
              </a:solidFill>
              <a:highlight>
                <a:srgbClr val="FFFFFF"/>
              </a:highlight>
            </a:endParaRPr>
          </a:p>
        </p:txBody>
      </p:sp>
      <p:sp>
        <p:nvSpPr>
          <p:cNvPr id="446" name="Google Shape;446;gaac363da4d_1_92"/>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IV. COLLECTIONS</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gaac363da4d_1_111"/>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5. Stream API - Pipeline components</a:t>
            </a:r>
            <a:endParaRPr/>
          </a:p>
        </p:txBody>
      </p:sp>
      <p:sp>
        <p:nvSpPr>
          <p:cNvPr id="452" name="Google Shape;452;gaac363da4d_1_111"/>
          <p:cNvSpPr txBox="1"/>
          <p:nvPr>
            <p:ph idx="1" type="body"/>
          </p:nvPr>
        </p:nvSpPr>
        <p:spPr>
          <a:xfrm>
            <a:off x="457200" y="914550"/>
            <a:ext cx="8229600" cy="53655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1700"/>
              </a:spcBef>
              <a:spcAft>
                <a:spcPts val="0"/>
              </a:spcAft>
              <a:buClr>
                <a:srgbClr val="171717"/>
              </a:buClr>
              <a:buSzPts val="2400"/>
              <a:buChar char="●"/>
            </a:pPr>
            <a:r>
              <a:rPr lang="en-US" sz="2400">
                <a:solidFill>
                  <a:srgbClr val="171717"/>
                </a:solidFill>
                <a:highlight>
                  <a:srgbClr val="FFFFFF"/>
                </a:highlight>
              </a:rPr>
              <a:t> A stream source: collections, arrays, any data source that can suitably provide access to its elements(with a Spliterator)</a:t>
            </a:r>
            <a:endParaRPr sz="2400">
              <a:solidFill>
                <a:srgbClr val="171717"/>
              </a:solidFill>
              <a:highlight>
                <a:srgbClr val="FFFFFF"/>
              </a:highlight>
            </a:endParaRPr>
          </a:p>
          <a:p>
            <a:pPr indent="-381000" lvl="0" marL="457200" rtl="0" algn="l">
              <a:lnSpc>
                <a:spcPct val="115000"/>
              </a:lnSpc>
              <a:spcBef>
                <a:spcPts val="0"/>
              </a:spcBef>
              <a:spcAft>
                <a:spcPts val="0"/>
              </a:spcAft>
              <a:buClr>
                <a:srgbClr val="171717"/>
              </a:buClr>
              <a:buSzPts val="2400"/>
              <a:buChar char="●"/>
            </a:pPr>
            <a:r>
              <a:rPr lang="en-US" sz="2400">
                <a:solidFill>
                  <a:srgbClr val="171717"/>
                </a:solidFill>
                <a:highlight>
                  <a:srgbClr val="FFFFFF"/>
                </a:highlight>
              </a:rPr>
              <a:t>Zero or more intermediate operations: transform streams into other streams</a:t>
            </a:r>
            <a:endParaRPr sz="2400">
              <a:solidFill>
                <a:srgbClr val="171717"/>
              </a:solidFill>
              <a:highlight>
                <a:srgbClr val="FFFFFF"/>
              </a:highlight>
            </a:endParaRPr>
          </a:p>
          <a:p>
            <a:pPr indent="-381000" lvl="1" marL="914400" rtl="0" algn="l">
              <a:lnSpc>
                <a:spcPct val="115000"/>
              </a:lnSpc>
              <a:spcBef>
                <a:spcPts val="0"/>
              </a:spcBef>
              <a:spcAft>
                <a:spcPts val="0"/>
              </a:spcAft>
              <a:buClr>
                <a:srgbClr val="171717"/>
              </a:buClr>
              <a:buSzPts val="2400"/>
              <a:buChar char="○"/>
            </a:pPr>
            <a:r>
              <a:rPr lang="en-US" sz="2400">
                <a:solidFill>
                  <a:srgbClr val="171717"/>
                </a:solidFill>
                <a:highlight>
                  <a:srgbClr val="FFFFFF"/>
                </a:highlight>
              </a:rPr>
              <a:t>filtering the elements - </a:t>
            </a:r>
            <a:r>
              <a:rPr lang="en-US" sz="2400">
                <a:solidFill>
                  <a:srgbClr val="171717"/>
                </a:solidFill>
                <a:highlight>
                  <a:srgbClr val="FFFFFF"/>
                </a:highlight>
              </a:rPr>
              <a:t>filter(), </a:t>
            </a:r>
            <a:endParaRPr sz="2400">
              <a:solidFill>
                <a:srgbClr val="171717"/>
              </a:solidFill>
              <a:highlight>
                <a:srgbClr val="FFFFFF"/>
              </a:highlight>
            </a:endParaRPr>
          </a:p>
          <a:p>
            <a:pPr indent="-381000" lvl="1" marL="914400" rtl="0" algn="l">
              <a:lnSpc>
                <a:spcPct val="115000"/>
              </a:lnSpc>
              <a:spcBef>
                <a:spcPts val="0"/>
              </a:spcBef>
              <a:spcAft>
                <a:spcPts val="0"/>
              </a:spcAft>
              <a:buClr>
                <a:srgbClr val="171717"/>
              </a:buClr>
              <a:buSzPts val="2400"/>
              <a:buChar char="○"/>
            </a:pPr>
            <a:r>
              <a:rPr lang="en-US" sz="2400">
                <a:solidFill>
                  <a:srgbClr val="171717"/>
                </a:solidFill>
                <a:highlight>
                  <a:srgbClr val="FFFFFF"/>
                </a:highlight>
              </a:rPr>
              <a:t>transforming the elements - map(), </a:t>
            </a:r>
            <a:endParaRPr sz="2400">
              <a:solidFill>
                <a:srgbClr val="171717"/>
              </a:solidFill>
              <a:highlight>
                <a:srgbClr val="FFFFFF"/>
              </a:highlight>
            </a:endParaRPr>
          </a:p>
          <a:p>
            <a:pPr indent="-381000" lvl="1" marL="914400" rtl="0" algn="l">
              <a:lnSpc>
                <a:spcPct val="115000"/>
              </a:lnSpc>
              <a:spcBef>
                <a:spcPts val="0"/>
              </a:spcBef>
              <a:spcAft>
                <a:spcPts val="0"/>
              </a:spcAft>
              <a:buClr>
                <a:srgbClr val="171717"/>
              </a:buClr>
              <a:buSzPts val="2400"/>
              <a:buChar char="○"/>
            </a:pPr>
            <a:r>
              <a:rPr lang="en-US" sz="2400">
                <a:solidFill>
                  <a:srgbClr val="171717"/>
                </a:solidFill>
                <a:highlight>
                  <a:srgbClr val="FFFFFF"/>
                </a:highlight>
              </a:rPr>
              <a:t>sorting the elements - sorted(), </a:t>
            </a:r>
            <a:endParaRPr sz="2400">
              <a:solidFill>
                <a:srgbClr val="171717"/>
              </a:solidFill>
              <a:highlight>
                <a:srgbClr val="FFFFFF"/>
              </a:highlight>
            </a:endParaRPr>
          </a:p>
          <a:p>
            <a:pPr indent="-381000" lvl="0" marL="457200" rtl="0" algn="l">
              <a:lnSpc>
                <a:spcPct val="115000"/>
              </a:lnSpc>
              <a:spcBef>
                <a:spcPts val="0"/>
              </a:spcBef>
              <a:spcAft>
                <a:spcPts val="0"/>
              </a:spcAft>
              <a:buClr>
                <a:srgbClr val="171717"/>
              </a:buClr>
              <a:buSzPts val="2400"/>
              <a:buChar char="●"/>
            </a:pPr>
            <a:r>
              <a:rPr lang="en-US" sz="2400">
                <a:solidFill>
                  <a:srgbClr val="171717"/>
                </a:solidFill>
                <a:highlight>
                  <a:srgbClr val="FFFFFF"/>
                </a:highlight>
              </a:rPr>
              <a:t>A terminal operation</a:t>
            </a:r>
            <a:endParaRPr sz="2400">
              <a:solidFill>
                <a:srgbClr val="171717"/>
              </a:solidFill>
              <a:highlight>
                <a:srgbClr val="FFFFFF"/>
              </a:highlight>
            </a:endParaRPr>
          </a:p>
          <a:p>
            <a:pPr indent="-381000" lvl="1" marL="914400" rtl="0" algn="l">
              <a:lnSpc>
                <a:spcPct val="115000"/>
              </a:lnSpc>
              <a:spcBef>
                <a:spcPts val="0"/>
              </a:spcBef>
              <a:spcAft>
                <a:spcPts val="0"/>
              </a:spcAft>
              <a:buClr>
                <a:srgbClr val="171717"/>
              </a:buClr>
              <a:buSzPts val="2400"/>
              <a:buChar char="○"/>
            </a:pPr>
            <a:r>
              <a:rPr lang="en-US" sz="2400">
                <a:solidFill>
                  <a:srgbClr val="171717"/>
                </a:solidFill>
                <a:highlight>
                  <a:srgbClr val="FFFFFF"/>
                </a:highlight>
              </a:rPr>
              <a:t>aggregations - reduce() or collect()</a:t>
            </a:r>
            <a:endParaRPr sz="2400">
              <a:solidFill>
                <a:srgbClr val="171717"/>
              </a:solidFill>
              <a:highlight>
                <a:srgbClr val="FFFFFF"/>
              </a:highlight>
            </a:endParaRPr>
          </a:p>
          <a:p>
            <a:pPr indent="-381000" lvl="1" marL="914400" rtl="0" algn="l">
              <a:lnSpc>
                <a:spcPct val="115000"/>
              </a:lnSpc>
              <a:spcBef>
                <a:spcPts val="0"/>
              </a:spcBef>
              <a:spcAft>
                <a:spcPts val="0"/>
              </a:spcAft>
              <a:buClr>
                <a:srgbClr val="171717"/>
              </a:buClr>
              <a:buSzPts val="2400"/>
              <a:buChar char="○"/>
            </a:pPr>
            <a:r>
              <a:rPr lang="en-US" sz="2400">
                <a:solidFill>
                  <a:srgbClr val="171717"/>
                </a:solidFill>
                <a:highlight>
                  <a:srgbClr val="FFFFFF"/>
                </a:highlight>
              </a:rPr>
              <a:t>searching - findFirst()</a:t>
            </a:r>
            <a:endParaRPr sz="2400">
              <a:solidFill>
                <a:srgbClr val="171717"/>
              </a:solidFill>
              <a:highlight>
                <a:srgbClr val="FFFFFF"/>
              </a:highlight>
            </a:endParaRPr>
          </a:p>
          <a:p>
            <a:pPr indent="-381000" lvl="1" marL="914400" rtl="0" algn="l">
              <a:lnSpc>
                <a:spcPct val="115000"/>
              </a:lnSpc>
              <a:spcBef>
                <a:spcPts val="0"/>
              </a:spcBef>
              <a:spcAft>
                <a:spcPts val="0"/>
              </a:spcAft>
              <a:buClr>
                <a:srgbClr val="171717"/>
              </a:buClr>
              <a:buSzPts val="2400"/>
              <a:buChar char="○"/>
            </a:pPr>
            <a:r>
              <a:rPr lang="en-US" sz="2400">
                <a:solidFill>
                  <a:srgbClr val="171717"/>
                </a:solidFill>
                <a:highlight>
                  <a:srgbClr val="FFFFFF"/>
                </a:highlight>
              </a:rPr>
              <a:t>iteration - forEach()</a:t>
            </a:r>
            <a:endParaRPr sz="2400">
              <a:solidFill>
                <a:srgbClr val="242729"/>
              </a:solidFill>
              <a:highlight>
                <a:srgbClr val="FFFFFF"/>
              </a:highlight>
            </a:endParaRPr>
          </a:p>
        </p:txBody>
      </p:sp>
      <p:sp>
        <p:nvSpPr>
          <p:cNvPr id="453" name="Google Shape;453;gaac363da4d_1_111"/>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IV. COLLECTIONS</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gaac363da4d_1_117"/>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5. Stream API - Pipeline execution</a:t>
            </a:r>
            <a:endParaRPr/>
          </a:p>
        </p:txBody>
      </p:sp>
      <p:sp>
        <p:nvSpPr>
          <p:cNvPr id="459" name="Google Shape;459;gaac363da4d_1_117"/>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1700"/>
              </a:spcBef>
              <a:spcAft>
                <a:spcPts val="0"/>
              </a:spcAft>
              <a:buClr>
                <a:srgbClr val="171717"/>
              </a:buClr>
              <a:buSzPts val="2400"/>
              <a:buFont typeface="Calibri"/>
              <a:buChar char="●"/>
            </a:pPr>
            <a:r>
              <a:rPr lang="en-US" sz="2400">
                <a:solidFill>
                  <a:srgbClr val="171717"/>
                </a:solidFill>
                <a:highlight>
                  <a:srgbClr val="FFFFFF"/>
                </a:highlight>
              </a:rPr>
              <a:t>Stream pipelines are constructed lazily. </a:t>
            </a:r>
            <a:endParaRPr sz="2400">
              <a:solidFill>
                <a:srgbClr val="171717"/>
              </a:solidFill>
              <a:highlight>
                <a:srgbClr val="FFFFFF"/>
              </a:highlight>
            </a:endParaRPr>
          </a:p>
          <a:p>
            <a:pPr indent="-381000" lvl="1" marL="914400" rtl="0" algn="l">
              <a:lnSpc>
                <a:spcPct val="115000"/>
              </a:lnSpc>
              <a:spcBef>
                <a:spcPts val="0"/>
              </a:spcBef>
              <a:spcAft>
                <a:spcPts val="0"/>
              </a:spcAft>
              <a:buClr>
                <a:srgbClr val="171717"/>
              </a:buClr>
              <a:buSzPts val="2400"/>
              <a:buFont typeface="Calibri"/>
              <a:buChar char="○"/>
            </a:pPr>
            <a:r>
              <a:rPr lang="en-US" sz="2400">
                <a:solidFill>
                  <a:srgbClr val="171717"/>
                </a:solidFill>
                <a:highlight>
                  <a:srgbClr val="FFFFFF"/>
                </a:highlight>
              </a:rPr>
              <a:t>Constructing a stream source doesn’t compute the elements of the stream, but instead captures how to find the elements when necessary. </a:t>
            </a:r>
            <a:endParaRPr sz="2400">
              <a:solidFill>
                <a:srgbClr val="171717"/>
              </a:solidFill>
              <a:highlight>
                <a:srgbClr val="FFFFFF"/>
              </a:highlight>
            </a:endParaRPr>
          </a:p>
          <a:p>
            <a:pPr indent="-381000" lvl="1" marL="914400" rtl="0" algn="l">
              <a:lnSpc>
                <a:spcPct val="115000"/>
              </a:lnSpc>
              <a:spcBef>
                <a:spcPts val="0"/>
              </a:spcBef>
              <a:spcAft>
                <a:spcPts val="0"/>
              </a:spcAft>
              <a:buClr>
                <a:srgbClr val="171717"/>
              </a:buClr>
              <a:buSzPts val="2400"/>
              <a:buFont typeface="Calibri"/>
              <a:buChar char="○"/>
            </a:pPr>
            <a:r>
              <a:rPr lang="en-US" sz="2400">
                <a:solidFill>
                  <a:srgbClr val="171717"/>
                </a:solidFill>
                <a:highlight>
                  <a:srgbClr val="FFFFFF"/>
                </a:highlight>
              </a:rPr>
              <a:t>Invoking an intermediate operation doesn’t perform any computation on the elements; it merely adds another operation to the end of the stream description</a:t>
            </a:r>
            <a:endParaRPr sz="2400">
              <a:solidFill>
                <a:srgbClr val="171717"/>
              </a:solidFill>
              <a:highlight>
                <a:srgbClr val="FFFFFF"/>
              </a:highlight>
            </a:endParaRPr>
          </a:p>
          <a:p>
            <a:pPr indent="-381000" lvl="1" marL="914400" rtl="0" algn="l">
              <a:lnSpc>
                <a:spcPct val="115000"/>
              </a:lnSpc>
              <a:spcBef>
                <a:spcPts val="0"/>
              </a:spcBef>
              <a:spcAft>
                <a:spcPts val="0"/>
              </a:spcAft>
              <a:buClr>
                <a:srgbClr val="171717"/>
              </a:buClr>
              <a:buSzPts val="2400"/>
              <a:buFont typeface="Calibri"/>
              <a:buChar char="○"/>
            </a:pPr>
            <a:r>
              <a:rPr lang="en-US" sz="2400">
                <a:solidFill>
                  <a:srgbClr val="171717"/>
                </a:solidFill>
                <a:highlight>
                  <a:srgbClr val="FFFFFF"/>
                </a:highlight>
              </a:rPr>
              <a:t>Only when the terminal operation is invoked, </a:t>
            </a:r>
            <a:r>
              <a:rPr lang="en-US" sz="2400">
                <a:solidFill>
                  <a:srgbClr val="171717"/>
                </a:solidFill>
                <a:highlight>
                  <a:srgbClr val="FFFFFF"/>
                </a:highlight>
              </a:rPr>
              <a:t>the stream implementation picks an execution plan, then</a:t>
            </a:r>
            <a:r>
              <a:rPr lang="en-US" sz="2400">
                <a:solidFill>
                  <a:srgbClr val="171717"/>
                </a:solidFill>
                <a:highlight>
                  <a:srgbClr val="FFFFFF"/>
                </a:highlight>
              </a:rPr>
              <a:t> compute the elements, apply the intermediate operations, and apply the terminal operation</a:t>
            </a:r>
            <a:endParaRPr sz="2400">
              <a:solidFill>
                <a:srgbClr val="171717"/>
              </a:solidFill>
              <a:highlight>
                <a:srgbClr val="FFFFFF"/>
              </a:highlight>
            </a:endParaRPr>
          </a:p>
        </p:txBody>
      </p:sp>
      <p:sp>
        <p:nvSpPr>
          <p:cNvPr id="460" name="Google Shape;460;gaac363da4d_1_117"/>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IV. COLLECTIONS</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gb0b109b655_0_193"/>
          <p:cNvSpPr txBox="1"/>
          <p:nvPr>
            <p:ph type="title"/>
          </p:nvPr>
        </p:nvSpPr>
        <p:spPr>
          <a:xfrm>
            <a:off x="457200" y="274638"/>
            <a:ext cx="70359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b="1" i="0" lang="en-US" sz="3200" u="none" cap="none" strike="noStrike">
                <a:solidFill>
                  <a:srgbClr val="27AAE1"/>
                </a:solidFill>
                <a:latin typeface="Calibri"/>
                <a:ea typeface="Calibri"/>
                <a:cs typeface="Calibri"/>
                <a:sym typeface="Calibri"/>
              </a:rPr>
              <a:t>REFERENCES</a:t>
            </a:r>
            <a:endParaRPr b="1" i="0" sz="3200" u="none" cap="none" strike="noStrike">
              <a:solidFill>
                <a:srgbClr val="27AAE1"/>
              </a:solidFill>
              <a:latin typeface="Calibri"/>
              <a:ea typeface="Calibri"/>
              <a:cs typeface="Calibri"/>
              <a:sym typeface="Calibri"/>
            </a:endParaRPr>
          </a:p>
        </p:txBody>
      </p:sp>
      <p:sp>
        <p:nvSpPr>
          <p:cNvPr id="466" name="Google Shape;466;gb0b109b655_0_193"/>
          <p:cNvSpPr txBox="1"/>
          <p:nvPr/>
        </p:nvSpPr>
        <p:spPr>
          <a:xfrm>
            <a:off x="609600" y="1105196"/>
            <a:ext cx="8229600" cy="5247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Noto Sans Symbols"/>
              <a:buNone/>
            </a:pPr>
            <a:r>
              <a:t/>
            </a:r>
            <a:endParaRPr b="0" i="0" sz="3200" u="none" cap="none" strike="noStrike">
              <a:solidFill>
                <a:schemeClr val="dk1"/>
              </a:solidFill>
              <a:latin typeface="Calibri"/>
              <a:ea typeface="Calibri"/>
              <a:cs typeface="Calibri"/>
              <a:sym typeface="Calibri"/>
            </a:endParaRPr>
          </a:p>
        </p:txBody>
      </p:sp>
      <p:sp>
        <p:nvSpPr>
          <p:cNvPr id="467" name="Google Shape;467;gb0b109b655_0_193"/>
          <p:cNvSpPr/>
          <p:nvPr/>
        </p:nvSpPr>
        <p:spPr>
          <a:xfrm>
            <a:off x="385845" y="1231345"/>
            <a:ext cx="10902600" cy="26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468" name="Google Shape;468;gb0b109b655_0_193"/>
          <p:cNvSpPr txBox="1"/>
          <p:nvPr/>
        </p:nvSpPr>
        <p:spPr>
          <a:xfrm>
            <a:off x="957385" y="2149231"/>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469" name="Google Shape;469;gb0b109b655_0_193"/>
          <p:cNvSpPr txBox="1"/>
          <p:nvPr/>
        </p:nvSpPr>
        <p:spPr>
          <a:xfrm>
            <a:off x="1270000" y="3731846"/>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470" name="Google Shape;470;gb0b109b655_0_193"/>
          <p:cNvSpPr txBox="1"/>
          <p:nvPr/>
        </p:nvSpPr>
        <p:spPr>
          <a:xfrm>
            <a:off x="457200" y="1619104"/>
            <a:ext cx="8229600" cy="38271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None/>
            </a:pPr>
            <a:r>
              <a:rPr lang="en-US" sz="2000">
                <a:latin typeface="Calibri"/>
                <a:ea typeface="Calibri"/>
                <a:cs typeface="Calibri"/>
                <a:sym typeface="Calibri"/>
              </a:rPr>
              <a:t>Overall:</a:t>
            </a:r>
            <a:endParaRPr sz="2000">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3"/>
              </a:rPr>
              <a:t>https://docs.oracle.com/javase/tutorial/reallybigindex.html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4"/>
              </a:rPr>
              <a:t>https://www.geeksforgeeks.org/java/?ref=lbp</a:t>
            </a:r>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5"/>
              </a:rPr>
              <a:t>https://docs.oracle.com/javase/8/docs/api/index.html?overview-summary.html</a:t>
            </a:r>
            <a:endParaRPr sz="20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rPr lang="en-US" sz="2000">
                <a:solidFill>
                  <a:schemeClr val="dk1"/>
                </a:solidFill>
                <a:latin typeface="Calibri"/>
                <a:ea typeface="Calibri"/>
                <a:cs typeface="Calibri"/>
                <a:sym typeface="Calibri"/>
              </a:rPr>
              <a:t>Collections:</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6"/>
              </a:rPr>
              <a:t>https://www.geeksforgeeks.org/analysis-of-algorithms-set-4-analysis-of-loops/</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7"/>
              </a:rPr>
              <a:t>https://www.geeksforgeeks.org/collections-in-java-2/?ref=lbp</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8"/>
              </a:rPr>
              <a:t>https://docs.oracle.com/javase/tutorial/collections/index.html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9"/>
              </a:rPr>
              <a:t>https://www.geeksforgeeks.org/stream-in-java/</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480"/>
              </a:spcBef>
              <a:spcAft>
                <a:spcPts val="0"/>
              </a:spcAft>
              <a:buClr>
                <a:srgbClr val="000000"/>
              </a:buClr>
              <a:buSzPts val="2400"/>
              <a:buFont typeface="Arial"/>
              <a:buNone/>
            </a:pPr>
            <a:r>
              <a:t/>
            </a:r>
            <a:endParaRPr b="0" i="0" sz="2000" u="none" cap="none" strike="noStrike">
              <a:solidFill>
                <a:schemeClr val="dk1"/>
              </a:solidFill>
              <a:latin typeface="Calibri"/>
              <a:ea typeface="Calibri"/>
              <a:cs typeface="Calibri"/>
              <a:sym typeface="Calibri"/>
            </a:endParaRPr>
          </a:p>
        </p:txBody>
      </p:sp>
      <p:sp>
        <p:nvSpPr>
          <p:cNvPr id="471" name="Google Shape;471;gb0b109b655_0_193"/>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IV. COLLECTIONS</a:t>
            </a:r>
            <a:endParaRPr/>
          </a:p>
          <a:p>
            <a:pPr indent="0" lvl="0" marL="0" rtl="0" algn="l">
              <a:spcBef>
                <a:spcPts val="0"/>
              </a:spcBef>
              <a:spcAft>
                <a:spcPts val="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gaac363da4d_1_0"/>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800"/>
              <a:t>VII. HELPFUL FEATURES</a:t>
            </a:r>
            <a:endParaRPr b="1" i="0" sz="2800" u="none" cap="none" strike="noStrike">
              <a:solidFill>
                <a:srgbClr val="27AAE1"/>
              </a:solidFill>
              <a:latin typeface="Calibri"/>
              <a:ea typeface="Calibri"/>
              <a:cs typeface="Calibri"/>
              <a:sym typeface="Calibri"/>
            </a:endParaRPr>
          </a:p>
        </p:txBody>
      </p:sp>
      <p:sp>
        <p:nvSpPr>
          <p:cNvPr id="477" name="Google Shape;477;gaac363da4d_1_0"/>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SzPts val="2800"/>
              <a:buFont typeface="Calibri"/>
              <a:buAutoNum type="arabicPeriod"/>
            </a:pPr>
            <a:r>
              <a:rPr lang="en-US" sz="2800"/>
              <a:t>Generics</a:t>
            </a:r>
            <a:endParaRPr sz="2800"/>
          </a:p>
          <a:p>
            <a:pPr indent="-514350" lvl="0" marL="514350" marR="0" rtl="0" algn="l">
              <a:lnSpc>
                <a:spcPct val="100000"/>
              </a:lnSpc>
              <a:spcBef>
                <a:spcPts val="0"/>
              </a:spcBef>
              <a:spcAft>
                <a:spcPts val="0"/>
              </a:spcAft>
              <a:buSzPts val="2800"/>
              <a:buFont typeface="Calibri"/>
              <a:buAutoNum type="arabicPeriod"/>
            </a:pPr>
            <a:r>
              <a:rPr lang="en-US" sz="2800"/>
              <a:t>Lambda Expression</a:t>
            </a:r>
            <a:endParaRPr sz="2800"/>
          </a:p>
          <a:p>
            <a:pPr indent="-514350" lvl="0" marL="514350" marR="0" rtl="0" algn="l">
              <a:lnSpc>
                <a:spcPct val="100000"/>
              </a:lnSpc>
              <a:spcBef>
                <a:spcPts val="0"/>
              </a:spcBef>
              <a:spcAft>
                <a:spcPts val="0"/>
              </a:spcAft>
              <a:buSzPts val="2800"/>
              <a:buFont typeface="Calibri"/>
              <a:buAutoNum type="arabicPeriod"/>
            </a:pPr>
            <a:r>
              <a:rPr lang="en-US" sz="2800"/>
              <a:t>Functional Interface</a:t>
            </a:r>
            <a:endParaRPr sz="2800"/>
          </a:p>
          <a:p>
            <a:pPr indent="-514350" lvl="0" marL="514350" marR="0" rtl="0" algn="l">
              <a:lnSpc>
                <a:spcPct val="100000"/>
              </a:lnSpc>
              <a:spcBef>
                <a:spcPts val="0"/>
              </a:spcBef>
              <a:spcAft>
                <a:spcPts val="0"/>
              </a:spcAft>
              <a:buSzPts val="2800"/>
              <a:buFont typeface="Calibri"/>
              <a:buAutoNum type="arabicPeriod"/>
            </a:pPr>
            <a:r>
              <a:rPr lang="en-US" sz="2800"/>
              <a:t>Java IO</a:t>
            </a:r>
            <a:endParaRPr sz="2800"/>
          </a:p>
          <a:p>
            <a:pPr indent="0" lvl="0" marL="0" marR="0" rtl="0" algn="l">
              <a:lnSpc>
                <a:spcPct val="100000"/>
              </a:lnSpc>
              <a:spcBef>
                <a:spcPts val="560"/>
              </a:spcBef>
              <a:spcAft>
                <a:spcPts val="0"/>
              </a:spcAft>
              <a:buClr>
                <a:schemeClr val="dk1"/>
              </a:buClr>
              <a:buSzPts val="2800"/>
              <a:buFont typeface="Arial"/>
              <a:buNone/>
            </a:pPr>
            <a:r>
              <a:t/>
            </a:r>
            <a:endParaRPr i="0" sz="2800" u="none" cap="none" strike="noStrike">
              <a:solidFill>
                <a:schemeClr val="dk1"/>
              </a:solidFill>
            </a:endParaRPr>
          </a:p>
          <a:p>
            <a:pPr indent="0" lvl="1" marL="552450" marR="0" rtl="0" algn="l">
              <a:lnSpc>
                <a:spcPct val="100000"/>
              </a:lnSpc>
              <a:spcBef>
                <a:spcPts val="480"/>
              </a:spcBef>
              <a:spcAft>
                <a:spcPts val="0"/>
              </a:spcAft>
              <a:buClr>
                <a:schemeClr val="dk1"/>
              </a:buClr>
              <a:buSzPts val="2400"/>
              <a:buFont typeface="Arial"/>
              <a:buNone/>
            </a:pPr>
            <a:r>
              <a:t/>
            </a:r>
            <a:endParaRPr i="0" u="none" cap="none" strike="noStrike">
              <a:solidFill>
                <a:schemeClr val="dk1"/>
              </a:solidFill>
            </a:endParaRPr>
          </a:p>
        </p:txBody>
      </p:sp>
      <p:sp>
        <p:nvSpPr>
          <p:cNvPr id="478" name="Google Shape;478;gaac363da4d_1_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VII. HELPFUL FEATURES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gaac363da4d_1_6"/>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a:t>
            </a:r>
            <a:r>
              <a:rPr lang="en-US"/>
              <a:t>. Generics</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484" name="Google Shape;484;gaac363da4d_1_6"/>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55600" lvl="0" marL="457200" rtl="0" algn="l">
              <a:lnSpc>
                <a:spcPct val="100000"/>
              </a:lnSpc>
              <a:spcBef>
                <a:spcPts val="1700"/>
              </a:spcBef>
              <a:spcAft>
                <a:spcPts val="0"/>
              </a:spcAft>
              <a:buClr>
                <a:srgbClr val="000000"/>
              </a:buClr>
              <a:buSzPts val="2000"/>
              <a:buFont typeface="Calibri"/>
              <a:buChar char="●"/>
            </a:pPr>
            <a:r>
              <a:rPr lang="en-US" sz="2000">
                <a:solidFill>
                  <a:srgbClr val="000000"/>
                </a:solidFill>
                <a:highlight>
                  <a:srgbClr val="FFFFFF"/>
                </a:highlight>
              </a:rPr>
              <a:t>Use type  as parameter when defining methods, classes, and interfaces</a:t>
            </a:r>
            <a:endParaRPr sz="2000">
              <a:solidFill>
                <a:srgbClr val="000000"/>
              </a:solidFill>
              <a:highlight>
                <a:srgbClr val="FFFFFF"/>
              </a:highlight>
            </a:endParaRPr>
          </a:p>
          <a:p>
            <a:pPr indent="-355600" lvl="0" marL="457200" rtl="0" algn="l">
              <a:lnSpc>
                <a:spcPct val="100000"/>
              </a:lnSpc>
              <a:spcBef>
                <a:spcPts val="0"/>
              </a:spcBef>
              <a:spcAft>
                <a:spcPts val="0"/>
              </a:spcAft>
              <a:buClr>
                <a:srgbClr val="000000"/>
              </a:buClr>
              <a:buSzPts val="2000"/>
              <a:buChar char="●"/>
            </a:pPr>
            <a:r>
              <a:rPr lang="en-US" sz="2000">
                <a:solidFill>
                  <a:srgbClr val="000000"/>
                </a:solidFill>
                <a:highlight>
                  <a:srgbClr val="FFFFFF"/>
                </a:highlight>
              </a:rPr>
              <a:t>Object can refer to any type, but lack type safety</a:t>
            </a:r>
            <a:endParaRPr sz="2000">
              <a:solidFill>
                <a:srgbClr val="000000"/>
              </a:solidFill>
              <a:highlight>
                <a:srgbClr val="FFFFFF"/>
              </a:highlight>
            </a:endParaRPr>
          </a:p>
          <a:p>
            <a:pPr indent="-355600" lvl="0" marL="457200" rtl="0" algn="l">
              <a:lnSpc>
                <a:spcPct val="100000"/>
              </a:lnSpc>
              <a:spcBef>
                <a:spcPts val="0"/>
              </a:spcBef>
              <a:spcAft>
                <a:spcPts val="0"/>
              </a:spcAft>
              <a:buClr>
                <a:srgbClr val="000000"/>
              </a:buClr>
              <a:buSzPts val="2000"/>
              <a:buChar char="●"/>
            </a:pPr>
            <a:r>
              <a:rPr lang="en-US" sz="2000">
                <a:solidFill>
                  <a:srgbClr val="000000"/>
                </a:solidFill>
                <a:highlight>
                  <a:srgbClr val="FFFFFF"/>
                </a:highlight>
              </a:rPr>
              <a:t>Convention:</a:t>
            </a:r>
            <a:endParaRPr sz="2000">
              <a:solidFill>
                <a:srgbClr val="000000"/>
              </a:solidFill>
              <a:highlight>
                <a:srgbClr val="FFFFFF"/>
              </a:highlight>
            </a:endParaRPr>
          </a:p>
          <a:p>
            <a:pPr indent="-355600" lvl="1" marL="914400" rtl="0" algn="l">
              <a:lnSpc>
                <a:spcPct val="100000"/>
              </a:lnSpc>
              <a:spcBef>
                <a:spcPts val="0"/>
              </a:spcBef>
              <a:spcAft>
                <a:spcPts val="0"/>
              </a:spcAft>
              <a:buClr>
                <a:srgbClr val="000000"/>
              </a:buClr>
              <a:buSzPts val="2000"/>
              <a:buChar char="○"/>
            </a:pPr>
            <a:r>
              <a:rPr lang="en-US" sz="2000">
                <a:solidFill>
                  <a:srgbClr val="000000"/>
                </a:solidFill>
              </a:rPr>
              <a:t>E - Element (used extensively by the Java Collections Framework)</a:t>
            </a:r>
            <a:endParaRPr sz="2000">
              <a:solidFill>
                <a:srgbClr val="000000"/>
              </a:solidFill>
            </a:endParaRPr>
          </a:p>
          <a:p>
            <a:pPr indent="-355600" lvl="1" marL="914400" rtl="0" algn="l">
              <a:lnSpc>
                <a:spcPct val="115000"/>
              </a:lnSpc>
              <a:spcBef>
                <a:spcPts val="0"/>
              </a:spcBef>
              <a:spcAft>
                <a:spcPts val="0"/>
              </a:spcAft>
              <a:buClr>
                <a:srgbClr val="000000"/>
              </a:buClr>
              <a:buSzPts val="2000"/>
              <a:buFont typeface="Calibri"/>
              <a:buChar char="○"/>
            </a:pPr>
            <a:r>
              <a:rPr lang="en-US" sz="2000">
                <a:solidFill>
                  <a:srgbClr val="000000"/>
                </a:solidFill>
              </a:rPr>
              <a:t>K - Key</a:t>
            </a:r>
            <a:endParaRPr sz="2000">
              <a:solidFill>
                <a:srgbClr val="000000"/>
              </a:solidFill>
            </a:endParaRPr>
          </a:p>
          <a:p>
            <a:pPr indent="-355600" lvl="1" marL="914400" rtl="0" algn="l">
              <a:lnSpc>
                <a:spcPct val="115000"/>
              </a:lnSpc>
              <a:spcBef>
                <a:spcPts val="0"/>
              </a:spcBef>
              <a:spcAft>
                <a:spcPts val="0"/>
              </a:spcAft>
              <a:buClr>
                <a:srgbClr val="000000"/>
              </a:buClr>
              <a:buSzPts val="2000"/>
              <a:buFont typeface="Calibri"/>
              <a:buChar char="○"/>
            </a:pPr>
            <a:r>
              <a:rPr lang="en-US" sz="2000">
                <a:solidFill>
                  <a:srgbClr val="000000"/>
                </a:solidFill>
              </a:rPr>
              <a:t>N - Number</a:t>
            </a:r>
            <a:endParaRPr sz="2000">
              <a:solidFill>
                <a:srgbClr val="000000"/>
              </a:solidFill>
            </a:endParaRPr>
          </a:p>
          <a:p>
            <a:pPr indent="-355600" lvl="1" marL="914400" rtl="0" algn="l">
              <a:lnSpc>
                <a:spcPct val="115000"/>
              </a:lnSpc>
              <a:spcBef>
                <a:spcPts val="0"/>
              </a:spcBef>
              <a:spcAft>
                <a:spcPts val="0"/>
              </a:spcAft>
              <a:buClr>
                <a:srgbClr val="000000"/>
              </a:buClr>
              <a:buSzPts val="2000"/>
              <a:buFont typeface="Calibri"/>
              <a:buChar char="○"/>
            </a:pPr>
            <a:r>
              <a:rPr lang="en-US" sz="2000">
                <a:solidFill>
                  <a:srgbClr val="000000"/>
                </a:solidFill>
              </a:rPr>
              <a:t>T - Type</a:t>
            </a:r>
            <a:endParaRPr sz="2000">
              <a:solidFill>
                <a:srgbClr val="000000"/>
              </a:solidFill>
            </a:endParaRPr>
          </a:p>
          <a:p>
            <a:pPr indent="-355600" lvl="1" marL="914400" rtl="0" algn="l">
              <a:lnSpc>
                <a:spcPct val="115000"/>
              </a:lnSpc>
              <a:spcBef>
                <a:spcPts val="0"/>
              </a:spcBef>
              <a:spcAft>
                <a:spcPts val="0"/>
              </a:spcAft>
              <a:buClr>
                <a:srgbClr val="000000"/>
              </a:buClr>
              <a:buSzPts val="2000"/>
              <a:buFont typeface="Calibri"/>
              <a:buChar char="○"/>
            </a:pPr>
            <a:r>
              <a:rPr lang="en-US" sz="2000">
                <a:solidFill>
                  <a:srgbClr val="000000"/>
                </a:solidFill>
              </a:rPr>
              <a:t>V - Value</a:t>
            </a:r>
            <a:endParaRPr sz="2000">
              <a:solidFill>
                <a:srgbClr val="000000"/>
              </a:solidFill>
            </a:endParaRPr>
          </a:p>
          <a:p>
            <a:pPr indent="-355600" lvl="1" marL="914400" rtl="0" algn="l">
              <a:lnSpc>
                <a:spcPct val="115000"/>
              </a:lnSpc>
              <a:spcBef>
                <a:spcPts val="0"/>
              </a:spcBef>
              <a:spcAft>
                <a:spcPts val="0"/>
              </a:spcAft>
              <a:buClr>
                <a:srgbClr val="000000"/>
              </a:buClr>
              <a:buSzPts val="2000"/>
              <a:buFont typeface="Calibri"/>
              <a:buChar char="○"/>
            </a:pPr>
            <a:r>
              <a:rPr lang="en-US" sz="2000">
                <a:solidFill>
                  <a:srgbClr val="000000"/>
                </a:solidFill>
              </a:rPr>
              <a:t>S,U,V etc. - 2nd, 3rd, 4th types</a:t>
            </a:r>
            <a:endParaRPr sz="2000">
              <a:solidFill>
                <a:srgbClr val="000000"/>
              </a:solidFill>
            </a:endParaRPr>
          </a:p>
          <a:p>
            <a:pPr indent="-355600" lvl="0" marL="457200" rtl="0" algn="l">
              <a:spcBef>
                <a:spcPts val="0"/>
              </a:spcBef>
              <a:spcAft>
                <a:spcPts val="0"/>
              </a:spcAft>
              <a:buClr>
                <a:srgbClr val="000000"/>
              </a:buClr>
              <a:buSzPts val="2000"/>
              <a:buFont typeface="Calibri"/>
              <a:buChar char="●"/>
            </a:pPr>
            <a:r>
              <a:rPr lang="en-US" sz="2000">
                <a:solidFill>
                  <a:srgbClr val="000000"/>
                </a:solidFill>
                <a:highlight>
                  <a:srgbClr val="FFFFFF"/>
                </a:highlight>
              </a:rPr>
              <a:t>C</a:t>
            </a:r>
            <a:r>
              <a:rPr lang="en-US" sz="2000">
                <a:solidFill>
                  <a:srgbClr val="000000"/>
                </a:solidFill>
                <a:highlight>
                  <a:srgbClr val="FFFFFF"/>
                </a:highlight>
              </a:rPr>
              <a:t>annot use with primitive types</a:t>
            </a:r>
            <a:endParaRPr sz="2000">
              <a:solidFill>
                <a:srgbClr val="000000"/>
              </a:solidFill>
            </a:endParaRPr>
          </a:p>
          <a:p>
            <a:pPr indent="-355600" lvl="0" marL="457200" rtl="0" algn="l">
              <a:lnSpc>
                <a:spcPct val="100000"/>
              </a:lnSpc>
              <a:spcBef>
                <a:spcPts val="0"/>
              </a:spcBef>
              <a:spcAft>
                <a:spcPts val="0"/>
              </a:spcAft>
              <a:buClr>
                <a:srgbClr val="000000"/>
              </a:buClr>
              <a:buSzPts val="2000"/>
              <a:buFont typeface="Calibri"/>
              <a:buChar char="●"/>
            </a:pPr>
            <a:r>
              <a:rPr lang="en-US" sz="2000">
                <a:solidFill>
                  <a:srgbClr val="000000"/>
                </a:solidFill>
              </a:rPr>
              <a:t>Raw type: the actual type argument is omitted</a:t>
            </a:r>
            <a:endParaRPr sz="2000">
              <a:solidFill>
                <a:srgbClr val="000000"/>
              </a:solidFill>
            </a:endParaRPr>
          </a:p>
          <a:p>
            <a:pPr indent="-355600" lvl="0" marL="457200" rtl="0" algn="l">
              <a:lnSpc>
                <a:spcPct val="100000"/>
              </a:lnSpc>
              <a:spcBef>
                <a:spcPts val="0"/>
              </a:spcBef>
              <a:spcAft>
                <a:spcPts val="0"/>
              </a:spcAft>
              <a:buClr>
                <a:srgbClr val="000000"/>
              </a:buClr>
              <a:buSzPts val="2000"/>
              <a:buFont typeface="Calibri"/>
              <a:buChar char="●"/>
            </a:pPr>
            <a:r>
              <a:rPr lang="en-US" sz="2000">
                <a:solidFill>
                  <a:srgbClr val="000000"/>
                </a:solidFill>
              </a:rPr>
              <a:t>Bounded Type Parameters used to restrict the types that can be used</a:t>
            </a:r>
            <a:endParaRPr sz="2000">
              <a:solidFill>
                <a:srgbClr val="000000"/>
              </a:solidFill>
            </a:endParaRPr>
          </a:p>
          <a:p>
            <a:pPr indent="-355600" lvl="0" marL="457200" rtl="0" algn="l">
              <a:lnSpc>
                <a:spcPct val="100000"/>
              </a:lnSpc>
              <a:spcBef>
                <a:spcPts val="0"/>
              </a:spcBef>
              <a:spcAft>
                <a:spcPts val="0"/>
              </a:spcAft>
              <a:buClr>
                <a:srgbClr val="000000"/>
              </a:buClr>
              <a:buSzPts val="2000"/>
              <a:buFont typeface="Calibri"/>
              <a:buChar char="●"/>
            </a:pPr>
            <a:r>
              <a:rPr lang="en-US" sz="2000">
                <a:solidFill>
                  <a:srgbClr val="000000"/>
                </a:solidFill>
              </a:rPr>
              <a:t>The question mark (?), called the </a:t>
            </a:r>
            <a:r>
              <a:rPr i="1" lang="en-US" sz="2000">
                <a:solidFill>
                  <a:srgbClr val="000000"/>
                </a:solidFill>
              </a:rPr>
              <a:t>wildcard</a:t>
            </a:r>
            <a:r>
              <a:rPr lang="en-US" sz="2000">
                <a:solidFill>
                  <a:srgbClr val="000000"/>
                </a:solidFill>
              </a:rPr>
              <a:t>, represents an unknown type</a:t>
            </a:r>
            <a:endParaRPr sz="2000">
              <a:solidFill>
                <a:srgbClr val="000000"/>
              </a:solidFill>
            </a:endParaRPr>
          </a:p>
        </p:txBody>
      </p:sp>
      <p:sp>
        <p:nvSpPr>
          <p:cNvPr id="485" name="Google Shape;485;gaac363da4d_1_6"/>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VII. HELPFUL FEATURES</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gaac363da4d_1_49"/>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2</a:t>
            </a:r>
            <a:r>
              <a:rPr lang="en-US"/>
              <a:t>. Lambda Expression - Definition</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491" name="Google Shape;491;gaac363da4d_1_49"/>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93700" lvl="0" marL="457200" rtl="0" algn="l">
              <a:lnSpc>
                <a:spcPct val="115000"/>
              </a:lnSpc>
              <a:spcBef>
                <a:spcPts val="0"/>
              </a:spcBef>
              <a:spcAft>
                <a:spcPts val="0"/>
              </a:spcAft>
              <a:buClr>
                <a:srgbClr val="000000"/>
              </a:buClr>
              <a:buSzPts val="2600"/>
              <a:buFont typeface="Calibri"/>
              <a:buChar char="●"/>
            </a:pPr>
            <a:r>
              <a:rPr lang="en-US" sz="2600">
                <a:solidFill>
                  <a:srgbClr val="000000"/>
                </a:solidFill>
                <a:highlight>
                  <a:srgbClr val="FFFFFF"/>
                </a:highlight>
              </a:rPr>
              <a:t>Lambda expressions basically express instances of functional interfaces (An interface with single abstract method)</a:t>
            </a:r>
            <a:endParaRPr sz="2600">
              <a:solidFill>
                <a:srgbClr val="000000"/>
              </a:solidFill>
              <a:highlight>
                <a:srgbClr val="FFFFFF"/>
              </a:highlight>
            </a:endParaRPr>
          </a:p>
          <a:p>
            <a:pPr indent="-393700" lvl="0" marL="457200" rtl="0" algn="l">
              <a:lnSpc>
                <a:spcPct val="115000"/>
              </a:lnSpc>
              <a:spcBef>
                <a:spcPts val="0"/>
              </a:spcBef>
              <a:spcAft>
                <a:spcPts val="0"/>
              </a:spcAft>
              <a:buClr>
                <a:srgbClr val="000000"/>
              </a:buClr>
              <a:buSzPts val="2600"/>
              <a:buFont typeface="Calibri"/>
              <a:buChar char="●"/>
            </a:pPr>
            <a:r>
              <a:rPr lang="en-US" sz="2600">
                <a:solidFill>
                  <a:srgbClr val="000000"/>
                </a:solidFill>
                <a:highlight>
                  <a:srgbClr val="FFFFFF"/>
                </a:highlight>
              </a:rPr>
              <a:t>Lambda expressions implement the only abstract function and therefore implement functional interfaces</a:t>
            </a:r>
            <a:endParaRPr sz="2600">
              <a:solidFill>
                <a:srgbClr val="000000"/>
              </a:solidFill>
              <a:highlight>
                <a:srgbClr val="FFFFFF"/>
              </a:highlight>
            </a:endParaRPr>
          </a:p>
          <a:p>
            <a:pPr indent="-393700" lvl="0" marL="457200" rtl="0" algn="l">
              <a:lnSpc>
                <a:spcPct val="115000"/>
              </a:lnSpc>
              <a:spcBef>
                <a:spcPts val="0"/>
              </a:spcBef>
              <a:spcAft>
                <a:spcPts val="0"/>
              </a:spcAft>
              <a:buClr>
                <a:srgbClr val="000000"/>
              </a:buClr>
              <a:buSzPts val="2600"/>
              <a:buFont typeface="Calibri"/>
              <a:buChar char="●"/>
            </a:pPr>
            <a:r>
              <a:rPr lang="en-US" sz="2600">
                <a:solidFill>
                  <a:srgbClr val="000000"/>
                </a:solidFill>
                <a:highlight>
                  <a:srgbClr val="FFFFFF"/>
                </a:highlight>
              </a:rPr>
              <a:t>Enable to treat functionality as a method argument, or code as data</a:t>
            </a:r>
            <a:endParaRPr sz="2600">
              <a:solidFill>
                <a:srgbClr val="000000"/>
              </a:solidFill>
              <a:highlight>
                <a:srgbClr val="FFFFFF"/>
              </a:highlight>
            </a:endParaRPr>
          </a:p>
          <a:p>
            <a:pPr indent="-393700" lvl="0" marL="457200" rtl="0" algn="l">
              <a:lnSpc>
                <a:spcPct val="115000"/>
              </a:lnSpc>
              <a:spcBef>
                <a:spcPts val="0"/>
              </a:spcBef>
              <a:spcAft>
                <a:spcPts val="0"/>
              </a:spcAft>
              <a:buClr>
                <a:srgbClr val="000000"/>
              </a:buClr>
              <a:buSzPts val="2600"/>
              <a:buFont typeface="Calibri"/>
              <a:buChar char="●"/>
            </a:pPr>
            <a:r>
              <a:rPr lang="en-US" sz="2600">
                <a:solidFill>
                  <a:srgbClr val="000000"/>
                </a:solidFill>
                <a:highlight>
                  <a:srgbClr val="FFFFFF"/>
                </a:highlight>
              </a:rPr>
              <a:t>A function that can be created without belonging to any class</a:t>
            </a:r>
            <a:endParaRPr sz="2600">
              <a:solidFill>
                <a:srgbClr val="000000"/>
              </a:solidFill>
              <a:highlight>
                <a:srgbClr val="FFFFFF"/>
              </a:highlight>
            </a:endParaRPr>
          </a:p>
          <a:p>
            <a:pPr indent="-393700" lvl="0" marL="457200" rtl="0" algn="l">
              <a:lnSpc>
                <a:spcPct val="115000"/>
              </a:lnSpc>
              <a:spcBef>
                <a:spcPts val="0"/>
              </a:spcBef>
              <a:spcAft>
                <a:spcPts val="0"/>
              </a:spcAft>
              <a:buClr>
                <a:srgbClr val="000000"/>
              </a:buClr>
              <a:buSzPts val="2600"/>
              <a:buFont typeface="Calibri"/>
              <a:buChar char="●"/>
            </a:pPr>
            <a:r>
              <a:rPr lang="en-US" sz="2600">
                <a:solidFill>
                  <a:srgbClr val="000000"/>
                </a:solidFill>
                <a:highlight>
                  <a:srgbClr val="FFFFFF"/>
                </a:highlight>
              </a:rPr>
              <a:t>A lambda expression can be passed around as if it was an object and executed on demand</a:t>
            </a:r>
            <a:endParaRPr sz="2600">
              <a:solidFill>
                <a:srgbClr val="000000"/>
              </a:solidFill>
              <a:highlight>
                <a:srgbClr val="FFFFFF"/>
              </a:highlight>
            </a:endParaRPr>
          </a:p>
        </p:txBody>
      </p:sp>
      <p:sp>
        <p:nvSpPr>
          <p:cNvPr id="492" name="Google Shape;492;gaac363da4d_1_49"/>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VII. HELPFUL FEATURES</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gaac363da4d_1_62"/>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2. Lambda Expression - Syntax</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498" name="Google Shape;498;gaac363da4d_1_62"/>
          <p:cNvSpPr txBox="1"/>
          <p:nvPr>
            <p:ph idx="1" type="body"/>
          </p:nvPr>
        </p:nvSpPr>
        <p:spPr>
          <a:xfrm>
            <a:off x="457200" y="3080600"/>
            <a:ext cx="8229600" cy="3199500"/>
          </a:xfrm>
          <a:prstGeom prst="rect">
            <a:avLst/>
          </a:prstGeom>
          <a:noFill/>
          <a:ln>
            <a:noFill/>
          </a:ln>
        </p:spPr>
        <p:txBody>
          <a:bodyPr anchorCtr="0" anchor="t" bIns="45700" lIns="91425" spcFirstLastPara="1" rIns="91425" wrap="square" tIns="45700">
            <a:noAutofit/>
          </a:bodyPr>
          <a:lstStyle/>
          <a:p>
            <a:pPr indent="-355600" lvl="0" marL="457200" rtl="0" algn="l">
              <a:lnSpc>
                <a:spcPct val="100000"/>
              </a:lnSpc>
              <a:spcBef>
                <a:spcPts val="0"/>
              </a:spcBef>
              <a:spcAft>
                <a:spcPts val="0"/>
              </a:spcAft>
              <a:buClr>
                <a:srgbClr val="000000"/>
              </a:buClr>
              <a:buSzPts val="2000"/>
              <a:buFont typeface="Calibri"/>
              <a:buChar char="●"/>
            </a:pPr>
            <a:r>
              <a:rPr lang="en-US" sz="2000">
                <a:solidFill>
                  <a:srgbClr val="000000"/>
                </a:solidFill>
                <a:highlight>
                  <a:srgbClr val="FFFFFF"/>
                </a:highlight>
              </a:rPr>
              <a:t>The body can contain zero, one or more statements.</a:t>
            </a:r>
            <a:endParaRPr sz="2000">
              <a:solidFill>
                <a:srgbClr val="000000"/>
              </a:solidFill>
              <a:highlight>
                <a:srgbClr val="FFFFFF"/>
              </a:highlight>
            </a:endParaRPr>
          </a:p>
          <a:p>
            <a:pPr indent="-355600" lvl="0" marL="457200" rtl="0" algn="l">
              <a:lnSpc>
                <a:spcPct val="100000"/>
              </a:lnSpc>
              <a:spcBef>
                <a:spcPts val="0"/>
              </a:spcBef>
              <a:spcAft>
                <a:spcPts val="0"/>
              </a:spcAft>
              <a:buClr>
                <a:srgbClr val="000000"/>
              </a:buClr>
              <a:buSzPts val="2000"/>
              <a:buFont typeface="Calibri"/>
              <a:buChar char="●"/>
            </a:pPr>
            <a:r>
              <a:rPr lang="en-US" sz="2000">
                <a:solidFill>
                  <a:srgbClr val="000000"/>
                </a:solidFill>
                <a:highlight>
                  <a:srgbClr val="FFFFFF"/>
                </a:highlight>
              </a:rPr>
              <a:t>When there is a single statement curly brackets are not mandatory and the return typ</a:t>
            </a:r>
            <a:r>
              <a:rPr lang="en-US" sz="2000">
                <a:solidFill>
                  <a:srgbClr val="000000"/>
                </a:solidFill>
                <a:highlight>
                  <a:srgbClr val="FFFFFF"/>
                </a:highlight>
              </a:rPr>
              <a:t>e of </a:t>
            </a:r>
            <a:r>
              <a:rPr lang="en-US" sz="2000">
                <a:solidFill>
                  <a:srgbClr val="000000"/>
                </a:solidFill>
                <a:highlight>
                  <a:srgbClr val="FFFFFF"/>
                </a:highlight>
              </a:rPr>
              <a:t>the anonymous function is the same as that of the body expression.</a:t>
            </a:r>
            <a:endParaRPr sz="2000">
              <a:solidFill>
                <a:srgbClr val="000000"/>
              </a:solidFill>
              <a:highlight>
                <a:srgbClr val="FFFFFF"/>
              </a:highlight>
            </a:endParaRPr>
          </a:p>
          <a:p>
            <a:pPr indent="-355600" lvl="0" marL="457200" rtl="0" algn="l">
              <a:lnSpc>
                <a:spcPct val="100000"/>
              </a:lnSpc>
              <a:spcBef>
                <a:spcPts val="0"/>
              </a:spcBef>
              <a:spcAft>
                <a:spcPts val="0"/>
              </a:spcAft>
              <a:buClr>
                <a:srgbClr val="000000"/>
              </a:buClr>
              <a:buSzPts val="2000"/>
              <a:buFont typeface="Calibri"/>
              <a:buChar char="●"/>
            </a:pPr>
            <a:r>
              <a:rPr lang="en-US" sz="2000">
                <a:solidFill>
                  <a:srgbClr val="000000"/>
                </a:solidFill>
                <a:highlight>
                  <a:srgbClr val="FFFFFF"/>
                </a:highlight>
              </a:rPr>
              <a:t>When there are more than one statements, then these must be enclosed in curly brackets (a code block) and the return type of the anonymous function is the same as the type of the value returned within the code block, or void if nothing is returned</a:t>
            </a:r>
            <a:endParaRPr sz="2000">
              <a:solidFill>
                <a:srgbClr val="000000"/>
              </a:solidFill>
              <a:highlight>
                <a:srgbClr val="FFFFFF"/>
              </a:highlight>
            </a:endParaRPr>
          </a:p>
          <a:p>
            <a:pPr indent="-355600" lvl="0" marL="457200" rtl="0" algn="l">
              <a:lnSpc>
                <a:spcPct val="115000"/>
              </a:lnSpc>
              <a:spcBef>
                <a:spcPts val="0"/>
              </a:spcBef>
              <a:spcAft>
                <a:spcPts val="0"/>
              </a:spcAft>
              <a:buClr>
                <a:srgbClr val="000000"/>
              </a:buClr>
              <a:buSzPts val="2000"/>
              <a:buFont typeface="Calibri"/>
              <a:buChar char="●"/>
            </a:pPr>
            <a:r>
              <a:rPr lang="en-US" sz="2000"/>
              <a:t>Method references are lambda expressions for methods that already have a name</a:t>
            </a:r>
            <a:endParaRPr sz="2000">
              <a:solidFill>
                <a:srgbClr val="000000"/>
              </a:solidFill>
              <a:highlight>
                <a:srgbClr val="FFFFFF"/>
              </a:highlight>
            </a:endParaRPr>
          </a:p>
        </p:txBody>
      </p:sp>
      <p:sp>
        <p:nvSpPr>
          <p:cNvPr id="499" name="Google Shape;499;gaac363da4d_1_62"/>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VII. HELPFUL FEATURES</a:t>
            </a:r>
            <a:endParaRPr/>
          </a:p>
          <a:p>
            <a:pPr indent="0" lvl="0" marL="0" marR="0" rtl="0" algn="l">
              <a:lnSpc>
                <a:spcPct val="100000"/>
              </a:lnSpc>
              <a:spcBef>
                <a:spcPts val="0"/>
              </a:spcBef>
              <a:spcAft>
                <a:spcPts val="0"/>
              </a:spcAft>
              <a:buNone/>
            </a:pPr>
            <a:r>
              <a:t/>
            </a:r>
            <a:endParaRPr/>
          </a:p>
        </p:txBody>
      </p:sp>
      <p:pic>
        <p:nvPicPr>
          <p:cNvPr id="500" name="Google Shape;500;gaac363da4d_1_62"/>
          <p:cNvPicPr preferRelativeResize="0"/>
          <p:nvPr/>
        </p:nvPicPr>
        <p:blipFill>
          <a:blip r:embed="rId3">
            <a:alphaModFix/>
          </a:blip>
          <a:stretch>
            <a:fillRect/>
          </a:stretch>
        </p:blipFill>
        <p:spPr>
          <a:xfrm>
            <a:off x="0" y="914550"/>
            <a:ext cx="9144001" cy="19620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gaac363da4d_1_16"/>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3</a:t>
            </a:r>
            <a:r>
              <a:rPr lang="en-US"/>
              <a:t>. Functional Interface</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506" name="Google Shape;506;gaac363da4d_1_16"/>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406400" lvl="0" marL="457200" rtl="0" algn="l">
              <a:lnSpc>
                <a:spcPct val="100000"/>
              </a:lnSpc>
              <a:spcBef>
                <a:spcPts val="1700"/>
              </a:spcBef>
              <a:spcAft>
                <a:spcPts val="0"/>
              </a:spcAft>
              <a:buClr>
                <a:srgbClr val="000000"/>
              </a:buClr>
              <a:buSzPts val="2800"/>
              <a:buFont typeface="Calibri"/>
              <a:buChar char="●"/>
            </a:pPr>
            <a:r>
              <a:rPr lang="en-US" sz="2800">
                <a:solidFill>
                  <a:srgbClr val="000000"/>
                </a:solidFill>
                <a:highlight>
                  <a:srgbClr val="FFFFFF"/>
                </a:highlight>
              </a:rPr>
              <a:t>A</a:t>
            </a:r>
            <a:r>
              <a:rPr lang="en-US" sz="2800">
                <a:solidFill>
                  <a:srgbClr val="000000"/>
                </a:solidFill>
                <a:highlight>
                  <a:srgbClr val="FFFFFF"/>
                </a:highlight>
              </a:rPr>
              <a:t>n interface that contains only one abstract method</a:t>
            </a:r>
            <a:endParaRPr sz="2800">
              <a:solidFill>
                <a:srgbClr val="000000"/>
              </a:solidFill>
              <a:highlight>
                <a:srgbClr val="FFFFFF"/>
              </a:highlight>
            </a:endParaRPr>
          </a:p>
          <a:p>
            <a:pPr indent="-406400" lvl="0" marL="457200" rtl="0" algn="l">
              <a:lnSpc>
                <a:spcPct val="100000"/>
              </a:lnSpc>
              <a:spcBef>
                <a:spcPts val="0"/>
              </a:spcBef>
              <a:spcAft>
                <a:spcPts val="0"/>
              </a:spcAft>
              <a:buClr>
                <a:srgbClr val="000000"/>
              </a:buClr>
              <a:buSzPts val="2800"/>
              <a:buFont typeface="Calibri"/>
              <a:buChar char="●"/>
            </a:pPr>
            <a:r>
              <a:rPr lang="en-US" sz="2800">
                <a:solidFill>
                  <a:srgbClr val="000000"/>
                </a:solidFill>
                <a:highlight>
                  <a:srgbClr val="FFFFFF"/>
                </a:highlight>
              </a:rPr>
              <a:t>I</a:t>
            </a:r>
            <a:r>
              <a:rPr lang="en-US" sz="2800">
                <a:solidFill>
                  <a:srgbClr val="000000"/>
                </a:solidFill>
                <a:highlight>
                  <a:srgbClr val="FFFFFF"/>
                </a:highlight>
              </a:rPr>
              <a:t>t effectively acts as a function</a:t>
            </a:r>
            <a:endParaRPr sz="2800">
              <a:solidFill>
                <a:srgbClr val="000000"/>
              </a:solidFill>
              <a:highlight>
                <a:srgbClr val="FFFFFF"/>
              </a:highlight>
            </a:endParaRPr>
          </a:p>
          <a:p>
            <a:pPr indent="-406400" lvl="0" marL="457200" rtl="0" algn="l">
              <a:lnSpc>
                <a:spcPct val="100000"/>
              </a:lnSpc>
              <a:spcBef>
                <a:spcPts val="0"/>
              </a:spcBef>
              <a:spcAft>
                <a:spcPts val="0"/>
              </a:spcAft>
              <a:buClr>
                <a:srgbClr val="000000"/>
              </a:buClr>
              <a:buSzPts val="2800"/>
              <a:buFont typeface="Calibri"/>
              <a:buChar char="●"/>
            </a:pPr>
            <a:r>
              <a:rPr lang="en-US" sz="2800">
                <a:solidFill>
                  <a:srgbClr val="000000"/>
                </a:solidFill>
                <a:highlight>
                  <a:srgbClr val="FFFFFF"/>
                </a:highlight>
              </a:rPr>
              <a:t>@FunctionalInterface annotation (optional) is used to ensure that the functional interface can’t have more than one abstract method</a:t>
            </a:r>
            <a:endParaRPr sz="2800">
              <a:solidFill>
                <a:srgbClr val="000000"/>
              </a:solidFill>
              <a:highlight>
                <a:srgbClr val="FFFFFF"/>
              </a:highlight>
            </a:endParaRPr>
          </a:p>
          <a:p>
            <a:pPr indent="-406400" lvl="0" marL="457200" rtl="0" algn="l">
              <a:lnSpc>
                <a:spcPct val="115000"/>
              </a:lnSpc>
              <a:spcBef>
                <a:spcPts val="0"/>
              </a:spcBef>
              <a:spcAft>
                <a:spcPts val="0"/>
              </a:spcAft>
              <a:buClr>
                <a:srgbClr val="000000"/>
              </a:buClr>
              <a:buSzPts val="2800"/>
              <a:buFont typeface="Calibri"/>
              <a:buChar char="●"/>
            </a:pPr>
            <a:r>
              <a:rPr lang="en-US" sz="2800">
                <a:solidFill>
                  <a:srgbClr val="000000"/>
                </a:solidFill>
                <a:highlight>
                  <a:srgbClr val="FFFFFF"/>
                </a:highlight>
              </a:rPr>
              <a:t>Functional Interfaces are mainly used in Lambda expressions, Method reference and constructor references</a:t>
            </a:r>
            <a:endParaRPr sz="2800">
              <a:solidFill>
                <a:srgbClr val="000000"/>
              </a:solidFill>
              <a:highlight>
                <a:srgbClr val="FFFFFF"/>
              </a:highlight>
            </a:endParaRPr>
          </a:p>
          <a:p>
            <a:pPr indent="-406400" lvl="0" marL="457200" rtl="0" algn="l">
              <a:lnSpc>
                <a:spcPct val="115000"/>
              </a:lnSpc>
              <a:spcBef>
                <a:spcPts val="0"/>
              </a:spcBef>
              <a:spcAft>
                <a:spcPts val="0"/>
              </a:spcAft>
              <a:buClr>
                <a:srgbClr val="000000"/>
              </a:buClr>
              <a:buSzPts val="2800"/>
              <a:buChar char="●"/>
            </a:pPr>
            <a:r>
              <a:rPr lang="en-US" sz="2800">
                <a:solidFill>
                  <a:srgbClr val="000000"/>
                </a:solidFill>
                <a:highlight>
                  <a:srgbClr val="FFFFFF"/>
                </a:highlight>
              </a:rPr>
              <a:t>Common: Function, BiFunction, Supplier, Consumer, Predicate</a:t>
            </a:r>
            <a:endParaRPr sz="2800">
              <a:solidFill>
                <a:srgbClr val="000000"/>
              </a:solidFill>
              <a:highlight>
                <a:srgbClr val="FFFFFF"/>
              </a:highlight>
            </a:endParaRPr>
          </a:p>
        </p:txBody>
      </p:sp>
      <p:sp>
        <p:nvSpPr>
          <p:cNvPr id="507" name="Google Shape;507;gaac363da4d_1_16"/>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VII. HELPFUL FEATURES</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gae65fcf621_0_0"/>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4</a:t>
            </a:r>
            <a:r>
              <a:rPr lang="en-US"/>
              <a:t>. Java IO</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513" name="Google Shape;513;gae65fcf621_0_0"/>
          <p:cNvSpPr txBox="1"/>
          <p:nvPr>
            <p:ph idx="1" type="body"/>
          </p:nvPr>
        </p:nvSpPr>
        <p:spPr>
          <a:xfrm>
            <a:off x="457200" y="1839475"/>
            <a:ext cx="8229600" cy="1056600"/>
          </a:xfrm>
          <a:prstGeom prst="rect">
            <a:avLst/>
          </a:prstGeom>
          <a:noFill/>
          <a:ln>
            <a:noFill/>
          </a:ln>
        </p:spPr>
        <p:txBody>
          <a:bodyPr anchorCtr="0" anchor="t" bIns="45700" lIns="91425" spcFirstLastPara="1" rIns="91425" wrap="square" tIns="45700">
            <a:noAutofit/>
          </a:bodyPr>
          <a:lstStyle/>
          <a:p>
            <a:pPr indent="-317500" lvl="0" marL="457200" rtl="0" algn="l">
              <a:lnSpc>
                <a:spcPct val="115000"/>
              </a:lnSpc>
              <a:spcBef>
                <a:spcPts val="0"/>
              </a:spcBef>
              <a:spcAft>
                <a:spcPts val="0"/>
              </a:spcAft>
              <a:buClr>
                <a:srgbClr val="000000"/>
              </a:buClr>
              <a:buSzPts val="1400"/>
              <a:buFont typeface="Calibri"/>
              <a:buChar char="●"/>
            </a:pPr>
            <a:r>
              <a:rPr lang="en-US" sz="1400">
                <a:solidFill>
                  <a:srgbClr val="242729"/>
                </a:solidFill>
                <a:highlight>
                  <a:srgbClr val="FFFFFF"/>
                </a:highlight>
              </a:rPr>
              <a:t>An InputStream read the data byte by byte without performing any kind of translation (image data, binary file,...)</a:t>
            </a:r>
            <a:endParaRPr sz="1400">
              <a:solidFill>
                <a:srgbClr val="242729"/>
              </a:solidFill>
              <a:highlight>
                <a:srgbClr val="FFFFFF"/>
              </a:highlight>
            </a:endParaRPr>
          </a:p>
          <a:p>
            <a:pPr indent="-317500" lvl="0" marL="457200" rtl="0" algn="l">
              <a:lnSpc>
                <a:spcPct val="115000"/>
              </a:lnSpc>
              <a:spcBef>
                <a:spcPts val="0"/>
              </a:spcBef>
              <a:spcAft>
                <a:spcPts val="0"/>
              </a:spcAft>
              <a:buClr>
                <a:srgbClr val="000000"/>
              </a:buClr>
              <a:buSzPts val="1400"/>
              <a:buFont typeface="Calibri"/>
              <a:buChar char="●"/>
            </a:pPr>
            <a:r>
              <a:rPr lang="en-US" sz="1400">
                <a:solidFill>
                  <a:srgbClr val="242729"/>
                </a:solidFill>
                <a:highlight>
                  <a:srgbClr val="FFFFFF"/>
                </a:highlight>
              </a:rPr>
              <a:t>A Reader is designed for character streams, takes care of the character decoding for you and give you unicode characters from the raw input stream</a:t>
            </a:r>
            <a:endParaRPr sz="1400">
              <a:solidFill>
                <a:srgbClr val="000000"/>
              </a:solidFill>
              <a:highlight>
                <a:srgbClr val="FFFFFF"/>
              </a:highlight>
            </a:endParaRPr>
          </a:p>
        </p:txBody>
      </p:sp>
      <p:sp>
        <p:nvSpPr>
          <p:cNvPr id="514" name="Google Shape;514;gae65fcf621_0_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VII. HELPFUL FEATURES</a:t>
            </a:r>
            <a:endParaRPr/>
          </a:p>
          <a:p>
            <a:pPr indent="0" lvl="0" marL="0" marR="0" rtl="0" algn="l">
              <a:lnSpc>
                <a:spcPct val="100000"/>
              </a:lnSpc>
              <a:spcBef>
                <a:spcPts val="0"/>
              </a:spcBef>
              <a:spcAft>
                <a:spcPts val="0"/>
              </a:spcAft>
              <a:buNone/>
            </a:pPr>
            <a:r>
              <a:t/>
            </a:r>
            <a:endParaRPr/>
          </a:p>
        </p:txBody>
      </p:sp>
      <p:pic>
        <p:nvPicPr>
          <p:cNvPr id="515" name="Google Shape;515;gae65fcf621_0_0"/>
          <p:cNvPicPr preferRelativeResize="0"/>
          <p:nvPr/>
        </p:nvPicPr>
        <p:blipFill>
          <a:blip r:embed="rId3">
            <a:alphaModFix/>
          </a:blip>
          <a:stretch>
            <a:fillRect/>
          </a:stretch>
        </p:blipFill>
        <p:spPr>
          <a:xfrm>
            <a:off x="2855400" y="746200"/>
            <a:ext cx="3433200" cy="1153775"/>
          </a:xfrm>
          <a:prstGeom prst="rect">
            <a:avLst/>
          </a:prstGeom>
          <a:noFill/>
          <a:ln>
            <a:noFill/>
          </a:ln>
        </p:spPr>
      </p:pic>
      <p:pic>
        <p:nvPicPr>
          <p:cNvPr id="516" name="Google Shape;516;gae65fcf621_0_0"/>
          <p:cNvPicPr preferRelativeResize="0"/>
          <p:nvPr/>
        </p:nvPicPr>
        <p:blipFill>
          <a:blip r:embed="rId4">
            <a:alphaModFix/>
          </a:blip>
          <a:stretch>
            <a:fillRect/>
          </a:stretch>
        </p:blipFill>
        <p:spPr>
          <a:xfrm>
            <a:off x="1563513" y="2848925"/>
            <a:ext cx="6016974" cy="3477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a2a47de880_1_5"/>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lang="en-US"/>
              <a:t>2. BASIC OPERATORS</a:t>
            </a:r>
            <a:endParaRPr/>
          </a:p>
          <a:p>
            <a:pPr indent="0" lvl="0" marL="0" marR="0" rtl="0" algn="l">
              <a:lnSpc>
                <a:spcPct val="100000"/>
              </a:lnSpc>
              <a:spcBef>
                <a:spcPts val="0"/>
              </a:spcBef>
              <a:spcAft>
                <a:spcPts val="0"/>
              </a:spcAft>
              <a:buClr>
                <a:srgbClr val="27AAE1"/>
              </a:buClr>
              <a:buSzPts val="3200"/>
              <a:buFont typeface="Calibri"/>
              <a:buNone/>
            </a:pPr>
            <a:r>
              <a:t/>
            </a:r>
            <a:endParaRPr/>
          </a:p>
        </p:txBody>
      </p:sp>
      <p:sp>
        <p:nvSpPr>
          <p:cNvPr id="121" name="Google Shape;121;ga2a47de880_1_5"/>
          <p:cNvSpPr txBox="1"/>
          <p:nvPr>
            <p:ph idx="1" type="body"/>
          </p:nvPr>
        </p:nvSpPr>
        <p:spPr>
          <a:xfrm>
            <a:off x="457200" y="1170117"/>
            <a:ext cx="8229600" cy="4526100"/>
          </a:xfrm>
          <a:prstGeom prst="rect">
            <a:avLst/>
          </a:prstGeom>
          <a:noFill/>
          <a:ln>
            <a:noFill/>
          </a:ln>
        </p:spPr>
        <p:txBody>
          <a:bodyPr anchorCtr="0" anchor="t" bIns="45700" lIns="91425" spcFirstLastPara="1" rIns="91425" wrap="square" tIns="45700">
            <a:noAutofit/>
          </a:bodyPr>
          <a:lstStyle/>
          <a:p>
            <a:pPr indent="-317500" lvl="0" marL="342900" marR="0" rtl="0" algn="l">
              <a:lnSpc>
                <a:spcPct val="100000"/>
              </a:lnSpc>
              <a:spcBef>
                <a:spcPts val="0"/>
              </a:spcBef>
              <a:spcAft>
                <a:spcPts val="0"/>
              </a:spcAft>
              <a:buClr>
                <a:schemeClr val="dk1"/>
              </a:buClr>
              <a:buSzPts val="2800"/>
              <a:buFont typeface="Calibri"/>
              <a:buChar char="•"/>
            </a:pPr>
            <a:r>
              <a:rPr b="1" lang="en-US" sz="2800">
                <a:highlight>
                  <a:srgbClr val="FFFFFF"/>
                </a:highlight>
              </a:rPr>
              <a:t>Arithmetic Operators</a:t>
            </a:r>
            <a:r>
              <a:rPr lang="en-US" sz="2800">
                <a:highlight>
                  <a:srgbClr val="FFFFFF"/>
                </a:highlight>
              </a:rPr>
              <a:t>: +, -, *, /, %, ++, --</a:t>
            </a:r>
            <a:endParaRPr sz="2800"/>
          </a:p>
          <a:p>
            <a:pPr indent="-317500" lvl="0" marL="342900" marR="0" rtl="0" algn="l">
              <a:lnSpc>
                <a:spcPct val="100000"/>
              </a:lnSpc>
              <a:spcBef>
                <a:spcPts val="0"/>
              </a:spcBef>
              <a:spcAft>
                <a:spcPts val="0"/>
              </a:spcAft>
              <a:buClr>
                <a:schemeClr val="dk1"/>
              </a:buClr>
              <a:buSzPts val="2800"/>
              <a:buFont typeface="Calibri"/>
              <a:buChar char="•"/>
            </a:pPr>
            <a:r>
              <a:rPr b="1" lang="en-US" sz="2800">
                <a:highlight>
                  <a:srgbClr val="FFFFFF"/>
                </a:highlight>
              </a:rPr>
              <a:t>Relational Operators</a:t>
            </a:r>
            <a:r>
              <a:rPr lang="en-US" sz="2800">
                <a:highlight>
                  <a:srgbClr val="FFFFFF"/>
                </a:highlight>
              </a:rPr>
              <a:t>: ==, !=, &gt;, &lt;, &gt;=, &lt;=</a:t>
            </a:r>
            <a:endParaRPr sz="2800">
              <a:solidFill>
                <a:srgbClr val="000000"/>
              </a:solidFill>
            </a:endParaRPr>
          </a:p>
          <a:p>
            <a:pPr indent="-317500" lvl="0" marL="342900" marR="0" rtl="0" algn="l">
              <a:lnSpc>
                <a:spcPct val="100000"/>
              </a:lnSpc>
              <a:spcBef>
                <a:spcPts val="0"/>
              </a:spcBef>
              <a:spcAft>
                <a:spcPts val="0"/>
              </a:spcAft>
              <a:buClr>
                <a:schemeClr val="dk1"/>
              </a:buClr>
              <a:buSzPts val="2800"/>
              <a:buFont typeface="Calibri"/>
              <a:buChar char="•"/>
            </a:pPr>
            <a:r>
              <a:rPr b="1" lang="en-US" sz="2800">
                <a:highlight>
                  <a:srgbClr val="FFFFFF"/>
                </a:highlight>
              </a:rPr>
              <a:t>Bitwise Operators</a:t>
            </a:r>
            <a:r>
              <a:rPr lang="en-US" sz="2800">
                <a:highlight>
                  <a:srgbClr val="FFFFFF"/>
                </a:highlight>
              </a:rPr>
              <a:t>(work with integer types): &amp;, |, ^, ~, &lt;&lt;, &gt;&gt;, &gt;&gt;&gt; </a:t>
            </a:r>
            <a:endParaRPr sz="2800">
              <a:solidFill>
                <a:srgbClr val="000000"/>
              </a:solidFill>
            </a:endParaRPr>
          </a:p>
          <a:p>
            <a:pPr indent="-317500" lvl="0" marL="342900" marR="0" rtl="0" algn="l">
              <a:lnSpc>
                <a:spcPct val="100000"/>
              </a:lnSpc>
              <a:spcBef>
                <a:spcPts val="0"/>
              </a:spcBef>
              <a:spcAft>
                <a:spcPts val="0"/>
              </a:spcAft>
              <a:buClr>
                <a:schemeClr val="dk1"/>
              </a:buClr>
              <a:buSzPts val="2800"/>
              <a:buFont typeface="Calibri"/>
              <a:buChar char="•"/>
            </a:pPr>
            <a:r>
              <a:rPr b="1" lang="en-US" sz="2800">
                <a:highlight>
                  <a:srgbClr val="FFFFFF"/>
                </a:highlight>
              </a:rPr>
              <a:t>Assignment Operator</a:t>
            </a:r>
            <a:r>
              <a:rPr lang="en-US" sz="2800"/>
              <a:t>: =, +=, -=, *=, /=, %=, &amp;=, |=, ^=, &gt;&gt;=, &lt;&lt;=, &gt;&gt;&gt;=</a:t>
            </a:r>
            <a:endParaRPr sz="2800"/>
          </a:p>
          <a:p>
            <a:pPr indent="-317500" lvl="0" marL="342900" marR="0" rtl="0" algn="l">
              <a:lnSpc>
                <a:spcPct val="100000"/>
              </a:lnSpc>
              <a:spcBef>
                <a:spcPts val="0"/>
              </a:spcBef>
              <a:spcAft>
                <a:spcPts val="0"/>
              </a:spcAft>
              <a:buClr>
                <a:schemeClr val="dk1"/>
              </a:buClr>
              <a:buSzPts val="2800"/>
              <a:buFont typeface="Calibri"/>
              <a:buChar char="•"/>
            </a:pPr>
            <a:r>
              <a:rPr b="1" lang="en-US" sz="2800">
                <a:highlight>
                  <a:srgbClr val="FFFFFF"/>
                </a:highlight>
              </a:rPr>
              <a:t>Logical Operators</a:t>
            </a:r>
            <a:r>
              <a:rPr lang="en-US" sz="2800">
                <a:highlight>
                  <a:srgbClr val="FFFFFF"/>
                </a:highlight>
              </a:rPr>
              <a:t>: &amp;&amp;, ||, !</a:t>
            </a:r>
            <a:endParaRPr sz="2800">
              <a:highlight>
                <a:srgbClr val="FFFFFF"/>
              </a:highlight>
            </a:endParaRPr>
          </a:p>
        </p:txBody>
      </p:sp>
      <p:sp>
        <p:nvSpPr>
          <p:cNvPr id="122" name="Google Shape;122;ga2a47de880_1_5"/>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AutoNum type="romanUcPeriod"/>
            </a:pPr>
            <a:r>
              <a:rPr lang="en-US"/>
              <a:t>LANGUAGE BASICS</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gb422a2c12e_0_31"/>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3. </a:t>
            </a:r>
            <a:r>
              <a:rPr lang="en-US"/>
              <a:t>Java IO</a:t>
            </a:r>
            <a:endParaRPr/>
          </a:p>
        </p:txBody>
      </p:sp>
      <p:sp>
        <p:nvSpPr>
          <p:cNvPr id="522" name="Google Shape;522;gb422a2c12e_0_31"/>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304800" lvl="0" marL="457200" rtl="0" algn="l">
              <a:lnSpc>
                <a:spcPct val="115000"/>
              </a:lnSpc>
              <a:spcBef>
                <a:spcPts val="600"/>
              </a:spcBef>
              <a:spcAft>
                <a:spcPts val="0"/>
              </a:spcAft>
              <a:buClr>
                <a:srgbClr val="000000"/>
              </a:buClr>
              <a:buSzPts val="1200"/>
              <a:buChar char="•"/>
            </a:pPr>
            <a:r>
              <a:rPr b="1" lang="en-US" sz="1200">
                <a:solidFill>
                  <a:srgbClr val="000000"/>
                </a:solidFill>
                <a:highlight>
                  <a:srgbClr val="FFFFFF"/>
                </a:highlight>
              </a:rPr>
              <a:t>Byte Based:</a:t>
            </a:r>
            <a:endParaRPr b="1" sz="1200">
              <a:solidFill>
                <a:srgbClr val="000000"/>
              </a:solidFill>
              <a:highlight>
                <a:srgbClr val="FFFFFF"/>
              </a:highlight>
            </a:endParaRPr>
          </a:p>
          <a:p>
            <a:pPr indent="-304800" lvl="1" marL="914400" rtl="0" algn="l">
              <a:lnSpc>
                <a:spcPct val="115000"/>
              </a:lnSpc>
              <a:spcBef>
                <a:spcPts val="0"/>
              </a:spcBef>
              <a:spcAft>
                <a:spcPts val="0"/>
              </a:spcAft>
              <a:buClr>
                <a:srgbClr val="000000"/>
              </a:buClr>
              <a:buSzPts val="1200"/>
              <a:buChar char="○"/>
            </a:pPr>
            <a:r>
              <a:rPr b="1" lang="en-US" sz="1200">
                <a:solidFill>
                  <a:srgbClr val="000000"/>
                </a:solidFill>
                <a:highlight>
                  <a:srgbClr val="FFFFFF"/>
                </a:highlight>
              </a:rPr>
              <a:t>Input Stream</a:t>
            </a:r>
            <a:r>
              <a:rPr lang="en-US" sz="1200">
                <a:solidFill>
                  <a:srgbClr val="000000"/>
                </a:solidFill>
                <a:highlight>
                  <a:srgbClr val="FFFFFF"/>
                </a:highlight>
              </a:rPr>
              <a:t>: </a:t>
            </a:r>
            <a:r>
              <a:rPr lang="en-US" sz="1200">
                <a:highlight>
                  <a:srgbClr val="FFFFFF"/>
                </a:highlight>
              </a:rPr>
              <a:t>the base class</a:t>
            </a:r>
            <a:endParaRPr sz="1200">
              <a:highlight>
                <a:srgbClr val="FFFFFF"/>
              </a:highlight>
            </a:endParaRPr>
          </a:p>
          <a:p>
            <a:pPr indent="-304800" lvl="1" marL="914400" rtl="0" algn="l">
              <a:lnSpc>
                <a:spcPct val="115000"/>
              </a:lnSpc>
              <a:spcBef>
                <a:spcPts val="0"/>
              </a:spcBef>
              <a:spcAft>
                <a:spcPts val="0"/>
              </a:spcAft>
              <a:buClr>
                <a:srgbClr val="000000"/>
              </a:buClr>
              <a:buSzPts val="1200"/>
              <a:buChar char="○"/>
            </a:pPr>
            <a:r>
              <a:rPr b="1" lang="en-US" sz="1200">
                <a:highlight>
                  <a:srgbClr val="FFFFFF"/>
                </a:highlight>
              </a:rPr>
              <a:t>ByteArrayInputStream</a:t>
            </a:r>
            <a:r>
              <a:rPr lang="en-US" sz="1200">
                <a:highlight>
                  <a:srgbClr val="FFFFFF"/>
                </a:highlight>
              </a:rPr>
              <a:t>: read from byte arrays</a:t>
            </a:r>
            <a:endParaRPr sz="1200">
              <a:highlight>
                <a:srgbClr val="FFFFFF"/>
              </a:highlight>
            </a:endParaRPr>
          </a:p>
          <a:p>
            <a:pPr indent="-304800" lvl="1" marL="914400" rtl="0" algn="l">
              <a:lnSpc>
                <a:spcPct val="115000"/>
              </a:lnSpc>
              <a:spcBef>
                <a:spcPts val="0"/>
              </a:spcBef>
              <a:spcAft>
                <a:spcPts val="0"/>
              </a:spcAft>
              <a:buSzPts val="1200"/>
              <a:buFont typeface="Calibri"/>
              <a:buChar char="○"/>
            </a:pPr>
            <a:r>
              <a:rPr b="1" lang="en-US" sz="1200">
                <a:highlight>
                  <a:srgbClr val="FFFFFF"/>
                </a:highlight>
              </a:rPr>
              <a:t>FileInputStream</a:t>
            </a:r>
            <a:r>
              <a:rPr lang="en-US" sz="1200">
                <a:highlight>
                  <a:srgbClr val="FFFFFF"/>
                </a:highlight>
              </a:rPr>
              <a:t>: read file</a:t>
            </a:r>
            <a:endParaRPr sz="1200">
              <a:highlight>
                <a:srgbClr val="FFFFFF"/>
              </a:highlight>
            </a:endParaRPr>
          </a:p>
          <a:p>
            <a:pPr indent="-304800" lvl="1" marL="914400" rtl="0" algn="l">
              <a:lnSpc>
                <a:spcPct val="115000"/>
              </a:lnSpc>
              <a:spcBef>
                <a:spcPts val="0"/>
              </a:spcBef>
              <a:spcAft>
                <a:spcPts val="0"/>
              </a:spcAft>
              <a:buSzPts val="1200"/>
              <a:buFont typeface="Arial"/>
              <a:buChar char="○"/>
            </a:pPr>
            <a:r>
              <a:rPr b="1" lang="en-US" sz="1200">
                <a:highlight>
                  <a:srgbClr val="FFFFFF"/>
                </a:highlight>
              </a:rPr>
              <a:t>BufferedInputStream</a:t>
            </a:r>
            <a:r>
              <a:rPr lang="en-US" sz="1200">
                <a:highlight>
                  <a:srgbClr val="FFFFFF"/>
                </a:highlight>
              </a:rPr>
              <a:t>: read</a:t>
            </a:r>
            <a:r>
              <a:rPr lang="en-US" sz="1200">
                <a:highlight>
                  <a:srgbClr val="FFFFFF"/>
                </a:highlight>
              </a:rPr>
              <a:t>ing of chunks of</a:t>
            </a:r>
            <a:r>
              <a:rPr lang="en-US" sz="1200">
                <a:highlight>
                  <a:srgbClr val="FFFFFF"/>
                </a:highlight>
              </a:rPr>
              <a:t> bytes and buffering</a:t>
            </a:r>
            <a:endParaRPr sz="1200">
              <a:highlight>
                <a:srgbClr val="FFFFFF"/>
              </a:highlight>
            </a:endParaRPr>
          </a:p>
          <a:p>
            <a:pPr indent="-304800" lvl="1" marL="914400" rtl="0" algn="l">
              <a:lnSpc>
                <a:spcPct val="115000"/>
              </a:lnSpc>
              <a:spcBef>
                <a:spcPts val="0"/>
              </a:spcBef>
              <a:spcAft>
                <a:spcPts val="0"/>
              </a:spcAft>
              <a:buSzPts val="1200"/>
              <a:buChar char="○"/>
            </a:pPr>
            <a:r>
              <a:rPr b="1" lang="en-US" sz="1200">
                <a:highlight>
                  <a:srgbClr val="FFFFFF"/>
                </a:highlight>
              </a:rPr>
              <a:t>DataInputStream</a:t>
            </a:r>
            <a:r>
              <a:rPr lang="en-US" sz="1200">
                <a:highlight>
                  <a:srgbClr val="FFFFFF"/>
                </a:highlight>
              </a:rPr>
              <a:t>: </a:t>
            </a:r>
            <a:endParaRPr sz="1200">
              <a:highlight>
                <a:srgbClr val="FFFFFF"/>
              </a:highlight>
            </a:endParaRPr>
          </a:p>
          <a:p>
            <a:pPr indent="-304800" lvl="2" marL="1371600" rtl="0" algn="l">
              <a:lnSpc>
                <a:spcPct val="115000"/>
              </a:lnSpc>
              <a:spcBef>
                <a:spcPts val="0"/>
              </a:spcBef>
              <a:spcAft>
                <a:spcPts val="0"/>
              </a:spcAft>
              <a:buSzPts val="1200"/>
              <a:buChar char="■"/>
            </a:pPr>
            <a:r>
              <a:rPr lang="en-US" sz="1200">
                <a:highlight>
                  <a:srgbClr val="FFFFFF"/>
                </a:highlight>
              </a:rPr>
              <a:t>Read Java primitives (int, float, long etc.) from an InputStream</a:t>
            </a:r>
            <a:endParaRPr sz="1200">
              <a:highlight>
                <a:srgbClr val="FFFFFF"/>
              </a:highlight>
            </a:endParaRPr>
          </a:p>
          <a:p>
            <a:pPr indent="-304800" lvl="2" marL="1371600" rtl="0" algn="l">
              <a:lnSpc>
                <a:spcPct val="115000"/>
              </a:lnSpc>
              <a:spcBef>
                <a:spcPts val="0"/>
              </a:spcBef>
              <a:spcAft>
                <a:spcPts val="0"/>
              </a:spcAft>
              <a:buSzPts val="1200"/>
              <a:buChar char="■"/>
            </a:pPr>
            <a:r>
              <a:rPr lang="en-US" sz="1200">
                <a:highlight>
                  <a:srgbClr val="FFFFFF"/>
                </a:highlight>
              </a:rPr>
              <a:t>Often read data written by a Java DataOutputStream</a:t>
            </a:r>
            <a:endParaRPr sz="1200">
              <a:highlight>
                <a:srgbClr val="FFFFFF"/>
              </a:highlight>
            </a:endParaRPr>
          </a:p>
          <a:p>
            <a:pPr indent="-304800" lvl="1" marL="914400" rtl="0" algn="l">
              <a:lnSpc>
                <a:spcPct val="115000"/>
              </a:lnSpc>
              <a:spcBef>
                <a:spcPts val="0"/>
              </a:spcBef>
              <a:spcAft>
                <a:spcPts val="0"/>
              </a:spcAft>
              <a:buSzPts val="1200"/>
              <a:buChar char="○"/>
            </a:pPr>
            <a:r>
              <a:rPr b="1" lang="en-US" sz="1200"/>
              <a:t>ObjectInputStream</a:t>
            </a:r>
            <a:r>
              <a:rPr lang="en-US" sz="1200"/>
              <a:t>: </a:t>
            </a:r>
            <a:endParaRPr sz="1200"/>
          </a:p>
          <a:p>
            <a:pPr indent="-304800" lvl="2" marL="1371600" rtl="0" algn="l">
              <a:lnSpc>
                <a:spcPct val="115000"/>
              </a:lnSpc>
              <a:spcBef>
                <a:spcPts val="0"/>
              </a:spcBef>
              <a:spcAft>
                <a:spcPts val="0"/>
              </a:spcAft>
              <a:buSzPts val="1200"/>
              <a:buChar char="■"/>
            </a:pPr>
            <a:r>
              <a:rPr lang="en-US" sz="1200">
                <a:highlight>
                  <a:srgbClr val="FFFFFF"/>
                </a:highlight>
              </a:rPr>
              <a:t>Read Java objects from an InputStream</a:t>
            </a:r>
            <a:endParaRPr sz="1200">
              <a:highlight>
                <a:srgbClr val="FFFFFF"/>
              </a:highlight>
            </a:endParaRPr>
          </a:p>
          <a:p>
            <a:pPr indent="-304800" lvl="2" marL="1371600" rtl="0" algn="l">
              <a:lnSpc>
                <a:spcPct val="115000"/>
              </a:lnSpc>
              <a:spcBef>
                <a:spcPts val="0"/>
              </a:spcBef>
              <a:spcAft>
                <a:spcPts val="0"/>
              </a:spcAft>
              <a:buSzPts val="1200"/>
              <a:buChar char="■"/>
            </a:pPr>
            <a:r>
              <a:rPr lang="en-US" sz="1200">
                <a:highlight>
                  <a:srgbClr val="FFFFFF"/>
                </a:highlight>
              </a:rPr>
              <a:t>Normally read objects written (serialized) by a Java ObjectOutputStream</a:t>
            </a:r>
            <a:endParaRPr sz="1200">
              <a:highlight>
                <a:srgbClr val="FFFFFF"/>
              </a:highlight>
            </a:endParaRPr>
          </a:p>
          <a:p>
            <a:pPr indent="-304800" lvl="2" marL="1371600" rtl="0" algn="l">
              <a:lnSpc>
                <a:spcPct val="115000"/>
              </a:lnSpc>
              <a:spcBef>
                <a:spcPts val="0"/>
              </a:spcBef>
              <a:spcAft>
                <a:spcPts val="0"/>
              </a:spcAft>
              <a:buSzPts val="1200"/>
              <a:buChar char="■"/>
            </a:pPr>
            <a:r>
              <a:rPr lang="en-US" sz="1200">
                <a:highlight>
                  <a:srgbClr val="FFFFFF"/>
                </a:highlight>
              </a:rPr>
              <a:t>The object must implement java.io.Serializable, should also contain a private static final long variable named serialVersionUID. The Java SDK and many Java IDEs contains tools to generate the serialVersionUID</a:t>
            </a:r>
            <a:endParaRPr sz="1200">
              <a:highlight>
                <a:srgbClr val="FFFFFF"/>
              </a:highlight>
            </a:endParaRPr>
          </a:p>
          <a:p>
            <a:pPr indent="-304800" lvl="2" marL="1371600" rtl="0" algn="l">
              <a:lnSpc>
                <a:spcPct val="115000"/>
              </a:lnSpc>
              <a:spcBef>
                <a:spcPts val="0"/>
              </a:spcBef>
              <a:spcAft>
                <a:spcPts val="0"/>
              </a:spcAft>
              <a:buSzPts val="1200"/>
              <a:buChar char="■"/>
            </a:pPr>
            <a:r>
              <a:rPr lang="en-US" sz="1200">
                <a:highlight>
                  <a:srgbClr val="FFFFFF"/>
                </a:highlight>
              </a:rPr>
              <a:t>From 2015, many Java projects serialize Java objects using different mechanisms than the Java serialization mechanism (JSON, BSON etc.). This has the advantage of the objects also being readable by non-Java applications</a:t>
            </a:r>
            <a:endParaRPr sz="1200">
              <a:highlight>
                <a:srgbClr val="FFFFFF"/>
              </a:highlight>
            </a:endParaRPr>
          </a:p>
          <a:p>
            <a:pPr indent="-304800" lvl="0" marL="457200" rtl="0" algn="l">
              <a:lnSpc>
                <a:spcPct val="115000"/>
              </a:lnSpc>
              <a:spcBef>
                <a:spcPts val="0"/>
              </a:spcBef>
              <a:spcAft>
                <a:spcPts val="0"/>
              </a:spcAft>
              <a:buSzPts val="1200"/>
              <a:buFont typeface="Calibri"/>
              <a:buChar char="•"/>
            </a:pPr>
            <a:r>
              <a:rPr b="1" lang="en-US" sz="1200">
                <a:highlight>
                  <a:srgbClr val="FFFFFF"/>
                </a:highlight>
              </a:rPr>
              <a:t>Character Based</a:t>
            </a:r>
            <a:r>
              <a:rPr lang="en-US" sz="1200">
                <a:highlight>
                  <a:srgbClr val="FFFFFF"/>
                </a:highlight>
              </a:rPr>
              <a:t>:</a:t>
            </a:r>
            <a:endParaRPr sz="1200">
              <a:highlight>
                <a:srgbClr val="FFFFFF"/>
              </a:highlight>
            </a:endParaRPr>
          </a:p>
          <a:p>
            <a:pPr indent="-304800" lvl="1" marL="914400" rtl="0" algn="l">
              <a:lnSpc>
                <a:spcPct val="115000"/>
              </a:lnSpc>
              <a:spcBef>
                <a:spcPts val="0"/>
              </a:spcBef>
              <a:spcAft>
                <a:spcPts val="0"/>
              </a:spcAft>
              <a:buSzPts val="1200"/>
              <a:buChar char="○"/>
            </a:pPr>
            <a:r>
              <a:rPr b="1" lang="en-US" sz="1200">
                <a:highlight>
                  <a:schemeClr val="lt1"/>
                </a:highlight>
              </a:rPr>
              <a:t>Reader</a:t>
            </a:r>
            <a:r>
              <a:rPr lang="en-US" sz="1200">
                <a:highlight>
                  <a:schemeClr val="lt1"/>
                </a:highlight>
              </a:rPr>
              <a:t>: </a:t>
            </a:r>
            <a:r>
              <a:rPr lang="en-US" sz="1200">
                <a:highlight>
                  <a:srgbClr val="FFFFFF"/>
                </a:highlight>
              </a:rPr>
              <a:t>the base class</a:t>
            </a:r>
            <a:endParaRPr sz="1200">
              <a:highlight>
                <a:srgbClr val="FFFFFF"/>
              </a:highlight>
            </a:endParaRPr>
          </a:p>
          <a:p>
            <a:pPr indent="-304800" lvl="1" marL="914400" rtl="0" algn="l">
              <a:lnSpc>
                <a:spcPct val="115000"/>
              </a:lnSpc>
              <a:spcBef>
                <a:spcPts val="0"/>
              </a:spcBef>
              <a:spcAft>
                <a:spcPts val="0"/>
              </a:spcAft>
              <a:buSzPts val="1200"/>
              <a:buChar char="○"/>
            </a:pPr>
            <a:r>
              <a:rPr b="1" lang="en-US" sz="1200"/>
              <a:t>CharArrayReader</a:t>
            </a:r>
            <a:r>
              <a:rPr lang="en-US" sz="1200"/>
              <a:t>: </a:t>
            </a:r>
            <a:r>
              <a:rPr lang="en-US" sz="1200">
                <a:highlight>
                  <a:srgbClr val="FFFFFF"/>
                </a:highlight>
              </a:rPr>
              <a:t>read from char array</a:t>
            </a:r>
            <a:endParaRPr sz="1200">
              <a:highlight>
                <a:srgbClr val="FFFFFF"/>
              </a:highlight>
            </a:endParaRPr>
          </a:p>
          <a:p>
            <a:pPr indent="-304800" lvl="1" marL="914400" rtl="0" algn="l">
              <a:lnSpc>
                <a:spcPct val="115000"/>
              </a:lnSpc>
              <a:spcBef>
                <a:spcPts val="0"/>
              </a:spcBef>
              <a:spcAft>
                <a:spcPts val="0"/>
              </a:spcAft>
              <a:buSzPts val="1200"/>
              <a:buFont typeface="Calibri"/>
              <a:buChar char="○"/>
            </a:pPr>
            <a:r>
              <a:rPr b="1" lang="en-US" sz="1200">
                <a:highlight>
                  <a:srgbClr val="FFFFFF"/>
                </a:highlight>
              </a:rPr>
              <a:t>FileReader</a:t>
            </a:r>
            <a:r>
              <a:rPr lang="en-US" sz="1200">
                <a:highlight>
                  <a:srgbClr val="FFFFFF"/>
                </a:highlight>
              </a:rPr>
              <a:t>: read file</a:t>
            </a:r>
            <a:endParaRPr sz="1200">
              <a:highlight>
                <a:srgbClr val="FFFFFF"/>
              </a:highlight>
            </a:endParaRPr>
          </a:p>
          <a:p>
            <a:pPr indent="-304800" lvl="1" marL="914400" rtl="0" algn="l">
              <a:lnSpc>
                <a:spcPct val="115000"/>
              </a:lnSpc>
              <a:spcBef>
                <a:spcPts val="0"/>
              </a:spcBef>
              <a:spcAft>
                <a:spcPts val="0"/>
              </a:spcAft>
              <a:buSzPts val="1200"/>
              <a:buFont typeface="Calibri"/>
              <a:buChar char="○"/>
            </a:pPr>
            <a:r>
              <a:rPr b="1" lang="en-US" sz="1200">
                <a:highlight>
                  <a:srgbClr val="FFFFFF"/>
                </a:highlight>
              </a:rPr>
              <a:t>BufferedReader </a:t>
            </a:r>
            <a:r>
              <a:rPr lang="en-US" sz="1200">
                <a:highlight>
                  <a:srgbClr val="FFFFFF"/>
                </a:highlight>
              </a:rPr>
              <a:t>: reading a block of characters and buffering</a:t>
            </a:r>
            <a:endParaRPr sz="1200">
              <a:highlight>
                <a:srgbClr val="FFFFFF"/>
              </a:highlight>
            </a:endParaRPr>
          </a:p>
        </p:txBody>
      </p:sp>
      <p:sp>
        <p:nvSpPr>
          <p:cNvPr id="523" name="Google Shape;523;gb422a2c12e_0_31"/>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VII. HELPFUL FEATURES</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gb422a2c12e_0_10"/>
          <p:cNvSpPr txBox="1"/>
          <p:nvPr>
            <p:ph type="title"/>
          </p:nvPr>
        </p:nvSpPr>
        <p:spPr>
          <a:xfrm>
            <a:off x="457200" y="274638"/>
            <a:ext cx="70359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b="1" i="0" lang="en-US" sz="3200" u="none" cap="none" strike="noStrike">
                <a:solidFill>
                  <a:srgbClr val="27AAE1"/>
                </a:solidFill>
                <a:latin typeface="Calibri"/>
                <a:ea typeface="Calibri"/>
                <a:cs typeface="Calibri"/>
                <a:sym typeface="Calibri"/>
              </a:rPr>
              <a:t>REFERENCES</a:t>
            </a:r>
            <a:endParaRPr b="1" i="0" sz="3200" u="none" cap="none" strike="noStrike">
              <a:solidFill>
                <a:srgbClr val="27AAE1"/>
              </a:solidFill>
              <a:latin typeface="Calibri"/>
              <a:ea typeface="Calibri"/>
              <a:cs typeface="Calibri"/>
              <a:sym typeface="Calibri"/>
            </a:endParaRPr>
          </a:p>
        </p:txBody>
      </p:sp>
      <p:sp>
        <p:nvSpPr>
          <p:cNvPr id="529" name="Google Shape;529;gb422a2c12e_0_10"/>
          <p:cNvSpPr txBox="1"/>
          <p:nvPr/>
        </p:nvSpPr>
        <p:spPr>
          <a:xfrm>
            <a:off x="609600" y="1105196"/>
            <a:ext cx="8229600" cy="5247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Noto Sans Symbols"/>
              <a:buNone/>
            </a:pPr>
            <a:r>
              <a:t/>
            </a:r>
            <a:endParaRPr b="0" i="0" sz="3200" u="none" cap="none" strike="noStrike">
              <a:solidFill>
                <a:schemeClr val="dk1"/>
              </a:solidFill>
              <a:latin typeface="Calibri"/>
              <a:ea typeface="Calibri"/>
              <a:cs typeface="Calibri"/>
              <a:sym typeface="Calibri"/>
            </a:endParaRPr>
          </a:p>
        </p:txBody>
      </p:sp>
      <p:sp>
        <p:nvSpPr>
          <p:cNvPr id="530" name="Google Shape;530;gb422a2c12e_0_10"/>
          <p:cNvSpPr/>
          <p:nvPr/>
        </p:nvSpPr>
        <p:spPr>
          <a:xfrm>
            <a:off x="385845" y="1231345"/>
            <a:ext cx="10902600" cy="26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531" name="Google Shape;531;gb422a2c12e_0_10"/>
          <p:cNvSpPr txBox="1"/>
          <p:nvPr/>
        </p:nvSpPr>
        <p:spPr>
          <a:xfrm>
            <a:off x="957385" y="2149231"/>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532" name="Google Shape;532;gb422a2c12e_0_10"/>
          <p:cNvSpPr txBox="1"/>
          <p:nvPr/>
        </p:nvSpPr>
        <p:spPr>
          <a:xfrm>
            <a:off x="1270000" y="3731846"/>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533" name="Google Shape;533;gb422a2c12e_0_10"/>
          <p:cNvSpPr txBox="1"/>
          <p:nvPr/>
        </p:nvSpPr>
        <p:spPr>
          <a:xfrm>
            <a:off x="457200" y="1619104"/>
            <a:ext cx="8229600" cy="38271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None/>
            </a:pPr>
            <a:r>
              <a:rPr lang="en-US" sz="2000">
                <a:latin typeface="Calibri"/>
                <a:ea typeface="Calibri"/>
                <a:cs typeface="Calibri"/>
                <a:sym typeface="Calibri"/>
              </a:rPr>
              <a:t>Overall:</a:t>
            </a:r>
            <a:endParaRPr sz="2000">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3"/>
              </a:rPr>
              <a:t>https://docs.oracle.com/javase/tutorial/reallybigindex.html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4"/>
              </a:rPr>
              <a:t>https://www.geeksforgeeks.org/java/?ref=lbp</a:t>
            </a:r>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5"/>
              </a:rPr>
              <a:t>https://docs.oracle.com/javase/8/docs/api/index.html?overview-summary.html</a:t>
            </a:r>
            <a:endParaRPr sz="20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rPr lang="en-US" sz="2000">
                <a:solidFill>
                  <a:schemeClr val="dk1"/>
                </a:solidFill>
                <a:latin typeface="Calibri"/>
                <a:ea typeface="Calibri"/>
                <a:cs typeface="Calibri"/>
                <a:sym typeface="Calibri"/>
              </a:rPr>
              <a:t>Helpful Features:</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6"/>
              </a:rPr>
              <a:t>https://docs.oracle.com/javase/tutorial/essential/io/index.html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7"/>
              </a:rPr>
              <a:t>http://tutorials.jenkov.com/java-io/index.html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480"/>
              </a:spcBef>
              <a:spcAft>
                <a:spcPts val="0"/>
              </a:spcAft>
              <a:buClr>
                <a:srgbClr val="000000"/>
              </a:buClr>
              <a:buSzPts val="2400"/>
              <a:buFont typeface="Arial"/>
              <a:buNone/>
            </a:pPr>
            <a:r>
              <a:t/>
            </a:r>
            <a:endParaRPr b="0" i="0" sz="2000" u="none" cap="none" strike="noStrike">
              <a:solidFill>
                <a:schemeClr val="dk1"/>
              </a:solidFill>
              <a:latin typeface="Calibri"/>
              <a:ea typeface="Calibri"/>
              <a:cs typeface="Calibri"/>
              <a:sym typeface="Calibri"/>
            </a:endParaRPr>
          </a:p>
        </p:txBody>
      </p:sp>
      <p:sp>
        <p:nvSpPr>
          <p:cNvPr id="534" name="Google Shape;534;gb422a2c12e_0_1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IV. COLLECTIONS</a:t>
            </a:r>
            <a:endParaRPr/>
          </a:p>
          <a:p>
            <a:pPr indent="0" lvl="0" marL="0" rtl="0" algn="l">
              <a:spcBef>
                <a:spcPts val="0"/>
              </a:spcBef>
              <a:spcAft>
                <a:spcPts val="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gae65fcf621_0_7"/>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sz="2800"/>
              <a:t>X</a:t>
            </a:r>
            <a:r>
              <a:rPr lang="en-US" sz="2800"/>
              <a:t>. COMMON DESIGN PATTERNS</a:t>
            </a:r>
            <a:endParaRPr b="1" i="0" sz="2800" u="none" cap="none" strike="noStrike">
              <a:solidFill>
                <a:srgbClr val="27AAE1"/>
              </a:solidFill>
              <a:latin typeface="Calibri"/>
              <a:ea typeface="Calibri"/>
              <a:cs typeface="Calibri"/>
              <a:sym typeface="Calibri"/>
            </a:endParaRPr>
          </a:p>
        </p:txBody>
      </p:sp>
      <p:sp>
        <p:nvSpPr>
          <p:cNvPr id="540" name="Google Shape;540;gae65fcf621_0_7"/>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100000"/>
              </a:lnSpc>
              <a:spcBef>
                <a:spcPts val="0"/>
              </a:spcBef>
              <a:spcAft>
                <a:spcPts val="0"/>
              </a:spcAft>
              <a:buSzPts val="2800"/>
              <a:buFont typeface="Calibri"/>
              <a:buAutoNum type="arabicPeriod"/>
            </a:pPr>
            <a:r>
              <a:rPr lang="en-US" sz="2800"/>
              <a:t>Decorator</a:t>
            </a:r>
            <a:endParaRPr sz="2800"/>
          </a:p>
          <a:p>
            <a:pPr indent="0" lvl="0" marL="0" marR="0" rtl="0" algn="l">
              <a:lnSpc>
                <a:spcPct val="100000"/>
              </a:lnSpc>
              <a:spcBef>
                <a:spcPts val="560"/>
              </a:spcBef>
              <a:spcAft>
                <a:spcPts val="0"/>
              </a:spcAft>
              <a:buClr>
                <a:schemeClr val="dk1"/>
              </a:buClr>
              <a:buSzPts val="2800"/>
              <a:buFont typeface="Arial"/>
              <a:buNone/>
            </a:pPr>
            <a:r>
              <a:t/>
            </a:r>
            <a:endParaRPr i="0" sz="2800" u="none" cap="none" strike="noStrike">
              <a:solidFill>
                <a:schemeClr val="dk1"/>
              </a:solidFill>
            </a:endParaRPr>
          </a:p>
          <a:p>
            <a:pPr indent="0" lvl="1" marL="552450" marR="0" rtl="0" algn="l">
              <a:lnSpc>
                <a:spcPct val="100000"/>
              </a:lnSpc>
              <a:spcBef>
                <a:spcPts val="480"/>
              </a:spcBef>
              <a:spcAft>
                <a:spcPts val="0"/>
              </a:spcAft>
              <a:buClr>
                <a:schemeClr val="dk1"/>
              </a:buClr>
              <a:buSzPts val="2400"/>
              <a:buFont typeface="Arial"/>
              <a:buNone/>
            </a:pPr>
            <a:r>
              <a:t/>
            </a:r>
            <a:endParaRPr i="0" u="none" cap="none" strike="noStrike">
              <a:solidFill>
                <a:schemeClr val="dk1"/>
              </a:solidFill>
            </a:endParaRPr>
          </a:p>
        </p:txBody>
      </p:sp>
      <p:sp>
        <p:nvSpPr>
          <p:cNvPr id="541" name="Google Shape;541;gae65fcf621_0_7"/>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X</a:t>
            </a:r>
            <a:r>
              <a:rPr lang="en-US"/>
              <a:t>. COMMON DESIGN PATTERNS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gae65fcf621_0_13"/>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Decorator - Problem</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547" name="Google Shape;547;gae65fcf621_0_13"/>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X. COMMON DESIGN PATTERNS</a:t>
            </a:r>
            <a:endParaRPr/>
          </a:p>
        </p:txBody>
      </p:sp>
      <p:pic>
        <p:nvPicPr>
          <p:cNvPr id="548" name="Google Shape;548;gae65fcf621_0_13"/>
          <p:cNvPicPr preferRelativeResize="0"/>
          <p:nvPr/>
        </p:nvPicPr>
        <p:blipFill>
          <a:blip r:embed="rId3">
            <a:alphaModFix/>
          </a:blip>
          <a:stretch>
            <a:fillRect/>
          </a:stretch>
        </p:blipFill>
        <p:spPr>
          <a:xfrm>
            <a:off x="1667663" y="914550"/>
            <a:ext cx="5808650" cy="2244251"/>
          </a:xfrm>
          <a:prstGeom prst="rect">
            <a:avLst/>
          </a:prstGeom>
          <a:noFill/>
          <a:ln>
            <a:noFill/>
          </a:ln>
        </p:spPr>
      </p:pic>
      <p:pic>
        <p:nvPicPr>
          <p:cNvPr id="549" name="Google Shape;549;gae65fcf621_0_13"/>
          <p:cNvPicPr preferRelativeResize="0"/>
          <p:nvPr/>
        </p:nvPicPr>
        <p:blipFill>
          <a:blip r:embed="rId4">
            <a:alphaModFix/>
          </a:blip>
          <a:stretch>
            <a:fillRect/>
          </a:stretch>
        </p:blipFill>
        <p:spPr>
          <a:xfrm>
            <a:off x="1831688" y="3311201"/>
            <a:ext cx="5480631" cy="2957801"/>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gae65fcf621_0_19"/>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Decorator - Solution</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555" name="Google Shape;555;gae65fcf621_0_19"/>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X. COMMON DESIGN PATTERNS</a:t>
            </a:r>
            <a:endParaRPr/>
          </a:p>
        </p:txBody>
      </p:sp>
      <p:pic>
        <p:nvPicPr>
          <p:cNvPr id="556" name="Google Shape;556;gae65fcf621_0_19"/>
          <p:cNvPicPr preferRelativeResize="0"/>
          <p:nvPr/>
        </p:nvPicPr>
        <p:blipFill>
          <a:blip r:embed="rId3">
            <a:alphaModFix/>
          </a:blip>
          <a:stretch>
            <a:fillRect/>
          </a:stretch>
        </p:blipFill>
        <p:spPr>
          <a:xfrm>
            <a:off x="1060763" y="1000850"/>
            <a:ext cx="7022475" cy="5047399"/>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gae65fcf621_0_35"/>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Decorator</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562" name="Google Shape;562;gae65fcf621_0_35"/>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X. COMMON DESIGN PATTERNS</a:t>
            </a:r>
            <a:endParaRPr/>
          </a:p>
        </p:txBody>
      </p:sp>
      <p:pic>
        <p:nvPicPr>
          <p:cNvPr id="563" name="Google Shape;563;gae65fcf621_0_35"/>
          <p:cNvPicPr preferRelativeResize="0"/>
          <p:nvPr/>
        </p:nvPicPr>
        <p:blipFill>
          <a:blip r:embed="rId3">
            <a:alphaModFix/>
          </a:blip>
          <a:stretch>
            <a:fillRect/>
          </a:stretch>
        </p:blipFill>
        <p:spPr>
          <a:xfrm>
            <a:off x="1586975" y="820175"/>
            <a:ext cx="5970058" cy="4731275"/>
          </a:xfrm>
          <a:prstGeom prst="rect">
            <a:avLst/>
          </a:prstGeom>
          <a:noFill/>
          <a:ln>
            <a:noFill/>
          </a:ln>
        </p:spPr>
      </p:pic>
      <p:sp>
        <p:nvSpPr>
          <p:cNvPr id="564" name="Google Shape;564;gae65fcf621_0_35"/>
          <p:cNvSpPr txBox="1"/>
          <p:nvPr>
            <p:ph idx="1" type="body"/>
          </p:nvPr>
        </p:nvSpPr>
        <p:spPr>
          <a:xfrm>
            <a:off x="457200" y="5551450"/>
            <a:ext cx="8229600" cy="783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2200">
                <a:solidFill>
                  <a:srgbClr val="444444"/>
                </a:solidFill>
                <a:highlight>
                  <a:srgbClr val="FFFFFF"/>
                </a:highlight>
              </a:rPr>
              <a:t>Creational methods take an instance of same abstract/interface type and add additional behaviors</a:t>
            </a:r>
            <a:endParaRPr sz="2200">
              <a:solidFill>
                <a:srgbClr val="000000"/>
              </a:solidFill>
              <a:highlight>
                <a:srgbClr val="FFFFFF"/>
              </a:highligh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gb422a2c12e_0_0"/>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Decorator - Step</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570" name="Google Shape;570;gb422a2c12e_0_0"/>
          <p:cNvSpPr txBox="1"/>
          <p:nvPr>
            <p:ph idx="1" type="body"/>
          </p:nvPr>
        </p:nvSpPr>
        <p:spPr>
          <a:xfrm>
            <a:off x="457200" y="914400"/>
            <a:ext cx="8229600" cy="5365500"/>
          </a:xfrm>
          <a:prstGeom prst="rect">
            <a:avLst/>
          </a:prstGeom>
          <a:noFill/>
          <a:ln>
            <a:noFill/>
          </a:ln>
        </p:spPr>
        <p:txBody>
          <a:bodyPr anchorCtr="0" anchor="t" bIns="45700" lIns="91425" spcFirstLastPara="1" rIns="91425" wrap="square" tIns="45700">
            <a:noAutofit/>
          </a:bodyPr>
          <a:lstStyle/>
          <a:p>
            <a:pPr indent="-419100" lvl="0" marL="457200" rtl="0" algn="l">
              <a:lnSpc>
                <a:spcPct val="115000"/>
              </a:lnSpc>
              <a:spcBef>
                <a:spcPts val="0"/>
              </a:spcBef>
              <a:spcAft>
                <a:spcPts val="0"/>
              </a:spcAft>
              <a:buClr>
                <a:srgbClr val="444444"/>
              </a:buClr>
              <a:buSzPts val="3000"/>
              <a:buFont typeface="Calibri"/>
              <a:buChar char="●"/>
            </a:pPr>
            <a:r>
              <a:rPr lang="en-US" sz="3000">
                <a:solidFill>
                  <a:srgbClr val="444444"/>
                </a:solidFill>
                <a:highlight>
                  <a:srgbClr val="FFFFFF"/>
                </a:highlight>
              </a:rPr>
              <a:t>Declare common methods in an interface</a:t>
            </a:r>
            <a:endParaRPr sz="3000">
              <a:solidFill>
                <a:srgbClr val="444444"/>
              </a:solidFill>
              <a:highlight>
                <a:srgbClr val="FFFFFF"/>
              </a:highlight>
            </a:endParaRPr>
          </a:p>
          <a:p>
            <a:pPr indent="-419100" lvl="0" marL="457200" rtl="0" algn="l">
              <a:lnSpc>
                <a:spcPct val="115000"/>
              </a:lnSpc>
              <a:spcBef>
                <a:spcPts val="0"/>
              </a:spcBef>
              <a:spcAft>
                <a:spcPts val="0"/>
              </a:spcAft>
              <a:buClr>
                <a:srgbClr val="444444"/>
              </a:buClr>
              <a:buSzPts val="3000"/>
              <a:buFont typeface="Calibri"/>
              <a:buChar char="●"/>
            </a:pPr>
            <a:r>
              <a:rPr lang="en-US" sz="3000">
                <a:solidFill>
                  <a:srgbClr val="444444"/>
                </a:solidFill>
                <a:highlight>
                  <a:srgbClr val="FFFFFF"/>
                </a:highlight>
              </a:rPr>
              <a:t>Implement those common methods in a base concrete class</a:t>
            </a:r>
            <a:endParaRPr sz="3000">
              <a:solidFill>
                <a:srgbClr val="444444"/>
              </a:solidFill>
              <a:highlight>
                <a:srgbClr val="FFFFFF"/>
              </a:highlight>
            </a:endParaRPr>
          </a:p>
          <a:p>
            <a:pPr indent="-419100" lvl="0" marL="457200" rtl="0" algn="l">
              <a:lnSpc>
                <a:spcPct val="115000"/>
              </a:lnSpc>
              <a:spcBef>
                <a:spcPts val="0"/>
              </a:spcBef>
              <a:spcAft>
                <a:spcPts val="0"/>
              </a:spcAft>
              <a:buClr>
                <a:srgbClr val="444444"/>
              </a:buClr>
              <a:buSzPts val="3000"/>
              <a:buFont typeface="Calibri"/>
              <a:buChar char="●"/>
            </a:pPr>
            <a:r>
              <a:rPr lang="en-US" sz="3000">
                <a:solidFill>
                  <a:srgbClr val="444444"/>
                </a:solidFill>
                <a:highlight>
                  <a:srgbClr val="FFFFFF"/>
                </a:highlight>
              </a:rPr>
              <a:t>Create a base decorator class which delegates all work to the wrapped object</a:t>
            </a:r>
            <a:endParaRPr sz="3000">
              <a:solidFill>
                <a:srgbClr val="444444"/>
              </a:solidFill>
              <a:highlight>
                <a:srgbClr val="FFFFFF"/>
              </a:highlight>
            </a:endParaRPr>
          </a:p>
          <a:p>
            <a:pPr indent="-419100" lvl="0" marL="457200" rtl="0" algn="l">
              <a:lnSpc>
                <a:spcPct val="115000"/>
              </a:lnSpc>
              <a:spcBef>
                <a:spcPts val="0"/>
              </a:spcBef>
              <a:spcAft>
                <a:spcPts val="0"/>
              </a:spcAft>
              <a:buClr>
                <a:srgbClr val="444444"/>
              </a:buClr>
              <a:buSzPts val="3000"/>
              <a:buFont typeface="Calibri"/>
              <a:buChar char="●"/>
            </a:pPr>
            <a:r>
              <a:rPr lang="en-US" sz="3000">
                <a:solidFill>
                  <a:srgbClr val="444444"/>
                </a:solidFill>
                <a:highlight>
                  <a:srgbClr val="FFFFFF"/>
                </a:highlight>
              </a:rPr>
              <a:t>All decorator classes extend the base decorator, execute its behavior before or after calling to the parent method</a:t>
            </a:r>
            <a:endParaRPr sz="3000">
              <a:solidFill>
                <a:srgbClr val="444444"/>
              </a:solidFill>
              <a:highlight>
                <a:srgbClr val="FFFFFF"/>
              </a:highlight>
            </a:endParaRPr>
          </a:p>
          <a:p>
            <a:pPr indent="-419100" lvl="0" marL="457200" rtl="0" algn="l">
              <a:lnSpc>
                <a:spcPct val="115000"/>
              </a:lnSpc>
              <a:spcBef>
                <a:spcPts val="0"/>
              </a:spcBef>
              <a:spcAft>
                <a:spcPts val="0"/>
              </a:spcAft>
              <a:buClr>
                <a:srgbClr val="444444"/>
              </a:buClr>
              <a:buSzPts val="3000"/>
              <a:buFont typeface="Calibri"/>
              <a:buChar char="●"/>
            </a:pPr>
            <a:r>
              <a:rPr lang="en-US" sz="3000">
                <a:solidFill>
                  <a:srgbClr val="444444"/>
                </a:solidFill>
                <a:highlight>
                  <a:srgbClr val="FFFFFF"/>
                </a:highlight>
              </a:rPr>
              <a:t>Create and compose decorators according to your needs</a:t>
            </a:r>
            <a:endParaRPr sz="3000">
              <a:solidFill>
                <a:srgbClr val="000000"/>
              </a:solidFill>
              <a:highlight>
                <a:srgbClr val="FFFFFF"/>
              </a:highlight>
            </a:endParaRPr>
          </a:p>
        </p:txBody>
      </p:sp>
      <p:sp>
        <p:nvSpPr>
          <p:cNvPr id="571" name="Google Shape;571;gb422a2c12e_0_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X. COMMON DESIGN PATTERNS</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gb422a2c12e_0_21"/>
          <p:cNvSpPr txBox="1"/>
          <p:nvPr>
            <p:ph type="title"/>
          </p:nvPr>
        </p:nvSpPr>
        <p:spPr>
          <a:xfrm>
            <a:off x="457200" y="274650"/>
            <a:ext cx="69372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t>1. Decorator - Java IO Example</a:t>
            </a:r>
            <a:endParaRPr b="0" sz="2600">
              <a:solidFill>
                <a:srgbClr val="27AAE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577" name="Google Shape;577;gb422a2c12e_0_21"/>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X. COMMON DESIGN PATTERNS</a:t>
            </a:r>
            <a:endParaRPr/>
          </a:p>
        </p:txBody>
      </p:sp>
      <p:pic>
        <p:nvPicPr>
          <p:cNvPr id="578" name="Google Shape;578;gb422a2c12e_0_21"/>
          <p:cNvPicPr preferRelativeResize="0"/>
          <p:nvPr/>
        </p:nvPicPr>
        <p:blipFill>
          <a:blip r:embed="rId3">
            <a:alphaModFix/>
          </a:blip>
          <a:stretch>
            <a:fillRect/>
          </a:stretch>
        </p:blipFill>
        <p:spPr>
          <a:xfrm>
            <a:off x="1074063" y="991500"/>
            <a:ext cx="6995863" cy="5202052"/>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gaac363da4d_1_23"/>
          <p:cNvSpPr txBox="1"/>
          <p:nvPr>
            <p:ph type="title"/>
          </p:nvPr>
        </p:nvSpPr>
        <p:spPr>
          <a:xfrm>
            <a:off x="457200" y="274638"/>
            <a:ext cx="70359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b="1" i="0" lang="en-US" sz="3200" u="none" cap="none" strike="noStrike">
                <a:solidFill>
                  <a:srgbClr val="27AAE1"/>
                </a:solidFill>
                <a:latin typeface="Calibri"/>
                <a:ea typeface="Calibri"/>
                <a:cs typeface="Calibri"/>
                <a:sym typeface="Calibri"/>
              </a:rPr>
              <a:t>REFERENCES</a:t>
            </a:r>
            <a:endParaRPr b="1" i="0" sz="3200" u="none" cap="none" strike="noStrike">
              <a:solidFill>
                <a:srgbClr val="27AAE1"/>
              </a:solidFill>
              <a:latin typeface="Calibri"/>
              <a:ea typeface="Calibri"/>
              <a:cs typeface="Calibri"/>
              <a:sym typeface="Calibri"/>
            </a:endParaRPr>
          </a:p>
        </p:txBody>
      </p:sp>
      <p:sp>
        <p:nvSpPr>
          <p:cNvPr id="584" name="Google Shape;584;gaac363da4d_1_23"/>
          <p:cNvSpPr txBox="1"/>
          <p:nvPr/>
        </p:nvSpPr>
        <p:spPr>
          <a:xfrm>
            <a:off x="609600" y="1105196"/>
            <a:ext cx="8229600" cy="524700"/>
          </a:xfrm>
          <a:prstGeom prst="rect">
            <a:avLst/>
          </a:prstGeom>
          <a:noFill/>
          <a:ln>
            <a:noFill/>
          </a:ln>
        </p:spPr>
        <p:txBody>
          <a:bodyPr anchorCtr="0" anchor="t" bIns="45700" lIns="91425" spcFirstLastPara="1" rIns="91425" wrap="square" tIns="45700">
            <a:noAutofit/>
          </a:bodyPr>
          <a:lstStyle/>
          <a:p>
            <a:pPr indent="-139700" lvl="0" marL="342900" marR="0" rtl="0" algn="l">
              <a:lnSpc>
                <a:spcPct val="100000"/>
              </a:lnSpc>
              <a:spcBef>
                <a:spcPts val="0"/>
              </a:spcBef>
              <a:spcAft>
                <a:spcPts val="0"/>
              </a:spcAft>
              <a:buClr>
                <a:schemeClr val="dk1"/>
              </a:buClr>
              <a:buSzPts val="3200"/>
              <a:buFont typeface="Noto Sans Symbols"/>
              <a:buNone/>
            </a:pPr>
            <a:r>
              <a:t/>
            </a:r>
            <a:endParaRPr b="0" i="0" sz="3200" u="none" cap="none" strike="noStrike">
              <a:solidFill>
                <a:schemeClr val="dk1"/>
              </a:solidFill>
              <a:latin typeface="Calibri"/>
              <a:ea typeface="Calibri"/>
              <a:cs typeface="Calibri"/>
              <a:sym typeface="Calibri"/>
            </a:endParaRPr>
          </a:p>
        </p:txBody>
      </p:sp>
      <p:sp>
        <p:nvSpPr>
          <p:cNvPr id="585" name="Google Shape;585;gaac363da4d_1_23"/>
          <p:cNvSpPr/>
          <p:nvPr/>
        </p:nvSpPr>
        <p:spPr>
          <a:xfrm>
            <a:off x="385845" y="1231345"/>
            <a:ext cx="10902600" cy="261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Calibri"/>
              <a:buNone/>
            </a:pPr>
            <a:r>
              <a:rPr b="0" i="0" lang="en-US" sz="11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586" name="Google Shape;586;gaac363da4d_1_23"/>
          <p:cNvSpPr txBox="1"/>
          <p:nvPr/>
        </p:nvSpPr>
        <p:spPr>
          <a:xfrm>
            <a:off x="957385" y="2149231"/>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587" name="Google Shape;587;gaac363da4d_1_23"/>
          <p:cNvSpPr txBox="1"/>
          <p:nvPr/>
        </p:nvSpPr>
        <p:spPr>
          <a:xfrm>
            <a:off x="1270000" y="3731846"/>
            <a:ext cx="914400" cy="914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588" name="Google Shape;588;gaac363da4d_1_23"/>
          <p:cNvSpPr txBox="1"/>
          <p:nvPr/>
        </p:nvSpPr>
        <p:spPr>
          <a:xfrm>
            <a:off x="457200" y="1619104"/>
            <a:ext cx="8229600" cy="38271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None/>
            </a:pPr>
            <a:r>
              <a:rPr lang="en-US" sz="2000">
                <a:latin typeface="Calibri"/>
                <a:ea typeface="Calibri"/>
                <a:cs typeface="Calibri"/>
                <a:sym typeface="Calibri"/>
              </a:rPr>
              <a:t>Overall:</a:t>
            </a:r>
            <a:endParaRPr sz="2000">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3"/>
              </a:rPr>
              <a:t>https://docs.oracle.com/javase/tutorial/reallybigindex.html</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4"/>
              </a:rPr>
              <a:t>https://www.geeksforgeeks.org/java/?ref=lbp</a:t>
            </a:r>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5"/>
              </a:rPr>
              <a:t>https://docs.oracle.com/javase/8/docs/api/index.html?overview-summary.html</a:t>
            </a:r>
            <a:endParaRPr sz="2000">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rPr lang="en-US" sz="2000">
                <a:solidFill>
                  <a:schemeClr val="dk1"/>
                </a:solidFill>
                <a:latin typeface="Calibri"/>
                <a:ea typeface="Calibri"/>
                <a:cs typeface="Calibri"/>
                <a:sym typeface="Calibri"/>
              </a:rPr>
              <a:t>Common Design Pattern:</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rPr lang="en-US" sz="2000" u="sng">
                <a:solidFill>
                  <a:schemeClr val="hlink"/>
                </a:solidFill>
                <a:latin typeface="Calibri"/>
                <a:ea typeface="Calibri"/>
                <a:cs typeface="Calibri"/>
                <a:sym typeface="Calibri"/>
                <a:hlinkClick r:id="rId6"/>
              </a:rPr>
              <a:t>https://refactoring.guru/design-patterns/decorator</a:t>
            </a:r>
            <a:endParaRPr sz="2000">
              <a:solidFill>
                <a:schemeClr val="dk1"/>
              </a:solidFill>
              <a:latin typeface="Calibri"/>
              <a:ea typeface="Calibri"/>
              <a:cs typeface="Calibri"/>
              <a:sym typeface="Calibri"/>
            </a:endParaRPr>
          </a:p>
          <a:p>
            <a:pPr indent="-317500" lvl="0" marL="342900" marR="0" rtl="0" algn="l">
              <a:lnSpc>
                <a:spcPct val="100000"/>
              </a:lnSpc>
              <a:spcBef>
                <a:spcPts val="0"/>
              </a:spcBef>
              <a:spcAft>
                <a:spcPts val="0"/>
              </a:spcAft>
              <a:buClr>
                <a:schemeClr val="dk1"/>
              </a:buClr>
              <a:buSzPts val="2000"/>
              <a:buFont typeface="Calibri"/>
              <a:buChar char="•"/>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0000"/>
              </a:lnSpc>
              <a:spcBef>
                <a:spcPts val="480"/>
              </a:spcBef>
              <a:spcAft>
                <a:spcPts val="0"/>
              </a:spcAft>
              <a:buClr>
                <a:srgbClr val="000000"/>
              </a:buClr>
              <a:buSzPts val="2400"/>
              <a:buFont typeface="Arial"/>
              <a:buNone/>
            </a:pPr>
            <a:r>
              <a:t/>
            </a:r>
            <a:endParaRPr b="0" i="0" sz="2000" u="none" cap="none" strike="noStrike">
              <a:solidFill>
                <a:schemeClr val="dk1"/>
              </a:solidFill>
              <a:latin typeface="Calibri"/>
              <a:ea typeface="Calibri"/>
              <a:cs typeface="Calibri"/>
              <a:sym typeface="Calibri"/>
            </a:endParaRPr>
          </a:p>
        </p:txBody>
      </p:sp>
      <p:sp>
        <p:nvSpPr>
          <p:cNvPr id="589" name="Google Shape;589;gaac363da4d_1_23"/>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VII. HELPFUL FEATURES</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a2a47de880_1_17"/>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lang="en-US"/>
              <a:t>3. CONTROL FLOW STATEMENTS</a:t>
            </a:r>
            <a:endParaRPr/>
          </a:p>
          <a:p>
            <a:pPr indent="0" lvl="0" marL="0" marR="0" rtl="0" algn="l">
              <a:lnSpc>
                <a:spcPct val="100000"/>
              </a:lnSpc>
              <a:spcBef>
                <a:spcPts val="0"/>
              </a:spcBef>
              <a:spcAft>
                <a:spcPts val="0"/>
              </a:spcAft>
              <a:buClr>
                <a:srgbClr val="27AAE1"/>
              </a:buClr>
              <a:buSzPts val="3200"/>
              <a:buFont typeface="Calibri"/>
              <a:buNone/>
            </a:pPr>
            <a:r>
              <a:t/>
            </a:r>
            <a:endParaRPr/>
          </a:p>
        </p:txBody>
      </p:sp>
      <p:sp>
        <p:nvSpPr>
          <p:cNvPr id="128" name="Google Shape;128;ga2a47de880_1_17"/>
          <p:cNvSpPr txBox="1"/>
          <p:nvPr>
            <p:ph idx="1" type="body"/>
          </p:nvPr>
        </p:nvSpPr>
        <p:spPr>
          <a:xfrm>
            <a:off x="457200" y="1170117"/>
            <a:ext cx="8229600" cy="4526100"/>
          </a:xfrm>
          <a:prstGeom prst="rect">
            <a:avLst/>
          </a:prstGeom>
          <a:noFill/>
          <a:ln>
            <a:noFill/>
          </a:ln>
        </p:spPr>
        <p:txBody>
          <a:bodyPr anchorCtr="0" anchor="t" bIns="45700" lIns="91425" spcFirstLastPara="1" rIns="91425" wrap="square" tIns="45700">
            <a:noAutofit/>
          </a:bodyPr>
          <a:lstStyle/>
          <a:p>
            <a:pPr indent="-304800" lvl="0" marL="342900" marR="0" rtl="0" algn="l">
              <a:lnSpc>
                <a:spcPct val="100000"/>
              </a:lnSpc>
              <a:spcBef>
                <a:spcPts val="0"/>
              </a:spcBef>
              <a:spcAft>
                <a:spcPts val="0"/>
              </a:spcAft>
              <a:buClr>
                <a:schemeClr val="dk1"/>
              </a:buClr>
              <a:buSzPts val="2600"/>
              <a:buFont typeface="Calibri"/>
              <a:buChar char="•"/>
            </a:pPr>
            <a:r>
              <a:rPr b="1" lang="en-US" sz="2600">
                <a:highlight>
                  <a:srgbClr val="FFFFFF"/>
                </a:highlight>
              </a:rPr>
              <a:t>Decision Making</a:t>
            </a:r>
            <a:r>
              <a:rPr lang="en-US" sz="2600">
                <a:highlight>
                  <a:srgbClr val="FFFFFF"/>
                </a:highlight>
              </a:rPr>
              <a:t>: </a:t>
            </a:r>
            <a:endParaRPr sz="2600">
              <a:highlight>
                <a:srgbClr val="FFFFFF"/>
              </a:highlight>
            </a:endParaRPr>
          </a:p>
          <a:p>
            <a:pPr indent="-393700" lvl="1" marL="914400" marR="0" rtl="0" algn="l">
              <a:lnSpc>
                <a:spcPct val="100000"/>
              </a:lnSpc>
              <a:spcBef>
                <a:spcPts val="0"/>
              </a:spcBef>
              <a:spcAft>
                <a:spcPts val="0"/>
              </a:spcAft>
              <a:buClr>
                <a:schemeClr val="dk1"/>
              </a:buClr>
              <a:buSzPts val="2600"/>
              <a:buFont typeface="Calibri"/>
              <a:buChar char="–"/>
            </a:pPr>
            <a:r>
              <a:rPr lang="en-US" sz="2600">
                <a:highlight>
                  <a:srgbClr val="FFFFFF"/>
                </a:highlight>
              </a:rPr>
              <a:t>if, if else, if else if</a:t>
            </a:r>
            <a:endParaRPr sz="2600">
              <a:highlight>
                <a:srgbClr val="FFFFFF"/>
              </a:highlight>
            </a:endParaRPr>
          </a:p>
          <a:p>
            <a:pPr indent="-393700" lvl="1" marL="914400" marR="0" rtl="0" algn="l">
              <a:lnSpc>
                <a:spcPct val="100000"/>
              </a:lnSpc>
              <a:spcBef>
                <a:spcPts val="0"/>
              </a:spcBef>
              <a:spcAft>
                <a:spcPts val="0"/>
              </a:spcAft>
              <a:buClr>
                <a:schemeClr val="dk1"/>
              </a:buClr>
              <a:buSzPts val="2600"/>
              <a:buFont typeface="Calibri"/>
              <a:buChar char="–"/>
            </a:pPr>
            <a:r>
              <a:rPr lang="en-US" sz="2600">
                <a:highlight>
                  <a:srgbClr val="FFFFFF"/>
                </a:highlight>
              </a:rPr>
              <a:t>switch: byte, short, char, int, Byte, Short, Character, Integer, Enum, String </a:t>
            </a:r>
            <a:endParaRPr sz="2600">
              <a:highlight>
                <a:srgbClr val="FFFFFF"/>
              </a:highlight>
            </a:endParaRPr>
          </a:p>
          <a:p>
            <a:pPr indent="-304800" lvl="0" marL="342900" marR="0" rtl="0" algn="l">
              <a:lnSpc>
                <a:spcPct val="100000"/>
              </a:lnSpc>
              <a:spcBef>
                <a:spcPts val="0"/>
              </a:spcBef>
              <a:spcAft>
                <a:spcPts val="0"/>
              </a:spcAft>
              <a:buClr>
                <a:schemeClr val="dk1"/>
              </a:buClr>
              <a:buSzPts val="2600"/>
              <a:buFont typeface="Calibri"/>
              <a:buChar char="•"/>
            </a:pPr>
            <a:r>
              <a:rPr b="1" lang="en-US" sz="2600">
                <a:highlight>
                  <a:srgbClr val="FFFFFF"/>
                </a:highlight>
              </a:rPr>
              <a:t>Loop</a:t>
            </a:r>
            <a:r>
              <a:rPr lang="en-US" sz="2600">
                <a:highlight>
                  <a:srgbClr val="FFFFFF"/>
                </a:highlight>
              </a:rPr>
              <a:t>:</a:t>
            </a:r>
            <a:endParaRPr sz="2600">
              <a:highlight>
                <a:srgbClr val="FFFFFF"/>
              </a:highlight>
            </a:endParaRPr>
          </a:p>
          <a:p>
            <a:pPr indent="-393700" lvl="1" marL="914400" marR="0" rtl="0" algn="l">
              <a:lnSpc>
                <a:spcPct val="100000"/>
              </a:lnSpc>
              <a:spcBef>
                <a:spcPts val="0"/>
              </a:spcBef>
              <a:spcAft>
                <a:spcPts val="0"/>
              </a:spcAft>
              <a:buClr>
                <a:schemeClr val="dk1"/>
              </a:buClr>
              <a:buSzPts val="2600"/>
              <a:buFont typeface="Calibri"/>
              <a:buChar char="–"/>
            </a:pPr>
            <a:r>
              <a:rPr lang="en-US" sz="2600"/>
              <a:t>for (</a:t>
            </a:r>
            <a:r>
              <a:rPr i="1" lang="en-US" sz="2600"/>
              <a:t>initialization</a:t>
            </a:r>
            <a:r>
              <a:rPr lang="en-US" sz="2600"/>
              <a:t>; </a:t>
            </a:r>
            <a:r>
              <a:rPr i="1" lang="en-US" sz="2600"/>
              <a:t>termination</a:t>
            </a:r>
            <a:r>
              <a:rPr lang="en-US" sz="2600"/>
              <a:t>; </a:t>
            </a:r>
            <a:r>
              <a:rPr i="1" lang="en-US" sz="2600"/>
              <a:t>increment</a:t>
            </a:r>
            <a:r>
              <a:rPr lang="en-US" sz="2600"/>
              <a:t>) { </a:t>
            </a:r>
            <a:r>
              <a:rPr i="1" lang="en-US" sz="2600"/>
              <a:t>statement(s)</a:t>
            </a:r>
            <a:r>
              <a:rPr lang="en-US" sz="2600"/>
              <a:t> }</a:t>
            </a:r>
            <a:endParaRPr sz="2600"/>
          </a:p>
          <a:p>
            <a:pPr indent="-393700" lvl="1" marL="914400" marR="0" rtl="0" algn="l">
              <a:lnSpc>
                <a:spcPct val="100000"/>
              </a:lnSpc>
              <a:spcBef>
                <a:spcPts val="0"/>
              </a:spcBef>
              <a:spcAft>
                <a:spcPts val="0"/>
              </a:spcAft>
              <a:buSzPts val="2600"/>
              <a:buChar char="–"/>
            </a:pPr>
            <a:r>
              <a:rPr lang="en-US" sz="2600"/>
              <a:t>enhanced for loop: Collections and arrays</a:t>
            </a:r>
            <a:endParaRPr sz="2600"/>
          </a:p>
          <a:p>
            <a:pPr indent="-393700" lvl="1" marL="914400" marR="0" rtl="0" algn="l">
              <a:lnSpc>
                <a:spcPct val="100000"/>
              </a:lnSpc>
              <a:spcBef>
                <a:spcPts val="0"/>
              </a:spcBef>
              <a:spcAft>
                <a:spcPts val="0"/>
              </a:spcAft>
              <a:buSzPts val="2600"/>
              <a:buFont typeface="Calibri"/>
              <a:buChar char="–"/>
            </a:pPr>
            <a:r>
              <a:rPr lang="en-US" sz="2600"/>
              <a:t>while (expression) { statement(s) }</a:t>
            </a:r>
            <a:endParaRPr sz="2600"/>
          </a:p>
          <a:p>
            <a:pPr indent="-393700" lvl="1" marL="914400" marR="0" rtl="0" algn="l">
              <a:lnSpc>
                <a:spcPct val="100000"/>
              </a:lnSpc>
              <a:spcBef>
                <a:spcPts val="0"/>
              </a:spcBef>
              <a:spcAft>
                <a:spcPts val="0"/>
              </a:spcAft>
              <a:buSzPts val="2600"/>
              <a:buChar char="–"/>
            </a:pPr>
            <a:r>
              <a:rPr lang="en-US" sz="2600"/>
              <a:t>do { statement(s) } while (expression);</a:t>
            </a:r>
            <a:endParaRPr sz="2600"/>
          </a:p>
          <a:p>
            <a:pPr indent="-304800" lvl="0" marL="342900" marR="0" rtl="0" algn="l">
              <a:lnSpc>
                <a:spcPct val="100000"/>
              </a:lnSpc>
              <a:spcBef>
                <a:spcPts val="0"/>
              </a:spcBef>
              <a:spcAft>
                <a:spcPts val="0"/>
              </a:spcAft>
              <a:buClr>
                <a:schemeClr val="dk1"/>
              </a:buClr>
              <a:buSzPts val="2600"/>
              <a:buFont typeface="Calibri"/>
              <a:buChar char="•"/>
            </a:pPr>
            <a:r>
              <a:rPr b="1" lang="en-US" sz="2600">
                <a:highlight>
                  <a:srgbClr val="FFFFFF"/>
                </a:highlight>
              </a:rPr>
              <a:t>Branching</a:t>
            </a:r>
            <a:r>
              <a:rPr lang="en-US" sz="2600">
                <a:highlight>
                  <a:srgbClr val="FFFFFF"/>
                </a:highlight>
              </a:rPr>
              <a:t>/</a:t>
            </a:r>
            <a:r>
              <a:rPr b="1" lang="en-US" sz="2600">
                <a:highlight>
                  <a:srgbClr val="FFFFFF"/>
                </a:highlight>
              </a:rPr>
              <a:t>Jumping</a:t>
            </a:r>
            <a:r>
              <a:rPr lang="en-US" sz="2600">
                <a:highlight>
                  <a:srgbClr val="FFFFFF"/>
                </a:highlight>
              </a:rPr>
              <a:t>: break, continue, return</a:t>
            </a:r>
            <a:endParaRPr sz="2600">
              <a:highlight>
                <a:srgbClr val="FFFFFF"/>
              </a:highlight>
            </a:endParaRPr>
          </a:p>
        </p:txBody>
      </p:sp>
      <p:sp>
        <p:nvSpPr>
          <p:cNvPr id="129" name="Google Shape;129;ga2a47de880_1_17"/>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AutoNum type="romanUcPeriod"/>
            </a:pPr>
            <a:r>
              <a:rPr lang="en-US"/>
              <a:t>LANGUAGE BASICS</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a2a47de880_1_37"/>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lang="en-US"/>
              <a:t>4</a:t>
            </a:r>
            <a:r>
              <a:rPr lang="en-US"/>
              <a:t>. CLASSES AND OBJECTS</a:t>
            </a:r>
            <a:endParaRPr/>
          </a:p>
          <a:p>
            <a:pPr indent="0" lvl="0" marL="0" marR="0" rtl="0" algn="l">
              <a:lnSpc>
                <a:spcPct val="100000"/>
              </a:lnSpc>
              <a:spcBef>
                <a:spcPts val="0"/>
              </a:spcBef>
              <a:spcAft>
                <a:spcPts val="0"/>
              </a:spcAft>
              <a:buClr>
                <a:srgbClr val="27AAE1"/>
              </a:buClr>
              <a:buSzPts val="3200"/>
              <a:buFont typeface="Calibri"/>
              <a:buNone/>
            </a:pPr>
            <a:r>
              <a:t/>
            </a:r>
            <a:endParaRPr/>
          </a:p>
        </p:txBody>
      </p:sp>
      <p:sp>
        <p:nvSpPr>
          <p:cNvPr id="135" name="Google Shape;135;ga2a47de880_1_37"/>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AutoNum type="romanUcPeriod"/>
            </a:pPr>
            <a:r>
              <a:rPr lang="en-US"/>
              <a:t>LANGUAGE BASICS</a:t>
            </a:r>
            <a:endParaRPr b="0" i="0" sz="1800" u="none" cap="none" strike="noStrike">
              <a:solidFill>
                <a:schemeClr val="lt1"/>
              </a:solidFill>
              <a:latin typeface="Calibri"/>
              <a:ea typeface="Calibri"/>
              <a:cs typeface="Calibri"/>
              <a:sym typeface="Calibri"/>
            </a:endParaRPr>
          </a:p>
        </p:txBody>
      </p:sp>
      <p:sp>
        <p:nvSpPr>
          <p:cNvPr id="136" name="Google Shape;136;ga2a47de880_1_37"/>
          <p:cNvSpPr txBox="1"/>
          <p:nvPr/>
        </p:nvSpPr>
        <p:spPr>
          <a:xfrm>
            <a:off x="457200" y="914400"/>
            <a:ext cx="3863100" cy="54318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457200" rtl="0" algn="l">
              <a:spcBef>
                <a:spcPts val="0"/>
              </a:spcBef>
              <a:spcAft>
                <a:spcPts val="0"/>
              </a:spcAft>
              <a:buNone/>
            </a:pPr>
            <a:r>
              <a:rPr lang="en-US" sz="1100">
                <a:solidFill>
                  <a:schemeClr val="dk1"/>
                </a:solidFill>
                <a:latin typeface="Calibri"/>
                <a:ea typeface="Calibri"/>
                <a:cs typeface="Calibri"/>
                <a:sym typeface="Calibri"/>
              </a:rPr>
              <a:t>public class Bicycle {</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private int id;</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private int gear;</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private int speed;</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protected </a:t>
            </a:r>
            <a:r>
              <a:rPr b="1" lang="en-US" sz="1100">
                <a:solidFill>
                  <a:schemeClr val="dk1"/>
                </a:solidFill>
                <a:latin typeface="Calibri"/>
                <a:ea typeface="Calibri"/>
                <a:cs typeface="Calibri"/>
                <a:sym typeface="Calibri"/>
              </a:rPr>
              <a:t>static </a:t>
            </a:r>
            <a:r>
              <a:rPr lang="en-US" sz="1100">
                <a:solidFill>
                  <a:schemeClr val="dk1"/>
                </a:solidFill>
                <a:latin typeface="Calibri"/>
                <a:ea typeface="Calibri"/>
                <a:cs typeface="Calibri"/>
                <a:sym typeface="Calibri"/>
              </a:rPr>
              <a:t>int numberOfBicycles = 100;</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public Bicycle(int gear, int speed) {</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id = ++numberOfBicycles;</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a:t>
            </a:r>
            <a:r>
              <a:rPr b="1" lang="en-US" sz="1100">
                <a:solidFill>
                  <a:schemeClr val="dk1"/>
                </a:solidFill>
                <a:latin typeface="Calibri"/>
                <a:ea typeface="Calibri"/>
                <a:cs typeface="Calibri"/>
                <a:sym typeface="Calibri"/>
              </a:rPr>
              <a:t>this</a:t>
            </a:r>
            <a:r>
              <a:rPr lang="en-US" sz="1100">
                <a:solidFill>
                  <a:schemeClr val="dk1"/>
                </a:solidFill>
                <a:latin typeface="Calibri"/>
                <a:ea typeface="Calibri"/>
                <a:cs typeface="Calibri"/>
                <a:sym typeface="Calibri"/>
              </a:rPr>
              <a:t>.gear = gear;</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a:t>
            </a:r>
            <a:r>
              <a:rPr b="1" lang="en-US" sz="1100">
                <a:solidFill>
                  <a:schemeClr val="dk1"/>
                </a:solidFill>
                <a:latin typeface="Calibri"/>
                <a:ea typeface="Calibri"/>
                <a:cs typeface="Calibri"/>
                <a:sym typeface="Calibri"/>
              </a:rPr>
              <a:t>this</a:t>
            </a:r>
            <a:r>
              <a:rPr lang="en-US" sz="1100">
                <a:solidFill>
                  <a:schemeClr val="dk1"/>
                </a:solidFill>
                <a:latin typeface="Calibri"/>
                <a:ea typeface="Calibri"/>
                <a:cs typeface="Calibri"/>
                <a:sym typeface="Calibri"/>
              </a:rPr>
              <a:t>.speed = speed;</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public int getId()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return id;</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public int getGear()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return gear;</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public void setGear(int newValue) {</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gear = newValue;</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public int getSpeed()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return speed;</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public void applyBrake(int decrement) {</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speed -= decrement;</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public void speedUp(int increment) {</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speed += increment;</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rPr lang="en-US" sz="1100">
                <a:solidFill>
                  <a:schemeClr val="dk1"/>
                </a:solidFill>
                <a:latin typeface="Calibri"/>
                <a:ea typeface="Calibri"/>
                <a:cs typeface="Calibri"/>
                <a:sym typeface="Calibri"/>
              </a:rPr>
              <a:t>}</a:t>
            </a:r>
            <a:endParaRPr b="1" sz="3000">
              <a:solidFill>
                <a:schemeClr val="dk1"/>
              </a:solidFill>
              <a:highlight>
                <a:schemeClr val="lt1"/>
              </a:highlight>
              <a:latin typeface="Calibri"/>
              <a:ea typeface="Calibri"/>
              <a:cs typeface="Calibri"/>
              <a:sym typeface="Calibri"/>
            </a:endParaRPr>
          </a:p>
          <a:p>
            <a:pPr indent="0" lvl="0" marL="0" rtl="0" algn="l">
              <a:spcBef>
                <a:spcPts val="0"/>
              </a:spcBef>
              <a:spcAft>
                <a:spcPts val="0"/>
              </a:spcAft>
              <a:buNone/>
            </a:pPr>
            <a:r>
              <a:t/>
            </a:r>
            <a:endParaRPr/>
          </a:p>
        </p:txBody>
      </p:sp>
      <p:sp>
        <p:nvSpPr>
          <p:cNvPr id="137" name="Google Shape;137;ga2a47de880_1_37"/>
          <p:cNvSpPr txBox="1"/>
          <p:nvPr/>
        </p:nvSpPr>
        <p:spPr>
          <a:xfrm>
            <a:off x="4433650" y="914550"/>
            <a:ext cx="4253100" cy="54318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457200" rtl="0" algn="l">
              <a:spcBef>
                <a:spcPts val="0"/>
              </a:spcBef>
              <a:spcAft>
                <a:spcPts val="0"/>
              </a:spcAft>
              <a:buNone/>
            </a:pPr>
            <a:r>
              <a:rPr lang="en-US" sz="1100">
                <a:solidFill>
                  <a:schemeClr val="dk1"/>
                </a:solidFill>
                <a:latin typeface="Calibri"/>
                <a:ea typeface="Calibri"/>
                <a:cs typeface="Calibri"/>
                <a:sym typeface="Calibri"/>
              </a:rPr>
              <a:t>public class MountainBike extends Bicycle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private int seatHeight;</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public MountainBike(int </a:t>
            </a:r>
            <a:r>
              <a:rPr lang="en-US" sz="1100">
                <a:solidFill>
                  <a:schemeClr val="dk1"/>
                </a:solidFill>
                <a:latin typeface="Calibri"/>
                <a:ea typeface="Calibri"/>
                <a:cs typeface="Calibri"/>
                <a:sym typeface="Calibri"/>
              </a:rPr>
              <a:t>gear</a:t>
            </a:r>
            <a:r>
              <a:rPr lang="en-US" sz="1100">
                <a:solidFill>
                  <a:schemeClr val="dk1"/>
                </a:solidFill>
                <a:latin typeface="Calibri"/>
                <a:ea typeface="Calibri"/>
                <a:cs typeface="Calibri"/>
                <a:sym typeface="Calibri"/>
              </a:rPr>
              <a:t>, int </a:t>
            </a:r>
            <a:r>
              <a:rPr lang="en-US" sz="1100">
                <a:solidFill>
                  <a:schemeClr val="dk1"/>
                </a:solidFill>
                <a:latin typeface="Calibri"/>
                <a:ea typeface="Calibri"/>
                <a:cs typeface="Calibri"/>
                <a:sym typeface="Calibri"/>
              </a:rPr>
              <a:t>speed</a:t>
            </a:r>
            <a:r>
              <a:rPr lang="en-US" sz="1100">
                <a:solidFill>
                  <a:schemeClr val="dk1"/>
                </a:solidFill>
                <a:latin typeface="Calibri"/>
                <a:ea typeface="Calibri"/>
                <a:cs typeface="Calibri"/>
                <a:sym typeface="Calibri"/>
              </a:rPr>
              <a:t>, int </a:t>
            </a:r>
            <a:r>
              <a:rPr lang="en-US" sz="1100">
                <a:solidFill>
                  <a:schemeClr val="dk1"/>
                </a:solidFill>
                <a:latin typeface="Calibri"/>
                <a:ea typeface="Calibri"/>
                <a:cs typeface="Calibri"/>
                <a:sym typeface="Calibri"/>
              </a:rPr>
              <a:t>seatHeight</a:t>
            </a: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a:t>
            </a:r>
            <a:r>
              <a:rPr b="1" lang="en-US" sz="1100">
                <a:solidFill>
                  <a:schemeClr val="dk1"/>
                </a:solidFill>
                <a:latin typeface="Calibri"/>
                <a:ea typeface="Calibri"/>
                <a:cs typeface="Calibri"/>
                <a:sym typeface="Calibri"/>
              </a:rPr>
              <a:t>super</a:t>
            </a:r>
            <a:r>
              <a:rPr lang="en-US" sz="1100">
                <a:solidFill>
                  <a:schemeClr val="dk1"/>
                </a:solidFill>
                <a:latin typeface="Calibri"/>
                <a:ea typeface="Calibri"/>
                <a:cs typeface="Calibri"/>
                <a:sym typeface="Calibri"/>
              </a:rPr>
              <a:t>(</a:t>
            </a:r>
            <a:r>
              <a:rPr lang="en-US" sz="1100">
                <a:solidFill>
                  <a:schemeClr val="dk1"/>
                </a:solidFill>
                <a:latin typeface="Calibri"/>
                <a:ea typeface="Calibri"/>
                <a:cs typeface="Calibri"/>
                <a:sym typeface="Calibri"/>
              </a:rPr>
              <a:t>gear</a:t>
            </a:r>
            <a:r>
              <a:rPr lang="en-US" sz="1100">
                <a:solidFill>
                  <a:schemeClr val="dk1"/>
                </a:solidFill>
                <a:latin typeface="Calibri"/>
                <a:ea typeface="Calibri"/>
                <a:cs typeface="Calibri"/>
                <a:sym typeface="Calibri"/>
              </a:rPr>
              <a:t>, </a:t>
            </a:r>
            <a:r>
              <a:rPr lang="en-US" sz="1100">
                <a:solidFill>
                  <a:schemeClr val="dk1"/>
                </a:solidFill>
                <a:latin typeface="Calibri"/>
                <a:ea typeface="Calibri"/>
                <a:cs typeface="Calibri"/>
                <a:sym typeface="Calibri"/>
              </a:rPr>
              <a:t>speed</a:t>
            </a:r>
            <a:r>
              <a:rPr lang="en-US"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a:t>
            </a:r>
            <a:r>
              <a:rPr b="1" lang="en-US" sz="1100">
                <a:solidFill>
                  <a:schemeClr val="dk1"/>
                </a:solidFill>
                <a:latin typeface="Calibri"/>
                <a:ea typeface="Calibri"/>
                <a:cs typeface="Calibri"/>
                <a:sym typeface="Calibri"/>
              </a:rPr>
              <a:t>this</a:t>
            </a:r>
            <a:r>
              <a:rPr lang="en-US" sz="1100">
                <a:solidFill>
                  <a:schemeClr val="dk1"/>
                </a:solidFill>
                <a:latin typeface="Calibri"/>
                <a:ea typeface="Calibri"/>
                <a:cs typeface="Calibri"/>
                <a:sym typeface="Calibri"/>
              </a:rPr>
              <a:t>.seatHeight = </a:t>
            </a:r>
            <a:r>
              <a:rPr lang="en-US" sz="1100">
                <a:solidFill>
                  <a:schemeClr val="dk1"/>
                </a:solidFill>
                <a:latin typeface="Calibri"/>
                <a:ea typeface="Calibri"/>
                <a:cs typeface="Calibri"/>
                <a:sym typeface="Calibri"/>
              </a:rPr>
              <a:t>seatHeight</a:t>
            </a:r>
            <a:r>
              <a:rPr lang="en-US"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a:t>
            </a:r>
            <a:r>
              <a:rPr lang="en-US" sz="1100">
                <a:solidFill>
                  <a:schemeClr val="dk1"/>
                </a:solidFill>
                <a:latin typeface="Calibri"/>
                <a:ea typeface="Calibri"/>
                <a:cs typeface="Calibri"/>
                <a:sym typeface="Calibri"/>
              </a:rPr>
              <a:t>public static void printNumberOfBicycles()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System.out.println(numberOfBicycles);</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a:t>
            </a:r>
            <a:r>
              <a:rPr lang="en-US" sz="1100">
                <a:solidFill>
                  <a:schemeClr val="dk1"/>
                </a:solidFill>
                <a:latin typeface="Calibri"/>
                <a:ea typeface="Calibri"/>
                <a:cs typeface="Calibri"/>
                <a:sym typeface="Calibri"/>
              </a:rPr>
              <a:t>public void setSeatHeight(int seatHeight )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latin typeface="Calibri"/>
                <a:ea typeface="Calibri"/>
                <a:cs typeface="Calibri"/>
                <a:sym typeface="Calibri"/>
              </a:rPr>
              <a:t>	        </a:t>
            </a:r>
            <a:r>
              <a:rPr b="1" lang="en-US" sz="1100">
                <a:solidFill>
                  <a:schemeClr val="dk1"/>
                </a:solidFill>
                <a:latin typeface="Calibri"/>
                <a:ea typeface="Calibri"/>
                <a:cs typeface="Calibri"/>
                <a:sym typeface="Calibri"/>
              </a:rPr>
              <a:t>this</a:t>
            </a:r>
            <a:r>
              <a:rPr lang="en-US" sz="1100">
                <a:solidFill>
                  <a:schemeClr val="dk1"/>
                </a:solidFill>
                <a:latin typeface="Calibri"/>
                <a:ea typeface="Calibri"/>
                <a:cs typeface="Calibri"/>
                <a:sym typeface="Calibri"/>
              </a:rPr>
              <a:t>.seatHeight = seatHeight;</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latin typeface="Calibri"/>
                <a:ea typeface="Calibri"/>
                <a:cs typeface="Calibri"/>
                <a:sym typeface="Calibri"/>
              </a:rPr>
              <a:t>	    public int getSeatHeight()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return seatHeight;</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rPr lang="en-US" sz="1100">
                <a:solidFill>
                  <a:schemeClr val="dk1"/>
                </a:solidFill>
                <a:latin typeface="Calibri"/>
                <a:ea typeface="Calibri"/>
                <a:cs typeface="Calibri"/>
                <a:sym typeface="Calibri"/>
              </a:rPr>
              <a:t>	public class App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public static void main(String... args)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a:t>
            </a:r>
            <a:r>
              <a:rPr b="1" lang="en-US" sz="1100">
                <a:solidFill>
                  <a:schemeClr val="dk1"/>
                </a:solidFill>
                <a:latin typeface="Calibri"/>
                <a:ea typeface="Calibri"/>
                <a:cs typeface="Calibri"/>
                <a:sym typeface="Calibri"/>
              </a:rPr>
              <a:t>MountainBike</a:t>
            </a:r>
            <a:r>
              <a:rPr lang="en-US" sz="1100">
                <a:solidFill>
                  <a:schemeClr val="dk1"/>
                </a:solidFill>
                <a:latin typeface="Calibri"/>
                <a:ea typeface="Calibri"/>
                <a:cs typeface="Calibri"/>
                <a:sym typeface="Calibri"/>
              </a:rPr>
              <a:t>.printNumberOfBicycles();</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457200" rtl="0" algn="l">
              <a:spcBef>
                <a:spcPts val="0"/>
              </a:spcBef>
              <a:spcAft>
                <a:spcPts val="0"/>
              </a:spcAft>
              <a:buNone/>
            </a:pPr>
            <a:r>
              <a:rPr lang="en-US"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ad6cee23df_0_0"/>
          <p:cNvSpPr txBox="1"/>
          <p:nvPr>
            <p:ph type="title"/>
          </p:nvPr>
        </p:nvSpPr>
        <p:spPr>
          <a:xfrm>
            <a:off x="457200" y="274638"/>
            <a:ext cx="6260700" cy="639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7AAE1"/>
              </a:buClr>
              <a:buSzPts val="3200"/>
              <a:buFont typeface="Calibri"/>
              <a:buNone/>
            </a:pPr>
            <a:r>
              <a:rPr lang="en-US"/>
              <a:t>4. CLASSES AND OBJECTS</a:t>
            </a:r>
            <a:endParaRPr/>
          </a:p>
          <a:p>
            <a:pPr indent="0" lvl="0" marL="0" marR="0" rtl="0" algn="l">
              <a:lnSpc>
                <a:spcPct val="100000"/>
              </a:lnSpc>
              <a:spcBef>
                <a:spcPts val="0"/>
              </a:spcBef>
              <a:spcAft>
                <a:spcPts val="0"/>
              </a:spcAft>
              <a:buClr>
                <a:srgbClr val="27AAE1"/>
              </a:buClr>
              <a:buSzPts val="3200"/>
              <a:buFont typeface="Calibri"/>
              <a:buNone/>
            </a:pPr>
            <a:r>
              <a:t/>
            </a:r>
            <a:endParaRPr/>
          </a:p>
        </p:txBody>
      </p:sp>
      <p:sp>
        <p:nvSpPr>
          <p:cNvPr id="143" name="Google Shape;143;gad6cee23df_0_0"/>
          <p:cNvSpPr txBox="1"/>
          <p:nvPr>
            <p:ph idx="1" type="body"/>
          </p:nvPr>
        </p:nvSpPr>
        <p:spPr>
          <a:xfrm>
            <a:off x="457200" y="1170125"/>
            <a:ext cx="8229600" cy="51453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Char char="•"/>
            </a:pPr>
            <a:r>
              <a:rPr b="1" lang="en-US" sz="1800">
                <a:highlight>
                  <a:schemeClr val="lt1"/>
                </a:highlight>
              </a:rPr>
              <a:t>Field vs Property vs Variable</a:t>
            </a:r>
            <a:endParaRPr b="1" sz="1800">
              <a:highlight>
                <a:schemeClr val="lt1"/>
              </a:highlight>
            </a:endParaRPr>
          </a:p>
          <a:p>
            <a:pPr indent="-342900" lvl="0" marL="457200" rtl="0" algn="l">
              <a:spcBef>
                <a:spcPts val="0"/>
              </a:spcBef>
              <a:spcAft>
                <a:spcPts val="0"/>
              </a:spcAft>
              <a:buSzPts val="1800"/>
              <a:buChar char="•"/>
            </a:pPr>
            <a:r>
              <a:rPr b="1" lang="en-US" sz="1800">
                <a:highlight>
                  <a:schemeClr val="lt1"/>
                </a:highlight>
              </a:rPr>
              <a:t>Constructor </a:t>
            </a:r>
            <a:r>
              <a:rPr lang="en-US" sz="1800">
                <a:highlight>
                  <a:schemeClr val="lt1"/>
                </a:highlight>
              </a:rPr>
              <a:t>(new, this, super)</a:t>
            </a:r>
            <a:endParaRPr sz="1800">
              <a:highlight>
                <a:schemeClr val="lt1"/>
              </a:highlight>
            </a:endParaRPr>
          </a:p>
          <a:p>
            <a:pPr indent="-342900" lvl="0" marL="457200" rtl="0" algn="l">
              <a:spcBef>
                <a:spcPts val="0"/>
              </a:spcBef>
              <a:spcAft>
                <a:spcPts val="0"/>
              </a:spcAft>
              <a:buSzPts val="1800"/>
              <a:buChar char="•"/>
            </a:pPr>
            <a:r>
              <a:rPr b="1" lang="en-US" sz="1800">
                <a:highlight>
                  <a:schemeClr val="lt1"/>
                </a:highlight>
              </a:rPr>
              <a:t>Overloading - Method signature</a:t>
            </a:r>
            <a:r>
              <a:rPr lang="en-US" sz="1800">
                <a:highlight>
                  <a:schemeClr val="lt1"/>
                </a:highlight>
              </a:rPr>
              <a:t>:</a:t>
            </a:r>
            <a:r>
              <a:rPr b="1" lang="en-US" sz="1800">
                <a:highlight>
                  <a:schemeClr val="lt1"/>
                </a:highlight>
              </a:rPr>
              <a:t> </a:t>
            </a:r>
            <a:r>
              <a:rPr lang="en-US" sz="1800">
                <a:highlight>
                  <a:schemeClr val="lt1"/>
                </a:highlight>
              </a:rPr>
              <a:t>method name and a parameter list (number of parameters, type of the parameters and order of the parameters)</a:t>
            </a:r>
            <a:endParaRPr b="1" sz="1800"/>
          </a:p>
          <a:p>
            <a:pPr indent="-342900" lvl="0" marL="457200" marR="0" rtl="0" algn="l">
              <a:lnSpc>
                <a:spcPct val="100000"/>
              </a:lnSpc>
              <a:spcBef>
                <a:spcPts val="0"/>
              </a:spcBef>
              <a:spcAft>
                <a:spcPts val="0"/>
              </a:spcAft>
              <a:buSzPts val="1800"/>
              <a:buChar char="•"/>
            </a:pPr>
            <a:r>
              <a:rPr b="1" lang="en-US" sz="1800"/>
              <a:t>Varargs</a:t>
            </a:r>
            <a:endParaRPr b="1" sz="1800"/>
          </a:p>
          <a:p>
            <a:pPr indent="-342900" lvl="0" marL="457200" marR="0" rtl="0" algn="l">
              <a:lnSpc>
                <a:spcPct val="100000"/>
              </a:lnSpc>
              <a:spcBef>
                <a:spcPts val="0"/>
              </a:spcBef>
              <a:spcAft>
                <a:spcPts val="0"/>
              </a:spcAft>
              <a:buSzPts val="1800"/>
              <a:buChar char="•"/>
            </a:pPr>
            <a:r>
              <a:rPr b="1" lang="en-US" sz="1800"/>
              <a:t>Access Modifiers</a:t>
            </a:r>
            <a:endParaRPr b="1" sz="1800"/>
          </a:p>
          <a:p>
            <a:pPr indent="-342900" lvl="1" marL="914400" rtl="0" algn="l">
              <a:spcBef>
                <a:spcPts val="0"/>
              </a:spcBef>
              <a:spcAft>
                <a:spcPts val="0"/>
              </a:spcAft>
              <a:buSzPts val="1800"/>
              <a:buChar char="–"/>
            </a:pPr>
            <a:r>
              <a:rPr lang="en-US" sz="1800"/>
              <a:t>Class level</a:t>
            </a:r>
            <a:endParaRPr sz="1800"/>
          </a:p>
          <a:p>
            <a:pPr indent="-342900" lvl="1" marL="914400" rtl="0" algn="l">
              <a:spcBef>
                <a:spcPts val="0"/>
              </a:spcBef>
              <a:spcAft>
                <a:spcPts val="0"/>
              </a:spcAft>
              <a:buSzPts val="1800"/>
              <a:buChar char="–"/>
            </a:pPr>
            <a:r>
              <a:rPr lang="en-US" sz="1800"/>
              <a:t>Member level</a:t>
            </a:r>
            <a:endParaRPr sz="1800"/>
          </a:p>
          <a:p>
            <a:pPr indent="-342900" lvl="0" marL="457200" rtl="0" algn="l">
              <a:spcBef>
                <a:spcPts val="0"/>
              </a:spcBef>
              <a:spcAft>
                <a:spcPts val="0"/>
              </a:spcAft>
              <a:buSzPts val="1800"/>
              <a:buChar char="•"/>
            </a:pPr>
            <a:r>
              <a:rPr b="1" lang="en-US" sz="1800"/>
              <a:t>Class Members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marR="0" rtl="0" algn="l">
              <a:lnSpc>
                <a:spcPct val="100000"/>
              </a:lnSpc>
              <a:spcBef>
                <a:spcPts val="0"/>
              </a:spcBef>
              <a:spcAft>
                <a:spcPts val="0"/>
              </a:spcAft>
              <a:buNone/>
            </a:pPr>
            <a:r>
              <a:t/>
            </a:r>
            <a:endParaRPr b="1" sz="1600"/>
          </a:p>
        </p:txBody>
      </p:sp>
      <p:sp>
        <p:nvSpPr>
          <p:cNvPr id="144" name="Google Shape;144;gad6cee23df_0_0"/>
          <p:cNvSpPr txBox="1"/>
          <p:nvPr>
            <p:ph idx="2" type="body"/>
          </p:nvPr>
        </p:nvSpPr>
        <p:spPr>
          <a:xfrm>
            <a:off x="385845" y="6421402"/>
            <a:ext cx="5575200" cy="4419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SzPts val="1800"/>
              <a:buAutoNum type="romanUcPeriod"/>
            </a:pPr>
            <a:r>
              <a:rPr lang="en-US"/>
              <a:t>LANGUAGE BASICS</a:t>
            </a:r>
            <a:endParaRPr b="0" i="0" sz="1800" u="none" cap="none" strike="noStrike">
              <a:solidFill>
                <a:schemeClr val="lt1"/>
              </a:solidFill>
              <a:latin typeface="Calibri"/>
              <a:ea typeface="Calibri"/>
              <a:cs typeface="Calibri"/>
              <a:sym typeface="Calibri"/>
            </a:endParaRPr>
          </a:p>
        </p:txBody>
      </p:sp>
      <p:pic>
        <p:nvPicPr>
          <p:cNvPr id="145" name="Google Shape;145;gad6cee23df_0_0"/>
          <p:cNvPicPr preferRelativeResize="0"/>
          <p:nvPr/>
        </p:nvPicPr>
        <p:blipFill rotWithShape="1">
          <a:blip r:embed="rId3">
            <a:alphaModFix/>
          </a:blip>
          <a:srcRect b="0" l="0" r="0" t="8366"/>
          <a:stretch/>
        </p:blipFill>
        <p:spPr>
          <a:xfrm>
            <a:off x="2126925" y="3695975"/>
            <a:ext cx="4890150" cy="2352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6" st="1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